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6" r:id="rId7"/>
    <p:sldId id="260" r:id="rId8"/>
    <p:sldId id="261" r:id="rId9"/>
    <p:sldId id="262" r:id="rId10"/>
    <p:sldId id="264" r:id="rId11"/>
    <p:sldId id="265" r:id="rId12"/>
    <p:sldId id="267" r:id="rId13"/>
    <p:sldId id="268" r:id="rId14"/>
    <p:sldId id="271" r:id="rId15"/>
    <p:sldId id="272" r:id="rId16"/>
    <p:sldId id="269" r:id="rId17"/>
    <p:sldId id="263" r:id="rId18"/>
    <p:sldId id="270" r:id="rId19"/>
    <p:sldId id="273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2" r:id="rId34"/>
    <p:sldId id="295" r:id="rId35"/>
    <p:sldId id="294" r:id="rId36"/>
    <p:sldId id="296" r:id="rId37"/>
    <p:sldId id="297" r:id="rId38"/>
    <p:sldId id="298" r:id="rId39"/>
    <p:sldId id="304" r:id="rId40"/>
    <p:sldId id="305" r:id="rId41"/>
    <p:sldId id="301" r:id="rId42"/>
    <p:sldId id="303" r:id="rId43"/>
    <p:sldId id="274" r:id="rId44"/>
    <p:sldId id="302" r:id="rId45"/>
    <p:sldId id="306" r:id="rId46"/>
    <p:sldId id="329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4" r:id="rId64"/>
    <p:sldId id="323" r:id="rId65"/>
    <p:sldId id="325" r:id="rId66"/>
    <p:sldId id="328" r:id="rId67"/>
    <p:sldId id="330" r:id="rId68"/>
    <p:sldId id="331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037549-DE93-465A-9EA3-1CB133410D2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1F127E0-25D8-491C-9254-ECCB8A87FF7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Event </a:t>
          </a:r>
          <a:r>
            <a:rPr kumimoji="0" lang="fr-FR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Stakeholders</a:t>
          </a:r>
          <a:endParaRPr kumimoji="0" lang="fr-F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Communication </a:t>
          </a:r>
          <a:r>
            <a:rPr kumimoji="0" lang="fr-FR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platform</a:t>
          </a:r>
          <a:endParaRPr kumimoji="0" lang="fr-F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</dgm:t>
    </dgm:pt>
    <dgm:pt modelId="{FF313E7B-4413-4811-BF3B-972694F2C535}" type="parTrans" cxnId="{72A5B258-7BB5-44DF-9A4F-8EB9612BAE9A}">
      <dgm:prSet/>
      <dgm:spPr/>
      <dgm:t>
        <a:bodyPr/>
        <a:lstStyle/>
        <a:p>
          <a:endParaRPr lang="fr-FR"/>
        </a:p>
      </dgm:t>
    </dgm:pt>
    <dgm:pt modelId="{08A26741-C31E-4D2E-AC03-5F060A0D2282}" type="sibTrans" cxnId="{72A5B258-7BB5-44DF-9A4F-8EB9612BAE9A}">
      <dgm:prSet/>
      <dgm:spPr/>
      <dgm:t>
        <a:bodyPr/>
        <a:lstStyle/>
        <a:p>
          <a:endParaRPr lang="fr-FR"/>
        </a:p>
      </dgm:t>
    </dgm:pt>
    <dgm:pt modelId="{CE937CED-4619-41A4-BF25-0CE7149643F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Stakeholders</a:t>
          </a:r>
          <a:r>
            <a: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</a:t>
          </a:r>
          <a:r>
            <a:rPr kumimoji="0" lang="fr-FR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with</a:t>
          </a:r>
          <a:r>
            <a: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</a:t>
          </a:r>
          <a:r>
            <a:rPr kumimoji="0" lang="fr-FR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legitimacy</a:t>
          </a:r>
          <a:endParaRPr kumimoji="0" lang="fr-F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OGN - Association</a:t>
          </a:r>
        </a:p>
      </dgm:t>
    </dgm:pt>
    <dgm:pt modelId="{E06E1591-9239-4DB2-B33E-1CAAC635A652}" type="parTrans" cxnId="{FDEAA7C2-A897-4751-9C2D-815DB76C2388}">
      <dgm:prSet/>
      <dgm:spPr/>
      <dgm:t>
        <a:bodyPr/>
        <a:lstStyle/>
        <a:p>
          <a:endParaRPr lang="fr-FR"/>
        </a:p>
      </dgm:t>
    </dgm:pt>
    <dgm:pt modelId="{90696946-8F4C-4C3B-8183-9B28442330BF}" type="sibTrans" cxnId="{FDEAA7C2-A897-4751-9C2D-815DB76C2388}">
      <dgm:prSet/>
      <dgm:spPr/>
      <dgm:t>
        <a:bodyPr/>
        <a:lstStyle/>
        <a:p>
          <a:endParaRPr lang="fr-FR"/>
        </a:p>
      </dgm:t>
    </dgm:pt>
    <dgm:pt modelId="{DC6B6EB5-B78A-4489-BD71-E850B00BAC0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Financial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Stakeholders</a:t>
          </a:r>
          <a:r>
            <a: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</a:t>
          </a:r>
          <a:r>
            <a:rPr kumimoji="0" lang="fr-FR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Private</a:t>
          </a:r>
          <a:r>
            <a: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or </a:t>
          </a:r>
          <a:r>
            <a:rPr kumimoji="0" lang="fr-FR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plublic</a:t>
          </a:r>
          <a:r>
            <a: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</a:t>
          </a:r>
          <a:r>
            <a:rPr kumimoji="0" lang="fr-FR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organizations</a:t>
          </a:r>
          <a:endParaRPr kumimoji="0" lang="fr-F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</dgm:t>
    </dgm:pt>
    <dgm:pt modelId="{B0C21337-DAC6-49F4-BA0E-E24F77F4DF48}" type="parTrans" cxnId="{928BE69C-D146-42E3-8C99-53867B79AB12}">
      <dgm:prSet/>
      <dgm:spPr/>
      <dgm:t>
        <a:bodyPr/>
        <a:lstStyle/>
        <a:p>
          <a:endParaRPr lang="fr-FR"/>
        </a:p>
      </dgm:t>
    </dgm:pt>
    <dgm:pt modelId="{1EF490F1-BF42-4588-8957-52ACF4126FB3}" type="sibTrans" cxnId="{928BE69C-D146-42E3-8C99-53867B79AB12}">
      <dgm:prSet/>
      <dgm:spPr/>
      <dgm:t>
        <a:bodyPr/>
        <a:lstStyle/>
        <a:p>
          <a:endParaRPr lang="fr-FR"/>
        </a:p>
      </dgm:t>
    </dgm:pt>
    <dgm:pt modelId="{49B485FE-E0C7-4DE1-A653-21E19C96D3EB}" type="pres">
      <dgm:prSet presAssocID="{27037549-DE93-465A-9EA3-1CB133410D20}" presName="compositeShape" presStyleCnt="0">
        <dgm:presLayoutVars>
          <dgm:chMax val="7"/>
          <dgm:dir/>
          <dgm:resizeHandles val="exact"/>
        </dgm:presLayoutVars>
      </dgm:prSet>
      <dgm:spPr/>
    </dgm:pt>
    <dgm:pt modelId="{C3B58127-611B-4404-B6C2-C40DB0FE1F86}" type="pres">
      <dgm:prSet presAssocID="{41F127E0-25D8-491C-9254-ECCB8A87FF73}" presName="circ1" presStyleLbl="vennNode1" presStyleIdx="0" presStyleCnt="3"/>
      <dgm:spPr/>
      <dgm:t>
        <a:bodyPr/>
        <a:lstStyle/>
        <a:p>
          <a:endParaRPr lang="fr-FR"/>
        </a:p>
      </dgm:t>
    </dgm:pt>
    <dgm:pt modelId="{7AD3F8A9-57C9-4B5D-865E-2875DE943662}" type="pres">
      <dgm:prSet presAssocID="{41F127E0-25D8-491C-9254-ECCB8A87FF7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A30DAC7-14F9-49B3-89DB-D9BC0D1279AB}" type="pres">
      <dgm:prSet presAssocID="{CE937CED-4619-41A4-BF25-0CE7149643FA}" presName="circ2" presStyleLbl="vennNode1" presStyleIdx="1" presStyleCnt="3"/>
      <dgm:spPr/>
      <dgm:t>
        <a:bodyPr/>
        <a:lstStyle/>
        <a:p>
          <a:endParaRPr lang="fr-FR"/>
        </a:p>
      </dgm:t>
    </dgm:pt>
    <dgm:pt modelId="{1153060E-2AA4-43E3-A9C0-15EBC6F0C15A}" type="pres">
      <dgm:prSet presAssocID="{CE937CED-4619-41A4-BF25-0CE7149643F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B7D770-8EE5-4961-94CC-915B74F5F9CB}" type="pres">
      <dgm:prSet presAssocID="{DC6B6EB5-B78A-4489-BD71-E850B00BAC05}" presName="circ3" presStyleLbl="vennNode1" presStyleIdx="2" presStyleCnt="3"/>
      <dgm:spPr/>
      <dgm:t>
        <a:bodyPr/>
        <a:lstStyle/>
        <a:p>
          <a:endParaRPr lang="fr-FR"/>
        </a:p>
      </dgm:t>
    </dgm:pt>
    <dgm:pt modelId="{D96E390F-BE78-4687-BCC3-893B0BD6F7EF}" type="pres">
      <dgm:prSet presAssocID="{DC6B6EB5-B78A-4489-BD71-E850B00BAC0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D04B421-D573-4F1E-BDC8-70CE88DF5F44}" type="presOf" srcId="{CE937CED-4619-41A4-BF25-0CE7149643FA}" destId="{CA30DAC7-14F9-49B3-89DB-D9BC0D1279AB}" srcOrd="0" destOrd="0" presId="urn:microsoft.com/office/officeart/2005/8/layout/venn1"/>
    <dgm:cxn modelId="{FDEAA7C2-A897-4751-9C2D-815DB76C2388}" srcId="{27037549-DE93-465A-9EA3-1CB133410D20}" destId="{CE937CED-4619-41A4-BF25-0CE7149643FA}" srcOrd="1" destOrd="0" parTransId="{E06E1591-9239-4DB2-B33E-1CAAC635A652}" sibTransId="{90696946-8F4C-4C3B-8183-9B28442330BF}"/>
    <dgm:cxn modelId="{72A5B258-7BB5-44DF-9A4F-8EB9612BAE9A}" srcId="{27037549-DE93-465A-9EA3-1CB133410D20}" destId="{41F127E0-25D8-491C-9254-ECCB8A87FF73}" srcOrd="0" destOrd="0" parTransId="{FF313E7B-4413-4811-BF3B-972694F2C535}" sibTransId="{08A26741-C31E-4D2E-AC03-5F060A0D2282}"/>
    <dgm:cxn modelId="{928BE69C-D146-42E3-8C99-53867B79AB12}" srcId="{27037549-DE93-465A-9EA3-1CB133410D20}" destId="{DC6B6EB5-B78A-4489-BD71-E850B00BAC05}" srcOrd="2" destOrd="0" parTransId="{B0C21337-DAC6-49F4-BA0E-E24F77F4DF48}" sibTransId="{1EF490F1-BF42-4588-8957-52ACF4126FB3}"/>
    <dgm:cxn modelId="{E63E115B-619C-47A3-A67C-6BC78BE1F499}" type="presOf" srcId="{41F127E0-25D8-491C-9254-ECCB8A87FF73}" destId="{7AD3F8A9-57C9-4B5D-865E-2875DE943662}" srcOrd="1" destOrd="0" presId="urn:microsoft.com/office/officeart/2005/8/layout/venn1"/>
    <dgm:cxn modelId="{D6B15FFB-FC4F-4258-B6D1-BE1B9A80160C}" type="presOf" srcId="{27037549-DE93-465A-9EA3-1CB133410D20}" destId="{49B485FE-E0C7-4DE1-A653-21E19C96D3EB}" srcOrd="0" destOrd="0" presId="urn:microsoft.com/office/officeart/2005/8/layout/venn1"/>
    <dgm:cxn modelId="{53521185-D50B-4E19-AB09-951805CED25B}" type="presOf" srcId="{DC6B6EB5-B78A-4489-BD71-E850B00BAC05}" destId="{D96E390F-BE78-4687-BCC3-893B0BD6F7EF}" srcOrd="1" destOrd="0" presId="urn:microsoft.com/office/officeart/2005/8/layout/venn1"/>
    <dgm:cxn modelId="{76185ACC-CC53-489A-A655-490F9E023D36}" type="presOf" srcId="{CE937CED-4619-41A4-BF25-0CE7149643FA}" destId="{1153060E-2AA4-43E3-A9C0-15EBC6F0C15A}" srcOrd="1" destOrd="0" presId="urn:microsoft.com/office/officeart/2005/8/layout/venn1"/>
    <dgm:cxn modelId="{4A7AB8D3-86CB-4565-B7B8-9C57B5E87627}" type="presOf" srcId="{41F127E0-25D8-491C-9254-ECCB8A87FF73}" destId="{C3B58127-611B-4404-B6C2-C40DB0FE1F86}" srcOrd="0" destOrd="0" presId="urn:microsoft.com/office/officeart/2005/8/layout/venn1"/>
    <dgm:cxn modelId="{07967826-F21D-4189-8E08-FE4787435725}" type="presOf" srcId="{DC6B6EB5-B78A-4489-BD71-E850B00BAC05}" destId="{7FB7D770-8EE5-4961-94CC-915B74F5F9CB}" srcOrd="0" destOrd="0" presId="urn:microsoft.com/office/officeart/2005/8/layout/venn1"/>
    <dgm:cxn modelId="{10D277DA-80F0-42BF-A2FA-3FB39E81532A}" type="presParOf" srcId="{49B485FE-E0C7-4DE1-A653-21E19C96D3EB}" destId="{C3B58127-611B-4404-B6C2-C40DB0FE1F86}" srcOrd="0" destOrd="0" presId="urn:microsoft.com/office/officeart/2005/8/layout/venn1"/>
    <dgm:cxn modelId="{FF74C73C-C6F9-4BB4-A1FF-45C2569B478F}" type="presParOf" srcId="{49B485FE-E0C7-4DE1-A653-21E19C96D3EB}" destId="{7AD3F8A9-57C9-4B5D-865E-2875DE943662}" srcOrd="1" destOrd="0" presId="urn:microsoft.com/office/officeart/2005/8/layout/venn1"/>
    <dgm:cxn modelId="{1FAFB717-3C4B-4650-86A6-0A59D8F0DD76}" type="presParOf" srcId="{49B485FE-E0C7-4DE1-A653-21E19C96D3EB}" destId="{CA30DAC7-14F9-49B3-89DB-D9BC0D1279AB}" srcOrd="2" destOrd="0" presId="urn:microsoft.com/office/officeart/2005/8/layout/venn1"/>
    <dgm:cxn modelId="{8D37BE1B-3614-42A4-BA2B-11B287F6DFA1}" type="presParOf" srcId="{49B485FE-E0C7-4DE1-A653-21E19C96D3EB}" destId="{1153060E-2AA4-43E3-A9C0-15EBC6F0C15A}" srcOrd="3" destOrd="0" presId="urn:microsoft.com/office/officeart/2005/8/layout/venn1"/>
    <dgm:cxn modelId="{5E774C24-EBA7-40CB-8CBA-BF213A8FDCF9}" type="presParOf" srcId="{49B485FE-E0C7-4DE1-A653-21E19C96D3EB}" destId="{7FB7D770-8EE5-4961-94CC-915B74F5F9CB}" srcOrd="4" destOrd="0" presId="urn:microsoft.com/office/officeart/2005/8/layout/venn1"/>
    <dgm:cxn modelId="{2034C54C-A0FE-48FD-AEA9-303C492709FB}" type="presParOf" srcId="{49B485FE-E0C7-4DE1-A653-21E19C96D3EB}" destId="{D96E390F-BE78-4687-BCC3-893B0BD6F7E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58127-611B-4404-B6C2-C40DB0FE1F86}">
      <dsp:nvSpPr>
        <dsp:cNvPr id="0" name=""/>
        <dsp:cNvSpPr/>
      </dsp:nvSpPr>
      <dsp:spPr>
        <a:xfrm>
          <a:off x="3609340" y="76160"/>
          <a:ext cx="3655695" cy="36556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Event </a:t>
          </a:r>
          <a:r>
            <a:rPr kumimoji="0" lang="fr-FR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Stakeholders</a:t>
          </a:r>
          <a:endParaRPr kumimoji="0" lang="fr-FR" sz="2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fr-FR" sz="2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Communication </a:t>
          </a:r>
          <a:r>
            <a:rPr kumimoji="0" lang="fr-FR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platform</a:t>
          </a:r>
          <a:endParaRPr kumimoji="0" lang="fr-FR" sz="2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</dsp:txBody>
      <dsp:txXfrm>
        <a:off x="4096766" y="715906"/>
        <a:ext cx="2680843" cy="1645062"/>
      </dsp:txXfrm>
    </dsp:sp>
    <dsp:sp modelId="{CA30DAC7-14F9-49B3-89DB-D9BC0D1279AB}">
      <dsp:nvSpPr>
        <dsp:cNvPr id="0" name=""/>
        <dsp:cNvSpPr/>
      </dsp:nvSpPr>
      <dsp:spPr>
        <a:xfrm>
          <a:off x="4928437" y="2360969"/>
          <a:ext cx="3655695" cy="36556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Stakeholders</a:t>
          </a:r>
          <a:r>
            <a:rPr kumimoji="0" lang="fr-FR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</a:t>
          </a:r>
          <a:r>
            <a:rPr kumimoji="0" lang="fr-FR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with</a:t>
          </a:r>
          <a:r>
            <a:rPr kumimoji="0" lang="fr-FR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</a:t>
          </a:r>
          <a:r>
            <a:rPr kumimoji="0" lang="fr-FR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legitimacy</a:t>
          </a:r>
          <a:endParaRPr kumimoji="0" lang="fr-FR" sz="2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OGN - Association</a:t>
          </a:r>
        </a:p>
      </dsp:txBody>
      <dsp:txXfrm>
        <a:off x="6046470" y="3305357"/>
        <a:ext cx="2193417" cy="2010632"/>
      </dsp:txXfrm>
    </dsp:sp>
    <dsp:sp modelId="{7FB7D770-8EE5-4961-94CC-915B74F5F9CB}">
      <dsp:nvSpPr>
        <dsp:cNvPr id="0" name=""/>
        <dsp:cNvSpPr/>
      </dsp:nvSpPr>
      <dsp:spPr>
        <a:xfrm>
          <a:off x="2290243" y="2360969"/>
          <a:ext cx="3655695" cy="36556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Financial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Stakeholders</a:t>
          </a:r>
          <a:r>
            <a:rPr kumimoji="0" lang="fr-FR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</a:t>
          </a:r>
          <a:r>
            <a:rPr kumimoji="0" lang="fr-FR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Private</a:t>
          </a:r>
          <a:r>
            <a:rPr kumimoji="0" lang="fr-FR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or </a:t>
          </a:r>
          <a:r>
            <a:rPr kumimoji="0" lang="fr-FR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plublic</a:t>
          </a:r>
          <a:r>
            <a:rPr kumimoji="0" lang="fr-FR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 </a:t>
          </a:r>
          <a:r>
            <a:rPr kumimoji="0" lang="fr-FR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rPr>
            <a:t>organizations</a:t>
          </a:r>
          <a:endParaRPr kumimoji="0" lang="fr-FR" sz="2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endParaRPr>
        </a:p>
      </dsp:txBody>
      <dsp:txXfrm>
        <a:off x="2634488" y="3305357"/>
        <a:ext cx="2193417" cy="2010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CBAA456-9D03-4EDB-8467-1E39D0C9AD79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44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6/17/2017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6/17/2017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hyperlink" Target="file:///F:\Activations\Proposition%20Lagardere%20N1.ppt" TargetMode="External"/><Relationship Id="rId2" Type="http://schemas.openxmlformats.org/officeDocument/2006/relationships/hyperlink" Target="file:///F:\ESAA%20Alger\Mes%20documents\JF\Lagard&#232;re\Proposition%20Lagardere%20N3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file:///F:\Activations\EMIRATES%20ENGLISH.indd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1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4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1"/>
          <p:cNvSpPr txBox="1">
            <a:spLocks/>
          </p:cNvSpPr>
          <p:nvPr/>
        </p:nvSpPr>
        <p:spPr>
          <a:xfrm>
            <a:off x="3238960" y="5279174"/>
            <a:ext cx="9072563" cy="13589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fr-FR" sz="1600" b="1" kern="0" dirty="0" smtClean="0"/>
              <a:t>Lionel Maltese</a:t>
            </a:r>
            <a:br>
              <a:rPr lang="fr-FR" sz="1600" b="1" kern="0" dirty="0" smtClean="0"/>
            </a:br>
            <a:r>
              <a:rPr lang="fr-FR" sz="1600" b="1" kern="0" dirty="0" smtClean="0"/>
              <a:t>Maitre de Conférences Aix Marseille </a:t>
            </a:r>
            <a:r>
              <a:rPr lang="fr-FR" sz="1600" b="1" kern="0" dirty="0" err="1" smtClean="0"/>
              <a:t>University</a:t>
            </a:r>
            <a:r>
              <a:rPr lang="fr-FR" sz="1600" b="1" kern="0" dirty="0" smtClean="0"/>
              <a:t> – CERGAM IAE Aix-en-Provence</a:t>
            </a:r>
            <a:br>
              <a:rPr lang="fr-FR" sz="1600" b="1" kern="0" dirty="0" smtClean="0"/>
            </a:br>
            <a:r>
              <a:rPr lang="fr-FR" sz="1600" b="1" kern="0" dirty="0" err="1" smtClean="0"/>
              <a:t>Associate</a:t>
            </a:r>
            <a:r>
              <a:rPr lang="fr-FR" sz="1600" b="1" kern="0" dirty="0" smtClean="0"/>
              <a:t> Professor Sport Event Management </a:t>
            </a:r>
            <a:r>
              <a:rPr lang="fr-FR" sz="1600" b="1" kern="0" dirty="0" err="1" smtClean="0"/>
              <a:t>Kedge</a:t>
            </a:r>
            <a:r>
              <a:rPr lang="fr-FR" sz="1600" b="1" kern="0" dirty="0" smtClean="0"/>
              <a:t> Business </a:t>
            </a:r>
            <a:r>
              <a:rPr lang="fr-FR" sz="1600" b="1" kern="0" dirty="0" err="1" smtClean="0"/>
              <a:t>School</a:t>
            </a:r>
            <a:r>
              <a:rPr lang="fr-FR" sz="1600" b="1" kern="0" dirty="0" smtClean="0"/>
              <a:t/>
            </a:r>
            <a:br>
              <a:rPr lang="fr-FR" sz="1600" b="1" kern="0" dirty="0" smtClean="0"/>
            </a:br>
            <a:r>
              <a:rPr lang="fr-FR" sz="1600" b="1" kern="0" dirty="0" err="1" smtClean="0"/>
              <a:t>Assets</a:t>
            </a:r>
            <a:r>
              <a:rPr lang="fr-FR" sz="1600" b="1" kern="0" dirty="0" smtClean="0"/>
              <a:t> Manager ATP – WTA Events and consulting </a:t>
            </a:r>
            <a:br>
              <a:rPr lang="fr-FR" sz="1600" b="1" kern="0" dirty="0" smtClean="0"/>
            </a:br>
            <a:r>
              <a:rPr lang="fr-FR" sz="1600" b="1" kern="0" dirty="0" err="1" smtClean="0"/>
              <a:t>Member</a:t>
            </a:r>
            <a:r>
              <a:rPr lang="fr-FR" sz="1600" b="1" kern="0" dirty="0" smtClean="0"/>
              <a:t> of the </a:t>
            </a:r>
            <a:r>
              <a:rPr lang="fr-FR" sz="1600" b="1" kern="0" dirty="0" err="1" smtClean="0"/>
              <a:t>Executive</a:t>
            </a:r>
            <a:r>
              <a:rPr lang="fr-FR" sz="1600" b="1" kern="0" dirty="0" smtClean="0"/>
              <a:t> </a:t>
            </a:r>
            <a:r>
              <a:rPr lang="fr-FR" sz="1600" b="1" kern="0" dirty="0" err="1" smtClean="0"/>
              <a:t>Committee</a:t>
            </a:r>
            <a:r>
              <a:rPr lang="fr-FR" sz="1600" b="1" kern="0" dirty="0" smtClean="0"/>
              <a:t> FFT – Roland Garros – </a:t>
            </a:r>
            <a:r>
              <a:rPr lang="fr-FR" sz="1600" b="1" kern="0" dirty="0" err="1" smtClean="0"/>
              <a:t>Economic</a:t>
            </a:r>
            <a:r>
              <a:rPr lang="fr-FR" sz="1600" b="1" kern="0" dirty="0" smtClean="0"/>
              <a:t> </a:t>
            </a:r>
            <a:r>
              <a:rPr lang="fr-FR" sz="1600" b="1" kern="0" dirty="0" err="1" smtClean="0"/>
              <a:t>Development</a:t>
            </a:r>
            <a:r>
              <a:rPr lang="fr-FR" sz="1600" b="1" kern="0" dirty="0" smtClean="0"/>
              <a:t/>
            </a:r>
            <a:br>
              <a:rPr lang="fr-FR" sz="1600" b="1" kern="0" dirty="0" smtClean="0"/>
            </a:br>
            <a:r>
              <a:rPr lang="fr-FR" sz="1600" b="1" kern="0" dirty="0" smtClean="0"/>
              <a:t/>
            </a:r>
            <a:br>
              <a:rPr lang="fr-FR" sz="1600" b="1" kern="0" dirty="0" smtClean="0"/>
            </a:br>
            <a:r>
              <a:rPr lang="fr-FR" sz="1600" b="1" kern="0" dirty="0" smtClean="0"/>
              <a:t>Twitter : @</a:t>
            </a:r>
            <a:r>
              <a:rPr lang="fr-FR" sz="1600" b="1" kern="0" dirty="0" err="1" smtClean="0"/>
              <a:t>lionelmaltese</a:t>
            </a:r>
            <a:endParaRPr lang="fr-FR" altLang="fr-FR" sz="1600" kern="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fr-FR" altLang="fr-FR" sz="1600" kern="0" dirty="0" smtClean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994536" y="3190942"/>
            <a:ext cx="7772400" cy="1736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Strategic Management and </a:t>
            </a:r>
            <a:r>
              <a:rPr lang="fr-FR" altLang="fr-F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Advance Marketing for </a:t>
            </a:r>
            <a:r>
              <a:rPr lang="fr-FR" altLang="fr-F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sports </a:t>
            </a:r>
            <a:r>
              <a:rPr lang="fr-FR" altLang="fr-FR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organizations</a:t>
            </a:r>
            <a:endParaRPr lang="fr-FR" altLang="fr-FR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fr-FR" altLang="fr-FR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fr-FR" altLang="fr-FR" sz="4000" b="1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Summer</a:t>
            </a:r>
            <a:r>
              <a:rPr lang="fr-FR" altLang="fr-FR" sz="4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altLang="fr-FR" sz="4000" b="1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School</a:t>
            </a:r>
            <a:endParaRPr lang="fr-FR" altLang="fr-FR" sz="4000" b="1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fr-FR" altLang="fr-FR" sz="4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SPORT EVENT MANAGEMENT</a:t>
            </a:r>
            <a:endParaRPr lang="fr-FR" altLang="fr-FR" sz="4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116010" y="238316"/>
            <a:ext cx="1871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altLang="fr-FR" b="1" i="1" dirty="0"/>
              <a:t>Lecture </a:t>
            </a:r>
            <a:r>
              <a:rPr lang="fr-FR" altLang="fr-FR" b="1" i="1" dirty="0" smtClean="0"/>
              <a:t>4</a:t>
            </a:r>
            <a:endParaRPr lang="fr-FR" altLang="fr-FR" b="1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2" y="2491388"/>
            <a:ext cx="4235424" cy="15958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2676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90" y="655442"/>
            <a:ext cx="8479546" cy="5470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91" y="3669747"/>
            <a:ext cx="3561891" cy="175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86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09" y="190041"/>
            <a:ext cx="8143301" cy="6107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095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 smtClean="0"/>
              <a:t>Mega</a:t>
            </a:r>
            <a:r>
              <a:rPr lang="fr-FR" b="1" dirty="0" smtClean="0"/>
              <a:t> </a:t>
            </a:r>
            <a:r>
              <a:rPr lang="fr-FR" b="1" dirty="0" err="1" smtClean="0"/>
              <a:t>event</a:t>
            </a:r>
            <a:r>
              <a:rPr lang="fr-FR" b="1" dirty="0" smtClean="0"/>
              <a:t> &amp; the </a:t>
            </a:r>
            <a:r>
              <a:rPr lang="fr-FR" b="1" dirty="0" err="1" smtClean="0"/>
              <a:t>rest</a:t>
            </a:r>
            <a:endParaRPr lang="fr-FR" b="1" dirty="0"/>
          </a:p>
        </p:txBody>
      </p:sp>
      <p:sp>
        <p:nvSpPr>
          <p:cNvPr id="4" name="Ellipse 3"/>
          <p:cNvSpPr/>
          <p:nvPr/>
        </p:nvSpPr>
        <p:spPr>
          <a:xfrm>
            <a:off x="171032" y="2941504"/>
            <a:ext cx="3789802" cy="2434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Demand</a:t>
            </a:r>
            <a:r>
              <a:rPr lang="fr-FR" b="1" dirty="0" smtClean="0"/>
              <a:t> &gt; </a:t>
            </a:r>
            <a:r>
              <a:rPr lang="fr-FR" b="1" dirty="0" err="1" smtClean="0"/>
              <a:t>Supply</a:t>
            </a:r>
            <a:endParaRPr lang="fr-FR" b="1" dirty="0" smtClean="0"/>
          </a:p>
          <a:p>
            <a:pPr algn="ctr"/>
            <a:endParaRPr lang="fr-FR" dirty="0"/>
          </a:p>
          <a:p>
            <a:pPr algn="ctr"/>
            <a:r>
              <a:rPr lang="fr-FR" dirty="0" smtClean="0"/>
              <a:t>Best clubs and </a:t>
            </a:r>
            <a:r>
              <a:rPr lang="fr-FR" dirty="0" err="1" smtClean="0"/>
              <a:t>events</a:t>
            </a:r>
            <a:endParaRPr lang="fr-FR" dirty="0" smtClean="0"/>
          </a:p>
          <a:p>
            <a:pPr algn="ctr"/>
            <a:r>
              <a:rPr lang="fr-FR" dirty="0" smtClean="0"/>
              <a:t>Sponsor </a:t>
            </a:r>
            <a:r>
              <a:rPr lang="fr-FR" dirty="0" err="1" smtClean="0"/>
              <a:t>selection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Financial </a:t>
            </a:r>
            <a:r>
              <a:rPr lang="fr-FR" dirty="0" err="1" smtClean="0"/>
              <a:t>optimization</a:t>
            </a:r>
            <a:endParaRPr lang="fr-FR" dirty="0" smtClean="0"/>
          </a:p>
          <a:p>
            <a:pPr algn="ctr"/>
            <a:r>
              <a:rPr lang="fr-FR" dirty="0" smtClean="0"/>
              <a:t>Open call - </a:t>
            </a:r>
            <a:r>
              <a:rPr lang="fr-FR" dirty="0" err="1" smtClean="0"/>
              <a:t>closing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7974376" y="2918380"/>
            <a:ext cx="3789802" cy="2434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Demand</a:t>
            </a:r>
            <a:r>
              <a:rPr lang="fr-FR" b="1" dirty="0" smtClean="0"/>
              <a:t> &lt; </a:t>
            </a:r>
            <a:r>
              <a:rPr lang="fr-FR" b="1" dirty="0" err="1" smtClean="0"/>
              <a:t>Supply</a:t>
            </a:r>
            <a:endParaRPr lang="fr-FR" b="1" dirty="0" smtClean="0"/>
          </a:p>
          <a:p>
            <a:pPr algn="ctr"/>
            <a:endParaRPr lang="fr-FR" dirty="0"/>
          </a:p>
          <a:p>
            <a:pPr algn="ctr"/>
            <a:r>
              <a:rPr lang="fr-FR" dirty="0" err="1" smtClean="0"/>
              <a:t>Others</a:t>
            </a:r>
            <a:r>
              <a:rPr lang="fr-FR" dirty="0" smtClean="0"/>
              <a:t> clubs and </a:t>
            </a:r>
            <a:r>
              <a:rPr lang="fr-FR" dirty="0" err="1" smtClean="0"/>
              <a:t>events</a:t>
            </a:r>
            <a:endParaRPr lang="fr-FR" dirty="0" smtClean="0"/>
          </a:p>
          <a:p>
            <a:pPr algn="ctr"/>
            <a:r>
              <a:rPr lang="fr-FR" dirty="0" err="1" smtClean="0"/>
              <a:t>Customization</a:t>
            </a:r>
            <a:endParaRPr lang="fr-FR" dirty="0" smtClean="0"/>
          </a:p>
          <a:p>
            <a:pPr algn="ctr"/>
            <a:r>
              <a:rPr lang="fr-FR" dirty="0" smtClean="0"/>
              <a:t>Prospect </a:t>
            </a:r>
          </a:p>
          <a:p>
            <a:pPr algn="ctr"/>
            <a:r>
              <a:rPr lang="fr-FR" dirty="0" err="1" smtClean="0"/>
              <a:t>Introducing</a:t>
            </a:r>
            <a:r>
              <a:rPr lang="fr-FR" dirty="0" smtClean="0"/>
              <a:t> + </a:t>
            </a:r>
            <a:r>
              <a:rPr lang="fr-FR" dirty="0" err="1" smtClean="0"/>
              <a:t>closing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45" y="3105665"/>
            <a:ext cx="3322882" cy="20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94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173" y="277813"/>
            <a:ext cx="8229600" cy="4873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Make</a:t>
            </a:r>
            <a:r>
              <a:rPr lang="fr-F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</a:t>
            </a:r>
            <a:r>
              <a:rPr lang="fr-FR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difference</a:t>
            </a:r>
            <a:r>
              <a:rPr lang="fr-F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5" name="Picture 3" descr="logo%20coca-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286" y="1196975"/>
            <a:ext cx="1612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23" y="1828800"/>
            <a:ext cx="1439863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logo_BNP_Parib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48" y="2924175"/>
            <a:ext cx="15113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09068" y="4172501"/>
            <a:ext cx="3455988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 err="1" smtClean="0">
                <a:solidFill>
                  <a:srgbClr val="000000"/>
                </a:solidFill>
              </a:rPr>
              <a:t>Competitive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advantage</a:t>
            </a:r>
            <a:endParaRPr lang="fr-FR" altLang="fr-FR" sz="1800" b="1" dirty="0" smtClean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1800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000000"/>
                </a:solidFill>
              </a:rPr>
              <a:t>Not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only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visibility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!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1800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 err="1" smtClean="0">
                <a:solidFill>
                  <a:srgbClr val="000000"/>
                </a:solidFill>
              </a:rPr>
              <a:t>Reputation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! </a:t>
            </a:r>
            <a:endParaRPr lang="fr-FR" altLang="fr-FR" sz="1800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1800" b="1" dirty="0">
              <a:solidFill>
                <a:srgbClr val="000000"/>
              </a:solidFill>
            </a:endParaRPr>
          </a:p>
        </p:txBody>
      </p:sp>
      <p:pic>
        <p:nvPicPr>
          <p:cNvPr id="9" name="Picture 7" descr="logoOran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61" y="2924175"/>
            <a:ext cx="8651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288973" y="39338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1" name="Picture 9" descr="poweo_11823520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823" y="1196975"/>
            <a:ext cx="13620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RedBull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11" y="1916113"/>
            <a:ext cx="1871662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logo_Alice300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98" y="2060575"/>
            <a:ext cx="97631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logo_48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261" y="3429000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688854" y="4605185"/>
            <a:ext cx="324008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 err="1" smtClean="0">
                <a:solidFill>
                  <a:srgbClr val="000000"/>
                </a:solidFill>
              </a:rPr>
              <a:t>Visibility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 smtClean="0">
                <a:solidFill>
                  <a:srgbClr val="000000"/>
                </a:solidFill>
              </a:rPr>
              <a:t>+</a:t>
            </a:r>
            <a:endParaRPr lang="fr-FR" altLang="fr-FR" sz="1800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 err="1" smtClean="0">
                <a:solidFill>
                  <a:srgbClr val="000000"/>
                </a:solidFill>
              </a:rPr>
              <a:t>Sensemaking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activation to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create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a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difference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</a:t>
            </a:r>
            <a:endParaRPr lang="fr-FR" altLang="fr-FR" sz="1800" b="1" dirty="0">
              <a:solidFill>
                <a:srgbClr val="000000"/>
              </a:solidFill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4852911" y="3068638"/>
            <a:ext cx="1008062" cy="3789362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6148311" y="836613"/>
            <a:ext cx="360362" cy="1008062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8" name="Picture 16" descr="tg_52624_Logo%20Lenovo%20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398" y="981075"/>
            <a:ext cx="1079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xin_356b63b8e5c411d7b21c0001030784d9_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36" y="3284538"/>
            <a:ext cx="1514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 descr="logo_sony_larg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11" y="908050"/>
            <a:ext cx="140652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128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sz="3600" b="1" dirty="0">
                <a:solidFill>
                  <a:schemeClr val="tx1"/>
                </a:solidFill>
              </a:rPr>
              <a:t>The Place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b="1" dirty="0">
                <a:solidFill>
                  <a:schemeClr val="tx1"/>
                </a:solidFill>
              </a:rPr>
              <a:t>to </a:t>
            </a:r>
            <a:r>
              <a:rPr lang="fr-FR" sz="3600" b="1" dirty="0" err="1">
                <a:solidFill>
                  <a:schemeClr val="tx1"/>
                </a:solidFill>
              </a:rPr>
              <a:t>leverage</a:t>
            </a:r>
            <a:r>
              <a:rPr lang="fr-FR" sz="3600" b="1" dirty="0">
                <a:solidFill>
                  <a:schemeClr val="tx1"/>
                </a:solidFill>
              </a:rPr>
              <a:t> and </a:t>
            </a:r>
            <a:r>
              <a:rPr lang="fr-FR" sz="3600" b="1" dirty="0" err="1">
                <a:solidFill>
                  <a:schemeClr val="tx1"/>
                </a:solidFill>
              </a:rPr>
              <a:t>activate</a:t>
            </a:r>
            <a:r>
              <a:rPr lang="fr-FR" dirty="0" smtClean="0"/>
              <a:t> 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400" dirty="0" err="1"/>
              <a:t>Sponsorship</a:t>
            </a:r>
            <a:r>
              <a:rPr lang="fr-FR" sz="2400" dirty="0"/>
              <a:t> </a:t>
            </a:r>
            <a:r>
              <a:rPr lang="fr-FR" sz="2400" dirty="0" err="1"/>
              <a:t>leverage</a:t>
            </a:r>
            <a:r>
              <a:rPr lang="fr-FR" sz="2400" dirty="0"/>
              <a:t> </a:t>
            </a:r>
            <a:r>
              <a:rPr lang="fr-FR" sz="2400" dirty="0" err="1"/>
              <a:t>can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defined</a:t>
            </a:r>
            <a:r>
              <a:rPr lang="fr-FR" sz="2400" dirty="0"/>
              <a:t> as “the </a:t>
            </a:r>
            <a:r>
              <a:rPr lang="fr-FR" sz="2400" dirty="0" err="1"/>
              <a:t>act</a:t>
            </a:r>
            <a:r>
              <a:rPr lang="fr-FR" sz="2400" dirty="0"/>
              <a:t> of </a:t>
            </a:r>
            <a:r>
              <a:rPr lang="fr-FR" sz="2400" dirty="0" err="1"/>
              <a:t>using</a:t>
            </a:r>
            <a:r>
              <a:rPr lang="fr-FR" sz="2400" dirty="0"/>
              <a:t> </a:t>
            </a:r>
            <a:r>
              <a:rPr lang="fr-FR" sz="2400" dirty="0" err="1"/>
              <a:t>collateral</a:t>
            </a:r>
            <a:r>
              <a:rPr lang="fr-FR" sz="2400" dirty="0"/>
              <a:t> marketing communications to exploit the </a:t>
            </a:r>
            <a:r>
              <a:rPr lang="fr-FR" sz="2400" b="1" dirty="0"/>
              <a:t>commercial </a:t>
            </a:r>
            <a:r>
              <a:rPr lang="fr-FR" sz="2400" b="1" dirty="0" err="1"/>
              <a:t>potential</a:t>
            </a:r>
            <a:r>
              <a:rPr lang="fr-FR" sz="2400" dirty="0"/>
              <a:t> of the </a:t>
            </a:r>
            <a:r>
              <a:rPr lang="fr-FR" sz="2400" b="1" dirty="0"/>
              <a:t>association </a:t>
            </a:r>
            <a:r>
              <a:rPr lang="fr-FR" sz="2400" dirty="0" err="1"/>
              <a:t>between</a:t>
            </a:r>
            <a:r>
              <a:rPr lang="fr-FR" sz="2400" dirty="0"/>
              <a:t> a </a:t>
            </a:r>
            <a:r>
              <a:rPr lang="fr-FR" sz="2400" dirty="0" err="1"/>
              <a:t>sponsee</a:t>
            </a:r>
            <a:r>
              <a:rPr lang="fr-FR" sz="2400" dirty="0"/>
              <a:t> and sponsor.”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FR" sz="2400" dirty="0" err="1"/>
              <a:t>Activational</a:t>
            </a:r>
            <a:r>
              <a:rPr lang="fr-FR" sz="2400" dirty="0"/>
              <a:t> communications (or activation) </a:t>
            </a:r>
            <a:r>
              <a:rPr lang="fr-FR" sz="2400" dirty="0" err="1"/>
              <a:t>can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described</a:t>
            </a:r>
            <a:r>
              <a:rPr lang="fr-FR" sz="2400" dirty="0"/>
              <a:t> as “communications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b="1" dirty="0" err="1"/>
              <a:t>promote</a:t>
            </a:r>
            <a:r>
              <a:rPr lang="fr-FR" sz="2400" b="1" dirty="0"/>
              <a:t> the</a:t>
            </a:r>
            <a:r>
              <a:rPr lang="fr-FR" sz="2400" dirty="0"/>
              <a:t> </a:t>
            </a:r>
            <a:r>
              <a:rPr lang="fr-FR" sz="2400" b="1" dirty="0"/>
              <a:t>engagement, </a:t>
            </a:r>
            <a:r>
              <a:rPr lang="fr-FR" sz="2400" b="1" dirty="0" err="1"/>
              <a:t>involvement</a:t>
            </a:r>
            <a:r>
              <a:rPr lang="fr-FR" sz="2400" b="1" dirty="0"/>
              <a:t>, or participation</a:t>
            </a:r>
            <a:r>
              <a:rPr lang="fr-FR" sz="2400" dirty="0"/>
              <a:t> of the </a:t>
            </a:r>
            <a:r>
              <a:rPr lang="fr-FR" sz="2400" dirty="0" err="1"/>
              <a:t>sponsorship</a:t>
            </a:r>
            <a:r>
              <a:rPr lang="fr-FR" sz="2400" dirty="0"/>
              <a:t> </a:t>
            </a:r>
            <a:r>
              <a:rPr lang="fr-FR" sz="2400" b="1" dirty="0"/>
              <a:t>audience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the sponsor”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sz="24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fr-FR" sz="1800" i="1" dirty="0"/>
              <a:t>(</a:t>
            </a:r>
            <a:r>
              <a:rPr lang="fr-FR" sz="1800" i="1" dirty="0" err="1"/>
              <a:t>Weeks</a:t>
            </a:r>
            <a:r>
              <a:rPr lang="fr-FR" sz="1800" i="1" dirty="0"/>
              <a:t>, </a:t>
            </a:r>
            <a:r>
              <a:rPr lang="fr-FR" sz="1800" i="1" dirty="0" err="1"/>
              <a:t>Cornwell</a:t>
            </a:r>
            <a:r>
              <a:rPr lang="fr-FR" sz="1800" i="1" dirty="0"/>
              <a:t> &amp; </a:t>
            </a:r>
            <a:r>
              <a:rPr lang="fr-FR" sz="1800" i="1" dirty="0" err="1"/>
              <a:t>Drennan</a:t>
            </a:r>
            <a:r>
              <a:rPr lang="fr-FR" sz="1800" i="1" dirty="0"/>
              <a:t>, Psychology &amp; Marketing, 2008)</a:t>
            </a: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431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0331" y="953368"/>
            <a:ext cx="10058400" cy="4023360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</a:rPr>
              <a:t>ACTIVATION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</a:rPr>
              <a:t>« </a:t>
            </a:r>
            <a:r>
              <a:rPr lang="fr-FR" sz="4400" b="1" dirty="0" err="1" smtClean="0">
                <a:solidFill>
                  <a:schemeClr val="bg1"/>
                </a:solidFill>
              </a:rPr>
              <a:t>Connect</a:t>
            </a:r>
            <a:r>
              <a:rPr lang="fr-FR" sz="4400" b="1" dirty="0" smtClean="0">
                <a:solidFill>
                  <a:schemeClr val="bg1"/>
                </a:solidFill>
              </a:rPr>
              <a:t> the fans to the brands »</a:t>
            </a:r>
            <a:endParaRPr lang="fr-F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89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 smtClean="0"/>
              <a:t>Promotional</a:t>
            </a:r>
            <a:r>
              <a:rPr lang="fr-FR" b="1" dirty="0" smtClean="0"/>
              <a:t> </a:t>
            </a:r>
            <a:r>
              <a:rPr lang="fr-FR" b="1" dirty="0" err="1" smtClean="0"/>
              <a:t>strategy</a:t>
            </a:r>
            <a:endParaRPr lang="fr-FR" b="1" dirty="0"/>
          </a:p>
        </p:txBody>
      </p:sp>
      <p:pic>
        <p:nvPicPr>
          <p:cNvPr id="21" name="Espace réservé du contenu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30" y="2066600"/>
            <a:ext cx="2632916" cy="3873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ZoneTexte 21"/>
          <p:cNvSpPr txBox="1"/>
          <p:nvPr/>
        </p:nvSpPr>
        <p:spPr>
          <a:xfrm>
            <a:off x="1355074" y="2319988"/>
            <a:ext cx="54643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/>
              <a:t>Any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form</a:t>
            </a:r>
            <a:r>
              <a:rPr lang="fr-FR" sz="3200" b="1" dirty="0" smtClean="0"/>
              <a:t> of communication </a:t>
            </a:r>
            <a:r>
              <a:rPr lang="fr-FR" sz="3200" b="1" dirty="0" err="1" smtClean="0"/>
              <a:t>used</a:t>
            </a:r>
            <a:r>
              <a:rPr lang="fr-FR" sz="3200" b="1" dirty="0" smtClean="0"/>
              <a:t> to </a:t>
            </a:r>
            <a:r>
              <a:rPr lang="fr-FR" sz="3200" b="1" dirty="0" err="1" smtClean="0"/>
              <a:t>inform</a:t>
            </a:r>
            <a:r>
              <a:rPr lang="fr-FR" sz="3200" b="1" dirty="0" smtClean="0"/>
              <a:t>, persuade or </a:t>
            </a:r>
            <a:r>
              <a:rPr lang="fr-FR" sz="3200" b="1" dirty="0" err="1" smtClean="0"/>
              <a:t>remind</a:t>
            </a:r>
            <a:r>
              <a:rPr lang="fr-FR" sz="3200" b="1" dirty="0" smtClean="0"/>
              <a:t> about </a:t>
            </a:r>
            <a:r>
              <a:rPr lang="fr-FR" sz="3200" b="1" dirty="0" err="1" smtClean="0"/>
              <a:t>company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products</a:t>
            </a:r>
            <a:r>
              <a:rPr lang="fr-FR" sz="3200" b="1" dirty="0" smtClean="0"/>
              <a:t> and services (Keller)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59673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ch of the following marketing communications channels do you use to leverage your sponsorship progr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80" y="1003128"/>
            <a:ext cx="9388972" cy="564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0563" y="378831"/>
            <a:ext cx="12155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Which of the following marketing communications channels do you use to leverage your sponsorship </a:t>
            </a:r>
            <a:r>
              <a:rPr lang="en-US" b="1" dirty="0" smtClean="0"/>
              <a:t>programs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397437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341084" y="277814"/>
            <a:ext cx="8229600" cy="41433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 smtClean="0"/>
              <a:t>Activation axis</a:t>
            </a:r>
            <a:endParaRPr lang="fr-FR" sz="4000" b="1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 rot="10800000">
            <a:off x="2423634" y="1124744"/>
            <a:ext cx="4679950" cy="5733256"/>
          </a:xfrm>
          <a:prstGeom prst="triangle">
            <a:avLst>
              <a:gd name="adj" fmla="val 500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FR" dirty="0"/>
          </a:p>
          <a:p>
            <a:pPr algn="ctr"/>
            <a:endParaRPr lang="fr-FR" b="1" dirty="0" smtClean="0"/>
          </a:p>
          <a:p>
            <a:pPr algn="ctr"/>
            <a:endParaRPr lang="fr-FR" b="1" dirty="0"/>
          </a:p>
          <a:p>
            <a:pPr algn="ctr"/>
            <a:endParaRPr lang="fr-FR" b="1" dirty="0" smtClean="0"/>
          </a:p>
          <a:p>
            <a:pPr algn="ctr"/>
            <a:endParaRPr lang="fr-FR" b="1" dirty="0"/>
          </a:p>
          <a:p>
            <a:pPr algn="ctr"/>
            <a:r>
              <a:rPr lang="fr-FR" b="1" dirty="0" err="1" smtClean="0">
                <a:solidFill>
                  <a:srgbClr val="FFC000"/>
                </a:solidFill>
              </a:rPr>
              <a:t>Visibility</a:t>
            </a:r>
            <a:endParaRPr lang="fr-FR" b="1" dirty="0">
              <a:solidFill>
                <a:srgbClr val="FFC000"/>
              </a:solidFill>
            </a:endParaRPr>
          </a:p>
          <a:p>
            <a:pPr algn="ctr"/>
            <a:endParaRPr lang="fr-FR" b="1" dirty="0">
              <a:solidFill>
                <a:srgbClr val="FFC000"/>
              </a:solidFill>
            </a:endParaRPr>
          </a:p>
          <a:p>
            <a:pPr algn="ctr"/>
            <a:endParaRPr lang="fr-FR" b="1" dirty="0">
              <a:solidFill>
                <a:srgbClr val="FFC000"/>
              </a:solidFill>
            </a:endParaRPr>
          </a:p>
          <a:p>
            <a:pPr algn="ctr"/>
            <a:r>
              <a:rPr lang="fr-FR" b="1" dirty="0" err="1" smtClean="0">
                <a:solidFill>
                  <a:srgbClr val="FFC000"/>
                </a:solidFill>
              </a:rPr>
              <a:t>Relational</a:t>
            </a:r>
            <a:endParaRPr lang="fr-FR" b="1" dirty="0">
              <a:solidFill>
                <a:srgbClr val="FFC000"/>
              </a:solidFill>
            </a:endParaRPr>
          </a:p>
          <a:p>
            <a:pPr algn="ctr"/>
            <a:endParaRPr lang="fr-FR" b="1" dirty="0">
              <a:solidFill>
                <a:srgbClr val="FFC000"/>
              </a:solidFill>
            </a:endParaRPr>
          </a:p>
          <a:p>
            <a:pPr algn="ctr"/>
            <a:endParaRPr lang="fr-FR" b="1" dirty="0">
              <a:solidFill>
                <a:srgbClr val="FFC000"/>
              </a:solidFill>
            </a:endParaRPr>
          </a:p>
          <a:p>
            <a:pPr algn="ctr"/>
            <a:r>
              <a:rPr lang="fr-FR" b="1" dirty="0" err="1" smtClean="0">
                <a:solidFill>
                  <a:srgbClr val="FFC000"/>
                </a:solidFill>
              </a:rPr>
              <a:t>Hospitality</a:t>
            </a:r>
            <a:endParaRPr lang="fr-FR" b="1" dirty="0">
              <a:solidFill>
                <a:srgbClr val="FFC000"/>
              </a:solidFill>
            </a:endParaRPr>
          </a:p>
          <a:p>
            <a:pPr algn="ctr"/>
            <a:endParaRPr lang="fr-FR" b="1" dirty="0">
              <a:solidFill>
                <a:srgbClr val="FFC000"/>
              </a:solidFill>
            </a:endParaRPr>
          </a:p>
          <a:p>
            <a:pPr algn="ctr"/>
            <a:endParaRPr lang="fr-FR" b="1" dirty="0">
              <a:solidFill>
                <a:srgbClr val="FFC000"/>
              </a:solidFill>
            </a:endParaRPr>
          </a:p>
          <a:p>
            <a:pPr algn="ctr"/>
            <a:endParaRPr lang="fr-FR" b="1" dirty="0">
              <a:solidFill>
                <a:srgbClr val="FFC000"/>
              </a:solidFill>
            </a:endParaRPr>
          </a:p>
          <a:p>
            <a:pPr algn="ctr"/>
            <a:r>
              <a:rPr lang="fr-FR" b="1" dirty="0">
                <a:solidFill>
                  <a:srgbClr val="FFC000"/>
                </a:solidFill>
              </a:rPr>
              <a:t>Entertainment</a:t>
            </a:r>
          </a:p>
          <a:p>
            <a:pPr algn="ctr"/>
            <a:r>
              <a:rPr lang="fr-FR" b="1" dirty="0" err="1" smtClean="0">
                <a:solidFill>
                  <a:srgbClr val="FFC000"/>
                </a:solidFill>
              </a:rPr>
              <a:t>Experiential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 rot="5400000">
            <a:off x="1001629" y="2006999"/>
            <a:ext cx="2088359" cy="323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fr-FR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classical</a:t>
            </a:r>
            <a:endParaRPr lang="fr-FR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 rot="5400000">
            <a:off x="897138" y="4853670"/>
            <a:ext cx="2297342" cy="323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fr-FR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innovationt</a:t>
            </a:r>
            <a:endParaRPr lang="fr-FR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352197" y="1412876"/>
            <a:ext cx="0" cy="5040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248047" y="981076"/>
            <a:ext cx="3600450" cy="9366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Sponsorship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</a:t>
            </a:r>
          </a:p>
          <a:p>
            <a:pPr algn="ctr"/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Event Communication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248047" y="2060576"/>
            <a:ext cx="36004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CRM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248047" y="3357564"/>
            <a:ext cx="3600450" cy="9366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Services Marketing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248047" y="4437064"/>
            <a:ext cx="3600450" cy="13684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Experiential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Marketing</a:t>
            </a:r>
            <a:endParaRPr lang="fr-FR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endParaRPr lang="fr-FR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303359" y="1700214"/>
            <a:ext cx="1944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5447822" y="2492376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5376384" y="3644901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592284" y="4724401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445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1966607" y="369686"/>
            <a:ext cx="8229600" cy="414338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fr-FR" sz="4400" b="1" dirty="0" smtClean="0"/>
              <a:t>Activation </a:t>
            </a:r>
            <a:r>
              <a:rPr lang="fr-FR" sz="4400" b="1" dirty="0" err="1" smtClean="0"/>
              <a:t>tools</a:t>
            </a:r>
            <a:endParaRPr lang="fr-FR" sz="44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82507" y="631501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err="1" smtClean="0"/>
              <a:t>Visibility</a:t>
            </a:r>
            <a:endParaRPr lang="fr-FR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25607" y="631501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/>
              <a:t>Relations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782957" y="631501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/>
              <a:t>Participation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70519" y="631501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err="1" smtClean="0"/>
              <a:t>Involvement</a:t>
            </a:r>
            <a:endParaRPr lang="fr-FR" b="1" dirty="0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1950704" y="997182"/>
            <a:ext cx="1584325" cy="64928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Billboards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1915921" y="1683703"/>
            <a:ext cx="1584325" cy="7921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Printed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supports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1987358" y="3410903"/>
            <a:ext cx="1584325" cy="7921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Media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Supports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1987358" y="4276091"/>
            <a:ext cx="1584325" cy="7921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Human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Supports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1966607" y="5124393"/>
            <a:ext cx="1584325" cy="5762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>
                <a:solidFill>
                  <a:schemeClr val="bg1"/>
                </a:solidFill>
              </a:rPr>
              <a:t>Naming</a:t>
            </a: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1966607" y="5773680"/>
            <a:ext cx="1584325" cy="5762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>
                <a:solidFill>
                  <a:schemeClr val="bg1"/>
                </a:solidFill>
              </a:rPr>
              <a:t>Branding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1987358" y="2547303"/>
            <a:ext cx="1584325" cy="7921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Scoring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Referees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3838269" y="2820930"/>
            <a:ext cx="1584325" cy="576263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PR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3765244" y="3540068"/>
            <a:ext cx="1727200" cy="9366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>
                <a:solidFill>
                  <a:schemeClr val="bg1"/>
                </a:solidFill>
              </a:rPr>
              <a:t>Web Marketing</a:t>
            </a:r>
          </a:p>
          <a:p>
            <a:pPr algn="ctr"/>
            <a:r>
              <a:rPr lang="fr-FR">
                <a:solidFill>
                  <a:schemeClr val="bg1"/>
                </a:solidFill>
              </a:rPr>
              <a:t>Web 2.0</a:t>
            </a:r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3836682" y="4548130"/>
            <a:ext cx="1584325" cy="792163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Mobile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Maketing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Oval 21"/>
          <p:cNvSpPr>
            <a:spLocks noChangeArrowheads="1"/>
          </p:cNvSpPr>
          <p:nvPr/>
        </p:nvSpPr>
        <p:spPr bwMode="auto">
          <a:xfrm>
            <a:off x="3909707" y="5413318"/>
            <a:ext cx="1584325" cy="792162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Seminars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Conferences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Oval 22"/>
          <p:cNvSpPr>
            <a:spLocks noChangeArrowheads="1"/>
          </p:cNvSpPr>
          <p:nvPr/>
        </p:nvSpPr>
        <p:spPr bwMode="auto">
          <a:xfrm>
            <a:off x="5782957" y="5413318"/>
            <a:ext cx="1584325" cy="7921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dirty="0" smtClean="0">
              <a:solidFill>
                <a:srgbClr val="000000"/>
              </a:solidFill>
            </a:endParaRPr>
          </a:p>
          <a:p>
            <a:pPr algn="ctr"/>
            <a:r>
              <a:rPr lang="fr-FR" dirty="0" err="1" smtClean="0">
                <a:solidFill>
                  <a:srgbClr val="000000"/>
                </a:solidFill>
              </a:rPr>
              <a:t>Games</a:t>
            </a:r>
            <a:endParaRPr lang="fr-FR" dirty="0" smtClean="0">
              <a:solidFill>
                <a:srgbClr val="000000"/>
              </a:solidFill>
            </a:endParaRPr>
          </a:p>
          <a:p>
            <a:pPr algn="ctr"/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5782957" y="4476693"/>
            <a:ext cx="1584325" cy="7921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Stands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782957" y="3540068"/>
            <a:ext cx="1584325" cy="7921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Fans</a:t>
            </a:r>
          </a:p>
          <a:p>
            <a:pPr algn="ctr"/>
            <a:r>
              <a:rPr lang="fr-FR" sz="1400" dirty="0" err="1" smtClean="0">
                <a:solidFill>
                  <a:srgbClr val="000000"/>
                </a:solidFill>
              </a:rPr>
              <a:t>Objects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7870519" y="5413318"/>
            <a:ext cx="1584325" cy="792162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smtClean="0"/>
              <a:t>Official</a:t>
            </a:r>
          </a:p>
          <a:p>
            <a:pPr algn="ctr"/>
            <a:r>
              <a:rPr lang="fr-FR" sz="1400" dirty="0" smtClean="0"/>
              <a:t>Supplier</a:t>
            </a:r>
            <a:endParaRPr lang="fr-FR" sz="1400" dirty="0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7870519" y="4116330"/>
            <a:ext cx="1584325" cy="1152525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 err="1" smtClean="0"/>
              <a:t>Special</a:t>
            </a:r>
            <a:r>
              <a:rPr lang="fr-FR" dirty="0" smtClean="0"/>
              <a:t> Events</a:t>
            </a:r>
            <a:endParaRPr lang="fr-FR" sz="1400" dirty="0"/>
          </a:p>
        </p:txBody>
      </p:sp>
      <p:sp>
        <p:nvSpPr>
          <p:cNvPr id="25" name="Oval 27"/>
          <p:cNvSpPr>
            <a:spLocks noChangeArrowheads="1"/>
          </p:cNvSpPr>
          <p:nvPr/>
        </p:nvSpPr>
        <p:spPr bwMode="auto">
          <a:xfrm>
            <a:off x="7583182" y="2316105"/>
            <a:ext cx="2016125" cy="1657350"/>
          </a:xfrm>
          <a:prstGeom prst="ellipse">
            <a:avLst/>
          </a:prstGeom>
          <a:solidFill>
            <a:srgbClr val="339966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dirty="0"/>
              <a:t>Cause </a:t>
            </a:r>
            <a:r>
              <a:rPr lang="fr-FR" dirty="0" err="1"/>
              <a:t>Related</a:t>
            </a:r>
            <a:endParaRPr lang="fr-FR" dirty="0"/>
          </a:p>
          <a:p>
            <a:pPr algn="ctr"/>
            <a:r>
              <a:rPr lang="fr-FR" dirty="0" smtClean="0"/>
              <a:t>Marketing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87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0" y="253388"/>
            <a:ext cx="11307701" cy="59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0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b="1" dirty="0" smtClean="0"/>
              <a:t>So </a:t>
            </a:r>
            <a:r>
              <a:rPr lang="fr-FR" b="1" dirty="0" err="1" smtClean="0"/>
              <a:t>what</a:t>
            </a:r>
            <a:r>
              <a:rPr lang="fr-FR" b="1" dirty="0" smtClean="0"/>
              <a:t> ? How to </a:t>
            </a:r>
            <a:r>
              <a:rPr lang="fr-FR" b="1" dirty="0" err="1" smtClean="0"/>
              <a:t>Implement</a:t>
            </a:r>
            <a:r>
              <a:rPr lang="fr-FR" b="1" dirty="0" smtClean="0"/>
              <a:t> ?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737360"/>
            <a:ext cx="10058400" cy="4997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fr-FR" sz="2400" dirty="0" smtClean="0"/>
              <a:t>Back to the basics :</a:t>
            </a:r>
            <a:endParaRPr lang="fr-FR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fr-FR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fr-FR" sz="2400" dirty="0" smtClean="0"/>
              <a:t>WHY ? </a:t>
            </a:r>
            <a:r>
              <a:rPr lang="fr-FR" sz="2400" dirty="0"/>
              <a:t>: </a:t>
            </a:r>
            <a:r>
              <a:rPr lang="fr-FR" sz="2400" dirty="0" err="1" smtClean="0"/>
              <a:t>targets</a:t>
            </a:r>
            <a:r>
              <a:rPr lang="fr-FR" sz="2400" dirty="0" smtClean="0"/>
              <a:t>, </a:t>
            </a:r>
            <a:r>
              <a:rPr lang="fr-FR" sz="2400" dirty="0" err="1" smtClean="0"/>
              <a:t>visibility</a:t>
            </a:r>
            <a:r>
              <a:rPr lang="fr-FR" sz="2400" dirty="0" smtClean="0"/>
              <a:t>, value, </a:t>
            </a:r>
            <a:r>
              <a:rPr lang="fr-FR" sz="2400" dirty="0" err="1" smtClean="0"/>
              <a:t>internal</a:t>
            </a:r>
            <a:r>
              <a:rPr lang="fr-FR" sz="2400" dirty="0" smtClean="0"/>
              <a:t> communication,… </a:t>
            </a:r>
            <a:r>
              <a:rPr lang="fr-FR" sz="2400" dirty="0" smtClean="0">
                <a:solidFill>
                  <a:schemeClr val="hlink"/>
                </a:solidFill>
              </a:rPr>
              <a:t>[</a:t>
            </a:r>
            <a:r>
              <a:rPr lang="fr-FR" sz="2400" dirty="0" err="1" smtClean="0">
                <a:solidFill>
                  <a:schemeClr val="hlink"/>
                </a:solidFill>
              </a:rPr>
              <a:t>needs</a:t>
            </a:r>
            <a:r>
              <a:rPr lang="fr-FR" sz="2400" dirty="0" smtClean="0">
                <a:solidFill>
                  <a:schemeClr val="hlink"/>
                </a:solidFill>
              </a:rPr>
              <a:t> + sponsors goals]</a:t>
            </a:r>
            <a:endParaRPr lang="fr-FR" sz="24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fr-FR" sz="2400" dirty="0">
              <a:solidFill>
                <a:schemeClr val="hlink"/>
              </a:solidFill>
            </a:endParaRPr>
          </a:p>
          <a:p>
            <a:pPr>
              <a:buFont typeface="Wingdings" panose="05000000000000000000" pitchFamily="2" charset="2"/>
              <a:buChar char="«"/>
              <a:defRPr/>
            </a:pPr>
            <a:r>
              <a:rPr lang="fr-FR" sz="2400" dirty="0" smtClean="0"/>
              <a:t>HOW ? </a:t>
            </a:r>
            <a:r>
              <a:rPr lang="fr-FR" sz="2400" dirty="0"/>
              <a:t>: </a:t>
            </a:r>
            <a:r>
              <a:rPr lang="fr-FR" sz="2400" dirty="0" smtClean="0"/>
              <a:t>activation </a:t>
            </a:r>
            <a:r>
              <a:rPr lang="fr-FR" sz="2400" dirty="0" err="1" smtClean="0"/>
              <a:t>tools</a:t>
            </a:r>
            <a:r>
              <a:rPr lang="fr-FR" sz="2400" dirty="0" smtClean="0"/>
              <a:t> panel </a:t>
            </a:r>
            <a:r>
              <a:rPr lang="fr-FR" sz="2400" dirty="0">
                <a:solidFill>
                  <a:schemeClr val="hlink"/>
                </a:solidFill>
              </a:rPr>
              <a:t>[</a:t>
            </a:r>
            <a:r>
              <a:rPr lang="fr-FR" sz="2400" dirty="0" err="1">
                <a:solidFill>
                  <a:schemeClr val="hlink"/>
                </a:solidFill>
              </a:rPr>
              <a:t>answer</a:t>
            </a:r>
            <a:r>
              <a:rPr lang="fr-FR" sz="2400" dirty="0">
                <a:solidFill>
                  <a:schemeClr val="hlink"/>
                </a:solidFill>
              </a:rPr>
              <a:t> </a:t>
            </a:r>
            <a:r>
              <a:rPr lang="fr-FR" sz="2400" dirty="0" err="1" smtClean="0">
                <a:solidFill>
                  <a:schemeClr val="hlink"/>
                </a:solidFill>
              </a:rPr>
              <a:t>needs</a:t>
            </a:r>
            <a:r>
              <a:rPr lang="fr-FR" sz="2400" dirty="0" smtClean="0">
                <a:solidFill>
                  <a:schemeClr val="hlink"/>
                </a:solidFill>
              </a:rPr>
              <a:t> + </a:t>
            </a:r>
            <a:r>
              <a:rPr lang="fr-FR" sz="2400" dirty="0">
                <a:solidFill>
                  <a:schemeClr val="hlink"/>
                </a:solidFill>
              </a:rPr>
              <a:t>objectifs]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endParaRPr lang="fr-FR" sz="2400" dirty="0">
              <a:solidFill>
                <a:schemeClr val="hlink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r-FR" sz="2400" b="1" dirty="0" smtClean="0"/>
              <a:t>                      = </a:t>
            </a:r>
            <a:r>
              <a:rPr lang="fr-FR" sz="2400" b="1" dirty="0" err="1" smtClean="0"/>
              <a:t>your</a:t>
            </a:r>
            <a:r>
              <a:rPr lang="fr-FR" sz="2400" b="1" dirty="0" smtClean="0"/>
              <a:t> JOB !</a:t>
            </a:r>
            <a:endParaRPr lang="fr-FR" sz="24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342" y="4634369"/>
            <a:ext cx="1905919" cy="13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0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4000" b="1" dirty="0" err="1" smtClean="0"/>
              <a:t>Agencies</a:t>
            </a:r>
            <a:r>
              <a:rPr lang="fr-FR" sz="4000" b="1" dirty="0" smtClean="0"/>
              <a:t>… or not !</a:t>
            </a:r>
            <a:endParaRPr lang="fr-FR" sz="4000" b="1" dirty="0"/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1884364" y="3156745"/>
            <a:ext cx="2590800" cy="1800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/>
              <a:t>Club / </a:t>
            </a:r>
            <a:r>
              <a:rPr lang="fr-FR" altLang="fr-FR" sz="1800" dirty="0" smtClean="0"/>
              <a:t>Event</a:t>
            </a:r>
            <a:endParaRPr lang="fr-FR" altLang="fr-FR" sz="1800" dirty="0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7608888" y="3141664"/>
            <a:ext cx="2590800" cy="1800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smtClean="0"/>
              <a:t>Sponsors</a:t>
            </a:r>
            <a:endParaRPr lang="fr-FR" altLang="fr-FR" sz="1800" dirty="0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016501" y="1773239"/>
            <a:ext cx="2232025" cy="9350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smtClean="0"/>
              <a:t>Sport Marketing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err="1" smtClean="0"/>
              <a:t>Agencies</a:t>
            </a:r>
            <a:endParaRPr lang="fr-FR" altLang="fr-FR" sz="1800" dirty="0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H="1" flipV="1">
            <a:off x="7248526" y="2276475"/>
            <a:ext cx="792163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3575050" y="2205039"/>
            <a:ext cx="144145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4656139" y="5300664"/>
            <a:ext cx="2447925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smtClean="0"/>
              <a:t>Commercial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err="1" smtClean="0"/>
              <a:t>Sponsorship</a:t>
            </a:r>
            <a:r>
              <a:rPr lang="fr-FR" altLang="fr-FR" sz="1800" dirty="0" smtClean="0"/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smtClean="0"/>
              <a:t>Direction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3863976" y="4868863"/>
            <a:ext cx="7921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V="1">
            <a:off x="7175500" y="4941888"/>
            <a:ext cx="1296988" cy="792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7" name="Freeform 11"/>
          <p:cNvSpPr>
            <a:spLocks/>
          </p:cNvSpPr>
          <p:nvPr/>
        </p:nvSpPr>
        <p:spPr bwMode="auto">
          <a:xfrm>
            <a:off x="7104063" y="5876926"/>
            <a:ext cx="1223962" cy="384175"/>
          </a:xfrm>
          <a:custGeom>
            <a:avLst/>
            <a:gdLst>
              <a:gd name="T0" fmla="*/ 0 w 1179"/>
              <a:gd name="T1" fmla="*/ 0 h 242"/>
              <a:gd name="T2" fmla="*/ 2147483646 w 1179"/>
              <a:gd name="T3" fmla="*/ 2147483646 h 242"/>
              <a:gd name="T4" fmla="*/ 2147483646 w 1179"/>
              <a:gd name="T5" fmla="*/ 2147483646 h 242"/>
              <a:gd name="T6" fmla="*/ 2147483646 w 1179"/>
              <a:gd name="T7" fmla="*/ 2147483646 h 242"/>
              <a:gd name="T8" fmla="*/ 2147483646 w 1179"/>
              <a:gd name="T9" fmla="*/ 2147483646 h 2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9" h="242">
                <a:moveTo>
                  <a:pt x="0" y="0"/>
                </a:moveTo>
                <a:cubicBezTo>
                  <a:pt x="72" y="106"/>
                  <a:pt x="144" y="212"/>
                  <a:pt x="227" y="227"/>
                </a:cubicBezTo>
                <a:cubicBezTo>
                  <a:pt x="310" y="242"/>
                  <a:pt x="378" y="98"/>
                  <a:pt x="499" y="91"/>
                </a:cubicBezTo>
                <a:cubicBezTo>
                  <a:pt x="620" y="84"/>
                  <a:pt x="840" y="189"/>
                  <a:pt x="953" y="182"/>
                </a:cubicBezTo>
                <a:cubicBezTo>
                  <a:pt x="1066" y="175"/>
                  <a:pt x="1142" y="69"/>
                  <a:pt x="1179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>
            <a:off x="8183564" y="4868863"/>
            <a:ext cx="3600448" cy="1700212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err="1" smtClean="0"/>
              <a:t>Need</a:t>
            </a:r>
            <a:r>
              <a:rPr lang="fr-FR" altLang="fr-FR" sz="1800" dirty="0" smtClean="0"/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smtClean="0"/>
              <a:t>For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err="1" smtClean="0"/>
              <a:t>Competencies</a:t>
            </a:r>
            <a:endParaRPr lang="fr-FR" altLang="fr-FR" sz="1800" dirty="0"/>
          </a:p>
        </p:txBody>
      </p:sp>
      <p:pic>
        <p:nvPicPr>
          <p:cNvPr id="24589" name="Picture 13" descr="MCj030381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4724400"/>
            <a:ext cx="5095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 descr="j01958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2060576"/>
            <a:ext cx="74612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 descr="MCj042449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989138"/>
            <a:ext cx="6143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6" descr="MCj0416064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5084764"/>
            <a:ext cx="723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Line 17"/>
          <p:cNvSpPr>
            <a:spLocks noChangeShapeType="1"/>
          </p:cNvSpPr>
          <p:nvPr/>
        </p:nvSpPr>
        <p:spPr bwMode="auto">
          <a:xfrm flipV="1">
            <a:off x="6024563" y="2781301"/>
            <a:ext cx="0" cy="2519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>
            <a:off x="6167439" y="2708276"/>
            <a:ext cx="1512887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4595" name="Picture 19" descr="MCj0416064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082" y="5605024"/>
            <a:ext cx="4111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0" descr="MCj042449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194" y="5480844"/>
            <a:ext cx="4524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21" descr="j01958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18" y="4715669"/>
            <a:ext cx="6048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6" y="0"/>
            <a:ext cx="8229600" cy="7747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sz="3200" b="1" dirty="0" smtClean="0"/>
              <a:t>Activation program </a:t>
            </a:r>
            <a:r>
              <a:rPr lang="fr-FR" sz="3200" b="1" dirty="0" err="1" smtClean="0"/>
              <a:t>process</a:t>
            </a:r>
            <a:endParaRPr lang="fr-FR" sz="4000" b="1" dirty="0"/>
          </a:p>
        </p:txBody>
      </p:sp>
      <p:sp useBgFill="1">
        <p:nvSpPr>
          <p:cNvPr id="25603" name="Rectangle 3"/>
          <p:cNvSpPr>
            <a:spLocks noChangeArrowheads="1"/>
          </p:cNvSpPr>
          <p:nvPr/>
        </p:nvSpPr>
        <p:spPr bwMode="auto">
          <a:xfrm>
            <a:off x="1774826" y="5229226"/>
            <a:ext cx="5400675" cy="13684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>
                <a:sym typeface="Wingdings" panose="05000000000000000000" pitchFamily="2" charset="2"/>
              </a:rPr>
              <a:t>1. </a:t>
            </a:r>
            <a:r>
              <a:rPr lang="fr-FR" altLang="fr-FR" sz="1600" b="1" dirty="0" err="1" smtClean="0"/>
              <a:t>Prospecting</a:t>
            </a:r>
            <a:r>
              <a:rPr lang="fr-FR" altLang="fr-FR" sz="1600" b="1" dirty="0" smtClean="0"/>
              <a:t> – </a:t>
            </a:r>
            <a:r>
              <a:rPr lang="fr-FR" altLang="fr-FR" sz="1600" b="1" dirty="0" err="1" smtClean="0"/>
              <a:t>Analyzing</a:t>
            </a:r>
            <a:r>
              <a:rPr lang="fr-FR" altLang="fr-FR" sz="1600" b="1" dirty="0" smtClean="0"/>
              <a:t> - </a:t>
            </a:r>
            <a:r>
              <a:rPr lang="fr-FR" altLang="fr-FR" sz="1600" b="1" dirty="0" err="1" smtClean="0"/>
              <a:t>Spying</a:t>
            </a:r>
            <a:r>
              <a:rPr lang="fr-FR" altLang="fr-FR" sz="1600" b="1" dirty="0" smtClean="0"/>
              <a:t> </a:t>
            </a:r>
            <a:endParaRPr lang="fr-FR" altLang="fr-FR" sz="16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dirty="0" smtClean="0"/>
              <a:t>For a new sponsor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dirty="0" err="1" smtClean="0"/>
              <a:t>Special</a:t>
            </a:r>
            <a:r>
              <a:rPr lang="fr-FR" altLang="fr-FR" sz="1600" dirty="0" smtClean="0"/>
              <a:t> </a:t>
            </a:r>
            <a:r>
              <a:rPr lang="fr-FR" altLang="fr-FR" sz="1600" dirty="0" err="1" smtClean="0"/>
              <a:t>individual</a:t>
            </a:r>
            <a:r>
              <a:rPr lang="fr-FR" altLang="fr-FR" sz="1600" dirty="0" smtClean="0"/>
              <a:t> </a:t>
            </a:r>
            <a:r>
              <a:rPr lang="fr-FR" altLang="fr-FR" sz="1600" dirty="0" err="1" smtClean="0"/>
              <a:t>access</a:t>
            </a:r>
            <a:r>
              <a:rPr lang="fr-FR" altLang="fr-FR" sz="1600" dirty="0" smtClean="0"/>
              <a:t> and information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dirty="0" smtClean="0"/>
              <a:t>by </a:t>
            </a:r>
            <a:r>
              <a:rPr lang="fr-FR" altLang="fr-FR" sz="1600" dirty="0" err="1" smtClean="0"/>
              <a:t>your</a:t>
            </a:r>
            <a:r>
              <a:rPr lang="fr-FR" altLang="fr-FR" sz="1600" dirty="0" smtClean="0"/>
              <a:t> top management or </a:t>
            </a:r>
            <a:r>
              <a:rPr lang="fr-FR" altLang="fr-FR" sz="1600" dirty="0" err="1" smtClean="0"/>
              <a:t>owner</a:t>
            </a:r>
            <a:endParaRPr lang="fr-FR" altLang="fr-FR" sz="1600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774826" y="3357564"/>
            <a:ext cx="5400675" cy="13684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>
                <a:solidFill>
                  <a:schemeClr val="bg1"/>
                </a:solidFill>
              </a:rPr>
              <a:t>2. </a:t>
            </a:r>
            <a:r>
              <a:rPr lang="fr-FR" altLang="fr-FR" sz="1600" b="1" dirty="0" err="1" smtClean="0">
                <a:solidFill>
                  <a:schemeClr val="bg1"/>
                </a:solidFill>
              </a:rPr>
              <a:t>Customaze</a:t>
            </a:r>
            <a:r>
              <a:rPr lang="fr-FR" altLang="fr-FR" sz="1600" b="1" dirty="0" smtClean="0">
                <a:solidFill>
                  <a:schemeClr val="bg1"/>
                </a:solidFill>
              </a:rPr>
              <a:t> </a:t>
            </a:r>
            <a:r>
              <a:rPr lang="fr-FR" altLang="fr-FR" sz="1600" b="1" dirty="0" err="1" smtClean="0">
                <a:solidFill>
                  <a:schemeClr val="bg1"/>
                </a:solidFill>
              </a:rPr>
              <a:t>your</a:t>
            </a:r>
            <a:r>
              <a:rPr lang="fr-FR" altLang="fr-FR" sz="1600" b="1" dirty="0" smtClean="0">
                <a:solidFill>
                  <a:schemeClr val="bg1"/>
                </a:solidFill>
              </a:rPr>
              <a:t> </a:t>
            </a:r>
            <a:r>
              <a:rPr lang="fr-FR" altLang="fr-FR" sz="1600" b="1" dirty="0" err="1" smtClean="0">
                <a:solidFill>
                  <a:schemeClr val="bg1"/>
                </a:solidFill>
              </a:rPr>
              <a:t>offer</a:t>
            </a:r>
            <a:endParaRPr lang="fr-FR" altLang="fr-FR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dirty="0" err="1" smtClean="0">
                <a:solidFill>
                  <a:schemeClr val="bg1"/>
                </a:solidFill>
              </a:rPr>
              <a:t>Sensemaking</a:t>
            </a:r>
            <a:r>
              <a:rPr lang="fr-FR" altLang="fr-FR" sz="1600" dirty="0" smtClean="0">
                <a:solidFill>
                  <a:schemeClr val="bg1"/>
                </a:solidFill>
              </a:rPr>
              <a:t> </a:t>
            </a:r>
            <a:r>
              <a:rPr lang="fr-FR" altLang="fr-FR" sz="1600" dirty="0" err="1" smtClean="0">
                <a:solidFill>
                  <a:schemeClr val="bg1"/>
                </a:solidFill>
              </a:rPr>
              <a:t>proporsals</a:t>
            </a:r>
            <a:endParaRPr lang="fr-FR" altLang="fr-FR" sz="1600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dirty="0" smtClean="0">
                <a:solidFill>
                  <a:schemeClr val="bg1"/>
                </a:solidFill>
              </a:rPr>
              <a:t>You are not a prof 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dirty="0" err="1" smtClean="0">
                <a:solidFill>
                  <a:schemeClr val="bg1"/>
                </a:solidFill>
              </a:rPr>
              <a:t>Using</a:t>
            </a:r>
            <a:r>
              <a:rPr lang="fr-FR" altLang="fr-FR" sz="1600" dirty="0" smtClean="0">
                <a:solidFill>
                  <a:schemeClr val="bg1"/>
                </a:solidFill>
              </a:rPr>
              <a:t> 3 packs (light – medium – gold)</a:t>
            </a:r>
            <a:endParaRPr lang="fr-FR" altLang="fr-FR" sz="1600" dirty="0">
              <a:solidFill>
                <a:schemeClr val="bg1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774826" y="2276475"/>
            <a:ext cx="5400675" cy="6477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/>
              <a:t>3. Activation - </a:t>
            </a:r>
            <a:r>
              <a:rPr lang="fr-FR" altLang="fr-FR" sz="1600" b="1" dirty="0" smtClean="0"/>
              <a:t>Action</a:t>
            </a:r>
            <a:r>
              <a:rPr lang="fr-FR" altLang="fr-FR" sz="1600" dirty="0" smtClean="0"/>
              <a:t> </a:t>
            </a:r>
            <a:endParaRPr lang="fr-FR" altLang="fr-FR" sz="16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dirty="0" smtClean="0"/>
              <a:t>You are on the </a:t>
            </a:r>
            <a:r>
              <a:rPr lang="fr-FR" altLang="fr-FR" sz="1600" dirty="0" err="1" smtClean="0"/>
              <a:t>field</a:t>
            </a:r>
            <a:endParaRPr lang="fr-FR" altLang="fr-FR" sz="1600" dirty="0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774826" y="1341438"/>
            <a:ext cx="5400675" cy="5762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/>
              <a:t>4. </a:t>
            </a:r>
            <a:r>
              <a:rPr lang="fr-FR" altLang="fr-FR" sz="1600" b="1" dirty="0" smtClean="0"/>
              <a:t>Evaluation ROO or ROI</a:t>
            </a:r>
            <a:endParaRPr lang="fr-FR" altLang="fr-FR" sz="1600" b="1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dirty="0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7896225" y="3141664"/>
            <a:ext cx="2520950" cy="11525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/>
              <a:t>5. </a:t>
            </a:r>
            <a:r>
              <a:rPr lang="fr-FR" altLang="fr-FR" sz="1800" b="1" dirty="0" smtClean="0"/>
              <a:t>Evolution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 err="1" smtClean="0"/>
              <a:t>Dynamic</a:t>
            </a:r>
            <a:r>
              <a:rPr lang="fr-FR" altLang="fr-FR" sz="1800" b="1" dirty="0" smtClean="0"/>
              <a:t> program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 err="1" smtClean="0"/>
              <a:t>Loyalty</a:t>
            </a:r>
            <a:endParaRPr lang="fr-FR" altLang="fr-FR" sz="1800" dirty="0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4511675" y="4724401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4440238" y="2924175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4440238" y="19161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7175500" y="1628775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9048750" y="1628775"/>
            <a:ext cx="0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9048750" y="4292601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H="1">
            <a:off x="7175500" y="5876925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5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3715" y="5148167"/>
            <a:ext cx="9190422" cy="1139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CEO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personnality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« passion » activation</a:t>
            </a:r>
          </a:p>
        </p:txBody>
      </p:sp>
      <p:pic>
        <p:nvPicPr>
          <p:cNvPr id="27652" name="Picture 4" descr="lagardere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49" y="530244"/>
            <a:ext cx="2625140" cy="19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200705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39" y="377586"/>
            <a:ext cx="3844887" cy="2563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logo_team_lagarde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5" y="2785343"/>
            <a:ext cx="3405108" cy="73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cortomaltese_big cop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07" y="984272"/>
            <a:ext cx="1828554" cy="24479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new LOGO Masters France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52" y="4016089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7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0411" y="1847335"/>
            <a:ext cx="8229600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ð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Basketball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competition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free practice 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ð"/>
              <a:defRPr/>
            </a:pP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ð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Open area for a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general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public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ð"/>
              <a:defRPr/>
            </a:pP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ð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Elite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championship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5*5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ð"/>
              <a:defRPr/>
            </a:pP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ð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cities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Europe :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Lyon, 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Paris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Cologne, Munich, Madrid, 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Barcelona,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Milan, 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Roma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9699" name="Picture 3" descr="BASKET-JAM-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04813"/>
            <a:ext cx="24177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1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73892" y="1976868"/>
            <a:ext cx="10293178" cy="5400675"/>
          </a:xfrm>
        </p:spPr>
        <p:txBody>
          <a:bodyPr/>
          <a:lstStyle/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Visibility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activations :</a:t>
            </a:r>
            <a:endParaRPr lang="fr-FR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Street marketing , flyers,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printed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supports,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TS 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staff.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Staff +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presents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players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Court: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 m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billboards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wall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ITW,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tents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buSzTx/>
              <a:buFont typeface="Wingdings" panose="05000000000000000000" pitchFamily="2" charset="2"/>
              <a:buNone/>
              <a:defRPr/>
            </a:pP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Sensemaking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activations</a:t>
            </a:r>
            <a:r>
              <a:rPr lang="fr-F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»: </a:t>
            </a: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Champion of the Court : 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vs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(300 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350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players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per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day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targets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: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elite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teens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fr-FR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streetware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</a:p>
        </p:txBody>
      </p:sp>
      <p:pic>
        <p:nvPicPr>
          <p:cNvPr id="30723" name="Picture 3" descr="Champion Logo Blu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33375"/>
            <a:ext cx="27368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8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Visibility</a:t>
            </a:r>
            <a:r>
              <a:rPr lang="fr-FR" sz="2800" dirty="0" smtClean="0">
                <a:solidFill>
                  <a:schemeClr val="tx1"/>
                </a:solidFill>
              </a:rPr>
              <a:t> activations :</a:t>
            </a:r>
            <a:endParaRPr lang="fr-FR" sz="2800" dirty="0">
              <a:solidFill>
                <a:schemeClr val="tx1"/>
              </a:solidFill>
            </a:endParaRP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chemeClr val="tx1"/>
                </a:solidFill>
              </a:rPr>
              <a:t>Printed</a:t>
            </a:r>
            <a:r>
              <a:rPr lang="fr-FR" sz="2400" dirty="0" smtClean="0">
                <a:solidFill>
                  <a:schemeClr val="tx1"/>
                </a:solidFill>
              </a:rPr>
              <a:t> supports logo</a:t>
            </a:r>
            <a:endParaRPr lang="fr-FR" sz="2400" dirty="0">
              <a:solidFill>
                <a:schemeClr val="tx1"/>
              </a:solidFill>
            </a:endParaRP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>
                <a:solidFill>
                  <a:schemeClr val="tx1"/>
                </a:solidFill>
              </a:rPr>
              <a:t>Staff </a:t>
            </a:r>
            <a:r>
              <a:rPr lang="fr-FR" sz="2400" dirty="0" err="1" smtClean="0">
                <a:solidFill>
                  <a:schemeClr val="tx1"/>
                </a:solidFill>
              </a:rPr>
              <a:t>with</a:t>
            </a:r>
            <a:r>
              <a:rPr lang="fr-FR" sz="2400" dirty="0" smtClean="0">
                <a:solidFill>
                  <a:schemeClr val="tx1"/>
                </a:solidFill>
              </a:rPr>
              <a:t> Nike (</a:t>
            </a:r>
            <a:r>
              <a:rPr lang="fr-FR" sz="2400" dirty="0" err="1" smtClean="0">
                <a:solidFill>
                  <a:schemeClr val="tx1"/>
                </a:solidFill>
              </a:rPr>
              <a:t>shoes</a:t>
            </a:r>
            <a:r>
              <a:rPr lang="fr-FR" sz="2400" dirty="0" smtClean="0">
                <a:solidFill>
                  <a:schemeClr val="tx1"/>
                </a:solidFill>
              </a:rPr>
              <a:t>) </a:t>
            </a:r>
            <a:r>
              <a:rPr lang="fr-FR" sz="2400" dirty="0">
                <a:solidFill>
                  <a:schemeClr val="tx1"/>
                </a:solidFill>
              </a:rPr>
              <a:t>– </a:t>
            </a:r>
            <a:r>
              <a:rPr lang="fr-FR" sz="2400" dirty="0" smtClean="0">
                <a:solidFill>
                  <a:schemeClr val="tx1"/>
                </a:solidFill>
              </a:rPr>
              <a:t>Winners (</a:t>
            </a:r>
            <a:r>
              <a:rPr lang="fr-FR" sz="2400" dirty="0" err="1" smtClean="0">
                <a:solidFill>
                  <a:schemeClr val="tx1"/>
                </a:solidFill>
              </a:rPr>
              <a:t>shoes</a:t>
            </a:r>
            <a:r>
              <a:rPr lang="fr-FR" sz="2400" dirty="0" smtClean="0">
                <a:solidFill>
                  <a:schemeClr val="tx1"/>
                </a:solidFill>
              </a:rPr>
              <a:t>)</a:t>
            </a:r>
            <a:endParaRPr lang="fr-FR" sz="2400" dirty="0">
              <a:solidFill>
                <a:schemeClr val="tx1"/>
              </a:solidFill>
            </a:endParaRPr>
          </a:p>
          <a:p>
            <a:pPr lvl="1"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Court </a:t>
            </a:r>
            <a:r>
              <a:rPr lang="fr-FR" sz="2400" dirty="0">
                <a:solidFill>
                  <a:schemeClr val="tx1"/>
                </a:solidFill>
              </a:rPr>
              <a:t>: 10 m </a:t>
            </a:r>
            <a:r>
              <a:rPr lang="fr-FR" sz="2400" dirty="0" err="1" smtClean="0">
                <a:solidFill>
                  <a:schemeClr val="tx1"/>
                </a:solidFill>
              </a:rPr>
              <a:t>billboards</a:t>
            </a:r>
            <a:endParaRPr lang="fr-FR" sz="2400" dirty="0">
              <a:solidFill>
                <a:schemeClr val="tx1"/>
              </a:solidFill>
            </a:endParaRPr>
          </a:p>
          <a:p>
            <a:pPr lvl="1" eaLnBrk="1" hangingPunct="1">
              <a:buSzTx/>
              <a:buFont typeface="Wingdings" panose="05000000000000000000" pitchFamily="2" charset="2"/>
              <a:buNone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Sensemaking</a:t>
            </a:r>
            <a:r>
              <a:rPr lang="fr-FR" sz="2800" dirty="0" smtClean="0">
                <a:solidFill>
                  <a:schemeClr val="tx1"/>
                </a:solidFill>
              </a:rPr>
              <a:t> activations</a:t>
            </a:r>
            <a:r>
              <a:rPr lang="fr-FR" sz="2800" dirty="0">
                <a:solidFill>
                  <a:schemeClr val="tx1"/>
                </a:solidFill>
              </a:rPr>
              <a:t> »: </a:t>
            </a:r>
          </a:p>
          <a:p>
            <a:pPr lvl="1" eaLnBrk="1" hangingPunct="1">
              <a:buFont typeface="Wingdings" panose="05000000000000000000" pitchFamily="2" charset="2"/>
              <a:buChar char="«"/>
              <a:defRPr/>
            </a:pPr>
            <a:r>
              <a:rPr lang="fr-FR" sz="2400" dirty="0">
                <a:solidFill>
                  <a:schemeClr val="tx1"/>
                </a:solidFill>
              </a:rPr>
              <a:t>Nike – 3 point </a:t>
            </a:r>
            <a:r>
              <a:rPr lang="fr-FR" sz="2400" dirty="0" err="1">
                <a:solidFill>
                  <a:schemeClr val="tx1"/>
                </a:solidFill>
              </a:rPr>
              <a:t>shootout</a:t>
            </a:r>
            <a:endParaRPr lang="fr-FR" sz="2400" dirty="0">
              <a:solidFill>
                <a:schemeClr val="tx1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Stand for </a:t>
            </a:r>
            <a:r>
              <a:rPr lang="fr-FR" sz="2400" dirty="0" err="1" smtClean="0">
                <a:solidFill>
                  <a:schemeClr val="tx1"/>
                </a:solidFill>
              </a:rPr>
              <a:t>shoes</a:t>
            </a:r>
            <a:endParaRPr lang="fr-FR" sz="2400" dirty="0">
              <a:solidFill>
                <a:schemeClr val="tx1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Jordan </a:t>
            </a:r>
            <a:r>
              <a:rPr lang="fr-FR" sz="2400" dirty="0">
                <a:solidFill>
                  <a:schemeClr val="tx1"/>
                </a:solidFill>
              </a:rPr>
              <a:t>Camps </a:t>
            </a:r>
            <a:r>
              <a:rPr lang="fr-FR" sz="2400" dirty="0" err="1" smtClean="0">
                <a:solidFill>
                  <a:schemeClr val="tx1"/>
                </a:solidFill>
              </a:rPr>
              <a:t>recruitment</a:t>
            </a:r>
            <a:r>
              <a:rPr lang="fr-FR" sz="2400" dirty="0" smtClean="0">
                <a:solidFill>
                  <a:schemeClr val="tx1"/>
                </a:solidFill>
              </a:rPr>
              <a:t> : </a:t>
            </a:r>
            <a:r>
              <a:rPr lang="fr-FR" sz="2400" dirty="0">
                <a:solidFill>
                  <a:schemeClr val="tx1"/>
                </a:solidFill>
              </a:rPr>
              <a:t>buzz</a:t>
            </a:r>
          </a:p>
        </p:txBody>
      </p:sp>
      <p:pic>
        <p:nvPicPr>
          <p:cNvPr id="31747" name="Picture 3" descr="logo_n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0"/>
            <a:ext cx="32051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5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Visibility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activations :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Printed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supports logo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Referees / Foot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Locker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clothes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Court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10 m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billboards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None/>
              <a:defRPr/>
            </a:pP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Sensemaking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activations : 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Flyers +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website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NBA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 06 : 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Foot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Locker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shop to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get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your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ticket to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play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Game «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Foot </a:t>
            </a:r>
            <a:r>
              <a:rPr lang="fr-F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Locker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10 000€ » :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shot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center of the court.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Promotional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coupons for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players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winners 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71" name="Picture 3" descr="footlock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260350"/>
            <a:ext cx="1368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51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Visibility</a:t>
            </a:r>
            <a:r>
              <a:rPr lang="fr-FR" sz="2800" dirty="0" smtClean="0">
                <a:solidFill>
                  <a:schemeClr val="tx1"/>
                </a:solidFill>
              </a:rPr>
              <a:t> activations:</a:t>
            </a:r>
            <a:endParaRPr lang="fr-FR" sz="28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chemeClr val="tx1"/>
                </a:solidFill>
              </a:rPr>
              <a:t>Printed</a:t>
            </a:r>
            <a:r>
              <a:rPr lang="fr-FR" sz="2400" dirty="0" smtClean="0">
                <a:solidFill>
                  <a:schemeClr val="tx1"/>
                </a:solidFill>
              </a:rPr>
              <a:t> supports logo</a:t>
            </a:r>
            <a:endParaRPr lang="fr-FR" sz="24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EA </a:t>
            </a:r>
            <a:r>
              <a:rPr lang="fr-FR" sz="2400" dirty="0">
                <a:solidFill>
                  <a:schemeClr val="tx1"/>
                </a:solidFill>
              </a:rPr>
              <a:t>Sports </a:t>
            </a:r>
            <a:r>
              <a:rPr lang="fr-FR" sz="2400" dirty="0" err="1">
                <a:solidFill>
                  <a:schemeClr val="tx1"/>
                </a:solidFill>
              </a:rPr>
              <a:t>Lounge</a:t>
            </a:r>
            <a:r>
              <a:rPr lang="fr-FR" sz="2400" dirty="0">
                <a:solidFill>
                  <a:schemeClr val="tx1"/>
                </a:solidFill>
              </a:rPr>
              <a:t> area </a:t>
            </a:r>
            <a:endParaRPr lang="fr-FR" sz="240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Court </a:t>
            </a:r>
            <a:r>
              <a:rPr lang="fr-FR" sz="2400" dirty="0">
                <a:solidFill>
                  <a:schemeClr val="tx1"/>
                </a:solidFill>
              </a:rPr>
              <a:t>n°2 : EA Sports 10 m </a:t>
            </a:r>
            <a:r>
              <a:rPr lang="fr-FR" sz="2400" dirty="0" err="1" smtClean="0">
                <a:solidFill>
                  <a:schemeClr val="tx1"/>
                </a:solidFill>
              </a:rPr>
              <a:t>billboards</a:t>
            </a:r>
            <a:endParaRPr lang="fr-FR" sz="24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None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Sensemaking</a:t>
            </a:r>
            <a:r>
              <a:rPr lang="fr-FR" sz="2800" dirty="0" smtClean="0">
                <a:solidFill>
                  <a:schemeClr val="tx1"/>
                </a:solidFill>
              </a:rPr>
              <a:t> activations</a:t>
            </a:r>
            <a:endParaRPr lang="fr-FR" sz="28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NBA </a:t>
            </a:r>
            <a:r>
              <a:rPr lang="fr-FR" sz="2400" dirty="0">
                <a:solidFill>
                  <a:schemeClr val="tx1"/>
                </a:solidFill>
              </a:rPr>
              <a:t>Live </a:t>
            </a:r>
            <a:r>
              <a:rPr lang="fr-FR" sz="2400" dirty="0" smtClean="0">
                <a:solidFill>
                  <a:schemeClr val="tx1"/>
                </a:solidFill>
              </a:rPr>
              <a:t>07 </a:t>
            </a:r>
            <a:r>
              <a:rPr lang="fr-FR" sz="2400" dirty="0" err="1" smtClean="0">
                <a:solidFill>
                  <a:schemeClr val="tx1"/>
                </a:solidFill>
              </a:rPr>
              <a:t>video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game</a:t>
            </a:r>
            <a:r>
              <a:rPr lang="fr-FR" sz="2400" dirty="0" smtClean="0">
                <a:solidFill>
                  <a:schemeClr val="tx1"/>
                </a:solidFill>
              </a:rPr>
              <a:t> promotion </a:t>
            </a:r>
            <a:r>
              <a:rPr lang="fr-FR" sz="2400" dirty="0" err="1" smtClean="0">
                <a:solidFill>
                  <a:schemeClr val="tx1"/>
                </a:solidFill>
              </a:rPr>
              <a:t>with</a:t>
            </a:r>
            <a:r>
              <a:rPr lang="fr-FR" sz="2400" dirty="0" smtClean="0">
                <a:solidFill>
                  <a:schemeClr val="tx1"/>
                </a:solidFill>
              </a:rPr>
              <a:t> stands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chemeClr val="tx1"/>
                </a:solidFill>
              </a:rPr>
              <a:t>Virtual </a:t>
            </a:r>
            <a:r>
              <a:rPr lang="fr-FR" sz="2400" dirty="0" err="1" smtClean="0">
                <a:solidFill>
                  <a:schemeClr val="tx1"/>
                </a:solidFill>
              </a:rPr>
              <a:t>tournament</a:t>
            </a:r>
            <a:r>
              <a:rPr lang="fr-FR" sz="2400" dirty="0" smtClean="0">
                <a:solidFill>
                  <a:schemeClr val="tx1"/>
                </a:solidFill>
              </a:rPr>
              <a:t> : </a:t>
            </a:r>
            <a:r>
              <a:rPr lang="fr-FR" sz="2400" dirty="0" err="1" smtClean="0">
                <a:solidFill>
                  <a:schemeClr val="tx1"/>
                </a:solidFill>
              </a:rPr>
              <a:t>European</a:t>
            </a:r>
            <a:r>
              <a:rPr lang="fr-FR" sz="2400" dirty="0" smtClean="0">
                <a:solidFill>
                  <a:schemeClr val="tx1"/>
                </a:solidFill>
              </a:rPr>
              <a:t> finals (</a:t>
            </a:r>
            <a:r>
              <a:rPr lang="fr-FR" sz="2400" dirty="0" err="1" smtClean="0">
                <a:solidFill>
                  <a:schemeClr val="tx1"/>
                </a:solidFill>
              </a:rPr>
              <a:t>finalists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: match </a:t>
            </a:r>
            <a:r>
              <a:rPr lang="fr-FR" sz="2400" dirty="0" err="1">
                <a:solidFill>
                  <a:schemeClr val="tx1"/>
                </a:solidFill>
              </a:rPr>
              <a:t>Suns</a:t>
            </a:r>
            <a:r>
              <a:rPr lang="fr-FR" sz="2400" dirty="0">
                <a:solidFill>
                  <a:schemeClr val="tx1"/>
                </a:solidFill>
              </a:rPr>
              <a:t> / </a:t>
            </a:r>
            <a:r>
              <a:rPr lang="fr-FR" sz="2400" dirty="0" err="1">
                <a:solidFill>
                  <a:schemeClr val="tx1"/>
                </a:solidFill>
              </a:rPr>
              <a:t>Sixers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– </a:t>
            </a:r>
            <a:r>
              <a:rPr lang="fr-FR" sz="2400" dirty="0" smtClean="0">
                <a:solidFill>
                  <a:schemeClr val="tx1"/>
                </a:solidFill>
              </a:rPr>
              <a:t>Winners : All star </a:t>
            </a:r>
            <a:r>
              <a:rPr lang="fr-FR" sz="2400" dirty="0">
                <a:solidFill>
                  <a:schemeClr val="tx1"/>
                </a:solidFill>
              </a:rPr>
              <a:t>G</a:t>
            </a:r>
            <a:r>
              <a:rPr lang="fr-FR" sz="2400" dirty="0" smtClean="0">
                <a:solidFill>
                  <a:schemeClr val="tx1"/>
                </a:solidFill>
              </a:rPr>
              <a:t>ame invitation in </a:t>
            </a:r>
            <a:r>
              <a:rPr lang="fr-FR" sz="2400" dirty="0">
                <a:solidFill>
                  <a:schemeClr val="tx1"/>
                </a:solidFill>
              </a:rPr>
              <a:t>Las Vegas 07)</a:t>
            </a:r>
          </a:p>
        </p:txBody>
      </p:sp>
      <p:pic>
        <p:nvPicPr>
          <p:cNvPr id="33795" name="Picture 3" descr="NBA07franch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60350"/>
            <a:ext cx="12954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8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92313" y="1268414"/>
            <a:ext cx="8229600" cy="676275"/>
          </a:xfrm>
        </p:spPr>
        <p:txBody>
          <a:bodyPr/>
          <a:lstStyle/>
          <a:p>
            <a:pPr algn="ctr" eaLnBrk="1" hangingPunct="1">
              <a:buSzTx/>
              <a:buFont typeface="Wingdings" panose="05000000000000000000" pitchFamily="2" charset="2"/>
              <a:buNone/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Fan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Fest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SzTx/>
              <a:buFont typeface="Wingdings" panose="05000000000000000000" pitchFamily="2" charset="2"/>
              <a:buChar char="«"/>
              <a:defRPr/>
            </a:pPr>
            <a:endParaRPr lang="fr-FR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7891" name="Picture 3" descr="WorldCup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60351"/>
            <a:ext cx="20193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Colog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311" y="1826617"/>
            <a:ext cx="7018338" cy="4406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9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Our goals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As </a:t>
            </a:r>
            <a:r>
              <a:rPr lang="fr-FR" dirty="0" err="1" smtClean="0"/>
              <a:t>event</a:t>
            </a:r>
            <a:r>
              <a:rPr lang="fr-FR" dirty="0" smtClean="0"/>
              <a:t> or club manager : </a:t>
            </a:r>
            <a:r>
              <a:rPr lang="fr-FR" dirty="0" err="1" smtClean="0"/>
              <a:t>analysing</a:t>
            </a:r>
            <a:r>
              <a:rPr lang="fr-FR" dirty="0" smtClean="0"/>
              <a:t> and </a:t>
            </a:r>
            <a:r>
              <a:rPr lang="fr-FR" dirty="0" err="1" smtClean="0"/>
              <a:t>producing</a:t>
            </a:r>
            <a:r>
              <a:rPr lang="fr-FR" dirty="0" smtClean="0"/>
              <a:t> a </a:t>
            </a:r>
            <a:r>
              <a:rPr lang="fr-FR" dirty="0" err="1" smtClean="0"/>
              <a:t>sponsorship</a:t>
            </a:r>
            <a:r>
              <a:rPr lang="fr-FR" dirty="0" smtClean="0"/>
              <a:t> activation program 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err="1" smtClean="0"/>
              <a:t>Operational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 :</a:t>
            </a:r>
          </a:p>
          <a:p>
            <a:pPr marL="0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How to prospect for a new sponsor ?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How to </a:t>
            </a:r>
            <a:r>
              <a:rPr lang="fr-FR" dirty="0" err="1" smtClean="0"/>
              <a:t>customize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sponsorsorship</a:t>
            </a:r>
            <a:r>
              <a:rPr lang="fr-FR" dirty="0" smtClean="0"/>
              <a:t> </a:t>
            </a:r>
            <a:r>
              <a:rPr lang="fr-FR" dirty="0" err="1" smtClean="0"/>
              <a:t>offer</a:t>
            </a:r>
            <a:r>
              <a:rPr lang="fr-FR" dirty="0" smtClean="0"/>
              <a:t>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7" y="2137272"/>
            <a:ext cx="5808702" cy="399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34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30489" y="1125539"/>
            <a:ext cx="5081411" cy="4967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Communication services supplier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Visibility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activation: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Field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2-4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billboards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8*6.50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</a:t>
            </a: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Sensemaking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actiovations</a:t>
            </a: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Website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: official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facts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news 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fr-F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products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Promotion services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Voice over IP :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press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media…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8915" name="Picture 3" descr="mh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333375"/>
            <a:ext cx="20161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Site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916113"/>
            <a:ext cx="4133850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6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26102" y="1799340"/>
            <a:ext cx="8497887" cy="402325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Powerade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official supplier ‘</a:t>
            </a:r>
            <a:r>
              <a:rPr lang="fr-FR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drink’ </a:t>
            </a:r>
            <a:endParaRPr lang="fr-FR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Bonaqa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official supplier « water » </a:t>
            </a: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 </a:t>
            </a:r>
            <a:r>
              <a:rPr lang="fr-FR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speak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Football 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campaign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Visibility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activations :</a:t>
            </a:r>
          </a:p>
          <a:p>
            <a:pPr marL="0" indent="0" eaLnBrk="1" hangingPunct="1">
              <a:lnSpc>
                <a:spcPct val="80000"/>
              </a:lnSpc>
              <a:buSzTx/>
              <a:buNone/>
              <a:defRPr/>
            </a:pP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à 4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billboards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endParaRPr lang="fr-F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Visibility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using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teams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colors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9939" name="Picture 3" descr="c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224125"/>
            <a:ext cx="2965181" cy="1345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COKE_4565_408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9" b="16702"/>
          <a:stretch>
            <a:fillRect/>
          </a:stretch>
        </p:blipFill>
        <p:spPr bwMode="auto">
          <a:xfrm>
            <a:off x="3954108" y="4130320"/>
            <a:ext cx="2413003" cy="938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367111" y="1785848"/>
            <a:ext cx="8497887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«"/>
              <a:defRPr/>
            </a:pPr>
            <a:r>
              <a:rPr lang="fr-FR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Sensemaking</a:t>
            </a:r>
            <a:r>
              <a:rPr lang="fr-FR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activations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 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endParaRPr lang="fr-F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FIFA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World </a:t>
            </a:r>
            <a:r>
              <a:rPr lang="fr-F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Cup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™ </a:t>
            </a:r>
            <a:r>
              <a:rPr lang="fr-F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Trophy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Tour : </a:t>
            </a:r>
            <a:endParaRPr lang="fr-F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endParaRPr lang="fr-F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Official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balls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endParaRPr lang="fr-F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Coca-Cola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Football Camp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endParaRPr lang="fr-F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Panini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Virtual Football Stickers </a:t>
            </a:r>
            <a:endParaRPr lang="fr-F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endParaRPr lang="fr-F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Children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/ 6 villages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SOS 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FIFA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«"/>
              <a:defRPr/>
            </a:pPr>
            <a:endParaRPr lang="fr-F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fr-F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56773" y="1857317"/>
            <a:ext cx="5210978" cy="482441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+ 20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years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FIFA 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 Brand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Visibility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 / N1 International soccer / Relations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users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 + </a:t>
            </a:r>
            <a:r>
              <a:rPr lang="fr-FR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banks</a:t>
            </a:r>
            <a:endParaRPr lang="fr-FR" sz="28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80000"/>
              </a:lnSpc>
              <a:buSzTx/>
              <a:buNone/>
              <a:defRPr/>
            </a:pPr>
            <a:endParaRPr lang="fr-FR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Visibility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activations :</a:t>
            </a:r>
            <a:endParaRPr lang="fr-FR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– 4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billboards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90 min TV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broadcas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: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10-13 min 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brand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visibility</a:t>
            </a:r>
            <a:endParaRPr lang="fr-F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endParaRPr lang="fr-F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87" name="Picture 3" descr="WC_RGB_OS_Office_HZ_E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06" y="304419"/>
            <a:ext cx="3224805" cy="98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98914" y="1857317"/>
            <a:ext cx="4448462" cy="31686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Sensemaking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activations 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 </a:t>
            </a:r>
            <a:endParaRPr lang="fr-FR" sz="28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Hospitality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Master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Card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« 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Priceless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Photo » : (Pelé –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Klinsmann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/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credi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card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souvenir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Cities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soccer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championship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by Master </a:t>
            </a:r>
            <a:r>
              <a:rPr lang="fr-FR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Card</a:t>
            </a:r>
            <a:endParaRPr lang="fr-FR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5" descr="0076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38" y="4581525"/>
            <a:ext cx="23764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D (11)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730" y="4581525"/>
            <a:ext cx="23050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rd 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24" y="6121"/>
            <a:ext cx="2374900" cy="15811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8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19289" y="1145086"/>
            <a:ext cx="8497887" cy="60213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Visibility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activation :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«"/>
              <a:defRPr/>
            </a:pPr>
            <a:r>
              <a:rPr lang="fr-F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– 4 </a:t>
            </a:r>
            <a:r>
              <a:rPr lang="fr-FR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billboards</a:t>
            </a:r>
            <a:endParaRPr lang="fr-FR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«"/>
              <a:defRPr/>
            </a:pP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Sensemaking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activations »: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«"/>
              <a:defRPr/>
            </a:pP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McDonald’s Player Escort Program : 1048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children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(6-10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years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marL="201168" lvl="1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«"/>
              <a:defRPr/>
            </a:pP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Special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promotions :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spcBef>
                <a:spcPct val="0"/>
              </a:spcBef>
              <a:buClrTx/>
              <a:buFont typeface="Wingdings" pitchFamily="2" charset="2"/>
              <a:buChar char="«"/>
              <a:defRPr/>
            </a:pP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Germany 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Goleo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Celebrity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endorsment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Tickets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spcBef>
                <a:spcPct val="0"/>
              </a:spcBef>
              <a:buClrTx/>
              <a:buFont typeface="Wingdings" pitchFamily="2" charset="2"/>
              <a:buChar char="«"/>
              <a:defRPr/>
            </a:pP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Brazil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Countries Burgers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spcBef>
                <a:spcPct val="0"/>
              </a:spcBef>
              <a:buClrTx/>
              <a:buFont typeface="Wingdings" pitchFamily="2" charset="2"/>
              <a:buChar char="«"/>
              <a:defRPr/>
            </a:pP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China 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TV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adverstersinng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goodies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spcBef>
                <a:spcPct val="0"/>
              </a:spcBef>
              <a:buClrTx/>
              <a:buFont typeface="Wingdings" pitchFamily="2" charset="2"/>
              <a:buChar char="«"/>
              <a:defRPr/>
            </a:pP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USA : 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Limited goodies FIFA 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World </a:t>
            </a:r>
            <a:r>
              <a:rPr lang="fr-FR" sz="15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Cup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spcBef>
                <a:spcPct val="0"/>
              </a:spcBef>
              <a:buClrTx/>
              <a:buFont typeface="Wingdings" pitchFamily="2" charset="2"/>
              <a:buChar char="«"/>
              <a:defRPr/>
            </a:pP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India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coccer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table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games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Mcdonald’s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spcBef>
                <a:spcPct val="0"/>
              </a:spcBef>
              <a:buClrTx/>
              <a:buFont typeface="Wingdings" pitchFamily="2" charset="2"/>
              <a:buChar char="«"/>
              <a:defRPr/>
            </a:pP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Japan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Mini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balls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mino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Goleo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spcBef>
                <a:spcPct val="0"/>
              </a:spcBef>
              <a:buClrTx/>
              <a:buFont typeface="Wingdings" pitchFamily="2" charset="2"/>
              <a:buChar char="«"/>
              <a:defRPr/>
            </a:pP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Mexico 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packaging </a:t>
            </a:r>
            <a:endParaRPr lang="fr-FR" sz="15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 eaLnBrk="1" hangingPunct="1">
              <a:spcBef>
                <a:spcPct val="0"/>
              </a:spcBef>
              <a:buClrTx/>
              <a:buFont typeface="Wingdings" pitchFamily="2" charset="2"/>
              <a:buChar char="«"/>
              <a:defRPr/>
            </a:pP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UK 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mobile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games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A tex to Win »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Georges 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Hurst (CDM 1966)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«"/>
              <a:defRPr/>
            </a:pP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Exclusivity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: FIFA </a:t>
            </a:r>
            <a:r>
              <a:rPr lang="fr-FR" sz="15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Fantasy</a:t>
            </a:r>
            <a:r>
              <a:rPr lang="fr-FR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football 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«"/>
              <a:defRPr/>
            </a:pP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Salads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fruits… </a:t>
            </a:r>
            <a:r>
              <a:rPr lang="fr-FR" sz="15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McCofee</a:t>
            </a:r>
            <a:r>
              <a:rPr lang="fr-FR" sz="1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 </a:t>
            </a: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fr-FR" sz="1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fr-FR" sz="15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SALES PROMOTION + SOCCER ENGAGEMENT</a:t>
            </a:r>
            <a:endParaRPr lang="fr-FR" sz="15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fr-F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fr-FR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endParaRPr lang="fr-FR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71" y="188912"/>
            <a:ext cx="3623667" cy="9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83" y="2188369"/>
            <a:ext cx="4230478" cy="2395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66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21" y="0"/>
            <a:ext cx="5396089" cy="66725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537705"/>
            <a:ext cx="5655734" cy="318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0059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" y="202129"/>
            <a:ext cx="5550528" cy="4606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77" y="433551"/>
            <a:ext cx="5836364" cy="4144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1982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1467" y="1241779"/>
            <a:ext cx="9070446" cy="502408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r>
              <a:rPr lang="fr-F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Françoise Bresson 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Sponsorsing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Director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Nestlé </a:t>
            </a:r>
            <a:r>
              <a:rPr lang="fr-F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Waters - Vittel) : 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Link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public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« La caravane », TDF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platform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complete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meet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our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consumers</a:t>
            </a:r>
            <a:r>
              <a:rPr lang="fr-F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 » </a:t>
            </a:r>
            <a:endParaRPr lang="fr-FR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 </a:t>
            </a:r>
            <a:endParaRPr lang="fr-FR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endParaRPr lang="fr-FR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r>
              <a:rPr lang="fr-F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 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cars </a:t>
            </a:r>
            <a:r>
              <a:rPr lang="fr-F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 500 000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producs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the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spectators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endParaRPr lang="fr-FR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r>
              <a:rPr lang="fr-FR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Eauficiel</a:t>
            </a:r>
            <a:r>
              <a:rPr lang="fr-F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: 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30 000 for free for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spectators</a:t>
            </a:r>
            <a:endParaRPr lang="fr-FR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endParaRPr lang="fr-FR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Sales activation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Millions 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(Packs TDF)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endParaRPr lang="fr-FR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Last 25 </a:t>
            </a:r>
            <a:r>
              <a:rPr lang="fr-F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km 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Vittel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« arches »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endParaRPr lang="fr-FR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¶"/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Focus on Vittel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origign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(les Vosges)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vacation </a:t>
            </a:r>
            <a:r>
              <a:rPr lang="fr-F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</a:p>
        </p:txBody>
      </p:sp>
      <p:pic>
        <p:nvPicPr>
          <p:cNvPr id="48131" name="Picture 6" descr="Vitte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94" y="192616"/>
            <a:ext cx="25209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058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057" y="1775532"/>
            <a:ext cx="8424862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r>
              <a:rPr lang="fr-FR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Antoine </a:t>
            </a:r>
            <a:r>
              <a:rPr lang="fr-FR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Willaume</a:t>
            </a:r>
            <a:r>
              <a:rPr lang="fr-FR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(Communication &amp; Marketing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Director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Antargaz</a:t>
            </a:r>
            <a:r>
              <a:rPr lang="fr-FR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: « 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Our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customers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are in rural areas. TDF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perfect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way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to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meet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them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». </a:t>
            </a:r>
            <a:endParaRPr lang="fr-FR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 : Village, </a:t>
            </a:r>
            <a:r>
              <a:rPr lang="fr-FR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caravane, 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inter-station &amp; </a:t>
            </a:r>
            <a:r>
              <a:rPr lang="fr-FR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VIP 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 &amp;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Hospitality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inter-station 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50 Km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arrival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exclusivity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: 200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m²)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Trophy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« Flamme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Gaz 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Naturel »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Major of the City</a:t>
            </a: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Mascot</a:t>
            </a:r>
            <a:endParaRPr lang="fr-FR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¶"/>
              <a:defRPr/>
            </a:pP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200 000 </a:t>
            </a:r>
            <a:r>
              <a:rPr lang="fr-F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Tap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tap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&amp; </a:t>
            </a:r>
            <a:r>
              <a:rPr lang="fr-F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250 000 </a:t>
            </a:r>
            <a:r>
              <a:rPr lang="fr-F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magnets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r-FR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9155" name="Picture 6" descr="Antarg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"/>
            <a:ext cx="33845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2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7498" y="1905000"/>
            <a:ext cx="82296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Eric </a:t>
            </a:r>
            <a:r>
              <a:rPr lang="fr-FR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Marchyllie</a:t>
            </a:r>
            <a:r>
              <a:rPr 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(Sponsoring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Director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Carrefour</a:t>
            </a:r>
            <a:r>
              <a:rPr 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: « 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Our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partnership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TDF and the soccer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focused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on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proximity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want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to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promote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our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product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our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diffrence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our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quality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made in France and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explain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our</a:t>
            </a:r>
            <a:r>
              <a:rPr lang="fr-F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positionning</a:t>
            </a:r>
            <a:r>
              <a:rPr 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».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Dispositif :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Games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shops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Website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: </a:t>
            </a:r>
            <a:r>
              <a:rPr lang="fr-F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C-letour.fr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practicers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fans 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r-FR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Cars &amp; Caravane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r-FR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Jersey for the best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climber</a:t>
            </a:r>
            <a:endParaRPr lang="fr-FR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r-FR" sz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0179" name="Picture 5" descr="carrefou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71" y="101601"/>
            <a:ext cx="1470055" cy="114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10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7110" y="582613"/>
            <a:ext cx="9544756" cy="7032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4400" b="1" dirty="0" smtClean="0"/>
              <a:t>Key points to analyse </a:t>
            </a:r>
            <a:r>
              <a:rPr lang="fr-FR" sz="4400" b="1" dirty="0" err="1" smtClean="0"/>
              <a:t>your</a:t>
            </a:r>
            <a:r>
              <a:rPr lang="fr-FR" sz="4400" b="1" dirty="0" smtClean="0"/>
              <a:t> future sponsor</a:t>
            </a:r>
            <a:endParaRPr lang="fr-FR" sz="4400" b="1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7110" y="1704976"/>
            <a:ext cx="10346267" cy="56610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Target : </a:t>
            </a:r>
            <a:r>
              <a:rPr lang="fr-FR" sz="2800" dirty="0" err="1" smtClean="0">
                <a:solidFill>
                  <a:schemeClr val="tx1"/>
                </a:solidFill>
              </a:rPr>
              <a:t>identity</a:t>
            </a:r>
            <a:r>
              <a:rPr lang="fr-FR" sz="2800" dirty="0" smtClean="0">
                <a:solidFill>
                  <a:schemeClr val="tx1"/>
                </a:solidFill>
              </a:rPr>
              <a:t>, image, brand </a:t>
            </a:r>
            <a:r>
              <a:rPr lang="fr-FR" sz="2800" dirty="0" err="1" smtClean="0">
                <a:solidFill>
                  <a:schemeClr val="tx1"/>
                </a:solidFill>
              </a:rPr>
              <a:t>strategy</a:t>
            </a:r>
            <a:endParaRPr lang="fr-FR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Goals : Direction : </a:t>
            </a:r>
            <a:r>
              <a:rPr lang="fr-FR" sz="2800" dirty="0" err="1" smtClean="0">
                <a:solidFill>
                  <a:schemeClr val="tx1"/>
                </a:solidFill>
              </a:rPr>
              <a:t>strategy</a:t>
            </a:r>
            <a:r>
              <a:rPr lang="fr-FR" sz="2800" dirty="0" smtClean="0">
                <a:solidFill>
                  <a:schemeClr val="tx1"/>
                </a:solidFill>
              </a:rPr>
              <a:t>, </a:t>
            </a:r>
            <a:r>
              <a:rPr lang="fr-FR" sz="2800" dirty="0" err="1" smtClean="0">
                <a:solidFill>
                  <a:schemeClr val="tx1"/>
                </a:solidFill>
              </a:rPr>
              <a:t>competitive</a:t>
            </a:r>
            <a:r>
              <a:rPr lang="fr-FR" sz="2800" dirty="0" smtClean="0">
                <a:solidFill>
                  <a:schemeClr val="tx1"/>
                </a:solidFill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</a:rPr>
              <a:t>advantage</a:t>
            </a:r>
            <a:r>
              <a:rPr lang="fr-FR" sz="2800" dirty="0" smtClean="0">
                <a:solidFill>
                  <a:schemeClr val="tx1"/>
                </a:solidFill>
              </a:rPr>
              <a:t>, </a:t>
            </a:r>
            <a:r>
              <a:rPr lang="fr-FR" sz="2800" dirty="0" err="1" smtClean="0">
                <a:solidFill>
                  <a:schemeClr val="tx1"/>
                </a:solidFill>
              </a:rPr>
              <a:t>needs</a:t>
            </a:r>
            <a:r>
              <a:rPr lang="fr-FR" sz="2800" dirty="0" smtClean="0">
                <a:solidFill>
                  <a:schemeClr val="tx1"/>
                </a:solidFill>
              </a:rPr>
              <a:t> anticipation</a:t>
            </a:r>
            <a:endParaRPr lang="fr-FR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Communication </a:t>
            </a:r>
            <a:r>
              <a:rPr lang="fr-FR" sz="2800" dirty="0" err="1" smtClean="0">
                <a:solidFill>
                  <a:schemeClr val="tx1"/>
                </a:solidFill>
              </a:rPr>
              <a:t>channels</a:t>
            </a:r>
            <a:endParaRPr lang="fr-FR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Financial </a:t>
            </a:r>
            <a:r>
              <a:rPr lang="fr-FR" sz="2800" dirty="0" err="1" smtClean="0">
                <a:solidFill>
                  <a:schemeClr val="tx1"/>
                </a:solidFill>
              </a:rPr>
              <a:t>potential</a:t>
            </a:r>
            <a:r>
              <a:rPr lang="fr-FR" sz="2800" dirty="0" smtClean="0">
                <a:solidFill>
                  <a:schemeClr val="tx1"/>
                </a:solidFill>
              </a:rPr>
              <a:t> : Turnover, </a:t>
            </a:r>
            <a:r>
              <a:rPr lang="fr-FR" sz="2800" dirty="0" err="1" smtClean="0">
                <a:solidFill>
                  <a:schemeClr val="tx1"/>
                </a:solidFill>
              </a:rPr>
              <a:t>assets</a:t>
            </a:r>
            <a:r>
              <a:rPr lang="fr-FR" sz="2800" dirty="0" smtClean="0">
                <a:solidFill>
                  <a:schemeClr val="tx1"/>
                </a:solidFill>
              </a:rPr>
              <a:t>…</a:t>
            </a:r>
            <a:endParaRPr lang="fr-FR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Sponsorship</a:t>
            </a:r>
            <a:r>
              <a:rPr lang="fr-FR" sz="2800" dirty="0" smtClean="0">
                <a:solidFill>
                  <a:schemeClr val="tx1"/>
                </a:solidFill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</a:rPr>
              <a:t>existing</a:t>
            </a:r>
            <a:r>
              <a:rPr lang="fr-FR" sz="2800" dirty="0" smtClean="0">
                <a:solidFill>
                  <a:schemeClr val="tx1"/>
                </a:solidFill>
              </a:rPr>
              <a:t> actions</a:t>
            </a:r>
            <a:endParaRPr lang="fr-FR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Who</a:t>
            </a:r>
            <a:r>
              <a:rPr lang="fr-FR" sz="2800" dirty="0" smtClean="0">
                <a:solidFill>
                  <a:schemeClr val="tx1"/>
                </a:solidFill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</a:rPr>
              <a:t>is</a:t>
            </a:r>
            <a:r>
              <a:rPr lang="fr-FR" sz="2800" dirty="0" smtClean="0">
                <a:solidFill>
                  <a:schemeClr val="tx1"/>
                </a:solidFill>
              </a:rPr>
              <a:t> the BOSS </a:t>
            </a:r>
            <a:r>
              <a:rPr lang="fr-FR" sz="2800" dirty="0" err="1" smtClean="0">
                <a:solidFill>
                  <a:schemeClr val="tx1"/>
                </a:solidFill>
              </a:rPr>
              <a:t>inside</a:t>
            </a:r>
            <a:r>
              <a:rPr lang="fr-FR" sz="2800" dirty="0" smtClean="0">
                <a:solidFill>
                  <a:schemeClr val="tx1"/>
                </a:solidFill>
              </a:rPr>
              <a:t> the </a:t>
            </a:r>
            <a:r>
              <a:rPr lang="fr-FR" sz="2800" dirty="0" err="1" smtClean="0">
                <a:solidFill>
                  <a:schemeClr val="tx1"/>
                </a:solidFill>
              </a:rPr>
              <a:t>company</a:t>
            </a:r>
            <a:r>
              <a:rPr lang="fr-FR" sz="2800" dirty="0" smtClean="0">
                <a:solidFill>
                  <a:schemeClr val="tx1"/>
                </a:solidFill>
              </a:rPr>
              <a:t> :</a:t>
            </a:r>
            <a:endParaRPr lang="fr-FR" sz="28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Access</a:t>
            </a:r>
            <a:endParaRPr lang="fr-FR" sz="28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SzTx/>
              <a:buFont typeface="Wingdings" panose="05000000000000000000" pitchFamily="2" charset="2"/>
              <a:buChar char="«"/>
              <a:defRPr/>
            </a:pPr>
            <a:r>
              <a:rPr lang="fr-FR" sz="2800" dirty="0" err="1" smtClean="0">
                <a:solidFill>
                  <a:schemeClr val="tx1"/>
                </a:solidFill>
              </a:rPr>
              <a:t>Working</a:t>
            </a:r>
            <a:r>
              <a:rPr lang="fr-FR" sz="2800" dirty="0" smtClean="0">
                <a:solidFill>
                  <a:schemeClr val="tx1"/>
                </a:solidFill>
              </a:rPr>
              <a:t> on </a:t>
            </a:r>
            <a:r>
              <a:rPr lang="fr-FR" sz="2800" dirty="0" err="1" smtClean="0">
                <a:solidFill>
                  <a:schemeClr val="tx1"/>
                </a:solidFill>
              </a:rPr>
              <a:t>his</a:t>
            </a:r>
            <a:r>
              <a:rPr lang="fr-FR" sz="2800" dirty="0" smtClean="0">
                <a:solidFill>
                  <a:schemeClr val="tx1"/>
                </a:solidFill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</a:rPr>
              <a:t>personnality</a:t>
            </a:r>
            <a:r>
              <a:rPr lang="fr-FR" sz="2800" dirty="0" smtClean="0">
                <a:solidFill>
                  <a:schemeClr val="tx1"/>
                </a:solidFill>
              </a:rPr>
              <a:t> and the </a:t>
            </a:r>
            <a:r>
              <a:rPr lang="fr-FR" sz="2800" dirty="0" err="1" smtClean="0">
                <a:solidFill>
                  <a:schemeClr val="tx1"/>
                </a:solidFill>
              </a:rPr>
              <a:t>link</a:t>
            </a:r>
            <a:r>
              <a:rPr lang="fr-FR" sz="2800" dirty="0" smtClean="0">
                <a:solidFill>
                  <a:schemeClr val="tx1"/>
                </a:solidFill>
              </a:rPr>
              <a:t> the </a:t>
            </a:r>
            <a:r>
              <a:rPr lang="fr-FR" sz="2800" dirty="0" err="1" smtClean="0">
                <a:solidFill>
                  <a:schemeClr val="tx1"/>
                </a:solidFill>
              </a:rPr>
              <a:t>your</a:t>
            </a:r>
            <a:r>
              <a:rPr lang="fr-FR" sz="2800" dirty="0" smtClean="0">
                <a:solidFill>
                  <a:schemeClr val="tx1"/>
                </a:solidFill>
              </a:rPr>
              <a:t> sport (fan, practice, networks…)</a:t>
            </a:r>
          </a:p>
        </p:txBody>
      </p:sp>
    </p:spTree>
    <p:extLst>
      <p:ext uri="{BB962C8B-B14F-4D97-AF65-F5344CB8AC3E}">
        <p14:creationId xmlns:p14="http://schemas.microsoft.com/office/powerpoint/2010/main" val="294754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Sponsors goals</a:t>
            </a:r>
            <a:endParaRPr lang="fr-FR" b="1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b="1" dirty="0" smtClean="0"/>
              <a:t>WHY ?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smtClean="0"/>
              <a:t>Top of </a:t>
            </a:r>
            <a:r>
              <a:rPr lang="fr-FR" sz="1600" b="1" dirty="0" err="1" smtClean="0"/>
              <a:t>mind</a:t>
            </a:r>
            <a:r>
              <a:rPr lang="fr-FR" sz="1600" b="1" dirty="0" smtClean="0"/>
              <a:t> (</a:t>
            </a:r>
            <a:r>
              <a:rPr lang="fr-FR" sz="1600" b="1" dirty="0" err="1" smtClean="0"/>
              <a:t>notoriety</a:t>
            </a:r>
            <a:r>
              <a:rPr lang="fr-FR" sz="1600" b="1" dirty="0" smtClean="0"/>
              <a:t>), image, </a:t>
            </a:r>
            <a:r>
              <a:rPr lang="fr-FR" sz="1600" b="1" dirty="0" err="1" smtClean="0"/>
              <a:t>reputation</a:t>
            </a:r>
            <a:r>
              <a:rPr lang="fr-FR" sz="1600" b="1" dirty="0" smtClean="0"/>
              <a:t> !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6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err="1" smtClean="0"/>
              <a:t>Increase</a:t>
            </a:r>
            <a:r>
              <a:rPr lang="fr-FR" sz="1600" b="1" dirty="0" smtClean="0"/>
              <a:t> sales / </a:t>
            </a:r>
            <a:r>
              <a:rPr lang="fr-FR" sz="1600" b="1" dirty="0" err="1" smtClean="0"/>
              <a:t>product</a:t>
            </a:r>
            <a:r>
              <a:rPr lang="fr-FR" sz="1600" b="1" dirty="0" smtClean="0"/>
              <a:t> ou service placement 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6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smtClean="0"/>
              <a:t>CRM, Prospection 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6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err="1" smtClean="0"/>
              <a:t>Internal</a:t>
            </a:r>
            <a:r>
              <a:rPr lang="fr-FR" sz="1600" b="1" dirty="0" smtClean="0"/>
              <a:t> communication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6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err="1" smtClean="0"/>
              <a:t>Connect</a:t>
            </a:r>
            <a:r>
              <a:rPr lang="fr-FR" sz="1600" b="1" dirty="0" smtClean="0"/>
              <a:t> the fans to the brands</a:t>
            </a:r>
            <a:endParaRPr lang="fr-FR" sz="1600" b="1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b="1" dirty="0" smtClean="0"/>
              <a:t>HOW ?</a:t>
            </a:r>
            <a:endParaRPr lang="fr-FR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smtClean="0"/>
              <a:t>Media – Social Media – PR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600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smtClean="0"/>
              <a:t>On site marketing </a:t>
            </a:r>
            <a:r>
              <a:rPr lang="fr-FR" sz="1600" b="1" dirty="0" err="1" smtClean="0"/>
              <a:t>operations</a:t>
            </a:r>
            <a:endParaRPr lang="fr-FR" sz="1600" b="1" dirty="0" smtClean="0"/>
          </a:p>
          <a:p>
            <a:pPr>
              <a:buFont typeface="Courier New" panose="02070309020205020404" pitchFamily="49" charset="0"/>
              <a:buChar char="o"/>
            </a:pPr>
            <a:endParaRPr lang="fr-FR" sz="1600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smtClean="0"/>
              <a:t>PR (</a:t>
            </a:r>
            <a:r>
              <a:rPr lang="fr-FR" sz="1600" b="1" dirty="0" err="1" smtClean="0"/>
              <a:t>BtB</a:t>
            </a:r>
            <a:r>
              <a:rPr lang="fr-FR" sz="1600" b="1" dirty="0" smtClean="0"/>
              <a:t> &amp; </a:t>
            </a:r>
            <a:r>
              <a:rPr lang="fr-FR" sz="1600" b="1" dirty="0" err="1" smtClean="0"/>
              <a:t>BtC</a:t>
            </a:r>
            <a:r>
              <a:rPr lang="fr-FR" sz="1600" b="1" dirty="0" smtClean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6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smtClean="0"/>
              <a:t>PR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6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1600" b="1" dirty="0" smtClean="0"/>
              <a:t>Activations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841354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5332" y="264025"/>
            <a:ext cx="11085689" cy="1450757"/>
          </a:xfrm>
        </p:spPr>
        <p:txBody>
          <a:bodyPr>
            <a:normAutofit/>
          </a:bodyPr>
          <a:lstStyle/>
          <a:p>
            <a:r>
              <a:rPr lang="fr-FR" sz="4000" b="1" dirty="0" err="1" smtClean="0"/>
              <a:t>Presentation</a:t>
            </a:r>
            <a:r>
              <a:rPr lang="fr-FR" sz="4000" b="1" dirty="0" smtClean="0"/>
              <a:t> : key </a:t>
            </a:r>
            <a:r>
              <a:rPr lang="fr-FR" sz="4000" b="1" dirty="0" err="1" smtClean="0"/>
              <a:t>steps</a:t>
            </a:r>
            <a:r>
              <a:rPr lang="fr-FR" sz="4000" b="1" dirty="0" smtClean="0"/>
              <a:t> to </a:t>
            </a:r>
            <a:r>
              <a:rPr lang="fr-FR" sz="4000" b="1" dirty="0" err="1" smtClean="0"/>
              <a:t>connect</a:t>
            </a:r>
            <a:r>
              <a:rPr lang="fr-FR" sz="4000" b="1" dirty="0" smtClean="0"/>
              <a:t> the fans </a:t>
            </a:r>
            <a:r>
              <a:rPr lang="fr-FR" sz="4000" b="1" dirty="0" err="1" smtClean="0"/>
              <a:t>with</a:t>
            </a:r>
            <a:r>
              <a:rPr lang="fr-FR" sz="4000" b="1" dirty="0" smtClean="0"/>
              <a:t> brand</a:t>
            </a:r>
            <a:endParaRPr lang="fr-FR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ebdings" panose="05030102010509060703" pitchFamily="18" charset="2"/>
              <a:buChar char=""/>
            </a:pPr>
            <a:r>
              <a:rPr lang="fr-FR" sz="2400" b="1" dirty="0" smtClean="0"/>
              <a:t>Your Brand = </a:t>
            </a:r>
            <a:r>
              <a:rPr lang="fr-FR" sz="2400" b="1" dirty="0" err="1" smtClean="0"/>
              <a:t>your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assets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make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difference</a:t>
            </a:r>
            <a:r>
              <a:rPr lang="fr-FR" sz="2400" b="1" dirty="0" smtClean="0"/>
              <a:t> !</a:t>
            </a:r>
          </a:p>
          <a:p>
            <a:pPr>
              <a:buFont typeface="Webdings" panose="05030102010509060703" pitchFamily="18" charset="2"/>
              <a:buChar char=""/>
            </a:pPr>
            <a:endParaRPr lang="fr-FR" sz="2400" b="1" dirty="0" smtClean="0"/>
          </a:p>
          <a:p>
            <a:pPr>
              <a:buFont typeface="Webdings" panose="05030102010509060703" pitchFamily="18" charset="2"/>
              <a:buChar char=""/>
            </a:pPr>
            <a:r>
              <a:rPr lang="fr-FR" sz="2400" b="1" dirty="0" smtClean="0"/>
              <a:t>Sponsor Brand : how to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/>
              <a:t>THE </a:t>
            </a:r>
            <a:r>
              <a:rPr lang="fr-FR" sz="2400" b="1" dirty="0" err="1"/>
              <a:t>answer</a:t>
            </a:r>
            <a:r>
              <a:rPr lang="fr-FR" sz="2400" b="1" dirty="0" smtClean="0"/>
              <a:t>!</a:t>
            </a:r>
          </a:p>
          <a:p>
            <a:pPr>
              <a:buFont typeface="Webdings" panose="05030102010509060703" pitchFamily="18" charset="2"/>
              <a:buChar char=""/>
            </a:pPr>
            <a:endParaRPr lang="fr-FR" sz="2400" b="1" dirty="0" smtClean="0"/>
          </a:p>
          <a:p>
            <a:pPr>
              <a:buFont typeface="Webdings" panose="05030102010509060703" pitchFamily="18" charset="2"/>
              <a:buChar char=""/>
            </a:pPr>
            <a:r>
              <a:rPr lang="fr-FR" sz="2400" b="1" dirty="0" smtClean="0"/>
              <a:t>Activations program : </a:t>
            </a:r>
            <a:r>
              <a:rPr lang="fr-FR" sz="2400" b="1" dirty="0" err="1" smtClean="0"/>
              <a:t>make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strategic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choices</a:t>
            </a:r>
            <a:r>
              <a:rPr lang="fr-FR" sz="2400" b="1" dirty="0" smtClean="0"/>
              <a:t> to fit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target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needs</a:t>
            </a:r>
            <a:endParaRPr lang="fr-FR" sz="2400" b="1" dirty="0" smtClean="0"/>
          </a:p>
          <a:p>
            <a:pPr>
              <a:buFont typeface="Webdings" panose="05030102010509060703" pitchFamily="18" charset="2"/>
              <a:buChar char=""/>
            </a:pPr>
            <a:endParaRPr lang="fr-FR" sz="2400" b="1" dirty="0" smtClean="0"/>
          </a:p>
          <a:p>
            <a:pPr>
              <a:buFont typeface="Webdings" panose="05030102010509060703" pitchFamily="18" charset="2"/>
              <a:buChar char=""/>
            </a:pPr>
            <a:r>
              <a:rPr lang="fr-FR" sz="2400" b="1" dirty="0" err="1" smtClean="0"/>
              <a:t>Try</a:t>
            </a:r>
            <a:r>
              <a:rPr lang="fr-FR" sz="2400" b="1" dirty="0" smtClean="0"/>
              <a:t> to propose packs and </a:t>
            </a:r>
            <a:r>
              <a:rPr lang="fr-FR" sz="2400" b="1" dirty="0" err="1" smtClean="0"/>
              <a:t>financial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offer</a:t>
            </a:r>
            <a:r>
              <a:rPr lang="fr-FR" sz="2400" b="1" dirty="0" smtClean="0"/>
              <a:t> 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8054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21052" y="430037"/>
            <a:ext cx="82296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b="1" dirty="0" err="1" smtClean="0">
                <a:solidFill>
                  <a:schemeClr val="tx1"/>
                </a:solidFill>
              </a:rPr>
              <a:t>Personnal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examples</a:t>
            </a:r>
            <a:endParaRPr lang="fr-FR" b="1" dirty="0" smtClean="0">
              <a:solidFill>
                <a:schemeClr val="tx1"/>
              </a:solidFill>
            </a:endParaRPr>
          </a:p>
        </p:txBody>
      </p:sp>
      <p:pic>
        <p:nvPicPr>
          <p:cNvPr id="53254" name="Picture 7" descr="Emirates_logo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52" y="2519274"/>
            <a:ext cx="3389482" cy="238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52" y="2993250"/>
            <a:ext cx="5211252" cy="14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2162"/>
            <a:ext cx="11304123" cy="6360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395111" y="3736622"/>
            <a:ext cx="4131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 smtClean="0">
                <a:latin typeface="Freestyle Script" panose="030804020302050B0404" pitchFamily="66" charset="0"/>
              </a:rPr>
              <a:t>EMOTION ²</a:t>
            </a:r>
            <a:endParaRPr lang="fr-FR" sz="6600" b="1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72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 smtClean="0"/>
              <a:t>Sponsorship</a:t>
            </a:r>
            <a:r>
              <a:rPr lang="fr-FR" b="1" dirty="0" smtClean="0"/>
              <a:t> 3.0 : BNP Paribas 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64" y="1946908"/>
            <a:ext cx="6367748" cy="4248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032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53" y="575697"/>
            <a:ext cx="7488046" cy="5621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72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prnphotos074938-YOPLAIT-SAVE-LIDS-T-797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6922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7" name="Picture 3" descr="yoplait-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1"/>
            <a:ext cx="74517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9" y="494194"/>
            <a:ext cx="9618159" cy="4309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8451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product_red_how-it-w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327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5" name="Picture 3" descr="apple-product-red-special-edition-ipod-shuffle-n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0"/>
            <a:ext cx="1776412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6" name="Picture 4" descr="motorazr-v3m-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133600"/>
            <a:ext cx="3455987" cy="1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7" name="Picture 5" descr="ea9592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4116388"/>
            <a:ext cx="4859337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8" name="Picture 6" descr="baby_g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2420938"/>
            <a:ext cx="11525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9" name="Picture 7" descr="gp617620-00vliv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0"/>
            <a:ext cx="1655763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68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6600826" y="188913"/>
          <a:ext cx="3756025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Document" r:id="rId3" imgW="3822192" imgH="2642616" progId="Word.Document.8">
                  <p:embed/>
                </p:oleObj>
              </mc:Choice>
              <mc:Fallback>
                <p:oleObj name="Document" r:id="rId3" imgW="3822192" imgH="264261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826" y="188913"/>
                        <a:ext cx="3756025" cy="259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19" name="Object 3"/>
          <p:cNvGraphicFramePr>
            <a:graphicFrameLocks noChangeAspect="1"/>
          </p:cNvGraphicFramePr>
          <p:nvPr/>
        </p:nvGraphicFramePr>
        <p:xfrm>
          <a:off x="1919289" y="188913"/>
          <a:ext cx="3798887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Document" r:id="rId5" imgW="3797808" imgH="2590800" progId="Word.Document.8">
                  <p:embed/>
                </p:oleObj>
              </mc:Choice>
              <mc:Fallback>
                <p:oleObj name="Document" r:id="rId5" imgW="3797808" imgH="25908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188913"/>
                        <a:ext cx="3798887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1524000" y="3429000"/>
          <a:ext cx="3849688" cy="256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Document" r:id="rId7" imgW="3849624" imgH="2566416" progId="Word.Document.8">
                  <p:embed/>
                </p:oleObj>
              </mc:Choice>
              <mc:Fallback>
                <p:oleObj name="Document" r:id="rId7" imgW="3849624" imgH="256641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429000"/>
                        <a:ext cx="3849688" cy="256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1" name="Object 5"/>
          <p:cNvGraphicFramePr>
            <a:graphicFrameLocks noChangeAspect="1"/>
          </p:cNvGraphicFramePr>
          <p:nvPr/>
        </p:nvGraphicFramePr>
        <p:xfrm>
          <a:off x="6383338" y="3213101"/>
          <a:ext cx="3929062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Document" r:id="rId9" imgW="3822192" imgH="2602992" progId="Word.Document.8">
                  <p:embed/>
                </p:oleObj>
              </mc:Choice>
              <mc:Fallback>
                <p:oleObj name="Document" r:id="rId9" imgW="3822192" imgH="26029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338" y="3213101"/>
                        <a:ext cx="3929062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6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2063750" y="260351"/>
          <a:ext cx="3733800" cy="265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Document" r:id="rId3" imgW="3810000" imgH="2706624" progId="Word.Document.8">
                  <p:embed/>
                </p:oleObj>
              </mc:Choice>
              <mc:Fallback>
                <p:oleObj name="Document" r:id="rId3" imgW="3810000" imgH="270662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60351"/>
                        <a:ext cx="3733800" cy="265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3" name="Object 3"/>
          <p:cNvGraphicFramePr>
            <a:graphicFrameLocks noChangeAspect="1"/>
          </p:cNvGraphicFramePr>
          <p:nvPr/>
        </p:nvGraphicFramePr>
        <p:xfrm>
          <a:off x="6383339" y="260351"/>
          <a:ext cx="3862387" cy="269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Document" r:id="rId5" imgW="3861816" imgH="2691384" progId="Word.Document.8">
                  <p:embed/>
                </p:oleObj>
              </mc:Choice>
              <mc:Fallback>
                <p:oleObj name="Document" r:id="rId5" imgW="3861816" imgH="26913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339" y="260351"/>
                        <a:ext cx="3862387" cy="269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4" name="Object 4"/>
          <p:cNvGraphicFramePr>
            <a:graphicFrameLocks noChangeAspect="1"/>
          </p:cNvGraphicFramePr>
          <p:nvPr/>
        </p:nvGraphicFramePr>
        <p:xfrm>
          <a:off x="2135188" y="3500438"/>
          <a:ext cx="3657600" cy="256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Document" r:id="rId7" imgW="3822192" imgH="2679192" progId="Word.Document.8">
                  <p:embed/>
                </p:oleObj>
              </mc:Choice>
              <mc:Fallback>
                <p:oleObj name="Document" r:id="rId7" imgW="3822192" imgH="26791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3500438"/>
                        <a:ext cx="3657600" cy="256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5" name="Object 5"/>
          <p:cNvGraphicFramePr>
            <a:graphicFrameLocks noChangeAspect="1"/>
          </p:cNvGraphicFramePr>
          <p:nvPr/>
        </p:nvGraphicFramePr>
        <p:xfrm>
          <a:off x="6456364" y="3429000"/>
          <a:ext cx="3798887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Document" r:id="rId9" imgW="3797808" imgH="2602992" progId="Word.Document.8">
                  <p:embed/>
                </p:oleObj>
              </mc:Choice>
              <mc:Fallback>
                <p:oleObj name="Document" r:id="rId9" imgW="3797808" imgH="26029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364" y="3429000"/>
                        <a:ext cx="3798887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62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/>
              <a:t>Definition</a:t>
            </a:r>
            <a:endParaRPr lang="fr-FR" b="1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Tx/>
              <a:buFont typeface="Wingdings" pitchFamily="2" charset="2"/>
              <a:buChar char="«"/>
              <a:defRPr/>
            </a:pPr>
            <a:r>
              <a:rPr lang="en-US" sz="2400" dirty="0"/>
              <a:t>Provision of assistance either financial or in kind to an activity by a commercial organization for the purpose of achieving commercial objective (</a:t>
            </a:r>
            <a:r>
              <a:rPr lang="en-US" sz="2400" dirty="0" err="1"/>
              <a:t>Meenaghan</a:t>
            </a:r>
            <a:r>
              <a:rPr lang="en-US" sz="2400" dirty="0"/>
              <a:t>, 1983)</a:t>
            </a:r>
          </a:p>
          <a:p>
            <a:pPr marL="457200" indent="-457200">
              <a:buSzTx/>
              <a:buFont typeface="Wingdings" pitchFamily="2" charset="2"/>
              <a:buChar char="«"/>
              <a:defRPr/>
            </a:pPr>
            <a:endParaRPr lang="en-US" sz="2400" dirty="0"/>
          </a:p>
          <a:p>
            <a:pPr marL="457200" indent="-457200">
              <a:buSzTx/>
              <a:buFont typeface="Wingdings" pitchFamily="2" charset="2"/>
              <a:buChar char="«"/>
              <a:defRPr/>
            </a:pPr>
            <a:r>
              <a:rPr lang="en-US" sz="2400" dirty="0"/>
              <a:t>Sponsorship involves two main activities (Cornwell and </a:t>
            </a:r>
            <a:r>
              <a:rPr lang="en-US" sz="2400" dirty="0" err="1"/>
              <a:t>Maignan</a:t>
            </a:r>
            <a:r>
              <a:rPr lang="en-US" sz="2400" dirty="0"/>
              <a:t>, 1998) : </a:t>
            </a:r>
          </a:p>
          <a:p>
            <a:pPr marL="457200" indent="-457200">
              <a:buSzTx/>
              <a:buFont typeface="Wingdings" pitchFamily="2" charset="2"/>
              <a:buChar char="«"/>
              <a:defRPr/>
            </a:pPr>
            <a:endParaRPr lang="en-US" sz="2400" dirty="0"/>
          </a:p>
          <a:p>
            <a:pPr marL="838200" lvl="1" indent="-381000">
              <a:buFont typeface="Wingdings" pitchFamily="2" charset="2"/>
              <a:buChar char="«"/>
              <a:defRPr/>
            </a:pPr>
            <a:r>
              <a:rPr lang="en-US" sz="2000" dirty="0" smtClean="0"/>
              <a:t>Exchange </a:t>
            </a:r>
            <a:r>
              <a:rPr lang="en-US" sz="2000" dirty="0"/>
              <a:t>between a sponsor and a </a:t>
            </a:r>
            <a:r>
              <a:rPr lang="en-US" sz="2000" dirty="0" err="1"/>
              <a:t>sponsoree</a:t>
            </a:r>
            <a:r>
              <a:rPr lang="en-US" sz="2000" dirty="0"/>
              <a:t> whereby the latter receives a remuneration (cash or in-kind contribution) and the former obtains the right to associate itself with the activity sponsored</a:t>
            </a:r>
          </a:p>
          <a:p>
            <a:pPr marL="838200" lvl="1" indent="-381000">
              <a:buFont typeface="Wingdings" pitchFamily="2" charset="2"/>
              <a:buChar char="«"/>
              <a:defRPr/>
            </a:pPr>
            <a:endParaRPr lang="en-US" sz="2000" dirty="0"/>
          </a:p>
          <a:p>
            <a:pPr marL="838200" lvl="1" indent="-381000">
              <a:buFont typeface="Wingdings" pitchFamily="2" charset="2"/>
              <a:buChar char="«"/>
              <a:defRPr/>
            </a:pPr>
            <a:r>
              <a:rPr lang="en-US" sz="2000" dirty="0" smtClean="0"/>
              <a:t>Marketing </a:t>
            </a:r>
            <a:r>
              <a:rPr lang="en-US" sz="2000" dirty="0"/>
              <a:t>of the association by the sponsor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4208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866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38401" y="1600201"/>
          <a:ext cx="3122613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Document" r:id="rId3" imgW="3822192" imgH="2679192" progId="Word.Document.8">
                  <p:embed/>
                </p:oleObj>
              </mc:Choice>
              <mc:Fallback>
                <p:oleObj name="Document" r:id="rId3" imgW="3822192" imgH="26791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1600201"/>
                        <a:ext cx="3122613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7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564314" y="1600201"/>
          <a:ext cx="3254375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Document" r:id="rId5" imgW="3773424" imgH="2538984" progId="Word.Document.8">
                  <p:embed/>
                </p:oleObj>
              </mc:Choice>
              <mc:Fallback>
                <p:oleObj name="Document" r:id="rId5" imgW="3773424" imgH="25389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4314" y="1600201"/>
                        <a:ext cx="3254375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8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78089" y="3938589"/>
          <a:ext cx="3044825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Document" r:id="rId7" imgW="3797808" imgH="2731008" progId="Word.Document.8">
                  <p:embed/>
                </p:oleObj>
              </mc:Choice>
              <mc:Fallback>
                <p:oleObj name="Document" r:id="rId7" imgW="3797808" imgH="273100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8089" y="3938589"/>
                        <a:ext cx="3044825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9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635750" y="3938589"/>
          <a:ext cx="311150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Document" r:id="rId9" imgW="3773424" imgH="2654808" progId="Word.Document.8">
                  <p:embed/>
                </p:oleObj>
              </mc:Choice>
              <mc:Fallback>
                <p:oleObj name="Document" r:id="rId9" imgW="3773424" imgH="265480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0" y="3938589"/>
                        <a:ext cx="3111500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24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1992314" y="1628776"/>
          <a:ext cx="4681537" cy="332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Document" r:id="rId3" imgW="3773424" imgH="2679192" progId="Word.Document.8">
                  <p:embed/>
                </p:oleObj>
              </mc:Choice>
              <mc:Fallback>
                <p:oleObj name="Document" r:id="rId3" imgW="3773424" imgH="26791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4" y="1628776"/>
                        <a:ext cx="4681537" cy="332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1" name="Object 3"/>
          <p:cNvGraphicFramePr>
            <a:graphicFrameLocks noChangeAspect="1"/>
          </p:cNvGraphicFramePr>
          <p:nvPr/>
        </p:nvGraphicFramePr>
        <p:xfrm>
          <a:off x="7391401" y="1052513"/>
          <a:ext cx="2651125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Document" r:id="rId5" imgW="2755392" imgH="4355592" progId="Word.Document.8">
                  <p:embed/>
                </p:oleObj>
              </mc:Choice>
              <mc:Fallback>
                <p:oleObj name="Document" r:id="rId5" imgW="2755392" imgH="43555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1" y="1052513"/>
                        <a:ext cx="2651125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44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249" y="3650833"/>
            <a:ext cx="7772400" cy="1828800"/>
          </a:xfrm>
        </p:spPr>
        <p:txBody>
          <a:bodyPr>
            <a:noAutofit/>
          </a:bodyPr>
          <a:lstStyle/>
          <a:p>
            <a:pPr algn="ctr"/>
            <a:r>
              <a:rPr lang="fr-FR" sz="7200" b="1" dirty="0" err="1"/>
              <a:t>Opportunism</a:t>
            </a:r>
            <a:r>
              <a:rPr lang="fr-FR" sz="7200" b="1" dirty="0"/>
              <a:t/>
            </a:r>
            <a:br>
              <a:rPr lang="fr-FR" sz="7200" b="1" dirty="0"/>
            </a:br>
            <a:r>
              <a:rPr lang="fr-FR" sz="7200" b="1" dirty="0"/>
              <a:t/>
            </a:r>
            <a:br>
              <a:rPr lang="fr-FR" sz="7200" b="1" dirty="0"/>
            </a:br>
            <a:r>
              <a:rPr lang="fr-FR" sz="7200" b="1" dirty="0"/>
              <a:t>or</a:t>
            </a:r>
            <a:br>
              <a:rPr lang="fr-FR" sz="7200" b="1" dirty="0"/>
            </a:br>
            <a:r>
              <a:rPr lang="fr-FR" sz="7200" b="1" dirty="0"/>
              <a:t/>
            </a:r>
            <a:br>
              <a:rPr lang="fr-FR" sz="7200" b="1" dirty="0"/>
            </a:br>
            <a:r>
              <a:rPr lang="fr-FR" sz="7200" b="1" dirty="0" err="1"/>
              <a:t>Pragmatism</a:t>
            </a:r>
            <a:r>
              <a:rPr lang="fr-FR" sz="7200" b="1" dirty="0"/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3642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11" y="451338"/>
            <a:ext cx="8455378" cy="455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75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5400" b="1" dirty="0"/>
              <a:t>CAUSE RELATED MARKETING</a:t>
            </a:r>
            <a:endParaRPr lang="fr-FR" dirty="0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540369"/>
            <a:ext cx="9747956" cy="466187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fr-FR" sz="2800" b="1" dirty="0"/>
          </a:p>
          <a:p>
            <a:pPr>
              <a:lnSpc>
                <a:spcPct val="80000"/>
              </a:lnSpc>
            </a:pPr>
            <a:r>
              <a:rPr lang="en-US" sz="2800" b="1" dirty="0"/>
              <a:t>Cause marketing</a:t>
            </a:r>
            <a:r>
              <a:rPr lang="en-US" sz="2800" dirty="0"/>
              <a:t> or </a:t>
            </a:r>
            <a:r>
              <a:rPr lang="en-US" sz="2800" b="1" dirty="0"/>
              <a:t>cause-related marketing</a:t>
            </a:r>
            <a:r>
              <a:rPr lang="en-US" sz="2800" dirty="0"/>
              <a:t> refers to a type of marketing involving the cooperative efforts of a "for profit" business and a non-profit organization for mutual benefit. The term is sometimes used more broadly and generally to refer to any type of marketing effort for social and other charitable causes, including in-house marketing efforts by non-profit organizations. 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Cause marketing differs from corporate giving (philanthropy) as the latter generally involves a specific donation that is tax deductible, while cause marketing is a marketing relationship not necessarily based on a donation.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018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865382075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60351"/>
            <a:ext cx="1608137" cy="1319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10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792538" y="274638"/>
            <a:ext cx="6875462" cy="1143000"/>
          </a:xfrm>
        </p:spPr>
        <p:txBody>
          <a:bodyPr/>
          <a:lstStyle/>
          <a:p>
            <a:r>
              <a:rPr lang="fr-FR" sz="27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Ethical Corporate Responsibility </a:t>
            </a:r>
            <a:r>
              <a:rPr lang="fr-FR" sz="19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(Babiak &amp; Wolfe, 2006)</a:t>
            </a:r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6114"/>
            <a:ext cx="9144000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0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865382075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69" y="172244"/>
            <a:ext cx="1619250" cy="1328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>
          <a:xfrm>
            <a:off x="2782888" y="17463"/>
            <a:ext cx="7885112" cy="819150"/>
          </a:xfrm>
          <a:noFill/>
          <a:ln/>
        </p:spPr>
        <p:txBody>
          <a:bodyPr anchorCtr="1"/>
          <a:lstStyle/>
          <a:p>
            <a:r>
              <a:rPr lang="fr-FR" sz="19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Discretionary Corporate Responsibility</a:t>
            </a:r>
            <a:r>
              <a:rPr lang="fr-FR" sz="4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17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(Babiak &amp; Wolfe, 2006)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765176"/>
            <a:ext cx="57658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92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livest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33375"/>
            <a:ext cx="3708400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3" name="Picture 3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33376"/>
            <a:ext cx="4752975" cy="37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4" name="Picture 4" descr="oakley-lance-armstrong-masth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4149725"/>
            <a:ext cx="5334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nba_care_tour_glob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2376488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7" name="Picture 3" descr="W020070806474891304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13100"/>
            <a:ext cx="4286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8" name="Picture 4" descr="nba+stay+in+school1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333375"/>
            <a:ext cx="3671887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44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360-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1" name="Picture 3" descr="heartsm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3276600"/>
            <a:ext cx="68040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77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267343" y="3988565"/>
            <a:ext cx="5762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000" b="1">
                <a:latin typeface="Garamond" pitchFamily="18" charset="0"/>
              </a:rPr>
              <a:t>Benefits for the sponsor : achieve communication objectives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00506" y="1253303"/>
            <a:ext cx="3527425" cy="1744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b="1">
                <a:latin typeface="Garamond" pitchFamily="18" charset="0"/>
              </a:rPr>
              <a:t>SPONSOR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400" b="1">
                <a:latin typeface="Garamond" pitchFamily="18" charset="0"/>
              </a:rPr>
              <a:t>Firm, non profit organization, institution…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364556" y="1253303"/>
            <a:ext cx="3887787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b="1">
                <a:latin typeface="Garamond" pitchFamily="18" charset="0"/>
              </a:rPr>
              <a:t>SPONSORED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400" b="1">
                <a:latin typeface="Garamond" pitchFamily="18" charset="0"/>
              </a:rPr>
              <a:t>Entity : individual, group, oragnization, event…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400" b="1">
                <a:latin typeface="Garamond" pitchFamily="18" charset="0"/>
              </a:rPr>
              <a:t>Area : sports, arts, environment..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56268" y="100778"/>
            <a:ext cx="5113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b="1">
                <a:latin typeface="Garamond" pitchFamily="18" charset="0"/>
              </a:rPr>
              <a:t>Sponsor support : financial or not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83018" y="748478"/>
            <a:ext cx="8713788" cy="3960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067568" y="4709290"/>
            <a:ext cx="2089150" cy="3603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>
                <a:latin typeface="Garamond" pitchFamily="18" charset="0"/>
              </a:rPr>
              <a:t>Media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5067568" y="5212528"/>
            <a:ext cx="1152525" cy="1052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>
                <a:latin typeface="Garamond" pitchFamily="18" charset="0"/>
              </a:rPr>
              <a:t>Sponsor</a:t>
            </a:r>
          </a:p>
          <a:p>
            <a:pPr algn="ctr"/>
            <a:r>
              <a:rPr lang="fr-FR" b="1">
                <a:latin typeface="Garamond" pitchFamily="18" charset="0"/>
              </a:rPr>
              <a:t>target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004193" y="5212528"/>
            <a:ext cx="1152525" cy="10525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>
                <a:latin typeface="Garamond" pitchFamily="18" charset="0"/>
              </a:rPr>
              <a:t>Sponsored</a:t>
            </a:r>
          </a:p>
          <a:p>
            <a:pPr algn="ctr"/>
            <a:r>
              <a:rPr lang="fr-FR" b="1">
                <a:latin typeface="Garamond" pitchFamily="18" charset="0"/>
              </a:rPr>
              <a:t>Target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643831" y="6403153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b="1">
                <a:latin typeface="Garamond" pitchFamily="18" charset="0"/>
              </a:rPr>
              <a:t>PUBLIC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924693" y="5141090"/>
            <a:ext cx="2374900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4059506" y="892940"/>
            <a:ext cx="3529012" cy="360363"/>
          </a:xfrm>
          <a:custGeom>
            <a:avLst/>
            <a:gdLst>
              <a:gd name="T0" fmla="*/ 0 w 2223"/>
              <a:gd name="T1" fmla="*/ 572077056 h 227"/>
              <a:gd name="T2" fmla="*/ 2147483647 w 2223"/>
              <a:gd name="T3" fmla="*/ 0 h 227"/>
              <a:gd name="T4" fmla="*/ 2147483647 w 2223"/>
              <a:gd name="T5" fmla="*/ 572077056 h 2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23" h="227">
                <a:moveTo>
                  <a:pt x="0" y="227"/>
                </a:moveTo>
                <a:cubicBezTo>
                  <a:pt x="359" y="113"/>
                  <a:pt x="719" y="0"/>
                  <a:pt x="1089" y="0"/>
                </a:cubicBezTo>
                <a:cubicBezTo>
                  <a:pt x="1459" y="0"/>
                  <a:pt x="2034" y="189"/>
                  <a:pt x="2223" y="22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3772168" y="3556765"/>
            <a:ext cx="3960813" cy="360363"/>
          </a:xfrm>
          <a:custGeom>
            <a:avLst/>
            <a:gdLst>
              <a:gd name="T0" fmla="*/ 2147483647 w 2585"/>
              <a:gd name="T1" fmla="*/ 0 h 227"/>
              <a:gd name="T2" fmla="*/ 2147483647 w 2585"/>
              <a:gd name="T3" fmla="*/ 572077056 h 227"/>
              <a:gd name="T4" fmla="*/ 0 w 2585"/>
              <a:gd name="T5" fmla="*/ 0 h 2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85" h="227">
                <a:moveTo>
                  <a:pt x="2585" y="0"/>
                </a:moveTo>
                <a:cubicBezTo>
                  <a:pt x="2211" y="113"/>
                  <a:pt x="1837" y="227"/>
                  <a:pt x="1406" y="227"/>
                </a:cubicBezTo>
                <a:cubicBezTo>
                  <a:pt x="975" y="227"/>
                  <a:pt x="234" y="38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2461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barca2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78" y="239888"/>
            <a:ext cx="8477956" cy="6358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766762" y="404814"/>
            <a:ext cx="10874376" cy="6092825"/>
            <a:chOff x="272" y="1001"/>
            <a:chExt cx="5171" cy="2812"/>
          </a:xfrm>
        </p:grpSpPr>
        <p:graphicFrame>
          <p:nvGraphicFramePr>
            <p:cNvPr id="5" name="Diagramme 4"/>
            <p:cNvGraphicFramePr/>
            <p:nvPr>
              <p:extLst/>
            </p:nvPr>
          </p:nvGraphicFramePr>
          <p:xfrm>
            <a:off x="272" y="1001"/>
            <a:ext cx="5171" cy="28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Text Box 10"/>
            <p:cNvSpPr txBox="1">
              <a:spLocks noChangeArrowheads="1"/>
            </p:cNvSpPr>
            <p:nvPr/>
          </p:nvSpPr>
          <p:spPr bwMode="auto">
            <a:xfrm>
              <a:off x="4073" y="1566"/>
              <a:ext cx="548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dirty="0">
                  <a:latin typeface="Garamond" pitchFamily="18" charset="0"/>
                </a:rPr>
                <a:t>Donation</a:t>
              </a:r>
            </a:p>
          </p:txBody>
        </p:sp>
        <p:sp>
          <p:nvSpPr>
            <p:cNvPr id="4" name="Text Box 11"/>
            <p:cNvSpPr txBox="1">
              <a:spLocks noChangeArrowheads="1"/>
            </p:cNvSpPr>
            <p:nvPr/>
          </p:nvSpPr>
          <p:spPr bwMode="auto">
            <a:xfrm>
              <a:off x="889" y="1533"/>
              <a:ext cx="753" cy="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dirty="0" err="1">
                  <a:latin typeface="Garamond" pitchFamily="18" charset="0"/>
                </a:rPr>
                <a:t>Classical</a:t>
              </a:r>
              <a:endParaRPr lang="fr-FR" dirty="0">
                <a:latin typeface="Garamond" pitchFamily="18" charset="0"/>
              </a:endParaRPr>
            </a:p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dirty="0">
                  <a:latin typeface="Garamond" pitchFamily="18" charset="0"/>
                </a:rPr>
                <a:t>Commercial</a:t>
              </a:r>
            </a:p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dirty="0" err="1">
                  <a:latin typeface="Garamond" pitchFamily="18" charset="0"/>
                </a:rPr>
                <a:t>Sponsorship</a:t>
              </a:r>
              <a:endParaRPr lang="fr-FR" dirty="0">
                <a:latin typeface="Garamond" pitchFamily="18" charset="0"/>
              </a:endParaRPr>
            </a:p>
          </p:txBody>
        </p:sp>
      </p:grp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5591175" y="3068638"/>
            <a:ext cx="1081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>
                <a:latin typeface="Tahoma" pitchFamily="34" charset="0"/>
                <a:cs typeface="Arial" charset="0"/>
              </a:rPr>
              <a:t>CAUSE</a:t>
            </a:r>
          </a:p>
        </p:txBody>
      </p:sp>
      <p:sp>
        <p:nvSpPr>
          <p:cNvPr id="179211" name="Line 11"/>
          <p:cNvSpPr>
            <a:spLocks noChangeShapeType="1"/>
          </p:cNvSpPr>
          <p:nvPr/>
        </p:nvSpPr>
        <p:spPr bwMode="auto">
          <a:xfrm flipV="1">
            <a:off x="6167438" y="4292601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9212" name="Text Box 12"/>
          <p:cNvSpPr txBox="1">
            <a:spLocks noChangeArrowheads="1"/>
          </p:cNvSpPr>
          <p:nvPr/>
        </p:nvSpPr>
        <p:spPr bwMode="auto">
          <a:xfrm>
            <a:off x="5591176" y="5734050"/>
            <a:ext cx="11525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/>
              <a:t>Donation</a:t>
            </a:r>
          </a:p>
        </p:txBody>
      </p:sp>
      <p:sp>
        <p:nvSpPr>
          <p:cNvPr id="179214" name="Line 14"/>
          <p:cNvSpPr>
            <a:spLocks noChangeShapeType="1"/>
          </p:cNvSpPr>
          <p:nvPr/>
        </p:nvSpPr>
        <p:spPr bwMode="auto">
          <a:xfrm flipH="1">
            <a:off x="6959600" y="2205038"/>
            <a:ext cx="1728788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9216" name="Line 16"/>
          <p:cNvSpPr>
            <a:spLocks noChangeShapeType="1"/>
          </p:cNvSpPr>
          <p:nvPr/>
        </p:nvSpPr>
        <p:spPr bwMode="auto">
          <a:xfrm>
            <a:off x="3792539" y="2060576"/>
            <a:ext cx="1582737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3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8"/>
            <a:ext cx="8229600" cy="849312"/>
          </a:xfrm>
        </p:spPr>
        <p:txBody>
          <a:bodyPr/>
          <a:lstStyle/>
          <a:p>
            <a:r>
              <a:rPr lang="fr-FR" dirty="0" err="1" smtClean="0"/>
              <a:t>Process</a:t>
            </a:r>
            <a:endParaRPr lang="fr-FR" dirty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620" y="1849439"/>
            <a:ext cx="10334979" cy="5183187"/>
          </a:xfrm>
        </p:spPr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fr-FR" sz="2800" dirty="0"/>
              <a:t>Cause identification : local aspects, fit </a:t>
            </a:r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your</a:t>
            </a:r>
            <a:r>
              <a:rPr lang="fr-FR" sz="2800" dirty="0"/>
              <a:t> main sponsors or </a:t>
            </a:r>
            <a:r>
              <a:rPr lang="fr-FR" sz="2800" dirty="0" err="1"/>
              <a:t>cities</a:t>
            </a:r>
            <a:r>
              <a:rPr lang="fr-FR" sz="2800" dirty="0"/>
              <a:t>…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fr-FR" sz="2800" dirty="0" err="1"/>
              <a:t>Legitimacy</a:t>
            </a:r>
            <a:r>
              <a:rPr lang="fr-FR" sz="2800" dirty="0"/>
              <a:t> </a:t>
            </a:r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your</a:t>
            </a:r>
            <a:r>
              <a:rPr lang="fr-FR" sz="2800" dirty="0"/>
              <a:t> OGN or association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fr-FR" sz="2800" dirty="0"/>
              <a:t>Activation program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fr-FR" sz="2800" dirty="0"/>
              <a:t>ROI or ROO for :</a:t>
            </a:r>
          </a:p>
          <a:p>
            <a:pPr marL="990600" lvl="1" indent="-533400">
              <a:buFont typeface="Wingdings" pitchFamily="2" charset="2"/>
              <a:buAutoNum type="arabicPeriod"/>
            </a:pPr>
            <a:r>
              <a:rPr lang="fr-FR" sz="2400" dirty="0" smtClean="0"/>
              <a:t>Sponsors</a:t>
            </a:r>
            <a:endParaRPr lang="fr-FR" sz="2400" dirty="0"/>
          </a:p>
          <a:p>
            <a:pPr marL="990600" lvl="1" indent="-533400">
              <a:buFont typeface="Wingdings" pitchFamily="2" charset="2"/>
              <a:buAutoNum type="arabicPeriod"/>
            </a:pPr>
            <a:r>
              <a:rPr lang="fr-FR" sz="2400" dirty="0"/>
              <a:t>ONG</a:t>
            </a:r>
          </a:p>
          <a:p>
            <a:pPr marL="990600" lvl="1" indent="-533400">
              <a:buFont typeface="Wingdings" pitchFamily="2" charset="2"/>
              <a:buAutoNum type="arabicPeriod"/>
            </a:pPr>
            <a:r>
              <a:rPr lang="fr-FR" sz="2400" dirty="0"/>
              <a:t>Event </a:t>
            </a:r>
          </a:p>
          <a:p>
            <a:pPr marL="609600" indent="-609600">
              <a:buFont typeface="Wingdings" pitchFamily="2" charset="2"/>
              <a:buAutoNum type="arabicPeriod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2311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7279" y="758952"/>
            <a:ext cx="10372231" cy="35661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4800" b="1" dirty="0"/>
              <a:t>The </a:t>
            </a:r>
            <a:r>
              <a:rPr lang="fr-FR" sz="4800" b="1" dirty="0" err="1"/>
              <a:t>core</a:t>
            </a:r>
            <a:r>
              <a:rPr lang="fr-FR" sz="4800" b="1" dirty="0"/>
              <a:t> objective : </a:t>
            </a:r>
            <a:r>
              <a:rPr lang="fr-FR" sz="4800" b="1" dirty="0" err="1"/>
              <a:t>create</a:t>
            </a:r>
            <a:r>
              <a:rPr lang="fr-FR" sz="4800" b="1" dirty="0"/>
              <a:t> sponsors network = cross </a:t>
            </a:r>
            <a:r>
              <a:rPr lang="fr-FR" sz="4800" b="1" dirty="0" err="1"/>
              <a:t>partnership</a:t>
            </a:r>
            <a:endParaRPr lang="fr-FR" sz="4800" b="1" dirty="0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mtClean="0"/>
              <a:t>HOW ?</a:t>
            </a:r>
          </a:p>
        </p:txBody>
      </p:sp>
    </p:spTree>
    <p:extLst>
      <p:ext uri="{BB962C8B-B14F-4D97-AF65-F5344CB8AC3E}">
        <p14:creationId xmlns:p14="http://schemas.microsoft.com/office/powerpoint/2010/main" val="39564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Rot="1" noChangeArrowheads="1"/>
          </p:cNvSpPr>
          <p:nvPr/>
        </p:nvSpPr>
        <p:spPr bwMode="auto">
          <a:xfrm>
            <a:off x="1981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fr-FR" sz="280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05827" name="Titre 2"/>
          <p:cNvSpPr>
            <a:spLocks noGrp="1"/>
          </p:cNvSpPr>
          <p:nvPr>
            <p:ph type="title" idx="4294967295"/>
          </p:nvPr>
        </p:nvSpPr>
        <p:spPr>
          <a:xfrm>
            <a:off x="1986073" y="586"/>
            <a:ext cx="8229600" cy="836127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CSR : ressources arrangement and synergies</a:t>
            </a:r>
          </a:p>
        </p:txBody>
      </p:sp>
      <p:pic>
        <p:nvPicPr>
          <p:cNvPr id="205828" name="Picture 4" descr="opnca2011-2005lio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48" y="1143586"/>
            <a:ext cx="3517900" cy="23447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29" name="Picture 5" descr="opnca2011-2005lio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13927"/>
            <a:ext cx="3527425" cy="2351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0" name="Picture 6" descr="logo_edf_h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41" y="6092725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7E8De56q8M7NzEu-m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66" y="6021288"/>
            <a:ext cx="100806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lervinqueur_1111263021_logo_peugeo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67" y="6021289"/>
            <a:ext cx="719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1239285240_logo%20nice%20cote%20azu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28" y="6021289"/>
            <a:ext cx="71913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48" y="3623660"/>
            <a:ext cx="3517900" cy="23434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63" y="3623659"/>
            <a:ext cx="3527425" cy="23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b="1" dirty="0" smtClean="0"/>
              <a:t>Solutions :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767342" cy="40233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ebdings" panose="05030102010509060703" pitchFamily="18" charset="2"/>
              <a:buChar char="~"/>
              <a:defRPr/>
            </a:pPr>
            <a:r>
              <a:rPr lang="fr-FR" b="1" dirty="0" err="1" smtClean="0"/>
              <a:t>Corporate</a:t>
            </a:r>
            <a:r>
              <a:rPr lang="fr-FR" b="1" dirty="0" smtClean="0"/>
              <a:t> Social </a:t>
            </a:r>
            <a:r>
              <a:rPr lang="fr-FR" b="1" dirty="0" err="1" smtClean="0"/>
              <a:t>Responsability</a:t>
            </a:r>
            <a:r>
              <a:rPr lang="fr-FR" b="1" dirty="0" smtClean="0"/>
              <a:t> and Cause marketing</a:t>
            </a:r>
          </a:p>
          <a:p>
            <a:pPr eaLnBrk="1" hangingPunct="1">
              <a:lnSpc>
                <a:spcPct val="90000"/>
              </a:lnSpc>
              <a:buFont typeface="Webdings" panose="05030102010509060703" pitchFamily="18" charset="2"/>
              <a:buChar char="~"/>
              <a:defRPr/>
            </a:pPr>
            <a:endParaRPr lang="fr-FR" b="1" dirty="0" smtClean="0"/>
          </a:p>
          <a:p>
            <a:pPr eaLnBrk="1" hangingPunct="1">
              <a:lnSpc>
                <a:spcPct val="90000"/>
              </a:lnSpc>
              <a:buFont typeface="Webdings" panose="05030102010509060703" pitchFamily="18" charset="2"/>
              <a:buChar char="~"/>
              <a:defRPr/>
            </a:pPr>
            <a:r>
              <a:rPr lang="fr-FR" b="1" dirty="0" smtClean="0"/>
              <a:t>Cross businesses (not </a:t>
            </a:r>
            <a:r>
              <a:rPr lang="fr-FR" b="1" dirty="0" err="1" smtClean="0"/>
              <a:t>easy</a:t>
            </a:r>
            <a:r>
              <a:rPr lang="fr-FR" b="1" dirty="0" smtClean="0"/>
              <a:t>…) </a:t>
            </a:r>
            <a:r>
              <a:rPr lang="fr-FR" b="1" dirty="0" err="1" smtClean="0"/>
              <a:t>using</a:t>
            </a:r>
            <a:r>
              <a:rPr lang="fr-FR" b="1" dirty="0" smtClean="0"/>
              <a:t> public – </a:t>
            </a:r>
            <a:r>
              <a:rPr lang="fr-FR" b="1" dirty="0" err="1" smtClean="0"/>
              <a:t>private</a:t>
            </a:r>
            <a:r>
              <a:rPr lang="fr-FR" b="1" dirty="0" smtClean="0"/>
              <a:t> networks… </a:t>
            </a:r>
          </a:p>
          <a:p>
            <a:pPr eaLnBrk="1" hangingPunct="1">
              <a:lnSpc>
                <a:spcPct val="90000"/>
              </a:lnSpc>
              <a:buFont typeface="Webdings" panose="05030102010509060703" pitchFamily="18" charset="2"/>
              <a:buChar char="~"/>
              <a:defRPr/>
            </a:pPr>
            <a:endParaRPr lang="fr-FR" b="1" dirty="0" smtClean="0"/>
          </a:p>
          <a:p>
            <a:pPr eaLnBrk="1" hangingPunct="1">
              <a:lnSpc>
                <a:spcPct val="90000"/>
              </a:lnSpc>
              <a:buFont typeface="Webdings" panose="05030102010509060703" pitchFamily="18" charset="2"/>
              <a:buChar char="~"/>
              <a:defRPr/>
            </a:pPr>
            <a:r>
              <a:rPr lang="fr-FR" b="1" dirty="0" smtClean="0"/>
              <a:t>Danger : impossible to put the </a:t>
            </a:r>
            <a:r>
              <a:rPr lang="fr-FR" b="1" dirty="0" err="1" smtClean="0"/>
              <a:t>offer</a:t>
            </a:r>
            <a:r>
              <a:rPr lang="fr-FR" b="1" dirty="0" smtClean="0"/>
              <a:t> or </a:t>
            </a:r>
            <a:r>
              <a:rPr lang="fr-FR" b="1" dirty="0" err="1" smtClean="0"/>
              <a:t>attractiveness</a:t>
            </a:r>
            <a:r>
              <a:rPr lang="fr-FR" b="1" dirty="0" smtClean="0"/>
              <a:t> on </a:t>
            </a:r>
            <a:r>
              <a:rPr lang="fr-FR" b="1" dirty="0" err="1" smtClean="0"/>
              <a:t>your</a:t>
            </a:r>
            <a:r>
              <a:rPr lang="fr-FR" b="1" dirty="0" smtClean="0"/>
              <a:t> </a:t>
            </a:r>
            <a:r>
              <a:rPr lang="fr-FR" b="1" dirty="0" err="1" smtClean="0"/>
              <a:t>website</a:t>
            </a:r>
            <a:r>
              <a:rPr lang="fr-FR" b="1" dirty="0" smtClean="0"/>
              <a:t> or business </a:t>
            </a:r>
            <a:r>
              <a:rPr lang="fr-FR" b="1" dirty="0" err="1" smtClean="0"/>
              <a:t>presentations</a:t>
            </a:r>
            <a:r>
              <a:rPr lang="fr-FR" b="1" dirty="0" smtClean="0"/>
              <a:t>…</a:t>
            </a:r>
          </a:p>
          <a:p>
            <a:pPr eaLnBrk="1" hangingPunct="1">
              <a:lnSpc>
                <a:spcPct val="90000"/>
              </a:lnSpc>
              <a:buFont typeface="Webdings" panose="05030102010509060703" pitchFamily="18" charset="2"/>
              <a:buChar char="~"/>
              <a:defRPr/>
            </a:pPr>
            <a:endParaRPr lang="fr-FR" b="1" dirty="0"/>
          </a:p>
          <a:p>
            <a:pPr eaLnBrk="1" hangingPunct="1">
              <a:lnSpc>
                <a:spcPct val="90000"/>
              </a:lnSpc>
              <a:buFont typeface="Webdings" panose="05030102010509060703" pitchFamily="18" charset="2"/>
              <a:buChar char="~"/>
              <a:defRPr/>
            </a:pPr>
            <a:r>
              <a:rPr lang="fr-FR" b="1" dirty="0" smtClean="0"/>
              <a:t>Destination marketing : public </a:t>
            </a:r>
            <a:r>
              <a:rPr lang="fr-FR" b="1" dirty="0" err="1" smtClean="0"/>
              <a:t>sponsorship</a:t>
            </a:r>
            <a:r>
              <a:rPr lang="fr-FR" b="1" dirty="0" smtClean="0"/>
              <a:t> </a:t>
            </a:r>
            <a:r>
              <a:rPr lang="fr-FR" b="1" dirty="0" err="1" smtClean="0"/>
              <a:t>strategy</a:t>
            </a:r>
            <a:r>
              <a:rPr lang="fr-FR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0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12" y="704496"/>
            <a:ext cx="4267199" cy="15361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465491"/>
            <a:ext cx="4263122" cy="2398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74" y="2577183"/>
            <a:ext cx="5528041" cy="2717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3228469"/>
            <a:ext cx="5741460" cy="315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55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8" y="457842"/>
            <a:ext cx="4679951" cy="5096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33" y="821618"/>
            <a:ext cx="4986400" cy="45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953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66" y="-553156"/>
            <a:ext cx="9085262" cy="68210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000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 smtClean="0"/>
              <a:t>Sponsorship</a:t>
            </a:r>
            <a:r>
              <a:rPr lang="fr-FR" b="1" dirty="0" smtClean="0"/>
              <a:t> </a:t>
            </a:r>
            <a:r>
              <a:rPr lang="fr-FR" b="1" dirty="0" err="1" smtClean="0"/>
              <a:t>strategic</a:t>
            </a:r>
            <a:r>
              <a:rPr lang="fr-FR" b="1" dirty="0" smtClean="0"/>
              <a:t> </a:t>
            </a:r>
            <a:r>
              <a:rPr lang="fr-FR" b="1" dirty="0" err="1" smtClean="0"/>
              <a:t>approaches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693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b="1" dirty="0" smtClean="0"/>
              <a:t>Passion</a:t>
            </a:r>
            <a:r>
              <a:rPr lang="fr-FR" sz="2400" dirty="0" smtClean="0"/>
              <a:t> : </a:t>
            </a:r>
            <a:r>
              <a:rPr lang="fr-FR" sz="2400" dirty="0" err="1" smtClean="0"/>
              <a:t>executive</a:t>
            </a:r>
            <a:r>
              <a:rPr lang="fr-FR" sz="2400" dirty="0" smtClean="0"/>
              <a:t> passion for sport (« </a:t>
            </a:r>
            <a:r>
              <a:rPr lang="fr-FR" sz="2400" dirty="0" err="1" smtClean="0"/>
              <a:t>President</a:t>
            </a:r>
            <a:r>
              <a:rPr lang="fr-FR" sz="2400" dirty="0" smtClean="0"/>
              <a:t> </a:t>
            </a:r>
            <a:r>
              <a:rPr lang="fr-FR" sz="2400" dirty="0" err="1" smtClean="0"/>
              <a:t>dancer</a:t>
            </a:r>
            <a:r>
              <a:rPr lang="fr-FR" sz="2400" dirty="0" smtClean="0"/>
              <a:t> ») : RLD, Kampf, Weber, </a:t>
            </a:r>
            <a:r>
              <a:rPr lang="fr-FR" sz="2400" dirty="0" err="1" smtClean="0"/>
              <a:t>Lagardere</a:t>
            </a:r>
            <a:r>
              <a:rPr lang="fr-FR" sz="2400" dirty="0" smtClean="0"/>
              <a:t>… </a:t>
            </a:r>
          </a:p>
          <a:p>
            <a:pPr marL="457200" indent="-457200">
              <a:buFont typeface="+mj-lt"/>
              <a:buAutoNum type="arabicPeriod"/>
            </a:pPr>
            <a:endParaRPr lang="fr-FR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b="1" dirty="0" err="1" smtClean="0"/>
              <a:t>Opportunism</a:t>
            </a:r>
            <a:r>
              <a:rPr lang="fr-FR" sz="2400" dirty="0" smtClean="0"/>
              <a:t> : business </a:t>
            </a:r>
            <a:r>
              <a:rPr lang="fr-FR" sz="2400" dirty="0" err="1" smtClean="0"/>
              <a:t>project</a:t>
            </a:r>
            <a:r>
              <a:rPr lang="fr-FR" sz="2400" dirty="0" smtClean="0"/>
              <a:t> </a:t>
            </a:r>
            <a:r>
              <a:rPr lang="fr-FR" sz="2400" dirty="0" err="1" smtClean="0"/>
              <a:t>using</a:t>
            </a:r>
            <a:r>
              <a:rPr lang="fr-FR" sz="2400" dirty="0" smtClean="0"/>
              <a:t> </a:t>
            </a:r>
            <a:r>
              <a:rPr lang="fr-FR" sz="2400" dirty="0" err="1" smtClean="0"/>
              <a:t>sponsorphip</a:t>
            </a:r>
            <a:r>
              <a:rPr lang="fr-FR" sz="2400" dirty="0" smtClean="0"/>
              <a:t> </a:t>
            </a:r>
            <a:r>
              <a:rPr lang="fr-FR" sz="2400" dirty="0" err="1" smtClean="0"/>
              <a:t>potential</a:t>
            </a:r>
            <a:r>
              <a:rPr lang="fr-FR" sz="2400" dirty="0" smtClean="0"/>
              <a:t> : Sodexo, Veolia, Vinci, Eiffage, Bouygues, Thomson &amp; PSG… </a:t>
            </a:r>
          </a:p>
          <a:p>
            <a:pPr marL="457200" indent="-457200">
              <a:buFont typeface="+mj-lt"/>
              <a:buAutoNum type="arabicPeriod"/>
            </a:pPr>
            <a:endParaRPr lang="fr-FR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b="1" dirty="0" smtClean="0"/>
              <a:t>Strategic</a:t>
            </a:r>
            <a:r>
              <a:rPr lang="fr-FR" sz="2400" dirty="0" smtClean="0"/>
              <a:t> : </a:t>
            </a:r>
            <a:r>
              <a:rPr lang="fr-FR" sz="2400" dirty="0" err="1" smtClean="0"/>
              <a:t>sponsorshsip</a:t>
            </a:r>
            <a:r>
              <a:rPr lang="fr-FR" sz="2400" dirty="0" smtClean="0"/>
              <a:t> </a:t>
            </a:r>
            <a:r>
              <a:rPr lang="fr-FR" sz="2400" dirty="0" err="1" smtClean="0"/>
              <a:t>integration</a:t>
            </a:r>
            <a:r>
              <a:rPr lang="fr-FR" sz="2400" dirty="0" smtClean="0"/>
              <a:t> </a:t>
            </a:r>
            <a:r>
              <a:rPr lang="fr-FR" sz="2400" dirty="0" err="1" smtClean="0"/>
              <a:t>into</a:t>
            </a:r>
            <a:r>
              <a:rPr lang="fr-FR" sz="2400" dirty="0" smtClean="0"/>
              <a:t> a global brand </a:t>
            </a:r>
            <a:r>
              <a:rPr lang="fr-FR" sz="2400" dirty="0" err="1" smtClean="0"/>
              <a:t>strategy</a:t>
            </a:r>
            <a:r>
              <a:rPr lang="fr-FR" sz="2400" dirty="0" smtClean="0"/>
              <a:t> : </a:t>
            </a:r>
            <a:r>
              <a:rPr lang="fr-FR" sz="2400" dirty="0" err="1" smtClean="0"/>
              <a:t>We</a:t>
            </a:r>
            <a:r>
              <a:rPr lang="fr-FR" sz="2400" dirty="0" smtClean="0"/>
              <a:t> all </a:t>
            </a:r>
            <a:r>
              <a:rPr lang="fr-FR" sz="2400" dirty="0" err="1" smtClean="0"/>
              <a:t>speak</a:t>
            </a:r>
            <a:r>
              <a:rPr lang="fr-FR" sz="2400" dirty="0" smtClean="0"/>
              <a:t> football, </a:t>
            </a:r>
            <a:r>
              <a:rPr lang="fr-FR" sz="2400" dirty="0" err="1" smtClean="0"/>
              <a:t>We</a:t>
            </a:r>
            <a:r>
              <a:rPr lang="fr-FR" sz="2400" dirty="0" smtClean="0"/>
              <a:t> are tennis…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28873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75" y="0"/>
            <a:ext cx="7227065" cy="68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9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In the real world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75 % : </a:t>
            </a:r>
            <a:r>
              <a:rPr lang="fr-FR" dirty="0" err="1" smtClean="0"/>
              <a:t>Executive</a:t>
            </a:r>
            <a:r>
              <a:rPr lang="fr-FR" dirty="0" smtClean="0"/>
              <a:t> meeting and </a:t>
            </a:r>
            <a:r>
              <a:rPr lang="fr-FR" dirty="0" err="1" smtClean="0"/>
              <a:t>individual</a:t>
            </a:r>
            <a:r>
              <a:rPr lang="fr-FR" dirty="0" smtClean="0"/>
              <a:t> </a:t>
            </a:r>
            <a:r>
              <a:rPr lang="fr-FR" dirty="0" err="1" smtClean="0"/>
              <a:t>introducing</a:t>
            </a:r>
            <a:endParaRPr lang="fr-FR" dirty="0" smtClean="0"/>
          </a:p>
          <a:p>
            <a:endParaRPr lang="fr-FR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2 </a:t>
            </a:r>
            <a:r>
              <a:rPr lang="fr-FR" dirty="0" err="1" smtClean="0"/>
              <a:t>personalities</a:t>
            </a:r>
            <a:r>
              <a:rPr lang="fr-FR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Actor </a:t>
            </a:r>
            <a:r>
              <a:rPr lang="fr-FR" dirty="0" err="1" smtClean="0"/>
              <a:t>games</a:t>
            </a:r>
            <a:endParaRPr lang="fr-FR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err="1" smtClean="0"/>
              <a:t>Serendipity</a:t>
            </a:r>
            <a:r>
              <a:rPr lang="fr-FR" dirty="0" smtClean="0"/>
              <a:t> </a:t>
            </a:r>
            <a:r>
              <a:rPr lang="fr-FR" dirty="0" err="1" smtClean="0"/>
              <a:t>capability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25 % </a:t>
            </a:r>
            <a:r>
              <a:rPr lang="fr-FR" dirty="0" err="1" smtClean="0"/>
              <a:t>strategic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 / brand </a:t>
            </a:r>
            <a:r>
              <a:rPr lang="fr-FR" dirty="0" err="1" smtClean="0"/>
              <a:t>strategic</a:t>
            </a:r>
            <a:r>
              <a:rPr lang="fr-FR" dirty="0" smtClean="0"/>
              <a:t> management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76" y="2114536"/>
            <a:ext cx="2538081" cy="37545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98569874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3525</TotalTime>
  <Words>1285</Words>
  <Application>Microsoft Office PowerPoint</Application>
  <PresentationFormat>Grand écran</PresentationFormat>
  <Paragraphs>391</Paragraphs>
  <Slides>68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81" baseType="lpstr">
      <vt:lpstr>Aharoni</vt:lpstr>
      <vt:lpstr>Arial</vt:lpstr>
      <vt:lpstr>Arial Black</vt:lpstr>
      <vt:lpstr>Calibri</vt:lpstr>
      <vt:lpstr>Calibri Light</vt:lpstr>
      <vt:lpstr>Courier New</vt:lpstr>
      <vt:lpstr>Freestyle Script</vt:lpstr>
      <vt:lpstr>Garamond</vt:lpstr>
      <vt:lpstr>Tahoma</vt:lpstr>
      <vt:lpstr>Webdings</vt:lpstr>
      <vt:lpstr>Wingdings</vt:lpstr>
      <vt:lpstr>Rétrospective</vt:lpstr>
      <vt:lpstr>Document</vt:lpstr>
      <vt:lpstr>Présentation PowerPoint</vt:lpstr>
      <vt:lpstr>Présentation PowerPoint</vt:lpstr>
      <vt:lpstr>Our goals</vt:lpstr>
      <vt:lpstr>Sponsors goals</vt:lpstr>
      <vt:lpstr>Definition</vt:lpstr>
      <vt:lpstr>Présentation PowerPoint</vt:lpstr>
      <vt:lpstr>Sponsorship strategic approaches</vt:lpstr>
      <vt:lpstr>Présentation PowerPoint</vt:lpstr>
      <vt:lpstr>In the real world</vt:lpstr>
      <vt:lpstr>Présentation PowerPoint</vt:lpstr>
      <vt:lpstr>Présentation PowerPoint</vt:lpstr>
      <vt:lpstr>Mega event &amp; the rest</vt:lpstr>
      <vt:lpstr>Make the difference </vt:lpstr>
      <vt:lpstr>The Place to leverage and activate </vt:lpstr>
      <vt:lpstr>Présentation PowerPoint</vt:lpstr>
      <vt:lpstr>Promotional strategy</vt:lpstr>
      <vt:lpstr>Présentation PowerPoint</vt:lpstr>
      <vt:lpstr>Activation axis</vt:lpstr>
      <vt:lpstr>Activation tools</vt:lpstr>
      <vt:lpstr>So what ? How to Implement ?</vt:lpstr>
      <vt:lpstr>Agencies… or not !</vt:lpstr>
      <vt:lpstr>Activation program process</vt:lpstr>
      <vt:lpstr>CEO personnality « passion » activation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Key points to analyse your future sponsor</vt:lpstr>
      <vt:lpstr>Presentation : key steps to connect the fans with brand</vt:lpstr>
      <vt:lpstr>Personnal examples</vt:lpstr>
      <vt:lpstr>Présentation PowerPoint</vt:lpstr>
      <vt:lpstr>Sponsorship 3.0 : BNP Paribas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Opportunism  or  Pragmatism ? </vt:lpstr>
      <vt:lpstr>Présentation PowerPoint</vt:lpstr>
      <vt:lpstr>CAUSE RELATED MARKETING</vt:lpstr>
      <vt:lpstr>Ethical Corporate Responsibility (Babiak &amp; Wolfe, 2006)</vt:lpstr>
      <vt:lpstr>Discretionary Corporate Responsibility (Babiak &amp; Wolfe, 2006)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Process</vt:lpstr>
      <vt:lpstr>The core objective : create sponsors network = cross partnership</vt:lpstr>
      <vt:lpstr>CSR : ressources arrangement and synergies</vt:lpstr>
      <vt:lpstr>Solutions :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Business Strategies in Sport Organisations  lionelmaltese.fr  @lionelmaltese</dc:title>
  <dc:creator>Lionel</dc:creator>
  <cp:lastModifiedBy>Lionel Maltese</cp:lastModifiedBy>
  <cp:revision>82</cp:revision>
  <dcterms:created xsi:type="dcterms:W3CDTF">2016-09-16T04:01:06Z</dcterms:created>
  <dcterms:modified xsi:type="dcterms:W3CDTF">2017-06-17T03:59:45Z</dcterms:modified>
</cp:coreProperties>
</file>