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91"/>
  </p:notesMasterIdLst>
  <p:handoutMasterIdLst>
    <p:handoutMasterId r:id="rId92"/>
  </p:handoutMasterIdLst>
  <p:sldIdLst>
    <p:sldId id="256" r:id="rId2"/>
    <p:sldId id="311" r:id="rId3"/>
    <p:sldId id="257" r:id="rId4"/>
    <p:sldId id="359" r:id="rId5"/>
    <p:sldId id="371" r:id="rId6"/>
    <p:sldId id="372" r:id="rId7"/>
    <p:sldId id="373" r:id="rId8"/>
    <p:sldId id="374" r:id="rId9"/>
    <p:sldId id="375" r:id="rId10"/>
    <p:sldId id="378" r:id="rId11"/>
    <p:sldId id="376" r:id="rId12"/>
    <p:sldId id="379" r:id="rId13"/>
    <p:sldId id="399" r:id="rId14"/>
    <p:sldId id="400" r:id="rId15"/>
    <p:sldId id="401" r:id="rId16"/>
    <p:sldId id="403" r:id="rId17"/>
    <p:sldId id="404" r:id="rId18"/>
    <p:sldId id="405" r:id="rId19"/>
    <p:sldId id="406" r:id="rId20"/>
    <p:sldId id="410" r:id="rId21"/>
    <p:sldId id="407" r:id="rId22"/>
    <p:sldId id="385" r:id="rId23"/>
    <p:sldId id="386" r:id="rId24"/>
    <p:sldId id="387" r:id="rId25"/>
    <p:sldId id="394" r:id="rId26"/>
    <p:sldId id="395" r:id="rId27"/>
    <p:sldId id="396" r:id="rId28"/>
    <p:sldId id="397" r:id="rId29"/>
    <p:sldId id="258" r:id="rId30"/>
    <p:sldId id="259" r:id="rId31"/>
    <p:sldId id="260" r:id="rId32"/>
    <p:sldId id="261" r:id="rId33"/>
    <p:sldId id="262" r:id="rId34"/>
    <p:sldId id="264" r:id="rId35"/>
    <p:sldId id="265" r:id="rId36"/>
    <p:sldId id="324" r:id="rId37"/>
    <p:sldId id="266" r:id="rId38"/>
    <p:sldId id="267" r:id="rId39"/>
    <p:sldId id="268" r:id="rId40"/>
    <p:sldId id="269" r:id="rId41"/>
    <p:sldId id="270" r:id="rId42"/>
    <p:sldId id="271" r:id="rId43"/>
    <p:sldId id="272" r:id="rId44"/>
    <p:sldId id="273" r:id="rId45"/>
    <p:sldId id="274" r:id="rId46"/>
    <p:sldId id="314" r:id="rId47"/>
    <p:sldId id="315" r:id="rId48"/>
    <p:sldId id="275" r:id="rId49"/>
    <p:sldId id="308" r:id="rId50"/>
    <p:sldId id="276" r:id="rId51"/>
    <p:sldId id="277" r:id="rId52"/>
    <p:sldId id="278" r:id="rId53"/>
    <p:sldId id="279" r:id="rId54"/>
    <p:sldId id="280" r:id="rId55"/>
    <p:sldId id="281" r:id="rId56"/>
    <p:sldId id="282" r:id="rId57"/>
    <p:sldId id="325" r:id="rId58"/>
    <p:sldId id="326" r:id="rId59"/>
    <p:sldId id="327" r:id="rId60"/>
    <p:sldId id="283" r:id="rId61"/>
    <p:sldId id="316" r:id="rId62"/>
    <p:sldId id="317" r:id="rId63"/>
    <p:sldId id="318" r:id="rId64"/>
    <p:sldId id="338" r:id="rId65"/>
    <p:sldId id="390" r:id="rId66"/>
    <p:sldId id="398" r:id="rId67"/>
    <p:sldId id="408" r:id="rId68"/>
    <p:sldId id="285" r:id="rId69"/>
    <p:sldId id="286" r:id="rId70"/>
    <p:sldId id="354" r:id="rId71"/>
    <p:sldId id="319" r:id="rId72"/>
    <p:sldId id="320" r:id="rId73"/>
    <p:sldId id="339" r:id="rId74"/>
    <p:sldId id="352" r:id="rId75"/>
    <p:sldId id="393" r:id="rId76"/>
    <p:sldId id="409" r:id="rId77"/>
    <p:sldId id="295" r:id="rId78"/>
    <p:sldId id="296" r:id="rId79"/>
    <p:sldId id="297" r:id="rId80"/>
    <p:sldId id="298" r:id="rId81"/>
    <p:sldId id="370" r:id="rId82"/>
    <p:sldId id="323" r:id="rId83"/>
    <p:sldId id="322" r:id="rId84"/>
    <p:sldId id="321" r:id="rId85"/>
    <p:sldId id="368" r:id="rId86"/>
    <p:sldId id="369" r:id="rId87"/>
    <p:sldId id="356" r:id="rId88"/>
    <p:sldId id="357" r:id="rId89"/>
    <p:sldId id="328" r:id="rId9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99"/>
    <a:srgbClr val="66FF66"/>
    <a:srgbClr val="CC3300"/>
    <a:srgbClr val="FF9900"/>
    <a:srgbClr val="996633"/>
    <a:srgbClr val="FFFF00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793" autoAdjust="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5EC6808-D693-4427-AB6C-D9A4F27EEB30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6390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3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Cliquez pour modifier les styles du texte du masque</a:t>
            </a:r>
          </a:p>
          <a:p>
            <a:pPr lvl="1"/>
            <a:r>
              <a:rPr lang="en-US" noProof="0" smtClean="0"/>
              <a:t>Deuxième niveau</a:t>
            </a:r>
          </a:p>
          <a:p>
            <a:pPr lvl="2"/>
            <a:r>
              <a:rPr lang="en-US" noProof="0" smtClean="0"/>
              <a:t>Troisième niveau</a:t>
            </a:r>
          </a:p>
          <a:p>
            <a:pPr lvl="3"/>
            <a:r>
              <a:rPr lang="en-US" noProof="0" smtClean="0"/>
              <a:t>Quatrième niveau</a:t>
            </a:r>
          </a:p>
          <a:p>
            <a:pPr lvl="4"/>
            <a:r>
              <a:rPr lang="en-US" noProof="0" smtClean="0"/>
              <a:t>Cinquième niveau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D6A8967-4A72-4F4C-9854-4B8C60FF22E4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8149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5E44DB9-EA62-41C1-BC62-93549CC89D47}" type="slidenum">
              <a:rPr lang="en-US" altLang="fr-FR" smtClean="0"/>
              <a:pPr>
                <a:spcBef>
                  <a:spcPct val="0"/>
                </a:spcBef>
              </a:pPr>
              <a:t>1</a:t>
            </a:fld>
            <a:endParaRPr lang="en-US" altLang="fr-FR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610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FE642D8-AF57-4866-B538-B599B6301B50}" type="slidenum">
              <a:rPr lang="en-US" altLang="fr-FR" smtClean="0"/>
              <a:pPr>
                <a:spcBef>
                  <a:spcPct val="0"/>
                </a:spcBef>
              </a:pPr>
              <a:t>3</a:t>
            </a:fld>
            <a:endParaRPr lang="en-US" altLang="fr-FR" smtClean="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619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866 w 5740"/>
                <a:gd name="T1" fmla="*/ 5 h 4316"/>
                <a:gd name="T2" fmla="*/ 0 w 5740"/>
                <a:gd name="T3" fmla="*/ 5 h 4316"/>
                <a:gd name="T4" fmla="*/ 0 w 5740"/>
                <a:gd name="T5" fmla="*/ 0 h 4316"/>
                <a:gd name="T6" fmla="*/ 5866 w 5740"/>
                <a:gd name="T7" fmla="*/ 0 h 4316"/>
                <a:gd name="T8" fmla="*/ 5866 w 5740"/>
                <a:gd name="T9" fmla="*/ 5 h 4316"/>
                <a:gd name="T10" fmla="*/ 5866 w 5740"/>
                <a:gd name="T11" fmla="*/ 5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6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6 w 382"/>
                  <a:gd name="T19" fmla="*/ 96 h 96"/>
                  <a:gd name="T20" fmla="*/ 270 w 382"/>
                  <a:gd name="T21" fmla="*/ 90 h 96"/>
                  <a:gd name="T22" fmla="*/ 318 w 382"/>
                  <a:gd name="T23" fmla="*/ 84 h 96"/>
                  <a:gd name="T24" fmla="*/ 359 w 382"/>
                  <a:gd name="T25" fmla="*/ 66 h 96"/>
                  <a:gd name="T26" fmla="*/ 389 w 382"/>
                  <a:gd name="T27" fmla="*/ 42 h 96"/>
                  <a:gd name="T28" fmla="*/ 383 w 382"/>
                  <a:gd name="T29" fmla="*/ 42 h 96"/>
                  <a:gd name="T30" fmla="*/ 353 w 382"/>
                  <a:gd name="T31" fmla="*/ 66 h 96"/>
                  <a:gd name="T32" fmla="*/ 312 w 382"/>
                  <a:gd name="T33" fmla="*/ 78 h 96"/>
                  <a:gd name="T34" fmla="*/ 270 w 382"/>
                  <a:gd name="T35" fmla="*/ 90 h 96"/>
                  <a:gd name="T36" fmla="*/ 216 w 382"/>
                  <a:gd name="T37" fmla="*/ 96 h 96"/>
                  <a:gd name="T38" fmla="*/ 216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6 w 185"/>
                  <a:gd name="T5" fmla="*/ 36 h 210"/>
                  <a:gd name="T6" fmla="*/ 162 w 185"/>
                  <a:gd name="T7" fmla="*/ 72 h 210"/>
                  <a:gd name="T8" fmla="*/ 168 w 185"/>
                  <a:gd name="T9" fmla="*/ 90 h 210"/>
                  <a:gd name="T10" fmla="*/ 174 w 185"/>
                  <a:gd name="T11" fmla="*/ 114 h 210"/>
                  <a:gd name="T12" fmla="*/ 168 w 185"/>
                  <a:gd name="T13" fmla="*/ 138 h 210"/>
                  <a:gd name="T14" fmla="*/ 156 w 185"/>
                  <a:gd name="T15" fmla="*/ 162 h 210"/>
                  <a:gd name="T16" fmla="*/ 126 w 185"/>
                  <a:gd name="T17" fmla="*/ 180 h 210"/>
                  <a:gd name="T18" fmla="*/ 90 w 185"/>
                  <a:gd name="T19" fmla="*/ 198 h 210"/>
                  <a:gd name="T20" fmla="*/ 103 w 185"/>
                  <a:gd name="T21" fmla="*/ 210 h 210"/>
                  <a:gd name="T22" fmla="*/ 138 w 185"/>
                  <a:gd name="T23" fmla="*/ 192 h 210"/>
                  <a:gd name="T24" fmla="*/ 168 w 185"/>
                  <a:gd name="T25" fmla="*/ 168 h 210"/>
                  <a:gd name="T26" fmla="*/ 186 w 185"/>
                  <a:gd name="T27" fmla="*/ 144 h 210"/>
                  <a:gd name="T28" fmla="*/ 192 w 185"/>
                  <a:gd name="T29" fmla="*/ 114 h 210"/>
                  <a:gd name="T30" fmla="*/ 186 w 185"/>
                  <a:gd name="T31" fmla="*/ 90 h 210"/>
                  <a:gd name="T32" fmla="*/ 180 w 185"/>
                  <a:gd name="T33" fmla="*/ 66 h 210"/>
                  <a:gd name="T34" fmla="*/ 162 w 185"/>
                  <a:gd name="T35" fmla="*/ 48 h 210"/>
                  <a:gd name="T36" fmla="*/ 138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fr-FR" smtClean="0"/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fr-FR" smtClean="0"/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fr-FR" smtClean="0"/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fr-FR" smtClean="0"/>
                </a:p>
              </p:txBody>
            </p:sp>
          </p:grpSp>
        </p:grpSp>
      </p:grpSp>
      <p:sp>
        <p:nvSpPr>
          <p:cNvPr id="5186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Cliquez pour modifier le style du titre</a:t>
            </a:r>
          </a:p>
        </p:txBody>
      </p:sp>
      <p:sp>
        <p:nvSpPr>
          <p:cNvPr id="5187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Cliquez pour modifier le style des sous-titres du masque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81E618-FD80-42BC-A2DD-AE11B472469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21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7A26E-581E-4526-B4A5-6B9A240C30DD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202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2C990-F210-4B05-8F4A-15964F3CD06A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05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69B9A-8644-43CC-AC5B-CF91BE069DFB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550410-E01F-4C82-9CC2-F6BD3DB0129D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940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E5C827-3762-465A-86B2-98B3079CDE3F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407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A94DA-E365-4890-BEF1-A24DCCB00027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79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DEC7B5-D7B6-4375-BC8A-EBD12313F68C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674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931C4-2B73-4236-BBE6-9C371CB955FE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407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A5792-7AA3-43A8-ABB9-1293A32A24F1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890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89CC7-612F-4045-BBA4-25B06BBF545B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280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>
              <a:gd name="T0" fmla="*/ 0 w 179"/>
              <a:gd name="T1" fmla="*/ 132 h 132"/>
              <a:gd name="T2" fmla="*/ 29 w 179"/>
              <a:gd name="T3" fmla="*/ 132 h 132"/>
              <a:gd name="T4" fmla="*/ 77 w 179"/>
              <a:gd name="T5" fmla="*/ 108 h 132"/>
              <a:gd name="T6" fmla="*/ 119 w 179"/>
              <a:gd name="T7" fmla="*/ 78 h 132"/>
              <a:gd name="T8" fmla="*/ 155 w 179"/>
              <a:gd name="T9" fmla="*/ 48 h 132"/>
              <a:gd name="T10" fmla="*/ 179 w 179"/>
              <a:gd name="T11" fmla="*/ 12 h 132"/>
              <a:gd name="T12" fmla="*/ 173 w 179"/>
              <a:gd name="T13" fmla="*/ 6 h 132"/>
              <a:gd name="T14" fmla="*/ 167 w 179"/>
              <a:gd name="T15" fmla="*/ 0 h 132"/>
              <a:gd name="T16" fmla="*/ 137 w 179"/>
              <a:gd name="T17" fmla="*/ 42 h 132"/>
              <a:gd name="T18" fmla="*/ 101 w 179"/>
              <a:gd name="T19" fmla="*/ 78 h 132"/>
              <a:gd name="T20" fmla="*/ 53 w 179"/>
              <a:gd name="T21" fmla="*/ 108 h 132"/>
              <a:gd name="T22" fmla="*/ 0 w 179"/>
              <a:gd name="T23" fmla="*/ 132 h 132"/>
              <a:gd name="T24" fmla="*/ 0 w 179"/>
              <a:gd name="T25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fr-FR">
              <a:latin typeface="Arial" charset="0"/>
            </a:endParaRP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866 w 5740"/>
                <a:gd name="T1" fmla="*/ 5 h 4316"/>
                <a:gd name="T2" fmla="*/ 0 w 5740"/>
                <a:gd name="T3" fmla="*/ 5 h 4316"/>
                <a:gd name="T4" fmla="*/ 0 w 5740"/>
                <a:gd name="T5" fmla="*/ 0 h 4316"/>
                <a:gd name="T6" fmla="*/ 5866 w 5740"/>
                <a:gd name="T7" fmla="*/ 0 h 4316"/>
                <a:gd name="T8" fmla="*/ 5866 w 5740"/>
                <a:gd name="T9" fmla="*/ 5 h 4316"/>
                <a:gd name="T10" fmla="*/ 5866 w 5740"/>
                <a:gd name="T11" fmla="*/ 5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4102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03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04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05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06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07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08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09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10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11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12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</p:grpSp>
        <p:grpSp>
          <p:nvGrpSpPr>
            <p:cNvPr id="1035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4114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15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16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17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19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21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22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23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24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25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1079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80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28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29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30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1084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036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4133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34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35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36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37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38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39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1057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41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42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43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44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45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46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47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48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sp>
            <p:nvSpPr>
              <p:cNvPr id="4149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</p:grpSp>
        <p:grpSp>
          <p:nvGrpSpPr>
            <p:cNvPr id="1037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38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6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6 w 382"/>
                  <a:gd name="T19" fmla="*/ 96 h 96"/>
                  <a:gd name="T20" fmla="*/ 270 w 382"/>
                  <a:gd name="T21" fmla="*/ 90 h 96"/>
                  <a:gd name="T22" fmla="*/ 318 w 382"/>
                  <a:gd name="T23" fmla="*/ 84 h 96"/>
                  <a:gd name="T24" fmla="*/ 359 w 382"/>
                  <a:gd name="T25" fmla="*/ 66 h 96"/>
                  <a:gd name="T26" fmla="*/ 389 w 382"/>
                  <a:gd name="T27" fmla="*/ 42 h 96"/>
                  <a:gd name="T28" fmla="*/ 383 w 382"/>
                  <a:gd name="T29" fmla="*/ 42 h 96"/>
                  <a:gd name="T30" fmla="*/ 353 w 382"/>
                  <a:gd name="T31" fmla="*/ 66 h 96"/>
                  <a:gd name="T32" fmla="*/ 312 w 382"/>
                  <a:gd name="T33" fmla="*/ 78 h 96"/>
                  <a:gd name="T34" fmla="*/ 270 w 382"/>
                  <a:gd name="T35" fmla="*/ 90 h 96"/>
                  <a:gd name="T36" fmla="*/ 216 w 382"/>
                  <a:gd name="T37" fmla="*/ 96 h 96"/>
                  <a:gd name="T38" fmla="*/ 216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39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40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41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42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43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6 w 185"/>
                  <a:gd name="T5" fmla="*/ 36 h 210"/>
                  <a:gd name="T6" fmla="*/ 162 w 185"/>
                  <a:gd name="T7" fmla="*/ 72 h 210"/>
                  <a:gd name="T8" fmla="*/ 168 w 185"/>
                  <a:gd name="T9" fmla="*/ 90 h 210"/>
                  <a:gd name="T10" fmla="*/ 174 w 185"/>
                  <a:gd name="T11" fmla="*/ 114 h 210"/>
                  <a:gd name="T12" fmla="*/ 168 w 185"/>
                  <a:gd name="T13" fmla="*/ 138 h 210"/>
                  <a:gd name="T14" fmla="*/ 156 w 185"/>
                  <a:gd name="T15" fmla="*/ 162 h 210"/>
                  <a:gd name="T16" fmla="*/ 126 w 185"/>
                  <a:gd name="T17" fmla="*/ 180 h 210"/>
                  <a:gd name="T18" fmla="*/ 90 w 185"/>
                  <a:gd name="T19" fmla="*/ 198 h 210"/>
                  <a:gd name="T20" fmla="*/ 103 w 185"/>
                  <a:gd name="T21" fmla="*/ 210 h 210"/>
                  <a:gd name="T22" fmla="*/ 138 w 185"/>
                  <a:gd name="T23" fmla="*/ 192 h 210"/>
                  <a:gd name="T24" fmla="*/ 168 w 185"/>
                  <a:gd name="T25" fmla="*/ 168 h 210"/>
                  <a:gd name="T26" fmla="*/ 186 w 185"/>
                  <a:gd name="T27" fmla="*/ 144 h 210"/>
                  <a:gd name="T28" fmla="*/ 192 w 185"/>
                  <a:gd name="T29" fmla="*/ 114 h 210"/>
                  <a:gd name="T30" fmla="*/ 186 w 185"/>
                  <a:gd name="T31" fmla="*/ 90 h 210"/>
                  <a:gd name="T32" fmla="*/ 180 w 185"/>
                  <a:gd name="T33" fmla="*/ 66 h 210"/>
                  <a:gd name="T34" fmla="*/ 162 w 185"/>
                  <a:gd name="T35" fmla="*/ 48 h 210"/>
                  <a:gd name="T36" fmla="*/ 138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44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1045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46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fr-FR" smtClean="0"/>
                </a:p>
              </p:txBody>
            </p:sp>
            <p:sp>
              <p:nvSpPr>
                <p:cNvPr id="1047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fr-FR" smtClean="0"/>
                </a:p>
              </p:txBody>
            </p:sp>
            <p:sp>
              <p:nvSpPr>
                <p:cNvPr id="1048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fr-FR" smtClean="0"/>
                </a:p>
              </p:txBody>
            </p:sp>
            <p:sp>
              <p:nvSpPr>
                <p:cNvPr id="1049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fr-FR" smtClean="0"/>
                </a:p>
              </p:txBody>
            </p:sp>
          </p:grpSp>
        </p:grpSp>
      </p:grpSp>
      <p:sp>
        <p:nvSpPr>
          <p:cNvPr id="416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 style du titre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</a:p>
        </p:txBody>
      </p:sp>
      <p:sp>
        <p:nvSpPr>
          <p:cNvPr id="4165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66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67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1049DC25-3ECC-4351-B83A-E99D2CA54FEF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4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anose="05000000000000000000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://money.cnn.com/magazines/fortune/mostadmired/2009/index.html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w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2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hyperlink" Target="http://www.letour.fr/index.html" TargetMode="External"/><Relationship Id="rId4" Type="http://schemas.openxmlformats.org/officeDocument/2006/relationships/image" Target="../media/image8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hyperlink" Target="../Summer%20school/Hamata/TDF.ppt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1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1"/>
          <p:cNvSpPr txBox="1">
            <a:spLocks/>
          </p:cNvSpPr>
          <p:nvPr/>
        </p:nvSpPr>
        <p:spPr>
          <a:xfrm>
            <a:off x="0" y="5301208"/>
            <a:ext cx="9072563" cy="13589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algn="ctr" eaLnBrk="1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fr-FR" sz="1600" b="1" kern="0" dirty="0" smtClean="0"/>
              <a:t>Lionel Maltese</a:t>
            </a:r>
            <a:br>
              <a:rPr lang="fr-FR" sz="1600" b="1" kern="0" dirty="0" smtClean="0"/>
            </a:br>
            <a:r>
              <a:rPr lang="fr-FR" sz="1600" b="1" kern="0" dirty="0" smtClean="0"/>
              <a:t>Maitre de Conférences Aix Marseille </a:t>
            </a:r>
            <a:r>
              <a:rPr lang="fr-FR" sz="1600" b="1" kern="0" dirty="0" err="1" smtClean="0"/>
              <a:t>University</a:t>
            </a:r>
            <a:r>
              <a:rPr lang="fr-FR" sz="1600" b="1" kern="0" dirty="0" smtClean="0"/>
              <a:t> – CERGAM IAE Aix-en-Provence</a:t>
            </a:r>
            <a:br>
              <a:rPr lang="fr-FR" sz="1600" b="1" kern="0" dirty="0" smtClean="0"/>
            </a:br>
            <a:r>
              <a:rPr lang="fr-FR" sz="1600" b="1" kern="0" dirty="0" err="1" smtClean="0"/>
              <a:t>Associate</a:t>
            </a:r>
            <a:r>
              <a:rPr lang="fr-FR" sz="1600" b="1" kern="0" dirty="0" smtClean="0"/>
              <a:t> Professor Sport Event Management </a:t>
            </a:r>
            <a:r>
              <a:rPr lang="fr-FR" sz="1600" b="1" kern="0" dirty="0" err="1" smtClean="0"/>
              <a:t>Kedge</a:t>
            </a:r>
            <a:r>
              <a:rPr lang="fr-FR" sz="1600" b="1" kern="0" dirty="0" smtClean="0"/>
              <a:t> Business </a:t>
            </a:r>
            <a:r>
              <a:rPr lang="fr-FR" sz="1600" b="1" kern="0" dirty="0" err="1" smtClean="0"/>
              <a:t>School</a:t>
            </a:r>
            <a:r>
              <a:rPr lang="fr-FR" sz="1600" b="1" kern="0" dirty="0" smtClean="0"/>
              <a:t/>
            </a:r>
            <a:br>
              <a:rPr lang="fr-FR" sz="1600" b="1" kern="0" dirty="0" smtClean="0"/>
            </a:br>
            <a:r>
              <a:rPr lang="fr-FR" sz="1600" b="1" kern="0" dirty="0" err="1" smtClean="0"/>
              <a:t>Assets</a:t>
            </a:r>
            <a:r>
              <a:rPr lang="fr-FR" sz="1600" b="1" kern="0" dirty="0" smtClean="0"/>
              <a:t> Manager ATP – WTA Events and consulting </a:t>
            </a:r>
            <a:br>
              <a:rPr lang="fr-FR" sz="1600" b="1" kern="0" dirty="0" smtClean="0"/>
            </a:br>
            <a:r>
              <a:rPr lang="fr-FR" sz="1600" b="1" kern="0" dirty="0" err="1" smtClean="0"/>
              <a:t>Member</a:t>
            </a:r>
            <a:r>
              <a:rPr lang="fr-FR" sz="1600" b="1" kern="0" dirty="0" smtClean="0"/>
              <a:t> of the </a:t>
            </a:r>
            <a:r>
              <a:rPr lang="fr-FR" sz="1600" b="1" kern="0" dirty="0" err="1" smtClean="0"/>
              <a:t>Executive</a:t>
            </a:r>
            <a:r>
              <a:rPr lang="fr-FR" sz="1600" b="1" kern="0" dirty="0" smtClean="0"/>
              <a:t> </a:t>
            </a:r>
            <a:r>
              <a:rPr lang="fr-FR" sz="1600" b="1" kern="0" dirty="0" err="1" smtClean="0"/>
              <a:t>Committee</a:t>
            </a:r>
            <a:r>
              <a:rPr lang="fr-FR" sz="1600" b="1" kern="0" dirty="0" smtClean="0"/>
              <a:t> FFT – Roland Garros – </a:t>
            </a:r>
            <a:r>
              <a:rPr lang="fr-FR" sz="1600" b="1" kern="0" dirty="0" err="1" smtClean="0"/>
              <a:t>Economic</a:t>
            </a:r>
            <a:r>
              <a:rPr lang="fr-FR" sz="1600" b="1" kern="0" dirty="0" smtClean="0"/>
              <a:t> </a:t>
            </a:r>
            <a:r>
              <a:rPr lang="fr-FR" sz="1600" b="1" kern="0" dirty="0" err="1" smtClean="0"/>
              <a:t>Development</a:t>
            </a:r>
            <a:r>
              <a:rPr lang="fr-FR" sz="1600" b="1" kern="0" dirty="0" smtClean="0"/>
              <a:t/>
            </a:r>
            <a:br>
              <a:rPr lang="fr-FR" sz="1600" b="1" kern="0" dirty="0" smtClean="0"/>
            </a:br>
            <a:r>
              <a:rPr lang="fr-FR" sz="1600" b="1" kern="0" dirty="0" smtClean="0"/>
              <a:t/>
            </a:r>
            <a:br>
              <a:rPr lang="fr-FR" sz="1600" b="1" kern="0" dirty="0" smtClean="0"/>
            </a:br>
            <a:r>
              <a:rPr lang="fr-FR" sz="1600" b="1" kern="0" dirty="0" smtClean="0"/>
              <a:t>Twitter : @</a:t>
            </a:r>
            <a:r>
              <a:rPr lang="fr-FR" sz="1600" b="1" kern="0" dirty="0" err="1" smtClean="0"/>
              <a:t>lionelmaltese</a:t>
            </a:r>
            <a:endParaRPr lang="fr-FR" altLang="fr-FR" sz="1600" kern="0" dirty="0" smtClean="0"/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fr-FR" altLang="fr-FR" sz="1600" kern="0" dirty="0" smtClean="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755576" y="3212976"/>
            <a:ext cx="7772400" cy="173672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fr-FR" altLang="fr-FR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Strategic Management and </a:t>
            </a:r>
            <a:r>
              <a:rPr lang="fr-FR" altLang="fr-FR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Advance Marketing for </a:t>
            </a:r>
            <a:r>
              <a:rPr lang="fr-FR" altLang="fr-FR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sports </a:t>
            </a:r>
            <a:r>
              <a:rPr lang="fr-FR" altLang="fr-FR" sz="4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organizations</a:t>
            </a:r>
            <a:endParaRPr lang="fr-FR" altLang="fr-FR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fr-FR" altLang="fr-FR" sz="40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fr-FR" altLang="fr-FR" sz="4000" b="1" dirty="0" err="1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Summer</a:t>
            </a:r>
            <a:r>
              <a:rPr lang="fr-FR" altLang="fr-FR" sz="4000" b="1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r-FR" altLang="fr-FR" sz="4000" b="1" dirty="0" err="1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School</a:t>
            </a:r>
            <a:endParaRPr lang="fr-FR" altLang="fr-FR" sz="4000" b="1" dirty="0" smtClean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fr-FR" altLang="fr-FR" sz="4000" b="1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SPORT EVENT MANAGEMENT</a:t>
            </a:r>
            <a:endParaRPr lang="fr-FR" altLang="fr-FR" sz="4000" b="1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877050" y="260350"/>
            <a:ext cx="18716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fr-FR" altLang="fr-FR" b="1" i="1"/>
              <a:t>Lecture </a:t>
            </a:r>
            <a:r>
              <a:rPr lang="fr-FR" altLang="fr-FR" b="1" i="1" smtClean="0"/>
              <a:t>5</a:t>
            </a:r>
            <a:endParaRPr lang="fr-FR" altLang="fr-FR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pic>
        <p:nvPicPr>
          <p:cNvPr id="16387" name="Picture 4" descr="une 30092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85725"/>
            <a:ext cx="4591050" cy="668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5" descr="une 01102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63" y="179388"/>
            <a:ext cx="4548187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15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2" descr="P1154159D1161283G_apx_470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67" name="Picture 3" descr="photo_1258626327083-1-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351472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68" name="Picture 4" descr="equipe_fran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765175"/>
            <a:ext cx="2952750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69" name="Picture 5" descr="drapeau_fran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149725"/>
            <a:ext cx="3024188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70" name="Picture 6" descr="115216-56976_304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4876800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71" name="Picture 7" descr="equipe_de_france_bu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149725"/>
            <a:ext cx="31083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72" name="Picture 8" descr="Capt+-Anelka-dark+vado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114800"/>
            <a:ext cx="17907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73" name="Picture 9" descr="2a580a7cb5268eec46b308f2610e25dd4c1cd95e3d97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313" y="692150"/>
            <a:ext cx="3595687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637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1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1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1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2416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1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1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1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1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1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1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1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1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1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41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41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41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41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41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5" y="404813"/>
            <a:ext cx="9140825" cy="6092825"/>
          </a:xfrm>
        </p:spPr>
      </p:pic>
    </p:spTree>
    <p:extLst>
      <p:ext uri="{BB962C8B-B14F-4D97-AF65-F5344CB8AC3E}">
        <p14:creationId xmlns:p14="http://schemas.microsoft.com/office/powerpoint/2010/main" val="260564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549275"/>
            <a:ext cx="4138612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3879850" cy="572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412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0"/>
            <a:ext cx="4681537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218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0"/>
            <a:ext cx="5930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168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t 2"/>
          <p:cNvGraphicFramePr>
            <a:graphicFrameLocks noChangeAspect="1"/>
          </p:cNvGraphicFramePr>
          <p:nvPr/>
        </p:nvGraphicFramePr>
        <p:xfrm>
          <a:off x="755650" y="4149725"/>
          <a:ext cx="3168650" cy="251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33" r:id="rId3" imgW="7365079" imgH="5841270" progId="">
                  <p:embed/>
                </p:oleObj>
              </mc:Choice>
              <mc:Fallback>
                <p:oleObj r:id="rId3" imgW="7365079" imgH="5841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4149725"/>
                        <a:ext cx="3168650" cy="2511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31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5600"/>
            <a:ext cx="2600325" cy="34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204788"/>
            <a:ext cx="2801937" cy="373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Imag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222250"/>
            <a:ext cx="2700338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Imag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313" y="4237038"/>
            <a:ext cx="4352925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42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4248150" cy="283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5263"/>
            <a:ext cx="424815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236913"/>
            <a:ext cx="2576512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3243263"/>
            <a:ext cx="4832350" cy="324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530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475297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052513"/>
            <a:ext cx="3402012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500438"/>
            <a:ext cx="3671887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734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60350"/>
            <a:ext cx="4751387" cy="633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241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smtClean="0"/>
              <a:t>Assets strategic management 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27088" y="1484313"/>
            <a:ext cx="7343775" cy="792162"/>
          </a:xfrm>
          <a:solidFill>
            <a:srgbClr val="FF0000"/>
          </a:solidFill>
        </p:spPr>
        <p:txBody>
          <a:bodyPr/>
          <a:lstStyle/>
          <a:p>
            <a:pPr marL="457200" indent="-457200" eaLnBrk="1" hangingPunct="1">
              <a:lnSpc>
                <a:spcPct val="80000"/>
              </a:lnSpc>
              <a:defRPr/>
            </a:pPr>
            <a:endParaRPr lang="fr-FR" sz="2400" smtClean="0"/>
          </a:p>
          <a:p>
            <a:pPr marL="457200" indent="-457200"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fr-FR" sz="2400" smtClean="0"/>
              <a:t>Capabilities : Explore – Exploit - Combine</a:t>
            </a:r>
          </a:p>
          <a:p>
            <a:pPr marL="457200" indent="-457200" eaLnBrk="1" hangingPunct="1">
              <a:lnSpc>
                <a:spcPct val="80000"/>
              </a:lnSpc>
              <a:defRPr/>
            </a:pPr>
            <a:endParaRPr lang="fr-FR" sz="2400" smtClean="0"/>
          </a:p>
          <a:p>
            <a:pPr marL="457200" indent="-457200" eaLnBrk="1" hangingPunct="1">
              <a:lnSpc>
                <a:spcPct val="80000"/>
              </a:lnSpc>
              <a:defRPr/>
            </a:pPr>
            <a:endParaRPr lang="fr-FR" sz="2400" smtClean="0"/>
          </a:p>
          <a:p>
            <a:pPr marL="457200" indent="-457200" eaLnBrk="1" hangingPunct="1">
              <a:lnSpc>
                <a:spcPct val="80000"/>
              </a:lnSpc>
              <a:defRPr/>
            </a:pPr>
            <a:endParaRPr lang="fr-FR" sz="2400" smtClean="0"/>
          </a:p>
          <a:p>
            <a:pPr marL="457200" indent="-457200" eaLnBrk="1" hangingPunct="1">
              <a:lnSpc>
                <a:spcPct val="80000"/>
              </a:lnSpc>
              <a:defRPr/>
            </a:pPr>
            <a:endParaRPr lang="fr-FR" sz="2400" smtClean="0"/>
          </a:p>
          <a:p>
            <a:pPr marL="457200" indent="-457200" eaLnBrk="1" hangingPunct="1">
              <a:lnSpc>
                <a:spcPct val="80000"/>
              </a:lnSpc>
              <a:defRPr/>
            </a:pPr>
            <a:endParaRPr lang="fr-FR" sz="2400" smtClean="0"/>
          </a:p>
        </p:txBody>
      </p:sp>
      <p:sp>
        <p:nvSpPr>
          <p:cNvPr id="162820" name="Rectangle 4"/>
          <p:cNvSpPr>
            <a:spLocks noChangeArrowheads="1"/>
          </p:cNvSpPr>
          <p:nvPr/>
        </p:nvSpPr>
        <p:spPr bwMode="auto">
          <a:xfrm>
            <a:off x="5076825" y="5445125"/>
            <a:ext cx="1512888" cy="53022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Place to Be</a:t>
            </a: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6877050" y="5445125"/>
            <a:ext cx="2087563" cy="64135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/>
              <a:t>« The Place to show the show »</a:t>
            </a: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2484438" y="5300663"/>
            <a:ext cx="1727200" cy="7493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/>
              <a:t>« The Place to leverage and activate »</a:t>
            </a: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250825" y="5157788"/>
            <a:ext cx="1657350" cy="915987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/>
              <a:t>« The Place to express your brand »</a:t>
            </a:r>
          </a:p>
        </p:txBody>
      </p:sp>
      <p:sp>
        <p:nvSpPr>
          <p:cNvPr id="162824" name="Rectangle 8"/>
          <p:cNvSpPr>
            <a:spLocks noChangeArrowheads="1"/>
          </p:cNvSpPr>
          <p:nvPr/>
        </p:nvSpPr>
        <p:spPr bwMode="auto">
          <a:xfrm>
            <a:off x="1187450" y="3068638"/>
            <a:ext cx="1581150" cy="31115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Partnerships</a:t>
            </a:r>
          </a:p>
        </p:txBody>
      </p:sp>
      <p:sp>
        <p:nvSpPr>
          <p:cNvPr id="162825" name="Rectangle 9"/>
          <p:cNvSpPr>
            <a:spLocks noChangeArrowheads="1"/>
          </p:cNvSpPr>
          <p:nvPr/>
        </p:nvSpPr>
        <p:spPr bwMode="auto">
          <a:xfrm>
            <a:off x="4140200" y="3068638"/>
            <a:ext cx="1276350" cy="31115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fr-FR" b="1">
                <a:effectLst>
                  <a:outerShdw blurRad="38100" dist="38100" dir="2700000" algn="tl">
                    <a:srgbClr val="008AE8"/>
                  </a:outerShdw>
                </a:effectLst>
                <a:latin typeface="Arial" charset="0"/>
              </a:rPr>
              <a:t>Relational</a:t>
            </a:r>
          </a:p>
        </p:txBody>
      </p:sp>
      <p:sp>
        <p:nvSpPr>
          <p:cNvPr id="162826" name="Rectangle 10"/>
          <p:cNvSpPr>
            <a:spLocks noChangeArrowheads="1"/>
          </p:cNvSpPr>
          <p:nvPr/>
        </p:nvSpPr>
        <p:spPr bwMode="auto">
          <a:xfrm>
            <a:off x="6732588" y="3068638"/>
            <a:ext cx="1111250" cy="31115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Physical</a:t>
            </a:r>
          </a:p>
        </p:txBody>
      </p:sp>
      <p:sp>
        <p:nvSpPr>
          <p:cNvPr id="162827" name="Rectangle 11"/>
          <p:cNvSpPr>
            <a:spLocks noChangeArrowheads="1"/>
          </p:cNvSpPr>
          <p:nvPr/>
        </p:nvSpPr>
        <p:spPr bwMode="auto">
          <a:xfrm>
            <a:off x="4284663" y="4292600"/>
            <a:ext cx="1377950" cy="31115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Reputation</a:t>
            </a:r>
          </a:p>
        </p:txBody>
      </p:sp>
      <p:sp>
        <p:nvSpPr>
          <p:cNvPr id="7180" name="Line 12"/>
          <p:cNvSpPr>
            <a:spLocks noChangeShapeType="1"/>
          </p:cNvSpPr>
          <p:nvPr/>
        </p:nvSpPr>
        <p:spPr bwMode="auto">
          <a:xfrm flipH="1">
            <a:off x="1187450" y="3284538"/>
            <a:ext cx="647700" cy="1873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81" name="Line 13"/>
          <p:cNvSpPr>
            <a:spLocks noChangeShapeType="1"/>
          </p:cNvSpPr>
          <p:nvPr/>
        </p:nvSpPr>
        <p:spPr bwMode="auto">
          <a:xfrm>
            <a:off x="1835150" y="3284538"/>
            <a:ext cx="1152525" cy="2016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 flipH="1">
            <a:off x="3492500" y="3357563"/>
            <a:ext cx="1150938" cy="19431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83" name="Line 15"/>
          <p:cNvSpPr>
            <a:spLocks noChangeShapeType="1"/>
          </p:cNvSpPr>
          <p:nvPr/>
        </p:nvSpPr>
        <p:spPr bwMode="auto">
          <a:xfrm>
            <a:off x="5003800" y="3357563"/>
            <a:ext cx="1296988" cy="20875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84" name="Line 16"/>
          <p:cNvSpPr>
            <a:spLocks noChangeShapeType="1"/>
          </p:cNvSpPr>
          <p:nvPr/>
        </p:nvSpPr>
        <p:spPr bwMode="auto">
          <a:xfrm>
            <a:off x="7380288" y="3357563"/>
            <a:ext cx="1008062" cy="2087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85" name="Line 17"/>
          <p:cNvSpPr>
            <a:spLocks noChangeShapeType="1"/>
          </p:cNvSpPr>
          <p:nvPr/>
        </p:nvSpPr>
        <p:spPr bwMode="auto">
          <a:xfrm flipH="1">
            <a:off x="6443663" y="3357563"/>
            <a:ext cx="576262" cy="2087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86" name="Line 18"/>
          <p:cNvSpPr>
            <a:spLocks noChangeShapeType="1"/>
          </p:cNvSpPr>
          <p:nvPr/>
        </p:nvSpPr>
        <p:spPr bwMode="auto">
          <a:xfrm flipH="1">
            <a:off x="1692275" y="4437063"/>
            <a:ext cx="2663825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87" name="Line 19"/>
          <p:cNvSpPr>
            <a:spLocks noChangeShapeType="1"/>
          </p:cNvSpPr>
          <p:nvPr/>
        </p:nvSpPr>
        <p:spPr bwMode="auto">
          <a:xfrm flipH="1">
            <a:off x="3995738" y="4508500"/>
            <a:ext cx="720725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88" name="Line 20"/>
          <p:cNvSpPr>
            <a:spLocks noChangeShapeType="1"/>
          </p:cNvSpPr>
          <p:nvPr/>
        </p:nvSpPr>
        <p:spPr bwMode="auto">
          <a:xfrm>
            <a:off x="5148263" y="4581525"/>
            <a:ext cx="647700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89" name="Line 21"/>
          <p:cNvSpPr>
            <a:spLocks noChangeShapeType="1"/>
          </p:cNvSpPr>
          <p:nvPr/>
        </p:nvSpPr>
        <p:spPr bwMode="auto">
          <a:xfrm>
            <a:off x="5508625" y="4437063"/>
            <a:ext cx="2016125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90" name="Oval 22"/>
          <p:cNvSpPr>
            <a:spLocks noChangeArrowheads="1"/>
          </p:cNvSpPr>
          <p:nvPr/>
        </p:nvSpPr>
        <p:spPr bwMode="auto">
          <a:xfrm>
            <a:off x="2700338" y="6165850"/>
            <a:ext cx="1366837" cy="6921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Sponsors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Brands</a:t>
            </a:r>
          </a:p>
        </p:txBody>
      </p:sp>
      <p:sp>
        <p:nvSpPr>
          <p:cNvPr id="7191" name="Oval 23"/>
          <p:cNvSpPr>
            <a:spLocks noChangeArrowheads="1"/>
          </p:cNvSpPr>
          <p:nvPr/>
        </p:nvSpPr>
        <p:spPr bwMode="auto">
          <a:xfrm>
            <a:off x="0" y="6165850"/>
            <a:ext cx="2195513" cy="6921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Event (game day)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Brand</a:t>
            </a:r>
          </a:p>
        </p:txBody>
      </p:sp>
      <p:sp>
        <p:nvSpPr>
          <p:cNvPr id="7192" name="Oval 24"/>
          <p:cNvSpPr>
            <a:spLocks noChangeArrowheads="1"/>
          </p:cNvSpPr>
          <p:nvPr/>
        </p:nvSpPr>
        <p:spPr bwMode="auto">
          <a:xfrm>
            <a:off x="5148263" y="6165850"/>
            <a:ext cx="1366837" cy="6921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Network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Brand</a:t>
            </a:r>
          </a:p>
        </p:txBody>
      </p:sp>
      <p:sp>
        <p:nvSpPr>
          <p:cNvPr id="7193" name="Oval 25"/>
          <p:cNvSpPr>
            <a:spLocks noChangeArrowheads="1"/>
          </p:cNvSpPr>
          <p:nvPr/>
        </p:nvSpPr>
        <p:spPr bwMode="auto">
          <a:xfrm>
            <a:off x="7019925" y="6165850"/>
            <a:ext cx="1366838" cy="6921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Stadium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Brand</a:t>
            </a:r>
          </a:p>
        </p:txBody>
      </p:sp>
      <p:sp>
        <p:nvSpPr>
          <p:cNvPr id="7194" name="AutoShape 26"/>
          <p:cNvSpPr>
            <a:spLocks noChangeArrowheads="1"/>
          </p:cNvSpPr>
          <p:nvPr/>
        </p:nvSpPr>
        <p:spPr bwMode="auto">
          <a:xfrm>
            <a:off x="2771775" y="2276475"/>
            <a:ext cx="3167063" cy="503238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/>
              <a:t>Resources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432175"/>
            <a:ext cx="4578350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432175"/>
            <a:ext cx="4056063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6250"/>
            <a:ext cx="39973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68313"/>
            <a:ext cx="4248150" cy="283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37565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8689975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15888"/>
            <a:ext cx="3313113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682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ortune-most-admired-companies_150x10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773238"/>
            <a:ext cx="3810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774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762125" y="-461963"/>
            <a:ext cx="277177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graphicFrame>
        <p:nvGraphicFramePr>
          <p:cNvPr id="233562" name="Group 90"/>
          <p:cNvGraphicFramePr>
            <a:graphicFrameLocks noGrp="1"/>
          </p:cNvGraphicFramePr>
          <p:nvPr/>
        </p:nvGraphicFramePr>
        <p:xfrm>
          <a:off x="3598863" y="10234613"/>
          <a:ext cx="1928812" cy="427037"/>
        </p:xfrm>
        <a:graphic>
          <a:graphicData uri="http://schemas.openxmlformats.org/drawingml/2006/table">
            <a:tbl>
              <a:tblPr/>
              <a:tblGrid>
                <a:gridCol w="1928812"/>
              </a:tblGrid>
              <a:tr h="4270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From the March 21, 2011 issue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54" marB="45754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581" name="Rectangle 540"/>
          <p:cNvSpPr>
            <a:spLocks noChangeArrowheads="1"/>
          </p:cNvSpPr>
          <p:nvPr/>
        </p:nvSpPr>
        <p:spPr bwMode="auto">
          <a:xfrm>
            <a:off x="1362075" y="457200"/>
            <a:ext cx="277177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4680"/>
            <a:ext cx="9144000" cy="502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81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3465513" y="-2574925"/>
            <a:ext cx="1103312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300" b="1">
                <a:solidFill>
                  <a:srgbClr val="000000"/>
                </a:solidFill>
                <a:cs typeface="Arial" panose="020B0604020202020204" pitchFamily="34" charset="0"/>
              </a:rPr>
              <a:t>Most Admired</a:t>
            </a:r>
            <a:endParaRPr lang="fr-FR" altLang="fr-FR" sz="1800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1431925" y="-2300288"/>
            <a:ext cx="277177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3494"/>
            <a:ext cx="9144000" cy="503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51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7" y="764704"/>
            <a:ext cx="9124406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54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4704"/>
            <a:ext cx="9114342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17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366" y="764704"/>
            <a:ext cx="9179366" cy="496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3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70623"/>
            <a:ext cx="9144000" cy="484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1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457200" y="158750"/>
            <a:ext cx="8229600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eaLnBrk="1" hangingPunct="1">
              <a:defRPr/>
            </a:pPr>
            <a:r>
              <a:rPr lang="fr-FR"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Reputation = key resource ?</a:t>
            </a:r>
          </a:p>
        </p:txBody>
      </p:sp>
      <p:sp>
        <p:nvSpPr>
          <p:cNvPr id="26627" name="Oval 5"/>
          <p:cNvSpPr>
            <a:spLocks noChangeArrowheads="1"/>
          </p:cNvSpPr>
          <p:nvPr/>
        </p:nvSpPr>
        <p:spPr bwMode="auto">
          <a:xfrm>
            <a:off x="3203575" y="2492375"/>
            <a:ext cx="3529013" cy="20161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2400" b="1">
                <a:solidFill>
                  <a:schemeClr val="hlink"/>
                </a:solidFill>
                <a:latin typeface="Tahoma" panose="020B0604030504040204" pitchFamily="34" charset="0"/>
              </a:rPr>
              <a:t>REPUTATION =&gt;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2400">
                <a:latin typeface="Tahoma" panose="020B0604030504040204" pitchFamily="34" charset="0"/>
              </a:rPr>
              <a:t>Sustained Competitive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2400">
                <a:latin typeface="Tahoma" panose="020B0604030504040204" pitchFamily="34" charset="0"/>
              </a:rPr>
              <a:t>Advantage</a:t>
            </a:r>
          </a:p>
        </p:txBody>
      </p:sp>
      <p:sp>
        <p:nvSpPr>
          <p:cNvPr id="26628" name="Text Box 6"/>
          <p:cNvSpPr txBox="1">
            <a:spLocks noChangeArrowheads="1"/>
          </p:cNvSpPr>
          <p:nvPr/>
        </p:nvSpPr>
        <p:spPr bwMode="auto">
          <a:xfrm>
            <a:off x="1403350" y="1557338"/>
            <a:ext cx="1584325" cy="528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fr-FR" sz="2800" b="1">
                <a:solidFill>
                  <a:schemeClr val="hlink"/>
                </a:solidFill>
                <a:latin typeface="Tahoma" panose="020B0604030504040204" pitchFamily="34" charset="0"/>
              </a:rPr>
              <a:t>V</a:t>
            </a:r>
            <a:r>
              <a:rPr lang="en-US" altLang="fr-FR" sz="1800" b="1">
                <a:latin typeface="Tahoma" panose="020B0604030504040204" pitchFamily="34" charset="0"/>
              </a:rPr>
              <a:t>alue</a:t>
            </a:r>
          </a:p>
        </p:txBody>
      </p:sp>
      <p:sp>
        <p:nvSpPr>
          <p:cNvPr id="26629" name="Text Box 7"/>
          <p:cNvSpPr txBox="1">
            <a:spLocks noChangeArrowheads="1"/>
          </p:cNvSpPr>
          <p:nvPr/>
        </p:nvSpPr>
        <p:spPr bwMode="auto">
          <a:xfrm>
            <a:off x="7019925" y="1916113"/>
            <a:ext cx="1584325" cy="528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fr-FR" sz="2800" b="1">
                <a:solidFill>
                  <a:schemeClr val="hlink"/>
                </a:solidFill>
                <a:latin typeface="Tahoma" panose="020B0604030504040204" pitchFamily="34" charset="0"/>
              </a:rPr>
              <a:t>R</a:t>
            </a:r>
            <a:r>
              <a:rPr lang="en-US" altLang="fr-FR" sz="1800" b="1">
                <a:latin typeface="Tahoma" panose="020B0604030504040204" pitchFamily="34" charset="0"/>
              </a:rPr>
              <a:t>areness</a:t>
            </a:r>
          </a:p>
        </p:txBody>
      </p:sp>
      <p:sp>
        <p:nvSpPr>
          <p:cNvPr id="26630" name="Text Box 8"/>
          <p:cNvSpPr txBox="1">
            <a:spLocks noChangeArrowheads="1"/>
          </p:cNvSpPr>
          <p:nvPr/>
        </p:nvSpPr>
        <p:spPr bwMode="auto">
          <a:xfrm>
            <a:off x="7019925" y="4437063"/>
            <a:ext cx="1800225" cy="528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fr-FR" sz="2800" b="1">
                <a:solidFill>
                  <a:schemeClr val="hlink"/>
                </a:solidFill>
                <a:latin typeface="Tahoma" panose="020B0604030504040204" pitchFamily="34" charset="0"/>
              </a:rPr>
              <a:t>I</a:t>
            </a:r>
            <a:r>
              <a:rPr lang="en-US" altLang="fr-FR" sz="1800" b="1">
                <a:latin typeface="Tahoma" panose="020B0604030504040204" pitchFamily="34" charset="0"/>
              </a:rPr>
              <a:t>nimitability</a:t>
            </a:r>
          </a:p>
        </p:txBody>
      </p:sp>
      <p:sp>
        <p:nvSpPr>
          <p:cNvPr id="26631" name="Text Box 9"/>
          <p:cNvSpPr txBox="1">
            <a:spLocks noChangeArrowheads="1"/>
          </p:cNvSpPr>
          <p:nvPr/>
        </p:nvSpPr>
        <p:spPr bwMode="auto">
          <a:xfrm>
            <a:off x="2987675" y="5661025"/>
            <a:ext cx="201612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fr-FR" sz="1800" b="1">
                <a:latin typeface="Tahoma" panose="020B0604030504040204" pitchFamily="34" charset="0"/>
              </a:rPr>
              <a:t>Non-Substitutability</a:t>
            </a:r>
          </a:p>
        </p:txBody>
      </p:sp>
      <p:sp>
        <p:nvSpPr>
          <p:cNvPr id="26632" name="Text Box 10"/>
          <p:cNvSpPr txBox="1">
            <a:spLocks noChangeArrowheads="1"/>
          </p:cNvSpPr>
          <p:nvPr/>
        </p:nvSpPr>
        <p:spPr bwMode="auto">
          <a:xfrm>
            <a:off x="250825" y="4292600"/>
            <a:ext cx="2232025" cy="528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fr-FR" sz="2800" b="1">
                <a:solidFill>
                  <a:schemeClr val="hlink"/>
                </a:solidFill>
                <a:latin typeface="Tahoma" panose="020B0604030504040204" pitchFamily="34" charset="0"/>
              </a:rPr>
              <a:t>O</a:t>
            </a:r>
            <a:r>
              <a:rPr lang="en-US" altLang="fr-FR" sz="1800" b="1">
                <a:latin typeface="Tahoma" panose="020B0604030504040204" pitchFamily="34" charset="0"/>
              </a:rPr>
              <a:t>rganization</a:t>
            </a:r>
          </a:p>
        </p:txBody>
      </p:sp>
      <p:sp>
        <p:nvSpPr>
          <p:cNvPr id="26633" name="Line 11"/>
          <p:cNvSpPr>
            <a:spLocks noChangeShapeType="1"/>
          </p:cNvSpPr>
          <p:nvPr/>
        </p:nvSpPr>
        <p:spPr bwMode="auto">
          <a:xfrm>
            <a:off x="2987675" y="2060575"/>
            <a:ext cx="792163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6634" name="Line 12"/>
          <p:cNvSpPr>
            <a:spLocks noChangeShapeType="1"/>
          </p:cNvSpPr>
          <p:nvPr/>
        </p:nvSpPr>
        <p:spPr bwMode="auto">
          <a:xfrm flipH="1">
            <a:off x="6372225" y="2420938"/>
            <a:ext cx="6477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6635" name="Line 13"/>
          <p:cNvSpPr>
            <a:spLocks noChangeShapeType="1"/>
          </p:cNvSpPr>
          <p:nvPr/>
        </p:nvSpPr>
        <p:spPr bwMode="auto">
          <a:xfrm flipV="1">
            <a:off x="2484438" y="3860800"/>
            <a:ext cx="8636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6636" name="Line 14"/>
          <p:cNvSpPr>
            <a:spLocks noChangeShapeType="1"/>
          </p:cNvSpPr>
          <p:nvPr/>
        </p:nvSpPr>
        <p:spPr bwMode="auto">
          <a:xfrm flipV="1">
            <a:off x="5003800" y="4508500"/>
            <a:ext cx="43180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6637" name="Line 15"/>
          <p:cNvSpPr>
            <a:spLocks noChangeShapeType="1"/>
          </p:cNvSpPr>
          <p:nvPr/>
        </p:nvSpPr>
        <p:spPr bwMode="auto">
          <a:xfrm flipH="1" flipV="1">
            <a:off x="6443663" y="4005263"/>
            <a:ext cx="50482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5" name="Rectangle 5"/>
          <p:cNvSpPr>
            <a:spLocks noChangeArrowheads="1"/>
          </p:cNvSpPr>
          <p:nvPr/>
        </p:nvSpPr>
        <p:spPr bwMode="auto">
          <a:xfrm>
            <a:off x="2700338" y="260350"/>
            <a:ext cx="6192837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eaLnBrk="1" hangingPunct="1">
              <a:defRPr/>
            </a:pPr>
            <a:r>
              <a:rPr lang="fr-FR" sz="36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Understanding the Meaning of Performance ?</a:t>
            </a:r>
            <a:r>
              <a:rPr lang="fr-FR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endParaRPr lang="fr-FR" sz="40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8195" name="Oval 6"/>
          <p:cNvSpPr>
            <a:spLocks noChangeArrowheads="1"/>
          </p:cNvSpPr>
          <p:nvPr/>
        </p:nvSpPr>
        <p:spPr bwMode="auto">
          <a:xfrm>
            <a:off x="395288" y="2133600"/>
            <a:ext cx="3168650" cy="15113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Verdana" panose="020B0604030504040204" pitchFamily="34" charset="0"/>
              </a:rPr>
              <a:t>Event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Verdana" panose="020B0604030504040204" pitchFamily="34" charset="0"/>
              </a:rPr>
              <a:t>Internal Measure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Verdana" panose="020B0604030504040204" pitchFamily="34" charset="0"/>
              </a:rPr>
              <a:t>P.A.P.E.R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Verdana" panose="020B0604030504040204" pitchFamily="34" charset="0"/>
              </a:rPr>
              <a:t>Test</a:t>
            </a:r>
          </a:p>
        </p:txBody>
      </p:sp>
      <p:sp>
        <p:nvSpPr>
          <p:cNvPr id="8196" name="Rectangle 7"/>
          <p:cNvSpPr>
            <a:spLocks noChangeArrowheads="1"/>
          </p:cNvSpPr>
          <p:nvPr/>
        </p:nvSpPr>
        <p:spPr bwMode="auto">
          <a:xfrm>
            <a:off x="2124075" y="4724400"/>
            <a:ext cx="1800225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Verdana" panose="020B0604030504040204" pitchFamily="34" charset="0"/>
              </a:rPr>
              <a:t>Sponsoring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Verdana" panose="020B0604030504040204" pitchFamily="34" charset="0"/>
              </a:rPr>
              <a:t>Efficiency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Verdana" panose="020B0604030504040204" pitchFamily="34" charset="0"/>
              </a:rPr>
              <a:t>(Partners)</a:t>
            </a:r>
          </a:p>
        </p:txBody>
      </p:sp>
      <p:sp>
        <p:nvSpPr>
          <p:cNvPr id="8197" name="Rectangle 8"/>
          <p:cNvSpPr>
            <a:spLocks noChangeArrowheads="1"/>
          </p:cNvSpPr>
          <p:nvPr/>
        </p:nvSpPr>
        <p:spPr bwMode="auto">
          <a:xfrm>
            <a:off x="179388" y="4724400"/>
            <a:ext cx="1800225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Verdana" panose="020B0604030504040204" pitchFamily="34" charset="0"/>
              </a:rPr>
              <a:t>PR Efficiency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Verdana" panose="020B0604030504040204" pitchFamily="34" charset="0"/>
              </a:rPr>
              <a:t>(Partners)</a:t>
            </a:r>
          </a:p>
        </p:txBody>
      </p:sp>
      <p:sp>
        <p:nvSpPr>
          <p:cNvPr id="8198" name="Rectangle 9"/>
          <p:cNvSpPr>
            <a:spLocks noChangeArrowheads="1"/>
          </p:cNvSpPr>
          <p:nvPr/>
        </p:nvSpPr>
        <p:spPr bwMode="auto">
          <a:xfrm>
            <a:off x="4500563" y="2060575"/>
            <a:ext cx="1800225" cy="14398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i="1">
                <a:latin typeface="Verdana" panose="020B0604030504040204" pitchFamily="34" charset="0"/>
              </a:rPr>
              <a:t>Event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i="1">
                <a:latin typeface="Verdana" panose="020B0604030504040204" pitchFamily="34" charset="0"/>
              </a:rPr>
              <a:t>Reputation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i="1">
                <a:latin typeface="Verdana" panose="020B0604030504040204" pitchFamily="34" charset="0"/>
                <a:sym typeface="Wingdings" panose="05000000000000000000" pitchFamily="2" charset="2"/>
              </a:rPr>
              <a:t>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i="1">
                <a:latin typeface="Verdana" panose="020B0604030504040204" pitchFamily="34" charset="0"/>
                <a:sym typeface="Wingdings" panose="05000000000000000000" pitchFamily="2" charset="2"/>
              </a:rPr>
              <a:t>Performance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Verdana" panose="020B0604030504040204" pitchFamily="34" charset="0"/>
              <a:sym typeface="Wingdings" panose="05000000000000000000" pitchFamily="2" charset="2"/>
            </a:endParaRPr>
          </a:p>
        </p:txBody>
      </p:sp>
      <p:sp>
        <p:nvSpPr>
          <p:cNvPr id="8199" name="Rectangle 10"/>
          <p:cNvSpPr>
            <a:spLocks noChangeArrowheads="1"/>
          </p:cNvSpPr>
          <p:nvPr/>
        </p:nvSpPr>
        <p:spPr bwMode="auto">
          <a:xfrm>
            <a:off x="4067175" y="4724400"/>
            <a:ext cx="2376488" cy="12969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Verdana" panose="020B0604030504040204" pitchFamily="34" charset="0"/>
              </a:rPr>
              <a:t>Institutional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Verdana" panose="020B0604030504040204" pitchFamily="34" charset="0"/>
              </a:rPr>
              <a:t>Performance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Verdana" panose="020B0604030504040204" pitchFamily="34" charset="0"/>
            </a:endParaRPr>
          </a:p>
        </p:txBody>
      </p:sp>
      <p:sp>
        <p:nvSpPr>
          <p:cNvPr id="8200" name="Rectangle 11"/>
          <p:cNvSpPr>
            <a:spLocks noChangeArrowheads="1"/>
          </p:cNvSpPr>
          <p:nvPr/>
        </p:nvSpPr>
        <p:spPr bwMode="auto">
          <a:xfrm>
            <a:off x="6588125" y="4724400"/>
            <a:ext cx="1800225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Verdana" panose="020B0604030504040204" pitchFamily="34" charset="0"/>
              </a:rPr>
              <a:t>Media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Verdana" panose="020B0604030504040204" pitchFamily="34" charset="0"/>
              </a:rPr>
              <a:t>Performance</a:t>
            </a:r>
          </a:p>
        </p:txBody>
      </p:sp>
      <p:sp>
        <p:nvSpPr>
          <p:cNvPr id="8201" name="AutoShape 12"/>
          <p:cNvSpPr>
            <a:spLocks noChangeArrowheads="1"/>
          </p:cNvSpPr>
          <p:nvPr/>
        </p:nvSpPr>
        <p:spPr bwMode="auto">
          <a:xfrm>
            <a:off x="6732588" y="1916113"/>
            <a:ext cx="2411412" cy="1873250"/>
          </a:xfrm>
          <a:prstGeom prst="star8">
            <a:avLst>
              <a:gd name="adj" fmla="val 3825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i="1">
                <a:latin typeface="Verdana" panose="020B0604030504040204" pitchFamily="34" charset="0"/>
              </a:rPr>
              <a:t>Brand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i="1">
                <a:latin typeface="Verdana" panose="020B0604030504040204" pitchFamily="34" charset="0"/>
              </a:rPr>
              <a:t>Exploitation ?</a:t>
            </a:r>
          </a:p>
        </p:txBody>
      </p:sp>
      <p:sp>
        <p:nvSpPr>
          <p:cNvPr id="8202" name="Text Box 13"/>
          <p:cNvSpPr txBox="1">
            <a:spLocks noChangeArrowheads="1"/>
          </p:cNvSpPr>
          <p:nvPr/>
        </p:nvSpPr>
        <p:spPr bwMode="auto">
          <a:xfrm>
            <a:off x="611188" y="6308725"/>
            <a:ext cx="7489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>
                <a:latin typeface="Verdana" panose="020B0604030504040204" pitchFamily="34" charset="0"/>
              </a:rPr>
              <a:t>Stakeholders Performance</a:t>
            </a:r>
          </a:p>
        </p:txBody>
      </p:sp>
      <p:sp>
        <p:nvSpPr>
          <p:cNvPr id="8203" name="Text Box 14"/>
          <p:cNvSpPr txBox="1">
            <a:spLocks noChangeArrowheads="1"/>
          </p:cNvSpPr>
          <p:nvPr/>
        </p:nvSpPr>
        <p:spPr bwMode="auto">
          <a:xfrm>
            <a:off x="755650" y="1628775"/>
            <a:ext cx="7489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>
                <a:latin typeface="Verdana" panose="020B0604030504040204" pitchFamily="34" charset="0"/>
              </a:rPr>
              <a:t>Shareholders performance</a:t>
            </a:r>
          </a:p>
        </p:txBody>
      </p:sp>
      <p:sp>
        <p:nvSpPr>
          <p:cNvPr id="8204" name="Line 15"/>
          <p:cNvSpPr>
            <a:spLocks noChangeShapeType="1"/>
          </p:cNvSpPr>
          <p:nvPr/>
        </p:nvSpPr>
        <p:spPr bwMode="auto">
          <a:xfrm flipH="1">
            <a:off x="1476375" y="3644900"/>
            <a:ext cx="358775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05" name="Line 16"/>
          <p:cNvSpPr>
            <a:spLocks noChangeShapeType="1"/>
          </p:cNvSpPr>
          <p:nvPr/>
        </p:nvSpPr>
        <p:spPr bwMode="auto">
          <a:xfrm>
            <a:off x="2700338" y="3573463"/>
            <a:ext cx="576262" cy="1150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06" name="Line 17"/>
          <p:cNvSpPr>
            <a:spLocks noChangeShapeType="1"/>
          </p:cNvSpPr>
          <p:nvPr/>
        </p:nvSpPr>
        <p:spPr bwMode="auto">
          <a:xfrm>
            <a:off x="3276600" y="3357563"/>
            <a:ext cx="1295400" cy="1366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07" name="Line 18"/>
          <p:cNvSpPr>
            <a:spLocks noChangeShapeType="1"/>
          </p:cNvSpPr>
          <p:nvPr/>
        </p:nvSpPr>
        <p:spPr bwMode="auto">
          <a:xfrm>
            <a:off x="3492500" y="3141663"/>
            <a:ext cx="3311525" cy="1582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08" name="Line 19"/>
          <p:cNvSpPr>
            <a:spLocks noChangeShapeType="1"/>
          </p:cNvSpPr>
          <p:nvPr/>
        </p:nvSpPr>
        <p:spPr bwMode="auto">
          <a:xfrm>
            <a:off x="3563938" y="2852738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09" name="Line 20"/>
          <p:cNvSpPr>
            <a:spLocks noChangeShapeType="1"/>
          </p:cNvSpPr>
          <p:nvPr/>
        </p:nvSpPr>
        <p:spPr bwMode="auto">
          <a:xfrm>
            <a:off x="6300788" y="2852738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10" name="Rectangle 21"/>
          <p:cNvSpPr>
            <a:spLocks noChangeArrowheads="1"/>
          </p:cNvSpPr>
          <p:nvPr/>
        </p:nvSpPr>
        <p:spPr bwMode="auto">
          <a:xfrm>
            <a:off x="250825" y="476250"/>
            <a:ext cx="1800225" cy="865188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 b="1">
                <a:solidFill>
                  <a:srgbClr val="000000"/>
                </a:solidFill>
                <a:latin typeface="Verdana" panose="020B0604030504040204" pitchFamily="34" charset="0"/>
              </a:rPr>
              <a:t>Athletes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rgbClr val="000000"/>
                </a:solidFill>
                <a:latin typeface="Verdana" panose="020B0604030504040204" pitchFamily="34" charset="0"/>
              </a:rPr>
              <a:t>Performance</a:t>
            </a:r>
          </a:p>
        </p:txBody>
      </p:sp>
      <p:sp>
        <p:nvSpPr>
          <p:cNvPr id="8211" name="Line 22"/>
          <p:cNvSpPr>
            <a:spLocks noChangeShapeType="1"/>
          </p:cNvSpPr>
          <p:nvPr/>
        </p:nvSpPr>
        <p:spPr bwMode="auto">
          <a:xfrm>
            <a:off x="755650" y="1341438"/>
            <a:ext cx="431800" cy="863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12" name="Line 23"/>
          <p:cNvSpPr>
            <a:spLocks noChangeShapeType="1"/>
          </p:cNvSpPr>
          <p:nvPr/>
        </p:nvSpPr>
        <p:spPr bwMode="auto">
          <a:xfrm flipH="1" flipV="1">
            <a:off x="1258888" y="1341438"/>
            <a:ext cx="433387" cy="79216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b="1" smtClean="0"/>
              <a:t>Reputation = key asset but difficult to control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529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«"/>
              <a:defRPr/>
            </a:pPr>
            <a:r>
              <a:rPr lang="en-US" sz="2800" smtClean="0"/>
              <a:t>Media exposition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«"/>
              <a:defRPr/>
            </a:pPr>
            <a:endParaRPr lang="en-US" sz="2800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«"/>
              <a:defRPr/>
            </a:pPr>
            <a:r>
              <a:rPr lang="en-US" sz="2800" smtClean="0"/>
              <a:t>Being Good or Being Known (Business School cases !)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«"/>
              <a:defRPr/>
            </a:pPr>
            <a:endParaRPr lang="en-US" sz="2800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«"/>
              <a:defRPr/>
            </a:pPr>
            <a:r>
              <a:rPr lang="en-US" sz="2800" smtClean="0"/>
              <a:t>Notoriety / Reputation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«"/>
              <a:defRPr/>
            </a:pPr>
            <a:endParaRPr lang="en-US" sz="2800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«"/>
              <a:defRPr/>
            </a:pPr>
            <a:r>
              <a:rPr lang="en-US" sz="2800" smtClean="0"/>
              <a:t>Actors Reputation (athletes, coach, Managers) : differences between local &amp; major / hallmark &amp; mega events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2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919162"/>
          </a:xfrm>
        </p:spPr>
        <p:txBody>
          <a:bodyPr/>
          <a:lstStyle/>
          <a:p>
            <a:pPr eaLnBrk="1" hangingPunct="1">
              <a:defRPr/>
            </a:pPr>
            <a:r>
              <a:rPr lang="en-US" b="1" smtClean="0"/>
              <a:t>Expressive organizations ?</a:t>
            </a:r>
          </a:p>
        </p:txBody>
      </p:sp>
      <p:sp>
        <p:nvSpPr>
          <p:cNvPr id="10138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499745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1600" b="1" i="1" smtClean="0"/>
              <a:t>In the context of Entertainment and sport : organizations (clubs &amp; events) are </a:t>
            </a:r>
            <a:r>
              <a:rPr lang="en-US" sz="1600" b="1" i="1" smtClean="0">
                <a:solidFill>
                  <a:srgbClr val="FF9900"/>
                </a:solidFill>
              </a:rPr>
              <a:t>expressive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«"/>
              <a:defRPr/>
            </a:pPr>
            <a:endParaRPr lang="en-US" sz="1600" b="1" i="1" smtClean="0">
              <a:solidFill>
                <a:srgbClr val="FF9900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«"/>
              <a:defRPr/>
            </a:pPr>
            <a:r>
              <a:rPr lang="en-US" sz="1600" b="1" smtClean="0"/>
              <a:t>Sports organizations compete based on </a:t>
            </a:r>
            <a:r>
              <a:rPr lang="en-US" sz="1600" b="1" smtClean="0">
                <a:solidFill>
                  <a:srgbClr val="FF9900"/>
                </a:solidFill>
              </a:rPr>
              <a:t>their ability to express</a:t>
            </a:r>
            <a:r>
              <a:rPr lang="en-US" sz="1600" b="1" smtClean="0"/>
              <a:t> who they are and what they stand for.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«"/>
              <a:defRPr/>
            </a:pPr>
            <a:endParaRPr lang="en-US" sz="1600" b="1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«"/>
              <a:defRPr/>
            </a:pPr>
            <a:r>
              <a:rPr lang="en-US" sz="1600" b="1" smtClean="0">
                <a:solidFill>
                  <a:srgbClr val="FF9900"/>
                </a:solidFill>
              </a:rPr>
              <a:t>Emotional and symbolic expressiveness</a:t>
            </a:r>
            <a:r>
              <a:rPr lang="en-US" sz="1600" b="1" smtClean="0"/>
              <a:t> is becoming part of the experience of doing business…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«"/>
              <a:defRPr/>
            </a:pPr>
            <a:endParaRPr lang="en-US" sz="1600" b="1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«"/>
              <a:defRPr/>
            </a:pPr>
            <a:r>
              <a:rPr lang="en-US" sz="1600" b="1" smtClean="0">
                <a:solidFill>
                  <a:srgbClr val="FF9900"/>
                </a:solidFill>
              </a:rPr>
              <a:t>Expressiveness</a:t>
            </a:r>
            <a:r>
              <a:rPr lang="en-US" sz="1600" b="1" smtClean="0"/>
              <a:t> : strategy must serve all stakeholders and that means employees as well as customers, shareholders, creditors, suppliers, local or special communities, and the media.</a:t>
            </a:r>
          </a:p>
        </p:txBody>
      </p:sp>
      <p:sp>
        <p:nvSpPr>
          <p:cNvPr id="28676" name="Oval 8"/>
          <p:cNvSpPr>
            <a:spLocks noChangeArrowheads="1"/>
          </p:cNvSpPr>
          <p:nvPr/>
        </p:nvSpPr>
        <p:spPr bwMode="auto">
          <a:xfrm>
            <a:off x="5003800" y="3068638"/>
            <a:ext cx="3600450" cy="1295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2800" b="1">
                <a:solidFill>
                  <a:srgbClr val="FFFF00"/>
                </a:solidFill>
              </a:rPr>
              <a:t>Product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 b="1"/>
              <a:t>Sport competition</a:t>
            </a:r>
          </a:p>
        </p:txBody>
      </p:sp>
      <p:sp>
        <p:nvSpPr>
          <p:cNvPr id="28677" name="AutoShape 9"/>
          <p:cNvSpPr>
            <a:spLocks noChangeArrowheads="1"/>
          </p:cNvSpPr>
          <p:nvPr/>
        </p:nvSpPr>
        <p:spPr bwMode="auto">
          <a:xfrm rot="5400000">
            <a:off x="5904706" y="440532"/>
            <a:ext cx="1800225" cy="3455988"/>
          </a:xfrm>
          <a:prstGeom prst="flowChartOnlineStorage">
            <a:avLst/>
          </a:prstGeom>
          <a:gradFill rotWithShape="1">
            <a:gsLst>
              <a:gs pos="0">
                <a:srgbClr val="996633"/>
              </a:gs>
              <a:gs pos="100000">
                <a:srgbClr val="004747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2400" b="1">
                <a:solidFill>
                  <a:srgbClr val="FFFF00"/>
                </a:solidFill>
              </a:rPr>
              <a:t>Services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 b="1"/>
              <a:t>Hospitality : B to C – B to B</a:t>
            </a:r>
            <a:r>
              <a:rPr lang="en-US" altLang="fr-FR" sz="1800"/>
              <a:t> </a:t>
            </a:r>
          </a:p>
        </p:txBody>
      </p:sp>
      <p:sp>
        <p:nvSpPr>
          <p:cNvPr id="28678" name="AutoShape 10"/>
          <p:cNvSpPr>
            <a:spLocks noChangeArrowheads="1"/>
          </p:cNvSpPr>
          <p:nvPr/>
        </p:nvSpPr>
        <p:spPr bwMode="auto">
          <a:xfrm rot="-5400000">
            <a:off x="5976144" y="3464719"/>
            <a:ext cx="1728787" cy="3527425"/>
          </a:xfrm>
          <a:prstGeom prst="flowChartOnlineStorage">
            <a:avLst/>
          </a:prstGeom>
          <a:gradFill rotWithShape="1">
            <a:gsLst>
              <a:gs pos="0">
                <a:srgbClr val="996633"/>
              </a:gs>
              <a:gs pos="100000">
                <a:srgbClr val="004747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2400" b="1">
                <a:solidFill>
                  <a:srgbClr val="FFFF00"/>
                </a:solidFill>
              </a:rPr>
              <a:t>Experience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 b="1"/>
              <a:t>Entertainment 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700" b="1"/>
              <a:t>Expressiveness implementation :</a:t>
            </a:r>
            <a:r>
              <a:rPr lang="en-US" altLang="fr-FR" sz="1800" b="1"/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 b="1"/>
              <a:t>Very difficult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55650" y="1196975"/>
            <a:ext cx="7772400" cy="3681413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Linking </a:t>
            </a:r>
            <a:r>
              <a:rPr lang="en-US" smtClean="0">
                <a:solidFill>
                  <a:srgbClr val="FFFF00"/>
                </a:solidFill>
              </a:rPr>
              <a:t>Identity</a:t>
            </a:r>
            <a:r>
              <a:rPr lang="en-US" smtClean="0"/>
              <a:t>, </a:t>
            </a:r>
            <a:r>
              <a:rPr lang="en-US" smtClean="0">
                <a:solidFill>
                  <a:srgbClr val="FF9900"/>
                </a:solidFill>
              </a:rPr>
              <a:t>Reputation</a:t>
            </a:r>
            <a:r>
              <a:rPr lang="en-US" smtClean="0"/>
              <a:t> and </a:t>
            </a:r>
            <a:r>
              <a:rPr lang="en-US" smtClean="0">
                <a:solidFill>
                  <a:srgbClr val="CC3300"/>
                </a:solidFill>
              </a:rPr>
              <a:t>Expressive Organization</a:t>
            </a:r>
            <a:r>
              <a:rPr lang="en-US" smtClean="0"/>
              <a:t> (club or event) </a:t>
            </a:r>
            <a:r>
              <a:rPr lang="en-US" smtClean="0">
                <a:solidFill>
                  <a:srgbClr val="CC3300"/>
                </a:solidFill>
              </a:rPr>
              <a:t>Brand</a:t>
            </a:r>
            <a:r>
              <a:rPr lang="en-US" smtClean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smtClean="0"/>
              <a:t>Identity </a:t>
            </a:r>
            <a:r>
              <a:rPr lang="en-US" sz="2800" b="1" smtClean="0"/>
              <a:t>(Fombrun, 1996)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«"/>
              <a:defRPr/>
            </a:pPr>
            <a:r>
              <a:rPr lang="en-US" sz="2800" smtClean="0"/>
              <a:t>Corporate identity describes the set of </a:t>
            </a:r>
            <a:r>
              <a:rPr lang="en-US" sz="2800" smtClean="0">
                <a:solidFill>
                  <a:srgbClr val="FF9900"/>
                </a:solidFill>
              </a:rPr>
              <a:t>values </a:t>
            </a:r>
            <a:r>
              <a:rPr lang="en-US" sz="2800" smtClean="0"/>
              <a:t>and </a:t>
            </a:r>
            <a:r>
              <a:rPr lang="en-US" sz="2800" smtClean="0">
                <a:solidFill>
                  <a:srgbClr val="FF9900"/>
                </a:solidFill>
              </a:rPr>
              <a:t>principles</a:t>
            </a:r>
            <a:r>
              <a:rPr lang="en-US" sz="2800" smtClean="0"/>
              <a:t> employees (and players) managers associate with a company. </a:t>
            </a:r>
          </a:p>
          <a:p>
            <a:pPr eaLnBrk="1" hangingPunct="1">
              <a:buFont typeface="Wingdings" panose="05000000000000000000" pitchFamily="2" charset="2"/>
              <a:buChar char="«"/>
              <a:defRPr/>
            </a:pPr>
            <a:endParaRPr lang="en-US" sz="2800" smtClean="0"/>
          </a:p>
          <a:p>
            <a:pPr eaLnBrk="1" hangingPunct="1">
              <a:buFont typeface="Wingdings" panose="05000000000000000000" pitchFamily="2" charset="2"/>
              <a:buChar char="«"/>
              <a:defRPr/>
            </a:pPr>
            <a:r>
              <a:rPr lang="en-US" sz="2800" smtClean="0"/>
              <a:t>Corporate identity derives from a company’s </a:t>
            </a:r>
            <a:r>
              <a:rPr lang="en-US" sz="2800" smtClean="0">
                <a:solidFill>
                  <a:srgbClr val="FF9900"/>
                </a:solidFill>
              </a:rPr>
              <a:t>experiences</a:t>
            </a:r>
            <a:r>
              <a:rPr lang="en-US" sz="2800" smtClean="0"/>
              <a:t> since its </a:t>
            </a:r>
            <a:r>
              <a:rPr lang="en-US" sz="2800" smtClean="0">
                <a:solidFill>
                  <a:srgbClr val="FF9900"/>
                </a:solidFill>
              </a:rPr>
              <a:t>founding</a:t>
            </a:r>
            <a:r>
              <a:rPr lang="en-US" sz="2800" smtClean="0"/>
              <a:t>, its cumulative record of </a:t>
            </a:r>
            <a:r>
              <a:rPr lang="en-US" sz="2800" smtClean="0">
                <a:solidFill>
                  <a:srgbClr val="FF9900"/>
                </a:solidFill>
              </a:rPr>
              <a:t>successes and failures</a:t>
            </a:r>
            <a:r>
              <a:rPr lang="en-US" sz="2800" smtClean="0"/>
              <a:t> : very important for sports organizations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smtClean="0"/>
              <a:t>Corporate image </a:t>
            </a:r>
            <a:r>
              <a:rPr lang="en-US" sz="3200" b="1" smtClean="0"/>
              <a:t>(Fombrun, 1996)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SzTx/>
              <a:buFont typeface="Wingdings" panose="05000000000000000000" pitchFamily="2" charset="2"/>
              <a:buChar char="«"/>
              <a:defRPr/>
            </a:pPr>
            <a:r>
              <a:rPr lang="en-US" sz="2800" smtClean="0"/>
              <a:t>A corporate image accurately </a:t>
            </a:r>
            <a:r>
              <a:rPr lang="en-US" sz="2800" smtClean="0">
                <a:solidFill>
                  <a:srgbClr val="FF9900"/>
                </a:solidFill>
              </a:rPr>
              <a:t>mirrors the company’s identity</a:t>
            </a:r>
          </a:p>
          <a:p>
            <a:pPr eaLnBrk="1" hangingPunct="1">
              <a:buSzTx/>
              <a:buFont typeface="Wingdings" panose="05000000000000000000" pitchFamily="2" charset="2"/>
              <a:buChar char="«"/>
              <a:defRPr/>
            </a:pPr>
            <a:endParaRPr lang="en-US" sz="2800" smtClean="0">
              <a:solidFill>
                <a:srgbClr val="FF9900"/>
              </a:solidFill>
            </a:endParaRPr>
          </a:p>
          <a:p>
            <a:pPr eaLnBrk="1" hangingPunct="1">
              <a:buSzTx/>
              <a:buFont typeface="Wingdings" panose="05000000000000000000" pitchFamily="2" charset="2"/>
              <a:buChar char="«"/>
              <a:defRPr/>
            </a:pPr>
            <a:r>
              <a:rPr lang="en-US" sz="2800" smtClean="0"/>
              <a:t>The image is often distorted :</a:t>
            </a:r>
          </a:p>
          <a:p>
            <a:pPr lvl="1" eaLnBrk="1" hangingPunct="1">
              <a:buSzTx/>
              <a:buFont typeface="Wingdings" panose="05000000000000000000" pitchFamily="2" charset="2"/>
              <a:buChar char="«"/>
              <a:defRPr/>
            </a:pPr>
            <a:r>
              <a:rPr lang="en-US" sz="2400" smtClean="0"/>
              <a:t>i) as the company tries to </a:t>
            </a:r>
            <a:r>
              <a:rPr lang="en-US" sz="2400" smtClean="0">
                <a:solidFill>
                  <a:srgbClr val="FF9900"/>
                </a:solidFill>
              </a:rPr>
              <a:t>manipulate</a:t>
            </a:r>
            <a:r>
              <a:rPr lang="en-US" sz="2400" smtClean="0"/>
              <a:t> its public through </a:t>
            </a:r>
            <a:r>
              <a:rPr lang="en-US" sz="2400" smtClean="0">
                <a:solidFill>
                  <a:srgbClr val="FF9900"/>
                </a:solidFill>
              </a:rPr>
              <a:t>advertising</a:t>
            </a:r>
            <a:r>
              <a:rPr lang="en-US" sz="2400" smtClean="0"/>
              <a:t> and other forms of </a:t>
            </a:r>
            <a:r>
              <a:rPr lang="en-US" sz="2400" smtClean="0">
                <a:solidFill>
                  <a:srgbClr val="FF9900"/>
                </a:solidFill>
              </a:rPr>
              <a:t>self-presentation</a:t>
            </a:r>
          </a:p>
          <a:p>
            <a:pPr algn="ctr" eaLnBrk="1" hangingPunct="1">
              <a:buSzTx/>
              <a:buFont typeface="Wingdings" panose="05000000000000000000" pitchFamily="2" charset="2"/>
              <a:buNone/>
              <a:defRPr/>
            </a:pPr>
            <a:r>
              <a:rPr lang="en-US" sz="2800" smtClean="0"/>
              <a:t>or</a:t>
            </a:r>
          </a:p>
          <a:p>
            <a:pPr lvl="1" eaLnBrk="1" hangingPunct="1">
              <a:buSzTx/>
              <a:buFont typeface="Wingdings" panose="05000000000000000000" pitchFamily="2" charset="2"/>
              <a:buChar char="«"/>
              <a:defRPr/>
            </a:pPr>
            <a:r>
              <a:rPr lang="en-US" sz="2400" smtClean="0"/>
              <a:t>ii) </a:t>
            </a:r>
            <a:r>
              <a:rPr lang="en-US" sz="2400" smtClean="0">
                <a:solidFill>
                  <a:srgbClr val="FF9900"/>
                </a:solidFill>
              </a:rPr>
              <a:t>rumors</a:t>
            </a:r>
            <a:r>
              <a:rPr lang="en-US" sz="2400" smtClean="0"/>
              <a:t> develop from the unofficial statements of employees to peers, analysts, and reporters. </a:t>
            </a:r>
          </a:p>
          <a:p>
            <a:pPr eaLnBrk="1" hangingPunct="1">
              <a:defRPr/>
            </a:pPr>
            <a:endParaRPr 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smtClean="0"/>
              <a:t>Reputation </a:t>
            </a:r>
            <a:r>
              <a:rPr lang="en-US" sz="3200" b="1" smtClean="0"/>
              <a:t>(Fombrun, 1996)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«"/>
              <a:defRPr/>
            </a:pPr>
            <a:r>
              <a:rPr lang="en-US" smtClean="0"/>
              <a:t>“Reputation” is the general </a:t>
            </a:r>
            <a:r>
              <a:rPr lang="en-US" smtClean="0">
                <a:solidFill>
                  <a:srgbClr val="FF9900"/>
                </a:solidFill>
              </a:rPr>
              <a:t>estimation</a:t>
            </a:r>
            <a:r>
              <a:rPr lang="en-US" smtClean="0"/>
              <a:t> in which one is held by the </a:t>
            </a:r>
            <a:r>
              <a:rPr lang="en-US" smtClean="0">
                <a:solidFill>
                  <a:srgbClr val="FF9900"/>
                </a:solidFill>
              </a:rPr>
              <a:t>public</a:t>
            </a:r>
            <a:r>
              <a:rPr lang="en-US" smtClean="0"/>
              <a:t> (</a:t>
            </a:r>
            <a:r>
              <a:rPr lang="en-US" i="1" smtClean="0"/>
              <a:t>American Heritage Dictionary’s</a:t>
            </a:r>
            <a:r>
              <a:rPr lang="en-US" smtClean="0"/>
              <a:t>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«"/>
              <a:defRPr/>
            </a:pPr>
            <a:endParaRPr lang="en-US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«"/>
              <a:defRPr/>
            </a:pPr>
            <a:r>
              <a:rPr lang="en-US" smtClean="0"/>
              <a:t>A corporate reputation represents the </a:t>
            </a:r>
            <a:r>
              <a:rPr lang="en-US" smtClean="0">
                <a:solidFill>
                  <a:srgbClr val="FF9900"/>
                </a:solidFill>
              </a:rPr>
              <a:t>“net” affective or emotional reaction</a:t>
            </a:r>
            <a:r>
              <a:rPr lang="en-US" smtClean="0"/>
              <a:t> – good or bad, weak or strong – of customers, investors, employees, and the general public to the </a:t>
            </a:r>
            <a:r>
              <a:rPr lang="en-US" smtClean="0">
                <a:solidFill>
                  <a:srgbClr val="FF9900"/>
                </a:solidFill>
              </a:rPr>
              <a:t>company’s name</a:t>
            </a:r>
            <a:r>
              <a:rPr lang="en-US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9144000" cy="629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smtClean="0"/>
              <a:t>What’s in a name ?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en-US" sz="2400" smtClean="0"/>
              <a:t>Sports organizations </a:t>
            </a:r>
            <a:r>
              <a:rPr lang="en-US" sz="2400" smtClean="0">
                <a:solidFill>
                  <a:srgbClr val="FF9900"/>
                </a:solidFill>
              </a:rPr>
              <a:t>names</a:t>
            </a:r>
            <a:r>
              <a:rPr lang="en-US" sz="2400" smtClean="0"/>
              <a:t> are very strategic :</a:t>
            </a:r>
          </a:p>
          <a:p>
            <a:pPr lvl="1" eaLnBrk="1" hangingPunct="1">
              <a:lnSpc>
                <a:spcPct val="8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en-US" sz="2000" smtClean="0"/>
              <a:t>Cities</a:t>
            </a:r>
          </a:p>
          <a:p>
            <a:pPr lvl="1" eaLnBrk="1" hangingPunct="1">
              <a:lnSpc>
                <a:spcPct val="8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en-US" sz="2000" smtClean="0"/>
              <a:t>Objects, animals, groups, symbols, features : Colts – Bulls – Celtics – Patriots - Indians…</a:t>
            </a:r>
          </a:p>
          <a:p>
            <a:pPr lvl="1" eaLnBrk="1" hangingPunct="1">
              <a:lnSpc>
                <a:spcPct val="8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en-US" sz="2000" smtClean="0"/>
              <a:t>Sponsors : BNP Paribas, H Cup , Evian Masters, Andros Trophy…</a:t>
            </a:r>
          </a:p>
          <a:p>
            <a:pPr eaLnBrk="1" hangingPunct="1">
              <a:lnSpc>
                <a:spcPct val="80000"/>
              </a:lnSpc>
              <a:buSzTx/>
              <a:buFont typeface="Wingdings" panose="05000000000000000000" pitchFamily="2" charset="2"/>
              <a:buChar char="«"/>
              <a:defRPr/>
            </a:pPr>
            <a:endParaRPr lang="en-US" sz="2400" smtClean="0"/>
          </a:p>
          <a:p>
            <a:pPr eaLnBrk="1" hangingPunct="1">
              <a:lnSpc>
                <a:spcPct val="8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en-US" sz="2400" smtClean="0"/>
              <a:t>Moreover : in a market society like ours, it’s clear that names – and the reputations we associate with them – have </a:t>
            </a:r>
            <a:r>
              <a:rPr lang="en-US" sz="2400" smtClean="0">
                <a:solidFill>
                  <a:srgbClr val="FF9900"/>
                </a:solidFill>
              </a:rPr>
              <a:t>economic value</a:t>
            </a:r>
            <a:r>
              <a:rPr lang="en-US" sz="2400" smtClean="0"/>
              <a:t> :</a:t>
            </a:r>
          </a:p>
          <a:p>
            <a:pPr lvl="1" eaLnBrk="1" hangingPunct="1">
              <a:lnSpc>
                <a:spcPct val="8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en-US" sz="2000" smtClean="0"/>
              <a:t>Michael Jordan : continued to bring in top endorsement income from companies like Nike, Hanes, General Mills and Quaker Oaks (estimated $ 13 million a year)</a:t>
            </a:r>
          </a:p>
          <a:p>
            <a:pPr lvl="1" eaLnBrk="1" hangingPunct="1">
              <a:lnSpc>
                <a:spcPct val="8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en-US" sz="2000" smtClean="0"/>
              <a:t>Jack Nicklaus, Arnold palmer (golf), Joe Montana, Wayne Gretzky, Andre Agassi, Zinedine Zidane…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smtClean="0"/>
              <a:t>Reputation and media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«"/>
              <a:defRPr/>
            </a:pPr>
            <a:r>
              <a:rPr lang="en-US" smtClean="0"/>
              <a:t>Difficulty to </a:t>
            </a:r>
            <a:r>
              <a:rPr lang="en-US" smtClean="0">
                <a:solidFill>
                  <a:srgbClr val="FF9900"/>
                </a:solidFill>
              </a:rPr>
              <a:t>control </a:t>
            </a:r>
            <a:r>
              <a:rPr lang="en-US" smtClean="0"/>
              <a:t>inside de Communication Mix (TV, Radio, Internet, Press, posting) !</a:t>
            </a:r>
          </a:p>
          <a:p>
            <a:pPr eaLnBrk="1" hangingPunct="1">
              <a:buFont typeface="Wingdings" panose="05000000000000000000" pitchFamily="2" charset="2"/>
              <a:buChar char="«"/>
              <a:defRPr/>
            </a:pPr>
            <a:endParaRPr lang="en-US" smtClean="0"/>
          </a:p>
          <a:p>
            <a:pPr eaLnBrk="1" hangingPunct="1">
              <a:buFont typeface="Wingdings" panose="05000000000000000000" pitchFamily="2" charset="2"/>
              <a:buChar char="«"/>
              <a:defRPr/>
            </a:pPr>
            <a:r>
              <a:rPr lang="en-US" smtClean="0"/>
              <a:t>For sports organizations : you can develop your </a:t>
            </a:r>
            <a:r>
              <a:rPr lang="en-US" smtClean="0">
                <a:solidFill>
                  <a:srgbClr val="FF9900"/>
                </a:solidFill>
              </a:rPr>
              <a:t>own information for the public</a:t>
            </a:r>
            <a:r>
              <a:rPr lang="en-US" smtClean="0"/>
              <a:t> : official website (very important !) and sometimes own press (production) or TV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8" name="Rectangle 4"/>
          <p:cNvSpPr>
            <a:spLocks noChangeArrowheads="1"/>
          </p:cNvSpPr>
          <p:nvPr/>
        </p:nvSpPr>
        <p:spPr bwMode="auto">
          <a:xfrm>
            <a:off x="0" y="158750"/>
            <a:ext cx="914400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eaLnBrk="1" hangingPunct="1">
              <a:defRPr/>
            </a:pPr>
            <a:r>
              <a:rPr lang="fr-FR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Linking Identity – Name – Image – Reputation </a:t>
            </a:r>
            <a:r>
              <a:rPr lang="fr-FR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(Fombrun, 1996)</a:t>
            </a:r>
          </a:p>
        </p:txBody>
      </p:sp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3348038" y="1844675"/>
            <a:ext cx="283527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</a:rPr>
              <a:t>Corporate Identity</a:t>
            </a:r>
            <a:endParaRPr lang="fr-FR" altLang="fr-FR" sz="2400" b="1"/>
          </a:p>
        </p:txBody>
      </p:sp>
      <p:sp>
        <p:nvSpPr>
          <p:cNvPr id="36868" name="Text Box 6"/>
          <p:cNvSpPr txBox="1">
            <a:spLocks noChangeArrowheads="1"/>
          </p:cNvSpPr>
          <p:nvPr/>
        </p:nvSpPr>
        <p:spPr bwMode="auto">
          <a:xfrm>
            <a:off x="3276600" y="3213100"/>
            <a:ext cx="2835275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Times New Roman" panose="02020603050405020304" pitchFamily="18" charset="0"/>
              </a:rPr>
              <a:t>Names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Times New Roman" panose="02020603050405020304" pitchFamily="18" charset="0"/>
              </a:rPr>
              <a:t>Self-Presentations</a:t>
            </a:r>
            <a:endParaRPr lang="fr-FR" altLang="fr-FR" sz="1800" b="1"/>
          </a:p>
        </p:txBody>
      </p:sp>
      <p:sp>
        <p:nvSpPr>
          <p:cNvPr id="36869" name="Text Box 7"/>
          <p:cNvSpPr txBox="1">
            <a:spLocks noChangeArrowheads="1"/>
          </p:cNvSpPr>
          <p:nvPr/>
        </p:nvSpPr>
        <p:spPr bwMode="auto">
          <a:xfrm>
            <a:off x="2843213" y="4508500"/>
            <a:ext cx="188912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latin typeface="Times New Roman" panose="02020603050405020304" pitchFamily="18" charset="0"/>
              </a:rPr>
              <a:t>Community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latin typeface="Times New Roman" panose="02020603050405020304" pitchFamily="18" charset="0"/>
              </a:rPr>
              <a:t>Image</a:t>
            </a:r>
            <a:endParaRPr lang="fr-FR" altLang="fr-FR" sz="1600" b="1"/>
          </a:p>
        </p:txBody>
      </p:sp>
      <p:sp>
        <p:nvSpPr>
          <p:cNvPr id="36870" name="Text Box 8"/>
          <p:cNvSpPr txBox="1">
            <a:spLocks noChangeArrowheads="1"/>
          </p:cNvSpPr>
          <p:nvPr/>
        </p:nvSpPr>
        <p:spPr bwMode="auto">
          <a:xfrm>
            <a:off x="4716463" y="4437063"/>
            <a:ext cx="2125662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Times New Roman" panose="02020603050405020304" pitchFamily="18" charset="0"/>
              </a:rPr>
              <a:t>Investor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Times New Roman" panose="02020603050405020304" pitchFamily="18" charset="0"/>
              </a:rPr>
              <a:t>Image</a:t>
            </a:r>
            <a:endParaRPr lang="fr-FR" altLang="fr-FR" sz="1800" b="1"/>
          </a:p>
        </p:txBody>
      </p:sp>
      <p:sp>
        <p:nvSpPr>
          <p:cNvPr id="36871" name="Text Box 9"/>
          <p:cNvSpPr txBox="1">
            <a:spLocks noChangeArrowheads="1"/>
          </p:cNvSpPr>
          <p:nvPr/>
        </p:nvSpPr>
        <p:spPr bwMode="auto">
          <a:xfrm>
            <a:off x="6804025" y="4437063"/>
            <a:ext cx="165417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Times New Roman" panose="02020603050405020304" pitchFamily="18" charset="0"/>
              </a:rPr>
              <a:t>Employee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Times New Roman" panose="02020603050405020304" pitchFamily="18" charset="0"/>
              </a:rPr>
              <a:t>Image</a:t>
            </a:r>
            <a:endParaRPr lang="fr-FR" altLang="fr-FR" sz="1800" b="1"/>
          </a:p>
        </p:txBody>
      </p:sp>
      <p:sp>
        <p:nvSpPr>
          <p:cNvPr id="36872" name="Text Box 10"/>
          <p:cNvSpPr txBox="1">
            <a:spLocks noChangeArrowheads="1"/>
          </p:cNvSpPr>
          <p:nvPr/>
        </p:nvSpPr>
        <p:spPr bwMode="auto">
          <a:xfrm>
            <a:off x="3025775" y="5724525"/>
            <a:ext cx="3544888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Corporate Reputation</a:t>
            </a:r>
            <a:endParaRPr lang="fr-FR" altLang="fr-FR" sz="2000" b="1"/>
          </a:p>
        </p:txBody>
      </p:sp>
      <p:sp>
        <p:nvSpPr>
          <p:cNvPr id="36873" name="Oval 11"/>
          <p:cNvSpPr>
            <a:spLocks noChangeArrowheads="1"/>
          </p:cNvSpPr>
          <p:nvPr/>
        </p:nvSpPr>
        <p:spPr bwMode="auto">
          <a:xfrm>
            <a:off x="2790825" y="1773238"/>
            <a:ext cx="4014788" cy="950912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36874" name="Oval 12"/>
          <p:cNvSpPr>
            <a:spLocks noChangeArrowheads="1"/>
          </p:cNvSpPr>
          <p:nvPr/>
        </p:nvSpPr>
        <p:spPr bwMode="auto">
          <a:xfrm>
            <a:off x="3262313" y="3103563"/>
            <a:ext cx="2835275" cy="760412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36875" name="Text Box 13"/>
          <p:cNvSpPr txBox="1">
            <a:spLocks noChangeArrowheads="1"/>
          </p:cNvSpPr>
          <p:nvPr/>
        </p:nvSpPr>
        <p:spPr bwMode="auto">
          <a:xfrm>
            <a:off x="900113" y="4292600"/>
            <a:ext cx="165417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Times New Roman" panose="02020603050405020304" pitchFamily="18" charset="0"/>
              </a:rPr>
              <a:t>Customer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Times New Roman" panose="02020603050405020304" pitchFamily="18" charset="0"/>
              </a:rPr>
              <a:t>Image</a:t>
            </a:r>
            <a:endParaRPr lang="fr-FR" altLang="fr-FR" sz="1800" b="1"/>
          </a:p>
        </p:txBody>
      </p:sp>
      <p:sp>
        <p:nvSpPr>
          <p:cNvPr id="36876" name="Oval 14"/>
          <p:cNvSpPr>
            <a:spLocks noChangeArrowheads="1"/>
          </p:cNvSpPr>
          <p:nvPr/>
        </p:nvSpPr>
        <p:spPr bwMode="auto">
          <a:xfrm>
            <a:off x="900113" y="4437063"/>
            <a:ext cx="1654175" cy="760412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36877" name="Oval 15"/>
          <p:cNvSpPr>
            <a:spLocks noChangeArrowheads="1"/>
          </p:cNvSpPr>
          <p:nvPr/>
        </p:nvSpPr>
        <p:spPr bwMode="auto">
          <a:xfrm>
            <a:off x="2790825" y="4433888"/>
            <a:ext cx="1889125" cy="760412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36878" name="Oval 16"/>
          <p:cNvSpPr>
            <a:spLocks noChangeArrowheads="1"/>
          </p:cNvSpPr>
          <p:nvPr/>
        </p:nvSpPr>
        <p:spPr bwMode="auto">
          <a:xfrm>
            <a:off x="4916488" y="4433888"/>
            <a:ext cx="1654175" cy="760412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36879" name="Oval 17"/>
          <p:cNvSpPr>
            <a:spLocks noChangeArrowheads="1"/>
          </p:cNvSpPr>
          <p:nvPr/>
        </p:nvSpPr>
        <p:spPr bwMode="auto">
          <a:xfrm>
            <a:off x="6805613" y="4433888"/>
            <a:ext cx="1654175" cy="760412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36880" name="Oval 18"/>
          <p:cNvSpPr>
            <a:spLocks noChangeArrowheads="1"/>
          </p:cNvSpPr>
          <p:nvPr/>
        </p:nvSpPr>
        <p:spPr bwMode="auto">
          <a:xfrm>
            <a:off x="3025775" y="5573713"/>
            <a:ext cx="3544888" cy="950912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36881" name="Line 19"/>
          <p:cNvSpPr>
            <a:spLocks noChangeShapeType="1"/>
          </p:cNvSpPr>
          <p:nvPr/>
        </p:nvSpPr>
        <p:spPr bwMode="auto">
          <a:xfrm>
            <a:off x="4679950" y="2724150"/>
            <a:ext cx="3175" cy="379413"/>
          </a:xfrm>
          <a:prstGeom prst="line">
            <a:avLst/>
          </a:prstGeom>
          <a:noFill/>
          <a:ln w="38100">
            <a:solidFill>
              <a:schemeClr val="hlink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6882" name="Line 20"/>
          <p:cNvSpPr>
            <a:spLocks noChangeShapeType="1"/>
          </p:cNvSpPr>
          <p:nvPr/>
        </p:nvSpPr>
        <p:spPr bwMode="auto">
          <a:xfrm flipH="1">
            <a:off x="2081213" y="3673475"/>
            <a:ext cx="1417637" cy="760413"/>
          </a:xfrm>
          <a:prstGeom prst="line">
            <a:avLst/>
          </a:prstGeom>
          <a:noFill/>
          <a:ln w="38100">
            <a:solidFill>
              <a:schemeClr val="hlink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6883" name="Line 21"/>
          <p:cNvSpPr>
            <a:spLocks noChangeShapeType="1"/>
          </p:cNvSpPr>
          <p:nvPr/>
        </p:nvSpPr>
        <p:spPr bwMode="auto">
          <a:xfrm>
            <a:off x="5861050" y="3673475"/>
            <a:ext cx="1417638" cy="760413"/>
          </a:xfrm>
          <a:prstGeom prst="line">
            <a:avLst/>
          </a:prstGeom>
          <a:noFill/>
          <a:ln w="38100">
            <a:solidFill>
              <a:schemeClr val="hlink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6884" name="Line 22"/>
          <p:cNvSpPr>
            <a:spLocks noChangeShapeType="1"/>
          </p:cNvSpPr>
          <p:nvPr/>
        </p:nvSpPr>
        <p:spPr bwMode="auto">
          <a:xfrm flipH="1">
            <a:off x="3971925" y="3863975"/>
            <a:ext cx="234950" cy="569913"/>
          </a:xfrm>
          <a:prstGeom prst="line">
            <a:avLst/>
          </a:prstGeom>
          <a:noFill/>
          <a:ln w="38100">
            <a:solidFill>
              <a:schemeClr val="hlink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6885" name="Line 23"/>
          <p:cNvSpPr>
            <a:spLocks noChangeShapeType="1"/>
          </p:cNvSpPr>
          <p:nvPr/>
        </p:nvSpPr>
        <p:spPr bwMode="auto">
          <a:xfrm>
            <a:off x="5153025" y="3863975"/>
            <a:ext cx="471488" cy="569913"/>
          </a:xfrm>
          <a:prstGeom prst="line">
            <a:avLst/>
          </a:prstGeom>
          <a:noFill/>
          <a:ln w="38100">
            <a:solidFill>
              <a:schemeClr val="hlink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6886" name="Line 24"/>
          <p:cNvSpPr>
            <a:spLocks noChangeShapeType="1"/>
          </p:cNvSpPr>
          <p:nvPr/>
        </p:nvSpPr>
        <p:spPr bwMode="auto">
          <a:xfrm>
            <a:off x="1844675" y="5194300"/>
            <a:ext cx="1181100" cy="760413"/>
          </a:xfrm>
          <a:prstGeom prst="line">
            <a:avLst/>
          </a:prstGeom>
          <a:noFill/>
          <a:ln w="38100">
            <a:solidFill>
              <a:schemeClr val="hlink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6887" name="Line 25"/>
          <p:cNvSpPr>
            <a:spLocks noChangeShapeType="1"/>
          </p:cNvSpPr>
          <p:nvPr/>
        </p:nvSpPr>
        <p:spPr bwMode="auto">
          <a:xfrm>
            <a:off x="3735388" y="5194300"/>
            <a:ext cx="236537" cy="379413"/>
          </a:xfrm>
          <a:prstGeom prst="line">
            <a:avLst/>
          </a:prstGeom>
          <a:noFill/>
          <a:ln w="38100">
            <a:solidFill>
              <a:schemeClr val="hlink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6888" name="Line 26"/>
          <p:cNvSpPr>
            <a:spLocks noChangeShapeType="1"/>
          </p:cNvSpPr>
          <p:nvPr/>
        </p:nvSpPr>
        <p:spPr bwMode="auto">
          <a:xfrm flipH="1">
            <a:off x="5387975" y="5194300"/>
            <a:ext cx="236538" cy="379413"/>
          </a:xfrm>
          <a:prstGeom prst="line">
            <a:avLst/>
          </a:prstGeom>
          <a:noFill/>
          <a:ln w="38100">
            <a:solidFill>
              <a:schemeClr val="hlink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6889" name="Line 27"/>
          <p:cNvSpPr>
            <a:spLocks noChangeShapeType="1"/>
          </p:cNvSpPr>
          <p:nvPr/>
        </p:nvSpPr>
        <p:spPr bwMode="auto">
          <a:xfrm flipH="1">
            <a:off x="6570663" y="5194300"/>
            <a:ext cx="944562" cy="760413"/>
          </a:xfrm>
          <a:prstGeom prst="line">
            <a:avLst/>
          </a:prstGeom>
          <a:noFill/>
          <a:ln w="38100">
            <a:solidFill>
              <a:schemeClr val="hlink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042988" y="2852738"/>
            <a:ext cx="1512887" cy="10080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/>
              <a:t>FACILITIES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/>
              <a:t>STADIUM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/>
              <a:t>ARENA</a:t>
            </a: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3419475" y="2852738"/>
            <a:ext cx="1512888" cy="10080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/>
              <a:t>REPUTATION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/>
              <a:t>BRAND</a:t>
            </a: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5651500" y="1484313"/>
            <a:ext cx="1512888" cy="10080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/>
              <a:t>SPONSORSHIP</a:t>
            </a: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5724525" y="4221163"/>
            <a:ext cx="1512888" cy="10080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/>
              <a:t>SOCIAL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/>
              <a:t>CAPITAL</a:t>
            </a:r>
          </a:p>
        </p:txBody>
      </p:sp>
      <p:sp>
        <p:nvSpPr>
          <p:cNvPr id="4102" name="Line 6"/>
          <p:cNvSpPr>
            <a:spLocks noChangeShapeType="1"/>
          </p:cNvSpPr>
          <p:nvPr/>
        </p:nvSpPr>
        <p:spPr bwMode="auto">
          <a:xfrm flipV="1">
            <a:off x="4932363" y="2492375"/>
            <a:ext cx="719137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03" name="Oval 7"/>
          <p:cNvSpPr>
            <a:spLocks noChangeArrowheads="1"/>
          </p:cNvSpPr>
          <p:nvPr/>
        </p:nvSpPr>
        <p:spPr bwMode="auto">
          <a:xfrm>
            <a:off x="5219700" y="2708275"/>
            <a:ext cx="215900" cy="2873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 flipH="1">
            <a:off x="1835150" y="1916113"/>
            <a:ext cx="38163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05" name="Line 9"/>
          <p:cNvSpPr>
            <a:spLocks noChangeShapeType="1"/>
          </p:cNvSpPr>
          <p:nvPr/>
        </p:nvSpPr>
        <p:spPr bwMode="auto">
          <a:xfrm>
            <a:off x="1835150" y="1916113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06" name="Oval 10"/>
          <p:cNvSpPr>
            <a:spLocks noChangeArrowheads="1"/>
          </p:cNvSpPr>
          <p:nvPr/>
        </p:nvSpPr>
        <p:spPr bwMode="auto">
          <a:xfrm>
            <a:off x="2987675" y="1989138"/>
            <a:ext cx="215900" cy="287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4107" name="Line 11"/>
          <p:cNvSpPr>
            <a:spLocks noChangeShapeType="1"/>
          </p:cNvSpPr>
          <p:nvPr/>
        </p:nvSpPr>
        <p:spPr bwMode="auto">
          <a:xfrm>
            <a:off x="4932363" y="3860800"/>
            <a:ext cx="792162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08" name="Oval 12"/>
          <p:cNvSpPr>
            <a:spLocks noChangeArrowheads="1"/>
          </p:cNvSpPr>
          <p:nvPr/>
        </p:nvSpPr>
        <p:spPr bwMode="auto">
          <a:xfrm>
            <a:off x="5219700" y="3644900"/>
            <a:ext cx="215900" cy="2873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4109" name="Line 13"/>
          <p:cNvSpPr>
            <a:spLocks noChangeShapeType="1"/>
          </p:cNvSpPr>
          <p:nvPr/>
        </p:nvSpPr>
        <p:spPr bwMode="auto">
          <a:xfrm flipH="1">
            <a:off x="2555875" y="3357563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10" name="Oval 14"/>
          <p:cNvSpPr>
            <a:spLocks noChangeArrowheads="1"/>
          </p:cNvSpPr>
          <p:nvPr/>
        </p:nvSpPr>
        <p:spPr bwMode="auto">
          <a:xfrm>
            <a:off x="2916238" y="2997200"/>
            <a:ext cx="215900" cy="2873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4111" name="Line 15"/>
          <p:cNvSpPr>
            <a:spLocks noChangeShapeType="1"/>
          </p:cNvSpPr>
          <p:nvPr/>
        </p:nvSpPr>
        <p:spPr bwMode="auto">
          <a:xfrm>
            <a:off x="2555875" y="3573463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12" name="Oval 16"/>
          <p:cNvSpPr>
            <a:spLocks noChangeArrowheads="1"/>
          </p:cNvSpPr>
          <p:nvPr/>
        </p:nvSpPr>
        <p:spPr bwMode="auto">
          <a:xfrm>
            <a:off x="2916238" y="3644900"/>
            <a:ext cx="215900" cy="2873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4113" name="Line 17"/>
          <p:cNvSpPr>
            <a:spLocks noChangeShapeType="1"/>
          </p:cNvSpPr>
          <p:nvPr/>
        </p:nvSpPr>
        <p:spPr bwMode="auto">
          <a:xfrm flipV="1">
            <a:off x="6516688" y="2492375"/>
            <a:ext cx="0" cy="1728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14" name="Oval 18"/>
          <p:cNvSpPr>
            <a:spLocks noChangeArrowheads="1"/>
          </p:cNvSpPr>
          <p:nvPr/>
        </p:nvSpPr>
        <p:spPr bwMode="auto">
          <a:xfrm>
            <a:off x="4211638" y="5157788"/>
            <a:ext cx="215900" cy="287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4115" name="Line 19"/>
          <p:cNvSpPr>
            <a:spLocks noChangeShapeType="1"/>
          </p:cNvSpPr>
          <p:nvPr/>
        </p:nvSpPr>
        <p:spPr bwMode="auto">
          <a:xfrm flipH="1">
            <a:off x="1979613" y="4941888"/>
            <a:ext cx="3744912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16" name="Line 20"/>
          <p:cNvSpPr>
            <a:spLocks noChangeShapeType="1"/>
          </p:cNvSpPr>
          <p:nvPr/>
        </p:nvSpPr>
        <p:spPr bwMode="auto">
          <a:xfrm flipV="1">
            <a:off x="1979613" y="3860800"/>
            <a:ext cx="0" cy="10810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17" name="Line 21"/>
          <p:cNvSpPr>
            <a:spLocks noChangeShapeType="1"/>
          </p:cNvSpPr>
          <p:nvPr/>
        </p:nvSpPr>
        <p:spPr bwMode="auto">
          <a:xfrm>
            <a:off x="6877050" y="2492375"/>
            <a:ext cx="0" cy="1728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18" name="Oval 22"/>
          <p:cNvSpPr>
            <a:spLocks noChangeArrowheads="1"/>
          </p:cNvSpPr>
          <p:nvPr/>
        </p:nvSpPr>
        <p:spPr bwMode="auto">
          <a:xfrm>
            <a:off x="6227763" y="3068638"/>
            <a:ext cx="215900" cy="287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4119" name="Oval 23"/>
          <p:cNvSpPr>
            <a:spLocks noChangeArrowheads="1"/>
          </p:cNvSpPr>
          <p:nvPr/>
        </p:nvSpPr>
        <p:spPr bwMode="auto">
          <a:xfrm>
            <a:off x="6948488" y="3068638"/>
            <a:ext cx="215900" cy="287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10264" name="Oval 24"/>
          <p:cNvSpPr>
            <a:spLocks noChangeArrowheads="1"/>
          </p:cNvSpPr>
          <p:nvPr/>
        </p:nvSpPr>
        <p:spPr bwMode="auto">
          <a:xfrm>
            <a:off x="5867400" y="5445125"/>
            <a:ext cx="1296988" cy="863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/>
              <a:t>Negociation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/>
              <a:t>Hospitality</a:t>
            </a:r>
          </a:p>
        </p:txBody>
      </p:sp>
      <p:sp>
        <p:nvSpPr>
          <p:cNvPr id="10265" name="Oval 25"/>
          <p:cNvSpPr>
            <a:spLocks noChangeArrowheads="1"/>
          </p:cNvSpPr>
          <p:nvPr/>
        </p:nvSpPr>
        <p:spPr bwMode="auto">
          <a:xfrm>
            <a:off x="5795963" y="404813"/>
            <a:ext cx="1296987" cy="863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/>
              <a:t>Activation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/>
              <a:t>CRM</a:t>
            </a:r>
          </a:p>
        </p:txBody>
      </p:sp>
      <p:sp>
        <p:nvSpPr>
          <p:cNvPr id="10266" name="Oval 26"/>
          <p:cNvSpPr>
            <a:spLocks noChangeArrowheads="1"/>
          </p:cNvSpPr>
          <p:nvPr/>
        </p:nvSpPr>
        <p:spPr bwMode="auto">
          <a:xfrm>
            <a:off x="3563938" y="4005263"/>
            <a:ext cx="1296987" cy="863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/>
              <a:t>Brand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/>
              <a:t>Management</a:t>
            </a:r>
          </a:p>
        </p:txBody>
      </p:sp>
      <p:sp>
        <p:nvSpPr>
          <p:cNvPr id="10267" name="Oval 27"/>
          <p:cNvSpPr>
            <a:spLocks noChangeArrowheads="1"/>
          </p:cNvSpPr>
          <p:nvPr/>
        </p:nvSpPr>
        <p:spPr bwMode="auto">
          <a:xfrm>
            <a:off x="468313" y="4076700"/>
            <a:ext cx="1296987" cy="863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/>
              <a:t>Ticketing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/>
              <a:t>Entertainment</a:t>
            </a:r>
          </a:p>
        </p:txBody>
      </p:sp>
      <p:sp>
        <p:nvSpPr>
          <p:cNvPr id="10268" name="Line 28"/>
          <p:cNvSpPr>
            <a:spLocks noChangeShapeType="1"/>
          </p:cNvSpPr>
          <p:nvPr/>
        </p:nvSpPr>
        <p:spPr bwMode="auto">
          <a:xfrm flipV="1">
            <a:off x="4211638" y="3860800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69" name="Line 29"/>
          <p:cNvSpPr>
            <a:spLocks noChangeShapeType="1"/>
          </p:cNvSpPr>
          <p:nvPr/>
        </p:nvSpPr>
        <p:spPr bwMode="auto">
          <a:xfrm flipV="1">
            <a:off x="6516688" y="522922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70" name="Line 30"/>
          <p:cNvSpPr>
            <a:spLocks noChangeShapeType="1"/>
          </p:cNvSpPr>
          <p:nvPr/>
        </p:nvSpPr>
        <p:spPr bwMode="auto">
          <a:xfrm flipV="1">
            <a:off x="1187450" y="3860800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71" name="Line 31"/>
          <p:cNvSpPr>
            <a:spLocks noChangeShapeType="1"/>
          </p:cNvSpPr>
          <p:nvPr/>
        </p:nvSpPr>
        <p:spPr bwMode="auto">
          <a:xfrm>
            <a:off x="6443663" y="126841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72" name="Rectangle 35"/>
          <p:cNvSpPr>
            <a:spLocks noChangeArrowheads="1"/>
          </p:cNvSpPr>
          <p:nvPr/>
        </p:nvSpPr>
        <p:spPr bwMode="auto">
          <a:xfrm>
            <a:off x="179388" y="5705475"/>
            <a:ext cx="647700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rgbClr val="000000"/>
              </a:solidFill>
            </a:endParaRPr>
          </a:p>
        </p:txBody>
      </p:sp>
      <p:sp>
        <p:nvSpPr>
          <p:cNvPr id="10273" name="Oval 36"/>
          <p:cNvSpPr>
            <a:spLocks noChangeArrowheads="1"/>
          </p:cNvSpPr>
          <p:nvPr/>
        </p:nvSpPr>
        <p:spPr bwMode="auto">
          <a:xfrm>
            <a:off x="179388" y="6281738"/>
            <a:ext cx="649287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rgbClr val="000000"/>
              </a:solidFill>
            </a:endParaRPr>
          </a:p>
        </p:txBody>
      </p:sp>
      <p:sp>
        <p:nvSpPr>
          <p:cNvPr id="10274" name="Text Box 37"/>
          <p:cNvSpPr txBox="1">
            <a:spLocks noChangeArrowheads="1"/>
          </p:cNvSpPr>
          <p:nvPr/>
        </p:nvSpPr>
        <p:spPr bwMode="auto">
          <a:xfrm>
            <a:off x="900113" y="5705475"/>
            <a:ext cx="15128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/>
              <a:t>resources</a:t>
            </a:r>
          </a:p>
        </p:txBody>
      </p:sp>
      <p:sp>
        <p:nvSpPr>
          <p:cNvPr id="10275" name="Text Box 38"/>
          <p:cNvSpPr txBox="1">
            <a:spLocks noChangeArrowheads="1"/>
          </p:cNvSpPr>
          <p:nvPr/>
        </p:nvSpPr>
        <p:spPr bwMode="auto">
          <a:xfrm>
            <a:off x="863600" y="6281738"/>
            <a:ext cx="17287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/>
              <a:t>competencies</a:t>
            </a:r>
          </a:p>
        </p:txBody>
      </p:sp>
      <p:sp>
        <p:nvSpPr>
          <p:cNvPr id="10276" name="Rectangle 39"/>
          <p:cNvSpPr>
            <a:spLocks noChangeArrowheads="1"/>
          </p:cNvSpPr>
          <p:nvPr/>
        </p:nvSpPr>
        <p:spPr bwMode="auto">
          <a:xfrm>
            <a:off x="0" y="5562600"/>
            <a:ext cx="2411413" cy="129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rgbClr val="000000"/>
              </a:solidFill>
            </a:endParaRPr>
          </a:p>
        </p:txBody>
      </p:sp>
      <p:sp>
        <p:nvSpPr>
          <p:cNvPr id="10277" name="Line 40"/>
          <p:cNvSpPr>
            <a:spLocks noChangeShapeType="1"/>
          </p:cNvSpPr>
          <p:nvPr/>
        </p:nvSpPr>
        <p:spPr bwMode="auto">
          <a:xfrm>
            <a:off x="0" y="40481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78" name="Text Box 41"/>
          <p:cNvSpPr txBox="1">
            <a:spLocks noChangeArrowheads="1"/>
          </p:cNvSpPr>
          <p:nvPr/>
        </p:nvSpPr>
        <p:spPr bwMode="auto">
          <a:xfrm>
            <a:off x="1403350" y="23813"/>
            <a:ext cx="7416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 i="1">
                <a:solidFill>
                  <a:srgbClr val="FFFF00"/>
                </a:solidFill>
              </a:rPr>
              <a:t>Reputational Business Model</a:t>
            </a:r>
          </a:p>
        </p:txBody>
      </p:sp>
      <p:sp>
        <p:nvSpPr>
          <p:cNvPr id="10279" name="Oval 42"/>
          <p:cNvSpPr>
            <a:spLocks noChangeArrowheads="1"/>
          </p:cNvSpPr>
          <p:nvPr/>
        </p:nvSpPr>
        <p:spPr bwMode="auto">
          <a:xfrm>
            <a:off x="3492500" y="1916113"/>
            <a:ext cx="1296988" cy="863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/>
              <a:t>Sport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/>
              <a:t>Management</a:t>
            </a:r>
          </a:p>
        </p:txBody>
      </p:sp>
      <p:sp>
        <p:nvSpPr>
          <p:cNvPr id="10280" name="Line 43"/>
          <p:cNvSpPr>
            <a:spLocks noChangeShapeType="1"/>
          </p:cNvSpPr>
          <p:nvPr/>
        </p:nvSpPr>
        <p:spPr bwMode="auto">
          <a:xfrm>
            <a:off x="4140200" y="2781300"/>
            <a:ext cx="0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305" name="Rectangle 44"/>
          <p:cNvSpPr>
            <a:spLocks noChangeArrowheads="1"/>
          </p:cNvSpPr>
          <p:nvPr/>
        </p:nvSpPr>
        <p:spPr bwMode="auto">
          <a:xfrm>
            <a:off x="7308850" y="1916113"/>
            <a:ext cx="1727200" cy="3241675"/>
          </a:xfrm>
          <a:prstGeom prst="rect">
            <a:avLst/>
          </a:prstGeom>
          <a:solidFill>
            <a:schemeClr val="accent1">
              <a:alpha val="14902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indent="-342900" eaLnBrk="1" hangingPunct="1">
              <a:defRPr/>
            </a:pPr>
            <a:r>
              <a:rPr lang="fr-FR" dirty="0" err="1">
                <a:latin typeface="Arial" charset="0"/>
              </a:rPr>
              <a:t>Offer</a:t>
            </a:r>
            <a:r>
              <a:rPr lang="fr-FR" dirty="0">
                <a:latin typeface="Arial" charset="0"/>
              </a:rPr>
              <a:t> </a:t>
            </a:r>
            <a:r>
              <a:rPr lang="fr-FR" dirty="0" err="1">
                <a:latin typeface="Arial" charset="0"/>
              </a:rPr>
              <a:t>attractivity</a:t>
            </a:r>
            <a:endParaRPr lang="fr-FR" dirty="0">
              <a:latin typeface="Arial" charset="0"/>
            </a:endParaRPr>
          </a:p>
          <a:p>
            <a:pPr marL="342900" indent="-342900" eaLnBrk="1" hangingPunct="1">
              <a:buFontTx/>
              <a:buAutoNum type="arabicPeriod"/>
              <a:defRPr/>
            </a:pPr>
            <a:endParaRPr lang="fr-FR" dirty="0">
              <a:latin typeface="Arial" charset="0"/>
            </a:endParaRP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fr-FR" sz="1600" dirty="0">
                <a:latin typeface="Arial" charset="0"/>
              </a:rPr>
              <a:t>Media </a:t>
            </a:r>
            <a:r>
              <a:rPr lang="fr-FR" sz="1600" dirty="0" err="1">
                <a:latin typeface="Arial" charset="0"/>
              </a:rPr>
              <a:t>Rights</a:t>
            </a:r>
            <a:endParaRPr lang="fr-FR" sz="1600" dirty="0">
              <a:latin typeface="Arial" charset="0"/>
            </a:endParaRP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fr-FR" sz="1600" dirty="0" err="1">
                <a:latin typeface="Arial" charset="0"/>
              </a:rPr>
              <a:t>Ticketing</a:t>
            </a:r>
            <a:endParaRPr lang="fr-FR" sz="1600" dirty="0">
              <a:latin typeface="Arial" charset="0"/>
            </a:endParaRP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fr-FR" sz="1600" dirty="0" err="1">
                <a:latin typeface="Arial" charset="0"/>
              </a:rPr>
              <a:t>Sponsorship</a:t>
            </a:r>
            <a:endParaRPr lang="fr-FR" sz="1600" dirty="0">
              <a:latin typeface="Arial" charset="0"/>
            </a:endParaRPr>
          </a:p>
          <a:p>
            <a:pPr marL="800100" lvl="1" indent="-342900" eaLnBrk="1" hangingPunct="1">
              <a:buFontTx/>
              <a:buAutoNum type="arabicPeriod"/>
              <a:defRPr/>
            </a:pPr>
            <a:r>
              <a:rPr lang="fr-FR" sz="1400" dirty="0" err="1">
                <a:latin typeface="Arial" charset="0"/>
              </a:rPr>
              <a:t>Visibility</a:t>
            </a:r>
            <a:endParaRPr lang="fr-FR" sz="1400" dirty="0">
              <a:latin typeface="Arial" charset="0"/>
            </a:endParaRPr>
          </a:p>
          <a:p>
            <a:pPr marL="800100" lvl="1" indent="-342900" eaLnBrk="1" hangingPunct="1">
              <a:buFontTx/>
              <a:buAutoNum type="arabicPeriod"/>
              <a:defRPr/>
            </a:pPr>
            <a:r>
              <a:rPr lang="fr-FR" sz="1400" dirty="0">
                <a:latin typeface="Arial" charset="0"/>
              </a:rPr>
              <a:t>PR</a:t>
            </a:r>
          </a:p>
          <a:p>
            <a:pPr marL="800100" lvl="1" indent="-342900" eaLnBrk="1" hangingPunct="1">
              <a:buFontTx/>
              <a:buAutoNum type="arabicPeriod"/>
              <a:defRPr/>
            </a:pPr>
            <a:r>
              <a:rPr lang="fr-FR" sz="1400" dirty="0">
                <a:latin typeface="Arial" charset="0"/>
              </a:rPr>
              <a:t>CSR</a:t>
            </a:r>
          </a:p>
          <a:p>
            <a:pPr marL="342900" indent="-342900" eaLnBrk="1" hangingPunct="1">
              <a:buFontTx/>
              <a:buAutoNum type="arabicPeriod"/>
              <a:defRPr/>
            </a:pPr>
            <a:endParaRPr lang="fr-FR" sz="1400" dirty="0">
              <a:latin typeface="Arial" charset="0"/>
            </a:endParaRP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fr-FR" sz="1600" dirty="0">
                <a:latin typeface="Arial" charset="0"/>
              </a:rPr>
              <a:t>Commercial </a:t>
            </a:r>
          </a:p>
          <a:p>
            <a:pPr eaLnBrk="1" hangingPunct="1">
              <a:defRPr/>
            </a:pPr>
            <a:r>
              <a:rPr lang="fr-FR" sz="1600" dirty="0">
                <a:latin typeface="Arial" charset="0"/>
              </a:rPr>
              <a:t>Brand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 animBg="1"/>
      <p:bldP spid="4103" grpId="0" animBg="1"/>
      <p:bldP spid="4104" grpId="0" animBg="1"/>
      <p:bldP spid="4105" grpId="0" animBg="1"/>
      <p:bldP spid="4106" grpId="0" animBg="1"/>
      <p:bldP spid="4107" grpId="0" animBg="1"/>
      <p:bldP spid="4108" grpId="0" animBg="1"/>
      <p:bldP spid="4109" grpId="0" animBg="1"/>
      <p:bldP spid="4110" grpId="0" animBg="1"/>
      <p:bldP spid="4111" grpId="0" animBg="1"/>
      <p:bldP spid="4112" grpId="0" animBg="1"/>
      <p:bldP spid="4113" grpId="0" animBg="1"/>
      <p:bldP spid="4114" grpId="0" animBg="1"/>
      <p:bldP spid="4115" grpId="0" animBg="1"/>
      <p:bldP spid="4116" grpId="0" animBg="1"/>
      <p:bldP spid="4117" grpId="0" animBg="1"/>
      <p:bldP spid="4118" grpId="0" animBg="1"/>
      <p:bldP spid="411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30237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smtClean="0"/>
              <a:t>Branding !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51831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en-US" sz="2400" smtClean="0"/>
              <a:t>A brand is a </a:t>
            </a:r>
            <a:r>
              <a:rPr lang="en-US" sz="2400" smtClean="0">
                <a:solidFill>
                  <a:srgbClr val="FF9900"/>
                </a:solidFill>
              </a:rPr>
              <a:t>name, term, sign, symbol, or design or combination of them</a:t>
            </a:r>
            <a:r>
              <a:rPr lang="en-US" sz="2400" smtClean="0"/>
              <a:t> which is intended to identify the goods and services of one seller or group of sellers and to </a:t>
            </a:r>
            <a:r>
              <a:rPr lang="en-US" sz="2400" smtClean="0">
                <a:solidFill>
                  <a:srgbClr val="FF9900"/>
                </a:solidFill>
              </a:rPr>
              <a:t>differentiate</a:t>
            </a:r>
            <a:r>
              <a:rPr lang="en-US" sz="2400" smtClean="0"/>
              <a:t> them from those of competitors (Kotler, 1991). </a:t>
            </a:r>
          </a:p>
          <a:p>
            <a:pPr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«"/>
              <a:defRPr/>
            </a:pPr>
            <a:endParaRPr lang="en-US" sz="2400" smtClean="0"/>
          </a:p>
          <a:p>
            <a:pPr algn="ctr" eaLnBrk="1" hangingPunct="1">
              <a:lnSpc>
                <a:spcPct val="90000"/>
              </a:lnSpc>
              <a:buSzTx/>
              <a:buFont typeface="Wingdings" panose="05000000000000000000" pitchFamily="2" charset="2"/>
              <a:buNone/>
              <a:defRPr/>
            </a:pPr>
            <a:r>
              <a:rPr lang="en-US" sz="2400" i="1" smtClean="0">
                <a:solidFill>
                  <a:srgbClr val="FF9900"/>
                </a:solidFill>
              </a:rPr>
              <a:t>Branding </a:t>
            </a:r>
            <a:r>
              <a:rPr lang="en-US" sz="2400" i="1" smtClean="0">
                <a:solidFill>
                  <a:srgbClr val="FF9900"/>
                </a:solidFill>
                <a:sym typeface="Wingdings" pitchFamily="2" charset="2"/>
              </a:rPr>
              <a:t> Differentiation</a:t>
            </a:r>
          </a:p>
          <a:p>
            <a:pPr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«"/>
              <a:defRPr/>
            </a:pPr>
            <a:endParaRPr lang="en-US" sz="2400" i="1" smtClean="0">
              <a:solidFill>
                <a:srgbClr val="FF9900"/>
              </a:solidFill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en-US" sz="2400" smtClean="0">
                <a:sym typeface="Wingdings" pitchFamily="2" charset="2"/>
              </a:rPr>
              <a:t>But for a sport organization :</a:t>
            </a:r>
          </a:p>
          <a:p>
            <a:pPr lvl="1"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en-US" sz="2000" smtClean="0">
                <a:sym typeface="Wingdings" pitchFamily="2" charset="2"/>
              </a:rPr>
              <a:t>Intangible good (except the ticket)</a:t>
            </a:r>
          </a:p>
          <a:p>
            <a:pPr lvl="1"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en-US" sz="2000" smtClean="0">
                <a:sym typeface="Wingdings" pitchFamily="2" charset="2"/>
              </a:rPr>
              <a:t>Athlete brand VS team or event brand = your product is difficult to control in the long term !</a:t>
            </a:r>
          </a:p>
          <a:p>
            <a:pPr lvl="1"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en-US" sz="2000" smtClean="0">
                <a:sym typeface="Wingdings" pitchFamily="2" charset="2"/>
              </a:rPr>
              <a:t>Identity ?</a:t>
            </a:r>
          </a:p>
          <a:p>
            <a:pPr lvl="1"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en-US" sz="2000" smtClean="0">
                <a:sym typeface="Wingdings" pitchFamily="2" charset="2"/>
              </a:rPr>
              <a:t>Tangible element = stadium 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6 classical elements to define a </a:t>
            </a:r>
            <a:r>
              <a:rPr lang="en-US" sz="4000" smtClean="0">
                <a:sym typeface="Wingdings" pitchFamily="2" charset="2"/>
              </a:rPr>
              <a:t>Brand</a:t>
            </a:r>
            <a:endParaRPr lang="en-US" sz="4000" smtClean="0"/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529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en-US" sz="2400" smtClean="0">
                <a:solidFill>
                  <a:srgbClr val="FF9900"/>
                </a:solidFill>
              </a:rPr>
              <a:t>Attributes :</a:t>
            </a:r>
            <a:r>
              <a:rPr lang="en-US" sz="2400" smtClean="0"/>
              <a:t> proper characteristics linking to the brand (seller promises…) </a:t>
            </a:r>
          </a:p>
          <a:p>
            <a:pPr lvl="1"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en-US" sz="2000" smtClean="0"/>
              <a:t>Mercedes : solidity, expensive, durability… “Unlike any other Mercedes-Benz. The Future of the Automobile</a:t>
            </a:r>
            <a:br>
              <a:rPr lang="en-US" sz="2000" smtClean="0"/>
            </a:br>
            <a:r>
              <a:rPr lang="en-US" sz="2000" smtClean="0"/>
              <a:t>Engineered to move the human spirit”</a:t>
            </a:r>
          </a:p>
          <a:p>
            <a:pPr lvl="1"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en-US" sz="2000" smtClean="0"/>
              <a:t>Difficult for a club or an event !</a:t>
            </a:r>
          </a:p>
          <a:p>
            <a:pPr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«"/>
              <a:defRPr/>
            </a:pPr>
            <a:endParaRPr lang="en-US" sz="2400" smtClean="0"/>
          </a:p>
          <a:p>
            <a:pPr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en-US" sz="2400" smtClean="0">
                <a:solidFill>
                  <a:srgbClr val="FF9900"/>
                </a:solidFill>
              </a:rPr>
              <a:t>Customers benefits :</a:t>
            </a:r>
            <a:r>
              <a:rPr lang="en-US" sz="2400" smtClean="0"/>
              <a:t> emotional, functional advantages associated to the brand.</a:t>
            </a:r>
          </a:p>
          <a:p>
            <a:pPr lvl="1"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en-US" sz="2000" smtClean="0"/>
              <a:t>Mercedes : durability (I can use my car for a long time) – Solidity (I am in safety in my car)</a:t>
            </a:r>
          </a:p>
          <a:p>
            <a:pPr lvl="1"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en-US" sz="2000" smtClean="0"/>
              <a:t>Difficult for a club or an event !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 smtClean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6 classical elements to define a </a:t>
            </a:r>
            <a:r>
              <a:rPr lang="en-US" sz="4000" smtClean="0">
                <a:sym typeface="Wingdings" pitchFamily="2" charset="2"/>
              </a:rPr>
              <a:t>Brand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SzTx/>
              <a:buFont typeface="Wingdings" panose="05000000000000000000" pitchFamily="2" charset="2"/>
              <a:buChar char="«"/>
              <a:defRPr/>
            </a:pPr>
            <a:r>
              <a:rPr lang="en-US" sz="2800" smtClean="0">
                <a:solidFill>
                  <a:srgbClr val="FF9900"/>
                </a:solidFill>
              </a:rPr>
              <a:t>Values :</a:t>
            </a:r>
            <a:r>
              <a:rPr lang="en-US" sz="2800" smtClean="0"/>
              <a:t> the brand express the firm culture and its history.</a:t>
            </a:r>
          </a:p>
          <a:p>
            <a:pPr lvl="1" eaLnBrk="1" hangingPunct="1">
              <a:buSzTx/>
              <a:buFont typeface="Wingdings" panose="05000000000000000000" pitchFamily="2" charset="2"/>
              <a:buChar char="«"/>
              <a:defRPr/>
            </a:pPr>
            <a:r>
              <a:rPr lang="en-US" sz="2400" smtClean="0"/>
              <a:t>Mercedes : performance, prestige, tradition…</a:t>
            </a:r>
          </a:p>
          <a:p>
            <a:pPr lvl="1" eaLnBrk="1" hangingPunct="1">
              <a:buSzTx/>
              <a:buFont typeface="Wingdings" panose="05000000000000000000" pitchFamily="2" charset="2"/>
              <a:buChar char="«"/>
              <a:defRPr/>
            </a:pPr>
            <a:r>
              <a:rPr lang="en-US" sz="2400" smtClean="0"/>
              <a:t>OK for a club or an event </a:t>
            </a:r>
          </a:p>
          <a:p>
            <a:pPr eaLnBrk="1" hangingPunct="1">
              <a:buSzTx/>
              <a:buFont typeface="Wingdings" panose="05000000000000000000" pitchFamily="2" charset="2"/>
              <a:buChar char="«"/>
              <a:defRPr/>
            </a:pPr>
            <a:endParaRPr lang="en-US" sz="2800" smtClean="0"/>
          </a:p>
          <a:p>
            <a:pPr eaLnBrk="1" hangingPunct="1">
              <a:buSzTx/>
              <a:buFont typeface="Wingdings" panose="05000000000000000000" pitchFamily="2" charset="2"/>
              <a:buChar char="«"/>
              <a:defRPr/>
            </a:pPr>
            <a:r>
              <a:rPr lang="en-US" sz="2800" smtClean="0">
                <a:solidFill>
                  <a:srgbClr val="FF9900"/>
                </a:solidFill>
              </a:rPr>
              <a:t>Culture :</a:t>
            </a:r>
            <a:r>
              <a:rPr lang="en-US" sz="2800" smtClean="0"/>
              <a:t> the brand express a cultural linkage </a:t>
            </a:r>
          </a:p>
          <a:p>
            <a:pPr lvl="1" eaLnBrk="1" hangingPunct="1">
              <a:buSzTx/>
              <a:buFont typeface="Wingdings" panose="05000000000000000000" pitchFamily="2" charset="2"/>
              <a:buChar char="«"/>
              <a:defRPr/>
            </a:pPr>
            <a:r>
              <a:rPr lang="en-US" sz="2400" smtClean="0"/>
              <a:t>Mercedes is German (as Bosh, Miel…) Fiat from Italia, Renault from France… </a:t>
            </a:r>
          </a:p>
          <a:p>
            <a:pPr lvl="1" eaLnBrk="1" hangingPunct="1">
              <a:buSzTx/>
              <a:buFont typeface="Wingdings" panose="05000000000000000000" pitchFamily="2" charset="2"/>
              <a:buChar char="«"/>
              <a:defRPr/>
            </a:pPr>
            <a:r>
              <a:rPr lang="en-US" sz="2400" smtClean="0"/>
              <a:t>OK for a club or an event </a:t>
            </a:r>
          </a:p>
          <a:p>
            <a:pPr eaLnBrk="1" hangingPunct="1">
              <a:defRPr/>
            </a:pPr>
            <a:endParaRPr lang="en-US" sz="28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6 classical elements to define a </a:t>
            </a:r>
            <a:r>
              <a:rPr lang="en-US" sz="4000" smtClean="0">
                <a:sym typeface="Wingdings" pitchFamily="2" charset="2"/>
              </a:rPr>
              <a:t>Brand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en-US" sz="2800" smtClean="0">
                <a:solidFill>
                  <a:srgbClr val="FF9900"/>
                </a:solidFill>
              </a:rPr>
              <a:t>Personality :</a:t>
            </a:r>
            <a:r>
              <a:rPr lang="en-US" sz="2800" smtClean="0"/>
              <a:t> A brand is a person ? An animal (Mascot role in US) ? An object (stadium, trophy (Stanley cup) ?)</a:t>
            </a:r>
          </a:p>
          <a:p>
            <a:pPr lvl="1"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en-US" sz="2400" smtClean="0"/>
              <a:t>Mercedes is more a CEO, a lion or a prestigious palace…</a:t>
            </a:r>
          </a:p>
          <a:p>
            <a:pPr lvl="1"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en-US" sz="2400" smtClean="0"/>
              <a:t>It’s possible to construct that for a club or an event (US franchises marketing strategy)</a:t>
            </a:r>
          </a:p>
          <a:p>
            <a:pPr lvl="1"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«"/>
              <a:defRPr/>
            </a:pPr>
            <a:endParaRPr lang="en-US" sz="2400" smtClean="0"/>
          </a:p>
          <a:p>
            <a:pPr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en-US" sz="2800" smtClean="0">
                <a:solidFill>
                  <a:srgbClr val="FF9900"/>
                </a:solidFill>
              </a:rPr>
              <a:t>Core targets </a:t>
            </a:r>
          </a:p>
          <a:p>
            <a:pPr lvl="1"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en-US" sz="2400" smtClean="0"/>
              <a:t>Mercedes : CEO (50 years)</a:t>
            </a:r>
          </a:p>
          <a:p>
            <a:pPr lvl="1"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en-US" sz="2400" smtClean="0"/>
              <a:t>Difficult but tribal or fans segmentation are useful…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smtClean="0"/>
              <a:t>Brand image</a:t>
            </a:r>
            <a:r>
              <a:rPr lang="en-US" smtClean="0"/>
              <a:t> 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«"/>
              <a:defRPr/>
            </a:pPr>
            <a:r>
              <a:rPr lang="en-US" smtClean="0"/>
              <a:t>Brand image is defined as </a:t>
            </a:r>
            <a:r>
              <a:rPr lang="en-US" smtClean="0">
                <a:solidFill>
                  <a:srgbClr val="FF9900"/>
                </a:solidFill>
              </a:rPr>
              <a:t>perceptions </a:t>
            </a:r>
            <a:r>
              <a:rPr lang="en-US" smtClean="0"/>
              <a:t>about a brand as reflected by the </a:t>
            </a:r>
            <a:r>
              <a:rPr lang="en-US" smtClean="0">
                <a:solidFill>
                  <a:srgbClr val="FF9900"/>
                </a:solidFill>
              </a:rPr>
              <a:t>brand associations</a:t>
            </a:r>
            <a:r>
              <a:rPr lang="en-US" smtClean="0"/>
              <a:t> held in </a:t>
            </a:r>
            <a:r>
              <a:rPr lang="en-US" smtClean="0">
                <a:solidFill>
                  <a:srgbClr val="FF9900"/>
                </a:solidFill>
              </a:rPr>
              <a:t>consumer memory</a:t>
            </a:r>
            <a:r>
              <a:rPr lang="en-US" smtClean="0"/>
              <a:t> (Keller, 1993)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«"/>
              <a:defRPr/>
            </a:pPr>
            <a:endParaRPr lang="en-US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«"/>
              <a:defRPr/>
            </a:pPr>
            <a:r>
              <a:rPr lang="en-US" smtClean="0"/>
              <a:t>In marketing domain : reputation </a:t>
            </a:r>
            <a:r>
              <a:rPr lang="en-US" smtClean="0">
                <a:sym typeface="Wingdings" pitchFamily="2" charset="2"/>
              </a:rPr>
              <a:t> brand image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«"/>
              <a:defRPr/>
            </a:pPr>
            <a:endParaRPr lang="en-US" smtClean="0"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«"/>
              <a:defRPr/>
            </a:pPr>
            <a:r>
              <a:rPr lang="en-US" smtClean="0">
                <a:sym typeface="Wingdings" pitchFamily="2" charset="2"/>
              </a:rPr>
              <a:t>But club or event = brand ?</a:t>
            </a:r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b="1" smtClean="0"/>
              <a:t>Brand construction and control in a very expressive organization…</a:t>
            </a:r>
          </a:p>
        </p:txBody>
      </p:sp>
      <p:sp>
        <p:nvSpPr>
          <p:cNvPr id="43011" name="Oval 4"/>
          <p:cNvSpPr>
            <a:spLocks noChangeArrowheads="1"/>
          </p:cNvSpPr>
          <p:nvPr/>
        </p:nvSpPr>
        <p:spPr bwMode="auto">
          <a:xfrm>
            <a:off x="1979613" y="3140075"/>
            <a:ext cx="2303462" cy="1800225"/>
          </a:xfrm>
          <a:prstGeom prst="ellips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43012" name="Oval 5"/>
          <p:cNvSpPr>
            <a:spLocks noChangeArrowheads="1"/>
          </p:cNvSpPr>
          <p:nvPr/>
        </p:nvSpPr>
        <p:spPr bwMode="auto">
          <a:xfrm>
            <a:off x="3708400" y="2781300"/>
            <a:ext cx="2951163" cy="25193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43013" name="Oval 6"/>
          <p:cNvSpPr>
            <a:spLocks noChangeArrowheads="1"/>
          </p:cNvSpPr>
          <p:nvPr/>
        </p:nvSpPr>
        <p:spPr bwMode="auto">
          <a:xfrm>
            <a:off x="2844800" y="3860800"/>
            <a:ext cx="2592388" cy="2232025"/>
          </a:xfrm>
          <a:prstGeom prst="ellips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43014" name="Oval 7"/>
          <p:cNvSpPr>
            <a:spLocks noChangeArrowheads="1"/>
          </p:cNvSpPr>
          <p:nvPr/>
        </p:nvSpPr>
        <p:spPr bwMode="auto">
          <a:xfrm>
            <a:off x="2700338" y="2420938"/>
            <a:ext cx="2376487" cy="2089150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43015" name="Text Box 8"/>
          <p:cNvSpPr txBox="1">
            <a:spLocks noChangeArrowheads="1"/>
          </p:cNvSpPr>
          <p:nvPr/>
        </p:nvSpPr>
        <p:spPr bwMode="auto">
          <a:xfrm>
            <a:off x="2843213" y="1989138"/>
            <a:ext cx="26654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fr-FR" sz="1800" b="1">
                <a:solidFill>
                  <a:srgbClr val="FFFF00"/>
                </a:solidFill>
              </a:rPr>
              <a:t>Place, City, Country</a:t>
            </a:r>
          </a:p>
        </p:txBody>
      </p:sp>
      <p:sp>
        <p:nvSpPr>
          <p:cNvPr id="43016" name="Text Box 9"/>
          <p:cNvSpPr txBox="1">
            <a:spLocks noChangeArrowheads="1"/>
          </p:cNvSpPr>
          <p:nvPr/>
        </p:nvSpPr>
        <p:spPr bwMode="auto">
          <a:xfrm>
            <a:off x="6804025" y="3500438"/>
            <a:ext cx="1871663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fr-FR" sz="1800" b="1">
                <a:solidFill>
                  <a:srgbClr val="CC3300"/>
                </a:solidFill>
              </a:rPr>
              <a:t>Public, Fans, Communities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fr-FR" sz="1800" b="1">
              <a:solidFill>
                <a:srgbClr val="CC3300"/>
              </a:solidFill>
            </a:endParaRPr>
          </a:p>
        </p:txBody>
      </p:sp>
      <p:sp>
        <p:nvSpPr>
          <p:cNvPr id="43017" name="Text Box 10"/>
          <p:cNvSpPr txBox="1">
            <a:spLocks noChangeArrowheads="1"/>
          </p:cNvSpPr>
          <p:nvPr/>
        </p:nvSpPr>
        <p:spPr bwMode="auto">
          <a:xfrm>
            <a:off x="2700338" y="6092825"/>
            <a:ext cx="29511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fr-FR" sz="1800" b="1">
                <a:solidFill>
                  <a:srgbClr val="66FF66"/>
                </a:solidFill>
              </a:rPr>
              <a:t>Sponsors brand</a:t>
            </a:r>
          </a:p>
        </p:txBody>
      </p:sp>
      <p:sp>
        <p:nvSpPr>
          <p:cNvPr id="43018" name="Text Box 11"/>
          <p:cNvSpPr txBox="1">
            <a:spLocks noChangeArrowheads="1"/>
          </p:cNvSpPr>
          <p:nvPr/>
        </p:nvSpPr>
        <p:spPr bwMode="auto">
          <a:xfrm>
            <a:off x="179388" y="3644900"/>
            <a:ext cx="16557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fr-FR" sz="1800" b="1">
                <a:solidFill>
                  <a:srgbClr val="000099"/>
                </a:solidFill>
              </a:rPr>
              <a:t>Athletes brand</a:t>
            </a:r>
          </a:p>
        </p:txBody>
      </p:sp>
      <p:sp>
        <p:nvSpPr>
          <p:cNvPr id="43019" name="Freeform 12"/>
          <p:cNvSpPr>
            <a:spLocks/>
          </p:cNvSpPr>
          <p:nvPr/>
        </p:nvSpPr>
        <p:spPr bwMode="auto">
          <a:xfrm>
            <a:off x="3733800" y="3860800"/>
            <a:ext cx="550863" cy="619125"/>
          </a:xfrm>
          <a:custGeom>
            <a:avLst/>
            <a:gdLst>
              <a:gd name="T0" fmla="*/ 0 w 324"/>
              <a:gd name="T1" fmla="*/ 2147483646 h 374"/>
              <a:gd name="T2" fmla="*/ 2147483646 w 324"/>
              <a:gd name="T3" fmla="*/ 2147483646 h 374"/>
              <a:gd name="T4" fmla="*/ 2147483646 w 324"/>
              <a:gd name="T5" fmla="*/ 2147483646 h 374"/>
              <a:gd name="T6" fmla="*/ 2147483646 w 324"/>
              <a:gd name="T7" fmla="*/ 2147483646 h 374"/>
              <a:gd name="T8" fmla="*/ 2147483646 w 324"/>
              <a:gd name="T9" fmla="*/ 2147483646 h 374"/>
              <a:gd name="T10" fmla="*/ 2147483646 w 324"/>
              <a:gd name="T11" fmla="*/ 2147483646 h 374"/>
              <a:gd name="T12" fmla="*/ 2147483646 w 324"/>
              <a:gd name="T13" fmla="*/ 2147483646 h 374"/>
              <a:gd name="T14" fmla="*/ 0 w 324"/>
              <a:gd name="T15" fmla="*/ 2147483646 h 37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24" h="374">
                <a:moveTo>
                  <a:pt x="0" y="29"/>
                </a:moveTo>
                <a:cubicBezTo>
                  <a:pt x="11" y="134"/>
                  <a:pt x="15" y="246"/>
                  <a:pt x="48" y="346"/>
                </a:cubicBezTo>
                <a:cubicBezTo>
                  <a:pt x="57" y="373"/>
                  <a:pt x="132" y="371"/>
                  <a:pt x="163" y="374"/>
                </a:cubicBezTo>
                <a:cubicBezTo>
                  <a:pt x="189" y="368"/>
                  <a:pt x="216" y="367"/>
                  <a:pt x="240" y="355"/>
                </a:cubicBezTo>
                <a:cubicBezTo>
                  <a:pt x="253" y="348"/>
                  <a:pt x="265" y="311"/>
                  <a:pt x="269" y="298"/>
                </a:cubicBezTo>
                <a:cubicBezTo>
                  <a:pt x="283" y="256"/>
                  <a:pt x="297" y="216"/>
                  <a:pt x="307" y="173"/>
                </a:cubicBezTo>
                <a:cubicBezTo>
                  <a:pt x="289" y="34"/>
                  <a:pt x="324" y="0"/>
                  <a:pt x="202" y="19"/>
                </a:cubicBezTo>
                <a:cubicBezTo>
                  <a:pt x="130" y="44"/>
                  <a:pt x="79" y="35"/>
                  <a:pt x="0" y="29"/>
                </a:cubicBezTo>
                <a:close/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3020" name="Line 14"/>
          <p:cNvSpPr>
            <a:spLocks noChangeShapeType="1"/>
          </p:cNvSpPr>
          <p:nvPr/>
        </p:nvSpPr>
        <p:spPr bwMode="auto">
          <a:xfrm flipH="1">
            <a:off x="4067175" y="2492375"/>
            <a:ext cx="2160588" cy="15843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oval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3021" name="Text Box 15"/>
          <p:cNvSpPr txBox="1">
            <a:spLocks noChangeArrowheads="1"/>
          </p:cNvSpPr>
          <p:nvPr/>
        </p:nvSpPr>
        <p:spPr bwMode="auto">
          <a:xfrm>
            <a:off x="6227763" y="1916113"/>
            <a:ext cx="1800225" cy="7794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fr-FR" sz="1800" b="1" i="1">
                <a:solidFill>
                  <a:srgbClr val="000000"/>
                </a:solidFill>
              </a:rPr>
              <a:t>Club or Event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fr-FR" sz="1800" b="1" i="1">
                <a:solidFill>
                  <a:srgbClr val="000000"/>
                </a:solidFill>
              </a:rPr>
              <a:t>Brand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What are 'reputations'?</a:t>
            </a:r>
            <a:r>
              <a:rPr lang="en-GB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fr-FR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3357563"/>
            <a:ext cx="8229600" cy="3128962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GB" sz="28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Reputations are perceptions people have of an individual or organization, be it a company, a city, or a country. These perceptions form as a result of the personal experiences that people have, the messaging they see and hear, and the third party conversations they are exposed to.</a:t>
            </a:r>
            <a:endParaRPr lang="fr-FR" sz="280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4036" name="Picture 4" descr="Reputation-Institute-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412875"/>
            <a:ext cx="3240088" cy="170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fr-FR" sz="4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What's the difference between 'brand' and 'reputation'?</a:t>
            </a:r>
            <a:r>
              <a:rPr lang="fr-FR" sz="40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fr-FR" sz="40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fr-FR" sz="400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781300"/>
            <a:ext cx="8229600" cy="40767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fr-FR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 brand is a promise. Making a relevant and distinctive promise helps to build a brand. </a:t>
            </a:r>
          </a:p>
          <a:p>
            <a:pPr eaLnBrk="1" hangingPunct="1">
              <a:lnSpc>
                <a:spcPct val="90000"/>
              </a:lnSpc>
              <a:defRPr/>
            </a:pPr>
            <a:endParaRPr lang="fr-FR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fr-FR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 corporate reputation is built by fulfilling that promise to stakeholders. A company therefore owns its brand, but stakeholders own its reputation.</a:t>
            </a:r>
          </a:p>
        </p:txBody>
      </p:sp>
      <p:pic>
        <p:nvPicPr>
          <p:cNvPr id="45060" name="Picture 4" descr="Reputation-Institute-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484313"/>
            <a:ext cx="2562225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800" smtClean="0"/>
              <a:t>Brand construction is difficult in this context…</a:t>
            </a:r>
            <a:br>
              <a:rPr lang="en-US" sz="4800" smtClean="0"/>
            </a:br>
            <a:r>
              <a:rPr lang="en-US" sz="4800" smtClean="0"/>
              <a:t>But :</a:t>
            </a:r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i="1" smtClean="0"/>
              <a:t>Reputation construction and  control can stimulate and develop your commercial brand !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8" name="Rectangle 4"/>
          <p:cNvSpPr>
            <a:spLocks noChangeArrowheads="1"/>
          </p:cNvSpPr>
          <p:nvPr/>
        </p:nvSpPr>
        <p:spPr bwMode="auto">
          <a:xfrm>
            <a:off x="457200" y="277813"/>
            <a:ext cx="850741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fr-FR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Rethinking your communication !</a:t>
            </a:r>
          </a:p>
        </p:txBody>
      </p:sp>
      <p:sp>
        <p:nvSpPr>
          <p:cNvPr id="47107" name="Oval 5"/>
          <p:cNvSpPr>
            <a:spLocks noChangeArrowheads="1"/>
          </p:cNvSpPr>
          <p:nvPr/>
        </p:nvSpPr>
        <p:spPr bwMode="auto">
          <a:xfrm>
            <a:off x="250825" y="2852738"/>
            <a:ext cx="1871663" cy="13684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STRATEGY</a:t>
            </a:r>
          </a:p>
        </p:txBody>
      </p:sp>
      <p:sp>
        <p:nvSpPr>
          <p:cNvPr id="47108" name="Oval 6"/>
          <p:cNvSpPr>
            <a:spLocks noChangeArrowheads="1"/>
          </p:cNvSpPr>
          <p:nvPr/>
        </p:nvSpPr>
        <p:spPr bwMode="auto">
          <a:xfrm>
            <a:off x="5724525" y="2133600"/>
            <a:ext cx="2087563" cy="14414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COMMUNICATION</a:t>
            </a:r>
          </a:p>
        </p:txBody>
      </p:sp>
      <p:sp>
        <p:nvSpPr>
          <p:cNvPr id="47109" name="Oval 7"/>
          <p:cNvSpPr>
            <a:spLocks noChangeArrowheads="1"/>
          </p:cNvSpPr>
          <p:nvPr/>
        </p:nvSpPr>
        <p:spPr bwMode="auto">
          <a:xfrm>
            <a:off x="2771775" y="4221163"/>
            <a:ext cx="1871663" cy="13684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REPUTATION</a:t>
            </a:r>
          </a:p>
        </p:txBody>
      </p:sp>
      <p:sp>
        <p:nvSpPr>
          <p:cNvPr id="47110" name="Oval 8"/>
          <p:cNvSpPr>
            <a:spLocks noChangeArrowheads="1"/>
          </p:cNvSpPr>
          <p:nvPr/>
        </p:nvSpPr>
        <p:spPr bwMode="auto">
          <a:xfrm>
            <a:off x="7019925" y="4797425"/>
            <a:ext cx="1871663" cy="13684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BRAND</a:t>
            </a:r>
          </a:p>
        </p:txBody>
      </p:sp>
      <p:sp>
        <p:nvSpPr>
          <p:cNvPr id="47111" name="Line 9"/>
          <p:cNvSpPr>
            <a:spLocks noChangeShapeType="1"/>
          </p:cNvSpPr>
          <p:nvPr/>
        </p:nvSpPr>
        <p:spPr bwMode="auto">
          <a:xfrm>
            <a:off x="1979613" y="3860800"/>
            <a:ext cx="936625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7112" name="Line 10"/>
          <p:cNvSpPr>
            <a:spLocks noChangeShapeType="1"/>
          </p:cNvSpPr>
          <p:nvPr/>
        </p:nvSpPr>
        <p:spPr bwMode="auto">
          <a:xfrm flipV="1">
            <a:off x="4211638" y="3213100"/>
            <a:ext cx="1584325" cy="11525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7113" name="Line 11"/>
          <p:cNvSpPr>
            <a:spLocks noChangeShapeType="1"/>
          </p:cNvSpPr>
          <p:nvPr/>
        </p:nvSpPr>
        <p:spPr bwMode="auto">
          <a:xfrm>
            <a:off x="7092950" y="3573463"/>
            <a:ext cx="719138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7114" name="Line 12"/>
          <p:cNvSpPr>
            <a:spLocks noChangeShapeType="1"/>
          </p:cNvSpPr>
          <p:nvPr/>
        </p:nvSpPr>
        <p:spPr bwMode="auto">
          <a:xfrm flipH="1" flipV="1">
            <a:off x="4643438" y="5084763"/>
            <a:ext cx="2376487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7115" name="Text Box 13"/>
          <p:cNvSpPr txBox="1">
            <a:spLocks noChangeArrowheads="1"/>
          </p:cNvSpPr>
          <p:nvPr/>
        </p:nvSpPr>
        <p:spPr bwMode="auto">
          <a:xfrm>
            <a:off x="1116013" y="6237288"/>
            <a:ext cx="19446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/>
              <a:t>WHY ?</a:t>
            </a:r>
          </a:p>
        </p:txBody>
      </p:sp>
      <p:sp>
        <p:nvSpPr>
          <p:cNvPr id="47116" name="Line 14"/>
          <p:cNvSpPr>
            <a:spLocks noChangeShapeType="1"/>
          </p:cNvSpPr>
          <p:nvPr/>
        </p:nvSpPr>
        <p:spPr bwMode="auto">
          <a:xfrm flipH="1">
            <a:off x="4859338" y="1268413"/>
            <a:ext cx="576262" cy="5589587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7117" name="Text Box 15"/>
          <p:cNvSpPr txBox="1">
            <a:spLocks noChangeArrowheads="1"/>
          </p:cNvSpPr>
          <p:nvPr/>
        </p:nvSpPr>
        <p:spPr bwMode="auto">
          <a:xfrm>
            <a:off x="5867400" y="6237288"/>
            <a:ext cx="19446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/>
              <a:t>HOW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30237"/>
          </a:xfrm>
        </p:spPr>
        <p:txBody>
          <a:bodyPr/>
          <a:lstStyle/>
          <a:p>
            <a:pPr eaLnBrk="1" hangingPunct="1">
              <a:defRPr/>
            </a:pPr>
            <a:r>
              <a:rPr lang="fr-FR" sz="4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Réputation ?</a:t>
            </a:r>
          </a:p>
        </p:txBody>
      </p:sp>
      <p:pic>
        <p:nvPicPr>
          <p:cNvPr id="175109" name="Picture 5" descr="thriller-michael-jack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341438"/>
            <a:ext cx="4608513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11" name="Picture 7" descr="mcenroe-troph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268413"/>
            <a:ext cx="6192838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15" name="Picture 11" descr="060515_bill_gat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268413"/>
            <a:ext cx="2857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17" name="Picture 13" descr="branson1210_415x27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13" y="1504950"/>
            <a:ext cx="4968875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19" name="Picture 15" descr="3112-logo-virg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797425"/>
            <a:ext cx="17621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21" name="Picture 17" descr="LogoMicrosof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5414963"/>
            <a:ext cx="295275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23" name="Picture 19" descr="070525_okrent_lagardere_asuivr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513" y="1103313"/>
            <a:ext cx="33909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25" name="Picture 21" descr="logo_lagarder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6019800"/>
            <a:ext cx="21431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30" name="Picture 26" descr="302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338" y="1806575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812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5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75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75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7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7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7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75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75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7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7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800" smtClean="0"/>
              <a:t>Corporate Reputations can be measured and managed</a:t>
            </a:r>
          </a:p>
        </p:txBody>
      </p:sp>
      <p:sp>
        <p:nvSpPr>
          <p:cNvPr id="12288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marL="609600" indent="-609600" eaLnBrk="1" hangingPunct="1">
              <a:buFont typeface="Wingdings" panose="05000000000000000000" pitchFamily="2" charset="2"/>
              <a:buAutoNum type="arabicPeriod"/>
              <a:defRPr/>
            </a:pPr>
            <a:r>
              <a:rPr lang="en-US" smtClean="0"/>
              <a:t>Reputation management</a:t>
            </a:r>
          </a:p>
          <a:p>
            <a:pPr marL="609600" indent="-609600" eaLnBrk="1" hangingPunct="1">
              <a:buFont typeface="Wingdings" panose="05000000000000000000" pitchFamily="2" charset="2"/>
              <a:buAutoNum type="arabicPeriod"/>
              <a:defRPr/>
            </a:pPr>
            <a:r>
              <a:rPr lang="en-US" smtClean="0"/>
              <a:t>The Reputation Quotient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747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smtClean="0"/>
              <a:t>Reputation management</a:t>
            </a:r>
            <a:br>
              <a:rPr lang="en-US" sz="4000" b="1" smtClean="0"/>
            </a:br>
            <a:r>
              <a:rPr lang="en-US" sz="2800" b="1" smtClean="0"/>
              <a:t>(Fombrun, 1996)</a:t>
            </a:r>
          </a:p>
        </p:txBody>
      </p:sp>
      <p:sp>
        <p:nvSpPr>
          <p:cNvPr id="124933" name="AutoShape 5"/>
          <p:cNvSpPr>
            <a:spLocks noChangeArrowheads="1"/>
          </p:cNvSpPr>
          <p:nvPr/>
        </p:nvSpPr>
        <p:spPr bwMode="auto">
          <a:xfrm>
            <a:off x="2627313" y="2032000"/>
            <a:ext cx="3619500" cy="4291013"/>
          </a:xfrm>
          <a:prstGeom prst="star5">
            <a:avLst/>
          </a:prstGeom>
          <a:solidFill>
            <a:srgbClr val="993366"/>
          </a:solidFill>
          <a:ln w="539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 </a:t>
            </a:r>
          </a:p>
          <a:p>
            <a:pPr eaLnBrk="1" hangingPunct="1">
              <a:defRPr/>
            </a:pPr>
            <a:r>
              <a:rPr lang="en-US" sz="1400" b="1">
                <a:latin typeface="Arial" charset="0"/>
              </a:rPr>
              <a:t>REPUTATION</a:t>
            </a:r>
          </a:p>
        </p:txBody>
      </p:sp>
      <p:sp>
        <p:nvSpPr>
          <p:cNvPr id="49156" name="Text Box 6"/>
          <p:cNvSpPr txBox="1">
            <a:spLocks noChangeArrowheads="1"/>
          </p:cNvSpPr>
          <p:nvPr/>
        </p:nvSpPr>
        <p:spPr bwMode="auto">
          <a:xfrm>
            <a:off x="3770313" y="1495425"/>
            <a:ext cx="13335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Times New Roman" panose="02020603050405020304" pitchFamily="18" charset="0"/>
              </a:rPr>
              <a:t>Visibility</a:t>
            </a:r>
            <a:endParaRPr lang="fr-FR" altLang="fr-FR" sz="1800" b="1"/>
          </a:p>
        </p:txBody>
      </p:sp>
      <p:sp>
        <p:nvSpPr>
          <p:cNvPr id="49157" name="Text Box 7"/>
          <p:cNvSpPr txBox="1">
            <a:spLocks noChangeArrowheads="1"/>
          </p:cNvSpPr>
          <p:nvPr/>
        </p:nvSpPr>
        <p:spPr bwMode="auto">
          <a:xfrm>
            <a:off x="1076325" y="3367088"/>
            <a:ext cx="1524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Times New Roman" panose="02020603050405020304" pitchFamily="18" charset="0"/>
              </a:rPr>
              <a:t>Authenticity</a:t>
            </a:r>
            <a:endParaRPr lang="fr-FR" altLang="fr-FR" sz="1800" b="1"/>
          </a:p>
        </p:txBody>
      </p:sp>
      <p:sp>
        <p:nvSpPr>
          <p:cNvPr id="49158" name="Text Box 8"/>
          <p:cNvSpPr txBox="1">
            <a:spLocks noChangeArrowheads="1"/>
          </p:cNvSpPr>
          <p:nvPr/>
        </p:nvSpPr>
        <p:spPr bwMode="auto">
          <a:xfrm>
            <a:off x="2627313" y="6323013"/>
            <a:ext cx="133350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latin typeface="Times New Roman" panose="02020603050405020304" pitchFamily="18" charset="0"/>
              </a:rPr>
              <a:t>Consistency</a:t>
            </a:r>
            <a:endParaRPr lang="fr-FR" altLang="fr-FR" sz="1600" b="1"/>
          </a:p>
        </p:txBody>
      </p:sp>
      <p:sp>
        <p:nvSpPr>
          <p:cNvPr id="49159" name="Text Box 9"/>
          <p:cNvSpPr txBox="1">
            <a:spLocks noChangeArrowheads="1"/>
          </p:cNvSpPr>
          <p:nvPr/>
        </p:nvSpPr>
        <p:spPr bwMode="auto">
          <a:xfrm>
            <a:off x="4787900" y="6323013"/>
            <a:ext cx="1674813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Times New Roman" panose="02020603050405020304" pitchFamily="18" charset="0"/>
              </a:rPr>
              <a:t>Distinctiveness</a:t>
            </a:r>
            <a:endParaRPr lang="fr-FR" altLang="fr-FR" sz="1800" b="1"/>
          </a:p>
        </p:txBody>
      </p:sp>
      <p:sp>
        <p:nvSpPr>
          <p:cNvPr id="49160" name="Text Box 10"/>
          <p:cNvSpPr txBox="1">
            <a:spLocks noChangeArrowheads="1"/>
          </p:cNvSpPr>
          <p:nvPr/>
        </p:nvSpPr>
        <p:spPr bwMode="auto">
          <a:xfrm>
            <a:off x="6300788" y="3500438"/>
            <a:ext cx="174148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Times New Roman" panose="02020603050405020304" pitchFamily="18" charset="0"/>
              </a:rPr>
              <a:t>Transparency</a:t>
            </a:r>
            <a:endParaRPr lang="fr-FR" altLang="fr-FR" sz="1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ChangeArrowheads="1"/>
          </p:cNvSpPr>
          <p:nvPr/>
        </p:nvSpPr>
        <p:spPr bwMode="auto">
          <a:xfrm>
            <a:off x="179388" y="188913"/>
            <a:ext cx="4752975" cy="1079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/>
              <a:t>Communicates Appropriately with Everyone…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/>
              <a:t>Carries out Visible Stakeholder Initiatives…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/>
              <a:t>Participates in Worthy Social Initiatives…</a:t>
            </a:r>
          </a:p>
        </p:txBody>
      </p:sp>
      <p:sp>
        <p:nvSpPr>
          <p:cNvPr id="50179" name="Rectangle 9"/>
          <p:cNvSpPr>
            <a:spLocks noChangeArrowheads="1"/>
          </p:cNvSpPr>
          <p:nvPr/>
        </p:nvSpPr>
        <p:spPr bwMode="auto">
          <a:xfrm>
            <a:off x="179388" y="1412875"/>
            <a:ext cx="4752975" cy="1079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/>
              <a:t>Is Recognizably Different...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/>
              <a:t>Makes a Distinctive Promise…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/>
              <a:t>Stands out…</a:t>
            </a:r>
          </a:p>
        </p:txBody>
      </p:sp>
      <p:sp>
        <p:nvSpPr>
          <p:cNvPr id="50180" name="Rectangle 10"/>
          <p:cNvSpPr>
            <a:spLocks noChangeArrowheads="1"/>
          </p:cNvSpPr>
          <p:nvPr/>
        </p:nvSpPr>
        <p:spPr bwMode="auto">
          <a:xfrm>
            <a:off x="179388" y="2636838"/>
            <a:ext cx="4752975" cy="1079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/>
              <a:t>Walks the Talk…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/>
              <a:t>Is Identifiable in its Communications…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/>
              <a:t>Conveys a Consistent Message…</a:t>
            </a:r>
          </a:p>
        </p:txBody>
      </p:sp>
      <p:sp>
        <p:nvSpPr>
          <p:cNvPr id="50181" name="Rectangle 11"/>
          <p:cNvSpPr>
            <a:spLocks noChangeArrowheads="1"/>
          </p:cNvSpPr>
          <p:nvPr/>
        </p:nvSpPr>
        <p:spPr bwMode="auto">
          <a:xfrm>
            <a:off x="179388" y="3860800"/>
            <a:ext cx="4752975" cy="1079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/>
              <a:t>States Its Beliefs Openly…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/>
              <a:t>Discloses Information in a Timely Fashion…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/>
              <a:t>Shows Responsiveness to all Stakeholders…</a:t>
            </a:r>
          </a:p>
        </p:txBody>
      </p:sp>
      <p:sp>
        <p:nvSpPr>
          <p:cNvPr id="50182" name="Rectangle 12"/>
          <p:cNvSpPr>
            <a:spLocks noChangeArrowheads="1"/>
          </p:cNvSpPr>
          <p:nvPr/>
        </p:nvSpPr>
        <p:spPr bwMode="auto">
          <a:xfrm>
            <a:off x="179388" y="5084763"/>
            <a:ext cx="4752975" cy="1079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600"/>
              <a:t>Is Credible and Sincere in Its Communications…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/>
              <a:t>Is Honest…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/>
              <a:t>Is Appealing to deal with…</a:t>
            </a:r>
          </a:p>
        </p:txBody>
      </p:sp>
      <p:sp>
        <p:nvSpPr>
          <p:cNvPr id="50183" name="Rectangle 13"/>
          <p:cNvSpPr>
            <a:spLocks noChangeArrowheads="1"/>
          </p:cNvSpPr>
          <p:nvPr/>
        </p:nvSpPr>
        <p:spPr bwMode="auto">
          <a:xfrm>
            <a:off x="5435600" y="404813"/>
            <a:ext cx="1368425" cy="57626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 b="1"/>
              <a:t>Visible</a:t>
            </a:r>
          </a:p>
        </p:txBody>
      </p:sp>
      <p:sp>
        <p:nvSpPr>
          <p:cNvPr id="50184" name="Rectangle 14"/>
          <p:cNvSpPr>
            <a:spLocks noChangeArrowheads="1"/>
          </p:cNvSpPr>
          <p:nvPr/>
        </p:nvSpPr>
        <p:spPr bwMode="auto">
          <a:xfrm>
            <a:off x="5435600" y="1628775"/>
            <a:ext cx="1368425" cy="576263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 b="1"/>
              <a:t>Distinctive</a:t>
            </a:r>
          </a:p>
        </p:txBody>
      </p:sp>
      <p:sp>
        <p:nvSpPr>
          <p:cNvPr id="50185" name="Rectangle 15"/>
          <p:cNvSpPr>
            <a:spLocks noChangeArrowheads="1"/>
          </p:cNvSpPr>
          <p:nvPr/>
        </p:nvSpPr>
        <p:spPr bwMode="auto">
          <a:xfrm>
            <a:off x="5435600" y="2852738"/>
            <a:ext cx="1368425" cy="57626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 b="1"/>
              <a:t>Consistent</a:t>
            </a:r>
          </a:p>
        </p:txBody>
      </p:sp>
      <p:sp>
        <p:nvSpPr>
          <p:cNvPr id="50186" name="Rectangle 16"/>
          <p:cNvSpPr>
            <a:spLocks noChangeArrowheads="1"/>
          </p:cNvSpPr>
          <p:nvPr/>
        </p:nvSpPr>
        <p:spPr bwMode="auto">
          <a:xfrm>
            <a:off x="5435600" y="4076700"/>
            <a:ext cx="1368425" cy="576263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 b="1"/>
              <a:t>Transparent</a:t>
            </a:r>
          </a:p>
        </p:txBody>
      </p:sp>
      <p:sp>
        <p:nvSpPr>
          <p:cNvPr id="50187" name="Rectangle 17"/>
          <p:cNvSpPr>
            <a:spLocks noChangeArrowheads="1"/>
          </p:cNvSpPr>
          <p:nvPr/>
        </p:nvSpPr>
        <p:spPr bwMode="auto">
          <a:xfrm>
            <a:off x="5435600" y="5300663"/>
            <a:ext cx="1368425" cy="57626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 b="1"/>
              <a:t>Authentic</a:t>
            </a:r>
          </a:p>
        </p:txBody>
      </p:sp>
      <p:sp>
        <p:nvSpPr>
          <p:cNvPr id="50188" name="Oval 18"/>
          <p:cNvSpPr>
            <a:spLocks noChangeArrowheads="1"/>
          </p:cNvSpPr>
          <p:nvPr/>
        </p:nvSpPr>
        <p:spPr bwMode="auto">
          <a:xfrm>
            <a:off x="7308850" y="2565400"/>
            <a:ext cx="1835150" cy="11509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 b="1">
                <a:solidFill>
                  <a:srgbClr val="000000"/>
                </a:solidFill>
              </a:rPr>
              <a:t>Expressiveness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 b="1">
                <a:solidFill>
                  <a:srgbClr val="000000"/>
                </a:solidFill>
              </a:rPr>
              <a:t>Quotient</a:t>
            </a:r>
          </a:p>
        </p:txBody>
      </p:sp>
      <p:sp>
        <p:nvSpPr>
          <p:cNvPr id="50189" name="Line 19"/>
          <p:cNvSpPr>
            <a:spLocks noChangeShapeType="1"/>
          </p:cNvSpPr>
          <p:nvPr/>
        </p:nvSpPr>
        <p:spPr bwMode="auto">
          <a:xfrm>
            <a:off x="4932363" y="692150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0190" name="Line 20"/>
          <p:cNvSpPr>
            <a:spLocks noChangeShapeType="1"/>
          </p:cNvSpPr>
          <p:nvPr/>
        </p:nvSpPr>
        <p:spPr bwMode="auto">
          <a:xfrm>
            <a:off x="4932363" y="1916113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0191" name="Line 21"/>
          <p:cNvSpPr>
            <a:spLocks noChangeShapeType="1"/>
          </p:cNvSpPr>
          <p:nvPr/>
        </p:nvSpPr>
        <p:spPr bwMode="auto">
          <a:xfrm>
            <a:off x="4932363" y="3141663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0192" name="Line 22"/>
          <p:cNvSpPr>
            <a:spLocks noChangeShapeType="1"/>
          </p:cNvSpPr>
          <p:nvPr/>
        </p:nvSpPr>
        <p:spPr bwMode="auto">
          <a:xfrm>
            <a:off x="4932363" y="4365625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0193" name="Line 23"/>
          <p:cNvSpPr>
            <a:spLocks noChangeShapeType="1"/>
          </p:cNvSpPr>
          <p:nvPr/>
        </p:nvSpPr>
        <p:spPr bwMode="auto">
          <a:xfrm>
            <a:off x="4932363" y="5589588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0194" name="Line 24"/>
          <p:cNvSpPr>
            <a:spLocks noChangeShapeType="1"/>
          </p:cNvSpPr>
          <p:nvPr/>
        </p:nvSpPr>
        <p:spPr bwMode="auto">
          <a:xfrm>
            <a:off x="6804025" y="620713"/>
            <a:ext cx="1368425" cy="1944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0195" name="Line 25"/>
          <p:cNvSpPr>
            <a:spLocks noChangeShapeType="1"/>
          </p:cNvSpPr>
          <p:nvPr/>
        </p:nvSpPr>
        <p:spPr bwMode="auto">
          <a:xfrm>
            <a:off x="6804025" y="1916113"/>
            <a:ext cx="863600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0196" name="Line 26"/>
          <p:cNvSpPr>
            <a:spLocks noChangeShapeType="1"/>
          </p:cNvSpPr>
          <p:nvPr/>
        </p:nvSpPr>
        <p:spPr bwMode="auto">
          <a:xfrm>
            <a:off x="6804025" y="3141663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0197" name="Line 27"/>
          <p:cNvSpPr>
            <a:spLocks noChangeShapeType="1"/>
          </p:cNvSpPr>
          <p:nvPr/>
        </p:nvSpPr>
        <p:spPr bwMode="auto">
          <a:xfrm flipV="1">
            <a:off x="6804025" y="3644900"/>
            <a:ext cx="86360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0198" name="Line 28"/>
          <p:cNvSpPr>
            <a:spLocks noChangeShapeType="1"/>
          </p:cNvSpPr>
          <p:nvPr/>
        </p:nvSpPr>
        <p:spPr bwMode="auto">
          <a:xfrm flipV="1">
            <a:off x="6804025" y="3716338"/>
            <a:ext cx="1368425" cy="1873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0199" name="Text Box 29"/>
          <p:cNvSpPr txBox="1">
            <a:spLocks noChangeArrowheads="1"/>
          </p:cNvSpPr>
          <p:nvPr/>
        </p:nvSpPr>
        <p:spPr bwMode="auto">
          <a:xfrm>
            <a:off x="827088" y="6381750"/>
            <a:ext cx="79930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fr-FR" sz="1800" b="1" i="1"/>
              <a:t>The expressiveness quotient (Fombrun and Van Riel, 2004)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Reputation management in action !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mtClean="0"/>
              <a:t>You have to </a:t>
            </a:r>
          </a:p>
          <a:p>
            <a:pPr lvl="1" algn="ctr" eaLnBrk="1" hangingPunct="1">
              <a:buFont typeface="Wingdings" panose="05000000000000000000" pitchFamily="2" charset="2"/>
              <a:buNone/>
              <a:defRPr/>
            </a:pPr>
            <a:r>
              <a:rPr lang="en-US" smtClean="0">
                <a:solidFill>
                  <a:srgbClr val="FF9900"/>
                </a:solidFill>
              </a:rPr>
              <a:t>Create</a:t>
            </a:r>
          </a:p>
          <a:p>
            <a:pPr lvl="1" algn="ctr" eaLnBrk="1" hangingPunct="1">
              <a:buFont typeface="Wingdings" panose="05000000000000000000" pitchFamily="2" charset="2"/>
              <a:buNone/>
              <a:defRPr/>
            </a:pPr>
            <a:r>
              <a:rPr lang="en-US" smtClean="0">
                <a:solidFill>
                  <a:srgbClr val="FF9900"/>
                </a:solidFill>
              </a:rPr>
              <a:t>Protect</a:t>
            </a:r>
          </a:p>
          <a:p>
            <a:pPr lvl="1" algn="ctr" eaLnBrk="1" hangingPunct="1">
              <a:buFont typeface="Wingdings" panose="05000000000000000000" pitchFamily="2" charset="2"/>
              <a:buNone/>
              <a:defRPr/>
            </a:pPr>
            <a:r>
              <a:rPr lang="en-US" smtClean="0">
                <a:solidFill>
                  <a:srgbClr val="FF9900"/>
                </a:solidFill>
              </a:rPr>
              <a:t>Repair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mtClean="0"/>
              <a:t>your reputation </a:t>
            </a:r>
          </a:p>
          <a:p>
            <a:pPr eaLnBrk="1" hangingPunct="1">
              <a:defRPr/>
            </a:pPr>
            <a:endParaRPr lang="en-US" smtClean="0"/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mtClean="0"/>
              <a:t>Indeed bad reputation can affect brand development… (OM)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But don’t forget your </a:t>
            </a:r>
            <a:r>
              <a:rPr lang="en-US" sz="4000" smtClean="0">
                <a:solidFill>
                  <a:srgbClr val="FF9900"/>
                </a:solidFill>
              </a:rPr>
              <a:t>resources reputation</a:t>
            </a:r>
            <a:r>
              <a:rPr lang="en-US" sz="4000" smtClean="0"/>
              <a:t> !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3052763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«"/>
              <a:defRPr/>
            </a:pPr>
            <a:r>
              <a:rPr lang="en-US" smtClean="0"/>
              <a:t>Sponsors Brand</a:t>
            </a:r>
          </a:p>
          <a:p>
            <a:pPr eaLnBrk="1" hangingPunct="1">
              <a:buFont typeface="Wingdings" panose="05000000000000000000" pitchFamily="2" charset="2"/>
              <a:buChar char="«"/>
              <a:defRPr/>
            </a:pPr>
            <a:r>
              <a:rPr lang="en-US" smtClean="0"/>
              <a:t>PR and CEO celebrity</a:t>
            </a:r>
          </a:p>
          <a:p>
            <a:pPr eaLnBrk="1" hangingPunct="1">
              <a:buFont typeface="Wingdings" panose="05000000000000000000" pitchFamily="2" charset="2"/>
              <a:buChar char="«"/>
              <a:defRPr/>
            </a:pPr>
            <a:r>
              <a:rPr lang="en-US" smtClean="0"/>
              <a:t>Local or cultural identity</a:t>
            </a:r>
          </a:p>
          <a:p>
            <a:pPr eaLnBrk="1" hangingPunct="1">
              <a:buFont typeface="Wingdings" panose="05000000000000000000" pitchFamily="2" charset="2"/>
              <a:buChar char="«"/>
              <a:defRPr/>
            </a:pPr>
            <a:r>
              <a:rPr lang="en-US" smtClean="0"/>
              <a:t>Hospitality (stadium)</a:t>
            </a:r>
          </a:p>
          <a:p>
            <a:pPr eaLnBrk="1" hangingPunct="1">
              <a:buFont typeface="Wingdings" panose="05000000000000000000" pitchFamily="2" charset="2"/>
              <a:buChar char="«"/>
              <a:defRPr/>
            </a:pPr>
            <a:r>
              <a:rPr lang="en-US" smtClean="0"/>
              <a:t>Your history !</a:t>
            </a:r>
          </a:p>
          <a:p>
            <a:pPr eaLnBrk="1" hangingPunct="1">
              <a:defRPr/>
            </a:pPr>
            <a:endParaRPr lang="en-US" smtClean="0"/>
          </a:p>
          <a:p>
            <a:pPr eaLnBrk="1" hangingPunct="1">
              <a:defRPr/>
            </a:pPr>
            <a:endParaRPr lang="en-US" smtClean="0"/>
          </a:p>
        </p:txBody>
      </p:sp>
      <p:pic>
        <p:nvPicPr>
          <p:cNvPr id="52228" name="Picture 4" descr="attenti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365625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250825" y="5445125"/>
            <a:ext cx="8675688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fr-FR" sz="2400" b="1"/>
              <a:t>“Being Known” =&gt; not always “Being Good” 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fr-FR" sz="2400" b="1"/>
              <a:t>(Stade Français or NY Knicks cases…)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b="1" smtClean="0"/>
              <a:t>Reputations are magnets : they help a company attract resources </a:t>
            </a:r>
            <a:br>
              <a:rPr lang="en-US" sz="3200" b="1" smtClean="0"/>
            </a:br>
            <a:r>
              <a:rPr lang="en-US" sz="2000" b="1" smtClean="0"/>
              <a:t>(Fombrun and Van Riel, 2004)</a:t>
            </a:r>
          </a:p>
        </p:txBody>
      </p:sp>
      <p:pic>
        <p:nvPicPr>
          <p:cNvPr id="53251" name="Picture 4" descr="MCj0303815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30059">
            <a:off x="481013" y="2622550"/>
            <a:ext cx="1700212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 Box 5"/>
          <p:cNvSpPr txBox="1">
            <a:spLocks noChangeArrowheads="1"/>
          </p:cNvSpPr>
          <p:nvPr/>
        </p:nvSpPr>
        <p:spPr bwMode="auto">
          <a:xfrm>
            <a:off x="250825" y="3500438"/>
            <a:ext cx="208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fr-FR" sz="1800" b="1"/>
              <a:t>REPUTATION</a:t>
            </a:r>
          </a:p>
        </p:txBody>
      </p:sp>
      <p:sp>
        <p:nvSpPr>
          <p:cNvPr id="53253" name="AutoShape 6"/>
          <p:cNvSpPr>
            <a:spLocks noChangeArrowheads="1"/>
          </p:cNvSpPr>
          <p:nvPr/>
        </p:nvSpPr>
        <p:spPr bwMode="auto">
          <a:xfrm>
            <a:off x="2627313" y="1989138"/>
            <a:ext cx="1943100" cy="576262"/>
          </a:xfrm>
          <a:prstGeom prst="roundRect">
            <a:avLst>
              <a:gd name="adj" fmla="val 16667"/>
            </a:avLst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 b="1"/>
              <a:t>Employees</a:t>
            </a:r>
          </a:p>
        </p:txBody>
      </p:sp>
      <p:sp>
        <p:nvSpPr>
          <p:cNvPr id="53254" name="AutoShape 7"/>
          <p:cNvSpPr>
            <a:spLocks noChangeArrowheads="1"/>
          </p:cNvSpPr>
          <p:nvPr/>
        </p:nvSpPr>
        <p:spPr bwMode="auto">
          <a:xfrm>
            <a:off x="2627313" y="2708275"/>
            <a:ext cx="1943100" cy="576263"/>
          </a:xfrm>
          <a:prstGeom prst="roundRect">
            <a:avLst>
              <a:gd name="adj" fmla="val 16667"/>
            </a:avLst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 b="1"/>
              <a:t>Customers</a:t>
            </a:r>
          </a:p>
        </p:txBody>
      </p:sp>
      <p:sp>
        <p:nvSpPr>
          <p:cNvPr id="53255" name="AutoShape 8"/>
          <p:cNvSpPr>
            <a:spLocks noChangeArrowheads="1"/>
          </p:cNvSpPr>
          <p:nvPr/>
        </p:nvSpPr>
        <p:spPr bwMode="auto">
          <a:xfrm>
            <a:off x="2627313" y="3429000"/>
            <a:ext cx="1943100" cy="576263"/>
          </a:xfrm>
          <a:prstGeom prst="roundRect">
            <a:avLst>
              <a:gd name="adj" fmla="val 16667"/>
            </a:avLst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 b="1"/>
              <a:t>Investors</a:t>
            </a:r>
          </a:p>
        </p:txBody>
      </p:sp>
      <p:sp>
        <p:nvSpPr>
          <p:cNvPr id="53256" name="AutoShape 9"/>
          <p:cNvSpPr>
            <a:spLocks noChangeArrowheads="1"/>
          </p:cNvSpPr>
          <p:nvPr/>
        </p:nvSpPr>
        <p:spPr bwMode="auto">
          <a:xfrm>
            <a:off x="2627313" y="4149725"/>
            <a:ext cx="1943100" cy="576263"/>
          </a:xfrm>
          <a:prstGeom prst="roundRect">
            <a:avLst>
              <a:gd name="adj" fmla="val 16667"/>
            </a:avLst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700" b="1"/>
              <a:t>Media Journalists</a:t>
            </a:r>
          </a:p>
        </p:txBody>
      </p:sp>
      <p:sp>
        <p:nvSpPr>
          <p:cNvPr id="53257" name="AutoShape 10"/>
          <p:cNvSpPr>
            <a:spLocks noChangeArrowheads="1"/>
          </p:cNvSpPr>
          <p:nvPr/>
        </p:nvSpPr>
        <p:spPr bwMode="auto">
          <a:xfrm>
            <a:off x="2627313" y="4868863"/>
            <a:ext cx="1943100" cy="576262"/>
          </a:xfrm>
          <a:prstGeom prst="roundRect">
            <a:avLst>
              <a:gd name="adj" fmla="val 16667"/>
            </a:avLst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700" b="1"/>
              <a:t>Financial Analysts</a:t>
            </a:r>
          </a:p>
        </p:txBody>
      </p:sp>
      <p:sp>
        <p:nvSpPr>
          <p:cNvPr id="53258" name="AutoShape 11"/>
          <p:cNvSpPr>
            <a:spLocks noChangeArrowheads="1"/>
          </p:cNvSpPr>
          <p:nvPr/>
        </p:nvSpPr>
        <p:spPr bwMode="auto">
          <a:xfrm>
            <a:off x="5076825" y="1989138"/>
            <a:ext cx="3887788" cy="576262"/>
          </a:xfrm>
          <a:prstGeom prst="roundRect">
            <a:avLst>
              <a:gd name="adj" fmla="val 16667"/>
            </a:avLst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 b="1"/>
              <a:t>Make jobs more attractive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 b="1"/>
              <a:t>&amp; motivate hard work</a:t>
            </a:r>
          </a:p>
        </p:txBody>
      </p:sp>
      <p:sp>
        <p:nvSpPr>
          <p:cNvPr id="53259" name="AutoShape 12"/>
          <p:cNvSpPr>
            <a:spLocks noChangeArrowheads="1"/>
          </p:cNvSpPr>
          <p:nvPr/>
        </p:nvSpPr>
        <p:spPr bwMode="auto">
          <a:xfrm>
            <a:off x="5076825" y="2708275"/>
            <a:ext cx="3887788" cy="576263"/>
          </a:xfrm>
          <a:prstGeom prst="roundRect">
            <a:avLst>
              <a:gd name="adj" fmla="val 16667"/>
            </a:avLst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 b="1"/>
              <a:t>Encourages repeat purchase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 b="1"/>
              <a:t>&amp; builds market share</a:t>
            </a:r>
          </a:p>
        </p:txBody>
      </p:sp>
      <p:sp>
        <p:nvSpPr>
          <p:cNvPr id="53260" name="AutoShape 13"/>
          <p:cNvSpPr>
            <a:spLocks noChangeArrowheads="1"/>
          </p:cNvSpPr>
          <p:nvPr/>
        </p:nvSpPr>
        <p:spPr bwMode="auto">
          <a:xfrm>
            <a:off x="5076825" y="3429000"/>
            <a:ext cx="3887788" cy="576263"/>
          </a:xfrm>
          <a:prstGeom prst="roundRect">
            <a:avLst>
              <a:gd name="adj" fmla="val 16667"/>
            </a:avLst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 b="1"/>
              <a:t>Lowers capital costs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 b="1"/>
              <a:t>&amp; attracts next investment</a:t>
            </a:r>
          </a:p>
        </p:txBody>
      </p:sp>
      <p:sp>
        <p:nvSpPr>
          <p:cNvPr id="53261" name="AutoShape 14"/>
          <p:cNvSpPr>
            <a:spLocks noChangeArrowheads="1"/>
          </p:cNvSpPr>
          <p:nvPr/>
        </p:nvSpPr>
        <p:spPr bwMode="auto">
          <a:xfrm>
            <a:off x="5076825" y="4149725"/>
            <a:ext cx="3887788" cy="576263"/>
          </a:xfrm>
          <a:prstGeom prst="roundRect">
            <a:avLst>
              <a:gd name="adj" fmla="val 16667"/>
            </a:avLst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 b="1"/>
              <a:t>Generates more favorable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 b="1"/>
              <a:t>Press coverage</a:t>
            </a:r>
          </a:p>
        </p:txBody>
      </p:sp>
      <p:sp>
        <p:nvSpPr>
          <p:cNvPr id="53262" name="AutoShape 15"/>
          <p:cNvSpPr>
            <a:spLocks noChangeArrowheads="1"/>
          </p:cNvSpPr>
          <p:nvPr/>
        </p:nvSpPr>
        <p:spPr bwMode="auto">
          <a:xfrm>
            <a:off x="5076825" y="4868863"/>
            <a:ext cx="3887788" cy="576262"/>
          </a:xfrm>
          <a:prstGeom prst="roundRect">
            <a:avLst>
              <a:gd name="adj" fmla="val 16667"/>
            </a:avLst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 b="1"/>
              <a:t>Affects content of coverage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800" b="1"/>
              <a:t>And recommendations</a:t>
            </a:r>
          </a:p>
        </p:txBody>
      </p:sp>
      <p:sp>
        <p:nvSpPr>
          <p:cNvPr id="53263" name="Line 16"/>
          <p:cNvSpPr>
            <a:spLocks noChangeShapeType="1"/>
          </p:cNvSpPr>
          <p:nvPr/>
        </p:nvSpPr>
        <p:spPr bwMode="auto">
          <a:xfrm flipV="1">
            <a:off x="1476375" y="2276475"/>
            <a:ext cx="1150938" cy="865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3264" name="Line 17"/>
          <p:cNvSpPr>
            <a:spLocks noChangeShapeType="1"/>
          </p:cNvSpPr>
          <p:nvPr/>
        </p:nvSpPr>
        <p:spPr bwMode="auto">
          <a:xfrm>
            <a:off x="1547813" y="4221163"/>
            <a:ext cx="1008062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3265" name="Line 18"/>
          <p:cNvSpPr>
            <a:spLocks noChangeShapeType="1"/>
          </p:cNvSpPr>
          <p:nvPr/>
        </p:nvSpPr>
        <p:spPr bwMode="auto">
          <a:xfrm flipV="1">
            <a:off x="2339975" y="3068638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3266" name="Line 19"/>
          <p:cNvSpPr>
            <a:spLocks noChangeShapeType="1"/>
          </p:cNvSpPr>
          <p:nvPr/>
        </p:nvSpPr>
        <p:spPr bwMode="auto">
          <a:xfrm>
            <a:off x="2339975" y="4149725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3267" name="Line 20"/>
          <p:cNvSpPr>
            <a:spLocks noChangeShapeType="1"/>
          </p:cNvSpPr>
          <p:nvPr/>
        </p:nvSpPr>
        <p:spPr bwMode="auto">
          <a:xfrm>
            <a:off x="2195513" y="3644900"/>
            <a:ext cx="360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3268" name="Line 21"/>
          <p:cNvSpPr>
            <a:spLocks noChangeShapeType="1"/>
          </p:cNvSpPr>
          <p:nvPr/>
        </p:nvSpPr>
        <p:spPr bwMode="auto">
          <a:xfrm>
            <a:off x="4572000" y="2276475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3269" name="Line 22"/>
          <p:cNvSpPr>
            <a:spLocks noChangeShapeType="1"/>
          </p:cNvSpPr>
          <p:nvPr/>
        </p:nvSpPr>
        <p:spPr bwMode="auto">
          <a:xfrm>
            <a:off x="4572000" y="2997200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3270" name="Line 23"/>
          <p:cNvSpPr>
            <a:spLocks noChangeShapeType="1"/>
          </p:cNvSpPr>
          <p:nvPr/>
        </p:nvSpPr>
        <p:spPr bwMode="auto">
          <a:xfrm>
            <a:off x="4572000" y="3716338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3271" name="Line 24"/>
          <p:cNvSpPr>
            <a:spLocks noChangeShapeType="1"/>
          </p:cNvSpPr>
          <p:nvPr/>
        </p:nvSpPr>
        <p:spPr bwMode="auto">
          <a:xfrm>
            <a:off x="4572000" y="4437063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3272" name="Line 25"/>
          <p:cNvSpPr>
            <a:spLocks noChangeShapeType="1"/>
          </p:cNvSpPr>
          <p:nvPr/>
        </p:nvSpPr>
        <p:spPr bwMode="auto">
          <a:xfrm>
            <a:off x="4572000" y="5157788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360362"/>
          </a:xfrm>
        </p:spPr>
        <p:txBody>
          <a:bodyPr/>
          <a:lstStyle/>
          <a:p>
            <a:pPr eaLnBrk="1" hangingPunct="1">
              <a:defRPr/>
            </a:pPr>
            <a:r>
              <a:rPr lang="en-US" sz="2200" b="1" smtClean="0"/>
              <a:t>Measure : reputation Quotient (6 dimensions and 20 attributes)</a:t>
            </a:r>
            <a:br>
              <a:rPr lang="en-US" sz="2200" b="1" smtClean="0"/>
            </a:br>
            <a:r>
              <a:rPr lang="en-US" sz="2200" b="1" smtClean="0"/>
              <a:t>(Fombrun and Van Riel, 2004)</a:t>
            </a:r>
          </a:p>
        </p:txBody>
      </p:sp>
      <p:sp>
        <p:nvSpPr>
          <p:cNvPr id="54275" name="AutoShape 5"/>
          <p:cNvSpPr>
            <a:spLocks noChangeAspect="1" noChangeArrowheads="1"/>
          </p:cNvSpPr>
          <p:nvPr/>
        </p:nvSpPr>
        <p:spPr bwMode="auto">
          <a:xfrm>
            <a:off x="1042988" y="909638"/>
            <a:ext cx="7632700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54276" name="Text Box 6"/>
          <p:cNvSpPr txBox="1">
            <a:spLocks noChangeArrowheads="1"/>
          </p:cNvSpPr>
          <p:nvPr/>
        </p:nvSpPr>
        <p:spPr bwMode="auto">
          <a:xfrm>
            <a:off x="3606800" y="3557588"/>
            <a:ext cx="16573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solidFill>
                  <a:schemeClr val="folHlink"/>
                </a:solidFill>
                <a:latin typeface="Times New Roman" panose="02020603050405020304" pitchFamily="18" charset="0"/>
              </a:rPr>
              <a:t>REPUTATION</a:t>
            </a:r>
            <a:endParaRPr lang="fr-FR" altLang="fr-FR" sz="1600">
              <a:solidFill>
                <a:schemeClr val="folHlink"/>
              </a:solidFill>
              <a:latin typeface="Garamond" panose="02020404030301010803" pitchFamily="18" charset="0"/>
            </a:endParaRPr>
          </a:p>
        </p:txBody>
      </p:sp>
      <p:sp>
        <p:nvSpPr>
          <p:cNvPr id="54277" name="Text Box 7"/>
          <p:cNvSpPr txBox="1">
            <a:spLocks noChangeArrowheads="1"/>
          </p:cNvSpPr>
          <p:nvPr/>
        </p:nvSpPr>
        <p:spPr bwMode="auto">
          <a:xfrm>
            <a:off x="1908175" y="1803400"/>
            <a:ext cx="2714625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hlink"/>
                </a:solidFill>
                <a:latin typeface="Times New Roman" panose="02020603050405020304" pitchFamily="18" charset="0"/>
              </a:rPr>
              <a:t>Social Responsibility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Supports Good Causes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Environmental Responsibility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Community Responsibility</a:t>
            </a:r>
            <a:endParaRPr lang="fr-FR" altLang="fr-FR" sz="1800">
              <a:latin typeface="Garamond" panose="02020404030301010803" pitchFamily="18" charset="0"/>
            </a:endParaRPr>
          </a:p>
        </p:txBody>
      </p:sp>
      <p:sp>
        <p:nvSpPr>
          <p:cNvPr id="54278" name="Text Box 8"/>
          <p:cNvSpPr txBox="1">
            <a:spLocks noChangeArrowheads="1"/>
          </p:cNvSpPr>
          <p:nvPr/>
        </p:nvSpPr>
        <p:spPr bwMode="auto">
          <a:xfrm>
            <a:off x="1193800" y="3402013"/>
            <a:ext cx="2111375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solidFill>
                  <a:schemeClr val="hlink"/>
                </a:solidFill>
                <a:latin typeface="Times New Roman" panose="02020603050405020304" pitchFamily="18" charset="0"/>
              </a:rPr>
              <a:t>Vision &amp; Leadership</a:t>
            </a:r>
            <a:r>
              <a:rPr lang="fr-FR" altLang="fr-FR" sz="1400" b="1"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Market Opportunities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Excellent Leadership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Clear Vision for the future</a:t>
            </a:r>
            <a:endParaRPr lang="fr-FR" altLang="fr-FR" sz="1400">
              <a:latin typeface="Garamond" panose="02020404030301010803" pitchFamily="18" charset="0"/>
            </a:endParaRPr>
          </a:p>
        </p:txBody>
      </p:sp>
      <p:sp>
        <p:nvSpPr>
          <p:cNvPr id="54279" name="Text Box 9"/>
          <p:cNvSpPr txBox="1">
            <a:spLocks noChangeArrowheads="1"/>
          </p:cNvSpPr>
          <p:nvPr/>
        </p:nvSpPr>
        <p:spPr bwMode="auto">
          <a:xfrm>
            <a:off x="1908175" y="4776788"/>
            <a:ext cx="2713038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solidFill>
                  <a:schemeClr val="hlink"/>
                </a:solidFill>
                <a:latin typeface="Times New Roman" panose="02020603050405020304" pitchFamily="18" charset="0"/>
              </a:rPr>
              <a:t>Financial Performance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Record of profitability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Low Risk investment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Growth Prospects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     Outperforms Competitors</a:t>
            </a:r>
            <a:endParaRPr lang="fr-FR" altLang="fr-FR" sz="1400">
              <a:latin typeface="Garamond" panose="02020404030301010803" pitchFamily="18" charset="0"/>
            </a:endParaRPr>
          </a:p>
        </p:txBody>
      </p:sp>
      <p:sp>
        <p:nvSpPr>
          <p:cNvPr id="54280" name="Text Box 10"/>
          <p:cNvSpPr txBox="1">
            <a:spLocks noChangeArrowheads="1"/>
          </p:cNvSpPr>
          <p:nvPr/>
        </p:nvSpPr>
        <p:spPr bwMode="auto">
          <a:xfrm>
            <a:off x="4511675" y="4800600"/>
            <a:ext cx="22606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solidFill>
                  <a:schemeClr val="hlink"/>
                </a:solidFill>
                <a:latin typeface="Times New Roman" panose="02020603050405020304" pitchFamily="18" charset="0"/>
              </a:rPr>
              <a:t>Workplace Environment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Good Place to work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Good employees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Rewards Employees Fairly</a:t>
            </a:r>
            <a:r>
              <a:rPr lang="fr-FR" altLang="fr-FR" sz="1400" b="1">
                <a:latin typeface="Times New Roman" panose="02020603050405020304" pitchFamily="18" charset="0"/>
              </a:rPr>
              <a:t> </a:t>
            </a:r>
            <a:endParaRPr lang="fr-FR" altLang="fr-FR" sz="1400">
              <a:latin typeface="Garamond" panose="02020404030301010803" pitchFamily="18" charset="0"/>
            </a:endParaRPr>
          </a:p>
        </p:txBody>
      </p:sp>
      <p:sp>
        <p:nvSpPr>
          <p:cNvPr id="54281" name="Text Box 11"/>
          <p:cNvSpPr txBox="1">
            <a:spLocks noChangeArrowheads="1"/>
          </p:cNvSpPr>
          <p:nvPr/>
        </p:nvSpPr>
        <p:spPr bwMode="auto">
          <a:xfrm>
            <a:off x="5435600" y="3289300"/>
            <a:ext cx="2520950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solidFill>
                  <a:schemeClr val="hlink"/>
                </a:solidFill>
                <a:latin typeface="Times New Roman" panose="02020603050405020304" pitchFamily="18" charset="0"/>
              </a:rPr>
              <a:t>Products &amp; Services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High Quality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Innovative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Value for money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Stands Behind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000">
                <a:latin typeface="Times New Roman" panose="02020603050405020304" pitchFamily="18" charset="0"/>
              </a:rPr>
              <a:t> </a:t>
            </a:r>
            <a:endParaRPr lang="fr-FR" altLang="fr-FR" sz="1800">
              <a:latin typeface="Garamond" panose="02020404030301010803" pitchFamily="18" charset="0"/>
            </a:endParaRPr>
          </a:p>
        </p:txBody>
      </p:sp>
      <p:sp>
        <p:nvSpPr>
          <p:cNvPr id="54282" name="Text Box 12"/>
          <p:cNvSpPr txBox="1">
            <a:spLocks noChangeArrowheads="1"/>
          </p:cNvSpPr>
          <p:nvPr/>
        </p:nvSpPr>
        <p:spPr bwMode="auto">
          <a:xfrm>
            <a:off x="4643438" y="1878013"/>
            <a:ext cx="2713037" cy="108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solidFill>
                  <a:schemeClr val="hlink"/>
                </a:solidFill>
                <a:latin typeface="Times New Roman" panose="02020603050405020304" pitchFamily="18" charset="0"/>
              </a:rPr>
              <a:t>Emotional Appeal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Feel good about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Admire and Respect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Trust</a:t>
            </a:r>
            <a:endParaRPr lang="fr-FR" altLang="fr-FR" sz="1400">
              <a:latin typeface="Garamond" panose="02020404030301010803" pitchFamily="18" charset="0"/>
            </a:endParaRPr>
          </a:p>
        </p:txBody>
      </p:sp>
      <p:sp>
        <p:nvSpPr>
          <p:cNvPr id="54283" name="Oval 13"/>
          <p:cNvSpPr>
            <a:spLocks noChangeArrowheads="1"/>
          </p:cNvSpPr>
          <p:nvPr/>
        </p:nvSpPr>
        <p:spPr bwMode="auto">
          <a:xfrm>
            <a:off x="1042988" y="836613"/>
            <a:ext cx="6784975" cy="5832475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54284" name="Oval 14"/>
          <p:cNvSpPr>
            <a:spLocks noChangeArrowheads="1"/>
          </p:cNvSpPr>
          <p:nvPr/>
        </p:nvSpPr>
        <p:spPr bwMode="auto">
          <a:xfrm>
            <a:off x="3455988" y="3402013"/>
            <a:ext cx="1958975" cy="622300"/>
          </a:xfrm>
          <a:prstGeom prst="ellips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54285" name="Line 15"/>
          <p:cNvSpPr>
            <a:spLocks noChangeShapeType="1"/>
          </p:cNvSpPr>
          <p:nvPr/>
        </p:nvSpPr>
        <p:spPr bwMode="auto">
          <a:xfrm flipH="1" flipV="1">
            <a:off x="1187450" y="2844800"/>
            <a:ext cx="2419350" cy="712788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4286" name="Line 16"/>
          <p:cNvSpPr>
            <a:spLocks noChangeShapeType="1"/>
          </p:cNvSpPr>
          <p:nvPr/>
        </p:nvSpPr>
        <p:spPr bwMode="auto">
          <a:xfrm flipV="1">
            <a:off x="4360863" y="836613"/>
            <a:ext cx="282575" cy="25654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4287" name="Line 17"/>
          <p:cNvSpPr>
            <a:spLocks noChangeShapeType="1"/>
          </p:cNvSpPr>
          <p:nvPr/>
        </p:nvSpPr>
        <p:spPr bwMode="auto">
          <a:xfrm flipV="1">
            <a:off x="5264150" y="2155825"/>
            <a:ext cx="1960563" cy="1401763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4288" name="Line 18"/>
          <p:cNvSpPr>
            <a:spLocks noChangeShapeType="1"/>
          </p:cNvSpPr>
          <p:nvPr/>
        </p:nvSpPr>
        <p:spPr bwMode="auto">
          <a:xfrm>
            <a:off x="4811713" y="4024313"/>
            <a:ext cx="2413000" cy="1398587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4289" name="Line 19"/>
          <p:cNvSpPr>
            <a:spLocks noChangeShapeType="1"/>
          </p:cNvSpPr>
          <p:nvPr/>
        </p:nvSpPr>
        <p:spPr bwMode="auto">
          <a:xfrm>
            <a:off x="4360863" y="4024313"/>
            <a:ext cx="150812" cy="2644775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4290" name="Line 20"/>
          <p:cNvSpPr>
            <a:spLocks noChangeShapeType="1"/>
          </p:cNvSpPr>
          <p:nvPr/>
        </p:nvSpPr>
        <p:spPr bwMode="auto">
          <a:xfrm flipH="1">
            <a:off x="1476375" y="4024313"/>
            <a:ext cx="2582863" cy="1050925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4291" name="Text Box 21"/>
          <p:cNvSpPr txBox="1">
            <a:spLocks noChangeArrowheads="1"/>
          </p:cNvSpPr>
          <p:nvPr/>
        </p:nvSpPr>
        <p:spPr bwMode="auto">
          <a:xfrm>
            <a:off x="7019925" y="765175"/>
            <a:ext cx="212407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fr-FR" sz="1200"/>
              <a:t>7-pt scale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fr-FR" sz="1200"/>
              <a:t>7 = describes very well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fr-FR" sz="1200"/>
              <a:t>1=oes not describe well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550"/>
            <a:ext cx="9144000" cy="619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413"/>
            <a:ext cx="9144000" cy="636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585788"/>
            <a:ext cx="8088313" cy="569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20" name="Picture 4" descr="max-guazzini-lors-de-stade-francais-perpign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989138"/>
            <a:ext cx="409575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21" name="Picture 5" descr="499501-3989001-317-2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836613"/>
            <a:ext cx="3671887" cy="27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3141663"/>
            <a:ext cx="27495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23" name="Picture 7" descr="Cuban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850" y="1233488"/>
            <a:ext cx="3668713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24" name="Picture 8" descr="20060302022012-2005092665florentinode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975" y="141288"/>
            <a:ext cx="571500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25" name="Picture 9" descr="jean-michel-aulas-sept_diaporam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13" y="1198563"/>
            <a:ext cx="6810375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26" name="Picture 10" descr="20071213-sp_0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38" y="696913"/>
            <a:ext cx="6264275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27" name="Picture 11" descr="5570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108200"/>
            <a:ext cx="6048375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474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9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396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9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9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2396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9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39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239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9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39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2396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9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39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239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9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39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2396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9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39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0"/>
                                        <p:tgtEl>
                                          <p:spTgt spid="2396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9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239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3429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b="1" smtClean="0"/>
              <a:t>Transfer in the context of sports organizations</a:t>
            </a:r>
          </a:p>
        </p:txBody>
      </p:sp>
      <p:sp>
        <p:nvSpPr>
          <p:cNvPr id="58371" name="AutoShape 24"/>
          <p:cNvSpPr>
            <a:spLocks noChangeAspect="1" noChangeArrowheads="1"/>
          </p:cNvSpPr>
          <p:nvPr/>
        </p:nvSpPr>
        <p:spPr bwMode="auto">
          <a:xfrm>
            <a:off x="1042988" y="909638"/>
            <a:ext cx="7632700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58372" name="Text Box 25"/>
          <p:cNvSpPr txBox="1">
            <a:spLocks noChangeArrowheads="1"/>
          </p:cNvSpPr>
          <p:nvPr/>
        </p:nvSpPr>
        <p:spPr bwMode="auto">
          <a:xfrm>
            <a:off x="3606800" y="3557588"/>
            <a:ext cx="16573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solidFill>
                  <a:schemeClr val="folHlink"/>
                </a:solidFill>
                <a:latin typeface="Times New Roman" panose="02020603050405020304" pitchFamily="18" charset="0"/>
              </a:rPr>
              <a:t>REPUTATION</a:t>
            </a:r>
            <a:endParaRPr lang="fr-FR" altLang="fr-FR" sz="1600">
              <a:solidFill>
                <a:schemeClr val="folHlink"/>
              </a:solidFill>
              <a:latin typeface="Garamond" panose="02020404030301010803" pitchFamily="18" charset="0"/>
            </a:endParaRPr>
          </a:p>
        </p:txBody>
      </p:sp>
      <p:sp>
        <p:nvSpPr>
          <p:cNvPr id="58373" name="Text Box 26"/>
          <p:cNvSpPr txBox="1">
            <a:spLocks noChangeArrowheads="1"/>
          </p:cNvSpPr>
          <p:nvPr/>
        </p:nvSpPr>
        <p:spPr bwMode="auto">
          <a:xfrm>
            <a:off x="1908175" y="1803400"/>
            <a:ext cx="2714625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hlink"/>
                </a:solidFill>
                <a:latin typeface="Times New Roman" panose="02020603050405020304" pitchFamily="18" charset="0"/>
              </a:rPr>
              <a:t>Social Responsibility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Supports Good Causes </a:t>
            </a:r>
            <a:r>
              <a:rPr lang="fr-FR" altLang="fr-FR" sz="1400">
                <a:solidFill>
                  <a:srgbClr val="FF9900"/>
                </a:solidFill>
                <a:latin typeface="Times New Roman" panose="02020603050405020304" pitchFamily="18" charset="0"/>
              </a:rPr>
              <a:t>(Ethic)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Environmental Responsibility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Community Responsibility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solidFill>
                  <a:srgbClr val="FF9900"/>
                </a:solidFill>
                <a:latin typeface="Times New Roman" panose="02020603050405020304" pitchFamily="18" charset="0"/>
              </a:rPr>
              <a:t>(fans)</a:t>
            </a:r>
            <a:endParaRPr lang="fr-FR" altLang="fr-FR" sz="1800">
              <a:solidFill>
                <a:srgbClr val="FF9900"/>
              </a:solidFill>
              <a:latin typeface="Garamond" panose="02020404030301010803" pitchFamily="18" charset="0"/>
            </a:endParaRPr>
          </a:p>
        </p:txBody>
      </p:sp>
      <p:sp>
        <p:nvSpPr>
          <p:cNvPr id="58374" name="Text Box 27"/>
          <p:cNvSpPr txBox="1">
            <a:spLocks noChangeArrowheads="1"/>
          </p:cNvSpPr>
          <p:nvPr/>
        </p:nvSpPr>
        <p:spPr bwMode="auto">
          <a:xfrm>
            <a:off x="1193800" y="3402013"/>
            <a:ext cx="2111375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solidFill>
                  <a:schemeClr val="hlink"/>
                </a:solidFill>
                <a:latin typeface="Times New Roman" panose="02020603050405020304" pitchFamily="18" charset="0"/>
              </a:rPr>
              <a:t>Vision &amp; Leadership</a:t>
            </a:r>
            <a:r>
              <a:rPr lang="fr-FR" altLang="fr-FR" sz="1400" b="1"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Market Opportunities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Excellent Leadership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Clear Vision for the future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solidFill>
                  <a:srgbClr val="FF9900"/>
                </a:solidFill>
                <a:latin typeface="Times New Roman" panose="02020603050405020304" pitchFamily="18" charset="0"/>
              </a:rPr>
              <a:t>CEO celebrity</a:t>
            </a:r>
            <a:endParaRPr lang="fr-FR" altLang="fr-FR" sz="1400">
              <a:solidFill>
                <a:srgbClr val="FF9900"/>
              </a:solidFill>
              <a:latin typeface="Garamond" panose="02020404030301010803" pitchFamily="18" charset="0"/>
            </a:endParaRPr>
          </a:p>
        </p:txBody>
      </p:sp>
      <p:sp>
        <p:nvSpPr>
          <p:cNvPr id="58375" name="Text Box 28"/>
          <p:cNvSpPr txBox="1">
            <a:spLocks noChangeArrowheads="1"/>
          </p:cNvSpPr>
          <p:nvPr/>
        </p:nvSpPr>
        <p:spPr bwMode="auto">
          <a:xfrm>
            <a:off x="1908175" y="4776788"/>
            <a:ext cx="2713038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solidFill>
                  <a:schemeClr val="hlink"/>
                </a:solidFill>
                <a:latin typeface="Times New Roman" panose="02020603050405020304" pitchFamily="18" charset="0"/>
              </a:rPr>
              <a:t>Financial Performance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>
                <a:latin typeface="Times New Roman" panose="02020603050405020304" pitchFamily="18" charset="0"/>
              </a:rPr>
              <a:t>Record of profitability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>
                <a:latin typeface="Times New Roman" panose="02020603050405020304" pitchFamily="18" charset="0"/>
              </a:rPr>
              <a:t>Low Risk investment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>
                <a:latin typeface="Times New Roman" panose="02020603050405020304" pitchFamily="18" charset="0"/>
              </a:rPr>
              <a:t>Growth Prospects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>
                <a:latin typeface="Times New Roman" panose="02020603050405020304" pitchFamily="18" charset="0"/>
              </a:rPr>
              <a:t>     Outperforms Competitors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>
                <a:latin typeface="Times New Roman" panose="02020603050405020304" pitchFamily="18" charset="0"/>
              </a:rPr>
              <a:t>           </a:t>
            </a:r>
            <a:r>
              <a:rPr lang="fr-FR" altLang="fr-FR" sz="1200">
                <a:solidFill>
                  <a:srgbClr val="FF9900"/>
                </a:solidFill>
                <a:latin typeface="Times New Roman" panose="02020603050405020304" pitchFamily="18" charset="0"/>
              </a:rPr>
              <a:t>Media returns - </a:t>
            </a:r>
            <a:r>
              <a:rPr lang="fr-FR" altLang="fr-FR" sz="1200">
                <a:solidFill>
                  <a:srgbClr val="FF9900"/>
                </a:solidFill>
              </a:rPr>
              <a:t>affluence</a:t>
            </a:r>
            <a:r>
              <a:rPr lang="fr-FR" altLang="fr-FR" sz="1800">
                <a:solidFill>
                  <a:srgbClr val="FF9900"/>
                </a:solidFill>
              </a:rPr>
              <a:t>             	</a:t>
            </a:r>
            <a:r>
              <a:rPr lang="fr-FR" altLang="fr-FR" sz="1200">
                <a:solidFill>
                  <a:srgbClr val="FF9900"/>
                </a:solidFill>
                <a:latin typeface="Times New Roman" panose="02020603050405020304" pitchFamily="18" charset="0"/>
              </a:rPr>
              <a:t>Stakeholders performance</a:t>
            </a:r>
          </a:p>
        </p:txBody>
      </p:sp>
      <p:sp>
        <p:nvSpPr>
          <p:cNvPr id="58376" name="Text Box 29"/>
          <p:cNvSpPr txBox="1">
            <a:spLocks noChangeArrowheads="1"/>
          </p:cNvSpPr>
          <p:nvPr/>
        </p:nvSpPr>
        <p:spPr bwMode="auto">
          <a:xfrm>
            <a:off x="4511675" y="4800600"/>
            <a:ext cx="22606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solidFill>
                  <a:schemeClr val="hlink"/>
                </a:solidFill>
                <a:latin typeface="Times New Roman" panose="02020603050405020304" pitchFamily="18" charset="0"/>
              </a:rPr>
              <a:t>Workplace Environment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Good Place to work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Good employees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solidFill>
                  <a:srgbClr val="FF9900"/>
                </a:solidFill>
                <a:latin typeface="Times New Roman" panose="02020603050405020304" pitchFamily="18" charset="0"/>
              </a:rPr>
              <a:t>Volunteers management</a:t>
            </a:r>
            <a:endParaRPr lang="fr-FR" altLang="fr-FR" sz="1400">
              <a:latin typeface="Garamond" panose="02020404030301010803" pitchFamily="18" charset="0"/>
            </a:endParaRPr>
          </a:p>
        </p:txBody>
      </p:sp>
      <p:sp>
        <p:nvSpPr>
          <p:cNvPr id="58377" name="Text Box 30"/>
          <p:cNvSpPr txBox="1">
            <a:spLocks noChangeArrowheads="1"/>
          </p:cNvSpPr>
          <p:nvPr/>
        </p:nvSpPr>
        <p:spPr bwMode="auto">
          <a:xfrm>
            <a:off x="5435600" y="3289300"/>
            <a:ext cx="2520950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solidFill>
                  <a:schemeClr val="hlink"/>
                </a:solidFill>
                <a:latin typeface="Times New Roman" panose="02020603050405020304" pitchFamily="18" charset="0"/>
              </a:rPr>
              <a:t>Products &amp; Services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High Quality </a:t>
            </a:r>
            <a:r>
              <a:rPr lang="fr-FR" altLang="fr-FR" sz="1400">
                <a:solidFill>
                  <a:srgbClr val="FF9900"/>
                </a:solidFill>
                <a:latin typeface="Times New Roman" panose="02020603050405020304" pitchFamily="18" charset="0"/>
              </a:rPr>
              <a:t>of sport show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solidFill>
                  <a:srgbClr val="FF9900"/>
                </a:solidFill>
                <a:latin typeface="Times New Roman" panose="02020603050405020304" pitchFamily="18" charset="0"/>
              </a:rPr>
              <a:t>&amp; experience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Innovative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Value for money </a:t>
            </a:r>
            <a:r>
              <a:rPr lang="fr-FR" altLang="fr-FR" sz="1400">
                <a:solidFill>
                  <a:srgbClr val="FF9900"/>
                </a:solidFill>
                <a:latin typeface="Times New Roman" panose="02020603050405020304" pitchFamily="18" charset="0"/>
              </a:rPr>
              <a:t>(tickets)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          </a:t>
            </a:r>
            <a:r>
              <a:rPr lang="fr-FR" altLang="fr-FR" sz="1400">
                <a:solidFill>
                  <a:srgbClr val="FF9900"/>
                </a:solidFill>
                <a:latin typeface="Times New Roman" panose="02020603050405020304" pitchFamily="18" charset="0"/>
              </a:rPr>
              <a:t>Hospitality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000">
                <a:latin typeface="Times New Roman" panose="02020603050405020304" pitchFamily="18" charset="0"/>
              </a:rPr>
              <a:t> </a:t>
            </a:r>
            <a:endParaRPr lang="fr-FR" altLang="fr-FR" sz="1800">
              <a:latin typeface="Garamond" panose="02020404030301010803" pitchFamily="18" charset="0"/>
            </a:endParaRPr>
          </a:p>
        </p:txBody>
      </p:sp>
      <p:sp>
        <p:nvSpPr>
          <p:cNvPr id="58378" name="Text Box 31"/>
          <p:cNvSpPr txBox="1">
            <a:spLocks noChangeArrowheads="1"/>
          </p:cNvSpPr>
          <p:nvPr/>
        </p:nvSpPr>
        <p:spPr bwMode="auto">
          <a:xfrm>
            <a:off x="4643438" y="1878013"/>
            <a:ext cx="2713037" cy="108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solidFill>
                  <a:schemeClr val="hlink"/>
                </a:solidFill>
                <a:latin typeface="Times New Roman" panose="02020603050405020304" pitchFamily="18" charset="0"/>
              </a:rPr>
              <a:t>Emotional Appeal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Admire and Respect </a:t>
            </a:r>
            <a:r>
              <a:rPr lang="fr-FR" altLang="fr-FR" sz="1400">
                <a:solidFill>
                  <a:srgbClr val="FF9900"/>
                </a:solidFill>
                <a:latin typeface="Times New Roman" panose="02020603050405020304" pitchFamily="18" charset="0"/>
              </a:rPr>
              <a:t>sport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solidFill>
                  <a:srgbClr val="FF9900"/>
                </a:solidFill>
                <a:latin typeface="Times New Roman" panose="02020603050405020304" pitchFamily="18" charset="0"/>
              </a:rPr>
              <a:t>&amp; athletes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solidFill>
                  <a:srgbClr val="FF9900"/>
                </a:solidFill>
                <a:latin typeface="Times New Roman" panose="02020603050405020304" pitchFamily="18" charset="0"/>
              </a:rPr>
              <a:t>Passion &amp; hedonism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solidFill>
                  <a:srgbClr val="FF9900"/>
                </a:solidFill>
                <a:latin typeface="Times New Roman" panose="02020603050405020304" pitchFamily="18" charset="0"/>
              </a:rPr>
              <a:t>Comsumer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solidFill>
                  <a:srgbClr val="FF9900"/>
                </a:solidFill>
                <a:latin typeface="Times New Roman" panose="02020603050405020304" pitchFamily="18" charset="0"/>
              </a:rPr>
              <a:t>experience</a:t>
            </a:r>
            <a:endParaRPr lang="fr-FR" altLang="fr-FR" sz="1400">
              <a:solidFill>
                <a:srgbClr val="FF9900"/>
              </a:solidFill>
              <a:latin typeface="Garamond" panose="02020404030301010803" pitchFamily="18" charset="0"/>
            </a:endParaRPr>
          </a:p>
        </p:txBody>
      </p:sp>
      <p:sp>
        <p:nvSpPr>
          <p:cNvPr id="58379" name="Oval 32"/>
          <p:cNvSpPr>
            <a:spLocks noChangeArrowheads="1"/>
          </p:cNvSpPr>
          <p:nvPr/>
        </p:nvSpPr>
        <p:spPr bwMode="auto">
          <a:xfrm>
            <a:off x="1042988" y="836613"/>
            <a:ext cx="6784975" cy="5832475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58380" name="Oval 33"/>
          <p:cNvSpPr>
            <a:spLocks noChangeArrowheads="1"/>
          </p:cNvSpPr>
          <p:nvPr/>
        </p:nvSpPr>
        <p:spPr bwMode="auto">
          <a:xfrm>
            <a:off x="3455988" y="3402013"/>
            <a:ext cx="1958975" cy="622300"/>
          </a:xfrm>
          <a:prstGeom prst="ellips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58381" name="Line 34"/>
          <p:cNvSpPr>
            <a:spLocks noChangeShapeType="1"/>
          </p:cNvSpPr>
          <p:nvPr/>
        </p:nvSpPr>
        <p:spPr bwMode="auto">
          <a:xfrm flipH="1" flipV="1">
            <a:off x="1187450" y="2844800"/>
            <a:ext cx="2419350" cy="712788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8382" name="Line 35"/>
          <p:cNvSpPr>
            <a:spLocks noChangeShapeType="1"/>
          </p:cNvSpPr>
          <p:nvPr/>
        </p:nvSpPr>
        <p:spPr bwMode="auto">
          <a:xfrm flipV="1">
            <a:off x="4360863" y="836613"/>
            <a:ext cx="282575" cy="25654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8383" name="Line 36"/>
          <p:cNvSpPr>
            <a:spLocks noChangeShapeType="1"/>
          </p:cNvSpPr>
          <p:nvPr/>
        </p:nvSpPr>
        <p:spPr bwMode="auto">
          <a:xfrm flipV="1">
            <a:off x="5264150" y="2155825"/>
            <a:ext cx="1960563" cy="1401763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8384" name="Line 37"/>
          <p:cNvSpPr>
            <a:spLocks noChangeShapeType="1"/>
          </p:cNvSpPr>
          <p:nvPr/>
        </p:nvSpPr>
        <p:spPr bwMode="auto">
          <a:xfrm>
            <a:off x="4811713" y="4024313"/>
            <a:ext cx="2413000" cy="1398587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8385" name="Line 38"/>
          <p:cNvSpPr>
            <a:spLocks noChangeShapeType="1"/>
          </p:cNvSpPr>
          <p:nvPr/>
        </p:nvSpPr>
        <p:spPr bwMode="auto">
          <a:xfrm>
            <a:off x="4360863" y="4024313"/>
            <a:ext cx="150812" cy="2644775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8386" name="Line 39"/>
          <p:cNvSpPr>
            <a:spLocks noChangeShapeType="1"/>
          </p:cNvSpPr>
          <p:nvPr/>
        </p:nvSpPr>
        <p:spPr bwMode="auto">
          <a:xfrm flipH="1">
            <a:off x="1476375" y="4024313"/>
            <a:ext cx="2582863" cy="1050925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8387" name="Text Box 40"/>
          <p:cNvSpPr txBox="1">
            <a:spLocks noChangeArrowheads="1"/>
          </p:cNvSpPr>
          <p:nvPr/>
        </p:nvSpPr>
        <p:spPr bwMode="auto">
          <a:xfrm>
            <a:off x="7019925" y="765175"/>
            <a:ext cx="212407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fr-FR" sz="1200"/>
              <a:t>7-pt scale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fr-FR" sz="1200"/>
              <a:t>7 = describes very well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fr-FR" sz="1200"/>
              <a:t>1=oes not describe well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news_affiche_to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88913"/>
            <a:ext cx="2322512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3" descr="17-2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341438"/>
            <a:ext cx="2641600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4" descr="affich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500438"/>
            <a:ext cx="223837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 descr="logo_tour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5" y="0"/>
            <a:ext cx="18002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6" descr="© 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989138"/>
            <a:ext cx="2735262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18" name="Object 2"/>
          <p:cNvGraphicFramePr>
            <a:graphicFrameLocks noChangeAspect="1"/>
          </p:cNvGraphicFramePr>
          <p:nvPr/>
        </p:nvGraphicFramePr>
        <p:xfrm>
          <a:off x="1187450" y="981075"/>
          <a:ext cx="6840538" cy="460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37" name="Image" r:id="rId3" imgW="4939683" imgH="3326984" progId="Photoshop.Image.8">
                  <p:embed/>
                </p:oleObj>
              </mc:Choice>
              <mc:Fallback>
                <p:oleObj name="Image" r:id="rId3" imgW="4939683" imgH="3326984" progId="Photoshop.Imag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981075"/>
                        <a:ext cx="6840538" cy="460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affiche_tour_de_france_2010-1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4537075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5" descr="tdf2011_affi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549275"/>
            <a:ext cx="408305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5" descr="TDF12_AF_40x60_VISUE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188913"/>
            <a:ext cx="432117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5" y="163513"/>
            <a:ext cx="4368800" cy="650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0"/>
            <a:ext cx="5705475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63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02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0"/>
            <a:ext cx="91440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09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Remarks…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«"/>
              <a:defRPr/>
            </a:pPr>
            <a:r>
              <a:rPr lang="en-US" sz="2800" smtClean="0"/>
              <a:t>Communication : fit with the actuality ?</a:t>
            </a:r>
          </a:p>
          <a:p>
            <a:pPr eaLnBrk="1" hangingPunct="1">
              <a:buFont typeface="Wingdings" panose="05000000000000000000" pitchFamily="2" charset="2"/>
              <a:buChar char="«"/>
              <a:defRPr/>
            </a:pPr>
            <a:r>
              <a:rPr lang="en-US" sz="2800" smtClean="0"/>
              <a:t>Merchandising and memory ?</a:t>
            </a:r>
          </a:p>
          <a:p>
            <a:pPr eaLnBrk="1" hangingPunct="1">
              <a:buFont typeface="Wingdings" panose="05000000000000000000" pitchFamily="2" charset="2"/>
              <a:buChar char="«"/>
              <a:defRPr/>
            </a:pPr>
            <a:r>
              <a:rPr lang="en-US" sz="2800" smtClean="0"/>
              <a:t>Identity and Reputation : places – french inheritance</a:t>
            </a:r>
          </a:p>
          <a:p>
            <a:pPr eaLnBrk="1" hangingPunct="1">
              <a:buFont typeface="Wingdings" panose="05000000000000000000" pitchFamily="2" charset="2"/>
              <a:buChar char="«"/>
              <a:defRPr/>
            </a:pPr>
            <a:r>
              <a:rPr lang="en-US" sz="2800" smtClean="0"/>
              <a:t>The athlete is known because of the event</a:t>
            </a:r>
          </a:p>
          <a:p>
            <a:pPr eaLnBrk="1" hangingPunct="1">
              <a:buFont typeface="Wingdings" panose="05000000000000000000" pitchFamily="2" charset="2"/>
              <a:buChar char="«"/>
              <a:defRPr/>
            </a:pPr>
            <a:r>
              <a:rPr lang="en-US" sz="2800" smtClean="0"/>
              <a:t>Difficulty to target : popular event</a:t>
            </a:r>
          </a:p>
          <a:p>
            <a:pPr eaLnBrk="1" hangingPunct="1">
              <a:buFont typeface="Wingdings" panose="05000000000000000000" pitchFamily="2" charset="2"/>
              <a:buChar char="«"/>
              <a:defRPr/>
            </a:pPr>
            <a:r>
              <a:rPr lang="en-US" sz="2800" smtClean="0"/>
              <a:t>“</a:t>
            </a:r>
            <a:r>
              <a:rPr lang="en-US" sz="2800" smtClean="0">
                <a:hlinkClick r:id="rId2" action="ppaction://hlinkpres?slideindex=1&amp;slidetitle="/>
              </a:rPr>
              <a:t>Caravane</a:t>
            </a:r>
            <a:r>
              <a:rPr lang="en-US" sz="2800" smtClean="0"/>
              <a:t>”  : sponsoring unicity</a:t>
            </a:r>
          </a:p>
          <a:p>
            <a:pPr eaLnBrk="1" hangingPunct="1">
              <a:buFont typeface="Wingdings" panose="05000000000000000000" pitchFamily="2" charset="2"/>
              <a:buChar char="«"/>
              <a:defRPr/>
            </a:pPr>
            <a:r>
              <a:rPr lang="fr-FR" sz="2800" smtClean="0"/>
              <a:t>Event director : charisma and celebrity : Jean-Marie Leblanc </a:t>
            </a:r>
            <a:r>
              <a:rPr lang="fr-FR" sz="2800" smtClean="0">
                <a:sym typeface="Wingdings" pitchFamily="2" charset="2"/>
              </a:rPr>
              <a:t> Christian Prudhomme</a:t>
            </a:r>
            <a:endParaRPr lang="en-US" sz="2800" smtClean="0"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smtClean="0"/>
              <a:t>Questions ?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244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«"/>
              <a:defRPr/>
            </a:pPr>
            <a:r>
              <a:rPr lang="en-US" sz="2400" dirty="0" smtClean="0"/>
              <a:t>How do you manage an exceptional (mega) event ?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«"/>
              <a:defRPr/>
            </a:pPr>
            <a:r>
              <a:rPr lang="en-US" sz="2400" dirty="0" smtClean="0"/>
              <a:t>Development ? Innovation ?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«"/>
              <a:defRPr/>
            </a:pPr>
            <a:r>
              <a:rPr lang="en-US" sz="2400" dirty="0" smtClean="0"/>
              <a:t>Culture ?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«"/>
              <a:defRPr/>
            </a:pPr>
            <a:endParaRPr lang="en-US" sz="2400" dirty="0" smtClean="0"/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4400" b="1" dirty="0" smtClean="0">
                <a:solidFill>
                  <a:schemeClr val="tx2"/>
                </a:solidFill>
              </a:rPr>
              <a:t>Answers ?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«"/>
              <a:defRPr/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«"/>
              <a:defRPr/>
            </a:pPr>
            <a:r>
              <a:rPr lang="en-US" sz="2400" dirty="0" smtClean="0"/>
              <a:t>You have to maintain your level !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«"/>
              <a:defRPr/>
            </a:pPr>
            <a:r>
              <a:rPr lang="en-US" sz="2400" dirty="0" smtClean="0"/>
              <a:t>Reputation management (creation – protection (doping) – repair) : pivotal resource !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«"/>
              <a:defRPr/>
            </a:pPr>
            <a:r>
              <a:rPr lang="en-US" sz="2400" dirty="0" smtClean="0"/>
              <a:t>If you can : transform your event reputation into a brand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2400" dirty="0" smtClean="0"/>
              <a:t>+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«"/>
              <a:defRPr/>
            </a:pPr>
            <a:r>
              <a:rPr lang="en-US" sz="2400" dirty="0" smtClean="0"/>
              <a:t>External control (sponsors – media – institutions – communities…)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2" descr="bouchet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88913"/>
            <a:ext cx="3889375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43" name="Picture 3" descr="220871-img-17532-h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60350"/>
            <a:ext cx="2274888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44" name="Picture 4" descr="185793-pape-diouf-au-salon-du-livre-le-14-637x0-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781300"/>
            <a:ext cx="2513012" cy="376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45" name="Picture 5" descr="Log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341438"/>
            <a:ext cx="36576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46" name="Picture 6" descr="stadetoulousa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196975"/>
            <a:ext cx="40195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47" name="Picture 7" descr="Manchester_Unite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484313"/>
            <a:ext cx="3440112" cy="326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48" name="Picture 8" descr="wimbled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9144000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773488"/>
            <a:ext cx="3713163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511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0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0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40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40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2406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0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240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0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2406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0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40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240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0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40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240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0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40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2406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0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5250"/>
            <a:ext cx="4114800" cy="377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937000"/>
            <a:ext cx="408622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3448050"/>
            <a:ext cx="4244975" cy="280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200" y="95250"/>
            <a:ext cx="2376488" cy="316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afficheRG2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549275"/>
            <a:ext cx="1925637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5" descr="RG2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549275"/>
            <a:ext cx="2033587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6" descr="affiche_rg_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49275"/>
            <a:ext cx="2359025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7" descr="AfficheRGarros2007resiz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613" y="549275"/>
            <a:ext cx="2338387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8" descr="Affiche-Roland-Garros-200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00438"/>
            <a:ext cx="2470150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91" name="Rectangle 11"/>
          <p:cNvSpPr>
            <a:spLocks noChangeArrowheads="1"/>
          </p:cNvSpPr>
          <p:nvPr/>
        </p:nvSpPr>
        <p:spPr bwMode="auto">
          <a:xfrm>
            <a:off x="2124075" y="3933825"/>
            <a:ext cx="77724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eaLnBrk="1" hangingPunct="1">
              <a:defRPr/>
            </a:pPr>
            <a:r>
              <a:rPr lang="fr-FR" sz="5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Reputation </a:t>
            </a:r>
            <a:r>
              <a:rPr lang="fr-FR" sz="5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Wingdings" pitchFamily="2" charset="2"/>
              </a:rPr>
              <a:t></a:t>
            </a:r>
            <a:r>
              <a:rPr lang="fr-FR" sz="5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Brand</a:t>
            </a:r>
            <a:r>
              <a:rPr lang="fr-FR" sz="5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</a:p>
        </p:txBody>
      </p:sp>
      <p:sp>
        <p:nvSpPr>
          <p:cNvPr id="174092" name="Rectangle 12"/>
          <p:cNvSpPr>
            <a:spLocks noChangeArrowheads="1"/>
          </p:cNvSpPr>
          <p:nvPr/>
        </p:nvSpPr>
        <p:spPr bwMode="auto">
          <a:xfrm>
            <a:off x="2700338" y="5949950"/>
            <a:ext cx="640080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fr-FR" sz="28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Roland Garros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konrad_klapheck_roland_garr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04813"/>
            <a:ext cx="4003675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3" descr="affiche_roland_garros_2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76250"/>
            <a:ext cx="3997325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5" descr="AFFICHE-RG-2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44500"/>
            <a:ext cx="4421188" cy="59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981075"/>
            <a:ext cx="4141788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pic>
        <p:nvPicPr>
          <p:cNvPr id="706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692150"/>
            <a:ext cx="3924300" cy="523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0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692150"/>
            <a:ext cx="3833812" cy="578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406031"/>
            <a:ext cx="4176464" cy="558718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90" y="385568"/>
            <a:ext cx="4212974" cy="560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3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0"/>
            <a:ext cx="4667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6613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93" name="Group 33"/>
          <p:cNvGraphicFramePr>
            <a:graphicFrameLocks noGrp="1"/>
          </p:cNvGraphicFramePr>
          <p:nvPr/>
        </p:nvGraphicFramePr>
        <p:xfrm>
          <a:off x="323850" y="260350"/>
          <a:ext cx="8640763" cy="6303963"/>
        </p:xfrm>
        <a:graphic>
          <a:graphicData uri="http://schemas.openxmlformats.org/drawingml/2006/table">
            <a:tbl>
              <a:tblPr/>
              <a:tblGrid>
                <a:gridCol w="3333750"/>
                <a:gridCol w="5307013"/>
              </a:tblGrid>
              <a:tr h="10017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5 principles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Reputation Management</a:t>
                      </a:r>
                      <a:endParaRPr kumimoji="0" lang="fr-F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For Roland Garros</a:t>
                      </a:r>
                      <a:endParaRPr kumimoji="0" lang="fr-F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8749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Be visible</a:t>
                      </a:r>
                      <a:endParaRPr kumimoji="0" lang="fr-FR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Media choice (F2-3)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Stadium evolution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endParaRPr kumimoji="0" lang="fr-F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0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Be authentic</a:t>
                      </a:r>
                      <a:endParaRPr kumimoji="0" lang="fr-FR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Traditional identity 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History respect (museum)</a:t>
                      </a:r>
                      <a:endParaRPr kumimoji="0" lang="fr-F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222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Etre consistent</a:t>
                      </a:r>
                      <a:endParaRPr kumimoji="0" lang="fr-FR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Sport advantage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Sponsors control (colors on the court)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1070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Etre distinctive</a:t>
                      </a:r>
                      <a:endParaRPr kumimoji="0" lang="fr-FR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Sport exception  :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Grand Slam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Clay courts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Physical impacts</a:t>
                      </a:r>
                      <a:endParaRPr kumimoji="0" lang="fr-F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1070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Etre transparent</a:t>
                      </a:r>
                      <a:endParaRPr kumimoji="0" lang="fr-FR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Communication (ex players)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FFT is an association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(now difficulty with Christian Bîmes)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endParaRPr kumimoji="0" lang="fr-F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936625" y="1119188"/>
            <a:ext cx="1712913" cy="584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Verdana" panose="020B0604030504040204" pitchFamily="34" charset="0"/>
              </a:rPr>
              <a:t>Physical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Verdana" panose="020B0604030504040204" pitchFamily="34" charset="0"/>
              </a:rPr>
              <a:t>Resources</a:t>
            </a: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6421438" y="1119188"/>
            <a:ext cx="1884362" cy="584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Verdana" panose="020B0604030504040204" pitchFamily="34" charset="0"/>
              </a:rPr>
              <a:t>Relational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Verdana" panose="020B0604030504040204" pitchFamily="34" charset="0"/>
              </a:rPr>
              <a:t>Resources</a:t>
            </a: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3678238" y="1119188"/>
            <a:ext cx="1714500" cy="584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Verdana" panose="020B0604030504040204" pitchFamily="34" charset="0"/>
              </a:rPr>
              <a:t>Partner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Verdana" panose="020B0604030504040204" pitchFamily="34" charset="0"/>
              </a:rPr>
              <a:t>Resources</a:t>
            </a: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3708400" y="3455988"/>
            <a:ext cx="1943100" cy="584200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Verdana" panose="020B0604030504040204" pitchFamily="34" charset="0"/>
              </a:rPr>
              <a:t>Reputational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Verdana" panose="020B0604030504040204" pitchFamily="34" charset="0"/>
              </a:rPr>
              <a:t>Resources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4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3635375" y="6084888"/>
            <a:ext cx="2305050" cy="51276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Verdana" panose="020B0604030504040204" pitchFamily="34" charset="0"/>
              </a:rPr>
              <a:t>Organisational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Verdana" panose="020B0604030504040204" pitchFamily="34" charset="0"/>
              </a:rPr>
              <a:t>Capabilities</a:t>
            </a:r>
          </a:p>
        </p:txBody>
      </p:sp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250825" y="3455988"/>
            <a:ext cx="1543050" cy="584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Verdana" panose="020B0604030504040204" pitchFamily="34" charset="0"/>
              </a:rPr>
              <a:t>Corporate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Verdana" panose="020B0604030504040204" pitchFamily="34" charset="0"/>
              </a:rPr>
              <a:t>Reputation</a:t>
            </a:r>
          </a:p>
        </p:txBody>
      </p:sp>
      <p:sp>
        <p:nvSpPr>
          <p:cNvPr id="72712" name="Text Box 8"/>
          <p:cNvSpPr txBox="1">
            <a:spLocks noChangeArrowheads="1"/>
          </p:cNvSpPr>
          <p:nvPr/>
        </p:nvSpPr>
        <p:spPr bwMode="auto">
          <a:xfrm>
            <a:off x="7105650" y="3455988"/>
            <a:ext cx="1714500" cy="584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Verdana" panose="020B0604030504040204" pitchFamily="34" charset="0"/>
              </a:rPr>
              <a:t>Sport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Verdana" panose="020B0604030504040204" pitchFamily="34" charset="0"/>
              </a:rPr>
              <a:t>Reputation</a:t>
            </a:r>
          </a:p>
        </p:txBody>
      </p:sp>
      <p:sp>
        <p:nvSpPr>
          <p:cNvPr id="72713" name="Text Box 9"/>
          <p:cNvSpPr txBox="1">
            <a:spLocks noChangeArrowheads="1"/>
          </p:cNvSpPr>
          <p:nvPr/>
        </p:nvSpPr>
        <p:spPr bwMode="auto">
          <a:xfrm>
            <a:off x="2136775" y="5208588"/>
            <a:ext cx="2055813" cy="584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prstDash val="lgDash"/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Verdana" panose="020B0604030504040204" pitchFamily="34" charset="0"/>
              </a:rPr>
              <a:t>Learning</a:t>
            </a:r>
          </a:p>
        </p:txBody>
      </p:sp>
      <p:sp>
        <p:nvSpPr>
          <p:cNvPr id="72714" name="Text Box 10"/>
          <p:cNvSpPr txBox="1">
            <a:spLocks noChangeArrowheads="1"/>
          </p:cNvSpPr>
          <p:nvPr/>
        </p:nvSpPr>
        <p:spPr bwMode="auto">
          <a:xfrm>
            <a:off x="5392738" y="5208588"/>
            <a:ext cx="2055812" cy="584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prstDash val="lgDash"/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Verdana" panose="020B0604030504040204" pitchFamily="34" charset="0"/>
              </a:rPr>
              <a:t>Forecasting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400" b="1">
              <a:latin typeface="Verdana" panose="020B0604030504040204" pitchFamily="34" charset="0"/>
            </a:endParaRPr>
          </a:p>
        </p:txBody>
      </p:sp>
      <p:sp>
        <p:nvSpPr>
          <p:cNvPr id="72715" name="Rectangle 11"/>
          <p:cNvSpPr>
            <a:spLocks noChangeArrowheads="1"/>
          </p:cNvSpPr>
          <p:nvPr/>
        </p:nvSpPr>
        <p:spPr bwMode="auto">
          <a:xfrm>
            <a:off x="765175" y="5062538"/>
            <a:ext cx="7883525" cy="1606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72716" name="Text Box 12"/>
          <p:cNvSpPr txBox="1">
            <a:spLocks noChangeArrowheads="1"/>
          </p:cNvSpPr>
          <p:nvPr/>
        </p:nvSpPr>
        <p:spPr bwMode="auto">
          <a:xfrm>
            <a:off x="1793875" y="4332288"/>
            <a:ext cx="1370013" cy="4381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Verdana" panose="020B0604030504040204" pitchFamily="34" charset="0"/>
              </a:rPr>
              <a:t>Protection</a:t>
            </a:r>
          </a:p>
        </p:txBody>
      </p:sp>
      <p:sp>
        <p:nvSpPr>
          <p:cNvPr id="72717" name="Text Box 13"/>
          <p:cNvSpPr txBox="1">
            <a:spLocks noChangeArrowheads="1"/>
          </p:cNvSpPr>
          <p:nvPr/>
        </p:nvSpPr>
        <p:spPr bwMode="auto">
          <a:xfrm>
            <a:off x="6227763" y="4292600"/>
            <a:ext cx="1541462" cy="4381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Verdana" panose="020B0604030504040204" pitchFamily="34" charset="0"/>
              </a:rPr>
              <a:t>Exploitation</a:t>
            </a:r>
          </a:p>
        </p:txBody>
      </p:sp>
      <p:sp>
        <p:nvSpPr>
          <p:cNvPr id="72718" name="Line 14"/>
          <p:cNvSpPr>
            <a:spLocks noChangeShapeType="1"/>
          </p:cNvSpPr>
          <p:nvPr/>
        </p:nvSpPr>
        <p:spPr bwMode="auto">
          <a:xfrm flipH="1">
            <a:off x="5651500" y="3644900"/>
            <a:ext cx="1441450" cy="15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2719" name="Line 15"/>
          <p:cNvSpPr>
            <a:spLocks noChangeShapeType="1"/>
          </p:cNvSpPr>
          <p:nvPr/>
        </p:nvSpPr>
        <p:spPr bwMode="auto">
          <a:xfrm>
            <a:off x="2649538" y="1265238"/>
            <a:ext cx="10287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2720" name="Line 16"/>
          <p:cNvSpPr>
            <a:spLocks noChangeShapeType="1"/>
          </p:cNvSpPr>
          <p:nvPr/>
        </p:nvSpPr>
        <p:spPr bwMode="auto">
          <a:xfrm flipH="1">
            <a:off x="2649538" y="1557338"/>
            <a:ext cx="10287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2721" name="Line 17"/>
          <p:cNvSpPr>
            <a:spLocks noChangeShapeType="1"/>
          </p:cNvSpPr>
          <p:nvPr/>
        </p:nvSpPr>
        <p:spPr bwMode="auto">
          <a:xfrm>
            <a:off x="5392738" y="1265238"/>
            <a:ext cx="10287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2722" name="Line 18"/>
          <p:cNvSpPr>
            <a:spLocks noChangeShapeType="1"/>
          </p:cNvSpPr>
          <p:nvPr/>
        </p:nvSpPr>
        <p:spPr bwMode="auto">
          <a:xfrm flipH="1">
            <a:off x="5392738" y="1557338"/>
            <a:ext cx="10287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2723" name="Line 19"/>
          <p:cNvSpPr>
            <a:spLocks noChangeShapeType="1"/>
          </p:cNvSpPr>
          <p:nvPr/>
        </p:nvSpPr>
        <p:spPr bwMode="auto">
          <a:xfrm flipH="1" flipV="1">
            <a:off x="1793875" y="1703388"/>
            <a:ext cx="2055813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2724" name="Line 20"/>
          <p:cNvSpPr>
            <a:spLocks noChangeShapeType="1"/>
          </p:cNvSpPr>
          <p:nvPr/>
        </p:nvSpPr>
        <p:spPr bwMode="auto">
          <a:xfrm flipV="1">
            <a:off x="5564188" y="1703388"/>
            <a:ext cx="1884362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2725" name="Line 21"/>
          <p:cNvSpPr>
            <a:spLocks noChangeShapeType="1"/>
          </p:cNvSpPr>
          <p:nvPr/>
        </p:nvSpPr>
        <p:spPr bwMode="auto">
          <a:xfrm>
            <a:off x="2308225" y="1703388"/>
            <a:ext cx="1976438" cy="1725612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2726" name="Line 22"/>
          <p:cNvSpPr>
            <a:spLocks noChangeShapeType="1"/>
          </p:cNvSpPr>
          <p:nvPr/>
        </p:nvSpPr>
        <p:spPr bwMode="auto">
          <a:xfrm flipH="1">
            <a:off x="5076825" y="1703388"/>
            <a:ext cx="1857375" cy="1725612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2727" name="Line 23"/>
          <p:cNvSpPr>
            <a:spLocks noChangeShapeType="1"/>
          </p:cNvSpPr>
          <p:nvPr/>
        </p:nvSpPr>
        <p:spPr bwMode="auto">
          <a:xfrm flipH="1">
            <a:off x="4356100" y="1703388"/>
            <a:ext cx="7938" cy="1725612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2728" name="Line 24"/>
          <p:cNvSpPr>
            <a:spLocks noChangeShapeType="1"/>
          </p:cNvSpPr>
          <p:nvPr/>
        </p:nvSpPr>
        <p:spPr bwMode="auto">
          <a:xfrm flipV="1">
            <a:off x="4859338" y="1703388"/>
            <a:ext cx="19050" cy="17256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2729" name="Line 25"/>
          <p:cNvSpPr>
            <a:spLocks noChangeShapeType="1"/>
          </p:cNvSpPr>
          <p:nvPr/>
        </p:nvSpPr>
        <p:spPr bwMode="auto">
          <a:xfrm>
            <a:off x="1763713" y="3644900"/>
            <a:ext cx="1944687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2730" name="Line 26"/>
          <p:cNvSpPr>
            <a:spLocks noChangeShapeType="1"/>
          </p:cNvSpPr>
          <p:nvPr/>
        </p:nvSpPr>
        <p:spPr bwMode="auto">
          <a:xfrm flipH="1" flipV="1">
            <a:off x="3276600" y="5805488"/>
            <a:ext cx="358775" cy="2873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2731" name="Line 27"/>
          <p:cNvSpPr>
            <a:spLocks noChangeShapeType="1"/>
          </p:cNvSpPr>
          <p:nvPr/>
        </p:nvSpPr>
        <p:spPr bwMode="auto">
          <a:xfrm flipH="1" flipV="1">
            <a:off x="1979613" y="4797425"/>
            <a:ext cx="431800" cy="3603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2732" name="Line 28"/>
          <p:cNvSpPr>
            <a:spLocks noChangeShapeType="1"/>
          </p:cNvSpPr>
          <p:nvPr/>
        </p:nvSpPr>
        <p:spPr bwMode="auto">
          <a:xfrm flipH="1" flipV="1">
            <a:off x="1331913" y="4076700"/>
            <a:ext cx="43180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2733" name="Line 29"/>
          <p:cNvSpPr>
            <a:spLocks noChangeShapeType="1"/>
          </p:cNvSpPr>
          <p:nvPr/>
        </p:nvSpPr>
        <p:spPr bwMode="auto">
          <a:xfrm flipV="1">
            <a:off x="5940425" y="5805488"/>
            <a:ext cx="431800" cy="2873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2734" name="Line 30"/>
          <p:cNvSpPr>
            <a:spLocks noChangeShapeType="1"/>
          </p:cNvSpPr>
          <p:nvPr/>
        </p:nvSpPr>
        <p:spPr bwMode="auto">
          <a:xfrm flipV="1">
            <a:off x="6877050" y="4724400"/>
            <a:ext cx="574675" cy="5048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2735" name="Line 31"/>
          <p:cNvSpPr>
            <a:spLocks noChangeShapeType="1"/>
          </p:cNvSpPr>
          <p:nvPr/>
        </p:nvSpPr>
        <p:spPr bwMode="auto">
          <a:xfrm flipV="1">
            <a:off x="7812088" y="4076700"/>
            <a:ext cx="431800" cy="3603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ChangeArrowheads="1"/>
          </p:cNvSpPr>
          <p:nvPr/>
        </p:nvSpPr>
        <p:spPr bwMode="auto">
          <a:xfrm>
            <a:off x="468313" y="260350"/>
            <a:ext cx="82296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fr-FR" sz="4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Cascade of assets</a:t>
            </a:r>
          </a:p>
        </p:txBody>
      </p:sp>
      <p:pic>
        <p:nvPicPr>
          <p:cNvPr id="73731" name="Picture 3" descr="Sans titre-1 cop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484313"/>
            <a:ext cx="390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4" descr="Sans titre-1 cop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50" y="3789363"/>
            <a:ext cx="388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3" name="Group 5"/>
          <p:cNvGrpSpPr>
            <a:grpSpLocks/>
          </p:cNvGrpSpPr>
          <p:nvPr/>
        </p:nvGrpSpPr>
        <p:grpSpPr bwMode="auto">
          <a:xfrm>
            <a:off x="828675" y="5334000"/>
            <a:ext cx="6919913" cy="1257300"/>
            <a:chOff x="2342" y="6919"/>
            <a:chExt cx="6912" cy="1584"/>
          </a:xfrm>
        </p:grpSpPr>
        <p:sp>
          <p:nvSpPr>
            <p:cNvPr id="73784" name="Line 6"/>
            <p:cNvSpPr>
              <a:spLocks noChangeShapeType="1"/>
            </p:cNvSpPr>
            <p:nvPr/>
          </p:nvSpPr>
          <p:spPr bwMode="auto">
            <a:xfrm>
              <a:off x="2342" y="7063"/>
              <a:ext cx="0" cy="14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3785" name="Line 7"/>
            <p:cNvSpPr>
              <a:spLocks noChangeShapeType="1"/>
            </p:cNvSpPr>
            <p:nvPr/>
          </p:nvSpPr>
          <p:spPr bwMode="auto">
            <a:xfrm>
              <a:off x="2342" y="8503"/>
              <a:ext cx="691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3786" name="Line 8"/>
            <p:cNvSpPr>
              <a:spLocks noChangeShapeType="1"/>
            </p:cNvSpPr>
            <p:nvPr/>
          </p:nvSpPr>
          <p:spPr bwMode="auto">
            <a:xfrm flipV="1">
              <a:off x="9254" y="6919"/>
              <a:ext cx="0" cy="15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73734" name="Group 9"/>
          <p:cNvGrpSpPr>
            <a:grpSpLocks/>
          </p:cNvGrpSpPr>
          <p:nvPr/>
        </p:nvGrpSpPr>
        <p:grpSpPr bwMode="auto">
          <a:xfrm>
            <a:off x="2414588" y="1104900"/>
            <a:ext cx="1298575" cy="800100"/>
            <a:chOff x="4070" y="7"/>
            <a:chExt cx="1296" cy="1008"/>
          </a:xfrm>
        </p:grpSpPr>
        <p:sp>
          <p:nvSpPr>
            <p:cNvPr id="73781" name="Line 10"/>
            <p:cNvSpPr>
              <a:spLocks noChangeShapeType="1"/>
            </p:cNvSpPr>
            <p:nvPr/>
          </p:nvSpPr>
          <p:spPr bwMode="auto">
            <a:xfrm>
              <a:off x="4070" y="439"/>
              <a:ext cx="576" cy="5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3782" name="Line 11"/>
            <p:cNvSpPr>
              <a:spLocks noChangeShapeType="1"/>
            </p:cNvSpPr>
            <p:nvPr/>
          </p:nvSpPr>
          <p:spPr bwMode="auto">
            <a:xfrm>
              <a:off x="4646" y="1015"/>
              <a:ext cx="72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3783" name="Line 12"/>
            <p:cNvSpPr>
              <a:spLocks noChangeShapeType="1"/>
            </p:cNvSpPr>
            <p:nvPr/>
          </p:nvSpPr>
          <p:spPr bwMode="auto">
            <a:xfrm flipV="1">
              <a:off x="4070" y="7"/>
              <a:ext cx="576" cy="4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73735" name="Group 13"/>
          <p:cNvGrpSpPr>
            <a:grpSpLocks/>
          </p:cNvGrpSpPr>
          <p:nvPr/>
        </p:nvGrpSpPr>
        <p:grpSpPr bwMode="auto">
          <a:xfrm rot="-1244874">
            <a:off x="3424238" y="2133600"/>
            <a:ext cx="1296987" cy="800100"/>
            <a:chOff x="4070" y="7"/>
            <a:chExt cx="1296" cy="1008"/>
          </a:xfrm>
        </p:grpSpPr>
        <p:sp>
          <p:nvSpPr>
            <p:cNvPr id="73778" name="Line 14"/>
            <p:cNvSpPr>
              <a:spLocks noChangeShapeType="1"/>
            </p:cNvSpPr>
            <p:nvPr/>
          </p:nvSpPr>
          <p:spPr bwMode="auto">
            <a:xfrm>
              <a:off x="4070" y="439"/>
              <a:ext cx="576" cy="5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3779" name="Line 15"/>
            <p:cNvSpPr>
              <a:spLocks noChangeShapeType="1"/>
            </p:cNvSpPr>
            <p:nvPr/>
          </p:nvSpPr>
          <p:spPr bwMode="auto">
            <a:xfrm>
              <a:off x="4646" y="1015"/>
              <a:ext cx="72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3780" name="Line 16"/>
            <p:cNvSpPr>
              <a:spLocks noChangeShapeType="1"/>
            </p:cNvSpPr>
            <p:nvPr/>
          </p:nvSpPr>
          <p:spPr bwMode="auto">
            <a:xfrm flipV="1">
              <a:off x="4070" y="7"/>
              <a:ext cx="576" cy="4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73736" name="Group 17"/>
          <p:cNvGrpSpPr>
            <a:grpSpLocks/>
          </p:cNvGrpSpPr>
          <p:nvPr/>
        </p:nvGrpSpPr>
        <p:grpSpPr bwMode="auto">
          <a:xfrm rot="-1765081">
            <a:off x="4287838" y="3276600"/>
            <a:ext cx="1298575" cy="800100"/>
            <a:chOff x="4070" y="7"/>
            <a:chExt cx="1296" cy="1008"/>
          </a:xfrm>
        </p:grpSpPr>
        <p:sp>
          <p:nvSpPr>
            <p:cNvPr id="73775" name="Line 18"/>
            <p:cNvSpPr>
              <a:spLocks noChangeShapeType="1"/>
            </p:cNvSpPr>
            <p:nvPr/>
          </p:nvSpPr>
          <p:spPr bwMode="auto">
            <a:xfrm>
              <a:off x="4070" y="439"/>
              <a:ext cx="576" cy="5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3776" name="Line 19"/>
            <p:cNvSpPr>
              <a:spLocks noChangeShapeType="1"/>
            </p:cNvSpPr>
            <p:nvPr/>
          </p:nvSpPr>
          <p:spPr bwMode="auto">
            <a:xfrm>
              <a:off x="4646" y="1015"/>
              <a:ext cx="72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3777" name="Line 20"/>
            <p:cNvSpPr>
              <a:spLocks noChangeShapeType="1"/>
            </p:cNvSpPr>
            <p:nvPr/>
          </p:nvSpPr>
          <p:spPr bwMode="auto">
            <a:xfrm flipV="1">
              <a:off x="4070" y="7"/>
              <a:ext cx="576" cy="4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73737" name="Group 21"/>
          <p:cNvGrpSpPr>
            <a:grpSpLocks/>
          </p:cNvGrpSpPr>
          <p:nvPr/>
        </p:nvGrpSpPr>
        <p:grpSpPr bwMode="auto">
          <a:xfrm rot="-1244874">
            <a:off x="5008563" y="4419600"/>
            <a:ext cx="1298575" cy="800100"/>
            <a:chOff x="4070" y="7"/>
            <a:chExt cx="1296" cy="1008"/>
          </a:xfrm>
        </p:grpSpPr>
        <p:sp>
          <p:nvSpPr>
            <p:cNvPr id="73772" name="Line 22"/>
            <p:cNvSpPr>
              <a:spLocks noChangeShapeType="1"/>
            </p:cNvSpPr>
            <p:nvPr/>
          </p:nvSpPr>
          <p:spPr bwMode="auto">
            <a:xfrm>
              <a:off x="4070" y="439"/>
              <a:ext cx="576" cy="5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3773" name="Line 23"/>
            <p:cNvSpPr>
              <a:spLocks noChangeShapeType="1"/>
            </p:cNvSpPr>
            <p:nvPr/>
          </p:nvSpPr>
          <p:spPr bwMode="auto">
            <a:xfrm>
              <a:off x="4646" y="1015"/>
              <a:ext cx="72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3774" name="Line 24"/>
            <p:cNvSpPr>
              <a:spLocks noChangeShapeType="1"/>
            </p:cNvSpPr>
            <p:nvPr/>
          </p:nvSpPr>
          <p:spPr bwMode="auto">
            <a:xfrm flipV="1">
              <a:off x="4070" y="7"/>
              <a:ext cx="576" cy="4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3738" name="Rectangle 25"/>
          <p:cNvSpPr>
            <a:spLocks noChangeArrowheads="1"/>
          </p:cNvSpPr>
          <p:nvPr/>
        </p:nvSpPr>
        <p:spPr bwMode="auto">
          <a:xfrm>
            <a:off x="828675" y="1104900"/>
            <a:ext cx="720725" cy="5486400"/>
          </a:xfrm>
          <a:prstGeom prst="rect">
            <a:avLst/>
          </a:prstGeom>
          <a:noFill/>
          <a:ln w="19050" cap="rnd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73739" name="Line 26"/>
          <p:cNvSpPr>
            <a:spLocks noChangeShapeType="1"/>
          </p:cNvSpPr>
          <p:nvPr/>
        </p:nvSpPr>
        <p:spPr bwMode="auto">
          <a:xfrm flipV="1">
            <a:off x="1042988" y="2819400"/>
            <a:ext cx="2813050" cy="33338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3740" name="Line 27"/>
          <p:cNvSpPr>
            <a:spLocks noChangeShapeType="1"/>
          </p:cNvSpPr>
          <p:nvPr/>
        </p:nvSpPr>
        <p:spPr bwMode="auto">
          <a:xfrm flipH="1" flipV="1">
            <a:off x="900113" y="5084763"/>
            <a:ext cx="4541837" cy="20637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6460" name="Freeform 28"/>
          <p:cNvSpPr>
            <a:spLocks/>
          </p:cNvSpPr>
          <p:nvPr/>
        </p:nvSpPr>
        <p:spPr bwMode="auto">
          <a:xfrm>
            <a:off x="3567113" y="1790700"/>
            <a:ext cx="577850" cy="457200"/>
          </a:xfrm>
          <a:custGeom>
            <a:avLst/>
            <a:gdLst>
              <a:gd name="T0" fmla="*/ 0 w 720"/>
              <a:gd name="T1" fmla="*/ 0 h 720"/>
              <a:gd name="T2" fmla="*/ 2147483646 w 720"/>
              <a:gd name="T3" fmla="*/ 2147483646 h 720"/>
              <a:gd name="T4" fmla="*/ 2147483646 w 720"/>
              <a:gd name="T5" fmla="*/ 2147483646 h 72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20" h="720">
                <a:moveTo>
                  <a:pt x="0" y="0"/>
                </a:moveTo>
                <a:cubicBezTo>
                  <a:pt x="210" y="30"/>
                  <a:pt x="420" y="60"/>
                  <a:pt x="540" y="180"/>
                </a:cubicBezTo>
                <a:cubicBezTo>
                  <a:pt x="660" y="300"/>
                  <a:pt x="690" y="630"/>
                  <a:pt x="720" y="72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3742" name="AutoShape 29"/>
          <p:cNvSpPr>
            <a:spLocks noChangeArrowheads="1"/>
          </p:cNvSpPr>
          <p:nvPr/>
        </p:nvSpPr>
        <p:spPr bwMode="auto">
          <a:xfrm>
            <a:off x="1547813" y="1557338"/>
            <a:ext cx="865187" cy="287337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3743" name="Line 30"/>
          <p:cNvSpPr>
            <a:spLocks noChangeShapeType="1"/>
          </p:cNvSpPr>
          <p:nvPr/>
        </p:nvSpPr>
        <p:spPr bwMode="auto">
          <a:xfrm>
            <a:off x="828675" y="5676900"/>
            <a:ext cx="6919913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3744" name="Rectangle 31"/>
          <p:cNvSpPr>
            <a:spLocks noChangeArrowheads="1"/>
          </p:cNvSpPr>
          <p:nvPr/>
        </p:nvSpPr>
        <p:spPr bwMode="auto">
          <a:xfrm>
            <a:off x="755650" y="5661025"/>
            <a:ext cx="6985000" cy="914400"/>
          </a:xfrm>
          <a:prstGeom prst="rect">
            <a:avLst/>
          </a:prstGeom>
          <a:solidFill>
            <a:srgbClr val="CCFFFF">
              <a:alpha val="30196"/>
            </a:srgbClr>
          </a:solidFill>
          <a:ln w="9525">
            <a:solidFill>
              <a:srgbClr val="000000"/>
            </a:solidFill>
            <a:prstDash val="dashDot"/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146464" name="Text Box 32"/>
          <p:cNvSpPr txBox="1">
            <a:spLocks noChangeArrowheads="1"/>
          </p:cNvSpPr>
          <p:nvPr/>
        </p:nvSpPr>
        <p:spPr bwMode="auto">
          <a:xfrm>
            <a:off x="6156325" y="5661025"/>
            <a:ext cx="17272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/>
              <a:t>Stock of resources</a:t>
            </a:r>
          </a:p>
        </p:txBody>
      </p:sp>
      <p:sp>
        <p:nvSpPr>
          <p:cNvPr id="146465" name="Text Box 33"/>
          <p:cNvSpPr txBox="1">
            <a:spLocks noChangeArrowheads="1"/>
          </p:cNvSpPr>
          <p:nvPr/>
        </p:nvSpPr>
        <p:spPr bwMode="auto">
          <a:xfrm>
            <a:off x="2627313" y="1052513"/>
            <a:ext cx="20891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latin typeface="Verdana" panose="020B0604030504040204" pitchFamily="34" charset="0"/>
              </a:rPr>
              <a:t>Reputational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latin typeface="Verdana" panose="020B0604030504040204" pitchFamily="34" charset="0"/>
              </a:rPr>
              <a:t>Resources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latin typeface="Verdana" panose="020B0604030504040204" pitchFamily="34" charset="0"/>
              </a:rPr>
              <a:t>« axes »</a:t>
            </a:r>
          </a:p>
        </p:txBody>
      </p:sp>
      <p:sp>
        <p:nvSpPr>
          <p:cNvPr id="146466" name="Text Box 34"/>
          <p:cNvSpPr txBox="1">
            <a:spLocks noChangeArrowheads="1"/>
          </p:cNvSpPr>
          <p:nvPr/>
        </p:nvSpPr>
        <p:spPr bwMode="auto">
          <a:xfrm>
            <a:off x="3779838" y="2133600"/>
            <a:ext cx="20843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latin typeface="Verdana" panose="020B0604030504040204" pitchFamily="34" charset="0"/>
              </a:rPr>
              <a:t>Partnership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latin typeface="Verdana" panose="020B0604030504040204" pitchFamily="34" charset="0"/>
              </a:rPr>
              <a:t>Resources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400" b="1">
              <a:latin typeface="Verdana" panose="020B0604030504040204" pitchFamily="34" charset="0"/>
            </a:endParaRPr>
          </a:p>
        </p:txBody>
      </p:sp>
      <p:sp>
        <p:nvSpPr>
          <p:cNvPr id="146467" name="Freeform 35"/>
          <p:cNvSpPr>
            <a:spLocks/>
          </p:cNvSpPr>
          <p:nvPr/>
        </p:nvSpPr>
        <p:spPr bwMode="auto">
          <a:xfrm>
            <a:off x="684213" y="1700213"/>
            <a:ext cx="1800225" cy="5157787"/>
          </a:xfrm>
          <a:custGeom>
            <a:avLst/>
            <a:gdLst>
              <a:gd name="T0" fmla="*/ 2147483646 w 3060"/>
              <a:gd name="T1" fmla="*/ 2147483646 h 7980"/>
              <a:gd name="T2" fmla="*/ 2147483646 w 3060"/>
              <a:gd name="T3" fmla="*/ 2147483646 h 7980"/>
              <a:gd name="T4" fmla="*/ 2147483646 w 3060"/>
              <a:gd name="T5" fmla="*/ 0 h 79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060" h="7980">
                <a:moveTo>
                  <a:pt x="3060" y="6840"/>
                </a:moveTo>
                <a:cubicBezTo>
                  <a:pt x="1890" y="7410"/>
                  <a:pt x="720" y="7980"/>
                  <a:pt x="360" y="6840"/>
                </a:cubicBezTo>
                <a:cubicBezTo>
                  <a:pt x="0" y="5700"/>
                  <a:pt x="810" y="1140"/>
                  <a:pt x="900" y="0"/>
                </a:cubicBezTo>
              </a:path>
            </a:pathLst>
          </a:custGeom>
          <a:noFill/>
          <a:ln w="76200">
            <a:solidFill>
              <a:srgbClr val="000000"/>
            </a:solidFill>
            <a:round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6468" name="Text Box 36"/>
          <p:cNvSpPr txBox="1">
            <a:spLocks noChangeArrowheads="1"/>
          </p:cNvSpPr>
          <p:nvPr/>
        </p:nvSpPr>
        <p:spPr bwMode="auto">
          <a:xfrm>
            <a:off x="4732338" y="3141663"/>
            <a:ext cx="2503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latin typeface="Verdana" panose="020B0604030504040204" pitchFamily="34" charset="0"/>
              </a:rPr>
              <a:t>Physical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latin typeface="Verdana" panose="020B0604030504040204" pitchFamily="34" charset="0"/>
              </a:rPr>
              <a:t>Resources</a:t>
            </a:r>
          </a:p>
        </p:txBody>
      </p:sp>
      <p:sp>
        <p:nvSpPr>
          <p:cNvPr id="146469" name="Text Box 37"/>
          <p:cNvSpPr txBox="1">
            <a:spLocks noChangeArrowheads="1"/>
          </p:cNvSpPr>
          <p:nvPr/>
        </p:nvSpPr>
        <p:spPr bwMode="auto">
          <a:xfrm>
            <a:off x="5335588" y="4292600"/>
            <a:ext cx="2765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latin typeface="Verdana" panose="020B0604030504040204" pitchFamily="34" charset="0"/>
              </a:rPr>
              <a:t>Relational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latin typeface="Verdana" panose="020B0604030504040204" pitchFamily="34" charset="0"/>
              </a:rPr>
              <a:t>Resources</a:t>
            </a:r>
          </a:p>
        </p:txBody>
      </p:sp>
      <p:sp>
        <p:nvSpPr>
          <p:cNvPr id="146470" name="AutoShape 38"/>
          <p:cNvSpPr>
            <a:spLocks noChangeArrowheads="1"/>
          </p:cNvSpPr>
          <p:nvPr/>
        </p:nvSpPr>
        <p:spPr bwMode="auto">
          <a:xfrm>
            <a:off x="6516688" y="1557338"/>
            <a:ext cx="2376487" cy="1117600"/>
          </a:xfrm>
          <a:prstGeom prst="flowChartAlternateProcess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/>
              <a:t>Learning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/>
              <a:t>Organizational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/>
              <a:t>Capabilities</a:t>
            </a:r>
          </a:p>
        </p:txBody>
      </p:sp>
      <p:sp>
        <p:nvSpPr>
          <p:cNvPr id="146471" name="Freeform 39"/>
          <p:cNvSpPr>
            <a:spLocks/>
          </p:cNvSpPr>
          <p:nvPr/>
        </p:nvSpPr>
        <p:spPr bwMode="auto">
          <a:xfrm>
            <a:off x="6450013" y="4876800"/>
            <a:ext cx="858837" cy="784225"/>
          </a:xfrm>
          <a:custGeom>
            <a:avLst/>
            <a:gdLst>
              <a:gd name="T0" fmla="*/ 0 w 900"/>
              <a:gd name="T1" fmla="*/ 0 h 1080"/>
              <a:gd name="T2" fmla="*/ 2147483646 w 900"/>
              <a:gd name="T3" fmla="*/ 2147483646 h 1080"/>
              <a:gd name="T4" fmla="*/ 2147483646 w 900"/>
              <a:gd name="T5" fmla="*/ 2147483646 h 10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00" h="1080">
                <a:moveTo>
                  <a:pt x="0" y="0"/>
                </a:moveTo>
                <a:cubicBezTo>
                  <a:pt x="195" y="0"/>
                  <a:pt x="390" y="0"/>
                  <a:pt x="540" y="180"/>
                </a:cubicBezTo>
                <a:cubicBezTo>
                  <a:pt x="690" y="360"/>
                  <a:pt x="840" y="930"/>
                  <a:pt x="900" y="108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6472" name="Freeform 40"/>
          <p:cNvSpPr>
            <a:spLocks/>
          </p:cNvSpPr>
          <p:nvPr/>
        </p:nvSpPr>
        <p:spPr bwMode="auto">
          <a:xfrm>
            <a:off x="5148263" y="2636838"/>
            <a:ext cx="431800" cy="504825"/>
          </a:xfrm>
          <a:custGeom>
            <a:avLst/>
            <a:gdLst>
              <a:gd name="T0" fmla="*/ 0 w 272"/>
              <a:gd name="T1" fmla="*/ 0 h 318"/>
              <a:gd name="T2" fmla="*/ 2147483646 w 272"/>
              <a:gd name="T3" fmla="*/ 2147483646 h 318"/>
              <a:gd name="T4" fmla="*/ 2147483646 w 272"/>
              <a:gd name="T5" fmla="*/ 2147483646 h 31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72" h="318">
                <a:moveTo>
                  <a:pt x="0" y="0"/>
                </a:moveTo>
                <a:cubicBezTo>
                  <a:pt x="91" y="64"/>
                  <a:pt x="182" y="128"/>
                  <a:pt x="227" y="181"/>
                </a:cubicBezTo>
                <a:cubicBezTo>
                  <a:pt x="272" y="234"/>
                  <a:pt x="265" y="295"/>
                  <a:pt x="272" y="31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6473" name="Freeform 41"/>
          <p:cNvSpPr>
            <a:spLocks/>
          </p:cNvSpPr>
          <p:nvPr/>
        </p:nvSpPr>
        <p:spPr bwMode="auto">
          <a:xfrm>
            <a:off x="6011863" y="3716338"/>
            <a:ext cx="420687" cy="576262"/>
          </a:xfrm>
          <a:custGeom>
            <a:avLst/>
            <a:gdLst>
              <a:gd name="T0" fmla="*/ 0 w 265"/>
              <a:gd name="T1" fmla="*/ 0 h 363"/>
              <a:gd name="T2" fmla="*/ 2147483646 w 265"/>
              <a:gd name="T3" fmla="*/ 2147483646 h 363"/>
              <a:gd name="T4" fmla="*/ 2147483646 w 265"/>
              <a:gd name="T5" fmla="*/ 2147483646 h 36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5" h="363">
                <a:moveTo>
                  <a:pt x="0" y="0"/>
                </a:moveTo>
                <a:cubicBezTo>
                  <a:pt x="94" y="106"/>
                  <a:pt x="189" y="213"/>
                  <a:pt x="227" y="273"/>
                </a:cubicBezTo>
                <a:cubicBezTo>
                  <a:pt x="265" y="333"/>
                  <a:pt x="227" y="348"/>
                  <a:pt x="227" y="36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6474" name="Freeform 42"/>
          <p:cNvSpPr>
            <a:spLocks/>
          </p:cNvSpPr>
          <p:nvPr/>
        </p:nvSpPr>
        <p:spPr bwMode="auto">
          <a:xfrm>
            <a:off x="1908175" y="1773238"/>
            <a:ext cx="4535488" cy="360362"/>
          </a:xfrm>
          <a:custGeom>
            <a:avLst/>
            <a:gdLst>
              <a:gd name="T0" fmla="*/ 2147483646 w 2706"/>
              <a:gd name="T1" fmla="*/ 2147483646 h 227"/>
              <a:gd name="T2" fmla="*/ 2147483646 w 2706"/>
              <a:gd name="T3" fmla="*/ 2147483646 h 227"/>
              <a:gd name="T4" fmla="*/ 2147483646 w 2706"/>
              <a:gd name="T5" fmla="*/ 0 h 22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706" h="227">
                <a:moveTo>
                  <a:pt x="2706" y="227"/>
                </a:moveTo>
                <a:cubicBezTo>
                  <a:pt x="1746" y="223"/>
                  <a:pt x="786" y="219"/>
                  <a:pt x="393" y="181"/>
                </a:cubicBezTo>
                <a:cubicBezTo>
                  <a:pt x="0" y="143"/>
                  <a:pt x="355" y="30"/>
                  <a:pt x="348" y="0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6475" name="Freeform 43"/>
          <p:cNvSpPr>
            <a:spLocks/>
          </p:cNvSpPr>
          <p:nvPr/>
        </p:nvSpPr>
        <p:spPr bwMode="auto">
          <a:xfrm>
            <a:off x="3311525" y="2636838"/>
            <a:ext cx="3205163" cy="623887"/>
          </a:xfrm>
          <a:custGeom>
            <a:avLst/>
            <a:gdLst>
              <a:gd name="T0" fmla="*/ 2147483646 w 2019"/>
              <a:gd name="T1" fmla="*/ 0 h 393"/>
              <a:gd name="T2" fmla="*/ 2147483646 w 2019"/>
              <a:gd name="T3" fmla="*/ 2147483646 h 393"/>
              <a:gd name="T4" fmla="*/ 2147483646 w 2019"/>
              <a:gd name="T5" fmla="*/ 2147483646 h 39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19" h="393">
                <a:moveTo>
                  <a:pt x="2019" y="0"/>
                </a:moveTo>
                <a:cubicBezTo>
                  <a:pt x="1304" y="166"/>
                  <a:pt x="590" y="333"/>
                  <a:pt x="295" y="363"/>
                </a:cubicBezTo>
                <a:cubicBezTo>
                  <a:pt x="0" y="393"/>
                  <a:pt x="250" y="211"/>
                  <a:pt x="250" y="181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6476" name="Freeform 44"/>
          <p:cNvSpPr>
            <a:spLocks/>
          </p:cNvSpPr>
          <p:nvPr/>
        </p:nvSpPr>
        <p:spPr bwMode="auto">
          <a:xfrm>
            <a:off x="4187825" y="2708275"/>
            <a:ext cx="3624263" cy="1681163"/>
          </a:xfrm>
          <a:custGeom>
            <a:avLst/>
            <a:gdLst>
              <a:gd name="T0" fmla="*/ 2147483646 w 2306"/>
              <a:gd name="T1" fmla="*/ 0 h 1104"/>
              <a:gd name="T2" fmla="*/ 2147483646 w 2306"/>
              <a:gd name="T3" fmla="*/ 2147483646 h 1104"/>
              <a:gd name="T4" fmla="*/ 2147483646 w 2306"/>
              <a:gd name="T5" fmla="*/ 2147483646 h 1104"/>
              <a:gd name="T6" fmla="*/ 2147483646 w 2306"/>
              <a:gd name="T7" fmla="*/ 2147483646 h 110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306" h="1104">
                <a:moveTo>
                  <a:pt x="2056" y="0"/>
                </a:moveTo>
                <a:cubicBezTo>
                  <a:pt x="2181" y="294"/>
                  <a:pt x="2306" y="589"/>
                  <a:pt x="2011" y="771"/>
                </a:cubicBezTo>
                <a:cubicBezTo>
                  <a:pt x="1716" y="953"/>
                  <a:pt x="574" y="1074"/>
                  <a:pt x="287" y="1089"/>
                </a:cubicBezTo>
                <a:cubicBezTo>
                  <a:pt x="0" y="1104"/>
                  <a:pt x="287" y="900"/>
                  <a:pt x="287" y="862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6477" name="Freeform 45"/>
          <p:cNvSpPr>
            <a:spLocks/>
          </p:cNvSpPr>
          <p:nvPr/>
        </p:nvSpPr>
        <p:spPr bwMode="auto">
          <a:xfrm>
            <a:off x="4487863" y="2708275"/>
            <a:ext cx="4548187" cy="2976563"/>
          </a:xfrm>
          <a:custGeom>
            <a:avLst/>
            <a:gdLst>
              <a:gd name="T0" fmla="*/ 2147483646 w 2865"/>
              <a:gd name="T1" fmla="*/ 0 h 1875"/>
              <a:gd name="T2" fmla="*/ 2147483646 w 2865"/>
              <a:gd name="T3" fmla="*/ 2147483646 h 1875"/>
              <a:gd name="T4" fmla="*/ 2147483646 w 2865"/>
              <a:gd name="T5" fmla="*/ 2147483646 h 1875"/>
              <a:gd name="T6" fmla="*/ 2147483646 w 2865"/>
              <a:gd name="T7" fmla="*/ 2147483646 h 187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65" h="1875">
                <a:moveTo>
                  <a:pt x="2502" y="0"/>
                </a:moveTo>
                <a:cubicBezTo>
                  <a:pt x="2683" y="650"/>
                  <a:pt x="2865" y="1301"/>
                  <a:pt x="2502" y="1588"/>
                </a:cubicBezTo>
                <a:cubicBezTo>
                  <a:pt x="2139" y="1875"/>
                  <a:pt x="650" y="1724"/>
                  <a:pt x="325" y="1724"/>
                </a:cubicBezTo>
                <a:cubicBezTo>
                  <a:pt x="0" y="1724"/>
                  <a:pt x="514" y="1611"/>
                  <a:pt x="552" y="1588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73759" name="Picture 46" descr="Sans titre-1 cop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941888"/>
            <a:ext cx="390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0" name="Picture 47" descr="Sans titre-1 cop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636838"/>
            <a:ext cx="390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61" name="Line 48"/>
          <p:cNvSpPr>
            <a:spLocks noChangeShapeType="1"/>
          </p:cNvSpPr>
          <p:nvPr/>
        </p:nvSpPr>
        <p:spPr bwMode="auto">
          <a:xfrm flipV="1">
            <a:off x="1547813" y="1700213"/>
            <a:ext cx="863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3762" name="Line 49"/>
          <p:cNvSpPr>
            <a:spLocks noChangeShapeType="1"/>
          </p:cNvSpPr>
          <p:nvPr/>
        </p:nvSpPr>
        <p:spPr bwMode="auto">
          <a:xfrm>
            <a:off x="971550" y="4005263"/>
            <a:ext cx="3600450" cy="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6482" name="Text Box 50"/>
          <p:cNvSpPr txBox="1">
            <a:spLocks noChangeArrowheads="1"/>
          </p:cNvSpPr>
          <p:nvPr/>
        </p:nvSpPr>
        <p:spPr bwMode="auto">
          <a:xfrm>
            <a:off x="2555875" y="5803900"/>
            <a:ext cx="37449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/>
              <a:t>Dynamic Capabilities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/>
              <a:t>« Bricolage  »</a:t>
            </a:r>
          </a:p>
        </p:txBody>
      </p:sp>
      <p:sp>
        <p:nvSpPr>
          <p:cNvPr id="146483" name="Line 51"/>
          <p:cNvSpPr>
            <a:spLocks noChangeShapeType="1"/>
          </p:cNvSpPr>
          <p:nvPr/>
        </p:nvSpPr>
        <p:spPr bwMode="auto">
          <a:xfrm>
            <a:off x="900113" y="5084763"/>
            <a:ext cx="4751387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6484" name="Freeform 52"/>
          <p:cNvSpPr>
            <a:spLocks/>
          </p:cNvSpPr>
          <p:nvPr/>
        </p:nvSpPr>
        <p:spPr bwMode="auto">
          <a:xfrm>
            <a:off x="1152525" y="1700213"/>
            <a:ext cx="1835150" cy="288925"/>
          </a:xfrm>
          <a:custGeom>
            <a:avLst/>
            <a:gdLst>
              <a:gd name="T0" fmla="*/ 2147483646 w 703"/>
              <a:gd name="T1" fmla="*/ 2147483646 h 212"/>
              <a:gd name="T2" fmla="*/ 2147483646 w 703"/>
              <a:gd name="T3" fmla="*/ 2147483646 h 212"/>
              <a:gd name="T4" fmla="*/ 2147483646 w 703"/>
              <a:gd name="T5" fmla="*/ 2147483646 h 21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03" h="212">
                <a:moveTo>
                  <a:pt x="22" y="212"/>
                </a:moveTo>
                <a:cubicBezTo>
                  <a:pt x="11" y="136"/>
                  <a:pt x="0" y="60"/>
                  <a:pt x="113" y="30"/>
                </a:cubicBezTo>
                <a:cubicBezTo>
                  <a:pt x="226" y="0"/>
                  <a:pt x="605" y="30"/>
                  <a:pt x="703" y="30"/>
                </a:cubicBezTo>
              </a:path>
            </a:pathLst>
          </a:custGeom>
          <a:noFill/>
          <a:ln w="25400" cap="flat">
            <a:solidFill>
              <a:srgbClr val="000000"/>
            </a:solidFill>
            <a:prstDash val="dash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6485" name="Line 53"/>
          <p:cNvSpPr>
            <a:spLocks noChangeShapeType="1"/>
          </p:cNvSpPr>
          <p:nvPr/>
        </p:nvSpPr>
        <p:spPr bwMode="auto">
          <a:xfrm>
            <a:off x="971550" y="4005263"/>
            <a:ext cx="40322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6486" name="Line 54"/>
          <p:cNvSpPr>
            <a:spLocks noChangeShapeType="1"/>
          </p:cNvSpPr>
          <p:nvPr/>
        </p:nvSpPr>
        <p:spPr bwMode="auto">
          <a:xfrm>
            <a:off x="1042988" y="2852738"/>
            <a:ext cx="3097212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3768" name="Freeform 55"/>
          <p:cNvSpPr>
            <a:spLocks/>
          </p:cNvSpPr>
          <p:nvPr/>
        </p:nvSpPr>
        <p:spPr bwMode="auto">
          <a:xfrm>
            <a:off x="2484438" y="1268413"/>
            <a:ext cx="885825" cy="633412"/>
          </a:xfrm>
          <a:custGeom>
            <a:avLst/>
            <a:gdLst>
              <a:gd name="T0" fmla="*/ 2147483646 w 695"/>
              <a:gd name="T1" fmla="*/ 2147483646 h 433"/>
              <a:gd name="T2" fmla="*/ 2147483646 w 695"/>
              <a:gd name="T3" fmla="*/ 2147483646 h 433"/>
              <a:gd name="T4" fmla="*/ 2147483646 w 695"/>
              <a:gd name="T5" fmla="*/ 2147483646 h 433"/>
              <a:gd name="T6" fmla="*/ 2147483646 w 695"/>
              <a:gd name="T7" fmla="*/ 2147483646 h 433"/>
              <a:gd name="T8" fmla="*/ 2147483646 w 695"/>
              <a:gd name="T9" fmla="*/ 2147483646 h 433"/>
              <a:gd name="T10" fmla="*/ 2147483646 w 695"/>
              <a:gd name="T11" fmla="*/ 2147483646 h 433"/>
              <a:gd name="T12" fmla="*/ 2147483646 w 695"/>
              <a:gd name="T13" fmla="*/ 2147483646 h 433"/>
              <a:gd name="T14" fmla="*/ 2147483646 w 695"/>
              <a:gd name="T15" fmla="*/ 2147483646 h 433"/>
              <a:gd name="T16" fmla="*/ 2147483646 w 695"/>
              <a:gd name="T17" fmla="*/ 2147483646 h 433"/>
              <a:gd name="T18" fmla="*/ 2147483646 w 695"/>
              <a:gd name="T19" fmla="*/ 2147483646 h 433"/>
              <a:gd name="T20" fmla="*/ 2147483646 w 695"/>
              <a:gd name="T21" fmla="*/ 2147483646 h 433"/>
              <a:gd name="T22" fmla="*/ 2147483646 w 695"/>
              <a:gd name="T23" fmla="*/ 2147483646 h 433"/>
              <a:gd name="T24" fmla="*/ 2147483646 w 695"/>
              <a:gd name="T25" fmla="*/ 2147483646 h 433"/>
              <a:gd name="T26" fmla="*/ 2147483646 w 695"/>
              <a:gd name="T27" fmla="*/ 2147483646 h 433"/>
              <a:gd name="T28" fmla="*/ 2147483646 w 695"/>
              <a:gd name="T29" fmla="*/ 2147483646 h 433"/>
              <a:gd name="T30" fmla="*/ 2147483646 w 695"/>
              <a:gd name="T31" fmla="*/ 2147483646 h 433"/>
              <a:gd name="T32" fmla="*/ 2147483646 w 695"/>
              <a:gd name="T33" fmla="*/ 2147483646 h 433"/>
              <a:gd name="T34" fmla="*/ 2147483646 w 695"/>
              <a:gd name="T35" fmla="*/ 2147483646 h 433"/>
              <a:gd name="T36" fmla="*/ 2147483646 w 695"/>
              <a:gd name="T37" fmla="*/ 2147483646 h 433"/>
              <a:gd name="T38" fmla="*/ 2147483646 w 695"/>
              <a:gd name="T39" fmla="*/ 2147483646 h 433"/>
              <a:gd name="T40" fmla="*/ 2147483646 w 695"/>
              <a:gd name="T41" fmla="*/ 2147483646 h 433"/>
              <a:gd name="T42" fmla="*/ 2147483646 w 695"/>
              <a:gd name="T43" fmla="*/ 2147483646 h 43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695" h="433">
                <a:moveTo>
                  <a:pt x="693" y="433"/>
                </a:moveTo>
                <a:cubicBezTo>
                  <a:pt x="587" y="422"/>
                  <a:pt x="479" y="426"/>
                  <a:pt x="373" y="414"/>
                </a:cubicBezTo>
                <a:cubicBezTo>
                  <a:pt x="342" y="411"/>
                  <a:pt x="326" y="368"/>
                  <a:pt x="309" y="350"/>
                </a:cubicBezTo>
                <a:cubicBezTo>
                  <a:pt x="292" y="332"/>
                  <a:pt x="276" y="330"/>
                  <a:pt x="254" y="323"/>
                </a:cubicBezTo>
                <a:cubicBezTo>
                  <a:pt x="203" y="247"/>
                  <a:pt x="287" y="365"/>
                  <a:pt x="181" y="259"/>
                </a:cubicBezTo>
                <a:cubicBezTo>
                  <a:pt x="166" y="244"/>
                  <a:pt x="153" y="225"/>
                  <a:pt x="135" y="213"/>
                </a:cubicBezTo>
                <a:cubicBezTo>
                  <a:pt x="126" y="207"/>
                  <a:pt x="116" y="202"/>
                  <a:pt x="108" y="195"/>
                </a:cubicBezTo>
                <a:cubicBezTo>
                  <a:pt x="43" y="138"/>
                  <a:pt x="88" y="158"/>
                  <a:pt x="35" y="140"/>
                </a:cubicBezTo>
                <a:cubicBezTo>
                  <a:pt x="26" y="127"/>
                  <a:pt x="0" y="103"/>
                  <a:pt x="26" y="85"/>
                </a:cubicBezTo>
                <a:lnTo>
                  <a:pt x="108" y="58"/>
                </a:lnTo>
                <a:cubicBezTo>
                  <a:pt x="108" y="58"/>
                  <a:pt x="108" y="58"/>
                  <a:pt x="108" y="58"/>
                </a:cubicBezTo>
                <a:cubicBezTo>
                  <a:pt x="134" y="41"/>
                  <a:pt x="155" y="20"/>
                  <a:pt x="181" y="3"/>
                </a:cubicBezTo>
                <a:cubicBezTo>
                  <a:pt x="215" y="7"/>
                  <a:pt x="255" y="0"/>
                  <a:pt x="282" y="21"/>
                </a:cubicBezTo>
                <a:cubicBezTo>
                  <a:pt x="299" y="34"/>
                  <a:pt x="327" y="67"/>
                  <a:pt x="327" y="67"/>
                </a:cubicBezTo>
                <a:cubicBezTo>
                  <a:pt x="341" y="105"/>
                  <a:pt x="367" y="136"/>
                  <a:pt x="401" y="158"/>
                </a:cubicBezTo>
                <a:cubicBezTo>
                  <a:pt x="417" y="183"/>
                  <a:pt x="417" y="191"/>
                  <a:pt x="446" y="204"/>
                </a:cubicBezTo>
                <a:cubicBezTo>
                  <a:pt x="464" y="212"/>
                  <a:pt x="501" y="222"/>
                  <a:pt x="501" y="222"/>
                </a:cubicBezTo>
                <a:cubicBezTo>
                  <a:pt x="507" y="228"/>
                  <a:pt x="514" y="234"/>
                  <a:pt x="519" y="241"/>
                </a:cubicBezTo>
                <a:cubicBezTo>
                  <a:pt x="524" y="249"/>
                  <a:pt x="523" y="261"/>
                  <a:pt x="529" y="268"/>
                </a:cubicBezTo>
                <a:cubicBezTo>
                  <a:pt x="536" y="276"/>
                  <a:pt x="548" y="279"/>
                  <a:pt x="556" y="286"/>
                </a:cubicBezTo>
                <a:cubicBezTo>
                  <a:pt x="600" y="322"/>
                  <a:pt x="640" y="360"/>
                  <a:pt x="675" y="405"/>
                </a:cubicBezTo>
                <a:cubicBezTo>
                  <a:pt x="695" y="431"/>
                  <a:pt x="693" y="414"/>
                  <a:pt x="693" y="433"/>
                </a:cubicBezTo>
                <a:close/>
              </a:path>
            </a:pathLst>
          </a:custGeom>
          <a:solidFill>
            <a:srgbClr val="CCECFF">
              <a:alpha val="4509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3769" name="Freeform 56"/>
          <p:cNvSpPr>
            <a:spLocks/>
          </p:cNvSpPr>
          <p:nvPr/>
        </p:nvSpPr>
        <p:spPr bwMode="auto">
          <a:xfrm>
            <a:off x="3563938" y="2349500"/>
            <a:ext cx="895350" cy="611188"/>
          </a:xfrm>
          <a:custGeom>
            <a:avLst/>
            <a:gdLst>
              <a:gd name="T0" fmla="*/ 2147483646 w 692"/>
              <a:gd name="T1" fmla="*/ 2147483646 h 372"/>
              <a:gd name="T2" fmla="*/ 2147483646 w 692"/>
              <a:gd name="T3" fmla="*/ 2147483646 h 372"/>
              <a:gd name="T4" fmla="*/ 2147483646 w 692"/>
              <a:gd name="T5" fmla="*/ 2147483646 h 372"/>
              <a:gd name="T6" fmla="*/ 2147483646 w 692"/>
              <a:gd name="T7" fmla="*/ 2147483646 h 372"/>
              <a:gd name="T8" fmla="*/ 2147483646 w 692"/>
              <a:gd name="T9" fmla="*/ 2147483646 h 372"/>
              <a:gd name="T10" fmla="*/ 2147483646 w 692"/>
              <a:gd name="T11" fmla="*/ 2147483646 h 372"/>
              <a:gd name="T12" fmla="*/ 2147483646 w 692"/>
              <a:gd name="T13" fmla="*/ 2147483646 h 372"/>
              <a:gd name="T14" fmla="*/ 2147483646 w 692"/>
              <a:gd name="T15" fmla="*/ 2147483646 h 372"/>
              <a:gd name="T16" fmla="*/ 2147483646 w 692"/>
              <a:gd name="T17" fmla="*/ 2147483646 h 372"/>
              <a:gd name="T18" fmla="*/ 2147483646 w 692"/>
              <a:gd name="T19" fmla="*/ 2147483646 h 372"/>
              <a:gd name="T20" fmla="*/ 2147483646 w 692"/>
              <a:gd name="T21" fmla="*/ 2147483646 h 372"/>
              <a:gd name="T22" fmla="*/ 2147483646 w 692"/>
              <a:gd name="T23" fmla="*/ 2147483646 h 372"/>
              <a:gd name="T24" fmla="*/ 2147483646 w 692"/>
              <a:gd name="T25" fmla="*/ 2147483646 h 372"/>
              <a:gd name="T26" fmla="*/ 2147483646 w 692"/>
              <a:gd name="T27" fmla="*/ 2147483646 h 372"/>
              <a:gd name="T28" fmla="*/ 2147483646 w 692"/>
              <a:gd name="T29" fmla="*/ 2147483646 h 372"/>
              <a:gd name="T30" fmla="*/ 2147483646 w 692"/>
              <a:gd name="T31" fmla="*/ 2147483646 h 372"/>
              <a:gd name="T32" fmla="*/ 2147483646 w 692"/>
              <a:gd name="T33" fmla="*/ 2147483646 h 37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92" h="372">
                <a:moveTo>
                  <a:pt x="672" y="272"/>
                </a:moveTo>
                <a:cubicBezTo>
                  <a:pt x="604" y="316"/>
                  <a:pt x="692" y="266"/>
                  <a:pt x="544" y="299"/>
                </a:cubicBezTo>
                <a:cubicBezTo>
                  <a:pt x="514" y="306"/>
                  <a:pt x="489" y="372"/>
                  <a:pt x="489" y="372"/>
                </a:cubicBezTo>
                <a:cubicBezTo>
                  <a:pt x="468" y="369"/>
                  <a:pt x="446" y="368"/>
                  <a:pt x="425" y="363"/>
                </a:cubicBezTo>
                <a:cubicBezTo>
                  <a:pt x="406" y="359"/>
                  <a:pt x="370" y="345"/>
                  <a:pt x="370" y="345"/>
                </a:cubicBezTo>
                <a:cubicBezTo>
                  <a:pt x="291" y="261"/>
                  <a:pt x="170" y="222"/>
                  <a:pt x="59" y="208"/>
                </a:cubicBezTo>
                <a:cubicBezTo>
                  <a:pt x="24" y="195"/>
                  <a:pt x="16" y="188"/>
                  <a:pt x="4" y="153"/>
                </a:cubicBezTo>
                <a:cubicBezTo>
                  <a:pt x="17" y="47"/>
                  <a:pt x="0" y="98"/>
                  <a:pt x="68" y="52"/>
                </a:cubicBezTo>
                <a:cubicBezTo>
                  <a:pt x="103" y="0"/>
                  <a:pt x="81" y="16"/>
                  <a:pt x="187" y="34"/>
                </a:cubicBezTo>
                <a:cubicBezTo>
                  <a:pt x="206" y="37"/>
                  <a:pt x="224" y="46"/>
                  <a:pt x="242" y="52"/>
                </a:cubicBezTo>
                <a:cubicBezTo>
                  <a:pt x="251" y="55"/>
                  <a:pt x="269" y="61"/>
                  <a:pt x="269" y="61"/>
                </a:cubicBezTo>
                <a:cubicBezTo>
                  <a:pt x="306" y="98"/>
                  <a:pt x="268" y="65"/>
                  <a:pt x="315" y="89"/>
                </a:cubicBezTo>
                <a:cubicBezTo>
                  <a:pt x="332" y="98"/>
                  <a:pt x="344" y="116"/>
                  <a:pt x="361" y="125"/>
                </a:cubicBezTo>
                <a:cubicBezTo>
                  <a:pt x="410" y="149"/>
                  <a:pt x="474" y="172"/>
                  <a:pt x="525" y="189"/>
                </a:cubicBezTo>
                <a:cubicBezTo>
                  <a:pt x="533" y="192"/>
                  <a:pt x="572" y="204"/>
                  <a:pt x="580" y="208"/>
                </a:cubicBezTo>
                <a:cubicBezTo>
                  <a:pt x="599" y="219"/>
                  <a:pt x="635" y="244"/>
                  <a:pt x="635" y="244"/>
                </a:cubicBezTo>
                <a:cubicBezTo>
                  <a:pt x="647" y="281"/>
                  <a:pt x="634" y="272"/>
                  <a:pt x="672" y="272"/>
                </a:cubicBezTo>
                <a:close/>
              </a:path>
            </a:pathLst>
          </a:custGeom>
          <a:solidFill>
            <a:srgbClr val="CCECFF">
              <a:alpha val="4509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3770" name="Freeform 57"/>
          <p:cNvSpPr>
            <a:spLocks/>
          </p:cNvSpPr>
          <p:nvPr/>
        </p:nvSpPr>
        <p:spPr bwMode="auto">
          <a:xfrm>
            <a:off x="4427538" y="3500438"/>
            <a:ext cx="933450" cy="549275"/>
          </a:xfrm>
          <a:custGeom>
            <a:avLst/>
            <a:gdLst>
              <a:gd name="T0" fmla="*/ 2147483646 w 709"/>
              <a:gd name="T1" fmla="*/ 2147483646 h 316"/>
              <a:gd name="T2" fmla="*/ 2147483646 w 709"/>
              <a:gd name="T3" fmla="*/ 2147483646 h 316"/>
              <a:gd name="T4" fmla="*/ 2147483646 w 709"/>
              <a:gd name="T5" fmla="*/ 2147483646 h 316"/>
              <a:gd name="T6" fmla="*/ 2147483646 w 709"/>
              <a:gd name="T7" fmla="*/ 2147483646 h 316"/>
              <a:gd name="T8" fmla="*/ 2147483646 w 709"/>
              <a:gd name="T9" fmla="*/ 2147483646 h 316"/>
              <a:gd name="T10" fmla="*/ 2147483646 w 709"/>
              <a:gd name="T11" fmla="*/ 2147483646 h 316"/>
              <a:gd name="T12" fmla="*/ 2147483646 w 709"/>
              <a:gd name="T13" fmla="*/ 2147483646 h 316"/>
              <a:gd name="T14" fmla="*/ 2147483646 w 709"/>
              <a:gd name="T15" fmla="*/ 2147483646 h 316"/>
              <a:gd name="T16" fmla="*/ 2147483646 w 709"/>
              <a:gd name="T17" fmla="*/ 2147483646 h 316"/>
              <a:gd name="T18" fmla="*/ 2147483646 w 709"/>
              <a:gd name="T19" fmla="*/ 2147483646 h 316"/>
              <a:gd name="T20" fmla="*/ 2147483646 w 709"/>
              <a:gd name="T21" fmla="*/ 2147483646 h 316"/>
              <a:gd name="T22" fmla="*/ 2147483646 w 709"/>
              <a:gd name="T23" fmla="*/ 2147483646 h 316"/>
              <a:gd name="T24" fmla="*/ 2147483646 w 709"/>
              <a:gd name="T25" fmla="*/ 2147483646 h 316"/>
              <a:gd name="T26" fmla="*/ 2147483646 w 709"/>
              <a:gd name="T27" fmla="*/ 2147483646 h 316"/>
              <a:gd name="T28" fmla="*/ 2147483646 w 709"/>
              <a:gd name="T29" fmla="*/ 2147483646 h 31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709" h="316">
                <a:moveTo>
                  <a:pt x="706" y="197"/>
                </a:moveTo>
                <a:cubicBezTo>
                  <a:pt x="642" y="218"/>
                  <a:pt x="637" y="231"/>
                  <a:pt x="578" y="270"/>
                </a:cubicBezTo>
                <a:cubicBezTo>
                  <a:pt x="551" y="288"/>
                  <a:pt x="547" y="305"/>
                  <a:pt x="514" y="316"/>
                </a:cubicBezTo>
                <a:cubicBezTo>
                  <a:pt x="468" y="313"/>
                  <a:pt x="422" y="312"/>
                  <a:pt x="377" y="307"/>
                </a:cubicBezTo>
                <a:cubicBezTo>
                  <a:pt x="348" y="304"/>
                  <a:pt x="323" y="283"/>
                  <a:pt x="294" y="279"/>
                </a:cubicBezTo>
                <a:cubicBezTo>
                  <a:pt x="230" y="271"/>
                  <a:pt x="166" y="268"/>
                  <a:pt x="102" y="261"/>
                </a:cubicBezTo>
                <a:cubicBezTo>
                  <a:pt x="84" y="255"/>
                  <a:pt x="65" y="249"/>
                  <a:pt x="47" y="243"/>
                </a:cubicBezTo>
                <a:cubicBezTo>
                  <a:pt x="38" y="240"/>
                  <a:pt x="20" y="234"/>
                  <a:pt x="20" y="234"/>
                </a:cubicBezTo>
                <a:cubicBezTo>
                  <a:pt x="0" y="172"/>
                  <a:pt x="14" y="240"/>
                  <a:pt x="29" y="179"/>
                </a:cubicBezTo>
                <a:cubicBezTo>
                  <a:pt x="51" y="90"/>
                  <a:pt x="21" y="102"/>
                  <a:pt x="84" y="60"/>
                </a:cubicBezTo>
                <a:cubicBezTo>
                  <a:pt x="87" y="51"/>
                  <a:pt x="86" y="39"/>
                  <a:pt x="93" y="32"/>
                </a:cubicBezTo>
                <a:cubicBezTo>
                  <a:pt x="125" y="0"/>
                  <a:pt x="255" y="53"/>
                  <a:pt x="294" y="69"/>
                </a:cubicBezTo>
                <a:cubicBezTo>
                  <a:pt x="343" y="115"/>
                  <a:pt x="491" y="120"/>
                  <a:pt x="550" y="124"/>
                </a:cubicBezTo>
                <a:cubicBezTo>
                  <a:pt x="599" y="140"/>
                  <a:pt x="644" y="159"/>
                  <a:pt x="687" y="188"/>
                </a:cubicBezTo>
                <a:cubicBezTo>
                  <a:pt x="709" y="220"/>
                  <a:pt x="706" y="226"/>
                  <a:pt x="706" y="197"/>
                </a:cubicBezTo>
                <a:close/>
              </a:path>
            </a:pathLst>
          </a:custGeom>
          <a:solidFill>
            <a:srgbClr val="CCECFF">
              <a:alpha val="4509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3771" name="Freeform 58"/>
          <p:cNvSpPr>
            <a:spLocks/>
          </p:cNvSpPr>
          <p:nvPr/>
        </p:nvSpPr>
        <p:spPr bwMode="auto">
          <a:xfrm>
            <a:off x="5148263" y="4724400"/>
            <a:ext cx="876300" cy="500063"/>
          </a:xfrm>
          <a:custGeom>
            <a:avLst/>
            <a:gdLst>
              <a:gd name="T0" fmla="*/ 2147483646 w 674"/>
              <a:gd name="T1" fmla="*/ 2147483646 h 332"/>
              <a:gd name="T2" fmla="*/ 2147483646 w 674"/>
              <a:gd name="T3" fmla="*/ 2147483646 h 332"/>
              <a:gd name="T4" fmla="*/ 2147483646 w 674"/>
              <a:gd name="T5" fmla="*/ 2147483646 h 332"/>
              <a:gd name="T6" fmla="*/ 2147483646 w 674"/>
              <a:gd name="T7" fmla="*/ 2147483646 h 332"/>
              <a:gd name="T8" fmla="*/ 2147483646 w 674"/>
              <a:gd name="T9" fmla="*/ 2147483646 h 332"/>
              <a:gd name="T10" fmla="*/ 2147483646 w 674"/>
              <a:gd name="T11" fmla="*/ 2147483646 h 332"/>
              <a:gd name="T12" fmla="*/ 2147483646 w 674"/>
              <a:gd name="T13" fmla="*/ 2147483646 h 332"/>
              <a:gd name="T14" fmla="*/ 2147483646 w 674"/>
              <a:gd name="T15" fmla="*/ 2147483646 h 332"/>
              <a:gd name="T16" fmla="*/ 2147483646 w 674"/>
              <a:gd name="T17" fmla="*/ 2147483646 h 332"/>
              <a:gd name="T18" fmla="*/ 2147483646 w 674"/>
              <a:gd name="T19" fmla="*/ 2147483646 h 332"/>
              <a:gd name="T20" fmla="*/ 2147483646 w 674"/>
              <a:gd name="T21" fmla="*/ 2147483646 h 332"/>
              <a:gd name="T22" fmla="*/ 2147483646 w 674"/>
              <a:gd name="T23" fmla="*/ 2147483646 h 332"/>
              <a:gd name="T24" fmla="*/ 2147483646 w 674"/>
              <a:gd name="T25" fmla="*/ 2147483646 h 332"/>
              <a:gd name="T26" fmla="*/ 2147483646 w 674"/>
              <a:gd name="T27" fmla="*/ 2147483646 h 332"/>
              <a:gd name="T28" fmla="*/ 2147483646 w 674"/>
              <a:gd name="T29" fmla="*/ 2147483646 h 332"/>
              <a:gd name="T30" fmla="*/ 2147483646 w 674"/>
              <a:gd name="T31" fmla="*/ 2147483646 h 332"/>
              <a:gd name="T32" fmla="*/ 2147483646 w 674"/>
              <a:gd name="T33" fmla="*/ 2147483646 h 332"/>
              <a:gd name="T34" fmla="*/ 2147483646 w 674"/>
              <a:gd name="T35" fmla="*/ 2147483646 h 33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674" h="332">
                <a:moveTo>
                  <a:pt x="655" y="250"/>
                </a:moveTo>
                <a:cubicBezTo>
                  <a:pt x="613" y="264"/>
                  <a:pt x="570" y="266"/>
                  <a:pt x="527" y="278"/>
                </a:cubicBezTo>
                <a:cubicBezTo>
                  <a:pt x="507" y="309"/>
                  <a:pt x="498" y="320"/>
                  <a:pt x="463" y="332"/>
                </a:cubicBezTo>
                <a:cubicBezTo>
                  <a:pt x="454" y="329"/>
                  <a:pt x="444" y="328"/>
                  <a:pt x="436" y="323"/>
                </a:cubicBezTo>
                <a:cubicBezTo>
                  <a:pt x="428" y="319"/>
                  <a:pt x="425" y="309"/>
                  <a:pt x="417" y="305"/>
                </a:cubicBezTo>
                <a:cubicBezTo>
                  <a:pt x="400" y="297"/>
                  <a:pt x="380" y="293"/>
                  <a:pt x="362" y="287"/>
                </a:cubicBezTo>
                <a:cubicBezTo>
                  <a:pt x="353" y="284"/>
                  <a:pt x="335" y="278"/>
                  <a:pt x="335" y="278"/>
                </a:cubicBezTo>
                <a:cubicBezTo>
                  <a:pt x="296" y="251"/>
                  <a:pt x="259" y="205"/>
                  <a:pt x="216" y="186"/>
                </a:cubicBezTo>
                <a:cubicBezTo>
                  <a:pt x="154" y="159"/>
                  <a:pt x="89" y="163"/>
                  <a:pt x="24" y="150"/>
                </a:cubicBezTo>
                <a:cubicBezTo>
                  <a:pt x="0" y="76"/>
                  <a:pt x="34" y="68"/>
                  <a:pt x="79" y="31"/>
                </a:cubicBezTo>
                <a:cubicBezTo>
                  <a:pt x="115" y="1"/>
                  <a:pt x="76" y="19"/>
                  <a:pt x="125" y="3"/>
                </a:cubicBezTo>
                <a:cubicBezTo>
                  <a:pt x="253" y="14"/>
                  <a:pt x="200" y="0"/>
                  <a:pt x="289" y="31"/>
                </a:cubicBezTo>
                <a:cubicBezTo>
                  <a:pt x="299" y="35"/>
                  <a:pt x="307" y="45"/>
                  <a:pt x="317" y="49"/>
                </a:cubicBezTo>
                <a:cubicBezTo>
                  <a:pt x="335" y="57"/>
                  <a:pt x="372" y="67"/>
                  <a:pt x="372" y="67"/>
                </a:cubicBezTo>
                <a:cubicBezTo>
                  <a:pt x="406" y="90"/>
                  <a:pt x="440" y="114"/>
                  <a:pt x="472" y="140"/>
                </a:cubicBezTo>
                <a:cubicBezTo>
                  <a:pt x="479" y="146"/>
                  <a:pt x="482" y="155"/>
                  <a:pt x="490" y="159"/>
                </a:cubicBezTo>
                <a:cubicBezTo>
                  <a:pt x="526" y="177"/>
                  <a:pt x="571" y="182"/>
                  <a:pt x="609" y="195"/>
                </a:cubicBezTo>
                <a:cubicBezTo>
                  <a:pt x="670" y="236"/>
                  <a:pt x="674" y="212"/>
                  <a:pt x="655" y="250"/>
                </a:cubicBezTo>
                <a:close/>
              </a:path>
            </a:pathLst>
          </a:custGeom>
          <a:solidFill>
            <a:srgbClr val="CCECFF">
              <a:alpha val="4509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46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46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6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6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6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6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46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6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6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6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6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46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6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6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6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6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146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6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6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6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6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146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500"/>
                                        <p:tgtEl>
                                          <p:spTgt spid="146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146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146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146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0" dur="2000"/>
                                        <p:tgtEl>
                                          <p:spTgt spid="146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4" dur="500"/>
                                        <p:tgtEl>
                                          <p:spTgt spid="146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7" dur="500"/>
                                        <p:tgtEl>
                                          <p:spTgt spid="146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0" dur="500"/>
                                        <p:tgtEl>
                                          <p:spTgt spid="146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3" dur="500"/>
                                        <p:tgtEl>
                                          <p:spTgt spid="146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4" grpId="0"/>
      <p:bldP spid="146460" grpId="0" animBg="1"/>
      <p:bldP spid="146464" grpId="0"/>
      <p:bldP spid="146465" grpId="0"/>
      <p:bldP spid="146466" grpId="0"/>
      <p:bldP spid="146467" grpId="0" animBg="1"/>
      <p:bldP spid="146468" grpId="0"/>
      <p:bldP spid="146469" grpId="0"/>
      <p:bldP spid="146470" grpId="0" animBg="1"/>
      <p:bldP spid="146471" grpId="0" animBg="1"/>
      <p:bldP spid="146472" grpId="0" animBg="1"/>
      <p:bldP spid="146473" grpId="0" animBg="1"/>
      <p:bldP spid="146474" grpId="0" animBg="1"/>
      <p:bldP spid="146475" grpId="0" animBg="1"/>
      <p:bldP spid="146476" grpId="0" animBg="1"/>
      <p:bldP spid="146477" grpId="0" animBg="1"/>
      <p:bldP spid="146482" grpId="0"/>
      <p:bldP spid="146483" grpId="0" animBg="1"/>
      <p:bldP spid="146484" grpId="0" animBg="1"/>
      <p:bldP spid="146485" grpId="0" animBg="1"/>
      <p:bldP spid="14648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96875" y="0"/>
            <a:ext cx="10369550" cy="7245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pic>
        <p:nvPicPr>
          <p:cNvPr id="243714" name="Picture 2" descr="http://i.ytimg.com/vi/epQbfmai_cg/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2420938"/>
            <a:ext cx="508793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16" name="Picture 4" descr="https://www.lesmutuellesdusoleil.fr/Libraries/Images_du_site/logo_rct.sflb.ash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88913"/>
            <a:ext cx="1439863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18" name="Picture 6" descr="http://www.blog-rct.com/wp-content/uploads/2732906932_small_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88" y="2432050"/>
            <a:ext cx="4410075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715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3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3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3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ChangeArrowheads="1"/>
          </p:cNvSpPr>
          <p:nvPr/>
        </p:nvSpPr>
        <p:spPr bwMode="auto">
          <a:xfrm>
            <a:off x="755650" y="26035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fr-FR" sz="32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Jean-Claude Blanc : resources management strategist…</a:t>
            </a:r>
          </a:p>
        </p:txBody>
      </p:sp>
      <p:sp>
        <p:nvSpPr>
          <p:cNvPr id="147459" name="Rectangle 3"/>
          <p:cNvSpPr>
            <a:spLocks noChangeArrowheads="1"/>
          </p:cNvSpPr>
          <p:nvPr/>
        </p:nvSpPr>
        <p:spPr bwMode="auto">
          <a:xfrm>
            <a:off x="179388" y="4724400"/>
            <a:ext cx="8785225" cy="101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No Resources Dependency </a:t>
            </a:r>
          </a:p>
          <a:p>
            <a:pPr marL="342900" indent="-34290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+ </a:t>
            </a:r>
          </a:p>
          <a:p>
            <a:pPr marL="342900" indent="-34290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External control of the environment</a:t>
            </a:r>
          </a:p>
          <a:p>
            <a:pPr marL="342900" indent="-34290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endParaRPr lang="fr-FR" sz="24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= rents optimization (most important in France) </a:t>
            </a:r>
          </a:p>
        </p:txBody>
      </p:sp>
      <p:sp>
        <p:nvSpPr>
          <p:cNvPr id="74756" name="Oval 4"/>
          <p:cNvSpPr>
            <a:spLocks noChangeArrowheads="1"/>
          </p:cNvSpPr>
          <p:nvPr/>
        </p:nvSpPr>
        <p:spPr bwMode="auto">
          <a:xfrm>
            <a:off x="179388" y="1916113"/>
            <a:ext cx="1800225" cy="15843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>
                <a:latin typeface="Elephant" pitchFamily="18" charset="0"/>
                <a:cs typeface="Arial" panose="020B0604020202020204" pitchFamily="34" charset="0"/>
              </a:rPr>
              <a:t>Ticketing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>
                <a:latin typeface="Elephant" pitchFamily="18" charset="0"/>
                <a:cs typeface="Arial" panose="020B0604020202020204" pitchFamily="34" charset="0"/>
              </a:rPr>
              <a:t>€21 million</a:t>
            </a:r>
          </a:p>
        </p:txBody>
      </p:sp>
      <p:sp>
        <p:nvSpPr>
          <p:cNvPr id="74757" name="Oval 5"/>
          <p:cNvSpPr>
            <a:spLocks noChangeArrowheads="1"/>
          </p:cNvSpPr>
          <p:nvPr/>
        </p:nvSpPr>
        <p:spPr bwMode="auto">
          <a:xfrm>
            <a:off x="2124075" y="1773238"/>
            <a:ext cx="2016125" cy="172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>
                <a:latin typeface="Elephant" pitchFamily="18" charset="0"/>
              </a:rPr>
              <a:t>Sponoring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>
                <a:latin typeface="Elephant" pitchFamily="18" charset="0"/>
              </a:rPr>
              <a:t>€25.5 million</a:t>
            </a:r>
          </a:p>
        </p:txBody>
      </p:sp>
      <p:sp>
        <p:nvSpPr>
          <p:cNvPr id="74758" name="Oval 6"/>
          <p:cNvSpPr>
            <a:spLocks noChangeArrowheads="1"/>
          </p:cNvSpPr>
          <p:nvPr/>
        </p:nvSpPr>
        <p:spPr bwMode="auto">
          <a:xfrm>
            <a:off x="6516688" y="1484313"/>
            <a:ext cx="2376487" cy="20161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>
                <a:latin typeface="Elephant" pitchFamily="18" charset="0"/>
              </a:rPr>
              <a:t>TV Rights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>
                <a:latin typeface="Elephant" pitchFamily="18" charset="0"/>
              </a:rPr>
              <a:t> €32 million</a:t>
            </a:r>
          </a:p>
        </p:txBody>
      </p:sp>
      <p:sp>
        <p:nvSpPr>
          <p:cNvPr id="74759" name="Oval 7"/>
          <p:cNvSpPr>
            <a:spLocks noChangeArrowheads="1"/>
          </p:cNvSpPr>
          <p:nvPr/>
        </p:nvSpPr>
        <p:spPr bwMode="auto">
          <a:xfrm>
            <a:off x="4211638" y="1628775"/>
            <a:ext cx="2232025" cy="18716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>
                <a:latin typeface="Elephant" pitchFamily="18" charset="0"/>
              </a:rPr>
              <a:t>Public Relations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>
                <a:latin typeface="Elephant" pitchFamily="18" charset="0"/>
              </a:rPr>
              <a:t>€31 million</a:t>
            </a:r>
          </a:p>
        </p:txBody>
      </p:sp>
      <p:sp>
        <p:nvSpPr>
          <p:cNvPr id="74760" name="Line 8"/>
          <p:cNvSpPr>
            <a:spLocks noChangeShapeType="1"/>
          </p:cNvSpPr>
          <p:nvPr/>
        </p:nvSpPr>
        <p:spPr bwMode="auto">
          <a:xfrm>
            <a:off x="250825" y="3860800"/>
            <a:ext cx="8424863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lg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4761" name="Text Box 9"/>
          <p:cNvSpPr txBox="1">
            <a:spLocks noChangeArrowheads="1"/>
          </p:cNvSpPr>
          <p:nvPr/>
        </p:nvSpPr>
        <p:spPr bwMode="auto">
          <a:xfrm>
            <a:off x="1476375" y="4005263"/>
            <a:ext cx="6048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400" i="1">
                <a:latin typeface="Times New Roman" panose="02020603050405020304" pitchFamily="18" charset="0"/>
              </a:rPr>
              <a:t>Equilibrium « Resource-Based » (2001-2006)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778" name="Graphique 4"/>
          <p:cNvGraphicFramePr>
            <a:graphicFrameLocks/>
          </p:cNvGraphicFramePr>
          <p:nvPr/>
        </p:nvGraphicFramePr>
        <p:xfrm>
          <a:off x="200025" y="1290638"/>
          <a:ext cx="8455025" cy="5357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02" name="Chart" r:id="rId3" imgW="8461981" imgH="5364945" progId="Excel.Chart.8">
                  <p:embed/>
                </p:oleObj>
              </mc:Choice>
              <mc:Fallback>
                <p:oleObj name="Chart" r:id="rId3" imgW="8461981" imgH="5364945" progId="Excel.Chart.8">
                  <p:embed/>
                  <p:pic>
                    <p:nvPicPr>
                      <p:cNvPr id="0" name="Graphique 4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025" y="1290638"/>
                        <a:ext cx="8455025" cy="5357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779" name="ZoneTexte 5"/>
          <p:cNvSpPr txBox="1">
            <a:spLocks noChangeArrowheads="1"/>
          </p:cNvSpPr>
          <p:nvPr/>
        </p:nvSpPr>
        <p:spPr bwMode="auto">
          <a:xfrm>
            <a:off x="827088" y="260350"/>
            <a:ext cx="75612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2800" b="1"/>
              <a:t>Roland Garros Turnover : 175,2 M€ </a:t>
            </a:r>
          </a:p>
        </p:txBody>
      </p:sp>
      <p:sp>
        <p:nvSpPr>
          <p:cNvPr id="75780" name="ZoneTexte 6"/>
          <p:cNvSpPr txBox="1">
            <a:spLocks noChangeArrowheads="1"/>
          </p:cNvSpPr>
          <p:nvPr/>
        </p:nvSpPr>
        <p:spPr bwMode="auto">
          <a:xfrm>
            <a:off x="250825" y="1125538"/>
            <a:ext cx="1873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b="1"/>
              <a:t>80 000 VIP </a:t>
            </a:r>
          </a:p>
        </p:txBody>
      </p:sp>
      <p:sp>
        <p:nvSpPr>
          <p:cNvPr id="75781" name="ZoneTexte 7"/>
          <p:cNvSpPr txBox="1">
            <a:spLocks noChangeArrowheads="1"/>
          </p:cNvSpPr>
          <p:nvPr/>
        </p:nvSpPr>
        <p:spPr bwMode="auto">
          <a:xfrm>
            <a:off x="6788150" y="1096963"/>
            <a:ext cx="2305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b="1"/>
              <a:t>Hospitality box : </a:t>
            </a:r>
          </a:p>
          <a:p>
            <a:pPr algn="ctr"/>
            <a:r>
              <a:rPr lang="fr-FR" altLang="fr-FR" b="1"/>
              <a:t>55 000€ - 70 000€ </a:t>
            </a:r>
          </a:p>
        </p:txBody>
      </p:sp>
      <p:sp>
        <p:nvSpPr>
          <p:cNvPr id="75782" name="ZoneTexte 8"/>
          <p:cNvSpPr txBox="1">
            <a:spLocks noChangeArrowheads="1"/>
          </p:cNvSpPr>
          <p:nvPr/>
        </p:nvSpPr>
        <p:spPr bwMode="auto">
          <a:xfrm>
            <a:off x="250825" y="2492375"/>
            <a:ext cx="1873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b="1"/>
              <a:t>New stadium :</a:t>
            </a:r>
          </a:p>
          <a:p>
            <a:pPr algn="ctr"/>
            <a:r>
              <a:rPr lang="fr-FR" altLang="fr-FR" b="1"/>
              <a:t>340 M€</a:t>
            </a:r>
          </a:p>
        </p:txBody>
      </p:sp>
      <p:sp>
        <p:nvSpPr>
          <p:cNvPr id="75783" name="ZoneTexte 9"/>
          <p:cNvSpPr txBox="1">
            <a:spLocks noChangeArrowheads="1"/>
          </p:cNvSpPr>
          <p:nvPr/>
        </p:nvSpPr>
        <p:spPr bwMode="auto">
          <a:xfrm>
            <a:off x="7092950" y="2708275"/>
            <a:ext cx="1800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b="1"/>
              <a:t>Audience : </a:t>
            </a:r>
          </a:p>
          <a:p>
            <a:pPr algn="ctr"/>
            <a:r>
              <a:rPr lang="fr-FR" altLang="fr-FR" b="1"/>
              <a:t>2,1 Milliards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88988" y="692150"/>
            <a:ext cx="7772400" cy="215900"/>
          </a:xfrm>
        </p:spPr>
        <p:txBody>
          <a:bodyPr/>
          <a:lstStyle/>
          <a:p>
            <a:pPr eaLnBrk="1" hangingPunct="1">
              <a:defRPr/>
            </a:pPr>
            <a:r>
              <a:rPr lang="fr-FR" dirty="0" smtClean="0"/>
              <a:t>And </a:t>
            </a:r>
            <a:r>
              <a:rPr lang="fr-FR" dirty="0" err="1" smtClean="0"/>
              <a:t>Now</a:t>
            </a:r>
            <a:r>
              <a:rPr lang="fr-FR" dirty="0" smtClean="0"/>
              <a:t> ?</a:t>
            </a:r>
          </a:p>
        </p:txBody>
      </p:sp>
      <p:pic>
        <p:nvPicPr>
          <p:cNvPr id="76803" name="Picture 7" descr="c3c79a44-1cbf-11e0-8a79-9ecf15bbf96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844550"/>
            <a:ext cx="5275262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052513"/>
            <a:ext cx="3240087" cy="216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5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860800"/>
            <a:ext cx="6362700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36613"/>
          </a:xfrm>
        </p:spPr>
        <p:txBody>
          <a:bodyPr/>
          <a:lstStyle/>
          <a:p>
            <a:pPr eaLnBrk="1" hangingPunct="1">
              <a:defRPr/>
            </a:pPr>
            <a:r>
              <a:rPr lang="fr-FR" sz="2800" smtClean="0">
                <a:solidFill>
                  <a:schemeClr val="tx1"/>
                </a:solidFill>
              </a:rPr>
              <a:t>Reputational business model and external control of your stakeholders sharing resources</a:t>
            </a:r>
          </a:p>
        </p:txBody>
      </p:sp>
      <p:sp>
        <p:nvSpPr>
          <p:cNvPr id="78851" name="Line 3"/>
          <p:cNvSpPr>
            <a:spLocks noChangeShapeType="1"/>
          </p:cNvSpPr>
          <p:nvPr/>
        </p:nvSpPr>
        <p:spPr bwMode="auto">
          <a:xfrm flipV="1">
            <a:off x="4629150" y="4718050"/>
            <a:ext cx="1588" cy="9826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8852" name="Line 4"/>
          <p:cNvSpPr>
            <a:spLocks noChangeShapeType="1"/>
          </p:cNvSpPr>
          <p:nvPr/>
        </p:nvSpPr>
        <p:spPr bwMode="auto">
          <a:xfrm>
            <a:off x="2982913" y="2509838"/>
            <a:ext cx="998537" cy="10763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8853" name="Line 5"/>
          <p:cNvSpPr>
            <a:spLocks noChangeShapeType="1"/>
          </p:cNvSpPr>
          <p:nvPr/>
        </p:nvSpPr>
        <p:spPr bwMode="auto">
          <a:xfrm flipV="1">
            <a:off x="3165475" y="4652963"/>
            <a:ext cx="982663" cy="8016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8854" name="Line 6"/>
          <p:cNvSpPr>
            <a:spLocks noChangeShapeType="1"/>
          </p:cNvSpPr>
          <p:nvPr/>
        </p:nvSpPr>
        <p:spPr bwMode="auto">
          <a:xfrm flipH="1">
            <a:off x="5133975" y="2509838"/>
            <a:ext cx="958850" cy="10048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8855" name="Oval 7"/>
          <p:cNvSpPr>
            <a:spLocks noChangeArrowheads="1"/>
          </p:cNvSpPr>
          <p:nvPr/>
        </p:nvSpPr>
        <p:spPr bwMode="auto">
          <a:xfrm>
            <a:off x="3489325" y="3492500"/>
            <a:ext cx="2303463" cy="122713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rgbClr val="000000"/>
                </a:solidFill>
              </a:rPr>
              <a:t>Club / event</a:t>
            </a:r>
          </a:p>
        </p:txBody>
      </p:sp>
      <p:sp>
        <p:nvSpPr>
          <p:cNvPr id="78856" name="Line 8"/>
          <p:cNvSpPr>
            <a:spLocks noChangeShapeType="1"/>
          </p:cNvSpPr>
          <p:nvPr/>
        </p:nvSpPr>
        <p:spPr bwMode="auto">
          <a:xfrm flipH="1" flipV="1">
            <a:off x="5073650" y="4645025"/>
            <a:ext cx="823913" cy="8016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8857" name="Line 9"/>
          <p:cNvSpPr>
            <a:spLocks noChangeShapeType="1"/>
          </p:cNvSpPr>
          <p:nvPr/>
        </p:nvSpPr>
        <p:spPr bwMode="auto">
          <a:xfrm>
            <a:off x="4618038" y="2501900"/>
            <a:ext cx="0" cy="9810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8858" name="Line 10"/>
          <p:cNvSpPr>
            <a:spLocks noChangeShapeType="1"/>
          </p:cNvSpPr>
          <p:nvPr/>
        </p:nvSpPr>
        <p:spPr bwMode="auto">
          <a:xfrm>
            <a:off x="2192338" y="3925888"/>
            <a:ext cx="13684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8859" name="Line 11"/>
          <p:cNvSpPr>
            <a:spLocks noChangeShapeType="1"/>
          </p:cNvSpPr>
          <p:nvPr/>
        </p:nvSpPr>
        <p:spPr bwMode="auto">
          <a:xfrm flipH="1">
            <a:off x="5721350" y="3925888"/>
            <a:ext cx="1295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8188" name="Oval 12"/>
          <p:cNvSpPr>
            <a:spLocks noChangeArrowheads="1"/>
          </p:cNvSpPr>
          <p:nvPr/>
        </p:nvSpPr>
        <p:spPr bwMode="auto">
          <a:xfrm>
            <a:off x="1619250" y="1844675"/>
            <a:ext cx="5976938" cy="4321175"/>
          </a:xfrm>
          <a:prstGeom prst="ellipse">
            <a:avLst/>
          </a:prstGeom>
          <a:noFill/>
          <a:ln w="635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178189" name="Text Box 13"/>
          <p:cNvSpPr txBox="1">
            <a:spLocks noChangeArrowheads="1"/>
          </p:cNvSpPr>
          <p:nvPr/>
        </p:nvSpPr>
        <p:spPr bwMode="auto">
          <a:xfrm>
            <a:off x="465138" y="3709988"/>
            <a:ext cx="1727200" cy="736600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shade val="46275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endParaRPr lang="fr-FR" sz="1400" b="1">
              <a:latin typeface="Verdana" pitchFamily="34" charset="0"/>
            </a:endParaRPr>
          </a:p>
          <a:p>
            <a:pPr algn="ctr" eaLnBrk="1" hangingPunct="1">
              <a:defRPr/>
            </a:pPr>
            <a:r>
              <a:rPr lang="fr-FR" sz="1600" b="1">
                <a:latin typeface="Verdana" pitchFamily="34" charset="0"/>
              </a:rPr>
              <a:t>Organization</a:t>
            </a:r>
          </a:p>
        </p:txBody>
      </p:sp>
      <p:sp>
        <p:nvSpPr>
          <p:cNvPr id="78862" name="Text Box 14"/>
          <p:cNvSpPr txBox="1">
            <a:spLocks noChangeArrowheads="1"/>
          </p:cNvSpPr>
          <p:nvPr/>
        </p:nvSpPr>
        <p:spPr bwMode="auto">
          <a:xfrm>
            <a:off x="835025" y="1785938"/>
            <a:ext cx="2193925" cy="736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latin typeface="Verdana" panose="020B0604030504040204" pitchFamily="34" charset="0"/>
              </a:rPr>
              <a:t>Private Sponsors</a:t>
            </a:r>
          </a:p>
        </p:txBody>
      </p:sp>
      <p:sp>
        <p:nvSpPr>
          <p:cNvPr id="78863" name="Text Box 15"/>
          <p:cNvSpPr txBox="1">
            <a:spLocks noChangeArrowheads="1"/>
          </p:cNvSpPr>
          <p:nvPr/>
        </p:nvSpPr>
        <p:spPr bwMode="auto">
          <a:xfrm>
            <a:off x="3521075" y="1765300"/>
            <a:ext cx="2193925" cy="736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latin typeface="Verdana" panose="020B0604030504040204" pitchFamily="34" charset="0"/>
              </a:rPr>
              <a:t>Public sponors</a:t>
            </a:r>
          </a:p>
        </p:txBody>
      </p:sp>
      <p:sp>
        <p:nvSpPr>
          <p:cNvPr id="78864" name="Text Box 16"/>
          <p:cNvSpPr txBox="1">
            <a:spLocks noChangeArrowheads="1"/>
          </p:cNvSpPr>
          <p:nvPr/>
        </p:nvSpPr>
        <p:spPr bwMode="auto">
          <a:xfrm>
            <a:off x="6092825" y="1773238"/>
            <a:ext cx="2559050" cy="736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3366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latin typeface="Verdana" panose="020B0604030504040204" pitchFamily="34" charset="0"/>
              </a:rPr>
              <a:t>Sports Institutions</a:t>
            </a:r>
          </a:p>
        </p:txBody>
      </p:sp>
      <p:sp>
        <p:nvSpPr>
          <p:cNvPr id="78865" name="Text Box 17"/>
          <p:cNvSpPr txBox="1">
            <a:spLocks noChangeArrowheads="1"/>
          </p:cNvSpPr>
          <p:nvPr/>
        </p:nvSpPr>
        <p:spPr bwMode="auto">
          <a:xfrm>
            <a:off x="7016750" y="3709988"/>
            <a:ext cx="1281113" cy="736600"/>
          </a:xfrm>
          <a:prstGeom prst="rect">
            <a:avLst/>
          </a:prstGeom>
          <a:solidFill>
            <a:schemeClr val="accent2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400" b="1"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latin typeface="Verdana" panose="020B0604030504040204" pitchFamily="34" charset="0"/>
              </a:rPr>
              <a:t>Athletes</a:t>
            </a:r>
          </a:p>
        </p:txBody>
      </p:sp>
      <p:sp>
        <p:nvSpPr>
          <p:cNvPr id="78866" name="Text Box 18"/>
          <p:cNvSpPr txBox="1">
            <a:spLocks noChangeArrowheads="1"/>
          </p:cNvSpPr>
          <p:nvPr/>
        </p:nvSpPr>
        <p:spPr bwMode="auto">
          <a:xfrm>
            <a:off x="5897563" y="5446713"/>
            <a:ext cx="1646237" cy="736600"/>
          </a:xfrm>
          <a:prstGeom prst="rect">
            <a:avLst/>
          </a:prstGeom>
          <a:solidFill>
            <a:schemeClr val="accent2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latin typeface="Verdana" panose="020B0604030504040204" pitchFamily="34" charset="0"/>
              </a:rPr>
              <a:t>Fans</a:t>
            </a:r>
          </a:p>
        </p:txBody>
      </p:sp>
      <p:sp>
        <p:nvSpPr>
          <p:cNvPr id="78867" name="Text Box 19"/>
          <p:cNvSpPr txBox="1">
            <a:spLocks noChangeArrowheads="1"/>
          </p:cNvSpPr>
          <p:nvPr/>
        </p:nvSpPr>
        <p:spPr bwMode="auto">
          <a:xfrm>
            <a:off x="4079875" y="5700713"/>
            <a:ext cx="1098550" cy="735012"/>
          </a:xfrm>
          <a:prstGeom prst="rect">
            <a:avLst/>
          </a:prstGeom>
          <a:solidFill>
            <a:schemeClr val="accent2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400" b="1"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latin typeface="Verdana" panose="020B0604030504040204" pitchFamily="34" charset="0"/>
              </a:rPr>
              <a:t>Media</a:t>
            </a:r>
          </a:p>
        </p:txBody>
      </p:sp>
      <p:sp>
        <p:nvSpPr>
          <p:cNvPr id="78868" name="Text Box 20"/>
          <p:cNvSpPr txBox="1">
            <a:spLocks noChangeArrowheads="1"/>
          </p:cNvSpPr>
          <p:nvPr/>
        </p:nvSpPr>
        <p:spPr bwMode="auto">
          <a:xfrm>
            <a:off x="1520825" y="5454650"/>
            <a:ext cx="1644650" cy="736600"/>
          </a:xfrm>
          <a:prstGeom prst="rect">
            <a:avLst/>
          </a:prstGeom>
          <a:solidFill>
            <a:srgbClr val="FF00FF"/>
          </a:solidFill>
          <a:ln w="9525">
            <a:solidFill>
              <a:srgbClr val="003366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400" b="1"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latin typeface="Verdana" panose="020B0604030504040204" pitchFamily="34" charset="0"/>
              </a:rPr>
              <a:t>Suppliers</a:t>
            </a:r>
          </a:p>
        </p:txBody>
      </p:sp>
      <p:sp>
        <p:nvSpPr>
          <p:cNvPr id="178197" name="Text Box 21"/>
          <p:cNvSpPr txBox="1">
            <a:spLocks noChangeArrowheads="1"/>
          </p:cNvSpPr>
          <p:nvPr/>
        </p:nvSpPr>
        <p:spPr bwMode="auto">
          <a:xfrm>
            <a:off x="2339975" y="908050"/>
            <a:ext cx="39608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600" b="1" dirty="0">
                <a:solidFill>
                  <a:srgbClr val="99FF33"/>
                </a:solidFill>
                <a:cs typeface="Arial" panose="020B0604020202020204" pitchFamily="34" charset="0"/>
              </a:rPr>
              <a:t>Connexion </a:t>
            </a:r>
            <a:r>
              <a:rPr lang="fr-FR" altLang="fr-FR" sz="1600" b="1" dirty="0" err="1">
                <a:solidFill>
                  <a:srgbClr val="99FF33"/>
                </a:solidFill>
                <a:cs typeface="Arial" panose="020B0604020202020204" pitchFamily="34" charset="0"/>
              </a:rPr>
              <a:t>with</a:t>
            </a:r>
            <a:r>
              <a:rPr lang="fr-FR" altLang="fr-FR" sz="1600" b="1" dirty="0">
                <a:solidFill>
                  <a:srgbClr val="99FF33"/>
                </a:solidFill>
                <a:cs typeface="Arial" panose="020B0604020202020204" pitchFamily="34" charset="0"/>
              </a:rPr>
              <a:t> Fans = </a:t>
            </a:r>
            <a:r>
              <a:rPr lang="fr-FR" altLang="fr-FR" sz="1600" b="1" dirty="0" smtClean="0">
                <a:solidFill>
                  <a:srgbClr val="99FF33"/>
                </a:solidFill>
                <a:cs typeface="Arial" panose="020B0604020202020204" pitchFamily="34" charset="0"/>
              </a:rPr>
              <a:t>medias</a:t>
            </a:r>
            <a:endParaRPr lang="fr-FR" altLang="fr-FR" sz="1600" b="1" dirty="0">
              <a:solidFill>
                <a:srgbClr val="99FF33"/>
              </a:solidFill>
              <a:cs typeface="Arial" panose="020B0604020202020204" pitchFamily="34" charset="0"/>
            </a:endParaRPr>
          </a:p>
        </p:txBody>
      </p:sp>
      <p:sp>
        <p:nvSpPr>
          <p:cNvPr id="178198" name="Rectangle 22"/>
          <p:cNvSpPr>
            <a:spLocks noChangeArrowheads="1"/>
          </p:cNvSpPr>
          <p:nvPr/>
        </p:nvSpPr>
        <p:spPr bwMode="auto">
          <a:xfrm>
            <a:off x="539750" y="6308725"/>
            <a:ext cx="18224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600" b="1">
                <a:solidFill>
                  <a:srgbClr val="99FF33"/>
                </a:solidFill>
                <a:cs typeface="Arial" panose="020B0604020202020204" pitchFamily="34" charset="0"/>
              </a:rPr>
              <a:t>Services for fans</a:t>
            </a:r>
          </a:p>
        </p:txBody>
      </p:sp>
      <p:sp>
        <p:nvSpPr>
          <p:cNvPr id="78871" name="Text Box 23"/>
          <p:cNvSpPr txBox="1">
            <a:spLocks noChangeArrowheads="1"/>
          </p:cNvSpPr>
          <p:nvPr/>
        </p:nvSpPr>
        <p:spPr bwMode="auto">
          <a:xfrm>
            <a:off x="0" y="4581525"/>
            <a:ext cx="18351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600" b="1">
                <a:solidFill>
                  <a:srgbClr val="99FF33"/>
                </a:solidFill>
                <a:cs typeface="Arial" panose="020B0604020202020204" pitchFamily="34" charset="0"/>
              </a:rPr>
              <a:t>Reputational  Business Model</a:t>
            </a:r>
          </a:p>
        </p:txBody>
      </p:sp>
      <p:sp>
        <p:nvSpPr>
          <p:cNvPr id="178200" name="Line 24"/>
          <p:cNvSpPr>
            <a:spLocks noChangeShapeType="1"/>
          </p:cNvSpPr>
          <p:nvPr/>
        </p:nvSpPr>
        <p:spPr bwMode="auto">
          <a:xfrm flipH="1">
            <a:off x="2700338" y="1557338"/>
            <a:ext cx="503237" cy="215900"/>
          </a:xfrm>
          <a:prstGeom prst="line">
            <a:avLst/>
          </a:prstGeom>
          <a:noFill/>
          <a:ln w="9525">
            <a:solidFill>
              <a:srgbClr val="99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8201" name="Line 25"/>
          <p:cNvSpPr>
            <a:spLocks noChangeShapeType="1"/>
          </p:cNvSpPr>
          <p:nvPr/>
        </p:nvSpPr>
        <p:spPr bwMode="auto">
          <a:xfrm>
            <a:off x="4572000" y="1557338"/>
            <a:ext cx="0" cy="215900"/>
          </a:xfrm>
          <a:prstGeom prst="line">
            <a:avLst/>
          </a:prstGeom>
          <a:noFill/>
          <a:ln w="9525">
            <a:solidFill>
              <a:srgbClr val="99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8202" name="Line 26"/>
          <p:cNvSpPr>
            <a:spLocks noChangeShapeType="1"/>
          </p:cNvSpPr>
          <p:nvPr/>
        </p:nvSpPr>
        <p:spPr bwMode="auto">
          <a:xfrm>
            <a:off x="5508625" y="1484313"/>
            <a:ext cx="719138" cy="288925"/>
          </a:xfrm>
          <a:prstGeom prst="line">
            <a:avLst/>
          </a:prstGeom>
          <a:noFill/>
          <a:ln w="9525">
            <a:solidFill>
              <a:srgbClr val="99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8203" name="Line 27"/>
          <p:cNvSpPr>
            <a:spLocks noChangeShapeType="1"/>
          </p:cNvSpPr>
          <p:nvPr/>
        </p:nvSpPr>
        <p:spPr bwMode="auto">
          <a:xfrm flipV="1">
            <a:off x="1258888" y="6021388"/>
            <a:ext cx="288925" cy="360362"/>
          </a:xfrm>
          <a:prstGeom prst="line">
            <a:avLst/>
          </a:prstGeom>
          <a:noFill/>
          <a:ln w="9525">
            <a:solidFill>
              <a:srgbClr val="99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8204" name="Line 28"/>
          <p:cNvSpPr>
            <a:spLocks noChangeShapeType="1"/>
          </p:cNvSpPr>
          <p:nvPr/>
        </p:nvSpPr>
        <p:spPr bwMode="auto">
          <a:xfrm flipV="1">
            <a:off x="395288" y="4437063"/>
            <a:ext cx="144462" cy="144462"/>
          </a:xfrm>
          <a:prstGeom prst="line">
            <a:avLst/>
          </a:prstGeom>
          <a:noFill/>
          <a:ln w="9525">
            <a:solidFill>
              <a:srgbClr val="99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8205" name="Text Box 29"/>
          <p:cNvSpPr txBox="1">
            <a:spLocks noChangeArrowheads="1"/>
          </p:cNvSpPr>
          <p:nvPr/>
        </p:nvSpPr>
        <p:spPr bwMode="auto">
          <a:xfrm>
            <a:off x="7019925" y="6276975"/>
            <a:ext cx="19445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600" b="1" dirty="0" smtClean="0">
                <a:solidFill>
                  <a:srgbClr val="99FF33"/>
                </a:solidFill>
                <a:cs typeface="Arial" panose="020B0604020202020204" pitchFamily="34" charset="0"/>
              </a:rPr>
              <a:t>Media </a:t>
            </a:r>
            <a:r>
              <a:rPr lang="fr-FR" altLang="fr-FR" sz="1600" b="1" dirty="0" err="1">
                <a:solidFill>
                  <a:srgbClr val="99FF33"/>
                </a:solidFill>
                <a:cs typeface="Arial" panose="020B0604020202020204" pitchFamily="34" charset="0"/>
              </a:rPr>
              <a:t>plat-form</a:t>
            </a:r>
            <a:r>
              <a:rPr lang="fr-FR" altLang="fr-FR" sz="1600" b="1" dirty="0">
                <a:solidFill>
                  <a:srgbClr val="99FF33"/>
                </a:solidFill>
                <a:cs typeface="Arial" panose="020B0604020202020204" pitchFamily="34" charset="0"/>
              </a:rPr>
              <a:t> = </a:t>
            </a:r>
            <a:r>
              <a:rPr lang="fr-FR" altLang="fr-FR" sz="1600" b="1" dirty="0" err="1">
                <a:solidFill>
                  <a:srgbClr val="99FF33"/>
                </a:solidFill>
                <a:cs typeface="Arial" panose="020B0604020202020204" pitchFamily="34" charset="0"/>
              </a:rPr>
              <a:t>Entertainement</a:t>
            </a:r>
            <a:r>
              <a:rPr lang="fr-FR" altLang="fr-FR" sz="1600" b="1" dirty="0">
                <a:solidFill>
                  <a:srgbClr val="99FF33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178206" name="Line 30"/>
          <p:cNvSpPr>
            <a:spLocks noChangeShapeType="1"/>
          </p:cNvSpPr>
          <p:nvPr/>
        </p:nvSpPr>
        <p:spPr bwMode="auto">
          <a:xfrm flipH="1" flipV="1">
            <a:off x="5219700" y="6308725"/>
            <a:ext cx="1873250" cy="215900"/>
          </a:xfrm>
          <a:prstGeom prst="line">
            <a:avLst/>
          </a:prstGeom>
          <a:noFill/>
          <a:ln w="9525">
            <a:solidFill>
              <a:srgbClr val="99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8207" name="Line 31"/>
          <p:cNvSpPr>
            <a:spLocks noChangeShapeType="1"/>
          </p:cNvSpPr>
          <p:nvPr/>
        </p:nvSpPr>
        <p:spPr bwMode="auto">
          <a:xfrm flipH="1" flipV="1">
            <a:off x="7524750" y="5949950"/>
            <a:ext cx="360363" cy="358775"/>
          </a:xfrm>
          <a:prstGeom prst="line">
            <a:avLst/>
          </a:prstGeom>
          <a:noFill/>
          <a:ln w="9525">
            <a:solidFill>
              <a:srgbClr val="99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8208" name="Line 32"/>
          <p:cNvSpPr>
            <a:spLocks noChangeShapeType="1"/>
          </p:cNvSpPr>
          <p:nvPr/>
        </p:nvSpPr>
        <p:spPr bwMode="auto">
          <a:xfrm flipH="1" flipV="1">
            <a:off x="7956550" y="4437063"/>
            <a:ext cx="576263" cy="1871662"/>
          </a:xfrm>
          <a:prstGeom prst="line">
            <a:avLst/>
          </a:prstGeom>
          <a:noFill/>
          <a:ln w="9525">
            <a:solidFill>
              <a:srgbClr val="99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8209" name="WordArt 33"/>
          <p:cNvSpPr>
            <a:spLocks noChangeArrowheads="1" noChangeShapeType="1" noTextEdit="1"/>
          </p:cNvSpPr>
          <p:nvPr/>
        </p:nvSpPr>
        <p:spPr bwMode="auto">
          <a:xfrm rot="-1959762">
            <a:off x="3132138" y="3068638"/>
            <a:ext cx="2735262" cy="22701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fr-FR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FF33"/>
                </a:solidFill>
                <a:latin typeface="Arial Black" panose="020B0A04020102020204" pitchFamily="34" charset="0"/>
              </a:rPr>
              <a:t>Reputation</a:t>
            </a:r>
          </a:p>
        </p:txBody>
      </p:sp>
      <p:sp>
        <p:nvSpPr>
          <p:cNvPr id="178210" name="WordArt 34"/>
          <p:cNvSpPr>
            <a:spLocks noChangeArrowheads="1" noChangeShapeType="1" noTextEdit="1"/>
          </p:cNvSpPr>
          <p:nvPr/>
        </p:nvSpPr>
        <p:spPr bwMode="auto">
          <a:xfrm rot="8825578">
            <a:off x="3348038" y="3860800"/>
            <a:ext cx="3248025" cy="125253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fr-FR" sz="28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FF33"/>
                </a:solidFill>
                <a:latin typeface="Arial Black" panose="020B0A04020102020204" pitchFamily="34" charset="0"/>
              </a:rPr>
              <a:t>Management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8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7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7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7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7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7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7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7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7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7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7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7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8" grpId="0" animBg="1"/>
      <p:bldP spid="178197" grpId="0"/>
      <p:bldP spid="178198" grpId="0"/>
      <p:bldP spid="178200" grpId="0" animBg="1"/>
      <p:bldP spid="178201" grpId="0" animBg="1"/>
      <p:bldP spid="178202" grpId="0" animBg="1"/>
      <p:bldP spid="178203" grpId="0" animBg="1"/>
      <p:bldP spid="178204" grpId="0" animBg="1"/>
      <p:bldP spid="178205" grpId="0"/>
      <p:bldP spid="178206" grpId="0" animBg="1"/>
      <p:bldP spid="178207" grpId="0" animBg="1"/>
      <p:bldP spid="178208" grpId="0" animBg="1"/>
      <p:bldP spid="178209" grpId="0" animBg="1"/>
      <p:bldP spid="178210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9144000" cy="630238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dirty="0" err="1" smtClean="0"/>
              <a:t>Reputational</a:t>
            </a:r>
            <a:r>
              <a:rPr lang="fr-FR" sz="3200" dirty="0" smtClean="0"/>
              <a:t> </a:t>
            </a:r>
            <a:r>
              <a:rPr lang="fr-FR" sz="3200" dirty="0" smtClean="0">
                <a:sym typeface="Wingdings" pitchFamily="2" charset="2"/>
              </a:rPr>
              <a:t> Cultural FRM </a:t>
            </a:r>
            <a:r>
              <a:rPr lang="fr-FR" sz="3200" dirty="0" smtClean="0"/>
              <a:t>Business Model</a:t>
            </a:r>
          </a:p>
        </p:txBody>
      </p:sp>
      <p:sp>
        <p:nvSpPr>
          <p:cNvPr id="77827" name="AutoShape 3"/>
          <p:cNvSpPr>
            <a:spLocks noChangeAspect="1" noChangeArrowheads="1"/>
          </p:cNvSpPr>
          <p:nvPr/>
        </p:nvSpPr>
        <p:spPr bwMode="auto">
          <a:xfrm>
            <a:off x="-396875" y="1196975"/>
            <a:ext cx="900112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503238" y="2997200"/>
            <a:ext cx="1800225" cy="720725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4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latin typeface="Times New Roman" panose="02020603050405020304" pitchFamily="18" charset="0"/>
                <a:cs typeface="Arial" panose="020B0604020202020204" pitchFamily="34" charset="0"/>
              </a:rPr>
              <a:t>Reputation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600" b="1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3022600" y="2997200"/>
            <a:ext cx="1800225" cy="8636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Physical Resources (Stadium)</a:t>
            </a:r>
            <a:endParaRPr lang="fr-FR" altLang="fr-FR" sz="1600" b="1">
              <a:solidFill>
                <a:srgbClr val="FFFF00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5543550" y="1917700"/>
            <a:ext cx="1800225" cy="7191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4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Parnerships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600" b="1">
              <a:solidFill>
                <a:schemeClr val="bg1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77831" name="Text Box 7"/>
          <p:cNvSpPr txBox="1">
            <a:spLocks noChangeArrowheads="1"/>
          </p:cNvSpPr>
          <p:nvPr/>
        </p:nvSpPr>
        <p:spPr bwMode="auto">
          <a:xfrm>
            <a:off x="5543550" y="4076700"/>
            <a:ext cx="1800225" cy="7207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Social Capital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600" b="1">
              <a:solidFill>
                <a:schemeClr val="bg1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77832" name="Line 8"/>
          <p:cNvSpPr>
            <a:spLocks noChangeShapeType="1"/>
          </p:cNvSpPr>
          <p:nvPr/>
        </p:nvSpPr>
        <p:spPr bwMode="auto">
          <a:xfrm flipH="1">
            <a:off x="2303463" y="3357563"/>
            <a:ext cx="719137" cy="1587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7833" name="Line 9"/>
          <p:cNvSpPr>
            <a:spLocks noChangeShapeType="1"/>
          </p:cNvSpPr>
          <p:nvPr/>
        </p:nvSpPr>
        <p:spPr bwMode="auto">
          <a:xfrm flipV="1">
            <a:off x="4822825" y="2636838"/>
            <a:ext cx="720725" cy="360362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7834" name="Line 10"/>
          <p:cNvSpPr>
            <a:spLocks noChangeShapeType="1"/>
          </p:cNvSpPr>
          <p:nvPr/>
        </p:nvSpPr>
        <p:spPr bwMode="auto">
          <a:xfrm>
            <a:off x="4822825" y="3717925"/>
            <a:ext cx="720725" cy="358775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7835" name="Oval 11"/>
          <p:cNvSpPr>
            <a:spLocks noChangeArrowheads="1"/>
          </p:cNvSpPr>
          <p:nvPr/>
        </p:nvSpPr>
        <p:spPr bwMode="auto">
          <a:xfrm>
            <a:off x="1476375" y="4076700"/>
            <a:ext cx="1906588" cy="10810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Entertainment Production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Ticketing &amp; CRM</a:t>
            </a:r>
          </a:p>
        </p:txBody>
      </p:sp>
      <p:sp>
        <p:nvSpPr>
          <p:cNvPr id="77836" name="Line 12"/>
          <p:cNvSpPr>
            <a:spLocks noChangeShapeType="1"/>
          </p:cNvSpPr>
          <p:nvPr/>
        </p:nvSpPr>
        <p:spPr bwMode="auto">
          <a:xfrm flipV="1">
            <a:off x="2663825" y="3357563"/>
            <a:ext cx="0" cy="719137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7837" name="AutoShape 13"/>
          <p:cNvSpPr>
            <a:spLocks noChangeArrowheads="1"/>
          </p:cNvSpPr>
          <p:nvPr/>
        </p:nvSpPr>
        <p:spPr bwMode="auto">
          <a:xfrm>
            <a:off x="3563938" y="4257675"/>
            <a:ext cx="1800225" cy="7191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 b="1">
                <a:solidFill>
                  <a:schemeClr val="bg1"/>
                </a:solidFill>
                <a:cs typeface="Arial" panose="020B0604020202020204" pitchFamily="34" charset="0"/>
              </a:rPr>
              <a:t>PR infrastructure development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200" b="1">
              <a:solidFill>
                <a:schemeClr val="bg1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77838" name="Line 14"/>
          <p:cNvSpPr>
            <a:spLocks noChangeShapeType="1"/>
          </p:cNvSpPr>
          <p:nvPr/>
        </p:nvSpPr>
        <p:spPr bwMode="auto">
          <a:xfrm flipH="1">
            <a:off x="4464050" y="3897313"/>
            <a:ext cx="719138" cy="360362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7839" name="AutoShape 15"/>
          <p:cNvSpPr>
            <a:spLocks noChangeArrowheads="1"/>
          </p:cNvSpPr>
          <p:nvPr/>
        </p:nvSpPr>
        <p:spPr bwMode="auto">
          <a:xfrm>
            <a:off x="3743325" y="1557338"/>
            <a:ext cx="1620838" cy="7191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FFFF99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CRM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Activation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 to B</a:t>
            </a:r>
            <a:endParaRPr lang="fr-FR" altLang="fr-FR" sz="1400" b="1">
              <a:solidFill>
                <a:schemeClr val="bg1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77840" name="Line 16"/>
          <p:cNvSpPr>
            <a:spLocks noChangeShapeType="1"/>
          </p:cNvSpPr>
          <p:nvPr/>
        </p:nvSpPr>
        <p:spPr bwMode="auto">
          <a:xfrm flipH="1" flipV="1">
            <a:off x="4464050" y="2276475"/>
            <a:ext cx="719138" cy="541338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7841" name="Line 17"/>
          <p:cNvSpPr>
            <a:spLocks noChangeShapeType="1"/>
          </p:cNvSpPr>
          <p:nvPr/>
        </p:nvSpPr>
        <p:spPr bwMode="auto">
          <a:xfrm>
            <a:off x="6083300" y="2636838"/>
            <a:ext cx="0" cy="1439862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7842" name="Line 18"/>
          <p:cNvSpPr>
            <a:spLocks noChangeShapeType="1"/>
          </p:cNvSpPr>
          <p:nvPr/>
        </p:nvSpPr>
        <p:spPr bwMode="auto">
          <a:xfrm flipV="1">
            <a:off x="6804025" y="2636838"/>
            <a:ext cx="0" cy="1439862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7843" name="Line 19"/>
          <p:cNvSpPr>
            <a:spLocks noChangeShapeType="1"/>
          </p:cNvSpPr>
          <p:nvPr/>
        </p:nvSpPr>
        <p:spPr bwMode="auto">
          <a:xfrm flipV="1">
            <a:off x="6264275" y="1196975"/>
            <a:ext cx="0" cy="720725"/>
          </a:xfrm>
          <a:prstGeom prst="line">
            <a:avLst/>
          </a:prstGeom>
          <a:noFill/>
          <a:ln w="9525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7844" name="Line 20"/>
          <p:cNvSpPr>
            <a:spLocks noChangeShapeType="1"/>
          </p:cNvSpPr>
          <p:nvPr/>
        </p:nvSpPr>
        <p:spPr bwMode="auto">
          <a:xfrm flipH="1">
            <a:off x="1187450" y="1196975"/>
            <a:ext cx="5076825" cy="0"/>
          </a:xfrm>
          <a:prstGeom prst="line">
            <a:avLst/>
          </a:prstGeom>
          <a:noFill/>
          <a:ln w="9525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7845" name="Line 21"/>
          <p:cNvSpPr>
            <a:spLocks noChangeShapeType="1"/>
          </p:cNvSpPr>
          <p:nvPr/>
        </p:nvSpPr>
        <p:spPr bwMode="auto">
          <a:xfrm>
            <a:off x="2339975" y="3141663"/>
            <a:ext cx="719138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7846" name="Oval 22"/>
          <p:cNvSpPr>
            <a:spLocks noChangeArrowheads="1"/>
          </p:cNvSpPr>
          <p:nvPr/>
        </p:nvSpPr>
        <p:spPr bwMode="auto">
          <a:xfrm>
            <a:off x="1692275" y="1916113"/>
            <a:ext cx="1762125" cy="7207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Athletes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Management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400" b="1">
              <a:solidFill>
                <a:schemeClr val="bg1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77847" name="Line 23"/>
          <p:cNvSpPr>
            <a:spLocks noChangeShapeType="1"/>
          </p:cNvSpPr>
          <p:nvPr/>
        </p:nvSpPr>
        <p:spPr bwMode="auto">
          <a:xfrm>
            <a:off x="2555875" y="2636838"/>
            <a:ext cx="0" cy="504825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7848" name="Line 24"/>
          <p:cNvSpPr>
            <a:spLocks noChangeShapeType="1"/>
          </p:cNvSpPr>
          <p:nvPr/>
        </p:nvSpPr>
        <p:spPr bwMode="auto">
          <a:xfrm>
            <a:off x="1187450" y="1196975"/>
            <a:ext cx="0" cy="1800225"/>
          </a:xfrm>
          <a:prstGeom prst="line">
            <a:avLst/>
          </a:prstGeom>
          <a:noFill/>
          <a:ln w="9525">
            <a:solidFill>
              <a:schemeClr val="hlink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7849" name="Rectangle 25"/>
          <p:cNvSpPr>
            <a:spLocks noChangeArrowheads="1"/>
          </p:cNvSpPr>
          <p:nvPr/>
        </p:nvSpPr>
        <p:spPr bwMode="auto">
          <a:xfrm>
            <a:off x="322263" y="5518150"/>
            <a:ext cx="541337" cy="358775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77850" name="Line 26"/>
          <p:cNvSpPr>
            <a:spLocks noChangeShapeType="1"/>
          </p:cNvSpPr>
          <p:nvPr/>
        </p:nvSpPr>
        <p:spPr bwMode="auto">
          <a:xfrm>
            <a:off x="3022600" y="5697538"/>
            <a:ext cx="541338" cy="1587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7851" name="Line 27"/>
          <p:cNvSpPr>
            <a:spLocks noChangeShapeType="1"/>
          </p:cNvSpPr>
          <p:nvPr/>
        </p:nvSpPr>
        <p:spPr bwMode="auto">
          <a:xfrm>
            <a:off x="3022600" y="6237288"/>
            <a:ext cx="541338" cy="1587"/>
          </a:xfrm>
          <a:prstGeom prst="line">
            <a:avLst/>
          </a:prstGeom>
          <a:noFill/>
          <a:ln w="9525">
            <a:solidFill>
              <a:schemeClr val="hlink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7852" name="Line 28"/>
          <p:cNvSpPr>
            <a:spLocks noChangeShapeType="1"/>
          </p:cNvSpPr>
          <p:nvPr/>
        </p:nvSpPr>
        <p:spPr bwMode="auto">
          <a:xfrm>
            <a:off x="5364163" y="5697538"/>
            <a:ext cx="539750" cy="1587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7853" name="Text Box 29"/>
          <p:cNvSpPr txBox="1">
            <a:spLocks noChangeArrowheads="1"/>
          </p:cNvSpPr>
          <p:nvPr/>
        </p:nvSpPr>
        <p:spPr bwMode="auto">
          <a:xfrm>
            <a:off x="863600" y="5518150"/>
            <a:ext cx="180022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  <a:cs typeface="Arial" panose="020B0604020202020204" pitchFamily="34" charset="0"/>
              </a:rPr>
              <a:t>Resources Basis</a:t>
            </a:r>
            <a:endParaRPr lang="fr-FR" altLang="fr-FR" sz="140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77854" name="Text Box 30"/>
          <p:cNvSpPr txBox="1">
            <a:spLocks noChangeArrowheads="1"/>
          </p:cNvSpPr>
          <p:nvPr/>
        </p:nvSpPr>
        <p:spPr bwMode="auto">
          <a:xfrm>
            <a:off x="3563938" y="6057900"/>
            <a:ext cx="18002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  <a:cs typeface="Arial" panose="020B0604020202020204" pitchFamily="34" charset="0"/>
              </a:rPr>
              <a:t>Indirect impact</a:t>
            </a:r>
            <a:endParaRPr lang="fr-FR" altLang="fr-FR" sz="140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77855" name="Oval 31"/>
          <p:cNvSpPr>
            <a:spLocks noChangeArrowheads="1"/>
          </p:cNvSpPr>
          <p:nvPr/>
        </p:nvSpPr>
        <p:spPr bwMode="auto">
          <a:xfrm>
            <a:off x="322263" y="6237288"/>
            <a:ext cx="541337" cy="3603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77856" name="Text Box 32"/>
          <p:cNvSpPr txBox="1">
            <a:spLocks noChangeArrowheads="1"/>
          </p:cNvSpPr>
          <p:nvPr/>
        </p:nvSpPr>
        <p:spPr bwMode="auto">
          <a:xfrm>
            <a:off x="3563938" y="5518150"/>
            <a:ext cx="180022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  <a:cs typeface="Arial" panose="020B0604020202020204" pitchFamily="34" charset="0"/>
              </a:rPr>
              <a:t>Direct impact</a:t>
            </a:r>
            <a:endParaRPr lang="fr-FR" altLang="fr-FR" sz="140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77857" name="Text Box 33"/>
          <p:cNvSpPr txBox="1">
            <a:spLocks noChangeArrowheads="1"/>
          </p:cNvSpPr>
          <p:nvPr/>
        </p:nvSpPr>
        <p:spPr bwMode="auto">
          <a:xfrm>
            <a:off x="6083300" y="5518150"/>
            <a:ext cx="180022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  <a:cs typeface="Arial" panose="020B0604020202020204" pitchFamily="34" charset="0"/>
              </a:rPr>
              <a:t>Deployment</a:t>
            </a:r>
            <a:endParaRPr lang="fr-FR" altLang="fr-FR" sz="140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77858" name="Text Box 34"/>
          <p:cNvSpPr txBox="1">
            <a:spLocks noChangeArrowheads="1"/>
          </p:cNvSpPr>
          <p:nvPr/>
        </p:nvSpPr>
        <p:spPr bwMode="auto">
          <a:xfrm>
            <a:off x="863600" y="6237288"/>
            <a:ext cx="23399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  <a:cs typeface="Arial" panose="020B0604020202020204" pitchFamily="34" charset="0"/>
              </a:rPr>
              <a:t>Core Competences</a:t>
            </a:r>
            <a:endParaRPr lang="fr-FR" altLang="fr-FR" sz="140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176163" name="Rectangle 35"/>
          <p:cNvSpPr>
            <a:spLocks noChangeArrowheads="1"/>
          </p:cNvSpPr>
          <p:nvPr/>
        </p:nvSpPr>
        <p:spPr bwMode="auto">
          <a:xfrm>
            <a:off x="3059113" y="3068638"/>
            <a:ext cx="1728787" cy="7207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/>
              <a:t>FANS</a:t>
            </a:r>
          </a:p>
        </p:txBody>
      </p:sp>
      <p:sp>
        <p:nvSpPr>
          <p:cNvPr id="77860" name="AutoShape 36"/>
          <p:cNvSpPr>
            <a:spLocks noChangeAspect="1" noChangeArrowheads="1"/>
          </p:cNvSpPr>
          <p:nvPr/>
        </p:nvSpPr>
        <p:spPr bwMode="auto">
          <a:xfrm>
            <a:off x="-180975" y="1412875"/>
            <a:ext cx="900112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176165" name="Rectangle 37"/>
          <p:cNvSpPr>
            <a:spLocks noChangeArrowheads="1"/>
          </p:cNvSpPr>
          <p:nvPr/>
        </p:nvSpPr>
        <p:spPr bwMode="auto">
          <a:xfrm>
            <a:off x="684213" y="2997200"/>
            <a:ext cx="1439862" cy="6477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/>
              <a:t>BRAND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6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6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63" grpId="0" animBg="1"/>
      <p:bldP spid="176165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4235450" cy="575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275" y="549275"/>
            <a:ext cx="4578350" cy="575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How to </a:t>
            </a:r>
            <a:r>
              <a:rPr lang="fr-FR" dirty="0" err="1" smtClean="0"/>
              <a:t>protect</a:t>
            </a:r>
            <a:r>
              <a:rPr lang="fr-FR" dirty="0" smtClean="0"/>
              <a:t> </a:t>
            </a:r>
            <a:r>
              <a:rPr lang="fr-FR" dirty="0" err="1" smtClean="0"/>
              <a:t>their</a:t>
            </a:r>
            <a:r>
              <a:rPr lang="fr-FR" dirty="0" smtClean="0"/>
              <a:t> </a:t>
            </a:r>
            <a:r>
              <a:rPr lang="fr-FR" dirty="0" err="1" smtClean="0"/>
              <a:t>reputation</a:t>
            </a:r>
            <a:r>
              <a:rPr lang="fr-FR" dirty="0" smtClean="0"/>
              <a:t> ? </a:t>
            </a:r>
            <a:endParaRPr lang="fr-FR" dirty="0"/>
          </a:p>
        </p:txBody>
      </p:sp>
      <p:sp>
        <p:nvSpPr>
          <p:cNvPr id="5" name="Sous-titre 4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pPr>
              <a:defRPr/>
            </a:pP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reputation</a:t>
            </a:r>
            <a:r>
              <a:rPr lang="fr-FR" dirty="0" smtClean="0"/>
              <a:t> of top management </a:t>
            </a:r>
            <a:r>
              <a:rPr lang="fr-FR" dirty="0" err="1" smtClean="0"/>
              <a:t>affected</a:t>
            </a:r>
            <a:r>
              <a:rPr lang="fr-FR" dirty="0" smtClean="0"/>
              <a:t> !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dirty="0" err="1" smtClean="0"/>
              <a:t>Sustaibable</a:t>
            </a:r>
            <a:r>
              <a:rPr lang="fr-FR" dirty="0" smtClean="0"/>
              <a:t> </a:t>
            </a:r>
            <a:r>
              <a:rPr lang="fr-FR" dirty="0" err="1" smtClean="0"/>
              <a:t>Assets</a:t>
            </a:r>
            <a:r>
              <a:rPr lang="fr-FR" dirty="0" smtClean="0"/>
              <a:t> </a:t>
            </a:r>
            <a:r>
              <a:rPr lang="fr-FR" dirty="0" err="1" smtClean="0"/>
              <a:t>strategic</a:t>
            </a:r>
            <a:r>
              <a:rPr lang="fr-FR" dirty="0" smtClean="0"/>
              <a:t> management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827088" y="1484313"/>
            <a:ext cx="7343775" cy="79216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Ø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457200" indent="-457200" eaLnBrk="1" hangingPunct="1">
              <a:lnSpc>
                <a:spcPct val="80000"/>
              </a:lnSpc>
              <a:defRPr/>
            </a:pPr>
            <a:endParaRPr lang="fr-FR" sz="2400" dirty="0" smtClean="0"/>
          </a:p>
          <a:p>
            <a:pPr marL="457200" indent="-457200"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fr-FR" sz="2400" dirty="0" err="1" smtClean="0"/>
              <a:t>Capabilities</a:t>
            </a:r>
            <a:r>
              <a:rPr lang="fr-FR" sz="2400" dirty="0" smtClean="0"/>
              <a:t> : Explore – Exploit - Combine</a:t>
            </a:r>
          </a:p>
          <a:p>
            <a:pPr marL="457200" indent="-457200" eaLnBrk="1" hangingPunct="1">
              <a:lnSpc>
                <a:spcPct val="80000"/>
              </a:lnSpc>
              <a:defRPr/>
            </a:pPr>
            <a:endParaRPr lang="fr-FR" sz="2400" dirty="0" smtClean="0"/>
          </a:p>
          <a:p>
            <a:pPr marL="457200" indent="-457200" eaLnBrk="1" hangingPunct="1">
              <a:lnSpc>
                <a:spcPct val="80000"/>
              </a:lnSpc>
              <a:defRPr/>
            </a:pPr>
            <a:endParaRPr lang="fr-FR" sz="2400" dirty="0" smtClean="0"/>
          </a:p>
          <a:p>
            <a:pPr marL="457200" indent="-457200" eaLnBrk="1" hangingPunct="1">
              <a:lnSpc>
                <a:spcPct val="80000"/>
              </a:lnSpc>
              <a:defRPr/>
            </a:pPr>
            <a:endParaRPr lang="fr-FR" sz="2400" dirty="0" smtClean="0"/>
          </a:p>
          <a:p>
            <a:pPr marL="457200" indent="-457200" eaLnBrk="1" hangingPunct="1">
              <a:lnSpc>
                <a:spcPct val="80000"/>
              </a:lnSpc>
              <a:defRPr/>
            </a:pPr>
            <a:endParaRPr lang="fr-FR" sz="2400" dirty="0" smtClean="0"/>
          </a:p>
          <a:p>
            <a:pPr marL="457200" indent="-457200" eaLnBrk="1" hangingPunct="1">
              <a:lnSpc>
                <a:spcPct val="80000"/>
              </a:lnSpc>
              <a:defRPr/>
            </a:pPr>
            <a:endParaRPr lang="fr-FR" sz="2400" dirty="0" smtClean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076825" y="5445125"/>
            <a:ext cx="1512888" cy="53022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Place to Be</a:t>
            </a:r>
          </a:p>
        </p:txBody>
      </p:sp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6877050" y="5445125"/>
            <a:ext cx="2087563" cy="64135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/>
              <a:t>« The Place to show the show »</a:t>
            </a:r>
          </a:p>
        </p:txBody>
      </p:sp>
      <p:sp>
        <p:nvSpPr>
          <p:cNvPr id="82950" name="Rectangle 6"/>
          <p:cNvSpPr>
            <a:spLocks noChangeArrowheads="1"/>
          </p:cNvSpPr>
          <p:nvPr/>
        </p:nvSpPr>
        <p:spPr bwMode="auto">
          <a:xfrm>
            <a:off x="2484438" y="5300663"/>
            <a:ext cx="1727200" cy="7493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/>
              <a:t>« The Place to leverage and activate »</a:t>
            </a:r>
          </a:p>
        </p:txBody>
      </p:sp>
      <p:sp>
        <p:nvSpPr>
          <p:cNvPr id="82951" name="Rectangle 7"/>
          <p:cNvSpPr>
            <a:spLocks noChangeArrowheads="1"/>
          </p:cNvSpPr>
          <p:nvPr/>
        </p:nvSpPr>
        <p:spPr bwMode="auto">
          <a:xfrm>
            <a:off x="250825" y="5157788"/>
            <a:ext cx="1657350" cy="915987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/>
              <a:t>« The Place to express your brand »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187450" y="3068638"/>
            <a:ext cx="1581150" cy="31115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Partnerships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4156075" y="3500438"/>
            <a:ext cx="1582738" cy="314325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fr-FR" b="1" dirty="0" err="1">
                <a:effectLst>
                  <a:outerShdw blurRad="38100" dist="38100" dir="2700000" algn="tl">
                    <a:srgbClr val="008AE8"/>
                  </a:outerShdw>
                </a:effectLst>
                <a:latin typeface="Arial" charset="0"/>
              </a:rPr>
              <a:t>Reputational</a:t>
            </a:r>
            <a:endParaRPr lang="fr-FR" b="1" dirty="0">
              <a:effectLst>
                <a:outerShdw blurRad="38100" dist="38100" dir="2700000" algn="tl">
                  <a:srgbClr val="008AE8"/>
                </a:outerShdw>
              </a:effectLst>
              <a:latin typeface="Arial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6732588" y="3068638"/>
            <a:ext cx="1287462" cy="31432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fr-FR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Relational</a:t>
            </a:r>
            <a:endParaRPr lang="fr-FR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4284663" y="4292600"/>
            <a:ext cx="1120775" cy="314325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fr-FR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Physical</a:t>
            </a:r>
            <a:endParaRPr lang="fr-FR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82956" name="Line 12"/>
          <p:cNvSpPr>
            <a:spLocks noChangeShapeType="1"/>
          </p:cNvSpPr>
          <p:nvPr/>
        </p:nvSpPr>
        <p:spPr bwMode="auto">
          <a:xfrm flipH="1">
            <a:off x="1187450" y="3284538"/>
            <a:ext cx="647700" cy="1873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957" name="Line 13"/>
          <p:cNvSpPr>
            <a:spLocks noChangeShapeType="1"/>
          </p:cNvSpPr>
          <p:nvPr/>
        </p:nvSpPr>
        <p:spPr bwMode="auto">
          <a:xfrm>
            <a:off x="1835150" y="3284538"/>
            <a:ext cx="1152525" cy="2016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958" name="Line 14"/>
          <p:cNvSpPr>
            <a:spLocks noChangeShapeType="1"/>
          </p:cNvSpPr>
          <p:nvPr/>
        </p:nvSpPr>
        <p:spPr bwMode="auto">
          <a:xfrm flipH="1">
            <a:off x="3492500" y="3814763"/>
            <a:ext cx="862013" cy="148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959" name="Line 15"/>
          <p:cNvSpPr>
            <a:spLocks noChangeShapeType="1"/>
          </p:cNvSpPr>
          <p:nvPr/>
        </p:nvSpPr>
        <p:spPr bwMode="auto">
          <a:xfrm>
            <a:off x="5148263" y="3814763"/>
            <a:ext cx="1152525" cy="163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960" name="Line 16"/>
          <p:cNvSpPr>
            <a:spLocks noChangeShapeType="1"/>
          </p:cNvSpPr>
          <p:nvPr/>
        </p:nvSpPr>
        <p:spPr bwMode="auto">
          <a:xfrm>
            <a:off x="7380288" y="3357563"/>
            <a:ext cx="1008062" cy="2087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961" name="Line 17"/>
          <p:cNvSpPr>
            <a:spLocks noChangeShapeType="1"/>
          </p:cNvSpPr>
          <p:nvPr/>
        </p:nvSpPr>
        <p:spPr bwMode="auto">
          <a:xfrm flipH="1">
            <a:off x="6443663" y="3357563"/>
            <a:ext cx="576262" cy="2087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962" name="Line 18"/>
          <p:cNvSpPr>
            <a:spLocks noChangeShapeType="1"/>
          </p:cNvSpPr>
          <p:nvPr/>
        </p:nvSpPr>
        <p:spPr bwMode="auto">
          <a:xfrm flipH="1">
            <a:off x="1692275" y="4437063"/>
            <a:ext cx="2663825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963" name="Line 19"/>
          <p:cNvSpPr>
            <a:spLocks noChangeShapeType="1"/>
          </p:cNvSpPr>
          <p:nvPr/>
        </p:nvSpPr>
        <p:spPr bwMode="auto">
          <a:xfrm flipH="1">
            <a:off x="3995738" y="4508500"/>
            <a:ext cx="720725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964" name="Line 20"/>
          <p:cNvSpPr>
            <a:spLocks noChangeShapeType="1"/>
          </p:cNvSpPr>
          <p:nvPr/>
        </p:nvSpPr>
        <p:spPr bwMode="auto">
          <a:xfrm>
            <a:off x="5148263" y="4581525"/>
            <a:ext cx="647700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965" name="Line 21"/>
          <p:cNvSpPr>
            <a:spLocks noChangeShapeType="1"/>
          </p:cNvSpPr>
          <p:nvPr/>
        </p:nvSpPr>
        <p:spPr bwMode="auto">
          <a:xfrm>
            <a:off x="5405438" y="4437063"/>
            <a:ext cx="2119312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966" name="Oval 22"/>
          <p:cNvSpPr>
            <a:spLocks noChangeArrowheads="1"/>
          </p:cNvSpPr>
          <p:nvPr/>
        </p:nvSpPr>
        <p:spPr bwMode="auto">
          <a:xfrm>
            <a:off x="2700338" y="6165850"/>
            <a:ext cx="1366837" cy="6921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Sponsors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Brands</a:t>
            </a:r>
          </a:p>
        </p:txBody>
      </p:sp>
      <p:sp>
        <p:nvSpPr>
          <p:cNvPr id="82967" name="Oval 23"/>
          <p:cNvSpPr>
            <a:spLocks noChangeArrowheads="1"/>
          </p:cNvSpPr>
          <p:nvPr/>
        </p:nvSpPr>
        <p:spPr bwMode="auto">
          <a:xfrm>
            <a:off x="0" y="6165850"/>
            <a:ext cx="2195513" cy="6921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Event (game day)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Brand</a:t>
            </a:r>
          </a:p>
        </p:txBody>
      </p:sp>
      <p:sp>
        <p:nvSpPr>
          <p:cNvPr id="82968" name="Oval 24"/>
          <p:cNvSpPr>
            <a:spLocks noChangeArrowheads="1"/>
          </p:cNvSpPr>
          <p:nvPr/>
        </p:nvSpPr>
        <p:spPr bwMode="auto">
          <a:xfrm>
            <a:off x="5148263" y="6165850"/>
            <a:ext cx="1366837" cy="6921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Network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Brand</a:t>
            </a:r>
          </a:p>
        </p:txBody>
      </p:sp>
      <p:sp>
        <p:nvSpPr>
          <p:cNvPr id="82969" name="Oval 25"/>
          <p:cNvSpPr>
            <a:spLocks noChangeArrowheads="1"/>
          </p:cNvSpPr>
          <p:nvPr/>
        </p:nvSpPr>
        <p:spPr bwMode="auto">
          <a:xfrm>
            <a:off x="7019925" y="6165850"/>
            <a:ext cx="1366838" cy="6921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Stadium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Brand</a:t>
            </a:r>
          </a:p>
        </p:txBody>
      </p:sp>
      <p:sp>
        <p:nvSpPr>
          <p:cNvPr id="82970" name="AutoShape 26"/>
          <p:cNvSpPr>
            <a:spLocks noChangeArrowheads="1"/>
          </p:cNvSpPr>
          <p:nvPr/>
        </p:nvSpPr>
        <p:spPr bwMode="auto">
          <a:xfrm>
            <a:off x="2771775" y="2276475"/>
            <a:ext cx="3167063" cy="503238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/>
              <a:t>Resources</a:t>
            </a:r>
          </a:p>
        </p:txBody>
      </p:sp>
      <p:cxnSp>
        <p:nvCxnSpPr>
          <p:cNvPr id="30" name="Connecteur droit avec flèche 29"/>
          <p:cNvCxnSpPr>
            <a:stCxn id="11" idx="1"/>
          </p:cNvCxnSpPr>
          <p:nvPr/>
        </p:nvCxnSpPr>
        <p:spPr>
          <a:xfrm flipH="1">
            <a:off x="1403350" y="3657600"/>
            <a:ext cx="2752725" cy="15001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848" name="Connecteur droit avec flèche 78847"/>
          <p:cNvCxnSpPr>
            <a:endCxn id="82949" idx="0"/>
          </p:cNvCxnSpPr>
          <p:nvPr/>
        </p:nvCxnSpPr>
        <p:spPr>
          <a:xfrm>
            <a:off x="5443538" y="3657600"/>
            <a:ext cx="2478087" cy="17875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849" name="Ellipse 78848"/>
          <p:cNvSpPr/>
          <p:nvPr/>
        </p:nvSpPr>
        <p:spPr>
          <a:xfrm>
            <a:off x="3635375" y="3068638"/>
            <a:ext cx="2303463" cy="1908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82974" name="ZoneTexte 78850"/>
          <p:cNvSpPr txBox="1">
            <a:spLocks noChangeArrowheads="1"/>
          </p:cNvSpPr>
          <p:nvPr/>
        </p:nvSpPr>
        <p:spPr bwMode="auto">
          <a:xfrm>
            <a:off x="4211638" y="3132138"/>
            <a:ext cx="1187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BRAND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950913" y="2852738"/>
            <a:ext cx="1512887" cy="1008062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/>
              <a:t>REPUTATION</a:t>
            </a:r>
          </a:p>
        </p:txBody>
      </p:sp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3327400" y="2852738"/>
            <a:ext cx="1512888" cy="1008062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>
                <a:solidFill>
                  <a:srgbClr val="FFFF00"/>
                </a:solidFill>
              </a:rPr>
              <a:t>FALICITIES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>
                <a:solidFill>
                  <a:srgbClr val="FFFF00"/>
                </a:solidFill>
              </a:rPr>
              <a:t>Stadium/Arena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>
                <a:solidFill>
                  <a:srgbClr val="FFFF00"/>
                </a:solidFill>
              </a:rPr>
              <a:t>BRAND</a:t>
            </a:r>
          </a:p>
        </p:txBody>
      </p:sp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5559425" y="1484313"/>
            <a:ext cx="1512888" cy="1008062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/>
              <a:t>SPONSORSHIP</a:t>
            </a:r>
          </a:p>
        </p:txBody>
      </p:sp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5632450" y="4221163"/>
            <a:ext cx="1512888" cy="1008062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/>
              <a:t>SOCIAL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/>
              <a:t>CAPITAL</a:t>
            </a: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 flipV="1">
            <a:off x="4840288" y="2492375"/>
            <a:ext cx="719137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127" name="Oval 7"/>
          <p:cNvSpPr>
            <a:spLocks noChangeArrowheads="1"/>
          </p:cNvSpPr>
          <p:nvPr/>
        </p:nvSpPr>
        <p:spPr bwMode="auto">
          <a:xfrm>
            <a:off x="5127625" y="2708275"/>
            <a:ext cx="215900" cy="2873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 flipH="1">
            <a:off x="1743075" y="1916113"/>
            <a:ext cx="3816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1743075" y="1916113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130" name="Oval 10"/>
          <p:cNvSpPr>
            <a:spLocks noChangeArrowheads="1"/>
          </p:cNvSpPr>
          <p:nvPr/>
        </p:nvSpPr>
        <p:spPr bwMode="auto">
          <a:xfrm>
            <a:off x="2895600" y="1989138"/>
            <a:ext cx="215900" cy="287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>
            <a:off x="4840288" y="3860800"/>
            <a:ext cx="792162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132" name="Oval 12"/>
          <p:cNvSpPr>
            <a:spLocks noChangeArrowheads="1"/>
          </p:cNvSpPr>
          <p:nvPr/>
        </p:nvSpPr>
        <p:spPr bwMode="auto">
          <a:xfrm>
            <a:off x="5127625" y="3644900"/>
            <a:ext cx="215900" cy="2873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5133" name="Line 13"/>
          <p:cNvSpPr>
            <a:spLocks noChangeShapeType="1"/>
          </p:cNvSpPr>
          <p:nvPr/>
        </p:nvSpPr>
        <p:spPr bwMode="auto">
          <a:xfrm flipH="1">
            <a:off x="2463800" y="3357563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134" name="Oval 14"/>
          <p:cNvSpPr>
            <a:spLocks noChangeArrowheads="1"/>
          </p:cNvSpPr>
          <p:nvPr/>
        </p:nvSpPr>
        <p:spPr bwMode="auto">
          <a:xfrm>
            <a:off x="2824163" y="2997200"/>
            <a:ext cx="215900" cy="2873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5135" name="Line 15"/>
          <p:cNvSpPr>
            <a:spLocks noChangeShapeType="1"/>
          </p:cNvSpPr>
          <p:nvPr/>
        </p:nvSpPr>
        <p:spPr bwMode="auto">
          <a:xfrm>
            <a:off x="2463800" y="3573463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136" name="Oval 16"/>
          <p:cNvSpPr>
            <a:spLocks noChangeArrowheads="1"/>
          </p:cNvSpPr>
          <p:nvPr/>
        </p:nvSpPr>
        <p:spPr bwMode="auto">
          <a:xfrm>
            <a:off x="2824163" y="3644900"/>
            <a:ext cx="215900" cy="2873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5137" name="Line 17"/>
          <p:cNvSpPr>
            <a:spLocks noChangeShapeType="1"/>
          </p:cNvSpPr>
          <p:nvPr/>
        </p:nvSpPr>
        <p:spPr bwMode="auto">
          <a:xfrm flipV="1">
            <a:off x="6424613" y="2492375"/>
            <a:ext cx="0" cy="1728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138" name="Oval 18"/>
          <p:cNvSpPr>
            <a:spLocks noChangeArrowheads="1"/>
          </p:cNvSpPr>
          <p:nvPr/>
        </p:nvSpPr>
        <p:spPr bwMode="auto">
          <a:xfrm>
            <a:off x="4119563" y="5157788"/>
            <a:ext cx="215900" cy="287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5139" name="Line 19"/>
          <p:cNvSpPr>
            <a:spLocks noChangeShapeType="1"/>
          </p:cNvSpPr>
          <p:nvPr/>
        </p:nvSpPr>
        <p:spPr bwMode="auto">
          <a:xfrm flipH="1">
            <a:off x="1887538" y="4941888"/>
            <a:ext cx="37449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140" name="Line 20"/>
          <p:cNvSpPr>
            <a:spLocks noChangeShapeType="1"/>
          </p:cNvSpPr>
          <p:nvPr/>
        </p:nvSpPr>
        <p:spPr bwMode="auto">
          <a:xfrm flipV="1">
            <a:off x="1887538" y="3860800"/>
            <a:ext cx="0" cy="1081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141" name="Line 21"/>
          <p:cNvSpPr>
            <a:spLocks noChangeShapeType="1"/>
          </p:cNvSpPr>
          <p:nvPr/>
        </p:nvSpPr>
        <p:spPr bwMode="auto">
          <a:xfrm>
            <a:off x="6784975" y="2492375"/>
            <a:ext cx="0" cy="1728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142" name="Oval 22"/>
          <p:cNvSpPr>
            <a:spLocks noChangeArrowheads="1"/>
          </p:cNvSpPr>
          <p:nvPr/>
        </p:nvSpPr>
        <p:spPr bwMode="auto">
          <a:xfrm>
            <a:off x="6135688" y="3068638"/>
            <a:ext cx="215900" cy="287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5143" name="Oval 23"/>
          <p:cNvSpPr>
            <a:spLocks noChangeArrowheads="1"/>
          </p:cNvSpPr>
          <p:nvPr/>
        </p:nvSpPr>
        <p:spPr bwMode="auto">
          <a:xfrm>
            <a:off x="6856413" y="3068638"/>
            <a:ext cx="215900" cy="287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83992" name="Oval 24"/>
          <p:cNvSpPr>
            <a:spLocks noChangeArrowheads="1"/>
          </p:cNvSpPr>
          <p:nvPr/>
        </p:nvSpPr>
        <p:spPr bwMode="auto">
          <a:xfrm>
            <a:off x="5775325" y="5445125"/>
            <a:ext cx="1296988" cy="863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/>
              <a:t>Hospitality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/>
              <a:t>Negociation</a:t>
            </a:r>
          </a:p>
        </p:txBody>
      </p:sp>
      <p:sp>
        <p:nvSpPr>
          <p:cNvPr id="83993" name="Oval 25"/>
          <p:cNvSpPr>
            <a:spLocks noChangeArrowheads="1"/>
          </p:cNvSpPr>
          <p:nvPr/>
        </p:nvSpPr>
        <p:spPr bwMode="auto">
          <a:xfrm>
            <a:off x="5703888" y="404813"/>
            <a:ext cx="1296987" cy="863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/>
              <a:t>Activation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/>
              <a:t>CRM</a:t>
            </a:r>
          </a:p>
        </p:txBody>
      </p:sp>
      <p:sp>
        <p:nvSpPr>
          <p:cNvPr id="83994" name="Oval 26"/>
          <p:cNvSpPr>
            <a:spLocks noChangeArrowheads="1"/>
          </p:cNvSpPr>
          <p:nvPr/>
        </p:nvSpPr>
        <p:spPr bwMode="auto">
          <a:xfrm>
            <a:off x="3471863" y="4005263"/>
            <a:ext cx="1296987" cy="863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300">
                <a:solidFill>
                  <a:srgbClr val="FFFF00"/>
                </a:solidFill>
              </a:rPr>
              <a:t>Fan Relationship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300">
                <a:solidFill>
                  <a:srgbClr val="FFFF00"/>
                </a:solidFill>
              </a:rPr>
              <a:t>Management</a:t>
            </a:r>
          </a:p>
        </p:txBody>
      </p:sp>
      <p:sp>
        <p:nvSpPr>
          <p:cNvPr id="83995" name="Oval 27"/>
          <p:cNvSpPr>
            <a:spLocks noChangeArrowheads="1"/>
          </p:cNvSpPr>
          <p:nvPr/>
        </p:nvSpPr>
        <p:spPr bwMode="auto">
          <a:xfrm>
            <a:off x="376238" y="4076700"/>
            <a:ext cx="1296987" cy="863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/>
              <a:t>Brand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/>
              <a:t>Management</a:t>
            </a:r>
          </a:p>
        </p:txBody>
      </p:sp>
      <p:sp>
        <p:nvSpPr>
          <p:cNvPr id="83996" name="Line 28"/>
          <p:cNvSpPr>
            <a:spLocks noChangeShapeType="1"/>
          </p:cNvSpPr>
          <p:nvPr/>
        </p:nvSpPr>
        <p:spPr bwMode="auto">
          <a:xfrm flipV="1">
            <a:off x="4119563" y="3860800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3997" name="Line 29"/>
          <p:cNvSpPr>
            <a:spLocks noChangeShapeType="1"/>
          </p:cNvSpPr>
          <p:nvPr/>
        </p:nvSpPr>
        <p:spPr bwMode="auto">
          <a:xfrm flipV="1">
            <a:off x="6424613" y="522922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3998" name="Line 30"/>
          <p:cNvSpPr>
            <a:spLocks noChangeShapeType="1"/>
          </p:cNvSpPr>
          <p:nvPr/>
        </p:nvSpPr>
        <p:spPr bwMode="auto">
          <a:xfrm flipV="1">
            <a:off x="1095375" y="3860800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3999" name="Line 31"/>
          <p:cNvSpPr>
            <a:spLocks noChangeShapeType="1"/>
          </p:cNvSpPr>
          <p:nvPr/>
        </p:nvSpPr>
        <p:spPr bwMode="auto">
          <a:xfrm>
            <a:off x="6351588" y="126841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4000" name="Rectangle 32"/>
          <p:cNvSpPr>
            <a:spLocks noChangeArrowheads="1"/>
          </p:cNvSpPr>
          <p:nvPr/>
        </p:nvSpPr>
        <p:spPr bwMode="auto">
          <a:xfrm>
            <a:off x="87313" y="5705475"/>
            <a:ext cx="647700" cy="431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rgbClr val="000000"/>
              </a:solidFill>
            </a:endParaRPr>
          </a:p>
        </p:txBody>
      </p:sp>
      <p:sp>
        <p:nvSpPr>
          <p:cNvPr id="84001" name="Oval 33"/>
          <p:cNvSpPr>
            <a:spLocks noChangeArrowheads="1"/>
          </p:cNvSpPr>
          <p:nvPr/>
        </p:nvSpPr>
        <p:spPr bwMode="auto">
          <a:xfrm>
            <a:off x="87313" y="6281738"/>
            <a:ext cx="649287" cy="4318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rgbClr val="000000"/>
              </a:solidFill>
            </a:endParaRPr>
          </a:p>
        </p:txBody>
      </p:sp>
      <p:sp>
        <p:nvSpPr>
          <p:cNvPr id="84002" name="Text Box 34"/>
          <p:cNvSpPr txBox="1">
            <a:spLocks noChangeArrowheads="1"/>
          </p:cNvSpPr>
          <p:nvPr/>
        </p:nvSpPr>
        <p:spPr bwMode="auto">
          <a:xfrm>
            <a:off x="808038" y="5705475"/>
            <a:ext cx="15128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dirty="0" err="1"/>
              <a:t>resources</a:t>
            </a:r>
            <a:endParaRPr lang="fr-FR" altLang="fr-FR" sz="1800" dirty="0"/>
          </a:p>
        </p:txBody>
      </p:sp>
      <p:sp>
        <p:nvSpPr>
          <p:cNvPr id="84003" name="Text Box 35"/>
          <p:cNvSpPr txBox="1">
            <a:spLocks noChangeArrowheads="1"/>
          </p:cNvSpPr>
          <p:nvPr/>
        </p:nvSpPr>
        <p:spPr bwMode="auto">
          <a:xfrm>
            <a:off x="771525" y="6281738"/>
            <a:ext cx="172878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/>
              <a:t>competencies</a:t>
            </a:r>
          </a:p>
        </p:txBody>
      </p:sp>
      <p:sp>
        <p:nvSpPr>
          <p:cNvPr id="84004" name="Rectangle 36"/>
          <p:cNvSpPr>
            <a:spLocks noChangeArrowheads="1"/>
          </p:cNvSpPr>
          <p:nvPr/>
        </p:nvSpPr>
        <p:spPr bwMode="auto">
          <a:xfrm>
            <a:off x="0" y="5562600"/>
            <a:ext cx="3851920" cy="129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84005" name="Line 37"/>
          <p:cNvSpPr>
            <a:spLocks noChangeShapeType="1"/>
          </p:cNvSpPr>
          <p:nvPr/>
        </p:nvSpPr>
        <p:spPr bwMode="auto">
          <a:xfrm>
            <a:off x="0" y="40481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4006" name="Text Box 38"/>
          <p:cNvSpPr txBox="1">
            <a:spLocks noChangeArrowheads="1"/>
          </p:cNvSpPr>
          <p:nvPr/>
        </p:nvSpPr>
        <p:spPr bwMode="auto">
          <a:xfrm>
            <a:off x="468313" y="0"/>
            <a:ext cx="83518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i="1" dirty="0" smtClean="0">
                <a:solidFill>
                  <a:srgbClr val="FFFF00"/>
                </a:solidFill>
              </a:rPr>
              <a:t>Cultural (Fan </a:t>
            </a:r>
            <a:r>
              <a:rPr lang="fr-FR" altLang="fr-FR" sz="1800" i="1" dirty="0">
                <a:solidFill>
                  <a:srgbClr val="FFFF00"/>
                </a:solidFill>
              </a:rPr>
              <a:t>Relationship </a:t>
            </a:r>
            <a:r>
              <a:rPr lang="fr-FR" altLang="fr-FR" sz="1800" i="1" dirty="0" smtClean="0">
                <a:solidFill>
                  <a:srgbClr val="FFFF00"/>
                </a:solidFill>
              </a:rPr>
              <a:t>Management) </a:t>
            </a:r>
            <a:r>
              <a:rPr lang="fr-FR" altLang="fr-FR" sz="1800" i="1" dirty="0">
                <a:solidFill>
                  <a:srgbClr val="FFFF00"/>
                </a:solidFill>
              </a:rPr>
              <a:t>Business Model : Modern </a:t>
            </a:r>
            <a:r>
              <a:rPr lang="fr-FR" altLang="fr-FR" sz="1800" i="1" dirty="0" smtClean="0">
                <a:solidFill>
                  <a:srgbClr val="FFFF00"/>
                </a:solidFill>
              </a:rPr>
              <a:t>Stadium</a:t>
            </a:r>
            <a:endParaRPr lang="fr-FR" altLang="fr-FR" sz="1800" i="1" dirty="0">
              <a:solidFill>
                <a:srgbClr val="FFFF00"/>
              </a:solidFill>
            </a:endParaRPr>
          </a:p>
        </p:txBody>
      </p:sp>
      <p:sp>
        <p:nvSpPr>
          <p:cNvPr id="84007" name="Oval 39"/>
          <p:cNvSpPr>
            <a:spLocks noChangeArrowheads="1"/>
          </p:cNvSpPr>
          <p:nvPr/>
        </p:nvSpPr>
        <p:spPr bwMode="auto">
          <a:xfrm>
            <a:off x="3400425" y="1916113"/>
            <a:ext cx="1296988" cy="863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solidFill>
                  <a:srgbClr val="FFFF00"/>
                </a:solidFill>
              </a:rPr>
              <a:t>Ticketing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solidFill>
                  <a:srgbClr val="FFFF00"/>
                </a:solidFill>
              </a:rPr>
              <a:t>Servicing</a:t>
            </a:r>
          </a:p>
        </p:txBody>
      </p:sp>
      <p:sp>
        <p:nvSpPr>
          <p:cNvPr id="84008" name="Line 40"/>
          <p:cNvSpPr>
            <a:spLocks noChangeShapeType="1"/>
          </p:cNvSpPr>
          <p:nvPr/>
        </p:nvSpPr>
        <p:spPr bwMode="auto">
          <a:xfrm>
            <a:off x="4048125" y="2781300"/>
            <a:ext cx="0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4009" name="Rectangle 41"/>
          <p:cNvSpPr>
            <a:spLocks noChangeArrowheads="1"/>
          </p:cNvSpPr>
          <p:nvPr/>
        </p:nvSpPr>
        <p:spPr bwMode="auto">
          <a:xfrm>
            <a:off x="7196137" y="1943100"/>
            <a:ext cx="1819275" cy="3241675"/>
          </a:xfrm>
          <a:prstGeom prst="rect">
            <a:avLst/>
          </a:prstGeom>
          <a:solidFill>
            <a:schemeClr val="accent1">
              <a:alpha val="14902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dirty="0" err="1"/>
              <a:t>Offer</a:t>
            </a:r>
            <a:r>
              <a:rPr lang="fr-FR" altLang="fr-FR" sz="1800" dirty="0"/>
              <a:t> </a:t>
            </a:r>
            <a:r>
              <a:rPr lang="fr-FR" altLang="fr-FR" sz="1800" dirty="0" err="1"/>
              <a:t>attractivity</a:t>
            </a:r>
            <a:endParaRPr lang="fr-FR" altLang="fr-FR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fr-FR" altLang="fr-FR" sz="1800" dirty="0"/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fr-FR" altLang="fr-FR" sz="1200" dirty="0" err="1"/>
              <a:t>Ticketing</a:t>
            </a:r>
            <a:r>
              <a:rPr lang="fr-FR" altLang="fr-FR" sz="1200" dirty="0"/>
              <a:t> &amp; Services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fr-FR" altLang="fr-FR" sz="1200" dirty="0" err="1"/>
              <a:t>Sponsorship</a:t>
            </a:r>
            <a:endParaRPr lang="fr-FR" altLang="fr-FR" sz="1200" dirty="0"/>
          </a:p>
          <a:p>
            <a:pPr lvl="1" eaLnBrk="1" hangingPunct="1">
              <a:spcBef>
                <a:spcPct val="0"/>
              </a:spcBef>
              <a:buClrTx/>
              <a:buSzTx/>
            </a:pPr>
            <a:r>
              <a:rPr lang="fr-FR" altLang="fr-FR" sz="1200" dirty="0"/>
              <a:t>CSR</a:t>
            </a:r>
          </a:p>
          <a:p>
            <a:pPr lvl="1" eaLnBrk="1" hangingPunct="1">
              <a:spcBef>
                <a:spcPct val="0"/>
              </a:spcBef>
              <a:buClrTx/>
              <a:buSzTx/>
            </a:pPr>
            <a:r>
              <a:rPr lang="fr-FR" altLang="fr-FR" sz="1200" dirty="0"/>
              <a:t>PR</a:t>
            </a:r>
          </a:p>
          <a:p>
            <a:pPr lvl="1" eaLnBrk="1" hangingPunct="1">
              <a:spcBef>
                <a:spcPct val="0"/>
              </a:spcBef>
              <a:buClrTx/>
              <a:buSzTx/>
            </a:pPr>
            <a:r>
              <a:rPr lang="fr-FR" altLang="fr-FR" sz="1200" dirty="0" err="1"/>
              <a:t>Visibility</a:t>
            </a:r>
            <a:endParaRPr lang="fr-FR" altLang="fr-FR" sz="1200" dirty="0"/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fr-FR" altLang="fr-FR" sz="1200" dirty="0"/>
              <a:t>Media </a:t>
            </a:r>
            <a:r>
              <a:rPr lang="fr-FR" altLang="fr-FR" sz="1200" dirty="0" err="1"/>
              <a:t>Rights</a:t>
            </a:r>
            <a:endParaRPr lang="fr-FR" altLang="fr-FR" sz="1200" dirty="0"/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fr-FR" altLang="fr-FR" sz="1200" dirty="0"/>
              <a:t>Commercial brand</a:t>
            </a:r>
          </a:p>
        </p:txBody>
      </p:sp>
      <p:sp>
        <p:nvSpPr>
          <p:cNvPr id="84010" name="Oval 42"/>
          <p:cNvSpPr>
            <a:spLocks noChangeArrowheads="1"/>
          </p:cNvSpPr>
          <p:nvPr/>
        </p:nvSpPr>
        <p:spPr bwMode="auto">
          <a:xfrm>
            <a:off x="87313" y="1773238"/>
            <a:ext cx="1296987" cy="863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/>
              <a:t>Sport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/>
              <a:t>Management</a:t>
            </a:r>
          </a:p>
        </p:txBody>
      </p:sp>
      <p:sp>
        <p:nvSpPr>
          <p:cNvPr id="84011" name="Line 43"/>
          <p:cNvSpPr>
            <a:spLocks noChangeShapeType="1"/>
          </p:cNvSpPr>
          <p:nvPr/>
        </p:nvSpPr>
        <p:spPr bwMode="auto">
          <a:xfrm>
            <a:off x="1023938" y="2565400"/>
            <a:ext cx="43180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1263536" y="6045417"/>
            <a:ext cx="452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+</a:t>
            </a:r>
            <a:endParaRPr lang="fr-FR" dirty="0"/>
          </a:p>
        </p:txBody>
      </p:sp>
      <p:sp>
        <p:nvSpPr>
          <p:cNvPr id="45" name="Text Box 34"/>
          <p:cNvSpPr txBox="1">
            <a:spLocks noChangeArrowheads="1"/>
          </p:cNvSpPr>
          <p:nvPr/>
        </p:nvSpPr>
        <p:spPr bwMode="auto">
          <a:xfrm>
            <a:off x="2393950" y="5949951"/>
            <a:ext cx="15128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dirty="0" smtClean="0"/>
              <a:t>= ASSETS</a:t>
            </a:r>
            <a:endParaRPr lang="fr-FR" altLang="fr-FR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 animBg="1"/>
      <p:bldP spid="5127" grpId="0" animBg="1"/>
      <p:bldP spid="5128" grpId="0" animBg="1"/>
      <p:bldP spid="5129" grpId="0" animBg="1"/>
      <p:bldP spid="5130" grpId="0" animBg="1"/>
      <p:bldP spid="5131" grpId="0" animBg="1"/>
      <p:bldP spid="5132" grpId="0" animBg="1"/>
      <p:bldP spid="5133" grpId="0" animBg="1"/>
      <p:bldP spid="5134" grpId="0" animBg="1"/>
      <p:bldP spid="5135" grpId="0" animBg="1"/>
      <p:bldP spid="5136" grpId="0" animBg="1"/>
      <p:bldP spid="5137" grpId="0" animBg="1"/>
      <p:bldP spid="5138" grpId="0" animBg="1"/>
      <p:bldP spid="5139" grpId="0" animBg="1"/>
      <p:bldP spid="5140" grpId="0" animBg="1"/>
      <p:bldP spid="5141" grpId="0" animBg="1"/>
      <p:bldP spid="5142" grpId="0" animBg="1"/>
      <p:bldP spid="5143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2563"/>
            <a:ext cx="8642350" cy="608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0"/>
            <a:ext cx="6769100" cy="663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204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ndulation">
  <a:themeElements>
    <a:clrScheme name="Ondulation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Ondul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ndulation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tion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tion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tion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tion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tion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tion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tion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dulation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Ripple</Template>
  <TotalTime>6870</TotalTime>
  <Words>2158</Words>
  <Application>Microsoft Office PowerPoint</Application>
  <PresentationFormat>Affichage à l'écran (4:3)</PresentationFormat>
  <Paragraphs>584</Paragraphs>
  <Slides>89</Slides>
  <Notes>2</Notes>
  <HiddenSlides>0</HiddenSlides>
  <MMClips>0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89</vt:i4>
      </vt:variant>
    </vt:vector>
  </HeadingPairs>
  <TitlesOfParts>
    <vt:vector size="101" baseType="lpstr">
      <vt:lpstr>Aharoni</vt:lpstr>
      <vt:lpstr>Arial</vt:lpstr>
      <vt:lpstr>Arial Black</vt:lpstr>
      <vt:lpstr>Elephant</vt:lpstr>
      <vt:lpstr>Garamond</vt:lpstr>
      <vt:lpstr>Tahoma</vt:lpstr>
      <vt:lpstr>Times New Roman</vt:lpstr>
      <vt:lpstr>Verdana</vt:lpstr>
      <vt:lpstr>Wingdings</vt:lpstr>
      <vt:lpstr>Ondulation</vt:lpstr>
      <vt:lpstr>Image</vt:lpstr>
      <vt:lpstr>Chart</vt:lpstr>
      <vt:lpstr>Présentation PowerPoint</vt:lpstr>
      <vt:lpstr>Assets strategic management </vt:lpstr>
      <vt:lpstr>Présentation PowerPoint</vt:lpstr>
      <vt:lpstr>Présentation PowerPoint</vt:lpstr>
      <vt:lpstr>Réputation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Reputation = key asset but difficult to control</vt:lpstr>
      <vt:lpstr>Expressive organizations ?</vt:lpstr>
      <vt:lpstr>Linking Identity, Reputation and Expressive Organization (club or event) Brand  </vt:lpstr>
      <vt:lpstr>Identity (Fombrun, 1996)</vt:lpstr>
      <vt:lpstr>Corporate image (Fombrun, 1996)</vt:lpstr>
      <vt:lpstr>Reputation (Fombrun, 1996)</vt:lpstr>
      <vt:lpstr>Présentation PowerPoint</vt:lpstr>
      <vt:lpstr>What’s in a name ?</vt:lpstr>
      <vt:lpstr>Reputation and media</vt:lpstr>
      <vt:lpstr>Présentation PowerPoint</vt:lpstr>
      <vt:lpstr>Branding !</vt:lpstr>
      <vt:lpstr>6 classical elements to define a Brand</vt:lpstr>
      <vt:lpstr>6 classical elements to define a Brand</vt:lpstr>
      <vt:lpstr>6 classical elements to define a Brand</vt:lpstr>
      <vt:lpstr>Brand image </vt:lpstr>
      <vt:lpstr>Brand construction and control in a very expressive organization…</vt:lpstr>
      <vt:lpstr>What are 'reputations'? </vt:lpstr>
      <vt:lpstr>What's the difference between 'brand' and 'reputation'? </vt:lpstr>
      <vt:lpstr>Brand construction is difficult in this context… But :</vt:lpstr>
      <vt:lpstr>Présentation PowerPoint</vt:lpstr>
      <vt:lpstr>Corporate Reputations can be measured and managed</vt:lpstr>
      <vt:lpstr>Reputation management (Fombrun, 1996)</vt:lpstr>
      <vt:lpstr>Présentation PowerPoint</vt:lpstr>
      <vt:lpstr>Reputation management in action !</vt:lpstr>
      <vt:lpstr>But don’t forget your resources reputation !</vt:lpstr>
      <vt:lpstr>Reputations are magnets : they help a company attract resources  (Fombrun and Van Riel, 2004)</vt:lpstr>
      <vt:lpstr>Measure : reputation Quotient (6 dimensions and 20 attributes) (Fombrun and Van Riel, 2004)</vt:lpstr>
      <vt:lpstr>Présentation PowerPoint</vt:lpstr>
      <vt:lpstr>Présentation PowerPoint</vt:lpstr>
      <vt:lpstr>Présentation PowerPoint</vt:lpstr>
      <vt:lpstr>Transfer in the context of sports organizations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Remarks…</vt:lpstr>
      <vt:lpstr>Questions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And Now ?</vt:lpstr>
      <vt:lpstr>Reputational business model and external control of your stakeholders sharing resources</vt:lpstr>
      <vt:lpstr>Reputational  Cultural FRM Business Model</vt:lpstr>
      <vt:lpstr>Présentation PowerPoint</vt:lpstr>
      <vt:lpstr>How to protect their reputation ? </vt:lpstr>
      <vt:lpstr>Sustaibable Assets strategic management 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Leo Corto</dc:creator>
  <cp:lastModifiedBy>Lionel Maltese</cp:lastModifiedBy>
  <cp:revision>70</cp:revision>
  <dcterms:created xsi:type="dcterms:W3CDTF">2007-02-28T19:23:30Z</dcterms:created>
  <dcterms:modified xsi:type="dcterms:W3CDTF">2017-06-17T03:53:18Z</dcterms:modified>
</cp:coreProperties>
</file>