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Lst>
  <p:notesMasterIdLst>
    <p:notesMasterId r:id="rId48"/>
  </p:notesMasterIdLst>
  <p:sldIdLst>
    <p:sldId id="256" r:id="rId3"/>
    <p:sldId id="259" r:id="rId4"/>
    <p:sldId id="260" r:id="rId5"/>
    <p:sldId id="258" r:id="rId6"/>
    <p:sldId id="301" r:id="rId7"/>
    <p:sldId id="262" r:id="rId8"/>
    <p:sldId id="263" r:id="rId9"/>
    <p:sldId id="261" r:id="rId10"/>
    <p:sldId id="264" r:id="rId11"/>
    <p:sldId id="294" r:id="rId12"/>
    <p:sldId id="265" r:id="rId13"/>
    <p:sldId id="266" r:id="rId14"/>
    <p:sldId id="273" r:id="rId15"/>
    <p:sldId id="257" r:id="rId16"/>
    <p:sldId id="274" r:id="rId17"/>
    <p:sldId id="300" r:id="rId18"/>
    <p:sldId id="278" r:id="rId19"/>
    <p:sldId id="276" r:id="rId20"/>
    <p:sldId id="277" r:id="rId21"/>
    <p:sldId id="268" r:id="rId22"/>
    <p:sldId id="267" r:id="rId23"/>
    <p:sldId id="269" r:id="rId24"/>
    <p:sldId id="270" r:id="rId25"/>
    <p:sldId id="295" r:id="rId26"/>
    <p:sldId id="272" r:id="rId27"/>
    <p:sldId id="279" r:id="rId28"/>
    <p:sldId id="293" r:id="rId29"/>
    <p:sldId id="275" r:id="rId30"/>
    <p:sldId id="280" r:id="rId31"/>
    <p:sldId id="281" r:id="rId32"/>
    <p:sldId id="282" r:id="rId33"/>
    <p:sldId id="283" r:id="rId34"/>
    <p:sldId id="284" r:id="rId35"/>
    <p:sldId id="285" r:id="rId36"/>
    <p:sldId id="286" r:id="rId37"/>
    <p:sldId id="287" r:id="rId38"/>
    <p:sldId id="288" r:id="rId39"/>
    <p:sldId id="289" r:id="rId40"/>
    <p:sldId id="290" r:id="rId41"/>
    <p:sldId id="292" r:id="rId42"/>
    <p:sldId id="291" r:id="rId43"/>
    <p:sldId id="296" r:id="rId44"/>
    <p:sldId id="297" r:id="rId45"/>
    <p:sldId id="298" r:id="rId46"/>
    <p:sldId id="29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674128799005215E-2"/>
          <c:y val="3.9856755334870923E-2"/>
          <c:w val="0.98515941442078969"/>
          <c:h val="0.68966765685644604"/>
        </c:manualLayout>
      </c:layout>
      <c:barChart>
        <c:barDir val="col"/>
        <c:grouping val="clustered"/>
        <c:varyColors val="0"/>
        <c:ser>
          <c:idx val="0"/>
          <c:order val="0"/>
          <c:tx>
            <c:strRef>
              <c:f>Sheet1!$B$1</c:f>
              <c:strCache>
                <c:ptCount val="1"/>
                <c:pt idx="0">
                  <c:v>Sport</c:v>
                </c:pt>
              </c:strCache>
            </c:strRef>
          </c:tx>
          <c:spPr>
            <a:solidFill>
              <a:schemeClr val="accent1"/>
            </a:solidFill>
            <a:ln>
              <a:noFill/>
            </a:ln>
            <a:effectLst/>
          </c:spPr>
          <c:invertIfNegative val="0"/>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7525-4089-B6BD-2B5B63EECFEF}"/>
              </c:ext>
            </c:extLst>
          </c:dPt>
          <c:dPt>
            <c:idx val="1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3-7525-4089-B6BD-2B5B63EECFE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UK </c:v>
                </c:pt>
                <c:pt idx="1">
                  <c:v>Western Europe</c:v>
                </c:pt>
                <c:pt idx="2">
                  <c:v>Eastern Europe</c:v>
                </c:pt>
                <c:pt idx="3">
                  <c:v>Central / South America</c:v>
                </c:pt>
                <c:pt idx="4">
                  <c:v>USA</c:v>
                </c:pt>
                <c:pt idx="5">
                  <c:v>China</c:v>
                </c:pt>
                <c:pt idx="6">
                  <c:v>South Africa</c:v>
                </c:pt>
              </c:strCache>
            </c:strRef>
          </c:cat>
          <c:val>
            <c:numRef>
              <c:f>Sheet1!$B$2:$B$8</c:f>
              <c:numCache>
                <c:formatCode>0%</c:formatCode>
                <c:ptCount val="7"/>
                <c:pt idx="0">
                  <c:v>0.26</c:v>
                </c:pt>
                <c:pt idx="1">
                  <c:v>0.39</c:v>
                </c:pt>
                <c:pt idx="2">
                  <c:v>0.4</c:v>
                </c:pt>
                <c:pt idx="3">
                  <c:v>0.34</c:v>
                </c:pt>
                <c:pt idx="4">
                  <c:v>0.27</c:v>
                </c:pt>
                <c:pt idx="5">
                  <c:v>0.61</c:v>
                </c:pt>
                <c:pt idx="6">
                  <c:v>0.4</c:v>
                </c:pt>
              </c:numCache>
            </c:numRef>
          </c:val>
          <c:extLst xmlns:c16r2="http://schemas.microsoft.com/office/drawing/2015/06/chart">
            <c:ext xmlns:c16="http://schemas.microsoft.com/office/drawing/2014/chart" uri="{C3380CC4-5D6E-409C-BE32-E72D297353CC}">
              <c16:uniqueId val="{00000004-7525-4089-B6BD-2B5B63EECFEF}"/>
            </c:ext>
          </c:extLst>
        </c:ser>
        <c:ser>
          <c:idx val="1"/>
          <c:order val="1"/>
          <c:tx>
            <c:strRef>
              <c:f>Sheet1!$C$1</c:f>
              <c:strCache>
                <c:ptCount val="1"/>
                <c:pt idx="0">
                  <c:v>Cinema / Movies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UK </c:v>
                </c:pt>
                <c:pt idx="1">
                  <c:v>Western Europe</c:v>
                </c:pt>
                <c:pt idx="2">
                  <c:v>Eastern Europe</c:v>
                </c:pt>
                <c:pt idx="3">
                  <c:v>Central / South America</c:v>
                </c:pt>
                <c:pt idx="4">
                  <c:v>USA</c:v>
                </c:pt>
                <c:pt idx="5">
                  <c:v>China</c:v>
                </c:pt>
                <c:pt idx="6">
                  <c:v>South Africa</c:v>
                </c:pt>
              </c:strCache>
            </c:strRef>
          </c:cat>
          <c:val>
            <c:numRef>
              <c:f>Sheet1!$C$2:$C$8</c:f>
              <c:numCache>
                <c:formatCode>0%</c:formatCode>
                <c:ptCount val="7"/>
                <c:pt idx="0">
                  <c:v>0.22</c:v>
                </c:pt>
                <c:pt idx="1">
                  <c:v>0.56000000000000005</c:v>
                </c:pt>
                <c:pt idx="2">
                  <c:v>0.6</c:v>
                </c:pt>
                <c:pt idx="3">
                  <c:v>0.54</c:v>
                </c:pt>
                <c:pt idx="4">
                  <c:v>0.32</c:v>
                </c:pt>
                <c:pt idx="5">
                  <c:v>0.65</c:v>
                </c:pt>
                <c:pt idx="6">
                  <c:v>0.5</c:v>
                </c:pt>
              </c:numCache>
            </c:numRef>
          </c:val>
          <c:extLst xmlns:c16r2="http://schemas.microsoft.com/office/drawing/2015/06/chart">
            <c:ext xmlns:c16="http://schemas.microsoft.com/office/drawing/2014/chart" uri="{C3380CC4-5D6E-409C-BE32-E72D297353CC}">
              <c16:uniqueId val="{00000000-76C2-4074-A765-12E8F2CDEBDE}"/>
            </c:ext>
          </c:extLst>
        </c:ser>
        <c:ser>
          <c:idx val="2"/>
          <c:order val="2"/>
          <c:tx>
            <c:strRef>
              <c:f>Sheet1!$D$1</c:f>
              <c:strCache>
                <c:ptCount val="1"/>
                <c:pt idx="0">
                  <c:v>Music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UK </c:v>
                </c:pt>
                <c:pt idx="1">
                  <c:v>Western Europe</c:v>
                </c:pt>
                <c:pt idx="2">
                  <c:v>Eastern Europe</c:v>
                </c:pt>
                <c:pt idx="3">
                  <c:v>Central / South America</c:v>
                </c:pt>
                <c:pt idx="4">
                  <c:v>USA</c:v>
                </c:pt>
                <c:pt idx="5">
                  <c:v>China</c:v>
                </c:pt>
                <c:pt idx="6">
                  <c:v>South Africa</c:v>
                </c:pt>
              </c:strCache>
            </c:strRef>
          </c:cat>
          <c:val>
            <c:numRef>
              <c:f>Sheet1!$D$2:$D$8</c:f>
              <c:numCache>
                <c:formatCode>0%</c:formatCode>
                <c:ptCount val="7"/>
                <c:pt idx="0">
                  <c:v>0.39</c:v>
                </c:pt>
                <c:pt idx="1">
                  <c:v>0.56999999999999995</c:v>
                </c:pt>
                <c:pt idx="2">
                  <c:v>0.65</c:v>
                </c:pt>
                <c:pt idx="3">
                  <c:v>0.63</c:v>
                </c:pt>
                <c:pt idx="4">
                  <c:v>0.47</c:v>
                </c:pt>
                <c:pt idx="5">
                  <c:v>0.66</c:v>
                </c:pt>
                <c:pt idx="6">
                  <c:v>0.71</c:v>
                </c:pt>
              </c:numCache>
            </c:numRef>
          </c:val>
          <c:extLst xmlns:c16r2="http://schemas.microsoft.com/office/drawing/2015/06/chart">
            <c:ext xmlns:c16="http://schemas.microsoft.com/office/drawing/2014/chart" uri="{C3380CC4-5D6E-409C-BE32-E72D297353CC}">
              <c16:uniqueId val="{00000001-76C2-4074-A765-12E8F2CDEBDE}"/>
            </c:ext>
          </c:extLst>
        </c:ser>
        <c:ser>
          <c:idx val="3"/>
          <c:order val="3"/>
          <c:tx>
            <c:strRef>
              <c:f>Sheet1!$E$1</c:f>
              <c:strCache>
                <c:ptCount val="1"/>
                <c:pt idx="0">
                  <c:v>Travelling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UK </c:v>
                </c:pt>
                <c:pt idx="1">
                  <c:v>Western Europe</c:v>
                </c:pt>
                <c:pt idx="2">
                  <c:v>Eastern Europe</c:v>
                </c:pt>
                <c:pt idx="3">
                  <c:v>Central / South America</c:v>
                </c:pt>
                <c:pt idx="4">
                  <c:v>USA</c:v>
                </c:pt>
                <c:pt idx="5">
                  <c:v>China</c:v>
                </c:pt>
                <c:pt idx="6">
                  <c:v>South Africa</c:v>
                </c:pt>
              </c:strCache>
            </c:strRef>
          </c:cat>
          <c:val>
            <c:numRef>
              <c:f>Sheet1!$E$2:$E$8</c:f>
              <c:numCache>
                <c:formatCode>0%</c:formatCode>
                <c:ptCount val="7"/>
                <c:pt idx="0">
                  <c:v>0.36</c:v>
                </c:pt>
                <c:pt idx="1">
                  <c:v>0.57999999999999996</c:v>
                </c:pt>
                <c:pt idx="2">
                  <c:v>0.62</c:v>
                </c:pt>
                <c:pt idx="3">
                  <c:v>0.6</c:v>
                </c:pt>
                <c:pt idx="4">
                  <c:v>0.39</c:v>
                </c:pt>
                <c:pt idx="5">
                  <c:v>0.74</c:v>
                </c:pt>
                <c:pt idx="6">
                  <c:v>0.62</c:v>
                </c:pt>
              </c:numCache>
            </c:numRef>
          </c:val>
          <c:extLst xmlns:c16r2="http://schemas.microsoft.com/office/drawing/2015/06/chart">
            <c:ext xmlns:c16="http://schemas.microsoft.com/office/drawing/2014/chart" uri="{C3380CC4-5D6E-409C-BE32-E72D297353CC}">
              <c16:uniqueId val="{00000002-76C2-4074-A765-12E8F2CDEBDE}"/>
            </c:ext>
          </c:extLst>
        </c:ser>
        <c:ser>
          <c:idx val="4"/>
          <c:order val="4"/>
          <c:tx>
            <c:strRef>
              <c:f>Sheet1!$F$1</c:f>
              <c:strCache>
                <c:ptCount val="1"/>
                <c:pt idx="0">
                  <c:v>Cooking / Food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UK </c:v>
                </c:pt>
                <c:pt idx="1">
                  <c:v>Western Europe</c:v>
                </c:pt>
                <c:pt idx="2">
                  <c:v>Eastern Europe</c:v>
                </c:pt>
                <c:pt idx="3">
                  <c:v>Central / South America</c:v>
                </c:pt>
                <c:pt idx="4">
                  <c:v>USA</c:v>
                </c:pt>
                <c:pt idx="5">
                  <c:v>China</c:v>
                </c:pt>
                <c:pt idx="6">
                  <c:v>South Africa</c:v>
                </c:pt>
              </c:strCache>
            </c:strRef>
          </c:cat>
          <c:val>
            <c:numRef>
              <c:f>Sheet1!$F$2:$F$8</c:f>
              <c:numCache>
                <c:formatCode>0%</c:formatCode>
                <c:ptCount val="7"/>
                <c:pt idx="0">
                  <c:v>0.32</c:v>
                </c:pt>
                <c:pt idx="1">
                  <c:v>0.52</c:v>
                </c:pt>
                <c:pt idx="2">
                  <c:v>0.54</c:v>
                </c:pt>
                <c:pt idx="3">
                  <c:v>0.51</c:v>
                </c:pt>
                <c:pt idx="4">
                  <c:v>0.41</c:v>
                </c:pt>
                <c:pt idx="5">
                  <c:v>0.71</c:v>
                </c:pt>
                <c:pt idx="6">
                  <c:v>0.61</c:v>
                </c:pt>
              </c:numCache>
            </c:numRef>
          </c:val>
          <c:extLst xmlns:c16r2="http://schemas.microsoft.com/office/drawing/2015/06/chart">
            <c:ext xmlns:c16="http://schemas.microsoft.com/office/drawing/2014/chart" uri="{C3380CC4-5D6E-409C-BE32-E72D297353CC}">
              <c16:uniqueId val="{00000003-76C2-4074-A765-12E8F2CDEBDE}"/>
            </c:ext>
          </c:extLst>
        </c:ser>
        <c:dLbls>
          <c:showLegendKey val="0"/>
          <c:showVal val="0"/>
          <c:showCatName val="0"/>
          <c:showSerName val="0"/>
          <c:showPercent val="0"/>
          <c:showBubbleSize val="0"/>
        </c:dLbls>
        <c:gapWidth val="100"/>
        <c:overlap val="-10"/>
        <c:axId val="547254672"/>
        <c:axId val="466133496"/>
      </c:barChart>
      <c:catAx>
        <c:axId val="5472546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fr-FR"/>
          </a:p>
        </c:txPr>
        <c:crossAx val="466133496"/>
        <c:crosses val="autoZero"/>
        <c:auto val="1"/>
        <c:lblAlgn val="ctr"/>
        <c:lblOffset val="100"/>
        <c:noMultiLvlLbl val="0"/>
      </c:catAx>
      <c:valAx>
        <c:axId val="466133496"/>
        <c:scaling>
          <c:orientation val="minMax"/>
        </c:scaling>
        <c:delete val="1"/>
        <c:axPos val="l"/>
        <c:numFmt formatCode="0%" sourceLinked="1"/>
        <c:majorTickMark val="none"/>
        <c:minorTickMark val="none"/>
        <c:tickLblPos val="nextTo"/>
        <c:crossAx val="547254672"/>
        <c:crosses val="autoZero"/>
        <c:crossBetween val="between"/>
      </c:valAx>
      <c:spPr>
        <a:noFill/>
        <a:ln>
          <a:noFill/>
        </a:ln>
        <a:effectLst/>
      </c:spPr>
    </c:plotArea>
    <c:legend>
      <c:legendPos val="t"/>
      <c:layout>
        <c:manualLayout>
          <c:xMode val="edge"/>
          <c:yMode val="edge"/>
          <c:x val="0.15316494665371422"/>
          <c:y val="9.7965178393047102E-3"/>
          <c:w val="0.65212326241041951"/>
          <c:h val="6.797607026957394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3D90E-D1E3-4D4E-8205-EF49870478D1}" type="datetimeFigureOut">
              <a:rPr lang="fr-FR" smtClean="0"/>
              <a:t>22/09/2017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89713-CB80-43CC-A244-A4B5EDDF60C4}" type="slidenum">
              <a:rPr lang="fr-FR" smtClean="0"/>
              <a:t>‹N°›</a:t>
            </a:fld>
            <a:endParaRPr lang="fr-FR"/>
          </a:p>
        </p:txBody>
      </p:sp>
    </p:spTree>
    <p:extLst>
      <p:ext uri="{BB962C8B-B14F-4D97-AF65-F5344CB8AC3E}">
        <p14:creationId xmlns:p14="http://schemas.microsoft.com/office/powerpoint/2010/main" val="33782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fr-FR"/>
              <a:t>Cliquer ici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fr-FR"/>
              <a:t>Cliquer ici pour modifier le style du titre du masque</a:t>
            </a:r>
          </a:p>
        </p:txBody>
      </p:sp>
      <p:sp>
        <p:nvSpPr>
          <p:cNvPr id="4" name="Rectangle 6"/>
          <p:cNvSpPr>
            <a:spLocks noGrp="1"/>
          </p:cNvSpPr>
          <p:nvPr>
            <p:ph type="dt" sz="half" idx="10"/>
          </p:nvPr>
        </p:nvSpPr>
        <p:spPr/>
        <p:txBody>
          <a:bodyPr/>
          <a:lstStyle>
            <a:lvl1pPr>
              <a:defRPr/>
            </a:lvl1pPr>
          </a:lstStyle>
          <a:p>
            <a:pPr>
              <a:defRPr/>
            </a:pPr>
            <a:fld id="{782897AB-8F0C-4F51-8420-0A4443F3EA62}" type="datetimeFigureOut">
              <a:rPr lang="fr-FR"/>
              <a:pPr>
                <a:defRPr/>
              </a:pPr>
              <a:t>22/09/2017</a:t>
            </a:fld>
            <a:endParaRPr/>
          </a:p>
        </p:txBody>
      </p:sp>
      <p:sp>
        <p:nvSpPr>
          <p:cNvPr id="5" name="Rectangle 20"/>
          <p:cNvSpPr>
            <a:spLocks noGrp="1"/>
          </p:cNvSpPr>
          <p:nvPr>
            <p:ph type="ftr" sz="quarter" idx="11"/>
          </p:nvPr>
        </p:nvSpPr>
        <p:spPr/>
        <p:txBody>
          <a:bodyPr/>
          <a:lstStyle>
            <a:lvl1pPr>
              <a:defRPr/>
            </a:lvl1pPr>
          </a:lstStyle>
          <a:p>
            <a:pPr>
              <a:defRPr/>
            </a:pPr>
            <a:endParaRPr/>
          </a:p>
        </p:txBody>
      </p:sp>
      <p:sp>
        <p:nvSpPr>
          <p:cNvPr id="6" name="Rectangle 21"/>
          <p:cNvSpPr>
            <a:spLocks noGrp="1"/>
          </p:cNvSpPr>
          <p:nvPr>
            <p:ph type="sldNum" sz="quarter" idx="12"/>
          </p:nvPr>
        </p:nvSpPr>
        <p:spPr/>
        <p:txBody>
          <a:bodyPr/>
          <a:lstStyle>
            <a:lvl1pPr>
              <a:defRPr/>
            </a:lvl1pPr>
          </a:lstStyle>
          <a:p>
            <a:pPr>
              <a:defRPr/>
            </a:pPr>
            <a:fld id="{BBB90235-FB0F-40A2-AF01-465330CE67F5}" type="slidenum">
              <a:rPr lang="fr-FR"/>
              <a:pPr>
                <a:defRPr/>
              </a:pPr>
              <a:t>‹N°›</a:t>
            </a:fld>
            <a:endParaRPr lang="fr-FR"/>
          </a:p>
        </p:txBody>
      </p:sp>
    </p:spTree>
    <p:extLst>
      <p:ext uri="{BB962C8B-B14F-4D97-AF65-F5344CB8AC3E}">
        <p14:creationId xmlns:p14="http://schemas.microsoft.com/office/powerpoint/2010/main" val="2632618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5" name="Footer Placeholder 4"/>
          <p:cNvSpPr>
            <a:spLocks noGrp="1"/>
          </p:cNvSpPr>
          <p:nvPr>
            <p:ph type="ftr" sz="quarter" idx="11"/>
          </p:nvPr>
        </p:nvSpPr>
        <p:spPr/>
        <p:txBody>
          <a:bodyPr/>
          <a:lstStyle/>
          <a:p>
            <a:endParaRPr lang="fr-FR">
              <a:solidFill>
                <a:prstClr val="black"/>
              </a:solidFill>
            </a:endParaRPr>
          </a:p>
        </p:txBody>
      </p:sp>
      <p:sp>
        <p:nvSpPr>
          <p:cNvPr id="6" name="Slide Number Placeholder 5"/>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029623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5" name="Footer Placeholder 4"/>
          <p:cNvSpPr>
            <a:spLocks noGrp="1"/>
          </p:cNvSpPr>
          <p:nvPr>
            <p:ph type="ftr" sz="quarter" idx="11"/>
          </p:nvPr>
        </p:nvSpPr>
        <p:spPr/>
        <p:txBody>
          <a:bodyPr/>
          <a:lstStyle/>
          <a:p>
            <a:endParaRPr lang="fr-FR">
              <a:solidFill>
                <a:prstClr val="black"/>
              </a:solidFill>
            </a:endParaRPr>
          </a:p>
        </p:txBody>
      </p:sp>
      <p:sp>
        <p:nvSpPr>
          <p:cNvPr id="6" name="Slide Number Placeholder 5"/>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983798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5" name="Footer Placeholder 4"/>
          <p:cNvSpPr>
            <a:spLocks noGrp="1"/>
          </p:cNvSpPr>
          <p:nvPr>
            <p:ph type="ftr" sz="quarter" idx="11"/>
          </p:nvPr>
        </p:nvSpPr>
        <p:spPr/>
        <p:txBody>
          <a:bodyPr/>
          <a:lstStyle/>
          <a:p>
            <a:endParaRPr lang="fr-FR">
              <a:solidFill>
                <a:prstClr val="black"/>
              </a:solidFill>
            </a:endParaRPr>
          </a:p>
        </p:txBody>
      </p:sp>
      <p:sp>
        <p:nvSpPr>
          <p:cNvPr id="6" name="Slide Number Placeholder 5"/>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39304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50284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8" name="Footer Placeholder 7"/>
          <p:cNvSpPr>
            <a:spLocks noGrp="1"/>
          </p:cNvSpPr>
          <p:nvPr>
            <p:ph type="ftr" sz="quarter" idx="11"/>
          </p:nvPr>
        </p:nvSpPr>
        <p:spPr/>
        <p:txBody>
          <a:bodyPr/>
          <a:lstStyle/>
          <a:p>
            <a:endParaRPr lang="fr-FR">
              <a:solidFill>
                <a:prstClr val="black"/>
              </a:solidFill>
            </a:endParaRPr>
          </a:p>
        </p:txBody>
      </p:sp>
      <p:sp>
        <p:nvSpPr>
          <p:cNvPr id="9" name="Slide Number Placeholder 8"/>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38056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4" name="Footer Placeholder 3"/>
          <p:cNvSpPr>
            <a:spLocks noGrp="1"/>
          </p:cNvSpPr>
          <p:nvPr>
            <p:ph type="ftr" sz="quarter" idx="11"/>
          </p:nvPr>
        </p:nvSpPr>
        <p:spPr/>
        <p:txBody>
          <a:bodyPr/>
          <a:lstStyle/>
          <a:p>
            <a:endParaRPr lang="fr-FR">
              <a:solidFill>
                <a:prstClr val="black"/>
              </a:solidFill>
            </a:endParaRPr>
          </a:p>
        </p:txBody>
      </p:sp>
      <p:sp>
        <p:nvSpPr>
          <p:cNvPr id="5" name="Slide Number Placeholder 4"/>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315768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3" name="Footer Placeholder 2"/>
          <p:cNvSpPr>
            <a:spLocks noGrp="1"/>
          </p:cNvSpPr>
          <p:nvPr>
            <p:ph type="ftr" sz="quarter" idx="11"/>
          </p:nvPr>
        </p:nvSpPr>
        <p:spPr/>
        <p:txBody>
          <a:bodyPr/>
          <a:lstStyle/>
          <a:p>
            <a:endParaRPr lang="fr-FR">
              <a:solidFill>
                <a:prstClr val="black"/>
              </a:solidFill>
            </a:endParaRPr>
          </a:p>
        </p:txBody>
      </p:sp>
      <p:sp>
        <p:nvSpPr>
          <p:cNvPr id="4" name="Slide Number Placeholder 3"/>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74761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640696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90603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281792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857942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8000" dirty="0">
                <a:solidFill>
                  <a:prstClr val="black"/>
                </a:solidFill>
                <a:effectLst/>
              </a:rPr>
              <a:t>”</a:t>
            </a:r>
          </a:p>
        </p:txBody>
      </p:sp>
    </p:spTree>
    <p:extLst>
      <p:ext uri="{BB962C8B-B14F-4D97-AF65-F5344CB8AC3E}">
        <p14:creationId xmlns:p14="http://schemas.microsoft.com/office/powerpoint/2010/main" val="398955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6" name="Footer Placeholder 5"/>
          <p:cNvSpPr>
            <a:spLocks noGrp="1"/>
          </p:cNvSpPr>
          <p:nvPr>
            <p:ph type="ftr" sz="quarter" idx="11"/>
          </p:nvPr>
        </p:nvSpPr>
        <p:spPr/>
        <p:txBody>
          <a:bodyPr/>
          <a:lstStyle/>
          <a:p>
            <a:endParaRPr lang="fr-FR">
              <a:solidFill>
                <a:prstClr val="black"/>
              </a:solidFill>
            </a:endParaRPr>
          </a:p>
        </p:txBody>
      </p:sp>
      <p:sp>
        <p:nvSpPr>
          <p:cNvPr id="7" name="Slide Number Placeholder 6"/>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848082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4" name="Footer Placeholder 3"/>
          <p:cNvSpPr>
            <a:spLocks noGrp="1"/>
          </p:cNvSpPr>
          <p:nvPr>
            <p:ph type="ftr" sz="quarter" idx="11"/>
          </p:nvPr>
        </p:nvSpPr>
        <p:spPr/>
        <p:txBody>
          <a:bodyPr/>
          <a:lstStyle/>
          <a:p>
            <a:endParaRPr lang="fr-FR">
              <a:solidFill>
                <a:prstClr val="black"/>
              </a:solidFill>
            </a:endParaRPr>
          </a:p>
        </p:txBody>
      </p:sp>
      <p:sp>
        <p:nvSpPr>
          <p:cNvPr id="5" name="Slide Number Placeholder 4"/>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691998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4" name="Footer Placeholder 3"/>
          <p:cNvSpPr>
            <a:spLocks noGrp="1"/>
          </p:cNvSpPr>
          <p:nvPr>
            <p:ph type="ftr" sz="quarter" idx="11"/>
          </p:nvPr>
        </p:nvSpPr>
        <p:spPr/>
        <p:txBody>
          <a:bodyPr/>
          <a:lstStyle/>
          <a:p>
            <a:endParaRPr lang="fr-FR">
              <a:solidFill>
                <a:prstClr val="black"/>
              </a:solidFill>
            </a:endParaRPr>
          </a:p>
        </p:txBody>
      </p:sp>
      <p:sp>
        <p:nvSpPr>
          <p:cNvPr id="5" name="Slide Number Placeholder 4"/>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394220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5" name="Footer Placeholder 4"/>
          <p:cNvSpPr>
            <a:spLocks noGrp="1"/>
          </p:cNvSpPr>
          <p:nvPr>
            <p:ph type="ftr" sz="quarter" idx="11"/>
          </p:nvPr>
        </p:nvSpPr>
        <p:spPr/>
        <p:txBody>
          <a:bodyPr/>
          <a:lstStyle/>
          <a:p>
            <a:endParaRPr lang="fr-FR">
              <a:solidFill>
                <a:prstClr val="black"/>
              </a:solidFill>
            </a:endParaRPr>
          </a:p>
        </p:txBody>
      </p:sp>
      <p:sp>
        <p:nvSpPr>
          <p:cNvPr id="6" name="Slide Number Placeholder 5"/>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4088238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A725A9-1EC1-4D78-A7D5-C011F068D642}" type="datetimeFigureOut">
              <a:rPr lang="fr-FR" smtClean="0">
                <a:solidFill>
                  <a:prstClr val="black"/>
                </a:solidFill>
              </a:rPr>
              <a:pPr/>
              <a:t>22/09/2017</a:t>
            </a:fld>
            <a:endParaRPr lang="fr-FR">
              <a:solidFill>
                <a:prstClr val="black"/>
              </a:solidFill>
            </a:endParaRPr>
          </a:p>
        </p:txBody>
      </p:sp>
      <p:sp>
        <p:nvSpPr>
          <p:cNvPr id="5" name="Footer Placeholder 4"/>
          <p:cNvSpPr>
            <a:spLocks noGrp="1"/>
          </p:cNvSpPr>
          <p:nvPr>
            <p:ph type="ftr" sz="quarter" idx="11"/>
          </p:nvPr>
        </p:nvSpPr>
        <p:spPr/>
        <p:txBody>
          <a:bodyPr/>
          <a:lstStyle/>
          <a:p>
            <a:endParaRPr lang="fr-FR">
              <a:solidFill>
                <a:prstClr val="black"/>
              </a:solidFill>
            </a:endParaRPr>
          </a:p>
        </p:txBody>
      </p:sp>
      <p:sp>
        <p:nvSpPr>
          <p:cNvPr id="6" name="Slide Number Placeholder 5"/>
          <p:cNvSpPr>
            <a:spLocks noGrp="1"/>
          </p:cNvSpPr>
          <p:nvPr>
            <p:ph type="sldNum" sz="quarter" idx="12"/>
          </p:nvPr>
        </p:nvSpPr>
        <p:spPr/>
        <p:txBody>
          <a:bodyPr/>
          <a:lstStyle/>
          <a:p>
            <a:fld id="{B23120B2-7E86-40FA-AEA3-04A57F336B46}"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8969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t>9/22/2017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9/22/2017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9/22/2017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9/22/2017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9/22/2017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914400"/>
            <a:fld id="{45A725A9-1EC1-4D78-A7D5-C011F068D642}" type="datetimeFigureOut">
              <a:rPr lang="fr-FR" smtClean="0">
                <a:solidFill>
                  <a:prstClr val="black"/>
                </a:solidFill>
              </a:rPr>
              <a:pPr defTabSz="914400"/>
              <a:t>22/09/2017</a:t>
            </a:fld>
            <a:endParaRPr lang="fr-FR">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914400"/>
            <a:endParaRPr lang="fr-FR">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914400"/>
            <a:fld id="{B23120B2-7E86-40FA-AEA3-04A57F336B46}" type="slidenum">
              <a:rPr lang="fr-FR" smtClean="0">
                <a:solidFill>
                  <a:prstClr val="black"/>
                </a:solidFill>
              </a:rPr>
              <a:pPr defTabSz="914400"/>
              <a:t>‹N°›</a:t>
            </a:fld>
            <a:endParaRPr lang="fr-FR">
              <a:solidFill>
                <a:prstClr val="black"/>
              </a:solidFill>
            </a:endParaRPr>
          </a:p>
        </p:txBody>
      </p:sp>
    </p:spTree>
    <p:extLst>
      <p:ext uri="{BB962C8B-B14F-4D97-AF65-F5344CB8AC3E}">
        <p14:creationId xmlns:p14="http://schemas.microsoft.com/office/powerpoint/2010/main" val="35701966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es%20documents/JF/bERCY/Bercy2.ppt" TargetMode="External"/><Relationship Id="rId7"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8.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jp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image" Target="../media/image8.jpeg"/><Relationship Id="rId16" Type="http://schemas.openxmlformats.org/officeDocument/2006/relationships/image" Target="../media/image22.jpeg"/><Relationship Id="rId20"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g"/></Relationships>
</file>

<file path=ppt/slides/_rels/slide4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4.xml"/><Relationship Id="rId5" Type="http://schemas.openxmlformats.org/officeDocument/2006/relationships/image" Target="../media/image96.jpg"/><Relationship Id="rId4" Type="http://schemas.openxmlformats.org/officeDocument/2006/relationships/image" Target="../media/image95.jpg"/></Relationships>
</file>

<file path=ppt/slides/_rels/slide4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8.jpeg"/><Relationship Id="rId21" Type="http://schemas.openxmlformats.org/officeDocument/2006/relationships/image" Target="../media/image39.png"/><Relationship Id="rId7" Type="http://schemas.openxmlformats.org/officeDocument/2006/relationships/image" Target="../media/image10.jpeg"/><Relationship Id="rId12" Type="http://schemas.openxmlformats.org/officeDocument/2006/relationships/image" Target="../media/image30.png"/><Relationship Id="rId17" Type="http://schemas.openxmlformats.org/officeDocument/2006/relationships/image" Target="../media/image35.jpg"/><Relationship Id="rId2" Type="http://schemas.openxmlformats.org/officeDocument/2006/relationships/image" Target="../media/image9.jpe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29.jpg"/><Relationship Id="rId24" Type="http://schemas.openxmlformats.org/officeDocument/2006/relationships/image" Target="../media/image42.jpg"/><Relationship Id="rId5" Type="http://schemas.openxmlformats.org/officeDocument/2006/relationships/image" Target="../media/image25.jpg"/><Relationship Id="rId15" Type="http://schemas.openxmlformats.org/officeDocument/2006/relationships/image" Target="../media/image33.png"/><Relationship Id="rId23" Type="http://schemas.openxmlformats.org/officeDocument/2006/relationships/image" Target="../media/image41.jp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4.jpg"/><Relationship Id="rId9" Type="http://schemas.openxmlformats.org/officeDocument/2006/relationships/image" Target="../media/image17.jpeg"/><Relationship Id="rId14" Type="http://schemas.openxmlformats.org/officeDocument/2006/relationships/image" Target="../media/image32.png"/><Relationship Id="rId22" Type="http://schemas.openxmlformats.org/officeDocument/2006/relationships/image" Target="../media/image40.jpg"/></Relationships>
</file>

<file path=ppt/slides/_rels/slide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4799" y="758952"/>
            <a:ext cx="11236411" cy="3566160"/>
          </a:xfrm>
        </p:spPr>
        <p:txBody>
          <a:bodyPr>
            <a:normAutofit/>
          </a:bodyPr>
          <a:lstStyle/>
          <a:p>
            <a:pPr algn="ctr"/>
            <a:r>
              <a:rPr lang="fr-FR" sz="3600" b="1" dirty="0" smtClean="0"/>
              <a:t>Commercial Business </a:t>
            </a:r>
            <a:r>
              <a:rPr lang="fr-FR" sz="3600" b="1" dirty="0" err="1" smtClean="0"/>
              <a:t>Strategies</a:t>
            </a:r>
            <a:r>
              <a:rPr lang="fr-FR" sz="3600" b="1" dirty="0" smtClean="0"/>
              <a:t> in Sport </a:t>
            </a:r>
            <a:r>
              <a:rPr lang="fr-FR" sz="3600" b="1" i="1" dirty="0" smtClean="0"/>
              <a:t>Organisations</a:t>
            </a:r>
            <a:r>
              <a:rPr lang="fr-FR" sz="3600" dirty="0" smtClean="0"/>
              <a:t/>
            </a:r>
            <a:br>
              <a:rPr lang="fr-FR" sz="3600" dirty="0" smtClean="0"/>
            </a:br>
            <a:r>
              <a:rPr lang="fr-FR" sz="3600" dirty="0"/>
              <a:t/>
            </a:r>
            <a:br>
              <a:rPr lang="fr-FR" sz="3600" dirty="0"/>
            </a:br>
            <a:r>
              <a:rPr lang="fr-FR" sz="2400" dirty="0" smtClean="0"/>
              <a:t>lionelmaltese.fr </a:t>
            </a:r>
            <a:br>
              <a:rPr lang="fr-FR" sz="2400" dirty="0" smtClean="0"/>
            </a:br>
            <a:r>
              <a:rPr lang="fr-FR" sz="2400" dirty="0" smtClean="0"/>
              <a:t>@</a:t>
            </a:r>
            <a:r>
              <a:rPr lang="fr-FR" sz="2400" dirty="0" err="1" smtClean="0"/>
              <a:t>lionelmaltese</a:t>
            </a:r>
            <a:endParaRPr lang="fr-FR" sz="24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389" y="50666"/>
            <a:ext cx="4257724" cy="2392841"/>
          </a:xfrm>
          <a:prstGeom prst="ellipse">
            <a:avLst/>
          </a:prstGeom>
          <a:ln>
            <a:noFill/>
          </a:ln>
          <a:effectLst>
            <a:softEdge rad="112500"/>
          </a:effectLst>
        </p:spPr>
      </p:pic>
      <p:sp>
        <p:nvSpPr>
          <p:cNvPr id="5" name="ZoneTexte 4"/>
          <p:cNvSpPr txBox="1"/>
          <p:nvPr/>
        </p:nvSpPr>
        <p:spPr>
          <a:xfrm>
            <a:off x="10157254" y="420130"/>
            <a:ext cx="1318054" cy="369332"/>
          </a:xfrm>
          <a:prstGeom prst="rect">
            <a:avLst/>
          </a:prstGeom>
          <a:noFill/>
        </p:spPr>
        <p:txBody>
          <a:bodyPr wrap="square" rtlCol="0">
            <a:spAutoFit/>
          </a:bodyPr>
          <a:lstStyle/>
          <a:p>
            <a:pPr algn="ctr"/>
            <a:r>
              <a:rPr lang="fr-FR" b="1" i="1" dirty="0" smtClean="0"/>
              <a:t>Lecture 1</a:t>
            </a:r>
            <a:endParaRPr lang="fr-FR" b="1" i="1" dirty="0"/>
          </a:p>
        </p:txBody>
      </p:sp>
      <p:sp>
        <p:nvSpPr>
          <p:cNvPr id="7" name="Subtitle 1"/>
          <p:cNvSpPr>
            <a:spLocks noGrp="1"/>
          </p:cNvSpPr>
          <p:nvPr>
            <p:ph type="subTitle" idx="1"/>
          </p:nvPr>
        </p:nvSpPr>
        <p:spPr>
          <a:xfrm>
            <a:off x="1084691" y="4535089"/>
            <a:ext cx="10192909" cy="1733906"/>
          </a:xfrm>
        </p:spPr>
        <p:txBody>
          <a:bodyPr>
            <a:normAutofit/>
          </a:bodyPr>
          <a:lstStyle/>
          <a:p>
            <a:pPr algn="ctr" eaLnBrk="1" hangingPunct="1">
              <a:lnSpc>
                <a:spcPct val="80000"/>
              </a:lnSpc>
              <a:spcBef>
                <a:spcPct val="0"/>
              </a:spcBef>
            </a:pPr>
            <a:r>
              <a:rPr lang="fr-FR" sz="1600" b="1" dirty="0"/>
              <a:t>Lionel Maltese</a:t>
            </a:r>
            <a:br>
              <a:rPr lang="fr-FR" sz="1600" b="1" dirty="0"/>
            </a:br>
            <a:endParaRPr lang="fr-FR" sz="1600" b="1" dirty="0" smtClean="0"/>
          </a:p>
          <a:p>
            <a:pPr algn="ctr" eaLnBrk="1" hangingPunct="1">
              <a:lnSpc>
                <a:spcPct val="80000"/>
              </a:lnSpc>
              <a:spcBef>
                <a:spcPct val="0"/>
              </a:spcBef>
            </a:pPr>
            <a:r>
              <a:rPr lang="fr-FR" sz="1600" b="1" dirty="0" smtClean="0"/>
              <a:t>Maitre </a:t>
            </a:r>
            <a:r>
              <a:rPr lang="fr-FR" sz="1600" b="1" dirty="0"/>
              <a:t>de Conférences Aix Marseille </a:t>
            </a:r>
            <a:r>
              <a:rPr lang="fr-FR" sz="1600" b="1" dirty="0" err="1"/>
              <a:t>University</a:t>
            </a:r>
            <a:r>
              <a:rPr lang="fr-FR" sz="1600" b="1" dirty="0"/>
              <a:t> – CERGAM IAE Aix-en-Provence</a:t>
            </a:r>
            <a:br>
              <a:rPr lang="fr-FR" sz="1600" b="1" dirty="0"/>
            </a:br>
            <a:r>
              <a:rPr lang="fr-FR" sz="1600" b="1" dirty="0" err="1"/>
              <a:t>Associate</a:t>
            </a:r>
            <a:r>
              <a:rPr lang="fr-FR" sz="1600" b="1" dirty="0"/>
              <a:t> Professor Sport </a:t>
            </a:r>
            <a:r>
              <a:rPr lang="fr-FR" sz="1600" b="1" dirty="0" smtClean="0"/>
              <a:t>BUSINESS </a:t>
            </a:r>
            <a:r>
              <a:rPr lang="fr-FR" sz="1600" b="1" dirty="0"/>
              <a:t>Management </a:t>
            </a:r>
            <a:r>
              <a:rPr lang="fr-FR" sz="1600" b="1" dirty="0" err="1"/>
              <a:t>Kedge</a:t>
            </a:r>
            <a:r>
              <a:rPr lang="fr-FR" sz="1600" b="1" dirty="0"/>
              <a:t> Business </a:t>
            </a:r>
            <a:r>
              <a:rPr lang="fr-FR" sz="1600" b="1" dirty="0" err="1"/>
              <a:t>School</a:t>
            </a:r>
            <a:r>
              <a:rPr lang="fr-FR" sz="1600" b="1" dirty="0"/>
              <a:t/>
            </a:r>
            <a:br>
              <a:rPr lang="fr-FR" sz="1600" b="1" dirty="0"/>
            </a:br>
            <a:r>
              <a:rPr lang="fr-FR" sz="1600" b="1" dirty="0" err="1"/>
              <a:t>Assets</a:t>
            </a:r>
            <a:r>
              <a:rPr lang="fr-FR" sz="1600" b="1" dirty="0"/>
              <a:t> Manager ATP – WTA Events and consulting </a:t>
            </a:r>
            <a:br>
              <a:rPr lang="fr-FR" sz="1600" b="1" dirty="0"/>
            </a:br>
            <a:r>
              <a:rPr lang="fr-FR" sz="1600" b="1" dirty="0" err="1"/>
              <a:t>Member</a:t>
            </a:r>
            <a:r>
              <a:rPr lang="fr-FR" sz="1600" b="1" dirty="0"/>
              <a:t> of the </a:t>
            </a:r>
            <a:r>
              <a:rPr lang="fr-FR" sz="1600" b="1" dirty="0" err="1"/>
              <a:t>Executive</a:t>
            </a:r>
            <a:r>
              <a:rPr lang="fr-FR" sz="1600" b="1" dirty="0"/>
              <a:t> </a:t>
            </a:r>
            <a:r>
              <a:rPr lang="fr-FR" sz="1600" b="1" dirty="0" err="1"/>
              <a:t>Committee</a:t>
            </a:r>
            <a:r>
              <a:rPr lang="fr-FR" sz="1600" b="1" dirty="0"/>
              <a:t> FFT – Roland Garros – </a:t>
            </a:r>
            <a:r>
              <a:rPr lang="fr-FR" sz="1600" b="1" dirty="0" smtClean="0"/>
              <a:t>BUSINESS STRATEGY</a:t>
            </a:r>
            <a:r>
              <a:rPr lang="fr-FR" sz="1600" b="1" dirty="0"/>
              <a:t/>
            </a:r>
            <a:br>
              <a:rPr lang="fr-FR" sz="1600" b="1" dirty="0"/>
            </a:br>
            <a:r>
              <a:rPr lang="fr-FR" sz="1600" b="1" dirty="0"/>
              <a:t/>
            </a:r>
            <a:br>
              <a:rPr lang="fr-FR" sz="1600" b="1" dirty="0"/>
            </a:br>
            <a:endParaRPr altLang="fr-FR" sz="1600" dirty="0" smtClean="0"/>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19" y="132315"/>
            <a:ext cx="4670119" cy="4670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806" y="-1370161"/>
            <a:ext cx="5398264" cy="7915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306162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47799783"/>
              </p:ext>
            </p:extLst>
          </p:nvPr>
        </p:nvGraphicFramePr>
        <p:xfrm>
          <a:off x="255931" y="915122"/>
          <a:ext cx="11741437" cy="2288193"/>
        </p:xfrm>
        <a:graphic>
          <a:graphicData uri="http://schemas.openxmlformats.org/drawingml/2006/table">
            <a:tbl>
              <a:tblPr>
                <a:tableStyleId>{5C22544A-7EE6-4342-B048-85BDC9FD1C3A}</a:tableStyleId>
              </a:tblPr>
              <a:tblGrid>
                <a:gridCol w="6455448"/>
                <a:gridCol w="44450"/>
                <a:gridCol w="5241539"/>
              </a:tblGrid>
              <a:tr h="465326">
                <a:tc>
                  <a:txBody>
                    <a:bodyPr/>
                    <a:lstStyle/>
                    <a:p>
                      <a:pPr algn="l" fontAlgn="b"/>
                      <a:r>
                        <a:rPr lang="fr-FR" sz="1800" b="1" u="none" strike="noStrike" dirty="0">
                          <a:solidFill>
                            <a:srgbClr val="00B0F0"/>
                          </a:solidFill>
                          <a:effectLst/>
                        </a:rPr>
                        <a:t>Commercial business </a:t>
                      </a:r>
                      <a:r>
                        <a:rPr lang="fr-FR" sz="1800" b="1" u="none" strike="noStrike" dirty="0" err="1">
                          <a:solidFill>
                            <a:srgbClr val="00B0F0"/>
                          </a:solidFill>
                          <a:effectLst/>
                        </a:rPr>
                        <a:t>strategies</a:t>
                      </a:r>
                      <a:r>
                        <a:rPr lang="fr-FR" sz="1800" b="1" u="none" strike="noStrike" dirty="0">
                          <a:solidFill>
                            <a:srgbClr val="00B0F0"/>
                          </a:solidFill>
                          <a:effectLst/>
                        </a:rPr>
                        <a:t> in sport organisations</a:t>
                      </a:r>
                      <a:endParaRPr lang="fr-FR" sz="1800" b="1" i="0" u="none" strike="noStrike" dirty="0">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pt-BR" sz="1800" b="1" u="none" strike="noStrike" dirty="0">
                          <a:solidFill>
                            <a:schemeClr val="tx1"/>
                          </a:solidFill>
                          <a:effectLst/>
                        </a:rPr>
                        <a:t>BOUVRANDE Thomas </a:t>
                      </a:r>
                      <a:r>
                        <a:rPr lang="pt-BR" sz="1800" b="1" u="none" strike="noStrike" dirty="0" smtClean="0">
                          <a:solidFill>
                            <a:schemeClr val="tx1"/>
                          </a:solidFill>
                          <a:effectLst/>
                        </a:rPr>
                        <a:t>6H </a:t>
                      </a:r>
                      <a:r>
                        <a:rPr lang="pt-BR" sz="1800" b="1" u="none" strike="noStrike" dirty="0">
                          <a:effectLst/>
                        </a:rPr>
                        <a:t>/ </a:t>
                      </a:r>
                      <a:r>
                        <a:rPr lang="pt-BR" sz="1800" b="1" u="none" strike="noStrike" dirty="0" smtClean="0">
                          <a:solidFill>
                            <a:srgbClr val="00B050"/>
                          </a:solidFill>
                          <a:effectLst/>
                        </a:rPr>
                        <a:t>WEISZ Michael 9H </a:t>
                      </a:r>
                      <a:r>
                        <a:rPr lang="pt-BR" sz="1800" b="1" u="none" strike="noStrike" dirty="0">
                          <a:effectLst/>
                        </a:rPr>
                        <a:t>/ </a:t>
                      </a:r>
                      <a:r>
                        <a:rPr lang="pt-BR" sz="1800" b="1" u="none" strike="noStrike" dirty="0">
                          <a:solidFill>
                            <a:srgbClr val="00B0F0"/>
                          </a:solidFill>
                          <a:effectLst/>
                        </a:rPr>
                        <a:t>MALTESE Lionel 15H</a:t>
                      </a:r>
                      <a:endParaRPr lang="pt-BR" sz="1800" b="1" i="0" u="none" strike="noStrike" dirty="0">
                        <a:solidFill>
                          <a:srgbClr val="00B0F0"/>
                        </a:solidFill>
                        <a:effectLst/>
                        <a:latin typeface="Calibri" panose="020F0502020204030204" pitchFamily="34" charset="0"/>
                      </a:endParaRPr>
                    </a:p>
                  </a:txBody>
                  <a:tcPr marL="9525" marR="9525" marT="9525" marB="0" anchor="b"/>
                </a:tc>
              </a:tr>
              <a:tr h="485775">
                <a:tc>
                  <a:txBody>
                    <a:bodyPr/>
                    <a:lstStyle/>
                    <a:p>
                      <a:pPr algn="l" fontAlgn="b"/>
                      <a:r>
                        <a:rPr lang="en-US" sz="1800" b="1" u="none" strike="noStrike" dirty="0">
                          <a:effectLst/>
                        </a:rPr>
                        <a:t>Commercial Sponsorship and </a:t>
                      </a:r>
                      <a:r>
                        <a:rPr lang="en-US" sz="1800" b="1" u="none" strike="noStrike" dirty="0" smtClean="0">
                          <a:effectLst/>
                        </a:rPr>
                        <a:t>Operational</a:t>
                      </a:r>
                      <a:r>
                        <a:rPr lang="en-US" sz="1800" b="1" u="none" strike="noStrike" baseline="0" dirty="0" smtClean="0">
                          <a:effectLst/>
                        </a:rPr>
                        <a:t> Activations</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smtClean="0">
                          <a:effectLst/>
                        </a:rPr>
                        <a:t>CARILLAT </a:t>
                      </a:r>
                      <a:r>
                        <a:rPr lang="fr-FR" sz="1800" b="1" u="none" strike="noStrike" dirty="0">
                          <a:effectLst/>
                        </a:rPr>
                        <a:t>François </a:t>
                      </a:r>
                      <a:r>
                        <a:rPr lang="fr-FR" sz="1800" b="1" u="none" strike="noStrike" dirty="0" smtClean="0">
                          <a:effectLst/>
                        </a:rPr>
                        <a:t>15H / GUILLET Marie-Amélie</a:t>
                      </a:r>
                      <a:endParaRPr lang="fr-FR" sz="1800" b="1" i="0" u="none" strike="noStrike" dirty="0">
                        <a:solidFill>
                          <a:srgbClr val="000000"/>
                        </a:solidFill>
                        <a:effectLst/>
                        <a:latin typeface="Calibri" panose="020F0502020204030204" pitchFamily="34" charset="0"/>
                      </a:endParaRPr>
                    </a:p>
                  </a:txBody>
                  <a:tcPr marL="9525" marR="9525" marT="9525" marB="0" anchor="b"/>
                </a:tc>
              </a:tr>
              <a:tr h="323850">
                <a:tc>
                  <a:txBody>
                    <a:bodyPr/>
                    <a:lstStyle/>
                    <a:p>
                      <a:pPr algn="l" fontAlgn="b"/>
                      <a:r>
                        <a:rPr lang="en-US" sz="1800" b="1" u="none" strike="noStrike" dirty="0">
                          <a:effectLst/>
                        </a:rPr>
                        <a:t>Sport Media </a:t>
                      </a:r>
                      <a:r>
                        <a:rPr lang="en-US" sz="1800" b="1" u="none" strike="noStrike" dirty="0" smtClean="0">
                          <a:effectLst/>
                        </a:rPr>
                        <a:t>Consulting </a:t>
                      </a:r>
                      <a:r>
                        <a:rPr lang="en-US" sz="1800" b="1" u="none" strike="noStrike" dirty="0">
                          <a:effectLst/>
                        </a:rPr>
                        <a:t>and </a:t>
                      </a:r>
                      <a:r>
                        <a:rPr lang="en-US" sz="1800" b="1" u="none" strike="noStrike" dirty="0" smtClean="0">
                          <a:effectLst/>
                        </a:rPr>
                        <a:t>Event Communication Strategy</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effectLst/>
                        </a:rPr>
                        <a:t> </a:t>
                      </a:r>
                      <a:endParaRPr lang="fr-FR"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smtClean="0">
                          <a:solidFill>
                            <a:srgbClr val="00B050"/>
                          </a:solidFill>
                          <a:effectLst/>
                        </a:rPr>
                        <a:t>FERSING</a:t>
                      </a:r>
                      <a:r>
                        <a:rPr lang="fr-FR" sz="1800" b="1" u="none" strike="noStrike" baseline="0" dirty="0" smtClean="0">
                          <a:solidFill>
                            <a:srgbClr val="00B050"/>
                          </a:solidFill>
                          <a:effectLst/>
                        </a:rPr>
                        <a:t> Aurélie </a:t>
                      </a:r>
                      <a:r>
                        <a:rPr lang="fr-FR" sz="1800" b="1" u="none" strike="noStrike" dirty="0" smtClean="0">
                          <a:solidFill>
                            <a:srgbClr val="00B050"/>
                          </a:solidFill>
                          <a:effectLst/>
                        </a:rPr>
                        <a:t>(15H</a:t>
                      </a:r>
                      <a:r>
                        <a:rPr lang="fr-FR" sz="1800" b="1" u="none" strike="noStrike" dirty="0">
                          <a:solidFill>
                            <a:srgbClr val="00B050"/>
                          </a:solidFill>
                          <a:effectLst/>
                        </a:rPr>
                        <a:t>) </a:t>
                      </a:r>
                      <a:r>
                        <a:rPr lang="fr-FR" sz="1800" b="1" u="none" strike="noStrike" dirty="0">
                          <a:effectLst/>
                        </a:rPr>
                        <a:t>/ ROGER David (15H)</a:t>
                      </a:r>
                      <a:endParaRPr lang="fr-FR" sz="1800" b="1" i="0" u="none" strike="noStrike" dirty="0">
                        <a:solidFill>
                          <a:srgbClr val="000000"/>
                        </a:solidFill>
                        <a:effectLst/>
                        <a:latin typeface="Calibri" panose="020F0502020204030204" pitchFamily="34" charset="0"/>
                      </a:endParaRPr>
                    </a:p>
                  </a:txBody>
                  <a:tcPr marL="9525" marR="9525" marT="9525" marB="0" anchor="b"/>
                </a:tc>
              </a:tr>
              <a:tr h="323850">
                <a:tc>
                  <a:txBody>
                    <a:bodyPr/>
                    <a:lstStyle/>
                    <a:p>
                      <a:pPr algn="l" fontAlgn="b"/>
                      <a:r>
                        <a:rPr lang="en-US" sz="1800" b="1" u="none" strike="noStrike">
                          <a:solidFill>
                            <a:srgbClr val="00B0F0"/>
                          </a:solidFill>
                          <a:effectLst/>
                        </a:rPr>
                        <a:t>Event, Experiential, Social and  Cultural Marketing for sport</a:t>
                      </a:r>
                      <a:endParaRPr lang="en-US" sz="1800" b="1" i="0" u="none" strike="noStrike">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a:solidFill>
                            <a:srgbClr val="00B0F0"/>
                          </a:solidFill>
                          <a:effectLst/>
                        </a:rPr>
                        <a:t> </a:t>
                      </a:r>
                      <a:endParaRPr lang="fr-FR" sz="1800" b="1" i="0" u="none" strike="noStrike">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00B0F0"/>
                          </a:solidFill>
                          <a:effectLst/>
                        </a:rPr>
                        <a:t>PACE Stefano 15H / RINALLO Diego 15H</a:t>
                      </a:r>
                      <a:endParaRPr lang="fr-FR" sz="1800" b="1" i="0" u="none" strike="noStrike" dirty="0">
                        <a:solidFill>
                          <a:srgbClr val="00B0F0"/>
                        </a:solidFill>
                        <a:effectLst/>
                        <a:latin typeface="Calibri" panose="020F0502020204030204" pitchFamily="34" charset="0"/>
                      </a:endParaRPr>
                    </a:p>
                  </a:txBody>
                  <a:tcPr marL="9525" marR="9525" marT="9525" marB="0" anchor="b"/>
                </a:tc>
              </a:tr>
              <a:tr h="312708">
                <a:tc>
                  <a:txBody>
                    <a:bodyPr/>
                    <a:lstStyle/>
                    <a:p>
                      <a:pPr algn="l" fontAlgn="b"/>
                      <a:r>
                        <a:rPr lang="en-US" sz="1800" b="1" u="none" strike="noStrike">
                          <a:effectLst/>
                        </a:rPr>
                        <a:t>Sport Career Services and labor market opportunities</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smtClean="0">
                          <a:solidFill>
                            <a:srgbClr val="00B050"/>
                          </a:solidFill>
                          <a:effectLst/>
                        </a:rPr>
                        <a:t>INNOCENTI Damien</a:t>
                      </a:r>
                      <a:r>
                        <a:rPr lang="fr-FR" sz="1800" b="1" u="none" strike="noStrike" baseline="0" dirty="0" smtClean="0">
                          <a:solidFill>
                            <a:srgbClr val="00B050"/>
                          </a:solidFill>
                          <a:effectLst/>
                        </a:rPr>
                        <a:t> </a:t>
                      </a:r>
                      <a:r>
                        <a:rPr lang="fr-FR" sz="1800" b="1" u="none" strike="noStrike" dirty="0" smtClean="0">
                          <a:effectLst/>
                        </a:rPr>
                        <a:t>(30H</a:t>
                      </a:r>
                      <a:r>
                        <a:rPr lang="fr-FR" sz="1800" b="1" u="none" strike="noStrike" dirty="0">
                          <a:effectLst/>
                        </a:rPr>
                        <a:t>)</a:t>
                      </a:r>
                      <a:endParaRPr lang="fr-FR" sz="1800" b="1" i="0" u="none" strike="noStrike" dirty="0">
                        <a:solidFill>
                          <a:srgbClr val="000000"/>
                        </a:solidFill>
                        <a:effectLst/>
                        <a:latin typeface="Calibri" panose="020F0502020204030204" pitchFamily="34" charset="0"/>
                      </a:endParaRPr>
                    </a:p>
                  </a:txBody>
                  <a:tcPr marL="9525" marR="9525" marT="9525" marB="0" anchor="b"/>
                </a:tc>
              </a:tr>
              <a:tr h="161925">
                <a:tc>
                  <a:txBody>
                    <a:bodyPr/>
                    <a:lstStyle/>
                    <a:p>
                      <a:pPr algn="l" fontAlgn="b"/>
                      <a:r>
                        <a:rPr lang="fr-FR" sz="1800" b="1" u="none" strike="noStrike" dirty="0">
                          <a:solidFill>
                            <a:srgbClr val="FF0000"/>
                          </a:solidFill>
                          <a:effectLst/>
                        </a:rPr>
                        <a:t>Droit des compétitions Sportives et de ses acteurs</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 </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00B0F0"/>
                          </a:solidFill>
                          <a:effectLst/>
                        </a:rPr>
                        <a:t>RIZZO Fabrice 30H</a:t>
                      </a:r>
                      <a:endParaRPr lang="fr-FR" sz="1800" b="1" i="0" u="none" strike="noStrike" dirty="0">
                        <a:solidFill>
                          <a:srgbClr val="00B0F0"/>
                        </a:solidFill>
                        <a:effectLst/>
                        <a:latin typeface="Calibri" panose="020F0502020204030204" pitchFamily="34" charset="0"/>
                      </a:endParaRPr>
                    </a:p>
                  </a:txBody>
                  <a:tcPr marL="9525" marR="9525" marT="9525" marB="0" anchor="b"/>
                </a:tc>
              </a:tr>
            </a:tbl>
          </a:graphicData>
        </a:graphic>
      </p:graphicFrame>
      <p:sp>
        <p:nvSpPr>
          <p:cNvPr id="5" name="ZoneTexte 4"/>
          <p:cNvSpPr txBox="1"/>
          <p:nvPr/>
        </p:nvSpPr>
        <p:spPr>
          <a:xfrm>
            <a:off x="1082196" y="52144"/>
            <a:ext cx="7050795" cy="523220"/>
          </a:xfrm>
          <a:prstGeom prst="rect">
            <a:avLst/>
          </a:prstGeom>
          <a:noFill/>
        </p:spPr>
        <p:txBody>
          <a:bodyPr wrap="square" rtlCol="0">
            <a:spAutoFit/>
          </a:bodyPr>
          <a:lstStyle/>
          <a:p>
            <a:pPr algn="ctr"/>
            <a:r>
              <a:rPr lang="fr-FR" sz="2800" b="1" dirty="0" smtClean="0"/>
              <a:t>YOUR PROGRAM </a:t>
            </a:r>
            <a:endParaRPr lang="fr-FR" sz="2800" b="1" dirty="0"/>
          </a:p>
        </p:txBody>
      </p:sp>
      <p:sp>
        <p:nvSpPr>
          <p:cNvPr id="6" name="ZoneTexte 5"/>
          <p:cNvSpPr txBox="1"/>
          <p:nvPr/>
        </p:nvSpPr>
        <p:spPr>
          <a:xfrm>
            <a:off x="255931" y="545790"/>
            <a:ext cx="1652530" cy="369332"/>
          </a:xfrm>
          <a:prstGeom prst="rect">
            <a:avLst/>
          </a:prstGeom>
          <a:noFill/>
        </p:spPr>
        <p:txBody>
          <a:bodyPr wrap="square" rtlCol="0">
            <a:spAutoFit/>
          </a:bodyPr>
          <a:lstStyle/>
          <a:p>
            <a:r>
              <a:rPr lang="fr-FR" b="1" i="1" dirty="0" smtClean="0"/>
              <a:t>SEMESTER 1</a:t>
            </a:r>
            <a:endParaRPr lang="fr-FR" b="1" i="1" dirty="0"/>
          </a:p>
        </p:txBody>
      </p:sp>
      <p:graphicFrame>
        <p:nvGraphicFramePr>
          <p:cNvPr id="7" name="Tableau 6"/>
          <p:cNvGraphicFramePr>
            <a:graphicFrameLocks noGrp="1"/>
          </p:cNvGraphicFramePr>
          <p:nvPr>
            <p:extLst>
              <p:ext uri="{D42A27DB-BD31-4B8C-83A1-F6EECF244321}">
                <p14:modId xmlns:p14="http://schemas.microsoft.com/office/powerpoint/2010/main" val="378490404"/>
              </p:ext>
            </p:extLst>
          </p:nvPr>
        </p:nvGraphicFramePr>
        <p:xfrm>
          <a:off x="255931" y="3896497"/>
          <a:ext cx="11862621" cy="2331720"/>
        </p:xfrm>
        <a:graphic>
          <a:graphicData uri="http://schemas.openxmlformats.org/drawingml/2006/table">
            <a:tbl>
              <a:tblPr>
                <a:tableStyleId>{5C22544A-7EE6-4342-B048-85BDC9FD1C3A}</a:tableStyleId>
              </a:tblPr>
              <a:tblGrid>
                <a:gridCol w="6221987"/>
                <a:gridCol w="341905"/>
                <a:gridCol w="5298729"/>
              </a:tblGrid>
              <a:tr h="323850">
                <a:tc>
                  <a:txBody>
                    <a:bodyPr/>
                    <a:lstStyle/>
                    <a:p>
                      <a:pPr algn="l" fontAlgn="b"/>
                      <a:r>
                        <a:rPr lang="en-US" sz="1800" b="1" u="none" strike="noStrike" dirty="0">
                          <a:solidFill>
                            <a:srgbClr val="00B0F0"/>
                          </a:solidFill>
                          <a:effectLst/>
                        </a:rPr>
                        <a:t>Strategic Management and sales &amp; </a:t>
                      </a:r>
                      <a:r>
                        <a:rPr lang="en-US" sz="1800" b="1" u="none" strike="noStrike" dirty="0" smtClean="0">
                          <a:solidFill>
                            <a:srgbClr val="00B0F0"/>
                          </a:solidFill>
                          <a:effectLst/>
                        </a:rPr>
                        <a:t>Digital </a:t>
                      </a:r>
                      <a:r>
                        <a:rPr lang="en-US" sz="1800" b="1" u="none" strike="noStrike" dirty="0">
                          <a:solidFill>
                            <a:srgbClr val="00B0F0"/>
                          </a:solidFill>
                          <a:effectLst/>
                        </a:rPr>
                        <a:t>marketing in Sports Organizations</a:t>
                      </a:r>
                      <a:endParaRPr lang="en-US" sz="1800" b="1" i="0" u="none" strike="noStrike" dirty="0">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00B0F0"/>
                          </a:solidFill>
                          <a:effectLst/>
                        </a:rPr>
                        <a:t>MALTESE Lionel 15H </a:t>
                      </a:r>
                      <a:r>
                        <a:rPr lang="fr-FR" sz="1800" b="1" u="none" strike="noStrike" dirty="0">
                          <a:effectLst/>
                        </a:rPr>
                        <a:t>/ LADIK Daniel 15H</a:t>
                      </a:r>
                      <a:endParaRPr lang="fr-FR" sz="1800" b="1" i="0" u="none" strike="noStrike" dirty="0">
                        <a:solidFill>
                          <a:srgbClr val="000000"/>
                        </a:solidFill>
                        <a:effectLst/>
                        <a:latin typeface="Calibri" panose="020F0502020204030204" pitchFamily="34" charset="0"/>
                      </a:endParaRPr>
                    </a:p>
                  </a:txBody>
                  <a:tcPr marL="9525" marR="9525" marT="9525" marB="0" anchor="b"/>
                </a:tc>
              </a:tr>
              <a:tr h="161925">
                <a:tc>
                  <a:txBody>
                    <a:bodyPr/>
                    <a:lstStyle/>
                    <a:p>
                      <a:pPr algn="l" fontAlgn="b"/>
                      <a:r>
                        <a:rPr lang="en-US" sz="1800" b="1" u="none" strike="noStrike" dirty="0" err="1" smtClean="0">
                          <a:solidFill>
                            <a:srgbClr val="FF0000"/>
                          </a:solidFill>
                          <a:effectLst/>
                        </a:rPr>
                        <a:t>Economie</a:t>
                      </a:r>
                      <a:r>
                        <a:rPr lang="en-US" sz="1800" b="1" u="none" strike="noStrike" dirty="0" smtClean="0">
                          <a:solidFill>
                            <a:srgbClr val="FF0000"/>
                          </a:solidFill>
                          <a:effectLst/>
                        </a:rPr>
                        <a:t> du sport spectacle</a:t>
                      </a:r>
                      <a:endParaRPr lang="en-US"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 </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smtClean="0">
                          <a:solidFill>
                            <a:srgbClr val="FF0000"/>
                          </a:solidFill>
                          <a:effectLst/>
                        </a:rPr>
                        <a:t>DURAND Christophe 30H</a:t>
                      </a:r>
                      <a:endParaRPr lang="fr-FR" sz="1800" b="1" i="0" u="none" strike="noStrike" dirty="0">
                        <a:solidFill>
                          <a:srgbClr val="FF0000"/>
                        </a:solidFill>
                        <a:effectLst/>
                        <a:latin typeface="Calibri" panose="020F0502020204030204" pitchFamily="34" charset="0"/>
                      </a:endParaRPr>
                    </a:p>
                  </a:txBody>
                  <a:tcPr marL="9525" marR="9525" marT="9525" marB="0" anchor="b"/>
                </a:tc>
              </a:tr>
              <a:tr h="323850">
                <a:tc>
                  <a:txBody>
                    <a:bodyPr/>
                    <a:lstStyle/>
                    <a:p>
                      <a:pPr algn="l" fontAlgn="b"/>
                      <a:r>
                        <a:rPr lang="en-US" sz="1800" b="1" u="none" strike="noStrike" dirty="0" smtClean="0">
                          <a:effectLst/>
                        </a:rPr>
                        <a:t>Fan Experience and Stadium</a:t>
                      </a:r>
                      <a:r>
                        <a:rPr lang="en-US" sz="1800" b="1" u="none" strike="noStrike" baseline="0" dirty="0" smtClean="0">
                          <a:effectLst/>
                        </a:rPr>
                        <a:t> Strategic Management</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00B050"/>
                          </a:solidFill>
                          <a:effectLst/>
                        </a:rPr>
                        <a:t>THIODET Anthony 18H/ LEPRON Julien 12H</a:t>
                      </a:r>
                      <a:endParaRPr lang="fr-FR" sz="1800" b="1" i="0" u="none" strike="noStrike" dirty="0">
                        <a:solidFill>
                          <a:srgbClr val="00B050"/>
                        </a:solidFill>
                        <a:effectLst/>
                        <a:latin typeface="Calibri" panose="020F0502020204030204" pitchFamily="34" charset="0"/>
                      </a:endParaRPr>
                    </a:p>
                  </a:txBody>
                  <a:tcPr marL="9525" marR="9525" marT="9525" marB="0" anchor="b"/>
                </a:tc>
              </a:tr>
              <a:tr h="323850">
                <a:tc>
                  <a:txBody>
                    <a:bodyPr/>
                    <a:lstStyle/>
                    <a:p>
                      <a:pPr algn="l" fontAlgn="b"/>
                      <a:r>
                        <a:rPr lang="en-US" sz="1800" b="1" u="none" strike="noStrike" dirty="0">
                          <a:solidFill>
                            <a:srgbClr val="00B0F0"/>
                          </a:solidFill>
                          <a:effectLst/>
                        </a:rPr>
                        <a:t>Brand Management in sports organizations</a:t>
                      </a:r>
                      <a:endParaRPr lang="en-US" sz="1800" b="1" i="0" u="none" strike="noStrike" dirty="0">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a:effectLst/>
                        </a:rPr>
                        <a:t> </a:t>
                      </a:r>
                      <a:endParaRPr lang="fr-FR"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00B0F0"/>
                          </a:solidFill>
                          <a:effectLst/>
                        </a:rPr>
                        <a:t>PONS Franck 30H</a:t>
                      </a:r>
                      <a:endParaRPr lang="fr-FR" sz="1800" b="1" i="0" u="none" strike="noStrike" dirty="0">
                        <a:solidFill>
                          <a:srgbClr val="00B0F0"/>
                        </a:solidFill>
                        <a:effectLst/>
                        <a:latin typeface="Calibri" panose="020F0502020204030204" pitchFamily="34" charset="0"/>
                      </a:endParaRPr>
                    </a:p>
                  </a:txBody>
                  <a:tcPr marL="9525" marR="9525" marT="9525" marB="0" anchor="b"/>
                </a:tc>
              </a:tr>
              <a:tr h="485775">
                <a:tc>
                  <a:txBody>
                    <a:bodyPr/>
                    <a:lstStyle/>
                    <a:p>
                      <a:pPr algn="l" fontAlgn="b"/>
                      <a:r>
                        <a:rPr lang="en-US" sz="1800" b="1" u="none" strike="noStrike" dirty="0" smtClean="0">
                          <a:solidFill>
                            <a:srgbClr val="00B0F0"/>
                          </a:solidFill>
                          <a:effectLst/>
                        </a:rPr>
                        <a:t>Sport</a:t>
                      </a:r>
                      <a:r>
                        <a:rPr lang="en-US" sz="1800" b="1" u="none" strike="noStrike" baseline="0" dirty="0" smtClean="0">
                          <a:solidFill>
                            <a:srgbClr val="00B0F0"/>
                          </a:solidFill>
                          <a:effectLst/>
                        </a:rPr>
                        <a:t> RSE &amp;</a:t>
                      </a:r>
                      <a:r>
                        <a:rPr lang="en-US" sz="1800" b="1" u="none" strike="noStrike" dirty="0" smtClean="0">
                          <a:solidFill>
                            <a:srgbClr val="00B0F0"/>
                          </a:solidFill>
                          <a:effectLst/>
                        </a:rPr>
                        <a:t> Destination Marketing</a:t>
                      </a:r>
                      <a:endParaRPr lang="en-US" sz="1800" b="1" i="0" u="none" strike="noStrike" dirty="0">
                        <a:solidFill>
                          <a:srgbClr val="00B0F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 </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 </a:t>
                      </a:r>
                      <a:r>
                        <a:rPr lang="fr-FR" sz="1800" b="1" u="none" strike="noStrike" dirty="0" smtClean="0">
                          <a:solidFill>
                            <a:srgbClr val="FF0000"/>
                          </a:solidFill>
                          <a:effectLst/>
                        </a:rPr>
                        <a:t>FRANCOIS Aurélien</a:t>
                      </a:r>
                      <a:r>
                        <a:rPr lang="fr-FR" sz="1800" b="1" u="none" strike="noStrike" baseline="0" dirty="0" smtClean="0">
                          <a:solidFill>
                            <a:srgbClr val="FF0000"/>
                          </a:solidFill>
                          <a:effectLst/>
                        </a:rPr>
                        <a:t> </a:t>
                      </a:r>
                      <a:r>
                        <a:rPr lang="fr-FR" sz="1800" b="1" u="none" strike="noStrike" dirty="0" smtClean="0">
                          <a:solidFill>
                            <a:srgbClr val="FF0000"/>
                          </a:solidFill>
                          <a:effectLst/>
                        </a:rPr>
                        <a:t>15H </a:t>
                      </a:r>
                      <a:r>
                        <a:rPr lang="fr-FR" sz="1800" b="1" u="none" strike="noStrike" dirty="0">
                          <a:solidFill>
                            <a:srgbClr val="FF0000"/>
                          </a:solidFill>
                          <a:effectLst/>
                        </a:rPr>
                        <a:t>/ </a:t>
                      </a:r>
                      <a:r>
                        <a:rPr lang="fr-FR" sz="1800" b="1" u="none" strike="noStrike" dirty="0" smtClean="0">
                          <a:solidFill>
                            <a:srgbClr val="00B050"/>
                          </a:solidFill>
                          <a:effectLst/>
                        </a:rPr>
                        <a:t>DANGLADE Jean-Philippe</a:t>
                      </a:r>
                      <a:r>
                        <a:rPr lang="fr-FR" sz="1800" b="1" u="none" strike="noStrike" baseline="0" dirty="0" smtClean="0">
                          <a:solidFill>
                            <a:srgbClr val="00B050"/>
                          </a:solidFill>
                          <a:effectLst/>
                        </a:rPr>
                        <a:t> </a:t>
                      </a:r>
                      <a:r>
                        <a:rPr lang="fr-FR" sz="1800" b="1" u="none" strike="noStrike" dirty="0" smtClean="0">
                          <a:solidFill>
                            <a:srgbClr val="FF0000"/>
                          </a:solidFill>
                          <a:effectLst/>
                        </a:rPr>
                        <a:t>15H</a:t>
                      </a:r>
                      <a:endParaRPr lang="fr-FR" sz="1800" b="1" i="0" u="none" strike="noStrike" dirty="0">
                        <a:solidFill>
                          <a:srgbClr val="FF0000"/>
                        </a:solidFill>
                        <a:effectLst/>
                        <a:latin typeface="Calibri" panose="020F0502020204030204" pitchFamily="34" charset="0"/>
                      </a:endParaRPr>
                    </a:p>
                  </a:txBody>
                  <a:tcPr marL="9525" marR="9525" marT="9525" marB="0" anchor="b"/>
                </a:tc>
              </a:tr>
              <a:tr h="161925">
                <a:tc>
                  <a:txBody>
                    <a:bodyPr/>
                    <a:lstStyle/>
                    <a:p>
                      <a:pPr algn="l" fontAlgn="b"/>
                      <a:r>
                        <a:rPr lang="fr-FR" sz="1800" b="1" u="none" strike="noStrike" dirty="0">
                          <a:solidFill>
                            <a:srgbClr val="FF0000"/>
                          </a:solidFill>
                          <a:effectLst/>
                        </a:rPr>
                        <a:t>Organisation contractuelle du spectacle sportif</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 </a:t>
                      </a:r>
                      <a:endParaRPr lang="fr-FR" sz="18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fr-FR" sz="1800" b="1" u="none" strike="noStrike" dirty="0">
                          <a:solidFill>
                            <a:srgbClr val="FF0000"/>
                          </a:solidFill>
                          <a:effectLst/>
                        </a:rPr>
                        <a:t>MARMAYOU Jean-Michel 30H</a:t>
                      </a:r>
                      <a:endParaRPr lang="fr-FR" sz="1800" b="1" i="0" u="none" strike="noStrike" dirty="0">
                        <a:solidFill>
                          <a:srgbClr val="FF0000"/>
                        </a:solidFill>
                        <a:effectLst/>
                        <a:latin typeface="Calibri" panose="020F0502020204030204" pitchFamily="34" charset="0"/>
                      </a:endParaRPr>
                    </a:p>
                  </a:txBody>
                  <a:tcPr marL="9525" marR="9525" marT="9525" marB="0" anchor="b"/>
                </a:tc>
              </a:tr>
            </a:tbl>
          </a:graphicData>
        </a:graphic>
      </p:graphicFrame>
      <p:sp>
        <p:nvSpPr>
          <p:cNvPr id="8" name="ZoneTexte 7"/>
          <p:cNvSpPr txBox="1"/>
          <p:nvPr/>
        </p:nvSpPr>
        <p:spPr>
          <a:xfrm>
            <a:off x="255931" y="3527165"/>
            <a:ext cx="1652530" cy="369332"/>
          </a:xfrm>
          <a:prstGeom prst="rect">
            <a:avLst/>
          </a:prstGeom>
          <a:noFill/>
        </p:spPr>
        <p:txBody>
          <a:bodyPr wrap="square" rtlCol="0">
            <a:spAutoFit/>
          </a:bodyPr>
          <a:lstStyle/>
          <a:p>
            <a:r>
              <a:rPr lang="fr-FR" b="1" i="1" dirty="0" smtClean="0"/>
              <a:t>SEMESTER 2</a:t>
            </a:r>
            <a:endParaRPr lang="fr-FR" b="1" i="1" dirty="0"/>
          </a:p>
        </p:txBody>
      </p:sp>
      <p:sp>
        <p:nvSpPr>
          <p:cNvPr id="9" name="ZoneTexte 8"/>
          <p:cNvSpPr txBox="1"/>
          <p:nvPr/>
        </p:nvSpPr>
        <p:spPr>
          <a:xfrm>
            <a:off x="6468172" y="98912"/>
            <a:ext cx="5264792" cy="646331"/>
          </a:xfrm>
          <a:prstGeom prst="rect">
            <a:avLst/>
          </a:prstGeom>
          <a:solidFill>
            <a:schemeClr val="bg2">
              <a:lumMod val="90000"/>
            </a:schemeClr>
          </a:solidFill>
        </p:spPr>
        <p:txBody>
          <a:bodyPr wrap="square" rtlCol="0">
            <a:spAutoFit/>
          </a:bodyPr>
          <a:lstStyle/>
          <a:p>
            <a:r>
              <a:rPr lang="fr-FR" b="1" i="1" dirty="0" smtClean="0"/>
              <a:t>Sport Business </a:t>
            </a:r>
            <a:r>
              <a:rPr lang="fr-FR" b="1" i="1" dirty="0" err="1" smtClean="0"/>
              <a:t>Conferences</a:t>
            </a:r>
            <a:r>
              <a:rPr lang="fr-FR" b="1" i="1" dirty="0" smtClean="0"/>
              <a:t> :</a:t>
            </a:r>
          </a:p>
          <a:p>
            <a:r>
              <a:rPr lang="fr-FR" b="1" i="1" dirty="0" smtClean="0"/>
              <a:t>NBA-FFT-UBISOFT, </a:t>
            </a:r>
            <a:r>
              <a:rPr lang="fr-FR" b="1" i="1" dirty="0" err="1" smtClean="0"/>
              <a:t>Kantar</a:t>
            </a:r>
            <a:r>
              <a:rPr lang="fr-FR" b="1" i="1" dirty="0" smtClean="0"/>
              <a:t>, OM-ADIDAS-PUMA… </a:t>
            </a:r>
            <a:endParaRPr lang="fr-FR" b="1" i="1" dirty="0"/>
          </a:p>
        </p:txBody>
      </p:sp>
    </p:spTree>
    <p:extLst>
      <p:ext uri="{BB962C8B-B14F-4D97-AF65-F5344CB8AC3E}">
        <p14:creationId xmlns:p14="http://schemas.microsoft.com/office/powerpoint/2010/main" val="189277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My job for </a:t>
            </a:r>
            <a:r>
              <a:rPr lang="fr-FR" b="1" dirty="0" err="1" smtClean="0"/>
              <a:t>you</a:t>
            </a:r>
            <a:r>
              <a:rPr lang="fr-FR" b="1" dirty="0" smtClean="0"/>
              <a:t> </a:t>
            </a:r>
            <a:endParaRPr lang="fr-FR" b="1" dirty="0"/>
          </a:p>
        </p:txBody>
      </p:sp>
      <p:sp>
        <p:nvSpPr>
          <p:cNvPr id="3" name="Espace réservé du contenu 2"/>
          <p:cNvSpPr>
            <a:spLocks noGrp="1"/>
          </p:cNvSpPr>
          <p:nvPr>
            <p:ph idx="1"/>
          </p:nvPr>
        </p:nvSpPr>
        <p:spPr/>
        <p:txBody>
          <a:bodyPr>
            <a:normAutofit/>
          </a:bodyPr>
          <a:lstStyle/>
          <a:p>
            <a:pPr>
              <a:buFont typeface="Courier New" panose="02070309020205020404" pitchFamily="49" charset="0"/>
              <a:buChar char="o"/>
            </a:pPr>
            <a:r>
              <a:rPr lang="fr-FR" dirty="0" smtClean="0"/>
              <a:t>Be </a:t>
            </a:r>
            <a:r>
              <a:rPr lang="fr-FR" b="1" dirty="0" err="1" smtClean="0"/>
              <a:t>reputational</a:t>
            </a:r>
            <a:r>
              <a:rPr lang="fr-FR" dirty="0" smtClean="0"/>
              <a:t> to </a:t>
            </a:r>
            <a:r>
              <a:rPr lang="fr-FR" dirty="0" err="1" smtClean="0"/>
              <a:t>promote</a:t>
            </a:r>
            <a:r>
              <a:rPr lang="fr-FR" dirty="0" smtClean="0"/>
              <a:t> </a:t>
            </a:r>
            <a:r>
              <a:rPr lang="fr-FR" dirty="0" err="1" smtClean="0"/>
              <a:t>you</a:t>
            </a:r>
            <a:r>
              <a:rPr lang="fr-FR" dirty="0" smtClean="0"/>
              <a:t> ! Professional &amp; </a:t>
            </a:r>
            <a:r>
              <a:rPr lang="fr-FR" dirty="0" err="1" smtClean="0"/>
              <a:t>academic</a:t>
            </a:r>
            <a:r>
              <a:rPr lang="fr-FR" dirty="0" smtClean="0"/>
              <a:t> publications – business – networks - </a:t>
            </a:r>
            <a:r>
              <a:rPr lang="fr-FR" dirty="0" err="1" smtClean="0"/>
              <a:t>alumni</a:t>
            </a:r>
            <a:r>
              <a:rPr lang="fr-FR" dirty="0" smtClean="0"/>
              <a:t> </a:t>
            </a:r>
          </a:p>
          <a:p>
            <a:pPr>
              <a:buFont typeface="Courier New" panose="02070309020205020404" pitchFamily="49" charset="0"/>
              <a:buChar char="o"/>
            </a:pPr>
            <a:endParaRPr lang="fr-FR" dirty="0"/>
          </a:p>
          <a:p>
            <a:pPr>
              <a:buFont typeface="Courier New" panose="02070309020205020404" pitchFamily="49" charset="0"/>
              <a:buChar char="o"/>
            </a:pPr>
            <a:r>
              <a:rPr lang="fr-FR" dirty="0" err="1" smtClean="0"/>
              <a:t>Attract</a:t>
            </a:r>
            <a:r>
              <a:rPr lang="fr-FR" dirty="0" smtClean="0"/>
              <a:t> </a:t>
            </a:r>
            <a:r>
              <a:rPr lang="fr-FR" b="1" dirty="0" smtClean="0"/>
              <a:t>experts</a:t>
            </a:r>
            <a:r>
              <a:rPr lang="fr-FR" dirty="0" smtClean="0"/>
              <a:t> </a:t>
            </a:r>
            <a:r>
              <a:rPr lang="fr-FR" dirty="0" err="1" smtClean="0"/>
              <a:t>both</a:t>
            </a:r>
            <a:r>
              <a:rPr lang="fr-FR" dirty="0" smtClean="0"/>
              <a:t> </a:t>
            </a:r>
            <a:r>
              <a:rPr lang="fr-FR" dirty="0" err="1" smtClean="0"/>
              <a:t>academics</a:t>
            </a:r>
            <a:r>
              <a:rPr lang="fr-FR" dirty="0" smtClean="0"/>
              <a:t> and </a:t>
            </a:r>
            <a:r>
              <a:rPr lang="fr-FR" dirty="0" err="1" smtClean="0"/>
              <a:t>professionals</a:t>
            </a:r>
            <a:r>
              <a:rPr lang="fr-FR" dirty="0" smtClean="0"/>
              <a:t> to </a:t>
            </a:r>
            <a:r>
              <a:rPr lang="fr-FR" dirty="0" err="1" smtClean="0"/>
              <a:t>tranfert</a:t>
            </a:r>
            <a:r>
              <a:rPr lang="fr-FR" dirty="0" smtClean="0"/>
              <a:t> </a:t>
            </a:r>
            <a:r>
              <a:rPr lang="fr-FR" dirty="0" err="1" smtClean="0"/>
              <a:t>knowledge</a:t>
            </a:r>
            <a:r>
              <a:rPr lang="fr-FR" dirty="0" smtClean="0"/>
              <a:t> and </a:t>
            </a:r>
            <a:r>
              <a:rPr lang="fr-FR" dirty="0" err="1" smtClean="0"/>
              <a:t>competencies</a:t>
            </a:r>
            <a:r>
              <a:rPr lang="fr-FR" dirty="0" smtClean="0"/>
              <a:t> (</a:t>
            </a:r>
            <a:r>
              <a:rPr lang="fr-FR" dirty="0" err="1" smtClean="0"/>
              <a:t>my</a:t>
            </a:r>
            <a:r>
              <a:rPr lang="fr-FR" dirty="0" smtClean="0"/>
              <a:t> </a:t>
            </a:r>
            <a:r>
              <a:rPr lang="fr-FR" dirty="0" err="1" smtClean="0"/>
              <a:t>role</a:t>
            </a:r>
            <a:r>
              <a:rPr lang="fr-FR" dirty="0" smtClean="0"/>
              <a:t>)</a:t>
            </a:r>
          </a:p>
          <a:p>
            <a:pPr>
              <a:buFont typeface="Courier New" panose="02070309020205020404" pitchFamily="49" charset="0"/>
              <a:buChar char="o"/>
            </a:pPr>
            <a:endParaRPr lang="fr-FR" dirty="0"/>
          </a:p>
          <a:p>
            <a:pPr>
              <a:buFont typeface="Courier New" panose="02070309020205020404" pitchFamily="49" charset="0"/>
              <a:buChar char="o"/>
            </a:pPr>
            <a:r>
              <a:rPr lang="fr-FR" dirty="0" err="1" smtClean="0"/>
              <a:t>Students</a:t>
            </a:r>
            <a:r>
              <a:rPr lang="fr-FR" dirty="0" smtClean="0"/>
              <a:t> help for </a:t>
            </a:r>
            <a:r>
              <a:rPr lang="fr-FR" b="1" dirty="0" err="1" smtClean="0"/>
              <a:t>selection</a:t>
            </a:r>
            <a:endParaRPr lang="fr-FR" b="1" dirty="0" smtClean="0"/>
          </a:p>
          <a:p>
            <a:pPr>
              <a:buFont typeface="Courier New" panose="02070309020205020404" pitchFamily="49" charset="0"/>
              <a:buChar char="o"/>
            </a:pPr>
            <a:endParaRPr lang="fr-FR" dirty="0"/>
          </a:p>
          <a:p>
            <a:pPr>
              <a:buFont typeface="Courier New" panose="02070309020205020404" pitchFamily="49" charset="0"/>
              <a:buChar char="o"/>
            </a:pPr>
            <a:r>
              <a:rPr lang="fr-FR" dirty="0" smtClean="0"/>
              <a:t>I </a:t>
            </a:r>
            <a:r>
              <a:rPr lang="fr-FR" dirty="0" err="1" smtClean="0"/>
              <a:t>am</a:t>
            </a:r>
            <a:r>
              <a:rPr lang="fr-FR" dirty="0" smtClean="0"/>
              <a:t> not </a:t>
            </a:r>
            <a:r>
              <a:rPr lang="fr-FR" dirty="0" err="1" smtClean="0"/>
              <a:t>your</a:t>
            </a:r>
            <a:r>
              <a:rPr lang="fr-FR" dirty="0" smtClean="0"/>
              <a:t> </a:t>
            </a:r>
            <a:r>
              <a:rPr lang="fr-FR" dirty="0" err="1" smtClean="0"/>
              <a:t>Director</a:t>
            </a:r>
            <a:r>
              <a:rPr lang="fr-FR" dirty="0" smtClean="0"/>
              <a:t> and not an administrative people (no time for </a:t>
            </a:r>
            <a:r>
              <a:rPr lang="fr-FR" dirty="0" err="1" smtClean="0"/>
              <a:t>that</a:t>
            </a:r>
            <a:r>
              <a:rPr lang="fr-FR" dirty="0" smtClean="0"/>
              <a:t> and not possible </a:t>
            </a:r>
            <a:r>
              <a:rPr lang="fr-FR" dirty="0" err="1" smtClean="0"/>
              <a:t>legally</a:t>
            </a:r>
            <a:r>
              <a:rPr lang="fr-FR" dirty="0" smtClean="0"/>
              <a:t>)</a:t>
            </a:r>
          </a:p>
          <a:p>
            <a:endParaRPr lang="fr-FR" dirty="0"/>
          </a:p>
          <a:p>
            <a:endParaRPr lang="fr-FR" dirty="0"/>
          </a:p>
        </p:txBody>
      </p:sp>
    </p:spTree>
    <p:extLst>
      <p:ext uri="{BB962C8B-B14F-4D97-AF65-F5344CB8AC3E}">
        <p14:creationId xmlns:p14="http://schemas.microsoft.com/office/powerpoint/2010/main" val="127509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428" y="229787"/>
            <a:ext cx="4113517" cy="613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0861" y="1689195"/>
            <a:ext cx="5033111" cy="33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68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ZoneTexte 3"/>
          <p:cNvSpPr txBox="1"/>
          <p:nvPr/>
        </p:nvSpPr>
        <p:spPr>
          <a:xfrm>
            <a:off x="3899972" y="6150114"/>
            <a:ext cx="2853369" cy="707886"/>
          </a:xfrm>
          <a:prstGeom prst="rect">
            <a:avLst/>
          </a:prstGeom>
          <a:noFill/>
        </p:spPr>
        <p:txBody>
          <a:bodyPr wrap="square" rtlCol="0">
            <a:spAutoFit/>
          </a:bodyPr>
          <a:lstStyle/>
          <a:p>
            <a:r>
              <a:rPr lang="fr-FR" sz="4000" b="1" i="1" dirty="0" smtClean="0">
                <a:latin typeface="Freestyle Script" panose="030804020302050B0404" pitchFamily="66" charset="0"/>
              </a:rPr>
              <a:t>Vince Lombardi</a:t>
            </a:r>
            <a:endParaRPr lang="fr-FR" sz="4000" b="1" i="1" dirty="0">
              <a:latin typeface="Freestyle Script" panose="030804020302050B0404" pitchFamily="66" charset="0"/>
            </a:endParaRPr>
          </a:p>
        </p:txBody>
      </p:sp>
    </p:spTree>
    <p:extLst>
      <p:ext uri="{BB962C8B-B14F-4D97-AF65-F5344CB8AC3E}">
        <p14:creationId xmlns:p14="http://schemas.microsoft.com/office/powerpoint/2010/main" val="351062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553" y="572877"/>
            <a:ext cx="7454745" cy="5591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50195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980" y="-552786"/>
            <a:ext cx="5224587" cy="69921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0104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53" y="140978"/>
            <a:ext cx="10347151" cy="67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145754" y="3314823"/>
            <a:ext cx="4439798" cy="369332"/>
          </a:xfrm>
          <a:prstGeom prst="rect">
            <a:avLst/>
          </a:prstGeom>
          <a:solidFill>
            <a:schemeClr val="tx1"/>
          </a:solidFill>
        </p:spPr>
        <p:txBody>
          <a:bodyPr wrap="square" rtlCol="0">
            <a:spAutoFit/>
          </a:bodyPr>
          <a:lstStyle/>
          <a:p>
            <a:pPr algn="ctr"/>
            <a:r>
              <a:rPr lang="fr-FR" b="1" dirty="0" smtClean="0">
                <a:solidFill>
                  <a:schemeClr val="bg1"/>
                </a:solidFill>
                <a:latin typeface="Arial" panose="020B0604020202020204" pitchFamily="34" charset="0"/>
                <a:cs typeface="Arial" panose="020B0604020202020204" pitchFamily="34" charset="0"/>
              </a:rPr>
              <a:t>Jean-François Caujolle </a:t>
            </a:r>
            <a:r>
              <a:rPr lang="fr-FR" b="1" dirty="0" err="1" smtClean="0">
                <a:solidFill>
                  <a:schemeClr val="bg1"/>
                </a:solidFill>
                <a:latin typeface="Arial" panose="020B0604020202020204" pitchFamily="34" charset="0"/>
                <a:cs typeface="Arial" panose="020B0604020202020204" pitchFamily="34" charset="0"/>
              </a:rPr>
              <a:t>since</a:t>
            </a:r>
            <a:r>
              <a:rPr lang="fr-FR" b="1" dirty="0" smtClean="0">
                <a:solidFill>
                  <a:schemeClr val="bg1"/>
                </a:solidFill>
                <a:latin typeface="Arial" panose="020B0604020202020204" pitchFamily="34" charset="0"/>
                <a:cs typeface="Arial" panose="020B0604020202020204" pitchFamily="34" charset="0"/>
              </a:rPr>
              <a:t> 1993</a:t>
            </a:r>
            <a:endParaRPr lang="fr-FR" b="1" dirty="0">
              <a:solidFill>
                <a:schemeClr val="bg1"/>
              </a:solidFill>
              <a:latin typeface="Arial" panose="020B0604020202020204" pitchFamily="34" charset="0"/>
              <a:cs typeface="Arial" panose="020B0604020202020204" pitchFamily="34" charset="0"/>
            </a:endParaRPr>
          </a:p>
        </p:txBody>
      </p:sp>
      <p:sp>
        <p:nvSpPr>
          <p:cNvPr id="6" name="ZoneTexte 5"/>
          <p:cNvSpPr txBox="1"/>
          <p:nvPr/>
        </p:nvSpPr>
        <p:spPr>
          <a:xfrm>
            <a:off x="6322763" y="3314823"/>
            <a:ext cx="4253429" cy="369332"/>
          </a:xfrm>
          <a:prstGeom prst="rect">
            <a:avLst/>
          </a:prstGeom>
          <a:solidFill>
            <a:schemeClr val="tx1"/>
          </a:solidFill>
        </p:spPr>
        <p:txBody>
          <a:bodyPr wrap="square" rtlCol="0">
            <a:spAutoFit/>
          </a:bodyPr>
          <a:lstStyle/>
          <a:p>
            <a:pPr algn="ctr"/>
            <a:r>
              <a:rPr lang="fr-FR" b="1" dirty="0" smtClean="0">
                <a:solidFill>
                  <a:schemeClr val="bg1"/>
                </a:solidFill>
                <a:latin typeface="Arial" panose="020B0604020202020204" pitchFamily="34" charset="0"/>
                <a:cs typeface="Arial" panose="020B0604020202020204" pitchFamily="34" charset="0"/>
              </a:rPr>
              <a:t>Jean-Claude Blanc </a:t>
            </a:r>
            <a:r>
              <a:rPr lang="fr-FR" b="1" dirty="0" err="1" smtClean="0">
                <a:solidFill>
                  <a:schemeClr val="bg1"/>
                </a:solidFill>
                <a:latin typeface="Arial" panose="020B0604020202020204" pitchFamily="34" charset="0"/>
                <a:cs typeface="Arial" panose="020B0604020202020204" pitchFamily="34" charset="0"/>
              </a:rPr>
              <a:t>since</a:t>
            </a:r>
            <a:r>
              <a:rPr lang="fr-FR" b="1" dirty="0" smtClean="0">
                <a:solidFill>
                  <a:schemeClr val="bg1"/>
                </a:solidFill>
                <a:latin typeface="Arial" panose="020B0604020202020204" pitchFamily="34" charset="0"/>
                <a:cs typeface="Arial" panose="020B0604020202020204" pitchFamily="34" charset="0"/>
              </a:rPr>
              <a:t> 2000</a:t>
            </a:r>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87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7899" y="240956"/>
            <a:ext cx="9144000" cy="6089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4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198" y="305030"/>
            <a:ext cx="10699826" cy="6018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19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You are, </a:t>
            </a:r>
            <a:r>
              <a:rPr lang="fr-FR" dirty="0" err="1" smtClean="0"/>
              <a:t>you</a:t>
            </a:r>
            <a:r>
              <a:rPr lang="fr-FR" dirty="0" smtClean="0"/>
              <a:t> have…</a:t>
            </a:r>
            <a:endParaRPr lang="fr-FR" dirty="0"/>
          </a:p>
        </p:txBody>
      </p:sp>
      <p:sp>
        <p:nvSpPr>
          <p:cNvPr id="3" name="Espace réservé du contenu 2"/>
          <p:cNvSpPr>
            <a:spLocks noGrp="1"/>
          </p:cNvSpPr>
          <p:nvPr>
            <p:ph idx="1"/>
          </p:nvPr>
        </p:nvSpPr>
        <p:spPr>
          <a:xfrm>
            <a:off x="1097280" y="1845734"/>
            <a:ext cx="10911106" cy="4455914"/>
          </a:xfrm>
        </p:spPr>
        <p:txBody>
          <a:bodyPr>
            <a:normAutofit fontScale="85000" lnSpcReduction="20000"/>
          </a:bodyPr>
          <a:lstStyle/>
          <a:p>
            <a:pPr marL="0" indent="0">
              <a:buNone/>
            </a:pPr>
            <a:r>
              <a:rPr lang="fr-FR" b="1" dirty="0" smtClean="0"/>
              <a:t>Last </a:t>
            </a:r>
            <a:r>
              <a:rPr lang="fr-FR" b="1" dirty="0" err="1" smtClean="0"/>
              <a:t>diploma</a:t>
            </a:r>
            <a:r>
              <a:rPr lang="fr-FR" b="1" dirty="0" smtClean="0"/>
              <a:t> </a:t>
            </a:r>
            <a:r>
              <a:rPr lang="fr-FR" dirty="0" smtClean="0"/>
              <a:t>: </a:t>
            </a:r>
            <a:r>
              <a:rPr lang="fr-FR" dirty="0" err="1" smtClean="0"/>
              <a:t>Phd</a:t>
            </a:r>
            <a:r>
              <a:rPr lang="fr-FR" dirty="0" smtClean="0"/>
              <a:t> Business Management IAE Aix en Provence 2004 – </a:t>
            </a:r>
            <a:r>
              <a:rPr lang="fr-FR" dirty="0" err="1" smtClean="0"/>
              <a:t>Econometrics</a:t>
            </a:r>
            <a:r>
              <a:rPr lang="fr-FR" dirty="0" smtClean="0"/>
              <a:t> </a:t>
            </a:r>
            <a:r>
              <a:rPr lang="fr-FR" dirty="0" err="1" smtClean="0"/>
              <a:t>Engineer</a:t>
            </a:r>
            <a:r>
              <a:rPr lang="fr-FR" dirty="0" smtClean="0"/>
              <a:t> Aix Marseille </a:t>
            </a:r>
            <a:r>
              <a:rPr lang="fr-FR" dirty="0" err="1" smtClean="0"/>
              <a:t>University</a:t>
            </a:r>
            <a:r>
              <a:rPr lang="fr-FR" dirty="0" smtClean="0"/>
              <a:t> 2001</a:t>
            </a:r>
            <a:endParaRPr lang="fr-FR" dirty="0"/>
          </a:p>
          <a:p>
            <a:pPr marL="0" indent="0">
              <a:buNone/>
            </a:pPr>
            <a:endParaRPr lang="fr-FR" b="1" dirty="0" smtClean="0"/>
          </a:p>
          <a:p>
            <a:pPr marL="0" indent="0">
              <a:buNone/>
            </a:pPr>
            <a:r>
              <a:rPr lang="fr-FR" b="1" dirty="0" smtClean="0"/>
              <a:t>Last sport </a:t>
            </a:r>
            <a:r>
              <a:rPr lang="fr-FR" b="1" dirty="0" err="1" smtClean="0"/>
              <a:t>experience</a:t>
            </a:r>
            <a:r>
              <a:rPr lang="fr-FR" b="1" dirty="0" smtClean="0"/>
              <a:t> (</a:t>
            </a:r>
            <a:r>
              <a:rPr lang="fr-FR" b="1" dirty="0" err="1" smtClean="0"/>
              <a:t>this</a:t>
            </a:r>
            <a:r>
              <a:rPr lang="fr-FR" b="1" dirty="0" smtClean="0"/>
              <a:t> </a:t>
            </a:r>
            <a:r>
              <a:rPr lang="fr-FR" b="1" dirty="0" err="1" smtClean="0"/>
              <a:t>summer</a:t>
            </a:r>
            <a:r>
              <a:rPr lang="fr-FR" b="1" dirty="0" smtClean="0"/>
              <a:t>) </a:t>
            </a:r>
            <a:r>
              <a:rPr lang="fr-FR" dirty="0" smtClean="0"/>
              <a:t>:</a:t>
            </a:r>
          </a:p>
          <a:p>
            <a:pPr>
              <a:buFont typeface="Courier New" panose="02070309020205020404" pitchFamily="49" charset="0"/>
              <a:buChar char="o"/>
            </a:pPr>
            <a:r>
              <a:rPr lang="fr-FR" dirty="0" smtClean="0"/>
              <a:t>OM Business </a:t>
            </a:r>
            <a:r>
              <a:rPr lang="fr-FR" dirty="0" err="1" smtClean="0"/>
              <a:t>Assets</a:t>
            </a:r>
            <a:r>
              <a:rPr lang="fr-FR" dirty="0" smtClean="0"/>
              <a:t> Consulting Mission &amp; PSG Fan Marketing Mission</a:t>
            </a:r>
          </a:p>
          <a:p>
            <a:pPr>
              <a:buFont typeface="Courier New" panose="02070309020205020404" pitchFamily="49" charset="0"/>
              <a:buChar char="o"/>
            </a:pPr>
            <a:r>
              <a:rPr lang="fr-FR" dirty="0" smtClean="0"/>
              <a:t>Roland Garros </a:t>
            </a:r>
            <a:r>
              <a:rPr lang="fr-FR" dirty="0" err="1" smtClean="0"/>
              <a:t>Hospitality</a:t>
            </a:r>
            <a:r>
              <a:rPr lang="fr-FR" dirty="0" smtClean="0"/>
              <a:t> &amp; Public Relation Business </a:t>
            </a:r>
            <a:r>
              <a:rPr lang="fr-FR" dirty="0" err="1" smtClean="0"/>
              <a:t>Strategy</a:t>
            </a:r>
            <a:r>
              <a:rPr lang="fr-FR" dirty="0" smtClean="0"/>
              <a:t> </a:t>
            </a:r>
            <a:r>
              <a:rPr lang="fr-FR" dirty="0" err="1" smtClean="0"/>
              <a:t>with</a:t>
            </a:r>
            <a:r>
              <a:rPr lang="fr-FR" dirty="0" smtClean="0"/>
              <a:t> Jo Tsonga</a:t>
            </a:r>
          </a:p>
          <a:p>
            <a:pPr>
              <a:buFont typeface="Courier New" panose="02070309020205020404" pitchFamily="49" charset="0"/>
              <a:buChar char="o"/>
            </a:pPr>
            <a:r>
              <a:rPr lang="fr-FR" dirty="0" smtClean="0"/>
              <a:t>ATP World Tour : Nice to Lyon transfert and business </a:t>
            </a:r>
            <a:r>
              <a:rPr lang="fr-FR" dirty="0" err="1" smtClean="0"/>
              <a:t>creation</a:t>
            </a:r>
            <a:r>
              <a:rPr lang="fr-FR" dirty="0" smtClean="0"/>
              <a:t> (JFC, TP, JWT) , </a:t>
            </a:r>
          </a:p>
          <a:p>
            <a:pPr>
              <a:buFont typeface="Courier New" panose="02070309020205020404" pitchFamily="49" charset="0"/>
              <a:buChar char="o"/>
            </a:pPr>
            <a:r>
              <a:rPr lang="fr-FR" dirty="0" smtClean="0"/>
              <a:t>FFT – Roland Garros </a:t>
            </a:r>
            <a:r>
              <a:rPr lang="fr-FR" dirty="0" err="1" smtClean="0"/>
              <a:t>Executive</a:t>
            </a:r>
            <a:r>
              <a:rPr lang="fr-FR" dirty="0" smtClean="0"/>
              <a:t> </a:t>
            </a:r>
            <a:r>
              <a:rPr lang="fr-FR" dirty="0" err="1" smtClean="0"/>
              <a:t>Comitee</a:t>
            </a:r>
            <a:r>
              <a:rPr lang="fr-FR" dirty="0" smtClean="0"/>
              <a:t> / </a:t>
            </a:r>
            <a:r>
              <a:rPr lang="fr-FR" dirty="0" err="1" smtClean="0"/>
              <a:t>Executive</a:t>
            </a:r>
            <a:r>
              <a:rPr lang="fr-FR" dirty="0" smtClean="0"/>
              <a:t> </a:t>
            </a:r>
            <a:r>
              <a:rPr lang="fr-FR" dirty="0" err="1" smtClean="0"/>
              <a:t>competencies</a:t>
            </a:r>
            <a:r>
              <a:rPr lang="fr-FR" dirty="0" smtClean="0"/>
              <a:t> help for </a:t>
            </a:r>
            <a:r>
              <a:rPr lang="fr-FR" dirty="0" err="1" smtClean="0"/>
              <a:t>recruitment</a:t>
            </a:r>
            <a:r>
              <a:rPr lang="fr-FR" dirty="0" smtClean="0"/>
              <a:t> </a:t>
            </a:r>
          </a:p>
          <a:p>
            <a:pPr>
              <a:buFont typeface="Courier New" panose="02070309020205020404" pitchFamily="49" charset="0"/>
              <a:buChar char="o"/>
            </a:pPr>
            <a:r>
              <a:rPr lang="fr-FR" dirty="0" smtClean="0"/>
              <a:t>…. </a:t>
            </a:r>
          </a:p>
          <a:p>
            <a:endParaRPr lang="fr-FR" dirty="0"/>
          </a:p>
          <a:p>
            <a:r>
              <a:rPr lang="fr-FR" b="1" dirty="0" smtClean="0"/>
              <a:t>Sport Practice Fan… :</a:t>
            </a:r>
          </a:p>
          <a:p>
            <a:pPr>
              <a:buFont typeface="Courier New" panose="02070309020205020404" pitchFamily="49" charset="0"/>
              <a:buChar char="o"/>
            </a:pPr>
            <a:r>
              <a:rPr lang="fr-FR" dirty="0" smtClean="0"/>
              <a:t>Tennis, Basket, Soccer, Rugby </a:t>
            </a:r>
            <a:r>
              <a:rPr lang="fr-FR" dirty="0" err="1" smtClean="0"/>
              <a:t>Seven</a:t>
            </a:r>
            <a:r>
              <a:rPr lang="fr-FR" dirty="0" smtClean="0"/>
              <a:t>, </a:t>
            </a:r>
            <a:r>
              <a:rPr lang="fr-FR" dirty="0" err="1" smtClean="0"/>
              <a:t>Paddle</a:t>
            </a:r>
            <a:r>
              <a:rPr lang="fr-FR" dirty="0" smtClean="0"/>
              <a:t> </a:t>
            </a:r>
            <a:r>
              <a:rPr lang="fr-FR" dirty="0" err="1" smtClean="0"/>
              <a:t>board</a:t>
            </a:r>
            <a:r>
              <a:rPr lang="fr-FR" dirty="0" smtClean="0"/>
              <a:t>… and </a:t>
            </a:r>
            <a:r>
              <a:rPr lang="fr-FR" dirty="0" err="1" smtClean="0"/>
              <a:t>anterior</a:t>
            </a:r>
            <a:r>
              <a:rPr lang="fr-FR" dirty="0" smtClean="0"/>
              <a:t> </a:t>
            </a:r>
            <a:r>
              <a:rPr lang="fr-FR" dirty="0" err="1" smtClean="0"/>
              <a:t>cruciate</a:t>
            </a:r>
            <a:r>
              <a:rPr lang="fr-FR" dirty="0" smtClean="0"/>
              <a:t> ligament (ACL) …  </a:t>
            </a:r>
          </a:p>
          <a:p>
            <a:pPr>
              <a:buFont typeface="Courier New" panose="02070309020205020404" pitchFamily="49" charset="0"/>
              <a:buChar char="o"/>
            </a:pPr>
            <a:r>
              <a:rPr lang="fr-FR" dirty="0" smtClean="0"/>
              <a:t>OM, </a:t>
            </a:r>
            <a:r>
              <a:rPr lang="fr-FR" dirty="0" err="1" smtClean="0"/>
              <a:t>Celtics</a:t>
            </a:r>
            <a:r>
              <a:rPr lang="fr-FR" dirty="0" smtClean="0"/>
              <a:t>, </a:t>
            </a:r>
            <a:r>
              <a:rPr lang="fr-FR" dirty="0" err="1" smtClean="0"/>
              <a:t>Juve</a:t>
            </a:r>
            <a:r>
              <a:rPr lang="fr-FR" dirty="0" smtClean="0"/>
              <a:t>, Warriors, Canadiens, </a:t>
            </a:r>
            <a:r>
              <a:rPr lang="fr-FR" dirty="0" err="1" smtClean="0"/>
              <a:t>Seahawks</a:t>
            </a:r>
            <a:r>
              <a:rPr lang="fr-FR" dirty="0" smtClean="0"/>
              <a:t>, Fed, Stan, Jo, Liza, Ray Allen, Curry, </a:t>
            </a:r>
            <a:r>
              <a:rPr lang="fr-FR" dirty="0" err="1" smtClean="0"/>
              <a:t>Voller</a:t>
            </a:r>
            <a:r>
              <a:rPr lang="fr-FR" dirty="0" smtClean="0"/>
              <a:t>, ZZ, Slater, </a:t>
            </a:r>
            <a:r>
              <a:rPr lang="fr-FR" dirty="0" err="1" smtClean="0"/>
              <a:t>Bird</a:t>
            </a:r>
            <a:r>
              <a:rPr lang="fr-FR" dirty="0" smtClean="0"/>
              <a:t>, </a:t>
            </a:r>
            <a:r>
              <a:rPr lang="fr-FR" dirty="0" err="1" smtClean="0"/>
              <a:t>Wilko</a:t>
            </a:r>
            <a:r>
              <a:rPr lang="fr-FR" dirty="0" smtClean="0"/>
              <a:t>….  </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814" y="2210320"/>
            <a:ext cx="3445674" cy="2291508"/>
          </a:xfrm>
          <a:prstGeom prst="ellipse">
            <a:avLst/>
          </a:prstGeom>
          <a:ln>
            <a:noFill/>
          </a:ln>
          <a:effectLst>
            <a:softEdge rad="112500"/>
          </a:effectLst>
        </p:spPr>
      </p:pic>
    </p:spTree>
    <p:extLst>
      <p:ext uri="{BB962C8B-B14F-4D97-AF65-F5344CB8AC3E}">
        <p14:creationId xmlns:p14="http://schemas.microsoft.com/office/powerpoint/2010/main" val="2320926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193466" y="315434"/>
            <a:ext cx="8229600" cy="1143000"/>
          </a:xfrm>
        </p:spPr>
        <p:txBody>
          <a:bodyPr>
            <a:normAutofit/>
          </a:bodyPr>
          <a:lstStyle/>
          <a:p>
            <a:pPr algn="ctr"/>
            <a:r>
              <a:rPr altLang="fr-FR" sz="6600" b="1" dirty="0" smtClean="0"/>
              <a:t>SPORTAIMENT</a:t>
            </a:r>
            <a:r>
              <a:rPr lang="fr-FR" altLang="fr-FR" sz="6600" b="1" dirty="0" smtClean="0"/>
              <a:t> BUSINESS</a:t>
            </a:r>
            <a:endParaRPr altLang="fr-FR" sz="6600" b="1" dirty="0"/>
          </a:p>
        </p:txBody>
      </p:sp>
      <p:sp>
        <p:nvSpPr>
          <p:cNvPr id="113667" name="Rectangle 3"/>
          <p:cNvSpPr>
            <a:spLocks noGrp="1" noChangeArrowheads="1"/>
          </p:cNvSpPr>
          <p:nvPr>
            <p:ph idx="1"/>
          </p:nvPr>
        </p:nvSpPr>
        <p:spPr>
          <a:xfrm>
            <a:off x="1453614" y="1929606"/>
            <a:ext cx="4314825" cy="4525963"/>
          </a:xfrm>
        </p:spPr>
        <p:txBody>
          <a:bodyPr/>
          <a:lstStyle/>
          <a:p>
            <a:pPr marL="0" indent="0" algn="ctr">
              <a:lnSpc>
                <a:spcPct val="80000"/>
              </a:lnSpc>
              <a:buNone/>
              <a:defRPr/>
            </a:pPr>
            <a:r>
              <a:rPr sz="5400" b="1" dirty="0"/>
              <a:t>PLACE </a:t>
            </a:r>
          </a:p>
          <a:p>
            <a:pPr marL="0" indent="0" algn="ctr">
              <a:lnSpc>
                <a:spcPct val="80000"/>
              </a:lnSpc>
              <a:buNone/>
              <a:defRPr/>
            </a:pPr>
            <a:r>
              <a:rPr sz="5400" b="1" dirty="0" smtClean="0"/>
              <a:t>&amp; </a:t>
            </a:r>
            <a:endParaRPr sz="5400" b="1" dirty="0"/>
          </a:p>
          <a:p>
            <a:pPr marL="0" indent="0" algn="ctr">
              <a:lnSpc>
                <a:spcPct val="80000"/>
              </a:lnSpc>
              <a:buNone/>
              <a:defRPr/>
            </a:pPr>
            <a:r>
              <a:rPr sz="5400" b="1" dirty="0" smtClean="0"/>
              <a:t>MOMENT</a:t>
            </a:r>
            <a:endParaRPr sz="5400" b="1" dirty="0"/>
          </a:p>
          <a:p>
            <a:pPr>
              <a:lnSpc>
                <a:spcPct val="80000"/>
              </a:lnSpc>
              <a:buFont typeface="Wingdings" pitchFamily="2" charset="2"/>
              <a:buChar char="q"/>
              <a:defRPr/>
            </a:pPr>
            <a:endParaRPr dirty="0"/>
          </a:p>
          <a:p>
            <a:pPr>
              <a:lnSpc>
                <a:spcPct val="80000"/>
              </a:lnSpc>
              <a:buFont typeface="Wingdings" pitchFamily="2" charset="2"/>
              <a:buChar char="q"/>
              <a:defRPr/>
            </a:pPr>
            <a:endParaRPr dirty="0"/>
          </a:p>
          <a:p>
            <a:pPr>
              <a:lnSpc>
                <a:spcPct val="80000"/>
              </a:lnSpc>
              <a:defRPr/>
            </a:pPr>
            <a:endParaRPr dirty="0"/>
          </a:p>
        </p:txBody>
      </p:sp>
      <p:sp>
        <p:nvSpPr>
          <p:cNvPr id="2" name="Rectangle 1"/>
          <p:cNvSpPr/>
          <p:nvPr/>
        </p:nvSpPr>
        <p:spPr>
          <a:xfrm>
            <a:off x="5881962" y="3140968"/>
            <a:ext cx="1354602" cy="923330"/>
          </a:xfrm>
          <a:prstGeom prst="rect">
            <a:avLst/>
          </a:prstGeom>
          <a:noFill/>
        </p:spPr>
        <p:txBody>
          <a:bodyPr wrap="none">
            <a:spAutoFit/>
          </a:bodyPr>
          <a:lstStyle/>
          <a:p>
            <a:pPr algn="ctr">
              <a:defRPr/>
            </a:pPr>
            <a:r>
              <a:rPr lang="fr-FR" sz="5400" b="1" dirty="0">
                <a:ln w="9525">
                  <a:solidFill>
                    <a:schemeClr val="bg1"/>
                  </a:solidFill>
                  <a:prstDash val="solid"/>
                </a:ln>
                <a:effectLst>
                  <a:outerShdw blurRad="12700" dist="38100" dir="2700000" algn="tl" rotWithShape="0">
                    <a:schemeClr val="bg1">
                      <a:lumMod val="50000"/>
                    </a:schemeClr>
                  </a:outerShdw>
                </a:effectLst>
              </a:rPr>
              <a:t>FOR</a:t>
            </a:r>
          </a:p>
        </p:txBody>
      </p:sp>
      <p:sp>
        <p:nvSpPr>
          <p:cNvPr id="5" name="Rectangle 3"/>
          <p:cNvSpPr txBox="1">
            <a:spLocks noChangeArrowheads="1"/>
          </p:cNvSpPr>
          <p:nvPr/>
        </p:nvSpPr>
        <p:spPr bwMode="auto">
          <a:xfrm>
            <a:off x="6888163" y="3284538"/>
            <a:ext cx="431641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solidFill>
                  <a:schemeClr val="tx1"/>
                </a:solidFill>
                <a:latin typeface="+mn-lt"/>
                <a:ea typeface="+mn-ea"/>
                <a:cs typeface="+mn-cs"/>
              </a:defRPr>
            </a:defPPr>
            <a:lvl1pPr marL="342900" indent="-342900" algn="l" rtl="0" eaLnBrk="0" fontAlgn="base" hangingPunct="0">
              <a:spcBef>
                <a:spcPct val="20000"/>
              </a:spcBef>
              <a:spcAft>
                <a:spcPct val="0"/>
              </a:spcAft>
              <a:buChar char="•"/>
              <a:defRPr lang="fr-FR" sz="2800">
                <a:solidFill>
                  <a:schemeClr val="tx1"/>
                </a:solidFill>
                <a:latin typeface="+mn-lt"/>
              </a:defRPr>
            </a:lvl1pPr>
            <a:lvl2pPr marL="742950" indent="-285750" algn="l" rtl="0" eaLnBrk="0" fontAlgn="base" hangingPunct="0">
              <a:spcBef>
                <a:spcPct val="20000"/>
              </a:spcBef>
              <a:spcAft>
                <a:spcPct val="0"/>
              </a:spcAft>
              <a:buChar char="–"/>
              <a:defRPr lang="fr-FR" sz="2400">
                <a:solidFill>
                  <a:schemeClr val="tx1"/>
                </a:solidFill>
                <a:latin typeface="+mn-lt"/>
              </a:defRPr>
            </a:lvl2pPr>
            <a:lvl3pPr marL="1143000" indent="-228600" algn="l" rtl="0" eaLnBrk="0" fontAlgn="base" hangingPunct="0">
              <a:spcBef>
                <a:spcPct val="20000"/>
              </a:spcBef>
              <a:spcAft>
                <a:spcPct val="0"/>
              </a:spcAft>
              <a:buChar char="•"/>
              <a:defRPr lang="fr-FR" sz="2400">
                <a:solidFill>
                  <a:schemeClr val="tx1"/>
                </a:solidFill>
                <a:latin typeface="+mn-lt"/>
              </a:defRPr>
            </a:lvl3pPr>
            <a:lvl4pPr marL="1600200" indent="-228600" algn="l" rtl="0" eaLnBrk="0" fontAlgn="base" hangingPunct="0">
              <a:spcBef>
                <a:spcPct val="20000"/>
              </a:spcBef>
              <a:spcAft>
                <a:spcPct val="0"/>
              </a:spcAft>
              <a:buChar char="–"/>
              <a:defRPr lang="fr-FR" sz="2000">
                <a:solidFill>
                  <a:schemeClr val="tx1"/>
                </a:solidFill>
                <a:latin typeface="+mn-lt"/>
              </a:defRPr>
            </a:lvl4pPr>
            <a:lvl5pPr marL="2057400" indent="-228600" algn="l" rtl="0" eaLnBrk="0" fontAlgn="base" hangingPunct="0">
              <a:spcBef>
                <a:spcPct val="20000"/>
              </a:spcBef>
              <a:spcAft>
                <a:spcPct val="0"/>
              </a:spcAft>
              <a:buChar char="»"/>
              <a:defRPr lang="fr-FR" sz="2000">
                <a:solidFill>
                  <a:schemeClr val="tx1"/>
                </a:solidFill>
                <a:latin typeface="+mn-lt"/>
              </a:defRPr>
            </a:lvl5pPr>
            <a:lvl6pPr marL="2514600" indent="-228600">
              <a:buChar char="•"/>
              <a:defRPr lang="fr-FR" sz="2000"/>
            </a:lvl6pPr>
            <a:lvl7pPr marL="2971800" indent="-228600">
              <a:buChar char="•"/>
              <a:defRPr lang="fr-FR" sz="2000"/>
            </a:lvl7pPr>
            <a:lvl8pPr marL="3429000" indent="-228600">
              <a:buChar char="•"/>
              <a:defRPr lang="fr-FR" sz="2000"/>
            </a:lvl8pPr>
            <a:lvl9pPr marL="3886200" indent="-228600">
              <a:buChar char="•"/>
              <a:defRPr lang="fr-FR" sz="2000"/>
            </a:lvl9pPr>
          </a:lstStyle>
          <a:p>
            <a:pPr marL="0" indent="0" algn="ctr">
              <a:lnSpc>
                <a:spcPct val="80000"/>
              </a:lnSpc>
              <a:buNone/>
              <a:defRPr/>
            </a:pPr>
            <a:r>
              <a:rPr sz="5400" b="1" kern="0" dirty="0">
                <a:solidFill>
                  <a:srgbClr val="FF0000"/>
                </a:solidFill>
                <a:latin typeface="Arial Black" panose="020B0A04020102020204" pitchFamily="34" charset="0"/>
              </a:rPr>
              <a:t>FANS</a:t>
            </a:r>
          </a:p>
          <a:p>
            <a:pPr>
              <a:lnSpc>
                <a:spcPct val="80000"/>
              </a:lnSpc>
              <a:buFont typeface="Wingdings" pitchFamily="2" charset="2"/>
              <a:buChar char="q"/>
              <a:defRPr/>
            </a:pPr>
            <a:endParaRPr sz="2000" kern="0" dirty="0"/>
          </a:p>
          <a:p>
            <a:pPr>
              <a:lnSpc>
                <a:spcPct val="80000"/>
              </a:lnSpc>
              <a:buFont typeface="Wingdings" pitchFamily="2" charset="2"/>
              <a:buChar char="q"/>
              <a:defRPr/>
            </a:pPr>
            <a:endParaRPr sz="2000" kern="0" dirty="0"/>
          </a:p>
          <a:p>
            <a:pPr>
              <a:lnSpc>
                <a:spcPct val="80000"/>
              </a:lnSpc>
              <a:defRPr/>
            </a:pPr>
            <a:endParaRPr sz="2000" kern="0" dirty="0"/>
          </a:p>
        </p:txBody>
      </p:sp>
    </p:spTree>
    <p:extLst>
      <p:ext uri="{BB962C8B-B14F-4D97-AF65-F5344CB8AC3E}">
        <p14:creationId xmlns:p14="http://schemas.microsoft.com/office/powerpoint/2010/main" val="3837336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1" end="1"/>
                                            </p:txEl>
                                          </p:spTgt>
                                        </p:tgtEl>
                                        <p:attrNameLst>
                                          <p:attrName>style.visibility</p:attrName>
                                        </p:attrNameLst>
                                      </p:cBhvr>
                                      <p:to>
                                        <p:strVal val="visible"/>
                                      </p:to>
                                    </p:set>
                                    <p:animEffect transition="in" filter="fade">
                                      <p:cBhvr>
                                        <p:cTn id="17" dur="2000"/>
                                        <p:tgtEl>
                                          <p:spTgt spid="1136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2" end="2"/>
                                            </p:txEl>
                                          </p:spTgt>
                                        </p:tgtEl>
                                        <p:attrNameLst>
                                          <p:attrName>style.visibility</p:attrName>
                                        </p:attrNameLst>
                                      </p:cBhvr>
                                      <p:to>
                                        <p:strVal val="visible"/>
                                      </p:to>
                                    </p:set>
                                    <p:animEffect transition="in" filter="fade">
                                      <p:cBhvr>
                                        <p:cTn id="22" dur="2000"/>
                                        <p:tgtEl>
                                          <p:spTgt spid="1136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88414" y="1981315"/>
            <a:ext cx="112151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Over the last four decades, sports in North America has evolved from pure competition to business…from game to entertainment.  Although the quality of competition has remained the centerpiece, North American sports culture is primarily motivated by money.</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In France, as in most European countries, the sports culture has historically been driven by the competitions themselves, so consumption trends are not comparable.  That said, there is no question that economic reality is driving French sports organizations to become more professional and oriented to business and profits.</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From the perspective of an American who has extensive experience working with European and French sports organizations, finding the right balance between economics and culture is precisely the right recipe for success.</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1524000" y="333375"/>
            <a:ext cx="9144000" cy="1138238"/>
          </a:xfrm>
          <a:prstGeom prst="rect">
            <a:avLst/>
          </a:prstGeom>
        </p:spPr>
        <p:txBody>
          <a:bodyPr>
            <a:spAutoFit/>
          </a:bodyPr>
          <a:lstStyle/>
          <a:p>
            <a:pPr algn="ctr">
              <a:defRPr/>
            </a:pPr>
            <a:r>
              <a:rPr lang="en-US" sz="28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Marshall Glickman</a:t>
            </a:r>
          </a:p>
          <a:p>
            <a:pPr algn="ctr">
              <a:defRPr/>
            </a:pPr>
            <a:endParaRPr lang="fr-FR" sz="20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a:p>
            <a:pPr algn="ctr">
              <a:defRPr/>
            </a:pPr>
            <a:r>
              <a:rPr lang="en-US" sz="20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CEO G2 Strategic, </a:t>
            </a:r>
            <a:r>
              <a:rPr lang="en-US" sz="2000" b="1" dirty="0">
                <a:effectLst>
                  <a:outerShdw blurRad="38100" dist="38100" dir="2700000" algn="tl">
                    <a:srgbClr val="000000">
                      <a:alpha val="43137"/>
                    </a:srgbClr>
                  </a:outerShdw>
                </a:effectLst>
              </a:rPr>
              <a:t>former president of the NBA’s Portland Trail Blazers</a:t>
            </a:r>
            <a:endParaRPr lang="fr-FR" sz="20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70554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WordArt 13"/>
          <p:cNvSpPr>
            <a:spLocks noChangeArrowheads="1" noChangeShapeType="1" noTextEdit="1"/>
          </p:cNvSpPr>
          <p:nvPr/>
        </p:nvSpPr>
        <p:spPr bwMode="auto">
          <a:xfrm>
            <a:off x="4367213" y="3179763"/>
            <a:ext cx="3065462" cy="393700"/>
          </a:xfrm>
          <a:prstGeom prst="rect">
            <a:avLst/>
          </a:prstGeom>
        </p:spPr>
        <p:txBody>
          <a:bodyPr wrap="none" fromWordArt="1">
            <a:prstTxWarp prst="textPlain">
              <a:avLst>
                <a:gd name="adj" fmla="val 50000"/>
              </a:avLst>
            </a:prstTxWarp>
          </a:bodyPr>
          <a:lstStyle/>
          <a:p>
            <a:pPr algn="ctr"/>
            <a:r>
              <a:rPr lang="fr-FR" sz="3600" kern="10" dirty="0">
                <a:ln w="9525">
                  <a:solidFill>
                    <a:srgbClr val="000000"/>
                  </a:solidFill>
                  <a:round/>
                  <a:headEnd/>
                  <a:tailEnd/>
                </a:ln>
                <a:solidFill>
                  <a:srgbClr val="FFFFFF"/>
                </a:solidFill>
                <a:latin typeface="Arial Black" panose="020B0A04020102020204" pitchFamily="34" charset="0"/>
              </a:rPr>
              <a:t>New sport </a:t>
            </a:r>
            <a:r>
              <a:rPr lang="fr-FR" sz="3600" kern="10" dirty="0" smtClean="0">
                <a:ln w="9525">
                  <a:solidFill>
                    <a:srgbClr val="000000"/>
                  </a:solidFill>
                  <a:round/>
                  <a:headEnd/>
                  <a:tailEnd/>
                </a:ln>
                <a:solidFill>
                  <a:srgbClr val="FFFFFF"/>
                </a:solidFill>
                <a:latin typeface="Arial Black" panose="020B0A04020102020204" pitchFamily="34" charset="0"/>
              </a:rPr>
              <a:t>Business model </a:t>
            </a:r>
            <a:r>
              <a:rPr lang="fr-FR" sz="3600" kern="10" dirty="0">
                <a:ln w="9525">
                  <a:solidFill>
                    <a:srgbClr val="000000"/>
                  </a:solidFill>
                  <a:round/>
                  <a:headEnd/>
                  <a:tailEnd/>
                </a:ln>
                <a:solidFill>
                  <a:srgbClr val="FFFFFF"/>
                </a:solidFill>
                <a:latin typeface="Arial Black" panose="020B0A04020102020204" pitchFamily="34" charset="0"/>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244" y="357188"/>
            <a:ext cx="4609616" cy="260191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34" y="226059"/>
            <a:ext cx="4282712" cy="285210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70" y="3776664"/>
            <a:ext cx="5324736" cy="2484877"/>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542" y="3675063"/>
            <a:ext cx="4497512" cy="2810945"/>
          </a:xfrm>
          <a:prstGeom prst="rect">
            <a:avLst/>
          </a:prstGeom>
        </p:spPr>
      </p:pic>
    </p:spTree>
    <p:extLst>
      <p:ext uri="{BB962C8B-B14F-4D97-AF65-F5344CB8AC3E}">
        <p14:creationId xmlns:p14="http://schemas.microsoft.com/office/powerpoint/2010/main" val="2054433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74882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3713164"/>
            <a:ext cx="559435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293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79" y="1380781"/>
            <a:ext cx="5715000" cy="381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579" y="0"/>
            <a:ext cx="4188591" cy="6701745"/>
          </a:xfrm>
          <a:prstGeom prst="rect">
            <a:avLst/>
          </a:prstGeom>
        </p:spPr>
      </p:pic>
    </p:spTree>
    <p:extLst>
      <p:ext uri="{BB962C8B-B14F-4D97-AF65-F5344CB8AC3E}">
        <p14:creationId xmlns:p14="http://schemas.microsoft.com/office/powerpoint/2010/main" val="3993956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410" name="Rectangle 2"/>
          <p:cNvSpPr>
            <a:spLocks noGrp="1"/>
          </p:cNvSpPr>
          <p:nvPr>
            <p:ph type="title" idx="4294967295"/>
          </p:nvPr>
        </p:nvSpPr>
        <p:spPr>
          <a:xfrm>
            <a:off x="1333040" y="425451"/>
            <a:ext cx="10172241" cy="622300"/>
          </a:xfrm>
        </p:spPr>
        <p:txBody>
          <a:bodyPr>
            <a:normAutofit fontScale="90000"/>
          </a:bodyPr>
          <a:lstStyle/>
          <a:p>
            <a:pPr>
              <a:defRPr/>
            </a:pPr>
            <a:r>
              <a:rPr sz="3200" b="1" dirty="0">
                <a:solidFill>
                  <a:schemeClr val="tx1"/>
                </a:solidFill>
                <a:effectLst>
                  <a:outerShdw blurRad="38100" dist="38100" dir="2700000" algn="tl">
                    <a:srgbClr val="FFFFFF"/>
                  </a:outerShdw>
                </a:effectLst>
              </a:rPr>
              <a:t>Sport Marketing Digest</a:t>
            </a:r>
            <a:r>
              <a:rPr sz="3200" b="1" dirty="0">
                <a:solidFill>
                  <a:schemeClr val="tx1"/>
                </a:solidFill>
              </a:rPr>
              <a:t> : </a:t>
            </a:r>
            <a:r>
              <a:rPr sz="2800" b="1" i="1" dirty="0">
                <a:solidFill>
                  <a:schemeClr val="tx1"/>
                </a:solidFill>
              </a:rPr>
              <a:t>Communication</a:t>
            </a:r>
            <a:r>
              <a:rPr sz="3200" b="1" dirty="0">
                <a:solidFill>
                  <a:schemeClr val="tx1"/>
                </a:solidFill>
              </a:rPr>
              <a:t> - </a:t>
            </a:r>
            <a:r>
              <a:rPr sz="2800" b="1" i="1" dirty="0">
                <a:solidFill>
                  <a:schemeClr val="tx1"/>
                </a:solidFill>
              </a:rPr>
              <a:t>Networks – </a:t>
            </a:r>
            <a:r>
              <a:rPr sz="2800" b="1" i="1" dirty="0" err="1">
                <a:solidFill>
                  <a:schemeClr val="tx1"/>
                </a:solidFill>
              </a:rPr>
              <a:t>Experiences</a:t>
            </a:r>
            <a:r>
              <a:rPr sz="2800" b="1" i="1" dirty="0">
                <a:solidFill>
                  <a:schemeClr val="tx1"/>
                </a:solidFill>
              </a:rPr>
              <a:t> – Brand</a:t>
            </a:r>
          </a:p>
        </p:txBody>
      </p:sp>
      <p:pic>
        <p:nvPicPr>
          <p:cNvPr id="18435" name="Picture 6" descr="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49500"/>
            <a:ext cx="236378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7"/>
          <p:cNvSpPr txBox="1">
            <a:spLocks noChangeArrowheads="1"/>
          </p:cNvSpPr>
          <p:nvPr/>
        </p:nvSpPr>
        <p:spPr bwMode="auto">
          <a:xfrm>
            <a:off x="1847850" y="1557339"/>
            <a:ext cx="2808288" cy="1476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Relational Marketing</a:t>
            </a:r>
          </a:p>
          <a:p>
            <a:pPr algn="ctr" eaLnBrk="1" hangingPunct="1">
              <a:spcBef>
                <a:spcPct val="50000"/>
              </a:spcBef>
              <a:buFontTx/>
              <a:buNone/>
            </a:pPr>
            <a:r>
              <a:rPr lang="fr-FR" altLang="fr-FR" sz="1800" b="1">
                <a:solidFill>
                  <a:schemeClr val="bg1"/>
                </a:solidFill>
                <a:latin typeface="Arial" panose="020B0604020202020204" pitchFamily="34" charset="0"/>
              </a:rPr>
              <a:t>CRM – Ticketing – RP – Social Capital</a:t>
            </a:r>
          </a:p>
          <a:p>
            <a:pPr algn="ctr" eaLnBrk="1" hangingPunct="1">
              <a:spcBef>
                <a:spcPct val="50000"/>
              </a:spcBef>
              <a:buFontTx/>
              <a:buNone/>
            </a:pPr>
            <a:r>
              <a:rPr lang="fr-FR" altLang="fr-FR" sz="1800" b="1">
                <a:solidFill>
                  <a:schemeClr val="bg1"/>
                </a:solidFill>
                <a:latin typeface="Arial" panose="020B0604020202020204" pitchFamily="34" charset="0"/>
              </a:rPr>
              <a:t>« The Place to be »</a:t>
            </a:r>
          </a:p>
        </p:txBody>
      </p:sp>
      <p:sp>
        <p:nvSpPr>
          <p:cNvPr id="18437" name="Text Box 8"/>
          <p:cNvSpPr txBox="1">
            <a:spLocks noChangeArrowheads="1"/>
          </p:cNvSpPr>
          <p:nvPr/>
        </p:nvSpPr>
        <p:spPr bwMode="auto">
          <a:xfrm>
            <a:off x="7391400" y="1484314"/>
            <a:ext cx="3276600" cy="1476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Experiential Marketing</a:t>
            </a:r>
          </a:p>
          <a:p>
            <a:pPr algn="ctr" eaLnBrk="1" hangingPunct="1">
              <a:spcBef>
                <a:spcPct val="50000"/>
              </a:spcBef>
              <a:buFontTx/>
              <a:buNone/>
            </a:pPr>
            <a:r>
              <a:rPr lang="fr-FR" altLang="fr-FR" sz="1800" b="1">
                <a:solidFill>
                  <a:schemeClr val="bg1"/>
                </a:solidFill>
                <a:latin typeface="Arial" panose="020B0604020202020204" pitchFamily="34" charset="0"/>
              </a:rPr>
              <a:t>Entertainment BtC BtB CtC</a:t>
            </a:r>
          </a:p>
          <a:p>
            <a:pPr algn="ctr" eaLnBrk="1" hangingPunct="1">
              <a:spcBef>
                <a:spcPct val="50000"/>
              </a:spcBef>
              <a:buFontTx/>
              <a:buNone/>
            </a:pPr>
            <a:r>
              <a:rPr lang="fr-FR" altLang="fr-FR" sz="1800" b="1">
                <a:solidFill>
                  <a:schemeClr val="bg1"/>
                </a:solidFill>
                <a:latin typeface="Arial" panose="020B0604020202020204" pitchFamily="34" charset="0"/>
              </a:rPr>
              <a:t>« The Place to show the show »</a:t>
            </a:r>
          </a:p>
        </p:txBody>
      </p:sp>
      <p:sp>
        <p:nvSpPr>
          <p:cNvPr id="18438" name="Text Box 9"/>
          <p:cNvSpPr txBox="1">
            <a:spLocks noChangeArrowheads="1"/>
          </p:cNvSpPr>
          <p:nvPr/>
        </p:nvSpPr>
        <p:spPr bwMode="auto">
          <a:xfrm>
            <a:off x="1774825" y="4941888"/>
            <a:ext cx="2808288" cy="17510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Brand Management</a:t>
            </a:r>
          </a:p>
          <a:p>
            <a:pPr algn="ctr" eaLnBrk="1" hangingPunct="1">
              <a:spcBef>
                <a:spcPct val="50000"/>
              </a:spcBef>
              <a:buFontTx/>
              <a:buNone/>
            </a:pPr>
            <a:r>
              <a:rPr lang="fr-FR" altLang="fr-FR" sz="1800" b="1">
                <a:solidFill>
                  <a:schemeClr val="bg1"/>
                </a:solidFill>
                <a:latin typeface="Arial" panose="020B0604020202020204" pitchFamily="34" charset="0"/>
              </a:rPr>
              <a:t>Merchandising – branding </a:t>
            </a:r>
          </a:p>
          <a:p>
            <a:pPr algn="ctr" eaLnBrk="1" hangingPunct="1">
              <a:spcBef>
                <a:spcPct val="50000"/>
              </a:spcBef>
              <a:buFontTx/>
              <a:buNone/>
            </a:pPr>
            <a:r>
              <a:rPr lang="fr-FR" altLang="fr-FR" sz="1800" b="1">
                <a:solidFill>
                  <a:schemeClr val="bg1"/>
                </a:solidFill>
                <a:latin typeface="Arial" panose="020B0604020202020204" pitchFamily="34" charset="0"/>
              </a:rPr>
              <a:t>« The Place to express your brand »</a:t>
            </a:r>
          </a:p>
        </p:txBody>
      </p:sp>
      <p:sp>
        <p:nvSpPr>
          <p:cNvPr id="18439" name="Text Box 10"/>
          <p:cNvSpPr txBox="1">
            <a:spLocks noChangeArrowheads="1"/>
          </p:cNvSpPr>
          <p:nvPr/>
        </p:nvSpPr>
        <p:spPr bwMode="auto">
          <a:xfrm>
            <a:off x="7391400" y="4941888"/>
            <a:ext cx="3024188" cy="1338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Event Communication – Commercial Sponsorship</a:t>
            </a:r>
          </a:p>
          <a:p>
            <a:pPr algn="ctr" eaLnBrk="1" hangingPunct="1">
              <a:spcBef>
                <a:spcPct val="50000"/>
              </a:spcBef>
              <a:buFontTx/>
              <a:buNone/>
            </a:pPr>
            <a:r>
              <a:rPr lang="fr-FR" altLang="fr-FR" sz="1800" b="1">
                <a:solidFill>
                  <a:schemeClr val="bg1"/>
                </a:solidFill>
                <a:latin typeface="Arial" panose="020B0604020202020204" pitchFamily="34" charset="0"/>
              </a:rPr>
              <a:t>« The Place to leverage and activate »</a:t>
            </a:r>
          </a:p>
        </p:txBody>
      </p:sp>
    </p:spTree>
    <p:extLst>
      <p:ext uri="{BB962C8B-B14F-4D97-AF65-F5344CB8AC3E}">
        <p14:creationId xmlns:p14="http://schemas.microsoft.com/office/powerpoint/2010/main" val="4186791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64405" y="0"/>
            <a:ext cx="9774945" cy="852488"/>
          </a:xfrm>
        </p:spPr>
        <p:txBody>
          <a:bodyPr>
            <a:noAutofit/>
          </a:bodyPr>
          <a:lstStyle/>
          <a:p>
            <a:pPr algn="ctr" eaLnBrk="1" hangingPunct="1">
              <a:defRPr/>
            </a:pPr>
            <a:r>
              <a:rPr lang="fr-FR" sz="4400" b="1" dirty="0" smtClean="0"/>
              <a:t>To </a:t>
            </a:r>
            <a:r>
              <a:rPr lang="fr-FR" sz="4400" b="1" dirty="0" err="1" smtClean="0"/>
              <a:t>be</a:t>
            </a:r>
            <a:r>
              <a:rPr lang="fr-FR" sz="4400" b="1" dirty="0" smtClean="0"/>
              <a:t> a value-</a:t>
            </a:r>
            <a:r>
              <a:rPr lang="fr-FR" sz="4400" b="1" dirty="0" err="1" smtClean="0"/>
              <a:t>added</a:t>
            </a:r>
            <a:r>
              <a:rPr lang="fr-FR" sz="4400" b="1" dirty="0" smtClean="0"/>
              <a:t> in sport business</a:t>
            </a:r>
            <a:endParaRPr lang="fr-FR" sz="4400" b="1" dirty="0"/>
          </a:p>
        </p:txBody>
      </p:sp>
      <p:sp>
        <p:nvSpPr>
          <p:cNvPr id="108547" name="Rectangle 3"/>
          <p:cNvSpPr>
            <a:spLocks noGrp="1" noChangeArrowheads="1"/>
          </p:cNvSpPr>
          <p:nvPr>
            <p:ph sz="half" idx="1"/>
          </p:nvPr>
        </p:nvSpPr>
        <p:spPr>
          <a:xfrm>
            <a:off x="2128838" y="1818358"/>
            <a:ext cx="4038600" cy="4530725"/>
          </a:xfrm>
        </p:spPr>
        <p:txBody>
          <a:bodyPr/>
          <a:lstStyle/>
          <a:p>
            <a:pPr algn="ctr" eaLnBrk="1" hangingPunct="1">
              <a:buFont typeface="Wingdings" panose="05000000000000000000" pitchFamily="2" charset="2"/>
              <a:buNone/>
              <a:defRPr/>
            </a:pPr>
            <a:r>
              <a:rPr lang="fr-FR" sz="1800" dirty="0" smtClean="0"/>
              <a:t>Business Marketing </a:t>
            </a:r>
            <a:r>
              <a:rPr lang="fr-FR" sz="1800" dirty="0" err="1" smtClean="0"/>
              <a:t>capabilities</a:t>
            </a:r>
            <a:r>
              <a:rPr lang="fr-FR" sz="1800" dirty="0" smtClean="0"/>
              <a:t> !</a:t>
            </a:r>
            <a:endParaRPr lang="fr-FR" sz="1800" dirty="0"/>
          </a:p>
          <a:p>
            <a:pPr algn="ctr" eaLnBrk="1" hangingPunct="1">
              <a:buFont typeface="Wingdings" panose="05000000000000000000" pitchFamily="2" charset="2"/>
              <a:buNone/>
              <a:defRPr/>
            </a:pPr>
            <a:endParaRPr lang="fr-FR" sz="1800" dirty="0"/>
          </a:p>
          <a:p>
            <a:pPr eaLnBrk="1" hangingPunct="1">
              <a:defRPr/>
            </a:pPr>
            <a:endParaRPr lang="fr-FR" sz="1800" dirty="0"/>
          </a:p>
        </p:txBody>
      </p:sp>
      <p:sp>
        <p:nvSpPr>
          <p:cNvPr id="108548" name="Rectangle 4"/>
          <p:cNvSpPr>
            <a:spLocks noGrp="1" noChangeArrowheads="1"/>
          </p:cNvSpPr>
          <p:nvPr>
            <p:ph sz="half" idx="2"/>
          </p:nvPr>
        </p:nvSpPr>
        <p:spPr>
          <a:xfrm>
            <a:off x="6167438" y="1052514"/>
            <a:ext cx="4038600" cy="4530725"/>
          </a:xfrm>
        </p:spPr>
        <p:txBody>
          <a:bodyPr/>
          <a:lstStyle/>
          <a:p>
            <a:pPr algn="ctr" eaLnBrk="1" hangingPunct="1">
              <a:buFont typeface="Wingdings" panose="05000000000000000000" pitchFamily="2" charset="2"/>
              <a:buNone/>
              <a:defRPr/>
            </a:pPr>
            <a:r>
              <a:rPr lang="fr-FR" sz="1800" dirty="0" smtClean="0"/>
              <a:t>Or </a:t>
            </a:r>
            <a:r>
              <a:rPr lang="fr-FR" sz="1800" dirty="0" err="1" smtClean="0"/>
              <a:t>american</a:t>
            </a:r>
            <a:r>
              <a:rPr lang="fr-FR" sz="1800" dirty="0" smtClean="0"/>
              <a:t> </a:t>
            </a:r>
            <a:r>
              <a:rPr lang="fr-FR" sz="1800" dirty="0" err="1" smtClean="0"/>
              <a:t>dream</a:t>
            </a:r>
            <a:r>
              <a:rPr lang="fr-FR" sz="1800" dirty="0" smtClean="0"/>
              <a:t> !</a:t>
            </a:r>
            <a:endParaRPr lang="fr-FR" sz="1800" dirty="0"/>
          </a:p>
        </p:txBody>
      </p:sp>
      <p:pic>
        <p:nvPicPr>
          <p:cNvPr id="108549" name="Picture 5" descr="jerrymaguirecru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1700214"/>
            <a:ext cx="360521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nba_a_cuban_2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4005264"/>
            <a:ext cx="197961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51mHwh2W4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2276475"/>
            <a:ext cx="2854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39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8551"/>
                                        </p:tgtEl>
                                        <p:attrNameLst>
                                          <p:attrName>style.visibility</p:attrName>
                                        </p:attrNameLst>
                                      </p:cBhvr>
                                      <p:to>
                                        <p:strVal val="visible"/>
                                      </p:to>
                                    </p:set>
                                    <p:animEffect transition="in" filter="fade">
                                      <p:cBhvr>
                                        <p:cTn id="10" dur="2000"/>
                                        <p:tgtEl>
                                          <p:spTgt spid="1085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8548">
                                            <p:txEl>
                                              <p:pRg st="0" end="0"/>
                                            </p:txEl>
                                          </p:spTgt>
                                        </p:tgtEl>
                                        <p:attrNameLst>
                                          <p:attrName>style.visibility</p:attrName>
                                        </p:attrNameLst>
                                      </p:cBhvr>
                                      <p:to>
                                        <p:strVal val="visible"/>
                                      </p:to>
                                    </p:set>
                                    <p:animEffect transition="in" filter="fade">
                                      <p:cBhvr>
                                        <p:cTn id="15" dur="2000"/>
                                        <p:tgtEl>
                                          <p:spTgt spid="10854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8549"/>
                                        </p:tgtEl>
                                        <p:attrNameLst>
                                          <p:attrName>style.visibility</p:attrName>
                                        </p:attrNameLst>
                                      </p:cBhvr>
                                      <p:to>
                                        <p:strVal val="visible"/>
                                      </p:to>
                                    </p:set>
                                    <p:animEffect transition="in" filter="fade">
                                      <p:cBhvr>
                                        <p:cTn id="18" dur="2000"/>
                                        <p:tgtEl>
                                          <p:spTgt spid="108549"/>
                                        </p:tgtEl>
                                      </p:cBhvr>
                                    </p:animEffect>
                                  </p:childTnLst>
                                </p:cTn>
                              </p:par>
                              <p:par>
                                <p:cTn id="19" presetID="10" presetClass="entr" presetSubtype="0" fill="hold" nodeType="withEffect">
                                  <p:stCondLst>
                                    <p:cond delay="0"/>
                                  </p:stCondLst>
                                  <p:childTnLst>
                                    <p:set>
                                      <p:cBhvr>
                                        <p:cTn id="20" dur="1" fill="hold">
                                          <p:stCondLst>
                                            <p:cond delay="0"/>
                                          </p:stCondLst>
                                        </p:cTn>
                                        <p:tgtEl>
                                          <p:spTgt spid="108550"/>
                                        </p:tgtEl>
                                        <p:attrNameLst>
                                          <p:attrName>style.visibility</p:attrName>
                                        </p:attrNameLst>
                                      </p:cBhvr>
                                      <p:to>
                                        <p:strVal val="visible"/>
                                      </p:to>
                                    </p:set>
                                    <p:animEffect transition="in" filter="fade">
                                      <p:cBhvr>
                                        <p:cTn id="21" dur="2000"/>
                                        <p:tgtEl>
                                          <p:spTgt spid="10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P spid="10854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err="1" smtClean="0"/>
              <a:t>Competencie</a:t>
            </a:r>
            <a:r>
              <a:rPr lang="fr-FR" dirty="0" smtClean="0"/>
              <a:t> ?</a:t>
            </a:r>
            <a:endParaRPr lang="fr-FR" dirty="0"/>
          </a:p>
        </p:txBody>
      </p:sp>
      <p:sp>
        <p:nvSpPr>
          <p:cNvPr id="4" name="Triangle isocèle 3"/>
          <p:cNvSpPr/>
          <p:nvPr/>
        </p:nvSpPr>
        <p:spPr>
          <a:xfrm>
            <a:off x="4007768" y="2348880"/>
            <a:ext cx="3384376" cy="3024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691844" y="1678051"/>
            <a:ext cx="2016224" cy="646331"/>
          </a:xfrm>
          <a:prstGeom prst="rect">
            <a:avLst/>
          </a:prstGeom>
          <a:noFill/>
        </p:spPr>
        <p:txBody>
          <a:bodyPr wrap="square" rtlCol="0">
            <a:spAutoFit/>
          </a:bodyPr>
          <a:lstStyle/>
          <a:p>
            <a:pPr algn="ctr"/>
            <a:r>
              <a:rPr lang="fr-FR" b="1" dirty="0"/>
              <a:t>EXPERIENCE</a:t>
            </a:r>
          </a:p>
          <a:p>
            <a:pPr algn="ctr"/>
            <a:r>
              <a:rPr lang="fr-FR" b="1" dirty="0" err="1"/>
              <a:t>Knowledge</a:t>
            </a:r>
            <a:endParaRPr lang="fr-FR" b="1" dirty="0"/>
          </a:p>
        </p:txBody>
      </p:sp>
      <p:sp>
        <p:nvSpPr>
          <p:cNvPr id="7" name="ZoneTexte 6"/>
          <p:cNvSpPr txBox="1"/>
          <p:nvPr/>
        </p:nvSpPr>
        <p:spPr>
          <a:xfrm>
            <a:off x="2855640" y="5380926"/>
            <a:ext cx="1872208" cy="646331"/>
          </a:xfrm>
          <a:prstGeom prst="rect">
            <a:avLst/>
          </a:prstGeom>
          <a:noFill/>
        </p:spPr>
        <p:txBody>
          <a:bodyPr wrap="square" rtlCol="0">
            <a:spAutoFit/>
          </a:bodyPr>
          <a:lstStyle/>
          <a:p>
            <a:pPr algn="ctr"/>
            <a:r>
              <a:rPr lang="fr-FR" b="1" dirty="0"/>
              <a:t>EXPERTISE</a:t>
            </a:r>
          </a:p>
          <a:p>
            <a:pPr algn="ctr"/>
            <a:r>
              <a:rPr lang="fr-FR" b="1" dirty="0"/>
              <a:t>Know-How</a:t>
            </a:r>
          </a:p>
        </p:txBody>
      </p:sp>
      <p:sp>
        <p:nvSpPr>
          <p:cNvPr id="8" name="ZoneTexte 7"/>
          <p:cNvSpPr txBox="1"/>
          <p:nvPr/>
        </p:nvSpPr>
        <p:spPr>
          <a:xfrm>
            <a:off x="6528048" y="5398371"/>
            <a:ext cx="2268252" cy="923330"/>
          </a:xfrm>
          <a:prstGeom prst="rect">
            <a:avLst/>
          </a:prstGeom>
          <a:noFill/>
        </p:spPr>
        <p:txBody>
          <a:bodyPr wrap="square" rtlCol="0">
            <a:spAutoFit/>
          </a:bodyPr>
          <a:lstStyle/>
          <a:p>
            <a:pPr algn="ctr"/>
            <a:r>
              <a:rPr lang="fr-FR" b="1" dirty="0"/>
              <a:t>TEAM</a:t>
            </a:r>
          </a:p>
          <a:p>
            <a:pPr algn="ctr"/>
            <a:r>
              <a:rPr lang="fr-FR" b="1" dirty="0" err="1"/>
              <a:t>Being</a:t>
            </a:r>
            <a:r>
              <a:rPr lang="fr-FR" b="1" dirty="0"/>
              <a:t> </a:t>
            </a:r>
          </a:p>
          <a:p>
            <a:pPr algn="ctr"/>
            <a:r>
              <a:rPr lang="fr-FR" b="1" dirty="0"/>
              <a:t>(know how to </a:t>
            </a:r>
            <a:r>
              <a:rPr lang="fr-FR" b="1" dirty="0" err="1"/>
              <a:t>be</a:t>
            </a:r>
            <a:r>
              <a:rPr lang="fr-FR" b="1" dirty="0"/>
              <a:t>)</a:t>
            </a:r>
          </a:p>
        </p:txBody>
      </p:sp>
      <p:sp>
        <p:nvSpPr>
          <p:cNvPr id="2" name="Rectangle 1"/>
          <p:cNvSpPr/>
          <p:nvPr/>
        </p:nvSpPr>
        <p:spPr>
          <a:xfrm>
            <a:off x="5807968" y="1"/>
            <a:ext cx="4572000" cy="1200329"/>
          </a:xfrm>
          <a:prstGeom prst="rect">
            <a:avLst/>
          </a:prstGeom>
          <a:solidFill>
            <a:srgbClr val="FF0000"/>
          </a:solidFill>
          <a:scene3d>
            <a:camera prst="perspectiveRelaxedModerately"/>
            <a:lightRig rig="threePt" dir="t"/>
          </a:scene3d>
        </p:spPr>
        <p:txBody>
          <a:bodyPr>
            <a:spAutoFit/>
          </a:bodyPr>
          <a:lstStyle/>
          <a:p>
            <a:r>
              <a:rPr lang="en-US" dirty="0"/>
              <a:t>Success comes from knowing that you did your best to become the best that you are capable of becoming. John Wooden</a:t>
            </a:r>
            <a:br>
              <a:rPr lang="en-US" dirty="0"/>
            </a:br>
            <a:endParaRPr lang="fr-FR" dirty="0"/>
          </a:p>
        </p:txBody>
      </p:sp>
    </p:spTree>
    <p:extLst>
      <p:ext uri="{BB962C8B-B14F-4D97-AF65-F5344CB8AC3E}">
        <p14:creationId xmlns:p14="http://schemas.microsoft.com/office/powerpoint/2010/main" val="1731115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3388" y="277814"/>
            <a:ext cx="8640762" cy="1139825"/>
          </a:xfrm>
        </p:spPr>
        <p:txBody>
          <a:bodyPr>
            <a:normAutofit/>
          </a:bodyPr>
          <a:lstStyle/>
          <a:p>
            <a:pPr algn="ctr">
              <a:defRPr/>
            </a:pPr>
            <a:r>
              <a:rPr lang="fr-FR" sz="4400" b="1" dirty="0" smtClean="0"/>
              <a:t>Sport business </a:t>
            </a:r>
            <a:r>
              <a:rPr lang="fr-FR" sz="4400" b="1" dirty="0" err="1" smtClean="0"/>
              <a:t>market</a:t>
            </a:r>
            <a:r>
              <a:rPr lang="fr-FR" sz="4400" b="1" dirty="0" smtClean="0"/>
              <a:t> </a:t>
            </a:r>
            <a:r>
              <a:rPr lang="fr-FR" sz="4400" b="1" dirty="0" err="1" smtClean="0"/>
              <a:t>competencies</a:t>
            </a:r>
            <a:endParaRPr lang="fr-FR" sz="4400" b="1" dirty="0"/>
          </a:p>
        </p:txBody>
      </p:sp>
      <p:sp>
        <p:nvSpPr>
          <p:cNvPr id="3" name="Espace réservé du contenu 2"/>
          <p:cNvSpPr>
            <a:spLocks noGrp="1"/>
          </p:cNvSpPr>
          <p:nvPr>
            <p:ph idx="1"/>
          </p:nvPr>
        </p:nvSpPr>
        <p:spPr>
          <a:xfrm>
            <a:off x="1909763" y="1773238"/>
            <a:ext cx="8229600" cy="4525962"/>
          </a:xfrm>
        </p:spPr>
        <p:txBody>
          <a:bodyPr/>
          <a:lstStyle/>
          <a:p>
            <a:pPr>
              <a:buFont typeface="Wingdings" panose="05000000000000000000" pitchFamily="2" charset="2"/>
              <a:buChar char="q"/>
              <a:defRPr/>
            </a:pPr>
            <a:r>
              <a:rPr lang="fr-FR" sz="2800" b="1" dirty="0" smtClean="0">
                <a:solidFill>
                  <a:srgbClr val="FF0000"/>
                </a:solidFill>
              </a:rPr>
              <a:t>SALES</a:t>
            </a:r>
            <a:r>
              <a:rPr lang="fr-FR" sz="2800" dirty="0" smtClean="0"/>
              <a:t> </a:t>
            </a:r>
            <a:r>
              <a:rPr lang="fr-FR" sz="2800" dirty="0"/>
              <a:t>: </a:t>
            </a:r>
            <a:r>
              <a:rPr lang="fr-FR" sz="2800" dirty="0" err="1" smtClean="0"/>
              <a:t>Ticketing</a:t>
            </a:r>
            <a:r>
              <a:rPr lang="fr-FR" sz="2800" dirty="0" smtClean="0"/>
              <a:t>, PR, </a:t>
            </a:r>
            <a:r>
              <a:rPr lang="fr-FR" sz="2800" dirty="0"/>
              <a:t>Activations, </a:t>
            </a:r>
            <a:r>
              <a:rPr lang="fr-FR" sz="2800" dirty="0" err="1" smtClean="0"/>
              <a:t>Rights</a:t>
            </a:r>
            <a:r>
              <a:rPr lang="fr-FR" sz="2800" dirty="0" smtClean="0"/>
              <a:t>, </a:t>
            </a:r>
            <a:r>
              <a:rPr lang="fr-FR" sz="2800" dirty="0" err="1" smtClean="0"/>
              <a:t>Sponsorship</a:t>
            </a:r>
            <a:r>
              <a:rPr lang="fr-FR" sz="2800" dirty="0" smtClean="0"/>
              <a:t>, </a:t>
            </a:r>
            <a:r>
              <a:rPr lang="fr-FR" sz="2800" dirty="0" err="1" smtClean="0"/>
              <a:t>Negociation</a:t>
            </a:r>
            <a:r>
              <a:rPr lang="fr-FR" sz="2800" dirty="0"/>
              <a:t>, Merchandising</a:t>
            </a:r>
            <a:r>
              <a:rPr lang="fr-FR" sz="2800" dirty="0" smtClean="0"/>
              <a:t>, </a:t>
            </a:r>
            <a:r>
              <a:rPr lang="fr-FR" sz="2800" dirty="0" err="1" smtClean="0"/>
              <a:t>Licencing</a:t>
            </a:r>
            <a:r>
              <a:rPr lang="fr-FR" sz="2800" dirty="0" smtClean="0"/>
              <a:t>, CRM (FRM), Place Management…</a:t>
            </a:r>
            <a:endParaRPr lang="fr-FR" sz="2800" dirty="0"/>
          </a:p>
          <a:p>
            <a:pPr>
              <a:buFont typeface="Wingdings" panose="05000000000000000000" pitchFamily="2" charset="2"/>
              <a:buChar char="q"/>
              <a:defRPr/>
            </a:pPr>
            <a:endParaRPr lang="fr-FR" sz="2800" dirty="0"/>
          </a:p>
          <a:p>
            <a:pPr>
              <a:buFont typeface="Wingdings" panose="05000000000000000000" pitchFamily="2" charset="2"/>
              <a:buChar char="q"/>
              <a:defRPr/>
            </a:pPr>
            <a:r>
              <a:rPr lang="fr-FR" sz="2800" b="1" dirty="0">
                <a:solidFill>
                  <a:srgbClr val="FF0000"/>
                </a:solidFill>
              </a:rPr>
              <a:t>COMMUNICATON</a:t>
            </a:r>
            <a:r>
              <a:rPr lang="fr-FR" sz="2800" dirty="0"/>
              <a:t> : </a:t>
            </a:r>
            <a:r>
              <a:rPr lang="fr-FR" sz="2800" dirty="0" err="1"/>
              <a:t>Branding</a:t>
            </a:r>
            <a:r>
              <a:rPr lang="fr-FR" sz="2800" dirty="0"/>
              <a:t>, Digital, </a:t>
            </a:r>
            <a:r>
              <a:rPr lang="fr-FR" sz="2800" dirty="0" smtClean="0"/>
              <a:t>Medias</a:t>
            </a:r>
            <a:r>
              <a:rPr lang="fr-FR" sz="2800" dirty="0"/>
              <a:t>, </a:t>
            </a:r>
            <a:r>
              <a:rPr lang="fr-FR" sz="2800" dirty="0" smtClean="0"/>
              <a:t>PR</a:t>
            </a:r>
            <a:endParaRPr lang="fr-FR" sz="2800" dirty="0"/>
          </a:p>
          <a:p>
            <a:pPr>
              <a:buFont typeface="Wingdings" panose="05000000000000000000" pitchFamily="2" charset="2"/>
              <a:buChar char="q"/>
              <a:defRPr/>
            </a:pPr>
            <a:endParaRPr lang="fr-FR" sz="2800" dirty="0"/>
          </a:p>
          <a:p>
            <a:pPr>
              <a:buFont typeface="Wingdings" panose="05000000000000000000" pitchFamily="2" charset="2"/>
              <a:buChar char="q"/>
              <a:defRPr/>
            </a:pPr>
            <a:r>
              <a:rPr lang="fr-FR" sz="2800" b="1" dirty="0" smtClean="0">
                <a:solidFill>
                  <a:srgbClr val="FF0000"/>
                </a:solidFill>
              </a:rPr>
              <a:t>EVENT MANAGEMENT</a:t>
            </a:r>
            <a:r>
              <a:rPr lang="fr-FR" sz="2800" dirty="0" smtClean="0"/>
              <a:t> </a:t>
            </a:r>
            <a:r>
              <a:rPr lang="fr-FR" sz="2800" dirty="0"/>
              <a:t>: Coordination, </a:t>
            </a:r>
            <a:r>
              <a:rPr lang="fr-FR" sz="2800" dirty="0" smtClean="0"/>
              <a:t>Project management, </a:t>
            </a:r>
            <a:r>
              <a:rPr lang="fr-FR" sz="2800" dirty="0" err="1" smtClean="0"/>
              <a:t>Suppliers</a:t>
            </a:r>
            <a:r>
              <a:rPr lang="fr-FR" sz="2800" dirty="0" smtClean="0"/>
              <a:t> management, </a:t>
            </a:r>
            <a:r>
              <a:rPr lang="fr-FR" sz="2800" dirty="0" err="1" smtClean="0"/>
              <a:t>Recruitment</a:t>
            </a:r>
            <a:r>
              <a:rPr lang="fr-FR" sz="2800" dirty="0"/>
              <a:t>, </a:t>
            </a:r>
            <a:r>
              <a:rPr lang="fr-FR" sz="2800" dirty="0" err="1"/>
              <a:t>H</a:t>
            </a:r>
            <a:r>
              <a:rPr lang="fr-FR" sz="2800" dirty="0" err="1" smtClean="0"/>
              <a:t>uman</a:t>
            </a:r>
            <a:r>
              <a:rPr lang="fr-FR" sz="2800" dirty="0" smtClean="0"/>
              <a:t> organisation…</a:t>
            </a:r>
            <a:endParaRPr lang="fr-FR" sz="2800" dirty="0"/>
          </a:p>
        </p:txBody>
      </p:sp>
    </p:spTree>
    <p:extLst>
      <p:ext uri="{BB962C8B-B14F-4D97-AF65-F5344CB8AC3E}">
        <p14:creationId xmlns:p14="http://schemas.microsoft.com/office/powerpoint/2010/main" val="619223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9476" y="1332703"/>
            <a:ext cx="6994774" cy="4826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980501" y="-132202"/>
            <a:ext cx="9727894" cy="1323439"/>
          </a:xfrm>
          <a:prstGeom prst="rect">
            <a:avLst/>
          </a:prstGeom>
          <a:noFill/>
        </p:spPr>
        <p:txBody>
          <a:bodyPr wrap="square" rtlCol="0">
            <a:spAutoFit/>
          </a:bodyPr>
          <a:lstStyle/>
          <a:p>
            <a:pPr algn="ctr"/>
            <a:r>
              <a:rPr lang="fr-FR" sz="8000" b="1" dirty="0" smtClean="0"/>
              <a:t>Course goal !</a:t>
            </a:r>
            <a:endParaRPr lang="fr-FR" sz="8000" b="1" dirty="0"/>
          </a:p>
        </p:txBody>
      </p:sp>
    </p:spTree>
    <p:extLst>
      <p:ext uri="{BB962C8B-B14F-4D97-AF65-F5344CB8AC3E}">
        <p14:creationId xmlns:p14="http://schemas.microsoft.com/office/powerpoint/2010/main" val="304128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86" y="418641"/>
            <a:ext cx="2573356" cy="2824258"/>
          </a:xfrm>
          <a:prstGeom prst="rect">
            <a:avLst/>
          </a:prstGeom>
        </p:spPr>
      </p:pic>
    </p:spTree>
    <p:extLst>
      <p:ext uri="{BB962C8B-B14F-4D97-AF65-F5344CB8AC3E}">
        <p14:creationId xmlns:p14="http://schemas.microsoft.com/office/powerpoint/2010/main" val="427129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Exams</a:t>
            </a:r>
            <a:endParaRPr lang="fr-FR" b="1" dirty="0"/>
          </a:p>
        </p:txBody>
      </p:sp>
      <p:sp useBgFill="1">
        <p:nvSpPr>
          <p:cNvPr id="3" name="Espace réservé du contenu 2"/>
          <p:cNvSpPr>
            <a:spLocks noGrp="1"/>
          </p:cNvSpPr>
          <p:nvPr>
            <p:ph idx="1"/>
          </p:nvPr>
        </p:nvSpPr>
        <p:spPr>
          <a:xfrm>
            <a:off x="170096" y="4566902"/>
            <a:ext cx="3829027" cy="1477328"/>
          </a:xfrm>
        </p:spPr>
        <p:txBody>
          <a:bodyPr>
            <a:normAutofit fontScale="85000" lnSpcReduction="20000"/>
          </a:bodyPr>
          <a:lstStyle/>
          <a:p>
            <a:pPr algn="ctr"/>
            <a:r>
              <a:rPr lang="fr-FR" sz="2100" dirty="0" smtClean="0"/>
              <a:t>3-4 Groups : </a:t>
            </a:r>
          </a:p>
          <a:p>
            <a:pPr algn="ctr"/>
            <a:r>
              <a:rPr lang="fr-FR" sz="2100" dirty="0" smtClean="0"/>
              <a:t>Activation for OM (Top Sponsors) : in RLD Center or Orange </a:t>
            </a:r>
            <a:r>
              <a:rPr lang="fr-FR" sz="2100" dirty="0" err="1" smtClean="0"/>
              <a:t>Velodromewith</a:t>
            </a:r>
            <a:r>
              <a:rPr lang="fr-FR" sz="2100" dirty="0" smtClean="0"/>
              <a:t> the direction ! </a:t>
            </a:r>
          </a:p>
          <a:p>
            <a:pPr algn="ctr"/>
            <a:r>
              <a:rPr lang="fr-FR" sz="2100" dirty="0" smtClean="0"/>
              <a:t>50 %</a:t>
            </a:r>
          </a:p>
          <a:p>
            <a:pPr algn="ct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078" y="1927951"/>
            <a:ext cx="3179778" cy="2434116"/>
          </a:xfrm>
          <a:prstGeom prst="ellipse">
            <a:avLst/>
          </a:prstGeom>
          <a:ln>
            <a:noFill/>
          </a:ln>
          <a:effectLst>
            <a:softEdge rad="112500"/>
          </a:effectLst>
        </p:spPr>
      </p:pic>
      <p:sp>
        <p:nvSpPr>
          <p:cNvPr id="6" name="Ellipse 5"/>
          <p:cNvSpPr/>
          <p:nvPr/>
        </p:nvSpPr>
        <p:spPr>
          <a:xfrm>
            <a:off x="170096" y="2308951"/>
            <a:ext cx="4098275" cy="2016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FF00"/>
                </a:solidFill>
              </a:rPr>
              <a:t>BTB</a:t>
            </a:r>
          </a:p>
          <a:p>
            <a:pPr algn="ctr"/>
            <a:endParaRPr lang="fr-FR" b="1" dirty="0" smtClean="0">
              <a:solidFill>
                <a:srgbClr val="FFFF00"/>
              </a:solidFill>
            </a:endParaRPr>
          </a:p>
          <a:p>
            <a:pPr algn="ctr"/>
            <a:r>
              <a:rPr lang="fr-FR" b="1" dirty="0" smtClean="0">
                <a:solidFill>
                  <a:srgbClr val="FFFF00"/>
                </a:solidFill>
              </a:rPr>
              <a:t>SPONSORSHIP ACTIVATION</a:t>
            </a:r>
            <a:endParaRPr lang="fr-FR" b="1" dirty="0">
              <a:solidFill>
                <a:srgbClr val="FFFF00"/>
              </a:solidFill>
            </a:endParaRPr>
          </a:p>
        </p:txBody>
      </p:sp>
      <p:sp>
        <p:nvSpPr>
          <p:cNvPr id="7" name="Ellipse 6"/>
          <p:cNvSpPr/>
          <p:nvPr/>
        </p:nvSpPr>
        <p:spPr>
          <a:xfrm>
            <a:off x="7689773" y="2271923"/>
            <a:ext cx="4098275" cy="2016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FF00"/>
                </a:solidFill>
              </a:rPr>
              <a:t>BTC</a:t>
            </a:r>
          </a:p>
          <a:p>
            <a:pPr algn="ctr"/>
            <a:endParaRPr lang="fr-FR" b="1" dirty="0" smtClean="0">
              <a:solidFill>
                <a:srgbClr val="FFFF00"/>
              </a:solidFill>
            </a:endParaRPr>
          </a:p>
          <a:p>
            <a:pPr algn="ctr"/>
            <a:r>
              <a:rPr lang="fr-FR" b="1" dirty="0" smtClean="0">
                <a:solidFill>
                  <a:srgbClr val="FFFF00"/>
                </a:solidFill>
              </a:rPr>
              <a:t>TICKETING / FAN RELATIOSHIP MANEMENT</a:t>
            </a:r>
            <a:endParaRPr lang="fr-FR" b="1" dirty="0">
              <a:solidFill>
                <a:srgbClr val="FFFF00"/>
              </a:solidFill>
            </a:endParaRPr>
          </a:p>
        </p:txBody>
      </p:sp>
      <p:sp>
        <p:nvSpPr>
          <p:cNvPr id="8" name="Rectangle 7"/>
          <p:cNvSpPr/>
          <p:nvPr/>
        </p:nvSpPr>
        <p:spPr>
          <a:xfrm>
            <a:off x="7381301" y="4566902"/>
            <a:ext cx="4516916" cy="1477328"/>
          </a:xfrm>
          <a:prstGeom prst="rect">
            <a:avLst/>
          </a:prstGeom>
        </p:spPr>
        <p:txBody>
          <a:bodyPr wrap="square">
            <a:spAutoFit/>
          </a:bodyPr>
          <a:lstStyle/>
          <a:p>
            <a:pPr algn="ctr"/>
            <a:r>
              <a:rPr lang="fr-FR" dirty="0"/>
              <a:t>Group </a:t>
            </a:r>
            <a:r>
              <a:rPr lang="fr-FR" dirty="0" err="1"/>
              <a:t>our</a:t>
            </a:r>
            <a:r>
              <a:rPr lang="fr-FR" dirty="0"/>
              <a:t> </a:t>
            </a:r>
            <a:r>
              <a:rPr lang="fr-FR" dirty="0" err="1"/>
              <a:t>individual</a:t>
            </a:r>
            <a:r>
              <a:rPr lang="fr-FR" dirty="0"/>
              <a:t> : </a:t>
            </a:r>
            <a:endParaRPr lang="fr-FR" dirty="0" smtClean="0"/>
          </a:p>
          <a:p>
            <a:pPr algn="ctr"/>
            <a:r>
              <a:rPr lang="fr-FR" dirty="0" err="1" smtClean="0"/>
              <a:t>Ticketing</a:t>
            </a:r>
            <a:r>
              <a:rPr lang="fr-FR" dirty="0" smtClean="0"/>
              <a:t> </a:t>
            </a:r>
            <a:r>
              <a:rPr lang="fr-FR" dirty="0"/>
              <a:t>and global </a:t>
            </a:r>
            <a:r>
              <a:rPr lang="fr-FR" dirty="0" smtClean="0"/>
              <a:t>Tennis Fans </a:t>
            </a:r>
            <a:r>
              <a:rPr lang="fr-FR" dirty="0" err="1"/>
              <a:t>Strategy</a:t>
            </a:r>
            <a:r>
              <a:rPr lang="fr-FR" dirty="0"/>
              <a:t> in Lyon (New ATP Event </a:t>
            </a:r>
            <a:r>
              <a:rPr lang="fr-FR" dirty="0" err="1"/>
              <a:t>with</a:t>
            </a:r>
            <a:r>
              <a:rPr lang="fr-FR" dirty="0"/>
              <a:t> Jo </a:t>
            </a:r>
            <a:r>
              <a:rPr lang="fr-FR" dirty="0" smtClean="0"/>
              <a:t>Tsonga </a:t>
            </a:r>
            <a:r>
              <a:rPr lang="fr-FR" dirty="0"/>
              <a:t>and ASVEL (TP</a:t>
            </a:r>
            <a:r>
              <a:rPr lang="fr-FR" dirty="0" smtClean="0"/>
              <a:t>) End of </a:t>
            </a:r>
            <a:r>
              <a:rPr lang="fr-FR" dirty="0" err="1" smtClean="0"/>
              <a:t>October</a:t>
            </a:r>
            <a:endParaRPr lang="fr-FR" dirty="0" smtClean="0"/>
          </a:p>
          <a:p>
            <a:pPr algn="ctr"/>
            <a:r>
              <a:rPr lang="fr-FR" dirty="0" smtClean="0"/>
              <a:t>50 %</a:t>
            </a:r>
            <a:endParaRPr lang="fr-FR" dirty="0"/>
          </a:p>
        </p:txBody>
      </p:sp>
      <p:sp>
        <p:nvSpPr>
          <p:cNvPr id="4" name="Rectangle 3"/>
          <p:cNvSpPr/>
          <p:nvPr/>
        </p:nvSpPr>
        <p:spPr>
          <a:xfrm>
            <a:off x="1097280" y="708191"/>
            <a:ext cx="2461466" cy="749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SPONSORSHIP ACTIVATION MANAGER</a:t>
            </a:r>
            <a:endParaRPr lang="fr-FR" dirty="0"/>
          </a:p>
        </p:txBody>
      </p:sp>
      <p:sp>
        <p:nvSpPr>
          <p:cNvPr id="9" name="Rectangle 8"/>
          <p:cNvSpPr/>
          <p:nvPr/>
        </p:nvSpPr>
        <p:spPr>
          <a:xfrm>
            <a:off x="8309507" y="708190"/>
            <a:ext cx="2461466" cy="749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FAN RELATIONSHIP</a:t>
            </a:r>
            <a:br>
              <a:rPr lang="fr-FR" dirty="0" smtClean="0"/>
            </a:br>
            <a:r>
              <a:rPr lang="fr-FR" dirty="0" smtClean="0"/>
              <a:t>MANAGER</a:t>
            </a:r>
            <a:endParaRPr lang="fr-FR" dirty="0"/>
          </a:p>
        </p:txBody>
      </p:sp>
    </p:spTree>
    <p:extLst>
      <p:ext uri="{BB962C8B-B14F-4D97-AF65-F5344CB8AC3E}">
        <p14:creationId xmlns:p14="http://schemas.microsoft.com/office/powerpoint/2010/main" val="397471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Program : 15H and More !  </a:t>
            </a:r>
            <a:endParaRPr lang="fr-FR" b="1" dirty="0"/>
          </a:p>
        </p:txBody>
      </p:sp>
      <p:sp>
        <p:nvSpPr>
          <p:cNvPr id="3" name="Espace réservé du contenu 2"/>
          <p:cNvSpPr>
            <a:spLocks noGrp="1"/>
          </p:cNvSpPr>
          <p:nvPr>
            <p:ph idx="1"/>
          </p:nvPr>
        </p:nvSpPr>
        <p:spPr/>
        <p:txBody>
          <a:bodyPr>
            <a:normAutofit/>
          </a:bodyPr>
          <a:lstStyle/>
          <a:p>
            <a:pPr marL="457200" indent="-457200">
              <a:buFont typeface="+mj-lt"/>
              <a:buAutoNum type="arabicPeriod"/>
            </a:pPr>
            <a:r>
              <a:rPr lang="fr-FR" sz="3200" b="1" dirty="0" smtClean="0"/>
              <a:t>Sport Business </a:t>
            </a:r>
            <a:r>
              <a:rPr lang="fr-FR" sz="3200" b="1" dirty="0" err="1" smtClean="0"/>
              <a:t>Markets</a:t>
            </a:r>
            <a:r>
              <a:rPr lang="fr-FR" sz="3200" b="1" dirty="0" smtClean="0"/>
              <a:t> and Case </a:t>
            </a:r>
            <a:r>
              <a:rPr lang="fr-FR" sz="3200" b="1" dirty="0" err="1" smtClean="0"/>
              <a:t>Studies</a:t>
            </a:r>
            <a:endParaRPr lang="fr-FR" sz="3200" b="1" dirty="0" smtClean="0"/>
          </a:p>
          <a:p>
            <a:pPr marL="457200" indent="-457200">
              <a:buFont typeface="+mj-lt"/>
              <a:buAutoNum type="arabicPeriod"/>
            </a:pPr>
            <a:r>
              <a:rPr lang="fr-FR" sz="3200" b="1" dirty="0" err="1" smtClean="0"/>
              <a:t>Sponsorship</a:t>
            </a:r>
            <a:r>
              <a:rPr lang="fr-FR" sz="3200" b="1" dirty="0" smtClean="0"/>
              <a:t> Activation </a:t>
            </a:r>
          </a:p>
          <a:p>
            <a:pPr marL="457200" indent="-457200">
              <a:buFont typeface="+mj-lt"/>
              <a:buAutoNum type="arabicPeriod"/>
            </a:pPr>
            <a:r>
              <a:rPr lang="fr-FR" sz="3200" b="1" dirty="0" err="1" smtClean="0"/>
              <a:t>Ticketing</a:t>
            </a:r>
            <a:r>
              <a:rPr lang="fr-FR" sz="3200" b="1" dirty="0" smtClean="0"/>
              <a:t> and FRM </a:t>
            </a:r>
            <a:r>
              <a:rPr lang="fr-FR" sz="3200" b="1" dirty="0" err="1" smtClean="0"/>
              <a:t>Strategy</a:t>
            </a:r>
            <a:r>
              <a:rPr lang="fr-FR" sz="3200" b="1" dirty="0" smtClean="0"/>
              <a:t> </a:t>
            </a:r>
          </a:p>
          <a:p>
            <a:pPr marL="457200" indent="-457200">
              <a:buFont typeface="+mj-lt"/>
              <a:buAutoNum type="arabicPeriod"/>
            </a:pPr>
            <a:r>
              <a:rPr lang="fr-FR" sz="3200" b="1" dirty="0" smtClean="0"/>
              <a:t>Workshop / Coaching : Activation for OM </a:t>
            </a:r>
          </a:p>
          <a:p>
            <a:pPr marL="457200" indent="-457200">
              <a:buFont typeface="+mj-lt"/>
              <a:buAutoNum type="arabicPeriod"/>
            </a:pPr>
            <a:r>
              <a:rPr lang="fr-FR" sz="3200" b="1" dirty="0" smtClean="0"/>
              <a:t>Group </a:t>
            </a:r>
            <a:r>
              <a:rPr lang="fr-FR" sz="3200" b="1" dirty="0" err="1" smtClean="0"/>
              <a:t>Presentation</a:t>
            </a:r>
            <a:endParaRPr lang="fr-FR" sz="3200" b="1" dirty="0"/>
          </a:p>
        </p:txBody>
      </p:sp>
    </p:spTree>
    <p:extLst>
      <p:ext uri="{BB962C8B-B14F-4D97-AF65-F5344CB8AC3E}">
        <p14:creationId xmlns:p14="http://schemas.microsoft.com/office/powerpoint/2010/main" val="273572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a:hlinkClick r:id="rId3" action="ppaction://hlinkpres?slideindex=1&amp;slidetitle="/>
          </p:cNvPr>
          <p:cNvGraphicFramePr>
            <a:graphicFrameLocks noGrp="1" noChangeAspect="1"/>
          </p:cNvGraphicFramePr>
          <p:nvPr>
            <p:ph sz="half" idx="1"/>
            <p:extLst>
              <p:ext uri="{D42A27DB-BD31-4B8C-83A1-F6EECF244321}">
                <p14:modId xmlns:p14="http://schemas.microsoft.com/office/powerpoint/2010/main" val="2399889521"/>
              </p:ext>
            </p:extLst>
          </p:nvPr>
        </p:nvGraphicFramePr>
        <p:xfrm>
          <a:off x="2177056" y="2526478"/>
          <a:ext cx="1536700" cy="2070100"/>
        </p:xfrm>
        <a:graphic>
          <a:graphicData uri="http://schemas.openxmlformats.org/presentationml/2006/ole">
            <mc:AlternateContent xmlns:mc="http://schemas.openxmlformats.org/markup-compatibility/2006">
              <mc:Choice xmlns:v="urn:schemas-microsoft-com:vml" Requires="v">
                <p:oleObj spid="_x0000_s5166" name="Image" r:id="rId4" imgW="1536508" imgH="2069841" progId="Photoshop.Image.8">
                  <p:embed/>
                </p:oleObj>
              </mc:Choice>
              <mc:Fallback>
                <p:oleObj name="Image" r:id="rId4" imgW="1536508" imgH="2069841" progId="Photoshop.Image.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056" y="2526478"/>
                        <a:ext cx="15367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9"/>
          <p:cNvSpPr txBox="1">
            <a:spLocks noChangeArrowheads="1"/>
          </p:cNvSpPr>
          <p:nvPr/>
        </p:nvSpPr>
        <p:spPr bwMode="auto">
          <a:xfrm>
            <a:off x="1961156" y="4687065"/>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dirty="0">
                <a:solidFill>
                  <a:srgbClr val="000000"/>
                </a:solidFill>
              </a:rPr>
              <a:t>2006 - 2011</a:t>
            </a:r>
          </a:p>
        </p:txBody>
      </p:sp>
      <p:graphicFrame>
        <p:nvGraphicFramePr>
          <p:cNvPr id="6" name="Object 4">
            <a:hlinkClick r:id="rId3"/>
          </p:cNvPr>
          <p:cNvGraphicFramePr>
            <a:graphicFrameLocks noChangeAspect="1"/>
          </p:cNvGraphicFramePr>
          <p:nvPr>
            <p:extLst>
              <p:ext uri="{D42A27DB-BD31-4B8C-83A1-F6EECF244321}">
                <p14:modId xmlns:p14="http://schemas.microsoft.com/office/powerpoint/2010/main" val="1322810184"/>
              </p:ext>
            </p:extLst>
          </p:nvPr>
        </p:nvGraphicFramePr>
        <p:xfrm>
          <a:off x="5757193" y="2526478"/>
          <a:ext cx="1536700" cy="2070100"/>
        </p:xfrm>
        <a:graphic>
          <a:graphicData uri="http://schemas.openxmlformats.org/presentationml/2006/ole">
            <mc:AlternateContent xmlns:mc="http://schemas.openxmlformats.org/markup-compatibility/2006">
              <mc:Choice xmlns:v="urn:schemas-microsoft-com:vml" Requires="v">
                <p:oleObj spid="_x0000_s5167" name="Image" r:id="rId6" imgW="1536508" imgH="2069841" progId="Photoshop.Image.8">
                  <p:embed/>
                </p:oleObj>
              </mc:Choice>
              <mc:Fallback>
                <p:oleObj name="Image" r:id="rId6" imgW="1536508" imgH="2069841" progId="Photoshop.Image.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193" y="2526478"/>
                        <a:ext cx="15367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6"/>
          <p:cNvSpPr txBox="1">
            <a:spLocks noChangeArrowheads="1"/>
          </p:cNvSpPr>
          <p:nvPr/>
        </p:nvSpPr>
        <p:spPr bwMode="auto">
          <a:xfrm>
            <a:off x="4461793" y="4614040"/>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dirty="0">
                <a:solidFill>
                  <a:srgbClr val="000000"/>
                </a:solidFill>
              </a:rPr>
              <a:t>2011 - </a:t>
            </a:r>
            <a:r>
              <a:rPr lang="fr-FR" altLang="fr-FR" sz="1800" dirty="0" smtClean="0">
                <a:solidFill>
                  <a:srgbClr val="000000"/>
                </a:solidFill>
              </a:rPr>
              <a:t>2016</a:t>
            </a:r>
            <a:endParaRPr lang="fr-FR" altLang="fr-FR" sz="1800" dirty="0">
              <a:solidFill>
                <a:srgbClr val="000000"/>
              </a:solidFill>
            </a:endParaRPr>
          </a:p>
        </p:txBody>
      </p:sp>
      <p:sp>
        <p:nvSpPr>
          <p:cNvPr id="9" name="Text Box 6"/>
          <p:cNvSpPr txBox="1">
            <a:spLocks noChangeArrowheads="1"/>
          </p:cNvSpPr>
          <p:nvPr/>
        </p:nvSpPr>
        <p:spPr bwMode="auto">
          <a:xfrm>
            <a:off x="7776034" y="4592331"/>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dirty="0" smtClean="0">
                <a:solidFill>
                  <a:srgbClr val="000000"/>
                </a:solidFill>
              </a:rPr>
              <a:t>FUTURE ?</a:t>
            </a:r>
            <a:endParaRPr lang="fr-FR" altLang="fr-FR" sz="1800" dirty="0">
              <a:solidFill>
                <a:srgbClr val="000000"/>
              </a:solidFill>
            </a:endParaRPr>
          </a:p>
        </p:txBody>
      </p:sp>
      <p:sp>
        <p:nvSpPr>
          <p:cNvPr id="10" name="ZoneTexte 9"/>
          <p:cNvSpPr txBox="1"/>
          <p:nvPr/>
        </p:nvSpPr>
        <p:spPr>
          <a:xfrm>
            <a:off x="4835252" y="794397"/>
            <a:ext cx="3266087" cy="707886"/>
          </a:xfrm>
          <a:prstGeom prst="rect">
            <a:avLst/>
          </a:prstGeom>
          <a:noFill/>
        </p:spPr>
        <p:txBody>
          <a:bodyPr wrap="none" rtlCol="0">
            <a:spAutoFit/>
          </a:bodyPr>
          <a:lstStyle/>
          <a:p>
            <a:r>
              <a:rPr lang="fr-FR" sz="4000" b="1" dirty="0" smtClean="0">
                <a:effectLst>
                  <a:outerShdw blurRad="38100" dist="38100" dir="2700000" algn="tl">
                    <a:srgbClr val="000000">
                      <a:alpha val="43137"/>
                    </a:srgbClr>
                  </a:outerShdw>
                </a:effectLst>
              </a:rPr>
              <a:t>CASE STUDY 1 </a:t>
            </a:r>
            <a:endParaRPr lang="fr-FR" sz="4000" b="1" dirty="0">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3440" y="2328040"/>
            <a:ext cx="2286000" cy="2286000"/>
          </a:xfrm>
          <a:prstGeom prst="rect">
            <a:avLst/>
          </a:prstGeom>
        </p:spPr>
      </p:pic>
    </p:spTree>
    <p:extLst>
      <p:ext uri="{BB962C8B-B14F-4D97-AF65-F5344CB8AC3E}">
        <p14:creationId xmlns:p14="http://schemas.microsoft.com/office/powerpoint/2010/main" val="94505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1"/>
          </p:nvPr>
        </p:nvSpPr>
        <p:spPr>
          <a:xfrm>
            <a:off x="7886241" y="5983995"/>
            <a:ext cx="2133600" cy="457200"/>
          </a:xfrm>
        </p:spPr>
        <p:txBody>
          <a:bodyPr/>
          <a:lstStyle/>
          <a:p>
            <a:fld id="{03367163-B9B7-4A29-A611-683381C8C30C}" type="slidenum">
              <a:rPr lang="fr-FR" altLang="fr-FR"/>
              <a:pPr/>
              <a:t>33</a:t>
            </a:fld>
            <a:endParaRPr lang="fr-FR" altLang="fr-FR"/>
          </a:p>
        </p:txBody>
      </p:sp>
      <p:sp>
        <p:nvSpPr>
          <p:cNvPr id="5" name="AutoShape 4"/>
          <p:cNvSpPr>
            <a:spLocks noChangeArrowheads="1"/>
          </p:cNvSpPr>
          <p:nvPr/>
        </p:nvSpPr>
        <p:spPr bwMode="auto">
          <a:xfrm rot="10800000">
            <a:off x="3384091" y="1148470"/>
            <a:ext cx="4679950" cy="3743325"/>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fr-FR" sz="3600" b="1" dirty="0" smtClean="0">
                <a:solidFill>
                  <a:schemeClr val="bg1"/>
                </a:solidFill>
              </a:rPr>
              <a:t>GOALS</a:t>
            </a:r>
            <a:endParaRPr lang="en-US" altLang="fr-FR" sz="3600" b="1" dirty="0">
              <a:solidFill>
                <a:schemeClr val="bg1"/>
              </a:solidFill>
            </a:endParaRPr>
          </a:p>
        </p:txBody>
      </p:sp>
      <p:sp>
        <p:nvSpPr>
          <p:cNvPr id="6" name="Oval 9"/>
          <p:cNvSpPr>
            <a:spLocks noChangeArrowheads="1"/>
          </p:cNvSpPr>
          <p:nvPr/>
        </p:nvSpPr>
        <p:spPr bwMode="auto">
          <a:xfrm>
            <a:off x="3888916" y="5036258"/>
            <a:ext cx="3673475" cy="1223962"/>
          </a:xfrm>
          <a:prstGeom prst="ellipse">
            <a:avLst/>
          </a:prstGeom>
          <a:solidFill>
            <a:srgbClr val="CCFFCC">
              <a:alpha val="39999"/>
            </a:srgbClr>
          </a:solidFill>
          <a:ln w="9525">
            <a:solidFill>
              <a:schemeClr val="bg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smtClean="0">
                <a:solidFill>
                  <a:srgbClr val="00B050"/>
                </a:solidFill>
              </a:rPr>
              <a:t>N1 </a:t>
            </a:r>
          </a:p>
          <a:p>
            <a:pPr algn="ctr"/>
            <a:r>
              <a:rPr lang="en-US" altLang="fr-FR" b="1" dirty="0" smtClean="0"/>
              <a:t>INDOOR TOURNAMENT</a:t>
            </a:r>
            <a:endParaRPr lang="en-US" altLang="fr-FR" b="1" dirty="0"/>
          </a:p>
        </p:txBody>
      </p:sp>
      <p:sp>
        <p:nvSpPr>
          <p:cNvPr id="7" name="Oval 10"/>
          <p:cNvSpPr>
            <a:spLocks noChangeArrowheads="1"/>
          </p:cNvSpPr>
          <p:nvPr/>
        </p:nvSpPr>
        <p:spPr bwMode="auto">
          <a:xfrm>
            <a:off x="1512429" y="861133"/>
            <a:ext cx="1728787" cy="2735262"/>
          </a:xfrm>
          <a:prstGeom prst="ellipse">
            <a:avLst/>
          </a:prstGeom>
          <a:solidFill>
            <a:srgbClr val="CCFFCC">
              <a:alpha val="39999"/>
            </a:srgbClr>
          </a:solidFill>
          <a:ln w="9525">
            <a:solidFill>
              <a:srgbClr val="0066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smtClean="0">
                <a:solidFill>
                  <a:schemeClr val="hlink"/>
                </a:solidFill>
              </a:rPr>
              <a:t>TICKETING</a:t>
            </a:r>
            <a:endParaRPr lang="en-US" altLang="fr-FR" b="1" dirty="0">
              <a:solidFill>
                <a:schemeClr val="hlink"/>
              </a:solidFill>
            </a:endParaRPr>
          </a:p>
          <a:p>
            <a:pPr algn="ctr"/>
            <a:endParaRPr lang="en-US" altLang="fr-FR" b="1" i="1" dirty="0"/>
          </a:p>
          <a:p>
            <a:pPr algn="ctr"/>
            <a:r>
              <a:rPr lang="en-US" altLang="fr-FR" sz="1600" b="1" i="1" dirty="0"/>
              <a:t>100 000 </a:t>
            </a:r>
          </a:p>
          <a:p>
            <a:pPr algn="ctr"/>
            <a:r>
              <a:rPr lang="en-US" altLang="fr-FR" sz="1600" b="1" i="1" dirty="0" smtClean="0"/>
              <a:t>spectators</a:t>
            </a:r>
            <a:endParaRPr lang="en-US" altLang="fr-FR" sz="1600" b="1" i="1" dirty="0"/>
          </a:p>
        </p:txBody>
      </p:sp>
      <p:sp>
        <p:nvSpPr>
          <p:cNvPr id="8" name="Oval 11"/>
          <p:cNvSpPr>
            <a:spLocks noChangeArrowheads="1"/>
          </p:cNvSpPr>
          <p:nvPr/>
        </p:nvSpPr>
        <p:spPr bwMode="auto">
          <a:xfrm>
            <a:off x="8137066" y="861133"/>
            <a:ext cx="2160588" cy="2735262"/>
          </a:xfrm>
          <a:prstGeom prst="ellipse">
            <a:avLst/>
          </a:prstGeom>
          <a:solidFill>
            <a:srgbClr val="CCFFCC">
              <a:alpha val="39999"/>
            </a:srgbClr>
          </a:solidFill>
          <a:ln w="9525">
            <a:solidFill>
              <a:srgbClr val="0066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smtClean="0">
                <a:solidFill>
                  <a:schemeClr val="hlink"/>
                </a:solidFill>
              </a:rPr>
              <a:t>REPUTATION</a:t>
            </a:r>
          </a:p>
          <a:p>
            <a:pPr algn="ctr"/>
            <a:endParaRPr lang="en-US" altLang="fr-FR" b="1" dirty="0">
              <a:solidFill>
                <a:schemeClr val="hlink"/>
              </a:solidFill>
            </a:endParaRPr>
          </a:p>
          <a:p>
            <a:pPr algn="ctr"/>
            <a:r>
              <a:rPr lang="en-US" altLang="fr-FR" b="1" dirty="0" smtClean="0"/>
              <a:t>SPORTAINMENT</a:t>
            </a:r>
          </a:p>
          <a:p>
            <a:pPr algn="ctr"/>
            <a:r>
              <a:rPr lang="en-US" altLang="fr-FR" b="1" dirty="0" smtClean="0"/>
              <a:t>FAN EXPERIENCE</a:t>
            </a:r>
            <a:endParaRPr lang="en-US" altLang="fr-FR" b="1" dirty="0"/>
          </a:p>
        </p:txBody>
      </p:sp>
    </p:spTree>
    <p:extLst>
      <p:ext uri="{BB962C8B-B14F-4D97-AF65-F5344CB8AC3E}">
        <p14:creationId xmlns:p14="http://schemas.microsoft.com/office/powerpoint/2010/main" val="87748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46039"/>
            <a:ext cx="10058400" cy="956497"/>
          </a:xfrm>
        </p:spPr>
        <p:txBody>
          <a:bodyPr>
            <a:normAutofit/>
          </a:bodyPr>
          <a:lstStyle/>
          <a:p>
            <a:pPr algn="ctr"/>
            <a:r>
              <a:rPr lang="fr-FR" b="1" dirty="0" err="1" smtClean="0"/>
              <a:t>Positioning</a:t>
            </a:r>
            <a:endParaRPr lang="fr-FR" b="1" dirty="0"/>
          </a:p>
        </p:txBody>
      </p:sp>
      <p:sp>
        <p:nvSpPr>
          <p:cNvPr id="4" name="Espace réservé du numéro de diapositive 5"/>
          <p:cNvSpPr>
            <a:spLocks noGrp="1"/>
          </p:cNvSpPr>
          <p:nvPr>
            <p:ph type="sldNum" sz="quarter" idx="11"/>
          </p:nvPr>
        </p:nvSpPr>
        <p:spPr>
          <a:xfrm>
            <a:off x="6553200" y="6248400"/>
            <a:ext cx="2133600" cy="457200"/>
          </a:xfrm>
        </p:spPr>
        <p:txBody>
          <a:bodyPr/>
          <a:lstStyle/>
          <a:p>
            <a:fld id="{AD8398D7-9894-478F-B866-569EDC34B395}" type="slidenum">
              <a:rPr lang="fr-FR" altLang="fr-FR"/>
              <a:pPr/>
              <a:t>34</a:t>
            </a:fld>
            <a:endParaRPr lang="fr-FR" altLang="fr-FR"/>
          </a:p>
        </p:txBody>
      </p:sp>
      <p:sp>
        <p:nvSpPr>
          <p:cNvPr id="5" name="Oval 9"/>
          <p:cNvSpPr>
            <a:spLocks noChangeArrowheads="1"/>
          </p:cNvSpPr>
          <p:nvPr/>
        </p:nvSpPr>
        <p:spPr bwMode="auto">
          <a:xfrm>
            <a:off x="4401067" y="3130647"/>
            <a:ext cx="3600450" cy="1295400"/>
          </a:xfrm>
          <a:prstGeom prst="ellipse">
            <a:avLst/>
          </a:prstGeom>
          <a:gradFill rotWithShape="1">
            <a:gsLst>
              <a:gs pos="0">
                <a:schemeClr val="folHlink"/>
              </a:gs>
              <a:gs pos="50000">
                <a:srgbClr val="006600"/>
              </a:gs>
              <a:gs pos="100000">
                <a:schemeClr val="fo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2800" b="1" dirty="0" smtClean="0">
                <a:solidFill>
                  <a:schemeClr val="bg1"/>
                </a:solidFill>
              </a:rPr>
              <a:t>Product*</a:t>
            </a:r>
            <a:endParaRPr lang="en-US" altLang="fr-FR" sz="2800" b="1" dirty="0">
              <a:solidFill>
                <a:schemeClr val="bg1"/>
              </a:solidFill>
            </a:endParaRPr>
          </a:p>
          <a:p>
            <a:pPr algn="ctr"/>
            <a:r>
              <a:rPr lang="en-US" altLang="fr-FR" b="1" dirty="0" smtClean="0"/>
              <a:t>Best Draw / Players </a:t>
            </a:r>
            <a:endParaRPr lang="en-US" altLang="fr-FR" b="1" dirty="0"/>
          </a:p>
        </p:txBody>
      </p:sp>
      <p:sp>
        <p:nvSpPr>
          <p:cNvPr id="6" name="AutoShape 10"/>
          <p:cNvSpPr>
            <a:spLocks noChangeArrowheads="1"/>
          </p:cNvSpPr>
          <p:nvPr/>
        </p:nvSpPr>
        <p:spPr bwMode="auto">
          <a:xfrm rot="5400000">
            <a:off x="5301973" y="502541"/>
            <a:ext cx="1800225" cy="3455987"/>
          </a:xfrm>
          <a:prstGeom prst="flowChartOnlineStorage">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fr-FR" sz="2400" b="1" dirty="0" smtClean="0">
                <a:solidFill>
                  <a:schemeClr val="bg1"/>
                </a:solidFill>
              </a:rPr>
              <a:t>Servicing </a:t>
            </a:r>
            <a:endParaRPr lang="en-US" altLang="fr-FR" sz="2400" b="1" dirty="0">
              <a:solidFill>
                <a:schemeClr val="bg1"/>
              </a:solidFill>
            </a:endParaRPr>
          </a:p>
          <a:p>
            <a:pPr algn="ctr"/>
            <a:r>
              <a:rPr lang="en-US" altLang="fr-FR" b="1" dirty="0" smtClean="0"/>
              <a:t>Hospitality </a:t>
            </a:r>
          </a:p>
          <a:p>
            <a:pPr algn="ctr"/>
            <a:r>
              <a:rPr lang="en-US" altLang="fr-FR" b="1" dirty="0" smtClean="0"/>
              <a:t>General Public</a:t>
            </a:r>
            <a:endParaRPr lang="en-US" altLang="fr-FR" dirty="0"/>
          </a:p>
        </p:txBody>
      </p:sp>
      <p:sp>
        <p:nvSpPr>
          <p:cNvPr id="7" name="AutoShape 11"/>
          <p:cNvSpPr>
            <a:spLocks noChangeArrowheads="1"/>
          </p:cNvSpPr>
          <p:nvPr/>
        </p:nvSpPr>
        <p:spPr bwMode="auto">
          <a:xfrm rot="16200000">
            <a:off x="5373411" y="3526728"/>
            <a:ext cx="1728787" cy="3527425"/>
          </a:xfrm>
          <a:prstGeom prst="flowChartOnlineStorage">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fr-FR" sz="2400" b="1" dirty="0" smtClean="0">
                <a:solidFill>
                  <a:schemeClr val="bg1"/>
                </a:solidFill>
              </a:rPr>
              <a:t>Experience</a:t>
            </a:r>
            <a:endParaRPr lang="en-US" altLang="fr-FR" sz="2400" b="1" dirty="0">
              <a:solidFill>
                <a:schemeClr val="bg1"/>
              </a:solidFill>
            </a:endParaRPr>
          </a:p>
          <a:p>
            <a:pPr algn="ctr"/>
            <a:r>
              <a:rPr lang="en-US" altLang="fr-FR" b="1" dirty="0"/>
              <a:t>Entertainment  </a:t>
            </a:r>
          </a:p>
          <a:p>
            <a:pPr algn="ctr"/>
            <a:r>
              <a:rPr lang="en-US" altLang="fr-FR" b="1" dirty="0" smtClean="0"/>
              <a:t>Fan Experience </a:t>
            </a:r>
            <a:endParaRPr lang="en-US" altLang="fr-FR" b="1" dirty="0"/>
          </a:p>
        </p:txBody>
      </p:sp>
    </p:spTree>
    <p:extLst>
      <p:ext uri="{BB962C8B-B14F-4D97-AF65-F5344CB8AC3E}">
        <p14:creationId xmlns:p14="http://schemas.microsoft.com/office/powerpoint/2010/main" val="2250042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re 1"/>
          <p:cNvSpPr>
            <a:spLocks noGrp="1"/>
          </p:cNvSpPr>
          <p:nvPr>
            <p:ph type="title"/>
          </p:nvPr>
        </p:nvSpPr>
        <p:spPr/>
        <p:txBody>
          <a:bodyPr/>
          <a:lstStyle/>
          <a:p>
            <a:pPr algn="ctr"/>
            <a:r>
              <a:rPr lang="fr-FR" b="1" dirty="0" smtClean="0"/>
              <a:t>ACTION</a:t>
            </a:r>
            <a:endParaRPr lang="fr-FR" b="1" dirty="0"/>
          </a:p>
        </p:txBody>
      </p:sp>
      <p:sp>
        <p:nvSpPr>
          <p:cNvPr id="4" name="AutoShape 5"/>
          <p:cNvSpPr>
            <a:spLocks noChangeArrowheads="1"/>
          </p:cNvSpPr>
          <p:nvPr/>
        </p:nvSpPr>
        <p:spPr bwMode="auto">
          <a:xfrm>
            <a:off x="2493121" y="1931911"/>
            <a:ext cx="2305050" cy="2449512"/>
          </a:xfrm>
          <a:prstGeom prst="downArrowCallout">
            <a:avLst>
              <a:gd name="adj1" fmla="val 25000"/>
              <a:gd name="adj2" fmla="val 25000"/>
              <a:gd name="adj3" fmla="val 17711"/>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2000" b="1" i="1" dirty="0">
                <a:solidFill>
                  <a:srgbClr val="006600"/>
                </a:solidFill>
                <a:effectLst>
                  <a:outerShdw blurRad="38100" dist="38100" dir="2700000" algn="tl">
                    <a:srgbClr val="000000"/>
                  </a:outerShdw>
                </a:effectLst>
              </a:rPr>
              <a:t>Tennis – Indoor</a:t>
            </a:r>
          </a:p>
          <a:p>
            <a:pPr algn="ctr"/>
            <a:endParaRPr lang="en-US" altLang="fr-FR" sz="2000" b="1" i="1" dirty="0">
              <a:solidFill>
                <a:srgbClr val="006600"/>
              </a:solidFill>
              <a:effectLst>
                <a:outerShdw blurRad="38100" dist="38100" dir="2700000" algn="tl">
                  <a:srgbClr val="000000"/>
                </a:outerShdw>
              </a:effectLst>
            </a:endParaRPr>
          </a:p>
          <a:p>
            <a:pPr algn="ctr"/>
            <a:r>
              <a:rPr lang="en-US" altLang="fr-FR" b="1" i="1" dirty="0" smtClean="0">
                <a:solidFill>
                  <a:srgbClr val="006600"/>
                </a:solidFill>
              </a:rPr>
              <a:t>Number and games </a:t>
            </a:r>
          </a:p>
          <a:p>
            <a:pPr algn="ctr"/>
            <a:r>
              <a:rPr lang="en-US" altLang="fr-FR" b="1" i="1" dirty="0" smtClean="0">
                <a:solidFill>
                  <a:srgbClr val="006600"/>
                </a:solidFill>
              </a:rPr>
              <a:t>time</a:t>
            </a:r>
            <a:endParaRPr lang="en-US" altLang="fr-FR" dirty="0"/>
          </a:p>
          <a:p>
            <a:pPr algn="ctr"/>
            <a:r>
              <a:rPr lang="en-US" altLang="fr-FR" dirty="0"/>
              <a:t> </a:t>
            </a:r>
          </a:p>
        </p:txBody>
      </p:sp>
      <p:sp>
        <p:nvSpPr>
          <p:cNvPr id="5" name="AutoShape 7"/>
          <p:cNvSpPr>
            <a:spLocks noChangeArrowheads="1"/>
          </p:cNvSpPr>
          <p:nvPr/>
        </p:nvSpPr>
        <p:spPr bwMode="auto">
          <a:xfrm>
            <a:off x="6525371" y="1931911"/>
            <a:ext cx="2305050" cy="2449512"/>
          </a:xfrm>
          <a:prstGeom prst="downArrowCallout">
            <a:avLst>
              <a:gd name="adj1" fmla="val 25000"/>
              <a:gd name="adj2" fmla="val 25000"/>
              <a:gd name="adj3" fmla="val 17711"/>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2000" b="1" dirty="0">
                <a:effectLst>
                  <a:outerShdw blurRad="38100" dist="38100" dir="2700000" algn="tl">
                    <a:srgbClr val="000000"/>
                  </a:outerShdw>
                </a:effectLst>
              </a:rPr>
              <a:t>Attraction</a:t>
            </a:r>
          </a:p>
          <a:p>
            <a:pPr algn="ctr"/>
            <a:r>
              <a:rPr lang="en-US" altLang="fr-FR" b="1" i="1" dirty="0" smtClean="0">
                <a:solidFill>
                  <a:srgbClr val="006600"/>
                </a:solidFill>
              </a:rPr>
              <a:t>Stars</a:t>
            </a:r>
            <a:endParaRPr lang="en-US" altLang="fr-FR" b="1" i="1" dirty="0">
              <a:solidFill>
                <a:srgbClr val="006600"/>
              </a:solidFill>
            </a:endParaRPr>
          </a:p>
          <a:p>
            <a:pPr algn="ctr"/>
            <a:r>
              <a:rPr lang="en-US" altLang="fr-FR" b="1" i="1" dirty="0">
                <a:solidFill>
                  <a:srgbClr val="006600"/>
                </a:solidFill>
              </a:rPr>
              <a:t>&amp;</a:t>
            </a:r>
          </a:p>
          <a:p>
            <a:pPr algn="ctr"/>
            <a:r>
              <a:rPr lang="en-US" altLang="fr-FR" b="1" i="1" dirty="0">
                <a:solidFill>
                  <a:srgbClr val="006600"/>
                </a:solidFill>
              </a:rPr>
              <a:t>Show</a:t>
            </a:r>
            <a:r>
              <a:rPr lang="en-US" altLang="fr-FR" dirty="0">
                <a:solidFill>
                  <a:srgbClr val="006600"/>
                </a:solidFill>
              </a:rPr>
              <a:t> </a:t>
            </a:r>
          </a:p>
          <a:p>
            <a:pPr algn="ctr"/>
            <a:r>
              <a:rPr lang="en-US" altLang="fr-FR" dirty="0"/>
              <a:t> </a:t>
            </a:r>
          </a:p>
        </p:txBody>
      </p:sp>
      <p:sp>
        <p:nvSpPr>
          <p:cNvPr id="6" name="Rectangle 10"/>
          <p:cNvSpPr>
            <a:spLocks noChangeArrowheads="1"/>
          </p:cNvSpPr>
          <p:nvPr/>
        </p:nvSpPr>
        <p:spPr bwMode="auto">
          <a:xfrm>
            <a:off x="2348658" y="4379836"/>
            <a:ext cx="2592388" cy="8636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fr-FR" sz="800" dirty="0"/>
          </a:p>
          <a:p>
            <a:pPr algn="ctr"/>
            <a:r>
              <a:rPr lang="en-US" altLang="fr-FR" b="1" dirty="0">
                <a:solidFill>
                  <a:schemeClr val="bg1"/>
                </a:solidFill>
              </a:rPr>
              <a:t>“VOLUME”</a:t>
            </a:r>
          </a:p>
          <a:p>
            <a:pPr algn="ctr"/>
            <a:r>
              <a:rPr lang="en-US" altLang="fr-FR" b="1" dirty="0" smtClean="0">
                <a:solidFill>
                  <a:schemeClr val="bg1"/>
                </a:solidFill>
              </a:rPr>
              <a:t>Journey session</a:t>
            </a:r>
            <a:endParaRPr lang="en-US" altLang="fr-FR" b="1" dirty="0">
              <a:solidFill>
                <a:schemeClr val="bg1"/>
              </a:solidFill>
            </a:endParaRPr>
          </a:p>
          <a:p>
            <a:pPr algn="ctr"/>
            <a:endParaRPr lang="en-US" altLang="fr-FR" dirty="0"/>
          </a:p>
        </p:txBody>
      </p:sp>
      <p:sp>
        <p:nvSpPr>
          <p:cNvPr id="7" name="Rectangle 11"/>
          <p:cNvSpPr>
            <a:spLocks noChangeArrowheads="1"/>
          </p:cNvSpPr>
          <p:nvPr/>
        </p:nvSpPr>
        <p:spPr bwMode="auto">
          <a:xfrm>
            <a:off x="6382496" y="4379836"/>
            <a:ext cx="2592387" cy="8636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a:solidFill>
                  <a:schemeClr val="bg1"/>
                </a:solidFill>
              </a:rPr>
              <a:t>“DIFFERENCIATION”</a:t>
            </a:r>
          </a:p>
          <a:p>
            <a:pPr algn="ctr"/>
            <a:r>
              <a:rPr lang="en-US" altLang="fr-FR" b="1" dirty="0" smtClean="0">
                <a:solidFill>
                  <a:schemeClr val="bg1"/>
                </a:solidFill>
              </a:rPr>
              <a:t>Night session</a:t>
            </a:r>
            <a:endParaRPr lang="en-US" altLang="fr-FR" b="1" dirty="0">
              <a:solidFill>
                <a:schemeClr val="bg1"/>
              </a:solidFill>
            </a:endParaRPr>
          </a:p>
        </p:txBody>
      </p:sp>
      <p:pic>
        <p:nvPicPr>
          <p:cNvPr id="10" name="Picture 14" descr="MCj030381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996" y="3300336"/>
            <a:ext cx="595312" cy="755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MCj031936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721" y="3444798"/>
            <a:ext cx="585787" cy="693738"/>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7"/>
          <p:cNvSpPr>
            <a:spLocks noChangeArrowheads="1"/>
          </p:cNvSpPr>
          <p:nvPr/>
        </p:nvSpPr>
        <p:spPr bwMode="auto">
          <a:xfrm>
            <a:off x="4941046" y="4524298"/>
            <a:ext cx="1441450" cy="576263"/>
          </a:xfrm>
          <a:prstGeom prst="leftRightArrow">
            <a:avLst>
              <a:gd name="adj1" fmla="val 50000"/>
              <a:gd name="adj2" fmla="val 50028"/>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1400" b="1">
                <a:solidFill>
                  <a:schemeClr val="bg1"/>
                </a:solidFill>
              </a:rPr>
              <a:t>Danger* !</a:t>
            </a:r>
          </a:p>
        </p:txBody>
      </p:sp>
    </p:spTree>
    <p:extLst>
      <p:ext uri="{BB962C8B-B14F-4D97-AF65-F5344CB8AC3E}">
        <p14:creationId xmlns:p14="http://schemas.microsoft.com/office/powerpoint/2010/main" val="1009067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4"/>
          <p:cNvSpPr>
            <a:spLocks noChangeArrowheads="1"/>
          </p:cNvSpPr>
          <p:nvPr/>
        </p:nvSpPr>
        <p:spPr bwMode="auto">
          <a:xfrm rot="10800000">
            <a:off x="3791715" y="1214572"/>
            <a:ext cx="4679950" cy="3743325"/>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fr-FR" sz="3600" b="1" dirty="0" smtClean="0">
                <a:solidFill>
                  <a:schemeClr val="bg1"/>
                </a:solidFill>
              </a:rPr>
              <a:t>Goals 2011-2016</a:t>
            </a:r>
            <a:endParaRPr lang="en-US" altLang="fr-FR" sz="3600" b="1" dirty="0">
              <a:solidFill>
                <a:schemeClr val="bg1"/>
              </a:solidFill>
            </a:endParaRPr>
          </a:p>
        </p:txBody>
      </p:sp>
      <p:sp>
        <p:nvSpPr>
          <p:cNvPr id="6" name="Oval 5"/>
          <p:cNvSpPr>
            <a:spLocks noChangeArrowheads="1"/>
          </p:cNvSpPr>
          <p:nvPr/>
        </p:nvSpPr>
        <p:spPr bwMode="auto">
          <a:xfrm>
            <a:off x="4296540" y="5102360"/>
            <a:ext cx="3673475" cy="1223962"/>
          </a:xfrm>
          <a:prstGeom prst="ellipse">
            <a:avLst/>
          </a:prstGeom>
          <a:solidFill>
            <a:srgbClr val="CCFFCC">
              <a:alpha val="39999"/>
            </a:srgbClr>
          </a:solidFill>
          <a:ln w="9525">
            <a:solidFill>
              <a:schemeClr val="bg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smtClean="0"/>
              <a:t>Sponsorship ACTIVATIONS</a:t>
            </a:r>
            <a:endParaRPr lang="en-US" altLang="fr-FR" b="1" dirty="0"/>
          </a:p>
        </p:txBody>
      </p:sp>
      <p:sp>
        <p:nvSpPr>
          <p:cNvPr id="7" name="Oval 6"/>
          <p:cNvSpPr>
            <a:spLocks noChangeArrowheads="1"/>
          </p:cNvSpPr>
          <p:nvPr/>
        </p:nvSpPr>
        <p:spPr bwMode="auto">
          <a:xfrm>
            <a:off x="1920053" y="927235"/>
            <a:ext cx="1728787" cy="2735262"/>
          </a:xfrm>
          <a:prstGeom prst="ellipse">
            <a:avLst/>
          </a:prstGeom>
          <a:solidFill>
            <a:srgbClr val="CCFFCC">
              <a:alpha val="39999"/>
            </a:srgbClr>
          </a:solidFill>
          <a:ln w="9525">
            <a:solidFill>
              <a:srgbClr val="0066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err="1" smtClean="0">
                <a:solidFill>
                  <a:schemeClr val="hlink"/>
                </a:solidFill>
              </a:rPr>
              <a:t>Rentability</a:t>
            </a:r>
            <a:endParaRPr lang="en-US" altLang="fr-FR" b="1" dirty="0">
              <a:solidFill>
                <a:schemeClr val="hlink"/>
              </a:solidFill>
            </a:endParaRPr>
          </a:p>
          <a:p>
            <a:pPr algn="ctr"/>
            <a:r>
              <a:rPr lang="fr-FR" altLang="fr-FR" b="1" dirty="0"/>
              <a:t>100K€ </a:t>
            </a:r>
            <a:r>
              <a:rPr lang="fr-FR" altLang="fr-FR" b="1" dirty="0">
                <a:sym typeface="Wingdings" panose="05000000000000000000" pitchFamily="2" charset="2"/>
              </a:rPr>
              <a:t> </a:t>
            </a:r>
            <a:r>
              <a:rPr lang="fr-FR" altLang="fr-FR" b="1" dirty="0"/>
              <a:t>125K€</a:t>
            </a:r>
            <a:r>
              <a:rPr lang="fr-FR" altLang="fr-FR" dirty="0"/>
              <a:t> </a:t>
            </a:r>
            <a:endParaRPr lang="en-US" altLang="fr-FR" dirty="0"/>
          </a:p>
        </p:txBody>
      </p:sp>
      <p:sp>
        <p:nvSpPr>
          <p:cNvPr id="8" name="Oval 7"/>
          <p:cNvSpPr>
            <a:spLocks noChangeArrowheads="1"/>
          </p:cNvSpPr>
          <p:nvPr/>
        </p:nvSpPr>
        <p:spPr bwMode="auto">
          <a:xfrm>
            <a:off x="8544690" y="927235"/>
            <a:ext cx="2160588" cy="2735262"/>
          </a:xfrm>
          <a:prstGeom prst="ellipse">
            <a:avLst/>
          </a:prstGeom>
          <a:solidFill>
            <a:srgbClr val="CCFFCC">
              <a:alpha val="39999"/>
            </a:srgbClr>
          </a:solidFill>
          <a:ln w="9525">
            <a:solidFill>
              <a:srgbClr val="0066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b="1" dirty="0" smtClean="0">
                <a:solidFill>
                  <a:schemeClr val="hlink"/>
                </a:solidFill>
              </a:rPr>
              <a:t>Innovation </a:t>
            </a:r>
          </a:p>
          <a:p>
            <a:pPr algn="ctr"/>
            <a:endParaRPr lang="en-US" altLang="fr-FR" sz="1600" b="1" i="1" dirty="0">
              <a:solidFill>
                <a:schemeClr val="hlink"/>
              </a:solidFill>
            </a:endParaRPr>
          </a:p>
          <a:p>
            <a:pPr algn="ctr"/>
            <a:r>
              <a:rPr lang="en-US" altLang="fr-FR" sz="1600" b="1" i="1" dirty="0" err="1" smtClean="0">
                <a:solidFill>
                  <a:schemeClr val="hlink"/>
                </a:solidFill>
              </a:rPr>
              <a:t>Sportainment</a:t>
            </a:r>
            <a:r>
              <a:rPr lang="en-US" altLang="fr-FR" sz="1600" b="1" i="1" dirty="0" smtClean="0">
                <a:solidFill>
                  <a:schemeClr val="hlink"/>
                </a:solidFill>
              </a:rPr>
              <a:t> reference</a:t>
            </a:r>
            <a:endParaRPr lang="en-US" altLang="fr-FR" sz="1600" b="1" i="1" dirty="0"/>
          </a:p>
        </p:txBody>
      </p:sp>
    </p:spTree>
    <p:extLst>
      <p:ext uri="{BB962C8B-B14F-4D97-AF65-F5344CB8AC3E}">
        <p14:creationId xmlns:p14="http://schemas.microsoft.com/office/powerpoint/2010/main" val="1669024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Competencies</a:t>
            </a:r>
            <a:r>
              <a:rPr lang="fr-FR" b="1" dirty="0" smtClean="0"/>
              <a:t>… </a:t>
            </a:r>
            <a:endParaRPr lang="fr-FR" b="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7991" y="2259621"/>
            <a:ext cx="7210578" cy="32944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68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OM « Champion Project »</a:t>
            </a:r>
            <a:endParaRPr lang="fr-FR" b="1" dirty="0"/>
          </a:p>
        </p:txBody>
      </p:sp>
      <p:sp>
        <p:nvSpPr>
          <p:cNvPr id="3" name="Espace réservé du contenu 2"/>
          <p:cNvSpPr>
            <a:spLocks noGrp="1"/>
          </p:cNvSpPr>
          <p:nvPr>
            <p:ph idx="1"/>
          </p:nvPr>
        </p:nvSpPr>
        <p:spPr/>
        <p:txBody>
          <a:bodyPr>
            <a:normAutofit/>
          </a:bodyPr>
          <a:lstStyle/>
          <a:p>
            <a:r>
              <a:rPr lang="fr-FR" sz="2800" dirty="0" smtClean="0"/>
              <a:t>Top Sponsors </a:t>
            </a:r>
            <a:r>
              <a:rPr lang="fr-FR" sz="2800" dirty="0" err="1" smtClean="0"/>
              <a:t>renew</a:t>
            </a:r>
            <a:r>
              <a:rPr lang="fr-FR" sz="2800" dirty="0" smtClean="0"/>
              <a:t> :</a:t>
            </a:r>
          </a:p>
          <a:p>
            <a:pPr>
              <a:buFont typeface="Courier New" panose="02070309020205020404" pitchFamily="49" charset="0"/>
              <a:buChar char="o"/>
            </a:pPr>
            <a:r>
              <a:rPr lang="fr-FR" sz="2800" dirty="0" smtClean="0"/>
              <a:t>2017 : Intersport, Caisse d’Epargne, Mutuelle du Soleil, </a:t>
            </a:r>
            <a:r>
              <a:rPr lang="fr-FR" sz="2800" dirty="0" err="1" smtClean="0"/>
              <a:t>Winamax</a:t>
            </a:r>
            <a:r>
              <a:rPr lang="fr-FR" sz="2800" dirty="0" smtClean="0"/>
              <a:t>, Boulanger, Coca-Cola, EA Sport, </a:t>
            </a:r>
            <a:r>
              <a:rPr lang="fr-FR" sz="2800" dirty="0" err="1" smtClean="0"/>
              <a:t>Onet</a:t>
            </a:r>
            <a:endParaRPr lang="fr-FR" sz="2800" dirty="0" smtClean="0"/>
          </a:p>
          <a:p>
            <a:pPr>
              <a:buFont typeface="Courier New" panose="02070309020205020404" pitchFamily="49" charset="0"/>
              <a:buChar char="o"/>
            </a:pPr>
            <a:r>
              <a:rPr lang="fr-FR" sz="2800" dirty="0" smtClean="0"/>
              <a:t>2018 : Adidas, Citroën, Quick</a:t>
            </a:r>
          </a:p>
          <a:p>
            <a:pPr>
              <a:buFont typeface="Courier New" panose="02070309020205020404" pitchFamily="49" charset="0"/>
              <a:buChar char="o"/>
            </a:pPr>
            <a:r>
              <a:rPr lang="fr-FR" sz="2800" dirty="0" smtClean="0"/>
              <a:t>2026 : Orange</a:t>
            </a:r>
          </a:p>
          <a:p>
            <a:endParaRPr lang="fr-FR" sz="2800" dirty="0"/>
          </a:p>
          <a:p>
            <a:r>
              <a:rPr lang="fr-FR" sz="2800" dirty="0" smtClean="0"/>
              <a:t>New </a:t>
            </a:r>
            <a:r>
              <a:rPr lang="fr-FR" sz="2800" dirty="0" err="1" smtClean="0"/>
              <a:t>owner</a:t>
            </a:r>
            <a:r>
              <a:rPr lang="fr-FR" sz="2800" dirty="0" smtClean="0"/>
              <a:t> </a:t>
            </a:r>
            <a:r>
              <a:rPr lang="fr-FR" sz="2800" dirty="0" err="1" smtClean="0"/>
              <a:t>from</a:t>
            </a:r>
            <a:r>
              <a:rPr lang="fr-FR" sz="2800" dirty="0" smtClean="0"/>
              <a:t> US (F. </a:t>
            </a:r>
            <a:r>
              <a:rPr lang="fr-FR" sz="2800" dirty="0" err="1" smtClean="0"/>
              <a:t>McCourt</a:t>
            </a:r>
            <a:r>
              <a:rPr lang="fr-FR" sz="2800" dirty="0" smtClean="0"/>
              <a:t> and Staff, JE </a:t>
            </a:r>
            <a:r>
              <a:rPr lang="fr-FR" sz="2800" dirty="0" err="1"/>
              <a:t>E</a:t>
            </a:r>
            <a:r>
              <a:rPr lang="fr-FR" sz="2800" dirty="0" err="1" smtClean="0"/>
              <a:t>yraud</a:t>
            </a:r>
            <a:r>
              <a:rPr lang="fr-FR" sz="2800" dirty="0"/>
              <a:t>)</a:t>
            </a:r>
            <a:r>
              <a:rPr lang="fr-FR" sz="2800" dirty="0" smtClean="0"/>
              <a:t> </a:t>
            </a:r>
            <a:endParaRPr lang="fr-FR" sz="2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981" y="2850472"/>
            <a:ext cx="3574362" cy="2010579"/>
          </a:xfrm>
          <a:prstGeom prst="ellipse">
            <a:avLst/>
          </a:prstGeom>
          <a:ln>
            <a:noFill/>
          </a:ln>
          <a:effectLst>
            <a:softEdge rad="112500"/>
          </a:effectLst>
        </p:spPr>
      </p:pic>
      <p:pic>
        <p:nvPicPr>
          <p:cNvPr id="6" name="Image 5"/>
          <p:cNvPicPr>
            <a:picLocks noChangeAspect="1"/>
          </p:cNvPicPr>
          <p:nvPr/>
        </p:nvPicPr>
        <p:blipFill>
          <a:blip r:embed="rId3"/>
          <a:stretch>
            <a:fillRect/>
          </a:stretch>
        </p:blipFill>
        <p:spPr>
          <a:xfrm>
            <a:off x="10304443" y="11428"/>
            <a:ext cx="1169773" cy="1486636"/>
          </a:xfrm>
          <a:prstGeom prst="rect">
            <a:avLst/>
          </a:prstGeom>
        </p:spPr>
      </p:pic>
    </p:spTree>
    <p:extLst>
      <p:ext uri="{BB962C8B-B14F-4D97-AF65-F5344CB8AC3E}">
        <p14:creationId xmlns:p14="http://schemas.microsoft.com/office/powerpoint/2010/main" val="677635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llipse 3"/>
          <p:cNvSpPr/>
          <p:nvPr/>
        </p:nvSpPr>
        <p:spPr>
          <a:xfrm>
            <a:off x="494171" y="2388577"/>
            <a:ext cx="1886465" cy="1062681"/>
          </a:xfrm>
          <a:prstGeom prst="ellipse">
            <a:avLst/>
          </a:prstGeom>
          <a:solidFill>
            <a:schemeClr val="bg2">
              <a:lumMod val="75000"/>
            </a:schemeClr>
          </a:solidFill>
          <a:ln>
            <a:solidFill>
              <a:schemeClr val="bg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smtClean="0"/>
          </a:p>
          <a:p>
            <a:pPr algn="ctr"/>
            <a:r>
              <a:rPr lang="fr-FR" b="1" dirty="0" smtClean="0"/>
              <a:t>TICKETING</a:t>
            </a:r>
          </a:p>
          <a:p>
            <a:pPr algn="ctr"/>
            <a:r>
              <a:rPr lang="fr-FR" b="1" dirty="0" smtClean="0"/>
              <a:t>MS</a:t>
            </a:r>
          </a:p>
          <a:p>
            <a:pPr algn="ctr"/>
            <a:endParaRPr lang="fr-FR" b="1" dirty="0"/>
          </a:p>
        </p:txBody>
      </p:sp>
      <p:sp>
        <p:nvSpPr>
          <p:cNvPr id="5" name="Ellipse 4"/>
          <p:cNvSpPr/>
          <p:nvPr/>
        </p:nvSpPr>
        <p:spPr>
          <a:xfrm>
            <a:off x="2380636" y="2388577"/>
            <a:ext cx="1812325" cy="1062681"/>
          </a:xfrm>
          <a:prstGeom prst="ellipse">
            <a:avLst/>
          </a:prstGeom>
          <a:solidFill>
            <a:schemeClr val="bg2">
              <a:lumMod val="75000"/>
            </a:schemeClr>
          </a:solidFill>
          <a:ln>
            <a:solidFill>
              <a:schemeClr val="bg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FAN</a:t>
            </a:r>
          </a:p>
          <a:p>
            <a:pPr algn="ctr"/>
            <a:r>
              <a:rPr lang="fr-FR" b="1" dirty="0" smtClean="0"/>
              <a:t>GMS</a:t>
            </a:r>
            <a:r>
              <a:rPr lang="fr-FR" dirty="0" smtClean="0"/>
              <a:t> </a:t>
            </a:r>
            <a:endParaRPr lang="fr-FR" dirty="0"/>
          </a:p>
        </p:txBody>
      </p:sp>
      <p:sp>
        <p:nvSpPr>
          <p:cNvPr id="6" name="Ellipse 5"/>
          <p:cNvSpPr/>
          <p:nvPr/>
        </p:nvSpPr>
        <p:spPr>
          <a:xfrm>
            <a:off x="4843747" y="2388576"/>
            <a:ext cx="1812325" cy="1062681"/>
          </a:xfrm>
          <a:prstGeom prst="ellipse">
            <a:avLst/>
          </a:prstGeom>
          <a:solidFill>
            <a:schemeClr val="bg2">
              <a:lumMod val="75000"/>
            </a:schemeClr>
          </a:solidFill>
          <a:ln>
            <a:solidFill>
              <a:schemeClr val="bg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BRAND</a:t>
            </a:r>
          </a:p>
          <a:p>
            <a:pPr algn="ctr"/>
            <a:r>
              <a:rPr lang="fr-FR" b="1" dirty="0" smtClean="0"/>
              <a:t>SV</a:t>
            </a:r>
            <a:endParaRPr lang="fr-FR" b="1" dirty="0"/>
          </a:p>
        </p:txBody>
      </p:sp>
      <p:sp>
        <p:nvSpPr>
          <p:cNvPr id="7" name="Ellipse 6"/>
          <p:cNvSpPr/>
          <p:nvPr/>
        </p:nvSpPr>
        <p:spPr>
          <a:xfrm>
            <a:off x="7109153" y="2388576"/>
            <a:ext cx="2578445" cy="1062681"/>
          </a:xfrm>
          <a:prstGeom prst="ellipse">
            <a:avLst/>
          </a:prstGeom>
          <a:solidFill>
            <a:schemeClr val="bg2">
              <a:lumMod val="75000"/>
            </a:schemeClr>
          </a:solidFill>
          <a:ln>
            <a:solidFill>
              <a:schemeClr val="bg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SPONSORSHIP</a:t>
            </a:r>
          </a:p>
          <a:p>
            <a:pPr algn="ctr"/>
            <a:r>
              <a:rPr lang="fr-FR" b="1" dirty="0" smtClean="0"/>
              <a:t>HOSPITALITY</a:t>
            </a:r>
          </a:p>
          <a:p>
            <a:pPr algn="ctr"/>
            <a:r>
              <a:rPr lang="fr-FR" b="1" dirty="0" smtClean="0"/>
              <a:t>BK</a:t>
            </a:r>
            <a:endParaRPr lang="fr-FR" b="1" dirty="0"/>
          </a:p>
        </p:txBody>
      </p:sp>
      <p:sp>
        <p:nvSpPr>
          <p:cNvPr id="8" name="Ellipse 7"/>
          <p:cNvSpPr/>
          <p:nvPr/>
        </p:nvSpPr>
        <p:spPr>
          <a:xfrm>
            <a:off x="9687598" y="2388576"/>
            <a:ext cx="2199502" cy="1062681"/>
          </a:xfrm>
          <a:prstGeom prst="ellipse">
            <a:avLst/>
          </a:prstGeom>
          <a:solidFill>
            <a:schemeClr val="bg2">
              <a:lumMod val="75000"/>
            </a:schemeClr>
          </a:solidFill>
          <a:ln>
            <a:solidFill>
              <a:schemeClr val="bg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BTB</a:t>
            </a:r>
          </a:p>
          <a:p>
            <a:pPr algn="ctr"/>
            <a:r>
              <a:rPr lang="fr-FR" b="1" dirty="0" smtClean="0"/>
              <a:t>SERVICING</a:t>
            </a:r>
          </a:p>
          <a:p>
            <a:pPr algn="ctr"/>
            <a:r>
              <a:rPr lang="fr-FR" b="1" dirty="0" smtClean="0"/>
              <a:t>AM</a:t>
            </a:r>
            <a:endParaRPr lang="fr-FR" b="1" dirty="0"/>
          </a:p>
        </p:txBody>
      </p:sp>
      <p:sp>
        <p:nvSpPr>
          <p:cNvPr id="14" name="Rectangle 13"/>
          <p:cNvSpPr/>
          <p:nvPr/>
        </p:nvSpPr>
        <p:spPr>
          <a:xfrm>
            <a:off x="368998" y="2151056"/>
            <a:ext cx="4110681" cy="2531113"/>
          </a:xfrm>
          <a:prstGeom prst="rect">
            <a:avLst/>
          </a:prstGeom>
          <a:solidFill>
            <a:srgbClr val="003366">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654230" y="2126925"/>
            <a:ext cx="2215977" cy="2555244"/>
          </a:xfrm>
          <a:prstGeom prst="rect">
            <a:avLst/>
          </a:prstGeom>
          <a:solidFill>
            <a:srgbClr val="003366">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044758" y="2126925"/>
            <a:ext cx="4901515" cy="2555244"/>
          </a:xfrm>
          <a:prstGeom prst="rect">
            <a:avLst/>
          </a:prstGeom>
          <a:solidFill>
            <a:srgbClr val="003366">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1223317" y="3451257"/>
            <a:ext cx="2034551" cy="947290"/>
          </a:xfrm>
          <a:prstGeom prst="roundRect">
            <a:avLst/>
          </a:prstGeom>
          <a:solidFill>
            <a:schemeClr val="bg2">
              <a:lumMod val="75000"/>
            </a:schemeClr>
          </a:solidFill>
          <a:ln>
            <a:solidFill>
              <a:schemeClr val="bg2">
                <a:lumMod val="75000"/>
              </a:schemeClr>
            </a:solidFill>
          </a:ln>
          <a:effectLst>
            <a:glow rad="101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a:t>
            </a:r>
          </a:p>
          <a:p>
            <a:pPr algn="ctr"/>
            <a:r>
              <a:rPr lang="fr-FR" sz="1600" dirty="0" smtClean="0"/>
              <a:t>Tickets – Match Day Revenue</a:t>
            </a:r>
            <a:endParaRPr lang="fr-FR" sz="1600" dirty="0"/>
          </a:p>
        </p:txBody>
      </p:sp>
      <p:sp>
        <p:nvSpPr>
          <p:cNvPr id="18" name="Rectangle à coins arrondis 17"/>
          <p:cNvSpPr/>
          <p:nvPr/>
        </p:nvSpPr>
        <p:spPr>
          <a:xfrm>
            <a:off x="4752427" y="3593259"/>
            <a:ext cx="2034551" cy="947290"/>
          </a:xfrm>
          <a:prstGeom prst="roundRect">
            <a:avLst/>
          </a:prstGeom>
          <a:solidFill>
            <a:schemeClr val="bg2">
              <a:lumMod val="75000"/>
            </a:schemeClr>
          </a:solidFill>
          <a:ln>
            <a:solidFill>
              <a:schemeClr val="bg2">
                <a:lumMod val="75000"/>
              </a:schemeClr>
            </a:solidFill>
          </a:ln>
          <a:effectLst>
            <a:glow rad="101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a:t>
            </a:r>
          </a:p>
          <a:p>
            <a:pPr algn="ctr"/>
            <a:r>
              <a:rPr lang="fr-FR" sz="1600" dirty="0" smtClean="0"/>
              <a:t>Merchandising </a:t>
            </a:r>
          </a:p>
          <a:p>
            <a:pPr algn="ctr"/>
            <a:r>
              <a:rPr lang="fr-FR" sz="1600" dirty="0" err="1" smtClean="0"/>
              <a:t>Products</a:t>
            </a:r>
            <a:endParaRPr lang="fr-FR" sz="1600" dirty="0"/>
          </a:p>
        </p:txBody>
      </p:sp>
      <p:sp>
        <p:nvSpPr>
          <p:cNvPr id="19" name="Rectangle à coins arrondis 18"/>
          <p:cNvSpPr/>
          <p:nvPr/>
        </p:nvSpPr>
        <p:spPr>
          <a:xfrm>
            <a:off x="8537275" y="3558111"/>
            <a:ext cx="2034551" cy="947290"/>
          </a:xfrm>
          <a:prstGeom prst="roundRect">
            <a:avLst/>
          </a:prstGeom>
          <a:solidFill>
            <a:schemeClr val="bg2">
              <a:lumMod val="75000"/>
            </a:schemeClr>
          </a:solidFill>
          <a:ln>
            <a:solidFill>
              <a:schemeClr val="bg2">
                <a:lumMod val="75000"/>
              </a:schemeClr>
            </a:solidFill>
          </a:ln>
          <a:effectLst>
            <a:glow rad="101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a:t>
            </a:r>
          </a:p>
          <a:p>
            <a:pPr algn="ctr"/>
            <a:r>
              <a:rPr lang="fr-FR" sz="1600" dirty="0" err="1" smtClean="0"/>
              <a:t>Sponsorship</a:t>
            </a:r>
            <a:endParaRPr lang="fr-FR" sz="1600" dirty="0" smtClean="0"/>
          </a:p>
          <a:p>
            <a:pPr algn="ctr"/>
            <a:r>
              <a:rPr lang="fr-FR" sz="1600" dirty="0" err="1" smtClean="0"/>
              <a:t>Hospitality</a:t>
            </a:r>
            <a:r>
              <a:rPr lang="fr-FR" sz="1600" dirty="0" smtClean="0"/>
              <a:t> Events</a:t>
            </a:r>
            <a:endParaRPr lang="fr-FR" sz="1600" dirty="0"/>
          </a:p>
        </p:txBody>
      </p:sp>
      <p:sp>
        <p:nvSpPr>
          <p:cNvPr id="20" name="Titre 19"/>
          <p:cNvSpPr>
            <a:spLocks noGrp="1"/>
          </p:cNvSpPr>
          <p:nvPr>
            <p:ph type="title"/>
          </p:nvPr>
        </p:nvSpPr>
        <p:spPr/>
        <p:txBody>
          <a:bodyPr/>
          <a:lstStyle/>
          <a:p>
            <a:pPr algn="ctr"/>
            <a:r>
              <a:rPr lang="fr-FR" b="1" dirty="0" smtClean="0"/>
              <a:t>Business &amp; Marketing Organisation</a:t>
            </a:r>
            <a:endParaRPr lang="fr-FR" b="1" dirty="0"/>
          </a:p>
        </p:txBody>
      </p:sp>
      <p:pic>
        <p:nvPicPr>
          <p:cNvPr id="22" name="Image 21"/>
          <p:cNvPicPr>
            <a:picLocks noChangeAspect="1"/>
          </p:cNvPicPr>
          <p:nvPr/>
        </p:nvPicPr>
        <p:blipFill>
          <a:blip r:embed="rId2"/>
          <a:stretch>
            <a:fillRect/>
          </a:stretch>
        </p:blipFill>
        <p:spPr>
          <a:xfrm>
            <a:off x="5160126" y="4824171"/>
            <a:ext cx="1495946" cy="1901161"/>
          </a:xfrm>
          <a:prstGeom prst="rect">
            <a:avLst/>
          </a:prstGeom>
        </p:spPr>
      </p:pic>
    </p:spTree>
    <p:extLst>
      <p:ext uri="{BB962C8B-B14F-4D97-AF65-F5344CB8AC3E}">
        <p14:creationId xmlns:p14="http://schemas.microsoft.com/office/powerpoint/2010/main" val="196151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 Box 2"/>
          <p:cNvSpPr txBox="1">
            <a:spLocks noChangeArrowheads="1"/>
          </p:cNvSpPr>
          <p:nvPr/>
        </p:nvSpPr>
        <p:spPr bwMode="auto">
          <a:xfrm>
            <a:off x="3284332" y="20977"/>
            <a:ext cx="4244804"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50000"/>
              </a:spcBef>
              <a:spcAft>
                <a:spcPts val="0"/>
              </a:spcAft>
              <a:buNone/>
            </a:pPr>
            <a:r>
              <a:rPr lang="fr-FR" altLang="fr-FR" sz="2400" b="1" dirty="0" err="1">
                <a:solidFill>
                  <a:srgbClr val="000000"/>
                </a:solidFill>
                <a:latin typeface="Verdana" panose="020B0604030504040204" pitchFamily="34" charset="0"/>
                <a:cs typeface="+mn-cs"/>
              </a:rPr>
              <a:t>Since</a:t>
            </a:r>
            <a:r>
              <a:rPr lang="fr-FR" altLang="fr-FR" sz="2400" b="1" dirty="0">
                <a:solidFill>
                  <a:srgbClr val="000000"/>
                </a:solidFill>
                <a:latin typeface="Verdana" panose="020B0604030504040204" pitchFamily="34" charset="0"/>
                <a:cs typeface="+mn-cs"/>
              </a:rPr>
              <a:t> 2005</a:t>
            </a:r>
          </a:p>
          <a:p>
            <a:pPr algn="ctr" defTabSz="342900" eaLnBrk="1" fontAlgn="auto" hangingPunct="1">
              <a:spcBef>
                <a:spcPct val="50000"/>
              </a:spcBef>
              <a:spcAft>
                <a:spcPts val="0"/>
              </a:spcAft>
              <a:buNone/>
            </a:pPr>
            <a:r>
              <a:rPr lang="fr-FR" altLang="fr-FR" sz="1350" b="1" dirty="0">
                <a:solidFill>
                  <a:srgbClr val="BD582C"/>
                </a:solidFill>
                <a:latin typeface="Verdana" panose="020B0604030504040204" pitchFamily="34" charset="0"/>
                <a:cs typeface="+mn-cs"/>
              </a:rPr>
              <a:t>Maitre de Conférences</a:t>
            </a:r>
            <a:r>
              <a:rPr lang="fr-FR" altLang="fr-FR" sz="1350" b="1" dirty="0">
                <a:solidFill>
                  <a:srgbClr val="000000"/>
                </a:solidFill>
                <a:latin typeface="Verdana" panose="020B0604030504040204" pitchFamily="34" charset="0"/>
                <a:cs typeface="+mn-cs"/>
              </a:rPr>
              <a:t> </a:t>
            </a:r>
          </a:p>
          <a:p>
            <a:pPr algn="ctr" defTabSz="342900" eaLnBrk="1" fontAlgn="auto" hangingPunct="1">
              <a:spcBef>
                <a:spcPct val="50000"/>
              </a:spcBef>
              <a:spcAft>
                <a:spcPts val="0"/>
              </a:spcAft>
              <a:buNone/>
            </a:pPr>
            <a:r>
              <a:rPr lang="fr-FR" altLang="fr-FR" sz="1275" b="1" dirty="0">
                <a:solidFill>
                  <a:srgbClr val="000000"/>
                </a:solidFill>
                <a:latin typeface="Verdana" panose="020B0604030504040204" pitchFamily="34" charset="0"/>
                <a:cs typeface="+mn-cs"/>
              </a:rPr>
              <a:t>Aix Marseille </a:t>
            </a:r>
            <a:r>
              <a:rPr lang="fr-FR" altLang="fr-FR" sz="1275" b="1" dirty="0" err="1">
                <a:solidFill>
                  <a:srgbClr val="000000"/>
                </a:solidFill>
                <a:latin typeface="Verdana" panose="020B0604030504040204" pitchFamily="34" charset="0"/>
                <a:cs typeface="+mn-cs"/>
              </a:rPr>
              <a:t>University</a:t>
            </a:r>
            <a:endParaRPr lang="fr-FR" altLang="fr-FR" sz="1275" b="1" dirty="0">
              <a:solidFill>
                <a:srgbClr val="000000"/>
              </a:solidFill>
              <a:latin typeface="Verdana" panose="020B0604030504040204" pitchFamily="34" charset="0"/>
              <a:cs typeface="+mn-cs"/>
            </a:endParaRPr>
          </a:p>
          <a:p>
            <a:pPr algn="ctr" defTabSz="342900" eaLnBrk="1" fontAlgn="auto" hangingPunct="1">
              <a:spcBef>
                <a:spcPct val="50000"/>
              </a:spcBef>
              <a:spcAft>
                <a:spcPts val="0"/>
              </a:spcAft>
              <a:buNone/>
            </a:pPr>
            <a:r>
              <a:rPr lang="fr-FR" altLang="fr-FR" sz="1275" b="1" dirty="0" err="1">
                <a:solidFill>
                  <a:srgbClr val="000000"/>
                </a:solidFill>
                <a:latin typeface="Verdana" panose="020B0604030504040204" pitchFamily="34" charset="0"/>
                <a:cs typeface="+mn-cs"/>
              </a:rPr>
              <a:t>Strategy</a:t>
            </a:r>
            <a:r>
              <a:rPr lang="fr-FR" altLang="fr-FR" sz="1275" b="1" dirty="0">
                <a:solidFill>
                  <a:srgbClr val="000000"/>
                </a:solidFill>
                <a:latin typeface="Verdana" panose="020B0604030504040204" pitchFamily="34" charset="0"/>
                <a:cs typeface="+mn-cs"/>
              </a:rPr>
              <a:t> &amp; Communication</a:t>
            </a:r>
          </a:p>
          <a:p>
            <a:pPr algn="ctr" defTabSz="342900" eaLnBrk="1" fontAlgn="auto" hangingPunct="1">
              <a:spcBef>
                <a:spcPct val="50000"/>
              </a:spcBef>
              <a:spcAft>
                <a:spcPts val="0"/>
              </a:spcAft>
              <a:buNone/>
            </a:pPr>
            <a:r>
              <a:rPr lang="fr-FR" altLang="fr-FR" sz="1350" b="1" dirty="0" err="1">
                <a:solidFill>
                  <a:srgbClr val="BD582C"/>
                </a:solidFill>
                <a:latin typeface="Verdana" panose="020B0604030504040204" pitchFamily="34" charset="0"/>
                <a:cs typeface="+mn-cs"/>
              </a:rPr>
              <a:t>Associate</a:t>
            </a:r>
            <a:r>
              <a:rPr lang="fr-FR" altLang="fr-FR" sz="1350" b="1" dirty="0">
                <a:solidFill>
                  <a:srgbClr val="BD582C"/>
                </a:solidFill>
                <a:latin typeface="Verdana" panose="020B0604030504040204" pitchFamily="34" charset="0"/>
                <a:cs typeface="+mn-cs"/>
              </a:rPr>
              <a:t> Professor </a:t>
            </a:r>
            <a:r>
              <a:rPr lang="fr-FR" altLang="fr-FR" sz="1275" b="1" dirty="0" err="1">
                <a:solidFill>
                  <a:srgbClr val="000000"/>
                </a:solidFill>
                <a:latin typeface="Verdana" panose="020B0604030504040204" pitchFamily="34" charset="0"/>
                <a:cs typeface="+mn-cs"/>
              </a:rPr>
              <a:t>Kedge</a:t>
            </a:r>
            <a:r>
              <a:rPr lang="fr-FR" altLang="fr-FR" sz="1275" b="1" dirty="0">
                <a:solidFill>
                  <a:srgbClr val="000000"/>
                </a:solidFill>
                <a:latin typeface="Verdana" panose="020B0604030504040204" pitchFamily="34" charset="0"/>
                <a:cs typeface="+mn-cs"/>
              </a:rPr>
              <a:t> Business </a:t>
            </a:r>
            <a:r>
              <a:rPr lang="fr-FR" altLang="fr-FR" sz="1275" b="1" dirty="0" err="1">
                <a:solidFill>
                  <a:srgbClr val="000000"/>
                </a:solidFill>
                <a:latin typeface="Verdana" panose="020B0604030504040204" pitchFamily="34" charset="0"/>
                <a:cs typeface="+mn-cs"/>
              </a:rPr>
              <a:t>School</a:t>
            </a:r>
            <a:endParaRPr lang="fr-FR" altLang="fr-FR" sz="1275" b="1" dirty="0">
              <a:solidFill>
                <a:srgbClr val="000000"/>
              </a:solidFill>
              <a:latin typeface="Verdana" panose="020B0604030504040204" pitchFamily="34" charset="0"/>
              <a:cs typeface="+mn-cs"/>
            </a:endParaRPr>
          </a:p>
          <a:p>
            <a:pPr algn="ctr" defTabSz="342900" eaLnBrk="1" fontAlgn="auto" hangingPunct="1">
              <a:spcBef>
                <a:spcPct val="50000"/>
              </a:spcBef>
              <a:spcAft>
                <a:spcPts val="0"/>
              </a:spcAft>
              <a:buNone/>
            </a:pPr>
            <a:r>
              <a:rPr lang="fr-FR" altLang="fr-FR" sz="1275" b="1" dirty="0">
                <a:solidFill>
                  <a:srgbClr val="000000"/>
                </a:solidFill>
                <a:latin typeface="Verdana" panose="020B0604030504040204" pitchFamily="34" charset="0"/>
                <a:cs typeface="+mn-cs"/>
              </a:rPr>
              <a:t> Sport </a:t>
            </a:r>
          </a:p>
          <a:p>
            <a:pPr algn="ctr" defTabSz="342900" eaLnBrk="1" fontAlgn="auto" hangingPunct="1">
              <a:spcBef>
                <a:spcPct val="50000"/>
              </a:spcBef>
              <a:spcAft>
                <a:spcPts val="0"/>
              </a:spcAft>
              <a:buNone/>
            </a:pPr>
            <a:r>
              <a:rPr lang="fr-FR" altLang="fr-FR" sz="1275" b="1" dirty="0" smtClean="0">
                <a:solidFill>
                  <a:srgbClr val="000000"/>
                </a:solidFill>
                <a:latin typeface="Verdana" panose="020B0604030504040204" pitchFamily="34" charset="0"/>
                <a:cs typeface="+mn-cs"/>
              </a:rPr>
              <a:t>Business </a:t>
            </a:r>
            <a:r>
              <a:rPr lang="fr-FR" altLang="fr-FR" sz="1275" b="1" dirty="0">
                <a:solidFill>
                  <a:srgbClr val="000000"/>
                </a:solidFill>
                <a:latin typeface="Verdana" panose="020B0604030504040204" pitchFamily="34" charset="0"/>
                <a:cs typeface="+mn-cs"/>
              </a:rPr>
              <a:t>Management</a:t>
            </a:r>
          </a:p>
        </p:txBody>
      </p:sp>
      <p:sp>
        <p:nvSpPr>
          <p:cNvPr id="29" name="Rectangle 3"/>
          <p:cNvSpPr>
            <a:spLocks noChangeArrowheads="1"/>
          </p:cNvSpPr>
          <p:nvPr/>
        </p:nvSpPr>
        <p:spPr bwMode="auto">
          <a:xfrm>
            <a:off x="918594" y="390947"/>
            <a:ext cx="1620441" cy="223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2400" b="1" dirty="0" err="1">
                <a:solidFill>
                  <a:srgbClr val="000000"/>
                </a:solidFill>
                <a:latin typeface="Arial" panose="020B0604020202020204" pitchFamily="34" charset="0"/>
                <a:cs typeface="+mn-cs"/>
              </a:rPr>
              <a:t>Since</a:t>
            </a:r>
            <a:r>
              <a:rPr lang="fr-FR" altLang="fr-FR" sz="2400" b="1" dirty="0">
                <a:solidFill>
                  <a:srgbClr val="000000"/>
                </a:solidFill>
                <a:latin typeface="Arial" panose="020B0604020202020204" pitchFamily="34" charset="0"/>
                <a:cs typeface="+mn-cs"/>
              </a:rPr>
              <a:t> 2001</a:t>
            </a: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err="1">
                <a:solidFill>
                  <a:srgbClr val="BD582C"/>
                </a:solidFill>
                <a:latin typeface="Arial" panose="020B0604020202020204" pitchFamily="34" charset="0"/>
                <a:cs typeface="+mn-cs"/>
              </a:rPr>
              <a:t>Research</a:t>
            </a: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275"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275" b="1" dirty="0">
                <a:solidFill>
                  <a:srgbClr val="BD582C"/>
                </a:solidFill>
                <a:latin typeface="Arial" panose="020B0604020202020204" pitchFamily="34" charset="0"/>
                <a:cs typeface="+mn-cs"/>
              </a:rPr>
              <a:t>Aix Marseille </a:t>
            </a:r>
            <a:r>
              <a:rPr lang="fr-FR" altLang="fr-FR" sz="1275" b="1" dirty="0" err="1">
                <a:solidFill>
                  <a:srgbClr val="BD582C"/>
                </a:solidFill>
                <a:latin typeface="Arial" panose="020B0604020202020204" pitchFamily="34" charset="0"/>
                <a:cs typeface="+mn-cs"/>
              </a:rPr>
              <a:t>University</a:t>
            </a:r>
            <a:endParaRPr lang="fr-FR" altLang="fr-FR" sz="1275"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275" b="1" dirty="0" err="1">
                <a:solidFill>
                  <a:srgbClr val="BD582C"/>
                </a:solidFill>
                <a:latin typeface="Arial" panose="020B0604020202020204" pitchFamily="34" charset="0"/>
                <a:cs typeface="+mn-cs"/>
              </a:rPr>
              <a:t>Laboratory</a:t>
            </a:r>
            <a:endParaRPr lang="fr-FR" altLang="fr-FR" sz="1275" b="1" dirty="0">
              <a:solidFill>
                <a:srgbClr val="000000"/>
              </a:solidFill>
              <a:latin typeface="Arial" panose="020B0604020202020204" pitchFamily="34" charset="0"/>
              <a:cs typeface="+mn-cs"/>
            </a:endParaRPr>
          </a:p>
        </p:txBody>
      </p:sp>
      <p:sp>
        <p:nvSpPr>
          <p:cNvPr id="30" name="Line 4"/>
          <p:cNvSpPr>
            <a:spLocks noChangeShapeType="1"/>
          </p:cNvSpPr>
          <p:nvPr/>
        </p:nvSpPr>
        <p:spPr bwMode="auto">
          <a:xfrm>
            <a:off x="2447212" y="139873"/>
            <a:ext cx="3068423" cy="64503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eaLnBrk="1" fontAlgn="auto" hangingPunct="1">
              <a:spcBef>
                <a:spcPts val="0"/>
              </a:spcBef>
              <a:spcAft>
                <a:spcPts val="0"/>
              </a:spcAft>
            </a:pPr>
            <a:endParaRPr lang="fr-FR">
              <a:solidFill>
                <a:srgbClr val="000000"/>
              </a:solidFill>
              <a:latin typeface="Calibri" panose="020F0502020204030204"/>
              <a:cs typeface="+mn-cs"/>
            </a:endParaRPr>
          </a:p>
        </p:txBody>
      </p:sp>
      <p:sp>
        <p:nvSpPr>
          <p:cNvPr id="31" name="Line 5"/>
          <p:cNvSpPr>
            <a:spLocks noChangeShapeType="1"/>
          </p:cNvSpPr>
          <p:nvPr/>
        </p:nvSpPr>
        <p:spPr bwMode="auto">
          <a:xfrm flipV="1">
            <a:off x="5515636" y="200201"/>
            <a:ext cx="2706996" cy="639006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eaLnBrk="1" fontAlgn="auto" hangingPunct="1">
              <a:spcBef>
                <a:spcPts val="0"/>
              </a:spcBef>
              <a:spcAft>
                <a:spcPts val="0"/>
              </a:spcAft>
            </a:pPr>
            <a:endParaRPr lang="fr-FR">
              <a:solidFill>
                <a:srgbClr val="000000"/>
              </a:solidFill>
              <a:latin typeface="Calibri" panose="020F0502020204030204"/>
              <a:cs typeface="+mn-cs"/>
            </a:endParaRPr>
          </a:p>
        </p:txBody>
      </p:sp>
      <p:pic>
        <p:nvPicPr>
          <p:cNvPr id="32"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66" y="3921293"/>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310" y="4018510"/>
            <a:ext cx="1133475"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566" y="3911742"/>
            <a:ext cx="507206"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descr="Logo_aso_Groupe_Ama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48" y="4684311"/>
            <a:ext cx="1107281"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tdf-logo-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0398" y="4595405"/>
            <a:ext cx="75604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7"/>
          <p:cNvSpPr>
            <a:spLocks noChangeArrowheads="1"/>
          </p:cNvSpPr>
          <p:nvPr/>
        </p:nvSpPr>
        <p:spPr bwMode="auto">
          <a:xfrm>
            <a:off x="8617574" y="190554"/>
            <a:ext cx="1754981" cy="370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2400" b="1" dirty="0" err="1">
                <a:solidFill>
                  <a:srgbClr val="000000"/>
                </a:solidFill>
                <a:latin typeface="Arial" panose="020B0604020202020204" pitchFamily="34" charset="0"/>
                <a:cs typeface="+mn-cs"/>
              </a:rPr>
              <a:t>Since</a:t>
            </a:r>
            <a:r>
              <a:rPr lang="fr-FR" altLang="fr-FR" sz="2400" b="1" dirty="0">
                <a:solidFill>
                  <a:srgbClr val="000000"/>
                </a:solidFill>
                <a:latin typeface="Arial" panose="020B0604020202020204" pitchFamily="34" charset="0"/>
                <a:cs typeface="+mn-cs"/>
              </a:rPr>
              <a:t> 1999</a:t>
            </a: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a:solidFill>
                  <a:srgbClr val="BD582C"/>
                </a:solidFill>
                <a:latin typeface="Arial" panose="020B0604020202020204" pitchFamily="34" charset="0"/>
                <a:cs typeface="+mn-cs"/>
              </a:rPr>
              <a:t>Professional</a:t>
            </a:r>
          </a:p>
          <a:p>
            <a:pPr algn="ctr" defTabSz="342900" eaLnBrk="1" fontAlgn="auto" hangingPunct="1">
              <a:spcBef>
                <a:spcPct val="0"/>
              </a:spcBef>
              <a:spcAft>
                <a:spcPts val="0"/>
              </a:spcAft>
              <a:buNone/>
            </a:pPr>
            <a:r>
              <a:rPr lang="fr-FR" altLang="fr-FR" sz="1275" b="1" dirty="0">
                <a:solidFill>
                  <a:srgbClr val="000000"/>
                </a:solidFill>
                <a:latin typeface="Arial" panose="020B0604020202020204" pitchFamily="34" charset="0"/>
                <a:cs typeface="+mn-cs"/>
              </a:rPr>
              <a:t>ATP &amp; WTA </a:t>
            </a:r>
          </a:p>
          <a:p>
            <a:pPr algn="ctr" defTabSz="342900" eaLnBrk="1" fontAlgn="auto" hangingPunct="1">
              <a:spcBef>
                <a:spcPct val="0"/>
              </a:spcBef>
              <a:spcAft>
                <a:spcPts val="0"/>
              </a:spcAft>
              <a:buNone/>
            </a:pPr>
            <a:r>
              <a:rPr lang="fr-FR" altLang="fr-FR" sz="1275" b="1" dirty="0">
                <a:solidFill>
                  <a:srgbClr val="000000"/>
                </a:solidFill>
                <a:latin typeface="Arial" panose="020B0604020202020204" pitchFamily="34" charset="0"/>
                <a:cs typeface="+mn-cs"/>
              </a:rPr>
              <a:t>Events management</a:t>
            </a: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a:solidFill>
                  <a:prstClr val="white"/>
                </a:solidFill>
                <a:latin typeface="Arial" panose="020B0604020202020204" pitchFamily="34" charset="0"/>
                <a:cs typeface="+mn-cs"/>
              </a:rPr>
              <a:t>Manager </a:t>
            </a: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000000"/>
              </a:solidFill>
              <a:latin typeface="Arial" panose="020B0604020202020204" pitchFamily="34" charset="0"/>
              <a:cs typeface="+mn-cs"/>
            </a:endParaRPr>
          </a:p>
        </p:txBody>
      </p:sp>
      <p:sp>
        <p:nvSpPr>
          <p:cNvPr id="38" name="Rectangle 18"/>
          <p:cNvSpPr>
            <a:spLocks noChangeArrowheads="1"/>
          </p:cNvSpPr>
          <p:nvPr/>
        </p:nvSpPr>
        <p:spPr bwMode="auto">
          <a:xfrm>
            <a:off x="7462436" y="4450056"/>
            <a:ext cx="344439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defTabSz="342900" eaLnBrk="1" fontAlgn="auto" hangingPunct="1">
              <a:spcBef>
                <a:spcPct val="0"/>
              </a:spcBef>
              <a:spcAft>
                <a:spcPts val="0"/>
              </a:spcAft>
              <a:buNone/>
            </a:pPr>
            <a:r>
              <a:rPr lang="fr-FR" altLang="fr-FR" sz="1350" b="1" dirty="0" smtClean="0">
                <a:solidFill>
                  <a:srgbClr val="000000"/>
                </a:solidFill>
                <a:latin typeface="Arial" panose="020B0604020202020204" pitchFamily="34" charset="0"/>
                <a:cs typeface="+mn-cs"/>
              </a:rPr>
              <a:t>Sport Business </a:t>
            </a:r>
            <a:r>
              <a:rPr lang="fr-FR" altLang="fr-FR" sz="1350" b="1" dirty="0" err="1" smtClean="0">
                <a:solidFill>
                  <a:srgbClr val="000000"/>
                </a:solidFill>
                <a:latin typeface="Arial" panose="020B0604020202020204" pitchFamily="34" charset="0"/>
                <a:cs typeface="+mn-cs"/>
              </a:rPr>
              <a:t>Strategy</a:t>
            </a:r>
            <a:r>
              <a:rPr lang="fr-FR" altLang="fr-FR" sz="1350" b="1" dirty="0" smtClean="0">
                <a:solidFill>
                  <a:srgbClr val="000000"/>
                </a:solidFill>
                <a:latin typeface="Arial" panose="020B0604020202020204" pitchFamily="34" charset="0"/>
                <a:cs typeface="+mn-cs"/>
              </a:rPr>
              <a:t> </a:t>
            </a:r>
            <a:r>
              <a:rPr lang="fr-FR" altLang="fr-FR" sz="1350" b="1" dirty="0">
                <a:solidFill>
                  <a:srgbClr val="000000"/>
                </a:solidFill>
                <a:latin typeface="Arial" panose="020B0604020202020204" pitchFamily="34" charset="0"/>
                <a:cs typeface="+mn-cs"/>
              </a:rPr>
              <a:t>&amp; </a:t>
            </a:r>
            <a:r>
              <a:rPr lang="fr-FR" altLang="fr-FR" sz="1350" b="1" dirty="0" smtClean="0">
                <a:solidFill>
                  <a:srgbClr val="000000"/>
                </a:solidFill>
                <a:latin typeface="Arial" panose="020B0604020202020204" pitchFamily="34" charset="0"/>
                <a:cs typeface="+mn-cs"/>
              </a:rPr>
              <a:t>Marketing</a:t>
            </a:r>
            <a:endParaRPr lang="fr-FR" altLang="fr-FR" sz="1350" b="1" dirty="0">
              <a:solidFill>
                <a:srgbClr val="000000"/>
              </a:solidFill>
              <a:latin typeface="Arial" panose="020B0604020202020204" pitchFamily="34" charset="0"/>
              <a:cs typeface="+mn-cs"/>
            </a:endParaRPr>
          </a:p>
        </p:txBody>
      </p:sp>
      <p:sp>
        <p:nvSpPr>
          <p:cNvPr id="39" name="Rectangle 21"/>
          <p:cNvSpPr>
            <a:spLocks noChangeArrowheads="1"/>
          </p:cNvSpPr>
          <p:nvPr/>
        </p:nvSpPr>
        <p:spPr bwMode="auto">
          <a:xfrm>
            <a:off x="7961637" y="4022103"/>
            <a:ext cx="233362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1350" b="1" dirty="0">
                <a:solidFill>
                  <a:srgbClr val="000000"/>
                </a:solidFill>
                <a:latin typeface="Arial" panose="020B0604020202020204" pitchFamily="34" charset="0"/>
                <a:cs typeface="+mn-cs"/>
              </a:rPr>
              <a:t>Consulting</a:t>
            </a:r>
          </a:p>
        </p:txBody>
      </p:sp>
      <p:pic>
        <p:nvPicPr>
          <p:cNvPr id="40" name="Picture 2" descr="http://www.asso-semele.fr/wp-content/uploads/2011/03/logoAixMarsUni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5010" y="2385861"/>
            <a:ext cx="2362526" cy="85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asso-semele.fr/wp-content/uploads/2011/03/logoAixMarsUni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080" y="3111716"/>
            <a:ext cx="1839515"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4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8556" y="3290831"/>
            <a:ext cx="1929760" cy="77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7" descr="psg_logo12519857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5241" y="5405105"/>
            <a:ext cx="1075134" cy="60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226" y="5343702"/>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1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6718" y="4718252"/>
            <a:ext cx="443388" cy="4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7" descr="psg_logo12519857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65691" y="5027502"/>
            <a:ext cx="1239340" cy="70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0441" y="4939946"/>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7928" y="1645086"/>
            <a:ext cx="409340" cy="4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0375" y="5448647"/>
            <a:ext cx="758373" cy="560374"/>
          </a:xfrm>
          <a:prstGeom prst="rect">
            <a:avLst/>
          </a:prstGeom>
        </p:spPr>
      </p:pic>
      <p:pic>
        <p:nvPicPr>
          <p:cNvPr id="58" name="Image 57" descr="Une image contenant chose&#10;&#10;Description générée avec un niveau de confiance élevé"/>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95262" y="1257796"/>
            <a:ext cx="909644" cy="301639"/>
          </a:xfrm>
          <a:prstGeom prst="rect">
            <a:avLst/>
          </a:prstGeom>
        </p:spPr>
      </p:pic>
      <p:pic>
        <p:nvPicPr>
          <p:cNvPr id="59" name="Image 5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95262" y="924117"/>
            <a:ext cx="937994" cy="261494"/>
          </a:xfrm>
          <a:prstGeom prst="rect">
            <a:avLst/>
          </a:prstGeom>
        </p:spPr>
      </p:pic>
      <p:pic>
        <p:nvPicPr>
          <p:cNvPr id="60"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502" y="3170150"/>
            <a:ext cx="1777619" cy="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996" y="3059231"/>
            <a:ext cx="713282" cy="71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7437136" y="2187320"/>
            <a:ext cx="4572000" cy="738664"/>
          </a:xfrm>
          <a:prstGeom prst="rect">
            <a:avLst/>
          </a:prstGeom>
        </p:spPr>
        <p:txBody>
          <a:bodyPr>
            <a:spAutoFit/>
          </a:bodyPr>
          <a:lstStyle/>
          <a:p>
            <a:pPr algn="ctr" defTabSz="342900" eaLnBrk="1" fontAlgn="auto" hangingPunct="1">
              <a:spcBef>
                <a:spcPts val="0"/>
              </a:spcBef>
              <a:spcAft>
                <a:spcPts val="0"/>
              </a:spcAft>
            </a:pPr>
            <a:r>
              <a:rPr lang="fr-FR" sz="1400" b="1" dirty="0">
                <a:solidFill>
                  <a:srgbClr val="000000"/>
                </a:solidFill>
                <a:latin typeface="Calibri" panose="020F0502020204030204"/>
                <a:cs typeface="+mn-cs"/>
              </a:rPr>
              <a:t>Member of the </a:t>
            </a:r>
            <a:r>
              <a:rPr lang="fr-FR" sz="1400" b="1" dirty="0" err="1">
                <a:solidFill>
                  <a:srgbClr val="000000"/>
                </a:solidFill>
                <a:latin typeface="Calibri" panose="020F0502020204030204"/>
                <a:cs typeface="+mn-cs"/>
              </a:rPr>
              <a:t>Executive</a:t>
            </a:r>
            <a:r>
              <a:rPr lang="fr-FR" sz="1400" b="1" dirty="0">
                <a:solidFill>
                  <a:srgbClr val="000000"/>
                </a:solidFill>
                <a:latin typeface="Calibri" panose="020F0502020204030204"/>
                <a:cs typeface="+mn-cs"/>
              </a:rPr>
              <a:t> </a:t>
            </a:r>
            <a:r>
              <a:rPr lang="fr-FR" sz="1400" b="1" dirty="0" err="1">
                <a:solidFill>
                  <a:srgbClr val="000000"/>
                </a:solidFill>
                <a:latin typeface="Calibri" panose="020F0502020204030204"/>
                <a:cs typeface="+mn-cs"/>
              </a:rPr>
              <a:t>Committee</a:t>
            </a:r>
            <a:r>
              <a:rPr lang="fr-FR" sz="1400" b="1" dirty="0">
                <a:solidFill>
                  <a:srgbClr val="000000"/>
                </a:solidFill>
                <a:latin typeface="Calibri" panose="020F0502020204030204"/>
                <a:cs typeface="+mn-cs"/>
              </a:rPr>
              <a:t> </a:t>
            </a:r>
          </a:p>
          <a:p>
            <a:pPr algn="ctr" defTabSz="342900" eaLnBrk="1" fontAlgn="auto" hangingPunct="1">
              <a:spcBef>
                <a:spcPts val="0"/>
              </a:spcBef>
              <a:spcAft>
                <a:spcPts val="0"/>
              </a:spcAft>
            </a:pPr>
            <a:r>
              <a:rPr lang="fr-FR" sz="1400" b="1" dirty="0" err="1">
                <a:solidFill>
                  <a:srgbClr val="000000"/>
                </a:solidFill>
                <a:latin typeface="Calibri" panose="020F0502020204030204"/>
                <a:cs typeface="+mn-cs"/>
              </a:rPr>
              <a:t>Economic</a:t>
            </a:r>
            <a:r>
              <a:rPr lang="fr-FR" sz="1400" b="1" dirty="0">
                <a:solidFill>
                  <a:srgbClr val="000000"/>
                </a:solidFill>
                <a:latin typeface="Calibri" panose="020F0502020204030204"/>
                <a:cs typeface="+mn-cs"/>
              </a:rPr>
              <a:t> </a:t>
            </a:r>
            <a:r>
              <a:rPr lang="fr-FR" sz="1400" b="1" dirty="0" err="1">
                <a:solidFill>
                  <a:srgbClr val="000000"/>
                </a:solidFill>
                <a:latin typeface="Calibri" panose="020F0502020204030204"/>
                <a:cs typeface="+mn-cs"/>
              </a:rPr>
              <a:t>Development</a:t>
            </a:r>
            <a:r>
              <a:rPr lang="fr-FR" sz="1400" b="1" dirty="0">
                <a:solidFill>
                  <a:srgbClr val="000000"/>
                </a:solidFill>
                <a:latin typeface="Calibri" panose="020F0502020204030204"/>
                <a:cs typeface="+mn-cs"/>
              </a:rPr>
              <a:t> – Business </a:t>
            </a:r>
            <a:r>
              <a:rPr lang="fr-FR" sz="1400" b="1" dirty="0" err="1" smtClean="0">
                <a:solidFill>
                  <a:srgbClr val="000000"/>
                </a:solidFill>
                <a:latin typeface="Calibri" panose="020F0502020204030204"/>
                <a:cs typeface="+mn-cs"/>
              </a:rPr>
              <a:t>Strategy</a:t>
            </a:r>
            <a:endParaRPr lang="fr-FR" sz="1400" b="1" dirty="0" smtClean="0">
              <a:solidFill>
                <a:srgbClr val="000000"/>
              </a:solidFill>
              <a:latin typeface="Calibri" panose="020F0502020204030204"/>
              <a:cs typeface="+mn-cs"/>
            </a:endParaRPr>
          </a:p>
          <a:p>
            <a:pPr algn="ctr" defTabSz="342900" eaLnBrk="1" fontAlgn="auto" hangingPunct="1">
              <a:spcBef>
                <a:spcPts val="0"/>
              </a:spcBef>
              <a:spcAft>
                <a:spcPts val="0"/>
              </a:spcAft>
            </a:pPr>
            <a:r>
              <a:rPr lang="fr-FR" sz="1400" b="1" dirty="0" smtClean="0">
                <a:solidFill>
                  <a:srgbClr val="000000"/>
                </a:solidFill>
                <a:latin typeface="Calibri" panose="020F0502020204030204"/>
              </a:rPr>
              <a:t>Head of R&amp;D </a:t>
            </a:r>
            <a:r>
              <a:rPr lang="fr-FR" sz="1400" b="1" dirty="0" err="1" smtClean="0">
                <a:solidFill>
                  <a:srgbClr val="000000"/>
                </a:solidFill>
                <a:latin typeface="Calibri" panose="020F0502020204030204"/>
              </a:rPr>
              <a:t>Department</a:t>
            </a:r>
            <a:endParaRPr lang="fr-FR" sz="1400" dirty="0">
              <a:solidFill>
                <a:srgbClr val="000000"/>
              </a:solidFill>
              <a:latin typeface="Calibri" panose="020F0502020204030204"/>
              <a:cs typeface="+mn-cs"/>
            </a:endParaRPr>
          </a:p>
        </p:txBody>
      </p:sp>
      <p:pic>
        <p:nvPicPr>
          <p:cNvPr id="64" name="Image 6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66357" y="4772527"/>
            <a:ext cx="1031925" cy="1165875"/>
          </a:xfrm>
          <a:prstGeom prst="rect">
            <a:avLst/>
          </a:prstGeom>
        </p:spPr>
      </p:pic>
      <p:pic>
        <p:nvPicPr>
          <p:cNvPr id="8" name="Imag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39784" y="3138045"/>
            <a:ext cx="524217" cy="629690"/>
          </a:xfrm>
          <a:prstGeom prst="rect">
            <a:avLst/>
          </a:prstGeom>
        </p:spPr>
      </p:pic>
      <p:pic>
        <p:nvPicPr>
          <p:cNvPr id="9" name="Imag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73054" y="2994435"/>
            <a:ext cx="931189" cy="801597"/>
          </a:xfrm>
          <a:prstGeom prst="rect">
            <a:avLst/>
          </a:prstGeom>
        </p:spPr>
      </p:pic>
      <p:pic>
        <p:nvPicPr>
          <p:cNvPr id="16" name="Imag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70136" y="3028668"/>
            <a:ext cx="803627" cy="803627"/>
          </a:xfrm>
          <a:prstGeom prst="rect">
            <a:avLst/>
          </a:prstGeom>
        </p:spPr>
      </p:pic>
    </p:spTree>
    <p:extLst>
      <p:ext uri="{BB962C8B-B14F-4D97-AF65-F5344CB8AC3E}">
        <p14:creationId xmlns:p14="http://schemas.microsoft.com/office/powerpoint/2010/main" val="29069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0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0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0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20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20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20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000"/>
                                        <p:tgtEl>
                                          <p:spTgt spid="55"/>
                                        </p:tgtEl>
                                      </p:cBhvr>
                                    </p:animEffec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2000"/>
                                        <p:tgtEl>
                                          <p:spTgt spid="56"/>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0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615749" y="-5304"/>
            <a:ext cx="4525716" cy="6779204"/>
          </a:xfrm>
          <a:prstGeom prst="rect">
            <a:avLst/>
          </a:prstGeom>
        </p:spPr>
      </p:pic>
    </p:spTree>
    <p:extLst>
      <p:ext uri="{BB962C8B-B14F-4D97-AF65-F5344CB8AC3E}">
        <p14:creationId xmlns:p14="http://schemas.microsoft.com/office/powerpoint/2010/main" val="2813675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627445" y="205946"/>
            <a:ext cx="8689976" cy="2509213"/>
          </a:xfrm>
        </p:spPr>
        <p:txBody>
          <a:bodyPr>
            <a:normAutofit/>
          </a:bodyPr>
          <a:lstStyle/>
          <a:p>
            <a:r>
              <a:rPr lang="fr-FR" sz="8000" b="1" dirty="0" smtClean="0">
                <a:solidFill>
                  <a:srgbClr val="FF0000"/>
                </a:solidFill>
                <a:effectLst>
                  <a:outerShdw blurRad="38100" dist="38100" dir="2700000" algn="tl">
                    <a:srgbClr val="000000">
                      <a:alpha val="43137"/>
                    </a:srgbClr>
                  </a:outerShdw>
                </a:effectLst>
                <a:latin typeface="Constantia" panose="02030602050306030303" pitchFamily="18" charset="0"/>
              </a:rPr>
              <a:t>ATP250 LYON</a:t>
            </a:r>
            <a:endParaRPr lang="fr-FR" sz="8000" b="1" dirty="0">
              <a:solidFill>
                <a:srgbClr val="FF0000"/>
              </a:solidFill>
              <a:effectLst>
                <a:outerShdw blurRad="38100" dist="38100" dir="2700000" algn="tl">
                  <a:srgbClr val="000000">
                    <a:alpha val="43137"/>
                  </a:srgbClr>
                </a:outerShdw>
              </a:effectLst>
              <a:latin typeface="Constantia" panose="02030602050306030303" pitchFamily="18"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98" y="6153666"/>
            <a:ext cx="1917193" cy="507398"/>
          </a:xfrm>
          <a:prstGeom prst="rect">
            <a:avLst/>
          </a:prstGeom>
        </p:spPr>
      </p:pic>
      <p:pic>
        <p:nvPicPr>
          <p:cNvPr id="5" name="Image 4"/>
          <p:cNvPicPr>
            <a:picLocks noChangeAspect="1"/>
          </p:cNvPicPr>
          <p:nvPr/>
        </p:nvPicPr>
        <p:blipFill>
          <a:blip r:embed="rId4"/>
          <a:stretch>
            <a:fillRect/>
          </a:stretch>
        </p:blipFill>
        <p:spPr>
          <a:xfrm>
            <a:off x="11055179" y="501923"/>
            <a:ext cx="940482" cy="1084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64684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00" y="263542"/>
            <a:ext cx="2128030" cy="321039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47" y="4011266"/>
            <a:ext cx="2216883" cy="221688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308" y="961512"/>
            <a:ext cx="3503031" cy="251242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308" y="4508615"/>
            <a:ext cx="3767176" cy="171953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5053" y="2039153"/>
            <a:ext cx="1504950" cy="2228850"/>
          </a:xfrm>
          <a:prstGeom prst="rect">
            <a:avLst/>
          </a:prstGeom>
        </p:spPr>
      </p:pic>
    </p:spTree>
    <p:extLst>
      <p:ext uri="{BB962C8B-B14F-4D97-AF65-F5344CB8AC3E}">
        <p14:creationId xmlns:p14="http://schemas.microsoft.com/office/powerpoint/2010/main" val="4080490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811" y="0"/>
            <a:ext cx="3404424" cy="340442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62" y="3612614"/>
            <a:ext cx="2004004" cy="276936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666" y="3612614"/>
            <a:ext cx="2757013" cy="271565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427" y="3644745"/>
            <a:ext cx="1663546" cy="2501573"/>
          </a:xfrm>
          <a:prstGeom prst="rect">
            <a:avLst/>
          </a:prstGeom>
        </p:spPr>
      </p:pic>
    </p:spTree>
    <p:extLst>
      <p:ext uri="{BB962C8B-B14F-4D97-AF65-F5344CB8AC3E}">
        <p14:creationId xmlns:p14="http://schemas.microsoft.com/office/powerpoint/2010/main" val="1096841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153" y="0"/>
            <a:ext cx="8753360" cy="5835573"/>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172" y="2467778"/>
            <a:ext cx="4931149" cy="4109291"/>
          </a:xfrm>
          <a:prstGeom prst="ellipse">
            <a:avLst/>
          </a:prstGeom>
          <a:ln>
            <a:noFill/>
          </a:ln>
          <a:effectLst>
            <a:softEdge rad="112500"/>
          </a:effectLst>
        </p:spPr>
      </p:pic>
    </p:spTree>
    <p:extLst>
      <p:ext uri="{BB962C8B-B14F-4D97-AF65-F5344CB8AC3E}">
        <p14:creationId xmlns:p14="http://schemas.microsoft.com/office/powerpoint/2010/main" val="19484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normAutofit fontScale="90000"/>
          </a:bodyPr>
          <a:lstStyle/>
          <a:p>
            <a:r>
              <a:rPr lang="en-GB" dirty="0"/>
              <a:t>HOW DOES SPORT COMPARE TO OTHER INTERESTS?</a:t>
            </a:r>
            <a:br>
              <a:rPr lang="en-GB" dirty="0"/>
            </a:br>
            <a:r>
              <a:rPr lang="en-GB" b="0" i="1" dirty="0"/>
              <a:t>– % of those ‘Passionate’ for each interest</a:t>
            </a:r>
            <a:endParaRPr lang="en-GB" dirty="0"/>
          </a:p>
        </p:txBody>
      </p:sp>
      <p:graphicFrame>
        <p:nvGraphicFramePr>
          <p:cNvPr id="6" name="Chart 6"/>
          <p:cNvGraphicFramePr/>
          <p:nvPr>
            <p:extLst>
              <p:ext uri="{D42A27DB-BD31-4B8C-83A1-F6EECF244321}">
                <p14:modId xmlns:p14="http://schemas.microsoft.com/office/powerpoint/2010/main" val="4882121"/>
              </p:ext>
            </p:extLst>
          </p:nvPr>
        </p:nvGraphicFramePr>
        <p:xfrm>
          <a:off x="337502" y="1479577"/>
          <a:ext cx="11615804" cy="518551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rot="16200000">
            <a:off x="-1260261" y="3774021"/>
            <a:ext cx="3195527" cy="297454"/>
          </a:xfrm>
          <a:prstGeom prst="rect">
            <a:avLst/>
          </a:prstGeom>
        </p:spPr>
        <p:txBody>
          <a:bodyPr wrap="square">
            <a:spAutoFit/>
          </a:bodyPr>
          <a:lstStyle/>
          <a:p>
            <a:r>
              <a:rPr lang="en-US" sz="1333" i="1" dirty="0"/>
              <a:t>% with Passionate in interests</a:t>
            </a:r>
            <a:endParaRPr lang="en-GB" sz="1333" dirty="0"/>
          </a:p>
        </p:txBody>
      </p:sp>
    </p:spTree>
    <p:extLst>
      <p:ext uri="{BB962C8B-B14F-4D97-AF65-F5344CB8AC3E}">
        <p14:creationId xmlns:p14="http://schemas.microsoft.com/office/powerpoint/2010/main" val="77609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R&amp;D </a:t>
            </a:r>
            <a:r>
              <a:rPr lang="fr-FR" dirty="0" err="1" smtClean="0"/>
              <a:t>Department</a:t>
            </a:r>
            <a:r>
              <a:rPr lang="fr-FR" dirty="0" smtClean="0"/>
              <a:t> FFT / Roland Garros</a:t>
            </a:r>
            <a:endParaRPr lang="fr-FR" dirty="0"/>
          </a:p>
        </p:txBody>
      </p:sp>
      <p:sp>
        <p:nvSpPr>
          <p:cNvPr id="4" name="Espace réservé du contenu 3"/>
          <p:cNvSpPr>
            <a:spLocks noGrp="1"/>
          </p:cNvSpPr>
          <p:nvPr>
            <p:ph idx="1"/>
          </p:nvPr>
        </p:nvSpPr>
        <p:spPr>
          <a:xfrm>
            <a:off x="1097280" y="1845734"/>
            <a:ext cx="4710396" cy="4023360"/>
          </a:xfrm>
        </p:spPr>
        <p:txBody>
          <a:bodyPr/>
          <a:lstStyle/>
          <a:p>
            <a:pPr>
              <a:buFont typeface="Wingdings" panose="05000000000000000000" pitchFamily="2" charset="2"/>
              <a:buChar char="§"/>
            </a:pPr>
            <a:r>
              <a:rPr lang="fr-FR" dirty="0" smtClean="0"/>
              <a:t>Fan &amp; </a:t>
            </a:r>
            <a:r>
              <a:rPr lang="fr-FR" dirty="0" err="1" smtClean="0"/>
              <a:t>Practicers</a:t>
            </a:r>
            <a:r>
              <a:rPr lang="fr-FR" dirty="0" smtClean="0"/>
              <a:t> </a:t>
            </a:r>
            <a:r>
              <a:rPr lang="fr-FR" dirty="0" err="1" smtClean="0"/>
              <a:t>experience</a:t>
            </a:r>
            <a:r>
              <a:rPr lang="fr-FR" dirty="0" smtClean="0"/>
              <a:t> &amp; engagement</a:t>
            </a:r>
          </a:p>
          <a:p>
            <a:pPr>
              <a:buFont typeface="Wingdings" panose="05000000000000000000" pitchFamily="2" charset="2"/>
              <a:buChar char="§"/>
            </a:pPr>
            <a:r>
              <a:rPr lang="fr-FR" dirty="0" err="1" smtClean="0"/>
              <a:t>Sponsorship</a:t>
            </a:r>
            <a:r>
              <a:rPr lang="fr-FR" dirty="0" smtClean="0"/>
              <a:t> activations </a:t>
            </a:r>
          </a:p>
          <a:p>
            <a:pPr>
              <a:buFont typeface="Wingdings" panose="05000000000000000000" pitchFamily="2" charset="2"/>
              <a:buChar char="§"/>
            </a:pPr>
            <a:r>
              <a:rPr lang="fr-FR" dirty="0" smtClean="0"/>
              <a:t>CSR</a:t>
            </a:r>
          </a:p>
          <a:p>
            <a:pPr>
              <a:buFont typeface="Wingdings" panose="05000000000000000000" pitchFamily="2" charset="2"/>
              <a:buChar char="§"/>
            </a:pPr>
            <a:r>
              <a:rPr lang="fr-FR" dirty="0" smtClean="0"/>
              <a:t>Strategic management</a:t>
            </a:r>
          </a:p>
          <a:p>
            <a:pPr>
              <a:buFont typeface="Wingdings" panose="05000000000000000000" pitchFamily="2" charset="2"/>
              <a:buChar char="§"/>
            </a:pPr>
            <a:r>
              <a:rPr lang="fr-FR" dirty="0" smtClean="0"/>
              <a:t>Digital marketing</a:t>
            </a:r>
          </a:p>
          <a:p>
            <a:pPr>
              <a:buFont typeface="Wingdings" panose="05000000000000000000" pitchFamily="2" charset="2"/>
              <a:buChar char="§"/>
            </a:pPr>
            <a:r>
              <a:rPr lang="fr-FR" dirty="0" smtClean="0"/>
              <a:t>Sport </a:t>
            </a:r>
            <a:r>
              <a:rPr lang="fr-FR" dirty="0" err="1" smtClean="0"/>
              <a:t>law</a:t>
            </a:r>
            <a:endParaRPr lang="fr-FR" dirty="0" smtClean="0"/>
          </a:p>
          <a:p>
            <a:pPr>
              <a:buFont typeface="Wingdings" panose="05000000000000000000" pitchFamily="2" charset="2"/>
              <a:buChar char="§"/>
            </a:pPr>
            <a:r>
              <a:rPr lang="fr-FR" dirty="0" smtClean="0"/>
              <a:t>…</a:t>
            </a:r>
            <a:endParaRPr lang="fr-FR" dirty="0"/>
          </a:p>
        </p:txBody>
      </p:sp>
      <p:pic>
        <p:nvPicPr>
          <p:cNvPr id="5" name="Picture 9" descr="fft-qu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3182" y="2041440"/>
            <a:ext cx="1777619" cy="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rolland-garros-2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676" y="1930521"/>
            <a:ext cx="713282" cy="71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464" y="2009335"/>
            <a:ext cx="524217" cy="62969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5734" y="1865725"/>
            <a:ext cx="931189" cy="80159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2816" y="1899958"/>
            <a:ext cx="803627" cy="803627"/>
          </a:xfrm>
          <a:prstGeom prst="rect">
            <a:avLst/>
          </a:prstGeom>
        </p:spPr>
      </p:pic>
      <p:pic>
        <p:nvPicPr>
          <p:cNvPr id="10" name="Picture 10" descr="ATP+World+Tour+Logo+1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1407" y="1993404"/>
            <a:ext cx="529947" cy="6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0607" y="2081633"/>
            <a:ext cx="621952" cy="621952"/>
          </a:xfrm>
          <a:prstGeom prst="rect">
            <a:avLst/>
          </a:prstGeom>
        </p:spPr>
      </p:pic>
      <p:pic>
        <p:nvPicPr>
          <p:cNvPr id="12" name="Picture 30" descr="logo_BNP_Pariba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290" y="2947883"/>
            <a:ext cx="1461783" cy="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2" descr="Résultat de recherche d'images pour &quot;emirates&quot;"/>
          <p:cNvSpPr>
            <a:spLocks noChangeAspect="1" noChangeArrowheads="1"/>
          </p:cNvSpPr>
          <p:nvPr/>
        </p:nvSpPr>
        <p:spPr bwMode="auto">
          <a:xfrm>
            <a:off x="-31750" y="-13652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AutoShape 4" descr="Résultat de recherche d'images pour &quot;emirates&quot;"/>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4861" y="2845067"/>
            <a:ext cx="1072479" cy="736436"/>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0374" y="2805192"/>
            <a:ext cx="1317383" cy="988798"/>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52322" y="2777445"/>
            <a:ext cx="1602624" cy="901476"/>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04839" y="3854326"/>
            <a:ext cx="1329234" cy="791559"/>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1230" y="3871637"/>
            <a:ext cx="2364259" cy="607263"/>
          </a:xfrm>
          <a:prstGeom prst="rect">
            <a:avLst/>
          </a:prstGeom>
        </p:spPr>
      </p:pic>
      <p:pic>
        <p:nvPicPr>
          <p:cNvPr id="22" name="Imag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14952" y="3807077"/>
            <a:ext cx="1338682" cy="644798"/>
          </a:xfrm>
          <a:prstGeom prst="rect">
            <a:avLst/>
          </a:prstGeom>
        </p:spPr>
      </p:pic>
      <p:pic>
        <p:nvPicPr>
          <p:cNvPr id="23" name="Imag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31354" y="3829774"/>
            <a:ext cx="821081" cy="640443"/>
          </a:xfrm>
          <a:prstGeom prst="rect">
            <a:avLst/>
          </a:prstGeom>
        </p:spPr>
      </p:pic>
      <p:pic>
        <p:nvPicPr>
          <p:cNvPr id="24" name="Imag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44415" y="4805606"/>
            <a:ext cx="1376375" cy="400708"/>
          </a:xfrm>
          <a:prstGeom prst="rect">
            <a:avLst/>
          </a:prstGeom>
        </p:spPr>
      </p:pic>
      <p:pic>
        <p:nvPicPr>
          <p:cNvPr id="25" name="Imag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91991" y="4749555"/>
            <a:ext cx="2105640" cy="642856"/>
          </a:xfrm>
          <a:prstGeom prst="rect">
            <a:avLst/>
          </a:prstGeom>
        </p:spPr>
      </p:pic>
      <p:pic>
        <p:nvPicPr>
          <p:cNvPr id="26" name="Imag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95391" y="4556547"/>
            <a:ext cx="844732" cy="844732"/>
          </a:xfrm>
          <a:prstGeom prst="rect">
            <a:avLst/>
          </a:prstGeom>
        </p:spPr>
      </p:pic>
      <p:pic>
        <p:nvPicPr>
          <p:cNvPr id="27" name="Image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30633" y="4556547"/>
            <a:ext cx="844190" cy="711934"/>
          </a:xfrm>
          <a:prstGeom prst="rect">
            <a:avLst/>
          </a:prstGeom>
        </p:spPr>
      </p:pic>
      <p:pic>
        <p:nvPicPr>
          <p:cNvPr id="28" name="Imag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80773" y="5372642"/>
            <a:ext cx="856971" cy="856971"/>
          </a:xfrm>
          <a:prstGeom prst="rect">
            <a:avLst/>
          </a:prstGeom>
        </p:spPr>
      </p:pic>
      <p:pic>
        <p:nvPicPr>
          <p:cNvPr id="29" name="Imag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01481" y="5372642"/>
            <a:ext cx="845923" cy="845923"/>
          </a:xfrm>
          <a:prstGeom prst="rect">
            <a:avLst/>
          </a:prstGeom>
        </p:spPr>
      </p:pic>
      <p:pic>
        <p:nvPicPr>
          <p:cNvPr id="30" name="Imag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03232" y="5401279"/>
            <a:ext cx="1643449" cy="622519"/>
          </a:xfrm>
          <a:prstGeom prst="rect">
            <a:avLst/>
          </a:prstGeom>
        </p:spPr>
      </p:pic>
      <p:pic>
        <p:nvPicPr>
          <p:cNvPr id="31" name="Image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18294" y="5583331"/>
            <a:ext cx="1472313" cy="440467"/>
          </a:xfrm>
          <a:prstGeom prst="rect">
            <a:avLst/>
          </a:prstGeom>
        </p:spPr>
      </p:pic>
    </p:spTree>
    <p:extLst>
      <p:ext uri="{BB962C8B-B14F-4D97-AF65-F5344CB8AC3E}">
        <p14:creationId xmlns:p14="http://schemas.microsoft.com/office/powerpoint/2010/main" val="23657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9989" y="107005"/>
            <a:ext cx="9562641" cy="654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65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55354" y="215383"/>
            <a:ext cx="8391181" cy="6318152"/>
          </a:xfrm>
          <a:prstGeom prst="rect">
            <a:avLst/>
          </a:prstGeom>
          <a:blipFill>
            <a:blip r:embed="rId3"/>
            <a:tile tx="0" ty="0" sx="100000" sy="100000" flip="none" algn="tl"/>
          </a:blipFill>
          <a:ln>
            <a:noFill/>
          </a:ln>
          <a:effectLst>
            <a:outerShdw blurRad="292100" dist="139700" dir="2700000" algn="tl" rotWithShape="0">
              <a:srgbClr val="333333">
                <a:alpha val="65000"/>
              </a:srgbClr>
            </a:outerShdw>
          </a:effectLst>
        </p:spPr>
      </p:pic>
      <p:sp>
        <p:nvSpPr>
          <p:cNvPr id="5" name="Rectangle 4"/>
          <p:cNvSpPr/>
          <p:nvPr/>
        </p:nvSpPr>
        <p:spPr>
          <a:xfrm>
            <a:off x="2900927" y="404664"/>
            <a:ext cx="6685741" cy="923330"/>
          </a:xfrm>
          <a:prstGeom prst="rect">
            <a:avLst/>
          </a:prstGeom>
          <a:noFill/>
        </p:spPr>
        <p:txBody>
          <a:bodyPr wrap="none">
            <a:spAutoFit/>
          </a:bodyPr>
          <a:lstStyle/>
          <a:p>
            <a:pPr algn="ctr">
              <a:defRPr/>
            </a:pPr>
            <a:r>
              <a:rPr lang="fr-FR" sz="5400" b="1" dirty="0" err="1" smtClean="0">
                <a:ln w="22225">
                  <a:solidFill>
                    <a:schemeClr val="accent2"/>
                  </a:solidFill>
                  <a:prstDash val="solid"/>
                </a:ln>
                <a:solidFill>
                  <a:schemeClr val="accent2">
                    <a:lumMod val="40000"/>
                    <a:lumOff val="60000"/>
                  </a:schemeClr>
                </a:solidFill>
              </a:rPr>
              <a:t>Msc</a:t>
            </a:r>
            <a:r>
              <a:rPr lang="fr-FR" sz="5400" b="1" dirty="0" smtClean="0">
                <a:ln w="22225">
                  <a:solidFill>
                    <a:schemeClr val="accent2"/>
                  </a:solidFill>
                  <a:prstDash val="solid"/>
                </a:ln>
                <a:solidFill>
                  <a:schemeClr val="accent2">
                    <a:lumMod val="40000"/>
                    <a:lumOff val="60000"/>
                  </a:schemeClr>
                </a:solidFill>
              </a:rPr>
              <a:t> </a:t>
            </a:r>
            <a:r>
              <a:rPr lang="fr-FR" sz="5400" b="1" dirty="0">
                <a:ln w="22225">
                  <a:solidFill>
                    <a:schemeClr val="accent2"/>
                  </a:solidFill>
                  <a:prstDash val="solid"/>
                </a:ln>
                <a:solidFill>
                  <a:schemeClr val="accent2">
                    <a:lumMod val="40000"/>
                    <a:lumOff val="60000"/>
                  </a:schemeClr>
                </a:solidFill>
              </a:rPr>
              <a:t>ISEM / </a:t>
            </a:r>
            <a:r>
              <a:rPr lang="fr-FR" sz="5400" b="1" dirty="0" err="1">
                <a:ln w="22225">
                  <a:solidFill>
                    <a:schemeClr val="accent2"/>
                  </a:solidFill>
                  <a:prstDash val="solid"/>
                </a:ln>
                <a:solidFill>
                  <a:schemeClr val="accent2">
                    <a:lumMod val="40000"/>
                    <a:lumOff val="60000"/>
                  </a:schemeClr>
                </a:solidFill>
              </a:rPr>
              <a:t>Kedge</a:t>
            </a:r>
            <a:r>
              <a:rPr lang="fr-FR" sz="5400" b="1" dirty="0">
                <a:ln w="22225">
                  <a:solidFill>
                    <a:schemeClr val="accent2"/>
                  </a:solidFill>
                  <a:prstDash val="solid"/>
                </a:ln>
                <a:solidFill>
                  <a:schemeClr val="accent2">
                    <a:lumMod val="40000"/>
                    <a:lumOff val="60000"/>
                  </a:schemeClr>
                </a:solidFill>
              </a:rPr>
              <a:t> BS ?</a:t>
            </a:r>
          </a:p>
        </p:txBody>
      </p:sp>
    </p:spTree>
    <p:extLst>
      <p:ext uri="{BB962C8B-B14F-4D97-AF65-F5344CB8AC3E}">
        <p14:creationId xmlns:p14="http://schemas.microsoft.com/office/powerpoint/2010/main" val="380069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2"/>
          <p:cNvSpPr>
            <a:spLocks noGrp="1"/>
          </p:cNvSpPr>
          <p:nvPr>
            <p:ph type="title"/>
          </p:nvPr>
        </p:nvSpPr>
        <p:spPr>
          <a:xfrm>
            <a:off x="-88134" y="206388"/>
            <a:ext cx="11964317" cy="1143000"/>
          </a:xfrm>
        </p:spPr>
        <p:txBody>
          <a:bodyPr>
            <a:normAutofit/>
          </a:bodyPr>
          <a:lstStyle/>
          <a:p>
            <a:pPr algn="r"/>
            <a:r>
              <a:rPr lang="fr-FR" sz="3600" b="1" dirty="0" err="1" smtClean="0"/>
              <a:t>Kedge</a:t>
            </a:r>
            <a:r>
              <a:rPr lang="fr-FR" sz="3600" b="1" dirty="0" smtClean="0"/>
              <a:t> Business </a:t>
            </a:r>
            <a:r>
              <a:rPr lang="fr-FR" sz="3600" b="1" dirty="0" err="1" smtClean="0"/>
              <a:t>School</a:t>
            </a:r>
            <a:r>
              <a:rPr lang="fr-FR" sz="3600" b="1" dirty="0" smtClean="0"/>
              <a:t> and Sport Expertise : Inputs &amp; Outputs ? </a:t>
            </a:r>
            <a:endParaRPr lang="fr-FR" sz="3600" b="1" dirty="0"/>
          </a:p>
        </p:txBody>
      </p:sp>
      <p:sp>
        <p:nvSpPr>
          <p:cNvPr id="6" name="Ellipse 5"/>
          <p:cNvSpPr/>
          <p:nvPr/>
        </p:nvSpPr>
        <p:spPr>
          <a:xfrm>
            <a:off x="4471585" y="2117124"/>
            <a:ext cx="1980220" cy="258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 profs</a:t>
            </a:r>
          </a:p>
          <a:p>
            <a:pPr algn="ctr"/>
            <a:r>
              <a:rPr lang="fr-FR" dirty="0" smtClean="0"/>
              <a:t>LM</a:t>
            </a:r>
          </a:p>
          <a:p>
            <a:pPr algn="ctr"/>
            <a:r>
              <a:rPr lang="fr-FR" dirty="0" smtClean="0"/>
              <a:t>JPD</a:t>
            </a:r>
          </a:p>
          <a:p>
            <a:pPr algn="ctr"/>
            <a:r>
              <a:rPr lang="fr-FR" dirty="0" smtClean="0"/>
              <a:t>FP</a:t>
            </a:r>
          </a:p>
          <a:p>
            <a:pPr algn="ctr"/>
            <a:r>
              <a:rPr lang="fr-FR" dirty="0" smtClean="0"/>
              <a:t>JMM</a:t>
            </a:r>
          </a:p>
          <a:p>
            <a:pPr algn="ctr"/>
            <a:r>
              <a:rPr lang="fr-FR" dirty="0" smtClean="0"/>
              <a:t>FR</a:t>
            </a:r>
          </a:p>
          <a:p>
            <a:pPr algn="ctr"/>
            <a:r>
              <a:rPr lang="fr-FR" dirty="0" smtClean="0"/>
              <a:t>+</a:t>
            </a:r>
          </a:p>
          <a:p>
            <a:pPr algn="ctr"/>
            <a:r>
              <a:rPr lang="fr-FR" dirty="0" err="1" smtClean="0"/>
              <a:t>Alumni</a:t>
            </a:r>
            <a:endParaRPr lang="fr-FR" dirty="0" smtClean="0"/>
          </a:p>
          <a:p>
            <a:pPr algn="ctr"/>
            <a:endParaRPr lang="fr-FR" dirty="0"/>
          </a:p>
        </p:txBody>
      </p:sp>
      <p:sp>
        <p:nvSpPr>
          <p:cNvPr id="7" name="Ellipse 6"/>
          <p:cNvSpPr/>
          <p:nvPr/>
        </p:nvSpPr>
        <p:spPr>
          <a:xfrm>
            <a:off x="1580921" y="1748619"/>
            <a:ext cx="1738536"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Research</a:t>
            </a:r>
            <a:endParaRPr lang="fr-FR" dirty="0" smtClean="0"/>
          </a:p>
          <a:p>
            <a:pPr algn="ctr"/>
            <a:r>
              <a:rPr lang="fr-FR" dirty="0" smtClean="0"/>
              <a:t>N1 Europe</a:t>
            </a:r>
          </a:p>
        </p:txBody>
      </p:sp>
      <p:sp>
        <p:nvSpPr>
          <p:cNvPr id="8" name="Ellipse 7"/>
          <p:cNvSpPr/>
          <p:nvPr/>
        </p:nvSpPr>
        <p:spPr>
          <a:xfrm>
            <a:off x="1478723" y="4340907"/>
            <a:ext cx="2542812"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Communication</a:t>
            </a:r>
          </a:p>
          <a:p>
            <a:pPr algn="ctr"/>
            <a:r>
              <a:rPr lang="fr-FR" dirty="0" smtClean="0"/>
              <a:t>Media</a:t>
            </a:r>
          </a:p>
          <a:p>
            <a:pPr algn="ctr"/>
            <a:r>
              <a:rPr lang="fr-FR" dirty="0" smtClean="0"/>
              <a:t>N1 (</a:t>
            </a:r>
            <a:r>
              <a:rPr lang="fr-FR" dirty="0" err="1" smtClean="0"/>
              <a:t>School</a:t>
            </a:r>
            <a:r>
              <a:rPr lang="fr-FR" dirty="0" smtClean="0"/>
              <a:t>)</a:t>
            </a:r>
            <a:endParaRPr lang="fr-FR" dirty="0"/>
          </a:p>
        </p:txBody>
      </p:sp>
      <p:sp>
        <p:nvSpPr>
          <p:cNvPr id="9" name="Ellipse 8"/>
          <p:cNvSpPr/>
          <p:nvPr/>
        </p:nvSpPr>
        <p:spPr>
          <a:xfrm>
            <a:off x="7279897" y="1647623"/>
            <a:ext cx="2530624"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Ms ISEM</a:t>
            </a:r>
          </a:p>
          <a:p>
            <a:pPr algn="ctr"/>
            <a:r>
              <a:rPr lang="fr-FR" dirty="0" smtClean="0"/>
              <a:t>(N1 </a:t>
            </a:r>
            <a:r>
              <a:rPr lang="fr-FR" dirty="0"/>
              <a:t>France</a:t>
            </a:r>
          </a:p>
          <a:p>
            <a:pPr algn="ctr"/>
            <a:r>
              <a:rPr lang="fr-FR" dirty="0"/>
              <a:t>Top 10 </a:t>
            </a:r>
            <a:r>
              <a:rPr lang="fr-FR" dirty="0" smtClean="0"/>
              <a:t>World)</a:t>
            </a:r>
            <a:endParaRPr lang="fr-FR" dirty="0"/>
          </a:p>
          <a:p>
            <a:pPr algn="ctr"/>
            <a:r>
              <a:rPr lang="fr-FR" dirty="0" err="1" smtClean="0"/>
              <a:t>Msc</a:t>
            </a:r>
            <a:r>
              <a:rPr lang="fr-FR" dirty="0" smtClean="0"/>
              <a:t> Marketing</a:t>
            </a:r>
          </a:p>
          <a:p>
            <a:pPr algn="ctr"/>
            <a:r>
              <a:rPr lang="fr-FR" dirty="0" err="1" smtClean="0"/>
              <a:t>Summer</a:t>
            </a:r>
            <a:r>
              <a:rPr lang="fr-FR" dirty="0" smtClean="0"/>
              <a:t> </a:t>
            </a:r>
            <a:r>
              <a:rPr lang="fr-FR" dirty="0" err="1" smtClean="0"/>
              <a:t>School</a:t>
            </a:r>
            <a:endParaRPr lang="fr-FR" dirty="0" smtClean="0"/>
          </a:p>
          <a:p>
            <a:pPr algn="ctr"/>
            <a:r>
              <a:rPr lang="fr-FR" dirty="0" smtClean="0"/>
              <a:t>PGE (ESC)</a:t>
            </a:r>
            <a:endParaRPr lang="fr-FR" dirty="0"/>
          </a:p>
        </p:txBody>
      </p:sp>
      <p:sp>
        <p:nvSpPr>
          <p:cNvPr id="10" name="Ellipse 9"/>
          <p:cNvSpPr/>
          <p:nvPr/>
        </p:nvSpPr>
        <p:spPr>
          <a:xfrm>
            <a:off x="7639937" y="4156784"/>
            <a:ext cx="2170584"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Networks</a:t>
            </a:r>
          </a:p>
          <a:p>
            <a:pPr algn="ctr"/>
            <a:r>
              <a:rPr lang="fr-FR" dirty="0" err="1" smtClean="0"/>
              <a:t>Alumni</a:t>
            </a:r>
            <a:endParaRPr lang="fr-FR" dirty="0" smtClean="0"/>
          </a:p>
          <a:p>
            <a:pPr algn="ctr"/>
            <a:r>
              <a:rPr lang="fr-FR" dirty="0" err="1" smtClean="0"/>
              <a:t>Companies</a:t>
            </a:r>
            <a:endParaRPr lang="fr-FR" dirty="0" smtClean="0"/>
          </a:p>
          <a:p>
            <a:pPr algn="ctr"/>
            <a:r>
              <a:rPr lang="fr-FR" dirty="0" smtClean="0"/>
              <a:t>Institutions</a:t>
            </a:r>
          </a:p>
          <a:p>
            <a:pPr algn="ctr"/>
            <a:r>
              <a:rPr lang="fr-FR" dirty="0" err="1" smtClean="0"/>
              <a:t>Academic</a:t>
            </a:r>
            <a:endParaRPr lang="fr-FR" dirty="0" smtClean="0"/>
          </a:p>
          <a:p>
            <a:pPr algn="ctr"/>
            <a:r>
              <a:rPr lang="fr-FR" dirty="0" smtClean="0"/>
              <a:t>(Project)</a:t>
            </a:r>
            <a:endParaRPr lang="fr-FR" dirty="0"/>
          </a:p>
        </p:txBody>
      </p:sp>
      <p:cxnSp>
        <p:nvCxnSpPr>
          <p:cNvPr id="11" name="Connecteur droit avec flèche 10"/>
          <p:cNvCxnSpPr>
            <a:stCxn id="6" idx="2"/>
            <a:endCxn id="7" idx="6"/>
          </p:cNvCxnSpPr>
          <p:nvPr/>
        </p:nvCxnSpPr>
        <p:spPr>
          <a:xfrm flipH="1" flipV="1">
            <a:off x="3319457" y="2720727"/>
            <a:ext cx="1152128" cy="688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6" idx="2"/>
            <a:endCxn id="8" idx="7"/>
          </p:cNvCxnSpPr>
          <p:nvPr/>
        </p:nvCxnSpPr>
        <p:spPr>
          <a:xfrm flipH="1">
            <a:off x="3649149" y="3409036"/>
            <a:ext cx="822436" cy="121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6" idx="6"/>
            <a:endCxn id="9" idx="2"/>
          </p:cNvCxnSpPr>
          <p:nvPr/>
        </p:nvCxnSpPr>
        <p:spPr>
          <a:xfrm flipV="1">
            <a:off x="6451805" y="2619731"/>
            <a:ext cx="828092" cy="789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6" idx="6"/>
            <a:endCxn id="10" idx="2"/>
          </p:cNvCxnSpPr>
          <p:nvPr/>
        </p:nvCxnSpPr>
        <p:spPr>
          <a:xfrm>
            <a:off x="6451805" y="3409036"/>
            <a:ext cx="1188132" cy="1719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38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9391" y="247152"/>
            <a:ext cx="67691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0778" y="2833190"/>
            <a:ext cx="1025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1966" y="4655640"/>
            <a:ext cx="111442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6"/>
          <p:cNvSpPr txBox="1">
            <a:spLocks noChangeArrowheads="1"/>
          </p:cNvSpPr>
          <p:nvPr/>
        </p:nvSpPr>
        <p:spPr bwMode="auto">
          <a:xfrm>
            <a:off x="7104866" y="2183902"/>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Jean-Philippe Danglade</a:t>
            </a:r>
          </a:p>
        </p:txBody>
      </p:sp>
      <p:sp>
        <p:nvSpPr>
          <p:cNvPr id="9" name="ZoneTexte 7"/>
          <p:cNvSpPr txBox="1">
            <a:spLocks noChangeArrowheads="1"/>
          </p:cNvSpPr>
          <p:nvPr/>
        </p:nvSpPr>
        <p:spPr bwMode="auto">
          <a:xfrm>
            <a:off x="7808128" y="5493840"/>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Fabrice Rizzo</a:t>
            </a:r>
          </a:p>
        </p:txBody>
      </p:sp>
      <p:pic>
        <p:nvPicPr>
          <p:cNvPr id="10"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0653" y="2830015"/>
            <a:ext cx="100647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9"/>
          <p:cNvSpPr txBox="1">
            <a:spLocks noChangeArrowheads="1"/>
          </p:cNvSpPr>
          <p:nvPr/>
        </p:nvSpPr>
        <p:spPr bwMode="auto">
          <a:xfrm>
            <a:off x="3569503" y="2183902"/>
            <a:ext cx="1512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Jean-Michel Marmayou</a:t>
            </a:r>
          </a:p>
        </p:txBody>
      </p:sp>
      <p:pic>
        <p:nvPicPr>
          <p:cNvPr id="12"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2291" y="4685802"/>
            <a:ext cx="1209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1"/>
          <p:cNvSpPr txBox="1">
            <a:spLocks noChangeArrowheads="1"/>
          </p:cNvSpPr>
          <p:nvPr/>
        </p:nvSpPr>
        <p:spPr bwMode="auto">
          <a:xfrm>
            <a:off x="3274228" y="5385890"/>
            <a:ext cx="95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Frank</a:t>
            </a:r>
          </a:p>
          <a:p>
            <a:pPr algn="ctr">
              <a:spcBef>
                <a:spcPct val="0"/>
              </a:spcBef>
              <a:buClrTx/>
              <a:buSzTx/>
              <a:buFontTx/>
              <a:buNone/>
            </a:pPr>
            <a:r>
              <a:rPr lang="fr-FR" altLang="fr-FR" sz="1800">
                <a:solidFill>
                  <a:srgbClr val="000000"/>
                </a:solidFill>
              </a:rPr>
              <a:t>Pons</a:t>
            </a:r>
          </a:p>
        </p:txBody>
      </p:sp>
      <p:pic>
        <p:nvPicPr>
          <p:cNvPr id="14"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36403" y="1607640"/>
            <a:ext cx="123507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3"/>
          <p:cNvSpPr txBox="1">
            <a:spLocks noChangeArrowheads="1"/>
          </p:cNvSpPr>
          <p:nvPr/>
        </p:nvSpPr>
        <p:spPr bwMode="auto">
          <a:xfrm>
            <a:off x="5463391" y="1052015"/>
            <a:ext cx="1179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Lionel</a:t>
            </a:r>
          </a:p>
          <a:p>
            <a:pPr algn="ctr">
              <a:spcBef>
                <a:spcPct val="0"/>
              </a:spcBef>
              <a:buClrTx/>
              <a:buSzTx/>
              <a:buFontTx/>
              <a:buNone/>
            </a:pPr>
            <a:r>
              <a:rPr lang="fr-FR" altLang="fr-FR" sz="1800">
                <a:solidFill>
                  <a:srgbClr val="000000"/>
                </a:solidFill>
              </a:rPr>
              <a:t>Maltese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647" y="673519"/>
            <a:ext cx="1333500" cy="1762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386" y="3504702"/>
            <a:ext cx="1524000" cy="1524000"/>
          </a:xfrm>
          <a:prstGeom prst="rect">
            <a:avLst/>
          </a:prstGeom>
        </p:spPr>
      </p:pic>
      <p:sp>
        <p:nvSpPr>
          <p:cNvPr id="17" name="Rectangle 16"/>
          <p:cNvSpPr/>
          <p:nvPr/>
        </p:nvSpPr>
        <p:spPr>
          <a:xfrm>
            <a:off x="45292" y="5201224"/>
            <a:ext cx="2343111" cy="646331"/>
          </a:xfrm>
          <a:prstGeom prst="rect">
            <a:avLst/>
          </a:prstGeom>
        </p:spPr>
        <p:txBody>
          <a:bodyPr wrap="square">
            <a:spAutoFit/>
          </a:bodyPr>
          <a:lstStyle/>
          <a:p>
            <a:pPr algn="ctr"/>
            <a:r>
              <a:rPr lang="fr-FR" i="1" dirty="0">
                <a:solidFill>
                  <a:srgbClr val="545454"/>
                </a:solidFill>
              </a:rPr>
              <a:t>Alejandro Requena</a:t>
            </a:r>
            <a:r>
              <a:rPr lang="fr-FR" dirty="0">
                <a:solidFill>
                  <a:srgbClr val="545454"/>
                </a:solidFill>
              </a:rPr>
              <a:t> </a:t>
            </a:r>
            <a:r>
              <a:rPr lang="fr-FR" dirty="0" err="1">
                <a:solidFill>
                  <a:srgbClr val="545454"/>
                </a:solidFill>
              </a:rPr>
              <a:t>Ramón</a:t>
            </a:r>
            <a:endParaRPr lang="fr-FR" dirty="0"/>
          </a:p>
        </p:txBody>
      </p:sp>
      <p:sp>
        <p:nvSpPr>
          <p:cNvPr id="18" name="Rectangle 17"/>
          <p:cNvSpPr/>
          <p:nvPr/>
        </p:nvSpPr>
        <p:spPr>
          <a:xfrm>
            <a:off x="-100738" y="2435644"/>
            <a:ext cx="2343111" cy="369332"/>
          </a:xfrm>
          <a:prstGeom prst="rect">
            <a:avLst/>
          </a:prstGeom>
        </p:spPr>
        <p:txBody>
          <a:bodyPr wrap="square">
            <a:spAutoFit/>
          </a:bodyPr>
          <a:lstStyle/>
          <a:p>
            <a:pPr algn="ctr"/>
            <a:r>
              <a:rPr lang="fr-FR" i="1" dirty="0" smtClean="0">
                <a:solidFill>
                  <a:srgbClr val="545454"/>
                </a:solidFill>
              </a:rPr>
              <a:t>Aurélie Fersing</a:t>
            </a:r>
            <a:endParaRPr lang="fr-FR" dirty="0"/>
          </a:p>
        </p:txBody>
      </p:sp>
    </p:spTree>
    <p:extLst>
      <p:ext uri="{BB962C8B-B14F-4D97-AF65-F5344CB8AC3E}">
        <p14:creationId xmlns:p14="http://schemas.microsoft.com/office/powerpoint/2010/main" val="1658644510"/>
      </p:ext>
    </p:extLst>
  </p:cSld>
  <p:clrMapOvr>
    <a:masterClrMapping/>
  </p:clrMapOvr>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1174</TotalTime>
  <Words>1057</Words>
  <Application>Microsoft Office PowerPoint</Application>
  <PresentationFormat>Grand écran</PresentationFormat>
  <Paragraphs>296</Paragraphs>
  <Slides>45</Slides>
  <Notes>0</Notes>
  <HiddenSlides>0</HiddenSlides>
  <MMClips>0</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1</vt:i4>
      </vt:variant>
      <vt:variant>
        <vt:lpstr>Titres des diapositives</vt:lpstr>
      </vt:variant>
      <vt:variant>
        <vt:i4>45</vt:i4>
      </vt:variant>
    </vt:vector>
  </HeadingPairs>
  <TitlesOfParts>
    <vt:vector size="62" baseType="lpstr">
      <vt:lpstr>Arial</vt:lpstr>
      <vt:lpstr>Arial Black</vt:lpstr>
      <vt:lpstr>Calibri</vt:lpstr>
      <vt:lpstr>Calibri Light</vt:lpstr>
      <vt:lpstr>Cambria</vt:lpstr>
      <vt:lpstr>Constantia</vt:lpstr>
      <vt:lpstr>Courier New</vt:lpstr>
      <vt:lpstr>Freestyle Script</vt:lpstr>
      <vt:lpstr>MS Mincho</vt:lpstr>
      <vt:lpstr>Tahoma</vt:lpstr>
      <vt:lpstr>Times New Roman</vt:lpstr>
      <vt:lpstr>Tw Cen MT</vt:lpstr>
      <vt:lpstr>Verdana</vt:lpstr>
      <vt:lpstr>Wingdings</vt:lpstr>
      <vt:lpstr>Rétrospective</vt:lpstr>
      <vt:lpstr>Ronds dans l’eau</vt:lpstr>
      <vt:lpstr>Image</vt:lpstr>
      <vt:lpstr>Commercial Business Strategies in Sport Organisations  lionelmaltese.fr  @lionelmaltese</vt:lpstr>
      <vt:lpstr>You are, you have…</vt:lpstr>
      <vt:lpstr>Présentation PowerPoint</vt:lpstr>
      <vt:lpstr>Présentation PowerPoint</vt:lpstr>
      <vt:lpstr>R&amp;D Department FFT / Roland Garros</vt:lpstr>
      <vt:lpstr>Présentation PowerPoint</vt:lpstr>
      <vt:lpstr>Présentation PowerPoint</vt:lpstr>
      <vt:lpstr>Kedge Business School and Sport Expertise : Inputs &amp; Outputs ? </vt:lpstr>
      <vt:lpstr>Présentation PowerPoint</vt:lpstr>
      <vt:lpstr>Présentation PowerPoint</vt:lpstr>
      <vt:lpstr>Présentation PowerPoint</vt:lpstr>
      <vt:lpstr>My job for you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SPORTAIMENT BUSINESS</vt:lpstr>
      <vt:lpstr>Présentation PowerPoint</vt:lpstr>
      <vt:lpstr>Présentation PowerPoint</vt:lpstr>
      <vt:lpstr>Présentation PowerPoint</vt:lpstr>
      <vt:lpstr>Présentation PowerPoint</vt:lpstr>
      <vt:lpstr>Sport Marketing Digest : Communication - Networks – Experiences – Brand</vt:lpstr>
      <vt:lpstr>To be a value-added in sport business</vt:lpstr>
      <vt:lpstr>Competencie ?</vt:lpstr>
      <vt:lpstr>Sport business market competencies</vt:lpstr>
      <vt:lpstr>Présentation PowerPoint</vt:lpstr>
      <vt:lpstr>Exams</vt:lpstr>
      <vt:lpstr>Program : 15H and More !  </vt:lpstr>
      <vt:lpstr>Présentation PowerPoint</vt:lpstr>
      <vt:lpstr>Présentation PowerPoint</vt:lpstr>
      <vt:lpstr>Positioning</vt:lpstr>
      <vt:lpstr>ACTION</vt:lpstr>
      <vt:lpstr>Présentation PowerPoint</vt:lpstr>
      <vt:lpstr>Competencies… </vt:lpstr>
      <vt:lpstr>OM « Champion Project »</vt:lpstr>
      <vt:lpstr>Business &amp; Marketing Organisation</vt:lpstr>
      <vt:lpstr>Présentation PowerPoint</vt:lpstr>
      <vt:lpstr>ATP250 LYON</vt:lpstr>
      <vt:lpstr>Présentation PowerPoint</vt:lpstr>
      <vt:lpstr>Présentation PowerPoint</vt:lpstr>
      <vt:lpstr>Présentation PowerPoint</vt:lpstr>
      <vt:lpstr>HOW DOES SPORT COMPARE TO OTHER INTERESTS? – % of those ‘Passionate’ for each interest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dc:creator>
  <cp:lastModifiedBy>Lionel Maltese</cp:lastModifiedBy>
  <cp:revision>47</cp:revision>
  <dcterms:created xsi:type="dcterms:W3CDTF">2016-09-16T04:01:06Z</dcterms:created>
  <dcterms:modified xsi:type="dcterms:W3CDTF">2017-09-22T15:31:58Z</dcterms:modified>
</cp:coreProperties>
</file>