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39" r:id="rId3"/>
    <p:sldId id="341" r:id="rId4"/>
    <p:sldId id="344" r:id="rId5"/>
    <p:sldId id="345" r:id="rId6"/>
    <p:sldId id="346" r:id="rId7"/>
    <p:sldId id="350" r:id="rId8"/>
    <p:sldId id="354" r:id="rId9"/>
    <p:sldId id="355" r:id="rId10"/>
    <p:sldId id="356" r:id="rId11"/>
    <p:sldId id="357" r:id="rId12"/>
    <p:sldId id="358" r:id="rId13"/>
    <p:sldId id="359" r:id="rId14"/>
    <p:sldId id="360" r:id="rId15"/>
    <p:sldId id="361" r:id="rId16"/>
    <p:sldId id="362" r:id="rId17"/>
    <p:sldId id="363" r:id="rId18"/>
    <p:sldId id="275" r:id="rId19"/>
    <p:sldId id="257" r:id="rId20"/>
    <p:sldId id="331" r:id="rId21"/>
    <p:sldId id="332" r:id="rId22"/>
    <p:sldId id="333" r:id="rId23"/>
    <p:sldId id="334" r:id="rId24"/>
    <p:sldId id="335" r:id="rId25"/>
    <p:sldId id="258" r:id="rId26"/>
    <p:sldId id="259" r:id="rId27"/>
    <p:sldId id="266" r:id="rId28"/>
    <p:sldId id="260" r:id="rId29"/>
    <p:sldId id="261" r:id="rId30"/>
    <p:sldId id="262" r:id="rId31"/>
    <p:sldId id="264" r:id="rId32"/>
    <p:sldId id="265" r:id="rId33"/>
    <p:sldId id="267" r:id="rId34"/>
    <p:sldId id="268" r:id="rId35"/>
    <p:sldId id="271" r:id="rId36"/>
    <p:sldId id="272" r:id="rId37"/>
    <p:sldId id="269" r:id="rId38"/>
    <p:sldId id="263" r:id="rId39"/>
    <p:sldId id="270" r:id="rId40"/>
    <p:sldId id="273" r:id="rId41"/>
    <p:sldId id="276" r:id="rId42"/>
    <p:sldId id="277" r:id="rId43"/>
    <p:sldId id="278" r:id="rId44"/>
    <p:sldId id="280" r:id="rId45"/>
    <p:sldId id="281" r:id="rId46"/>
    <p:sldId id="282" r:id="rId47"/>
    <p:sldId id="283" r:id="rId48"/>
    <p:sldId id="284" r:id="rId49"/>
    <p:sldId id="285" r:id="rId50"/>
    <p:sldId id="286" r:id="rId51"/>
    <p:sldId id="287" r:id="rId52"/>
    <p:sldId id="288" r:id="rId53"/>
    <p:sldId id="290" r:id="rId54"/>
    <p:sldId id="292" r:id="rId55"/>
    <p:sldId id="295" r:id="rId56"/>
    <p:sldId id="294" r:id="rId57"/>
    <p:sldId id="296" r:id="rId58"/>
    <p:sldId id="297" r:id="rId59"/>
    <p:sldId id="298" r:id="rId60"/>
    <p:sldId id="304" r:id="rId61"/>
    <p:sldId id="305" r:id="rId62"/>
    <p:sldId id="303" r:id="rId63"/>
    <p:sldId id="274" r:id="rId64"/>
    <p:sldId id="302" r:id="rId65"/>
    <p:sldId id="306" r:id="rId66"/>
    <p:sldId id="329"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4" r:id="rId84"/>
    <p:sldId id="323" r:id="rId85"/>
    <p:sldId id="325" r:id="rId86"/>
    <p:sldId id="328" r:id="rId87"/>
    <p:sldId id="330" r:id="rId88"/>
    <p:sldId id="337"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7" d="100"/>
          <a:sy n="87" d="100"/>
        </p:scale>
        <p:origin x="90"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brucecook\Dropbox%20(Personal)\SMG%20Active\SMG%20Marketing\SBI\SportAccord%20Toplines%20-%20version%202%2020041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Sheet1!$B$2:$B$7</c:f>
              <c:numCache>
                <c:formatCode>0%</c:formatCode>
                <c:ptCount val="6"/>
                <c:pt idx="0">
                  <c:v>0.61</c:v>
                </c:pt>
                <c:pt idx="1">
                  <c:v>0.68</c:v>
                </c:pt>
                <c:pt idx="2">
                  <c:v>0.64</c:v>
                </c:pt>
                <c:pt idx="3">
                  <c:v>0.75</c:v>
                </c:pt>
                <c:pt idx="4">
                  <c:v>0.68</c:v>
                </c:pt>
                <c:pt idx="5">
                  <c:v>0.71</c:v>
                </c:pt>
              </c:numCache>
            </c:numRef>
          </c:val>
          <c:extLst xmlns:c16r2="http://schemas.microsoft.com/office/drawing/2015/06/chart">
            <c:ext xmlns:c16="http://schemas.microsoft.com/office/drawing/2014/chart" uri="{C3380CC4-5D6E-409C-BE32-E72D297353CC}">
              <c16:uniqueId val="{00000000-495B-43A5-AD2D-3CBADA196BE1}"/>
            </c:ext>
          </c:extLst>
        </c:ser>
        <c:ser>
          <c:idx val="1"/>
          <c:order val="1"/>
          <c:tx>
            <c:strRef>
              <c:f>Sheet1!$C$1</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Sheet1!$C$2:$C$7</c:f>
              <c:numCache>
                <c:formatCode>0%</c:formatCode>
                <c:ptCount val="6"/>
                <c:pt idx="0">
                  <c:v>0.63</c:v>
                </c:pt>
                <c:pt idx="1">
                  <c:v>0.71</c:v>
                </c:pt>
                <c:pt idx="2">
                  <c:v>0.67</c:v>
                </c:pt>
                <c:pt idx="3">
                  <c:v>0.77</c:v>
                </c:pt>
                <c:pt idx="4">
                  <c:v>0.71</c:v>
                </c:pt>
                <c:pt idx="5">
                  <c:v>0.75</c:v>
                </c:pt>
              </c:numCache>
            </c:numRef>
          </c:val>
          <c:extLst xmlns:c16r2="http://schemas.microsoft.com/office/drawing/2015/06/chart">
            <c:ext xmlns:c16="http://schemas.microsoft.com/office/drawing/2014/chart" uri="{C3380CC4-5D6E-409C-BE32-E72D297353CC}">
              <c16:uniqueId val="{00000001-495B-43A5-AD2D-3CBADA196BE1}"/>
            </c:ext>
          </c:extLst>
        </c:ser>
        <c:ser>
          <c:idx val="2"/>
          <c:order val="2"/>
          <c:tx>
            <c:strRef>
              <c:f>Sheet1!$D$1</c:f>
              <c:strCache>
                <c:ptCount val="1"/>
                <c:pt idx="0">
                  <c:v>2023</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 America</c:v>
                </c:pt>
                <c:pt idx="1">
                  <c:v>Asia Pacific</c:v>
                </c:pt>
                <c:pt idx="2">
                  <c:v>Europe</c:v>
                </c:pt>
                <c:pt idx="3">
                  <c:v>Latin America</c:v>
                </c:pt>
                <c:pt idx="4">
                  <c:v>Africa</c:v>
                </c:pt>
                <c:pt idx="5">
                  <c:v>Middle East</c:v>
                </c:pt>
              </c:strCache>
            </c:strRef>
          </c:cat>
          <c:val>
            <c:numRef>
              <c:f>Sheet1!$D$2:$D$7</c:f>
              <c:numCache>
                <c:formatCode>0%</c:formatCode>
                <c:ptCount val="6"/>
                <c:pt idx="0">
                  <c:v>0.66</c:v>
                </c:pt>
                <c:pt idx="1">
                  <c:v>0.76</c:v>
                </c:pt>
                <c:pt idx="2">
                  <c:v>0.7</c:v>
                </c:pt>
                <c:pt idx="3">
                  <c:v>0.8</c:v>
                </c:pt>
                <c:pt idx="4">
                  <c:v>0.76</c:v>
                </c:pt>
                <c:pt idx="5">
                  <c:v>0.82</c:v>
                </c:pt>
              </c:numCache>
            </c:numRef>
          </c:val>
          <c:extLst xmlns:c16r2="http://schemas.microsoft.com/office/drawing/2015/06/chart">
            <c:ext xmlns:c16="http://schemas.microsoft.com/office/drawing/2014/chart" uri="{C3380CC4-5D6E-409C-BE32-E72D297353CC}">
              <c16:uniqueId val="{00000002-495B-43A5-AD2D-3CBADA196BE1}"/>
            </c:ext>
          </c:extLst>
        </c:ser>
        <c:dLbls>
          <c:showLegendKey val="0"/>
          <c:showVal val="0"/>
          <c:showCatName val="0"/>
          <c:showSerName val="0"/>
          <c:showPercent val="0"/>
          <c:showBubbleSize val="0"/>
        </c:dLbls>
        <c:gapWidth val="219"/>
        <c:overlap val="-27"/>
        <c:axId val="296993880"/>
        <c:axId val="296997800"/>
      </c:barChart>
      <c:catAx>
        <c:axId val="2969938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crossAx val="296997800"/>
        <c:crosses val="autoZero"/>
        <c:auto val="1"/>
        <c:lblAlgn val="ctr"/>
        <c:lblOffset val="100"/>
        <c:noMultiLvlLbl val="0"/>
      </c:catAx>
      <c:valAx>
        <c:axId val="296997800"/>
        <c:scaling>
          <c:orientation val="minMax"/>
        </c:scaling>
        <c:delete val="1"/>
        <c:axPos val="l"/>
        <c:numFmt formatCode="0%" sourceLinked="1"/>
        <c:majorTickMark val="none"/>
        <c:minorTickMark val="none"/>
        <c:tickLblPos val="nextTo"/>
        <c:crossAx val="29699388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09752907905999E-2"/>
          <c:y val="3.9856755334870902E-2"/>
          <c:w val="0.969123790311889"/>
          <c:h val="0.6896676568564460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738A-47FF-B21B-D8A7F93B2C96}"/>
              </c:ext>
            </c:extLst>
          </c:dPt>
          <c:dPt>
            <c:idx val="1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3-738A-47FF-B21B-D8A7F93B2C96}"/>
              </c:ext>
            </c:extLst>
          </c:dPt>
          <c:dLbls>
            <c:dLbl>
              <c:idx val="0"/>
              <c:tx>
                <c:rich>
                  <a:bodyPr/>
                  <a:lstStyle/>
                  <a:p>
                    <a:fld id="{E9E4E6ED-6E0B-4ABA-941D-4DA8D59A53E2}"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9D2-496E-A55F-74A6FE0A4EAB}"/>
                </c:ext>
                <c:ext xmlns:c15="http://schemas.microsoft.com/office/drawing/2012/chart" uri="{CE6537A1-D6FC-4f65-9D91-7224C49458BB}">
                  <c15:dlblFieldTable/>
                  <c15:showDataLabelsRange val="0"/>
                </c:ext>
              </c:extLst>
            </c:dLbl>
            <c:dLbl>
              <c:idx val="1"/>
              <c:tx>
                <c:rich>
                  <a:bodyPr/>
                  <a:lstStyle/>
                  <a:p>
                    <a:fld id="{1F4F060C-5F6C-4B6C-A830-03C5BC4516D5}"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9D2-496E-A55F-74A6FE0A4EAB}"/>
                </c:ext>
                <c:ext xmlns:c15="http://schemas.microsoft.com/office/drawing/2012/chart" uri="{CE6537A1-D6FC-4f65-9D91-7224C49458BB}">
                  <c15:dlblFieldTable/>
                  <c15:showDataLabelsRange val="0"/>
                </c:ext>
              </c:extLst>
            </c:dLbl>
            <c:dLbl>
              <c:idx val="2"/>
              <c:tx>
                <c:rich>
                  <a:bodyPr/>
                  <a:lstStyle/>
                  <a:p>
                    <a:fld id="{006E2FF7-355F-41CF-869F-534B76F4794B}"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9D2-496E-A55F-74A6FE0A4EAB}"/>
                </c:ext>
                <c:ext xmlns:c15="http://schemas.microsoft.com/office/drawing/2012/chart" uri="{CE6537A1-D6FC-4f65-9D91-7224C49458BB}">
                  <c15:dlblFieldTable/>
                  <c15:showDataLabelsRange val="0"/>
                </c:ext>
              </c:extLst>
            </c:dLbl>
            <c:dLbl>
              <c:idx val="3"/>
              <c:tx>
                <c:rich>
                  <a:bodyPr/>
                  <a:lstStyle/>
                  <a:p>
                    <a:fld id="{5AC18B0E-AD26-4CF9-BD4E-2C12CB901DED}"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38A-47FF-B21B-D8A7F93B2C96}"/>
                </c:ext>
                <c:ext xmlns:c15="http://schemas.microsoft.com/office/drawing/2012/chart" uri="{CE6537A1-D6FC-4f65-9D91-7224C49458BB}">
                  <c15:dlblFieldTable/>
                  <c15:showDataLabelsRange val="0"/>
                </c:ext>
              </c:extLst>
            </c:dLbl>
            <c:dLbl>
              <c:idx val="4"/>
              <c:tx>
                <c:rich>
                  <a:bodyPr/>
                  <a:lstStyle/>
                  <a:p>
                    <a:fld id="{D24C4FB0-B84E-43A7-8E58-EF5DB6E33A8C}"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9D2-496E-A55F-74A6FE0A4EAB}"/>
                </c:ext>
                <c:ext xmlns:c15="http://schemas.microsoft.com/office/drawing/2012/chart" uri="{CE6537A1-D6FC-4f65-9D91-7224C49458BB}">
                  <c15:dlblFieldTable/>
                  <c15:showDataLabelsRange val="0"/>
                </c:ext>
              </c:extLst>
            </c:dLbl>
            <c:dLbl>
              <c:idx val="5"/>
              <c:tx>
                <c:rich>
                  <a:bodyPr/>
                  <a:lstStyle/>
                  <a:p>
                    <a:fld id="{EF2C9531-BFED-4B70-B69C-03934128EDB1}"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9D2-496E-A55F-74A6FE0A4EAB}"/>
                </c:ext>
                <c:ext xmlns:c15="http://schemas.microsoft.com/office/drawing/2012/chart" uri="{CE6537A1-D6FC-4f65-9D91-7224C49458BB}">
                  <c15:dlblFieldTable/>
                  <c15:showDataLabelsRange val="0"/>
                </c:ext>
              </c:extLst>
            </c:dLbl>
            <c:dLbl>
              <c:idx val="6"/>
              <c:tx>
                <c:rich>
                  <a:bodyPr/>
                  <a:lstStyle/>
                  <a:p>
                    <a:fld id="{33179E03-E0DE-45CC-8F1B-63298F79651F}"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9D2-496E-A55F-74A6FE0A4EAB}"/>
                </c:ext>
                <c:ext xmlns:c15="http://schemas.microsoft.com/office/drawing/2012/chart" uri="{CE6537A1-D6FC-4f65-9D91-7224C49458BB}">
                  <c15:dlblFieldTable/>
                  <c15:showDataLabelsRange val="0"/>
                </c:ext>
              </c:extLst>
            </c:dLbl>
            <c:dLbl>
              <c:idx val="7"/>
              <c:tx>
                <c:rich>
                  <a:bodyPr/>
                  <a:lstStyle/>
                  <a:p>
                    <a:fld id="{B84A3FD0-940F-4551-9E9E-2BB97F211959}"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29D2-496E-A55F-74A6FE0A4EAB}"/>
                </c:ext>
                <c:ext xmlns:c15="http://schemas.microsoft.com/office/drawing/2012/chart" uri="{CE6537A1-D6FC-4f65-9D91-7224C49458BB}">
                  <c15:dlblFieldTable/>
                  <c15:showDataLabelsRange val="0"/>
                </c:ext>
              </c:extLst>
            </c:dLbl>
            <c:dLbl>
              <c:idx val="8"/>
              <c:tx>
                <c:rich>
                  <a:bodyPr/>
                  <a:lstStyle/>
                  <a:p>
                    <a:fld id="{FED75D0D-3546-455B-B1DC-D1EB6AB8EB8D}"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29D2-496E-A55F-74A6FE0A4EAB}"/>
                </c:ext>
                <c:ext xmlns:c15="http://schemas.microsoft.com/office/drawing/2012/chart" uri="{CE6537A1-D6FC-4f65-9D91-7224C49458BB}">
                  <c15:dlblFieldTable/>
                  <c15:showDataLabelsRange val="0"/>
                </c:ext>
              </c:extLst>
            </c:dLbl>
            <c:dLbl>
              <c:idx val="9"/>
              <c:tx>
                <c:rich>
                  <a:bodyPr/>
                  <a:lstStyle/>
                  <a:p>
                    <a:fld id="{2B28238F-80D4-4FB0-AFF0-AE802310965F}" type="VALUE">
                      <a:rPr lang="en-US" smtClean="0"/>
                      <a:pPr/>
                      <a:t>[VALEUR]</a:t>
                    </a:fld>
                    <a:r>
                      <a:rPr lang="en-US"/>
                      <a:t>bn</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29D2-496E-A55F-74A6FE0A4EAB}"/>
                </c:ext>
                <c:ext xmlns:c15="http://schemas.microsoft.com/office/drawing/2012/chart" uri="{CE6537A1-D6FC-4f65-9D91-7224C49458BB}">
                  <c15:dlblFieldTable/>
                  <c15:showDataLabelsRange val="0"/>
                </c:ext>
              </c:extLst>
            </c:dLbl>
            <c:dLbl>
              <c:idx val="10"/>
              <c:tx>
                <c:rich>
                  <a:bodyPr/>
                  <a:lstStyle/>
                  <a:p>
                    <a:fld id="{39E1AFE9-3784-441F-8DF6-EE089A0E0D74}" type="VALUE">
                      <a:rPr lang="en-US" smtClean="0"/>
                      <a:pPr/>
                      <a:t>[VALEUR]</a:t>
                    </a:fld>
                    <a:r>
                      <a:rPr lang="en-US" dirty="0" err="1"/>
                      <a:t>bn</a:t>
                    </a:r>
                    <a:r>
                      <a:rPr lang="en-US" dirty="0"/>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FC3D-4856-9C03-D1BE49D3FBC5}"/>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Sheet1!$B$2:$B$12</c:f>
              <c:numCache>
                <c:formatCode>0.0</c:formatCode>
                <c:ptCount val="11"/>
                <c:pt idx="0">
                  <c:v>26.7</c:v>
                </c:pt>
                <c:pt idx="1">
                  <c:v>29.3</c:v>
                </c:pt>
                <c:pt idx="2">
                  <c:v>32.5</c:v>
                </c:pt>
                <c:pt idx="3">
                  <c:v>31.5</c:v>
                </c:pt>
                <c:pt idx="4">
                  <c:v>34.1</c:v>
                </c:pt>
                <c:pt idx="5">
                  <c:v>35.1</c:v>
                </c:pt>
                <c:pt idx="6">
                  <c:v>39.1</c:v>
                </c:pt>
                <c:pt idx="7">
                  <c:v>40.200000000000003</c:v>
                </c:pt>
                <c:pt idx="8">
                  <c:v>45.6</c:v>
                </c:pt>
                <c:pt idx="9">
                  <c:v>45.3</c:v>
                </c:pt>
                <c:pt idx="10">
                  <c:v>47.4</c:v>
                </c:pt>
              </c:numCache>
            </c:numRef>
          </c:val>
          <c:extLst xmlns:c16r2="http://schemas.microsoft.com/office/drawing/2015/06/chart">
            <c:ext xmlns:c16="http://schemas.microsoft.com/office/drawing/2014/chart" uri="{C3380CC4-5D6E-409C-BE32-E72D297353CC}">
              <c16:uniqueId val="{00000004-738A-47FF-B21B-D8A7F93B2C96}"/>
            </c:ext>
          </c:extLst>
        </c:ser>
        <c:dLbls>
          <c:showLegendKey val="0"/>
          <c:showVal val="0"/>
          <c:showCatName val="0"/>
          <c:showSerName val="0"/>
          <c:showPercent val="0"/>
          <c:showBubbleSize val="0"/>
        </c:dLbls>
        <c:gapWidth val="50"/>
        <c:overlap val="-27"/>
        <c:axId val="296996624"/>
        <c:axId val="296998976"/>
      </c:barChart>
      <c:catAx>
        <c:axId val="296996624"/>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fr-FR"/>
          </a:p>
        </c:txPr>
        <c:crossAx val="296998976"/>
        <c:crosses val="autoZero"/>
        <c:auto val="1"/>
        <c:lblAlgn val="ctr"/>
        <c:lblOffset val="100"/>
        <c:noMultiLvlLbl val="0"/>
      </c:catAx>
      <c:valAx>
        <c:axId val="296998976"/>
        <c:scaling>
          <c:orientation val="minMax"/>
        </c:scaling>
        <c:delete val="1"/>
        <c:axPos val="l"/>
        <c:numFmt formatCode="0.0" sourceLinked="1"/>
        <c:majorTickMark val="none"/>
        <c:minorTickMark val="none"/>
        <c:tickLblPos val="nextTo"/>
        <c:crossAx val="296996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39634834341985"/>
          <c:y val="8.6707993033450045E-2"/>
          <c:w val="0.71968179072497462"/>
          <c:h val="0.82517301772100704"/>
        </c:manualLayout>
      </c:layout>
      <c:lineChart>
        <c:grouping val="standard"/>
        <c:varyColors val="0"/>
        <c:ser>
          <c:idx val="1"/>
          <c:order val="0"/>
          <c:tx>
            <c:strRef>
              <c:f>SportCal!$C$4</c:f>
              <c:strCache>
                <c:ptCount val="1"/>
                <c:pt idx="0">
                  <c:v>Financial Services</c:v>
                </c:pt>
              </c:strCache>
            </c:strRef>
          </c:tx>
          <c:spPr>
            <a:ln w="28575" cap="rnd">
              <a:solidFill>
                <a:schemeClr val="accent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SportCal!$C$5:$C$14</c:f>
              <c:numCache>
                <c:formatCode>0.00%</c:formatCode>
                <c:ptCount val="10"/>
                <c:pt idx="0">
                  <c:v>0.1366</c:v>
                </c:pt>
                <c:pt idx="1">
                  <c:v>0.1706</c:v>
                </c:pt>
                <c:pt idx="2">
                  <c:v>0.125</c:v>
                </c:pt>
                <c:pt idx="3">
                  <c:v>0.126</c:v>
                </c:pt>
                <c:pt idx="4">
                  <c:v>0.12640000000000001</c:v>
                </c:pt>
                <c:pt idx="5">
                  <c:v>0.13589999999999999</c:v>
                </c:pt>
                <c:pt idx="6">
                  <c:v>0.1024</c:v>
                </c:pt>
                <c:pt idx="7">
                  <c:v>0.1154</c:v>
                </c:pt>
                <c:pt idx="8">
                  <c:v>0.12820000000000001</c:v>
                </c:pt>
                <c:pt idx="9">
                  <c:v>0.1152</c:v>
                </c:pt>
              </c:numCache>
            </c:numRef>
          </c:val>
          <c:smooth val="0"/>
          <c:extLst xmlns:c16r2="http://schemas.microsoft.com/office/drawing/2015/06/chart">
            <c:ext xmlns:c16="http://schemas.microsoft.com/office/drawing/2014/chart" uri="{C3380CC4-5D6E-409C-BE32-E72D297353CC}">
              <c16:uniqueId val="{00000000-3195-4BE4-9CBF-0D01B9015DB9}"/>
            </c:ext>
          </c:extLst>
        </c:ser>
        <c:ser>
          <c:idx val="2"/>
          <c:order val="1"/>
          <c:tx>
            <c:strRef>
              <c:f>SportCal!$D$4</c:f>
              <c:strCache>
                <c:ptCount val="1"/>
                <c:pt idx="0">
                  <c:v>Beverages</c:v>
                </c:pt>
              </c:strCache>
            </c:strRef>
          </c:tx>
          <c:spPr>
            <a:ln w="28575" cap="rnd">
              <a:solidFill>
                <a:srgbClr val="00B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SportCal!$D$5:$D$14</c:f>
              <c:numCache>
                <c:formatCode>0.00%</c:formatCode>
                <c:ptCount val="10"/>
                <c:pt idx="0">
                  <c:v>0.11070000000000001</c:v>
                </c:pt>
                <c:pt idx="1">
                  <c:v>9.8299999999999998E-2</c:v>
                </c:pt>
                <c:pt idx="2">
                  <c:v>0.10390000000000001</c:v>
                </c:pt>
                <c:pt idx="3">
                  <c:v>9.5000000000000001E-2</c:v>
                </c:pt>
                <c:pt idx="4">
                  <c:v>8.4900000000000003E-2</c:v>
                </c:pt>
                <c:pt idx="5">
                  <c:v>9.3700000000000006E-2</c:v>
                </c:pt>
                <c:pt idx="6">
                  <c:v>9.6299999999999997E-2</c:v>
                </c:pt>
                <c:pt idx="7">
                  <c:v>0.1119</c:v>
                </c:pt>
                <c:pt idx="8">
                  <c:v>0.1069</c:v>
                </c:pt>
                <c:pt idx="9">
                  <c:v>0.1106</c:v>
                </c:pt>
              </c:numCache>
            </c:numRef>
          </c:val>
          <c:smooth val="0"/>
          <c:extLst xmlns:c16r2="http://schemas.microsoft.com/office/drawing/2015/06/chart">
            <c:ext xmlns:c16="http://schemas.microsoft.com/office/drawing/2014/chart" uri="{C3380CC4-5D6E-409C-BE32-E72D297353CC}">
              <c16:uniqueId val="{00000001-3195-4BE4-9CBF-0D01B9015DB9}"/>
            </c:ext>
          </c:extLst>
        </c:ser>
        <c:ser>
          <c:idx val="3"/>
          <c:order val="2"/>
          <c:tx>
            <c:strRef>
              <c:f>SportCal!$E$4</c:f>
              <c:strCache>
                <c:ptCount val="1"/>
                <c:pt idx="0">
                  <c:v>Automotive</c:v>
                </c:pt>
              </c:strCache>
            </c:strRef>
          </c:tx>
          <c:spPr>
            <a:ln w="28575" cap="rnd">
              <a:solidFill>
                <a:schemeClr val="tx1"/>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SportCal!$E$5:$E$14</c:f>
              <c:numCache>
                <c:formatCode>0.00%</c:formatCode>
                <c:ptCount val="10"/>
                <c:pt idx="0">
                  <c:v>0.1197</c:v>
                </c:pt>
                <c:pt idx="1">
                  <c:v>0.1159</c:v>
                </c:pt>
                <c:pt idx="2">
                  <c:v>0.12690000000000001</c:v>
                </c:pt>
                <c:pt idx="3">
                  <c:v>0.1167</c:v>
                </c:pt>
                <c:pt idx="4">
                  <c:v>0.1148</c:v>
                </c:pt>
                <c:pt idx="5">
                  <c:v>0.1241</c:v>
                </c:pt>
                <c:pt idx="6">
                  <c:v>9.8900000000000002E-2</c:v>
                </c:pt>
                <c:pt idx="7">
                  <c:v>0.1105</c:v>
                </c:pt>
                <c:pt idx="8">
                  <c:v>0.1087</c:v>
                </c:pt>
                <c:pt idx="9">
                  <c:v>0.1052</c:v>
                </c:pt>
              </c:numCache>
            </c:numRef>
          </c:val>
          <c:smooth val="0"/>
          <c:extLst xmlns:c16r2="http://schemas.microsoft.com/office/drawing/2015/06/chart">
            <c:ext xmlns:c16="http://schemas.microsoft.com/office/drawing/2014/chart" uri="{C3380CC4-5D6E-409C-BE32-E72D297353CC}">
              <c16:uniqueId val="{00000002-3195-4BE4-9CBF-0D01B9015DB9}"/>
            </c:ext>
          </c:extLst>
        </c:ser>
        <c:ser>
          <c:idx val="4"/>
          <c:order val="3"/>
          <c:tx>
            <c:strRef>
              <c:f>SportCal!$F$4</c:f>
              <c:strCache>
                <c:ptCount val="1"/>
                <c:pt idx="0">
                  <c:v>Sports Equipment</c:v>
                </c:pt>
              </c:strCache>
            </c:strRef>
          </c:tx>
          <c:spPr>
            <a:ln w="41275" cap="rnd" cmpd="dbl">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SportCal!$F$5:$F$14</c:f>
              <c:numCache>
                <c:formatCode>0.00%</c:formatCode>
                <c:ptCount val="10"/>
                <c:pt idx="0">
                  <c:v>6.0100000000000001E-2</c:v>
                </c:pt>
                <c:pt idx="1">
                  <c:v>5.7700000000000001E-2</c:v>
                </c:pt>
                <c:pt idx="2">
                  <c:v>6.7299999999999999E-2</c:v>
                </c:pt>
                <c:pt idx="3">
                  <c:v>6.1800000000000001E-2</c:v>
                </c:pt>
                <c:pt idx="4">
                  <c:v>6.1600000000000002E-2</c:v>
                </c:pt>
                <c:pt idx="5">
                  <c:v>5.9299999999999999E-2</c:v>
                </c:pt>
                <c:pt idx="6">
                  <c:v>7.6200000000000004E-2</c:v>
                </c:pt>
                <c:pt idx="7">
                  <c:v>7.46E-2</c:v>
                </c:pt>
                <c:pt idx="8">
                  <c:v>7.0099999999999996E-2</c:v>
                </c:pt>
                <c:pt idx="9">
                  <c:v>8.0600000000000005E-2</c:v>
                </c:pt>
              </c:numCache>
            </c:numRef>
          </c:val>
          <c:smooth val="0"/>
          <c:extLst xmlns:c16r2="http://schemas.microsoft.com/office/drawing/2015/06/chart">
            <c:ext xmlns:c16="http://schemas.microsoft.com/office/drawing/2014/chart" uri="{C3380CC4-5D6E-409C-BE32-E72D297353CC}">
              <c16:uniqueId val="{00000003-3195-4BE4-9CBF-0D01B9015DB9}"/>
            </c:ext>
          </c:extLst>
        </c:ser>
        <c:ser>
          <c:idx val="5"/>
          <c:order val="4"/>
          <c:tx>
            <c:strRef>
              <c:f>SportCal!$G$4</c:f>
              <c:strCache>
                <c:ptCount val="1"/>
                <c:pt idx="0">
                  <c:v>Travel</c:v>
                </c:pt>
              </c:strCache>
            </c:strRef>
          </c:tx>
          <c:spPr>
            <a:ln w="12700" cap="rnd">
              <a:solidFill>
                <a:schemeClr val="tx2">
                  <a:lumMod val="75000"/>
                  <a:lumOff val="25000"/>
                </a:schemeClr>
              </a:solidFill>
              <a:prstDash val="sysDash"/>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SportCal!$G$5:$G$14</c:f>
              <c:numCache>
                <c:formatCode>0.00%</c:formatCode>
                <c:ptCount val="10"/>
                <c:pt idx="0">
                  <c:v>6.2799999999999995E-2</c:v>
                </c:pt>
                <c:pt idx="1">
                  <c:v>6.2399999999999997E-2</c:v>
                </c:pt>
                <c:pt idx="2">
                  <c:v>5.6599999999999998E-2</c:v>
                </c:pt>
                <c:pt idx="3">
                  <c:v>6.4899999999999999E-2</c:v>
                </c:pt>
                <c:pt idx="4">
                  <c:v>6.4500000000000002E-2</c:v>
                </c:pt>
                <c:pt idx="5">
                  <c:v>6.0699999999999997E-2</c:v>
                </c:pt>
                <c:pt idx="6">
                  <c:v>6.88E-2</c:v>
                </c:pt>
                <c:pt idx="7">
                  <c:v>6.2700000000000006E-2</c:v>
                </c:pt>
                <c:pt idx="8">
                  <c:v>6.4500000000000002E-2</c:v>
                </c:pt>
                <c:pt idx="9">
                  <c:v>6.8400000000000002E-2</c:v>
                </c:pt>
              </c:numCache>
            </c:numRef>
          </c:val>
          <c:smooth val="0"/>
          <c:extLst xmlns:c16r2="http://schemas.microsoft.com/office/drawing/2015/06/chart">
            <c:ext xmlns:c16="http://schemas.microsoft.com/office/drawing/2014/chart" uri="{C3380CC4-5D6E-409C-BE32-E72D297353CC}">
              <c16:uniqueId val="{00000004-3195-4BE4-9CBF-0D01B9015DB9}"/>
            </c:ext>
          </c:extLst>
        </c:ser>
        <c:ser>
          <c:idx val="6"/>
          <c:order val="5"/>
          <c:tx>
            <c:strRef>
              <c:f>SportCal!$H$4</c:f>
              <c:strCache>
                <c:ptCount val="1"/>
                <c:pt idx="0">
                  <c:v>Apparel</c:v>
                </c:pt>
              </c:strCache>
            </c:strRef>
          </c:tx>
          <c:spPr>
            <a:ln w="28575" cap="rnd">
              <a:solidFill>
                <a:srgbClr val="7030A0"/>
              </a:solidFill>
              <a:prstDash val="sysDot"/>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SportCal!$H$5:$H$14</c:f>
              <c:numCache>
                <c:formatCode>0.00%</c:formatCode>
                <c:ptCount val="10"/>
                <c:pt idx="0">
                  <c:v>6.0999999999999999E-2</c:v>
                </c:pt>
                <c:pt idx="1">
                  <c:v>6.0900000000000003E-2</c:v>
                </c:pt>
                <c:pt idx="2">
                  <c:v>7.2800000000000004E-2</c:v>
                </c:pt>
                <c:pt idx="3">
                  <c:v>6.9099999999999995E-2</c:v>
                </c:pt>
                <c:pt idx="4">
                  <c:v>7.7200000000000005E-2</c:v>
                </c:pt>
                <c:pt idx="5">
                  <c:v>6.5600000000000006E-2</c:v>
                </c:pt>
                <c:pt idx="6">
                  <c:v>6.5100000000000005E-2</c:v>
                </c:pt>
                <c:pt idx="7">
                  <c:v>7.0400000000000004E-2</c:v>
                </c:pt>
                <c:pt idx="8">
                  <c:v>6.7699999999999996E-2</c:v>
                </c:pt>
                <c:pt idx="9">
                  <c:v>6.6500000000000004E-2</c:v>
                </c:pt>
              </c:numCache>
            </c:numRef>
          </c:val>
          <c:smooth val="0"/>
          <c:extLst xmlns:c16r2="http://schemas.microsoft.com/office/drawing/2015/06/chart">
            <c:ext xmlns:c16="http://schemas.microsoft.com/office/drawing/2014/chart" uri="{C3380CC4-5D6E-409C-BE32-E72D297353CC}">
              <c16:uniqueId val="{00000005-3195-4BE4-9CBF-0D01B9015DB9}"/>
            </c:ext>
          </c:extLst>
        </c:ser>
        <c:ser>
          <c:idx val="7"/>
          <c:order val="6"/>
          <c:tx>
            <c:strRef>
              <c:f>SportCal!$I$4</c:f>
              <c:strCache>
                <c:ptCount val="1"/>
                <c:pt idx="0">
                  <c:v>Retail</c:v>
                </c:pt>
              </c:strCache>
            </c:strRef>
          </c:tx>
          <c:spPr>
            <a:ln w="28575" cap="rnd">
              <a:solidFill>
                <a:schemeClr val="accent1">
                  <a:lumMod val="50000"/>
                </a:schemeClr>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SportCal!$I$5:$I$14</c:f>
              <c:numCache>
                <c:formatCode>0.00%</c:formatCode>
                <c:ptCount val="10"/>
                <c:pt idx="0">
                  <c:v>2.8400000000000002E-2</c:v>
                </c:pt>
                <c:pt idx="1">
                  <c:v>2.4400000000000002E-2</c:v>
                </c:pt>
                <c:pt idx="2">
                  <c:v>2.69E-2</c:v>
                </c:pt>
                <c:pt idx="3">
                  <c:v>2.8500000000000001E-2</c:v>
                </c:pt>
                <c:pt idx="4">
                  <c:v>3.5299999999999998E-2</c:v>
                </c:pt>
                <c:pt idx="5">
                  <c:v>3.1899999999999998E-2</c:v>
                </c:pt>
                <c:pt idx="6">
                  <c:v>3.7499999999999999E-2</c:v>
                </c:pt>
                <c:pt idx="7">
                  <c:v>2.98E-2</c:v>
                </c:pt>
                <c:pt idx="8">
                  <c:v>3.6799999999999999E-2</c:v>
                </c:pt>
                <c:pt idx="9">
                  <c:v>3.5900000000000001E-2</c:v>
                </c:pt>
              </c:numCache>
            </c:numRef>
          </c:val>
          <c:smooth val="0"/>
          <c:extLst xmlns:c16r2="http://schemas.microsoft.com/office/drawing/2015/06/chart">
            <c:ext xmlns:c16="http://schemas.microsoft.com/office/drawing/2014/chart" uri="{C3380CC4-5D6E-409C-BE32-E72D297353CC}">
              <c16:uniqueId val="{00000006-3195-4BE4-9CBF-0D01B9015DB9}"/>
            </c:ext>
          </c:extLst>
        </c:ser>
        <c:ser>
          <c:idx val="8"/>
          <c:order val="7"/>
          <c:tx>
            <c:strRef>
              <c:f>SportCal!$J$4</c:f>
              <c:strCache>
                <c:ptCount val="1"/>
                <c:pt idx="0">
                  <c:v>Watches &amp; Jewellery</c:v>
                </c:pt>
              </c:strCache>
            </c:strRef>
          </c:tx>
          <c:spPr>
            <a:ln w="28575" cap="rnd">
              <a:solidFill>
                <a:srgbClr val="FFC00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SportCal!$J$5:$J$14</c:f>
              <c:numCache>
                <c:formatCode>0.00%</c:formatCode>
                <c:ptCount val="10"/>
                <c:pt idx="0">
                  <c:v>2.9499999999999998E-2</c:v>
                </c:pt>
                <c:pt idx="1">
                  <c:v>3.6499999999999998E-2</c:v>
                </c:pt>
                <c:pt idx="2">
                  <c:v>5.1700000000000003E-2</c:v>
                </c:pt>
                <c:pt idx="3">
                  <c:v>3.5700000000000003E-2</c:v>
                </c:pt>
                <c:pt idx="4">
                  <c:v>4.2599999999999999E-2</c:v>
                </c:pt>
                <c:pt idx="5">
                  <c:v>3.56E-2</c:v>
                </c:pt>
                <c:pt idx="6">
                  <c:v>3.2599999999999997E-2</c:v>
                </c:pt>
                <c:pt idx="7">
                  <c:v>3.3500000000000002E-2</c:v>
                </c:pt>
                <c:pt idx="8">
                  <c:v>3.78E-2</c:v>
                </c:pt>
                <c:pt idx="9">
                  <c:v>3.5299999999999998E-2</c:v>
                </c:pt>
              </c:numCache>
            </c:numRef>
          </c:val>
          <c:smooth val="0"/>
          <c:extLst xmlns:c16r2="http://schemas.microsoft.com/office/drawing/2015/06/chart">
            <c:ext xmlns:c16="http://schemas.microsoft.com/office/drawing/2014/chart" uri="{C3380CC4-5D6E-409C-BE32-E72D297353CC}">
              <c16:uniqueId val="{00000007-3195-4BE4-9CBF-0D01B9015DB9}"/>
            </c:ext>
          </c:extLst>
        </c:ser>
        <c:ser>
          <c:idx val="9"/>
          <c:order val="8"/>
          <c:tx>
            <c:strRef>
              <c:f>SportCal!$K$4</c:f>
              <c:strCache>
                <c:ptCount val="1"/>
                <c:pt idx="0">
                  <c:v>Food</c:v>
                </c:pt>
              </c:strCache>
            </c:strRef>
          </c:tx>
          <c:spPr>
            <a:ln w="28575" cap="rnd">
              <a:solidFill>
                <a:srgbClr val="92D050"/>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SportCal!$K$5:$K$14</c:f>
              <c:numCache>
                <c:formatCode>0.00%</c:formatCode>
                <c:ptCount val="10"/>
                <c:pt idx="0">
                  <c:v>2.3400000000000001E-2</c:v>
                </c:pt>
                <c:pt idx="1">
                  <c:v>2.2100000000000002E-2</c:v>
                </c:pt>
                <c:pt idx="2">
                  <c:v>2.81E-2</c:v>
                </c:pt>
                <c:pt idx="3">
                  <c:v>2.6100000000000002E-2</c:v>
                </c:pt>
                <c:pt idx="4">
                  <c:v>2.8799999999999999E-2</c:v>
                </c:pt>
                <c:pt idx="5">
                  <c:v>2.3300000000000001E-2</c:v>
                </c:pt>
                <c:pt idx="6">
                  <c:v>3.0099999999999998E-2</c:v>
                </c:pt>
                <c:pt idx="7">
                  <c:v>3.09E-2</c:v>
                </c:pt>
                <c:pt idx="8">
                  <c:v>3.2800000000000003E-2</c:v>
                </c:pt>
                <c:pt idx="9">
                  <c:v>3.2800000000000003E-2</c:v>
                </c:pt>
              </c:numCache>
            </c:numRef>
          </c:val>
          <c:smooth val="0"/>
          <c:extLst xmlns:c16r2="http://schemas.microsoft.com/office/drawing/2015/06/chart">
            <c:ext xmlns:c16="http://schemas.microsoft.com/office/drawing/2014/chart" uri="{C3380CC4-5D6E-409C-BE32-E72D297353CC}">
              <c16:uniqueId val="{00000008-3195-4BE4-9CBF-0D01B9015DB9}"/>
            </c:ext>
          </c:extLst>
        </c:ser>
        <c:ser>
          <c:idx val="10"/>
          <c:order val="9"/>
          <c:tx>
            <c:strRef>
              <c:f>SportCal!$L$4</c:f>
              <c:strCache>
                <c:ptCount val="1"/>
                <c:pt idx="0">
                  <c:v>Telecommunications</c:v>
                </c:pt>
              </c:strCache>
            </c:strRef>
          </c:tx>
          <c:spPr>
            <a:ln w="28575" cap="rnd">
              <a:solidFill>
                <a:schemeClr val="accent4"/>
              </a:solidFill>
              <a:round/>
            </a:ln>
            <a:effectLst/>
          </c:spPr>
          <c:marker>
            <c:symbol val="none"/>
          </c:marker>
          <c:cat>
            <c:numRef>
              <c:f>SportCal!$B$5:$B$14</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SportCal!$L$5:$L$14</c:f>
              <c:numCache>
                <c:formatCode>0.00%</c:formatCode>
                <c:ptCount val="10"/>
                <c:pt idx="0">
                  <c:v>5.1999999999999998E-2</c:v>
                </c:pt>
                <c:pt idx="1">
                  <c:v>5.5300000000000002E-2</c:v>
                </c:pt>
                <c:pt idx="2">
                  <c:v>4.9500000000000002E-2</c:v>
                </c:pt>
                <c:pt idx="3">
                  <c:v>4.58E-2</c:v>
                </c:pt>
                <c:pt idx="4">
                  <c:v>5.6099999999999997E-2</c:v>
                </c:pt>
                <c:pt idx="5">
                  <c:v>4.9299999999999997E-2</c:v>
                </c:pt>
                <c:pt idx="6">
                  <c:v>4.0599999999999997E-2</c:v>
                </c:pt>
                <c:pt idx="7">
                  <c:v>3.4799999999999998E-2</c:v>
                </c:pt>
                <c:pt idx="8">
                  <c:v>3.3599999999999998E-2</c:v>
                </c:pt>
                <c:pt idx="9">
                  <c:v>2.8199999999999999E-2</c:v>
                </c:pt>
              </c:numCache>
            </c:numRef>
          </c:val>
          <c:smooth val="0"/>
          <c:extLst xmlns:c16r2="http://schemas.microsoft.com/office/drawing/2015/06/chart">
            <c:ext xmlns:c16="http://schemas.microsoft.com/office/drawing/2014/chart" uri="{C3380CC4-5D6E-409C-BE32-E72D297353CC}">
              <c16:uniqueId val="{00000009-3195-4BE4-9CBF-0D01B9015DB9}"/>
            </c:ext>
          </c:extLst>
        </c:ser>
        <c:dLbls>
          <c:showLegendKey val="0"/>
          <c:showVal val="0"/>
          <c:showCatName val="0"/>
          <c:showSerName val="0"/>
          <c:showPercent val="0"/>
          <c:showBubbleSize val="0"/>
        </c:dLbls>
        <c:smooth val="0"/>
        <c:axId val="298639152"/>
        <c:axId val="298646600"/>
      </c:lineChart>
      <c:catAx>
        <c:axId val="298639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r-FR"/>
          </a:p>
        </c:txPr>
        <c:crossAx val="298646600"/>
        <c:crosses val="autoZero"/>
        <c:auto val="1"/>
        <c:lblAlgn val="ctr"/>
        <c:lblOffset val="100"/>
        <c:noMultiLvlLbl val="0"/>
      </c:catAx>
      <c:valAx>
        <c:axId val="298646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 of Total Event Sponsorships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98639152"/>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037549-DE93-465A-9EA3-1CB133410D20}" type="doc">
      <dgm:prSet loTypeId="urn:microsoft.com/office/officeart/2005/8/layout/venn1" loCatId="relationship" qsTypeId="urn:microsoft.com/office/officeart/2005/8/quickstyle/simple1" qsCatId="simple" csTypeId="urn:microsoft.com/office/officeart/2005/8/colors/accent1_2" csCatId="accent1" phldr="1"/>
      <dgm:spPr/>
    </dgm:pt>
    <dgm:pt modelId="{41F127E0-25D8-491C-9254-ECCB8A87FF7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ahoma" pitchFamily="34" charset="0"/>
              <a:cs typeface="Arial" charset="0"/>
            </a:rPr>
            <a:t>Event </a:t>
          </a:r>
          <a:r>
            <a:rPr kumimoji="0" lang="fr-FR" b="0" i="0" u="none" strike="noStrike" cap="none" normalizeH="0" baseline="0" dirty="0" err="1" smtClean="0">
              <a:ln>
                <a:noFill/>
              </a:ln>
              <a:solidFill>
                <a:schemeClr val="tx1"/>
              </a:solidFill>
              <a:effectLst/>
              <a:latin typeface="Tahoma" pitchFamily="34" charset="0"/>
              <a:cs typeface="Arial" charset="0"/>
            </a:rPr>
            <a:t>Stakeholders</a:t>
          </a:r>
          <a:endParaRPr kumimoji="0" lang="fr-FR" b="0"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b="0"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ahoma" pitchFamily="34" charset="0"/>
              <a:cs typeface="Arial" charset="0"/>
            </a:rPr>
            <a:t>Communication </a:t>
          </a:r>
          <a:r>
            <a:rPr kumimoji="0" lang="fr-FR" b="0" i="0" u="none" strike="noStrike" cap="none" normalizeH="0" baseline="0" dirty="0" err="1" smtClean="0">
              <a:ln>
                <a:noFill/>
              </a:ln>
              <a:solidFill>
                <a:schemeClr val="tx1"/>
              </a:solidFill>
              <a:effectLst/>
              <a:latin typeface="Tahoma" pitchFamily="34" charset="0"/>
              <a:cs typeface="Arial" charset="0"/>
            </a:rPr>
            <a:t>platform</a:t>
          </a:r>
          <a:endParaRPr kumimoji="0" lang="fr-FR" b="0" i="0" u="none" strike="noStrike" cap="none" normalizeH="0" baseline="0" dirty="0" smtClean="0">
            <a:ln>
              <a:noFill/>
            </a:ln>
            <a:solidFill>
              <a:schemeClr val="tx1"/>
            </a:solidFill>
            <a:effectLst/>
            <a:latin typeface="Tahoma" pitchFamily="34" charset="0"/>
            <a:cs typeface="Arial" charset="0"/>
          </a:endParaRPr>
        </a:p>
      </dgm:t>
    </dgm:pt>
    <dgm:pt modelId="{FF313E7B-4413-4811-BF3B-972694F2C535}" type="parTrans" cxnId="{72A5B258-7BB5-44DF-9A4F-8EB9612BAE9A}">
      <dgm:prSet/>
      <dgm:spPr/>
      <dgm:t>
        <a:bodyPr/>
        <a:lstStyle/>
        <a:p>
          <a:endParaRPr lang="fr-FR"/>
        </a:p>
      </dgm:t>
    </dgm:pt>
    <dgm:pt modelId="{08A26741-C31E-4D2E-AC03-5F060A0D2282}" type="sibTrans" cxnId="{72A5B258-7BB5-44DF-9A4F-8EB9612BAE9A}">
      <dgm:prSet/>
      <dgm:spPr/>
      <dgm:t>
        <a:bodyPr/>
        <a:lstStyle/>
        <a:p>
          <a:endParaRPr lang="fr-FR"/>
        </a:p>
      </dgm:t>
    </dgm:pt>
    <dgm:pt modelId="{CE937CED-4619-41A4-BF25-0CE7149643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smtClean="0">
              <a:ln>
                <a:noFill/>
              </a:ln>
              <a:solidFill>
                <a:schemeClr val="tx1"/>
              </a:solidFill>
              <a:effectLst/>
              <a:latin typeface="Tahoma" pitchFamily="34" charset="0"/>
              <a:cs typeface="Arial" charset="0"/>
            </a:rPr>
            <a:t>Stakeholders</a:t>
          </a:r>
          <a:r>
            <a:rPr kumimoji="0" lang="fr-FR" b="0" i="0" u="none" strike="noStrike" cap="none" normalizeH="0" baseline="0" dirty="0" smtClean="0">
              <a:ln>
                <a:noFill/>
              </a:ln>
              <a:solidFill>
                <a:schemeClr val="tx1"/>
              </a:solidFill>
              <a:effectLst/>
              <a:latin typeface="Tahoma" pitchFamily="34" charset="0"/>
              <a:cs typeface="Arial" charset="0"/>
            </a:rPr>
            <a:t> </a:t>
          </a:r>
          <a:r>
            <a:rPr kumimoji="0" lang="fr-FR" b="0" i="0" u="none" strike="noStrike" cap="none" normalizeH="0" baseline="0" dirty="0" err="1" smtClean="0">
              <a:ln>
                <a:noFill/>
              </a:ln>
              <a:solidFill>
                <a:schemeClr val="tx1"/>
              </a:solidFill>
              <a:effectLst/>
              <a:latin typeface="Tahoma" pitchFamily="34" charset="0"/>
              <a:cs typeface="Arial" charset="0"/>
            </a:rPr>
            <a:t>with</a:t>
          </a:r>
          <a:r>
            <a:rPr kumimoji="0" lang="fr-FR" b="0" i="0" u="none" strike="noStrike" cap="none" normalizeH="0" baseline="0" dirty="0" smtClean="0">
              <a:ln>
                <a:noFill/>
              </a:ln>
              <a:solidFill>
                <a:schemeClr val="tx1"/>
              </a:solidFill>
              <a:effectLst/>
              <a:latin typeface="Tahoma" pitchFamily="34" charset="0"/>
              <a:cs typeface="Arial" charset="0"/>
            </a:rPr>
            <a:t> </a:t>
          </a:r>
          <a:r>
            <a:rPr kumimoji="0" lang="fr-FR" b="0" i="0" u="none" strike="noStrike" cap="none" normalizeH="0" baseline="0" dirty="0" err="1" smtClean="0">
              <a:ln>
                <a:noFill/>
              </a:ln>
              <a:solidFill>
                <a:schemeClr val="tx1"/>
              </a:solidFill>
              <a:effectLst/>
              <a:latin typeface="Tahoma" pitchFamily="34" charset="0"/>
              <a:cs typeface="Arial" charset="0"/>
            </a:rPr>
            <a:t>legitimacy</a:t>
          </a:r>
          <a:endParaRPr kumimoji="0" lang="fr-FR" b="0" i="0" u="none" strike="noStrike"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ahoma" pitchFamily="34" charset="0"/>
              <a:cs typeface="Arial" charset="0"/>
            </a:rPr>
            <a:t>OGN - Association</a:t>
          </a:r>
        </a:p>
      </dgm:t>
    </dgm:pt>
    <dgm:pt modelId="{E06E1591-9239-4DB2-B33E-1CAAC635A652}" type="parTrans" cxnId="{FDEAA7C2-A897-4751-9C2D-815DB76C2388}">
      <dgm:prSet/>
      <dgm:spPr/>
      <dgm:t>
        <a:bodyPr/>
        <a:lstStyle/>
        <a:p>
          <a:endParaRPr lang="fr-FR"/>
        </a:p>
      </dgm:t>
    </dgm:pt>
    <dgm:pt modelId="{90696946-8F4C-4C3B-8183-9B28442330BF}" type="sibTrans" cxnId="{FDEAA7C2-A897-4751-9C2D-815DB76C2388}">
      <dgm:prSet/>
      <dgm:spPr/>
      <dgm:t>
        <a:bodyPr/>
        <a:lstStyle/>
        <a:p>
          <a:endParaRPr lang="fr-FR"/>
        </a:p>
      </dgm:t>
    </dgm:pt>
    <dgm:pt modelId="{DC6B6EB5-B78A-4489-BD71-E850B00BAC0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err="1" smtClean="0">
              <a:ln>
                <a:noFill/>
              </a:ln>
              <a:solidFill>
                <a:schemeClr val="tx1"/>
              </a:solidFill>
              <a:effectLst/>
              <a:latin typeface="Tahoma" pitchFamily="34" charset="0"/>
              <a:cs typeface="Arial" charset="0"/>
            </a:rPr>
            <a:t>Stakeholders</a:t>
          </a:r>
          <a:r>
            <a:rPr kumimoji="0" lang="fr-FR" b="0" i="0" u="none" strike="noStrike" cap="none" normalizeH="0" baseline="0" dirty="0" smtClean="0">
              <a:ln>
                <a:noFill/>
              </a:ln>
              <a:solidFill>
                <a:schemeClr val="tx1"/>
              </a:solidFill>
              <a:effectLst/>
              <a:latin typeface="Tahoma" pitchFamily="34" charset="0"/>
              <a:cs typeface="Arial" charset="0"/>
            </a:rPr>
            <a:t> </a:t>
          </a:r>
          <a:r>
            <a:rPr kumimoji="0" lang="fr-FR" b="0" i="0" u="none" strike="noStrike" cap="none" normalizeH="0" baseline="0" dirty="0" err="1" smtClean="0">
              <a:ln>
                <a:noFill/>
              </a:ln>
              <a:solidFill>
                <a:schemeClr val="tx1"/>
              </a:solidFill>
              <a:effectLst/>
              <a:latin typeface="Tahoma" pitchFamily="34" charset="0"/>
              <a:cs typeface="Arial" charset="0"/>
            </a:rPr>
            <a:t>Private</a:t>
          </a:r>
          <a:r>
            <a:rPr kumimoji="0" lang="fr-FR" b="0" i="0" u="none" strike="noStrike" cap="none" normalizeH="0" baseline="0" dirty="0" smtClean="0">
              <a:ln>
                <a:noFill/>
              </a:ln>
              <a:solidFill>
                <a:schemeClr val="tx1"/>
              </a:solidFill>
              <a:effectLst/>
              <a:latin typeface="Tahoma" pitchFamily="34" charset="0"/>
              <a:cs typeface="Arial" charset="0"/>
            </a:rPr>
            <a:t> or </a:t>
          </a:r>
          <a:r>
            <a:rPr kumimoji="0" lang="fr-FR" b="0" i="0" u="none" strike="noStrike" cap="none" normalizeH="0" baseline="0" dirty="0" err="1" smtClean="0">
              <a:ln>
                <a:noFill/>
              </a:ln>
              <a:solidFill>
                <a:schemeClr val="tx1"/>
              </a:solidFill>
              <a:effectLst/>
              <a:latin typeface="Tahoma" pitchFamily="34" charset="0"/>
              <a:cs typeface="Arial" charset="0"/>
            </a:rPr>
            <a:t>plublic</a:t>
          </a:r>
          <a:r>
            <a:rPr kumimoji="0" lang="fr-FR" b="0" i="0" u="none" strike="noStrike" cap="none" normalizeH="0" baseline="0" dirty="0" smtClean="0">
              <a:ln>
                <a:noFill/>
              </a:ln>
              <a:solidFill>
                <a:schemeClr val="tx1"/>
              </a:solidFill>
              <a:effectLst/>
              <a:latin typeface="Tahoma" pitchFamily="34" charset="0"/>
              <a:cs typeface="Arial" charset="0"/>
            </a:rPr>
            <a:t> </a:t>
          </a:r>
          <a:r>
            <a:rPr kumimoji="0" lang="fr-FR" b="0" i="0" u="none" strike="noStrike" cap="none" normalizeH="0" baseline="0" dirty="0" err="1" smtClean="0">
              <a:ln>
                <a:noFill/>
              </a:ln>
              <a:solidFill>
                <a:schemeClr val="tx1"/>
              </a:solidFill>
              <a:effectLst/>
              <a:latin typeface="Tahoma" pitchFamily="34" charset="0"/>
              <a:cs typeface="Arial" charset="0"/>
            </a:rPr>
            <a:t>organizations</a:t>
          </a:r>
          <a:endParaRPr kumimoji="0" lang="fr-FR" b="0" i="0" u="none" strike="noStrike" cap="none" normalizeH="0" baseline="0" dirty="0" smtClean="0">
            <a:ln>
              <a:noFill/>
            </a:ln>
            <a:solidFill>
              <a:schemeClr val="tx1"/>
            </a:solidFill>
            <a:effectLst/>
            <a:latin typeface="Tahoma" pitchFamily="34" charset="0"/>
            <a:cs typeface="Arial" charset="0"/>
          </a:endParaRPr>
        </a:p>
      </dgm:t>
    </dgm:pt>
    <dgm:pt modelId="{B0C21337-DAC6-49F4-BA0E-E24F77F4DF48}" type="parTrans" cxnId="{928BE69C-D146-42E3-8C99-53867B79AB12}">
      <dgm:prSet/>
      <dgm:spPr/>
      <dgm:t>
        <a:bodyPr/>
        <a:lstStyle/>
        <a:p>
          <a:endParaRPr lang="fr-FR"/>
        </a:p>
      </dgm:t>
    </dgm:pt>
    <dgm:pt modelId="{1EF490F1-BF42-4588-8957-52ACF4126FB3}" type="sibTrans" cxnId="{928BE69C-D146-42E3-8C99-53867B79AB12}">
      <dgm:prSet/>
      <dgm:spPr/>
      <dgm:t>
        <a:bodyPr/>
        <a:lstStyle/>
        <a:p>
          <a:endParaRPr lang="fr-FR"/>
        </a:p>
      </dgm:t>
    </dgm:pt>
    <dgm:pt modelId="{49B485FE-E0C7-4DE1-A653-21E19C96D3EB}" type="pres">
      <dgm:prSet presAssocID="{27037549-DE93-465A-9EA3-1CB133410D20}" presName="compositeShape" presStyleCnt="0">
        <dgm:presLayoutVars>
          <dgm:chMax val="7"/>
          <dgm:dir/>
          <dgm:resizeHandles val="exact"/>
        </dgm:presLayoutVars>
      </dgm:prSet>
      <dgm:spPr/>
    </dgm:pt>
    <dgm:pt modelId="{C3B58127-611B-4404-B6C2-C40DB0FE1F86}" type="pres">
      <dgm:prSet presAssocID="{41F127E0-25D8-491C-9254-ECCB8A87FF73}" presName="circ1" presStyleLbl="vennNode1" presStyleIdx="0" presStyleCnt="3"/>
      <dgm:spPr/>
      <dgm:t>
        <a:bodyPr/>
        <a:lstStyle/>
        <a:p>
          <a:endParaRPr lang="fr-FR"/>
        </a:p>
      </dgm:t>
    </dgm:pt>
    <dgm:pt modelId="{7AD3F8A9-57C9-4B5D-865E-2875DE943662}" type="pres">
      <dgm:prSet presAssocID="{41F127E0-25D8-491C-9254-ECCB8A87FF73}" presName="circ1Tx" presStyleLbl="revTx" presStyleIdx="0" presStyleCnt="0">
        <dgm:presLayoutVars>
          <dgm:chMax val="0"/>
          <dgm:chPref val="0"/>
          <dgm:bulletEnabled val="1"/>
        </dgm:presLayoutVars>
      </dgm:prSet>
      <dgm:spPr/>
      <dgm:t>
        <a:bodyPr/>
        <a:lstStyle/>
        <a:p>
          <a:endParaRPr lang="fr-FR"/>
        </a:p>
      </dgm:t>
    </dgm:pt>
    <dgm:pt modelId="{CA30DAC7-14F9-49B3-89DB-D9BC0D1279AB}" type="pres">
      <dgm:prSet presAssocID="{CE937CED-4619-41A4-BF25-0CE7149643FA}" presName="circ2" presStyleLbl="vennNode1" presStyleIdx="1" presStyleCnt="3"/>
      <dgm:spPr/>
      <dgm:t>
        <a:bodyPr/>
        <a:lstStyle/>
        <a:p>
          <a:endParaRPr lang="fr-FR"/>
        </a:p>
      </dgm:t>
    </dgm:pt>
    <dgm:pt modelId="{1153060E-2AA4-43E3-A9C0-15EBC6F0C15A}" type="pres">
      <dgm:prSet presAssocID="{CE937CED-4619-41A4-BF25-0CE7149643FA}" presName="circ2Tx" presStyleLbl="revTx" presStyleIdx="0" presStyleCnt="0">
        <dgm:presLayoutVars>
          <dgm:chMax val="0"/>
          <dgm:chPref val="0"/>
          <dgm:bulletEnabled val="1"/>
        </dgm:presLayoutVars>
      </dgm:prSet>
      <dgm:spPr/>
      <dgm:t>
        <a:bodyPr/>
        <a:lstStyle/>
        <a:p>
          <a:endParaRPr lang="fr-FR"/>
        </a:p>
      </dgm:t>
    </dgm:pt>
    <dgm:pt modelId="{7FB7D770-8EE5-4961-94CC-915B74F5F9CB}" type="pres">
      <dgm:prSet presAssocID="{DC6B6EB5-B78A-4489-BD71-E850B00BAC05}" presName="circ3" presStyleLbl="vennNode1" presStyleIdx="2" presStyleCnt="3"/>
      <dgm:spPr/>
      <dgm:t>
        <a:bodyPr/>
        <a:lstStyle/>
        <a:p>
          <a:endParaRPr lang="fr-FR"/>
        </a:p>
      </dgm:t>
    </dgm:pt>
    <dgm:pt modelId="{D96E390F-BE78-4687-BCC3-893B0BD6F7EF}" type="pres">
      <dgm:prSet presAssocID="{DC6B6EB5-B78A-4489-BD71-E850B00BAC05}" presName="circ3Tx" presStyleLbl="revTx" presStyleIdx="0" presStyleCnt="0">
        <dgm:presLayoutVars>
          <dgm:chMax val="0"/>
          <dgm:chPref val="0"/>
          <dgm:bulletEnabled val="1"/>
        </dgm:presLayoutVars>
      </dgm:prSet>
      <dgm:spPr/>
      <dgm:t>
        <a:bodyPr/>
        <a:lstStyle/>
        <a:p>
          <a:endParaRPr lang="fr-FR"/>
        </a:p>
      </dgm:t>
    </dgm:pt>
  </dgm:ptLst>
  <dgm:cxnLst>
    <dgm:cxn modelId="{ED04B421-D573-4F1E-BDC8-70CE88DF5F44}" type="presOf" srcId="{CE937CED-4619-41A4-BF25-0CE7149643FA}" destId="{CA30DAC7-14F9-49B3-89DB-D9BC0D1279AB}" srcOrd="0" destOrd="0" presId="urn:microsoft.com/office/officeart/2005/8/layout/venn1"/>
    <dgm:cxn modelId="{FDEAA7C2-A897-4751-9C2D-815DB76C2388}" srcId="{27037549-DE93-465A-9EA3-1CB133410D20}" destId="{CE937CED-4619-41A4-BF25-0CE7149643FA}" srcOrd="1" destOrd="0" parTransId="{E06E1591-9239-4DB2-B33E-1CAAC635A652}" sibTransId="{90696946-8F4C-4C3B-8183-9B28442330BF}"/>
    <dgm:cxn modelId="{72A5B258-7BB5-44DF-9A4F-8EB9612BAE9A}" srcId="{27037549-DE93-465A-9EA3-1CB133410D20}" destId="{41F127E0-25D8-491C-9254-ECCB8A87FF73}" srcOrd="0" destOrd="0" parTransId="{FF313E7B-4413-4811-BF3B-972694F2C535}" sibTransId="{08A26741-C31E-4D2E-AC03-5F060A0D2282}"/>
    <dgm:cxn modelId="{928BE69C-D146-42E3-8C99-53867B79AB12}" srcId="{27037549-DE93-465A-9EA3-1CB133410D20}" destId="{DC6B6EB5-B78A-4489-BD71-E850B00BAC05}" srcOrd="2" destOrd="0" parTransId="{B0C21337-DAC6-49F4-BA0E-E24F77F4DF48}" sibTransId="{1EF490F1-BF42-4588-8957-52ACF4126FB3}"/>
    <dgm:cxn modelId="{E63E115B-619C-47A3-A67C-6BC78BE1F499}" type="presOf" srcId="{41F127E0-25D8-491C-9254-ECCB8A87FF73}" destId="{7AD3F8A9-57C9-4B5D-865E-2875DE943662}" srcOrd="1" destOrd="0" presId="urn:microsoft.com/office/officeart/2005/8/layout/venn1"/>
    <dgm:cxn modelId="{D6B15FFB-FC4F-4258-B6D1-BE1B9A80160C}" type="presOf" srcId="{27037549-DE93-465A-9EA3-1CB133410D20}" destId="{49B485FE-E0C7-4DE1-A653-21E19C96D3EB}" srcOrd="0" destOrd="0" presId="urn:microsoft.com/office/officeart/2005/8/layout/venn1"/>
    <dgm:cxn modelId="{53521185-D50B-4E19-AB09-951805CED25B}" type="presOf" srcId="{DC6B6EB5-B78A-4489-BD71-E850B00BAC05}" destId="{D96E390F-BE78-4687-BCC3-893B0BD6F7EF}" srcOrd="1" destOrd="0" presId="urn:microsoft.com/office/officeart/2005/8/layout/venn1"/>
    <dgm:cxn modelId="{76185ACC-CC53-489A-A655-490F9E023D36}" type="presOf" srcId="{CE937CED-4619-41A4-BF25-0CE7149643FA}" destId="{1153060E-2AA4-43E3-A9C0-15EBC6F0C15A}" srcOrd="1" destOrd="0" presId="urn:microsoft.com/office/officeart/2005/8/layout/venn1"/>
    <dgm:cxn modelId="{4A7AB8D3-86CB-4565-B7B8-9C57B5E87627}" type="presOf" srcId="{41F127E0-25D8-491C-9254-ECCB8A87FF73}" destId="{C3B58127-611B-4404-B6C2-C40DB0FE1F86}" srcOrd="0" destOrd="0" presId="urn:microsoft.com/office/officeart/2005/8/layout/venn1"/>
    <dgm:cxn modelId="{07967826-F21D-4189-8E08-FE4787435725}" type="presOf" srcId="{DC6B6EB5-B78A-4489-BD71-E850B00BAC05}" destId="{7FB7D770-8EE5-4961-94CC-915B74F5F9CB}" srcOrd="0" destOrd="0" presId="urn:microsoft.com/office/officeart/2005/8/layout/venn1"/>
    <dgm:cxn modelId="{10D277DA-80F0-42BF-A2FA-3FB39E81532A}" type="presParOf" srcId="{49B485FE-E0C7-4DE1-A653-21E19C96D3EB}" destId="{C3B58127-611B-4404-B6C2-C40DB0FE1F86}" srcOrd="0" destOrd="0" presId="urn:microsoft.com/office/officeart/2005/8/layout/venn1"/>
    <dgm:cxn modelId="{FF74C73C-C6F9-4BB4-A1FF-45C2569B478F}" type="presParOf" srcId="{49B485FE-E0C7-4DE1-A653-21E19C96D3EB}" destId="{7AD3F8A9-57C9-4B5D-865E-2875DE943662}" srcOrd="1" destOrd="0" presId="urn:microsoft.com/office/officeart/2005/8/layout/venn1"/>
    <dgm:cxn modelId="{1FAFB717-3C4B-4650-86A6-0A59D8F0DD76}" type="presParOf" srcId="{49B485FE-E0C7-4DE1-A653-21E19C96D3EB}" destId="{CA30DAC7-14F9-49B3-89DB-D9BC0D1279AB}" srcOrd="2" destOrd="0" presId="urn:microsoft.com/office/officeart/2005/8/layout/venn1"/>
    <dgm:cxn modelId="{8D37BE1B-3614-42A4-BA2B-11B287F6DFA1}" type="presParOf" srcId="{49B485FE-E0C7-4DE1-A653-21E19C96D3EB}" destId="{1153060E-2AA4-43E3-A9C0-15EBC6F0C15A}" srcOrd="3" destOrd="0" presId="urn:microsoft.com/office/officeart/2005/8/layout/venn1"/>
    <dgm:cxn modelId="{5E774C24-EBA7-40CB-8CBA-BF213A8FDCF9}" type="presParOf" srcId="{49B485FE-E0C7-4DE1-A653-21E19C96D3EB}" destId="{7FB7D770-8EE5-4961-94CC-915B74F5F9CB}" srcOrd="4" destOrd="0" presId="urn:microsoft.com/office/officeart/2005/8/layout/venn1"/>
    <dgm:cxn modelId="{2034C54C-A0FE-48FD-AEA9-303C492709FB}" type="presParOf" srcId="{49B485FE-E0C7-4DE1-A653-21E19C96D3EB}" destId="{D96E390F-BE78-4687-BCC3-893B0BD6F7E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127-611B-4404-B6C2-C40DB0FE1F86}">
      <dsp:nvSpPr>
        <dsp:cNvPr id="0" name=""/>
        <dsp:cNvSpPr/>
      </dsp:nvSpPr>
      <dsp:spPr>
        <a:xfrm>
          <a:off x="3609340" y="76160"/>
          <a:ext cx="3655695" cy="365569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smtClean="0">
              <a:ln>
                <a:noFill/>
              </a:ln>
              <a:solidFill>
                <a:schemeClr val="tx1"/>
              </a:solidFill>
              <a:effectLst/>
              <a:latin typeface="Tahoma" pitchFamily="34" charset="0"/>
              <a:cs typeface="Arial" charset="0"/>
            </a:rPr>
            <a:t>Event </a:t>
          </a:r>
          <a:r>
            <a:rPr kumimoji="0" lang="fr-FR" sz="2500" b="0" i="0" u="none" strike="noStrike" kern="1200" cap="none" normalizeH="0" baseline="0" dirty="0" err="1" smtClean="0">
              <a:ln>
                <a:noFill/>
              </a:ln>
              <a:solidFill>
                <a:schemeClr val="tx1"/>
              </a:solidFill>
              <a:effectLst/>
              <a:latin typeface="Tahoma" pitchFamily="34" charset="0"/>
              <a:cs typeface="Arial" charset="0"/>
            </a:rPr>
            <a:t>Stakeholders</a:t>
          </a:r>
          <a:endParaRPr kumimoji="0" lang="fr-FR" sz="2500" b="0" i="0" u="none" strike="noStrike" kern="1200"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500" b="0" i="0" u="none" strike="noStrike" kern="1200"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smtClean="0">
              <a:ln>
                <a:noFill/>
              </a:ln>
              <a:solidFill>
                <a:schemeClr val="tx1"/>
              </a:solidFill>
              <a:effectLst/>
              <a:latin typeface="Tahoma" pitchFamily="34" charset="0"/>
              <a:cs typeface="Arial" charset="0"/>
            </a:rPr>
            <a:t>Communication </a:t>
          </a:r>
          <a:r>
            <a:rPr kumimoji="0" lang="fr-FR" sz="2500" b="0" i="0" u="none" strike="noStrike" kern="1200" cap="none" normalizeH="0" baseline="0" dirty="0" err="1" smtClean="0">
              <a:ln>
                <a:noFill/>
              </a:ln>
              <a:solidFill>
                <a:schemeClr val="tx1"/>
              </a:solidFill>
              <a:effectLst/>
              <a:latin typeface="Tahoma" pitchFamily="34" charset="0"/>
              <a:cs typeface="Arial" charset="0"/>
            </a:rPr>
            <a:t>platform</a:t>
          </a:r>
          <a:endParaRPr kumimoji="0" lang="fr-FR" sz="2500" b="0" i="0" u="none" strike="noStrike" kern="1200" cap="none" normalizeH="0" baseline="0" dirty="0" smtClean="0">
            <a:ln>
              <a:noFill/>
            </a:ln>
            <a:solidFill>
              <a:schemeClr val="tx1"/>
            </a:solidFill>
            <a:effectLst/>
            <a:latin typeface="Tahoma" pitchFamily="34" charset="0"/>
            <a:cs typeface="Arial" charset="0"/>
          </a:endParaRPr>
        </a:p>
      </dsp:txBody>
      <dsp:txXfrm>
        <a:off x="4096766" y="715906"/>
        <a:ext cx="2680843" cy="1645062"/>
      </dsp:txXfrm>
    </dsp:sp>
    <dsp:sp modelId="{CA30DAC7-14F9-49B3-89DB-D9BC0D1279AB}">
      <dsp:nvSpPr>
        <dsp:cNvPr id="0" name=""/>
        <dsp:cNvSpPr/>
      </dsp:nvSpPr>
      <dsp:spPr>
        <a:xfrm>
          <a:off x="4928437" y="2360969"/>
          <a:ext cx="3655695" cy="365569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smtClean="0">
              <a:ln>
                <a:noFill/>
              </a:ln>
              <a:solidFill>
                <a:schemeClr val="tx1"/>
              </a:solidFill>
              <a:effectLst/>
              <a:latin typeface="Tahoma" pitchFamily="34" charset="0"/>
              <a:cs typeface="Arial" charset="0"/>
            </a:rPr>
            <a:t>Stakeholders</a:t>
          </a:r>
          <a:r>
            <a:rPr kumimoji="0" lang="fr-FR" sz="2500" b="0" i="0" u="none" strike="noStrike" kern="1200" cap="none" normalizeH="0" baseline="0" dirty="0" smtClean="0">
              <a:ln>
                <a:noFill/>
              </a:ln>
              <a:solidFill>
                <a:schemeClr val="tx1"/>
              </a:solidFill>
              <a:effectLst/>
              <a:latin typeface="Tahoma" pitchFamily="34" charset="0"/>
              <a:cs typeface="Arial" charset="0"/>
            </a:rPr>
            <a:t> </a:t>
          </a:r>
          <a:r>
            <a:rPr kumimoji="0" lang="fr-FR" sz="2500" b="0" i="0" u="none" strike="noStrike" kern="1200" cap="none" normalizeH="0" baseline="0" dirty="0" err="1" smtClean="0">
              <a:ln>
                <a:noFill/>
              </a:ln>
              <a:solidFill>
                <a:schemeClr val="tx1"/>
              </a:solidFill>
              <a:effectLst/>
              <a:latin typeface="Tahoma" pitchFamily="34" charset="0"/>
              <a:cs typeface="Arial" charset="0"/>
            </a:rPr>
            <a:t>with</a:t>
          </a:r>
          <a:r>
            <a:rPr kumimoji="0" lang="fr-FR" sz="2500" b="0" i="0" u="none" strike="noStrike" kern="1200" cap="none" normalizeH="0" baseline="0" dirty="0" smtClean="0">
              <a:ln>
                <a:noFill/>
              </a:ln>
              <a:solidFill>
                <a:schemeClr val="tx1"/>
              </a:solidFill>
              <a:effectLst/>
              <a:latin typeface="Tahoma" pitchFamily="34" charset="0"/>
              <a:cs typeface="Arial" charset="0"/>
            </a:rPr>
            <a:t> </a:t>
          </a:r>
          <a:r>
            <a:rPr kumimoji="0" lang="fr-FR" sz="2500" b="0" i="0" u="none" strike="noStrike" kern="1200" cap="none" normalizeH="0" baseline="0" dirty="0" err="1" smtClean="0">
              <a:ln>
                <a:noFill/>
              </a:ln>
              <a:solidFill>
                <a:schemeClr val="tx1"/>
              </a:solidFill>
              <a:effectLst/>
              <a:latin typeface="Tahoma" pitchFamily="34" charset="0"/>
              <a:cs typeface="Arial" charset="0"/>
            </a:rPr>
            <a:t>legitimacy</a:t>
          </a:r>
          <a:endParaRPr kumimoji="0" lang="fr-FR" sz="2500" b="0" i="0" u="none" strike="noStrike" kern="1200" cap="none" normalizeH="0" baseline="0" dirty="0" smtClean="0">
            <a:ln>
              <a:noFill/>
            </a:ln>
            <a:solidFill>
              <a:schemeClr val="tx1"/>
            </a:solidFill>
            <a:effectLst/>
            <a:latin typeface="Tahoma" pitchFamily="34"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smtClean="0">
              <a:ln>
                <a:noFill/>
              </a:ln>
              <a:solidFill>
                <a:schemeClr val="tx1"/>
              </a:solidFill>
              <a:effectLst/>
              <a:latin typeface="Tahoma" pitchFamily="34" charset="0"/>
              <a:cs typeface="Arial" charset="0"/>
            </a:rPr>
            <a:t>OGN - Association</a:t>
          </a:r>
        </a:p>
      </dsp:txBody>
      <dsp:txXfrm>
        <a:off x="6046470" y="3305357"/>
        <a:ext cx="2193417" cy="2010632"/>
      </dsp:txXfrm>
    </dsp:sp>
    <dsp:sp modelId="{7FB7D770-8EE5-4961-94CC-915B74F5F9CB}">
      <dsp:nvSpPr>
        <dsp:cNvPr id="0" name=""/>
        <dsp:cNvSpPr/>
      </dsp:nvSpPr>
      <dsp:spPr>
        <a:xfrm>
          <a:off x="2290243" y="2360969"/>
          <a:ext cx="3655695" cy="3655695"/>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smtClean="0">
              <a:ln>
                <a:noFill/>
              </a:ln>
              <a:solidFill>
                <a:schemeClr val="tx1"/>
              </a:solidFill>
              <a:effectLst/>
              <a:latin typeface="Tahoma" pitchFamily="34" charset="0"/>
              <a:cs typeface="Arial" charset="0"/>
            </a:rPr>
            <a:t>Financial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500" b="0" i="0" u="none" strike="noStrike" kern="1200" cap="none" normalizeH="0" baseline="0" dirty="0" err="1" smtClean="0">
              <a:ln>
                <a:noFill/>
              </a:ln>
              <a:solidFill>
                <a:schemeClr val="tx1"/>
              </a:solidFill>
              <a:effectLst/>
              <a:latin typeface="Tahoma" pitchFamily="34" charset="0"/>
              <a:cs typeface="Arial" charset="0"/>
            </a:rPr>
            <a:t>Stakeholders</a:t>
          </a:r>
          <a:r>
            <a:rPr kumimoji="0" lang="fr-FR" sz="2500" b="0" i="0" u="none" strike="noStrike" kern="1200" cap="none" normalizeH="0" baseline="0" dirty="0" smtClean="0">
              <a:ln>
                <a:noFill/>
              </a:ln>
              <a:solidFill>
                <a:schemeClr val="tx1"/>
              </a:solidFill>
              <a:effectLst/>
              <a:latin typeface="Tahoma" pitchFamily="34" charset="0"/>
              <a:cs typeface="Arial" charset="0"/>
            </a:rPr>
            <a:t> </a:t>
          </a:r>
          <a:r>
            <a:rPr kumimoji="0" lang="fr-FR" sz="2500" b="0" i="0" u="none" strike="noStrike" kern="1200" cap="none" normalizeH="0" baseline="0" dirty="0" err="1" smtClean="0">
              <a:ln>
                <a:noFill/>
              </a:ln>
              <a:solidFill>
                <a:schemeClr val="tx1"/>
              </a:solidFill>
              <a:effectLst/>
              <a:latin typeface="Tahoma" pitchFamily="34" charset="0"/>
              <a:cs typeface="Arial" charset="0"/>
            </a:rPr>
            <a:t>Private</a:t>
          </a:r>
          <a:r>
            <a:rPr kumimoji="0" lang="fr-FR" sz="2500" b="0" i="0" u="none" strike="noStrike" kern="1200" cap="none" normalizeH="0" baseline="0" dirty="0" smtClean="0">
              <a:ln>
                <a:noFill/>
              </a:ln>
              <a:solidFill>
                <a:schemeClr val="tx1"/>
              </a:solidFill>
              <a:effectLst/>
              <a:latin typeface="Tahoma" pitchFamily="34" charset="0"/>
              <a:cs typeface="Arial" charset="0"/>
            </a:rPr>
            <a:t> or </a:t>
          </a:r>
          <a:r>
            <a:rPr kumimoji="0" lang="fr-FR" sz="2500" b="0" i="0" u="none" strike="noStrike" kern="1200" cap="none" normalizeH="0" baseline="0" dirty="0" err="1" smtClean="0">
              <a:ln>
                <a:noFill/>
              </a:ln>
              <a:solidFill>
                <a:schemeClr val="tx1"/>
              </a:solidFill>
              <a:effectLst/>
              <a:latin typeface="Tahoma" pitchFamily="34" charset="0"/>
              <a:cs typeface="Arial" charset="0"/>
            </a:rPr>
            <a:t>plublic</a:t>
          </a:r>
          <a:r>
            <a:rPr kumimoji="0" lang="fr-FR" sz="2500" b="0" i="0" u="none" strike="noStrike" kern="1200" cap="none" normalizeH="0" baseline="0" dirty="0" smtClean="0">
              <a:ln>
                <a:noFill/>
              </a:ln>
              <a:solidFill>
                <a:schemeClr val="tx1"/>
              </a:solidFill>
              <a:effectLst/>
              <a:latin typeface="Tahoma" pitchFamily="34" charset="0"/>
              <a:cs typeface="Arial" charset="0"/>
            </a:rPr>
            <a:t> </a:t>
          </a:r>
          <a:r>
            <a:rPr kumimoji="0" lang="fr-FR" sz="2500" b="0" i="0" u="none" strike="noStrike" kern="1200" cap="none" normalizeH="0" baseline="0" dirty="0" err="1" smtClean="0">
              <a:ln>
                <a:noFill/>
              </a:ln>
              <a:solidFill>
                <a:schemeClr val="tx1"/>
              </a:solidFill>
              <a:effectLst/>
              <a:latin typeface="Tahoma" pitchFamily="34" charset="0"/>
              <a:cs typeface="Arial" charset="0"/>
            </a:rPr>
            <a:t>organizations</a:t>
          </a:r>
          <a:endParaRPr kumimoji="0" lang="fr-FR" sz="2500" b="0" i="0" u="none" strike="noStrike" kern="1200" cap="none" normalizeH="0" baseline="0" dirty="0" smtClean="0">
            <a:ln>
              <a:noFill/>
            </a:ln>
            <a:solidFill>
              <a:schemeClr val="tx1"/>
            </a:solidFill>
            <a:effectLst/>
            <a:latin typeface="Tahoma" pitchFamily="34" charset="0"/>
            <a:cs typeface="Arial" charset="0"/>
          </a:endParaRPr>
        </a:p>
      </dsp:txBody>
      <dsp:txXfrm>
        <a:off x="2634488" y="3305357"/>
        <a:ext cx="2193417" cy="20106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4" Type="http://schemas.openxmlformats.org/officeDocument/2006/relationships/image" Target="../media/image1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4" Type="http://schemas.openxmlformats.org/officeDocument/2006/relationships/image" Target="../media/image14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image" Target="../media/image14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09600" y="274638"/>
            <a:ext cx="10972800"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609600" y="1600200"/>
            <a:ext cx="53848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6197600" y="1600200"/>
            <a:ext cx="538480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09600" y="3938589"/>
            <a:ext cx="53848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6197600" y="3938589"/>
            <a:ext cx="538480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609600" y="6251575"/>
            <a:ext cx="2844800" cy="476250"/>
          </a:xfrm>
        </p:spPr>
        <p:txBody>
          <a:bodyPr/>
          <a:lstStyle>
            <a:lvl1pPr>
              <a:defRPr/>
            </a:lvl1pPr>
          </a:lstStyle>
          <a:p>
            <a:endParaRPr lang="fr-FR"/>
          </a:p>
        </p:txBody>
      </p:sp>
      <p:sp>
        <p:nvSpPr>
          <p:cNvPr id="8" name="Espace réservé du numéro de diapositive 7"/>
          <p:cNvSpPr>
            <a:spLocks noGrp="1"/>
          </p:cNvSpPr>
          <p:nvPr>
            <p:ph type="sldNum" sz="quarter" idx="11"/>
          </p:nvPr>
        </p:nvSpPr>
        <p:spPr>
          <a:xfrm>
            <a:off x="8737600" y="6248400"/>
            <a:ext cx="2844800" cy="476250"/>
          </a:xfrm>
        </p:spPr>
        <p:txBody>
          <a:bodyPr/>
          <a:lstStyle>
            <a:lvl1pPr>
              <a:defRPr/>
            </a:lvl1pPr>
          </a:lstStyle>
          <a:p>
            <a:fld id="{ACBAA456-9D03-4EDB-8467-1E39D0C9AD79}" type="slidenum">
              <a:rPr lang="fr-FR"/>
              <a:pPr/>
              <a:t>‹N°›</a:t>
            </a:fld>
            <a:endParaRPr lang="fr-FR"/>
          </a:p>
        </p:txBody>
      </p:sp>
      <p:sp>
        <p:nvSpPr>
          <p:cNvPr id="9" name="Espace réservé du pied de page 8"/>
          <p:cNvSpPr>
            <a:spLocks noGrp="1"/>
          </p:cNvSpPr>
          <p:nvPr>
            <p:ph type="ftr" sz="quarter" idx="12"/>
          </p:nvPr>
        </p:nvSpPr>
        <p:spPr>
          <a:xfrm>
            <a:off x="4165600" y="6248400"/>
            <a:ext cx="3860800" cy="476250"/>
          </a:xfrm>
        </p:spPr>
        <p:txBody>
          <a:bodyPr/>
          <a:lstStyle>
            <a:lvl1pPr>
              <a:defRPr/>
            </a:lvl1pPr>
          </a:lstStyle>
          <a:p>
            <a:endParaRPr lang="fr-FR"/>
          </a:p>
        </p:txBody>
      </p:sp>
    </p:spTree>
    <p:extLst>
      <p:ext uri="{BB962C8B-B14F-4D97-AF65-F5344CB8AC3E}">
        <p14:creationId xmlns:p14="http://schemas.microsoft.com/office/powerpoint/2010/main" val="120844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fr-FR"/>
              <a:t>Cliquer ici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Title 8"/>
          <p:cNvSpPr>
            <a:spLocks noGrp="1"/>
          </p:cNvSpPr>
          <p:nvPr>
            <p:ph type="title"/>
          </p:nvPr>
        </p:nvSpPr>
        <p:spPr>
          <a:xfrm>
            <a:off x="609600" y="359465"/>
            <a:ext cx="10972800" cy="1143000"/>
          </a:xfrm>
          <a:prstGeom prst="rect">
            <a:avLst/>
          </a:prstGeom>
        </p:spPr>
        <p:txBody>
          <a:bodyPr>
            <a:normAutofit/>
          </a:bodyPr>
          <a:lstStyle/>
          <a:p>
            <a:r>
              <a:rPr lang="fr-FR"/>
              <a:t>Cliquer ici pour modifier le style du titre du masque</a:t>
            </a:r>
          </a:p>
        </p:txBody>
      </p:sp>
      <p:sp>
        <p:nvSpPr>
          <p:cNvPr id="4" name="Rectangle 6"/>
          <p:cNvSpPr>
            <a:spLocks noGrp="1"/>
          </p:cNvSpPr>
          <p:nvPr>
            <p:ph type="dt" sz="half" idx="10"/>
          </p:nvPr>
        </p:nvSpPr>
        <p:spPr/>
        <p:txBody>
          <a:bodyPr/>
          <a:lstStyle>
            <a:lvl1pPr>
              <a:defRPr/>
            </a:lvl1pPr>
          </a:lstStyle>
          <a:p>
            <a:pPr>
              <a:defRPr/>
            </a:pPr>
            <a:fld id="{782897AB-8F0C-4F51-8420-0A4443F3EA62}" type="datetimeFigureOut">
              <a:rPr lang="fr-FR"/>
              <a:pPr>
                <a:defRPr/>
              </a:pPr>
              <a:t>04/10/2017</a:t>
            </a:fld>
            <a:endParaRPr/>
          </a:p>
        </p:txBody>
      </p:sp>
      <p:sp>
        <p:nvSpPr>
          <p:cNvPr id="5" name="Rectangle 20"/>
          <p:cNvSpPr>
            <a:spLocks noGrp="1"/>
          </p:cNvSpPr>
          <p:nvPr>
            <p:ph type="ftr" sz="quarter" idx="11"/>
          </p:nvPr>
        </p:nvSpPr>
        <p:spPr/>
        <p:txBody>
          <a:bodyPr/>
          <a:lstStyle>
            <a:lvl1pPr>
              <a:defRPr/>
            </a:lvl1pPr>
          </a:lstStyle>
          <a:p>
            <a:pPr>
              <a:defRPr/>
            </a:pPr>
            <a:endParaRPr/>
          </a:p>
        </p:txBody>
      </p:sp>
      <p:sp>
        <p:nvSpPr>
          <p:cNvPr id="6" name="Rectangle 21"/>
          <p:cNvSpPr>
            <a:spLocks noGrp="1"/>
          </p:cNvSpPr>
          <p:nvPr>
            <p:ph type="sldNum" sz="quarter" idx="12"/>
          </p:nvPr>
        </p:nvSpPr>
        <p:spPr/>
        <p:txBody>
          <a:bodyPr/>
          <a:lstStyle>
            <a:lvl1pPr>
              <a:defRPr/>
            </a:lvl1pPr>
          </a:lstStyle>
          <a:p>
            <a:pPr>
              <a:defRPr/>
            </a:pPr>
            <a:fld id="{BBB90235-FB0F-40A2-AF01-465330CE67F5}" type="slidenum">
              <a:rPr lang="fr-FR"/>
              <a:pPr>
                <a:defRPr/>
              </a:pPr>
              <a:t>‹N°›</a:t>
            </a:fld>
            <a:endParaRPr lang="fr-FR"/>
          </a:p>
        </p:txBody>
      </p:sp>
    </p:spTree>
    <p:extLst>
      <p:ext uri="{BB962C8B-B14F-4D97-AF65-F5344CB8AC3E}">
        <p14:creationId xmlns:p14="http://schemas.microsoft.com/office/powerpoint/2010/main" val="61534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smtClean="0"/>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6DFF08F-DC6B-4601-B491-B0F83F6DD2DA}"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10/4/2017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smtClean="0"/>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10/4/2017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6DFF08F-DC6B-4601-B491-B0F83F6DD2DA}" type="datetimeFigureOut">
              <a:rPr lang="en-US" dirty="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10/4/2017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‹N°›</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jpeg"/><Relationship Id="rId2" Type="http://schemas.openxmlformats.org/officeDocument/2006/relationships/image" Target="../media/image52.jpe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jpe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20" Type="http://schemas.openxmlformats.org/officeDocument/2006/relationships/image" Target="../media/image21.jpg"/><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jpeg"/><Relationship Id="rId19" Type="http://schemas.openxmlformats.org/officeDocument/2006/relationships/image" Target="../media/image20.jp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slideLayout" Target="../slideLayouts/slideLayout2.xml"/><Relationship Id="rId5" Type="http://schemas.openxmlformats.org/officeDocument/2006/relationships/image" Target="../media/image93.wmf"/><Relationship Id="rId4" Type="http://schemas.openxmlformats.org/officeDocument/2006/relationships/image" Target="../media/image92.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jpeg"/><Relationship Id="rId7" Type="http://schemas.openxmlformats.org/officeDocument/2006/relationships/hyperlink" Target="file:///F:\Activations\Proposition%20Lagardere%20N1.ppt" TargetMode="External"/><Relationship Id="rId2" Type="http://schemas.openxmlformats.org/officeDocument/2006/relationships/hyperlink" Target="file:///F:\ESAA%20Alger\Mes%20documents\JF\Lagard&#232;re\Proposition%20Lagardere%20N3.ppt" TargetMode="Externa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5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68.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6.wmf"/><Relationship Id="rId5" Type="http://schemas.openxmlformats.org/officeDocument/2006/relationships/oleObject" Target="../embeddings/oleObject2.bin"/><Relationship Id="rId10" Type="http://schemas.openxmlformats.org/officeDocument/2006/relationships/image" Target="../media/image138.wmf"/><Relationship Id="rId4" Type="http://schemas.openxmlformats.org/officeDocument/2006/relationships/image" Target="../media/image135.wmf"/><Relationship Id="rId9" Type="http://schemas.openxmlformats.org/officeDocument/2006/relationships/oleObject" Target="../embeddings/oleObject4.bin"/></Relationships>
</file>

<file path=ppt/slides/_rels/slide69.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0.wmf"/><Relationship Id="rId5" Type="http://schemas.openxmlformats.org/officeDocument/2006/relationships/oleObject" Target="../embeddings/oleObject6.bin"/><Relationship Id="rId10" Type="http://schemas.openxmlformats.org/officeDocument/2006/relationships/image" Target="../media/image142.wmf"/><Relationship Id="rId4" Type="http://schemas.openxmlformats.org/officeDocument/2006/relationships/image" Target="../media/image139.wmf"/><Relationship Id="rId9"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44.wmf"/><Relationship Id="rId5" Type="http://schemas.openxmlformats.org/officeDocument/2006/relationships/oleObject" Target="../embeddings/oleObject10.bin"/><Relationship Id="rId10" Type="http://schemas.openxmlformats.org/officeDocument/2006/relationships/image" Target="../media/image146.wmf"/><Relationship Id="rId4" Type="http://schemas.openxmlformats.org/officeDocument/2006/relationships/image" Target="../media/image143.wmf"/><Relationship Id="rId9" Type="http://schemas.openxmlformats.org/officeDocument/2006/relationships/oleObject" Target="../embeddings/oleObject12.bin"/></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8.wmf"/><Relationship Id="rId5" Type="http://schemas.openxmlformats.org/officeDocument/2006/relationships/oleObject" Target="../embeddings/oleObject14.bin"/><Relationship Id="rId4" Type="http://schemas.openxmlformats.org/officeDocument/2006/relationships/image" Target="../media/image147.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7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jpg"/><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4799" y="758952"/>
            <a:ext cx="11236411" cy="3566160"/>
          </a:xfrm>
        </p:spPr>
        <p:txBody>
          <a:bodyPr>
            <a:normAutofit/>
          </a:bodyPr>
          <a:lstStyle/>
          <a:p>
            <a:pPr algn="ctr"/>
            <a:r>
              <a:rPr lang="fr-FR" sz="3600" b="1" dirty="0"/>
              <a:t>Services Marketing &amp; Sports Management </a:t>
            </a:r>
            <a:r>
              <a:rPr lang="fr-FR" sz="3600" dirty="0" smtClean="0"/>
              <a:t/>
            </a:r>
            <a:br>
              <a:rPr lang="fr-FR" sz="3600" dirty="0" smtClean="0"/>
            </a:br>
            <a:r>
              <a:rPr lang="fr-FR" sz="3600" dirty="0"/>
              <a:t/>
            </a:r>
            <a:br>
              <a:rPr lang="fr-FR" sz="3600" dirty="0"/>
            </a:br>
            <a:r>
              <a:rPr lang="fr-FR" sz="2400" dirty="0" smtClean="0"/>
              <a:t>lionelmaltese.fr </a:t>
            </a:r>
            <a:br>
              <a:rPr lang="fr-FR" sz="2400" dirty="0" smtClean="0"/>
            </a:br>
            <a:r>
              <a:rPr lang="fr-FR" sz="2400" dirty="0" smtClean="0"/>
              <a:t>@</a:t>
            </a:r>
            <a:r>
              <a:rPr lang="fr-FR" sz="2400" dirty="0" err="1" smtClean="0"/>
              <a:t>lionelmaltese</a:t>
            </a:r>
            <a:endParaRPr lang="fr-FR" sz="24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329" y="133779"/>
            <a:ext cx="5832225" cy="219752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ZoneTexte 3"/>
          <p:cNvSpPr txBox="1"/>
          <p:nvPr/>
        </p:nvSpPr>
        <p:spPr>
          <a:xfrm>
            <a:off x="10157254" y="420130"/>
            <a:ext cx="1318054" cy="369332"/>
          </a:xfrm>
          <a:prstGeom prst="rect">
            <a:avLst/>
          </a:prstGeom>
          <a:noFill/>
        </p:spPr>
        <p:txBody>
          <a:bodyPr wrap="square" rtlCol="0">
            <a:spAutoFit/>
          </a:bodyPr>
          <a:lstStyle/>
          <a:p>
            <a:pPr algn="ctr"/>
            <a:r>
              <a:rPr lang="fr-FR" b="1" i="1" dirty="0" smtClean="0"/>
              <a:t>Lecture </a:t>
            </a:r>
            <a:r>
              <a:rPr lang="fr-FR" b="1" i="1" dirty="0" smtClean="0"/>
              <a:t>1</a:t>
            </a:r>
            <a:endParaRPr lang="fr-FR" b="1" i="1" dirty="0"/>
          </a:p>
        </p:txBody>
      </p:sp>
      <p:sp>
        <p:nvSpPr>
          <p:cNvPr id="7" name="Subtitle 1"/>
          <p:cNvSpPr>
            <a:spLocks noGrp="1"/>
          </p:cNvSpPr>
          <p:nvPr>
            <p:ph type="subTitle" idx="1"/>
          </p:nvPr>
        </p:nvSpPr>
        <p:spPr>
          <a:xfrm>
            <a:off x="1084691" y="4535089"/>
            <a:ext cx="10192909" cy="1733906"/>
          </a:xfrm>
        </p:spPr>
        <p:txBody>
          <a:bodyPr>
            <a:normAutofit/>
          </a:bodyPr>
          <a:lstStyle/>
          <a:p>
            <a:pPr algn="ctr" eaLnBrk="1" hangingPunct="1">
              <a:lnSpc>
                <a:spcPct val="80000"/>
              </a:lnSpc>
              <a:spcBef>
                <a:spcPct val="0"/>
              </a:spcBef>
            </a:pPr>
            <a:r>
              <a:rPr lang="fr-FR" sz="1600" b="1" dirty="0"/>
              <a:t>Lionel Maltese</a:t>
            </a:r>
            <a:br>
              <a:rPr lang="fr-FR" sz="1600" b="1" dirty="0"/>
            </a:br>
            <a:endParaRPr lang="fr-FR" sz="1600" b="1" dirty="0" smtClean="0"/>
          </a:p>
          <a:p>
            <a:pPr algn="ctr" eaLnBrk="1" hangingPunct="1">
              <a:lnSpc>
                <a:spcPct val="80000"/>
              </a:lnSpc>
              <a:spcBef>
                <a:spcPct val="0"/>
              </a:spcBef>
            </a:pPr>
            <a:r>
              <a:rPr lang="fr-FR" sz="1600" b="1" dirty="0" smtClean="0"/>
              <a:t>Maitre </a:t>
            </a:r>
            <a:r>
              <a:rPr lang="fr-FR" sz="1600" b="1" dirty="0"/>
              <a:t>de Conférences Aix Marseille </a:t>
            </a:r>
            <a:r>
              <a:rPr lang="fr-FR" sz="1600" b="1" dirty="0" err="1"/>
              <a:t>University</a:t>
            </a:r>
            <a:r>
              <a:rPr lang="fr-FR" sz="1600" b="1" dirty="0"/>
              <a:t> – CERGAM IAE Aix-en-Provence</a:t>
            </a:r>
            <a:br>
              <a:rPr lang="fr-FR" sz="1600" b="1" dirty="0"/>
            </a:br>
            <a:r>
              <a:rPr lang="fr-FR" sz="1600" b="1" dirty="0" err="1"/>
              <a:t>Associate</a:t>
            </a:r>
            <a:r>
              <a:rPr lang="fr-FR" sz="1600" b="1" dirty="0"/>
              <a:t> Professor Sport </a:t>
            </a:r>
            <a:r>
              <a:rPr lang="fr-FR" sz="1600" b="1" dirty="0" smtClean="0"/>
              <a:t>BUSINESS </a:t>
            </a:r>
            <a:r>
              <a:rPr lang="fr-FR" sz="1600" b="1" dirty="0"/>
              <a:t>Management </a:t>
            </a:r>
            <a:r>
              <a:rPr lang="fr-FR" sz="1600" b="1" dirty="0" err="1"/>
              <a:t>Kedge</a:t>
            </a:r>
            <a:r>
              <a:rPr lang="fr-FR" sz="1600" b="1" dirty="0"/>
              <a:t> Business </a:t>
            </a:r>
            <a:r>
              <a:rPr lang="fr-FR" sz="1600" b="1" dirty="0" err="1"/>
              <a:t>School</a:t>
            </a:r>
            <a:r>
              <a:rPr lang="fr-FR" sz="1600" b="1" dirty="0"/>
              <a:t/>
            </a:r>
            <a:br>
              <a:rPr lang="fr-FR" sz="1600" b="1" dirty="0"/>
            </a:br>
            <a:r>
              <a:rPr lang="fr-FR" sz="1600" b="1" dirty="0" err="1"/>
              <a:t>Assets</a:t>
            </a:r>
            <a:r>
              <a:rPr lang="fr-FR" sz="1600" b="1" dirty="0"/>
              <a:t> Manager ATP – WTA Events and consulting </a:t>
            </a:r>
            <a:br>
              <a:rPr lang="fr-FR" sz="1600" b="1" dirty="0"/>
            </a:br>
            <a:r>
              <a:rPr lang="fr-FR" sz="1600" b="1" dirty="0" err="1"/>
              <a:t>Member</a:t>
            </a:r>
            <a:r>
              <a:rPr lang="fr-FR" sz="1600" b="1" dirty="0"/>
              <a:t> of the </a:t>
            </a:r>
            <a:r>
              <a:rPr lang="fr-FR" sz="1600" b="1" dirty="0" err="1"/>
              <a:t>Executive</a:t>
            </a:r>
            <a:r>
              <a:rPr lang="fr-FR" sz="1600" b="1" dirty="0"/>
              <a:t> </a:t>
            </a:r>
            <a:r>
              <a:rPr lang="fr-FR" sz="1600" b="1" dirty="0" err="1"/>
              <a:t>Committee</a:t>
            </a:r>
            <a:r>
              <a:rPr lang="fr-FR" sz="1600" b="1" dirty="0"/>
              <a:t> FFT – Roland Garros – </a:t>
            </a:r>
            <a:r>
              <a:rPr lang="fr-FR" sz="1600" b="1" dirty="0" smtClean="0"/>
              <a:t>BUSINESS STRATEGY</a:t>
            </a:r>
            <a:r>
              <a:rPr lang="fr-FR" sz="1600" b="1" dirty="0"/>
              <a:t/>
            </a:r>
            <a:br>
              <a:rPr lang="fr-FR" sz="1600" b="1" dirty="0"/>
            </a:br>
            <a:r>
              <a:rPr lang="fr-FR" sz="1600" b="1" dirty="0"/>
              <a:t/>
            </a:r>
            <a:br>
              <a:rPr lang="fr-FR" sz="1600" b="1" dirty="0"/>
            </a:br>
            <a:endParaRPr altLang="fr-FR" sz="1600" dirty="0" smtClean="0"/>
          </a:p>
        </p:txBody>
      </p:sp>
    </p:spTree>
    <p:extLst>
      <p:ext uri="{BB962C8B-B14F-4D97-AF65-F5344CB8AC3E}">
        <p14:creationId xmlns:p14="http://schemas.microsoft.com/office/powerpoint/2010/main" val="2162676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198" y="305030"/>
            <a:ext cx="10699826" cy="6018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62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193466" y="315434"/>
            <a:ext cx="8229600" cy="1143000"/>
          </a:xfrm>
        </p:spPr>
        <p:txBody>
          <a:bodyPr>
            <a:normAutofit/>
          </a:bodyPr>
          <a:lstStyle/>
          <a:p>
            <a:pPr algn="ctr"/>
            <a:r>
              <a:rPr altLang="fr-FR" sz="6600" b="1" dirty="0" smtClean="0"/>
              <a:t>SPORTAIMENT</a:t>
            </a:r>
            <a:r>
              <a:rPr lang="fr-FR" altLang="fr-FR" sz="6600" b="1" dirty="0" smtClean="0"/>
              <a:t> BUSINESS</a:t>
            </a:r>
            <a:endParaRPr altLang="fr-FR" sz="6600" b="1" dirty="0"/>
          </a:p>
        </p:txBody>
      </p:sp>
      <p:sp>
        <p:nvSpPr>
          <p:cNvPr id="113667" name="Rectangle 3"/>
          <p:cNvSpPr>
            <a:spLocks noGrp="1" noChangeArrowheads="1"/>
          </p:cNvSpPr>
          <p:nvPr>
            <p:ph idx="1"/>
          </p:nvPr>
        </p:nvSpPr>
        <p:spPr>
          <a:xfrm>
            <a:off x="1453614" y="1929606"/>
            <a:ext cx="4314825" cy="4525963"/>
          </a:xfrm>
        </p:spPr>
        <p:txBody>
          <a:bodyPr/>
          <a:lstStyle/>
          <a:p>
            <a:pPr marL="0" indent="0" algn="ctr">
              <a:lnSpc>
                <a:spcPct val="80000"/>
              </a:lnSpc>
              <a:buNone/>
              <a:defRPr/>
            </a:pPr>
            <a:r>
              <a:rPr sz="5400" b="1" dirty="0"/>
              <a:t>PLACE </a:t>
            </a:r>
          </a:p>
          <a:p>
            <a:pPr marL="0" indent="0" algn="ctr">
              <a:lnSpc>
                <a:spcPct val="80000"/>
              </a:lnSpc>
              <a:buNone/>
              <a:defRPr/>
            </a:pPr>
            <a:r>
              <a:rPr sz="5400" b="1" dirty="0" smtClean="0"/>
              <a:t>&amp; </a:t>
            </a:r>
            <a:endParaRPr sz="5400" b="1" dirty="0"/>
          </a:p>
          <a:p>
            <a:pPr marL="0" indent="0" algn="ctr">
              <a:lnSpc>
                <a:spcPct val="80000"/>
              </a:lnSpc>
              <a:buNone/>
              <a:defRPr/>
            </a:pPr>
            <a:r>
              <a:rPr sz="5400" b="1" dirty="0" smtClean="0"/>
              <a:t>MOMENT</a:t>
            </a:r>
            <a:endParaRPr sz="5400" b="1" dirty="0"/>
          </a:p>
          <a:p>
            <a:pPr>
              <a:lnSpc>
                <a:spcPct val="80000"/>
              </a:lnSpc>
              <a:buFont typeface="Wingdings" pitchFamily="2" charset="2"/>
              <a:buChar char="q"/>
              <a:defRPr/>
            </a:pPr>
            <a:endParaRPr dirty="0"/>
          </a:p>
          <a:p>
            <a:pPr>
              <a:lnSpc>
                <a:spcPct val="80000"/>
              </a:lnSpc>
              <a:buFont typeface="Wingdings" pitchFamily="2" charset="2"/>
              <a:buChar char="q"/>
              <a:defRPr/>
            </a:pPr>
            <a:endParaRPr dirty="0"/>
          </a:p>
          <a:p>
            <a:pPr>
              <a:lnSpc>
                <a:spcPct val="80000"/>
              </a:lnSpc>
              <a:defRPr/>
            </a:pPr>
            <a:endParaRPr dirty="0"/>
          </a:p>
        </p:txBody>
      </p:sp>
      <p:sp>
        <p:nvSpPr>
          <p:cNvPr id="2" name="Rectangle 1"/>
          <p:cNvSpPr/>
          <p:nvPr/>
        </p:nvSpPr>
        <p:spPr>
          <a:xfrm>
            <a:off x="5881962" y="3140968"/>
            <a:ext cx="1354602" cy="923330"/>
          </a:xfrm>
          <a:prstGeom prst="rect">
            <a:avLst/>
          </a:prstGeom>
          <a:noFill/>
        </p:spPr>
        <p:txBody>
          <a:bodyPr wrap="none">
            <a:spAutoFit/>
          </a:bodyPr>
          <a:lstStyle/>
          <a:p>
            <a:pPr algn="ctr">
              <a:defRPr/>
            </a:pPr>
            <a:r>
              <a:rPr lang="fr-FR" sz="5400" b="1" dirty="0">
                <a:ln w="9525">
                  <a:solidFill>
                    <a:schemeClr val="bg1"/>
                  </a:solidFill>
                  <a:prstDash val="solid"/>
                </a:ln>
                <a:effectLst>
                  <a:outerShdw blurRad="12700" dist="38100" dir="2700000" algn="tl" rotWithShape="0">
                    <a:schemeClr val="bg1">
                      <a:lumMod val="50000"/>
                    </a:schemeClr>
                  </a:outerShdw>
                </a:effectLst>
              </a:rPr>
              <a:t>FOR</a:t>
            </a:r>
          </a:p>
        </p:txBody>
      </p:sp>
      <p:sp>
        <p:nvSpPr>
          <p:cNvPr id="5" name="Rectangle 3"/>
          <p:cNvSpPr txBox="1">
            <a:spLocks noChangeArrowheads="1"/>
          </p:cNvSpPr>
          <p:nvPr/>
        </p:nvSpPr>
        <p:spPr bwMode="auto">
          <a:xfrm>
            <a:off x="6888163" y="3284538"/>
            <a:ext cx="4316412"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fr-FR">
                <a:solidFill>
                  <a:schemeClr val="tx1"/>
                </a:solidFill>
                <a:latin typeface="+mn-lt"/>
                <a:ea typeface="+mn-ea"/>
                <a:cs typeface="+mn-cs"/>
              </a:defRPr>
            </a:defPPr>
            <a:lvl1pPr marL="342900" indent="-342900" algn="l" rtl="0" eaLnBrk="0" fontAlgn="base" hangingPunct="0">
              <a:spcBef>
                <a:spcPct val="20000"/>
              </a:spcBef>
              <a:spcAft>
                <a:spcPct val="0"/>
              </a:spcAft>
              <a:buChar char="•"/>
              <a:defRPr lang="fr-FR" sz="2800">
                <a:solidFill>
                  <a:schemeClr val="tx1"/>
                </a:solidFill>
                <a:latin typeface="+mn-lt"/>
              </a:defRPr>
            </a:lvl1pPr>
            <a:lvl2pPr marL="742950" indent="-285750" algn="l" rtl="0" eaLnBrk="0" fontAlgn="base" hangingPunct="0">
              <a:spcBef>
                <a:spcPct val="20000"/>
              </a:spcBef>
              <a:spcAft>
                <a:spcPct val="0"/>
              </a:spcAft>
              <a:buChar char="–"/>
              <a:defRPr lang="fr-FR" sz="2400">
                <a:solidFill>
                  <a:schemeClr val="tx1"/>
                </a:solidFill>
                <a:latin typeface="+mn-lt"/>
              </a:defRPr>
            </a:lvl2pPr>
            <a:lvl3pPr marL="1143000" indent="-228600" algn="l" rtl="0" eaLnBrk="0" fontAlgn="base" hangingPunct="0">
              <a:spcBef>
                <a:spcPct val="20000"/>
              </a:spcBef>
              <a:spcAft>
                <a:spcPct val="0"/>
              </a:spcAft>
              <a:buChar char="•"/>
              <a:defRPr lang="fr-FR" sz="2400">
                <a:solidFill>
                  <a:schemeClr val="tx1"/>
                </a:solidFill>
                <a:latin typeface="+mn-lt"/>
              </a:defRPr>
            </a:lvl3pPr>
            <a:lvl4pPr marL="1600200" indent="-228600" algn="l" rtl="0" eaLnBrk="0" fontAlgn="base" hangingPunct="0">
              <a:spcBef>
                <a:spcPct val="20000"/>
              </a:spcBef>
              <a:spcAft>
                <a:spcPct val="0"/>
              </a:spcAft>
              <a:buChar char="–"/>
              <a:defRPr lang="fr-FR" sz="2000">
                <a:solidFill>
                  <a:schemeClr val="tx1"/>
                </a:solidFill>
                <a:latin typeface="+mn-lt"/>
              </a:defRPr>
            </a:lvl4pPr>
            <a:lvl5pPr marL="2057400" indent="-228600" algn="l" rtl="0" eaLnBrk="0" fontAlgn="base" hangingPunct="0">
              <a:spcBef>
                <a:spcPct val="20000"/>
              </a:spcBef>
              <a:spcAft>
                <a:spcPct val="0"/>
              </a:spcAft>
              <a:buChar char="»"/>
              <a:defRPr lang="fr-FR" sz="2000">
                <a:solidFill>
                  <a:schemeClr val="tx1"/>
                </a:solidFill>
                <a:latin typeface="+mn-lt"/>
              </a:defRPr>
            </a:lvl5pPr>
            <a:lvl6pPr marL="2514600" indent="-228600">
              <a:buChar char="•"/>
              <a:defRPr lang="fr-FR" sz="2000"/>
            </a:lvl6pPr>
            <a:lvl7pPr marL="2971800" indent="-228600">
              <a:buChar char="•"/>
              <a:defRPr lang="fr-FR" sz="2000"/>
            </a:lvl7pPr>
            <a:lvl8pPr marL="3429000" indent="-228600">
              <a:buChar char="•"/>
              <a:defRPr lang="fr-FR" sz="2000"/>
            </a:lvl8pPr>
            <a:lvl9pPr marL="3886200" indent="-228600">
              <a:buChar char="•"/>
              <a:defRPr lang="fr-FR" sz="2000"/>
            </a:lvl9pPr>
          </a:lstStyle>
          <a:p>
            <a:pPr marL="0" indent="0" algn="ctr">
              <a:lnSpc>
                <a:spcPct val="80000"/>
              </a:lnSpc>
              <a:buNone/>
              <a:defRPr/>
            </a:pPr>
            <a:r>
              <a:rPr sz="5400" b="1" kern="0" dirty="0">
                <a:solidFill>
                  <a:srgbClr val="FF0000"/>
                </a:solidFill>
                <a:latin typeface="Arial Black" panose="020B0A04020102020204" pitchFamily="34" charset="0"/>
              </a:rPr>
              <a:t>FANS</a:t>
            </a:r>
          </a:p>
          <a:p>
            <a:pPr>
              <a:lnSpc>
                <a:spcPct val="80000"/>
              </a:lnSpc>
              <a:buFont typeface="Wingdings" pitchFamily="2" charset="2"/>
              <a:buChar char="q"/>
              <a:defRPr/>
            </a:pPr>
            <a:endParaRPr sz="2000" kern="0" dirty="0"/>
          </a:p>
          <a:p>
            <a:pPr>
              <a:lnSpc>
                <a:spcPct val="80000"/>
              </a:lnSpc>
              <a:buFont typeface="Wingdings" pitchFamily="2" charset="2"/>
              <a:buChar char="q"/>
              <a:defRPr/>
            </a:pPr>
            <a:endParaRPr sz="2000" kern="0" dirty="0"/>
          </a:p>
          <a:p>
            <a:pPr>
              <a:lnSpc>
                <a:spcPct val="80000"/>
              </a:lnSpc>
              <a:defRPr/>
            </a:pPr>
            <a:endParaRPr sz="2000" kern="0" dirty="0"/>
          </a:p>
        </p:txBody>
      </p:sp>
    </p:spTree>
    <p:extLst>
      <p:ext uri="{BB962C8B-B14F-4D97-AF65-F5344CB8AC3E}">
        <p14:creationId xmlns:p14="http://schemas.microsoft.com/office/powerpoint/2010/main" val="1913636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0" end="0"/>
                                            </p:txEl>
                                          </p:spTgt>
                                        </p:tgtEl>
                                        <p:attrNameLst>
                                          <p:attrName>style.visibility</p:attrName>
                                        </p:attrNameLst>
                                      </p:cBhvr>
                                      <p:to>
                                        <p:strVal val="visible"/>
                                      </p:to>
                                    </p:set>
                                    <p:animEffect transition="in" filter="fade">
                                      <p:cBhvr>
                                        <p:cTn id="12" dur="2000"/>
                                        <p:tgtEl>
                                          <p:spTgt spid="1136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1" end="1"/>
                                            </p:txEl>
                                          </p:spTgt>
                                        </p:tgtEl>
                                        <p:attrNameLst>
                                          <p:attrName>style.visibility</p:attrName>
                                        </p:attrNameLst>
                                      </p:cBhvr>
                                      <p:to>
                                        <p:strVal val="visible"/>
                                      </p:to>
                                    </p:set>
                                    <p:animEffect transition="in" filter="fade">
                                      <p:cBhvr>
                                        <p:cTn id="17" dur="2000"/>
                                        <p:tgtEl>
                                          <p:spTgt spid="1136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2" end="2"/>
                                            </p:txEl>
                                          </p:spTgt>
                                        </p:tgtEl>
                                        <p:attrNameLst>
                                          <p:attrName>style.visibility</p:attrName>
                                        </p:attrNameLst>
                                      </p:cBhvr>
                                      <p:to>
                                        <p:strVal val="visible"/>
                                      </p:to>
                                    </p:set>
                                    <p:animEffect transition="in" filter="fade">
                                      <p:cBhvr>
                                        <p:cTn id="22" dur="2000"/>
                                        <p:tgtEl>
                                          <p:spTgt spid="1136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7"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88414" y="1981315"/>
            <a:ext cx="112151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Over the last four decades, sports in North America has evolved from pure competition to business…from game to entertainment.  Although the quality of competition has remained the centerpiece, North American sports culture is primarily motivated by money.</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In France, as in most European countries, the sports culture has historically been driven by the competitions themselves, so consumption trends are not comparable.  That said, there is no question that economic reality is driving French sports organizations to become more professional and oriented to business and profits.</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 </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a:p>
            <a:pPr>
              <a:spcBef>
                <a:spcPct val="0"/>
              </a:spcBef>
              <a:buFontTx/>
              <a:buNone/>
            </a:pPr>
            <a:r>
              <a:rPr lang="en-US" altLang="fr-FR" sz="2000" b="1" i="1" dirty="0">
                <a:latin typeface="Cambria" panose="02040503050406030204" pitchFamily="18" charset="0"/>
                <a:ea typeface="MS Mincho" panose="02020609040205080304" pitchFamily="49" charset="-128"/>
                <a:cs typeface="Times New Roman" panose="02020603050405020304" pitchFamily="18" charset="0"/>
              </a:rPr>
              <a:t>From the perspective of an American who has extensive experience working with European and French sports organizations, finding the right balance between economics and culture is precisely the right recipe for success.</a:t>
            </a:r>
            <a:endParaRPr lang="fr-FR" altLang="fr-FR" sz="2000" b="1" i="1"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3" name="Rectangle 2"/>
          <p:cNvSpPr/>
          <p:nvPr/>
        </p:nvSpPr>
        <p:spPr>
          <a:xfrm>
            <a:off x="1524000" y="333375"/>
            <a:ext cx="9144000" cy="1138238"/>
          </a:xfrm>
          <a:prstGeom prst="rect">
            <a:avLst/>
          </a:prstGeom>
        </p:spPr>
        <p:txBody>
          <a:bodyPr>
            <a:spAutoFit/>
          </a:bodyPr>
          <a:lstStyle/>
          <a:p>
            <a:pPr algn="ctr">
              <a:defRPr/>
            </a:pPr>
            <a:r>
              <a:rPr lang="en-US" sz="28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Marshall Glickman</a:t>
            </a:r>
          </a:p>
          <a:p>
            <a:pPr algn="ctr">
              <a:defRPr/>
            </a:pPr>
            <a:endParaRPr lang="fr-FR" sz="20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a:p>
            <a:pPr algn="ctr">
              <a:defRPr/>
            </a:pPr>
            <a:r>
              <a:rPr lang="en-US" sz="2000" b="1" i="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rPr>
              <a:t>CEO G2 Strategic, </a:t>
            </a:r>
            <a:r>
              <a:rPr lang="en-US" sz="2000" b="1" dirty="0">
                <a:effectLst>
                  <a:outerShdw blurRad="38100" dist="38100" dir="2700000" algn="tl">
                    <a:srgbClr val="000000">
                      <a:alpha val="43137"/>
                    </a:srgbClr>
                  </a:outerShdw>
                </a:effectLst>
              </a:rPr>
              <a:t>former president of the NBA’s Portland Trail Blazers</a:t>
            </a:r>
            <a:endParaRPr lang="fr-FR" sz="2000" b="1" dirty="0">
              <a:effectLst>
                <a:outerShdw blurRad="38100" dist="38100" dir="2700000" algn="tl">
                  <a:srgbClr val="000000">
                    <a:alpha val="43137"/>
                  </a:srgbClr>
                </a:outerShdw>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108767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13"/>
          <p:cNvSpPr>
            <a:spLocks noChangeArrowheads="1" noChangeShapeType="1" noTextEdit="1"/>
          </p:cNvSpPr>
          <p:nvPr/>
        </p:nvSpPr>
        <p:spPr bwMode="auto">
          <a:xfrm>
            <a:off x="4367213" y="3179763"/>
            <a:ext cx="3065462" cy="393700"/>
          </a:xfrm>
          <a:prstGeom prst="rect">
            <a:avLst/>
          </a:prstGeom>
        </p:spPr>
        <p:txBody>
          <a:bodyPr wrap="none" fromWordArt="1">
            <a:prstTxWarp prst="textPlain">
              <a:avLst>
                <a:gd name="adj" fmla="val 50000"/>
              </a:avLst>
            </a:prstTxWarp>
          </a:bodyPr>
          <a:lstStyle/>
          <a:p>
            <a:pPr algn="ctr"/>
            <a:r>
              <a:rPr lang="fr-FR" sz="3600" kern="10" dirty="0">
                <a:ln w="9525">
                  <a:solidFill>
                    <a:srgbClr val="000000"/>
                  </a:solidFill>
                  <a:round/>
                  <a:headEnd/>
                  <a:tailEnd/>
                </a:ln>
                <a:solidFill>
                  <a:srgbClr val="FFFFFF"/>
                </a:solidFill>
                <a:latin typeface="Arial Black" panose="020B0A04020102020204" pitchFamily="34" charset="0"/>
              </a:rPr>
              <a:t>New sport </a:t>
            </a:r>
            <a:r>
              <a:rPr lang="fr-FR" sz="3600" kern="10" dirty="0" smtClean="0">
                <a:ln w="9525">
                  <a:solidFill>
                    <a:srgbClr val="000000"/>
                  </a:solidFill>
                  <a:round/>
                  <a:headEnd/>
                  <a:tailEnd/>
                </a:ln>
                <a:solidFill>
                  <a:srgbClr val="FFFFFF"/>
                </a:solidFill>
                <a:latin typeface="Arial Black" panose="020B0A04020102020204" pitchFamily="34" charset="0"/>
              </a:rPr>
              <a:t>Business model </a:t>
            </a:r>
            <a:r>
              <a:rPr lang="fr-FR" sz="3600" kern="10" dirty="0">
                <a:ln w="9525">
                  <a:solidFill>
                    <a:srgbClr val="000000"/>
                  </a:solidFill>
                  <a:round/>
                  <a:headEnd/>
                  <a:tailEnd/>
                </a:ln>
                <a:solidFill>
                  <a:srgbClr val="FFFFFF"/>
                </a:solidFill>
                <a:latin typeface="Arial Black" panose="020B0A04020102020204" pitchFamily="34" charset="0"/>
              </a:rPr>
              <a:t>?</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244" y="357188"/>
            <a:ext cx="4609616" cy="260191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334" y="226059"/>
            <a:ext cx="4282712" cy="2852104"/>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70" y="3776664"/>
            <a:ext cx="5324736" cy="2484877"/>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5542" y="3675063"/>
            <a:ext cx="4497512" cy="2810945"/>
          </a:xfrm>
          <a:prstGeom prst="rect">
            <a:avLst/>
          </a:prstGeom>
        </p:spPr>
      </p:pic>
    </p:spTree>
    <p:extLst>
      <p:ext uri="{BB962C8B-B14F-4D97-AF65-F5344CB8AC3E}">
        <p14:creationId xmlns:p14="http://schemas.microsoft.com/office/powerpoint/2010/main" val="2718253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700"/>
            <a:ext cx="748823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3713164"/>
            <a:ext cx="559435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426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79" y="1380781"/>
            <a:ext cx="5715000" cy="381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579" y="0"/>
            <a:ext cx="4188591" cy="6701745"/>
          </a:xfrm>
          <a:prstGeom prst="rect">
            <a:avLst/>
          </a:prstGeom>
        </p:spPr>
      </p:pic>
    </p:spTree>
    <p:extLst>
      <p:ext uri="{BB962C8B-B14F-4D97-AF65-F5344CB8AC3E}">
        <p14:creationId xmlns:p14="http://schemas.microsoft.com/office/powerpoint/2010/main" val="129621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410" name="Rectangle 2"/>
          <p:cNvSpPr>
            <a:spLocks noGrp="1"/>
          </p:cNvSpPr>
          <p:nvPr>
            <p:ph type="title" idx="4294967295"/>
          </p:nvPr>
        </p:nvSpPr>
        <p:spPr>
          <a:xfrm>
            <a:off x="1333040" y="425451"/>
            <a:ext cx="10172241" cy="622300"/>
          </a:xfrm>
        </p:spPr>
        <p:txBody>
          <a:bodyPr>
            <a:normAutofit fontScale="90000"/>
          </a:bodyPr>
          <a:lstStyle/>
          <a:p>
            <a:pPr>
              <a:defRPr/>
            </a:pPr>
            <a:r>
              <a:rPr sz="3200" b="1" dirty="0">
                <a:solidFill>
                  <a:schemeClr val="tx1"/>
                </a:solidFill>
                <a:effectLst>
                  <a:outerShdw blurRad="38100" dist="38100" dir="2700000" algn="tl">
                    <a:srgbClr val="FFFFFF"/>
                  </a:outerShdw>
                </a:effectLst>
              </a:rPr>
              <a:t>Sport Marketing Digest</a:t>
            </a:r>
            <a:r>
              <a:rPr sz="3200" b="1" dirty="0">
                <a:solidFill>
                  <a:schemeClr val="tx1"/>
                </a:solidFill>
              </a:rPr>
              <a:t> : </a:t>
            </a:r>
            <a:r>
              <a:rPr sz="2800" b="1" i="1" dirty="0">
                <a:solidFill>
                  <a:schemeClr val="tx1"/>
                </a:solidFill>
              </a:rPr>
              <a:t>Communication</a:t>
            </a:r>
            <a:r>
              <a:rPr sz="3200" b="1" dirty="0">
                <a:solidFill>
                  <a:schemeClr val="tx1"/>
                </a:solidFill>
              </a:rPr>
              <a:t> - </a:t>
            </a:r>
            <a:r>
              <a:rPr sz="2800" b="1" i="1" dirty="0">
                <a:solidFill>
                  <a:schemeClr val="tx1"/>
                </a:solidFill>
              </a:rPr>
              <a:t>Networks – </a:t>
            </a:r>
            <a:r>
              <a:rPr sz="2800" b="1" i="1" dirty="0" err="1">
                <a:solidFill>
                  <a:schemeClr val="tx1"/>
                </a:solidFill>
              </a:rPr>
              <a:t>Experiences</a:t>
            </a:r>
            <a:r>
              <a:rPr sz="2800" b="1" i="1" dirty="0">
                <a:solidFill>
                  <a:schemeClr val="tx1"/>
                </a:solidFill>
              </a:rPr>
              <a:t> – Brand</a:t>
            </a:r>
          </a:p>
        </p:txBody>
      </p:sp>
      <p:pic>
        <p:nvPicPr>
          <p:cNvPr id="18435" name="Picture 6" descr="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349500"/>
            <a:ext cx="236378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7"/>
          <p:cNvSpPr txBox="1">
            <a:spLocks noChangeArrowheads="1"/>
          </p:cNvSpPr>
          <p:nvPr/>
        </p:nvSpPr>
        <p:spPr bwMode="auto">
          <a:xfrm>
            <a:off x="1847850" y="1557339"/>
            <a:ext cx="2808288" cy="1476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Relational Marketing</a:t>
            </a:r>
          </a:p>
          <a:p>
            <a:pPr algn="ctr" eaLnBrk="1" hangingPunct="1">
              <a:spcBef>
                <a:spcPct val="50000"/>
              </a:spcBef>
              <a:buFontTx/>
              <a:buNone/>
            </a:pPr>
            <a:r>
              <a:rPr lang="fr-FR" altLang="fr-FR" sz="1800" b="1">
                <a:solidFill>
                  <a:schemeClr val="bg1"/>
                </a:solidFill>
                <a:latin typeface="Arial" panose="020B0604020202020204" pitchFamily="34" charset="0"/>
              </a:rPr>
              <a:t>CRM – Ticketing – RP – Social Capital</a:t>
            </a:r>
          </a:p>
          <a:p>
            <a:pPr algn="ctr" eaLnBrk="1" hangingPunct="1">
              <a:spcBef>
                <a:spcPct val="50000"/>
              </a:spcBef>
              <a:buFontTx/>
              <a:buNone/>
            </a:pPr>
            <a:r>
              <a:rPr lang="fr-FR" altLang="fr-FR" sz="1800" b="1">
                <a:solidFill>
                  <a:schemeClr val="bg1"/>
                </a:solidFill>
                <a:latin typeface="Arial" panose="020B0604020202020204" pitchFamily="34" charset="0"/>
              </a:rPr>
              <a:t>« The Place to be »</a:t>
            </a:r>
          </a:p>
        </p:txBody>
      </p:sp>
      <p:sp>
        <p:nvSpPr>
          <p:cNvPr id="18437" name="Text Box 8"/>
          <p:cNvSpPr txBox="1">
            <a:spLocks noChangeArrowheads="1"/>
          </p:cNvSpPr>
          <p:nvPr/>
        </p:nvSpPr>
        <p:spPr bwMode="auto">
          <a:xfrm>
            <a:off x="7391400" y="1484314"/>
            <a:ext cx="3276600" cy="14763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Experiential Marketing</a:t>
            </a:r>
          </a:p>
          <a:p>
            <a:pPr algn="ctr" eaLnBrk="1" hangingPunct="1">
              <a:spcBef>
                <a:spcPct val="50000"/>
              </a:spcBef>
              <a:buFontTx/>
              <a:buNone/>
            </a:pPr>
            <a:r>
              <a:rPr lang="fr-FR" altLang="fr-FR" sz="1800" b="1">
                <a:solidFill>
                  <a:schemeClr val="bg1"/>
                </a:solidFill>
                <a:latin typeface="Arial" panose="020B0604020202020204" pitchFamily="34" charset="0"/>
              </a:rPr>
              <a:t>Entertainment BtC BtB CtC</a:t>
            </a:r>
          </a:p>
          <a:p>
            <a:pPr algn="ctr" eaLnBrk="1" hangingPunct="1">
              <a:spcBef>
                <a:spcPct val="50000"/>
              </a:spcBef>
              <a:buFontTx/>
              <a:buNone/>
            </a:pPr>
            <a:r>
              <a:rPr lang="fr-FR" altLang="fr-FR" sz="1800" b="1">
                <a:solidFill>
                  <a:schemeClr val="bg1"/>
                </a:solidFill>
                <a:latin typeface="Arial" panose="020B0604020202020204" pitchFamily="34" charset="0"/>
              </a:rPr>
              <a:t>« The Place to show the show »</a:t>
            </a:r>
          </a:p>
        </p:txBody>
      </p:sp>
      <p:sp>
        <p:nvSpPr>
          <p:cNvPr id="18438" name="Text Box 9"/>
          <p:cNvSpPr txBox="1">
            <a:spLocks noChangeArrowheads="1"/>
          </p:cNvSpPr>
          <p:nvPr/>
        </p:nvSpPr>
        <p:spPr bwMode="auto">
          <a:xfrm>
            <a:off x="1774825" y="4941888"/>
            <a:ext cx="2808288" cy="17510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Brand Management</a:t>
            </a:r>
          </a:p>
          <a:p>
            <a:pPr algn="ctr" eaLnBrk="1" hangingPunct="1">
              <a:spcBef>
                <a:spcPct val="50000"/>
              </a:spcBef>
              <a:buFontTx/>
              <a:buNone/>
            </a:pPr>
            <a:r>
              <a:rPr lang="fr-FR" altLang="fr-FR" sz="1800" b="1">
                <a:solidFill>
                  <a:schemeClr val="bg1"/>
                </a:solidFill>
                <a:latin typeface="Arial" panose="020B0604020202020204" pitchFamily="34" charset="0"/>
              </a:rPr>
              <a:t>Merchandising – branding </a:t>
            </a:r>
          </a:p>
          <a:p>
            <a:pPr algn="ctr" eaLnBrk="1" hangingPunct="1">
              <a:spcBef>
                <a:spcPct val="50000"/>
              </a:spcBef>
              <a:buFontTx/>
              <a:buNone/>
            </a:pPr>
            <a:r>
              <a:rPr lang="fr-FR" altLang="fr-FR" sz="1800" b="1">
                <a:solidFill>
                  <a:schemeClr val="bg1"/>
                </a:solidFill>
                <a:latin typeface="Arial" panose="020B0604020202020204" pitchFamily="34" charset="0"/>
              </a:rPr>
              <a:t>« The Place to express your brand »</a:t>
            </a:r>
          </a:p>
        </p:txBody>
      </p:sp>
      <p:sp>
        <p:nvSpPr>
          <p:cNvPr id="18439" name="Text Box 10"/>
          <p:cNvSpPr txBox="1">
            <a:spLocks noChangeArrowheads="1"/>
          </p:cNvSpPr>
          <p:nvPr/>
        </p:nvSpPr>
        <p:spPr bwMode="auto">
          <a:xfrm>
            <a:off x="7391400" y="4941888"/>
            <a:ext cx="3024188" cy="1338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eaLnBrk="1" hangingPunct="1">
              <a:spcBef>
                <a:spcPct val="50000"/>
              </a:spcBef>
              <a:buFontTx/>
              <a:buNone/>
            </a:pPr>
            <a:r>
              <a:rPr lang="fr-FR" altLang="fr-FR" sz="1800" b="1">
                <a:solidFill>
                  <a:srgbClr val="FF9900"/>
                </a:solidFill>
                <a:latin typeface="Arial" panose="020B0604020202020204" pitchFamily="34" charset="0"/>
              </a:rPr>
              <a:t>Event Communication – Commercial Sponsorship</a:t>
            </a:r>
          </a:p>
          <a:p>
            <a:pPr algn="ctr" eaLnBrk="1" hangingPunct="1">
              <a:spcBef>
                <a:spcPct val="50000"/>
              </a:spcBef>
              <a:buFontTx/>
              <a:buNone/>
            </a:pPr>
            <a:r>
              <a:rPr lang="fr-FR" altLang="fr-FR" sz="1800" b="1">
                <a:solidFill>
                  <a:schemeClr val="bg1"/>
                </a:solidFill>
                <a:latin typeface="Arial" panose="020B0604020202020204" pitchFamily="34" charset="0"/>
              </a:rPr>
              <a:t>« The Place to leverage and activate »</a:t>
            </a:r>
          </a:p>
        </p:txBody>
      </p:sp>
    </p:spTree>
    <p:extLst>
      <p:ext uri="{BB962C8B-B14F-4D97-AF65-F5344CB8AC3E}">
        <p14:creationId xmlns:p14="http://schemas.microsoft.com/office/powerpoint/2010/main" val="1403866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264405" y="0"/>
            <a:ext cx="9774945" cy="852488"/>
          </a:xfrm>
        </p:spPr>
        <p:txBody>
          <a:bodyPr>
            <a:noAutofit/>
          </a:bodyPr>
          <a:lstStyle/>
          <a:p>
            <a:pPr algn="ctr" eaLnBrk="1" hangingPunct="1">
              <a:defRPr/>
            </a:pPr>
            <a:r>
              <a:rPr lang="fr-FR" sz="4400" b="1" dirty="0" smtClean="0"/>
              <a:t>To </a:t>
            </a:r>
            <a:r>
              <a:rPr lang="fr-FR" sz="4400" b="1" dirty="0" err="1" smtClean="0"/>
              <a:t>be</a:t>
            </a:r>
            <a:r>
              <a:rPr lang="fr-FR" sz="4400" b="1" dirty="0" smtClean="0"/>
              <a:t> a value-</a:t>
            </a:r>
            <a:r>
              <a:rPr lang="fr-FR" sz="4400" b="1" dirty="0" err="1" smtClean="0"/>
              <a:t>added</a:t>
            </a:r>
            <a:r>
              <a:rPr lang="fr-FR" sz="4400" b="1" dirty="0" smtClean="0"/>
              <a:t> in sport business</a:t>
            </a:r>
            <a:endParaRPr lang="fr-FR" sz="4400" b="1" dirty="0"/>
          </a:p>
        </p:txBody>
      </p:sp>
      <p:sp>
        <p:nvSpPr>
          <p:cNvPr id="108547" name="Rectangle 3"/>
          <p:cNvSpPr>
            <a:spLocks noGrp="1" noChangeArrowheads="1"/>
          </p:cNvSpPr>
          <p:nvPr>
            <p:ph sz="half" idx="1"/>
          </p:nvPr>
        </p:nvSpPr>
        <p:spPr>
          <a:xfrm>
            <a:off x="2128838" y="1818358"/>
            <a:ext cx="4038600" cy="4530725"/>
          </a:xfrm>
        </p:spPr>
        <p:txBody>
          <a:bodyPr/>
          <a:lstStyle/>
          <a:p>
            <a:pPr algn="ctr" eaLnBrk="1" hangingPunct="1">
              <a:buFont typeface="Wingdings" panose="05000000000000000000" pitchFamily="2" charset="2"/>
              <a:buNone/>
              <a:defRPr/>
            </a:pPr>
            <a:r>
              <a:rPr lang="fr-FR" sz="1800" dirty="0" smtClean="0"/>
              <a:t>Business Marketing </a:t>
            </a:r>
            <a:r>
              <a:rPr lang="fr-FR" sz="1800" dirty="0" err="1" smtClean="0"/>
              <a:t>capabilities</a:t>
            </a:r>
            <a:r>
              <a:rPr lang="fr-FR" sz="1800" dirty="0" smtClean="0"/>
              <a:t> !</a:t>
            </a:r>
            <a:endParaRPr lang="fr-FR" sz="1800" dirty="0"/>
          </a:p>
          <a:p>
            <a:pPr algn="ctr" eaLnBrk="1" hangingPunct="1">
              <a:buFont typeface="Wingdings" panose="05000000000000000000" pitchFamily="2" charset="2"/>
              <a:buNone/>
              <a:defRPr/>
            </a:pPr>
            <a:endParaRPr lang="fr-FR" sz="1800" dirty="0"/>
          </a:p>
          <a:p>
            <a:pPr eaLnBrk="1" hangingPunct="1">
              <a:defRPr/>
            </a:pPr>
            <a:endParaRPr lang="fr-FR" sz="1800" dirty="0"/>
          </a:p>
        </p:txBody>
      </p:sp>
      <p:sp>
        <p:nvSpPr>
          <p:cNvPr id="108548" name="Rectangle 4"/>
          <p:cNvSpPr>
            <a:spLocks noGrp="1" noChangeArrowheads="1"/>
          </p:cNvSpPr>
          <p:nvPr>
            <p:ph sz="half" idx="2"/>
          </p:nvPr>
        </p:nvSpPr>
        <p:spPr>
          <a:xfrm>
            <a:off x="6167438" y="1052514"/>
            <a:ext cx="4038600" cy="4530725"/>
          </a:xfrm>
        </p:spPr>
        <p:txBody>
          <a:bodyPr/>
          <a:lstStyle/>
          <a:p>
            <a:pPr algn="ctr" eaLnBrk="1" hangingPunct="1">
              <a:buFont typeface="Wingdings" panose="05000000000000000000" pitchFamily="2" charset="2"/>
              <a:buNone/>
              <a:defRPr/>
            </a:pPr>
            <a:r>
              <a:rPr lang="fr-FR" sz="1800" dirty="0" smtClean="0"/>
              <a:t>Or </a:t>
            </a:r>
            <a:r>
              <a:rPr lang="fr-FR" sz="1800" dirty="0" err="1" smtClean="0"/>
              <a:t>american</a:t>
            </a:r>
            <a:r>
              <a:rPr lang="fr-FR" sz="1800" dirty="0" smtClean="0"/>
              <a:t> </a:t>
            </a:r>
            <a:r>
              <a:rPr lang="fr-FR" sz="1800" dirty="0" err="1" smtClean="0"/>
              <a:t>dream</a:t>
            </a:r>
            <a:r>
              <a:rPr lang="fr-FR" sz="1800" dirty="0" smtClean="0"/>
              <a:t> !</a:t>
            </a:r>
            <a:endParaRPr lang="fr-FR" sz="1800" dirty="0"/>
          </a:p>
        </p:txBody>
      </p:sp>
      <p:pic>
        <p:nvPicPr>
          <p:cNvPr id="108549" name="Picture 5" descr="jerrymaguirecru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1700214"/>
            <a:ext cx="3605212"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6" descr="nba_a_cuban_2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4005264"/>
            <a:ext cx="197961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51mHwh2W4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2276475"/>
            <a:ext cx="2854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865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8551"/>
                                        </p:tgtEl>
                                        <p:attrNameLst>
                                          <p:attrName>style.visibility</p:attrName>
                                        </p:attrNameLst>
                                      </p:cBhvr>
                                      <p:to>
                                        <p:strVal val="visible"/>
                                      </p:to>
                                    </p:set>
                                    <p:animEffect transition="in" filter="fade">
                                      <p:cBhvr>
                                        <p:cTn id="10" dur="2000"/>
                                        <p:tgtEl>
                                          <p:spTgt spid="1085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8548">
                                            <p:txEl>
                                              <p:pRg st="0" end="0"/>
                                            </p:txEl>
                                          </p:spTgt>
                                        </p:tgtEl>
                                        <p:attrNameLst>
                                          <p:attrName>style.visibility</p:attrName>
                                        </p:attrNameLst>
                                      </p:cBhvr>
                                      <p:to>
                                        <p:strVal val="visible"/>
                                      </p:to>
                                    </p:set>
                                    <p:animEffect transition="in" filter="fade">
                                      <p:cBhvr>
                                        <p:cTn id="15" dur="2000"/>
                                        <p:tgtEl>
                                          <p:spTgt spid="10854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8549"/>
                                        </p:tgtEl>
                                        <p:attrNameLst>
                                          <p:attrName>style.visibility</p:attrName>
                                        </p:attrNameLst>
                                      </p:cBhvr>
                                      <p:to>
                                        <p:strVal val="visible"/>
                                      </p:to>
                                    </p:set>
                                    <p:animEffect transition="in" filter="fade">
                                      <p:cBhvr>
                                        <p:cTn id="18" dur="2000"/>
                                        <p:tgtEl>
                                          <p:spTgt spid="108549"/>
                                        </p:tgtEl>
                                      </p:cBhvr>
                                    </p:animEffect>
                                  </p:childTnLst>
                                </p:cTn>
                              </p:par>
                              <p:par>
                                <p:cTn id="19" presetID="10" presetClass="entr" presetSubtype="0" fill="hold" nodeType="withEffect">
                                  <p:stCondLst>
                                    <p:cond delay="0"/>
                                  </p:stCondLst>
                                  <p:childTnLst>
                                    <p:set>
                                      <p:cBhvr>
                                        <p:cTn id="20" dur="1" fill="hold">
                                          <p:stCondLst>
                                            <p:cond delay="0"/>
                                          </p:stCondLst>
                                        </p:cTn>
                                        <p:tgtEl>
                                          <p:spTgt spid="108550"/>
                                        </p:tgtEl>
                                        <p:attrNameLst>
                                          <p:attrName>style.visibility</p:attrName>
                                        </p:attrNameLst>
                                      </p:cBhvr>
                                      <p:to>
                                        <p:strVal val="visible"/>
                                      </p:to>
                                    </p:set>
                                    <p:animEffect transition="in" filter="fade">
                                      <p:cBhvr>
                                        <p:cTn id="21" dur="2000"/>
                                        <p:tgtEl>
                                          <p:spTgt spid="10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P spid="108548"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30" y="253388"/>
            <a:ext cx="11307701" cy="5916058"/>
          </a:xfrm>
          <a:prstGeom prst="rect">
            <a:avLst/>
          </a:prstGeom>
        </p:spPr>
      </p:pic>
    </p:spTree>
    <p:extLst>
      <p:ext uri="{BB962C8B-B14F-4D97-AF65-F5344CB8AC3E}">
        <p14:creationId xmlns:p14="http://schemas.microsoft.com/office/powerpoint/2010/main" val="34014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Our goals</a:t>
            </a:r>
            <a:endParaRPr lang="fr-FR" b="1" dirty="0"/>
          </a:p>
        </p:txBody>
      </p:sp>
      <p:sp>
        <p:nvSpPr>
          <p:cNvPr id="3" name="Espace réservé du contenu 2"/>
          <p:cNvSpPr>
            <a:spLocks noGrp="1"/>
          </p:cNvSpPr>
          <p:nvPr>
            <p:ph idx="1"/>
          </p:nvPr>
        </p:nvSpPr>
        <p:spPr/>
        <p:txBody>
          <a:bodyPr/>
          <a:lstStyle/>
          <a:p>
            <a:pPr>
              <a:buFont typeface="Courier New" panose="02070309020205020404" pitchFamily="49" charset="0"/>
              <a:buChar char="o"/>
            </a:pPr>
            <a:r>
              <a:rPr lang="fr-FR" dirty="0" smtClean="0"/>
              <a:t>As </a:t>
            </a:r>
            <a:r>
              <a:rPr lang="fr-FR" dirty="0" err="1" smtClean="0"/>
              <a:t>event</a:t>
            </a:r>
            <a:r>
              <a:rPr lang="fr-FR" dirty="0" smtClean="0"/>
              <a:t> or club manager : </a:t>
            </a:r>
            <a:r>
              <a:rPr lang="fr-FR" dirty="0" err="1" smtClean="0"/>
              <a:t>analysing</a:t>
            </a:r>
            <a:r>
              <a:rPr lang="fr-FR" dirty="0" smtClean="0"/>
              <a:t> and </a:t>
            </a:r>
            <a:r>
              <a:rPr lang="fr-FR" dirty="0" err="1" smtClean="0"/>
              <a:t>producing</a:t>
            </a:r>
            <a:r>
              <a:rPr lang="fr-FR" dirty="0" smtClean="0"/>
              <a:t> a </a:t>
            </a:r>
            <a:r>
              <a:rPr lang="fr-FR" dirty="0" err="1" smtClean="0"/>
              <a:t>sponsorship</a:t>
            </a:r>
            <a:r>
              <a:rPr lang="fr-FR" dirty="0" smtClean="0"/>
              <a:t> activation program </a:t>
            </a:r>
          </a:p>
          <a:p>
            <a:pPr>
              <a:buFont typeface="Courier New" panose="02070309020205020404" pitchFamily="49" charset="0"/>
              <a:buChar char="o"/>
            </a:pPr>
            <a:endParaRPr lang="fr-FR" dirty="0"/>
          </a:p>
          <a:p>
            <a:pPr>
              <a:buFont typeface="Courier New" panose="02070309020205020404" pitchFamily="49" charset="0"/>
              <a:buChar char="o"/>
            </a:pPr>
            <a:r>
              <a:rPr lang="fr-FR" dirty="0" err="1" smtClean="0"/>
              <a:t>Operational</a:t>
            </a:r>
            <a:r>
              <a:rPr lang="fr-FR" dirty="0" smtClean="0"/>
              <a:t> </a:t>
            </a:r>
            <a:r>
              <a:rPr lang="fr-FR" dirty="0" err="1" smtClean="0"/>
              <a:t>approach</a:t>
            </a:r>
            <a:r>
              <a:rPr lang="fr-FR" dirty="0" smtClean="0"/>
              <a:t> :</a:t>
            </a:r>
          </a:p>
          <a:p>
            <a:pPr marL="0" indent="0">
              <a:buNone/>
            </a:pPr>
            <a:endParaRPr lang="fr-FR" dirty="0" smtClean="0"/>
          </a:p>
          <a:p>
            <a:pPr lvl="1"/>
            <a:r>
              <a:rPr lang="fr-FR" dirty="0" smtClean="0"/>
              <a:t>How to prospect for a new sponsor ?</a:t>
            </a:r>
          </a:p>
          <a:p>
            <a:pPr lvl="1"/>
            <a:endParaRPr lang="fr-FR" dirty="0" smtClean="0"/>
          </a:p>
          <a:p>
            <a:pPr lvl="1"/>
            <a:r>
              <a:rPr lang="fr-FR" dirty="0" smtClean="0"/>
              <a:t>How to </a:t>
            </a:r>
            <a:r>
              <a:rPr lang="fr-FR" dirty="0" err="1" smtClean="0"/>
              <a:t>customize</a:t>
            </a:r>
            <a:r>
              <a:rPr lang="fr-FR" dirty="0" smtClean="0"/>
              <a:t> </a:t>
            </a:r>
            <a:r>
              <a:rPr lang="fr-FR" dirty="0" err="1" smtClean="0"/>
              <a:t>your</a:t>
            </a:r>
            <a:r>
              <a:rPr lang="fr-FR" dirty="0" smtClean="0"/>
              <a:t> </a:t>
            </a:r>
            <a:r>
              <a:rPr lang="fr-FR" dirty="0" err="1" smtClean="0"/>
              <a:t>sponsorsorship</a:t>
            </a:r>
            <a:r>
              <a:rPr lang="fr-FR" dirty="0" smtClean="0"/>
              <a:t> </a:t>
            </a:r>
            <a:r>
              <a:rPr lang="fr-FR" dirty="0" err="1" smtClean="0"/>
              <a:t>offer</a:t>
            </a:r>
            <a:r>
              <a:rPr lang="fr-FR" dirty="0" smtClean="0"/>
              <a:t>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0907" y="2137272"/>
            <a:ext cx="5808702" cy="3995376"/>
          </a:xfrm>
          <a:prstGeom prst="rect">
            <a:avLst/>
          </a:prstGeom>
        </p:spPr>
      </p:pic>
    </p:spTree>
    <p:extLst>
      <p:ext uri="{BB962C8B-B14F-4D97-AF65-F5344CB8AC3E}">
        <p14:creationId xmlns:p14="http://schemas.microsoft.com/office/powerpoint/2010/main" val="3650034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You are, </a:t>
            </a:r>
            <a:r>
              <a:rPr lang="fr-FR" dirty="0" err="1" smtClean="0"/>
              <a:t>you</a:t>
            </a:r>
            <a:r>
              <a:rPr lang="fr-FR" dirty="0" smtClean="0"/>
              <a:t> have…</a:t>
            </a:r>
            <a:endParaRPr lang="fr-FR" dirty="0"/>
          </a:p>
        </p:txBody>
      </p:sp>
      <p:sp>
        <p:nvSpPr>
          <p:cNvPr id="3" name="Espace réservé du contenu 2"/>
          <p:cNvSpPr>
            <a:spLocks noGrp="1"/>
          </p:cNvSpPr>
          <p:nvPr>
            <p:ph idx="1"/>
          </p:nvPr>
        </p:nvSpPr>
        <p:spPr>
          <a:xfrm>
            <a:off x="1097280" y="1845734"/>
            <a:ext cx="10911106" cy="4455914"/>
          </a:xfrm>
        </p:spPr>
        <p:txBody>
          <a:bodyPr>
            <a:normAutofit fontScale="85000" lnSpcReduction="20000"/>
          </a:bodyPr>
          <a:lstStyle/>
          <a:p>
            <a:pPr marL="0" indent="0">
              <a:buNone/>
            </a:pPr>
            <a:r>
              <a:rPr lang="fr-FR" b="1" dirty="0" smtClean="0"/>
              <a:t>Last </a:t>
            </a:r>
            <a:r>
              <a:rPr lang="fr-FR" b="1" dirty="0" err="1" smtClean="0"/>
              <a:t>diploma</a:t>
            </a:r>
            <a:r>
              <a:rPr lang="fr-FR" b="1" dirty="0" smtClean="0"/>
              <a:t> </a:t>
            </a:r>
            <a:r>
              <a:rPr lang="fr-FR" dirty="0" smtClean="0"/>
              <a:t>: </a:t>
            </a:r>
            <a:r>
              <a:rPr lang="fr-FR" dirty="0" err="1" smtClean="0"/>
              <a:t>Phd</a:t>
            </a:r>
            <a:r>
              <a:rPr lang="fr-FR" dirty="0" smtClean="0"/>
              <a:t> Business Management IAE Aix en Provence 2004 – </a:t>
            </a:r>
            <a:r>
              <a:rPr lang="fr-FR" dirty="0" err="1" smtClean="0"/>
              <a:t>Econometrics</a:t>
            </a:r>
            <a:r>
              <a:rPr lang="fr-FR" dirty="0" smtClean="0"/>
              <a:t> </a:t>
            </a:r>
            <a:r>
              <a:rPr lang="fr-FR" dirty="0" err="1" smtClean="0"/>
              <a:t>Engineer</a:t>
            </a:r>
            <a:r>
              <a:rPr lang="fr-FR" dirty="0" smtClean="0"/>
              <a:t> Aix Marseille </a:t>
            </a:r>
            <a:r>
              <a:rPr lang="fr-FR" dirty="0" err="1" smtClean="0"/>
              <a:t>University</a:t>
            </a:r>
            <a:r>
              <a:rPr lang="fr-FR" dirty="0" smtClean="0"/>
              <a:t> 2001</a:t>
            </a:r>
            <a:endParaRPr lang="fr-FR" dirty="0"/>
          </a:p>
          <a:p>
            <a:pPr marL="0" indent="0">
              <a:buNone/>
            </a:pPr>
            <a:endParaRPr lang="fr-FR" b="1" dirty="0" smtClean="0"/>
          </a:p>
          <a:p>
            <a:pPr marL="0" indent="0">
              <a:buNone/>
            </a:pPr>
            <a:r>
              <a:rPr lang="fr-FR" b="1" dirty="0" smtClean="0"/>
              <a:t>Last sport </a:t>
            </a:r>
            <a:r>
              <a:rPr lang="fr-FR" b="1" dirty="0" err="1" smtClean="0"/>
              <a:t>experience</a:t>
            </a:r>
            <a:r>
              <a:rPr lang="fr-FR" b="1" dirty="0" smtClean="0"/>
              <a:t> (</a:t>
            </a:r>
            <a:r>
              <a:rPr lang="fr-FR" b="1" dirty="0" err="1" smtClean="0"/>
              <a:t>this</a:t>
            </a:r>
            <a:r>
              <a:rPr lang="fr-FR" b="1" dirty="0" smtClean="0"/>
              <a:t> </a:t>
            </a:r>
            <a:r>
              <a:rPr lang="fr-FR" b="1" dirty="0" err="1" smtClean="0"/>
              <a:t>summer</a:t>
            </a:r>
            <a:r>
              <a:rPr lang="fr-FR" b="1" dirty="0" smtClean="0"/>
              <a:t>) </a:t>
            </a:r>
            <a:r>
              <a:rPr lang="fr-FR" dirty="0" smtClean="0"/>
              <a:t>:</a:t>
            </a:r>
          </a:p>
          <a:p>
            <a:pPr>
              <a:buFont typeface="Courier New" panose="02070309020205020404" pitchFamily="49" charset="0"/>
              <a:buChar char="o"/>
            </a:pPr>
            <a:r>
              <a:rPr lang="fr-FR" dirty="0" smtClean="0"/>
              <a:t>OM Business </a:t>
            </a:r>
            <a:r>
              <a:rPr lang="fr-FR" dirty="0" err="1" smtClean="0"/>
              <a:t>Assets</a:t>
            </a:r>
            <a:r>
              <a:rPr lang="fr-FR" dirty="0" smtClean="0"/>
              <a:t> Consulting Mission &amp; PSG Fan Marketing Mission</a:t>
            </a:r>
          </a:p>
          <a:p>
            <a:pPr>
              <a:buFont typeface="Courier New" panose="02070309020205020404" pitchFamily="49" charset="0"/>
              <a:buChar char="o"/>
            </a:pPr>
            <a:r>
              <a:rPr lang="fr-FR" dirty="0" smtClean="0"/>
              <a:t>Roland Garros </a:t>
            </a:r>
            <a:r>
              <a:rPr lang="fr-FR" dirty="0" err="1" smtClean="0"/>
              <a:t>Hospitality</a:t>
            </a:r>
            <a:r>
              <a:rPr lang="fr-FR" dirty="0" smtClean="0"/>
              <a:t> &amp; Public Relation Business </a:t>
            </a:r>
            <a:r>
              <a:rPr lang="fr-FR" dirty="0" err="1" smtClean="0"/>
              <a:t>Strategy</a:t>
            </a:r>
            <a:r>
              <a:rPr lang="fr-FR" dirty="0" smtClean="0"/>
              <a:t> </a:t>
            </a:r>
            <a:r>
              <a:rPr lang="fr-FR" dirty="0" err="1" smtClean="0"/>
              <a:t>with</a:t>
            </a:r>
            <a:r>
              <a:rPr lang="fr-FR" dirty="0" smtClean="0"/>
              <a:t> Jo Tsonga</a:t>
            </a:r>
          </a:p>
          <a:p>
            <a:pPr>
              <a:buFont typeface="Courier New" panose="02070309020205020404" pitchFamily="49" charset="0"/>
              <a:buChar char="o"/>
            </a:pPr>
            <a:r>
              <a:rPr lang="fr-FR" dirty="0" smtClean="0"/>
              <a:t>ATP World Tour : Nice to Lyon transfert and business </a:t>
            </a:r>
            <a:r>
              <a:rPr lang="fr-FR" dirty="0" err="1" smtClean="0"/>
              <a:t>creation</a:t>
            </a:r>
            <a:r>
              <a:rPr lang="fr-FR" dirty="0" smtClean="0"/>
              <a:t> (JFC, TP, JWT) , </a:t>
            </a:r>
          </a:p>
          <a:p>
            <a:pPr>
              <a:buFont typeface="Courier New" panose="02070309020205020404" pitchFamily="49" charset="0"/>
              <a:buChar char="o"/>
            </a:pPr>
            <a:r>
              <a:rPr lang="fr-FR" dirty="0" smtClean="0"/>
              <a:t>FFT – Roland Garros </a:t>
            </a:r>
            <a:r>
              <a:rPr lang="fr-FR" dirty="0" err="1" smtClean="0"/>
              <a:t>Executive</a:t>
            </a:r>
            <a:r>
              <a:rPr lang="fr-FR" dirty="0" smtClean="0"/>
              <a:t> </a:t>
            </a:r>
            <a:r>
              <a:rPr lang="fr-FR" dirty="0" err="1" smtClean="0"/>
              <a:t>Comitee</a:t>
            </a:r>
            <a:r>
              <a:rPr lang="fr-FR" dirty="0" smtClean="0"/>
              <a:t> / </a:t>
            </a:r>
            <a:r>
              <a:rPr lang="fr-FR" dirty="0" err="1" smtClean="0"/>
              <a:t>Executive</a:t>
            </a:r>
            <a:r>
              <a:rPr lang="fr-FR" dirty="0" smtClean="0"/>
              <a:t> </a:t>
            </a:r>
            <a:r>
              <a:rPr lang="fr-FR" dirty="0" err="1" smtClean="0"/>
              <a:t>competencies</a:t>
            </a:r>
            <a:r>
              <a:rPr lang="fr-FR" dirty="0" smtClean="0"/>
              <a:t> help for </a:t>
            </a:r>
            <a:r>
              <a:rPr lang="fr-FR" dirty="0" err="1" smtClean="0"/>
              <a:t>recruitment</a:t>
            </a:r>
            <a:r>
              <a:rPr lang="fr-FR" dirty="0" smtClean="0"/>
              <a:t> </a:t>
            </a:r>
          </a:p>
          <a:p>
            <a:pPr>
              <a:buFont typeface="Courier New" panose="02070309020205020404" pitchFamily="49" charset="0"/>
              <a:buChar char="o"/>
            </a:pPr>
            <a:r>
              <a:rPr lang="fr-FR" dirty="0" smtClean="0"/>
              <a:t>…. </a:t>
            </a:r>
          </a:p>
          <a:p>
            <a:endParaRPr lang="fr-FR" dirty="0"/>
          </a:p>
          <a:p>
            <a:r>
              <a:rPr lang="fr-FR" b="1" dirty="0" smtClean="0"/>
              <a:t>Sport Practice Fan… :</a:t>
            </a:r>
          </a:p>
          <a:p>
            <a:pPr>
              <a:buFont typeface="Courier New" panose="02070309020205020404" pitchFamily="49" charset="0"/>
              <a:buChar char="o"/>
            </a:pPr>
            <a:r>
              <a:rPr lang="fr-FR" dirty="0" smtClean="0"/>
              <a:t>Tennis, Basket, Soccer, Rugby </a:t>
            </a:r>
            <a:r>
              <a:rPr lang="fr-FR" dirty="0" err="1" smtClean="0"/>
              <a:t>Seven</a:t>
            </a:r>
            <a:r>
              <a:rPr lang="fr-FR" dirty="0" smtClean="0"/>
              <a:t>, </a:t>
            </a:r>
            <a:r>
              <a:rPr lang="fr-FR" dirty="0" err="1" smtClean="0"/>
              <a:t>Paddle</a:t>
            </a:r>
            <a:r>
              <a:rPr lang="fr-FR" dirty="0" smtClean="0"/>
              <a:t> </a:t>
            </a:r>
            <a:r>
              <a:rPr lang="fr-FR" dirty="0" err="1" smtClean="0"/>
              <a:t>board</a:t>
            </a:r>
            <a:r>
              <a:rPr lang="fr-FR" dirty="0" smtClean="0"/>
              <a:t>… and </a:t>
            </a:r>
            <a:r>
              <a:rPr lang="fr-FR" dirty="0" err="1" smtClean="0"/>
              <a:t>anterior</a:t>
            </a:r>
            <a:r>
              <a:rPr lang="fr-FR" dirty="0" smtClean="0"/>
              <a:t> </a:t>
            </a:r>
            <a:r>
              <a:rPr lang="fr-FR" dirty="0" err="1" smtClean="0"/>
              <a:t>cruciate</a:t>
            </a:r>
            <a:r>
              <a:rPr lang="fr-FR" dirty="0" smtClean="0"/>
              <a:t> ligament (ACL) …  </a:t>
            </a:r>
          </a:p>
          <a:p>
            <a:pPr>
              <a:buFont typeface="Courier New" panose="02070309020205020404" pitchFamily="49" charset="0"/>
              <a:buChar char="o"/>
            </a:pPr>
            <a:r>
              <a:rPr lang="fr-FR" dirty="0" smtClean="0"/>
              <a:t>OM, </a:t>
            </a:r>
            <a:r>
              <a:rPr lang="fr-FR" dirty="0" err="1" smtClean="0"/>
              <a:t>Celtics</a:t>
            </a:r>
            <a:r>
              <a:rPr lang="fr-FR" dirty="0" smtClean="0"/>
              <a:t>, </a:t>
            </a:r>
            <a:r>
              <a:rPr lang="fr-FR" dirty="0" err="1" smtClean="0"/>
              <a:t>Juve</a:t>
            </a:r>
            <a:r>
              <a:rPr lang="fr-FR" dirty="0" smtClean="0"/>
              <a:t>, Warriors, Canadiens, </a:t>
            </a:r>
            <a:r>
              <a:rPr lang="fr-FR" dirty="0" err="1" smtClean="0"/>
              <a:t>Seahawks</a:t>
            </a:r>
            <a:r>
              <a:rPr lang="fr-FR" dirty="0" smtClean="0"/>
              <a:t>, Fed, Stan, Jo, Liza, Ray Allen, Curry, </a:t>
            </a:r>
            <a:r>
              <a:rPr lang="fr-FR" dirty="0" err="1" smtClean="0"/>
              <a:t>Voller</a:t>
            </a:r>
            <a:r>
              <a:rPr lang="fr-FR" dirty="0" smtClean="0"/>
              <a:t>, ZZ, Slater, </a:t>
            </a:r>
            <a:r>
              <a:rPr lang="fr-FR" dirty="0" err="1" smtClean="0"/>
              <a:t>Bird</a:t>
            </a:r>
            <a:r>
              <a:rPr lang="fr-FR" dirty="0" smtClean="0"/>
              <a:t>, </a:t>
            </a:r>
            <a:r>
              <a:rPr lang="fr-FR" dirty="0" err="1" smtClean="0"/>
              <a:t>Wilko</a:t>
            </a:r>
            <a:r>
              <a:rPr lang="fr-FR" dirty="0" smtClean="0"/>
              <a:t>….  </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814" y="2210320"/>
            <a:ext cx="3445674" cy="2291508"/>
          </a:xfrm>
          <a:prstGeom prst="ellipse">
            <a:avLst/>
          </a:prstGeom>
          <a:ln>
            <a:noFill/>
          </a:ln>
          <a:effectLst>
            <a:softEdge rad="112500"/>
          </a:effectLst>
        </p:spPr>
      </p:pic>
    </p:spTree>
    <p:extLst>
      <p:ext uri="{BB962C8B-B14F-4D97-AF65-F5344CB8AC3E}">
        <p14:creationId xmlns:p14="http://schemas.microsoft.com/office/powerpoint/2010/main" val="291489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lstStyle/>
          <a:p>
            <a:r>
              <a:rPr lang="en-GB" b="1" dirty="0"/>
              <a:t>NOW TRENDING IN THE SPONSORSHIP WORLD</a:t>
            </a:r>
          </a:p>
        </p:txBody>
      </p:sp>
      <p:grpSp>
        <p:nvGrpSpPr>
          <p:cNvPr id="5" name="Group 3"/>
          <p:cNvGrpSpPr/>
          <p:nvPr/>
        </p:nvGrpSpPr>
        <p:grpSpPr>
          <a:xfrm>
            <a:off x="249281" y="1472361"/>
            <a:ext cx="8113824" cy="444204"/>
            <a:chOff x="223283" y="715926"/>
            <a:chExt cx="6085368" cy="333153"/>
          </a:xfrm>
        </p:grpSpPr>
        <p:grpSp>
          <p:nvGrpSpPr>
            <p:cNvPr id="6" name="Group 4"/>
            <p:cNvGrpSpPr/>
            <p:nvPr/>
          </p:nvGrpSpPr>
          <p:grpSpPr>
            <a:xfrm>
              <a:off x="223283" y="715926"/>
              <a:ext cx="6085368" cy="333153"/>
              <a:chOff x="223283" y="715926"/>
              <a:chExt cx="6085368" cy="333153"/>
            </a:xfrm>
          </p:grpSpPr>
          <p:sp>
            <p:nvSpPr>
              <p:cNvPr id="8" name="Rectangle: Rounded Corners 6"/>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9" name="Group 7"/>
              <p:cNvGrpSpPr/>
              <p:nvPr/>
            </p:nvGrpSpPr>
            <p:grpSpPr>
              <a:xfrm>
                <a:off x="259096" y="737191"/>
                <a:ext cx="301575" cy="301574"/>
                <a:chOff x="364643" y="769477"/>
                <a:chExt cx="1058473" cy="1058473"/>
              </a:xfrm>
            </p:grpSpPr>
            <p:grpSp>
              <p:nvGrpSpPr>
                <p:cNvPr id="10" name="Group 8"/>
                <p:cNvGrpSpPr/>
                <p:nvPr/>
              </p:nvGrpSpPr>
              <p:grpSpPr>
                <a:xfrm>
                  <a:off x="364643" y="769477"/>
                  <a:ext cx="1058473" cy="1058473"/>
                  <a:chOff x="80433" y="2700870"/>
                  <a:chExt cx="3018366" cy="3018367"/>
                </a:xfrm>
              </p:grpSpPr>
              <p:pic>
                <p:nvPicPr>
                  <p:cNvPr id="12"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13" name="Oval 11"/>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11" name="Rectangle 10"/>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1</a:t>
                  </a:r>
                </a:p>
              </p:txBody>
            </p:sp>
          </p:grpSp>
        </p:grpSp>
        <p:sp>
          <p:nvSpPr>
            <p:cNvPr id="7" name="Rectangle 6"/>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THE MARKETPLACE </a:t>
              </a:r>
              <a:r>
                <a:rPr lang="en-GB" sz="2133" i="1" dirty="0">
                  <a:solidFill>
                    <a:schemeClr val="bg1"/>
                  </a:solidFill>
                </a:rPr>
                <a:t>(AND RIGHTS FEES) </a:t>
              </a:r>
              <a:r>
                <a:rPr lang="en-GB" sz="2133" b="1" dirty="0">
                  <a:solidFill>
                    <a:schemeClr val="bg1"/>
                  </a:solidFill>
                </a:rPr>
                <a:t>CONTINUE TO GROW</a:t>
              </a:r>
            </a:p>
          </p:txBody>
        </p:sp>
      </p:grpSp>
      <p:grpSp>
        <p:nvGrpSpPr>
          <p:cNvPr id="14" name="Group 12"/>
          <p:cNvGrpSpPr/>
          <p:nvPr/>
        </p:nvGrpSpPr>
        <p:grpSpPr>
          <a:xfrm>
            <a:off x="754918" y="2108740"/>
            <a:ext cx="8524949" cy="444204"/>
            <a:chOff x="223283" y="715926"/>
            <a:chExt cx="6393712" cy="333153"/>
          </a:xfrm>
        </p:grpSpPr>
        <p:grpSp>
          <p:nvGrpSpPr>
            <p:cNvPr id="15" name="Group 13"/>
            <p:cNvGrpSpPr/>
            <p:nvPr/>
          </p:nvGrpSpPr>
          <p:grpSpPr>
            <a:xfrm>
              <a:off x="223283" y="715926"/>
              <a:ext cx="6358270" cy="333153"/>
              <a:chOff x="223283" y="715926"/>
              <a:chExt cx="6358270" cy="333153"/>
            </a:xfrm>
          </p:grpSpPr>
          <p:sp>
            <p:nvSpPr>
              <p:cNvPr id="17" name="Rectangle: Rounded Corners 15"/>
              <p:cNvSpPr/>
              <p:nvPr/>
            </p:nvSpPr>
            <p:spPr>
              <a:xfrm>
                <a:off x="223283" y="715926"/>
                <a:ext cx="6358270"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18" name="Group 16"/>
              <p:cNvGrpSpPr/>
              <p:nvPr/>
            </p:nvGrpSpPr>
            <p:grpSpPr>
              <a:xfrm>
                <a:off x="259096" y="737191"/>
                <a:ext cx="301575" cy="301574"/>
                <a:chOff x="364643" y="769477"/>
                <a:chExt cx="1058473" cy="1058473"/>
              </a:xfrm>
            </p:grpSpPr>
            <p:grpSp>
              <p:nvGrpSpPr>
                <p:cNvPr id="19" name="Group 17"/>
                <p:cNvGrpSpPr/>
                <p:nvPr/>
              </p:nvGrpSpPr>
              <p:grpSpPr>
                <a:xfrm>
                  <a:off x="364643" y="769477"/>
                  <a:ext cx="1058473" cy="1058473"/>
                  <a:chOff x="80433" y="2700870"/>
                  <a:chExt cx="3018366" cy="3018367"/>
                </a:xfrm>
              </p:grpSpPr>
              <p:pic>
                <p:nvPicPr>
                  <p:cNvPr id="21"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22" name="Oval 20"/>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0" name="Rectangle 19"/>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2</a:t>
                  </a:r>
                </a:p>
              </p:txBody>
            </p:sp>
          </p:grpSp>
        </p:grpSp>
        <p:sp>
          <p:nvSpPr>
            <p:cNvPr id="16" name="Rectangle 15"/>
            <p:cNvSpPr/>
            <p:nvPr/>
          </p:nvSpPr>
          <p:spPr>
            <a:xfrm>
              <a:off x="572449" y="757098"/>
              <a:ext cx="6044546" cy="246173"/>
            </a:xfrm>
            <a:prstGeom prst="rect">
              <a:avLst/>
            </a:prstGeom>
          </p:spPr>
          <p:txBody>
            <a:bodyPr wrap="square" lIns="0" tIns="0" rIns="0" bIns="0" anchor="t" anchorCtr="0">
              <a:spAutoFit/>
            </a:bodyPr>
            <a:lstStyle/>
            <a:p>
              <a:r>
                <a:rPr lang="en-GB" sz="2133" b="1" dirty="0">
                  <a:solidFill>
                    <a:schemeClr val="bg1"/>
                  </a:solidFill>
                </a:rPr>
                <a:t>SPONSORS HAVE A BIGGER VOICE </a:t>
              </a:r>
              <a:r>
                <a:rPr lang="en-GB" sz="2133" i="1" dirty="0">
                  <a:solidFill>
                    <a:schemeClr val="bg1"/>
                  </a:solidFill>
                </a:rPr>
                <a:t>(AND RESPONSIBILITY?) </a:t>
              </a:r>
              <a:r>
                <a:rPr lang="en-GB" sz="2133" b="1" dirty="0">
                  <a:solidFill>
                    <a:schemeClr val="bg1"/>
                  </a:solidFill>
                </a:rPr>
                <a:t>THAN EVER</a:t>
              </a:r>
            </a:p>
          </p:txBody>
        </p:sp>
      </p:grpSp>
      <p:grpSp>
        <p:nvGrpSpPr>
          <p:cNvPr id="23" name="Group 21"/>
          <p:cNvGrpSpPr/>
          <p:nvPr/>
        </p:nvGrpSpPr>
        <p:grpSpPr>
          <a:xfrm>
            <a:off x="1260555" y="2745118"/>
            <a:ext cx="8113824" cy="444204"/>
            <a:chOff x="223283" y="715926"/>
            <a:chExt cx="6085368" cy="333153"/>
          </a:xfrm>
        </p:grpSpPr>
        <p:grpSp>
          <p:nvGrpSpPr>
            <p:cNvPr id="24" name="Group 22"/>
            <p:cNvGrpSpPr/>
            <p:nvPr/>
          </p:nvGrpSpPr>
          <p:grpSpPr>
            <a:xfrm>
              <a:off x="223283" y="715926"/>
              <a:ext cx="6085368" cy="333153"/>
              <a:chOff x="223283" y="715926"/>
              <a:chExt cx="6085368" cy="333153"/>
            </a:xfrm>
          </p:grpSpPr>
          <p:sp>
            <p:nvSpPr>
              <p:cNvPr id="26" name="Rectangle: Rounded Corners 24"/>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27" name="Group 25"/>
              <p:cNvGrpSpPr/>
              <p:nvPr/>
            </p:nvGrpSpPr>
            <p:grpSpPr>
              <a:xfrm>
                <a:off x="259096" y="737191"/>
                <a:ext cx="301575" cy="301574"/>
                <a:chOff x="364643" y="769477"/>
                <a:chExt cx="1058473" cy="1058473"/>
              </a:xfrm>
            </p:grpSpPr>
            <p:grpSp>
              <p:nvGrpSpPr>
                <p:cNvPr id="28" name="Group 26"/>
                <p:cNvGrpSpPr/>
                <p:nvPr/>
              </p:nvGrpSpPr>
              <p:grpSpPr>
                <a:xfrm>
                  <a:off x="364643" y="769477"/>
                  <a:ext cx="1058473" cy="1058473"/>
                  <a:chOff x="80433" y="2700870"/>
                  <a:chExt cx="3018366" cy="3018367"/>
                </a:xfrm>
              </p:grpSpPr>
              <p:pic>
                <p:nvPicPr>
                  <p:cNvPr id="30"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31" name="Oval 29"/>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29" name="Rectangle 28"/>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3</a:t>
                  </a:r>
                </a:p>
              </p:txBody>
            </p:sp>
          </p:grpSp>
        </p:grpSp>
        <p:sp>
          <p:nvSpPr>
            <p:cNvPr id="25" name="Rectangle 24"/>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BRANDS REQUIRE PROOF OF IMPACT – BEYOND EXPOSURE</a:t>
              </a:r>
            </a:p>
          </p:txBody>
        </p:sp>
      </p:grpSp>
      <p:grpSp>
        <p:nvGrpSpPr>
          <p:cNvPr id="32" name="Group 30"/>
          <p:cNvGrpSpPr/>
          <p:nvPr/>
        </p:nvGrpSpPr>
        <p:grpSpPr>
          <a:xfrm>
            <a:off x="1766193" y="3381497"/>
            <a:ext cx="8235077" cy="444204"/>
            <a:chOff x="223283" y="715926"/>
            <a:chExt cx="6176308" cy="333153"/>
          </a:xfrm>
        </p:grpSpPr>
        <p:grpSp>
          <p:nvGrpSpPr>
            <p:cNvPr id="33" name="Group 31"/>
            <p:cNvGrpSpPr/>
            <p:nvPr/>
          </p:nvGrpSpPr>
          <p:grpSpPr>
            <a:xfrm>
              <a:off x="223283" y="715926"/>
              <a:ext cx="6085368" cy="333153"/>
              <a:chOff x="223283" y="715926"/>
              <a:chExt cx="6085368" cy="333153"/>
            </a:xfrm>
          </p:grpSpPr>
          <p:sp>
            <p:nvSpPr>
              <p:cNvPr id="35" name="Rectangle: Rounded Corners 33"/>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36" name="Group 34"/>
              <p:cNvGrpSpPr/>
              <p:nvPr/>
            </p:nvGrpSpPr>
            <p:grpSpPr>
              <a:xfrm>
                <a:off x="259096" y="737191"/>
                <a:ext cx="301575" cy="301574"/>
                <a:chOff x="364643" y="769477"/>
                <a:chExt cx="1058473" cy="1058473"/>
              </a:xfrm>
            </p:grpSpPr>
            <p:grpSp>
              <p:nvGrpSpPr>
                <p:cNvPr id="37" name="Group 35"/>
                <p:cNvGrpSpPr/>
                <p:nvPr/>
              </p:nvGrpSpPr>
              <p:grpSpPr>
                <a:xfrm>
                  <a:off x="364643" y="769477"/>
                  <a:ext cx="1058473" cy="1058473"/>
                  <a:chOff x="80433" y="2700870"/>
                  <a:chExt cx="3018366" cy="3018367"/>
                </a:xfrm>
              </p:grpSpPr>
              <p:pic>
                <p:nvPicPr>
                  <p:cNvPr id="39"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0" name="Oval 38"/>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38" name="Rectangle 37"/>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4</a:t>
                  </a:r>
                </a:p>
              </p:txBody>
            </p:sp>
          </p:grpSp>
        </p:grpSp>
        <p:sp>
          <p:nvSpPr>
            <p:cNvPr id="34" name="Rectangle 33"/>
            <p:cNvSpPr/>
            <p:nvPr/>
          </p:nvSpPr>
          <p:spPr>
            <a:xfrm>
              <a:off x="572448" y="757098"/>
              <a:ext cx="5827143" cy="246173"/>
            </a:xfrm>
            <a:prstGeom prst="rect">
              <a:avLst/>
            </a:prstGeom>
          </p:spPr>
          <p:txBody>
            <a:bodyPr wrap="square" lIns="0" tIns="0" rIns="0" bIns="0" anchor="t" anchorCtr="0">
              <a:spAutoFit/>
            </a:bodyPr>
            <a:lstStyle/>
            <a:p>
              <a:r>
                <a:rPr lang="en-GB" sz="2133" b="1" dirty="0">
                  <a:solidFill>
                    <a:schemeClr val="bg1"/>
                  </a:solidFill>
                </a:rPr>
                <a:t>COMMUNITY / ACTIVATION / ENGAGEMENT PLAY A CRITICAL ROLE</a:t>
              </a:r>
            </a:p>
          </p:txBody>
        </p:sp>
      </p:grpSp>
      <p:grpSp>
        <p:nvGrpSpPr>
          <p:cNvPr id="41" name="Group 39"/>
          <p:cNvGrpSpPr/>
          <p:nvPr/>
        </p:nvGrpSpPr>
        <p:grpSpPr>
          <a:xfrm>
            <a:off x="2271830" y="4017878"/>
            <a:ext cx="8113824" cy="444204"/>
            <a:chOff x="223283" y="715926"/>
            <a:chExt cx="6085368" cy="333153"/>
          </a:xfrm>
        </p:grpSpPr>
        <p:grpSp>
          <p:nvGrpSpPr>
            <p:cNvPr id="42" name="Group 40"/>
            <p:cNvGrpSpPr/>
            <p:nvPr/>
          </p:nvGrpSpPr>
          <p:grpSpPr>
            <a:xfrm>
              <a:off x="223283" y="715926"/>
              <a:ext cx="6085368" cy="333153"/>
              <a:chOff x="223283" y="715926"/>
              <a:chExt cx="6085368" cy="333153"/>
            </a:xfrm>
          </p:grpSpPr>
          <p:sp>
            <p:nvSpPr>
              <p:cNvPr id="44" name="Rectangle: Rounded Corners 42"/>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45" name="Group 43"/>
              <p:cNvGrpSpPr/>
              <p:nvPr/>
            </p:nvGrpSpPr>
            <p:grpSpPr>
              <a:xfrm>
                <a:off x="259096" y="737191"/>
                <a:ext cx="301575" cy="301574"/>
                <a:chOff x="364643" y="769477"/>
                <a:chExt cx="1058473" cy="1058473"/>
              </a:xfrm>
            </p:grpSpPr>
            <p:grpSp>
              <p:nvGrpSpPr>
                <p:cNvPr id="46" name="Group 44"/>
                <p:cNvGrpSpPr/>
                <p:nvPr/>
              </p:nvGrpSpPr>
              <p:grpSpPr>
                <a:xfrm>
                  <a:off x="364643" y="769477"/>
                  <a:ext cx="1058473" cy="1058473"/>
                  <a:chOff x="80433" y="2700870"/>
                  <a:chExt cx="3018366" cy="3018367"/>
                </a:xfrm>
              </p:grpSpPr>
              <p:pic>
                <p:nvPicPr>
                  <p:cNvPr id="48"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49" name="Oval 47"/>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47" name="Rectangle 46"/>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5</a:t>
                  </a:r>
                </a:p>
              </p:txBody>
            </p:sp>
          </p:grpSp>
        </p:grpSp>
        <p:sp>
          <p:nvSpPr>
            <p:cNvPr id="43" name="Rectangle 42"/>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DIGITAL HAS CHANGED THE GAME</a:t>
              </a:r>
            </a:p>
          </p:txBody>
        </p:sp>
      </p:grpSp>
      <p:grpSp>
        <p:nvGrpSpPr>
          <p:cNvPr id="50" name="Group 48"/>
          <p:cNvGrpSpPr/>
          <p:nvPr/>
        </p:nvGrpSpPr>
        <p:grpSpPr>
          <a:xfrm>
            <a:off x="2777467" y="4654254"/>
            <a:ext cx="8113824" cy="444204"/>
            <a:chOff x="223283" y="715926"/>
            <a:chExt cx="6085368" cy="333153"/>
          </a:xfrm>
        </p:grpSpPr>
        <p:grpSp>
          <p:nvGrpSpPr>
            <p:cNvPr id="51" name="Group 49"/>
            <p:cNvGrpSpPr/>
            <p:nvPr/>
          </p:nvGrpSpPr>
          <p:grpSpPr>
            <a:xfrm>
              <a:off x="223283" y="715926"/>
              <a:ext cx="6085368" cy="333153"/>
              <a:chOff x="223283" y="715926"/>
              <a:chExt cx="6085368" cy="333153"/>
            </a:xfrm>
          </p:grpSpPr>
          <p:sp>
            <p:nvSpPr>
              <p:cNvPr id="53" name="Rectangle: Rounded Corners 51"/>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54" name="Group 52"/>
              <p:cNvGrpSpPr/>
              <p:nvPr/>
            </p:nvGrpSpPr>
            <p:grpSpPr>
              <a:xfrm>
                <a:off x="259096" y="737191"/>
                <a:ext cx="301575" cy="301574"/>
                <a:chOff x="364643" y="769477"/>
                <a:chExt cx="1058473" cy="1058473"/>
              </a:xfrm>
            </p:grpSpPr>
            <p:grpSp>
              <p:nvGrpSpPr>
                <p:cNvPr id="55" name="Group 53"/>
                <p:cNvGrpSpPr/>
                <p:nvPr/>
              </p:nvGrpSpPr>
              <p:grpSpPr>
                <a:xfrm>
                  <a:off x="364643" y="769477"/>
                  <a:ext cx="1058473" cy="1058473"/>
                  <a:chOff x="80433" y="2700870"/>
                  <a:chExt cx="3018366" cy="3018367"/>
                </a:xfrm>
              </p:grpSpPr>
              <p:pic>
                <p:nvPicPr>
                  <p:cNvPr id="57"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58" name="Oval 56"/>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56" name="Rectangle 55"/>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6</a:t>
                  </a:r>
                </a:p>
              </p:txBody>
            </p:sp>
          </p:grpSp>
        </p:grpSp>
        <p:sp>
          <p:nvSpPr>
            <p:cNvPr id="52" name="Rectangle 51"/>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E-SPORTS AND OTHERS ARE CHANGING IT FURTHER</a:t>
              </a:r>
            </a:p>
          </p:txBody>
        </p:sp>
      </p:grpSp>
      <p:grpSp>
        <p:nvGrpSpPr>
          <p:cNvPr id="59" name="Group 57"/>
          <p:cNvGrpSpPr/>
          <p:nvPr/>
        </p:nvGrpSpPr>
        <p:grpSpPr>
          <a:xfrm>
            <a:off x="3283105" y="5290634"/>
            <a:ext cx="8113824" cy="444204"/>
            <a:chOff x="223283" y="715926"/>
            <a:chExt cx="6085368" cy="333153"/>
          </a:xfrm>
        </p:grpSpPr>
        <p:grpSp>
          <p:nvGrpSpPr>
            <p:cNvPr id="60" name="Group 58"/>
            <p:cNvGrpSpPr/>
            <p:nvPr/>
          </p:nvGrpSpPr>
          <p:grpSpPr>
            <a:xfrm>
              <a:off x="223283" y="715926"/>
              <a:ext cx="6085368" cy="333153"/>
              <a:chOff x="223283" y="715926"/>
              <a:chExt cx="6085368" cy="333153"/>
            </a:xfrm>
          </p:grpSpPr>
          <p:sp>
            <p:nvSpPr>
              <p:cNvPr id="62" name="Rectangle: Rounded Corners 60"/>
              <p:cNvSpPr/>
              <p:nvPr/>
            </p:nvSpPr>
            <p:spPr>
              <a:xfrm>
                <a:off x="223283" y="715926"/>
                <a:ext cx="6085368" cy="33315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solidFill>
                </a:endParaRPr>
              </a:p>
            </p:txBody>
          </p:sp>
          <p:grpSp>
            <p:nvGrpSpPr>
              <p:cNvPr id="63" name="Group 61"/>
              <p:cNvGrpSpPr/>
              <p:nvPr/>
            </p:nvGrpSpPr>
            <p:grpSpPr>
              <a:xfrm>
                <a:off x="259096" y="737191"/>
                <a:ext cx="301575" cy="301574"/>
                <a:chOff x="364643" y="769477"/>
                <a:chExt cx="1058473" cy="1058473"/>
              </a:xfrm>
            </p:grpSpPr>
            <p:grpSp>
              <p:nvGrpSpPr>
                <p:cNvPr id="64" name="Group 62"/>
                <p:cNvGrpSpPr/>
                <p:nvPr/>
              </p:nvGrpSpPr>
              <p:grpSpPr>
                <a:xfrm>
                  <a:off x="364643" y="769477"/>
                  <a:ext cx="1058473" cy="1058473"/>
                  <a:chOff x="80433" y="2700870"/>
                  <a:chExt cx="3018366" cy="3018367"/>
                </a:xfrm>
              </p:grpSpPr>
              <p:pic>
                <p:nvPicPr>
                  <p:cNvPr id="66" name="Picture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33" y="2700870"/>
                    <a:ext cx="3018366" cy="3018367"/>
                  </a:xfrm>
                  <a:prstGeom prst="rect">
                    <a:avLst/>
                  </a:prstGeom>
                </p:spPr>
              </p:pic>
              <p:sp>
                <p:nvSpPr>
                  <p:cNvPr id="67" name="Oval 65"/>
                  <p:cNvSpPr/>
                  <p:nvPr/>
                </p:nvSpPr>
                <p:spPr>
                  <a:xfrm>
                    <a:off x="744701" y="3365132"/>
                    <a:ext cx="1689830" cy="1689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 dirty="0">
                      <a:solidFill>
                        <a:schemeClr val="bg1"/>
                      </a:solidFill>
                    </a:endParaRPr>
                  </a:p>
                </p:txBody>
              </p:sp>
            </p:grpSp>
            <p:sp>
              <p:nvSpPr>
                <p:cNvPr id="65" name="Rectangle 64"/>
                <p:cNvSpPr/>
                <p:nvPr/>
              </p:nvSpPr>
              <p:spPr>
                <a:xfrm>
                  <a:off x="683830" y="920541"/>
                  <a:ext cx="420096" cy="756340"/>
                </a:xfrm>
                <a:prstGeom prst="rect">
                  <a:avLst/>
                </a:prstGeom>
              </p:spPr>
              <p:txBody>
                <a:bodyPr wrap="square" lIns="0" tIns="0" rIns="0" bIns="0" anchor="ctr" anchorCtr="0">
                  <a:spAutoFit/>
                </a:bodyPr>
                <a:lstStyle/>
                <a:p>
                  <a:pPr algn="ctr"/>
                  <a:r>
                    <a:rPr lang="en-GB" sz="1867" b="1" dirty="0">
                      <a:solidFill>
                        <a:schemeClr val="bg1"/>
                      </a:solidFill>
                    </a:rPr>
                    <a:t>7</a:t>
                  </a:r>
                </a:p>
              </p:txBody>
            </p:sp>
          </p:grpSp>
        </p:grpSp>
        <p:sp>
          <p:nvSpPr>
            <p:cNvPr id="61" name="Rectangle 60"/>
            <p:cNvSpPr/>
            <p:nvPr/>
          </p:nvSpPr>
          <p:spPr>
            <a:xfrm>
              <a:off x="572449" y="757098"/>
              <a:ext cx="5665318" cy="246173"/>
            </a:xfrm>
            <a:prstGeom prst="rect">
              <a:avLst/>
            </a:prstGeom>
          </p:spPr>
          <p:txBody>
            <a:bodyPr wrap="square" lIns="0" tIns="0" rIns="0" bIns="0" anchor="t" anchorCtr="0">
              <a:spAutoFit/>
            </a:bodyPr>
            <a:lstStyle/>
            <a:p>
              <a:r>
                <a:rPr lang="en-GB" sz="2133" b="1" dirty="0">
                  <a:solidFill>
                    <a:schemeClr val="bg1"/>
                  </a:solidFill>
                </a:rPr>
                <a:t>SPONSORSHIP IS MORE STRATEGIC THAN EVER</a:t>
              </a:r>
            </a:p>
          </p:txBody>
        </p:sp>
      </p:grpSp>
      <p:sp>
        <p:nvSpPr>
          <p:cNvPr id="68" name="Title 5"/>
          <p:cNvSpPr txBox="1">
            <a:spLocks/>
          </p:cNvSpPr>
          <p:nvPr/>
        </p:nvSpPr>
        <p:spPr>
          <a:xfrm>
            <a:off x="291811" y="5919226"/>
            <a:ext cx="11616267" cy="524440"/>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rgbClr val="FF0000"/>
                </a:solidFill>
                <a:latin typeface="+mj-lt"/>
                <a:ea typeface="+mj-ea"/>
                <a:cs typeface="+mj-cs"/>
              </a:defRPr>
            </a:lvl1pPr>
          </a:lstStyle>
          <a:p>
            <a:pPr algn="r"/>
            <a:r>
              <a:rPr lang="en-GB" sz="3733" dirty="0">
                <a:solidFill>
                  <a:schemeClr val="tx1"/>
                </a:solidFill>
              </a:rPr>
              <a:t>… BUT YOU ALREADY KNEW THAT</a:t>
            </a:r>
          </a:p>
        </p:txBody>
      </p:sp>
    </p:spTree>
    <p:extLst>
      <p:ext uri="{BB962C8B-B14F-4D97-AF65-F5344CB8AC3E}">
        <p14:creationId xmlns:p14="http://schemas.microsoft.com/office/powerpoint/2010/main" val="2702903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5"/>
          <p:cNvGrpSpPr>
            <a:grpSpLocks noChangeAspect="1"/>
          </p:cNvGrpSpPr>
          <p:nvPr/>
        </p:nvGrpSpPr>
        <p:grpSpPr>
          <a:xfrm>
            <a:off x="10207481" y="1316540"/>
            <a:ext cx="1874383" cy="4293578"/>
            <a:chOff x="7160000" y="577073"/>
            <a:chExt cx="1757233" cy="4025221"/>
          </a:xfrm>
        </p:grpSpPr>
        <p:sp>
          <p:nvSpPr>
            <p:cNvPr id="5" name="Oval 11"/>
            <p:cNvSpPr/>
            <p:nvPr/>
          </p:nvSpPr>
          <p:spPr>
            <a:xfrm>
              <a:off x="7160000" y="2002526"/>
              <a:ext cx="1757233" cy="1757233"/>
            </a:xfrm>
            <a:prstGeom prst="ellipse">
              <a:avLst/>
            </a:prstGeom>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6" name="Oval 172"/>
            <p:cNvSpPr/>
            <p:nvPr/>
          </p:nvSpPr>
          <p:spPr>
            <a:xfrm>
              <a:off x="7786616"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7" name="Title 1"/>
            <p:cNvSpPr txBox="1">
              <a:spLocks/>
            </p:cNvSpPr>
            <p:nvPr/>
          </p:nvSpPr>
          <p:spPr>
            <a:xfrm>
              <a:off x="7621219" y="3806834"/>
              <a:ext cx="834797" cy="246361"/>
            </a:xfrm>
            <a:prstGeom prst="rect">
              <a:avLst/>
            </a:prstGeom>
          </p:spPr>
          <p:txBody>
            <a:bodyPr vert="horz" lIns="0" tIns="0" rIns="0" bIns="0" rtlCol="0" anchor="t" anchorCtr="0">
              <a:noAutofit/>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3.6bn</a:t>
              </a:r>
              <a:endParaRPr lang="en-GB" sz="1867" dirty="0">
                <a:solidFill>
                  <a:schemeClr val="tx2"/>
                </a:solidFill>
              </a:endParaRPr>
            </a:p>
          </p:txBody>
        </p:sp>
        <p:sp>
          <p:nvSpPr>
            <p:cNvPr id="8" name="TextBox 104"/>
            <p:cNvSpPr txBox="1"/>
            <p:nvPr/>
          </p:nvSpPr>
          <p:spPr>
            <a:xfrm>
              <a:off x="7238562" y="577073"/>
              <a:ext cx="1513972" cy="134592"/>
            </a:xfrm>
            <a:prstGeom prst="rect">
              <a:avLst/>
            </a:prstGeom>
            <a:noFill/>
          </p:spPr>
          <p:txBody>
            <a:bodyPr wrap="square" lIns="0" tIns="0" rIns="0" bIns="0" rtlCol="0">
              <a:spAutoFit/>
            </a:bodyPr>
            <a:lstStyle/>
            <a:p>
              <a:pPr algn="ctr"/>
              <a:r>
                <a:rPr lang="en-GB" sz="933" dirty="0"/>
                <a:t>OLYMPIC GAMES RIO 2016</a:t>
              </a:r>
            </a:p>
          </p:txBody>
        </p:sp>
      </p:grpSp>
      <p:sp>
        <p:nvSpPr>
          <p:cNvPr id="9" name="Title 1"/>
          <p:cNvSpPr>
            <a:spLocks noGrp="1"/>
          </p:cNvSpPr>
          <p:nvPr>
            <p:ph type="title"/>
          </p:nvPr>
        </p:nvSpPr>
        <p:spPr>
          <a:xfrm>
            <a:off x="292274" y="283923"/>
            <a:ext cx="11615804" cy="1027135"/>
          </a:xfrm>
        </p:spPr>
        <p:txBody>
          <a:bodyPr>
            <a:normAutofit fontScale="90000"/>
          </a:bodyPr>
          <a:lstStyle/>
          <a:p>
            <a:r>
              <a:rPr lang="en-GB" b="1" dirty="0"/>
              <a:t>GLOBAL DEDICATED CUMULATIVE TV AUDIENCE </a:t>
            </a:r>
            <a:br>
              <a:rPr lang="en-GB" b="1" dirty="0"/>
            </a:br>
            <a:r>
              <a:rPr lang="en-GB" b="1" i="1" dirty="0"/>
              <a:t>Select Events - Year-end 2016 </a:t>
            </a:r>
          </a:p>
        </p:txBody>
      </p:sp>
      <p:grpSp>
        <p:nvGrpSpPr>
          <p:cNvPr id="10" name="Group 24"/>
          <p:cNvGrpSpPr>
            <a:grpSpLocks noChangeAspect="1"/>
          </p:cNvGrpSpPr>
          <p:nvPr/>
        </p:nvGrpSpPr>
        <p:grpSpPr>
          <a:xfrm>
            <a:off x="79200" y="3364031"/>
            <a:ext cx="720827" cy="2246069"/>
            <a:chOff x="914715" y="2496604"/>
            <a:chExt cx="675776" cy="2105690"/>
          </a:xfrm>
        </p:grpSpPr>
        <p:pic>
          <p:nvPicPr>
            <p:cNvPr id="11" name="Picture 88"/>
            <p:cNvPicPr>
              <a:picLocks noChangeAspect="1"/>
            </p:cNvPicPr>
            <p:nvPr/>
          </p:nvPicPr>
          <p:blipFill rotWithShape="1">
            <a:blip r:embed="rId2" cstate="print">
              <a:extLst>
                <a:ext uri="{28A0092B-C50C-407E-A947-70E740481C1C}">
                  <a14:useLocalDpi xmlns:a14="http://schemas.microsoft.com/office/drawing/2010/main" val="0"/>
                </a:ext>
              </a:extLst>
            </a:blip>
            <a:srcRect l="23540" t="5513" r="22162" b="5048"/>
            <a:stretch/>
          </p:blipFill>
          <p:spPr>
            <a:xfrm>
              <a:off x="1080827" y="2816260"/>
              <a:ext cx="346959" cy="571513"/>
            </a:xfrm>
            <a:prstGeom prst="rect">
              <a:avLst/>
            </a:prstGeom>
          </p:spPr>
        </p:pic>
        <p:grpSp>
          <p:nvGrpSpPr>
            <p:cNvPr id="12" name="Group 13"/>
            <p:cNvGrpSpPr/>
            <p:nvPr/>
          </p:nvGrpSpPr>
          <p:grpSpPr>
            <a:xfrm>
              <a:off x="927131" y="3508158"/>
              <a:ext cx="654351" cy="1094136"/>
              <a:chOff x="643421" y="3508158"/>
              <a:chExt cx="654351" cy="1094136"/>
            </a:xfrm>
          </p:grpSpPr>
          <p:sp>
            <p:nvSpPr>
              <p:cNvPr id="15" name="Oval 37"/>
              <p:cNvSpPr/>
              <p:nvPr/>
            </p:nvSpPr>
            <p:spPr>
              <a:xfrm>
                <a:off x="718596"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6" name="Oval 70"/>
              <p:cNvSpPr/>
              <p:nvPr/>
            </p:nvSpPr>
            <p:spPr>
              <a:xfrm>
                <a:off x="844796" y="3508158"/>
                <a:ext cx="251601" cy="25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17" name="Title 1"/>
              <p:cNvSpPr txBox="1">
                <a:spLocks/>
              </p:cNvSpPr>
              <p:nvPr/>
            </p:nvSpPr>
            <p:spPr>
              <a:xfrm>
                <a:off x="643421" y="3824620"/>
                <a:ext cx="654351" cy="252000"/>
              </a:xfrm>
              <a:prstGeom prst="rect">
                <a:avLst/>
              </a:prstGeom>
            </p:spPr>
            <p:txBody>
              <a:bodyPr vert="horz" lIns="0" tIns="0" rIns="0" bIns="0" rtlCol="0" anchor="t" anchorCtr="0">
                <a:normAutofit lnSpcReduction="100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306m</a:t>
                </a:r>
                <a:endParaRPr lang="en-GB" sz="1867" dirty="0">
                  <a:solidFill>
                    <a:schemeClr val="tx2"/>
                  </a:solidFill>
                </a:endParaRPr>
              </a:p>
            </p:txBody>
          </p:sp>
        </p:grpSp>
        <p:pic>
          <p:nvPicPr>
            <p:cNvPr id="13"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827" y="4157912"/>
              <a:ext cx="285708" cy="373401"/>
            </a:xfrm>
            <a:prstGeom prst="rect">
              <a:avLst/>
            </a:prstGeom>
          </p:spPr>
        </p:pic>
        <p:sp>
          <p:nvSpPr>
            <p:cNvPr id="14" name="TextBox 96"/>
            <p:cNvSpPr txBox="1"/>
            <p:nvPr/>
          </p:nvSpPr>
          <p:spPr>
            <a:xfrm>
              <a:off x="914715" y="2496604"/>
              <a:ext cx="675776" cy="269184"/>
            </a:xfrm>
            <a:prstGeom prst="rect">
              <a:avLst/>
            </a:prstGeom>
            <a:noFill/>
          </p:spPr>
          <p:txBody>
            <a:bodyPr wrap="square" lIns="0" tIns="0" rIns="0" bIns="0" rtlCol="0">
              <a:spAutoFit/>
            </a:bodyPr>
            <a:lstStyle/>
            <a:p>
              <a:pPr algn="ctr"/>
              <a:r>
                <a:rPr lang="en-GB" sz="933" dirty="0"/>
                <a:t>THE EMIRATES </a:t>
              </a:r>
              <a:br>
                <a:rPr lang="en-GB" sz="933" dirty="0"/>
              </a:br>
              <a:r>
                <a:rPr lang="en-GB" sz="933" dirty="0"/>
                <a:t>FA CUP</a:t>
              </a:r>
            </a:p>
          </p:txBody>
        </p:sp>
      </p:grpSp>
      <p:grpSp>
        <p:nvGrpSpPr>
          <p:cNvPr id="18" name="Group 26"/>
          <p:cNvGrpSpPr>
            <a:grpSpLocks noChangeAspect="1"/>
          </p:cNvGrpSpPr>
          <p:nvPr/>
        </p:nvGrpSpPr>
        <p:grpSpPr>
          <a:xfrm>
            <a:off x="2759035" y="3102907"/>
            <a:ext cx="860417" cy="2507196"/>
            <a:chOff x="1609641" y="2251798"/>
            <a:chExt cx="806642" cy="2350496"/>
          </a:xfrm>
        </p:grpSpPr>
        <p:pic>
          <p:nvPicPr>
            <p:cNvPr id="19"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217" y="4193086"/>
              <a:ext cx="289636" cy="310001"/>
            </a:xfrm>
            <a:prstGeom prst="rect">
              <a:avLst/>
            </a:prstGeom>
          </p:spPr>
        </p:pic>
        <p:grpSp>
          <p:nvGrpSpPr>
            <p:cNvPr id="20" name="Group 25"/>
            <p:cNvGrpSpPr/>
            <p:nvPr/>
          </p:nvGrpSpPr>
          <p:grpSpPr>
            <a:xfrm>
              <a:off x="1609641" y="2251798"/>
              <a:ext cx="806642" cy="2350496"/>
              <a:chOff x="1609641" y="2251798"/>
              <a:chExt cx="806642" cy="2350496"/>
            </a:xfrm>
          </p:grpSpPr>
          <p:pic>
            <p:nvPicPr>
              <p:cNvPr id="21" name="Picture 87"/>
              <p:cNvPicPr>
                <a:picLocks noChangeAspect="1"/>
              </p:cNvPicPr>
              <p:nvPr/>
            </p:nvPicPr>
            <p:blipFill rotWithShape="1">
              <a:blip r:embed="rId5" cstate="print">
                <a:extLst>
                  <a:ext uri="{28A0092B-C50C-407E-A947-70E740481C1C}">
                    <a14:useLocalDpi xmlns:a14="http://schemas.microsoft.com/office/drawing/2010/main" val="0"/>
                  </a:ext>
                </a:extLst>
              </a:blip>
              <a:srcRect l="16428" t="2291" r="18910" b="32754"/>
              <a:stretch/>
            </p:blipFill>
            <p:spPr>
              <a:xfrm>
                <a:off x="1699708" y="2837587"/>
                <a:ext cx="585959" cy="452582"/>
              </a:xfrm>
              <a:prstGeom prst="rect">
                <a:avLst/>
              </a:prstGeom>
            </p:spPr>
          </p:pic>
          <p:grpSp>
            <p:nvGrpSpPr>
              <p:cNvPr id="22" name="Group 9"/>
              <p:cNvGrpSpPr/>
              <p:nvPr/>
            </p:nvGrpSpPr>
            <p:grpSpPr>
              <a:xfrm>
                <a:off x="1665512" y="3401357"/>
                <a:ext cx="654351" cy="1200937"/>
                <a:chOff x="1056383" y="3401357"/>
                <a:chExt cx="654351" cy="1200937"/>
              </a:xfrm>
            </p:grpSpPr>
            <p:sp>
              <p:nvSpPr>
                <p:cNvPr id="24" name="Title 1"/>
                <p:cNvSpPr txBox="1">
                  <a:spLocks/>
                </p:cNvSpPr>
                <p:nvPr/>
              </p:nvSpPr>
              <p:spPr>
                <a:xfrm>
                  <a:off x="1056383" y="3832088"/>
                  <a:ext cx="654351" cy="252000"/>
                </a:xfrm>
                <a:prstGeom prst="rect">
                  <a:avLst/>
                </a:prstGeom>
              </p:spPr>
              <p:txBody>
                <a:bodyPr vert="horz" lIns="0" tIns="0" rIns="0" bIns="0" rtlCol="0" anchor="t" anchorCtr="0">
                  <a:normAutofit lnSpcReduction="100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499m</a:t>
                  </a:r>
                  <a:endParaRPr lang="en-GB" sz="1867" dirty="0">
                    <a:solidFill>
                      <a:schemeClr val="tx2"/>
                    </a:solidFill>
                  </a:endParaRPr>
                </a:p>
              </p:txBody>
            </p:sp>
            <p:sp>
              <p:nvSpPr>
                <p:cNvPr id="25" name="Oval 169"/>
                <p:cNvSpPr/>
                <p:nvPr/>
              </p:nvSpPr>
              <p:spPr>
                <a:xfrm>
                  <a:off x="1131558"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26" name="Oval 71"/>
                <p:cNvSpPr/>
                <p:nvPr/>
              </p:nvSpPr>
              <p:spPr>
                <a:xfrm>
                  <a:off x="1204357" y="3401357"/>
                  <a:ext cx="358402" cy="3584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sp>
            <p:nvSpPr>
              <p:cNvPr id="23" name="TextBox 97"/>
              <p:cNvSpPr txBox="1"/>
              <p:nvPr/>
            </p:nvSpPr>
            <p:spPr>
              <a:xfrm>
                <a:off x="1609641" y="2251798"/>
                <a:ext cx="806642" cy="538369"/>
              </a:xfrm>
              <a:prstGeom prst="rect">
                <a:avLst/>
              </a:prstGeom>
              <a:noFill/>
            </p:spPr>
            <p:txBody>
              <a:bodyPr wrap="square" lIns="0" tIns="0" rIns="0" bIns="0" rtlCol="0">
                <a:spAutoFit/>
              </a:bodyPr>
              <a:lstStyle/>
              <a:p>
                <a:pPr algn="ctr"/>
                <a:r>
                  <a:rPr lang="en-GB" sz="933" dirty="0"/>
                  <a:t>WTA TENNIS PREMIER &amp; INTERNATIONALS</a:t>
                </a:r>
                <a:br>
                  <a:rPr lang="en-GB" sz="933" dirty="0"/>
                </a:br>
                <a:r>
                  <a:rPr lang="en-GB" sz="933" dirty="0"/>
                  <a:t>(56 EVENTS)</a:t>
                </a:r>
              </a:p>
            </p:txBody>
          </p:sp>
        </p:grpSp>
      </p:grpSp>
      <p:grpSp>
        <p:nvGrpSpPr>
          <p:cNvPr id="27" name="Group 8"/>
          <p:cNvGrpSpPr/>
          <p:nvPr/>
        </p:nvGrpSpPr>
        <p:grpSpPr>
          <a:xfrm>
            <a:off x="1910643" y="4303554"/>
            <a:ext cx="697973" cy="1306547"/>
            <a:chOff x="1860336" y="3377407"/>
            <a:chExt cx="654351" cy="1224887"/>
          </a:xfrm>
        </p:grpSpPr>
        <p:sp>
          <p:nvSpPr>
            <p:cNvPr id="28" name="Title 1"/>
            <p:cNvSpPr txBox="1">
              <a:spLocks/>
            </p:cNvSpPr>
            <p:nvPr/>
          </p:nvSpPr>
          <p:spPr>
            <a:xfrm>
              <a:off x="1860336" y="3832088"/>
              <a:ext cx="654351" cy="252000"/>
            </a:xfrm>
            <a:prstGeom prst="rect">
              <a:avLst/>
            </a:prstGeom>
          </p:spPr>
          <p:txBody>
            <a:bodyPr vert="horz" lIns="0" tIns="0" rIns="0" bIns="0" rtlCol="0" anchor="t" anchorCtr="0">
              <a:normAutofit lnSpcReduction="100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408m</a:t>
              </a:r>
              <a:endParaRPr lang="en-GB" sz="1867" dirty="0">
                <a:solidFill>
                  <a:schemeClr val="tx2"/>
                </a:solidFill>
              </a:endParaRPr>
            </a:p>
          </p:txBody>
        </p:sp>
        <p:sp>
          <p:nvSpPr>
            <p:cNvPr id="29" name="Oval 74"/>
            <p:cNvSpPr/>
            <p:nvPr/>
          </p:nvSpPr>
          <p:spPr>
            <a:xfrm>
              <a:off x="1996335" y="3377407"/>
              <a:ext cx="382352" cy="382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30" name="Oval 77"/>
            <p:cNvSpPr/>
            <p:nvPr/>
          </p:nvSpPr>
          <p:spPr>
            <a:xfrm>
              <a:off x="1925214"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sp>
        <p:nvSpPr>
          <p:cNvPr id="31" name="TextBox 98"/>
          <p:cNvSpPr txBox="1"/>
          <p:nvPr/>
        </p:nvSpPr>
        <p:spPr>
          <a:xfrm>
            <a:off x="1902448" y="3328282"/>
            <a:ext cx="720827" cy="287130"/>
          </a:xfrm>
          <a:prstGeom prst="rect">
            <a:avLst/>
          </a:prstGeom>
          <a:noFill/>
        </p:spPr>
        <p:txBody>
          <a:bodyPr wrap="square" lIns="0" tIns="0" rIns="0" bIns="0" rtlCol="0">
            <a:spAutoFit/>
          </a:bodyPr>
          <a:lstStyle/>
          <a:p>
            <a:pPr algn="ctr"/>
            <a:r>
              <a:rPr lang="en-GB" sz="933" dirty="0"/>
              <a:t>China Super League</a:t>
            </a:r>
          </a:p>
        </p:txBody>
      </p:sp>
      <p:sp>
        <p:nvSpPr>
          <p:cNvPr id="32" name="Title 1"/>
          <p:cNvSpPr txBox="1">
            <a:spLocks/>
          </p:cNvSpPr>
          <p:nvPr/>
        </p:nvSpPr>
        <p:spPr>
          <a:xfrm>
            <a:off x="3755270" y="4788548"/>
            <a:ext cx="697974" cy="268800"/>
          </a:xfrm>
          <a:prstGeom prst="rect">
            <a:avLst/>
          </a:prstGeom>
        </p:spPr>
        <p:txBody>
          <a:bodyPr vert="horz" lIns="0" tIns="0" rIns="0" bIns="0" rtlCol="0" anchor="t" anchorCtr="0">
            <a:normAutofit lnSpcReduction="100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580m</a:t>
            </a:r>
            <a:endParaRPr lang="en-GB" sz="1867" dirty="0">
              <a:solidFill>
                <a:schemeClr val="tx2"/>
              </a:solidFill>
            </a:endParaRPr>
          </a:p>
        </p:txBody>
      </p:sp>
      <p:sp>
        <p:nvSpPr>
          <p:cNvPr id="33" name="Oval 75"/>
          <p:cNvSpPr/>
          <p:nvPr/>
        </p:nvSpPr>
        <p:spPr>
          <a:xfrm>
            <a:off x="3850686" y="4204257"/>
            <a:ext cx="507140" cy="5071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34"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887" y="3657382"/>
            <a:ext cx="773557" cy="297337"/>
          </a:xfrm>
          <a:prstGeom prst="rect">
            <a:avLst/>
          </a:prstGeom>
        </p:spPr>
      </p:pic>
      <p:grpSp>
        <p:nvGrpSpPr>
          <p:cNvPr id="35" name="Group 18"/>
          <p:cNvGrpSpPr/>
          <p:nvPr/>
        </p:nvGrpSpPr>
        <p:grpSpPr>
          <a:xfrm>
            <a:off x="4892924" y="5072501"/>
            <a:ext cx="537600" cy="537600"/>
            <a:chOff x="5069897" y="5072501"/>
            <a:chExt cx="537600" cy="537600"/>
          </a:xfrm>
        </p:grpSpPr>
        <p:sp>
          <p:nvSpPr>
            <p:cNvPr id="36" name="Oval 175"/>
            <p:cNvSpPr/>
            <p:nvPr/>
          </p:nvSpPr>
          <p:spPr>
            <a:xfrm>
              <a:off x="5069897" y="5072501"/>
              <a:ext cx="537600" cy="53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37" name="Picture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744" y="5173611"/>
              <a:ext cx="308945" cy="330668"/>
            </a:xfrm>
            <a:prstGeom prst="rect">
              <a:avLst/>
            </a:prstGeom>
          </p:spPr>
        </p:pic>
      </p:grpSp>
      <p:sp>
        <p:nvSpPr>
          <p:cNvPr id="38" name="TextBox 99"/>
          <p:cNvSpPr txBox="1"/>
          <p:nvPr/>
        </p:nvSpPr>
        <p:spPr>
          <a:xfrm>
            <a:off x="3729589" y="3110178"/>
            <a:ext cx="720827" cy="430695"/>
          </a:xfrm>
          <a:prstGeom prst="rect">
            <a:avLst/>
          </a:prstGeom>
          <a:noFill/>
        </p:spPr>
        <p:txBody>
          <a:bodyPr wrap="square" lIns="0" tIns="0" rIns="0" bIns="0" rtlCol="0">
            <a:spAutoFit/>
          </a:bodyPr>
          <a:lstStyle/>
          <a:p>
            <a:pPr algn="ctr"/>
            <a:r>
              <a:rPr lang="en-GB" sz="933" dirty="0"/>
              <a:t>RUGBY WORLD CUP 2015</a:t>
            </a:r>
          </a:p>
        </p:txBody>
      </p:sp>
      <p:sp>
        <p:nvSpPr>
          <p:cNvPr id="39" name="Title 1"/>
          <p:cNvSpPr txBox="1">
            <a:spLocks/>
          </p:cNvSpPr>
          <p:nvPr/>
        </p:nvSpPr>
        <p:spPr>
          <a:xfrm>
            <a:off x="4849321" y="4788548"/>
            <a:ext cx="697974" cy="268800"/>
          </a:xfrm>
          <a:prstGeom prst="rect">
            <a:avLst/>
          </a:prstGeom>
        </p:spPr>
        <p:txBody>
          <a:bodyPr vert="horz" lIns="0" tIns="0" rIns="0" bIns="0" rtlCol="0" anchor="t" anchorCtr="0">
            <a:normAutofit fontScale="925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937.7m</a:t>
            </a:r>
            <a:endParaRPr lang="en-GB" sz="1867" dirty="0">
              <a:solidFill>
                <a:schemeClr val="tx2"/>
              </a:solidFill>
            </a:endParaRPr>
          </a:p>
        </p:txBody>
      </p:sp>
      <p:sp>
        <p:nvSpPr>
          <p:cNvPr id="40" name="Oval 76"/>
          <p:cNvSpPr/>
          <p:nvPr/>
        </p:nvSpPr>
        <p:spPr>
          <a:xfrm>
            <a:off x="4908819" y="4132419"/>
            <a:ext cx="578978" cy="5789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nvGrpSpPr>
          <p:cNvPr id="41" name="Group 17"/>
          <p:cNvGrpSpPr/>
          <p:nvPr/>
        </p:nvGrpSpPr>
        <p:grpSpPr>
          <a:xfrm>
            <a:off x="3797396" y="5072501"/>
            <a:ext cx="537600" cy="537600"/>
            <a:chOff x="6163948" y="5072501"/>
            <a:chExt cx="537600" cy="537600"/>
          </a:xfrm>
        </p:grpSpPr>
        <p:sp>
          <p:nvSpPr>
            <p:cNvPr id="42" name="Oval 166"/>
            <p:cNvSpPr/>
            <p:nvPr/>
          </p:nvSpPr>
          <p:spPr>
            <a:xfrm>
              <a:off x="6163948" y="5072501"/>
              <a:ext cx="537600" cy="53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43"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68" y="5114466"/>
              <a:ext cx="265288" cy="435387"/>
            </a:xfrm>
            <a:prstGeom prst="rect">
              <a:avLst/>
            </a:prstGeom>
          </p:spPr>
        </p:pic>
      </p:grpSp>
      <p:sp>
        <p:nvSpPr>
          <p:cNvPr id="44" name="TextBox 101"/>
          <p:cNvSpPr txBox="1"/>
          <p:nvPr/>
        </p:nvSpPr>
        <p:spPr>
          <a:xfrm>
            <a:off x="4649080" y="2959342"/>
            <a:ext cx="1153299" cy="430694"/>
          </a:xfrm>
          <a:prstGeom prst="rect">
            <a:avLst/>
          </a:prstGeom>
          <a:noFill/>
        </p:spPr>
        <p:txBody>
          <a:bodyPr wrap="square" lIns="0" tIns="0" rIns="0" bIns="0" rtlCol="0">
            <a:spAutoFit/>
          </a:bodyPr>
          <a:lstStyle/>
          <a:p>
            <a:pPr algn="ctr"/>
            <a:r>
              <a:rPr lang="en-GB" sz="933" dirty="0"/>
              <a:t>ATP TENNIS FINALS, 1000S, 500S &amp; 250s </a:t>
            </a:r>
            <a:br>
              <a:rPr lang="en-GB" sz="933" dirty="0"/>
            </a:br>
            <a:r>
              <a:rPr lang="en-GB" sz="933" dirty="0"/>
              <a:t>(62 EVENTS)</a:t>
            </a:r>
          </a:p>
        </p:txBody>
      </p:sp>
      <p:grpSp>
        <p:nvGrpSpPr>
          <p:cNvPr id="45" name="Group 33"/>
          <p:cNvGrpSpPr>
            <a:grpSpLocks noChangeAspect="1"/>
          </p:cNvGrpSpPr>
          <p:nvPr/>
        </p:nvGrpSpPr>
        <p:grpSpPr>
          <a:xfrm>
            <a:off x="5605543" y="2681516"/>
            <a:ext cx="1329039" cy="2928585"/>
            <a:chOff x="4539646" y="1856745"/>
            <a:chExt cx="1245973" cy="2745549"/>
          </a:xfrm>
        </p:grpSpPr>
        <p:pic>
          <p:nvPicPr>
            <p:cNvPr id="46" name="Picture 83"/>
            <p:cNvPicPr>
              <a:picLocks noChangeAspect="1"/>
            </p:cNvPicPr>
            <p:nvPr/>
          </p:nvPicPr>
          <p:blipFill rotWithShape="1">
            <a:blip r:embed="rId8" cstate="print">
              <a:extLst>
                <a:ext uri="{28A0092B-C50C-407E-A947-70E740481C1C}">
                  <a14:useLocalDpi xmlns:a14="http://schemas.microsoft.com/office/drawing/2010/main" val="0"/>
                </a:ext>
              </a:extLst>
            </a:blip>
            <a:srcRect t="14608" b="15383"/>
            <a:stretch/>
          </p:blipFill>
          <p:spPr>
            <a:xfrm>
              <a:off x="4781430" y="2128772"/>
              <a:ext cx="788114" cy="367832"/>
            </a:xfrm>
            <a:prstGeom prst="rect">
              <a:avLst/>
            </a:prstGeom>
          </p:spPr>
        </p:pic>
        <p:grpSp>
          <p:nvGrpSpPr>
            <p:cNvPr id="47" name="Group 5"/>
            <p:cNvGrpSpPr/>
            <p:nvPr/>
          </p:nvGrpSpPr>
          <p:grpSpPr>
            <a:xfrm>
              <a:off x="4619036" y="2646857"/>
              <a:ext cx="1112902" cy="1955437"/>
              <a:chOff x="4219731" y="2646857"/>
              <a:chExt cx="1112902" cy="1955437"/>
            </a:xfrm>
          </p:grpSpPr>
          <p:sp>
            <p:nvSpPr>
              <p:cNvPr id="50" name="Oval 154"/>
              <p:cNvSpPr/>
              <p:nvPr/>
            </p:nvSpPr>
            <p:spPr>
              <a:xfrm>
                <a:off x="4219731" y="2646857"/>
                <a:ext cx="1112902" cy="1112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51" name="Title 1"/>
              <p:cNvSpPr txBox="1">
                <a:spLocks/>
              </p:cNvSpPr>
              <p:nvPr/>
            </p:nvSpPr>
            <p:spPr>
              <a:xfrm>
                <a:off x="4449007" y="3832088"/>
                <a:ext cx="654351" cy="252000"/>
              </a:xfrm>
              <a:prstGeom prst="rect">
                <a:avLst/>
              </a:prstGeom>
            </p:spPr>
            <p:txBody>
              <a:bodyPr vert="horz" lIns="0" tIns="0" rIns="0" bIns="0" rtlCol="0" anchor="t" anchorCtr="0">
                <a:normAutofit lnSpcReduction="10000"/>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1.32bn</a:t>
                </a:r>
                <a:endParaRPr lang="en-GB" sz="1867" dirty="0">
                  <a:solidFill>
                    <a:schemeClr val="tx2"/>
                  </a:solidFill>
                </a:endParaRPr>
              </a:p>
            </p:txBody>
          </p:sp>
          <p:sp>
            <p:nvSpPr>
              <p:cNvPr id="52" name="Oval 178"/>
              <p:cNvSpPr/>
              <p:nvPr/>
            </p:nvSpPr>
            <p:spPr>
              <a:xfrm>
                <a:off x="4524182"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pic>
          <p:nvPicPr>
            <p:cNvPr id="48"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1963" y="4273860"/>
              <a:ext cx="407047" cy="101762"/>
            </a:xfrm>
            <a:prstGeom prst="rect">
              <a:avLst/>
            </a:prstGeom>
          </p:spPr>
        </p:pic>
        <p:sp>
          <p:nvSpPr>
            <p:cNvPr id="49" name="TextBox 102"/>
            <p:cNvSpPr txBox="1"/>
            <p:nvPr/>
          </p:nvSpPr>
          <p:spPr>
            <a:xfrm>
              <a:off x="4539646" y="1856745"/>
              <a:ext cx="1245973" cy="269184"/>
            </a:xfrm>
            <a:prstGeom prst="rect">
              <a:avLst/>
            </a:prstGeom>
            <a:noFill/>
          </p:spPr>
          <p:txBody>
            <a:bodyPr wrap="square" lIns="0" tIns="0" rIns="0" bIns="0" rtlCol="0">
              <a:spAutoFit/>
            </a:bodyPr>
            <a:lstStyle/>
            <a:p>
              <a:pPr algn="ctr"/>
              <a:r>
                <a:rPr lang="en-GB" sz="933" dirty="0"/>
                <a:t>FORMULA ONE </a:t>
              </a:r>
              <a:br>
                <a:rPr lang="en-GB" sz="933" dirty="0"/>
              </a:br>
              <a:r>
                <a:rPr lang="en-GB" sz="933" dirty="0"/>
                <a:t>(ALL RACES)</a:t>
              </a:r>
            </a:p>
          </p:txBody>
        </p:sp>
      </p:grpSp>
      <p:grpSp>
        <p:nvGrpSpPr>
          <p:cNvPr id="53" name="Group 34"/>
          <p:cNvGrpSpPr>
            <a:grpSpLocks noChangeAspect="1"/>
          </p:cNvGrpSpPr>
          <p:nvPr/>
        </p:nvGrpSpPr>
        <p:grpSpPr>
          <a:xfrm>
            <a:off x="7048641" y="2173607"/>
            <a:ext cx="1344000" cy="3436493"/>
            <a:chOff x="5815968" y="1380582"/>
            <a:chExt cx="1260000" cy="3221712"/>
          </a:xfrm>
        </p:grpSpPr>
        <p:grpSp>
          <p:nvGrpSpPr>
            <p:cNvPr id="54" name="Group 4"/>
            <p:cNvGrpSpPr/>
            <p:nvPr/>
          </p:nvGrpSpPr>
          <p:grpSpPr>
            <a:xfrm>
              <a:off x="5815968" y="2499759"/>
              <a:ext cx="1260000" cy="2102535"/>
              <a:chOff x="5616315" y="2499759"/>
              <a:chExt cx="1260000" cy="2102535"/>
            </a:xfrm>
          </p:grpSpPr>
          <p:sp>
            <p:nvSpPr>
              <p:cNvPr id="58" name="Oval 10"/>
              <p:cNvSpPr/>
              <p:nvPr/>
            </p:nvSpPr>
            <p:spPr>
              <a:xfrm>
                <a:off x="5616315" y="2499759"/>
                <a:ext cx="1260000" cy="12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59" name="Title 1"/>
              <p:cNvSpPr txBox="1">
                <a:spLocks/>
              </p:cNvSpPr>
              <p:nvPr/>
            </p:nvSpPr>
            <p:spPr>
              <a:xfrm>
                <a:off x="5828917" y="3806834"/>
                <a:ext cx="834798" cy="246361"/>
              </a:xfrm>
              <a:prstGeom prst="rect">
                <a:avLst/>
              </a:prstGeom>
            </p:spPr>
            <p:txBody>
              <a:bodyPr vert="horz" lIns="0" tIns="0" rIns="0" bIns="0" rtlCol="0" anchor="t" anchorCtr="0">
                <a:noAutofit/>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1.56bn</a:t>
                </a:r>
                <a:endParaRPr lang="en-GB" sz="1867" dirty="0">
                  <a:solidFill>
                    <a:schemeClr val="tx2"/>
                  </a:solidFill>
                </a:endParaRPr>
              </a:p>
            </p:txBody>
          </p:sp>
          <p:sp>
            <p:nvSpPr>
              <p:cNvPr id="60" name="Oval 56"/>
              <p:cNvSpPr/>
              <p:nvPr/>
            </p:nvSpPr>
            <p:spPr>
              <a:xfrm>
                <a:off x="5994315"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grpSp>
        <p:pic>
          <p:nvPicPr>
            <p:cNvPr id="55" name="Picture 8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7834" y="1518856"/>
              <a:ext cx="696268" cy="861085"/>
            </a:xfrm>
            <a:prstGeom prst="rect">
              <a:avLst/>
            </a:prstGeom>
          </p:spPr>
        </p:pic>
        <p:pic>
          <p:nvPicPr>
            <p:cNvPr id="56"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3744" y="4162056"/>
              <a:ext cx="244447" cy="383755"/>
            </a:xfrm>
            <a:prstGeom prst="rect">
              <a:avLst/>
            </a:prstGeom>
          </p:spPr>
        </p:pic>
        <p:sp>
          <p:nvSpPr>
            <p:cNvPr id="57" name="TextBox 103"/>
            <p:cNvSpPr txBox="1"/>
            <p:nvPr/>
          </p:nvSpPr>
          <p:spPr>
            <a:xfrm>
              <a:off x="6022192" y="1380582"/>
              <a:ext cx="675776" cy="134592"/>
            </a:xfrm>
            <a:prstGeom prst="rect">
              <a:avLst/>
            </a:prstGeom>
            <a:noFill/>
          </p:spPr>
          <p:txBody>
            <a:bodyPr wrap="square" lIns="0" tIns="0" rIns="0" bIns="0" rtlCol="0">
              <a:spAutoFit/>
            </a:bodyPr>
            <a:lstStyle/>
            <a:p>
              <a:pPr algn="ctr"/>
              <a:r>
                <a:rPr lang="en-GB" sz="933" dirty="0"/>
                <a:t>ICC CWC 2015</a:t>
              </a:r>
            </a:p>
          </p:txBody>
        </p:sp>
      </p:grpSp>
      <p:sp>
        <p:nvSpPr>
          <p:cNvPr id="61" name="Title 1"/>
          <p:cNvSpPr txBox="1">
            <a:spLocks/>
          </p:cNvSpPr>
          <p:nvPr/>
        </p:nvSpPr>
        <p:spPr>
          <a:xfrm>
            <a:off x="950663" y="4778524"/>
            <a:ext cx="872468" cy="336000"/>
          </a:xfrm>
          <a:prstGeom prst="rect">
            <a:avLst/>
          </a:prstGeom>
        </p:spPr>
        <p:txBody>
          <a:bodyPr vert="horz" lIns="0" tIns="0" rIns="0" bIns="0" rtlCol="0" anchor="t" anchorCtr="0">
            <a:normAutofit/>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367.8m</a:t>
            </a:r>
            <a:endParaRPr lang="en-GB" sz="1867" dirty="0">
              <a:solidFill>
                <a:schemeClr val="tx2"/>
              </a:solidFill>
            </a:endParaRPr>
          </a:p>
        </p:txBody>
      </p:sp>
      <p:sp>
        <p:nvSpPr>
          <p:cNvPr id="62" name="Oval 115"/>
          <p:cNvSpPr/>
          <p:nvPr/>
        </p:nvSpPr>
        <p:spPr>
          <a:xfrm>
            <a:off x="1118098" y="5072500"/>
            <a:ext cx="537599" cy="537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63" name="Oval 118"/>
          <p:cNvSpPr/>
          <p:nvPr/>
        </p:nvSpPr>
        <p:spPr>
          <a:xfrm>
            <a:off x="1190652" y="4354308"/>
            <a:ext cx="374200" cy="37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64" name="TextBox 112"/>
          <p:cNvSpPr txBox="1"/>
          <p:nvPr/>
        </p:nvSpPr>
        <p:spPr>
          <a:xfrm>
            <a:off x="973055" y="3393499"/>
            <a:ext cx="827683" cy="287130"/>
          </a:xfrm>
          <a:prstGeom prst="rect">
            <a:avLst/>
          </a:prstGeom>
          <a:noFill/>
        </p:spPr>
        <p:txBody>
          <a:bodyPr wrap="square" lIns="0" tIns="0" rIns="0" bIns="0" rtlCol="0">
            <a:spAutoFit/>
          </a:bodyPr>
          <a:lstStyle/>
          <a:p>
            <a:pPr algn="ctr"/>
            <a:r>
              <a:rPr lang="en-GB" sz="933" dirty="0"/>
              <a:t>AFC CHAMPIONS LEAGUE 2015</a:t>
            </a:r>
          </a:p>
        </p:txBody>
      </p:sp>
      <p:pic>
        <p:nvPicPr>
          <p:cNvPr id="65"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5375" y="5136094"/>
            <a:ext cx="304755" cy="398295"/>
          </a:xfrm>
          <a:prstGeom prst="rect">
            <a:avLst/>
          </a:prstGeom>
        </p:spPr>
      </p:pic>
      <p:pic>
        <p:nvPicPr>
          <p:cNvPr id="66"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3291" y="3733229"/>
            <a:ext cx="448924" cy="478853"/>
          </a:xfrm>
          <a:prstGeom prst="rect">
            <a:avLst/>
          </a:prstGeom>
        </p:spPr>
      </p:pic>
      <p:pic>
        <p:nvPicPr>
          <p:cNvPr id="67"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340" y="5136094"/>
            <a:ext cx="304755" cy="398295"/>
          </a:xfrm>
          <a:prstGeom prst="rect">
            <a:avLst/>
          </a:prstGeom>
        </p:spPr>
      </p:pic>
      <p:pic>
        <p:nvPicPr>
          <p:cNvPr id="68" name="Picture 3"/>
          <p:cNvPicPr>
            <a:picLocks noChangeAspect="1"/>
          </p:cNvPicPr>
          <p:nvPr/>
        </p:nvPicPr>
        <p:blipFill>
          <a:blip r:embed="rId13"/>
          <a:stretch>
            <a:fillRect/>
          </a:stretch>
        </p:blipFill>
        <p:spPr>
          <a:xfrm>
            <a:off x="1884510" y="3704998"/>
            <a:ext cx="811185" cy="390068"/>
          </a:xfrm>
          <a:prstGeom prst="rect">
            <a:avLst/>
          </a:prstGeom>
        </p:spPr>
      </p:pic>
      <p:pic>
        <p:nvPicPr>
          <p:cNvPr id="69" name="Picture 12"/>
          <p:cNvPicPr>
            <a:picLocks noChangeAspect="1"/>
          </p:cNvPicPr>
          <p:nvPr/>
        </p:nvPicPr>
        <p:blipFill>
          <a:blip r:embed="rId14">
            <a:clrChange>
              <a:clrFrom>
                <a:srgbClr val="FFFFFF"/>
              </a:clrFrom>
              <a:clrTo>
                <a:srgbClr val="FFFFFF">
                  <a:alpha val="0"/>
                </a:srgbClr>
              </a:clrTo>
            </a:clrChange>
          </a:blip>
          <a:stretch>
            <a:fillRect/>
          </a:stretch>
        </p:blipFill>
        <p:spPr>
          <a:xfrm>
            <a:off x="10576794" y="1491433"/>
            <a:ext cx="1135756" cy="1135756"/>
          </a:xfrm>
          <a:prstGeom prst="rect">
            <a:avLst/>
          </a:prstGeom>
        </p:spPr>
      </p:pic>
      <p:pic>
        <p:nvPicPr>
          <p:cNvPr id="70" name="Picture 2" descr="World Championship"/>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1138" y="3423850"/>
            <a:ext cx="396239" cy="59854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53355" y="5143513"/>
            <a:ext cx="392060" cy="392060"/>
          </a:xfrm>
          <a:prstGeom prst="rect">
            <a:avLst/>
          </a:prstGeom>
        </p:spPr>
      </p:pic>
      <p:grpSp>
        <p:nvGrpSpPr>
          <p:cNvPr id="72" name="Group 79"/>
          <p:cNvGrpSpPr>
            <a:grpSpLocks noChangeAspect="1"/>
          </p:cNvGrpSpPr>
          <p:nvPr/>
        </p:nvGrpSpPr>
        <p:grpSpPr>
          <a:xfrm>
            <a:off x="8471628" y="1151948"/>
            <a:ext cx="1614905" cy="4458152"/>
            <a:chOff x="7238562" y="422777"/>
            <a:chExt cx="1513972" cy="4179517"/>
          </a:xfrm>
        </p:grpSpPr>
        <p:sp>
          <p:nvSpPr>
            <p:cNvPr id="73" name="Oval 80"/>
            <p:cNvSpPr/>
            <p:nvPr/>
          </p:nvSpPr>
          <p:spPr>
            <a:xfrm>
              <a:off x="7266379" y="2258617"/>
              <a:ext cx="1457808" cy="1505632"/>
            </a:xfrm>
            <a:prstGeom prst="ellipse">
              <a:avLst/>
            </a:prstGeom>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sp>
          <p:nvSpPr>
            <p:cNvPr id="74" name="Oval 81"/>
            <p:cNvSpPr/>
            <p:nvPr/>
          </p:nvSpPr>
          <p:spPr>
            <a:xfrm>
              <a:off x="7786616" y="4098294"/>
              <a:ext cx="504000" cy="50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p>
          </p:txBody>
        </p:sp>
        <p:pic>
          <p:nvPicPr>
            <p:cNvPr id="75"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15627" y="591189"/>
              <a:ext cx="845979" cy="1364482"/>
            </a:xfrm>
            <a:prstGeom prst="rect">
              <a:avLst/>
            </a:prstGeom>
          </p:spPr>
        </p:pic>
        <p:sp>
          <p:nvSpPr>
            <p:cNvPr id="76" name="Title 1"/>
            <p:cNvSpPr txBox="1">
              <a:spLocks/>
            </p:cNvSpPr>
            <p:nvPr/>
          </p:nvSpPr>
          <p:spPr>
            <a:xfrm>
              <a:off x="7621219" y="3806834"/>
              <a:ext cx="834797" cy="246361"/>
            </a:xfrm>
            <a:prstGeom prst="rect">
              <a:avLst/>
            </a:prstGeom>
          </p:spPr>
          <p:txBody>
            <a:bodyPr vert="horz" lIns="0" tIns="0" rIns="0" bIns="0" rtlCol="0" anchor="t" anchorCtr="0">
              <a:noAutofit/>
            </a:bodyPr>
            <a:lstStyle>
              <a:lvl1pPr algn="l" defTabSz="914400" rtl="0" eaLnBrk="1" latinLnBrk="0" hangingPunct="1">
                <a:spcBef>
                  <a:spcPct val="0"/>
                </a:spcBef>
                <a:buNone/>
                <a:defRPr sz="2400" b="0" kern="1200">
                  <a:solidFill>
                    <a:srgbClr val="FF0000"/>
                  </a:solidFill>
                  <a:latin typeface="+mj-lt"/>
                  <a:ea typeface="+mj-ea"/>
                  <a:cs typeface="+mj-cs"/>
                </a:defRPr>
              </a:lvl1pPr>
            </a:lstStyle>
            <a:p>
              <a:pPr algn="ctr"/>
              <a:r>
                <a:rPr lang="en-GB" sz="1867" b="1" dirty="0">
                  <a:solidFill>
                    <a:schemeClr val="tx2"/>
                  </a:solidFill>
                </a:rPr>
                <a:t>1.9bn</a:t>
              </a:r>
              <a:endParaRPr lang="en-GB" sz="1867" dirty="0">
                <a:solidFill>
                  <a:schemeClr val="tx2"/>
                </a:solidFill>
              </a:endParaRPr>
            </a:p>
          </p:txBody>
        </p:sp>
        <p:pic>
          <p:nvPicPr>
            <p:cNvPr id="7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3797" y="4162056"/>
              <a:ext cx="285708" cy="373401"/>
            </a:xfrm>
            <a:prstGeom prst="rect">
              <a:avLst/>
            </a:prstGeom>
          </p:spPr>
        </p:pic>
        <p:sp>
          <p:nvSpPr>
            <p:cNvPr id="78" name="TextBox 93"/>
            <p:cNvSpPr txBox="1"/>
            <p:nvPr/>
          </p:nvSpPr>
          <p:spPr>
            <a:xfrm>
              <a:off x="7238562" y="422777"/>
              <a:ext cx="1513972" cy="134592"/>
            </a:xfrm>
            <a:prstGeom prst="rect">
              <a:avLst/>
            </a:prstGeom>
            <a:noFill/>
          </p:spPr>
          <p:txBody>
            <a:bodyPr wrap="square" lIns="0" tIns="0" rIns="0" bIns="0" rtlCol="0">
              <a:spAutoFit/>
            </a:bodyPr>
            <a:lstStyle/>
            <a:p>
              <a:pPr algn="ctr"/>
              <a:r>
                <a:rPr lang="en-GB" sz="933" dirty="0"/>
                <a:t>FIFA WORLD CUP BRAZIL 2014</a:t>
              </a:r>
            </a:p>
          </p:txBody>
        </p:sp>
      </p:grpSp>
    </p:spTree>
    <p:extLst>
      <p:ext uri="{BB962C8B-B14F-4D97-AF65-F5344CB8AC3E}">
        <p14:creationId xmlns:p14="http://schemas.microsoft.com/office/powerpoint/2010/main" val="208789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292274" y="283923"/>
            <a:ext cx="11615804" cy="1027135"/>
          </a:xfrm>
        </p:spPr>
        <p:txBody>
          <a:bodyPr>
            <a:normAutofit fontScale="90000"/>
          </a:bodyPr>
          <a:lstStyle/>
          <a:p>
            <a:r>
              <a:rPr lang="en-GB" b="1" dirty="0"/>
              <a:t>THE FUTURE OF DIGITAL SPORTS CONSUMPTION </a:t>
            </a:r>
            <a:br>
              <a:rPr lang="en-GB" b="1" dirty="0"/>
            </a:br>
            <a:r>
              <a:rPr lang="en-GB" b="1" i="1" dirty="0"/>
              <a:t>– % of sports content via PC/Laptop or Mobile/Tablet</a:t>
            </a:r>
          </a:p>
        </p:txBody>
      </p:sp>
      <p:graphicFrame>
        <p:nvGraphicFramePr>
          <p:cNvPr id="5" name="Chart 7"/>
          <p:cNvGraphicFramePr/>
          <p:nvPr>
            <p:extLst>
              <p:ext uri="{D42A27DB-BD31-4B8C-83A1-F6EECF244321}">
                <p14:modId xmlns:p14="http://schemas.microsoft.com/office/powerpoint/2010/main" val="2695871403"/>
              </p:ext>
            </p:extLst>
          </p:nvPr>
        </p:nvGraphicFramePr>
        <p:xfrm>
          <a:off x="264633" y="1439334"/>
          <a:ext cx="11643832" cy="4495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8350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a:spLocks noGrp="1"/>
          </p:cNvSpPr>
          <p:nvPr>
            <p:ph type="title"/>
          </p:nvPr>
        </p:nvSpPr>
        <p:spPr>
          <a:xfrm>
            <a:off x="292274" y="283923"/>
            <a:ext cx="11615804" cy="1027135"/>
          </a:xfrm>
        </p:spPr>
        <p:txBody>
          <a:bodyPr>
            <a:normAutofit fontScale="90000"/>
          </a:bodyPr>
          <a:lstStyle/>
          <a:p>
            <a:r>
              <a:rPr lang="en-GB" b="1" dirty="0"/>
              <a:t>GLOBAL SPORTS SPONSORSHIP SPEND</a:t>
            </a:r>
            <a:br>
              <a:rPr lang="en-GB" b="1" dirty="0"/>
            </a:br>
            <a:r>
              <a:rPr lang="en-GB" b="1" i="1" dirty="0"/>
              <a:t>– US$ Billions</a:t>
            </a:r>
          </a:p>
        </p:txBody>
      </p:sp>
      <p:sp>
        <p:nvSpPr>
          <p:cNvPr id="5" name="Slide Number Placeholder 1"/>
          <p:cNvSpPr>
            <a:spLocks noGrp="1"/>
          </p:cNvSpPr>
          <p:nvPr>
            <p:ph type="sldNum" sz="quarter" idx="12"/>
          </p:nvPr>
        </p:nvSpPr>
        <p:spPr>
          <a:xfrm>
            <a:off x="292273" y="6454925"/>
            <a:ext cx="1377864" cy="192000"/>
          </a:xfrm>
        </p:spPr>
        <p:txBody>
          <a:bodyPr/>
          <a:lstStyle/>
          <a:p>
            <a:fld id="{CB342F7F-7FB6-49CA-8A95-3BF05FAAE808}" type="slidenum">
              <a:rPr lang="en-GB" smtClean="0"/>
              <a:pPr/>
              <a:t>23</a:t>
            </a:fld>
            <a:endParaRPr lang="en-GB" dirty="0"/>
          </a:p>
        </p:txBody>
      </p:sp>
      <p:graphicFrame>
        <p:nvGraphicFramePr>
          <p:cNvPr id="6" name="Chart 2"/>
          <p:cNvGraphicFramePr/>
          <p:nvPr>
            <p:extLst>
              <p:ext uri="{D42A27DB-BD31-4B8C-83A1-F6EECF244321}">
                <p14:modId xmlns:p14="http://schemas.microsoft.com/office/powerpoint/2010/main" val="3779350661"/>
              </p:ext>
            </p:extLst>
          </p:nvPr>
        </p:nvGraphicFramePr>
        <p:xfrm>
          <a:off x="301798" y="2029173"/>
          <a:ext cx="11615804" cy="4673403"/>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585" y="1371600"/>
            <a:ext cx="1405328" cy="1405328"/>
          </a:xfrm>
          <a:prstGeom prst="rect">
            <a:avLst/>
          </a:prstGeom>
        </p:spPr>
      </p:pic>
      <p:sp>
        <p:nvSpPr>
          <p:cNvPr id="8" name="TextBox 6"/>
          <p:cNvSpPr txBox="1"/>
          <p:nvPr/>
        </p:nvSpPr>
        <p:spPr>
          <a:xfrm>
            <a:off x="789031" y="6464874"/>
            <a:ext cx="2434193" cy="205121"/>
          </a:xfrm>
          <a:prstGeom prst="rect">
            <a:avLst/>
          </a:prstGeom>
          <a:noFill/>
        </p:spPr>
        <p:txBody>
          <a:bodyPr wrap="none" lIns="0" tIns="0" rIns="0" bIns="0" rtlCol="0">
            <a:spAutoFit/>
          </a:bodyPr>
          <a:lstStyle/>
          <a:p>
            <a:r>
              <a:rPr lang="en-GB" sz="1333" i="1" dirty="0"/>
              <a:t>Based on projected figure for 2016 </a:t>
            </a:r>
          </a:p>
        </p:txBody>
      </p:sp>
    </p:spTree>
    <p:extLst>
      <p:ext uri="{BB962C8B-B14F-4D97-AF65-F5344CB8AC3E}">
        <p14:creationId xmlns:p14="http://schemas.microsoft.com/office/powerpoint/2010/main" val="418455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2"/>
          <p:cNvSpPr>
            <a:spLocks noGrp="1"/>
          </p:cNvSpPr>
          <p:nvPr>
            <p:ph type="title"/>
          </p:nvPr>
        </p:nvSpPr>
        <p:spPr>
          <a:xfrm>
            <a:off x="292274" y="283923"/>
            <a:ext cx="11615804" cy="1027135"/>
          </a:xfrm>
        </p:spPr>
        <p:txBody>
          <a:bodyPr>
            <a:normAutofit fontScale="90000"/>
          </a:bodyPr>
          <a:lstStyle/>
          <a:p>
            <a:r>
              <a:rPr lang="en-GB" b="1" dirty="0"/>
              <a:t>SPONSORSHIP SALES</a:t>
            </a:r>
            <a:br>
              <a:rPr lang="en-GB" b="1" dirty="0"/>
            </a:br>
            <a:r>
              <a:rPr lang="en-GB" b="1" i="1" dirty="0"/>
              <a:t>– Sector stabilisation returns</a:t>
            </a:r>
          </a:p>
        </p:txBody>
      </p:sp>
      <p:sp>
        <p:nvSpPr>
          <p:cNvPr id="5" name="Slide Number Placeholder 1"/>
          <p:cNvSpPr>
            <a:spLocks noGrp="1"/>
          </p:cNvSpPr>
          <p:nvPr>
            <p:ph type="sldNum" sz="quarter" idx="12"/>
          </p:nvPr>
        </p:nvSpPr>
        <p:spPr>
          <a:xfrm>
            <a:off x="292273" y="6454925"/>
            <a:ext cx="1377864" cy="192000"/>
          </a:xfrm>
        </p:spPr>
        <p:txBody>
          <a:bodyPr/>
          <a:lstStyle/>
          <a:p>
            <a:fld id="{CB342F7F-7FB6-49CA-8A95-3BF05FAAE808}" type="slidenum">
              <a:rPr lang="en-GB" smtClean="0"/>
              <a:pPr/>
              <a:t>24</a:t>
            </a:fld>
            <a:endParaRPr lang="en-GB" dirty="0"/>
          </a:p>
        </p:txBody>
      </p:sp>
      <p:graphicFrame>
        <p:nvGraphicFramePr>
          <p:cNvPr id="6" name="Chart 6"/>
          <p:cNvGraphicFramePr>
            <a:graphicFrameLocks/>
          </p:cNvGraphicFramePr>
          <p:nvPr>
            <p:extLst>
              <p:ext uri="{D42A27DB-BD31-4B8C-83A1-F6EECF244321}">
                <p14:modId xmlns:p14="http://schemas.microsoft.com/office/powerpoint/2010/main" val="2265450846"/>
              </p:ext>
            </p:extLst>
          </p:nvPr>
        </p:nvGraphicFramePr>
        <p:xfrm>
          <a:off x="96251" y="1984745"/>
          <a:ext cx="11698800" cy="4101121"/>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3"/>
          <p:cNvGrpSpPr/>
          <p:nvPr/>
        </p:nvGrpSpPr>
        <p:grpSpPr>
          <a:xfrm>
            <a:off x="6886301" y="438736"/>
            <a:ext cx="5031865" cy="1774086"/>
            <a:chOff x="5249785" y="2037349"/>
            <a:chExt cx="3773899" cy="1330564"/>
          </a:xfrm>
        </p:grpSpPr>
        <p:sp>
          <p:nvSpPr>
            <p:cNvPr id="8" name="Oval 7"/>
            <p:cNvSpPr/>
            <p:nvPr/>
          </p:nvSpPr>
          <p:spPr>
            <a:xfrm>
              <a:off x="5249785" y="2037349"/>
              <a:ext cx="304800"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1</a:t>
              </a:r>
            </a:p>
          </p:txBody>
        </p:sp>
        <p:sp>
          <p:nvSpPr>
            <p:cNvPr id="9" name="Oval 8"/>
            <p:cNvSpPr/>
            <p:nvPr/>
          </p:nvSpPr>
          <p:spPr>
            <a:xfrm>
              <a:off x="5249785" y="2374232"/>
              <a:ext cx="304800"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2</a:t>
              </a:r>
            </a:p>
          </p:txBody>
        </p:sp>
        <p:sp>
          <p:nvSpPr>
            <p:cNvPr id="10" name="Oval 9"/>
            <p:cNvSpPr/>
            <p:nvPr/>
          </p:nvSpPr>
          <p:spPr>
            <a:xfrm>
              <a:off x="5249785" y="3063113"/>
              <a:ext cx="304800"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4</a:t>
              </a:r>
            </a:p>
          </p:txBody>
        </p:sp>
        <p:sp>
          <p:nvSpPr>
            <p:cNvPr id="11" name="Oval 10"/>
            <p:cNvSpPr/>
            <p:nvPr/>
          </p:nvSpPr>
          <p:spPr>
            <a:xfrm>
              <a:off x="5249785" y="2711117"/>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33" b="1" dirty="0"/>
                <a:t>3</a:t>
              </a:r>
            </a:p>
          </p:txBody>
        </p:sp>
        <p:sp>
          <p:nvSpPr>
            <p:cNvPr id="12" name="Rectangle 11"/>
            <p:cNvSpPr/>
            <p:nvPr/>
          </p:nvSpPr>
          <p:spPr>
            <a:xfrm>
              <a:off x="5602745" y="2093247"/>
              <a:ext cx="3420939" cy="200007"/>
            </a:xfrm>
            <a:prstGeom prst="rect">
              <a:avLst/>
            </a:prstGeom>
            <a:noFill/>
          </p:spPr>
          <p:txBody>
            <a:bodyPr wrap="square" lIns="0" tIns="0" rIns="0" bIns="0">
              <a:spAutoFit/>
            </a:bodyPr>
            <a:lstStyle/>
            <a:p>
              <a:r>
                <a:rPr lang="en-US" sz="1733" b="1" dirty="0"/>
                <a:t>FINANCIAL SERVICES most volatile, but stabilising</a:t>
              </a:r>
            </a:p>
          </p:txBody>
        </p:sp>
        <p:sp>
          <p:nvSpPr>
            <p:cNvPr id="13" name="Rectangle 12"/>
            <p:cNvSpPr/>
            <p:nvPr/>
          </p:nvSpPr>
          <p:spPr>
            <a:xfrm>
              <a:off x="5602745" y="2430131"/>
              <a:ext cx="3420939" cy="200007"/>
            </a:xfrm>
            <a:prstGeom prst="rect">
              <a:avLst/>
            </a:prstGeom>
            <a:noFill/>
          </p:spPr>
          <p:txBody>
            <a:bodyPr wrap="square" lIns="0" tIns="0" rIns="0" bIns="0">
              <a:spAutoFit/>
            </a:bodyPr>
            <a:lstStyle/>
            <a:p>
              <a:r>
                <a:rPr lang="en-US" sz="1733" b="1" dirty="0"/>
                <a:t>BEVERAGE SECTOR on the rise</a:t>
              </a:r>
            </a:p>
          </p:txBody>
        </p:sp>
        <p:sp>
          <p:nvSpPr>
            <p:cNvPr id="14" name="Rectangle 13"/>
            <p:cNvSpPr/>
            <p:nvPr/>
          </p:nvSpPr>
          <p:spPr>
            <a:xfrm>
              <a:off x="5602745" y="2758994"/>
              <a:ext cx="3420939" cy="200007"/>
            </a:xfrm>
            <a:prstGeom prst="rect">
              <a:avLst/>
            </a:prstGeom>
            <a:noFill/>
          </p:spPr>
          <p:txBody>
            <a:bodyPr wrap="square" lIns="0" tIns="0" rIns="0" bIns="0">
              <a:spAutoFit/>
            </a:bodyPr>
            <a:lstStyle/>
            <a:p>
              <a:r>
                <a:rPr lang="en-US" sz="1733" b="1" dirty="0"/>
                <a:t>AUTOMOTIVES slight decline, still top 3</a:t>
              </a:r>
            </a:p>
          </p:txBody>
        </p:sp>
        <p:sp>
          <p:nvSpPr>
            <p:cNvPr id="15" name="Rectangle 14"/>
            <p:cNvSpPr/>
            <p:nvPr/>
          </p:nvSpPr>
          <p:spPr>
            <a:xfrm>
              <a:off x="5602745" y="3119010"/>
              <a:ext cx="3420939" cy="200007"/>
            </a:xfrm>
            <a:prstGeom prst="rect">
              <a:avLst/>
            </a:prstGeom>
            <a:noFill/>
          </p:spPr>
          <p:txBody>
            <a:bodyPr wrap="square" lIns="0" tIns="0" rIns="0" bIns="0">
              <a:spAutoFit/>
            </a:bodyPr>
            <a:lstStyle/>
            <a:p>
              <a:r>
                <a:rPr lang="en-US" sz="1733" b="1" dirty="0"/>
                <a:t>TELECOMS steady decline since crisis</a:t>
              </a:r>
            </a:p>
          </p:txBody>
        </p:sp>
      </p:grpSp>
      <p:sp>
        <p:nvSpPr>
          <p:cNvPr id="16" name="TextBox 16"/>
          <p:cNvSpPr txBox="1"/>
          <p:nvPr/>
        </p:nvSpPr>
        <p:spPr>
          <a:xfrm>
            <a:off x="789031" y="6464874"/>
            <a:ext cx="1647952" cy="205121"/>
          </a:xfrm>
          <a:prstGeom prst="rect">
            <a:avLst/>
          </a:prstGeom>
          <a:noFill/>
        </p:spPr>
        <p:txBody>
          <a:bodyPr wrap="none" lIns="0" tIns="0" rIns="0" bIns="0" rtlCol="0">
            <a:spAutoFit/>
          </a:bodyPr>
          <a:lstStyle/>
          <a:p>
            <a:r>
              <a:rPr lang="en-GB" sz="1333" i="1" dirty="0"/>
              <a:t>Trend analysis by sector</a:t>
            </a:r>
          </a:p>
        </p:txBody>
      </p:sp>
    </p:spTree>
    <p:extLst>
      <p:ext uri="{BB962C8B-B14F-4D97-AF65-F5344CB8AC3E}">
        <p14:creationId xmlns:p14="http://schemas.microsoft.com/office/powerpoint/2010/main" val="357999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Sponsors goals</a:t>
            </a:r>
            <a:endParaRPr lang="fr-FR" b="1" dirty="0"/>
          </a:p>
        </p:txBody>
      </p:sp>
      <p:sp>
        <p:nvSpPr>
          <p:cNvPr id="5" name="Espace réservé du texte 4"/>
          <p:cNvSpPr>
            <a:spLocks noGrp="1"/>
          </p:cNvSpPr>
          <p:nvPr>
            <p:ph type="body" idx="1"/>
          </p:nvPr>
        </p:nvSpPr>
        <p:spPr/>
        <p:txBody>
          <a:bodyPr/>
          <a:lstStyle/>
          <a:p>
            <a:pPr algn="ctr"/>
            <a:r>
              <a:rPr lang="fr-FR" b="1" dirty="0" smtClean="0"/>
              <a:t>WHY ?</a:t>
            </a:r>
            <a:endParaRPr lang="fr-FR" b="1" dirty="0"/>
          </a:p>
        </p:txBody>
      </p:sp>
      <p:sp>
        <p:nvSpPr>
          <p:cNvPr id="3" name="Espace réservé du contenu 2"/>
          <p:cNvSpPr>
            <a:spLocks noGrp="1"/>
          </p:cNvSpPr>
          <p:nvPr>
            <p:ph sz="half" idx="2"/>
          </p:nvPr>
        </p:nvSpPr>
        <p:spPr/>
        <p:txBody>
          <a:bodyPr>
            <a:noAutofit/>
          </a:bodyPr>
          <a:lstStyle/>
          <a:p>
            <a:pPr>
              <a:buFont typeface="Courier New" panose="02070309020205020404" pitchFamily="49" charset="0"/>
              <a:buChar char="o"/>
            </a:pPr>
            <a:r>
              <a:rPr lang="fr-FR" sz="1600" b="1" dirty="0" smtClean="0"/>
              <a:t>Top of </a:t>
            </a:r>
            <a:r>
              <a:rPr lang="fr-FR" sz="1600" b="1" dirty="0" err="1" smtClean="0"/>
              <a:t>mind</a:t>
            </a:r>
            <a:r>
              <a:rPr lang="fr-FR" sz="1600" b="1" dirty="0" smtClean="0"/>
              <a:t> (</a:t>
            </a:r>
            <a:r>
              <a:rPr lang="fr-FR" sz="1600" b="1" dirty="0" err="1" smtClean="0"/>
              <a:t>notoriety</a:t>
            </a:r>
            <a:r>
              <a:rPr lang="fr-FR" sz="1600" b="1" dirty="0" smtClean="0"/>
              <a:t>), image, </a:t>
            </a:r>
            <a:r>
              <a:rPr lang="fr-FR" sz="1600" b="1" dirty="0" err="1" smtClean="0"/>
              <a:t>reputation</a:t>
            </a:r>
            <a:r>
              <a:rPr lang="fr-FR" sz="1600" b="1" dirty="0" smtClean="0"/>
              <a: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smtClean="0"/>
              <a:t>Increase</a:t>
            </a:r>
            <a:r>
              <a:rPr lang="fr-FR" sz="1600" b="1" dirty="0" smtClean="0"/>
              <a:t> sales / </a:t>
            </a:r>
            <a:r>
              <a:rPr lang="fr-FR" sz="1600" b="1" dirty="0" err="1" smtClean="0"/>
              <a:t>product</a:t>
            </a:r>
            <a:r>
              <a:rPr lang="fr-FR" sz="1600" b="1" dirty="0" smtClean="0"/>
              <a:t> ou service placement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smtClean="0"/>
              <a:t>CRM, Prospection </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smtClean="0"/>
              <a:t>Internal</a:t>
            </a:r>
            <a:r>
              <a:rPr lang="fr-FR" sz="1600" b="1" dirty="0" smtClean="0"/>
              <a:t> communication</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err="1" smtClean="0"/>
              <a:t>Connect</a:t>
            </a:r>
            <a:r>
              <a:rPr lang="fr-FR" sz="1600" b="1" dirty="0" smtClean="0"/>
              <a:t> the fans to the brands</a:t>
            </a:r>
            <a:endParaRPr lang="fr-FR" sz="1600" b="1" dirty="0"/>
          </a:p>
        </p:txBody>
      </p:sp>
      <p:sp>
        <p:nvSpPr>
          <p:cNvPr id="6" name="Espace réservé du texte 5"/>
          <p:cNvSpPr>
            <a:spLocks noGrp="1"/>
          </p:cNvSpPr>
          <p:nvPr>
            <p:ph type="body" sz="quarter" idx="3"/>
          </p:nvPr>
        </p:nvSpPr>
        <p:spPr/>
        <p:txBody>
          <a:bodyPr/>
          <a:lstStyle/>
          <a:p>
            <a:pPr algn="ctr"/>
            <a:r>
              <a:rPr lang="fr-FR" b="1" dirty="0" smtClean="0"/>
              <a:t>HOW ?</a:t>
            </a:r>
            <a:endParaRPr lang="fr-FR" b="1" dirty="0"/>
          </a:p>
        </p:txBody>
      </p:sp>
      <p:sp>
        <p:nvSpPr>
          <p:cNvPr id="4" name="Espace réservé du contenu 3"/>
          <p:cNvSpPr>
            <a:spLocks noGrp="1"/>
          </p:cNvSpPr>
          <p:nvPr>
            <p:ph sz="quarter" idx="4"/>
          </p:nvPr>
        </p:nvSpPr>
        <p:spPr/>
        <p:txBody>
          <a:bodyPr>
            <a:normAutofit lnSpcReduction="10000"/>
          </a:bodyPr>
          <a:lstStyle/>
          <a:p>
            <a:pPr>
              <a:buFont typeface="Courier New" panose="02070309020205020404" pitchFamily="49" charset="0"/>
              <a:buChar char="o"/>
            </a:pPr>
            <a:r>
              <a:rPr lang="fr-FR" sz="1600" b="1" dirty="0" smtClean="0"/>
              <a:t>Media – Social Media – PR</a:t>
            </a:r>
          </a:p>
          <a:p>
            <a:pPr>
              <a:buFont typeface="Courier New" panose="02070309020205020404" pitchFamily="49" charset="0"/>
              <a:buChar char="o"/>
            </a:pPr>
            <a:endParaRPr lang="fr-FR" sz="1600" b="1" dirty="0" smtClean="0"/>
          </a:p>
          <a:p>
            <a:pPr>
              <a:buFont typeface="Courier New" panose="02070309020205020404" pitchFamily="49" charset="0"/>
              <a:buChar char="o"/>
            </a:pPr>
            <a:r>
              <a:rPr lang="fr-FR" sz="1600" b="1" dirty="0" smtClean="0"/>
              <a:t>On site marketing </a:t>
            </a:r>
            <a:r>
              <a:rPr lang="fr-FR" sz="1600" b="1" dirty="0" err="1" smtClean="0"/>
              <a:t>operations</a:t>
            </a:r>
            <a:endParaRPr lang="fr-FR" sz="1600" b="1" dirty="0" smtClean="0"/>
          </a:p>
          <a:p>
            <a:pPr>
              <a:buFont typeface="Courier New" panose="02070309020205020404" pitchFamily="49" charset="0"/>
              <a:buChar char="o"/>
            </a:pPr>
            <a:endParaRPr lang="fr-FR" sz="1600" b="1" dirty="0" smtClean="0"/>
          </a:p>
          <a:p>
            <a:pPr>
              <a:buFont typeface="Courier New" panose="02070309020205020404" pitchFamily="49" charset="0"/>
              <a:buChar char="o"/>
            </a:pPr>
            <a:r>
              <a:rPr lang="fr-FR" sz="1600" b="1" dirty="0" smtClean="0"/>
              <a:t>PR (</a:t>
            </a:r>
            <a:r>
              <a:rPr lang="fr-FR" sz="1600" b="1" dirty="0" err="1" smtClean="0"/>
              <a:t>BtB</a:t>
            </a:r>
            <a:r>
              <a:rPr lang="fr-FR" sz="1600" b="1" dirty="0" smtClean="0"/>
              <a:t> &amp; </a:t>
            </a:r>
            <a:r>
              <a:rPr lang="fr-FR" sz="1600" b="1" dirty="0" err="1" smtClean="0"/>
              <a:t>BtC</a:t>
            </a:r>
            <a:r>
              <a:rPr lang="fr-FR" sz="1600" b="1" dirty="0" smtClean="0"/>
              <a:t>)</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smtClean="0"/>
              <a:t>PR</a:t>
            </a:r>
          </a:p>
          <a:p>
            <a:pPr>
              <a:buFont typeface="Courier New" panose="02070309020205020404" pitchFamily="49" charset="0"/>
              <a:buChar char="o"/>
            </a:pPr>
            <a:endParaRPr lang="fr-FR" sz="1600" b="1" dirty="0"/>
          </a:p>
          <a:p>
            <a:pPr>
              <a:buFont typeface="Courier New" panose="02070309020205020404" pitchFamily="49" charset="0"/>
              <a:buChar char="o"/>
            </a:pPr>
            <a:r>
              <a:rPr lang="fr-FR" sz="1600" b="1" dirty="0" smtClean="0"/>
              <a:t>Activations </a:t>
            </a:r>
            <a:endParaRPr lang="fr-FR" sz="1600" b="1" dirty="0"/>
          </a:p>
        </p:txBody>
      </p:sp>
    </p:spTree>
    <p:extLst>
      <p:ext uri="{BB962C8B-B14F-4D97-AF65-F5344CB8AC3E}">
        <p14:creationId xmlns:p14="http://schemas.microsoft.com/office/powerpoint/2010/main" val="2841354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FR" b="1" dirty="0" err="1"/>
              <a:t>Definition</a:t>
            </a:r>
            <a:endParaRPr lang="fr-FR" b="1" dirty="0"/>
          </a:p>
        </p:txBody>
      </p:sp>
      <p:sp>
        <p:nvSpPr>
          <p:cNvPr id="8" name="Espace réservé du contenu 7"/>
          <p:cNvSpPr>
            <a:spLocks noGrp="1"/>
          </p:cNvSpPr>
          <p:nvPr>
            <p:ph idx="1"/>
          </p:nvPr>
        </p:nvSpPr>
        <p:spPr/>
        <p:txBody>
          <a:bodyPr>
            <a:normAutofit lnSpcReduction="10000"/>
          </a:bodyPr>
          <a:lstStyle/>
          <a:p>
            <a:pPr marL="457200" indent="-457200">
              <a:buSzTx/>
              <a:buFont typeface="Wingdings" pitchFamily="2" charset="2"/>
              <a:buChar char="«"/>
              <a:defRPr/>
            </a:pPr>
            <a:r>
              <a:rPr lang="en-US" sz="2400" dirty="0"/>
              <a:t>Provision of assistance either financial or in kind to an activity by a commercial organization for the purpose of achieving commercial objective (</a:t>
            </a:r>
            <a:r>
              <a:rPr lang="en-US" sz="2400" dirty="0" err="1"/>
              <a:t>Meenaghan</a:t>
            </a:r>
            <a:r>
              <a:rPr lang="en-US" sz="2400" dirty="0"/>
              <a:t>, 1983)</a:t>
            </a:r>
          </a:p>
          <a:p>
            <a:pPr marL="457200" indent="-457200">
              <a:buSzTx/>
              <a:buFont typeface="Wingdings" pitchFamily="2" charset="2"/>
              <a:buChar char="«"/>
              <a:defRPr/>
            </a:pPr>
            <a:endParaRPr lang="en-US" sz="2400" dirty="0"/>
          </a:p>
          <a:p>
            <a:pPr marL="457200" indent="-457200">
              <a:buSzTx/>
              <a:buFont typeface="Wingdings" pitchFamily="2" charset="2"/>
              <a:buChar char="«"/>
              <a:defRPr/>
            </a:pPr>
            <a:r>
              <a:rPr lang="en-US" sz="2400" dirty="0"/>
              <a:t>Sponsorship involves two main activities (Cornwell and </a:t>
            </a:r>
            <a:r>
              <a:rPr lang="en-US" sz="2400" dirty="0" err="1"/>
              <a:t>Maignan</a:t>
            </a:r>
            <a:r>
              <a:rPr lang="en-US" sz="2400" dirty="0"/>
              <a:t>, 1998) : </a:t>
            </a:r>
          </a:p>
          <a:p>
            <a:pPr marL="457200" indent="-457200">
              <a:buSzTx/>
              <a:buFont typeface="Wingdings" pitchFamily="2" charset="2"/>
              <a:buChar char="«"/>
              <a:defRPr/>
            </a:pPr>
            <a:endParaRPr lang="en-US" sz="2400" dirty="0"/>
          </a:p>
          <a:p>
            <a:pPr marL="838200" lvl="1" indent="-381000">
              <a:buFont typeface="Wingdings" pitchFamily="2" charset="2"/>
              <a:buChar char="«"/>
              <a:defRPr/>
            </a:pPr>
            <a:r>
              <a:rPr lang="en-US" sz="2000" dirty="0" smtClean="0"/>
              <a:t>Exchange </a:t>
            </a:r>
            <a:r>
              <a:rPr lang="en-US" sz="2000" dirty="0"/>
              <a:t>between a sponsor and a </a:t>
            </a:r>
            <a:r>
              <a:rPr lang="en-US" sz="2000" dirty="0" err="1"/>
              <a:t>sponsoree</a:t>
            </a:r>
            <a:r>
              <a:rPr lang="en-US" sz="2000" dirty="0"/>
              <a:t> whereby the latter receives a remuneration (cash or in-kind contribution) and the former obtains the right to associate itself with the activity sponsored</a:t>
            </a:r>
          </a:p>
          <a:p>
            <a:pPr marL="838200" lvl="1" indent="-381000">
              <a:buFont typeface="Wingdings" pitchFamily="2" charset="2"/>
              <a:buChar char="«"/>
              <a:defRPr/>
            </a:pPr>
            <a:endParaRPr lang="en-US" sz="2000" dirty="0"/>
          </a:p>
          <a:p>
            <a:pPr marL="838200" lvl="1" indent="-381000">
              <a:buFont typeface="Wingdings" pitchFamily="2" charset="2"/>
              <a:buChar char="«"/>
              <a:defRPr/>
            </a:pPr>
            <a:r>
              <a:rPr lang="en-US" sz="2000" dirty="0" smtClean="0"/>
              <a:t>Marketing </a:t>
            </a:r>
            <a:r>
              <a:rPr lang="en-US" sz="2000" dirty="0"/>
              <a:t>of the association by the sponsor</a:t>
            </a:r>
          </a:p>
          <a:p>
            <a:endParaRPr lang="fr-FR" dirty="0"/>
          </a:p>
        </p:txBody>
      </p:sp>
    </p:spTree>
    <p:extLst>
      <p:ext uri="{BB962C8B-B14F-4D97-AF65-F5344CB8AC3E}">
        <p14:creationId xmlns:p14="http://schemas.microsoft.com/office/powerpoint/2010/main" val="392420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267343" y="3988565"/>
            <a:ext cx="5762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000" b="1">
                <a:latin typeface="Garamond" pitchFamily="18" charset="0"/>
              </a:rPr>
              <a:t>Benefits for the sponsor : achieve communication objectives</a:t>
            </a:r>
          </a:p>
        </p:txBody>
      </p:sp>
      <p:sp>
        <p:nvSpPr>
          <p:cNvPr id="5" name="Text Box 3"/>
          <p:cNvSpPr txBox="1">
            <a:spLocks noChangeArrowheads="1"/>
          </p:cNvSpPr>
          <p:nvPr/>
        </p:nvSpPr>
        <p:spPr bwMode="auto">
          <a:xfrm>
            <a:off x="1900506" y="1253303"/>
            <a:ext cx="3527425" cy="1744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a:latin typeface="Garamond" pitchFamily="18" charset="0"/>
              </a:rPr>
              <a:t>SPONSOR</a:t>
            </a:r>
          </a:p>
          <a:p>
            <a:pPr algn="ctr" eaLnBrk="1" hangingPunct="1">
              <a:spcBef>
                <a:spcPct val="50000"/>
              </a:spcBef>
            </a:pPr>
            <a:r>
              <a:rPr lang="fr-FR" sz="2400" b="1">
                <a:latin typeface="Garamond" pitchFamily="18" charset="0"/>
              </a:rPr>
              <a:t>Firm, non profit organization, institution… </a:t>
            </a:r>
          </a:p>
        </p:txBody>
      </p:sp>
      <p:sp>
        <p:nvSpPr>
          <p:cNvPr id="6" name="Text Box 4"/>
          <p:cNvSpPr txBox="1">
            <a:spLocks noChangeArrowheads="1"/>
          </p:cNvSpPr>
          <p:nvPr/>
        </p:nvSpPr>
        <p:spPr bwMode="auto">
          <a:xfrm>
            <a:off x="6364556" y="1253303"/>
            <a:ext cx="3887787" cy="2292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a:latin typeface="Garamond" pitchFamily="18" charset="0"/>
              </a:rPr>
              <a:t>SPONSORED</a:t>
            </a:r>
          </a:p>
          <a:p>
            <a:pPr algn="ctr" eaLnBrk="1" hangingPunct="1">
              <a:spcBef>
                <a:spcPct val="50000"/>
              </a:spcBef>
            </a:pPr>
            <a:r>
              <a:rPr lang="fr-FR" sz="2400" b="1">
                <a:latin typeface="Garamond" pitchFamily="18" charset="0"/>
              </a:rPr>
              <a:t>Entity : individual, group, oragnization, event…</a:t>
            </a:r>
          </a:p>
          <a:p>
            <a:pPr algn="ctr" eaLnBrk="1" hangingPunct="1">
              <a:spcBef>
                <a:spcPct val="50000"/>
              </a:spcBef>
            </a:pPr>
            <a:r>
              <a:rPr lang="fr-FR" sz="2400" b="1">
                <a:latin typeface="Garamond" pitchFamily="18" charset="0"/>
              </a:rPr>
              <a:t>Area : sports, arts, environment..</a:t>
            </a:r>
          </a:p>
        </p:txBody>
      </p:sp>
      <p:sp>
        <p:nvSpPr>
          <p:cNvPr id="7" name="Text Box 5"/>
          <p:cNvSpPr txBox="1">
            <a:spLocks noChangeArrowheads="1"/>
          </p:cNvSpPr>
          <p:nvPr/>
        </p:nvSpPr>
        <p:spPr bwMode="auto">
          <a:xfrm>
            <a:off x="3556268" y="100778"/>
            <a:ext cx="5113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400" b="1">
                <a:latin typeface="Garamond" pitchFamily="18" charset="0"/>
              </a:rPr>
              <a:t>Sponsor support : financial or not</a:t>
            </a:r>
          </a:p>
        </p:txBody>
      </p:sp>
      <p:sp>
        <p:nvSpPr>
          <p:cNvPr id="8" name="Rectangle 6"/>
          <p:cNvSpPr>
            <a:spLocks noChangeArrowheads="1"/>
          </p:cNvSpPr>
          <p:nvPr/>
        </p:nvSpPr>
        <p:spPr bwMode="auto">
          <a:xfrm>
            <a:off x="1683018" y="748478"/>
            <a:ext cx="8713788" cy="3960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9" name="AutoShape 7"/>
          <p:cNvSpPr>
            <a:spLocks noChangeArrowheads="1"/>
          </p:cNvSpPr>
          <p:nvPr/>
        </p:nvSpPr>
        <p:spPr bwMode="auto">
          <a:xfrm>
            <a:off x="5067568" y="4709290"/>
            <a:ext cx="2089150" cy="360363"/>
          </a:xfrm>
          <a:prstGeom prst="downArrow">
            <a:avLst>
              <a:gd name="adj1" fmla="val 50000"/>
              <a:gd name="adj2" fmla="val 25000"/>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a:latin typeface="Garamond" pitchFamily="18" charset="0"/>
              </a:rPr>
              <a:t>Media</a:t>
            </a:r>
          </a:p>
        </p:txBody>
      </p:sp>
      <p:sp>
        <p:nvSpPr>
          <p:cNvPr id="10" name="Oval 8"/>
          <p:cNvSpPr>
            <a:spLocks noChangeArrowheads="1"/>
          </p:cNvSpPr>
          <p:nvPr/>
        </p:nvSpPr>
        <p:spPr bwMode="auto">
          <a:xfrm>
            <a:off x="5067568"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a:latin typeface="Garamond" pitchFamily="18" charset="0"/>
              </a:rPr>
              <a:t>Sponsor</a:t>
            </a:r>
          </a:p>
          <a:p>
            <a:pPr algn="ctr"/>
            <a:r>
              <a:rPr lang="fr-FR" b="1">
                <a:latin typeface="Garamond" pitchFamily="18" charset="0"/>
              </a:rPr>
              <a:t>target</a:t>
            </a:r>
          </a:p>
        </p:txBody>
      </p:sp>
      <p:sp>
        <p:nvSpPr>
          <p:cNvPr id="11" name="Oval 9"/>
          <p:cNvSpPr>
            <a:spLocks noChangeArrowheads="1"/>
          </p:cNvSpPr>
          <p:nvPr/>
        </p:nvSpPr>
        <p:spPr bwMode="auto">
          <a:xfrm>
            <a:off x="6004193" y="5212528"/>
            <a:ext cx="1152525" cy="105251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b="1">
                <a:latin typeface="Garamond" pitchFamily="18" charset="0"/>
              </a:rPr>
              <a:t>Sponsored</a:t>
            </a:r>
          </a:p>
          <a:p>
            <a:pPr algn="ctr"/>
            <a:r>
              <a:rPr lang="fr-FR" b="1">
                <a:latin typeface="Garamond" pitchFamily="18" charset="0"/>
              </a:rPr>
              <a:t>Target</a:t>
            </a:r>
          </a:p>
        </p:txBody>
      </p:sp>
      <p:sp>
        <p:nvSpPr>
          <p:cNvPr id="12" name="Text Box 10"/>
          <p:cNvSpPr txBox="1">
            <a:spLocks noChangeArrowheads="1"/>
          </p:cNvSpPr>
          <p:nvPr/>
        </p:nvSpPr>
        <p:spPr bwMode="auto">
          <a:xfrm>
            <a:off x="5643831" y="6403153"/>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b="1">
                <a:latin typeface="Garamond" pitchFamily="18" charset="0"/>
              </a:rPr>
              <a:t>PUBLIC</a:t>
            </a:r>
          </a:p>
        </p:txBody>
      </p:sp>
      <p:sp>
        <p:nvSpPr>
          <p:cNvPr id="13" name="Rectangle 11"/>
          <p:cNvSpPr>
            <a:spLocks noChangeArrowheads="1"/>
          </p:cNvSpPr>
          <p:nvPr/>
        </p:nvSpPr>
        <p:spPr bwMode="auto">
          <a:xfrm>
            <a:off x="4924693" y="5141090"/>
            <a:ext cx="2374900" cy="162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4" name="Freeform 12"/>
          <p:cNvSpPr>
            <a:spLocks/>
          </p:cNvSpPr>
          <p:nvPr/>
        </p:nvSpPr>
        <p:spPr bwMode="auto">
          <a:xfrm>
            <a:off x="4059506" y="892940"/>
            <a:ext cx="3529012" cy="360363"/>
          </a:xfrm>
          <a:custGeom>
            <a:avLst/>
            <a:gdLst>
              <a:gd name="T0" fmla="*/ 0 w 2223"/>
              <a:gd name="T1" fmla="*/ 572077056 h 227"/>
              <a:gd name="T2" fmla="*/ 2147483647 w 2223"/>
              <a:gd name="T3" fmla="*/ 0 h 227"/>
              <a:gd name="T4" fmla="*/ 2147483647 w 2223"/>
              <a:gd name="T5" fmla="*/ 572077056 h 227"/>
              <a:gd name="T6" fmla="*/ 0 60000 65536"/>
              <a:gd name="T7" fmla="*/ 0 60000 65536"/>
              <a:gd name="T8" fmla="*/ 0 60000 65536"/>
            </a:gdLst>
            <a:ahLst/>
            <a:cxnLst>
              <a:cxn ang="T6">
                <a:pos x="T0" y="T1"/>
              </a:cxn>
              <a:cxn ang="T7">
                <a:pos x="T2" y="T3"/>
              </a:cxn>
              <a:cxn ang="T8">
                <a:pos x="T4" y="T5"/>
              </a:cxn>
            </a:cxnLst>
            <a:rect l="0" t="0" r="r" b="b"/>
            <a:pathLst>
              <a:path w="2223" h="227">
                <a:moveTo>
                  <a:pt x="0" y="227"/>
                </a:moveTo>
                <a:cubicBezTo>
                  <a:pt x="359" y="113"/>
                  <a:pt x="719" y="0"/>
                  <a:pt x="1089" y="0"/>
                </a:cubicBezTo>
                <a:cubicBezTo>
                  <a:pt x="1459" y="0"/>
                  <a:pt x="2034" y="189"/>
                  <a:pt x="2223" y="227"/>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Freeform 13"/>
          <p:cNvSpPr>
            <a:spLocks/>
          </p:cNvSpPr>
          <p:nvPr/>
        </p:nvSpPr>
        <p:spPr bwMode="auto">
          <a:xfrm>
            <a:off x="3772168" y="3556765"/>
            <a:ext cx="3960813" cy="360363"/>
          </a:xfrm>
          <a:custGeom>
            <a:avLst/>
            <a:gdLst>
              <a:gd name="T0" fmla="*/ 2147483647 w 2585"/>
              <a:gd name="T1" fmla="*/ 0 h 227"/>
              <a:gd name="T2" fmla="*/ 2147483647 w 2585"/>
              <a:gd name="T3" fmla="*/ 572077056 h 227"/>
              <a:gd name="T4" fmla="*/ 0 w 2585"/>
              <a:gd name="T5" fmla="*/ 0 h 227"/>
              <a:gd name="T6" fmla="*/ 0 60000 65536"/>
              <a:gd name="T7" fmla="*/ 0 60000 65536"/>
              <a:gd name="T8" fmla="*/ 0 60000 65536"/>
            </a:gdLst>
            <a:ahLst/>
            <a:cxnLst>
              <a:cxn ang="T6">
                <a:pos x="T0" y="T1"/>
              </a:cxn>
              <a:cxn ang="T7">
                <a:pos x="T2" y="T3"/>
              </a:cxn>
              <a:cxn ang="T8">
                <a:pos x="T4" y="T5"/>
              </a:cxn>
            </a:cxnLst>
            <a:rect l="0" t="0" r="r" b="b"/>
            <a:pathLst>
              <a:path w="2585" h="227">
                <a:moveTo>
                  <a:pt x="2585" y="0"/>
                </a:moveTo>
                <a:cubicBezTo>
                  <a:pt x="2211" y="113"/>
                  <a:pt x="1837" y="227"/>
                  <a:pt x="1406" y="227"/>
                </a:cubicBezTo>
                <a:cubicBezTo>
                  <a:pt x="975" y="227"/>
                  <a:pt x="234" y="38"/>
                  <a:pt x="0" y="0"/>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11924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Sponsorship</a:t>
            </a:r>
            <a:r>
              <a:rPr lang="fr-FR" b="1" dirty="0" smtClean="0"/>
              <a:t> </a:t>
            </a:r>
            <a:r>
              <a:rPr lang="fr-FR" b="1" dirty="0" err="1" smtClean="0"/>
              <a:t>strategic</a:t>
            </a:r>
            <a:r>
              <a:rPr lang="fr-FR" b="1" dirty="0" smtClean="0"/>
              <a:t> </a:t>
            </a:r>
            <a:r>
              <a:rPr lang="fr-FR" b="1" dirty="0" err="1" smtClean="0"/>
              <a:t>approaches</a:t>
            </a:r>
            <a:endParaRPr lang="fr-FR" b="1" dirty="0"/>
          </a:p>
        </p:txBody>
      </p:sp>
      <p:sp>
        <p:nvSpPr>
          <p:cNvPr id="3" name="Espace réservé du contenu 2"/>
          <p:cNvSpPr>
            <a:spLocks noGrp="1"/>
          </p:cNvSpPr>
          <p:nvPr>
            <p:ph idx="1"/>
          </p:nvPr>
        </p:nvSpPr>
        <p:spPr>
          <a:xfrm>
            <a:off x="1097280" y="1845733"/>
            <a:ext cx="10058400" cy="4466931"/>
          </a:xfrm>
        </p:spPr>
        <p:txBody>
          <a:bodyPr>
            <a:normAutofit/>
          </a:bodyPr>
          <a:lstStyle/>
          <a:p>
            <a:pPr marL="457200" indent="-457200">
              <a:buFont typeface="+mj-lt"/>
              <a:buAutoNum type="arabicPeriod"/>
            </a:pPr>
            <a:r>
              <a:rPr lang="fr-FR" sz="2400" b="1" dirty="0" smtClean="0"/>
              <a:t>Passion</a:t>
            </a:r>
            <a:r>
              <a:rPr lang="fr-FR" sz="2400" dirty="0" smtClean="0"/>
              <a:t> : </a:t>
            </a:r>
            <a:r>
              <a:rPr lang="fr-FR" sz="2400" dirty="0" err="1" smtClean="0"/>
              <a:t>executive</a:t>
            </a:r>
            <a:r>
              <a:rPr lang="fr-FR" sz="2400" dirty="0" smtClean="0"/>
              <a:t> passion for sport (« </a:t>
            </a:r>
            <a:r>
              <a:rPr lang="fr-FR" sz="2400" dirty="0" err="1" smtClean="0"/>
              <a:t>President</a:t>
            </a:r>
            <a:r>
              <a:rPr lang="fr-FR" sz="2400" dirty="0" smtClean="0"/>
              <a:t> </a:t>
            </a:r>
            <a:r>
              <a:rPr lang="fr-FR" sz="2400" dirty="0" err="1" smtClean="0"/>
              <a:t>dancer</a:t>
            </a:r>
            <a:r>
              <a:rPr lang="fr-FR" sz="2400" dirty="0" smtClean="0"/>
              <a:t> ») : RLD, Kampf, Weber, </a:t>
            </a:r>
            <a:r>
              <a:rPr lang="fr-FR" sz="2400" dirty="0" err="1" smtClean="0"/>
              <a:t>Lagardere</a:t>
            </a:r>
            <a:r>
              <a:rPr lang="fr-FR" sz="2400" dirty="0" smtClean="0"/>
              <a:t>… </a:t>
            </a:r>
          </a:p>
          <a:p>
            <a:pPr marL="457200" indent="-457200">
              <a:buFont typeface="+mj-lt"/>
              <a:buAutoNum type="arabicPeriod"/>
            </a:pPr>
            <a:endParaRPr lang="fr-FR" sz="2400" dirty="0"/>
          </a:p>
          <a:p>
            <a:pPr marL="457200" indent="-457200">
              <a:buFont typeface="+mj-lt"/>
              <a:buAutoNum type="arabicPeriod"/>
            </a:pPr>
            <a:r>
              <a:rPr lang="fr-FR" sz="2400" b="1" dirty="0" err="1" smtClean="0"/>
              <a:t>Opportunism</a:t>
            </a:r>
            <a:r>
              <a:rPr lang="fr-FR" sz="2400" dirty="0" smtClean="0"/>
              <a:t> : business </a:t>
            </a:r>
            <a:r>
              <a:rPr lang="fr-FR" sz="2400" dirty="0" err="1" smtClean="0"/>
              <a:t>project</a:t>
            </a:r>
            <a:r>
              <a:rPr lang="fr-FR" sz="2400" dirty="0" smtClean="0"/>
              <a:t> </a:t>
            </a:r>
            <a:r>
              <a:rPr lang="fr-FR" sz="2400" dirty="0" err="1" smtClean="0"/>
              <a:t>using</a:t>
            </a:r>
            <a:r>
              <a:rPr lang="fr-FR" sz="2400" dirty="0" smtClean="0"/>
              <a:t> </a:t>
            </a:r>
            <a:r>
              <a:rPr lang="fr-FR" sz="2400" dirty="0" err="1" smtClean="0"/>
              <a:t>sponsorphip</a:t>
            </a:r>
            <a:r>
              <a:rPr lang="fr-FR" sz="2400" dirty="0" smtClean="0"/>
              <a:t> </a:t>
            </a:r>
            <a:r>
              <a:rPr lang="fr-FR" sz="2400" dirty="0" err="1" smtClean="0"/>
              <a:t>potential</a:t>
            </a:r>
            <a:r>
              <a:rPr lang="fr-FR" sz="2400" dirty="0" smtClean="0"/>
              <a:t> : Sodexo, Veolia, Vinci, Eiffage, Bouygues, Thomson &amp; PSG… </a:t>
            </a:r>
          </a:p>
          <a:p>
            <a:pPr marL="457200" indent="-457200">
              <a:buFont typeface="+mj-lt"/>
              <a:buAutoNum type="arabicPeriod"/>
            </a:pPr>
            <a:endParaRPr lang="fr-FR" sz="2400" dirty="0"/>
          </a:p>
          <a:p>
            <a:pPr marL="457200" indent="-457200">
              <a:buFont typeface="+mj-lt"/>
              <a:buAutoNum type="arabicPeriod"/>
            </a:pPr>
            <a:r>
              <a:rPr lang="fr-FR" sz="2400" b="1" dirty="0" smtClean="0"/>
              <a:t>Strategic</a:t>
            </a:r>
            <a:r>
              <a:rPr lang="fr-FR" sz="2400" dirty="0" smtClean="0"/>
              <a:t> : </a:t>
            </a:r>
            <a:r>
              <a:rPr lang="fr-FR" sz="2400" dirty="0" err="1" smtClean="0"/>
              <a:t>sponsorshsip</a:t>
            </a:r>
            <a:r>
              <a:rPr lang="fr-FR" sz="2400" dirty="0" smtClean="0"/>
              <a:t> </a:t>
            </a:r>
            <a:r>
              <a:rPr lang="fr-FR" sz="2400" dirty="0" err="1" smtClean="0"/>
              <a:t>integration</a:t>
            </a:r>
            <a:r>
              <a:rPr lang="fr-FR" sz="2400" dirty="0" smtClean="0"/>
              <a:t> </a:t>
            </a:r>
            <a:r>
              <a:rPr lang="fr-FR" sz="2400" dirty="0" err="1" smtClean="0"/>
              <a:t>into</a:t>
            </a:r>
            <a:r>
              <a:rPr lang="fr-FR" sz="2400" dirty="0" smtClean="0"/>
              <a:t> a global brand </a:t>
            </a:r>
            <a:r>
              <a:rPr lang="fr-FR" sz="2400" dirty="0" err="1" smtClean="0"/>
              <a:t>strategy</a:t>
            </a:r>
            <a:r>
              <a:rPr lang="fr-FR" sz="2400" dirty="0" smtClean="0"/>
              <a:t> : </a:t>
            </a:r>
            <a:r>
              <a:rPr lang="fr-FR" sz="2400" dirty="0" err="1" smtClean="0"/>
              <a:t>We</a:t>
            </a:r>
            <a:r>
              <a:rPr lang="fr-FR" sz="2400" dirty="0" smtClean="0"/>
              <a:t> all </a:t>
            </a:r>
            <a:r>
              <a:rPr lang="fr-FR" sz="2400" dirty="0" err="1" smtClean="0"/>
              <a:t>speak</a:t>
            </a:r>
            <a:r>
              <a:rPr lang="fr-FR" sz="2400" dirty="0" smtClean="0"/>
              <a:t> football, </a:t>
            </a:r>
            <a:r>
              <a:rPr lang="fr-FR" sz="2400" dirty="0" err="1" smtClean="0"/>
              <a:t>We</a:t>
            </a:r>
            <a:r>
              <a:rPr lang="fr-FR" sz="2400" dirty="0" smtClean="0"/>
              <a:t> are tennis… </a:t>
            </a:r>
            <a:endParaRPr lang="fr-FR" sz="2400" dirty="0"/>
          </a:p>
        </p:txBody>
      </p:sp>
    </p:spTree>
    <p:extLst>
      <p:ext uri="{BB962C8B-B14F-4D97-AF65-F5344CB8AC3E}">
        <p14:creationId xmlns:p14="http://schemas.microsoft.com/office/powerpoint/2010/main" val="2628873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75" y="0"/>
            <a:ext cx="7227065" cy="6865712"/>
          </a:xfrm>
          <a:prstGeom prst="rect">
            <a:avLst/>
          </a:prstGeom>
        </p:spPr>
      </p:pic>
    </p:spTree>
    <p:extLst>
      <p:ext uri="{BB962C8B-B14F-4D97-AF65-F5344CB8AC3E}">
        <p14:creationId xmlns:p14="http://schemas.microsoft.com/office/powerpoint/2010/main" val="48739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 name="Text Box 2"/>
          <p:cNvSpPr txBox="1">
            <a:spLocks noChangeArrowheads="1"/>
          </p:cNvSpPr>
          <p:nvPr/>
        </p:nvSpPr>
        <p:spPr bwMode="auto">
          <a:xfrm>
            <a:off x="3284332" y="20977"/>
            <a:ext cx="4244804"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50000"/>
              </a:spcBef>
              <a:spcAft>
                <a:spcPts val="0"/>
              </a:spcAft>
              <a:buNone/>
            </a:pPr>
            <a:r>
              <a:rPr lang="fr-FR" altLang="fr-FR" sz="2400" b="1" dirty="0" err="1">
                <a:solidFill>
                  <a:srgbClr val="000000"/>
                </a:solidFill>
                <a:latin typeface="Verdana" panose="020B0604030504040204" pitchFamily="34" charset="0"/>
                <a:cs typeface="+mn-cs"/>
              </a:rPr>
              <a:t>Since</a:t>
            </a:r>
            <a:r>
              <a:rPr lang="fr-FR" altLang="fr-FR" sz="2400" b="1" dirty="0">
                <a:solidFill>
                  <a:srgbClr val="000000"/>
                </a:solidFill>
                <a:latin typeface="Verdana" panose="020B0604030504040204" pitchFamily="34" charset="0"/>
                <a:cs typeface="+mn-cs"/>
              </a:rPr>
              <a:t> 2005</a:t>
            </a:r>
          </a:p>
          <a:p>
            <a:pPr algn="ctr" defTabSz="342900" eaLnBrk="1" fontAlgn="auto" hangingPunct="1">
              <a:spcBef>
                <a:spcPct val="50000"/>
              </a:spcBef>
              <a:spcAft>
                <a:spcPts val="0"/>
              </a:spcAft>
              <a:buNone/>
            </a:pPr>
            <a:r>
              <a:rPr lang="fr-FR" altLang="fr-FR" sz="1350" b="1" dirty="0">
                <a:solidFill>
                  <a:srgbClr val="BD582C"/>
                </a:solidFill>
                <a:latin typeface="Verdana" panose="020B0604030504040204" pitchFamily="34" charset="0"/>
                <a:cs typeface="+mn-cs"/>
              </a:rPr>
              <a:t>Maitre de Conférences</a:t>
            </a:r>
            <a:r>
              <a:rPr lang="fr-FR" altLang="fr-FR" sz="1350" b="1" dirty="0">
                <a:solidFill>
                  <a:srgbClr val="000000"/>
                </a:solidFill>
                <a:latin typeface="Verdana" panose="020B0604030504040204" pitchFamily="34" charset="0"/>
                <a:cs typeface="+mn-cs"/>
              </a:rPr>
              <a:t> </a:t>
            </a:r>
          </a:p>
          <a:p>
            <a:pPr algn="ctr" defTabSz="342900" eaLnBrk="1" fontAlgn="auto" hangingPunct="1">
              <a:spcBef>
                <a:spcPct val="50000"/>
              </a:spcBef>
              <a:spcAft>
                <a:spcPts val="0"/>
              </a:spcAft>
              <a:buNone/>
            </a:pPr>
            <a:r>
              <a:rPr lang="fr-FR" altLang="fr-FR" sz="1275" b="1" dirty="0">
                <a:solidFill>
                  <a:srgbClr val="000000"/>
                </a:solidFill>
                <a:latin typeface="Verdana" panose="020B0604030504040204" pitchFamily="34" charset="0"/>
                <a:cs typeface="+mn-cs"/>
              </a:rPr>
              <a:t>Aix Marseille </a:t>
            </a:r>
            <a:r>
              <a:rPr lang="fr-FR" altLang="fr-FR" sz="1275" b="1" dirty="0" err="1">
                <a:solidFill>
                  <a:srgbClr val="000000"/>
                </a:solidFill>
                <a:latin typeface="Verdana" panose="020B0604030504040204" pitchFamily="34" charset="0"/>
                <a:cs typeface="+mn-cs"/>
              </a:rPr>
              <a:t>University</a:t>
            </a:r>
            <a:endParaRPr lang="fr-FR" altLang="fr-FR" sz="1275" b="1" dirty="0">
              <a:solidFill>
                <a:srgbClr val="000000"/>
              </a:solidFill>
              <a:latin typeface="Verdana" panose="020B0604030504040204" pitchFamily="34" charset="0"/>
              <a:cs typeface="+mn-cs"/>
            </a:endParaRPr>
          </a:p>
          <a:p>
            <a:pPr algn="ctr" defTabSz="342900" eaLnBrk="1" fontAlgn="auto" hangingPunct="1">
              <a:spcBef>
                <a:spcPct val="50000"/>
              </a:spcBef>
              <a:spcAft>
                <a:spcPts val="0"/>
              </a:spcAft>
              <a:buNone/>
            </a:pPr>
            <a:r>
              <a:rPr lang="fr-FR" altLang="fr-FR" sz="1275" b="1" dirty="0" err="1">
                <a:solidFill>
                  <a:srgbClr val="000000"/>
                </a:solidFill>
                <a:latin typeface="Verdana" panose="020B0604030504040204" pitchFamily="34" charset="0"/>
                <a:cs typeface="+mn-cs"/>
              </a:rPr>
              <a:t>Strategy</a:t>
            </a:r>
            <a:r>
              <a:rPr lang="fr-FR" altLang="fr-FR" sz="1275" b="1" dirty="0">
                <a:solidFill>
                  <a:srgbClr val="000000"/>
                </a:solidFill>
                <a:latin typeface="Verdana" panose="020B0604030504040204" pitchFamily="34" charset="0"/>
                <a:cs typeface="+mn-cs"/>
              </a:rPr>
              <a:t> &amp; Communication</a:t>
            </a:r>
          </a:p>
          <a:p>
            <a:pPr algn="ctr" defTabSz="342900" eaLnBrk="1" fontAlgn="auto" hangingPunct="1">
              <a:spcBef>
                <a:spcPct val="50000"/>
              </a:spcBef>
              <a:spcAft>
                <a:spcPts val="0"/>
              </a:spcAft>
              <a:buNone/>
            </a:pPr>
            <a:r>
              <a:rPr lang="fr-FR" altLang="fr-FR" sz="1350" b="1" dirty="0" err="1">
                <a:solidFill>
                  <a:srgbClr val="BD582C"/>
                </a:solidFill>
                <a:latin typeface="Verdana" panose="020B0604030504040204" pitchFamily="34" charset="0"/>
                <a:cs typeface="+mn-cs"/>
              </a:rPr>
              <a:t>Associate</a:t>
            </a:r>
            <a:r>
              <a:rPr lang="fr-FR" altLang="fr-FR" sz="1350" b="1" dirty="0">
                <a:solidFill>
                  <a:srgbClr val="BD582C"/>
                </a:solidFill>
                <a:latin typeface="Verdana" panose="020B0604030504040204" pitchFamily="34" charset="0"/>
                <a:cs typeface="+mn-cs"/>
              </a:rPr>
              <a:t> Professor </a:t>
            </a:r>
            <a:r>
              <a:rPr lang="fr-FR" altLang="fr-FR" sz="1275" b="1" dirty="0" err="1">
                <a:solidFill>
                  <a:srgbClr val="000000"/>
                </a:solidFill>
                <a:latin typeface="Verdana" panose="020B0604030504040204" pitchFamily="34" charset="0"/>
                <a:cs typeface="+mn-cs"/>
              </a:rPr>
              <a:t>Kedge</a:t>
            </a:r>
            <a:r>
              <a:rPr lang="fr-FR" altLang="fr-FR" sz="1275" b="1" dirty="0">
                <a:solidFill>
                  <a:srgbClr val="000000"/>
                </a:solidFill>
                <a:latin typeface="Verdana" panose="020B0604030504040204" pitchFamily="34" charset="0"/>
                <a:cs typeface="+mn-cs"/>
              </a:rPr>
              <a:t> Business </a:t>
            </a:r>
            <a:r>
              <a:rPr lang="fr-FR" altLang="fr-FR" sz="1275" b="1" dirty="0" err="1">
                <a:solidFill>
                  <a:srgbClr val="000000"/>
                </a:solidFill>
                <a:latin typeface="Verdana" panose="020B0604030504040204" pitchFamily="34" charset="0"/>
                <a:cs typeface="+mn-cs"/>
              </a:rPr>
              <a:t>School</a:t>
            </a:r>
            <a:endParaRPr lang="fr-FR" altLang="fr-FR" sz="1275" b="1" dirty="0">
              <a:solidFill>
                <a:srgbClr val="000000"/>
              </a:solidFill>
              <a:latin typeface="Verdana" panose="020B0604030504040204" pitchFamily="34" charset="0"/>
              <a:cs typeface="+mn-cs"/>
            </a:endParaRPr>
          </a:p>
          <a:p>
            <a:pPr algn="ctr" defTabSz="342900" eaLnBrk="1" fontAlgn="auto" hangingPunct="1">
              <a:spcBef>
                <a:spcPct val="50000"/>
              </a:spcBef>
              <a:spcAft>
                <a:spcPts val="0"/>
              </a:spcAft>
              <a:buNone/>
            </a:pPr>
            <a:r>
              <a:rPr lang="fr-FR" altLang="fr-FR" sz="1275" b="1" dirty="0">
                <a:solidFill>
                  <a:srgbClr val="000000"/>
                </a:solidFill>
                <a:latin typeface="Verdana" panose="020B0604030504040204" pitchFamily="34" charset="0"/>
                <a:cs typeface="+mn-cs"/>
              </a:rPr>
              <a:t> Sport </a:t>
            </a:r>
          </a:p>
          <a:p>
            <a:pPr algn="ctr" defTabSz="342900" eaLnBrk="1" fontAlgn="auto" hangingPunct="1">
              <a:spcBef>
                <a:spcPct val="50000"/>
              </a:spcBef>
              <a:spcAft>
                <a:spcPts val="0"/>
              </a:spcAft>
              <a:buNone/>
            </a:pPr>
            <a:r>
              <a:rPr lang="fr-FR" altLang="fr-FR" sz="1275" b="1" dirty="0" smtClean="0">
                <a:solidFill>
                  <a:srgbClr val="000000"/>
                </a:solidFill>
                <a:latin typeface="Verdana" panose="020B0604030504040204" pitchFamily="34" charset="0"/>
                <a:cs typeface="+mn-cs"/>
              </a:rPr>
              <a:t>Business </a:t>
            </a:r>
            <a:r>
              <a:rPr lang="fr-FR" altLang="fr-FR" sz="1275" b="1" dirty="0">
                <a:solidFill>
                  <a:srgbClr val="000000"/>
                </a:solidFill>
                <a:latin typeface="Verdana" panose="020B0604030504040204" pitchFamily="34" charset="0"/>
                <a:cs typeface="+mn-cs"/>
              </a:rPr>
              <a:t>Management</a:t>
            </a:r>
          </a:p>
        </p:txBody>
      </p:sp>
      <p:sp>
        <p:nvSpPr>
          <p:cNvPr id="29" name="Rectangle 3"/>
          <p:cNvSpPr>
            <a:spLocks noChangeArrowheads="1"/>
          </p:cNvSpPr>
          <p:nvPr/>
        </p:nvSpPr>
        <p:spPr bwMode="auto">
          <a:xfrm>
            <a:off x="918594" y="390947"/>
            <a:ext cx="1620441" cy="223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2400" b="1" dirty="0" err="1">
                <a:solidFill>
                  <a:srgbClr val="000000"/>
                </a:solidFill>
                <a:latin typeface="Arial" panose="020B0604020202020204" pitchFamily="34" charset="0"/>
                <a:cs typeface="+mn-cs"/>
              </a:rPr>
              <a:t>Since</a:t>
            </a:r>
            <a:r>
              <a:rPr lang="fr-FR" altLang="fr-FR" sz="2400" b="1" dirty="0">
                <a:solidFill>
                  <a:srgbClr val="000000"/>
                </a:solidFill>
                <a:latin typeface="Arial" panose="020B0604020202020204" pitchFamily="34" charset="0"/>
                <a:cs typeface="+mn-cs"/>
              </a:rPr>
              <a:t> 2001</a:t>
            </a: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err="1">
                <a:solidFill>
                  <a:srgbClr val="BD582C"/>
                </a:solidFill>
                <a:latin typeface="Arial" panose="020B0604020202020204" pitchFamily="34" charset="0"/>
                <a:cs typeface="+mn-cs"/>
              </a:rPr>
              <a:t>Research</a:t>
            </a: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275"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275" b="1" dirty="0">
                <a:solidFill>
                  <a:srgbClr val="BD582C"/>
                </a:solidFill>
                <a:latin typeface="Arial" panose="020B0604020202020204" pitchFamily="34" charset="0"/>
                <a:cs typeface="+mn-cs"/>
              </a:rPr>
              <a:t>Aix Marseille </a:t>
            </a:r>
            <a:r>
              <a:rPr lang="fr-FR" altLang="fr-FR" sz="1275" b="1" dirty="0" err="1">
                <a:solidFill>
                  <a:srgbClr val="BD582C"/>
                </a:solidFill>
                <a:latin typeface="Arial" panose="020B0604020202020204" pitchFamily="34" charset="0"/>
                <a:cs typeface="+mn-cs"/>
              </a:rPr>
              <a:t>University</a:t>
            </a:r>
            <a:endParaRPr lang="fr-FR" altLang="fr-FR" sz="1275"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275" b="1" dirty="0" err="1">
                <a:solidFill>
                  <a:srgbClr val="BD582C"/>
                </a:solidFill>
                <a:latin typeface="Arial" panose="020B0604020202020204" pitchFamily="34" charset="0"/>
                <a:cs typeface="+mn-cs"/>
              </a:rPr>
              <a:t>Laboratory</a:t>
            </a:r>
            <a:endParaRPr lang="fr-FR" altLang="fr-FR" sz="1275" b="1" dirty="0">
              <a:solidFill>
                <a:srgbClr val="000000"/>
              </a:solidFill>
              <a:latin typeface="Arial" panose="020B0604020202020204" pitchFamily="34" charset="0"/>
              <a:cs typeface="+mn-cs"/>
            </a:endParaRPr>
          </a:p>
        </p:txBody>
      </p:sp>
      <p:sp>
        <p:nvSpPr>
          <p:cNvPr id="30" name="Line 4"/>
          <p:cNvSpPr>
            <a:spLocks noChangeShapeType="1"/>
          </p:cNvSpPr>
          <p:nvPr/>
        </p:nvSpPr>
        <p:spPr bwMode="auto">
          <a:xfrm>
            <a:off x="2447212" y="139873"/>
            <a:ext cx="3068423" cy="645039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eaLnBrk="1" fontAlgn="auto" hangingPunct="1">
              <a:spcBef>
                <a:spcPts val="0"/>
              </a:spcBef>
              <a:spcAft>
                <a:spcPts val="0"/>
              </a:spcAft>
            </a:pPr>
            <a:endParaRPr lang="fr-FR">
              <a:solidFill>
                <a:srgbClr val="000000"/>
              </a:solidFill>
              <a:latin typeface="Calibri" panose="020F0502020204030204"/>
              <a:cs typeface="+mn-cs"/>
            </a:endParaRPr>
          </a:p>
        </p:txBody>
      </p:sp>
      <p:sp>
        <p:nvSpPr>
          <p:cNvPr id="31" name="Line 5"/>
          <p:cNvSpPr>
            <a:spLocks noChangeShapeType="1"/>
          </p:cNvSpPr>
          <p:nvPr/>
        </p:nvSpPr>
        <p:spPr bwMode="auto">
          <a:xfrm flipV="1">
            <a:off x="5515636" y="200201"/>
            <a:ext cx="2706996" cy="639006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342900" eaLnBrk="1" fontAlgn="auto" hangingPunct="1">
              <a:spcBef>
                <a:spcPts val="0"/>
              </a:spcBef>
              <a:spcAft>
                <a:spcPts val="0"/>
              </a:spcAft>
            </a:pPr>
            <a:endParaRPr lang="fr-FR">
              <a:solidFill>
                <a:srgbClr val="000000"/>
              </a:solidFill>
              <a:latin typeface="Calibri" panose="020F0502020204030204"/>
              <a:cs typeface="+mn-cs"/>
            </a:endParaRPr>
          </a:p>
        </p:txBody>
      </p:sp>
      <p:pic>
        <p:nvPicPr>
          <p:cNvPr id="32"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66" y="3921293"/>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310" y="4018510"/>
            <a:ext cx="1133475" cy="32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566" y="3911742"/>
            <a:ext cx="507206"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descr="Logo_aso_Groupe_Ama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548" y="4684311"/>
            <a:ext cx="1107281"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tdf-logo-lar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0398" y="4595405"/>
            <a:ext cx="75604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7"/>
          <p:cNvSpPr>
            <a:spLocks noChangeArrowheads="1"/>
          </p:cNvSpPr>
          <p:nvPr/>
        </p:nvSpPr>
        <p:spPr bwMode="auto">
          <a:xfrm>
            <a:off x="8617574" y="190554"/>
            <a:ext cx="1754981" cy="370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2400" b="1" dirty="0" err="1">
                <a:solidFill>
                  <a:srgbClr val="000000"/>
                </a:solidFill>
                <a:latin typeface="Arial" panose="020B0604020202020204" pitchFamily="34" charset="0"/>
                <a:cs typeface="+mn-cs"/>
              </a:rPr>
              <a:t>Since</a:t>
            </a:r>
            <a:r>
              <a:rPr lang="fr-FR" altLang="fr-FR" sz="2400" b="1" dirty="0">
                <a:solidFill>
                  <a:srgbClr val="000000"/>
                </a:solidFill>
                <a:latin typeface="Arial" panose="020B0604020202020204" pitchFamily="34" charset="0"/>
                <a:cs typeface="+mn-cs"/>
              </a:rPr>
              <a:t> 1999</a:t>
            </a: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a:solidFill>
                  <a:srgbClr val="BD582C"/>
                </a:solidFill>
                <a:latin typeface="Arial" panose="020B0604020202020204" pitchFamily="34" charset="0"/>
                <a:cs typeface="+mn-cs"/>
              </a:rPr>
              <a:t>Professional</a:t>
            </a:r>
          </a:p>
          <a:p>
            <a:pPr algn="ctr" defTabSz="342900" eaLnBrk="1" fontAlgn="auto" hangingPunct="1">
              <a:spcBef>
                <a:spcPct val="0"/>
              </a:spcBef>
              <a:spcAft>
                <a:spcPts val="0"/>
              </a:spcAft>
              <a:buNone/>
            </a:pPr>
            <a:r>
              <a:rPr lang="fr-FR" altLang="fr-FR" sz="1275" b="1" dirty="0">
                <a:solidFill>
                  <a:srgbClr val="000000"/>
                </a:solidFill>
                <a:latin typeface="Arial" panose="020B0604020202020204" pitchFamily="34" charset="0"/>
                <a:cs typeface="+mn-cs"/>
              </a:rPr>
              <a:t>ATP &amp; WTA </a:t>
            </a:r>
          </a:p>
          <a:p>
            <a:pPr algn="ctr" defTabSz="342900" eaLnBrk="1" fontAlgn="auto" hangingPunct="1">
              <a:spcBef>
                <a:spcPct val="0"/>
              </a:spcBef>
              <a:spcAft>
                <a:spcPts val="0"/>
              </a:spcAft>
              <a:buNone/>
            </a:pPr>
            <a:r>
              <a:rPr lang="fr-FR" altLang="fr-FR" sz="1275" b="1" dirty="0">
                <a:solidFill>
                  <a:srgbClr val="000000"/>
                </a:solidFill>
                <a:latin typeface="Arial" panose="020B0604020202020204" pitchFamily="34" charset="0"/>
                <a:cs typeface="+mn-cs"/>
              </a:rPr>
              <a:t>Events management</a:t>
            </a: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r>
              <a:rPr lang="fr-FR" altLang="fr-FR" sz="1350" b="1" dirty="0">
                <a:solidFill>
                  <a:prstClr val="white"/>
                </a:solidFill>
                <a:latin typeface="Arial" panose="020B0604020202020204" pitchFamily="34" charset="0"/>
                <a:cs typeface="+mn-cs"/>
              </a:rPr>
              <a:t>Manager </a:t>
            </a: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prstClr val="white"/>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BD582C"/>
              </a:solidFill>
              <a:latin typeface="Arial" panose="020B0604020202020204" pitchFamily="34" charset="0"/>
              <a:cs typeface="+mn-cs"/>
            </a:endParaRPr>
          </a:p>
          <a:p>
            <a:pPr algn="ctr" defTabSz="342900" eaLnBrk="1" fontAlgn="auto" hangingPunct="1">
              <a:spcBef>
                <a:spcPct val="0"/>
              </a:spcBef>
              <a:spcAft>
                <a:spcPts val="0"/>
              </a:spcAft>
              <a:buNone/>
            </a:pPr>
            <a:endParaRPr lang="fr-FR" altLang="fr-FR" sz="1350" b="1" dirty="0">
              <a:solidFill>
                <a:srgbClr val="000000"/>
              </a:solidFill>
              <a:latin typeface="Arial" panose="020B0604020202020204" pitchFamily="34" charset="0"/>
              <a:cs typeface="+mn-cs"/>
            </a:endParaRPr>
          </a:p>
        </p:txBody>
      </p:sp>
      <p:sp>
        <p:nvSpPr>
          <p:cNvPr id="38" name="Rectangle 18"/>
          <p:cNvSpPr>
            <a:spLocks noChangeArrowheads="1"/>
          </p:cNvSpPr>
          <p:nvPr/>
        </p:nvSpPr>
        <p:spPr bwMode="auto">
          <a:xfrm>
            <a:off x="7462436" y="4450056"/>
            <a:ext cx="344439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defTabSz="342900" eaLnBrk="1" fontAlgn="auto" hangingPunct="1">
              <a:spcBef>
                <a:spcPct val="0"/>
              </a:spcBef>
              <a:spcAft>
                <a:spcPts val="0"/>
              </a:spcAft>
              <a:buNone/>
            </a:pPr>
            <a:r>
              <a:rPr lang="fr-FR" altLang="fr-FR" sz="1350" b="1" dirty="0" smtClean="0">
                <a:solidFill>
                  <a:srgbClr val="000000"/>
                </a:solidFill>
                <a:latin typeface="Arial" panose="020B0604020202020204" pitchFamily="34" charset="0"/>
                <a:cs typeface="+mn-cs"/>
              </a:rPr>
              <a:t>Sport Business </a:t>
            </a:r>
            <a:r>
              <a:rPr lang="fr-FR" altLang="fr-FR" sz="1350" b="1" dirty="0" err="1" smtClean="0">
                <a:solidFill>
                  <a:srgbClr val="000000"/>
                </a:solidFill>
                <a:latin typeface="Arial" panose="020B0604020202020204" pitchFamily="34" charset="0"/>
                <a:cs typeface="+mn-cs"/>
              </a:rPr>
              <a:t>Strategy</a:t>
            </a:r>
            <a:r>
              <a:rPr lang="fr-FR" altLang="fr-FR" sz="1350" b="1" dirty="0" smtClean="0">
                <a:solidFill>
                  <a:srgbClr val="000000"/>
                </a:solidFill>
                <a:latin typeface="Arial" panose="020B0604020202020204" pitchFamily="34" charset="0"/>
                <a:cs typeface="+mn-cs"/>
              </a:rPr>
              <a:t> </a:t>
            </a:r>
            <a:r>
              <a:rPr lang="fr-FR" altLang="fr-FR" sz="1350" b="1" dirty="0">
                <a:solidFill>
                  <a:srgbClr val="000000"/>
                </a:solidFill>
                <a:latin typeface="Arial" panose="020B0604020202020204" pitchFamily="34" charset="0"/>
                <a:cs typeface="+mn-cs"/>
              </a:rPr>
              <a:t>&amp; </a:t>
            </a:r>
            <a:r>
              <a:rPr lang="fr-FR" altLang="fr-FR" sz="1350" b="1" dirty="0" smtClean="0">
                <a:solidFill>
                  <a:srgbClr val="000000"/>
                </a:solidFill>
                <a:latin typeface="Arial" panose="020B0604020202020204" pitchFamily="34" charset="0"/>
                <a:cs typeface="+mn-cs"/>
              </a:rPr>
              <a:t>Marketing</a:t>
            </a:r>
            <a:endParaRPr lang="fr-FR" altLang="fr-FR" sz="1350" b="1" dirty="0">
              <a:solidFill>
                <a:srgbClr val="000000"/>
              </a:solidFill>
              <a:latin typeface="Arial" panose="020B0604020202020204" pitchFamily="34" charset="0"/>
              <a:cs typeface="+mn-cs"/>
            </a:endParaRPr>
          </a:p>
        </p:txBody>
      </p:sp>
      <p:sp>
        <p:nvSpPr>
          <p:cNvPr id="39" name="Rectangle 21"/>
          <p:cNvSpPr>
            <a:spLocks noChangeArrowheads="1"/>
          </p:cNvSpPr>
          <p:nvPr/>
        </p:nvSpPr>
        <p:spPr bwMode="auto">
          <a:xfrm>
            <a:off x="7961637" y="4022103"/>
            <a:ext cx="233362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Corbel" panose="020B0503020204020204" pitchFamily="34" charset="0"/>
              </a:defRPr>
            </a:lvl1pPr>
            <a:lvl2pPr marL="742950" indent="-285750">
              <a:spcBef>
                <a:spcPct val="20000"/>
              </a:spcBef>
              <a:buChar char="–"/>
              <a:defRPr sz="2400">
                <a:solidFill>
                  <a:schemeClr val="tx1"/>
                </a:solidFill>
                <a:latin typeface="Corbel" panose="020B0503020204020204" pitchFamily="34" charset="0"/>
              </a:defRPr>
            </a:lvl2pPr>
            <a:lvl3pPr marL="1143000" indent="-228600">
              <a:spcBef>
                <a:spcPct val="20000"/>
              </a:spcBef>
              <a:buChar char="•"/>
              <a:defRPr sz="2400">
                <a:solidFill>
                  <a:schemeClr val="tx1"/>
                </a:solidFill>
                <a:latin typeface="Corbel" panose="020B0503020204020204" pitchFamily="34" charset="0"/>
              </a:defRPr>
            </a:lvl3pPr>
            <a:lvl4pPr marL="1600200" indent="-228600">
              <a:spcBef>
                <a:spcPct val="20000"/>
              </a:spcBef>
              <a:buChar char="–"/>
              <a:defRPr sz="2000">
                <a:solidFill>
                  <a:schemeClr val="tx1"/>
                </a:solidFill>
                <a:latin typeface="Corbel" panose="020B0503020204020204" pitchFamily="34" charset="0"/>
              </a:defRPr>
            </a:lvl4pPr>
            <a:lvl5pPr marL="2057400" indent="-228600">
              <a:spcBef>
                <a:spcPct val="20000"/>
              </a:spcBef>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Char char="»"/>
              <a:defRPr sz="2000">
                <a:solidFill>
                  <a:schemeClr val="tx1"/>
                </a:solidFill>
                <a:latin typeface="Corbel" panose="020B0503020204020204" pitchFamily="34" charset="0"/>
              </a:defRPr>
            </a:lvl9pPr>
          </a:lstStyle>
          <a:p>
            <a:pPr algn="ctr" defTabSz="342900" eaLnBrk="1" fontAlgn="auto" hangingPunct="1">
              <a:spcBef>
                <a:spcPct val="0"/>
              </a:spcBef>
              <a:spcAft>
                <a:spcPts val="0"/>
              </a:spcAft>
              <a:buNone/>
            </a:pPr>
            <a:r>
              <a:rPr lang="fr-FR" altLang="fr-FR" sz="1350" b="1" dirty="0">
                <a:solidFill>
                  <a:srgbClr val="000000"/>
                </a:solidFill>
                <a:latin typeface="Arial" panose="020B0604020202020204" pitchFamily="34" charset="0"/>
                <a:cs typeface="+mn-cs"/>
              </a:rPr>
              <a:t>Consulting</a:t>
            </a:r>
          </a:p>
        </p:txBody>
      </p:sp>
      <p:pic>
        <p:nvPicPr>
          <p:cNvPr id="40" name="Picture 2" descr="http://www.asso-semele.fr/wp-content/uploads/2011/03/logoAixMarsUni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5010" y="2385861"/>
            <a:ext cx="2362526" cy="85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asso-semele.fr/wp-content/uploads/2011/03/logoAixMarsUni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080" y="3111716"/>
            <a:ext cx="1839515"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4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8556" y="3290831"/>
            <a:ext cx="1929760" cy="77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7" descr="psg_logo12519857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5241" y="5405105"/>
            <a:ext cx="1075134" cy="60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226" y="5343702"/>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Image 1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96718" y="4718252"/>
            <a:ext cx="443388" cy="4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7" descr="psg_logo12519857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65691" y="5027502"/>
            <a:ext cx="1239340" cy="70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30" descr="logo_BNP_Pariba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0441" y="4939946"/>
            <a:ext cx="130301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 descr="ATP+World+Tour+Logo+1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7928" y="1645086"/>
            <a:ext cx="409340" cy="47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5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0375" y="5448647"/>
            <a:ext cx="758373" cy="560374"/>
          </a:xfrm>
          <a:prstGeom prst="rect">
            <a:avLst/>
          </a:prstGeom>
        </p:spPr>
      </p:pic>
      <p:pic>
        <p:nvPicPr>
          <p:cNvPr id="58" name="Image 57" descr="Une image contenant chose&#10;&#10;Description générée avec un niveau de confiance élevé"/>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95262" y="1257796"/>
            <a:ext cx="909644" cy="301639"/>
          </a:xfrm>
          <a:prstGeom prst="rect">
            <a:avLst/>
          </a:prstGeom>
        </p:spPr>
      </p:pic>
      <p:pic>
        <p:nvPicPr>
          <p:cNvPr id="59" name="Image 5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95262" y="924117"/>
            <a:ext cx="937994" cy="261494"/>
          </a:xfrm>
          <a:prstGeom prst="rect">
            <a:avLst/>
          </a:prstGeom>
        </p:spPr>
      </p:pic>
      <p:pic>
        <p:nvPicPr>
          <p:cNvPr id="60" name="Picture 9" descr="fft-qu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502" y="3170150"/>
            <a:ext cx="1777619" cy="51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8" descr="logo-rolland-garros-2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4996" y="3059231"/>
            <a:ext cx="713282" cy="71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7437136" y="2187320"/>
            <a:ext cx="4572000" cy="738664"/>
          </a:xfrm>
          <a:prstGeom prst="rect">
            <a:avLst/>
          </a:prstGeom>
        </p:spPr>
        <p:txBody>
          <a:bodyPr>
            <a:spAutoFit/>
          </a:bodyPr>
          <a:lstStyle/>
          <a:p>
            <a:pPr algn="ctr" defTabSz="342900" eaLnBrk="1" fontAlgn="auto" hangingPunct="1">
              <a:spcBef>
                <a:spcPts val="0"/>
              </a:spcBef>
              <a:spcAft>
                <a:spcPts val="0"/>
              </a:spcAft>
            </a:pPr>
            <a:r>
              <a:rPr lang="fr-FR" sz="1400" b="1" dirty="0">
                <a:solidFill>
                  <a:srgbClr val="000000"/>
                </a:solidFill>
                <a:latin typeface="Calibri" panose="020F0502020204030204"/>
                <a:cs typeface="+mn-cs"/>
              </a:rPr>
              <a:t>Member of the </a:t>
            </a:r>
            <a:r>
              <a:rPr lang="fr-FR" sz="1400" b="1" dirty="0" err="1">
                <a:solidFill>
                  <a:srgbClr val="000000"/>
                </a:solidFill>
                <a:latin typeface="Calibri" panose="020F0502020204030204"/>
                <a:cs typeface="+mn-cs"/>
              </a:rPr>
              <a:t>Executive</a:t>
            </a:r>
            <a:r>
              <a:rPr lang="fr-FR" sz="1400" b="1" dirty="0">
                <a:solidFill>
                  <a:srgbClr val="000000"/>
                </a:solidFill>
                <a:latin typeface="Calibri" panose="020F0502020204030204"/>
                <a:cs typeface="+mn-cs"/>
              </a:rPr>
              <a:t> </a:t>
            </a:r>
            <a:r>
              <a:rPr lang="fr-FR" sz="1400" b="1" dirty="0" err="1">
                <a:solidFill>
                  <a:srgbClr val="000000"/>
                </a:solidFill>
                <a:latin typeface="Calibri" panose="020F0502020204030204"/>
                <a:cs typeface="+mn-cs"/>
              </a:rPr>
              <a:t>Committee</a:t>
            </a:r>
            <a:r>
              <a:rPr lang="fr-FR" sz="1400" b="1" dirty="0">
                <a:solidFill>
                  <a:srgbClr val="000000"/>
                </a:solidFill>
                <a:latin typeface="Calibri" panose="020F0502020204030204"/>
                <a:cs typeface="+mn-cs"/>
              </a:rPr>
              <a:t> </a:t>
            </a:r>
          </a:p>
          <a:p>
            <a:pPr algn="ctr" defTabSz="342900" eaLnBrk="1" fontAlgn="auto" hangingPunct="1">
              <a:spcBef>
                <a:spcPts val="0"/>
              </a:spcBef>
              <a:spcAft>
                <a:spcPts val="0"/>
              </a:spcAft>
            </a:pPr>
            <a:r>
              <a:rPr lang="fr-FR" sz="1400" b="1" dirty="0" err="1">
                <a:solidFill>
                  <a:srgbClr val="000000"/>
                </a:solidFill>
                <a:latin typeface="Calibri" panose="020F0502020204030204"/>
                <a:cs typeface="+mn-cs"/>
              </a:rPr>
              <a:t>Economic</a:t>
            </a:r>
            <a:r>
              <a:rPr lang="fr-FR" sz="1400" b="1" dirty="0">
                <a:solidFill>
                  <a:srgbClr val="000000"/>
                </a:solidFill>
                <a:latin typeface="Calibri" panose="020F0502020204030204"/>
                <a:cs typeface="+mn-cs"/>
              </a:rPr>
              <a:t> </a:t>
            </a:r>
            <a:r>
              <a:rPr lang="fr-FR" sz="1400" b="1" dirty="0" err="1">
                <a:solidFill>
                  <a:srgbClr val="000000"/>
                </a:solidFill>
                <a:latin typeface="Calibri" panose="020F0502020204030204"/>
                <a:cs typeface="+mn-cs"/>
              </a:rPr>
              <a:t>Development</a:t>
            </a:r>
            <a:r>
              <a:rPr lang="fr-FR" sz="1400" b="1" dirty="0">
                <a:solidFill>
                  <a:srgbClr val="000000"/>
                </a:solidFill>
                <a:latin typeface="Calibri" panose="020F0502020204030204"/>
                <a:cs typeface="+mn-cs"/>
              </a:rPr>
              <a:t> – Business </a:t>
            </a:r>
            <a:r>
              <a:rPr lang="fr-FR" sz="1400" b="1" dirty="0" err="1" smtClean="0">
                <a:solidFill>
                  <a:srgbClr val="000000"/>
                </a:solidFill>
                <a:latin typeface="Calibri" panose="020F0502020204030204"/>
                <a:cs typeface="+mn-cs"/>
              </a:rPr>
              <a:t>Strategy</a:t>
            </a:r>
            <a:endParaRPr lang="fr-FR" sz="1400" b="1" dirty="0" smtClean="0">
              <a:solidFill>
                <a:srgbClr val="000000"/>
              </a:solidFill>
              <a:latin typeface="Calibri" panose="020F0502020204030204"/>
              <a:cs typeface="+mn-cs"/>
            </a:endParaRPr>
          </a:p>
          <a:p>
            <a:pPr algn="ctr" defTabSz="342900" eaLnBrk="1" fontAlgn="auto" hangingPunct="1">
              <a:spcBef>
                <a:spcPts val="0"/>
              </a:spcBef>
              <a:spcAft>
                <a:spcPts val="0"/>
              </a:spcAft>
            </a:pPr>
            <a:r>
              <a:rPr lang="fr-FR" sz="1400" b="1" dirty="0" smtClean="0">
                <a:solidFill>
                  <a:srgbClr val="000000"/>
                </a:solidFill>
                <a:latin typeface="Calibri" panose="020F0502020204030204"/>
              </a:rPr>
              <a:t>Head of R&amp;D </a:t>
            </a:r>
            <a:r>
              <a:rPr lang="fr-FR" sz="1400" b="1" dirty="0" err="1" smtClean="0">
                <a:solidFill>
                  <a:srgbClr val="000000"/>
                </a:solidFill>
                <a:latin typeface="Calibri" panose="020F0502020204030204"/>
              </a:rPr>
              <a:t>Department</a:t>
            </a:r>
            <a:endParaRPr lang="fr-FR" sz="1400" dirty="0">
              <a:solidFill>
                <a:srgbClr val="000000"/>
              </a:solidFill>
              <a:latin typeface="Calibri" panose="020F0502020204030204"/>
              <a:cs typeface="+mn-cs"/>
            </a:endParaRPr>
          </a:p>
        </p:txBody>
      </p:sp>
      <p:pic>
        <p:nvPicPr>
          <p:cNvPr id="64" name="Image 6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66357" y="4772527"/>
            <a:ext cx="1031925" cy="1165875"/>
          </a:xfrm>
          <a:prstGeom prst="rect">
            <a:avLst/>
          </a:prstGeom>
        </p:spPr>
      </p:pic>
      <p:pic>
        <p:nvPicPr>
          <p:cNvPr id="8" name="Imag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39784" y="3138045"/>
            <a:ext cx="524217" cy="629690"/>
          </a:xfrm>
          <a:prstGeom prst="rect">
            <a:avLst/>
          </a:prstGeom>
        </p:spPr>
      </p:pic>
      <p:pic>
        <p:nvPicPr>
          <p:cNvPr id="9" name="Imag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73054" y="2994435"/>
            <a:ext cx="931189" cy="801597"/>
          </a:xfrm>
          <a:prstGeom prst="rect">
            <a:avLst/>
          </a:prstGeom>
        </p:spPr>
      </p:pic>
      <p:pic>
        <p:nvPicPr>
          <p:cNvPr id="16" name="Imag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70136" y="3028668"/>
            <a:ext cx="803627" cy="803627"/>
          </a:xfrm>
          <a:prstGeom prst="rect">
            <a:avLst/>
          </a:prstGeom>
        </p:spPr>
      </p:pic>
    </p:spTree>
    <p:extLst>
      <p:ext uri="{BB962C8B-B14F-4D97-AF65-F5344CB8AC3E}">
        <p14:creationId xmlns:p14="http://schemas.microsoft.com/office/powerpoint/2010/main" val="4999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20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20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20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2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0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2000"/>
                                        <p:tgtEl>
                                          <p:spTgt spid="43"/>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20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20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000"/>
                                        <p:tgtEl>
                                          <p:spTgt spid="55"/>
                                        </p:tgtEl>
                                      </p:cBhvr>
                                    </p:animEffec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2000"/>
                                        <p:tgtEl>
                                          <p:spTgt spid="56"/>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0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7" grpId="0"/>
      <p:bldP spid="38" grpId="0"/>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t>In the real world</a:t>
            </a:r>
            <a:endParaRPr lang="fr-FR" b="1" dirty="0"/>
          </a:p>
        </p:txBody>
      </p:sp>
      <p:sp>
        <p:nvSpPr>
          <p:cNvPr id="3" name="Espace réservé du contenu 2"/>
          <p:cNvSpPr>
            <a:spLocks noGrp="1"/>
          </p:cNvSpPr>
          <p:nvPr>
            <p:ph idx="1"/>
          </p:nvPr>
        </p:nvSpPr>
        <p:spPr/>
        <p:txBody>
          <a:bodyPr/>
          <a:lstStyle/>
          <a:p>
            <a:r>
              <a:rPr lang="fr-FR" dirty="0" smtClean="0">
                <a:sym typeface="Wingdings" panose="05000000000000000000" pitchFamily="2" charset="2"/>
              </a:rPr>
              <a:t> </a:t>
            </a:r>
            <a:r>
              <a:rPr lang="fr-FR" dirty="0" smtClean="0"/>
              <a:t>75 % : </a:t>
            </a:r>
            <a:r>
              <a:rPr lang="fr-FR" dirty="0" err="1" smtClean="0"/>
              <a:t>Executive</a:t>
            </a:r>
            <a:r>
              <a:rPr lang="fr-FR" dirty="0" smtClean="0"/>
              <a:t> meeting and </a:t>
            </a:r>
            <a:r>
              <a:rPr lang="fr-FR" dirty="0" err="1" smtClean="0"/>
              <a:t>individual</a:t>
            </a:r>
            <a:r>
              <a:rPr lang="fr-FR" dirty="0" smtClean="0"/>
              <a:t> </a:t>
            </a:r>
            <a:r>
              <a:rPr lang="fr-FR" dirty="0" err="1" smtClean="0"/>
              <a:t>introducing</a:t>
            </a:r>
            <a:endParaRPr lang="fr-FR" dirty="0" smtClean="0"/>
          </a:p>
          <a:p>
            <a:endParaRPr lang="fr-FR" dirty="0"/>
          </a:p>
          <a:p>
            <a:pPr>
              <a:buFont typeface="Courier New" panose="02070309020205020404" pitchFamily="49" charset="0"/>
              <a:buChar char="o"/>
            </a:pPr>
            <a:r>
              <a:rPr lang="fr-FR" dirty="0" smtClean="0"/>
              <a:t>2 </a:t>
            </a:r>
            <a:r>
              <a:rPr lang="fr-FR" dirty="0" err="1" smtClean="0"/>
              <a:t>personalities</a:t>
            </a:r>
            <a:r>
              <a:rPr lang="fr-FR" dirty="0" smtClean="0"/>
              <a:t> </a:t>
            </a:r>
          </a:p>
          <a:p>
            <a:pPr>
              <a:buFont typeface="Courier New" panose="02070309020205020404" pitchFamily="49" charset="0"/>
              <a:buChar char="o"/>
            </a:pPr>
            <a:r>
              <a:rPr lang="fr-FR" dirty="0" smtClean="0"/>
              <a:t>Actor </a:t>
            </a:r>
            <a:r>
              <a:rPr lang="fr-FR" dirty="0" err="1" smtClean="0"/>
              <a:t>games</a:t>
            </a:r>
            <a:endParaRPr lang="fr-FR" dirty="0" smtClean="0"/>
          </a:p>
          <a:p>
            <a:pPr>
              <a:buFont typeface="Courier New" panose="02070309020205020404" pitchFamily="49" charset="0"/>
              <a:buChar char="o"/>
            </a:pPr>
            <a:r>
              <a:rPr lang="fr-FR" dirty="0" err="1" smtClean="0"/>
              <a:t>Serendipity</a:t>
            </a:r>
            <a:r>
              <a:rPr lang="fr-FR" dirty="0" smtClean="0"/>
              <a:t> </a:t>
            </a:r>
            <a:r>
              <a:rPr lang="fr-FR" dirty="0" err="1" smtClean="0"/>
              <a:t>capability</a:t>
            </a:r>
            <a:r>
              <a:rPr lang="fr-FR" dirty="0" smtClean="0"/>
              <a:t> </a:t>
            </a:r>
          </a:p>
          <a:p>
            <a:endParaRPr lang="fr-FR" dirty="0"/>
          </a:p>
          <a:p>
            <a:r>
              <a:rPr lang="fr-FR" dirty="0" smtClean="0">
                <a:sym typeface="Wingdings" panose="05000000000000000000" pitchFamily="2" charset="2"/>
              </a:rPr>
              <a:t> </a:t>
            </a:r>
            <a:r>
              <a:rPr lang="fr-FR" dirty="0" smtClean="0"/>
              <a:t>25 % </a:t>
            </a:r>
            <a:r>
              <a:rPr lang="fr-FR" dirty="0" err="1" smtClean="0"/>
              <a:t>strategic</a:t>
            </a:r>
            <a:r>
              <a:rPr lang="fr-FR" dirty="0" smtClean="0"/>
              <a:t> </a:t>
            </a:r>
            <a:r>
              <a:rPr lang="fr-FR" dirty="0" err="1" smtClean="0"/>
              <a:t>process</a:t>
            </a:r>
            <a:r>
              <a:rPr lang="fr-FR" dirty="0" smtClean="0"/>
              <a:t> / brand </a:t>
            </a:r>
            <a:r>
              <a:rPr lang="fr-FR" dirty="0" err="1" smtClean="0"/>
              <a:t>strategic</a:t>
            </a:r>
            <a:r>
              <a:rPr lang="fr-FR" dirty="0" smtClean="0"/>
              <a:t> management </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076" y="2114536"/>
            <a:ext cx="2538081" cy="37545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298569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990" y="655442"/>
            <a:ext cx="8479546" cy="5470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591" y="3669747"/>
            <a:ext cx="3561891" cy="17505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865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509" y="190041"/>
            <a:ext cx="8143301" cy="6107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0956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Mega</a:t>
            </a:r>
            <a:r>
              <a:rPr lang="fr-FR" b="1" dirty="0" smtClean="0"/>
              <a:t> </a:t>
            </a:r>
            <a:r>
              <a:rPr lang="fr-FR" b="1" dirty="0" err="1" smtClean="0"/>
              <a:t>event</a:t>
            </a:r>
            <a:r>
              <a:rPr lang="fr-FR" b="1" dirty="0" smtClean="0"/>
              <a:t> &amp; the </a:t>
            </a:r>
            <a:r>
              <a:rPr lang="fr-FR" b="1" dirty="0" err="1" smtClean="0"/>
              <a:t>rest</a:t>
            </a:r>
            <a:endParaRPr lang="fr-FR" b="1" dirty="0"/>
          </a:p>
        </p:txBody>
      </p:sp>
      <p:sp>
        <p:nvSpPr>
          <p:cNvPr id="4" name="Ellipse 3"/>
          <p:cNvSpPr/>
          <p:nvPr/>
        </p:nvSpPr>
        <p:spPr>
          <a:xfrm>
            <a:off x="171032" y="2941504"/>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t>Demand</a:t>
            </a:r>
            <a:r>
              <a:rPr lang="fr-FR" b="1" dirty="0" smtClean="0"/>
              <a:t> &gt; </a:t>
            </a:r>
            <a:r>
              <a:rPr lang="fr-FR" b="1" dirty="0" err="1" smtClean="0"/>
              <a:t>Supply</a:t>
            </a:r>
            <a:endParaRPr lang="fr-FR" b="1" dirty="0" smtClean="0"/>
          </a:p>
          <a:p>
            <a:pPr algn="ctr"/>
            <a:endParaRPr lang="fr-FR" dirty="0"/>
          </a:p>
          <a:p>
            <a:pPr algn="ctr"/>
            <a:r>
              <a:rPr lang="fr-FR" dirty="0" smtClean="0"/>
              <a:t>Best clubs and </a:t>
            </a:r>
            <a:r>
              <a:rPr lang="fr-FR" dirty="0" err="1" smtClean="0"/>
              <a:t>events</a:t>
            </a:r>
            <a:endParaRPr lang="fr-FR" dirty="0" smtClean="0"/>
          </a:p>
          <a:p>
            <a:pPr algn="ctr"/>
            <a:r>
              <a:rPr lang="fr-FR" dirty="0" smtClean="0"/>
              <a:t>Sponsor </a:t>
            </a:r>
            <a:r>
              <a:rPr lang="fr-FR" dirty="0" err="1" smtClean="0"/>
              <a:t>selection</a:t>
            </a:r>
            <a:r>
              <a:rPr lang="fr-FR" dirty="0" smtClean="0"/>
              <a:t> </a:t>
            </a:r>
          </a:p>
          <a:p>
            <a:pPr algn="ctr"/>
            <a:r>
              <a:rPr lang="fr-FR" dirty="0" smtClean="0"/>
              <a:t>Financial </a:t>
            </a:r>
            <a:r>
              <a:rPr lang="fr-FR" dirty="0" err="1" smtClean="0"/>
              <a:t>optimization</a:t>
            </a:r>
            <a:endParaRPr lang="fr-FR" dirty="0" smtClean="0"/>
          </a:p>
          <a:p>
            <a:pPr algn="ctr"/>
            <a:r>
              <a:rPr lang="fr-FR" dirty="0" smtClean="0"/>
              <a:t>Open call - </a:t>
            </a:r>
            <a:r>
              <a:rPr lang="fr-FR" dirty="0" err="1" smtClean="0"/>
              <a:t>closing</a:t>
            </a:r>
            <a:endParaRPr lang="fr-FR" dirty="0"/>
          </a:p>
        </p:txBody>
      </p:sp>
      <p:sp>
        <p:nvSpPr>
          <p:cNvPr id="5" name="Ellipse 4"/>
          <p:cNvSpPr/>
          <p:nvPr/>
        </p:nvSpPr>
        <p:spPr>
          <a:xfrm>
            <a:off x="7974376" y="2918380"/>
            <a:ext cx="3789802" cy="24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t>Demand</a:t>
            </a:r>
            <a:r>
              <a:rPr lang="fr-FR" b="1" dirty="0" smtClean="0"/>
              <a:t> &lt; </a:t>
            </a:r>
            <a:r>
              <a:rPr lang="fr-FR" b="1" dirty="0" err="1" smtClean="0"/>
              <a:t>Supply</a:t>
            </a:r>
            <a:endParaRPr lang="fr-FR" b="1" dirty="0" smtClean="0"/>
          </a:p>
          <a:p>
            <a:pPr algn="ctr"/>
            <a:endParaRPr lang="fr-FR" dirty="0"/>
          </a:p>
          <a:p>
            <a:pPr algn="ctr"/>
            <a:r>
              <a:rPr lang="fr-FR" dirty="0" err="1" smtClean="0"/>
              <a:t>Others</a:t>
            </a:r>
            <a:r>
              <a:rPr lang="fr-FR" dirty="0" smtClean="0"/>
              <a:t> clubs and </a:t>
            </a:r>
            <a:r>
              <a:rPr lang="fr-FR" dirty="0" err="1" smtClean="0"/>
              <a:t>events</a:t>
            </a:r>
            <a:endParaRPr lang="fr-FR" dirty="0" smtClean="0"/>
          </a:p>
          <a:p>
            <a:pPr algn="ctr"/>
            <a:r>
              <a:rPr lang="fr-FR" dirty="0" err="1" smtClean="0"/>
              <a:t>Customization</a:t>
            </a:r>
            <a:endParaRPr lang="fr-FR" dirty="0" smtClean="0"/>
          </a:p>
          <a:p>
            <a:pPr algn="ctr"/>
            <a:r>
              <a:rPr lang="fr-FR" dirty="0" smtClean="0"/>
              <a:t>Prospect </a:t>
            </a:r>
          </a:p>
          <a:p>
            <a:pPr algn="ctr"/>
            <a:r>
              <a:rPr lang="fr-FR" dirty="0" err="1" smtClean="0"/>
              <a:t>Introducing</a:t>
            </a:r>
            <a:r>
              <a:rPr lang="fr-FR" dirty="0" smtClean="0"/>
              <a:t> + </a:t>
            </a:r>
            <a:r>
              <a:rPr lang="fr-FR" dirty="0" err="1" smtClean="0"/>
              <a:t>closing</a:t>
            </a:r>
            <a:r>
              <a:rPr lang="fr-FR" dirty="0" smtClean="0"/>
              <a:t> </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545" y="3105665"/>
            <a:ext cx="3322882" cy="2049111"/>
          </a:xfrm>
          <a:prstGeom prst="rect">
            <a:avLst/>
          </a:prstGeom>
        </p:spPr>
      </p:pic>
    </p:spTree>
    <p:extLst>
      <p:ext uri="{BB962C8B-B14F-4D97-AF65-F5344CB8AC3E}">
        <p14:creationId xmlns:p14="http://schemas.microsoft.com/office/powerpoint/2010/main" val="1032194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46173" y="277813"/>
            <a:ext cx="8229600" cy="487362"/>
          </a:xfrm>
        </p:spPr>
        <p:txBody>
          <a:bodyPr>
            <a:normAutofit fontScale="90000"/>
          </a:bodyPr>
          <a:lstStyle/>
          <a:p>
            <a:pPr algn="ctr" eaLnBrk="1" hangingPunct="1">
              <a:defRPr/>
            </a:pPr>
            <a:r>
              <a:rPr lang="fr-FR" sz="3200" b="1" dirty="0" err="1" smtClean="0">
                <a:solidFill>
                  <a:srgbClr val="000000"/>
                </a:solidFill>
                <a:effectLst>
                  <a:outerShdw blurRad="38100" dist="38100" dir="2700000" algn="tl">
                    <a:srgbClr val="C0C0C0"/>
                  </a:outerShdw>
                </a:effectLst>
              </a:rPr>
              <a:t>Make</a:t>
            </a:r>
            <a:r>
              <a:rPr lang="fr-FR" sz="3200" b="1" dirty="0" smtClean="0">
                <a:solidFill>
                  <a:srgbClr val="000000"/>
                </a:solidFill>
                <a:effectLst>
                  <a:outerShdw blurRad="38100" dist="38100" dir="2700000" algn="tl">
                    <a:srgbClr val="C0C0C0"/>
                  </a:outerShdw>
                </a:effectLst>
              </a:rPr>
              <a:t> the </a:t>
            </a:r>
            <a:r>
              <a:rPr lang="fr-FR" sz="3200" b="1" dirty="0" err="1" smtClean="0">
                <a:solidFill>
                  <a:srgbClr val="000000"/>
                </a:solidFill>
                <a:effectLst>
                  <a:outerShdw blurRad="38100" dist="38100" dir="2700000" algn="tl">
                    <a:srgbClr val="C0C0C0"/>
                  </a:outerShdw>
                </a:effectLst>
              </a:rPr>
              <a:t>difference</a:t>
            </a:r>
            <a:r>
              <a:rPr lang="fr-FR" sz="3200" b="1" dirty="0" smtClean="0">
                <a:solidFill>
                  <a:srgbClr val="000000"/>
                </a:solidFill>
                <a:effectLst>
                  <a:outerShdw blurRad="38100" dist="38100" dir="2700000" algn="tl">
                    <a:srgbClr val="C0C0C0"/>
                  </a:outerShdw>
                </a:effectLst>
              </a:rPr>
              <a:t> </a:t>
            </a:r>
          </a:p>
        </p:txBody>
      </p:sp>
      <p:pic>
        <p:nvPicPr>
          <p:cNvPr id="5" name="Picture 3" descr="logo%20coca-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286" y="1196975"/>
            <a:ext cx="16129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23" y="1828800"/>
            <a:ext cx="143986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ogo_BNP_Parib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248" y="2924175"/>
            <a:ext cx="15113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409068" y="4172501"/>
            <a:ext cx="345598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smtClean="0">
                <a:solidFill>
                  <a:srgbClr val="000000"/>
                </a:solidFill>
              </a:rPr>
              <a:t>Competitive</a:t>
            </a:r>
            <a:r>
              <a:rPr lang="fr-FR" altLang="fr-FR" sz="1800" b="1" dirty="0" smtClean="0">
                <a:solidFill>
                  <a:srgbClr val="000000"/>
                </a:solidFill>
              </a:rPr>
              <a:t> </a:t>
            </a:r>
            <a:r>
              <a:rPr lang="fr-FR" altLang="fr-FR" sz="1800" b="1" dirty="0" err="1" smtClean="0">
                <a:solidFill>
                  <a:srgbClr val="000000"/>
                </a:solidFill>
              </a:rPr>
              <a:t>advantage</a:t>
            </a:r>
            <a:endParaRPr lang="fr-FR" altLang="fr-FR" sz="1800" b="1" dirty="0" smtClean="0">
              <a:solidFill>
                <a:srgbClr val="000000"/>
              </a:solidFill>
            </a:endParaRP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smtClean="0">
                <a:solidFill>
                  <a:srgbClr val="000000"/>
                </a:solidFill>
              </a:rPr>
              <a:t>Not </a:t>
            </a:r>
            <a:r>
              <a:rPr lang="fr-FR" altLang="fr-FR" sz="1800" b="1" dirty="0" err="1" smtClean="0">
                <a:solidFill>
                  <a:srgbClr val="000000"/>
                </a:solidFill>
              </a:rPr>
              <a:t>only</a:t>
            </a:r>
            <a:r>
              <a:rPr lang="fr-FR" altLang="fr-FR" sz="1800" b="1" dirty="0" smtClean="0">
                <a:solidFill>
                  <a:srgbClr val="000000"/>
                </a:solidFill>
              </a:rPr>
              <a:t> </a:t>
            </a:r>
            <a:r>
              <a:rPr lang="fr-FR" altLang="fr-FR" sz="1800" b="1" dirty="0" err="1" smtClean="0">
                <a:solidFill>
                  <a:srgbClr val="000000"/>
                </a:solidFill>
              </a:rPr>
              <a:t>visibility</a:t>
            </a:r>
            <a:r>
              <a:rPr lang="fr-FR" altLang="fr-FR" sz="1800" b="1" dirty="0" smtClean="0">
                <a:solidFill>
                  <a:srgbClr val="000000"/>
                </a:solidFill>
              </a:rPr>
              <a:t> ! </a:t>
            </a:r>
          </a:p>
          <a:p>
            <a:pPr algn="ctr" eaLnBrk="1" hangingPunct="1">
              <a:spcBef>
                <a:spcPct val="50000"/>
              </a:spcBef>
              <a:buClrTx/>
              <a:buSzTx/>
              <a:buFontTx/>
              <a:buNone/>
            </a:pPr>
            <a:endParaRPr lang="fr-FR" altLang="fr-FR" sz="1800" b="1" dirty="0">
              <a:solidFill>
                <a:srgbClr val="000000"/>
              </a:solidFill>
            </a:endParaRPr>
          </a:p>
          <a:p>
            <a:pPr algn="ctr" eaLnBrk="1" hangingPunct="1">
              <a:spcBef>
                <a:spcPct val="50000"/>
              </a:spcBef>
              <a:buClrTx/>
              <a:buSzTx/>
              <a:buFontTx/>
              <a:buNone/>
            </a:pPr>
            <a:r>
              <a:rPr lang="fr-FR" altLang="fr-FR" sz="1800" b="1" dirty="0" err="1" smtClean="0">
                <a:solidFill>
                  <a:srgbClr val="000000"/>
                </a:solidFill>
              </a:rPr>
              <a:t>Reputation</a:t>
            </a:r>
            <a:r>
              <a:rPr lang="fr-FR" altLang="fr-FR" sz="1800" b="1" dirty="0" smtClean="0">
                <a:solidFill>
                  <a:srgbClr val="000000"/>
                </a:solidFill>
              </a:rPr>
              <a:t> ! </a:t>
            </a:r>
            <a:endParaRPr lang="fr-FR" altLang="fr-FR" sz="1800" b="1" dirty="0">
              <a:solidFill>
                <a:srgbClr val="000000"/>
              </a:solidFill>
            </a:endParaRPr>
          </a:p>
          <a:p>
            <a:pPr algn="ctr" eaLnBrk="1" hangingPunct="1">
              <a:spcBef>
                <a:spcPct val="50000"/>
              </a:spcBef>
              <a:buClrTx/>
              <a:buSzTx/>
              <a:buFontTx/>
              <a:buNone/>
            </a:pPr>
            <a:endParaRPr lang="fr-FR" altLang="fr-FR" sz="1800" b="1" dirty="0">
              <a:solidFill>
                <a:srgbClr val="000000"/>
              </a:solidFill>
            </a:endParaRPr>
          </a:p>
        </p:txBody>
      </p:sp>
      <p:pic>
        <p:nvPicPr>
          <p:cNvPr id="9" name="Picture 7" descr="logoOr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261" y="2924175"/>
            <a:ext cx="8651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8"/>
          <p:cNvSpPr>
            <a:spLocks noChangeShapeType="1"/>
          </p:cNvSpPr>
          <p:nvPr/>
        </p:nvSpPr>
        <p:spPr bwMode="auto">
          <a:xfrm>
            <a:off x="1288973" y="3933825"/>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 name="Picture 9" descr="poweo_1182352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7823" y="1196975"/>
            <a:ext cx="1362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RedBull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8811" y="1916113"/>
            <a:ext cx="18716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logo_Alice300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698" y="2060575"/>
            <a:ext cx="9763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logo_4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9261" y="3429000"/>
            <a:ext cx="1143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p:cNvSpPr txBox="1">
            <a:spLocks noChangeArrowheads="1"/>
          </p:cNvSpPr>
          <p:nvPr/>
        </p:nvSpPr>
        <p:spPr bwMode="auto">
          <a:xfrm>
            <a:off x="6688854" y="4605185"/>
            <a:ext cx="32400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fr-FR" altLang="fr-FR" sz="1800" b="1" dirty="0" err="1" smtClean="0">
                <a:solidFill>
                  <a:srgbClr val="000000"/>
                </a:solidFill>
              </a:rPr>
              <a:t>Visibility</a:t>
            </a:r>
            <a:r>
              <a:rPr lang="fr-FR" altLang="fr-FR" sz="1800" b="1" dirty="0" smtClean="0">
                <a:solidFill>
                  <a:srgbClr val="000000"/>
                </a:solidFill>
              </a:rPr>
              <a:t> </a:t>
            </a:r>
          </a:p>
          <a:p>
            <a:pPr algn="ctr" eaLnBrk="1" hangingPunct="1">
              <a:spcBef>
                <a:spcPct val="50000"/>
              </a:spcBef>
              <a:buClrTx/>
              <a:buSzTx/>
              <a:buFontTx/>
              <a:buNone/>
            </a:pPr>
            <a:r>
              <a:rPr lang="fr-FR" altLang="fr-FR" sz="1800" b="1" dirty="0" smtClean="0">
                <a:solidFill>
                  <a:srgbClr val="000000"/>
                </a:solidFill>
              </a:rPr>
              <a:t>+</a:t>
            </a:r>
            <a:endParaRPr lang="fr-FR" altLang="fr-FR" sz="1800" b="1" dirty="0">
              <a:solidFill>
                <a:srgbClr val="000000"/>
              </a:solidFill>
            </a:endParaRPr>
          </a:p>
          <a:p>
            <a:pPr algn="ctr" eaLnBrk="1" hangingPunct="1">
              <a:spcBef>
                <a:spcPct val="50000"/>
              </a:spcBef>
              <a:buClrTx/>
              <a:buSzTx/>
              <a:buFontTx/>
              <a:buNone/>
            </a:pPr>
            <a:r>
              <a:rPr lang="fr-FR" altLang="fr-FR" sz="1800" b="1" dirty="0" err="1" smtClean="0">
                <a:solidFill>
                  <a:srgbClr val="000000"/>
                </a:solidFill>
              </a:rPr>
              <a:t>Sensemaking</a:t>
            </a:r>
            <a:r>
              <a:rPr lang="fr-FR" altLang="fr-FR" sz="1800" b="1" dirty="0" smtClean="0">
                <a:solidFill>
                  <a:srgbClr val="000000"/>
                </a:solidFill>
              </a:rPr>
              <a:t> activation to </a:t>
            </a:r>
            <a:r>
              <a:rPr lang="fr-FR" altLang="fr-FR" sz="1800" b="1" dirty="0" err="1" smtClean="0">
                <a:solidFill>
                  <a:srgbClr val="000000"/>
                </a:solidFill>
              </a:rPr>
              <a:t>create</a:t>
            </a:r>
            <a:r>
              <a:rPr lang="fr-FR" altLang="fr-FR" sz="1800" b="1" dirty="0" smtClean="0">
                <a:solidFill>
                  <a:srgbClr val="000000"/>
                </a:solidFill>
              </a:rPr>
              <a:t> a </a:t>
            </a:r>
            <a:r>
              <a:rPr lang="fr-FR" altLang="fr-FR" sz="1800" b="1" dirty="0" err="1" smtClean="0">
                <a:solidFill>
                  <a:srgbClr val="000000"/>
                </a:solidFill>
              </a:rPr>
              <a:t>difference</a:t>
            </a:r>
            <a:r>
              <a:rPr lang="fr-FR" altLang="fr-FR" sz="1800" b="1" dirty="0" smtClean="0">
                <a:solidFill>
                  <a:srgbClr val="000000"/>
                </a:solidFill>
              </a:rPr>
              <a:t> </a:t>
            </a:r>
            <a:endParaRPr lang="fr-FR" altLang="fr-FR" sz="1800" b="1" dirty="0">
              <a:solidFill>
                <a:srgbClr val="000000"/>
              </a:solidFill>
            </a:endParaRPr>
          </a:p>
        </p:txBody>
      </p:sp>
      <p:sp>
        <p:nvSpPr>
          <p:cNvPr id="16" name="Line 14"/>
          <p:cNvSpPr>
            <a:spLocks noChangeShapeType="1"/>
          </p:cNvSpPr>
          <p:nvPr/>
        </p:nvSpPr>
        <p:spPr bwMode="auto">
          <a:xfrm flipV="1">
            <a:off x="4852911" y="3068638"/>
            <a:ext cx="1008062" cy="37893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 name="Line 15"/>
          <p:cNvSpPr>
            <a:spLocks noChangeShapeType="1"/>
          </p:cNvSpPr>
          <p:nvPr/>
        </p:nvSpPr>
        <p:spPr bwMode="auto">
          <a:xfrm flipV="1">
            <a:off x="6148311" y="836613"/>
            <a:ext cx="360362" cy="1008062"/>
          </a:xfrm>
          <a:prstGeom prst="line">
            <a:avLst/>
          </a:prstGeom>
          <a:noFill/>
          <a:ln w="2857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8" name="Picture 16" descr="tg_52624_Logo%20Lenovo%20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398" y="981075"/>
            <a:ext cx="1079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xin_356b63b8e5c411d7b21c0001030784d9_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3136" y="3284538"/>
            <a:ext cx="1514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logo_sony_lar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3411" y="908050"/>
            <a:ext cx="14065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128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ChangeArrowheads="1"/>
          </p:cNvSpPr>
          <p:nvPr>
            <p:ph type="title"/>
          </p:nvPr>
        </p:nvSpPr>
        <p:spPr/>
        <p:txBody>
          <a:bodyPr/>
          <a:lstStyle/>
          <a:p>
            <a:pPr algn="ctr" eaLnBrk="1" hangingPunct="1">
              <a:defRPr/>
            </a:pPr>
            <a:r>
              <a:rPr lang="fr-FR" sz="3600" b="1" dirty="0">
                <a:solidFill>
                  <a:schemeClr val="tx1"/>
                </a:solidFill>
              </a:rPr>
              <a:t>The Place</a:t>
            </a:r>
            <a:r>
              <a:rPr lang="fr-FR" sz="3600" dirty="0">
                <a:solidFill>
                  <a:schemeClr val="tx1"/>
                </a:solidFill>
              </a:rPr>
              <a:t> </a:t>
            </a:r>
            <a:r>
              <a:rPr lang="fr-FR" sz="3600" b="1" dirty="0">
                <a:solidFill>
                  <a:schemeClr val="tx1"/>
                </a:solidFill>
              </a:rPr>
              <a:t>to </a:t>
            </a:r>
            <a:r>
              <a:rPr lang="fr-FR" sz="3600" b="1" dirty="0" err="1">
                <a:solidFill>
                  <a:schemeClr val="tx1"/>
                </a:solidFill>
              </a:rPr>
              <a:t>leverage</a:t>
            </a:r>
            <a:r>
              <a:rPr lang="fr-FR" sz="3600" b="1" dirty="0">
                <a:solidFill>
                  <a:schemeClr val="tx1"/>
                </a:solidFill>
              </a:rPr>
              <a:t> and </a:t>
            </a:r>
            <a:r>
              <a:rPr lang="fr-FR" sz="3600" b="1" dirty="0" err="1">
                <a:solidFill>
                  <a:schemeClr val="tx1"/>
                </a:solidFill>
              </a:rPr>
              <a:t>activate</a:t>
            </a:r>
            <a:r>
              <a:rPr lang="fr-FR" dirty="0" smtClean="0"/>
              <a:t> </a:t>
            </a:r>
          </a:p>
        </p:txBody>
      </p:sp>
      <p:sp>
        <p:nvSpPr>
          <p:cNvPr id="144390" name="Rectangle 6"/>
          <p:cNvSpPr>
            <a:spLocks noGrp="1" noChangeArrowheads="1"/>
          </p:cNvSpPr>
          <p:nvPr>
            <p:ph idx="1"/>
          </p:nvPr>
        </p:nvSpPr>
        <p:spPr/>
        <p:txBody>
          <a:bodyPr/>
          <a:lstStyle/>
          <a:p>
            <a:pPr eaLnBrk="1" hangingPunct="1">
              <a:lnSpc>
                <a:spcPct val="90000"/>
              </a:lnSpc>
              <a:defRPr/>
            </a:pPr>
            <a:r>
              <a:rPr lang="fr-FR" sz="2400" dirty="0" err="1"/>
              <a:t>Sponsorship</a:t>
            </a:r>
            <a:r>
              <a:rPr lang="fr-FR" sz="2400" dirty="0"/>
              <a:t> </a:t>
            </a:r>
            <a:r>
              <a:rPr lang="fr-FR" sz="2400" dirty="0" err="1"/>
              <a:t>leverage</a:t>
            </a:r>
            <a:r>
              <a:rPr lang="fr-FR" sz="2400" dirty="0"/>
              <a:t> </a:t>
            </a:r>
            <a:r>
              <a:rPr lang="fr-FR" sz="2400" dirty="0" err="1"/>
              <a:t>can</a:t>
            </a:r>
            <a:r>
              <a:rPr lang="fr-FR" sz="2400" dirty="0"/>
              <a:t> </a:t>
            </a:r>
            <a:r>
              <a:rPr lang="fr-FR" sz="2400" dirty="0" err="1"/>
              <a:t>be</a:t>
            </a:r>
            <a:r>
              <a:rPr lang="fr-FR" sz="2400" dirty="0"/>
              <a:t> </a:t>
            </a:r>
            <a:r>
              <a:rPr lang="fr-FR" sz="2400" dirty="0" err="1"/>
              <a:t>defined</a:t>
            </a:r>
            <a:r>
              <a:rPr lang="fr-FR" sz="2400" dirty="0"/>
              <a:t> as “the </a:t>
            </a:r>
            <a:r>
              <a:rPr lang="fr-FR" sz="2400" dirty="0" err="1"/>
              <a:t>act</a:t>
            </a:r>
            <a:r>
              <a:rPr lang="fr-FR" sz="2400" dirty="0"/>
              <a:t> of </a:t>
            </a:r>
            <a:r>
              <a:rPr lang="fr-FR" sz="2400" dirty="0" err="1"/>
              <a:t>using</a:t>
            </a:r>
            <a:r>
              <a:rPr lang="fr-FR" sz="2400" dirty="0"/>
              <a:t> </a:t>
            </a:r>
            <a:r>
              <a:rPr lang="fr-FR" sz="2400" dirty="0" err="1"/>
              <a:t>collateral</a:t>
            </a:r>
            <a:r>
              <a:rPr lang="fr-FR" sz="2400" dirty="0"/>
              <a:t> marketing communications to exploit the </a:t>
            </a:r>
            <a:r>
              <a:rPr lang="fr-FR" sz="2400" b="1" dirty="0"/>
              <a:t>commercial </a:t>
            </a:r>
            <a:r>
              <a:rPr lang="fr-FR" sz="2400" b="1" dirty="0" err="1"/>
              <a:t>potential</a:t>
            </a:r>
            <a:r>
              <a:rPr lang="fr-FR" sz="2400" dirty="0"/>
              <a:t> of the </a:t>
            </a:r>
            <a:r>
              <a:rPr lang="fr-FR" sz="2400" b="1" dirty="0"/>
              <a:t>association </a:t>
            </a:r>
            <a:r>
              <a:rPr lang="fr-FR" sz="2400" dirty="0" err="1"/>
              <a:t>between</a:t>
            </a:r>
            <a:r>
              <a:rPr lang="fr-FR" sz="2400" dirty="0"/>
              <a:t> a </a:t>
            </a:r>
            <a:r>
              <a:rPr lang="fr-FR" sz="2400" dirty="0" err="1"/>
              <a:t>sponsee</a:t>
            </a:r>
            <a:r>
              <a:rPr lang="fr-FR" sz="2400" dirty="0"/>
              <a:t> and sponsor.”</a:t>
            </a:r>
          </a:p>
          <a:p>
            <a:pPr eaLnBrk="1" hangingPunct="1">
              <a:lnSpc>
                <a:spcPct val="90000"/>
              </a:lnSpc>
              <a:defRPr/>
            </a:pPr>
            <a:endParaRPr lang="fr-FR" sz="2400" dirty="0"/>
          </a:p>
          <a:p>
            <a:pPr eaLnBrk="1" hangingPunct="1">
              <a:lnSpc>
                <a:spcPct val="90000"/>
              </a:lnSpc>
              <a:defRPr/>
            </a:pPr>
            <a:r>
              <a:rPr lang="fr-FR" sz="2400" dirty="0" err="1"/>
              <a:t>Activational</a:t>
            </a:r>
            <a:r>
              <a:rPr lang="fr-FR" sz="2400" dirty="0"/>
              <a:t> communications (or activation) </a:t>
            </a:r>
            <a:r>
              <a:rPr lang="fr-FR" sz="2400" dirty="0" err="1"/>
              <a:t>can</a:t>
            </a:r>
            <a:r>
              <a:rPr lang="fr-FR" sz="2400" dirty="0"/>
              <a:t> </a:t>
            </a:r>
            <a:r>
              <a:rPr lang="fr-FR" sz="2400" dirty="0" err="1"/>
              <a:t>be</a:t>
            </a:r>
            <a:r>
              <a:rPr lang="fr-FR" sz="2400" dirty="0"/>
              <a:t> </a:t>
            </a:r>
            <a:r>
              <a:rPr lang="fr-FR" sz="2400" dirty="0" err="1"/>
              <a:t>described</a:t>
            </a:r>
            <a:r>
              <a:rPr lang="fr-FR" sz="2400" dirty="0"/>
              <a:t> as “communications </a:t>
            </a:r>
            <a:r>
              <a:rPr lang="fr-FR" sz="2400" dirty="0" err="1"/>
              <a:t>that</a:t>
            </a:r>
            <a:r>
              <a:rPr lang="fr-FR" sz="2400" dirty="0"/>
              <a:t> </a:t>
            </a:r>
            <a:r>
              <a:rPr lang="fr-FR" sz="2400" b="1" dirty="0" err="1"/>
              <a:t>promote</a:t>
            </a:r>
            <a:r>
              <a:rPr lang="fr-FR" sz="2400" b="1" dirty="0"/>
              <a:t> the</a:t>
            </a:r>
            <a:r>
              <a:rPr lang="fr-FR" sz="2400" dirty="0"/>
              <a:t> </a:t>
            </a:r>
            <a:r>
              <a:rPr lang="fr-FR" sz="2400" b="1" dirty="0"/>
              <a:t>engagement, </a:t>
            </a:r>
            <a:r>
              <a:rPr lang="fr-FR" sz="2400" b="1" dirty="0" err="1"/>
              <a:t>involvement</a:t>
            </a:r>
            <a:r>
              <a:rPr lang="fr-FR" sz="2400" b="1" dirty="0"/>
              <a:t>, or participation</a:t>
            </a:r>
            <a:r>
              <a:rPr lang="fr-FR" sz="2400" dirty="0"/>
              <a:t> of the </a:t>
            </a:r>
            <a:r>
              <a:rPr lang="fr-FR" sz="2400" dirty="0" err="1"/>
              <a:t>sponsorship</a:t>
            </a:r>
            <a:r>
              <a:rPr lang="fr-FR" sz="2400" dirty="0"/>
              <a:t> </a:t>
            </a:r>
            <a:r>
              <a:rPr lang="fr-FR" sz="2400" b="1" dirty="0"/>
              <a:t>audience</a:t>
            </a:r>
            <a:r>
              <a:rPr lang="fr-FR" sz="2400" dirty="0"/>
              <a:t> </a:t>
            </a:r>
            <a:r>
              <a:rPr lang="fr-FR" sz="2400" dirty="0" err="1"/>
              <a:t>with</a:t>
            </a:r>
            <a:r>
              <a:rPr lang="fr-FR" sz="2400" dirty="0"/>
              <a:t> the sponsor”</a:t>
            </a:r>
          </a:p>
          <a:p>
            <a:pPr eaLnBrk="1" hangingPunct="1">
              <a:lnSpc>
                <a:spcPct val="90000"/>
              </a:lnSpc>
              <a:defRPr/>
            </a:pPr>
            <a:endParaRPr lang="fr-FR" sz="2400" dirty="0"/>
          </a:p>
          <a:p>
            <a:pPr algn="ctr" eaLnBrk="1" hangingPunct="1">
              <a:lnSpc>
                <a:spcPct val="90000"/>
              </a:lnSpc>
              <a:buFont typeface="Wingdings" pitchFamily="2" charset="2"/>
              <a:buNone/>
              <a:defRPr/>
            </a:pPr>
            <a:r>
              <a:rPr lang="fr-FR" sz="1800" i="1" dirty="0"/>
              <a:t>(</a:t>
            </a:r>
            <a:r>
              <a:rPr lang="fr-FR" sz="1800" i="1" dirty="0" err="1"/>
              <a:t>Weeks</a:t>
            </a:r>
            <a:r>
              <a:rPr lang="fr-FR" sz="1800" i="1" dirty="0"/>
              <a:t>, </a:t>
            </a:r>
            <a:r>
              <a:rPr lang="fr-FR" sz="1800" i="1" dirty="0" err="1"/>
              <a:t>Cornwell</a:t>
            </a:r>
            <a:r>
              <a:rPr lang="fr-FR" sz="1800" i="1" dirty="0"/>
              <a:t> &amp; </a:t>
            </a:r>
            <a:r>
              <a:rPr lang="fr-FR" sz="1800" i="1" dirty="0" err="1"/>
              <a:t>Drennan</a:t>
            </a:r>
            <a:r>
              <a:rPr lang="fr-FR" sz="1800" i="1" dirty="0"/>
              <a:t>, Psychology &amp; Marketing, 2008)</a:t>
            </a:r>
            <a:r>
              <a:rPr lang="fr-FR" sz="1800" dirty="0"/>
              <a:t/>
            </a:r>
            <a:br>
              <a:rPr lang="fr-FR" sz="1800" dirty="0"/>
            </a:br>
            <a:endParaRPr lang="fr-FR" sz="1800" dirty="0"/>
          </a:p>
        </p:txBody>
      </p:sp>
    </p:spTree>
    <p:extLst>
      <p:ext uri="{BB962C8B-B14F-4D97-AF65-F5344CB8AC3E}">
        <p14:creationId xmlns:p14="http://schemas.microsoft.com/office/powerpoint/2010/main" val="3543193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30331" y="953368"/>
            <a:ext cx="10058400" cy="4023360"/>
          </a:xfrm>
        </p:spPr>
        <p:txBody>
          <a:bodyPr>
            <a:normAutofit/>
          </a:bodyPr>
          <a:lstStyle/>
          <a:p>
            <a:pPr algn="ctr"/>
            <a:r>
              <a:rPr lang="fr-FR" sz="4400" b="1" dirty="0" smtClean="0">
                <a:solidFill>
                  <a:schemeClr val="bg1"/>
                </a:solidFill>
              </a:rPr>
              <a:t>ACTIVATION</a:t>
            </a:r>
          </a:p>
          <a:p>
            <a:pPr algn="ctr"/>
            <a:r>
              <a:rPr lang="fr-FR" sz="4400" b="1" dirty="0" smtClean="0">
                <a:solidFill>
                  <a:schemeClr val="bg1"/>
                </a:solidFill>
              </a:rPr>
              <a:t>« </a:t>
            </a:r>
            <a:r>
              <a:rPr lang="fr-FR" sz="4400" b="1" dirty="0" err="1" smtClean="0">
                <a:solidFill>
                  <a:schemeClr val="bg1"/>
                </a:solidFill>
              </a:rPr>
              <a:t>Connect</a:t>
            </a:r>
            <a:r>
              <a:rPr lang="fr-FR" sz="4400" b="1" dirty="0" smtClean="0">
                <a:solidFill>
                  <a:schemeClr val="bg1"/>
                </a:solidFill>
              </a:rPr>
              <a:t> the fans to the brands »</a:t>
            </a:r>
            <a:endParaRPr lang="fr-FR" sz="4400" b="1" dirty="0">
              <a:solidFill>
                <a:schemeClr val="bg1"/>
              </a:solidFill>
            </a:endParaRPr>
          </a:p>
        </p:txBody>
      </p:sp>
    </p:spTree>
    <p:extLst>
      <p:ext uri="{BB962C8B-B14F-4D97-AF65-F5344CB8AC3E}">
        <p14:creationId xmlns:p14="http://schemas.microsoft.com/office/powerpoint/2010/main" val="4085289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Promotional</a:t>
            </a:r>
            <a:r>
              <a:rPr lang="fr-FR" b="1" dirty="0" smtClean="0"/>
              <a:t> </a:t>
            </a:r>
            <a:r>
              <a:rPr lang="fr-FR" b="1" dirty="0" err="1" smtClean="0"/>
              <a:t>strategy</a:t>
            </a:r>
            <a:endParaRPr lang="fr-FR" b="1" dirty="0"/>
          </a:p>
        </p:txBody>
      </p:sp>
      <p:pic>
        <p:nvPicPr>
          <p:cNvPr id="21" name="Espace réservé du contenu 2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9530" y="2066600"/>
            <a:ext cx="2632916" cy="38734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ZoneTexte 21"/>
          <p:cNvSpPr txBox="1"/>
          <p:nvPr/>
        </p:nvSpPr>
        <p:spPr>
          <a:xfrm>
            <a:off x="1355074" y="2319988"/>
            <a:ext cx="5464366" cy="2062103"/>
          </a:xfrm>
          <a:prstGeom prst="rect">
            <a:avLst/>
          </a:prstGeom>
          <a:noFill/>
        </p:spPr>
        <p:txBody>
          <a:bodyPr wrap="square" rtlCol="0">
            <a:spAutoFit/>
          </a:bodyPr>
          <a:lstStyle/>
          <a:p>
            <a:pPr algn="ctr"/>
            <a:r>
              <a:rPr lang="fr-FR" sz="3200" b="1" dirty="0" err="1" smtClean="0"/>
              <a:t>Any</a:t>
            </a:r>
            <a:r>
              <a:rPr lang="fr-FR" sz="3200" b="1" dirty="0" smtClean="0"/>
              <a:t> </a:t>
            </a:r>
            <a:r>
              <a:rPr lang="fr-FR" sz="3200" b="1" dirty="0" err="1" smtClean="0"/>
              <a:t>form</a:t>
            </a:r>
            <a:r>
              <a:rPr lang="fr-FR" sz="3200" b="1" dirty="0" smtClean="0"/>
              <a:t> of communication </a:t>
            </a:r>
            <a:r>
              <a:rPr lang="fr-FR" sz="3200" b="1" dirty="0" err="1" smtClean="0"/>
              <a:t>used</a:t>
            </a:r>
            <a:r>
              <a:rPr lang="fr-FR" sz="3200" b="1" dirty="0" smtClean="0"/>
              <a:t> to </a:t>
            </a:r>
            <a:r>
              <a:rPr lang="fr-FR" sz="3200" b="1" dirty="0" err="1" smtClean="0"/>
              <a:t>inform</a:t>
            </a:r>
            <a:r>
              <a:rPr lang="fr-FR" sz="3200" b="1" dirty="0" smtClean="0"/>
              <a:t>, persuade or </a:t>
            </a:r>
            <a:r>
              <a:rPr lang="fr-FR" sz="3200" b="1" dirty="0" err="1" smtClean="0"/>
              <a:t>remind</a:t>
            </a:r>
            <a:r>
              <a:rPr lang="fr-FR" sz="3200" b="1" dirty="0" smtClean="0"/>
              <a:t> about </a:t>
            </a:r>
            <a:r>
              <a:rPr lang="fr-FR" sz="3200" b="1" dirty="0" err="1" smtClean="0"/>
              <a:t>company</a:t>
            </a:r>
            <a:r>
              <a:rPr lang="fr-FR" sz="3200" b="1" dirty="0" smtClean="0"/>
              <a:t> </a:t>
            </a:r>
            <a:r>
              <a:rPr lang="fr-FR" sz="3200" b="1" dirty="0" err="1" smtClean="0"/>
              <a:t>products</a:t>
            </a:r>
            <a:r>
              <a:rPr lang="fr-FR" sz="3200" b="1" dirty="0" smtClean="0"/>
              <a:t> and services (Keller)</a:t>
            </a:r>
            <a:endParaRPr lang="fr-FR" sz="3200" b="1" dirty="0"/>
          </a:p>
        </p:txBody>
      </p:sp>
    </p:spTree>
    <p:extLst>
      <p:ext uri="{BB962C8B-B14F-4D97-AF65-F5344CB8AC3E}">
        <p14:creationId xmlns:p14="http://schemas.microsoft.com/office/powerpoint/2010/main" val="596739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Which of the following marketing communications channels do you use to leverage your sponsorship progr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80" y="1003128"/>
            <a:ext cx="9388972" cy="56479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0563" y="378831"/>
            <a:ext cx="12155277" cy="369332"/>
          </a:xfrm>
          <a:prstGeom prst="rect">
            <a:avLst/>
          </a:prstGeom>
        </p:spPr>
        <p:txBody>
          <a:bodyPr wrap="square">
            <a:spAutoFit/>
          </a:bodyPr>
          <a:lstStyle/>
          <a:p>
            <a:pPr algn="ctr"/>
            <a:r>
              <a:rPr lang="en-US" b="1" dirty="0"/>
              <a:t>Which of the following marketing communications channels do you use to leverage your sponsorship </a:t>
            </a:r>
            <a:r>
              <a:rPr lang="en-US" b="1" dirty="0" smtClean="0"/>
              <a:t>programs ?</a:t>
            </a:r>
            <a:endParaRPr lang="fr-FR" b="1" dirty="0"/>
          </a:p>
        </p:txBody>
      </p:sp>
    </p:spTree>
    <p:extLst>
      <p:ext uri="{BB962C8B-B14F-4D97-AF65-F5344CB8AC3E}">
        <p14:creationId xmlns:p14="http://schemas.microsoft.com/office/powerpoint/2010/main" val="3397437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41084" y="277814"/>
            <a:ext cx="8229600" cy="414337"/>
          </a:xfrm>
        </p:spPr>
        <p:txBody>
          <a:bodyPr>
            <a:normAutofit fontScale="90000"/>
          </a:bodyPr>
          <a:lstStyle/>
          <a:p>
            <a:pPr algn="ctr"/>
            <a:r>
              <a:rPr lang="fr-FR" sz="4000" b="1" dirty="0" smtClean="0"/>
              <a:t>Activation axis</a:t>
            </a:r>
            <a:endParaRPr lang="fr-FR" sz="4000" b="1" dirty="0"/>
          </a:p>
        </p:txBody>
      </p:sp>
      <p:sp>
        <p:nvSpPr>
          <p:cNvPr id="5" name="AutoShape 3"/>
          <p:cNvSpPr>
            <a:spLocks noChangeArrowheads="1"/>
          </p:cNvSpPr>
          <p:nvPr/>
        </p:nvSpPr>
        <p:spPr bwMode="auto">
          <a:xfrm rot="10800000">
            <a:off x="2423634" y="1124744"/>
            <a:ext cx="4679950" cy="5733256"/>
          </a:xfrm>
          <a:prstGeom prst="triangle">
            <a:avLst>
              <a:gd name="adj" fmla="val 50000"/>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fr-FR" dirty="0"/>
          </a:p>
          <a:p>
            <a:pPr algn="ctr"/>
            <a:endParaRPr lang="fr-FR" b="1" dirty="0" smtClean="0"/>
          </a:p>
          <a:p>
            <a:pPr algn="ctr"/>
            <a:endParaRPr lang="fr-FR" b="1" dirty="0"/>
          </a:p>
          <a:p>
            <a:pPr algn="ctr"/>
            <a:endParaRPr lang="fr-FR" b="1" dirty="0" smtClean="0"/>
          </a:p>
          <a:p>
            <a:pPr algn="ctr"/>
            <a:endParaRPr lang="fr-FR" b="1" dirty="0"/>
          </a:p>
          <a:p>
            <a:pPr algn="ctr"/>
            <a:r>
              <a:rPr lang="fr-FR" b="1" dirty="0" err="1" smtClean="0">
                <a:solidFill>
                  <a:srgbClr val="FFC000"/>
                </a:solidFill>
              </a:rPr>
              <a:t>Visibility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smtClean="0">
                <a:solidFill>
                  <a:srgbClr val="FFC000"/>
                </a:solidFill>
              </a:rPr>
              <a:t>Relational</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err="1" smtClean="0">
                <a:solidFill>
                  <a:srgbClr val="FFC000"/>
                </a:solidFill>
              </a:rPr>
              <a:t>Hospitality</a:t>
            </a: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endParaRPr lang="fr-FR" b="1" dirty="0">
              <a:solidFill>
                <a:srgbClr val="FFC000"/>
              </a:solidFill>
            </a:endParaRPr>
          </a:p>
          <a:p>
            <a:pPr algn="ctr"/>
            <a:r>
              <a:rPr lang="fr-FR" b="1" dirty="0">
                <a:solidFill>
                  <a:srgbClr val="FFC000"/>
                </a:solidFill>
              </a:rPr>
              <a:t>Entertainment</a:t>
            </a:r>
          </a:p>
          <a:p>
            <a:pPr algn="ctr"/>
            <a:r>
              <a:rPr lang="fr-FR" b="1" dirty="0" err="1" smtClean="0">
                <a:solidFill>
                  <a:srgbClr val="FFC000"/>
                </a:solidFill>
              </a:rPr>
              <a:t>Experiential</a:t>
            </a:r>
            <a:endParaRPr lang="fr-FR" b="1" dirty="0">
              <a:solidFill>
                <a:srgbClr val="FFC000"/>
              </a:solidFill>
            </a:endParaRPr>
          </a:p>
        </p:txBody>
      </p:sp>
      <p:sp>
        <p:nvSpPr>
          <p:cNvPr id="6" name="WordArt 4"/>
          <p:cNvSpPr>
            <a:spLocks noChangeArrowheads="1" noChangeShapeType="1" noTextEdit="1"/>
          </p:cNvSpPr>
          <p:nvPr/>
        </p:nvSpPr>
        <p:spPr bwMode="auto">
          <a:xfrm rot="5400000">
            <a:off x="1001629" y="2006999"/>
            <a:ext cx="2088359"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smtClean="0">
                <a:ln w="9525">
                  <a:solidFill>
                    <a:srgbClr val="000000"/>
                  </a:solidFill>
                  <a:round/>
                  <a:headEnd/>
                  <a:tailEnd/>
                </a:ln>
                <a:latin typeface="Arial Black"/>
              </a:rPr>
              <a:t>classical</a:t>
            </a:r>
            <a:endParaRPr lang="fr-FR" sz="3600" kern="10" dirty="0">
              <a:ln w="9525">
                <a:solidFill>
                  <a:srgbClr val="000000"/>
                </a:solidFill>
                <a:round/>
                <a:headEnd/>
                <a:tailEnd/>
              </a:ln>
              <a:latin typeface="Arial Black"/>
            </a:endParaRPr>
          </a:p>
        </p:txBody>
      </p:sp>
      <p:sp>
        <p:nvSpPr>
          <p:cNvPr id="7" name="WordArt 5"/>
          <p:cNvSpPr>
            <a:spLocks noChangeArrowheads="1" noChangeShapeType="1" noTextEdit="1"/>
          </p:cNvSpPr>
          <p:nvPr/>
        </p:nvSpPr>
        <p:spPr bwMode="auto">
          <a:xfrm rot="5400000">
            <a:off x="897138" y="4853670"/>
            <a:ext cx="2297342" cy="323850"/>
          </a:xfrm>
          <a:prstGeom prst="rect">
            <a:avLst/>
          </a:prstGeom>
          <a:extLst>
            <a:ext uri="{AF507438-7753-43E0-B8FC-AC1667EBCBE1}">
              <a14:hiddenEffects xmlns:a14="http://schemas.microsoft.com/office/drawing/2010/main">
                <a:effectLst/>
              </a14:hiddenEffects>
            </a:ext>
          </a:extLst>
        </p:spPr>
        <p:txBody>
          <a:bodyPr vert="wordArtVert" wrap="none" fromWordArt="1">
            <a:prstTxWarp prst="textPlain">
              <a:avLst>
                <a:gd name="adj" fmla="val 50000"/>
              </a:avLst>
            </a:prstTxWarp>
          </a:bodyPr>
          <a:lstStyle/>
          <a:p>
            <a:pPr algn="ctr" fontAlgn="auto"/>
            <a:r>
              <a:rPr lang="fr-FR" sz="3600" kern="10" dirty="0" err="1" smtClean="0">
                <a:ln w="9525">
                  <a:solidFill>
                    <a:srgbClr val="000000"/>
                  </a:solidFill>
                  <a:round/>
                  <a:headEnd/>
                  <a:tailEnd/>
                </a:ln>
                <a:latin typeface="Arial Black"/>
              </a:rPr>
              <a:t>innovationt</a:t>
            </a:r>
            <a:endParaRPr lang="fr-FR" sz="3600" kern="10" dirty="0">
              <a:ln w="9525">
                <a:solidFill>
                  <a:srgbClr val="000000"/>
                </a:solidFill>
                <a:round/>
                <a:headEnd/>
                <a:tailEnd/>
              </a:ln>
              <a:latin typeface="Arial Black"/>
            </a:endParaRPr>
          </a:p>
        </p:txBody>
      </p:sp>
      <p:sp>
        <p:nvSpPr>
          <p:cNvPr id="8" name="Line 6"/>
          <p:cNvSpPr>
            <a:spLocks noChangeShapeType="1"/>
          </p:cNvSpPr>
          <p:nvPr/>
        </p:nvSpPr>
        <p:spPr bwMode="auto">
          <a:xfrm>
            <a:off x="2352197" y="1412876"/>
            <a:ext cx="0" cy="504031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 name="Rectangle 7"/>
          <p:cNvSpPr>
            <a:spLocks noChangeArrowheads="1"/>
          </p:cNvSpPr>
          <p:nvPr/>
        </p:nvSpPr>
        <p:spPr bwMode="auto">
          <a:xfrm>
            <a:off x="7248047" y="981076"/>
            <a:ext cx="3600450" cy="936625"/>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fr-FR" b="1" dirty="0" err="1" smtClean="0">
                <a:solidFill>
                  <a:srgbClr val="000000"/>
                </a:solidFill>
                <a:effectLst>
                  <a:outerShdw blurRad="38100" dist="38100" dir="2700000" algn="tl">
                    <a:srgbClr val="FFFFFF"/>
                  </a:outerShdw>
                </a:effectLst>
              </a:rPr>
              <a:t>Sponsorship</a:t>
            </a:r>
            <a:r>
              <a:rPr lang="fr-FR" b="1" dirty="0" smtClean="0">
                <a:solidFill>
                  <a:srgbClr val="000000"/>
                </a:solidFill>
                <a:effectLst>
                  <a:outerShdw blurRad="38100" dist="38100" dir="2700000" algn="tl">
                    <a:srgbClr val="FFFFFF"/>
                  </a:outerShdw>
                </a:effectLst>
              </a:rPr>
              <a:t> – </a:t>
            </a:r>
          </a:p>
          <a:p>
            <a:pPr algn="ctr"/>
            <a:r>
              <a:rPr lang="fr-FR" b="1" dirty="0" smtClean="0">
                <a:solidFill>
                  <a:srgbClr val="000000"/>
                </a:solidFill>
                <a:effectLst>
                  <a:outerShdw blurRad="38100" dist="38100" dir="2700000" algn="tl">
                    <a:srgbClr val="FFFFFF"/>
                  </a:outerShdw>
                </a:effectLst>
              </a:rPr>
              <a:t>Event Communication</a:t>
            </a:r>
            <a:endParaRPr lang="fr-FR" dirty="0">
              <a:solidFill>
                <a:srgbClr val="000000"/>
              </a:solidFill>
            </a:endParaRPr>
          </a:p>
        </p:txBody>
      </p:sp>
      <p:sp>
        <p:nvSpPr>
          <p:cNvPr id="10" name="Rectangle 8"/>
          <p:cNvSpPr>
            <a:spLocks noChangeArrowheads="1"/>
          </p:cNvSpPr>
          <p:nvPr/>
        </p:nvSpPr>
        <p:spPr bwMode="auto">
          <a:xfrm>
            <a:off x="7248047" y="2060576"/>
            <a:ext cx="3600450" cy="1152525"/>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fr-FR" b="1" dirty="0" smtClean="0">
                <a:solidFill>
                  <a:srgbClr val="000000"/>
                </a:solidFill>
                <a:effectLst>
                  <a:outerShdw blurRad="38100" dist="38100" dir="2700000" algn="tl">
                    <a:srgbClr val="FFFFFF"/>
                  </a:outerShdw>
                </a:effectLst>
              </a:rPr>
              <a:t>CRM</a:t>
            </a:r>
            <a:endParaRPr lang="fr-FR" dirty="0">
              <a:solidFill>
                <a:srgbClr val="000000"/>
              </a:solidFill>
            </a:endParaRPr>
          </a:p>
        </p:txBody>
      </p:sp>
      <p:sp>
        <p:nvSpPr>
          <p:cNvPr id="11" name="Rectangle 9"/>
          <p:cNvSpPr>
            <a:spLocks noChangeArrowheads="1"/>
          </p:cNvSpPr>
          <p:nvPr/>
        </p:nvSpPr>
        <p:spPr bwMode="auto">
          <a:xfrm>
            <a:off x="7248047" y="3357564"/>
            <a:ext cx="3600450" cy="936625"/>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fr-FR" b="1" dirty="0" smtClean="0">
                <a:solidFill>
                  <a:srgbClr val="000000"/>
                </a:solidFill>
                <a:effectLst>
                  <a:outerShdw blurRad="38100" dist="38100" dir="2700000" algn="tl">
                    <a:srgbClr val="FFFFFF"/>
                  </a:outerShdw>
                </a:effectLst>
              </a:rPr>
              <a:t>Services Marketing</a:t>
            </a:r>
            <a:endParaRPr lang="fr-FR" dirty="0">
              <a:solidFill>
                <a:srgbClr val="000000"/>
              </a:solidFill>
            </a:endParaRPr>
          </a:p>
        </p:txBody>
      </p:sp>
      <p:sp>
        <p:nvSpPr>
          <p:cNvPr id="12" name="Rectangle 10"/>
          <p:cNvSpPr>
            <a:spLocks noChangeArrowheads="1"/>
          </p:cNvSpPr>
          <p:nvPr/>
        </p:nvSpPr>
        <p:spPr bwMode="auto">
          <a:xfrm>
            <a:off x="7248047" y="4437064"/>
            <a:ext cx="3600450" cy="1368425"/>
          </a:xfrm>
          <a:prstGeom prst="rect">
            <a:avLst/>
          </a:prstGeom>
          <a:solidFill>
            <a:schemeClr val="tx2">
              <a:lumMod val="40000"/>
              <a:lumOff val="60000"/>
            </a:schemeClr>
          </a:solidFill>
          <a:ln w="9525">
            <a:solidFill>
              <a:schemeClr val="tx1"/>
            </a:solidFill>
            <a:miter lim="800000"/>
            <a:headEnd/>
            <a:tailEnd/>
          </a:ln>
          <a:effectLst/>
          <a:extLst/>
        </p:spPr>
        <p:txBody>
          <a:bodyPr wrap="none" anchor="ctr"/>
          <a:lstStyle/>
          <a:p>
            <a:pPr algn="ctr"/>
            <a:r>
              <a:rPr lang="fr-FR" b="1" dirty="0" err="1" smtClean="0">
                <a:solidFill>
                  <a:srgbClr val="000000"/>
                </a:solidFill>
                <a:effectLst>
                  <a:outerShdw blurRad="38100" dist="38100" dir="2700000" algn="tl">
                    <a:srgbClr val="FFFFFF"/>
                  </a:outerShdw>
                </a:effectLst>
              </a:rPr>
              <a:t>Experiential</a:t>
            </a:r>
            <a:r>
              <a:rPr lang="fr-FR" b="1" dirty="0" smtClean="0">
                <a:solidFill>
                  <a:srgbClr val="000000"/>
                </a:solidFill>
                <a:effectLst>
                  <a:outerShdw blurRad="38100" dist="38100" dir="2700000" algn="tl">
                    <a:srgbClr val="FFFFFF"/>
                  </a:outerShdw>
                </a:effectLst>
              </a:rPr>
              <a:t> Marketing</a:t>
            </a:r>
            <a:endParaRPr lang="fr-FR" dirty="0">
              <a:solidFill>
                <a:srgbClr val="000000"/>
              </a:solidFill>
              <a:effectLst>
                <a:outerShdw blurRad="38100" dist="38100" dir="2700000" algn="tl">
                  <a:srgbClr val="FFFFFF"/>
                </a:outerShdw>
              </a:effectLst>
            </a:endParaRPr>
          </a:p>
          <a:p>
            <a:pPr algn="ctr"/>
            <a:endParaRPr lang="fr-FR" dirty="0">
              <a:solidFill>
                <a:srgbClr val="000000"/>
              </a:solidFill>
              <a:effectLst>
                <a:outerShdw blurRad="38100" dist="38100" dir="2700000" algn="tl">
                  <a:srgbClr val="FFFFFF"/>
                </a:outerShdw>
              </a:effectLst>
            </a:endParaRPr>
          </a:p>
        </p:txBody>
      </p:sp>
      <p:sp>
        <p:nvSpPr>
          <p:cNvPr id="13" name="Line 11"/>
          <p:cNvSpPr>
            <a:spLocks noChangeShapeType="1"/>
          </p:cNvSpPr>
          <p:nvPr/>
        </p:nvSpPr>
        <p:spPr bwMode="auto">
          <a:xfrm>
            <a:off x="5303359" y="1700214"/>
            <a:ext cx="19446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Line 12"/>
          <p:cNvSpPr>
            <a:spLocks noChangeShapeType="1"/>
          </p:cNvSpPr>
          <p:nvPr/>
        </p:nvSpPr>
        <p:spPr bwMode="auto">
          <a:xfrm>
            <a:off x="5447822" y="2492376"/>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Line 13"/>
          <p:cNvSpPr>
            <a:spLocks noChangeShapeType="1"/>
          </p:cNvSpPr>
          <p:nvPr/>
        </p:nvSpPr>
        <p:spPr bwMode="auto">
          <a:xfrm>
            <a:off x="5376384" y="3644901"/>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 name="Line 14"/>
          <p:cNvSpPr>
            <a:spLocks noChangeShapeType="1"/>
          </p:cNvSpPr>
          <p:nvPr/>
        </p:nvSpPr>
        <p:spPr bwMode="auto">
          <a:xfrm>
            <a:off x="5592284" y="4724401"/>
            <a:ext cx="16557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2244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755354" y="215383"/>
            <a:ext cx="8391181" cy="6318152"/>
          </a:xfrm>
          <a:prstGeom prst="rect">
            <a:avLst/>
          </a:prstGeom>
          <a:blipFill>
            <a:blip r:embed="rId3"/>
            <a:tile tx="0" ty="0" sx="100000" sy="100000" flip="none" algn="tl"/>
          </a:blipFill>
          <a:ln>
            <a:noFill/>
          </a:ln>
          <a:effectLst>
            <a:outerShdw blurRad="292100" dist="139700" dir="2700000" algn="tl" rotWithShape="0">
              <a:srgbClr val="333333">
                <a:alpha val="65000"/>
              </a:srgbClr>
            </a:outerShdw>
          </a:effectLst>
        </p:spPr>
      </p:pic>
      <p:sp>
        <p:nvSpPr>
          <p:cNvPr id="5" name="Rectangle 4"/>
          <p:cNvSpPr/>
          <p:nvPr/>
        </p:nvSpPr>
        <p:spPr>
          <a:xfrm>
            <a:off x="2900927" y="404664"/>
            <a:ext cx="6685741" cy="923330"/>
          </a:xfrm>
          <a:prstGeom prst="rect">
            <a:avLst/>
          </a:prstGeom>
          <a:noFill/>
        </p:spPr>
        <p:txBody>
          <a:bodyPr wrap="none">
            <a:spAutoFit/>
          </a:bodyPr>
          <a:lstStyle/>
          <a:p>
            <a:pPr algn="ctr">
              <a:defRPr/>
            </a:pPr>
            <a:r>
              <a:rPr lang="fr-FR" sz="5400" b="1" dirty="0" err="1" smtClean="0">
                <a:ln w="22225">
                  <a:solidFill>
                    <a:schemeClr val="accent2"/>
                  </a:solidFill>
                  <a:prstDash val="solid"/>
                </a:ln>
                <a:solidFill>
                  <a:schemeClr val="accent2">
                    <a:lumMod val="40000"/>
                    <a:lumOff val="60000"/>
                  </a:schemeClr>
                </a:solidFill>
              </a:rPr>
              <a:t>Msc</a:t>
            </a:r>
            <a:r>
              <a:rPr lang="fr-FR" sz="5400" b="1" dirty="0" smtClean="0">
                <a:ln w="22225">
                  <a:solidFill>
                    <a:schemeClr val="accent2"/>
                  </a:solidFill>
                  <a:prstDash val="solid"/>
                </a:ln>
                <a:solidFill>
                  <a:schemeClr val="accent2">
                    <a:lumMod val="40000"/>
                    <a:lumOff val="60000"/>
                  </a:schemeClr>
                </a:solidFill>
              </a:rPr>
              <a:t> </a:t>
            </a:r>
            <a:r>
              <a:rPr lang="fr-FR" sz="5400" b="1" dirty="0">
                <a:ln w="22225">
                  <a:solidFill>
                    <a:schemeClr val="accent2"/>
                  </a:solidFill>
                  <a:prstDash val="solid"/>
                </a:ln>
                <a:solidFill>
                  <a:schemeClr val="accent2">
                    <a:lumMod val="40000"/>
                    <a:lumOff val="60000"/>
                  </a:schemeClr>
                </a:solidFill>
              </a:rPr>
              <a:t>ISEM / </a:t>
            </a:r>
            <a:r>
              <a:rPr lang="fr-FR" sz="5400" b="1" dirty="0" err="1">
                <a:ln w="22225">
                  <a:solidFill>
                    <a:schemeClr val="accent2"/>
                  </a:solidFill>
                  <a:prstDash val="solid"/>
                </a:ln>
                <a:solidFill>
                  <a:schemeClr val="accent2">
                    <a:lumMod val="40000"/>
                    <a:lumOff val="60000"/>
                  </a:schemeClr>
                </a:solidFill>
              </a:rPr>
              <a:t>Kedge</a:t>
            </a:r>
            <a:r>
              <a:rPr lang="fr-FR" sz="5400" b="1" dirty="0">
                <a:ln w="22225">
                  <a:solidFill>
                    <a:schemeClr val="accent2"/>
                  </a:solidFill>
                  <a:prstDash val="solid"/>
                </a:ln>
                <a:solidFill>
                  <a:schemeClr val="accent2">
                    <a:lumMod val="40000"/>
                    <a:lumOff val="60000"/>
                  </a:schemeClr>
                </a:solidFill>
              </a:rPr>
              <a:t> BS ?</a:t>
            </a:r>
          </a:p>
        </p:txBody>
      </p:sp>
    </p:spTree>
    <p:extLst>
      <p:ext uri="{BB962C8B-B14F-4D97-AF65-F5344CB8AC3E}">
        <p14:creationId xmlns:p14="http://schemas.microsoft.com/office/powerpoint/2010/main" val="1934321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1966607" y="369686"/>
            <a:ext cx="8229600" cy="414338"/>
          </a:xfrm>
          <a:noFill/>
          <a:ln/>
        </p:spPr>
        <p:txBody>
          <a:bodyPr>
            <a:noAutofit/>
          </a:bodyPr>
          <a:lstStyle/>
          <a:p>
            <a:pPr algn="ctr"/>
            <a:r>
              <a:rPr lang="fr-FR" sz="4400" b="1" dirty="0" smtClean="0"/>
              <a:t>Activation </a:t>
            </a:r>
            <a:r>
              <a:rPr lang="fr-FR" sz="4400" b="1" dirty="0" err="1" smtClean="0"/>
              <a:t>tools</a:t>
            </a:r>
            <a:endParaRPr lang="fr-FR" sz="4400" dirty="0"/>
          </a:p>
        </p:txBody>
      </p:sp>
      <p:sp>
        <p:nvSpPr>
          <p:cNvPr id="5" name="Text Box 5"/>
          <p:cNvSpPr txBox="1">
            <a:spLocks noChangeArrowheads="1"/>
          </p:cNvSpPr>
          <p:nvPr/>
        </p:nvSpPr>
        <p:spPr bwMode="auto">
          <a:xfrm>
            <a:off x="21825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smtClean="0"/>
              <a:t>Visibility</a:t>
            </a:r>
            <a:endParaRPr lang="fr-FR" b="1" dirty="0"/>
          </a:p>
        </p:txBody>
      </p:sp>
      <p:sp>
        <p:nvSpPr>
          <p:cNvPr id="6" name="Text Box 6"/>
          <p:cNvSpPr txBox="1">
            <a:spLocks noChangeArrowheads="1"/>
          </p:cNvSpPr>
          <p:nvPr/>
        </p:nvSpPr>
        <p:spPr bwMode="auto">
          <a:xfrm>
            <a:off x="4125607" y="6315018"/>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t>Relations</a:t>
            </a:r>
          </a:p>
        </p:txBody>
      </p:sp>
      <p:sp>
        <p:nvSpPr>
          <p:cNvPr id="7" name="Text Box 7"/>
          <p:cNvSpPr txBox="1">
            <a:spLocks noChangeArrowheads="1"/>
          </p:cNvSpPr>
          <p:nvPr/>
        </p:nvSpPr>
        <p:spPr bwMode="auto">
          <a:xfrm>
            <a:off x="5782957"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t>Participation</a:t>
            </a:r>
          </a:p>
        </p:txBody>
      </p:sp>
      <p:sp>
        <p:nvSpPr>
          <p:cNvPr id="8" name="Text Box 9"/>
          <p:cNvSpPr txBox="1">
            <a:spLocks noChangeArrowheads="1"/>
          </p:cNvSpPr>
          <p:nvPr/>
        </p:nvSpPr>
        <p:spPr bwMode="auto">
          <a:xfrm>
            <a:off x="7870519" y="631501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err="1" smtClean="0"/>
              <a:t>Involvement</a:t>
            </a:r>
            <a:endParaRPr lang="fr-FR" b="1" dirty="0"/>
          </a:p>
        </p:txBody>
      </p:sp>
      <p:sp>
        <p:nvSpPr>
          <p:cNvPr id="9" name="Oval 10"/>
          <p:cNvSpPr>
            <a:spLocks noChangeArrowheads="1"/>
          </p:cNvSpPr>
          <p:nvPr/>
        </p:nvSpPr>
        <p:spPr bwMode="auto">
          <a:xfrm>
            <a:off x="1950704" y="997182"/>
            <a:ext cx="1584325" cy="64928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solidFill>
                  <a:schemeClr val="bg1"/>
                </a:solidFill>
              </a:rPr>
              <a:t>Billboards</a:t>
            </a:r>
            <a:endParaRPr lang="fr-FR" dirty="0">
              <a:solidFill>
                <a:schemeClr val="bg1"/>
              </a:solidFill>
            </a:endParaRPr>
          </a:p>
        </p:txBody>
      </p:sp>
      <p:sp>
        <p:nvSpPr>
          <p:cNvPr id="10" name="Oval 11"/>
          <p:cNvSpPr>
            <a:spLocks noChangeArrowheads="1"/>
          </p:cNvSpPr>
          <p:nvPr/>
        </p:nvSpPr>
        <p:spPr bwMode="auto">
          <a:xfrm>
            <a:off x="1915921" y="16837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solidFill>
                  <a:schemeClr val="bg1"/>
                </a:solidFill>
              </a:rPr>
              <a:t>Printed</a:t>
            </a:r>
            <a:endParaRPr lang="fr-FR" dirty="0" smtClean="0">
              <a:solidFill>
                <a:schemeClr val="bg1"/>
              </a:solidFill>
            </a:endParaRPr>
          </a:p>
          <a:p>
            <a:pPr algn="ctr"/>
            <a:r>
              <a:rPr lang="fr-FR" dirty="0" smtClean="0">
                <a:solidFill>
                  <a:schemeClr val="bg1"/>
                </a:solidFill>
              </a:rPr>
              <a:t>supports</a:t>
            </a:r>
            <a:endParaRPr lang="fr-FR" dirty="0">
              <a:solidFill>
                <a:schemeClr val="bg1"/>
              </a:solidFill>
            </a:endParaRPr>
          </a:p>
        </p:txBody>
      </p:sp>
      <p:sp>
        <p:nvSpPr>
          <p:cNvPr id="11" name="Oval 12"/>
          <p:cNvSpPr>
            <a:spLocks noChangeArrowheads="1"/>
          </p:cNvSpPr>
          <p:nvPr/>
        </p:nvSpPr>
        <p:spPr bwMode="auto">
          <a:xfrm>
            <a:off x="1987358" y="34109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solidFill>
                  <a:schemeClr val="bg1"/>
                </a:solidFill>
              </a:rPr>
              <a:t>Media</a:t>
            </a:r>
          </a:p>
          <a:p>
            <a:pPr algn="ctr"/>
            <a:r>
              <a:rPr lang="fr-FR" dirty="0" smtClean="0">
                <a:solidFill>
                  <a:schemeClr val="bg1"/>
                </a:solidFill>
              </a:rPr>
              <a:t>Supports</a:t>
            </a:r>
            <a:endParaRPr lang="fr-FR" dirty="0">
              <a:solidFill>
                <a:schemeClr val="bg1"/>
              </a:solidFill>
            </a:endParaRPr>
          </a:p>
        </p:txBody>
      </p:sp>
      <p:sp>
        <p:nvSpPr>
          <p:cNvPr id="12" name="Oval 13"/>
          <p:cNvSpPr>
            <a:spLocks noChangeArrowheads="1"/>
          </p:cNvSpPr>
          <p:nvPr/>
        </p:nvSpPr>
        <p:spPr bwMode="auto">
          <a:xfrm>
            <a:off x="1987358" y="4276091"/>
            <a:ext cx="1584325" cy="7921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solidFill>
                  <a:schemeClr val="bg1"/>
                </a:solidFill>
              </a:rPr>
              <a:t>Human</a:t>
            </a:r>
            <a:endParaRPr lang="fr-FR" dirty="0" smtClean="0">
              <a:solidFill>
                <a:schemeClr val="bg1"/>
              </a:solidFill>
            </a:endParaRPr>
          </a:p>
          <a:p>
            <a:pPr algn="ctr"/>
            <a:r>
              <a:rPr lang="fr-FR" dirty="0" smtClean="0">
                <a:solidFill>
                  <a:schemeClr val="bg1"/>
                </a:solidFill>
              </a:rPr>
              <a:t>Supports</a:t>
            </a:r>
            <a:endParaRPr lang="fr-FR" dirty="0">
              <a:solidFill>
                <a:schemeClr val="bg1"/>
              </a:solidFill>
            </a:endParaRPr>
          </a:p>
        </p:txBody>
      </p:sp>
      <p:sp>
        <p:nvSpPr>
          <p:cNvPr id="13" name="Oval 15"/>
          <p:cNvSpPr>
            <a:spLocks noChangeArrowheads="1"/>
          </p:cNvSpPr>
          <p:nvPr/>
        </p:nvSpPr>
        <p:spPr bwMode="auto">
          <a:xfrm>
            <a:off x="1966607" y="5124393"/>
            <a:ext cx="1584325" cy="576262"/>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Naming</a:t>
            </a:r>
          </a:p>
        </p:txBody>
      </p:sp>
      <p:sp>
        <p:nvSpPr>
          <p:cNvPr id="14" name="Oval 16"/>
          <p:cNvSpPr>
            <a:spLocks noChangeArrowheads="1"/>
          </p:cNvSpPr>
          <p:nvPr/>
        </p:nvSpPr>
        <p:spPr bwMode="auto">
          <a:xfrm>
            <a:off x="1966607" y="5773680"/>
            <a:ext cx="1584325" cy="5762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Branding</a:t>
            </a:r>
          </a:p>
        </p:txBody>
      </p:sp>
      <p:sp>
        <p:nvSpPr>
          <p:cNvPr id="15" name="Oval 17"/>
          <p:cNvSpPr>
            <a:spLocks noChangeArrowheads="1"/>
          </p:cNvSpPr>
          <p:nvPr/>
        </p:nvSpPr>
        <p:spPr bwMode="auto">
          <a:xfrm>
            <a:off x="1987358" y="2547303"/>
            <a:ext cx="1584325" cy="79216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solidFill>
                  <a:schemeClr val="bg1"/>
                </a:solidFill>
              </a:rPr>
              <a:t>Scoring</a:t>
            </a:r>
            <a:endParaRPr lang="fr-FR" dirty="0" smtClean="0">
              <a:solidFill>
                <a:schemeClr val="bg1"/>
              </a:solidFill>
            </a:endParaRPr>
          </a:p>
          <a:p>
            <a:pPr algn="ctr"/>
            <a:r>
              <a:rPr lang="fr-FR" dirty="0" smtClean="0">
                <a:solidFill>
                  <a:schemeClr val="bg1"/>
                </a:solidFill>
              </a:rPr>
              <a:t>Referees</a:t>
            </a:r>
            <a:endParaRPr lang="fr-FR" dirty="0">
              <a:solidFill>
                <a:schemeClr val="bg1"/>
              </a:solidFill>
            </a:endParaRPr>
          </a:p>
        </p:txBody>
      </p:sp>
      <p:sp>
        <p:nvSpPr>
          <p:cNvPr id="16" name="Oval 18"/>
          <p:cNvSpPr>
            <a:spLocks noChangeArrowheads="1"/>
          </p:cNvSpPr>
          <p:nvPr/>
        </p:nvSpPr>
        <p:spPr bwMode="auto">
          <a:xfrm>
            <a:off x="3838269" y="2820930"/>
            <a:ext cx="1584325" cy="5762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solidFill>
                  <a:schemeClr val="bg1"/>
                </a:solidFill>
              </a:rPr>
              <a:t>PR</a:t>
            </a:r>
            <a:endParaRPr lang="fr-FR" dirty="0">
              <a:solidFill>
                <a:schemeClr val="bg1"/>
              </a:solidFill>
            </a:endParaRPr>
          </a:p>
        </p:txBody>
      </p:sp>
      <p:sp>
        <p:nvSpPr>
          <p:cNvPr id="17" name="Oval 19"/>
          <p:cNvSpPr>
            <a:spLocks noChangeArrowheads="1"/>
          </p:cNvSpPr>
          <p:nvPr/>
        </p:nvSpPr>
        <p:spPr bwMode="auto">
          <a:xfrm>
            <a:off x="3765244" y="3540068"/>
            <a:ext cx="1727200" cy="936625"/>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a:solidFill>
                  <a:schemeClr val="bg1"/>
                </a:solidFill>
              </a:rPr>
              <a:t>Web Marketing</a:t>
            </a:r>
          </a:p>
          <a:p>
            <a:pPr algn="ctr"/>
            <a:r>
              <a:rPr lang="fr-FR">
                <a:solidFill>
                  <a:schemeClr val="bg1"/>
                </a:solidFill>
              </a:rPr>
              <a:t>Web 2.0</a:t>
            </a:r>
          </a:p>
        </p:txBody>
      </p:sp>
      <p:sp>
        <p:nvSpPr>
          <p:cNvPr id="18" name="Oval 20"/>
          <p:cNvSpPr>
            <a:spLocks noChangeArrowheads="1"/>
          </p:cNvSpPr>
          <p:nvPr/>
        </p:nvSpPr>
        <p:spPr bwMode="auto">
          <a:xfrm>
            <a:off x="3836682" y="4548130"/>
            <a:ext cx="1584325" cy="7921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solidFill>
                  <a:schemeClr val="bg1"/>
                </a:solidFill>
              </a:rPr>
              <a:t>Mobile</a:t>
            </a:r>
          </a:p>
          <a:p>
            <a:pPr algn="ctr"/>
            <a:r>
              <a:rPr lang="fr-FR" dirty="0" err="1" smtClean="0">
                <a:solidFill>
                  <a:schemeClr val="bg1"/>
                </a:solidFill>
              </a:rPr>
              <a:t>Maketing</a:t>
            </a:r>
            <a:endParaRPr lang="fr-FR" dirty="0">
              <a:solidFill>
                <a:schemeClr val="bg1"/>
              </a:solidFill>
            </a:endParaRPr>
          </a:p>
        </p:txBody>
      </p:sp>
      <p:sp>
        <p:nvSpPr>
          <p:cNvPr id="19" name="Oval 21"/>
          <p:cNvSpPr>
            <a:spLocks noChangeArrowheads="1"/>
          </p:cNvSpPr>
          <p:nvPr/>
        </p:nvSpPr>
        <p:spPr bwMode="auto">
          <a:xfrm>
            <a:off x="3909707" y="5413318"/>
            <a:ext cx="1584325" cy="792162"/>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solidFill>
                  <a:schemeClr val="bg1"/>
                </a:solidFill>
              </a:rPr>
              <a:t>Seminars</a:t>
            </a:r>
            <a:endParaRPr lang="fr-FR" dirty="0" smtClean="0">
              <a:solidFill>
                <a:schemeClr val="bg1"/>
              </a:solidFill>
            </a:endParaRPr>
          </a:p>
          <a:p>
            <a:pPr algn="ctr"/>
            <a:r>
              <a:rPr lang="fr-FR" dirty="0" err="1" smtClean="0">
                <a:solidFill>
                  <a:schemeClr val="bg1"/>
                </a:solidFill>
              </a:rPr>
              <a:t>Conferences</a:t>
            </a:r>
            <a:endParaRPr lang="fr-FR" dirty="0">
              <a:solidFill>
                <a:schemeClr val="bg1"/>
              </a:solidFill>
            </a:endParaRPr>
          </a:p>
        </p:txBody>
      </p:sp>
      <p:sp>
        <p:nvSpPr>
          <p:cNvPr id="20" name="Oval 22"/>
          <p:cNvSpPr>
            <a:spLocks noChangeArrowheads="1"/>
          </p:cNvSpPr>
          <p:nvPr/>
        </p:nvSpPr>
        <p:spPr bwMode="auto">
          <a:xfrm>
            <a:off x="5782957" y="541331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dirty="0" smtClean="0">
              <a:solidFill>
                <a:srgbClr val="000000"/>
              </a:solidFill>
            </a:endParaRPr>
          </a:p>
          <a:p>
            <a:pPr algn="ctr"/>
            <a:r>
              <a:rPr lang="fr-FR" dirty="0" err="1" smtClean="0">
                <a:solidFill>
                  <a:srgbClr val="000000"/>
                </a:solidFill>
              </a:rPr>
              <a:t>Games</a:t>
            </a:r>
            <a:endParaRPr lang="fr-FR" dirty="0" smtClean="0">
              <a:solidFill>
                <a:srgbClr val="000000"/>
              </a:solidFill>
            </a:endParaRPr>
          </a:p>
          <a:p>
            <a:pPr algn="ctr"/>
            <a:endParaRPr lang="fr-FR" dirty="0">
              <a:solidFill>
                <a:srgbClr val="000000"/>
              </a:solidFill>
            </a:endParaRPr>
          </a:p>
        </p:txBody>
      </p:sp>
      <p:sp>
        <p:nvSpPr>
          <p:cNvPr id="21" name="Oval 23"/>
          <p:cNvSpPr>
            <a:spLocks noChangeArrowheads="1"/>
          </p:cNvSpPr>
          <p:nvPr/>
        </p:nvSpPr>
        <p:spPr bwMode="auto">
          <a:xfrm>
            <a:off x="5782957" y="4476693"/>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solidFill>
                  <a:srgbClr val="000000"/>
                </a:solidFill>
              </a:rPr>
              <a:t>Stands</a:t>
            </a:r>
            <a:endParaRPr lang="fr-FR" dirty="0">
              <a:solidFill>
                <a:srgbClr val="000000"/>
              </a:solidFill>
            </a:endParaRPr>
          </a:p>
        </p:txBody>
      </p:sp>
      <p:sp>
        <p:nvSpPr>
          <p:cNvPr id="22" name="Oval 24"/>
          <p:cNvSpPr>
            <a:spLocks noChangeArrowheads="1"/>
          </p:cNvSpPr>
          <p:nvPr/>
        </p:nvSpPr>
        <p:spPr bwMode="auto">
          <a:xfrm>
            <a:off x="5782957" y="3540068"/>
            <a:ext cx="1584325" cy="792162"/>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solidFill>
                  <a:srgbClr val="000000"/>
                </a:solidFill>
              </a:rPr>
              <a:t>Fans</a:t>
            </a:r>
          </a:p>
          <a:p>
            <a:pPr algn="ctr"/>
            <a:r>
              <a:rPr lang="fr-FR" sz="1400" dirty="0" err="1" smtClean="0">
                <a:solidFill>
                  <a:srgbClr val="000000"/>
                </a:solidFill>
              </a:rPr>
              <a:t>Objects</a:t>
            </a:r>
            <a:endParaRPr lang="fr-FR" sz="1400" dirty="0">
              <a:solidFill>
                <a:srgbClr val="000000"/>
              </a:solidFill>
            </a:endParaRPr>
          </a:p>
        </p:txBody>
      </p:sp>
      <p:sp>
        <p:nvSpPr>
          <p:cNvPr id="23" name="Oval 25"/>
          <p:cNvSpPr>
            <a:spLocks noChangeArrowheads="1"/>
          </p:cNvSpPr>
          <p:nvPr/>
        </p:nvSpPr>
        <p:spPr bwMode="auto">
          <a:xfrm>
            <a:off x="7870519" y="5413318"/>
            <a:ext cx="1584325" cy="792162"/>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smtClean="0"/>
              <a:t>Official</a:t>
            </a:r>
          </a:p>
          <a:p>
            <a:pPr algn="ctr"/>
            <a:r>
              <a:rPr lang="fr-FR" sz="1400" dirty="0" smtClean="0"/>
              <a:t>Supplier</a:t>
            </a:r>
            <a:endParaRPr lang="fr-FR" sz="1400" dirty="0"/>
          </a:p>
        </p:txBody>
      </p:sp>
      <p:sp>
        <p:nvSpPr>
          <p:cNvPr id="24" name="Oval 26"/>
          <p:cNvSpPr>
            <a:spLocks noChangeArrowheads="1"/>
          </p:cNvSpPr>
          <p:nvPr/>
        </p:nvSpPr>
        <p:spPr bwMode="auto">
          <a:xfrm>
            <a:off x="7870519" y="4116330"/>
            <a:ext cx="1584325" cy="1152525"/>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err="1" smtClean="0"/>
              <a:t>Special</a:t>
            </a:r>
            <a:r>
              <a:rPr lang="fr-FR" dirty="0" smtClean="0"/>
              <a:t> Events</a:t>
            </a:r>
            <a:endParaRPr lang="fr-FR" sz="1400" dirty="0"/>
          </a:p>
        </p:txBody>
      </p:sp>
      <p:sp>
        <p:nvSpPr>
          <p:cNvPr id="25" name="Oval 27"/>
          <p:cNvSpPr>
            <a:spLocks noChangeArrowheads="1"/>
          </p:cNvSpPr>
          <p:nvPr/>
        </p:nvSpPr>
        <p:spPr bwMode="auto">
          <a:xfrm>
            <a:off x="7583182" y="2316105"/>
            <a:ext cx="2016125" cy="1657350"/>
          </a:xfrm>
          <a:prstGeom prst="ellipse">
            <a:avLst/>
          </a:prstGeom>
          <a:solidFill>
            <a:srgbClr val="339966"/>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r-FR" dirty="0"/>
              <a:t>Cause </a:t>
            </a:r>
            <a:r>
              <a:rPr lang="fr-FR" dirty="0" err="1"/>
              <a:t>Related</a:t>
            </a:r>
            <a:endParaRPr lang="fr-FR" dirty="0"/>
          </a:p>
          <a:p>
            <a:pPr algn="ctr"/>
            <a:r>
              <a:rPr lang="fr-FR" dirty="0" smtClean="0"/>
              <a:t>Marketing</a:t>
            </a:r>
            <a:endParaRPr lang="fr-FR" dirty="0"/>
          </a:p>
        </p:txBody>
      </p:sp>
    </p:spTree>
    <p:extLst>
      <p:ext uri="{BB962C8B-B14F-4D97-AF65-F5344CB8AC3E}">
        <p14:creationId xmlns:p14="http://schemas.microsoft.com/office/powerpoint/2010/main" val="152878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0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20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20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2000"/>
                                        <p:tgtEl>
                                          <p:spTgt spid="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2000"/>
                                        <p:tgtEl>
                                          <p:spTgt spid="2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ctr" eaLnBrk="1" hangingPunct="1">
              <a:defRPr/>
            </a:pPr>
            <a:r>
              <a:rPr lang="fr-FR" b="1" dirty="0" smtClean="0"/>
              <a:t>So </a:t>
            </a:r>
            <a:r>
              <a:rPr lang="fr-FR" b="1" dirty="0" err="1" smtClean="0"/>
              <a:t>what</a:t>
            </a:r>
            <a:r>
              <a:rPr lang="fr-FR" b="1" dirty="0" smtClean="0"/>
              <a:t> ? How to </a:t>
            </a:r>
            <a:r>
              <a:rPr lang="fr-FR" b="1" dirty="0" err="1" smtClean="0"/>
              <a:t>Implement</a:t>
            </a:r>
            <a:r>
              <a:rPr lang="fr-FR" b="1" dirty="0" smtClean="0"/>
              <a:t> ?</a:t>
            </a:r>
          </a:p>
        </p:txBody>
      </p:sp>
      <p:sp>
        <p:nvSpPr>
          <p:cNvPr id="126979" name="Rectangle 3"/>
          <p:cNvSpPr>
            <a:spLocks noGrp="1" noChangeArrowheads="1"/>
          </p:cNvSpPr>
          <p:nvPr>
            <p:ph type="body" idx="1"/>
          </p:nvPr>
        </p:nvSpPr>
        <p:spPr>
          <a:xfrm>
            <a:off x="1097280" y="1737360"/>
            <a:ext cx="10058400" cy="4997450"/>
          </a:xfrm>
        </p:spPr>
        <p:txBody>
          <a:bodyPr>
            <a:normAutofit/>
          </a:bodyPr>
          <a:lstStyle/>
          <a:p>
            <a:pPr eaLnBrk="1" hangingPunct="1">
              <a:lnSpc>
                <a:spcPct val="90000"/>
              </a:lnSpc>
              <a:buFont typeface="Wingdings" panose="05000000000000000000" pitchFamily="2" charset="2"/>
              <a:buChar char="«"/>
              <a:defRPr/>
            </a:pPr>
            <a:r>
              <a:rPr lang="fr-FR" sz="2400" dirty="0" smtClean="0"/>
              <a:t>Back to the basics :</a:t>
            </a:r>
            <a:endParaRPr lang="fr-FR" sz="2400" dirty="0"/>
          </a:p>
          <a:p>
            <a:pPr eaLnBrk="1" hangingPunct="1">
              <a:lnSpc>
                <a:spcPct val="90000"/>
              </a:lnSpc>
              <a:buFont typeface="Wingdings" panose="05000000000000000000" pitchFamily="2" charset="2"/>
              <a:buChar char="«"/>
              <a:defRPr/>
            </a:pPr>
            <a:endParaRPr lang="fr-FR" sz="2400" dirty="0"/>
          </a:p>
          <a:p>
            <a:pPr eaLnBrk="1" hangingPunct="1">
              <a:lnSpc>
                <a:spcPct val="90000"/>
              </a:lnSpc>
              <a:buFont typeface="Wingdings" panose="05000000000000000000" pitchFamily="2" charset="2"/>
              <a:buChar char="«"/>
              <a:defRPr/>
            </a:pPr>
            <a:r>
              <a:rPr lang="fr-FR" sz="2400" dirty="0" smtClean="0"/>
              <a:t>WHY ? </a:t>
            </a:r>
            <a:r>
              <a:rPr lang="fr-FR" sz="2400" dirty="0"/>
              <a:t>: </a:t>
            </a:r>
            <a:r>
              <a:rPr lang="fr-FR" sz="2400" dirty="0" err="1" smtClean="0"/>
              <a:t>targets</a:t>
            </a:r>
            <a:r>
              <a:rPr lang="fr-FR" sz="2400" dirty="0" smtClean="0"/>
              <a:t>, </a:t>
            </a:r>
            <a:r>
              <a:rPr lang="fr-FR" sz="2400" dirty="0" err="1" smtClean="0"/>
              <a:t>visibility</a:t>
            </a:r>
            <a:r>
              <a:rPr lang="fr-FR" sz="2400" dirty="0" smtClean="0"/>
              <a:t>, value, </a:t>
            </a:r>
            <a:r>
              <a:rPr lang="fr-FR" sz="2400" dirty="0" err="1" smtClean="0"/>
              <a:t>internal</a:t>
            </a:r>
            <a:r>
              <a:rPr lang="fr-FR" sz="2400" dirty="0" smtClean="0"/>
              <a:t> communication,… </a:t>
            </a:r>
            <a:r>
              <a:rPr lang="fr-FR" sz="2400" dirty="0" smtClean="0">
                <a:solidFill>
                  <a:schemeClr val="hlink"/>
                </a:solidFill>
              </a:rPr>
              <a:t>[</a:t>
            </a:r>
            <a:r>
              <a:rPr lang="fr-FR" sz="2400" dirty="0" err="1" smtClean="0">
                <a:solidFill>
                  <a:schemeClr val="hlink"/>
                </a:solidFill>
              </a:rPr>
              <a:t>needs</a:t>
            </a:r>
            <a:r>
              <a:rPr lang="fr-FR" sz="2400" dirty="0" smtClean="0">
                <a:solidFill>
                  <a:schemeClr val="hlink"/>
                </a:solidFill>
              </a:rPr>
              <a:t> + sponsors goals]</a:t>
            </a:r>
            <a:endParaRPr lang="fr-FR" sz="2400" dirty="0">
              <a:solidFill>
                <a:schemeClr val="hlink"/>
              </a:solidFill>
            </a:endParaRPr>
          </a:p>
          <a:p>
            <a:pPr eaLnBrk="1" hangingPunct="1">
              <a:lnSpc>
                <a:spcPct val="90000"/>
              </a:lnSpc>
              <a:buFont typeface="Wingdings" panose="05000000000000000000" pitchFamily="2" charset="2"/>
              <a:buChar char="«"/>
              <a:defRPr/>
            </a:pPr>
            <a:endParaRPr lang="fr-FR" sz="2400" dirty="0">
              <a:solidFill>
                <a:schemeClr val="hlink"/>
              </a:solidFill>
            </a:endParaRPr>
          </a:p>
          <a:p>
            <a:pPr>
              <a:buFont typeface="Wingdings" panose="05000000000000000000" pitchFamily="2" charset="2"/>
              <a:buChar char="«"/>
              <a:defRPr/>
            </a:pPr>
            <a:r>
              <a:rPr lang="fr-FR" sz="2400" dirty="0" smtClean="0"/>
              <a:t>HOW ? </a:t>
            </a:r>
            <a:r>
              <a:rPr lang="fr-FR" sz="2400" dirty="0"/>
              <a:t>: </a:t>
            </a:r>
            <a:r>
              <a:rPr lang="fr-FR" sz="2400" dirty="0" smtClean="0"/>
              <a:t>activation </a:t>
            </a:r>
            <a:r>
              <a:rPr lang="fr-FR" sz="2400" dirty="0" err="1" smtClean="0"/>
              <a:t>tools</a:t>
            </a:r>
            <a:r>
              <a:rPr lang="fr-FR" sz="2400" dirty="0" smtClean="0"/>
              <a:t> panel </a:t>
            </a:r>
            <a:r>
              <a:rPr lang="fr-FR" sz="2400" dirty="0">
                <a:solidFill>
                  <a:schemeClr val="hlink"/>
                </a:solidFill>
              </a:rPr>
              <a:t>[</a:t>
            </a:r>
            <a:r>
              <a:rPr lang="fr-FR" sz="2400" dirty="0" err="1">
                <a:solidFill>
                  <a:schemeClr val="hlink"/>
                </a:solidFill>
              </a:rPr>
              <a:t>answer</a:t>
            </a:r>
            <a:r>
              <a:rPr lang="fr-FR" sz="2400" dirty="0">
                <a:solidFill>
                  <a:schemeClr val="hlink"/>
                </a:solidFill>
              </a:rPr>
              <a:t> </a:t>
            </a:r>
            <a:r>
              <a:rPr lang="fr-FR" sz="2400" dirty="0" err="1" smtClean="0">
                <a:solidFill>
                  <a:schemeClr val="hlink"/>
                </a:solidFill>
              </a:rPr>
              <a:t>needs</a:t>
            </a:r>
            <a:r>
              <a:rPr lang="fr-FR" sz="2400" dirty="0" smtClean="0">
                <a:solidFill>
                  <a:schemeClr val="hlink"/>
                </a:solidFill>
              </a:rPr>
              <a:t> + </a:t>
            </a:r>
            <a:r>
              <a:rPr lang="fr-FR" sz="2400" dirty="0">
                <a:solidFill>
                  <a:schemeClr val="hlink"/>
                </a:solidFill>
              </a:rPr>
              <a:t>objectifs]</a:t>
            </a:r>
          </a:p>
          <a:p>
            <a:pPr eaLnBrk="1" hangingPunct="1">
              <a:lnSpc>
                <a:spcPct val="90000"/>
              </a:lnSpc>
              <a:buFont typeface="Wingdings" panose="05000000000000000000" pitchFamily="2" charset="2"/>
              <a:buChar char="«"/>
              <a:defRPr/>
            </a:pPr>
            <a:endParaRPr lang="fr-FR" sz="2400" dirty="0">
              <a:solidFill>
                <a:schemeClr val="hlink"/>
              </a:solidFill>
            </a:endParaRPr>
          </a:p>
          <a:p>
            <a:pPr algn="ctr" eaLnBrk="1" hangingPunct="1">
              <a:lnSpc>
                <a:spcPct val="90000"/>
              </a:lnSpc>
              <a:buFont typeface="Wingdings" panose="05000000000000000000" pitchFamily="2" charset="2"/>
              <a:buNone/>
              <a:defRPr/>
            </a:pPr>
            <a:r>
              <a:rPr lang="fr-FR" sz="2400" b="1" dirty="0" smtClean="0"/>
              <a:t>                      = </a:t>
            </a:r>
            <a:r>
              <a:rPr lang="fr-FR" sz="2400" b="1" dirty="0" err="1" smtClean="0"/>
              <a:t>your</a:t>
            </a:r>
            <a:r>
              <a:rPr lang="fr-FR" sz="2400" b="1" dirty="0" smtClean="0"/>
              <a:t> JOB !</a:t>
            </a:r>
            <a:endParaRPr lang="fr-FR" sz="2400" b="1" dirty="0"/>
          </a:p>
        </p:txBody>
      </p:sp>
      <p:pic>
        <p:nvPicPr>
          <p:cNvPr id="2" name="Image 1"/>
          <p:cNvPicPr>
            <a:picLocks noChangeAspect="1"/>
          </p:cNvPicPr>
          <p:nvPr/>
        </p:nvPicPr>
        <p:blipFill>
          <a:blip r:embed="rId2"/>
          <a:stretch>
            <a:fillRect/>
          </a:stretch>
        </p:blipFill>
        <p:spPr>
          <a:xfrm>
            <a:off x="4142342" y="4634369"/>
            <a:ext cx="1905919" cy="1354390"/>
          </a:xfrm>
          <a:prstGeom prst="rect">
            <a:avLst/>
          </a:prstGeom>
        </p:spPr>
      </p:pic>
    </p:spTree>
    <p:extLst>
      <p:ext uri="{BB962C8B-B14F-4D97-AF65-F5344CB8AC3E}">
        <p14:creationId xmlns:p14="http://schemas.microsoft.com/office/powerpoint/2010/main" val="1877303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defRPr/>
            </a:pPr>
            <a:r>
              <a:rPr lang="fr-FR" sz="4000" b="1" dirty="0" err="1" smtClean="0"/>
              <a:t>Agencies</a:t>
            </a:r>
            <a:r>
              <a:rPr lang="fr-FR" sz="4000" b="1" dirty="0" smtClean="0"/>
              <a:t>… or not !</a:t>
            </a:r>
            <a:endParaRPr lang="fr-FR" sz="4000" b="1" dirty="0"/>
          </a:p>
        </p:txBody>
      </p:sp>
      <p:sp>
        <p:nvSpPr>
          <p:cNvPr id="24579" name="Oval 3"/>
          <p:cNvSpPr>
            <a:spLocks noChangeArrowheads="1"/>
          </p:cNvSpPr>
          <p:nvPr/>
        </p:nvSpPr>
        <p:spPr bwMode="auto">
          <a:xfrm>
            <a:off x="1884364" y="3156745"/>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a:t>Club / </a:t>
            </a:r>
            <a:r>
              <a:rPr lang="fr-FR" altLang="fr-FR" sz="1800" dirty="0" smtClean="0"/>
              <a:t>Event</a:t>
            </a:r>
            <a:endParaRPr lang="fr-FR" altLang="fr-FR" sz="1800" dirty="0"/>
          </a:p>
        </p:txBody>
      </p:sp>
      <p:sp>
        <p:nvSpPr>
          <p:cNvPr id="24580" name="Oval 4"/>
          <p:cNvSpPr>
            <a:spLocks noChangeArrowheads="1"/>
          </p:cNvSpPr>
          <p:nvPr/>
        </p:nvSpPr>
        <p:spPr bwMode="auto">
          <a:xfrm>
            <a:off x="7608888" y="3141664"/>
            <a:ext cx="2590800" cy="18002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smtClean="0"/>
              <a:t>Sponsors</a:t>
            </a:r>
            <a:endParaRPr lang="fr-FR" altLang="fr-FR" sz="1800" dirty="0"/>
          </a:p>
        </p:txBody>
      </p:sp>
      <p:sp>
        <p:nvSpPr>
          <p:cNvPr id="24581" name="Rectangle 5"/>
          <p:cNvSpPr>
            <a:spLocks noChangeArrowheads="1"/>
          </p:cNvSpPr>
          <p:nvPr/>
        </p:nvSpPr>
        <p:spPr bwMode="auto">
          <a:xfrm>
            <a:off x="5016501" y="1773239"/>
            <a:ext cx="2232025" cy="9350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smtClean="0"/>
              <a:t>Sport Marketing </a:t>
            </a:r>
          </a:p>
          <a:p>
            <a:pPr algn="ctr" eaLnBrk="1" hangingPunct="1">
              <a:spcBef>
                <a:spcPct val="0"/>
              </a:spcBef>
              <a:buClrTx/>
              <a:buSzTx/>
              <a:buFontTx/>
              <a:buNone/>
            </a:pPr>
            <a:r>
              <a:rPr lang="fr-FR" altLang="fr-FR" sz="1800" dirty="0" err="1" smtClean="0"/>
              <a:t>Agencies</a:t>
            </a:r>
            <a:endParaRPr lang="fr-FR" altLang="fr-FR" sz="1800" dirty="0"/>
          </a:p>
        </p:txBody>
      </p:sp>
      <p:sp>
        <p:nvSpPr>
          <p:cNvPr id="24582" name="Line 6"/>
          <p:cNvSpPr>
            <a:spLocks noChangeShapeType="1"/>
          </p:cNvSpPr>
          <p:nvPr/>
        </p:nvSpPr>
        <p:spPr bwMode="auto">
          <a:xfrm flipH="1" flipV="1">
            <a:off x="7248526" y="2276475"/>
            <a:ext cx="792163"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3" name="Line 7"/>
          <p:cNvSpPr>
            <a:spLocks noChangeShapeType="1"/>
          </p:cNvSpPr>
          <p:nvPr/>
        </p:nvSpPr>
        <p:spPr bwMode="auto">
          <a:xfrm flipH="1">
            <a:off x="3575050" y="2205039"/>
            <a:ext cx="144145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4" name="Rectangle 8"/>
          <p:cNvSpPr>
            <a:spLocks noChangeArrowheads="1"/>
          </p:cNvSpPr>
          <p:nvPr/>
        </p:nvSpPr>
        <p:spPr bwMode="auto">
          <a:xfrm>
            <a:off x="4656139" y="5300664"/>
            <a:ext cx="2447925" cy="9366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smtClean="0"/>
              <a:t>Commercial </a:t>
            </a:r>
          </a:p>
          <a:p>
            <a:pPr algn="ctr" eaLnBrk="1" hangingPunct="1">
              <a:spcBef>
                <a:spcPct val="0"/>
              </a:spcBef>
              <a:buClrTx/>
              <a:buSzTx/>
              <a:buFontTx/>
              <a:buNone/>
            </a:pPr>
            <a:r>
              <a:rPr lang="fr-FR" altLang="fr-FR" sz="1800" dirty="0" err="1" smtClean="0"/>
              <a:t>Sponsorship</a:t>
            </a:r>
            <a:r>
              <a:rPr lang="fr-FR" altLang="fr-FR" sz="1800" dirty="0" smtClean="0"/>
              <a:t> </a:t>
            </a:r>
          </a:p>
          <a:p>
            <a:pPr algn="ctr" eaLnBrk="1" hangingPunct="1">
              <a:spcBef>
                <a:spcPct val="0"/>
              </a:spcBef>
              <a:buClrTx/>
              <a:buSzTx/>
              <a:buFontTx/>
              <a:buNone/>
            </a:pPr>
            <a:r>
              <a:rPr lang="fr-FR" altLang="fr-FR" sz="1800" dirty="0" smtClean="0"/>
              <a:t>Direction</a:t>
            </a:r>
          </a:p>
        </p:txBody>
      </p:sp>
      <p:sp>
        <p:nvSpPr>
          <p:cNvPr id="24585" name="Line 9"/>
          <p:cNvSpPr>
            <a:spLocks noChangeShapeType="1"/>
          </p:cNvSpPr>
          <p:nvPr/>
        </p:nvSpPr>
        <p:spPr bwMode="auto">
          <a:xfrm>
            <a:off x="3863976" y="4868863"/>
            <a:ext cx="792163"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6" name="Line 10"/>
          <p:cNvSpPr>
            <a:spLocks noChangeShapeType="1"/>
          </p:cNvSpPr>
          <p:nvPr/>
        </p:nvSpPr>
        <p:spPr bwMode="auto">
          <a:xfrm flipV="1">
            <a:off x="7175500" y="4941888"/>
            <a:ext cx="1296988" cy="79216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7" name="Freeform 11"/>
          <p:cNvSpPr>
            <a:spLocks/>
          </p:cNvSpPr>
          <p:nvPr/>
        </p:nvSpPr>
        <p:spPr bwMode="auto">
          <a:xfrm>
            <a:off x="7104063" y="5876926"/>
            <a:ext cx="1223962" cy="384175"/>
          </a:xfrm>
          <a:custGeom>
            <a:avLst/>
            <a:gdLst>
              <a:gd name="T0" fmla="*/ 0 w 1179"/>
              <a:gd name="T1" fmla="*/ 0 h 242"/>
              <a:gd name="T2" fmla="*/ 2147483646 w 1179"/>
              <a:gd name="T3" fmla="*/ 2147483646 h 242"/>
              <a:gd name="T4" fmla="*/ 2147483646 w 1179"/>
              <a:gd name="T5" fmla="*/ 2147483646 h 242"/>
              <a:gd name="T6" fmla="*/ 2147483646 w 1179"/>
              <a:gd name="T7" fmla="*/ 2147483646 h 242"/>
              <a:gd name="T8" fmla="*/ 2147483646 w 1179"/>
              <a:gd name="T9" fmla="*/ 2147483646 h 2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9" h="242">
                <a:moveTo>
                  <a:pt x="0" y="0"/>
                </a:moveTo>
                <a:cubicBezTo>
                  <a:pt x="72" y="106"/>
                  <a:pt x="144" y="212"/>
                  <a:pt x="227" y="227"/>
                </a:cubicBezTo>
                <a:cubicBezTo>
                  <a:pt x="310" y="242"/>
                  <a:pt x="378" y="98"/>
                  <a:pt x="499" y="91"/>
                </a:cubicBezTo>
                <a:cubicBezTo>
                  <a:pt x="620" y="84"/>
                  <a:pt x="840" y="189"/>
                  <a:pt x="953" y="182"/>
                </a:cubicBezTo>
                <a:cubicBezTo>
                  <a:pt x="1066" y="175"/>
                  <a:pt x="1142" y="69"/>
                  <a:pt x="1179" y="46"/>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88" name="AutoShape 12"/>
          <p:cNvSpPr>
            <a:spLocks noChangeArrowheads="1"/>
          </p:cNvSpPr>
          <p:nvPr/>
        </p:nvSpPr>
        <p:spPr bwMode="auto">
          <a:xfrm>
            <a:off x="8183564" y="4868863"/>
            <a:ext cx="3600448" cy="1700212"/>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dirty="0" err="1" smtClean="0"/>
              <a:t>Need</a:t>
            </a:r>
            <a:r>
              <a:rPr lang="fr-FR" altLang="fr-FR" sz="1800" dirty="0" smtClean="0"/>
              <a:t> </a:t>
            </a:r>
          </a:p>
          <a:p>
            <a:pPr algn="ctr" eaLnBrk="1" hangingPunct="1">
              <a:spcBef>
                <a:spcPct val="0"/>
              </a:spcBef>
              <a:buClrTx/>
              <a:buSzTx/>
              <a:buFontTx/>
              <a:buNone/>
            </a:pPr>
            <a:r>
              <a:rPr lang="fr-FR" altLang="fr-FR" sz="1800" dirty="0" smtClean="0"/>
              <a:t>For</a:t>
            </a:r>
          </a:p>
          <a:p>
            <a:pPr algn="ctr" eaLnBrk="1" hangingPunct="1">
              <a:spcBef>
                <a:spcPct val="0"/>
              </a:spcBef>
              <a:buClrTx/>
              <a:buSzTx/>
              <a:buFontTx/>
              <a:buNone/>
            </a:pPr>
            <a:r>
              <a:rPr lang="fr-FR" altLang="fr-FR" sz="1800" dirty="0" err="1" smtClean="0"/>
              <a:t>Competencies</a:t>
            </a:r>
            <a:endParaRPr lang="fr-FR" altLang="fr-FR" sz="1800" dirty="0"/>
          </a:p>
        </p:txBody>
      </p:sp>
      <p:pic>
        <p:nvPicPr>
          <p:cNvPr id="24589" name="Picture 13" descr="MCj0303815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4724400"/>
            <a:ext cx="5095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2060576"/>
            <a:ext cx="7461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1989138"/>
            <a:ext cx="6143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5084764"/>
            <a:ext cx="723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Line 17"/>
          <p:cNvSpPr>
            <a:spLocks noChangeShapeType="1"/>
          </p:cNvSpPr>
          <p:nvPr/>
        </p:nvSpPr>
        <p:spPr bwMode="auto">
          <a:xfrm flipV="1">
            <a:off x="6024563" y="2781301"/>
            <a:ext cx="0" cy="2519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4594" name="Line 18"/>
          <p:cNvSpPr>
            <a:spLocks noChangeShapeType="1"/>
          </p:cNvSpPr>
          <p:nvPr/>
        </p:nvSpPr>
        <p:spPr bwMode="auto">
          <a:xfrm>
            <a:off x="6167439" y="2708276"/>
            <a:ext cx="151288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4595" name="Picture 19" descr="MCj0416064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5082" y="5605024"/>
            <a:ext cx="4111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MCj042449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4194" y="5480844"/>
            <a:ext cx="4524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1" descr="j0195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8718" y="4715669"/>
            <a:ext cx="6048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8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774826" y="0"/>
            <a:ext cx="8229600" cy="774700"/>
          </a:xfrm>
        </p:spPr>
        <p:txBody>
          <a:bodyPr>
            <a:normAutofit/>
          </a:bodyPr>
          <a:lstStyle/>
          <a:p>
            <a:pPr algn="ctr" eaLnBrk="1" hangingPunct="1">
              <a:defRPr/>
            </a:pPr>
            <a:r>
              <a:rPr lang="fr-FR" sz="3200" b="1" dirty="0" smtClean="0"/>
              <a:t>Activation program </a:t>
            </a:r>
            <a:r>
              <a:rPr lang="fr-FR" sz="3200" b="1" dirty="0" err="1" smtClean="0"/>
              <a:t>process</a:t>
            </a:r>
            <a:endParaRPr lang="fr-FR" sz="4000" b="1" dirty="0"/>
          </a:p>
        </p:txBody>
      </p:sp>
      <p:sp useBgFill="1">
        <p:nvSpPr>
          <p:cNvPr id="25603" name="Rectangle 3"/>
          <p:cNvSpPr>
            <a:spLocks noChangeArrowheads="1"/>
          </p:cNvSpPr>
          <p:nvPr/>
        </p:nvSpPr>
        <p:spPr bwMode="auto">
          <a:xfrm>
            <a:off x="1774826" y="5229226"/>
            <a:ext cx="5400675" cy="1368425"/>
          </a:xfrm>
          <a:prstGeom prst="rect">
            <a:avLst/>
          </a:prstGeom>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ym typeface="Wingdings" panose="05000000000000000000" pitchFamily="2" charset="2"/>
              </a:rPr>
              <a:t>1. </a:t>
            </a:r>
            <a:r>
              <a:rPr lang="fr-FR" altLang="fr-FR" sz="1600" b="1" dirty="0" err="1" smtClean="0"/>
              <a:t>Prospecting</a:t>
            </a:r>
            <a:r>
              <a:rPr lang="fr-FR" altLang="fr-FR" sz="1600" b="1" dirty="0" smtClean="0"/>
              <a:t> – </a:t>
            </a:r>
            <a:r>
              <a:rPr lang="fr-FR" altLang="fr-FR" sz="1600" b="1" dirty="0" err="1" smtClean="0"/>
              <a:t>Analyzing</a:t>
            </a:r>
            <a:r>
              <a:rPr lang="fr-FR" altLang="fr-FR" sz="1600" b="1" dirty="0" smtClean="0"/>
              <a:t> - </a:t>
            </a:r>
            <a:r>
              <a:rPr lang="fr-FR" altLang="fr-FR" sz="1600" b="1" dirty="0" err="1" smtClean="0"/>
              <a:t>Spying</a:t>
            </a:r>
            <a:r>
              <a:rPr lang="fr-FR" altLang="fr-FR" sz="1600" b="1" dirty="0" smtClean="0"/>
              <a:t> </a:t>
            </a:r>
            <a:endParaRPr lang="fr-FR" altLang="fr-FR" sz="1600" dirty="0"/>
          </a:p>
          <a:p>
            <a:pPr algn="ctr" eaLnBrk="1" hangingPunct="1">
              <a:spcBef>
                <a:spcPct val="0"/>
              </a:spcBef>
              <a:buClrTx/>
              <a:buSzTx/>
              <a:buFontTx/>
              <a:buNone/>
            </a:pPr>
            <a:r>
              <a:rPr lang="fr-FR" altLang="fr-FR" sz="1600" dirty="0" smtClean="0"/>
              <a:t>For a new sponsor</a:t>
            </a:r>
          </a:p>
          <a:p>
            <a:pPr algn="ctr" eaLnBrk="1" hangingPunct="1">
              <a:spcBef>
                <a:spcPct val="0"/>
              </a:spcBef>
              <a:buClrTx/>
              <a:buSzTx/>
              <a:buFontTx/>
              <a:buNone/>
            </a:pPr>
            <a:r>
              <a:rPr lang="fr-FR" altLang="fr-FR" sz="1600" dirty="0" err="1" smtClean="0"/>
              <a:t>Special</a:t>
            </a:r>
            <a:r>
              <a:rPr lang="fr-FR" altLang="fr-FR" sz="1600" dirty="0" smtClean="0"/>
              <a:t> </a:t>
            </a:r>
            <a:r>
              <a:rPr lang="fr-FR" altLang="fr-FR" sz="1600" dirty="0" err="1" smtClean="0"/>
              <a:t>individual</a:t>
            </a:r>
            <a:r>
              <a:rPr lang="fr-FR" altLang="fr-FR" sz="1600" dirty="0" smtClean="0"/>
              <a:t> </a:t>
            </a:r>
            <a:r>
              <a:rPr lang="fr-FR" altLang="fr-FR" sz="1600" dirty="0" err="1" smtClean="0"/>
              <a:t>access</a:t>
            </a:r>
            <a:r>
              <a:rPr lang="fr-FR" altLang="fr-FR" sz="1600" dirty="0" smtClean="0"/>
              <a:t> and information </a:t>
            </a:r>
          </a:p>
          <a:p>
            <a:pPr algn="ctr" eaLnBrk="1" hangingPunct="1">
              <a:spcBef>
                <a:spcPct val="0"/>
              </a:spcBef>
              <a:buClrTx/>
              <a:buSzTx/>
              <a:buFontTx/>
              <a:buNone/>
            </a:pPr>
            <a:r>
              <a:rPr lang="fr-FR" altLang="fr-FR" sz="1600" dirty="0" smtClean="0"/>
              <a:t>by </a:t>
            </a:r>
            <a:r>
              <a:rPr lang="fr-FR" altLang="fr-FR" sz="1600" dirty="0" err="1" smtClean="0"/>
              <a:t>your</a:t>
            </a:r>
            <a:r>
              <a:rPr lang="fr-FR" altLang="fr-FR" sz="1600" dirty="0" smtClean="0"/>
              <a:t> top management or </a:t>
            </a:r>
            <a:r>
              <a:rPr lang="fr-FR" altLang="fr-FR" sz="1600" dirty="0" err="1" smtClean="0"/>
              <a:t>owner</a:t>
            </a:r>
            <a:endParaRPr lang="fr-FR" altLang="fr-FR" sz="1600" dirty="0"/>
          </a:p>
        </p:txBody>
      </p:sp>
      <p:sp>
        <p:nvSpPr>
          <p:cNvPr id="25604" name="Rectangle 4"/>
          <p:cNvSpPr>
            <a:spLocks noChangeArrowheads="1"/>
          </p:cNvSpPr>
          <p:nvPr/>
        </p:nvSpPr>
        <p:spPr bwMode="auto">
          <a:xfrm>
            <a:off x="1774826" y="3357564"/>
            <a:ext cx="5400675" cy="136842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solidFill>
                  <a:schemeClr val="bg1"/>
                </a:solidFill>
              </a:rPr>
              <a:t>2. </a:t>
            </a:r>
            <a:r>
              <a:rPr lang="fr-FR" altLang="fr-FR" sz="1600" b="1" dirty="0" err="1" smtClean="0">
                <a:solidFill>
                  <a:schemeClr val="bg1"/>
                </a:solidFill>
              </a:rPr>
              <a:t>Customaze</a:t>
            </a:r>
            <a:r>
              <a:rPr lang="fr-FR" altLang="fr-FR" sz="1600" b="1" dirty="0" smtClean="0">
                <a:solidFill>
                  <a:schemeClr val="bg1"/>
                </a:solidFill>
              </a:rPr>
              <a:t> </a:t>
            </a:r>
            <a:r>
              <a:rPr lang="fr-FR" altLang="fr-FR" sz="1600" b="1" dirty="0" err="1" smtClean="0">
                <a:solidFill>
                  <a:schemeClr val="bg1"/>
                </a:solidFill>
              </a:rPr>
              <a:t>your</a:t>
            </a:r>
            <a:r>
              <a:rPr lang="fr-FR" altLang="fr-FR" sz="1600" b="1" dirty="0" smtClean="0">
                <a:solidFill>
                  <a:schemeClr val="bg1"/>
                </a:solidFill>
              </a:rPr>
              <a:t> </a:t>
            </a:r>
            <a:r>
              <a:rPr lang="fr-FR" altLang="fr-FR" sz="1600" b="1" dirty="0" err="1" smtClean="0">
                <a:solidFill>
                  <a:schemeClr val="bg1"/>
                </a:solidFill>
              </a:rPr>
              <a:t>offer</a:t>
            </a:r>
            <a:endParaRPr lang="fr-FR" altLang="fr-FR" sz="1600" dirty="0">
              <a:solidFill>
                <a:schemeClr val="bg1"/>
              </a:solidFill>
            </a:endParaRPr>
          </a:p>
          <a:p>
            <a:pPr algn="ctr" eaLnBrk="1" hangingPunct="1">
              <a:spcBef>
                <a:spcPct val="0"/>
              </a:spcBef>
              <a:buClrTx/>
              <a:buSzTx/>
              <a:buFontTx/>
              <a:buNone/>
            </a:pPr>
            <a:r>
              <a:rPr lang="fr-FR" altLang="fr-FR" sz="1600" dirty="0" err="1" smtClean="0">
                <a:solidFill>
                  <a:schemeClr val="bg1"/>
                </a:solidFill>
              </a:rPr>
              <a:t>Sensemaking</a:t>
            </a:r>
            <a:r>
              <a:rPr lang="fr-FR" altLang="fr-FR" sz="1600" dirty="0" smtClean="0">
                <a:solidFill>
                  <a:schemeClr val="bg1"/>
                </a:solidFill>
              </a:rPr>
              <a:t> </a:t>
            </a:r>
            <a:r>
              <a:rPr lang="fr-FR" altLang="fr-FR" sz="1600" dirty="0" err="1" smtClean="0">
                <a:solidFill>
                  <a:schemeClr val="bg1"/>
                </a:solidFill>
              </a:rPr>
              <a:t>proporsals</a:t>
            </a:r>
            <a:endParaRPr lang="fr-FR" altLang="fr-FR" sz="1600" dirty="0" smtClean="0">
              <a:solidFill>
                <a:schemeClr val="bg1"/>
              </a:solidFill>
            </a:endParaRPr>
          </a:p>
          <a:p>
            <a:pPr algn="ctr" eaLnBrk="1" hangingPunct="1">
              <a:spcBef>
                <a:spcPct val="0"/>
              </a:spcBef>
              <a:buClrTx/>
              <a:buSzTx/>
              <a:buFontTx/>
              <a:buNone/>
            </a:pPr>
            <a:r>
              <a:rPr lang="fr-FR" altLang="fr-FR" sz="1600" dirty="0" smtClean="0">
                <a:solidFill>
                  <a:schemeClr val="bg1"/>
                </a:solidFill>
              </a:rPr>
              <a:t>You are not a prof !</a:t>
            </a:r>
          </a:p>
          <a:p>
            <a:pPr algn="ctr" eaLnBrk="1" hangingPunct="1">
              <a:spcBef>
                <a:spcPct val="0"/>
              </a:spcBef>
              <a:buClrTx/>
              <a:buSzTx/>
              <a:buFontTx/>
              <a:buNone/>
            </a:pPr>
            <a:r>
              <a:rPr lang="fr-FR" altLang="fr-FR" sz="1600" dirty="0" err="1" smtClean="0">
                <a:solidFill>
                  <a:schemeClr val="bg1"/>
                </a:solidFill>
              </a:rPr>
              <a:t>Using</a:t>
            </a:r>
            <a:r>
              <a:rPr lang="fr-FR" altLang="fr-FR" sz="1600" dirty="0" smtClean="0">
                <a:solidFill>
                  <a:schemeClr val="bg1"/>
                </a:solidFill>
              </a:rPr>
              <a:t> 3 packs (light – medium – gold)</a:t>
            </a:r>
            <a:endParaRPr lang="fr-FR" altLang="fr-FR" sz="1600" dirty="0">
              <a:solidFill>
                <a:schemeClr val="bg1"/>
              </a:solidFill>
            </a:endParaRPr>
          </a:p>
        </p:txBody>
      </p:sp>
      <p:sp>
        <p:nvSpPr>
          <p:cNvPr id="25605" name="Rectangle 5"/>
          <p:cNvSpPr>
            <a:spLocks noChangeArrowheads="1"/>
          </p:cNvSpPr>
          <p:nvPr/>
        </p:nvSpPr>
        <p:spPr bwMode="auto">
          <a:xfrm>
            <a:off x="1774826" y="2276475"/>
            <a:ext cx="5400675" cy="6477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t>3. Activation - </a:t>
            </a:r>
            <a:r>
              <a:rPr lang="fr-FR" altLang="fr-FR" sz="1600" b="1" dirty="0" smtClean="0"/>
              <a:t>Action</a:t>
            </a:r>
            <a:r>
              <a:rPr lang="fr-FR" altLang="fr-FR" sz="1600" dirty="0" smtClean="0"/>
              <a:t> </a:t>
            </a:r>
            <a:endParaRPr lang="fr-FR" altLang="fr-FR" sz="1600" dirty="0"/>
          </a:p>
          <a:p>
            <a:pPr algn="ctr" eaLnBrk="1" hangingPunct="1">
              <a:spcBef>
                <a:spcPct val="0"/>
              </a:spcBef>
              <a:buClrTx/>
              <a:buSzTx/>
              <a:buFontTx/>
              <a:buNone/>
            </a:pPr>
            <a:r>
              <a:rPr lang="fr-FR" altLang="fr-FR" sz="1600" dirty="0" smtClean="0"/>
              <a:t>You are on the </a:t>
            </a:r>
            <a:r>
              <a:rPr lang="fr-FR" altLang="fr-FR" sz="1600" dirty="0" err="1" smtClean="0"/>
              <a:t>field</a:t>
            </a:r>
            <a:endParaRPr lang="fr-FR" altLang="fr-FR" sz="1600" dirty="0"/>
          </a:p>
        </p:txBody>
      </p:sp>
      <p:sp>
        <p:nvSpPr>
          <p:cNvPr id="25606" name="Rectangle 6"/>
          <p:cNvSpPr>
            <a:spLocks noChangeArrowheads="1"/>
          </p:cNvSpPr>
          <p:nvPr/>
        </p:nvSpPr>
        <p:spPr bwMode="auto">
          <a:xfrm>
            <a:off x="1774826" y="1341438"/>
            <a:ext cx="5400675" cy="576262"/>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600" b="1" dirty="0"/>
              <a:t>4. </a:t>
            </a:r>
            <a:r>
              <a:rPr lang="fr-FR" altLang="fr-FR" sz="1600" b="1" dirty="0" smtClean="0"/>
              <a:t>Evaluation ROO or ROI</a:t>
            </a:r>
            <a:endParaRPr lang="fr-FR" altLang="fr-FR" sz="1600" b="1" dirty="0"/>
          </a:p>
          <a:p>
            <a:pPr algn="ctr" eaLnBrk="1" hangingPunct="1">
              <a:spcBef>
                <a:spcPct val="0"/>
              </a:spcBef>
              <a:buClrTx/>
              <a:buSzTx/>
              <a:buFontTx/>
              <a:buNone/>
            </a:pPr>
            <a:endParaRPr lang="fr-FR" altLang="fr-FR" sz="1600" dirty="0"/>
          </a:p>
        </p:txBody>
      </p:sp>
      <p:sp>
        <p:nvSpPr>
          <p:cNvPr id="25607" name="Rectangle 7"/>
          <p:cNvSpPr>
            <a:spLocks noChangeArrowheads="1"/>
          </p:cNvSpPr>
          <p:nvPr/>
        </p:nvSpPr>
        <p:spPr bwMode="auto">
          <a:xfrm>
            <a:off x="7896225" y="3141664"/>
            <a:ext cx="2520950" cy="115252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fr-FR" altLang="fr-FR" sz="1800" b="1" dirty="0"/>
              <a:t>5. </a:t>
            </a:r>
            <a:r>
              <a:rPr lang="fr-FR" altLang="fr-FR" sz="1800" b="1" dirty="0" smtClean="0"/>
              <a:t>Evolution – </a:t>
            </a:r>
          </a:p>
          <a:p>
            <a:pPr algn="ctr" eaLnBrk="1" hangingPunct="1">
              <a:spcBef>
                <a:spcPct val="0"/>
              </a:spcBef>
              <a:buClrTx/>
              <a:buSzTx/>
              <a:buFontTx/>
              <a:buNone/>
            </a:pPr>
            <a:r>
              <a:rPr lang="fr-FR" altLang="fr-FR" sz="1800" b="1" dirty="0" err="1" smtClean="0"/>
              <a:t>Dynamic</a:t>
            </a:r>
            <a:r>
              <a:rPr lang="fr-FR" altLang="fr-FR" sz="1800" b="1" dirty="0" smtClean="0"/>
              <a:t> program</a:t>
            </a:r>
          </a:p>
          <a:p>
            <a:pPr algn="ctr" eaLnBrk="1" hangingPunct="1">
              <a:spcBef>
                <a:spcPct val="0"/>
              </a:spcBef>
              <a:buClrTx/>
              <a:buSzTx/>
              <a:buFontTx/>
              <a:buNone/>
            </a:pPr>
            <a:r>
              <a:rPr lang="fr-FR" altLang="fr-FR" sz="1800" b="1" dirty="0" err="1" smtClean="0"/>
              <a:t>Loyalty</a:t>
            </a:r>
            <a:endParaRPr lang="fr-FR" altLang="fr-FR" sz="1800" dirty="0"/>
          </a:p>
        </p:txBody>
      </p:sp>
      <p:sp>
        <p:nvSpPr>
          <p:cNvPr id="25608" name="Line 8"/>
          <p:cNvSpPr>
            <a:spLocks noChangeShapeType="1"/>
          </p:cNvSpPr>
          <p:nvPr/>
        </p:nvSpPr>
        <p:spPr bwMode="auto">
          <a:xfrm flipV="1">
            <a:off x="4511675" y="4724401"/>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09" name="Line 9"/>
          <p:cNvSpPr>
            <a:spLocks noChangeShapeType="1"/>
          </p:cNvSpPr>
          <p:nvPr/>
        </p:nvSpPr>
        <p:spPr bwMode="auto">
          <a:xfrm flipV="1">
            <a:off x="4440238" y="2924175"/>
            <a:ext cx="0" cy="4333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0" name="Line 10"/>
          <p:cNvSpPr>
            <a:spLocks noChangeShapeType="1"/>
          </p:cNvSpPr>
          <p:nvPr/>
        </p:nvSpPr>
        <p:spPr bwMode="auto">
          <a:xfrm flipV="1">
            <a:off x="4440238" y="1916113"/>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1" name="Line 11"/>
          <p:cNvSpPr>
            <a:spLocks noChangeShapeType="1"/>
          </p:cNvSpPr>
          <p:nvPr/>
        </p:nvSpPr>
        <p:spPr bwMode="auto">
          <a:xfrm>
            <a:off x="7175500" y="1628775"/>
            <a:ext cx="18732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2" name="Line 12"/>
          <p:cNvSpPr>
            <a:spLocks noChangeShapeType="1"/>
          </p:cNvSpPr>
          <p:nvPr/>
        </p:nvSpPr>
        <p:spPr bwMode="auto">
          <a:xfrm>
            <a:off x="9048750" y="162877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3" name="Line 13"/>
          <p:cNvSpPr>
            <a:spLocks noChangeShapeType="1"/>
          </p:cNvSpPr>
          <p:nvPr/>
        </p:nvSpPr>
        <p:spPr bwMode="auto">
          <a:xfrm>
            <a:off x="9048750" y="4292601"/>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5614" name="Line 14"/>
          <p:cNvSpPr>
            <a:spLocks noChangeShapeType="1"/>
          </p:cNvSpPr>
          <p:nvPr/>
        </p:nvSpPr>
        <p:spPr bwMode="auto">
          <a:xfrm flipH="1">
            <a:off x="7175500" y="5876925"/>
            <a:ext cx="1873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6875256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773715" y="5148167"/>
            <a:ext cx="9190422" cy="1139825"/>
          </a:xfrm>
        </p:spPr>
        <p:txBody>
          <a:bodyPr>
            <a:normAutofit fontScale="90000"/>
          </a:bodyPr>
          <a:lstStyle/>
          <a:p>
            <a:pPr algn="ctr" eaLnBrk="1" hangingPunct="1">
              <a:defRPr/>
            </a:pPr>
            <a:r>
              <a:rPr lang="fr-FR" dirty="0" smtClean="0">
                <a:solidFill>
                  <a:srgbClr val="000000"/>
                </a:solidFill>
                <a:effectLst>
                  <a:outerShdw blurRad="38100" dist="38100" dir="2700000" algn="tl">
                    <a:srgbClr val="C0C0C0"/>
                  </a:outerShdw>
                </a:effectLst>
              </a:rPr>
              <a:t>CEO </a:t>
            </a:r>
            <a:r>
              <a:rPr lang="fr-FR" dirty="0" err="1" smtClean="0">
                <a:solidFill>
                  <a:srgbClr val="000000"/>
                </a:solidFill>
                <a:effectLst>
                  <a:outerShdw blurRad="38100" dist="38100" dir="2700000" algn="tl">
                    <a:srgbClr val="C0C0C0"/>
                  </a:outerShdw>
                </a:effectLst>
              </a:rPr>
              <a:t>personnality</a:t>
            </a:r>
            <a:r>
              <a:rPr lang="fr-FR" dirty="0" smtClean="0">
                <a:solidFill>
                  <a:srgbClr val="000000"/>
                </a:solidFill>
                <a:effectLst>
                  <a:outerShdw blurRad="38100" dist="38100" dir="2700000" algn="tl">
                    <a:srgbClr val="C0C0C0"/>
                  </a:outerShdw>
                </a:effectLst>
              </a:rPr>
              <a:t> « passion » activation</a:t>
            </a:r>
          </a:p>
        </p:txBody>
      </p:sp>
      <p:pic>
        <p:nvPicPr>
          <p:cNvPr id="27652" name="Picture 4" descr="lagardere">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49" y="530244"/>
            <a:ext cx="2625140" cy="196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20070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9" y="377586"/>
            <a:ext cx="3844887" cy="25632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logo_team_lagard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65" y="2785343"/>
            <a:ext cx="3405108" cy="73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cortomaltese_big cop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3707" y="984272"/>
            <a:ext cx="1828554" cy="24479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7656" name="Picture 8" descr="new LOGO Masters France">
            <a:hlinkClick r:id="rId7" action="ppaction://hlinkpres?slideindex=1&amp;slidetitl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3352" y="4016089"/>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7256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1330411" y="1847335"/>
            <a:ext cx="8229600" cy="4852988"/>
          </a:xfrm>
        </p:spPr>
        <p:txBody>
          <a:bodyPr/>
          <a:lstStyle/>
          <a:p>
            <a:pPr eaLnBrk="1" hangingPunct="1">
              <a:lnSpc>
                <a:spcPct val="90000"/>
              </a:lnSpc>
              <a:buFont typeface="Wingdings" panose="05000000000000000000" pitchFamily="2" charset="2"/>
              <a:buChar char="ð"/>
              <a:defRPr/>
            </a:pPr>
            <a:r>
              <a:rPr lang="fr-FR" sz="2400" dirty="0" smtClean="0">
                <a:solidFill>
                  <a:srgbClr val="000000"/>
                </a:solidFill>
                <a:effectLst>
                  <a:outerShdw blurRad="38100" dist="38100" dir="2700000" algn="tl">
                    <a:srgbClr val="C0C0C0"/>
                  </a:outerShdw>
                </a:effectLst>
              </a:rPr>
              <a:t>Basketball </a:t>
            </a:r>
            <a:r>
              <a:rPr lang="fr-FR" sz="2400" dirty="0" err="1" smtClean="0">
                <a:solidFill>
                  <a:srgbClr val="000000"/>
                </a:solidFill>
                <a:effectLst>
                  <a:outerShdw blurRad="38100" dist="38100" dir="2700000" algn="tl">
                    <a:srgbClr val="C0C0C0"/>
                  </a:outerShdw>
                </a:effectLst>
              </a:rPr>
              <a:t>competition</a:t>
            </a:r>
            <a:r>
              <a:rPr lang="fr-FR" sz="2400" dirty="0" smtClean="0">
                <a:solidFill>
                  <a:srgbClr val="000000"/>
                </a:solidFill>
                <a:effectLst>
                  <a:outerShdw blurRad="38100" dist="38100" dir="2700000" algn="tl">
                    <a:srgbClr val="C0C0C0"/>
                  </a:outerShdw>
                </a:effectLst>
              </a:rPr>
              <a:t> and free practice </a:t>
            </a: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smtClean="0">
                <a:solidFill>
                  <a:srgbClr val="000000"/>
                </a:solidFill>
                <a:effectLst>
                  <a:outerShdw blurRad="38100" dist="38100" dir="2700000" algn="tl">
                    <a:srgbClr val="C0C0C0"/>
                  </a:outerShdw>
                </a:effectLst>
              </a:rPr>
              <a:t>Open area for a </a:t>
            </a:r>
            <a:r>
              <a:rPr lang="fr-FR" sz="2400" dirty="0" err="1" smtClean="0">
                <a:solidFill>
                  <a:srgbClr val="000000"/>
                </a:solidFill>
                <a:effectLst>
                  <a:outerShdw blurRad="38100" dist="38100" dir="2700000" algn="tl">
                    <a:srgbClr val="C0C0C0"/>
                  </a:outerShdw>
                </a:effectLst>
              </a:rPr>
              <a:t>general</a:t>
            </a:r>
            <a:r>
              <a:rPr lang="fr-FR" sz="2400" dirty="0" smtClean="0">
                <a:solidFill>
                  <a:srgbClr val="000000"/>
                </a:solidFill>
                <a:effectLst>
                  <a:outerShdw blurRad="38100" dist="38100" dir="2700000" algn="tl">
                    <a:srgbClr val="C0C0C0"/>
                  </a:outerShdw>
                </a:effectLst>
              </a:rPr>
              <a:t> public</a:t>
            </a: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smtClean="0">
                <a:solidFill>
                  <a:srgbClr val="000000"/>
                </a:solidFill>
                <a:effectLst>
                  <a:outerShdw blurRad="38100" dist="38100" dir="2700000" algn="tl">
                    <a:srgbClr val="C0C0C0"/>
                  </a:outerShdw>
                </a:effectLst>
              </a:rPr>
              <a:t>Elite </a:t>
            </a:r>
            <a:r>
              <a:rPr lang="fr-FR" sz="2400" dirty="0" err="1" smtClean="0">
                <a:solidFill>
                  <a:srgbClr val="000000"/>
                </a:solidFill>
                <a:effectLst>
                  <a:outerShdw blurRad="38100" dist="38100" dir="2700000" algn="tl">
                    <a:srgbClr val="C0C0C0"/>
                  </a:outerShdw>
                </a:effectLst>
              </a:rPr>
              <a:t>championship</a:t>
            </a:r>
            <a:r>
              <a:rPr lang="fr-FR" sz="2400" dirty="0" smtClean="0">
                <a:solidFill>
                  <a:srgbClr val="000000"/>
                </a:solidFill>
                <a:effectLst>
                  <a:outerShdw blurRad="38100" dist="38100" dir="2700000" algn="tl">
                    <a:srgbClr val="C0C0C0"/>
                  </a:outerShdw>
                </a:effectLst>
              </a:rPr>
              <a:t> 5*5</a:t>
            </a: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endParaRPr lang="fr-FR" sz="2400" dirty="0">
              <a:solidFill>
                <a:srgbClr val="000000"/>
              </a:solidFill>
              <a:effectLst>
                <a:outerShdw blurRad="38100" dist="38100" dir="2700000" algn="tl">
                  <a:srgbClr val="C0C0C0"/>
                </a:outerShdw>
              </a:effectLst>
            </a:endParaRPr>
          </a:p>
          <a:p>
            <a:pPr eaLnBrk="1" hangingPunct="1">
              <a:lnSpc>
                <a:spcPct val="90000"/>
              </a:lnSpc>
              <a:buFont typeface="Wingdings" panose="05000000000000000000" pitchFamily="2" charset="2"/>
              <a:buChar char="ð"/>
              <a:defRPr/>
            </a:pPr>
            <a:r>
              <a:rPr lang="fr-FR" sz="2400" dirty="0" smtClean="0">
                <a:solidFill>
                  <a:srgbClr val="000000"/>
                </a:solidFill>
                <a:effectLst>
                  <a:outerShdw blurRad="38100" dist="38100" dir="2700000" algn="tl">
                    <a:srgbClr val="C0C0C0"/>
                  </a:outerShdw>
                </a:effectLst>
              </a:rPr>
              <a:t>8 </a:t>
            </a:r>
            <a:r>
              <a:rPr lang="fr-FR" sz="2400" dirty="0" err="1" smtClean="0">
                <a:solidFill>
                  <a:srgbClr val="000000"/>
                </a:solidFill>
                <a:effectLst>
                  <a:outerShdw blurRad="38100" dist="38100" dir="2700000" algn="tl">
                    <a:srgbClr val="C0C0C0"/>
                  </a:outerShdw>
                </a:effectLst>
              </a:rPr>
              <a:t>cities</a:t>
            </a:r>
            <a:r>
              <a:rPr lang="fr-FR" sz="2400" dirty="0" smtClean="0">
                <a:solidFill>
                  <a:srgbClr val="000000"/>
                </a:solidFill>
                <a:effectLst>
                  <a:outerShdw blurRad="38100" dist="38100" dir="2700000" algn="tl">
                    <a:srgbClr val="C0C0C0"/>
                  </a:outerShdw>
                </a:effectLst>
              </a:rPr>
              <a:t> in Europe : </a:t>
            </a:r>
            <a:r>
              <a:rPr lang="fr-FR" sz="2400" dirty="0">
                <a:solidFill>
                  <a:srgbClr val="000000"/>
                </a:solidFill>
                <a:effectLst>
                  <a:outerShdw blurRad="38100" dist="38100" dir="2700000" algn="tl">
                    <a:srgbClr val="C0C0C0"/>
                  </a:outerShdw>
                </a:effectLst>
              </a:rPr>
              <a:t>Lyon, </a:t>
            </a:r>
            <a:r>
              <a:rPr lang="fr-FR" sz="2400" dirty="0" smtClean="0">
                <a:solidFill>
                  <a:srgbClr val="000000"/>
                </a:solidFill>
                <a:effectLst>
                  <a:outerShdw blurRad="38100" dist="38100" dir="2700000" algn="tl">
                    <a:srgbClr val="C0C0C0"/>
                  </a:outerShdw>
                </a:effectLst>
              </a:rPr>
              <a:t>Paris</a:t>
            </a:r>
            <a:r>
              <a:rPr lang="fr-FR" sz="2400" dirty="0">
                <a:solidFill>
                  <a:srgbClr val="000000"/>
                </a:solidFill>
                <a:effectLst>
                  <a:outerShdw blurRad="38100" dist="38100" dir="2700000" algn="tl">
                    <a:srgbClr val="C0C0C0"/>
                  </a:outerShdw>
                </a:effectLst>
              </a:rPr>
              <a:t>, Cologne, Munich, Madrid, </a:t>
            </a:r>
            <a:r>
              <a:rPr lang="fr-FR" sz="2400" dirty="0" smtClean="0">
                <a:solidFill>
                  <a:srgbClr val="000000"/>
                </a:solidFill>
                <a:effectLst>
                  <a:outerShdw blurRad="38100" dist="38100" dir="2700000" algn="tl">
                    <a:srgbClr val="C0C0C0"/>
                  </a:outerShdw>
                </a:effectLst>
              </a:rPr>
              <a:t>Barcelona, </a:t>
            </a:r>
            <a:r>
              <a:rPr lang="fr-FR" sz="2400" dirty="0">
                <a:solidFill>
                  <a:srgbClr val="000000"/>
                </a:solidFill>
                <a:effectLst>
                  <a:outerShdw blurRad="38100" dist="38100" dir="2700000" algn="tl">
                    <a:srgbClr val="C0C0C0"/>
                  </a:outerShdw>
                </a:effectLst>
              </a:rPr>
              <a:t>Milan, </a:t>
            </a:r>
            <a:r>
              <a:rPr lang="fr-FR" sz="2400" dirty="0" smtClean="0">
                <a:solidFill>
                  <a:srgbClr val="000000"/>
                </a:solidFill>
                <a:effectLst>
                  <a:outerShdw blurRad="38100" dist="38100" dir="2700000" algn="tl">
                    <a:srgbClr val="C0C0C0"/>
                  </a:outerShdw>
                </a:effectLst>
              </a:rPr>
              <a:t>Roma</a:t>
            </a:r>
            <a:endParaRPr lang="fr-FR" sz="2400" dirty="0">
              <a:solidFill>
                <a:srgbClr val="000000"/>
              </a:solidFill>
              <a:effectLst>
                <a:outerShdw blurRad="38100" dist="38100" dir="2700000" algn="tl">
                  <a:srgbClr val="C0C0C0"/>
                </a:outerShdw>
              </a:effectLst>
            </a:endParaRPr>
          </a:p>
        </p:txBody>
      </p:sp>
      <p:pic>
        <p:nvPicPr>
          <p:cNvPr id="29699" name="Picture 3" descr="BASKET-JAM-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404813"/>
            <a:ext cx="24177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111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1173892" y="1976868"/>
            <a:ext cx="10293178" cy="5400675"/>
          </a:xfrm>
        </p:spPr>
        <p:txBody>
          <a:bodyPr/>
          <a:lstStyle/>
          <a:p>
            <a:pPr eaLnBrk="1" hangingPunct="1">
              <a:buSzTx/>
              <a:buFont typeface="Wingdings" panose="05000000000000000000" pitchFamily="2" charset="2"/>
              <a:buChar char="«"/>
              <a:defRPr/>
            </a:pPr>
            <a:r>
              <a:rPr lang="fr-FR" sz="2800" dirty="0" err="1" smtClean="0">
                <a:solidFill>
                  <a:srgbClr val="000000"/>
                </a:solidFill>
                <a:effectLst>
                  <a:outerShdw blurRad="38100" dist="38100" dir="2700000" algn="tl">
                    <a:srgbClr val="C0C0C0"/>
                  </a:outerShdw>
                </a:effectLst>
              </a:rPr>
              <a:t>Visibility</a:t>
            </a:r>
            <a:r>
              <a:rPr lang="fr-FR" sz="2800" dirty="0" smtClean="0">
                <a:solidFill>
                  <a:srgbClr val="000000"/>
                </a:solidFill>
                <a:effectLst>
                  <a:outerShdw blurRad="38100" dist="38100" dir="2700000" algn="tl">
                    <a:srgbClr val="C0C0C0"/>
                  </a:outerShdw>
                </a:effectLst>
              </a:rPr>
              <a:t> activations :</a:t>
            </a:r>
            <a:endParaRPr lang="fr-FR" sz="2800" dirty="0">
              <a:solidFill>
                <a:srgbClr val="000000"/>
              </a:solidFill>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Street marketing , flyers, </a:t>
            </a:r>
            <a:r>
              <a:rPr lang="fr-FR" sz="2400" dirty="0" err="1" smtClean="0">
                <a:solidFill>
                  <a:srgbClr val="000000"/>
                </a:solidFill>
                <a:effectLst>
                  <a:outerShdw blurRad="38100" dist="38100" dir="2700000" algn="tl">
                    <a:srgbClr val="C0C0C0"/>
                  </a:outerShdw>
                </a:effectLst>
              </a:rPr>
              <a:t>printed</a:t>
            </a:r>
            <a:r>
              <a:rPr lang="fr-FR" sz="2400" dirty="0" smtClean="0">
                <a:solidFill>
                  <a:srgbClr val="000000"/>
                </a:solidFill>
                <a:effectLst>
                  <a:outerShdw blurRad="38100" dist="38100" dir="2700000" algn="tl">
                    <a:srgbClr val="C0C0C0"/>
                  </a:outerShdw>
                </a:effectLst>
              </a:rPr>
              <a:t> supports, </a:t>
            </a:r>
            <a:r>
              <a:rPr lang="fr-FR" sz="2400" dirty="0">
                <a:solidFill>
                  <a:srgbClr val="000000"/>
                </a:solidFill>
                <a:effectLst>
                  <a:outerShdw blurRad="38100" dist="38100" dir="2700000" algn="tl">
                    <a:srgbClr val="C0C0C0"/>
                  </a:outerShdw>
                </a:effectLst>
              </a:rPr>
              <a:t>TS </a:t>
            </a:r>
            <a:r>
              <a:rPr lang="fr-FR" sz="2400" dirty="0" smtClean="0">
                <a:solidFill>
                  <a:srgbClr val="000000"/>
                </a:solidFill>
                <a:effectLst>
                  <a:outerShdw blurRad="38100" dist="38100" dir="2700000" algn="tl">
                    <a:srgbClr val="C0C0C0"/>
                  </a:outerShdw>
                </a:effectLst>
              </a:rPr>
              <a:t>staff.</a:t>
            </a:r>
            <a:endParaRPr lang="fr-FR" sz="2400" dirty="0">
              <a:solidFill>
                <a:srgbClr val="000000"/>
              </a:solidFill>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Staff + </a:t>
            </a:r>
            <a:r>
              <a:rPr lang="fr-FR" sz="2400" dirty="0" err="1" smtClean="0">
                <a:solidFill>
                  <a:srgbClr val="000000"/>
                </a:solidFill>
                <a:effectLst>
                  <a:outerShdw blurRad="38100" dist="38100" dir="2700000" algn="tl">
                    <a:srgbClr val="C0C0C0"/>
                  </a:outerShdw>
                </a:effectLst>
              </a:rPr>
              <a:t>presents</a:t>
            </a:r>
            <a:r>
              <a:rPr lang="fr-FR" sz="2400" dirty="0" smtClean="0">
                <a:solidFill>
                  <a:srgbClr val="000000"/>
                </a:solidFill>
                <a:effectLst>
                  <a:outerShdw blurRad="38100" dist="38100" dir="2700000" algn="tl">
                    <a:srgbClr val="C0C0C0"/>
                  </a:outerShdw>
                </a:effectLst>
              </a:rPr>
              <a:t> for </a:t>
            </a:r>
            <a:r>
              <a:rPr lang="fr-FR" sz="2400" dirty="0" err="1" smtClean="0">
                <a:solidFill>
                  <a:srgbClr val="000000"/>
                </a:solidFill>
                <a:effectLst>
                  <a:outerShdw blurRad="38100" dist="38100" dir="2700000" algn="tl">
                    <a:srgbClr val="C0C0C0"/>
                  </a:outerShdw>
                </a:effectLst>
              </a:rPr>
              <a:t>players</a:t>
            </a:r>
            <a:endParaRPr lang="fr-FR" sz="2400" dirty="0">
              <a:solidFill>
                <a:srgbClr val="000000"/>
              </a:solidFill>
              <a:effectLst>
                <a:outerShdw blurRad="38100" dist="38100" dir="2700000" algn="tl">
                  <a:srgbClr val="C0C0C0"/>
                </a:outerShdw>
              </a:effectLst>
            </a:endParaRPr>
          </a:p>
          <a:p>
            <a:pPr lvl="1">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Court: </a:t>
            </a:r>
            <a:r>
              <a:rPr lang="fr-FR" sz="2400" dirty="0">
                <a:solidFill>
                  <a:srgbClr val="000000"/>
                </a:solidFill>
                <a:effectLst>
                  <a:outerShdw blurRad="38100" dist="38100" dir="2700000" algn="tl">
                    <a:srgbClr val="C0C0C0"/>
                  </a:outerShdw>
                </a:effectLst>
              </a:rPr>
              <a:t>16 m </a:t>
            </a:r>
            <a:r>
              <a:rPr lang="fr-FR" sz="2400" dirty="0" err="1" smtClean="0">
                <a:solidFill>
                  <a:srgbClr val="000000"/>
                </a:solidFill>
                <a:effectLst>
                  <a:outerShdw blurRad="38100" dist="38100" dir="2700000" algn="tl">
                    <a:srgbClr val="C0C0C0"/>
                  </a:outerShdw>
                </a:effectLst>
              </a:rPr>
              <a:t>billboards</a:t>
            </a:r>
            <a:r>
              <a:rPr lang="fr-FR" sz="2400" dirty="0" smtClean="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wall</a:t>
            </a:r>
            <a:r>
              <a:rPr lang="fr-FR" sz="2400" dirty="0" smtClean="0">
                <a:solidFill>
                  <a:srgbClr val="000000"/>
                </a:solidFill>
                <a:effectLst>
                  <a:outerShdw blurRad="38100" dist="38100" dir="2700000" algn="tl">
                    <a:srgbClr val="C0C0C0"/>
                  </a:outerShdw>
                </a:effectLst>
              </a:rPr>
              <a:t> ITW, </a:t>
            </a:r>
            <a:r>
              <a:rPr lang="fr-FR" sz="2400" dirty="0" err="1" smtClean="0">
                <a:solidFill>
                  <a:srgbClr val="000000"/>
                </a:solidFill>
                <a:effectLst>
                  <a:outerShdw blurRad="38100" dist="38100" dir="2700000" algn="tl">
                    <a:srgbClr val="C0C0C0"/>
                  </a:outerShdw>
                </a:effectLst>
              </a:rPr>
              <a:t>tents</a:t>
            </a:r>
            <a:r>
              <a:rPr lang="fr-FR" sz="2400" dirty="0" smtClean="0">
                <a:solidFill>
                  <a:srgbClr val="000000"/>
                </a:solidFill>
                <a:effectLst>
                  <a:outerShdw blurRad="38100" dist="38100" dir="2700000" algn="tl">
                    <a:srgbClr val="C0C0C0"/>
                  </a:outerShdw>
                </a:effectLst>
              </a:rPr>
              <a:t>.</a:t>
            </a:r>
            <a:endParaRPr lang="fr-FR" sz="2400" dirty="0">
              <a:solidFill>
                <a:srgbClr val="000000"/>
              </a:solidFill>
              <a:effectLst>
                <a:outerShdw blurRad="38100" dist="38100" dir="2700000" algn="tl">
                  <a:srgbClr val="C0C0C0"/>
                </a:outerShdw>
              </a:effectLst>
            </a:endParaRPr>
          </a:p>
          <a:p>
            <a:pPr lvl="1" eaLnBrk="1" hangingPunct="1">
              <a:buSzTx/>
              <a:buFont typeface="Wingdings" panose="05000000000000000000" pitchFamily="2" charset="2"/>
              <a:buNone/>
              <a:defRPr/>
            </a:pPr>
            <a:endParaRPr lang="fr-FR" sz="2400" dirty="0">
              <a:solidFill>
                <a:srgbClr val="000000"/>
              </a:solidFill>
              <a:effectLst>
                <a:outerShdw blurRad="38100" dist="38100" dir="2700000" algn="tl">
                  <a:srgbClr val="C0C0C0"/>
                </a:outerShdw>
              </a:effectLst>
            </a:endParaRPr>
          </a:p>
          <a:p>
            <a:pPr eaLnBrk="1" hangingPunct="1">
              <a:buSzTx/>
              <a:buFont typeface="Wingdings" panose="05000000000000000000" pitchFamily="2" charset="2"/>
              <a:buChar char="«"/>
              <a:defRPr/>
            </a:pPr>
            <a:r>
              <a:rPr lang="fr-FR" sz="2800" dirty="0" err="1" smtClean="0">
                <a:solidFill>
                  <a:srgbClr val="000000"/>
                </a:solidFill>
                <a:effectLst>
                  <a:outerShdw blurRad="38100" dist="38100" dir="2700000" algn="tl">
                    <a:srgbClr val="C0C0C0"/>
                  </a:outerShdw>
                </a:effectLst>
              </a:rPr>
              <a:t>Sensemaking</a:t>
            </a:r>
            <a:r>
              <a:rPr lang="fr-FR" sz="2800" dirty="0" smtClean="0">
                <a:solidFill>
                  <a:srgbClr val="000000"/>
                </a:solidFill>
                <a:effectLst>
                  <a:outerShdw blurRad="38100" dist="38100" dir="2700000" algn="tl">
                    <a:srgbClr val="C0C0C0"/>
                  </a:outerShdw>
                </a:effectLst>
              </a:rPr>
              <a:t> activations</a:t>
            </a:r>
            <a:r>
              <a:rPr lang="fr-FR" sz="2800" dirty="0">
                <a:solidFill>
                  <a:srgbClr val="000000"/>
                </a:solidFill>
                <a:effectLst>
                  <a:outerShdw blurRad="38100" dist="38100" dir="2700000" algn="tl">
                    <a:srgbClr val="C0C0C0"/>
                  </a:outerShdw>
                </a:effectLst>
              </a:rPr>
              <a:t> »: </a:t>
            </a: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Champion of the Court : </a:t>
            </a:r>
            <a:r>
              <a:rPr lang="fr-FR" sz="2400" dirty="0" smtClean="0">
                <a:solidFill>
                  <a:srgbClr val="000000"/>
                </a:solidFill>
                <a:effectLst>
                  <a:outerShdw blurRad="38100" dist="38100" dir="2700000" algn="tl">
                    <a:srgbClr val="C0C0C0"/>
                  </a:outerShdw>
                </a:effectLst>
              </a:rPr>
              <a:t>1 vs </a:t>
            </a:r>
            <a:r>
              <a:rPr lang="fr-FR" sz="2400" dirty="0">
                <a:solidFill>
                  <a:srgbClr val="000000"/>
                </a:solidFill>
                <a:effectLst>
                  <a:outerShdw blurRad="38100" dist="38100" dir="2700000" algn="tl">
                    <a:srgbClr val="C0C0C0"/>
                  </a:outerShdw>
                </a:effectLst>
              </a:rPr>
              <a:t>1 (300 </a:t>
            </a:r>
            <a:r>
              <a:rPr lang="fr-FR" sz="2400" dirty="0" smtClean="0">
                <a:solidFill>
                  <a:srgbClr val="000000"/>
                </a:solidFill>
                <a:effectLst>
                  <a:outerShdw blurRad="38100" dist="38100" dir="2700000" algn="tl">
                    <a:srgbClr val="C0C0C0"/>
                  </a:outerShdw>
                </a:effectLst>
              </a:rPr>
              <a:t>- </a:t>
            </a:r>
            <a:r>
              <a:rPr lang="fr-FR" sz="2400" dirty="0">
                <a:solidFill>
                  <a:srgbClr val="000000"/>
                </a:solidFill>
                <a:effectLst>
                  <a:outerShdw blurRad="38100" dist="38100" dir="2700000" algn="tl">
                    <a:srgbClr val="C0C0C0"/>
                  </a:outerShdw>
                </a:effectLst>
              </a:rPr>
              <a:t>350 </a:t>
            </a:r>
            <a:r>
              <a:rPr lang="fr-FR" sz="2400" dirty="0" err="1" smtClean="0">
                <a:solidFill>
                  <a:srgbClr val="000000"/>
                </a:solidFill>
                <a:effectLst>
                  <a:outerShdw blurRad="38100" dist="38100" dir="2700000" algn="tl">
                    <a:srgbClr val="C0C0C0"/>
                  </a:outerShdw>
                </a:effectLst>
              </a:rPr>
              <a:t>players</a:t>
            </a:r>
            <a:r>
              <a:rPr lang="fr-FR" sz="2400" dirty="0" smtClean="0">
                <a:solidFill>
                  <a:srgbClr val="000000"/>
                </a:solidFill>
                <a:effectLst>
                  <a:outerShdw blurRad="38100" dist="38100" dir="2700000" algn="tl">
                    <a:srgbClr val="C0C0C0"/>
                  </a:outerShdw>
                </a:effectLst>
              </a:rPr>
              <a:t> per </a:t>
            </a:r>
            <a:r>
              <a:rPr lang="fr-FR" sz="2400" dirty="0" err="1" smtClean="0">
                <a:solidFill>
                  <a:srgbClr val="000000"/>
                </a:solidFill>
                <a:effectLst>
                  <a:outerShdw blurRad="38100" dist="38100" dir="2700000" algn="tl">
                    <a:srgbClr val="C0C0C0"/>
                  </a:outerShdw>
                </a:effectLst>
              </a:rPr>
              <a:t>day</a:t>
            </a:r>
            <a:r>
              <a:rPr lang="fr-FR" sz="2400" dirty="0" smtClean="0">
                <a:solidFill>
                  <a:srgbClr val="000000"/>
                </a:solidFill>
                <a:effectLst>
                  <a:outerShdw blurRad="38100" dist="38100" dir="2700000" algn="tl">
                    <a:srgbClr val="C0C0C0"/>
                  </a:outerShdw>
                </a:effectLst>
              </a:rPr>
              <a:t>) </a:t>
            </a:r>
            <a:endParaRPr lang="fr-FR" sz="2400" dirty="0">
              <a:solidFill>
                <a:srgbClr val="000000"/>
              </a:solidFill>
              <a:effectLst>
                <a:outerShdw blurRad="38100" dist="38100" dir="2700000" algn="tl">
                  <a:srgbClr val="C0C0C0"/>
                </a:outerShdw>
              </a:effectLst>
            </a:endParaRPr>
          </a:p>
          <a:p>
            <a:pPr lvl="1" eaLnBrk="1" hangingPunct="1">
              <a:buSzTx/>
              <a:buFont typeface="Wingdings" panose="05000000000000000000" pitchFamily="2" charset="2"/>
              <a:buChar char="«"/>
              <a:defRPr/>
            </a:pPr>
            <a:r>
              <a:rPr lang="fr-FR" sz="2400" dirty="0">
                <a:solidFill>
                  <a:srgbClr val="000000"/>
                </a:solidFill>
                <a:effectLst>
                  <a:outerShdw blurRad="38100" dist="38100" dir="2700000" algn="tl">
                    <a:srgbClr val="C0C0C0"/>
                  </a:outerShdw>
                </a:effectLst>
              </a:rPr>
              <a:t>2 </a:t>
            </a:r>
            <a:r>
              <a:rPr lang="fr-FR" sz="2400" dirty="0" err="1" smtClean="0">
                <a:solidFill>
                  <a:srgbClr val="000000"/>
                </a:solidFill>
                <a:effectLst>
                  <a:outerShdw blurRad="38100" dist="38100" dir="2700000" algn="tl">
                    <a:srgbClr val="C0C0C0"/>
                  </a:outerShdw>
                </a:effectLst>
              </a:rPr>
              <a:t>targets</a:t>
            </a:r>
            <a:r>
              <a:rPr lang="fr-FR" sz="2400" dirty="0" smtClean="0">
                <a:solidFill>
                  <a:srgbClr val="000000"/>
                </a:solidFill>
                <a:effectLst>
                  <a:outerShdw blurRad="38100" dist="38100" dir="2700000" algn="tl">
                    <a:srgbClr val="C0C0C0"/>
                  </a:outerShdw>
                </a:effectLst>
              </a:rPr>
              <a:t> : </a:t>
            </a:r>
            <a:r>
              <a:rPr lang="fr-FR" sz="2400" dirty="0" err="1" smtClean="0">
                <a:solidFill>
                  <a:srgbClr val="000000"/>
                </a:solidFill>
                <a:effectLst>
                  <a:outerShdw blurRad="38100" dist="38100" dir="2700000" algn="tl">
                    <a:srgbClr val="C0C0C0"/>
                  </a:outerShdw>
                </a:effectLst>
              </a:rPr>
              <a:t>elite</a:t>
            </a:r>
            <a:r>
              <a:rPr lang="fr-FR" sz="2400" dirty="0" smtClean="0">
                <a:solidFill>
                  <a:srgbClr val="000000"/>
                </a:solidFill>
                <a:effectLst>
                  <a:outerShdw blurRad="38100" dist="38100" dir="2700000" algn="tl">
                    <a:srgbClr val="C0C0C0"/>
                  </a:outerShdw>
                </a:effectLst>
              </a:rPr>
              <a:t> </a:t>
            </a:r>
            <a:r>
              <a:rPr lang="fr-FR" sz="2400" dirty="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teens</a:t>
            </a:r>
            <a:r>
              <a:rPr lang="fr-FR" sz="2400" dirty="0" smtClean="0">
                <a:solidFill>
                  <a:srgbClr val="000000"/>
                </a:solidFill>
                <a:effectLst>
                  <a:outerShdw blurRad="38100" dist="38100" dir="2700000" algn="tl">
                    <a:srgbClr val="C0C0C0"/>
                  </a:outerShdw>
                </a:effectLst>
              </a:rPr>
              <a:t> (</a:t>
            </a:r>
            <a:r>
              <a:rPr lang="fr-FR" sz="2400" dirty="0" err="1">
                <a:solidFill>
                  <a:srgbClr val="000000"/>
                </a:solidFill>
                <a:effectLst>
                  <a:outerShdw blurRad="38100" dist="38100" dir="2700000" algn="tl">
                    <a:srgbClr val="C0C0C0"/>
                  </a:outerShdw>
                </a:effectLst>
              </a:rPr>
              <a:t>streetware</a:t>
            </a:r>
            <a:r>
              <a:rPr lang="fr-FR" sz="2400" dirty="0">
                <a:solidFill>
                  <a:srgbClr val="000000"/>
                </a:solidFill>
                <a:effectLst>
                  <a:outerShdw blurRad="38100" dist="38100" dir="2700000" algn="tl">
                    <a:srgbClr val="C0C0C0"/>
                  </a:outerShdw>
                </a:effectLst>
              </a:rPr>
              <a:t>) </a:t>
            </a:r>
          </a:p>
        </p:txBody>
      </p:sp>
      <p:pic>
        <p:nvPicPr>
          <p:cNvPr id="30723" name="Picture 3" descr="Champion Logo Blue"/>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583113" y="333375"/>
            <a:ext cx="27368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8556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p:txBody>
          <a:bodyPr>
            <a:normAutofit/>
          </a:bodyPr>
          <a:lstStyle/>
          <a:p>
            <a:pPr eaLnBrk="1" hangingPunct="1">
              <a:buSzTx/>
              <a:buFont typeface="Wingdings" panose="05000000000000000000" pitchFamily="2" charset="2"/>
              <a:buChar char="«"/>
              <a:defRPr/>
            </a:pPr>
            <a:r>
              <a:rPr lang="fr-FR" sz="2800" dirty="0" err="1" smtClean="0">
                <a:solidFill>
                  <a:schemeClr val="tx1"/>
                </a:solidFill>
              </a:rPr>
              <a:t>Visibility</a:t>
            </a:r>
            <a:r>
              <a:rPr lang="fr-FR" sz="2800" dirty="0" smtClean="0">
                <a:solidFill>
                  <a:schemeClr val="tx1"/>
                </a:solidFill>
              </a:rPr>
              <a:t> activations :</a:t>
            </a:r>
            <a:endParaRPr lang="fr-FR" sz="2800" dirty="0">
              <a:solidFill>
                <a:schemeClr val="tx1"/>
              </a:solidFill>
            </a:endParaRPr>
          </a:p>
          <a:p>
            <a:pPr lvl="1" eaLnBrk="1" hangingPunct="1">
              <a:buSzTx/>
              <a:buFont typeface="Wingdings" panose="05000000000000000000" pitchFamily="2" charset="2"/>
              <a:buChar char="«"/>
              <a:defRPr/>
            </a:pPr>
            <a:r>
              <a:rPr lang="fr-FR" sz="2400" dirty="0" err="1" smtClean="0">
                <a:solidFill>
                  <a:schemeClr val="tx1"/>
                </a:solidFill>
              </a:rPr>
              <a:t>Printed</a:t>
            </a:r>
            <a:r>
              <a:rPr lang="fr-FR" sz="2400" dirty="0" smtClean="0">
                <a:solidFill>
                  <a:schemeClr val="tx1"/>
                </a:solidFill>
              </a:rPr>
              <a:t> supports logo</a:t>
            </a:r>
            <a:endParaRPr lang="fr-FR" sz="2400" dirty="0">
              <a:solidFill>
                <a:schemeClr val="tx1"/>
              </a:solidFill>
            </a:endParaRPr>
          </a:p>
          <a:p>
            <a:pPr lvl="1" eaLnBrk="1" hangingPunct="1">
              <a:buSzTx/>
              <a:buFont typeface="Wingdings" panose="05000000000000000000" pitchFamily="2" charset="2"/>
              <a:buChar char="«"/>
              <a:defRPr/>
            </a:pPr>
            <a:r>
              <a:rPr lang="fr-FR" sz="2400" dirty="0">
                <a:solidFill>
                  <a:schemeClr val="tx1"/>
                </a:solidFill>
              </a:rPr>
              <a:t>Staff </a:t>
            </a:r>
            <a:r>
              <a:rPr lang="fr-FR" sz="2400" dirty="0" err="1" smtClean="0">
                <a:solidFill>
                  <a:schemeClr val="tx1"/>
                </a:solidFill>
              </a:rPr>
              <a:t>with</a:t>
            </a:r>
            <a:r>
              <a:rPr lang="fr-FR" sz="2400" dirty="0" smtClean="0">
                <a:solidFill>
                  <a:schemeClr val="tx1"/>
                </a:solidFill>
              </a:rPr>
              <a:t> Nike (</a:t>
            </a:r>
            <a:r>
              <a:rPr lang="fr-FR" sz="2400" dirty="0" err="1" smtClean="0">
                <a:solidFill>
                  <a:schemeClr val="tx1"/>
                </a:solidFill>
              </a:rPr>
              <a:t>shoes</a:t>
            </a:r>
            <a:r>
              <a:rPr lang="fr-FR" sz="2400" dirty="0" smtClean="0">
                <a:solidFill>
                  <a:schemeClr val="tx1"/>
                </a:solidFill>
              </a:rPr>
              <a:t>) </a:t>
            </a:r>
            <a:r>
              <a:rPr lang="fr-FR" sz="2400" dirty="0">
                <a:solidFill>
                  <a:schemeClr val="tx1"/>
                </a:solidFill>
              </a:rPr>
              <a:t>– </a:t>
            </a:r>
            <a:r>
              <a:rPr lang="fr-FR" sz="2400" dirty="0" smtClean="0">
                <a:solidFill>
                  <a:schemeClr val="tx1"/>
                </a:solidFill>
              </a:rPr>
              <a:t>Winners (</a:t>
            </a:r>
            <a:r>
              <a:rPr lang="fr-FR" sz="2400" dirty="0" err="1" smtClean="0">
                <a:solidFill>
                  <a:schemeClr val="tx1"/>
                </a:solidFill>
              </a:rPr>
              <a:t>shoes</a:t>
            </a:r>
            <a:r>
              <a:rPr lang="fr-FR" sz="2400" dirty="0" smtClean="0">
                <a:solidFill>
                  <a:schemeClr val="tx1"/>
                </a:solidFill>
              </a:rPr>
              <a:t>)</a:t>
            </a:r>
            <a:endParaRPr lang="fr-FR" sz="2400" dirty="0">
              <a:solidFill>
                <a:schemeClr val="tx1"/>
              </a:solidFill>
            </a:endParaRPr>
          </a:p>
          <a:p>
            <a:pPr lvl="1" eaLnBrk="1" hangingPunct="1">
              <a:buSzTx/>
              <a:buFont typeface="Wingdings" panose="05000000000000000000" pitchFamily="2" charset="2"/>
              <a:buChar char="«"/>
              <a:defRPr/>
            </a:pPr>
            <a:r>
              <a:rPr lang="fr-FR" sz="2400" dirty="0" smtClean="0">
                <a:solidFill>
                  <a:schemeClr val="tx1"/>
                </a:solidFill>
              </a:rPr>
              <a:t>Court </a:t>
            </a:r>
            <a:r>
              <a:rPr lang="fr-FR" sz="2400" dirty="0">
                <a:solidFill>
                  <a:schemeClr val="tx1"/>
                </a:solidFill>
              </a:rPr>
              <a:t>: 10 m </a:t>
            </a:r>
            <a:r>
              <a:rPr lang="fr-FR" sz="2400" dirty="0" err="1" smtClean="0">
                <a:solidFill>
                  <a:schemeClr val="tx1"/>
                </a:solidFill>
              </a:rPr>
              <a:t>billboards</a:t>
            </a:r>
            <a:endParaRPr lang="fr-FR" sz="2400" dirty="0">
              <a:solidFill>
                <a:schemeClr val="tx1"/>
              </a:solidFill>
            </a:endParaRPr>
          </a:p>
          <a:p>
            <a:pPr lvl="1" eaLnBrk="1" hangingPunct="1">
              <a:buSzTx/>
              <a:buFont typeface="Wingdings" panose="05000000000000000000" pitchFamily="2" charset="2"/>
              <a:buNone/>
              <a:defRPr/>
            </a:pPr>
            <a:endParaRPr lang="fr-FR" sz="2400" dirty="0">
              <a:solidFill>
                <a:schemeClr val="tx1"/>
              </a:solidFill>
            </a:endParaRPr>
          </a:p>
          <a:p>
            <a:pPr eaLnBrk="1" hangingPunct="1">
              <a:buSzTx/>
              <a:buFont typeface="Wingdings" panose="05000000000000000000" pitchFamily="2" charset="2"/>
              <a:buChar char="«"/>
              <a:defRPr/>
            </a:pPr>
            <a:r>
              <a:rPr lang="fr-FR" sz="2800" dirty="0" err="1" smtClean="0">
                <a:solidFill>
                  <a:schemeClr val="tx1"/>
                </a:solidFill>
              </a:rPr>
              <a:t>Sensemaking</a:t>
            </a:r>
            <a:r>
              <a:rPr lang="fr-FR" sz="2800" dirty="0" smtClean="0">
                <a:solidFill>
                  <a:schemeClr val="tx1"/>
                </a:solidFill>
              </a:rPr>
              <a:t> activations</a:t>
            </a:r>
            <a:r>
              <a:rPr lang="fr-FR" sz="2800" dirty="0">
                <a:solidFill>
                  <a:schemeClr val="tx1"/>
                </a:solidFill>
              </a:rPr>
              <a:t> »: </a:t>
            </a:r>
          </a:p>
          <a:p>
            <a:pPr lvl="1" eaLnBrk="1" hangingPunct="1">
              <a:buFont typeface="Wingdings" panose="05000000000000000000" pitchFamily="2" charset="2"/>
              <a:buChar char="«"/>
              <a:defRPr/>
            </a:pPr>
            <a:r>
              <a:rPr lang="fr-FR" sz="2400" dirty="0">
                <a:solidFill>
                  <a:schemeClr val="tx1"/>
                </a:solidFill>
              </a:rPr>
              <a:t>Nike – 3 point </a:t>
            </a:r>
            <a:r>
              <a:rPr lang="fr-FR" sz="2400" dirty="0" err="1">
                <a:solidFill>
                  <a:schemeClr val="tx1"/>
                </a:solidFill>
              </a:rPr>
              <a:t>shootout</a:t>
            </a:r>
            <a:endParaRPr lang="fr-FR" sz="2400" dirty="0">
              <a:solidFill>
                <a:schemeClr val="tx1"/>
              </a:solidFill>
            </a:endParaRPr>
          </a:p>
          <a:p>
            <a:pPr lvl="1" eaLnBrk="1" hangingPunct="1">
              <a:buFont typeface="Wingdings" panose="05000000000000000000" pitchFamily="2" charset="2"/>
              <a:buChar char="«"/>
              <a:defRPr/>
            </a:pPr>
            <a:r>
              <a:rPr lang="fr-FR" sz="2400" dirty="0" smtClean="0">
                <a:solidFill>
                  <a:schemeClr val="tx1"/>
                </a:solidFill>
              </a:rPr>
              <a:t>Stand for </a:t>
            </a:r>
            <a:r>
              <a:rPr lang="fr-FR" sz="2400" dirty="0" err="1" smtClean="0">
                <a:solidFill>
                  <a:schemeClr val="tx1"/>
                </a:solidFill>
              </a:rPr>
              <a:t>shoes</a:t>
            </a:r>
            <a:endParaRPr lang="fr-FR" sz="2400" dirty="0">
              <a:solidFill>
                <a:schemeClr val="tx1"/>
              </a:solidFill>
            </a:endParaRPr>
          </a:p>
          <a:p>
            <a:pPr lvl="1" eaLnBrk="1" hangingPunct="1">
              <a:buFont typeface="Wingdings" panose="05000000000000000000" pitchFamily="2" charset="2"/>
              <a:buChar char="«"/>
              <a:defRPr/>
            </a:pPr>
            <a:r>
              <a:rPr lang="fr-FR" sz="2400" dirty="0" smtClean="0">
                <a:solidFill>
                  <a:schemeClr val="tx1"/>
                </a:solidFill>
              </a:rPr>
              <a:t>Jordan </a:t>
            </a:r>
            <a:r>
              <a:rPr lang="fr-FR" sz="2400" dirty="0">
                <a:solidFill>
                  <a:schemeClr val="tx1"/>
                </a:solidFill>
              </a:rPr>
              <a:t>Camps </a:t>
            </a:r>
            <a:r>
              <a:rPr lang="fr-FR" sz="2400" dirty="0" err="1" smtClean="0">
                <a:solidFill>
                  <a:schemeClr val="tx1"/>
                </a:solidFill>
              </a:rPr>
              <a:t>recruitment</a:t>
            </a:r>
            <a:r>
              <a:rPr lang="fr-FR" sz="2400" dirty="0" smtClean="0">
                <a:solidFill>
                  <a:schemeClr val="tx1"/>
                </a:solidFill>
              </a:rPr>
              <a:t> : </a:t>
            </a:r>
            <a:r>
              <a:rPr lang="fr-FR" sz="2400" dirty="0">
                <a:solidFill>
                  <a:schemeClr val="tx1"/>
                </a:solidFill>
              </a:rPr>
              <a:t>buzz</a:t>
            </a:r>
          </a:p>
        </p:txBody>
      </p:sp>
      <p:pic>
        <p:nvPicPr>
          <p:cNvPr id="31747" name="Picture 3" descr="logo_n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0"/>
            <a:ext cx="32051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5619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p:txBody>
          <a:bodyPr/>
          <a:lstStyle/>
          <a:p>
            <a:pPr eaLnBrk="1" hangingPunct="1">
              <a:lnSpc>
                <a:spcPct val="9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Visibility</a:t>
            </a:r>
            <a:r>
              <a:rPr lang="fr-FR" sz="2400" dirty="0" smtClean="0">
                <a:solidFill>
                  <a:srgbClr val="000000"/>
                </a:solidFill>
                <a:effectLst>
                  <a:outerShdw blurRad="38100" dist="38100" dir="2700000" algn="tl">
                    <a:srgbClr val="C0C0C0"/>
                  </a:outerShdw>
                </a:effectLst>
              </a:rPr>
              <a:t> activations :</a:t>
            </a:r>
            <a:endParaRPr lang="fr-FR" sz="24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Printed</a:t>
            </a:r>
            <a:r>
              <a:rPr lang="fr-FR" sz="2000" dirty="0" smtClean="0">
                <a:solidFill>
                  <a:srgbClr val="000000"/>
                </a:solidFill>
                <a:effectLst>
                  <a:outerShdw blurRad="38100" dist="38100" dir="2700000" algn="tl">
                    <a:srgbClr val="C0C0C0"/>
                  </a:outerShdw>
                </a:effectLst>
              </a:rPr>
              <a:t> supports logo</a:t>
            </a: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Referees / Foot </a:t>
            </a:r>
            <a:r>
              <a:rPr lang="fr-FR" sz="2000" dirty="0" err="1" smtClean="0">
                <a:solidFill>
                  <a:srgbClr val="000000"/>
                </a:solidFill>
                <a:effectLst>
                  <a:outerShdw blurRad="38100" dist="38100" dir="2700000" algn="tl">
                    <a:srgbClr val="C0C0C0"/>
                  </a:outerShdw>
                </a:effectLst>
              </a:rPr>
              <a:t>Locker</a:t>
            </a:r>
            <a:r>
              <a:rPr lang="fr-FR" sz="2000" dirty="0" smtClean="0">
                <a:solidFill>
                  <a:srgbClr val="000000"/>
                </a:solidFill>
                <a:effectLst>
                  <a:outerShdw blurRad="38100" dist="38100" dir="2700000" algn="tl">
                    <a:srgbClr val="C0C0C0"/>
                  </a:outerShdw>
                </a:effectLst>
              </a:rPr>
              <a:t> </a:t>
            </a:r>
            <a:r>
              <a:rPr lang="fr-FR" sz="2000" dirty="0" err="1" smtClean="0">
                <a:solidFill>
                  <a:srgbClr val="000000"/>
                </a:solidFill>
                <a:effectLst>
                  <a:outerShdw blurRad="38100" dist="38100" dir="2700000" algn="tl">
                    <a:srgbClr val="C0C0C0"/>
                  </a:outerShdw>
                </a:effectLst>
              </a:rPr>
              <a:t>clothes</a:t>
            </a:r>
            <a:r>
              <a:rPr lang="fr-FR" sz="2000" dirty="0" smtClean="0">
                <a:solidFill>
                  <a:srgbClr val="000000"/>
                </a:solidFill>
                <a:effectLst>
                  <a:outerShdw blurRad="38100" dist="38100" dir="2700000" algn="tl">
                    <a:srgbClr val="C0C0C0"/>
                  </a:outerShdw>
                </a:effectLst>
              </a:rPr>
              <a:t> </a:t>
            </a: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Court </a:t>
            </a:r>
            <a:r>
              <a:rPr lang="fr-FR" sz="2000" dirty="0">
                <a:solidFill>
                  <a:srgbClr val="000000"/>
                </a:solidFill>
                <a:effectLst>
                  <a:outerShdw blurRad="38100" dist="38100" dir="2700000" algn="tl">
                    <a:srgbClr val="C0C0C0"/>
                  </a:outerShdw>
                </a:effectLst>
              </a:rPr>
              <a:t>: 10 m </a:t>
            </a:r>
            <a:r>
              <a:rPr lang="fr-FR" sz="2000" dirty="0" err="1" smtClean="0">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None/>
              <a:defRPr/>
            </a:pPr>
            <a:endParaRPr lang="fr-FR" sz="2000" dirty="0">
              <a:solidFill>
                <a:srgbClr val="000000"/>
              </a:solidFill>
              <a:effectLst>
                <a:outerShdw blurRad="38100" dist="38100" dir="2700000" algn="tl">
                  <a:srgbClr val="C0C0C0"/>
                </a:outerShdw>
              </a:effectLst>
            </a:endParaRPr>
          </a:p>
          <a:p>
            <a:pPr eaLnBrk="1" hangingPunct="1">
              <a:lnSpc>
                <a:spcPct val="9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Sensemaking</a:t>
            </a:r>
            <a:r>
              <a:rPr lang="fr-FR" sz="2400" dirty="0">
                <a:solidFill>
                  <a:srgbClr val="000000"/>
                </a:solidFill>
                <a:effectLst>
                  <a:outerShdw blurRad="38100" dist="38100" dir="2700000" algn="tl">
                    <a:srgbClr val="C0C0C0"/>
                  </a:outerShdw>
                </a:effectLst>
              </a:rPr>
              <a:t> </a:t>
            </a:r>
            <a:r>
              <a:rPr lang="fr-FR" sz="2400" dirty="0" smtClean="0">
                <a:solidFill>
                  <a:srgbClr val="000000"/>
                </a:solidFill>
                <a:effectLst>
                  <a:outerShdw blurRad="38100" dist="38100" dir="2700000" algn="tl">
                    <a:srgbClr val="C0C0C0"/>
                  </a:outerShdw>
                </a:effectLst>
              </a:rPr>
              <a:t>activations : </a:t>
            </a:r>
            <a:endParaRPr lang="fr-FR" sz="2400" dirty="0">
              <a:solidFill>
                <a:srgbClr val="000000"/>
              </a:solidFill>
              <a:effectLst>
                <a:outerShdw blurRad="38100" dist="38100" dir="2700000" algn="tl">
                  <a:srgbClr val="C0C0C0"/>
                </a:outerShdw>
              </a:effectLst>
            </a:endParaRPr>
          </a:p>
          <a:p>
            <a:pPr lvl="1" eaLnBrk="1" hangingPunct="1">
              <a:lnSpc>
                <a:spcPct val="90000"/>
              </a:lnSpc>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Flyers + </a:t>
            </a:r>
            <a:r>
              <a:rPr lang="fr-FR" sz="2000" dirty="0" err="1" smtClean="0">
                <a:solidFill>
                  <a:srgbClr val="000000"/>
                </a:solidFill>
                <a:effectLst>
                  <a:outerShdw blurRad="38100" dist="38100" dir="2700000" algn="tl">
                    <a:srgbClr val="C0C0C0"/>
                  </a:outerShdw>
                </a:effectLst>
              </a:rPr>
              <a:t>website</a:t>
            </a:r>
            <a:r>
              <a:rPr lang="fr-FR" sz="2000" dirty="0" smtClean="0">
                <a:solidFill>
                  <a:srgbClr val="000000"/>
                </a:solidFill>
                <a:effectLst>
                  <a:outerShdw blurRad="38100" dist="38100" dir="2700000" algn="tl">
                    <a:srgbClr val="C0C0C0"/>
                  </a:outerShdw>
                </a:effectLst>
              </a:rPr>
              <a:t> NBA </a:t>
            </a:r>
            <a:r>
              <a:rPr lang="fr-FR" sz="2000" dirty="0">
                <a:solidFill>
                  <a:srgbClr val="000000"/>
                </a:solidFill>
                <a:effectLst>
                  <a:outerShdw blurRad="38100" dist="38100" dir="2700000" algn="tl">
                    <a:srgbClr val="C0C0C0"/>
                  </a:outerShdw>
                </a:effectLst>
              </a:rPr>
              <a:t>jam 06 : </a:t>
            </a:r>
            <a:r>
              <a:rPr lang="fr-FR" sz="2000" dirty="0" smtClean="0">
                <a:solidFill>
                  <a:srgbClr val="000000"/>
                </a:solidFill>
                <a:effectLst>
                  <a:outerShdw blurRad="38100" dist="38100" dir="2700000" algn="tl">
                    <a:srgbClr val="C0C0C0"/>
                  </a:outerShdw>
                </a:effectLst>
              </a:rPr>
              <a:t>Foot </a:t>
            </a:r>
            <a:r>
              <a:rPr lang="fr-FR" sz="2000" dirty="0" err="1" smtClean="0">
                <a:solidFill>
                  <a:srgbClr val="000000"/>
                </a:solidFill>
                <a:effectLst>
                  <a:outerShdw blurRad="38100" dist="38100" dir="2700000" algn="tl">
                    <a:srgbClr val="C0C0C0"/>
                  </a:outerShdw>
                </a:effectLst>
              </a:rPr>
              <a:t>Locker</a:t>
            </a:r>
            <a:r>
              <a:rPr lang="fr-FR" sz="2000" dirty="0" smtClean="0">
                <a:solidFill>
                  <a:srgbClr val="000000"/>
                </a:solidFill>
                <a:effectLst>
                  <a:outerShdw blurRad="38100" dist="38100" dir="2700000" algn="tl">
                    <a:srgbClr val="C0C0C0"/>
                  </a:outerShdw>
                </a:effectLst>
              </a:rPr>
              <a:t> shop to </a:t>
            </a:r>
            <a:r>
              <a:rPr lang="fr-FR" sz="2000" dirty="0" err="1" smtClean="0">
                <a:solidFill>
                  <a:srgbClr val="000000"/>
                </a:solidFill>
                <a:effectLst>
                  <a:outerShdw blurRad="38100" dist="38100" dir="2700000" algn="tl">
                    <a:srgbClr val="C0C0C0"/>
                  </a:outerShdw>
                </a:effectLst>
              </a:rPr>
              <a:t>get</a:t>
            </a:r>
            <a:r>
              <a:rPr lang="fr-FR" sz="2000" dirty="0" smtClean="0">
                <a:solidFill>
                  <a:srgbClr val="000000"/>
                </a:solidFill>
                <a:effectLst>
                  <a:outerShdw blurRad="38100" dist="38100" dir="2700000" algn="tl">
                    <a:srgbClr val="C0C0C0"/>
                  </a:outerShdw>
                </a:effectLst>
              </a:rPr>
              <a:t> </a:t>
            </a:r>
            <a:r>
              <a:rPr lang="fr-FR" sz="2000" dirty="0" err="1" smtClean="0">
                <a:solidFill>
                  <a:srgbClr val="000000"/>
                </a:solidFill>
                <a:effectLst>
                  <a:outerShdw blurRad="38100" dist="38100" dir="2700000" algn="tl">
                    <a:srgbClr val="C0C0C0"/>
                  </a:outerShdw>
                </a:effectLst>
              </a:rPr>
              <a:t>your</a:t>
            </a:r>
            <a:r>
              <a:rPr lang="fr-FR" sz="2000" dirty="0" smtClean="0">
                <a:solidFill>
                  <a:srgbClr val="000000"/>
                </a:solidFill>
                <a:effectLst>
                  <a:outerShdw blurRad="38100" dist="38100" dir="2700000" algn="tl">
                    <a:srgbClr val="C0C0C0"/>
                  </a:outerShdw>
                </a:effectLst>
              </a:rPr>
              <a:t> ticket to </a:t>
            </a:r>
            <a:r>
              <a:rPr lang="fr-FR" sz="2000" dirty="0" err="1" smtClean="0">
                <a:solidFill>
                  <a:srgbClr val="000000"/>
                </a:solidFill>
                <a:effectLst>
                  <a:outerShdw blurRad="38100" dist="38100" dir="2700000" algn="tl">
                    <a:srgbClr val="C0C0C0"/>
                  </a:outerShdw>
                </a:effectLst>
              </a:rPr>
              <a:t>play</a:t>
            </a:r>
            <a:r>
              <a:rPr lang="fr-FR" sz="2000" dirty="0" smtClean="0">
                <a:solidFill>
                  <a:srgbClr val="000000"/>
                </a:solidFill>
                <a:effectLst>
                  <a:outerShdw blurRad="38100" dist="38100" dir="2700000" algn="tl">
                    <a:srgbClr val="C0C0C0"/>
                  </a:outerShdw>
                </a:effectLst>
              </a:rPr>
              <a:t> </a:t>
            </a:r>
          </a:p>
          <a:p>
            <a:pPr lvl="1" eaLnBrk="1" hangingPunct="1">
              <a:lnSpc>
                <a:spcPct val="90000"/>
              </a:lnSpc>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Game «</a:t>
            </a:r>
            <a:r>
              <a:rPr lang="fr-FR" sz="2000" dirty="0">
                <a:solidFill>
                  <a:srgbClr val="000000"/>
                </a:solidFill>
                <a:effectLst>
                  <a:outerShdw blurRad="38100" dist="38100" dir="2700000" algn="tl">
                    <a:srgbClr val="C0C0C0"/>
                  </a:outerShdw>
                </a:effectLst>
              </a:rPr>
              <a:t> Foot </a:t>
            </a:r>
            <a:r>
              <a:rPr lang="fr-FR" sz="2000" dirty="0" err="1">
                <a:solidFill>
                  <a:srgbClr val="000000"/>
                </a:solidFill>
                <a:effectLst>
                  <a:outerShdw blurRad="38100" dist="38100" dir="2700000" algn="tl">
                    <a:srgbClr val="C0C0C0"/>
                  </a:outerShdw>
                </a:effectLst>
              </a:rPr>
              <a:t>Locker</a:t>
            </a:r>
            <a:r>
              <a:rPr lang="fr-FR" sz="2000" dirty="0">
                <a:solidFill>
                  <a:srgbClr val="000000"/>
                </a:solidFill>
                <a:effectLst>
                  <a:outerShdw blurRad="38100" dist="38100" dir="2700000" algn="tl">
                    <a:srgbClr val="C0C0C0"/>
                  </a:outerShdw>
                </a:effectLst>
              </a:rPr>
              <a:t> 10 000€ » : </a:t>
            </a:r>
            <a:r>
              <a:rPr lang="fr-FR" sz="2000" dirty="0" err="1" smtClean="0">
                <a:solidFill>
                  <a:srgbClr val="000000"/>
                </a:solidFill>
                <a:effectLst>
                  <a:outerShdw blurRad="38100" dist="38100" dir="2700000" algn="tl">
                    <a:srgbClr val="C0C0C0"/>
                  </a:outerShdw>
                </a:effectLst>
              </a:rPr>
              <a:t>shot</a:t>
            </a:r>
            <a:r>
              <a:rPr lang="fr-FR" sz="2000" dirty="0" smtClean="0">
                <a:solidFill>
                  <a:srgbClr val="000000"/>
                </a:solidFill>
                <a:effectLst>
                  <a:outerShdw blurRad="38100" dist="38100" dir="2700000" algn="tl">
                    <a:srgbClr val="C0C0C0"/>
                  </a:outerShdw>
                </a:effectLst>
              </a:rPr>
              <a:t> </a:t>
            </a:r>
            <a:r>
              <a:rPr lang="fr-FR" sz="2000" dirty="0" err="1" smtClean="0">
                <a:solidFill>
                  <a:srgbClr val="000000"/>
                </a:solidFill>
                <a:effectLst>
                  <a:outerShdw blurRad="38100" dist="38100" dir="2700000" algn="tl">
                    <a:srgbClr val="C0C0C0"/>
                  </a:outerShdw>
                </a:effectLst>
              </a:rPr>
              <a:t>from</a:t>
            </a:r>
            <a:r>
              <a:rPr lang="fr-FR" sz="2000" dirty="0" smtClean="0">
                <a:solidFill>
                  <a:srgbClr val="000000"/>
                </a:solidFill>
                <a:effectLst>
                  <a:outerShdw blurRad="38100" dist="38100" dir="2700000" algn="tl">
                    <a:srgbClr val="C0C0C0"/>
                  </a:outerShdw>
                </a:effectLst>
              </a:rPr>
              <a:t> the center of the court.</a:t>
            </a:r>
            <a:endParaRPr lang="fr-FR" sz="2000" dirty="0">
              <a:solidFill>
                <a:srgbClr val="000000"/>
              </a:solidFill>
              <a:effectLst>
                <a:outerShdw blurRad="38100" dist="38100" dir="2700000" algn="tl">
                  <a:srgbClr val="C0C0C0"/>
                </a:outerShdw>
              </a:effectLst>
            </a:endParaRPr>
          </a:p>
          <a:p>
            <a:pPr lvl="1" eaLnBrk="1" hangingPunct="1">
              <a:lnSpc>
                <a:spcPct val="90000"/>
              </a:lnSpc>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Promotional</a:t>
            </a:r>
            <a:r>
              <a:rPr lang="fr-FR" sz="2000" dirty="0" smtClean="0">
                <a:solidFill>
                  <a:srgbClr val="000000"/>
                </a:solidFill>
                <a:effectLst>
                  <a:outerShdw blurRad="38100" dist="38100" dir="2700000" algn="tl">
                    <a:srgbClr val="C0C0C0"/>
                  </a:outerShdw>
                </a:effectLst>
              </a:rPr>
              <a:t> coupons for </a:t>
            </a:r>
            <a:r>
              <a:rPr lang="fr-FR" sz="2000" dirty="0" err="1" smtClean="0">
                <a:solidFill>
                  <a:srgbClr val="000000"/>
                </a:solidFill>
                <a:effectLst>
                  <a:outerShdw blurRad="38100" dist="38100" dir="2700000" algn="tl">
                    <a:srgbClr val="C0C0C0"/>
                  </a:outerShdw>
                </a:effectLst>
              </a:rPr>
              <a:t>players</a:t>
            </a:r>
            <a:r>
              <a:rPr lang="fr-FR" sz="2000" dirty="0" smtClean="0">
                <a:solidFill>
                  <a:srgbClr val="000000"/>
                </a:solidFill>
                <a:effectLst>
                  <a:outerShdw blurRad="38100" dist="38100" dir="2700000" algn="tl">
                    <a:srgbClr val="C0C0C0"/>
                  </a:outerShdw>
                </a:effectLst>
              </a:rPr>
              <a:t> and winners </a:t>
            </a:r>
            <a:endParaRPr lang="fr-FR" sz="2000" dirty="0">
              <a:solidFill>
                <a:srgbClr val="000000"/>
              </a:solidFill>
              <a:effectLst>
                <a:outerShdw blurRad="38100" dist="38100" dir="2700000" algn="tl">
                  <a:srgbClr val="C0C0C0"/>
                </a:outerShdw>
              </a:effectLst>
            </a:endParaRPr>
          </a:p>
        </p:txBody>
      </p:sp>
      <p:pic>
        <p:nvPicPr>
          <p:cNvPr id="32771" name="Picture 3" descr="footlock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260350"/>
            <a:ext cx="136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5143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p:txBody>
          <a:bodyPr>
            <a:normAutofit/>
          </a:bodyPr>
          <a:lstStyle/>
          <a:p>
            <a:pPr eaLnBrk="1" hangingPunct="1">
              <a:lnSpc>
                <a:spcPct val="90000"/>
              </a:lnSpc>
              <a:buSzTx/>
              <a:buFont typeface="Wingdings" panose="05000000000000000000" pitchFamily="2" charset="2"/>
              <a:buChar char="«"/>
              <a:defRPr/>
            </a:pPr>
            <a:r>
              <a:rPr lang="fr-FR" sz="2800" dirty="0" err="1" smtClean="0">
                <a:solidFill>
                  <a:schemeClr val="tx1"/>
                </a:solidFill>
              </a:rPr>
              <a:t>Visibility</a:t>
            </a:r>
            <a:r>
              <a:rPr lang="fr-FR" sz="2800" dirty="0" smtClean="0">
                <a:solidFill>
                  <a:schemeClr val="tx1"/>
                </a:solidFill>
              </a:rPr>
              <a:t> activations:</a:t>
            </a:r>
            <a:endParaRPr lang="fr-FR" sz="2800" dirty="0">
              <a:solidFill>
                <a:schemeClr val="tx1"/>
              </a:solidFill>
            </a:endParaRPr>
          </a:p>
          <a:p>
            <a:pPr lvl="1" eaLnBrk="1" hangingPunct="1">
              <a:lnSpc>
                <a:spcPct val="90000"/>
              </a:lnSpc>
              <a:buSzTx/>
              <a:buFont typeface="Wingdings" panose="05000000000000000000" pitchFamily="2" charset="2"/>
              <a:buChar char="«"/>
              <a:defRPr/>
            </a:pPr>
            <a:r>
              <a:rPr lang="fr-FR" sz="2400" dirty="0" err="1" smtClean="0">
                <a:solidFill>
                  <a:schemeClr val="tx1"/>
                </a:solidFill>
              </a:rPr>
              <a:t>Printed</a:t>
            </a:r>
            <a:r>
              <a:rPr lang="fr-FR" sz="2400" dirty="0" smtClean="0">
                <a:solidFill>
                  <a:schemeClr val="tx1"/>
                </a:solidFill>
              </a:rPr>
              <a:t> supports logo</a:t>
            </a:r>
            <a:endParaRPr lang="fr-FR" sz="2400" dirty="0">
              <a:solidFill>
                <a:schemeClr val="tx1"/>
              </a:solidFill>
            </a:endParaRPr>
          </a:p>
          <a:p>
            <a:pPr lvl="1" eaLnBrk="1" hangingPunct="1">
              <a:lnSpc>
                <a:spcPct val="90000"/>
              </a:lnSpc>
              <a:buSzTx/>
              <a:buFont typeface="Wingdings" panose="05000000000000000000" pitchFamily="2" charset="2"/>
              <a:buChar char="«"/>
              <a:defRPr/>
            </a:pPr>
            <a:r>
              <a:rPr lang="fr-FR" sz="2400" dirty="0" smtClean="0">
                <a:solidFill>
                  <a:schemeClr val="tx1"/>
                </a:solidFill>
              </a:rPr>
              <a:t>EA </a:t>
            </a:r>
            <a:r>
              <a:rPr lang="fr-FR" sz="2400" dirty="0">
                <a:solidFill>
                  <a:schemeClr val="tx1"/>
                </a:solidFill>
              </a:rPr>
              <a:t>Sports </a:t>
            </a:r>
            <a:r>
              <a:rPr lang="fr-FR" sz="2400" dirty="0" err="1">
                <a:solidFill>
                  <a:schemeClr val="tx1"/>
                </a:solidFill>
              </a:rPr>
              <a:t>Lounge</a:t>
            </a:r>
            <a:r>
              <a:rPr lang="fr-FR" sz="2400" dirty="0">
                <a:solidFill>
                  <a:schemeClr val="tx1"/>
                </a:solidFill>
              </a:rPr>
              <a:t> area </a:t>
            </a:r>
            <a:endParaRPr lang="fr-FR" sz="2400" dirty="0" smtClean="0">
              <a:solidFill>
                <a:schemeClr val="tx1"/>
              </a:solidFill>
            </a:endParaRPr>
          </a:p>
          <a:p>
            <a:pPr lvl="1" eaLnBrk="1" hangingPunct="1">
              <a:lnSpc>
                <a:spcPct val="90000"/>
              </a:lnSpc>
              <a:buSzTx/>
              <a:buFont typeface="Wingdings" panose="05000000000000000000" pitchFamily="2" charset="2"/>
              <a:buChar char="«"/>
              <a:defRPr/>
            </a:pPr>
            <a:r>
              <a:rPr lang="fr-FR" sz="2400" dirty="0" smtClean="0">
                <a:solidFill>
                  <a:schemeClr val="tx1"/>
                </a:solidFill>
              </a:rPr>
              <a:t>Court </a:t>
            </a:r>
            <a:r>
              <a:rPr lang="fr-FR" sz="2400" dirty="0">
                <a:solidFill>
                  <a:schemeClr val="tx1"/>
                </a:solidFill>
              </a:rPr>
              <a:t>n°2 : EA Sports 10 m </a:t>
            </a:r>
            <a:r>
              <a:rPr lang="fr-FR" sz="2400" dirty="0" err="1" smtClean="0">
                <a:solidFill>
                  <a:schemeClr val="tx1"/>
                </a:solidFill>
              </a:rPr>
              <a:t>billboards</a:t>
            </a:r>
            <a:endParaRPr lang="fr-FR" sz="2400" dirty="0">
              <a:solidFill>
                <a:schemeClr val="tx1"/>
              </a:solidFill>
            </a:endParaRPr>
          </a:p>
          <a:p>
            <a:pPr lvl="1" eaLnBrk="1" hangingPunct="1">
              <a:lnSpc>
                <a:spcPct val="90000"/>
              </a:lnSpc>
              <a:buSzTx/>
              <a:buFont typeface="Wingdings" panose="05000000000000000000" pitchFamily="2" charset="2"/>
              <a:buNone/>
              <a:defRPr/>
            </a:pPr>
            <a:endParaRPr lang="fr-FR" sz="2400" dirty="0">
              <a:solidFill>
                <a:schemeClr val="tx1"/>
              </a:solidFill>
            </a:endParaRPr>
          </a:p>
          <a:p>
            <a:pPr eaLnBrk="1" hangingPunct="1">
              <a:lnSpc>
                <a:spcPct val="90000"/>
              </a:lnSpc>
              <a:buSzTx/>
              <a:buFont typeface="Wingdings" panose="05000000000000000000" pitchFamily="2" charset="2"/>
              <a:buChar char="«"/>
              <a:defRPr/>
            </a:pPr>
            <a:r>
              <a:rPr lang="fr-FR" sz="2800" dirty="0" err="1" smtClean="0">
                <a:solidFill>
                  <a:schemeClr val="tx1"/>
                </a:solidFill>
              </a:rPr>
              <a:t>Sensemaking</a:t>
            </a:r>
            <a:r>
              <a:rPr lang="fr-FR" sz="2800" dirty="0" smtClean="0">
                <a:solidFill>
                  <a:schemeClr val="tx1"/>
                </a:solidFill>
              </a:rPr>
              <a:t> activations</a:t>
            </a:r>
            <a:endParaRPr lang="fr-FR" sz="2800" dirty="0">
              <a:solidFill>
                <a:schemeClr val="tx1"/>
              </a:solidFill>
            </a:endParaRPr>
          </a:p>
          <a:p>
            <a:pPr lvl="1" eaLnBrk="1" hangingPunct="1">
              <a:lnSpc>
                <a:spcPct val="90000"/>
              </a:lnSpc>
              <a:buFont typeface="Wingdings" panose="05000000000000000000" pitchFamily="2" charset="2"/>
              <a:buChar char="«"/>
              <a:defRPr/>
            </a:pPr>
            <a:r>
              <a:rPr lang="fr-FR" sz="2400" dirty="0" smtClean="0">
                <a:solidFill>
                  <a:schemeClr val="tx1"/>
                </a:solidFill>
              </a:rPr>
              <a:t>NBA </a:t>
            </a:r>
            <a:r>
              <a:rPr lang="fr-FR" sz="2400" dirty="0">
                <a:solidFill>
                  <a:schemeClr val="tx1"/>
                </a:solidFill>
              </a:rPr>
              <a:t>Live </a:t>
            </a:r>
            <a:r>
              <a:rPr lang="fr-FR" sz="2400" dirty="0" smtClean="0">
                <a:solidFill>
                  <a:schemeClr val="tx1"/>
                </a:solidFill>
              </a:rPr>
              <a:t>07 </a:t>
            </a:r>
            <a:r>
              <a:rPr lang="fr-FR" sz="2400" dirty="0" err="1" smtClean="0">
                <a:solidFill>
                  <a:schemeClr val="tx1"/>
                </a:solidFill>
              </a:rPr>
              <a:t>video</a:t>
            </a:r>
            <a:r>
              <a:rPr lang="fr-FR" sz="2400" dirty="0" smtClean="0">
                <a:solidFill>
                  <a:schemeClr val="tx1"/>
                </a:solidFill>
              </a:rPr>
              <a:t> </a:t>
            </a:r>
            <a:r>
              <a:rPr lang="fr-FR" sz="2400" dirty="0" err="1" smtClean="0">
                <a:solidFill>
                  <a:schemeClr val="tx1"/>
                </a:solidFill>
              </a:rPr>
              <a:t>game</a:t>
            </a:r>
            <a:r>
              <a:rPr lang="fr-FR" sz="2400" dirty="0" smtClean="0">
                <a:solidFill>
                  <a:schemeClr val="tx1"/>
                </a:solidFill>
              </a:rPr>
              <a:t> promotion </a:t>
            </a:r>
            <a:r>
              <a:rPr lang="fr-FR" sz="2400" dirty="0" err="1" smtClean="0">
                <a:solidFill>
                  <a:schemeClr val="tx1"/>
                </a:solidFill>
              </a:rPr>
              <a:t>with</a:t>
            </a:r>
            <a:r>
              <a:rPr lang="fr-FR" sz="2400" dirty="0" smtClean="0">
                <a:solidFill>
                  <a:schemeClr val="tx1"/>
                </a:solidFill>
              </a:rPr>
              <a:t> stands </a:t>
            </a:r>
          </a:p>
          <a:p>
            <a:pPr lvl="1" eaLnBrk="1" hangingPunct="1">
              <a:lnSpc>
                <a:spcPct val="90000"/>
              </a:lnSpc>
              <a:buFont typeface="Wingdings" panose="05000000000000000000" pitchFamily="2" charset="2"/>
              <a:buChar char="«"/>
              <a:defRPr/>
            </a:pPr>
            <a:r>
              <a:rPr lang="fr-FR" sz="2400" dirty="0" smtClean="0">
                <a:solidFill>
                  <a:schemeClr val="tx1"/>
                </a:solidFill>
              </a:rPr>
              <a:t>Virtual </a:t>
            </a:r>
            <a:r>
              <a:rPr lang="fr-FR" sz="2400" dirty="0" err="1" smtClean="0">
                <a:solidFill>
                  <a:schemeClr val="tx1"/>
                </a:solidFill>
              </a:rPr>
              <a:t>tournament</a:t>
            </a:r>
            <a:r>
              <a:rPr lang="fr-FR" sz="2400" dirty="0" smtClean="0">
                <a:solidFill>
                  <a:schemeClr val="tx1"/>
                </a:solidFill>
              </a:rPr>
              <a:t> : </a:t>
            </a:r>
            <a:r>
              <a:rPr lang="fr-FR" sz="2400" dirty="0" err="1" smtClean="0">
                <a:solidFill>
                  <a:schemeClr val="tx1"/>
                </a:solidFill>
              </a:rPr>
              <a:t>European</a:t>
            </a:r>
            <a:r>
              <a:rPr lang="fr-FR" sz="2400" dirty="0" smtClean="0">
                <a:solidFill>
                  <a:schemeClr val="tx1"/>
                </a:solidFill>
              </a:rPr>
              <a:t> finals (</a:t>
            </a:r>
            <a:r>
              <a:rPr lang="fr-FR" sz="2400" dirty="0" err="1" smtClean="0">
                <a:solidFill>
                  <a:schemeClr val="tx1"/>
                </a:solidFill>
              </a:rPr>
              <a:t>finalists</a:t>
            </a:r>
            <a:r>
              <a:rPr lang="fr-FR" sz="2400" dirty="0" smtClean="0">
                <a:solidFill>
                  <a:schemeClr val="tx1"/>
                </a:solidFill>
              </a:rPr>
              <a:t> </a:t>
            </a:r>
            <a:r>
              <a:rPr lang="fr-FR" sz="2400" dirty="0">
                <a:solidFill>
                  <a:schemeClr val="tx1"/>
                </a:solidFill>
              </a:rPr>
              <a:t>: match </a:t>
            </a:r>
            <a:r>
              <a:rPr lang="fr-FR" sz="2400" dirty="0" err="1">
                <a:solidFill>
                  <a:schemeClr val="tx1"/>
                </a:solidFill>
              </a:rPr>
              <a:t>Suns</a:t>
            </a:r>
            <a:r>
              <a:rPr lang="fr-FR" sz="2400" dirty="0">
                <a:solidFill>
                  <a:schemeClr val="tx1"/>
                </a:solidFill>
              </a:rPr>
              <a:t> / </a:t>
            </a:r>
            <a:r>
              <a:rPr lang="fr-FR" sz="2400" dirty="0" err="1">
                <a:solidFill>
                  <a:schemeClr val="tx1"/>
                </a:solidFill>
              </a:rPr>
              <a:t>Sixers</a:t>
            </a:r>
            <a:r>
              <a:rPr lang="fr-FR" sz="2400" dirty="0">
                <a:solidFill>
                  <a:schemeClr val="tx1"/>
                </a:solidFill>
              </a:rPr>
              <a:t> </a:t>
            </a:r>
            <a:r>
              <a:rPr lang="fr-FR" sz="2400" dirty="0" smtClean="0">
                <a:solidFill>
                  <a:schemeClr val="tx1"/>
                </a:solidFill>
              </a:rPr>
              <a:t> </a:t>
            </a:r>
            <a:r>
              <a:rPr lang="fr-FR" sz="2400" dirty="0">
                <a:solidFill>
                  <a:schemeClr val="tx1"/>
                </a:solidFill>
              </a:rPr>
              <a:t>– </a:t>
            </a:r>
            <a:r>
              <a:rPr lang="fr-FR" sz="2400" dirty="0" smtClean="0">
                <a:solidFill>
                  <a:schemeClr val="tx1"/>
                </a:solidFill>
              </a:rPr>
              <a:t>Winners : All star </a:t>
            </a:r>
            <a:r>
              <a:rPr lang="fr-FR" sz="2400" dirty="0">
                <a:solidFill>
                  <a:schemeClr val="tx1"/>
                </a:solidFill>
              </a:rPr>
              <a:t>G</a:t>
            </a:r>
            <a:r>
              <a:rPr lang="fr-FR" sz="2400" dirty="0" smtClean="0">
                <a:solidFill>
                  <a:schemeClr val="tx1"/>
                </a:solidFill>
              </a:rPr>
              <a:t>ame invitation in </a:t>
            </a:r>
            <a:r>
              <a:rPr lang="fr-FR" sz="2400" dirty="0">
                <a:solidFill>
                  <a:schemeClr val="tx1"/>
                </a:solidFill>
              </a:rPr>
              <a:t>Las Vegas 07)</a:t>
            </a:r>
          </a:p>
        </p:txBody>
      </p:sp>
      <p:pic>
        <p:nvPicPr>
          <p:cNvPr id="33795" name="Picture 3" descr="NBA07franch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0" y="260350"/>
            <a:ext cx="12954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895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2"/>
          <p:cNvSpPr>
            <a:spLocks noGrp="1"/>
          </p:cNvSpPr>
          <p:nvPr>
            <p:ph type="title"/>
          </p:nvPr>
        </p:nvSpPr>
        <p:spPr>
          <a:xfrm>
            <a:off x="-88134" y="206388"/>
            <a:ext cx="11964317" cy="1143000"/>
          </a:xfrm>
        </p:spPr>
        <p:txBody>
          <a:bodyPr>
            <a:normAutofit/>
          </a:bodyPr>
          <a:lstStyle/>
          <a:p>
            <a:pPr algn="r"/>
            <a:r>
              <a:rPr lang="fr-FR" sz="3600" b="1" dirty="0" err="1" smtClean="0"/>
              <a:t>Kedge</a:t>
            </a:r>
            <a:r>
              <a:rPr lang="fr-FR" sz="3600" b="1" dirty="0" smtClean="0"/>
              <a:t> Business </a:t>
            </a:r>
            <a:r>
              <a:rPr lang="fr-FR" sz="3600" b="1" dirty="0" err="1" smtClean="0"/>
              <a:t>School</a:t>
            </a:r>
            <a:r>
              <a:rPr lang="fr-FR" sz="3600" b="1" dirty="0" smtClean="0"/>
              <a:t> and Sport Expertise : Inputs &amp; Outputs ? </a:t>
            </a:r>
            <a:endParaRPr lang="fr-FR" sz="3600" b="1" dirty="0"/>
          </a:p>
        </p:txBody>
      </p:sp>
      <p:sp>
        <p:nvSpPr>
          <p:cNvPr id="6" name="Ellipse 5"/>
          <p:cNvSpPr/>
          <p:nvPr/>
        </p:nvSpPr>
        <p:spPr>
          <a:xfrm>
            <a:off x="4471585" y="2117124"/>
            <a:ext cx="1980220" cy="2583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 profs</a:t>
            </a:r>
          </a:p>
          <a:p>
            <a:pPr algn="ctr"/>
            <a:r>
              <a:rPr lang="fr-FR" dirty="0" smtClean="0"/>
              <a:t>LM</a:t>
            </a:r>
          </a:p>
          <a:p>
            <a:pPr algn="ctr"/>
            <a:r>
              <a:rPr lang="fr-FR" dirty="0" smtClean="0"/>
              <a:t>JPD</a:t>
            </a:r>
          </a:p>
          <a:p>
            <a:pPr algn="ctr"/>
            <a:r>
              <a:rPr lang="fr-FR" dirty="0" smtClean="0"/>
              <a:t>FP</a:t>
            </a:r>
          </a:p>
          <a:p>
            <a:pPr algn="ctr"/>
            <a:r>
              <a:rPr lang="fr-FR" dirty="0" smtClean="0"/>
              <a:t>JMM</a:t>
            </a:r>
          </a:p>
          <a:p>
            <a:pPr algn="ctr"/>
            <a:r>
              <a:rPr lang="fr-FR" dirty="0" smtClean="0"/>
              <a:t>FR</a:t>
            </a:r>
          </a:p>
          <a:p>
            <a:pPr algn="ctr"/>
            <a:r>
              <a:rPr lang="fr-FR" dirty="0" smtClean="0"/>
              <a:t>+</a:t>
            </a:r>
          </a:p>
          <a:p>
            <a:pPr algn="ctr"/>
            <a:r>
              <a:rPr lang="fr-FR" dirty="0" err="1" smtClean="0"/>
              <a:t>Alumni</a:t>
            </a:r>
            <a:endParaRPr lang="fr-FR" dirty="0" smtClean="0"/>
          </a:p>
          <a:p>
            <a:pPr algn="ctr"/>
            <a:endParaRPr lang="fr-FR" dirty="0"/>
          </a:p>
        </p:txBody>
      </p:sp>
      <p:sp>
        <p:nvSpPr>
          <p:cNvPr id="7" name="Ellipse 6"/>
          <p:cNvSpPr/>
          <p:nvPr/>
        </p:nvSpPr>
        <p:spPr>
          <a:xfrm>
            <a:off x="1580921" y="1748619"/>
            <a:ext cx="1738536"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Research</a:t>
            </a:r>
            <a:endParaRPr lang="fr-FR" dirty="0" smtClean="0"/>
          </a:p>
          <a:p>
            <a:pPr algn="ctr"/>
            <a:r>
              <a:rPr lang="fr-FR" dirty="0" smtClean="0"/>
              <a:t>N1 Europe</a:t>
            </a:r>
          </a:p>
        </p:txBody>
      </p:sp>
      <p:sp>
        <p:nvSpPr>
          <p:cNvPr id="8" name="Ellipse 7"/>
          <p:cNvSpPr/>
          <p:nvPr/>
        </p:nvSpPr>
        <p:spPr>
          <a:xfrm>
            <a:off x="1478723" y="4340907"/>
            <a:ext cx="2542812"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Communication</a:t>
            </a:r>
          </a:p>
          <a:p>
            <a:pPr algn="ctr"/>
            <a:r>
              <a:rPr lang="fr-FR" dirty="0" smtClean="0"/>
              <a:t>Media</a:t>
            </a:r>
          </a:p>
          <a:p>
            <a:pPr algn="ctr"/>
            <a:r>
              <a:rPr lang="fr-FR" dirty="0" smtClean="0"/>
              <a:t>N1 (</a:t>
            </a:r>
            <a:r>
              <a:rPr lang="fr-FR" dirty="0" err="1" smtClean="0"/>
              <a:t>School</a:t>
            </a:r>
            <a:r>
              <a:rPr lang="fr-FR" dirty="0" smtClean="0"/>
              <a:t>)</a:t>
            </a:r>
            <a:endParaRPr lang="fr-FR" dirty="0"/>
          </a:p>
        </p:txBody>
      </p:sp>
      <p:sp>
        <p:nvSpPr>
          <p:cNvPr id="9" name="Ellipse 8"/>
          <p:cNvSpPr/>
          <p:nvPr/>
        </p:nvSpPr>
        <p:spPr>
          <a:xfrm>
            <a:off x="7279897" y="1647623"/>
            <a:ext cx="2530624"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Ms ISEM</a:t>
            </a:r>
          </a:p>
          <a:p>
            <a:pPr algn="ctr"/>
            <a:r>
              <a:rPr lang="fr-FR" dirty="0" smtClean="0"/>
              <a:t>(N1 </a:t>
            </a:r>
            <a:r>
              <a:rPr lang="fr-FR" dirty="0"/>
              <a:t>France</a:t>
            </a:r>
          </a:p>
          <a:p>
            <a:pPr algn="ctr"/>
            <a:r>
              <a:rPr lang="fr-FR" dirty="0"/>
              <a:t>Top 10 </a:t>
            </a:r>
            <a:r>
              <a:rPr lang="fr-FR" dirty="0" smtClean="0"/>
              <a:t>World)</a:t>
            </a:r>
            <a:endParaRPr lang="fr-FR" dirty="0"/>
          </a:p>
          <a:p>
            <a:pPr algn="ctr"/>
            <a:r>
              <a:rPr lang="fr-FR" dirty="0" err="1" smtClean="0"/>
              <a:t>Msc</a:t>
            </a:r>
            <a:r>
              <a:rPr lang="fr-FR" dirty="0" smtClean="0"/>
              <a:t> Marketing</a:t>
            </a:r>
          </a:p>
          <a:p>
            <a:pPr algn="ctr"/>
            <a:r>
              <a:rPr lang="fr-FR" dirty="0" err="1" smtClean="0"/>
              <a:t>Summer</a:t>
            </a:r>
            <a:r>
              <a:rPr lang="fr-FR" dirty="0" smtClean="0"/>
              <a:t> </a:t>
            </a:r>
            <a:r>
              <a:rPr lang="fr-FR" dirty="0" err="1" smtClean="0"/>
              <a:t>School</a:t>
            </a:r>
            <a:endParaRPr lang="fr-FR" dirty="0" smtClean="0"/>
          </a:p>
          <a:p>
            <a:pPr algn="ctr"/>
            <a:r>
              <a:rPr lang="fr-FR" dirty="0" smtClean="0"/>
              <a:t>PGE (ESC)</a:t>
            </a:r>
            <a:endParaRPr lang="fr-FR" dirty="0"/>
          </a:p>
        </p:txBody>
      </p:sp>
      <p:sp>
        <p:nvSpPr>
          <p:cNvPr id="10" name="Ellipse 9"/>
          <p:cNvSpPr/>
          <p:nvPr/>
        </p:nvSpPr>
        <p:spPr>
          <a:xfrm>
            <a:off x="7639937" y="4156784"/>
            <a:ext cx="2170584"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Networks</a:t>
            </a:r>
          </a:p>
          <a:p>
            <a:pPr algn="ctr"/>
            <a:r>
              <a:rPr lang="fr-FR" dirty="0" err="1" smtClean="0"/>
              <a:t>Alumni</a:t>
            </a:r>
            <a:endParaRPr lang="fr-FR" dirty="0" smtClean="0"/>
          </a:p>
          <a:p>
            <a:pPr algn="ctr"/>
            <a:r>
              <a:rPr lang="fr-FR" dirty="0" err="1" smtClean="0"/>
              <a:t>Companies</a:t>
            </a:r>
            <a:endParaRPr lang="fr-FR" dirty="0" smtClean="0"/>
          </a:p>
          <a:p>
            <a:pPr algn="ctr"/>
            <a:r>
              <a:rPr lang="fr-FR" dirty="0" smtClean="0"/>
              <a:t>Institutions</a:t>
            </a:r>
          </a:p>
          <a:p>
            <a:pPr algn="ctr"/>
            <a:r>
              <a:rPr lang="fr-FR" dirty="0" err="1" smtClean="0"/>
              <a:t>Academic</a:t>
            </a:r>
            <a:endParaRPr lang="fr-FR" dirty="0" smtClean="0"/>
          </a:p>
          <a:p>
            <a:pPr algn="ctr"/>
            <a:r>
              <a:rPr lang="fr-FR" dirty="0" smtClean="0"/>
              <a:t>(Project)</a:t>
            </a:r>
            <a:endParaRPr lang="fr-FR" dirty="0"/>
          </a:p>
        </p:txBody>
      </p:sp>
      <p:cxnSp>
        <p:nvCxnSpPr>
          <p:cNvPr id="11" name="Connecteur droit avec flèche 10"/>
          <p:cNvCxnSpPr>
            <a:stCxn id="6" idx="2"/>
            <a:endCxn id="7" idx="6"/>
          </p:cNvCxnSpPr>
          <p:nvPr/>
        </p:nvCxnSpPr>
        <p:spPr>
          <a:xfrm flipH="1" flipV="1">
            <a:off x="3319457" y="2720727"/>
            <a:ext cx="1152128" cy="688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a:stCxn id="6" idx="2"/>
            <a:endCxn id="8" idx="7"/>
          </p:cNvCxnSpPr>
          <p:nvPr/>
        </p:nvCxnSpPr>
        <p:spPr>
          <a:xfrm flipH="1">
            <a:off x="3649149" y="3409036"/>
            <a:ext cx="822436" cy="121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6" idx="6"/>
            <a:endCxn id="9" idx="2"/>
          </p:cNvCxnSpPr>
          <p:nvPr/>
        </p:nvCxnSpPr>
        <p:spPr>
          <a:xfrm flipV="1">
            <a:off x="6451805" y="2619731"/>
            <a:ext cx="828092" cy="789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6" idx="6"/>
            <a:endCxn id="10" idx="2"/>
          </p:cNvCxnSpPr>
          <p:nvPr/>
        </p:nvCxnSpPr>
        <p:spPr>
          <a:xfrm>
            <a:off x="6451805" y="3409036"/>
            <a:ext cx="1188132" cy="1719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489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type="body" idx="1"/>
          </p:nvPr>
        </p:nvSpPr>
        <p:spPr>
          <a:xfrm>
            <a:off x="1992313" y="1268414"/>
            <a:ext cx="8229600" cy="676275"/>
          </a:xfrm>
        </p:spPr>
        <p:txBody>
          <a:bodyPr/>
          <a:lstStyle/>
          <a:p>
            <a:pPr algn="ctr" eaLnBrk="1" hangingPunct="1">
              <a:buSzTx/>
              <a:buFont typeface="Wingdings" panose="05000000000000000000" pitchFamily="2" charset="2"/>
              <a:buNone/>
              <a:defRPr/>
            </a:pPr>
            <a:r>
              <a:rPr lang="fr-FR" b="1" dirty="0" smtClean="0">
                <a:solidFill>
                  <a:srgbClr val="000000"/>
                </a:solidFill>
                <a:effectLst>
                  <a:outerShdw blurRad="38100" dist="38100" dir="2700000" algn="tl">
                    <a:srgbClr val="C0C0C0"/>
                  </a:outerShdw>
                </a:effectLst>
              </a:rPr>
              <a:t>Fan </a:t>
            </a:r>
            <a:r>
              <a:rPr lang="fr-FR" b="1" dirty="0" err="1" smtClean="0">
                <a:solidFill>
                  <a:srgbClr val="000000"/>
                </a:solidFill>
                <a:effectLst>
                  <a:outerShdw blurRad="38100" dist="38100" dir="2700000" algn="tl">
                    <a:srgbClr val="C0C0C0"/>
                  </a:outerShdw>
                </a:effectLst>
              </a:rPr>
              <a:t>Fest</a:t>
            </a:r>
            <a:r>
              <a:rPr lang="fr-FR" b="1" dirty="0" smtClean="0">
                <a:solidFill>
                  <a:srgbClr val="000000"/>
                </a:solidFill>
                <a:effectLst>
                  <a:outerShdw blurRad="38100" dist="38100" dir="2700000" algn="tl">
                    <a:srgbClr val="C0C0C0"/>
                  </a:outerShdw>
                </a:effectLst>
              </a:rPr>
              <a:t> </a:t>
            </a:r>
          </a:p>
          <a:p>
            <a:pPr eaLnBrk="1" hangingPunct="1">
              <a:buSzTx/>
              <a:buFont typeface="Wingdings" panose="05000000000000000000" pitchFamily="2" charset="2"/>
              <a:buChar char="«"/>
              <a:defRPr/>
            </a:pPr>
            <a:endParaRPr lang="fr-FR" b="1" dirty="0" smtClean="0">
              <a:solidFill>
                <a:srgbClr val="000000"/>
              </a:solidFill>
              <a:effectLst>
                <a:outerShdw blurRad="38100" dist="38100" dir="2700000" algn="tl">
                  <a:srgbClr val="C0C0C0"/>
                </a:outerShdw>
              </a:effectLst>
            </a:endParaRPr>
          </a:p>
        </p:txBody>
      </p:sp>
      <p:pic>
        <p:nvPicPr>
          <p:cNvPr id="37891" name="Picture 3" descr="WorldCup2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260351"/>
            <a:ext cx="20193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Colog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311" y="1826617"/>
            <a:ext cx="7018338" cy="4406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9490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xfrm>
            <a:off x="1230489" y="1125539"/>
            <a:ext cx="5081411" cy="4967287"/>
          </a:xfrm>
        </p:spPr>
        <p:txBody>
          <a:bodyPr/>
          <a:lstStyle/>
          <a:p>
            <a:pPr eaLnBrk="1" hangingPunct="1">
              <a:lnSpc>
                <a:spcPct val="80000"/>
              </a:lnSpc>
              <a:buSzTx/>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Communication services supplier</a:t>
            </a: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Visibility</a:t>
            </a:r>
            <a:r>
              <a:rPr lang="fr-FR" sz="2400" dirty="0" smtClean="0">
                <a:solidFill>
                  <a:srgbClr val="000000"/>
                </a:solidFill>
                <a:effectLst>
                  <a:outerShdw blurRad="38100" dist="38100" dir="2700000" algn="tl">
                    <a:srgbClr val="C0C0C0"/>
                  </a:outerShdw>
                </a:effectLst>
              </a:rPr>
              <a:t> activation:</a:t>
            </a:r>
            <a:endParaRPr lang="fr-FR" sz="24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Field </a:t>
            </a:r>
            <a:r>
              <a:rPr lang="fr-FR" sz="2000" dirty="0">
                <a:solidFill>
                  <a:srgbClr val="000000"/>
                </a:solidFill>
                <a:effectLst>
                  <a:outerShdw blurRad="38100" dist="38100" dir="2700000" algn="tl">
                    <a:srgbClr val="C0C0C0"/>
                  </a:outerShdw>
                </a:effectLst>
              </a:rPr>
              <a:t>: 2-4 </a:t>
            </a:r>
            <a:r>
              <a:rPr lang="fr-FR" sz="2000" dirty="0" err="1" smtClean="0">
                <a:solidFill>
                  <a:srgbClr val="000000"/>
                </a:solidFill>
                <a:effectLst>
                  <a:outerShdw blurRad="38100" dist="38100" dir="2700000" algn="tl">
                    <a:srgbClr val="C0C0C0"/>
                  </a:outerShdw>
                </a:effectLst>
              </a:rPr>
              <a:t>billboards</a:t>
            </a:r>
            <a:r>
              <a:rPr lang="fr-FR" sz="2000" dirty="0" smtClean="0">
                <a:solidFill>
                  <a:srgbClr val="000000"/>
                </a:solidFill>
                <a:effectLst>
                  <a:outerShdw blurRad="38100" dist="38100" dir="2700000" algn="tl">
                    <a:srgbClr val="C0C0C0"/>
                  </a:outerShdw>
                </a:effectLst>
              </a:rPr>
              <a:t> 8*6.50 </a:t>
            </a:r>
            <a:r>
              <a:rPr lang="fr-FR" sz="2000" dirty="0">
                <a:solidFill>
                  <a:srgbClr val="000000"/>
                </a:solidFill>
                <a:effectLst>
                  <a:outerShdw blurRad="38100" dist="38100" dir="2700000" algn="tl">
                    <a:srgbClr val="C0C0C0"/>
                  </a:outerShdw>
                </a:effectLst>
              </a:rPr>
              <a:t>m </a:t>
            </a: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Sensemaking</a:t>
            </a:r>
            <a:r>
              <a:rPr lang="fr-FR" sz="2400" dirty="0" smtClean="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actiovations</a:t>
            </a:r>
            <a:endParaRPr lang="fr-FR" sz="24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Website</a:t>
            </a:r>
            <a:r>
              <a:rPr lang="fr-FR" sz="2000" dirty="0" smtClean="0">
                <a:solidFill>
                  <a:srgbClr val="000000"/>
                </a:solidFill>
                <a:effectLst>
                  <a:outerShdw blurRad="38100" dist="38100" dir="2700000" algn="tl">
                    <a:srgbClr val="C0C0C0"/>
                  </a:outerShdw>
                </a:effectLst>
              </a:rPr>
              <a:t> : official </a:t>
            </a:r>
            <a:r>
              <a:rPr lang="fr-FR" sz="2000" dirty="0" err="1" smtClean="0">
                <a:solidFill>
                  <a:srgbClr val="000000"/>
                </a:solidFill>
                <a:effectLst>
                  <a:outerShdw blurRad="38100" dist="38100" dir="2700000" algn="tl">
                    <a:srgbClr val="C0C0C0"/>
                  </a:outerShdw>
                </a:effectLst>
              </a:rPr>
              <a:t>facts</a:t>
            </a:r>
            <a:r>
              <a:rPr lang="fr-FR" sz="2000" dirty="0" smtClean="0">
                <a:solidFill>
                  <a:srgbClr val="000000"/>
                </a:solidFill>
                <a:effectLst>
                  <a:outerShdw blurRad="38100" dist="38100" dir="2700000" algn="tl">
                    <a:srgbClr val="C0C0C0"/>
                  </a:outerShdw>
                </a:effectLst>
              </a:rPr>
              <a:t> </a:t>
            </a:r>
            <a:r>
              <a:rPr lang="fr-FR" sz="2000" dirty="0">
                <a:solidFill>
                  <a:srgbClr val="000000"/>
                </a:solidFill>
                <a:effectLst>
                  <a:outerShdw blurRad="38100" dist="38100" dir="2700000" algn="tl">
                    <a:srgbClr val="C0C0C0"/>
                  </a:outerShdw>
                </a:effectLst>
              </a:rPr>
              <a:t>– </a:t>
            </a:r>
            <a:r>
              <a:rPr lang="fr-FR" sz="2000" dirty="0" smtClean="0">
                <a:solidFill>
                  <a:srgbClr val="000000"/>
                </a:solidFill>
                <a:effectLst>
                  <a:outerShdw blurRad="38100" dist="38100" dir="2700000" algn="tl">
                    <a:srgbClr val="C0C0C0"/>
                  </a:outerShdw>
                </a:effectLst>
              </a:rPr>
              <a:t>news  </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products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Promotion services </a:t>
            </a:r>
            <a:r>
              <a:rPr lang="fr-FR" sz="2000" dirty="0">
                <a:solidFill>
                  <a:srgbClr val="000000"/>
                </a:solidFill>
                <a:effectLst>
                  <a:outerShdw blurRad="38100" dist="38100" dir="2700000" algn="tl">
                    <a:srgbClr val="C0C0C0"/>
                  </a:outerShdw>
                </a:effectLst>
              </a:rPr>
              <a:t>Voice over IP : </a:t>
            </a:r>
            <a:r>
              <a:rPr lang="fr-FR" sz="2000" dirty="0" err="1" smtClean="0">
                <a:solidFill>
                  <a:srgbClr val="000000"/>
                </a:solidFill>
                <a:effectLst>
                  <a:outerShdw blurRad="38100" dist="38100" dir="2700000" algn="tl">
                    <a:srgbClr val="C0C0C0"/>
                  </a:outerShdw>
                </a:effectLst>
              </a:rPr>
              <a:t>press</a:t>
            </a:r>
            <a:r>
              <a:rPr lang="fr-FR" sz="2000" dirty="0" smtClean="0">
                <a:solidFill>
                  <a:srgbClr val="000000"/>
                </a:solidFill>
                <a:effectLst>
                  <a:outerShdw blurRad="38100" dist="38100" dir="2700000" algn="tl">
                    <a:srgbClr val="C0C0C0"/>
                  </a:outerShdw>
                </a:effectLst>
              </a:rPr>
              <a:t>, media…</a:t>
            </a:r>
            <a:endParaRPr lang="fr-FR" sz="2000" dirty="0">
              <a:solidFill>
                <a:srgbClr val="000000"/>
              </a:solidFill>
              <a:effectLst>
                <a:outerShdw blurRad="38100" dist="38100" dir="2700000" algn="tl">
                  <a:srgbClr val="C0C0C0"/>
                </a:outerShdw>
              </a:effectLst>
            </a:endParaRPr>
          </a:p>
        </p:txBody>
      </p:sp>
      <p:pic>
        <p:nvPicPr>
          <p:cNvPr id="38915" name="Picture 3" descr="mh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6" y="333375"/>
            <a:ext cx="20161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Site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1916113"/>
            <a:ext cx="4133850" cy="3238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6145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idx="1"/>
          </p:nvPr>
        </p:nvSpPr>
        <p:spPr>
          <a:xfrm>
            <a:off x="626102" y="1799340"/>
            <a:ext cx="8497887" cy="4023256"/>
          </a:xfrm>
        </p:spPr>
        <p:txBody>
          <a:bodyPr>
            <a:normAutofit/>
          </a:bodyPr>
          <a:lstStyle/>
          <a:p>
            <a:pPr eaLnBrk="1" hangingPunct="1">
              <a:lnSpc>
                <a:spcPct val="8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Powerade</a:t>
            </a:r>
            <a:r>
              <a:rPr lang="fr-FR" sz="2400" dirty="0" smtClean="0">
                <a:solidFill>
                  <a:srgbClr val="000000"/>
                </a:solidFill>
                <a:effectLst>
                  <a:outerShdw blurRad="38100" dist="38100" dir="2700000" algn="tl">
                    <a:srgbClr val="C0C0C0"/>
                  </a:outerShdw>
                </a:effectLst>
              </a:rPr>
              <a:t> official supplier ‘</a:t>
            </a:r>
            <a:r>
              <a:rPr lang="fr-FR" sz="2400" dirty="0" err="1">
                <a:solidFill>
                  <a:srgbClr val="000000"/>
                </a:solidFill>
                <a:effectLst>
                  <a:outerShdw blurRad="38100" dist="38100" dir="2700000" algn="tl">
                    <a:srgbClr val="C0C0C0"/>
                  </a:outerShdw>
                </a:effectLst>
              </a:rPr>
              <a:t>energy</a:t>
            </a:r>
            <a:r>
              <a:rPr lang="fr-FR" sz="2400" dirty="0">
                <a:solidFill>
                  <a:srgbClr val="000000"/>
                </a:solidFill>
                <a:effectLst>
                  <a:outerShdw blurRad="38100" dist="38100" dir="2700000" algn="tl">
                    <a:srgbClr val="C0C0C0"/>
                  </a:outerShdw>
                </a:effectLst>
              </a:rPr>
              <a:t> drink’ </a:t>
            </a:r>
            <a:endParaRPr lang="fr-FR" sz="2400" dirty="0" smtClean="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Bonaqa</a:t>
            </a:r>
            <a:r>
              <a:rPr lang="fr-FR" sz="2400" dirty="0" smtClean="0">
                <a:solidFill>
                  <a:srgbClr val="000000"/>
                </a:solidFill>
                <a:effectLst>
                  <a:outerShdw blurRad="38100" dist="38100" dir="2700000" algn="tl">
                    <a:srgbClr val="C0C0C0"/>
                  </a:outerShdw>
                </a:effectLst>
              </a:rPr>
              <a:t> official supplier « water » </a:t>
            </a:r>
          </a:p>
          <a:p>
            <a:pPr eaLnBrk="1" hangingPunct="1">
              <a:lnSpc>
                <a:spcPct val="80000"/>
              </a:lnSpc>
              <a:buSzTx/>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We</a:t>
            </a:r>
            <a:r>
              <a:rPr lang="fr-FR" sz="2400" dirty="0" smtClean="0">
                <a:solidFill>
                  <a:srgbClr val="000000"/>
                </a:solidFill>
                <a:effectLst>
                  <a:outerShdw blurRad="38100" dist="38100" dir="2700000" algn="tl">
                    <a:srgbClr val="C0C0C0"/>
                  </a:outerShdw>
                </a:effectLst>
              </a:rPr>
              <a:t> </a:t>
            </a:r>
            <a:r>
              <a:rPr lang="fr-FR" sz="2400" dirty="0">
                <a:solidFill>
                  <a:srgbClr val="000000"/>
                </a:solidFill>
                <a:effectLst>
                  <a:outerShdw blurRad="38100" dist="38100" dir="2700000" algn="tl">
                    <a:srgbClr val="C0C0C0"/>
                  </a:outerShdw>
                </a:effectLst>
              </a:rPr>
              <a:t>all </a:t>
            </a:r>
            <a:r>
              <a:rPr lang="fr-FR" sz="2400" dirty="0" err="1">
                <a:solidFill>
                  <a:srgbClr val="000000"/>
                </a:solidFill>
                <a:effectLst>
                  <a:outerShdw blurRad="38100" dist="38100" dir="2700000" algn="tl">
                    <a:srgbClr val="C0C0C0"/>
                  </a:outerShdw>
                </a:effectLst>
              </a:rPr>
              <a:t>speak</a:t>
            </a:r>
            <a:r>
              <a:rPr lang="fr-FR" sz="2400" dirty="0">
                <a:solidFill>
                  <a:srgbClr val="000000"/>
                </a:solidFill>
                <a:effectLst>
                  <a:outerShdw blurRad="38100" dist="38100" dir="2700000" algn="tl">
                    <a:srgbClr val="C0C0C0"/>
                  </a:outerShdw>
                </a:effectLst>
              </a:rPr>
              <a:t> Football </a:t>
            </a:r>
            <a:r>
              <a:rPr lang="fr-FR" sz="2400" dirty="0" smtClean="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campaign</a:t>
            </a:r>
            <a:r>
              <a:rPr lang="fr-FR" sz="2400" dirty="0" smtClean="0">
                <a:solidFill>
                  <a:srgbClr val="000000"/>
                </a:solidFill>
                <a:effectLst>
                  <a:outerShdw blurRad="38100" dist="38100" dir="2700000" algn="tl">
                    <a:srgbClr val="C0C0C0"/>
                  </a:outerShdw>
                </a:effectLst>
              </a:rPr>
              <a:t> </a:t>
            </a:r>
          </a:p>
          <a:p>
            <a:pPr eaLnBrk="1" hangingPunct="1">
              <a:lnSpc>
                <a:spcPct val="80000"/>
              </a:lnSpc>
              <a:buSzTx/>
              <a:buFont typeface="Wingdings" panose="05000000000000000000" pitchFamily="2" charset="2"/>
              <a:buChar char="«"/>
              <a:defRPr/>
            </a:pPr>
            <a:endParaRPr lang="fr-FR" sz="2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Visibility</a:t>
            </a:r>
            <a:r>
              <a:rPr lang="fr-FR" sz="2400" dirty="0" smtClean="0">
                <a:solidFill>
                  <a:srgbClr val="000000"/>
                </a:solidFill>
                <a:effectLst>
                  <a:outerShdw blurRad="38100" dist="38100" dir="2700000" algn="tl">
                    <a:srgbClr val="C0C0C0"/>
                  </a:outerShdw>
                </a:effectLst>
              </a:rPr>
              <a:t> activations :</a:t>
            </a:r>
          </a:p>
          <a:p>
            <a:pPr marL="0" indent="0" eaLnBrk="1" hangingPunct="1">
              <a:lnSpc>
                <a:spcPct val="80000"/>
              </a:lnSpc>
              <a:buSzTx/>
              <a:buNone/>
              <a:defRPr/>
            </a:pPr>
            <a:endParaRPr lang="fr-FR" sz="24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2 à 4 </a:t>
            </a:r>
            <a:r>
              <a:rPr lang="fr-FR" sz="2000" dirty="0" err="1" smtClean="0">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smtClean="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Visibility</a:t>
            </a:r>
            <a:r>
              <a:rPr lang="fr-FR" sz="2000" dirty="0" smtClean="0">
                <a:solidFill>
                  <a:srgbClr val="000000"/>
                </a:solidFill>
                <a:effectLst>
                  <a:outerShdw blurRad="38100" dist="38100" dir="2700000" algn="tl">
                    <a:srgbClr val="C0C0C0"/>
                  </a:outerShdw>
                </a:effectLst>
              </a:rPr>
              <a:t> </a:t>
            </a:r>
            <a:r>
              <a:rPr lang="fr-FR" sz="2000" dirty="0" err="1" smtClean="0">
                <a:solidFill>
                  <a:srgbClr val="000000"/>
                </a:solidFill>
                <a:effectLst>
                  <a:outerShdw blurRad="38100" dist="38100" dir="2700000" algn="tl">
                    <a:srgbClr val="C0C0C0"/>
                  </a:outerShdw>
                </a:effectLst>
              </a:rPr>
              <a:t>using</a:t>
            </a:r>
            <a:r>
              <a:rPr lang="fr-FR" sz="2000" dirty="0" smtClean="0">
                <a:solidFill>
                  <a:srgbClr val="000000"/>
                </a:solidFill>
                <a:effectLst>
                  <a:outerShdw blurRad="38100" dist="38100" dir="2700000" algn="tl">
                    <a:srgbClr val="C0C0C0"/>
                  </a:outerShdw>
                </a:effectLst>
              </a:rPr>
              <a:t> teams </a:t>
            </a:r>
            <a:r>
              <a:rPr lang="fr-FR" sz="2000" dirty="0" err="1" smtClean="0">
                <a:solidFill>
                  <a:srgbClr val="000000"/>
                </a:solidFill>
                <a:effectLst>
                  <a:outerShdw blurRad="38100" dist="38100" dir="2700000" algn="tl">
                    <a:srgbClr val="C0C0C0"/>
                  </a:outerShdw>
                </a:effectLst>
              </a:rPr>
              <a:t>colors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p:txBody>
      </p:sp>
      <p:pic>
        <p:nvPicPr>
          <p:cNvPr id="39939" name="Picture 3" descr="co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8" y="224125"/>
            <a:ext cx="2965181" cy="1345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OKE_4565_40839"/>
          <p:cNvPicPr>
            <a:picLocks noChangeAspect="1" noChangeArrowheads="1"/>
          </p:cNvPicPr>
          <p:nvPr/>
        </p:nvPicPr>
        <p:blipFill>
          <a:blip r:embed="rId3">
            <a:extLst>
              <a:ext uri="{28A0092B-C50C-407E-A947-70E740481C1C}">
                <a14:useLocalDpi xmlns:a14="http://schemas.microsoft.com/office/drawing/2010/main" val="0"/>
              </a:ext>
            </a:extLst>
          </a:blip>
          <a:srcRect t="33839" b="16702"/>
          <a:stretch>
            <a:fillRect/>
          </a:stretch>
        </p:blipFill>
        <p:spPr bwMode="auto">
          <a:xfrm>
            <a:off x="3954108" y="4130320"/>
            <a:ext cx="2413003" cy="9383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6367111" y="1785848"/>
            <a:ext cx="8497887"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hlink"/>
              </a:buClr>
              <a:buFont typeface="Wingdings" pitchFamily="2" charset="2"/>
              <a:buChar char="«"/>
              <a:defRPr/>
            </a:pPr>
            <a:r>
              <a:rPr lang="fr-FR" sz="3200" dirty="0" err="1" smtClean="0">
                <a:solidFill>
                  <a:srgbClr val="000000"/>
                </a:solidFill>
                <a:effectLst>
                  <a:outerShdw blurRad="38100" dist="38100" dir="2700000" algn="tl">
                    <a:srgbClr val="C0C0C0"/>
                  </a:outerShdw>
                </a:effectLst>
                <a:latin typeface="Arial" charset="0"/>
              </a:rPr>
              <a:t>Sensemaking</a:t>
            </a:r>
            <a:r>
              <a:rPr lang="fr-FR" sz="3200" dirty="0" smtClean="0">
                <a:solidFill>
                  <a:srgbClr val="000000"/>
                </a:solidFill>
                <a:effectLst>
                  <a:outerShdw blurRad="38100" dist="38100" dir="2700000" algn="tl">
                    <a:srgbClr val="C0C0C0"/>
                  </a:outerShdw>
                </a:effectLst>
                <a:latin typeface="Arial" charset="0"/>
              </a:rPr>
              <a:t> activations </a:t>
            </a:r>
            <a:r>
              <a:rPr lang="fr-FR" sz="2400" dirty="0">
                <a:solidFill>
                  <a:srgbClr val="000000"/>
                </a:solidFill>
                <a:effectLst>
                  <a:outerShdw blurRad="38100" dist="38100" dir="2700000" algn="tl">
                    <a:srgbClr val="C0C0C0"/>
                  </a:outerShdw>
                </a:effectLst>
                <a:latin typeface="Arial" charset="0"/>
              </a:rPr>
              <a:t>  </a:t>
            </a:r>
          </a:p>
          <a:p>
            <a:pPr marL="742950" lvl="1" indent="-285750">
              <a:lnSpc>
                <a:spcPct val="80000"/>
              </a:lnSpc>
              <a:spcBef>
                <a:spcPct val="20000"/>
              </a:spcBef>
              <a:buClr>
                <a:schemeClr val="tx2"/>
              </a:buClr>
              <a:buFont typeface="Wingdings" pitchFamily="2" charset="2"/>
              <a:buChar char="«"/>
              <a:defRPr/>
            </a:pP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smtClean="0">
                <a:solidFill>
                  <a:srgbClr val="000000"/>
                </a:solidFill>
                <a:effectLst>
                  <a:outerShdw blurRad="38100" dist="38100" dir="2700000" algn="tl">
                    <a:srgbClr val="C0C0C0"/>
                  </a:outerShdw>
                </a:effectLst>
                <a:latin typeface="Arial" charset="0"/>
              </a:rPr>
              <a:t>FIFA </a:t>
            </a:r>
            <a:r>
              <a:rPr lang="fr-FR" sz="2000" dirty="0">
                <a:solidFill>
                  <a:srgbClr val="000000"/>
                </a:solidFill>
                <a:effectLst>
                  <a:outerShdw blurRad="38100" dist="38100" dir="2700000" algn="tl">
                    <a:srgbClr val="C0C0C0"/>
                  </a:outerShdw>
                </a:effectLst>
                <a:latin typeface="Arial" charset="0"/>
              </a:rPr>
              <a:t>World </a:t>
            </a:r>
            <a:r>
              <a:rPr lang="fr-FR" sz="2000" dirty="0" err="1">
                <a:solidFill>
                  <a:srgbClr val="000000"/>
                </a:solidFill>
                <a:effectLst>
                  <a:outerShdw blurRad="38100" dist="38100" dir="2700000" algn="tl">
                    <a:srgbClr val="C0C0C0"/>
                  </a:outerShdw>
                </a:effectLst>
                <a:latin typeface="Arial" charset="0"/>
              </a:rPr>
              <a:t>Cup</a:t>
            </a:r>
            <a:r>
              <a:rPr lang="fr-FR" sz="2000" dirty="0">
                <a:solidFill>
                  <a:srgbClr val="000000"/>
                </a:solidFill>
                <a:effectLst>
                  <a:outerShdw blurRad="38100" dist="38100" dir="2700000" algn="tl">
                    <a:srgbClr val="C0C0C0"/>
                  </a:outerShdw>
                </a:effectLst>
                <a:latin typeface="Arial" charset="0"/>
              </a:rPr>
              <a:t> ™ </a:t>
            </a:r>
            <a:r>
              <a:rPr lang="fr-FR" sz="2000" dirty="0" err="1">
                <a:solidFill>
                  <a:srgbClr val="000000"/>
                </a:solidFill>
                <a:effectLst>
                  <a:outerShdw blurRad="38100" dist="38100" dir="2700000" algn="tl">
                    <a:srgbClr val="C0C0C0"/>
                  </a:outerShdw>
                </a:effectLst>
                <a:latin typeface="Arial" charset="0"/>
              </a:rPr>
              <a:t>Trophy</a:t>
            </a:r>
            <a:r>
              <a:rPr lang="fr-FR" sz="2000" dirty="0">
                <a:solidFill>
                  <a:srgbClr val="000000"/>
                </a:solidFill>
                <a:effectLst>
                  <a:outerShdw blurRad="38100" dist="38100" dir="2700000" algn="tl">
                    <a:srgbClr val="C0C0C0"/>
                  </a:outerShdw>
                </a:effectLst>
                <a:latin typeface="Arial" charset="0"/>
              </a:rPr>
              <a:t> Tour : </a:t>
            </a: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smtClean="0">
                <a:solidFill>
                  <a:srgbClr val="000000"/>
                </a:solidFill>
                <a:effectLst>
                  <a:outerShdw blurRad="38100" dist="38100" dir="2700000" algn="tl">
                    <a:srgbClr val="C0C0C0"/>
                  </a:outerShdw>
                </a:effectLst>
                <a:latin typeface="Arial" charset="0"/>
              </a:rPr>
              <a:t>Official </a:t>
            </a:r>
            <a:r>
              <a:rPr lang="fr-FR" sz="2000" dirty="0" err="1" smtClean="0">
                <a:solidFill>
                  <a:srgbClr val="000000"/>
                </a:solidFill>
                <a:effectLst>
                  <a:outerShdw blurRad="38100" dist="38100" dir="2700000" algn="tl">
                    <a:srgbClr val="C0C0C0"/>
                  </a:outerShdw>
                </a:effectLst>
                <a:latin typeface="Arial" charset="0"/>
              </a:rPr>
              <a:t>balls</a:t>
            </a:r>
            <a:endParaRPr lang="fr-FR" sz="2000" dirty="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smtClean="0">
                <a:solidFill>
                  <a:srgbClr val="000000"/>
                </a:solidFill>
                <a:effectLst>
                  <a:outerShdw blurRad="38100" dist="38100" dir="2700000" algn="tl">
                    <a:srgbClr val="C0C0C0"/>
                  </a:outerShdw>
                </a:effectLst>
                <a:latin typeface="Arial" charset="0"/>
              </a:rPr>
              <a:t>Coca-Cola </a:t>
            </a:r>
            <a:r>
              <a:rPr lang="fr-FR" sz="2000" dirty="0">
                <a:solidFill>
                  <a:srgbClr val="000000"/>
                </a:solidFill>
                <a:effectLst>
                  <a:outerShdw blurRad="38100" dist="38100" dir="2700000" algn="tl">
                    <a:srgbClr val="C0C0C0"/>
                  </a:outerShdw>
                </a:effectLst>
                <a:latin typeface="Arial" charset="0"/>
              </a:rPr>
              <a:t>Football Camp </a:t>
            </a:r>
          </a:p>
          <a:p>
            <a:pPr marL="742950" lvl="1" indent="-285750">
              <a:lnSpc>
                <a:spcPct val="80000"/>
              </a:lnSpc>
              <a:spcBef>
                <a:spcPct val="20000"/>
              </a:spcBef>
              <a:buClr>
                <a:schemeClr val="tx2"/>
              </a:buClr>
              <a:buFont typeface="Wingdings" pitchFamily="2" charset="2"/>
              <a:buChar char="«"/>
              <a:defRPr/>
            </a:pP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smtClean="0">
                <a:solidFill>
                  <a:srgbClr val="000000"/>
                </a:solidFill>
                <a:effectLst>
                  <a:outerShdw blurRad="38100" dist="38100" dir="2700000" algn="tl">
                    <a:srgbClr val="C0C0C0"/>
                  </a:outerShdw>
                </a:effectLst>
                <a:latin typeface="Arial" charset="0"/>
              </a:rPr>
              <a:t>Panini </a:t>
            </a:r>
            <a:r>
              <a:rPr lang="fr-FR" sz="2000" dirty="0">
                <a:solidFill>
                  <a:srgbClr val="000000"/>
                </a:solidFill>
                <a:effectLst>
                  <a:outerShdw blurRad="38100" dist="38100" dir="2700000" algn="tl">
                    <a:srgbClr val="C0C0C0"/>
                  </a:outerShdw>
                </a:effectLst>
                <a:latin typeface="Arial" charset="0"/>
              </a:rPr>
              <a:t>Virtual Football Stickers </a:t>
            </a: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endParaRPr lang="fr-FR" sz="2000" dirty="0" smtClean="0">
              <a:solidFill>
                <a:srgbClr val="000000"/>
              </a:solidFill>
              <a:effectLst>
                <a:outerShdw blurRad="38100" dist="38100" dir="2700000" algn="tl">
                  <a:srgbClr val="C0C0C0"/>
                </a:outerShdw>
              </a:effectLst>
              <a:latin typeface="Arial" charset="0"/>
            </a:endParaRPr>
          </a:p>
          <a:p>
            <a:pPr marL="742950" lvl="1" indent="-285750">
              <a:lnSpc>
                <a:spcPct val="80000"/>
              </a:lnSpc>
              <a:spcBef>
                <a:spcPct val="20000"/>
              </a:spcBef>
              <a:buClr>
                <a:schemeClr val="tx2"/>
              </a:buClr>
              <a:buFont typeface="Wingdings" pitchFamily="2" charset="2"/>
              <a:buChar char="«"/>
              <a:defRPr/>
            </a:pPr>
            <a:r>
              <a:rPr lang="fr-FR" sz="2000" dirty="0" err="1" smtClean="0">
                <a:solidFill>
                  <a:srgbClr val="000000"/>
                </a:solidFill>
                <a:effectLst>
                  <a:outerShdw blurRad="38100" dist="38100" dir="2700000" algn="tl">
                    <a:srgbClr val="C0C0C0"/>
                  </a:outerShdw>
                </a:effectLst>
                <a:latin typeface="Arial" charset="0"/>
              </a:rPr>
              <a:t>Children</a:t>
            </a:r>
            <a:r>
              <a:rPr lang="fr-FR" sz="2000" dirty="0" smtClean="0">
                <a:solidFill>
                  <a:srgbClr val="000000"/>
                </a:solidFill>
                <a:effectLst>
                  <a:outerShdw blurRad="38100" dist="38100" dir="2700000" algn="tl">
                    <a:srgbClr val="C0C0C0"/>
                  </a:outerShdw>
                </a:effectLst>
                <a:latin typeface="Arial" charset="0"/>
              </a:rPr>
              <a:t> / 6 villages </a:t>
            </a:r>
            <a:r>
              <a:rPr lang="fr-FR" sz="2000" dirty="0">
                <a:solidFill>
                  <a:srgbClr val="000000"/>
                </a:solidFill>
                <a:effectLst>
                  <a:outerShdw blurRad="38100" dist="38100" dir="2700000" algn="tl">
                    <a:srgbClr val="C0C0C0"/>
                  </a:outerShdw>
                </a:effectLst>
                <a:latin typeface="Arial" charset="0"/>
              </a:rPr>
              <a:t>SOS </a:t>
            </a:r>
            <a:r>
              <a:rPr lang="fr-FR" sz="2000" dirty="0" smtClean="0">
                <a:solidFill>
                  <a:srgbClr val="000000"/>
                </a:solidFill>
                <a:effectLst>
                  <a:outerShdw blurRad="38100" dist="38100" dir="2700000" algn="tl">
                    <a:srgbClr val="C0C0C0"/>
                  </a:outerShdw>
                </a:effectLst>
                <a:latin typeface="Arial" charset="0"/>
              </a:rPr>
              <a:t>FIFA</a:t>
            </a:r>
          </a:p>
          <a:p>
            <a:pPr marL="742950" lvl="1" indent="-285750">
              <a:lnSpc>
                <a:spcPct val="80000"/>
              </a:lnSpc>
              <a:spcBef>
                <a:spcPct val="20000"/>
              </a:spcBef>
              <a:buClr>
                <a:schemeClr val="tx2"/>
              </a:buClr>
              <a:buFont typeface="Wingdings" pitchFamily="2" charset="2"/>
              <a:buChar char="«"/>
              <a:defRPr/>
            </a:pPr>
            <a:endParaRPr lang="fr-FR" sz="2400" dirty="0">
              <a:solidFill>
                <a:srgbClr val="000000"/>
              </a:solidFill>
              <a:effectLst>
                <a:outerShdw blurRad="38100" dist="38100" dir="2700000" algn="tl">
                  <a:srgbClr val="C0C0C0"/>
                </a:outerShdw>
              </a:effectLst>
              <a:latin typeface="Arial" charset="0"/>
            </a:endParaRPr>
          </a:p>
          <a:p>
            <a:pPr lvl="1">
              <a:lnSpc>
                <a:spcPct val="80000"/>
              </a:lnSpc>
              <a:spcBef>
                <a:spcPct val="20000"/>
              </a:spcBef>
              <a:buClr>
                <a:schemeClr val="tx2"/>
              </a:buClr>
              <a:defRPr/>
            </a:pPr>
            <a:endParaRPr lang="fr-FR" sz="2000" i="1" dirty="0">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498821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1156773" y="1857317"/>
            <a:ext cx="5210978" cy="4824413"/>
          </a:xfrm>
        </p:spPr>
        <p:txBody>
          <a:bodyPr>
            <a:normAutofit/>
          </a:bodyPr>
          <a:lstStyle/>
          <a:p>
            <a:pPr eaLnBrk="1" hangingPunct="1">
              <a:lnSpc>
                <a:spcPct val="80000"/>
              </a:lnSpc>
              <a:buSzTx/>
              <a:buFont typeface="Wingdings" panose="05000000000000000000" pitchFamily="2" charset="2"/>
              <a:buChar char="«"/>
              <a:defRPr/>
            </a:pPr>
            <a:r>
              <a:rPr lang="fr-FR" sz="2800" dirty="0" smtClean="0">
                <a:solidFill>
                  <a:srgbClr val="000000"/>
                </a:solidFill>
                <a:effectLst>
                  <a:outerShdw blurRad="38100" dist="38100" dir="2700000" algn="tl">
                    <a:srgbClr val="C0C0C0"/>
                  </a:outerShdw>
                </a:effectLst>
              </a:rPr>
              <a:t>+ 20 </a:t>
            </a:r>
            <a:r>
              <a:rPr lang="fr-FR" sz="2800" dirty="0" err="1" smtClean="0">
                <a:solidFill>
                  <a:srgbClr val="000000"/>
                </a:solidFill>
                <a:effectLst>
                  <a:outerShdw blurRad="38100" dist="38100" dir="2700000" algn="tl">
                    <a:srgbClr val="C0C0C0"/>
                  </a:outerShdw>
                </a:effectLst>
              </a:rPr>
              <a:t>years</a:t>
            </a:r>
            <a:r>
              <a:rPr lang="fr-FR" sz="2800" dirty="0" smtClean="0">
                <a:solidFill>
                  <a:srgbClr val="000000"/>
                </a:solidFill>
                <a:effectLst>
                  <a:outerShdw blurRad="38100" dist="38100" dir="2700000" algn="tl">
                    <a:srgbClr val="C0C0C0"/>
                  </a:outerShdw>
                </a:effectLst>
              </a:rPr>
              <a:t> </a:t>
            </a:r>
            <a:r>
              <a:rPr lang="fr-FR" sz="2800" dirty="0" err="1" smtClean="0">
                <a:solidFill>
                  <a:srgbClr val="000000"/>
                </a:solidFill>
                <a:effectLst>
                  <a:outerShdw blurRad="38100" dist="38100" dir="2700000" algn="tl">
                    <a:srgbClr val="C0C0C0"/>
                  </a:outerShdw>
                </a:effectLst>
              </a:rPr>
              <a:t>with</a:t>
            </a:r>
            <a:r>
              <a:rPr lang="fr-FR" sz="2800" dirty="0" smtClean="0">
                <a:solidFill>
                  <a:srgbClr val="000000"/>
                </a:solidFill>
                <a:effectLst>
                  <a:outerShdw blurRad="38100" dist="38100" dir="2700000" algn="tl">
                    <a:srgbClr val="C0C0C0"/>
                  </a:outerShdw>
                </a:effectLst>
              </a:rPr>
              <a:t> FIFA </a:t>
            </a:r>
            <a:r>
              <a:rPr lang="fr-FR" sz="2800" dirty="0" smtClean="0">
                <a:solidFill>
                  <a:srgbClr val="000000"/>
                </a:solidFill>
                <a:effectLst>
                  <a:outerShdw blurRad="38100" dist="38100" dir="2700000" algn="tl">
                    <a:srgbClr val="C0C0C0"/>
                  </a:outerShdw>
                </a:effectLst>
                <a:sym typeface="Wingdings" panose="05000000000000000000" pitchFamily="2" charset="2"/>
              </a:rPr>
              <a:t> Brand </a:t>
            </a:r>
            <a:r>
              <a:rPr lang="fr-FR" sz="2800" dirty="0" err="1" smtClean="0">
                <a:solidFill>
                  <a:srgbClr val="000000"/>
                </a:solidFill>
                <a:effectLst>
                  <a:outerShdw blurRad="38100" dist="38100" dir="2700000" algn="tl">
                    <a:srgbClr val="C0C0C0"/>
                  </a:outerShdw>
                </a:effectLst>
                <a:sym typeface="Wingdings" panose="05000000000000000000" pitchFamily="2" charset="2"/>
              </a:rPr>
              <a:t>Visibility</a:t>
            </a:r>
            <a:r>
              <a:rPr lang="fr-FR" sz="2800" dirty="0" smtClean="0">
                <a:solidFill>
                  <a:srgbClr val="000000"/>
                </a:solidFill>
                <a:effectLst>
                  <a:outerShdw blurRad="38100" dist="38100" dir="2700000" algn="tl">
                    <a:srgbClr val="C0C0C0"/>
                  </a:outerShdw>
                </a:effectLst>
                <a:sym typeface="Wingdings" panose="05000000000000000000" pitchFamily="2" charset="2"/>
              </a:rPr>
              <a:t> / N1 International soccer / Relations </a:t>
            </a:r>
            <a:r>
              <a:rPr lang="fr-FR" sz="2800" dirty="0" err="1" smtClean="0">
                <a:solidFill>
                  <a:srgbClr val="000000"/>
                </a:solidFill>
                <a:effectLst>
                  <a:outerShdw blurRad="38100" dist="38100" dir="2700000" algn="tl">
                    <a:srgbClr val="C0C0C0"/>
                  </a:outerShdw>
                </a:effectLst>
                <a:sym typeface="Wingdings" panose="05000000000000000000" pitchFamily="2" charset="2"/>
              </a:rPr>
              <a:t>users</a:t>
            </a:r>
            <a:r>
              <a:rPr lang="fr-FR" sz="2800" dirty="0" smtClean="0">
                <a:solidFill>
                  <a:srgbClr val="000000"/>
                </a:solidFill>
                <a:effectLst>
                  <a:outerShdw blurRad="38100" dist="38100" dir="2700000" algn="tl">
                    <a:srgbClr val="C0C0C0"/>
                  </a:outerShdw>
                </a:effectLst>
                <a:sym typeface="Wingdings" panose="05000000000000000000" pitchFamily="2" charset="2"/>
              </a:rPr>
              <a:t> + </a:t>
            </a:r>
            <a:r>
              <a:rPr lang="fr-FR" sz="2800" dirty="0" err="1" smtClean="0">
                <a:solidFill>
                  <a:srgbClr val="000000"/>
                </a:solidFill>
                <a:effectLst>
                  <a:outerShdw blurRad="38100" dist="38100" dir="2700000" algn="tl">
                    <a:srgbClr val="C0C0C0"/>
                  </a:outerShdw>
                </a:effectLst>
                <a:sym typeface="Wingdings" panose="05000000000000000000" pitchFamily="2" charset="2"/>
              </a:rPr>
              <a:t>banks</a:t>
            </a:r>
            <a:endParaRPr lang="fr-FR" sz="2800" dirty="0" smtClean="0">
              <a:solidFill>
                <a:srgbClr val="000000"/>
              </a:solidFill>
              <a:effectLst>
                <a:outerShdw blurRad="38100" dist="38100" dir="2700000" algn="tl">
                  <a:srgbClr val="C0C0C0"/>
                </a:outerShdw>
              </a:effectLst>
            </a:endParaRPr>
          </a:p>
          <a:p>
            <a:pPr marL="0" indent="0" eaLnBrk="1" hangingPunct="1">
              <a:lnSpc>
                <a:spcPct val="80000"/>
              </a:lnSpc>
              <a:buSzTx/>
              <a:buNone/>
              <a:defRPr/>
            </a:pPr>
            <a:endParaRPr lang="fr-FR" sz="28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r>
              <a:rPr lang="fr-FR" sz="2800" dirty="0" err="1" smtClean="0">
                <a:solidFill>
                  <a:srgbClr val="000000"/>
                </a:solidFill>
                <a:effectLst>
                  <a:outerShdw blurRad="38100" dist="38100" dir="2700000" algn="tl">
                    <a:srgbClr val="C0C0C0"/>
                  </a:outerShdw>
                </a:effectLst>
              </a:rPr>
              <a:t>Visibility</a:t>
            </a:r>
            <a:r>
              <a:rPr lang="fr-FR" sz="2800" dirty="0" smtClean="0">
                <a:solidFill>
                  <a:srgbClr val="000000"/>
                </a:solidFill>
                <a:effectLst>
                  <a:outerShdw blurRad="38100" dist="38100" dir="2700000" algn="tl">
                    <a:srgbClr val="C0C0C0"/>
                  </a:outerShdw>
                </a:effectLst>
              </a:rPr>
              <a:t> activations :</a:t>
            </a:r>
            <a:endParaRPr lang="fr-FR" sz="28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2 – 4 </a:t>
            </a:r>
            <a:r>
              <a:rPr lang="fr-FR" sz="2400" dirty="0" err="1" smtClean="0">
                <a:solidFill>
                  <a:srgbClr val="000000"/>
                </a:solidFill>
                <a:effectLst>
                  <a:outerShdw blurRad="38100" dist="38100" dir="2700000" algn="tl">
                    <a:srgbClr val="C0C0C0"/>
                  </a:outerShdw>
                </a:effectLst>
              </a:rPr>
              <a:t>billboards</a:t>
            </a:r>
            <a:endParaRPr lang="fr-FR" sz="2000" dirty="0">
              <a:solidFill>
                <a:srgbClr val="000000"/>
              </a:solidFill>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90 min TV </a:t>
            </a:r>
            <a:r>
              <a:rPr lang="fr-FR" sz="2400" dirty="0" err="1" smtClean="0">
                <a:solidFill>
                  <a:srgbClr val="000000"/>
                </a:solidFill>
                <a:effectLst>
                  <a:outerShdw blurRad="38100" dist="38100" dir="2700000" algn="tl">
                    <a:srgbClr val="C0C0C0"/>
                  </a:outerShdw>
                </a:effectLst>
              </a:rPr>
              <a:t>broadcas</a:t>
            </a:r>
            <a:r>
              <a:rPr lang="fr-FR" sz="2400" dirty="0" smtClean="0">
                <a:solidFill>
                  <a:srgbClr val="000000"/>
                </a:solidFill>
                <a:effectLst>
                  <a:outerShdw blurRad="38100" dist="38100" dir="2700000" algn="tl">
                    <a:srgbClr val="C0C0C0"/>
                  </a:outerShdw>
                </a:effectLst>
              </a:rPr>
              <a:t> : </a:t>
            </a:r>
            <a:r>
              <a:rPr lang="fr-FR" sz="2400" dirty="0">
                <a:solidFill>
                  <a:srgbClr val="000000"/>
                </a:solidFill>
                <a:effectLst>
                  <a:outerShdw blurRad="38100" dist="38100" dir="2700000" algn="tl">
                    <a:srgbClr val="C0C0C0"/>
                  </a:outerShdw>
                </a:effectLst>
              </a:rPr>
              <a:t>10-13 min </a:t>
            </a:r>
            <a:r>
              <a:rPr lang="fr-FR" sz="2400" dirty="0" smtClean="0">
                <a:solidFill>
                  <a:srgbClr val="000000"/>
                </a:solidFill>
                <a:effectLst>
                  <a:outerShdw blurRad="38100" dist="38100" dir="2700000" algn="tl">
                    <a:srgbClr val="C0C0C0"/>
                  </a:outerShdw>
                </a:effectLst>
              </a:rPr>
              <a:t>brand </a:t>
            </a:r>
            <a:r>
              <a:rPr lang="fr-FR" sz="2400" dirty="0" err="1" smtClean="0">
                <a:solidFill>
                  <a:srgbClr val="000000"/>
                </a:solidFill>
                <a:effectLst>
                  <a:outerShdw blurRad="38100" dist="38100" dir="2700000" algn="tl">
                    <a:srgbClr val="C0C0C0"/>
                  </a:outerShdw>
                </a:effectLst>
              </a:rPr>
              <a:t>visibility</a:t>
            </a:r>
            <a:endParaRPr lang="fr-FR" sz="2400" dirty="0">
              <a:effectLst>
                <a:outerShdw blurRad="38100" dist="38100" dir="2700000" algn="tl">
                  <a:srgbClr val="C0C0C0"/>
                </a:outerShdw>
              </a:effectLst>
            </a:endParaRPr>
          </a:p>
          <a:p>
            <a:pPr lvl="1" eaLnBrk="1" hangingPunct="1">
              <a:lnSpc>
                <a:spcPct val="80000"/>
              </a:lnSpc>
              <a:buSzTx/>
              <a:buFont typeface="Wingdings" panose="05000000000000000000" pitchFamily="2" charset="2"/>
              <a:buChar char="«"/>
              <a:defRPr/>
            </a:pPr>
            <a:endParaRPr lang="fr-FR" sz="2400" dirty="0">
              <a:effectLst>
                <a:outerShdw blurRad="38100" dist="38100" dir="2700000" algn="tl">
                  <a:srgbClr val="C0C0C0"/>
                </a:outerShdw>
              </a:effectLst>
            </a:endParaRPr>
          </a:p>
        </p:txBody>
      </p:sp>
      <p:pic>
        <p:nvPicPr>
          <p:cNvPr id="41987" name="Picture 3" descr="WC_RGB_OS_Office_HZ_E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306" y="304419"/>
            <a:ext cx="3224805" cy="984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6898914" y="1857317"/>
            <a:ext cx="4448462" cy="316865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80000"/>
              </a:lnSpc>
              <a:buSzTx/>
              <a:buFont typeface="Wingdings" panose="05000000000000000000" pitchFamily="2" charset="2"/>
              <a:buChar char="«"/>
              <a:defRPr/>
            </a:pPr>
            <a:r>
              <a:rPr lang="fr-FR" sz="2800" dirty="0" err="1" smtClean="0">
                <a:solidFill>
                  <a:srgbClr val="000000"/>
                </a:solidFill>
                <a:effectLst>
                  <a:outerShdw blurRad="38100" dist="38100" dir="2700000" algn="tl">
                    <a:srgbClr val="C0C0C0"/>
                  </a:outerShdw>
                </a:effectLst>
              </a:rPr>
              <a:t>Sensemaking</a:t>
            </a:r>
            <a:r>
              <a:rPr lang="fr-FR" sz="2800" dirty="0" smtClean="0">
                <a:solidFill>
                  <a:srgbClr val="000000"/>
                </a:solidFill>
                <a:effectLst>
                  <a:outerShdw blurRad="38100" dist="38100" dir="2700000" algn="tl">
                    <a:srgbClr val="C0C0C0"/>
                  </a:outerShdw>
                </a:effectLst>
              </a:rPr>
              <a:t> activations </a:t>
            </a:r>
            <a:r>
              <a:rPr lang="fr-FR" dirty="0" smtClean="0">
                <a:solidFill>
                  <a:srgbClr val="000000"/>
                </a:solidFill>
                <a:effectLst>
                  <a:outerShdw blurRad="38100" dist="38100" dir="2700000" algn="tl">
                    <a:srgbClr val="C0C0C0"/>
                  </a:outerShdw>
                </a:effectLst>
              </a:rPr>
              <a:t>  </a:t>
            </a:r>
            <a:endParaRPr lang="fr-FR" sz="2800" dirty="0" smtClean="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Hospitality</a:t>
            </a:r>
            <a:r>
              <a:rPr lang="fr-FR" sz="2400" dirty="0" smtClean="0">
                <a:solidFill>
                  <a:srgbClr val="000000"/>
                </a:solidFill>
                <a:effectLst>
                  <a:outerShdw blurRad="38100" dist="38100" dir="2700000" algn="tl">
                    <a:srgbClr val="C0C0C0"/>
                  </a:outerShdw>
                </a:effectLst>
              </a:rPr>
              <a:t> </a:t>
            </a:r>
          </a:p>
          <a:p>
            <a:pPr lvl="1">
              <a:lnSpc>
                <a:spcPct val="80000"/>
              </a:lnSpc>
              <a:buFont typeface="Wingdings" panose="05000000000000000000" pitchFamily="2" charset="2"/>
              <a:buChar char="«"/>
              <a:defRPr/>
            </a:pPr>
            <a:r>
              <a:rPr lang="fr-FR" sz="2400" dirty="0" smtClean="0">
                <a:solidFill>
                  <a:srgbClr val="000000"/>
                </a:solidFill>
                <a:effectLst>
                  <a:outerShdw blurRad="38100" dist="38100" dir="2700000" algn="tl">
                    <a:srgbClr val="C0C0C0"/>
                  </a:outerShdw>
                </a:effectLst>
              </a:rPr>
              <a:t>Master </a:t>
            </a:r>
            <a:r>
              <a:rPr lang="fr-FR" sz="2400" dirty="0" err="1" smtClean="0">
                <a:solidFill>
                  <a:srgbClr val="000000"/>
                </a:solidFill>
                <a:effectLst>
                  <a:outerShdw blurRad="38100" dist="38100" dir="2700000" algn="tl">
                    <a:srgbClr val="C0C0C0"/>
                  </a:outerShdw>
                </a:effectLst>
              </a:rPr>
              <a:t>Card</a:t>
            </a:r>
            <a:r>
              <a:rPr lang="fr-FR" sz="2400" dirty="0" smtClean="0">
                <a:solidFill>
                  <a:srgbClr val="000000"/>
                </a:solidFill>
                <a:effectLst>
                  <a:outerShdw blurRad="38100" dist="38100" dir="2700000" algn="tl">
                    <a:srgbClr val="C0C0C0"/>
                  </a:outerShdw>
                </a:effectLst>
              </a:rPr>
              <a:t> « </a:t>
            </a:r>
            <a:r>
              <a:rPr lang="fr-FR" sz="2400" dirty="0" err="1" smtClean="0">
                <a:solidFill>
                  <a:srgbClr val="000000"/>
                </a:solidFill>
                <a:effectLst>
                  <a:outerShdw blurRad="38100" dist="38100" dir="2700000" algn="tl">
                    <a:srgbClr val="C0C0C0"/>
                  </a:outerShdw>
                </a:effectLst>
              </a:rPr>
              <a:t>Priceless</a:t>
            </a:r>
            <a:r>
              <a:rPr lang="fr-FR" sz="2400" dirty="0" smtClean="0">
                <a:solidFill>
                  <a:srgbClr val="000000"/>
                </a:solidFill>
                <a:effectLst>
                  <a:outerShdw blurRad="38100" dist="38100" dir="2700000" algn="tl">
                    <a:srgbClr val="C0C0C0"/>
                  </a:outerShdw>
                </a:effectLst>
              </a:rPr>
              <a:t> Photo » : (Pelé – </a:t>
            </a:r>
            <a:r>
              <a:rPr lang="fr-FR" sz="2400" dirty="0" err="1" smtClean="0">
                <a:solidFill>
                  <a:srgbClr val="000000"/>
                </a:solidFill>
                <a:effectLst>
                  <a:outerShdw blurRad="38100" dist="38100" dir="2700000" algn="tl">
                    <a:srgbClr val="C0C0C0"/>
                  </a:outerShdw>
                </a:effectLst>
              </a:rPr>
              <a:t>Klinsmann</a:t>
            </a:r>
            <a:r>
              <a:rPr lang="fr-FR" sz="2400" dirty="0" smtClean="0">
                <a:solidFill>
                  <a:srgbClr val="000000"/>
                </a:solidFill>
                <a:effectLst>
                  <a:outerShdw blurRad="38100" dist="38100" dir="2700000" algn="tl">
                    <a:srgbClr val="C0C0C0"/>
                  </a:outerShdw>
                </a:effectLst>
              </a:rPr>
              <a:t>) / </a:t>
            </a:r>
            <a:r>
              <a:rPr lang="fr-FR" sz="2400" dirty="0" err="1" smtClean="0">
                <a:solidFill>
                  <a:srgbClr val="000000"/>
                </a:solidFill>
                <a:effectLst>
                  <a:outerShdw blurRad="38100" dist="38100" dir="2700000" algn="tl">
                    <a:srgbClr val="C0C0C0"/>
                  </a:outerShdw>
                </a:effectLst>
              </a:rPr>
              <a:t>credi</a:t>
            </a:r>
            <a:r>
              <a:rPr lang="fr-FR" sz="2400" dirty="0" smtClean="0">
                <a:solidFill>
                  <a:srgbClr val="000000"/>
                </a:solidFill>
                <a:effectLst>
                  <a:outerShdw blurRad="38100" dist="38100" dir="2700000" algn="tl">
                    <a:srgbClr val="C0C0C0"/>
                  </a:outerShdw>
                </a:effectLst>
              </a:rPr>
              <a:t> </a:t>
            </a:r>
            <a:r>
              <a:rPr lang="fr-FR" sz="2400" dirty="0" err="1" smtClean="0">
                <a:solidFill>
                  <a:srgbClr val="000000"/>
                </a:solidFill>
                <a:effectLst>
                  <a:outerShdw blurRad="38100" dist="38100" dir="2700000" algn="tl">
                    <a:srgbClr val="C0C0C0"/>
                  </a:outerShdw>
                </a:effectLst>
              </a:rPr>
              <a:t>card</a:t>
            </a:r>
            <a:r>
              <a:rPr lang="fr-FR" sz="2400" dirty="0" smtClean="0">
                <a:solidFill>
                  <a:srgbClr val="000000"/>
                </a:solidFill>
                <a:effectLst>
                  <a:outerShdw blurRad="38100" dist="38100" dir="2700000" algn="tl">
                    <a:srgbClr val="C0C0C0"/>
                  </a:outerShdw>
                </a:effectLst>
              </a:rPr>
              <a:t> souvenir</a:t>
            </a:r>
          </a:p>
          <a:p>
            <a:pPr lvl="1">
              <a:lnSpc>
                <a:spcPct val="80000"/>
              </a:lnSpc>
              <a:buFont typeface="Wingdings" panose="05000000000000000000" pitchFamily="2" charset="2"/>
              <a:buChar char="«"/>
              <a:defRPr/>
            </a:pPr>
            <a:r>
              <a:rPr lang="fr-FR" sz="2400" dirty="0" err="1" smtClean="0">
                <a:solidFill>
                  <a:srgbClr val="000000"/>
                </a:solidFill>
                <a:effectLst>
                  <a:outerShdw blurRad="38100" dist="38100" dir="2700000" algn="tl">
                    <a:srgbClr val="C0C0C0"/>
                  </a:outerShdw>
                </a:effectLst>
              </a:rPr>
              <a:t>Cities</a:t>
            </a:r>
            <a:r>
              <a:rPr lang="fr-FR" sz="2400" dirty="0" smtClean="0">
                <a:solidFill>
                  <a:srgbClr val="000000"/>
                </a:solidFill>
                <a:effectLst>
                  <a:outerShdw blurRad="38100" dist="38100" dir="2700000" algn="tl">
                    <a:srgbClr val="C0C0C0"/>
                  </a:outerShdw>
                </a:effectLst>
              </a:rPr>
              <a:t> soccer </a:t>
            </a:r>
            <a:r>
              <a:rPr lang="fr-FR" sz="2400" dirty="0" err="1" smtClean="0">
                <a:solidFill>
                  <a:srgbClr val="000000"/>
                </a:solidFill>
                <a:effectLst>
                  <a:outerShdw blurRad="38100" dist="38100" dir="2700000" algn="tl">
                    <a:srgbClr val="C0C0C0"/>
                  </a:outerShdw>
                </a:effectLst>
              </a:rPr>
              <a:t>championship</a:t>
            </a:r>
            <a:r>
              <a:rPr lang="fr-FR" sz="2400" dirty="0" smtClean="0">
                <a:solidFill>
                  <a:srgbClr val="000000"/>
                </a:solidFill>
                <a:effectLst>
                  <a:outerShdw blurRad="38100" dist="38100" dir="2700000" algn="tl">
                    <a:srgbClr val="C0C0C0"/>
                  </a:outerShdw>
                </a:effectLst>
              </a:rPr>
              <a:t> by Master </a:t>
            </a:r>
            <a:r>
              <a:rPr lang="fr-FR" sz="2400" dirty="0" err="1" smtClean="0">
                <a:solidFill>
                  <a:srgbClr val="000000"/>
                </a:solidFill>
                <a:effectLst>
                  <a:outerShdw blurRad="38100" dist="38100" dir="2700000" algn="tl">
                    <a:srgbClr val="C0C0C0"/>
                  </a:outerShdw>
                </a:effectLst>
              </a:rPr>
              <a:t>Card</a:t>
            </a:r>
            <a:endParaRPr lang="fr-FR" sz="2400" dirty="0" smtClean="0">
              <a:solidFill>
                <a:srgbClr val="000000"/>
              </a:solidFill>
              <a:effectLst>
                <a:outerShdw blurRad="38100" dist="38100" dir="2700000" algn="tl">
                  <a:srgbClr val="C0C0C0"/>
                </a:outerShdw>
              </a:effectLst>
            </a:endParaRPr>
          </a:p>
        </p:txBody>
      </p:sp>
      <p:pic>
        <p:nvPicPr>
          <p:cNvPr id="6" name="Picture 5" descr="0076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438" y="4581525"/>
            <a:ext cx="23764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D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730" y="4581525"/>
            <a:ext cx="23050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ard 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224" y="6121"/>
            <a:ext cx="2374900" cy="1581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861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body" idx="1"/>
          </p:nvPr>
        </p:nvSpPr>
        <p:spPr>
          <a:xfrm>
            <a:off x="1919289" y="1145086"/>
            <a:ext cx="8497887" cy="6021387"/>
          </a:xfrm>
        </p:spPr>
        <p:txBody>
          <a:bodyPr>
            <a:normAutofit/>
          </a:bodyPr>
          <a:lstStyle/>
          <a:p>
            <a:pPr eaLnBrk="1" hangingPunct="1">
              <a:lnSpc>
                <a:spcPct val="80000"/>
              </a:lnSpc>
              <a:buSzTx/>
              <a:buFont typeface="Wingdings" panose="05000000000000000000" pitchFamily="2" charset="2"/>
              <a:buChar char="«"/>
              <a:defRPr/>
            </a:pPr>
            <a:r>
              <a:rPr lang="fr-FR" sz="1500" dirty="0" err="1" smtClean="0">
                <a:solidFill>
                  <a:srgbClr val="000000"/>
                </a:solidFill>
                <a:effectLst>
                  <a:outerShdw blurRad="38100" dist="38100" dir="2700000" algn="tl">
                    <a:srgbClr val="C0C0C0"/>
                  </a:outerShdw>
                </a:effectLst>
              </a:rPr>
              <a:t>Visibility</a:t>
            </a:r>
            <a:r>
              <a:rPr lang="fr-FR" sz="1500" dirty="0" smtClean="0">
                <a:solidFill>
                  <a:srgbClr val="000000"/>
                </a:solidFill>
                <a:effectLst>
                  <a:outerShdw blurRad="38100" dist="38100" dir="2700000" algn="tl">
                    <a:srgbClr val="C0C0C0"/>
                  </a:outerShdw>
                </a:effectLst>
              </a:rPr>
              <a:t> activation :</a:t>
            </a:r>
            <a:endParaRPr lang="fr-FR" sz="1500"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sz="1600" dirty="0">
                <a:solidFill>
                  <a:srgbClr val="000000"/>
                </a:solidFill>
                <a:effectLst>
                  <a:outerShdw blurRad="38100" dist="38100" dir="2700000" algn="tl">
                    <a:srgbClr val="C0C0C0"/>
                  </a:outerShdw>
                </a:effectLst>
              </a:rPr>
              <a:t>2 – 4 </a:t>
            </a:r>
            <a:r>
              <a:rPr lang="fr-FR" sz="1600" dirty="0" err="1">
                <a:solidFill>
                  <a:srgbClr val="000000"/>
                </a:solidFill>
                <a:effectLst>
                  <a:outerShdw blurRad="38100" dist="38100" dir="2700000" algn="tl">
                    <a:srgbClr val="C0C0C0"/>
                  </a:outerShdw>
                </a:effectLst>
              </a:rPr>
              <a:t>billboards</a:t>
            </a:r>
            <a:endParaRPr lang="fr-FR" sz="1400" dirty="0">
              <a:solidFill>
                <a:srgbClr val="000000"/>
              </a:solidFill>
              <a:effectLst>
                <a:outerShdw blurRad="38100" dist="38100" dir="2700000" algn="tl">
                  <a:srgbClr val="C0C0C0"/>
                </a:outerShdw>
              </a:effectLst>
            </a:endParaRPr>
          </a:p>
          <a:p>
            <a:pPr eaLnBrk="1" hangingPunct="1">
              <a:lnSpc>
                <a:spcPct val="80000"/>
              </a:lnSpc>
              <a:buSzTx/>
              <a:buFont typeface="Wingdings" panose="05000000000000000000" pitchFamily="2" charset="2"/>
              <a:buChar char="«"/>
              <a:defRPr/>
            </a:pPr>
            <a:endParaRPr lang="fr-FR" sz="1500" dirty="0">
              <a:solidFill>
                <a:srgbClr val="000000"/>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Char char="«"/>
              <a:defRPr/>
            </a:pPr>
            <a:r>
              <a:rPr lang="fr-FR" sz="1500" dirty="0" err="1" smtClean="0">
                <a:solidFill>
                  <a:srgbClr val="000000"/>
                </a:solidFill>
                <a:effectLst>
                  <a:outerShdw blurRad="38100" dist="38100" dir="2700000" algn="tl">
                    <a:srgbClr val="C0C0C0"/>
                  </a:outerShdw>
                </a:effectLst>
              </a:rPr>
              <a:t>Sensemaking</a:t>
            </a:r>
            <a:r>
              <a:rPr lang="fr-FR" sz="1500" dirty="0" smtClean="0">
                <a:solidFill>
                  <a:srgbClr val="000000"/>
                </a:solidFill>
                <a:effectLst>
                  <a:outerShdw blurRad="38100" dist="38100" dir="2700000" algn="tl">
                    <a:srgbClr val="C0C0C0"/>
                  </a:outerShdw>
                </a:effectLst>
              </a:rPr>
              <a:t> activations »:</a:t>
            </a:r>
            <a:endParaRPr lang="fr-FR" sz="1500" dirty="0">
              <a:solidFill>
                <a:srgbClr val="000000"/>
              </a:solidFill>
              <a:effectLst>
                <a:outerShdw blurRad="38100" dist="38100" dir="2700000" algn="tl">
                  <a:srgbClr val="C0C0C0"/>
                </a:outerShdw>
              </a:effectLst>
            </a:endParaRPr>
          </a:p>
          <a:p>
            <a:pPr lvl="1" eaLnBrk="1" hangingPunct="1">
              <a:spcBef>
                <a:spcPct val="0"/>
              </a:spcBef>
              <a:buClrTx/>
              <a:buSzTx/>
              <a:buFont typeface="Wingdings" panose="05000000000000000000" pitchFamily="2" charset="2"/>
              <a:buChar char="«"/>
              <a:defRPr/>
            </a:pPr>
            <a:r>
              <a:rPr lang="fr-FR" sz="1500" dirty="0">
                <a:solidFill>
                  <a:srgbClr val="000000"/>
                </a:solidFill>
                <a:effectLst>
                  <a:outerShdw blurRad="38100" dist="38100" dir="2700000" algn="tl">
                    <a:srgbClr val="C0C0C0"/>
                  </a:outerShdw>
                </a:effectLst>
              </a:rPr>
              <a:t>McDonald’s Player Escort Program : 1048 </a:t>
            </a:r>
            <a:r>
              <a:rPr lang="fr-FR" sz="1500" dirty="0" err="1" smtClean="0">
                <a:solidFill>
                  <a:srgbClr val="000000"/>
                </a:solidFill>
                <a:effectLst>
                  <a:outerShdw blurRad="38100" dist="38100" dir="2700000" algn="tl">
                    <a:srgbClr val="C0C0C0"/>
                  </a:outerShdw>
                </a:effectLst>
              </a:rPr>
              <a:t>children</a:t>
            </a:r>
            <a:r>
              <a:rPr lang="fr-FR" sz="1500" dirty="0" smtClean="0">
                <a:solidFill>
                  <a:srgbClr val="000000"/>
                </a:solidFill>
                <a:effectLst>
                  <a:outerShdw blurRad="38100" dist="38100" dir="2700000" algn="tl">
                    <a:srgbClr val="C0C0C0"/>
                  </a:outerShdw>
                </a:effectLst>
              </a:rPr>
              <a:t> (6-10 </a:t>
            </a:r>
            <a:r>
              <a:rPr lang="fr-FR" sz="1500" dirty="0" err="1" smtClean="0">
                <a:solidFill>
                  <a:srgbClr val="000000"/>
                </a:solidFill>
                <a:effectLst>
                  <a:outerShdw blurRad="38100" dist="38100" dir="2700000" algn="tl">
                    <a:srgbClr val="C0C0C0"/>
                  </a:outerShdw>
                </a:effectLst>
              </a:rPr>
              <a:t>years</a:t>
            </a:r>
            <a:r>
              <a:rPr lang="fr-FR" sz="1500" dirty="0" smtClean="0">
                <a:solidFill>
                  <a:srgbClr val="000000"/>
                </a:solidFill>
                <a:effectLst>
                  <a:outerShdw blurRad="38100" dist="38100" dir="2700000" algn="tl">
                    <a:srgbClr val="C0C0C0"/>
                  </a:outerShdw>
                </a:effectLst>
              </a:rPr>
              <a:t>)</a:t>
            </a:r>
          </a:p>
          <a:p>
            <a:pPr marL="201168" lvl="1" indent="0" eaLnBrk="1" hangingPunct="1">
              <a:spcBef>
                <a:spcPct val="0"/>
              </a:spcBef>
              <a:buClrTx/>
              <a:buSzTx/>
              <a:buNone/>
              <a:defRPr/>
            </a:pPr>
            <a:endParaRPr lang="fr-FR" sz="1500" dirty="0">
              <a:solidFill>
                <a:srgbClr val="000000"/>
              </a:solidFill>
              <a:effectLst>
                <a:outerShdw blurRad="38100" dist="38100" dir="2700000" algn="tl">
                  <a:srgbClr val="C0C0C0"/>
                </a:outerShdw>
              </a:effectLst>
            </a:endParaRPr>
          </a:p>
          <a:p>
            <a:pPr lvl="1" eaLnBrk="1" hangingPunct="1">
              <a:spcBef>
                <a:spcPct val="0"/>
              </a:spcBef>
              <a:buClrTx/>
              <a:buSzTx/>
              <a:buFont typeface="Wingdings" panose="05000000000000000000" pitchFamily="2" charset="2"/>
              <a:buChar char="«"/>
              <a:defRPr/>
            </a:pPr>
            <a:r>
              <a:rPr lang="fr-FR" sz="1500" dirty="0" err="1" smtClean="0">
                <a:solidFill>
                  <a:srgbClr val="000000"/>
                </a:solidFill>
                <a:effectLst>
                  <a:outerShdw blurRad="38100" dist="38100" dir="2700000" algn="tl">
                    <a:srgbClr val="C0C0C0"/>
                  </a:outerShdw>
                </a:effectLst>
              </a:rPr>
              <a:t>Special</a:t>
            </a:r>
            <a:r>
              <a:rPr lang="fr-FR" sz="1500" dirty="0" smtClean="0">
                <a:solidFill>
                  <a:srgbClr val="000000"/>
                </a:solidFill>
                <a:effectLst>
                  <a:outerShdw blurRad="38100" dist="38100" dir="2700000" algn="tl">
                    <a:srgbClr val="C0C0C0"/>
                  </a:outerShdw>
                </a:effectLst>
              </a:rPr>
              <a:t> promotions :</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smtClean="0">
                <a:solidFill>
                  <a:srgbClr val="000000"/>
                </a:solidFill>
                <a:effectLst>
                  <a:outerShdw blurRad="38100" dist="38100" dir="2700000" algn="tl">
                    <a:srgbClr val="C0C0C0"/>
                  </a:outerShdw>
                </a:effectLst>
              </a:rPr>
              <a:t>Germany </a:t>
            </a:r>
            <a:r>
              <a:rPr lang="fr-FR" sz="1500" dirty="0">
                <a:solidFill>
                  <a:srgbClr val="000000"/>
                </a:solidFill>
                <a:effectLst>
                  <a:outerShdw blurRad="38100" dist="38100" dir="2700000" algn="tl">
                    <a:srgbClr val="C0C0C0"/>
                  </a:outerShdw>
                </a:effectLst>
              </a:rPr>
              <a:t>: </a:t>
            </a:r>
            <a:r>
              <a:rPr lang="fr-FR" sz="1500" dirty="0" err="1" smtClean="0">
                <a:solidFill>
                  <a:srgbClr val="000000"/>
                </a:solidFill>
                <a:effectLst>
                  <a:outerShdw blurRad="38100" dist="38100" dir="2700000" algn="tl">
                    <a:srgbClr val="C0C0C0"/>
                  </a:outerShdw>
                </a:effectLst>
              </a:rPr>
              <a:t>Goleo</a:t>
            </a:r>
            <a:r>
              <a:rPr lang="fr-FR" sz="1500" dirty="0" smtClean="0">
                <a:solidFill>
                  <a:srgbClr val="000000"/>
                </a:solidFill>
                <a:effectLst>
                  <a:outerShdw blurRad="38100" dist="38100" dir="2700000" algn="tl">
                    <a:srgbClr val="C0C0C0"/>
                  </a:outerShdw>
                </a:effectLst>
              </a:rPr>
              <a:t> / </a:t>
            </a:r>
            <a:r>
              <a:rPr lang="fr-FR" sz="1500" dirty="0" err="1" smtClean="0">
                <a:solidFill>
                  <a:srgbClr val="000000"/>
                </a:solidFill>
                <a:effectLst>
                  <a:outerShdw blurRad="38100" dist="38100" dir="2700000" algn="tl">
                    <a:srgbClr val="C0C0C0"/>
                  </a:outerShdw>
                </a:effectLst>
              </a:rPr>
              <a:t>Celebrity</a:t>
            </a:r>
            <a:r>
              <a:rPr lang="fr-FR" sz="1500" dirty="0" smtClean="0">
                <a:solidFill>
                  <a:srgbClr val="000000"/>
                </a:solidFill>
                <a:effectLst>
                  <a:outerShdw blurRad="38100" dist="38100" dir="2700000" algn="tl">
                    <a:srgbClr val="C0C0C0"/>
                  </a:outerShdw>
                </a:effectLst>
              </a:rPr>
              <a:t> </a:t>
            </a:r>
            <a:r>
              <a:rPr lang="fr-FR" sz="1500" dirty="0" err="1" smtClean="0">
                <a:solidFill>
                  <a:srgbClr val="000000"/>
                </a:solidFill>
                <a:effectLst>
                  <a:outerShdw blurRad="38100" dist="38100" dir="2700000" algn="tl">
                    <a:srgbClr val="C0C0C0"/>
                  </a:outerShdw>
                </a:effectLst>
              </a:rPr>
              <a:t>endorsment</a:t>
            </a:r>
            <a:r>
              <a:rPr lang="fr-FR" sz="1500" dirty="0" smtClean="0">
                <a:solidFill>
                  <a:srgbClr val="000000"/>
                </a:solidFill>
                <a:effectLst>
                  <a:outerShdw blurRad="38100" dist="38100" dir="2700000" algn="tl">
                    <a:srgbClr val="C0C0C0"/>
                  </a:outerShdw>
                </a:effectLst>
              </a:rPr>
              <a:t> / Tickets</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err="1" smtClean="0">
                <a:solidFill>
                  <a:srgbClr val="000000"/>
                </a:solidFill>
                <a:effectLst>
                  <a:outerShdw blurRad="38100" dist="38100" dir="2700000" algn="tl">
                    <a:srgbClr val="C0C0C0"/>
                  </a:outerShdw>
                </a:effectLst>
              </a:rPr>
              <a:t>Brazil</a:t>
            </a:r>
            <a:r>
              <a:rPr lang="fr-FR" sz="1500" dirty="0" smtClean="0">
                <a:solidFill>
                  <a:srgbClr val="000000"/>
                </a:solidFill>
                <a:effectLst>
                  <a:outerShdw blurRad="38100" dist="38100" dir="2700000" algn="tl">
                    <a:srgbClr val="C0C0C0"/>
                  </a:outerShdw>
                </a:effectLst>
              </a:rPr>
              <a:t> </a:t>
            </a:r>
            <a:r>
              <a:rPr lang="fr-FR" sz="1500" dirty="0">
                <a:solidFill>
                  <a:srgbClr val="000000"/>
                </a:solidFill>
                <a:effectLst>
                  <a:outerShdw blurRad="38100" dist="38100" dir="2700000" algn="tl">
                    <a:srgbClr val="C0C0C0"/>
                  </a:outerShdw>
                </a:effectLst>
              </a:rPr>
              <a:t>: </a:t>
            </a:r>
            <a:r>
              <a:rPr lang="fr-FR" sz="1500" dirty="0" smtClean="0">
                <a:solidFill>
                  <a:srgbClr val="000000"/>
                </a:solidFill>
                <a:effectLst>
                  <a:outerShdw blurRad="38100" dist="38100" dir="2700000" algn="tl">
                    <a:srgbClr val="C0C0C0"/>
                  </a:outerShdw>
                </a:effectLst>
              </a:rPr>
              <a:t>Countries Burgers</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smtClean="0">
                <a:solidFill>
                  <a:srgbClr val="000000"/>
                </a:solidFill>
                <a:effectLst>
                  <a:outerShdw blurRad="38100" dist="38100" dir="2700000" algn="tl">
                    <a:srgbClr val="C0C0C0"/>
                  </a:outerShdw>
                </a:effectLst>
              </a:rPr>
              <a:t>China </a:t>
            </a:r>
            <a:r>
              <a:rPr lang="fr-FR" sz="1500" dirty="0">
                <a:solidFill>
                  <a:srgbClr val="000000"/>
                </a:solidFill>
                <a:effectLst>
                  <a:outerShdw blurRad="38100" dist="38100" dir="2700000" algn="tl">
                    <a:srgbClr val="C0C0C0"/>
                  </a:outerShdw>
                </a:effectLst>
              </a:rPr>
              <a:t>: </a:t>
            </a:r>
            <a:r>
              <a:rPr lang="fr-FR" sz="1500" dirty="0" smtClean="0">
                <a:solidFill>
                  <a:srgbClr val="000000"/>
                </a:solidFill>
                <a:effectLst>
                  <a:outerShdw blurRad="38100" dist="38100" dir="2700000" algn="tl">
                    <a:srgbClr val="C0C0C0"/>
                  </a:outerShdw>
                </a:effectLst>
              </a:rPr>
              <a:t>TV </a:t>
            </a:r>
            <a:r>
              <a:rPr lang="fr-FR" sz="1500" dirty="0" err="1" smtClean="0">
                <a:solidFill>
                  <a:srgbClr val="000000"/>
                </a:solidFill>
                <a:effectLst>
                  <a:outerShdw blurRad="38100" dist="38100" dir="2700000" algn="tl">
                    <a:srgbClr val="C0C0C0"/>
                  </a:outerShdw>
                </a:effectLst>
              </a:rPr>
              <a:t>adverstersinng</a:t>
            </a:r>
            <a:r>
              <a:rPr lang="fr-FR" sz="1500" dirty="0" smtClean="0">
                <a:solidFill>
                  <a:srgbClr val="000000"/>
                </a:solidFill>
                <a:effectLst>
                  <a:outerShdw blurRad="38100" dist="38100" dir="2700000" algn="tl">
                    <a:srgbClr val="C0C0C0"/>
                  </a:outerShdw>
                </a:effectLst>
              </a:rPr>
              <a:t> and goodies</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a:solidFill>
                  <a:srgbClr val="000000"/>
                </a:solidFill>
                <a:effectLst>
                  <a:outerShdw blurRad="38100" dist="38100" dir="2700000" algn="tl">
                    <a:srgbClr val="C0C0C0"/>
                  </a:outerShdw>
                </a:effectLst>
              </a:rPr>
              <a:t>USA : </a:t>
            </a:r>
            <a:r>
              <a:rPr lang="fr-FR" sz="1500" dirty="0" smtClean="0">
                <a:solidFill>
                  <a:srgbClr val="000000"/>
                </a:solidFill>
                <a:effectLst>
                  <a:outerShdw blurRad="38100" dist="38100" dir="2700000" algn="tl">
                    <a:srgbClr val="C0C0C0"/>
                  </a:outerShdw>
                </a:effectLst>
              </a:rPr>
              <a:t>Limited goodies FIFA </a:t>
            </a:r>
            <a:r>
              <a:rPr lang="fr-FR" sz="1500" dirty="0">
                <a:solidFill>
                  <a:srgbClr val="000000"/>
                </a:solidFill>
                <a:effectLst>
                  <a:outerShdw blurRad="38100" dist="38100" dir="2700000" algn="tl">
                    <a:srgbClr val="C0C0C0"/>
                  </a:outerShdw>
                </a:effectLst>
              </a:rPr>
              <a:t>World </a:t>
            </a:r>
            <a:r>
              <a:rPr lang="fr-FR" sz="1500" dirty="0" err="1">
                <a:solidFill>
                  <a:srgbClr val="000000"/>
                </a:solidFill>
                <a:effectLst>
                  <a:outerShdw blurRad="38100" dist="38100" dir="2700000" algn="tl">
                    <a:srgbClr val="C0C0C0"/>
                  </a:outerShdw>
                </a:effectLst>
              </a:rPr>
              <a:t>Cup</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err="1" smtClean="0">
                <a:solidFill>
                  <a:srgbClr val="000000"/>
                </a:solidFill>
                <a:effectLst>
                  <a:outerShdw blurRad="38100" dist="38100" dir="2700000" algn="tl">
                    <a:srgbClr val="C0C0C0"/>
                  </a:outerShdw>
                </a:effectLst>
              </a:rPr>
              <a:t>India</a:t>
            </a:r>
            <a:r>
              <a:rPr lang="fr-FR" sz="1500" dirty="0" smtClean="0">
                <a:solidFill>
                  <a:srgbClr val="000000"/>
                </a:solidFill>
                <a:effectLst>
                  <a:outerShdw blurRad="38100" dist="38100" dir="2700000" algn="tl">
                    <a:srgbClr val="C0C0C0"/>
                  </a:outerShdw>
                </a:effectLst>
              </a:rPr>
              <a:t> </a:t>
            </a:r>
            <a:r>
              <a:rPr lang="fr-FR" sz="1500" dirty="0">
                <a:solidFill>
                  <a:srgbClr val="000000"/>
                </a:solidFill>
                <a:effectLst>
                  <a:outerShdw blurRad="38100" dist="38100" dir="2700000" algn="tl">
                    <a:srgbClr val="C0C0C0"/>
                  </a:outerShdw>
                </a:effectLst>
              </a:rPr>
              <a:t>: </a:t>
            </a:r>
            <a:r>
              <a:rPr lang="fr-FR" sz="1500" dirty="0" err="1" smtClean="0">
                <a:solidFill>
                  <a:srgbClr val="000000"/>
                </a:solidFill>
                <a:effectLst>
                  <a:outerShdw blurRad="38100" dist="38100" dir="2700000" algn="tl">
                    <a:srgbClr val="C0C0C0"/>
                  </a:outerShdw>
                </a:effectLst>
              </a:rPr>
              <a:t>coccer</a:t>
            </a:r>
            <a:r>
              <a:rPr lang="fr-FR" sz="1500" dirty="0" smtClean="0">
                <a:solidFill>
                  <a:srgbClr val="000000"/>
                </a:solidFill>
                <a:effectLst>
                  <a:outerShdw blurRad="38100" dist="38100" dir="2700000" algn="tl">
                    <a:srgbClr val="C0C0C0"/>
                  </a:outerShdw>
                </a:effectLst>
              </a:rPr>
              <a:t> table </a:t>
            </a:r>
            <a:r>
              <a:rPr lang="fr-FR" sz="1500" dirty="0" err="1" smtClean="0">
                <a:solidFill>
                  <a:srgbClr val="000000"/>
                </a:solidFill>
                <a:effectLst>
                  <a:outerShdw blurRad="38100" dist="38100" dir="2700000" algn="tl">
                    <a:srgbClr val="C0C0C0"/>
                  </a:outerShdw>
                </a:effectLst>
              </a:rPr>
              <a:t>games</a:t>
            </a:r>
            <a:r>
              <a:rPr lang="fr-FR" sz="1500" dirty="0" smtClean="0">
                <a:solidFill>
                  <a:srgbClr val="000000"/>
                </a:solidFill>
                <a:effectLst>
                  <a:outerShdw blurRad="38100" dist="38100" dir="2700000" algn="tl">
                    <a:srgbClr val="C0C0C0"/>
                  </a:outerShdw>
                </a:effectLst>
              </a:rPr>
              <a:t> </a:t>
            </a:r>
            <a:r>
              <a:rPr lang="fr-FR" sz="1500" dirty="0" err="1" smtClean="0">
                <a:solidFill>
                  <a:srgbClr val="000000"/>
                </a:solidFill>
                <a:effectLst>
                  <a:outerShdw blurRad="38100" dist="38100" dir="2700000" algn="tl">
                    <a:srgbClr val="C0C0C0"/>
                  </a:outerShdw>
                </a:effectLst>
              </a:rPr>
              <a:t>Mcdonald’s</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err="1" smtClean="0">
                <a:solidFill>
                  <a:srgbClr val="000000"/>
                </a:solidFill>
                <a:effectLst>
                  <a:outerShdw blurRad="38100" dist="38100" dir="2700000" algn="tl">
                    <a:srgbClr val="C0C0C0"/>
                  </a:outerShdw>
                </a:effectLst>
              </a:rPr>
              <a:t>Japan</a:t>
            </a:r>
            <a:r>
              <a:rPr lang="fr-FR" sz="1500" dirty="0" smtClean="0">
                <a:solidFill>
                  <a:srgbClr val="000000"/>
                </a:solidFill>
                <a:effectLst>
                  <a:outerShdw blurRad="38100" dist="38100" dir="2700000" algn="tl">
                    <a:srgbClr val="C0C0C0"/>
                  </a:outerShdw>
                </a:effectLst>
              </a:rPr>
              <a:t> </a:t>
            </a:r>
            <a:r>
              <a:rPr lang="fr-FR" sz="1500" dirty="0">
                <a:solidFill>
                  <a:srgbClr val="000000"/>
                </a:solidFill>
                <a:effectLst>
                  <a:outerShdw blurRad="38100" dist="38100" dir="2700000" algn="tl">
                    <a:srgbClr val="C0C0C0"/>
                  </a:outerShdw>
                </a:effectLst>
              </a:rPr>
              <a:t>: </a:t>
            </a:r>
            <a:r>
              <a:rPr lang="fr-FR" sz="1500" dirty="0" smtClean="0">
                <a:solidFill>
                  <a:srgbClr val="000000"/>
                </a:solidFill>
                <a:effectLst>
                  <a:outerShdw blurRad="38100" dist="38100" dir="2700000" algn="tl">
                    <a:srgbClr val="C0C0C0"/>
                  </a:outerShdw>
                </a:effectLst>
              </a:rPr>
              <a:t>Mini </a:t>
            </a:r>
            <a:r>
              <a:rPr lang="fr-FR" sz="1500" dirty="0" err="1" smtClean="0">
                <a:solidFill>
                  <a:srgbClr val="000000"/>
                </a:solidFill>
                <a:effectLst>
                  <a:outerShdw blurRad="38100" dist="38100" dir="2700000" algn="tl">
                    <a:srgbClr val="C0C0C0"/>
                  </a:outerShdw>
                </a:effectLst>
              </a:rPr>
              <a:t>balls</a:t>
            </a:r>
            <a:r>
              <a:rPr lang="fr-FR" sz="1500" dirty="0" smtClean="0">
                <a:solidFill>
                  <a:srgbClr val="000000"/>
                </a:solidFill>
                <a:effectLst>
                  <a:outerShdw blurRad="38100" dist="38100" dir="2700000" algn="tl">
                    <a:srgbClr val="C0C0C0"/>
                  </a:outerShdw>
                </a:effectLst>
              </a:rPr>
              <a:t> and </a:t>
            </a:r>
            <a:r>
              <a:rPr lang="fr-FR" sz="1500" dirty="0" err="1" smtClean="0">
                <a:solidFill>
                  <a:srgbClr val="000000"/>
                </a:solidFill>
                <a:effectLst>
                  <a:outerShdw blurRad="38100" dist="38100" dir="2700000" algn="tl">
                    <a:srgbClr val="C0C0C0"/>
                  </a:outerShdw>
                </a:effectLst>
              </a:rPr>
              <a:t>mino</a:t>
            </a:r>
            <a:r>
              <a:rPr lang="fr-FR" sz="1500" dirty="0" smtClean="0">
                <a:solidFill>
                  <a:srgbClr val="000000"/>
                </a:solidFill>
                <a:effectLst>
                  <a:outerShdw blurRad="38100" dist="38100" dir="2700000" algn="tl">
                    <a:srgbClr val="C0C0C0"/>
                  </a:outerShdw>
                </a:effectLst>
              </a:rPr>
              <a:t> </a:t>
            </a:r>
            <a:r>
              <a:rPr lang="fr-FR" sz="1500" dirty="0" err="1" smtClean="0">
                <a:solidFill>
                  <a:srgbClr val="000000"/>
                </a:solidFill>
                <a:effectLst>
                  <a:outerShdw blurRad="38100" dist="38100" dir="2700000" algn="tl">
                    <a:srgbClr val="C0C0C0"/>
                  </a:outerShdw>
                </a:effectLst>
              </a:rPr>
              <a:t>Goleo</a:t>
            </a:r>
            <a:endParaRPr lang="fr-FR" sz="1500" dirty="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smtClean="0">
                <a:solidFill>
                  <a:srgbClr val="000000"/>
                </a:solidFill>
                <a:effectLst>
                  <a:outerShdw blurRad="38100" dist="38100" dir="2700000" algn="tl">
                    <a:srgbClr val="C0C0C0"/>
                  </a:outerShdw>
                </a:effectLst>
              </a:rPr>
              <a:t>Mexico </a:t>
            </a:r>
            <a:r>
              <a:rPr lang="fr-FR" sz="1500" dirty="0">
                <a:solidFill>
                  <a:srgbClr val="000000"/>
                </a:solidFill>
                <a:effectLst>
                  <a:outerShdw blurRad="38100" dist="38100" dir="2700000" algn="tl">
                    <a:srgbClr val="C0C0C0"/>
                  </a:outerShdw>
                </a:effectLst>
              </a:rPr>
              <a:t>: packaging </a:t>
            </a:r>
            <a:endParaRPr lang="fr-FR" sz="1500" dirty="0" smtClean="0">
              <a:solidFill>
                <a:srgbClr val="000000"/>
              </a:solidFill>
              <a:effectLst>
                <a:outerShdw blurRad="38100" dist="38100" dir="2700000" algn="tl">
                  <a:srgbClr val="C0C0C0"/>
                </a:outerShdw>
              </a:effectLst>
            </a:endParaRPr>
          </a:p>
          <a:p>
            <a:pPr lvl="2" eaLnBrk="1" hangingPunct="1">
              <a:spcBef>
                <a:spcPct val="0"/>
              </a:spcBef>
              <a:buClrTx/>
              <a:buFont typeface="Wingdings" pitchFamily="2" charset="2"/>
              <a:buChar char="«"/>
              <a:defRPr/>
            </a:pPr>
            <a:r>
              <a:rPr lang="fr-FR" sz="1500" dirty="0" smtClean="0">
                <a:solidFill>
                  <a:srgbClr val="000000"/>
                </a:solidFill>
                <a:effectLst>
                  <a:outerShdw blurRad="38100" dist="38100" dir="2700000" algn="tl">
                    <a:srgbClr val="C0C0C0"/>
                  </a:outerShdw>
                </a:effectLst>
              </a:rPr>
              <a:t>UK </a:t>
            </a:r>
            <a:r>
              <a:rPr lang="fr-FR" sz="1500" dirty="0">
                <a:solidFill>
                  <a:srgbClr val="000000"/>
                </a:solidFill>
                <a:effectLst>
                  <a:outerShdw blurRad="38100" dist="38100" dir="2700000" algn="tl">
                    <a:srgbClr val="C0C0C0"/>
                  </a:outerShdw>
                </a:effectLst>
              </a:rPr>
              <a:t>: </a:t>
            </a:r>
            <a:r>
              <a:rPr lang="fr-FR" sz="1500" dirty="0" smtClean="0">
                <a:solidFill>
                  <a:srgbClr val="000000"/>
                </a:solidFill>
                <a:effectLst>
                  <a:outerShdw blurRad="38100" dist="38100" dir="2700000" algn="tl">
                    <a:srgbClr val="C0C0C0"/>
                  </a:outerShdw>
                </a:effectLst>
              </a:rPr>
              <a:t>mobile </a:t>
            </a:r>
            <a:r>
              <a:rPr lang="fr-FR" sz="1500" dirty="0" err="1" smtClean="0">
                <a:solidFill>
                  <a:srgbClr val="000000"/>
                </a:solidFill>
                <a:effectLst>
                  <a:outerShdw blurRad="38100" dist="38100" dir="2700000" algn="tl">
                    <a:srgbClr val="C0C0C0"/>
                  </a:outerShdw>
                </a:effectLst>
              </a:rPr>
              <a:t>games</a:t>
            </a:r>
            <a:r>
              <a:rPr lang="fr-FR" sz="1500" dirty="0" smtClean="0">
                <a:solidFill>
                  <a:srgbClr val="000000"/>
                </a:solidFill>
                <a:effectLst>
                  <a:outerShdw blurRad="38100" dist="38100" dir="2700000" algn="tl">
                    <a:srgbClr val="C0C0C0"/>
                  </a:outerShdw>
                </a:effectLst>
              </a:rPr>
              <a:t>«</a:t>
            </a:r>
            <a:r>
              <a:rPr lang="fr-FR" sz="1500" dirty="0">
                <a:solidFill>
                  <a:srgbClr val="000000"/>
                </a:solidFill>
                <a:effectLst>
                  <a:outerShdw blurRad="38100" dist="38100" dir="2700000" algn="tl">
                    <a:srgbClr val="C0C0C0"/>
                  </a:outerShdw>
                </a:effectLst>
              </a:rPr>
              <a:t> A tex to Win » </a:t>
            </a:r>
            <a:r>
              <a:rPr lang="fr-FR" sz="1500" dirty="0" err="1" smtClean="0">
                <a:solidFill>
                  <a:srgbClr val="000000"/>
                </a:solidFill>
                <a:effectLst>
                  <a:outerShdw blurRad="38100" dist="38100" dir="2700000" algn="tl">
                    <a:srgbClr val="C0C0C0"/>
                  </a:outerShdw>
                </a:effectLst>
              </a:rPr>
              <a:t>with</a:t>
            </a:r>
            <a:r>
              <a:rPr lang="fr-FR" sz="1500" dirty="0" smtClean="0">
                <a:solidFill>
                  <a:srgbClr val="000000"/>
                </a:solidFill>
                <a:effectLst>
                  <a:outerShdw blurRad="38100" dist="38100" dir="2700000" algn="tl">
                    <a:srgbClr val="C0C0C0"/>
                  </a:outerShdw>
                </a:effectLst>
              </a:rPr>
              <a:t> Georges </a:t>
            </a:r>
            <a:r>
              <a:rPr lang="fr-FR" sz="1500" dirty="0">
                <a:solidFill>
                  <a:srgbClr val="000000"/>
                </a:solidFill>
                <a:effectLst>
                  <a:outerShdw blurRad="38100" dist="38100" dir="2700000" algn="tl">
                    <a:srgbClr val="C0C0C0"/>
                  </a:outerShdw>
                </a:effectLst>
              </a:rPr>
              <a:t>Hurst (CDM 1966)</a:t>
            </a:r>
          </a:p>
          <a:p>
            <a:pPr lvl="1" eaLnBrk="1" hangingPunct="1">
              <a:spcBef>
                <a:spcPct val="0"/>
              </a:spcBef>
              <a:buClrTx/>
              <a:buSzTx/>
              <a:buFont typeface="Wingdings" panose="05000000000000000000" pitchFamily="2" charset="2"/>
              <a:buChar char="«"/>
              <a:defRPr/>
            </a:pPr>
            <a:r>
              <a:rPr lang="fr-FR" sz="1500" dirty="0" err="1" smtClean="0">
                <a:solidFill>
                  <a:srgbClr val="000000"/>
                </a:solidFill>
                <a:effectLst>
                  <a:outerShdw blurRad="38100" dist="38100" dir="2700000" algn="tl">
                    <a:srgbClr val="C0C0C0"/>
                  </a:outerShdw>
                </a:effectLst>
              </a:rPr>
              <a:t>Exclusivity</a:t>
            </a:r>
            <a:r>
              <a:rPr lang="fr-FR" sz="1500" dirty="0" smtClean="0">
                <a:solidFill>
                  <a:srgbClr val="000000"/>
                </a:solidFill>
                <a:effectLst>
                  <a:outerShdw blurRad="38100" dist="38100" dir="2700000" algn="tl">
                    <a:srgbClr val="C0C0C0"/>
                  </a:outerShdw>
                </a:effectLst>
              </a:rPr>
              <a:t> : FIFA </a:t>
            </a:r>
            <a:r>
              <a:rPr lang="fr-FR" sz="1500" dirty="0" err="1">
                <a:solidFill>
                  <a:srgbClr val="000000"/>
                </a:solidFill>
                <a:effectLst>
                  <a:outerShdw blurRad="38100" dist="38100" dir="2700000" algn="tl">
                    <a:srgbClr val="C0C0C0"/>
                  </a:outerShdw>
                </a:effectLst>
              </a:rPr>
              <a:t>Fantasy</a:t>
            </a:r>
            <a:r>
              <a:rPr lang="fr-FR" sz="1500" dirty="0">
                <a:solidFill>
                  <a:srgbClr val="000000"/>
                </a:solidFill>
                <a:effectLst>
                  <a:outerShdw blurRad="38100" dist="38100" dir="2700000" algn="tl">
                    <a:srgbClr val="C0C0C0"/>
                  </a:outerShdw>
                </a:effectLst>
              </a:rPr>
              <a:t> football </a:t>
            </a:r>
          </a:p>
          <a:p>
            <a:pPr lvl="1" eaLnBrk="1" hangingPunct="1">
              <a:spcBef>
                <a:spcPct val="0"/>
              </a:spcBef>
              <a:buClrTx/>
              <a:buSzTx/>
              <a:buFont typeface="Wingdings" panose="05000000000000000000" pitchFamily="2" charset="2"/>
              <a:buChar char="«"/>
              <a:defRPr/>
            </a:pPr>
            <a:r>
              <a:rPr lang="fr-FR" sz="1500" dirty="0" err="1" smtClean="0">
                <a:solidFill>
                  <a:srgbClr val="000000"/>
                </a:solidFill>
                <a:effectLst>
                  <a:outerShdw blurRad="38100" dist="38100" dir="2700000" algn="tl">
                    <a:srgbClr val="C0C0C0"/>
                  </a:outerShdw>
                </a:effectLst>
              </a:rPr>
              <a:t>Salads</a:t>
            </a:r>
            <a:r>
              <a:rPr lang="fr-FR" sz="1500" dirty="0" smtClean="0">
                <a:solidFill>
                  <a:srgbClr val="000000"/>
                </a:solidFill>
                <a:effectLst>
                  <a:outerShdw blurRad="38100" dist="38100" dir="2700000" algn="tl">
                    <a:srgbClr val="C0C0C0"/>
                  </a:outerShdw>
                </a:effectLst>
              </a:rPr>
              <a:t>, fruits… </a:t>
            </a:r>
            <a:r>
              <a:rPr lang="fr-FR" sz="1500" dirty="0" err="1" smtClean="0">
                <a:solidFill>
                  <a:srgbClr val="000000"/>
                </a:solidFill>
                <a:effectLst>
                  <a:outerShdw blurRad="38100" dist="38100" dir="2700000" algn="tl">
                    <a:srgbClr val="C0C0C0"/>
                  </a:outerShdw>
                </a:effectLst>
              </a:rPr>
              <a:t>McCofee</a:t>
            </a:r>
            <a:r>
              <a:rPr lang="fr-FR" sz="1500" dirty="0" smtClean="0">
                <a:solidFill>
                  <a:srgbClr val="000000"/>
                </a:solidFill>
                <a:effectLst>
                  <a:outerShdw blurRad="38100" dist="38100" dir="2700000" algn="tl">
                    <a:srgbClr val="C0C0C0"/>
                  </a:outerShdw>
                </a:effectLst>
              </a:rPr>
              <a:t>… </a:t>
            </a:r>
            <a:endParaRPr lang="fr-FR" sz="1500" dirty="0">
              <a:solidFill>
                <a:srgbClr val="000000"/>
              </a:solidFill>
              <a:effectLst>
                <a:outerShdw blurRad="38100" dist="38100" dir="2700000" algn="tl">
                  <a:srgbClr val="C0C0C0"/>
                </a:outerShdw>
              </a:effectLst>
            </a:endParaRPr>
          </a:p>
          <a:p>
            <a:pPr marL="0" indent="0" eaLnBrk="1" hangingPunct="1">
              <a:spcBef>
                <a:spcPct val="0"/>
              </a:spcBef>
              <a:buClrTx/>
              <a:buSzTx/>
              <a:buNone/>
              <a:defRPr/>
            </a:pPr>
            <a:endParaRPr lang="fr-FR" sz="1500" dirty="0">
              <a:solidFill>
                <a:srgbClr val="000000"/>
              </a:solidFill>
              <a:effectLst>
                <a:outerShdw blurRad="38100" dist="38100" dir="2700000" algn="tl">
                  <a:srgbClr val="C0C0C0"/>
                </a:outerShdw>
              </a:effectLst>
            </a:endParaRPr>
          </a:p>
          <a:p>
            <a:pPr algn="ctr" eaLnBrk="1" hangingPunct="1">
              <a:spcBef>
                <a:spcPct val="0"/>
              </a:spcBef>
              <a:buClrTx/>
              <a:buSzTx/>
              <a:buFont typeface="Wingdings" panose="05000000000000000000" pitchFamily="2" charset="2"/>
              <a:buNone/>
              <a:defRPr/>
            </a:pPr>
            <a:r>
              <a:rPr lang="fr-FR" sz="1500" b="1" dirty="0" smtClean="0">
                <a:solidFill>
                  <a:srgbClr val="000000"/>
                </a:solidFill>
                <a:effectLst>
                  <a:outerShdw blurRad="38100" dist="38100" dir="2700000" algn="tl">
                    <a:srgbClr val="C0C0C0"/>
                  </a:outerShdw>
                </a:effectLst>
              </a:rPr>
              <a:t>SALES PROMOTION + SOCCER ENGAGEMENT</a:t>
            </a:r>
            <a:endParaRPr lang="fr-FR" sz="1500" b="1" dirty="0">
              <a:solidFill>
                <a:srgbClr val="000000"/>
              </a:solidFill>
              <a:effectLst>
                <a:outerShdw blurRad="38100" dist="38100" dir="2700000" algn="tl">
                  <a:srgbClr val="C0C0C0"/>
                </a:outerShdw>
              </a:effectLst>
            </a:endParaRPr>
          </a:p>
          <a:p>
            <a:pPr eaLnBrk="1" hangingPunct="1">
              <a:spcBef>
                <a:spcPct val="0"/>
              </a:spcBef>
              <a:buClrTx/>
              <a:buSzTx/>
              <a:buFont typeface="Wingdings" panose="05000000000000000000" pitchFamily="2" charset="2"/>
              <a:buNone/>
              <a:defRPr/>
            </a:pPr>
            <a:r>
              <a:rPr lang="fr-FR" sz="1600" dirty="0">
                <a:effectLst>
                  <a:outerShdw blurRad="38100" dist="38100" dir="2700000" algn="tl">
                    <a:srgbClr val="C0C0C0"/>
                  </a:outerShdw>
                </a:effectLst>
              </a:rPr>
              <a:t>  </a:t>
            </a:r>
            <a:r>
              <a:rPr lang="fr-FR" sz="1200" dirty="0">
                <a:effectLst>
                  <a:outerShdw blurRad="38100" dist="38100" dir="2700000" algn="tl">
                    <a:srgbClr val="C0C0C0"/>
                  </a:outerShdw>
                </a:effectLst>
              </a:rPr>
              <a:t> </a:t>
            </a:r>
            <a:endParaRPr lang="fr-FR" sz="1600" dirty="0">
              <a:effectLst>
                <a:outerShdw blurRad="38100" dist="38100" dir="2700000" algn="tl">
                  <a:srgbClr val="C0C0C0"/>
                </a:outerShdw>
              </a:effectLst>
            </a:endParaRP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671" y="188912"/>
            <a:ext cx="3623667" cy="95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083" y="2188369"/>
            <a:ext cx="4230478" cy="23955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566978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421" y="0"/>
            <a:ext cx="5396089" cy="6672583"/>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11" y="537705"/>
            <a:ext cx="5655734" cy="318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90059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844" y="202129"/>
            <a:ext cx="5550528" cy="4606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077" y="433551"/>
            <a:ext cx="5836364" cy="4144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1982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1151467" y="1241779"/>
            <a:ext cx="9070446" cy="5024086"/>
          </a:xfrm>
        </p:spPr>
        <p:txBody>
          <a:bodyPr>
            <a:normAutofit/>
          </a:bodyPr>
          <a:lstStyle/>
          <a:p>
            <a:pPr eaLnBrk="1" hangingPunct="1">
              <a:lnSpc>
                <a:spcPct val="80000"/>
              </a:lnSpc>
              <a:buFont typeface="Wingdings" panose="05000000000000000000" pitchFamily="2" charset="2"/>
              <a:buChar char="¶"/>
              <a:defRPr/>
            </a:pPr>
            <a:r>
              <a:rPr lang="fr-FR" sz="1600" b="1" dirty="0">
                <a:solidFill>
                  <a:srgbClr val="000000"/>
                </a:solidFill>
                <a:effectLst>
                  <a:outerShdw blurRad="38100" dist="38100" dir="2700000" algn="tl">
                    <a:srgbClr val="C0C0C0"/>
                  </a:outerShdw>
                </a:effectLst>
              </a:rPr>
              <a:t>Françoise Bresson </a:t>
            </a:r>
            <a:r>
              <a:rPr lang="fr-FR" sz="1600" b="1" dirty="0" smtClean="0">
                <a:solidFill>
                  <a:srgbClr val="000000"/>
                </a:solidFill>
                <a:effectLst>
                  <a:outerShdw blurRad="38100" dist="38100" dir="2700000" algn="tl">
                    <a:srgbClr val="C0C0C0"/>
                  </a:outerShdw>
                </a:effectLst>
              </a:rPr>
              <a:t>(</a:t>
            </a:r>
            <a:r>
              <a:rPr lang="fr-FR" sz="1600" b="1" dirty="0" err="1" smtClean="0">
                <a:solidFill>
                  <a:srgbClr val="000000"/>
                </a:solidFill>
                <a:effectLst>
                  <a:outerShdw blurRad="38100" dist="38100" dir="2700000" algn="tl">
                    <a:srgbClr val="C0C0C0"/>
                  </a:outerShdw>
                </a:effectLst>
              </a:rPr>
              <a:t>Sponsorsing</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Director</a:t>
            </a:r>
            <a:r>
              <a:rPr lang="fr-FR" sz="1600" b="1" dirty="0" smtClean="0">
                <a:solidFill>
                  <a:srgbClr val="000000"/>
                </a:solidFill>
                <a:effectLst>
                  <a:outerShdw blurRad="38100" dist="38100" dir="2700000" algn="tl">
                    <a:srgbClr val="C0C0C0"/>
                  </a:outerShdw>
                </a:effectLst>
              </a:rPr>
              <a:t> Nestlé </a:t>
            </a:r>
            <a:r>
              <a:rPr lang="fr-FR" sz="1600" b="1" dirty="0">
                <a:solidFill>
                  <a:srgbClr val="000000"/>
                </a:solidFill>
                <a:effectLst>
                  <a:outerShdw blurRad="38100" dist="38100" dir="2700000" algn="tl">
                    <a:srgbClr val="C0C0C0"/>
                  </a:outerShdw>
                </a:effectLst>
              </a:rPr>
              <a:t>Waters - Vittel) : </a:t>
            </a:r>
            <a:r>
              <a:rPr lang="fr-FR" sz="1600" b="1" dirty="0" smtClean="0">
                <a:solidFill>
                  <a:srgbClr val="000000"/>
                </a:solidFill>
                <a:effectLst>
                  <a:outerShdw blurRad="38100" dist="38100" dir="2700000" algn="tl">
                    <a:srgbClr val="C0C0C0"/>
                  </a:outerShdw>
                </a:effectLst>
              </a:rPr>
              <a:t>« Link </a:t>
            </a:r>
            <a:r>
              <a:rPr lang="fr-FR" sz="1600" b="1" dirty="0" err="1" smtClean="0">
                <a:solidFill>
                  <a:srgbClr val="000000"/>
                </a:solidFill>
                <a:effectLst>
                  <a:outerShdw blurRad="38100" dist="38100" dir="2700000" algn="tl">
                    <a:srgbClr val="C0C0C0"/>
                  </a:outerShdw>
                </a:effectLst>
              </a:rPr>
              <a:t>with</a:t>
            </a:r>
            <a:r>
              <a:rPr lang="fr-FR" sz="1600" b="1" dirty="0" smtClean="0">
                <a:solidFill>
                  <a:srgbClr val="000000"/>
                </a:solidFill>
                <a:effectLst>
                  <a:outerShdw blurRad="38100" dist="38100" dir="2700000" algn="tl">
                    <a:srgbClr val="C0C0C0"/>
                  </a:outerShdw>
                </a:effectLst>
              </a:rPr>
              <a:t> the public </a:t>
            </a:r>
            <a:r>
              <a:rPr lang="fr-FR" sz="1600" b="1" dirty="0" err="1" smtClean="0">
                <a:solidFill>
                  <a:srgbClr val="000000"/>
                </a:solidFill>
                <a:effectLst>
                  <a:outerShdw blurRad="38100" dist="38100" dir="2700000" algn="tl">
                    <a:srgbClr val="C0C0C0"/>
                  </a:outerShdw>
                </a:effectLst>
              </a:rPr>
              <a:t>with</a:t>
            </a:r>
            <a:r>
              <a:rPr lang="fr-FR" sz="1600" b="1" dirty="0" smtClean="0">
                <a:solidFill>
                  <a:srgbClr val="000000"/>
                </a:solidFill>
                <a:effectLst>
                  <a:outerShdw blurRad="38100" dist="38100" dir="2700000" algn="tl">
                    <a:srgbClr val="C0C0C0"/>
                  </a:outerShdw>
                </a:effectLst>
              </a:rPr>
              <a:t> « La caravane », TDF </a:t>
            </a:r>
            <a:r>
              <a:rPr lang="fr-FR" sz="1600" b="1" dirty="0" err="1" smtClean="0">
                <a:solidFill>
                  <a:srgbClr val="000000"/>
                </a:solidFill>
                <a:effectLst>
                  <a:outerShdw blurRad="38100" dist="38100" dir="2700000" algn="tl">
                    <a:srgbClr val="C0C0C0"/>
                  </a:outerShdw>
                </a:effectLst>
              </a:rPr>
              <a:t>platform</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is</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complete</a:t>
            </a:r>
            <a:r>
              <a:rPr lang="fr-FR" sz="1600" b="1" dirty="0" smtClean="0">
                <a:solidFill>
                  <a:srgbClr val="000000"/>
                </a:solidFill>
                <a:effectLst>
                  <a:outerShdw blurRad="38100" dist="38100" dir="2700000" algn="tl">
                    <a:srgbClr val="C0C0C0"/>
                  </a:outerShdw>
                </a:effectLst>
              </a:rPr>
              <a:t> and </a:t>
            </a:r>
            <a:r>
              <a:rPr lang="fr-FR" sz="1600" b="1" dirty="0" err="1" smtClean="0">
                <a:solidFill>
                  <a:srgbClr val="000000"/>
                </a:solidFill>
                <a:effectLst>
                  <a:outerShdw blurRad="38100" dist="38100" dir="2700000" algn="tl">
                    <a:srgbClr val="C0C0C0"/>
                  </a:outerShdw>
                </a:effectLst>
              </a:rPr>
              <a:t>we</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can</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meet</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our</a:t>
            </a:r>
            <a:r>
              <a:rPr lang="fr-FR" sz="1600" b="1" dirty="0" smtClean="0">
                <a:solidFill>
                  <a:srgbClr val="000000"/>
                </a:solidFill>
                <a:effectLst>
                  <a:outerShdw blurRad="38100" dist="38100" dir="2700000" algn="tl">
                    <a:srgbClr val="C0C0C0"/>
                  </a:outerShdw>
                </a:effectLst>
              </a:rPr>
              <a:t> </a:t>
            </a:r>
            <a:r>
              <a:rPr lang="fr-FR" sz="1600" b="1" dirty="0" err="1" smtClean="0">
                <a:solidFill>
                  <a:srgbClr val="000000"/>
                </a:solidFill>
                <a:effectLst>
                  <a:outerShdw blurRad="38100" dist="38100" dir="2700000" algn="tl">
                    <a:srgbClr val="C0C0C0"/>
                  </a:outerShdw>
                </a:effectLst>
              </a:rPr>
              <a:t>consumers</a:t>
            </a:r>
            <a:r>
              <a:rPr lang="fr-FR" sz="1600" b="1" dirty="0" smtClean="0">
                <a:solidFill>
                  <a:srgbClr val="000000"/>
                </a:solidFill>
                <a:effectLst>
                  <a:outerShdw blurRad="38100" dist="38100" dir="2700000" algn="tl">
                    <a:srgbClr val="C0C0C0"/>
                  </a:outerShdw>
                </a:effectLst>
              </a:rPr>
              <a:t>… » </a:t>
            </a:r>
            <a:endParaRPr lang="fr-FR" sz="1600"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r>
              <a:rPr lang="fr-FR" sz="1800" b="1" dirty="0" smtClean="0">
                <a:solidFill>
                  <a:srgbClr val="000000"/>
                </a:solidFill>
                <a:effectLst>
                  <a:outerShdw blurRad="38100" dist="38100" dir="2700000" algn="tl">
                    <a:srgbClr val="C0C0C0"/>
                  </a:outerShdw>
                </a:effectLst>
              </a:rPr>
              <a:t>Program </a:t>
            </a:r>
            <a:endParaRPr lang="fr-FR" sz="1800"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a:solidFill>
                  <a:srgbClr val="000000"/>
                </a:solidFill>
                <a:effectLst>
                  <a:outerShdw blurRad="38100" dist="38100" dir="2700000" algn="tl">
                    <a:srgbClr val="C0C0C0"/>
                  </a:outerShdw>
                </a:effectLst>
              </a:rPr>
              <a:t>14 </a:t>
            </a:r>
            <a:r>
              <a:rPr lang="fr-FR" b="1" dirty="0" smtClean="0">
                <a:solidFill>
                  <a:srgbClr val="000000"/>
                </a:solidFill>
                <a:effectLst>
                  <a:outerShdw blurRad="38100" dist="38100" dir="2700000" algn="tl">
                    <a:srgbClr val="C0C0C0"/>
                  </a:outerShdw>
                </a:effectLst>
              </a:rPr>
              <a:t>cars </a:t>
            </a:r>
            <a:r>
              <a:rPr lang="fr-FR" b="1" dirty="0">
                <a:solidFill>
                  <a:srgbClr val="000000"/>
                </a:solidFill>
                <a:effectLst>
                  <a:outerShdw blurRad="38100" dist="38100" dir="2700000" algn="tl">
                    <a:srgbClr val="C0C0C0"/>
                  </a:outerShdw>
                </a:effectLst>
              </a:rPr>
              <a:t>et 500 000 </a:t>
            </a:r>
            <a:r>
              <a:rPr lang="fr-FR" b="1" dirty="0" err="1" smtClean="0">
                <a:solidFill>
                  <a:srgbClr val="000000"/>
                </a:solidFill>
                <a:effectLst>
                  <a:outerShdw blurRad="38100" dist="38100" dir="2700000" algn="tl">
                    <a:srgbClr val="C0C0C0"/>
                  </a:outerShdw>
                </a:effectLst>
              </a:rPr>
              <a:t>producs</a:t>
            </a:r>
            <a:r>
              <a:rPr lang="fr-FR" b="1" dirty="0" smtClean="0">
                <a:solidFill>
                  <a:srgbClr val="000000"/>
                </a:solidFill>
                <a:effectLst>
                  <a:outerShdw blurRad="38100" dist="38100" dir="2700000" algn="tl">
                    <a:srgbClr val="C0C0C0"/>
                  </a:outerShdw>
                </a:effectLst>
              </a:rPr>
              <a:t> for the </a:t>
            </a:r>
            <a:r>
              <a:rPr lang="fr-FR" b="1" dirty="0" err="1" smtClean="0">
                <a:solidFill>
                  <a:srgbClr val="000000"/>
                </a:solidFill>
                <a:effectLst>
                  <a:outerShdw blurRad="38100" dist="38100" dir="2700000" algn="tl">
                    <a:srgbClr val="C0C0C0"/>
                  </a:outerShdw>
                </a:effectLst>
              </a:rPr>
              <a:t>spectators</a:t>
            </a:r>
            <a:endParaRPr lang="fr-FR" b="1" dirty="0">
              <a:solidFill>
                <a:srgbClr val="000000"/>
              </a:solidFill>
              <a:effectLst>
                <a:outerShdw blurRad="38100" dist="38100" dir="2700000" algn="tl">
                  <a:srgbClr val="C0C0C0"/>
                </a:outerShdw>
              </a:effectLst>
            </a:endParaRPr>
          </a:p>
          <a:p>
            <a:pPr eaLnBrk="1" hangingPunct="1">
              <a:lnSpc>
                <a:spcPct val="80000"/>
              </a:lnSpc>
              <a:buFont typeface="Wingdings" panose="05000000000000000000" pitchFamily="2" charset="2"/>
              <a:buChar char="¶"/>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err="1">
                <a:solidFill>
                  <a:srgbClr val="000000"/>
                </a:solidFill>
                <a:effectLst>
                  <a:outerShdw blurRad="38100" dist="38100" dir="2700000" algn="tl">
                    <a:srgbClr val="C0C0C0"/>
                  </a:outerShdw>
                </a:effectLst>
              </a:rPr>
              <a:t>Eauficiel</a:t>
            </a:r>
            <a:r>
              <a:rPr lang="fr-FR" b="1" dirty="0">
                <a:solidFill>
                  <a:srgbClr val="000000"/>
                </a:solidFill>
                <a:effectLst>
                  <a:outerShdw blurRad="38100" dist="38100" dir="2700000" algn="tl">
                    <a:srgbClr val="C0C0C0"/>
                  </a:outerShdw>
                </a:effectLst>
              </a:rPr>
              <a:t> : </a:t>
            </a:r>
            <a:r>
              <a:rPr lang="fr-FR" b="1" dirty="0" smtClean="0">
                <a:solidFill>
                  <a:srgbClr val="000000"/>
                </a:solidFill>
                <a:effectLst>
                  <a:outerShdw blurRad="38100" dist="38100" dir="2700000" algn="tl">
                    <a:srgbClr val="C0C0C0"/>
                  </a:outerShdw>
                </a:effectLst>
              </a:rPr>
              <a:t>30 000 for free for </a:t>
            </a:r>
            <a:r>
              <a:rPr lang="fr-FR" b="1" dirty="0" err="1" smtClean="0">
                <a:solidFill>
                  <a:srgbClr val="000000"/>
                </a:solidFill>
                <a:effectLst>
                  <a:outerShdw blurRad="38100" dist="38100" dir="2700000" algn="tl">
                    <a:srgbClr val="C0C0C0"/>
                  </a:outerShdw>
                </a:effectLst>
              </a:rPr>
              <a:t>spectators</a:t>
            </a:r>
            <a:endParaRPr lang="fr-FR" b="1" dirty="0" smtClean="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smtClean="0">
                <a:solidFill>
                  <a:srgbClr val="000000"/>
                </a:solidFill>
                <a:effectLst>
                  <a:outerShdw blurRad="38100" dist="38100" dir="2700000" algn="tl">
                    <a:srgbClr val="C0C0C0"/>
                  </a:outerShdw>
                </a:effectLst>
              </a:rPr>
              <a:t>PR</a:t>
            </a: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endParaRPr lang="fr-FR" b="1" dirty="0" smtClean="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smtClean="0">
                <a:solidFill>
                  <a:srgbClr val="000000"/>
                </a:solidFill>
                <a:effectLst>
                  <a:outerShdw blurRad="38100" dist="38100" dir="2700000" algn="tl">
                    <a:srgbClr val="C0C0C0"/>
                  </a:outerShdw>
                </a:effectLst>
              </a:rPr>
              <a:t>Sales activation </a:t>
            </a:r>
            <a:r>
              <a:rPr lang="fr-FR" b="1" dirty="0" err="1" smtClean="0">
                <a:solidFill>
                  <a:srgbClr val="000000"/>
                </a:solidFill>
                <a:effectLst>
                  <a:outerShdw blurRad="38100" dist="38100" dir="2700000" algn="tl">
                    <a:srgbClr val="C0C0C0"/>
                  </a:outerShdw>
                </a:effectLst>
              </a:rPr>
              <a:t>with</a:t>
            </a:r>
            <a:r>
              <a:rPr lang="fr-FR" b="1" dirty="0" smtClean="0">
                <a:solidFill>
                  <a:srgbClr val="000000"/>
                </a:solidFill>
                <a:effectLst>
                  <a:outerShdw blurRad="38100" dist="38100" dir="2700000" algn="tl">
                    <a:srgbClr val="C0C0C0"/>
                  </a:outerShdw>
                </a:effectLst>
              </a:rPr>
              <a:t> </a:t>
            </a:r>
            <a:r>
              <a:rPr lang="fr-FR" b="1" dirty="0">
                <a:solidFill>
                  <a:srgbClr val="000000"/>
                </a:solidFill>
                <a:effectLst>
                  <a:outerShdw blurRad="38100" dist="38100" dir="2700000" algn="tl">
                    <a:srgbClr val="C0C0C0"/>
                  </a:outerShdw>
                </a:effectLst>
              </a:rPr>
              <a:t>3 Millions </a:t>
            </a:r>
            <a:r>
              <a:rPr lang="fr-FR" b="1" dirty="0" smtClean="0">
                <a:solidFill>
                  <a:srgbClr val="000000"/>
                </a:solidFill>
                <a:effectLst>
                  <a:outerShdw blurRad="38100" dist="38100" dir="2700000" algn="tl">
                    <a:srgbClr val="C0C0C0"/>
                  </a:outerShdw>
                </a:effectLst>
              </a:rPr>
              <a:t> (Packs TDF)</a:t>
            </a:r>
            <a:endParaRPr lang="fr-FR" b="1" dirty="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endParaRPr lang="fr-FR" b="1" dirty="0" smtClean="0">
              <a:solidFill>
                <a:srgbClr val="000000"/>
              </a:solidFill>
              <a:effectLst>
                <a:outerShdw blurRad="38100" dist="38100" dir="2700000" algn="tl">
                  <a:srgbClr val="C0C0C0"/>
                </a:outerShdw>
              </a:effectLst>
            </a:endParaRPr>
          </a:p>
          <a:p>
            <a:pPr lvl="1">
              <a:lnSpc>
                <a:spcPct val="80000"/>
              </a:lnSpc>
              <a:buFont typeface="Wingdings" panose="05000000000000000000" pitchFamily="2" charset="2"/>
              <a:buChar char="¶"/>
              <a:defRPr/>
            </a:pPr>
            <a:r>
              <a:rPr lang="fr-FR" b="1" dirty="0" smtClean="0">
                <a:solidFill>
                  <a:srgbClr val="000000"/>
                </a:solidFill>
                <a:effectLst>
                  <a:outerShdw blurRad="38100" dist="38100" dir="2700000" algn="tl">
                    <a:srgbClr val="C0C0C0"/>
                  </a:outerShdw>
                </a:effectLst>
              </a:rPr>
              <a:t>Last 25 </a:t>
            </a:r>
            <a:r>
              <a:rPr lang="fr-FR" b="1" dirty="0">
                <a:solidFill>
                  <a:srgbClr val="000000"/>
                </a:solidFill>
                <a:effectLst>
                  <a:outerShdw blurRad="38100" dist="38100" dir="2700000" algn="tl">
                    <a:srgbClr val="C0C0C0"/>
                  </a:outerShdw>
                </a:effectLst>
              </a:rPr>
              <a:t>km </a:t>
            </a:r>
            <a:r>
              <a:rPr lang="fr-FR" b="1" dirty="0" smtClean="0">
                <a:solidFill>
                  <a:srgbClr val="000000"/>
                </a:solidFill>
                <a:effectLst>
                  <a:outerShdw blurRad="38100" dist="38100" dir="2700000" algn="tl">
                    <a:srgbClr val="C0C0C0"/>
                  </a:outerShdw>
                </a:effectLst>
              </a:rPr>
              <a:t> Vittel </a:t>
            </a:r>
            <a:r>
              <a:rPr lang="fr-FR" b="1" dirty="0" err="1" smtClean="0">
                <a:solidFill>
                  <a:srgbClr val="000000"/>
                </a:solidFill>
                <a:effectLst>
                  <a:outerShdw blurRad="38100" dist="38100" dir="2700000" algn="tl">
                    <a:srgbClr val="C0C0C0"/>
                  </a:outerShdw>
                </a:effectLst>
              </a:rPr>
              <a:t>Red</a:t>
            </a:r>
            <a:r>
              <a:rPr lang="fr-FR" b="1" dirty="0" smtClean="0">
                <a:solidFill>
                  <a:srgbClr val="000000"/>
                </a:solidFill>
                <a:effectLst>
                  <a:outerShdw blurRad="38100" dist="38100" dir="2700000" algn="tl">
                    <a:srgbClr val="C0C0C0"/>
                  </a:outerShdw>
                </a:effectLst>
              </a:rPr>
              <a:t> « arches »</a:t>
            </a:r>
            <a:endParaRPr lang="fr-FR" b="1" dirty="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endParaRPr lang="fr-FR" b="1" dirty="0" smtClean="0">
              <a:solidFill>
                <a:srgbClr val="000000"/>
              </a:solidFill>
              <a:effectLst>
                <a:outerShdw blurRad="38100" dist="38100" dir="2700000" algn="tl">
                  <a:srgbClr val="C0C0C0"/>
                </a:outerShdw>
              </a:effectLst>
            </a:endParaRPr>
          </a:p>
          <a:p>
            <a:pPr lvl="1" eaLnBrk="1" hangingPunct="1">
              <a:lnSpc>
                <a:spcPct val="80000"/>
              </a:lnSpc>
              <a:buFont typeface="Wingdings" panose="05000000000000000000" pitchFamily="2" charset="2"/>
              <a:buChar char="¶"/>
              <a:defRPr/>
            </a:pPr>
            <a:r>
              <a:rPr lang="fr-FR" b="1" dirty="0" smtClean="0">
                <a:solidFill>
                  <a:srgbClr val="000000"/>
                </a:solidFill>
                <a:effectLst>
                  <a:outerShdw blurRad="38100" dist="38100" dir="2700000" algn="tl">
                    <a:srgbClr val="C0C0C0"/>
                  </a:outerShdw>
                </a:effectLst>
              </a:rPr>
              <a:t>Focus on Vittel </a:t>
            </a:r>
            <a:r>
              <a:rPr lang="fr-FR" b="1" dirty="0" err="1" smtClean="0">
                <a:solidFill>
                  <a:srgbClr val="000000"/>
                </a:solidFill>
                <a:effectLst>
                  <a:outerShdw blurRad="38100" dist="38100" dir="2700000" algn="tl">
                    <a:srgbClr val="C0C0C0"/>
                  </a:outerShdw>
                </a:effectLst>
              </a:rPr>
              <a:t>origign</a:t>
            </a:r>
            <a:r>
              <a:rPr lang="fr-FR" b="1" dirty="0" smtClean="0">
                <a:solidFill>
                  <a:srgbClr val="000000"/>
                </a:solidFill>
                <a:effectLst>
                  <a:outerShdw blurRad="38100" dist="38100" dir="2700000" algn="tl">
                    <a:srgbClr val="C0C0C0"/>
                  </a:outerShdw>
                </a:effectLst>
              </a:rPr>
              <a:t> (les Vosges) </a:t>
            </a:r>
            <a:r>
              <a:rPr lang="fr-FR" b="1" dirty="0" err="1" smtClean="0">
                <a:solidFill>
                  <a:srgbClr val="000000"/>
                </a:solidFill>
                <a:effectLst>
                  <a:outerShdw blurRad="38100" dist="38100" dir="2700000" algn="tl">
                    <a:srgbClr val="C0C0C0"/>
                  </a:outerShdw>
                </a:effectLst>
              </a:rPr>
              <a:t>with</a:t>
            </a:r>
            <a:r>
              <a:rPr lang="fr-FR" b="1" dirty="0" smtClean="0">
                <a:solidFill>
                  <a:srgbClr val="000000"/>
                </a:solidFill>
                <a:effectLst>
                  <a:outerShdw blurRad="38100" dist="38100" dir="2700000" algn="tl">
                    <a:srgbClr val="C0C0C0"/>
                  </a:outerShdw>
                </a:effectLst>
              </a:rPr>
              <a:t> the vacation </a:t>
            </a:r>
            <a:r>
              <a:rPr lang="fr-FR" dirty="0">
                <a:effectLst>
                  <a:outerShdw blurRad="38100" dist="38100" dir="2700000" algn="tl">
                    <a:srgbClr val="C0C0C0"/>
                  </a:outerShdw>
                </a:effectLst>
              </a:rPr>
              <a:t> </a:t>
            </a:r>
          </a:p>
        </p:txBody>
      </p:sp>
      <p:pic>
        <p:nvPicPr>
          <p:cNvPr id="48131" name="Picture 6" descr="Vitte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594" y="192616"/>
            <a:ext cx="25209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058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body" idx="1"/>
          </p:nvPr>
        </p:nvSpPr>
        <p:spPr>
          <a:xfrm>
            <a:off x="1847057" y="1775532"/>
            <a:ext cx="8424862" cy="4525963"/>
          </a:xfrm>
        </p:spPr>
        <p:txBody>
          <a:bodyPr>
            <a:normAutofit/>
          </a:bodyPr>
          <a:lstStyle/>
          <a:p>
            <a:pPr eaLnBrk="1" hangingPunct="1">
              <a:lnSpc>
                <a:spcPct val="90000"/>
              </a:lnSpc>
              <a:buSzTx/>
              <a:buFont typeface="Wingdings" panose="05000000000000000000" pitchFamily="2" charset="2"/>
              <a:buChar char="¶"/>
              <a:defRPr/>
            </a:pPr>
            <a:r>
              <a:rPr lang="fr-FR" dirty="0">
                <a:solidFill>
                  <a:srgbClr val="000000"/>
                </a:solidFill>
                <a:effectLst>
                  <a:outerShdw blurRad="38100" dist="38100" dir="2700000" algn="tl">
                    <a:srgbClr val="C0C0C0"/>
                  </a:outerShdw>
                </a:effectLst>
              </a:rPr>
              <a:t>Antoine </a:t>
            </a:r>
            <a:r>
              <a:rPr lang="fr-FR" dirty="0" err="1">
                <a:solidFill>
                  <a:srgbClr val="000000"/>
                </a:solidFill>
                <a:effectLst>
                  <a:outerShdw blurRad="38100" dist="38100" dir="2700000" algn="tl">
                    <a:srgbClr val="C0C0C0"/>
                  </a:outerShdw>
                </a:effectLst>
              </a:rPr>
              <a:t>Willaume</a:t>
            </a:r>
            <a:r>
              <a:rPr lang="fr-FR" dirty="0">
                <a:solidFill>
                  <a:srgbClr val="000000"/>
                </a:solidFill>
                <a:effectLst>
                  <a:outerShdw blurRad="38100" dist="38100" dir="2700000" algn="tl">
                    <a:srgbClr val="C0C0C0"/>
                  </a:outerShdw>
                </a:effectLst>
              </a:rPr>
              <a:t> </a:t>
            </a:r>
            <a:r>
              <a:rPr lang="fr-FR" dirty="0" smtClean="0">
                <a:solidFill>
                  <a:srgbClr val="000000"/>
                </a:solidFill>
                <a:effectLst>
                  <a:outerShdw blurRad="38100" dist="38100" dir="2700000" algn="tl">
                    <a:srgbClr val="C0C0C0"/>
                  </a:outerShdw>
                </a:effectLst>
              </a:rPr>
              <a:t>(Communication &amp; Marketing </a:t>
            </a:r>
            <a:r>
              <a:rPr lang="fr-FR" dirty="0" err="1" smtClean="0">
                <a:solidFill>
                  <a:srgbClr val="000000"/>
                </a:solidFill>
                <a:effectLst>
                  <a:outerShdw blurRad="38100" dist="38100" dir="2700000" algn="tl">
                    <a:srgbClr val="C0C0C0"/>
                  </a:outerShdw>
                </a:effectLst>
              </a:rPr>
              <a:t>Director</a:t>
            </a:r>
            <a:r>
              <a:rPr lang="fr-FR" dirty="0" smtClean="0">
                <a:solidFill>
                  <a:srgbClr val="000000"/>
                </a:solidFill>
                <a:effectLst>
                  <a:outerShdw blurRad="38100" dist="38100" dir="2700000" algn="tl">
                    <a:srgbClr val="C0C0C0"/>
                  </a:outerShdw>
                </a:effectLst>
              </a:rPr>
              <a:t> </a:t>
            </a:r>
            <a:r>
              <a:rPr lang="fr-FR" dirty="0" err="1" smtClean="0">
                <a:solidFill>
                  <a:srgbClr val="000000"/>
                </a:solidFill>
                <a:effectLst>
                  <a:outerShdw blurRad="38100" dist="38100" dir="2700000" algn="tl">
                    <a:srgbClr val="C0C0C0"/>
                  </a:outerShdw>
                </a:effectLst>
              </a:rPr>
              <a:t>Antargaz</a:t>
            </a:r>
            <a:r>
              <a:rPr lang="fr-FR" dirty="0">
                <a:solidFill>
                  <a:srgbClr val="000000"/>
                </a:solidFill>
                <a:effectLst>
                  <a:outerShdw blurRad="38100" dist="38100" dir="2700000" algn="tl">
                    <a:srgbClr val="C0C0C0"/>
                  </a:outerShdw>
                </a:effectLst>
              </a:rPr>
              <a:t>) : « </a:t>
            </a:r>
            <a:r>
              <a:rPr lang="fr-FR" dirty="0" smtClean="0">
                <a:solidFill>
                  <a:srgbClr val="000000"/>
                </a:solidFill>
                <a:effectLst>
                  <a:outerShdw blurRad="38100" dist="38100" dir="2700000" algn="tl">
                    <a:srgbClr val="C0C0C0"/>
                  </a:outerShdw>
                </a:effectLst>
              </a:rPr>
              <a:t>Our </a:t>
            </a:r>
            <a:r>
              <a:rPr lang="fr-FR" dirty="0" err="1" smtClean="0">
                <a:solidFill>
                  <a:srgbClr val="000000"/>
                </a:solidFill>
                <a:effectLst>
                  <a:outerShdw blurRad="38100" dist="38100" dir="2700000" algn="tl">
                    <a:srgbClr val="C0C0C0"/>
                  </a:outerShdw>
                </a:effectLst>
              </a:rPr>
              <a:t>customers</a:t>
            </a:r>
            <a:r>
              <a:rPr lang="fr-FR" dirty="0" smtClean="0">
                <a:solidFill>
                  <a:srgbClr val="000000"/>
                </a:solidFill>
                <a:effectLst>
                  <a:outerShdw blurRad="38100" dist="38100" dir="2700000" algn="tl">
                    <a:srgbClr val="C0C0C0"/>
                  </a:outerShdw>
                </a:effectLst>
              </a:rPr>
              <a:t> are in rural areas. TDF </a:t>
            </a:r>
            <a:r>
              <a:rPr lang="fr-FR" dirty="0" err="1" smtClean="0">
                <a:solidFill>
                  <a:srgbClr val="000000"/>
                </a:solidFill>
                <a:effectLst>
                  <a:outerShdw blurRad="38100" dist="38100" dir="2700000" algn="tl">
                    <a:srgbClr val="C0C0C0"/>
                  </a:outerShdw>
                </a:effectLst>
              </a:rPr>
              <a:t>is</a:t>
            </a:r>
            <a:r>
              <a:rPr lang="fr-FR" dirty="0" smtClean="0">
                <a:solidFill>
                  <a:srgbClr val="000000"/>
                </a:solidFill>
                <a:effectLst>
                  <a:outerShdw blurRad="38100" dist="38100" dir="2700000" algn="tl">
                    <a:srgbClr val="C0C0C0"/>
                  </a:outerShdw>
                </a:effectLst>
              </a:rPr>
              <a:t> a </a:t>
            </a:r>
            <a:r>
              <a:rPr lang="fr-FR" dirty="0" err="1" smtClean="0">
                <a:solidFill>
                  <a:srgbClr val="000000"/>
                </a:solidFill>
                <a:effectLst>
                  <a:outerShdw blurRad="38100" dist="38100" dir="2700000" algn="tl">
                    <a:srgbClr val="C0C0C0"/>
                  </a:outerShdw>
                </a:effectLst>
              </a:rPr>
              <a:t>perfect</a:t>
            </a:r>
            <a:r>
              <a:rPr lang="fr-FR" dirty="0" smtClean="0">
                <a:solidFill>
                  <a:srgbClr val="000000"/>
                </a:solidFill>
                <a:effectLst>
                  <a:outerShdw blurRad="38100" dist="38100" dir="2700000" algn="tl">
                    <a:srgbClr val="C0C0C0"/>
                  </a:outerShdw>
                </a:effectLst>
              </a:rPr>
              <a:t> </a:t>
            </a:r>
            <a:r>
              <a:rPr lang="fr-FR" dirty="0" err="1" smtClean="0">
                <a:solidFill>
                  <a:srgbClr val="000000"/>
                </a:solidFill>
                <a:effectLst>
                  <a:outerShdw blurRad="38100" dist="38100" dir="2700000" algn="tl">
                    <a:srgbClr val="C0C0C0"/>
                  </a:outerShdw>
                </a:effectLst>
              </a:rPr>
              <a:t>way</a:t>
            </a:r>
            <a:r>
              <a:rPr lang="fr-FR" dirty="0" smtClean="0">
                <a:solidFill>
                  <a:srgbClr val="000000"/>
                </a:solidFill>
                <a:effectLst>
                  <a:outerShdw blurRad="38100" dist="38100" dir="2700000" algn="tl">
                    <a:srgbClr val="C0C0C0"/>
                  </a:outerShdw>
                </a:effectLst>
              </a:rPr>
              <a:t> to </a:t>
            </a:r>
            <a:r>
              <a:rPr lang="fr-FR" dirty="0" err="1" smtClean="0">
                <a:solidFill>
                  <a:srgbClr val="000000"/>
                </a:solidFill>
                <a:effectLst>
                  <a:outerShdw blurRad="38100" dist="38100" dir="2700000" algn="tl">
                    <a:srgbClr val="C0C0C0"/>
                  </a:outerShdw>
                </a:effectLst>
              </a:rPr>
              <a:t>meet</a:t>
            </a:r>
            <a:r>
              <a:rPr lang="fr-FR" dirty="0" smtClean="0">
                <a:solidFill>
                  <a:srgbClr val="000000"/>
                </a:solidFill>
                <a:effectLst>
                  <a:outerShdw blurRad="38100" dist="38100" dir="2700000" algn="tl">
                    <a:srgbClr val="C0C0C0"/>
                  </a:outerShdw>
                </a:effectLst>
              </a:rPr>
              <a:t> </a:t>
            </a:r>
            <a:r>
              <a:rPr lang="fr-FR" dirty="0" err="1" smtClean="0">
                <a:solidFill>
                  <a:srgbClr val="000000"/>
                </a:solidFill>
                <a:effectLst>
                  <a:outerShdw blurRad="38100" dist="38100" dir="2700000" algn="tl">
                    <a:srgbClr val="C0C0C0"/>
                  </a:outerShdw>
                </a:effectLst>
              </a:rPr>
              <a:t>them</a:t>
            </a:r>
            <a:r>
              <a:rPr lang="fr-FR" dirty="0" smtClean="0">
                <a:solidFill>
                  <a:srgbClr val="000000"/>
                </a:solidFill>
                <a:effectLst>
                  <a:outerShdw blurRad="38100" dist="38100" dir="2700000" algn="tl">
                    <a:srgbClr val="C0C0C0"/>
                  </a:outerShdw>
                </a:effectLst>
              </a:rPr>
              <a:t> ». </a:t>
            </a:r>
            <a:endParaRPr lang="fr-FR" dirty="0">
              <a:solidFill>
                <a:srgbClr val="000000"/>
              </a:solidFill>
              <a:effectLst>
                <a:outerShdw blurRad="38100" dist="38100" dir="2700000" algn="tl">
                  <a:srgbClr val="C0C0C0"/>
                </a:outerShdw>
              </a:effectLst>
            </a:endParaRPr>
          </a:p>
          <a:p>
            <a:pPr eaLnBrk="1" hangingPunct="1">
              <a:lnSpc>
                <a:spcPct val="90000"/>
              </a:lnSpc>
              <a:buSzTx/>
              <a:buFont typeface="Wingdings" panose="05000000000000000000" pitchFamily="2" charset="2"/>
              <a:buChar char="¶"/>
              <a:defRPr/>
            </a:pPr>
            <a:r>
              <a:rPr lang="fr-FR" dirty="0" smtClean="0">
                <a:solidFill>
                  <a:srgbClr val="000000"/>
                </a:solidFill>
                <a:effectLst>
                  <a:outerShdw blurRad="38100" dist="38100" dir="2700000" algn="tl">
                    <a:srgbClr val="C0C0C0"/>
                  </a:outerShdw>
                </a:effectLst>
              </a:rPr>
              <a:t>Program : Village, </a:t>
            </a:r>
            <a:r>
              <a:rPr lang="fr-FR" dirty="0">
                <a:solidFill>
                  <a:srgbClr val="000000"/>
                </a:solidFill>
                <a:effectLst>
                  <a:outerShdw blurRad="38100" dist="38100" dir="2700000" algn="tl">
                    <a:srgbClr val="C0C0C0"/>
                  </a:outerShdw>
                </a:effectLst>
              </a:rPr>
              <a:t>caravane, </a:t>
            </a:r>
            <a:r>
              <a:rPr lang="fr-FR" dirty="0" smtClean="0">
                <a:solidFill>
                  <a:srgbClr val="000000"/>
                </a:solidFill>
                <a:effectLst>
                  <a:outerShdw blurRad="38100" dist="38100" dir="2700000" algn="tl">
                    <a:srgbClr val="C0C0C0"/>
                  </a:outerShdw>
                </a:effectLst>
              </a:rPr>
              <a:t>inter-station &amp; </a:t>
            </a:r>
            <a:r>
              <a:rPr lang="fr-FR" dirty="0">
                <a:solidFill>
                  <a:srgbClr val="000000"/>
                </a:solidFill>
                <a:effectLst>
                  <a:outerShdw blurRad="38100" dist="38100" dir="2700000" algn="tl">
                    <a:srgbClr val="C0C0C0"/>
                  </a:outerShdw>
                </a:effectLst>
              </a:rPr>
              <a:t>VIP </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smtClean="0">
                <a:solidFill>
                  <a:srgbClr val="000000"/>
                </a:solidFill>
                <a:effectLst>
                  <a:outerShdw blurRad="38100" dist="38100" dir="2700000" algn="tl">
                    <a:srgbClr val="C0C0C0"/>
                  </a:outerShdw>
                </a:effectLst>
              </a:rPr>
              <a:t>PR &amp; </a:t>
            </a:r>
            <a:r>
              <a:rPr lang="fr-FR" sz="2000" dirty="0" err="1" smtClean="0">
                <a:solidFill>
                  <a:srgbClr val="000000"/>
                </a:solidFill>
                <a:effectLst>
                  <a:outerShdw blurRad="38100" dist="38100" dir="2700000" algn="tl">
                    <a:srgbClr val="C0C0C0"/>
                  </a:outerShdw>
                </a:effectLst>
              </a:rPr>
              <a:t>Hospitality</a:t>
            </a:r>
            <a:r>
              <a:rPr lang="fr-FR" sz="2000" dirty="0" smtClean="0">
                <a:solidFill>
                  <a:srgbClr val="000000"/>
                </a:solidFill>
                <a:effectLst>
                  <a:outerShdw blurRad="38100" dist="38100" dir="2700000" algn="tl">
                    <a:srgbClr val="C0C0C0"/>
                  </a:outerShdw>
                </a:effectLst>
              </a:rPr>
              <a:t> inter-station  </a:t>
            </a:r>
            <a:r>
              <a:rPr lang="fr-FR" sz="2000" dirty="0">
                <a:solidFill>
                  <a:srgbClr val="000000"/>
                </a:solidFill>
                <a:effectLst>
                  <a:outerShdw blurRad="38100" dist="38100" dir="2700000" algn="tl">
                    <a:srgbClr val="C0C0C0"/>
                  </a:outerShdw>
                </a:effectLst>
              </a:rPr>
              <a:t>50 Km </a:t>
            </a:r>
            <a:r>
              <a:rPr lang="fr-FR" sz="2000" dirty="0" err="1" smtClean="0">
                <a:solidFill>
                  <a:srgbClr val="000000"/>
                </a:solidFill>
                <a:effectLst>
                  <a:outerShdw blurRad="38100" dist="38100" dir="2700000" algn="tl">
                    <a:srgbClr val="C0C0C0"/>
                  </a:outerShdw>
                </a:effectLst>
              </a:rPr>
              <a:t>from</a:t>
            </a:r>
            <a:r>
              <a:rPr lang="fr-FR" sz="2000" dirty="0" smtClean="0">
                <a:solidFill>
                  <a:srgbClr val="000000"/>
                </a:solidFill>
                <a:effectLst>
                  <a:outerShdw blurRad="38100" dist="38100" dir="2700000" algn="tl">
                    <a:srgbClr val="C0C0C0"/>
                  </a:outerShdw>
                </a:effectLst>
              </a:rPr>
              <a:t> the </a:t>
            </a:r>
            <a:r>
              <a:rPr lang="fr-FR" sz="2000" dirty="0" err="1" smtClean="0">
                <a:solidFill>
                  <a:srgbClr val="000000"/>
                </a:solidFill>
                <a:effectLst>
                  <a:outerShdw blurRad="38100" dist="38100" dir="2700000" algn="tl">
                    <a:srgbClr val="C0C0C0"/>
                  </a:outerShdw>
                </a:effectLst>
              </a:rPr>
              <a:t>arrival</a:t>
            </a:r>
            <a:r>
              <a:rPr lang="fr-FR" sz="2000" dirty="0" smtClean="0">
                <a:solidFill>
                  <a:srgbClr val="000000"/>
                </a:solidFill>
                <a:effectLst>
                  <a:outerShdw blurRad="38100" dist="38100" dir="2700000" algn="tl">
                    <a:srgbClr val="C0C0C0"/>
                  </a:outerShdw>
                </a:effectLst>
              </a:rPr>
              <a:t> (</a:t>
            </a:r>
            <a:r>
              <a:rPr lang="fr-FR" sz="2000" dirty="0" err="1" smtClean="0">
                <a:solidFill>
                  <a:srgbClr val="000000"/>
                </a:solidFill>
                <a:effectLst>
                  <a:outerShdw blurRad="38100" dist="38100" dir="2700000" algn="tl">
                    <a:srgbClr val="C0C0C0"/>
                  </a:outerShdw>
                </a:effectLst>
              </a:rPr>
              <a:t>exclusivity</a:t>
            </a:r>
            <a:r>
              <a:rPr lang="fr-FR" sz="2000" dirty="0" smtClean="0">
                <a:solidFill>
                  <a:srgbClr val="000000"/>
                </a:solidFill>
                <a:effectLst>
                  <a:outerShdw blurRad="38100" dist="38100" dir="2700000" algn="tl">
                    <a:srgbClr val="C0C0C0"/>
                  </a:outerShdw>
                </a:effectLst>
              </a:rPr>
              <a:t> : 200 </a:t>
            </a:r>
            <a:r>
              <a:rPr lang="fr-FR" sz="2000" dirty="0">
                <a:solidFill>
                  <a:srgbClr val="000000"/>
                </a:solidFill>
                <a:effectLst>
                  <a:outerShdw blurRad="38100" dist="38100" dir="2700000" algn="tl">
                    <a:srgbClr val="C0C0C0"/>
                  </a:outerShdw>
                </a:effectLst>
              </a:rPr>
              <a:t>m²)</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Trophy</a:t>
            </a:r>
            <a:r>
              <a:rPr lang="fr-FR" sz="2000" dirty="0" smtClean="0">
                <a:solidFill>
                  <a:srgbClr val="000000"/>
                </a:solidFill>
                <a:effectLst>
                  <a:outerShdw blurRad="38100" dist="38100" dir="2700000" algn="tl">
                    <a:srgbClr val="C0C0C0"/>
                  </a:outerShdw>
                </a:effectLst>
              </a:rPr>
              <a:t> « Flamme </a:t>
            </a:r>
            <a:r>
              <a:rPr lang="fr-FR" sz="2000" dirty="0">
                <a:solidFill>
                  <a:srgbClr val="000000"/>
                </a:solidFill>
                <a:effectLst>
                  <a:outerShdw blurRad="38100" dist="38100" dir="2700000" algn="tl">
                    <a:srgbClr val="C0C0C0"/>
                  </a:outerShdw>
                </a:effectLst>
              </a:rPr>
              <a:t>Gaz </a:t>
            </a:r>
            <a:r>
              <a:rPr lang="fr-FR" sz="2000" dirty="0" smtClean="0">
                <a:solidFill>
                  <a:srgbClr val="000000"/>
                </a:solidFill>
                <a:effectLst>
                  <a:outerShdw blurRad="38100" dist="38100" dir="2700000" algn="tl">
                    <a:srgbClr val="C0C0C0"/>
                  </a:outerShdw>
                </a:effectLst>
              </a:rPr>
              <a:t>Naturel » </a:t>
            </a:r>
            <a:r>
              <a:rPr lang="fr-FR" sz="2000" dirty="0" err="1" smtClean="0">
                <a:solidFill>
                  <a:srgbClr val="000000"/>
                </a:solidFill>
                <a:effectLst>
                  <a:outerShdw blurRad="38100" dist="38100" dir="2700000" algn="tl">
                    <a:srgbClr val="C0C0C0"/>
                  </a:outerShdw>
                </a:effectLst>
              </a:rPr>
              <a:t>with</a:t>
            </a:r>
            <a:r>
              <a:rPr lang="fr-FR" sz="2000" dirty="0" smtClean="0">
                <a:solidFill>
                  <a:srgbClr val="000000"/>
                </a:solidFill>
                <a:effectLst>
                  <a:outerShdw blurRad="38100" dist="38100" dir="2700000" algn="tl">
                    <a:srgbClr val="C0C0C0"/>
                  </a:outerShdw>
                </a:effectLst>
              </a:rPr>
              <a:t> the Major of the City</a:t>
            </a: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err="1" smtClean="0">
                <a:solidFill>
                  <a:srgbClr val="000000"/>
                </a:solidFill>
                <a:effectLst>
                  <a:outerShdw blurRad="38100" dist="38100" dir="2700000" algn="tl">
                    <a:srgbClr val="C0C0C0"/>
                  </a:outerShdw>
                </a:effectLst>
              </a:rPr>
              <a:t>Mascot</a:t>
            </a:r>
            <a:endParaRPr lang="fr-FR" sz="2000" dirty="0" smtClean="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endParaRPr lang="fr-FR" sz="2000" dirty="0">
              <a:solidFill>
                <a:srgbClr val="000000"/>
              </a:solidFill>
              <a:effectLst>
                <a:outerShdw blurRad="38100" dist="38100" dir="2700000" algn="tl">
                  <a:srgbClr val="C0C0C0"/>
                </a:outerShdw>
              </a:effectLst>
            </a:endParaRPr>
          </a:p>
          <a:p>
            <a:pPr lvl="1" eaLnBrk="1" hangingPunct="1">
              <a:lnSpc>
                <a:spcPct val="90000"/>
              </a:lnSpc>
              <a:buSzTx/>
              <a:buFont typeface="Wingdings" panose="05000000000000000000" pitchFamily="2" charset="2"/>
              <a:buChar char="¶"/>
              <a:defRPr/>
            </a:pPr>
            <a:r>
              <a:rPr lang="fr-FR" sz="2000" dirty="0">
                <a:solidFill>
                  <a:srgbClr val="000000"/>
                </a:solidFill>
                <a:effectLst>
                  <a:outerShdw blurRad="38100" dist="38100" dir="2700000" algn="tl">
                    <a:srgbClr val="C0C0C0"/>
                  </a:outerShdw>
                </a:effectLst>
              </a:rPr>
              <a:t>200 000 </a:t>
            </a:r>
            <a:r>
              <a:rPr lang="fr-FR" sz="2000" dirty="0" err="1">
                <a:solidFill>
                  <a:srgbClr val="000000"/>
                </a:solidFill>
                <a:effectLst>
                  <a:outerShdw blurRad="38100" dist="38100" dir="2700000" algn="tl">
                    <a:srgbClr val="C0C0C0"/>
                  </a:outerShdw>
                </a:effectLst>
              </a:rPr>
              <a:t>Tap</a:t>
            </a:r>
            <a:r>
              <a:rPr lang="fr-FR" sz="2000" dirty="0">
                <a:solidFill>
                  <a:srgbClr val="000000"/>
                </a:solidFill>
                <a:effectLst>
                  <a:outerShdw blurRad="38100" dist="38100" dir="2700000" algn="tl">
                    <a:srgbClr val="C0C0C0"/>
                  </a:outerShdw>
                </a:effectLst>
              </a:rPr>
              <a:t> </a:t>
            </a:r>
            <a:r>
              <a:rPr lang="fr-FR" sz="2000" dirty="0" err="1">
                <a:solidFill>
                  <a:srgbClr val="000000"/>
                </a:solidFill>
                <a:effectLst>
                  <a:outerShdw blurRad="38100" dist="38100" dir="2700000" algn="tl">
                    <a:srgbClr val="C0C0C0"/>
                  </a:outerShdw>
                </a:effectLst>
              </a:rPr>
              <a:t>tap</a:t>
            </a:r>
            <a:r>
              <a:rPr lang="fr-FR" sz="2000" dirty="0">
                <a:solidFill>
                  <a:srgbClr val="000000"/>
                </a:solidFill>
                <a:effectLst>
                  <a:outerShdw blurRad="38100" dist="38100" dir="2700000" algn="tl">
                    <a:srgbClr val="C0C0C0"/>
                  </a:outerShdw>
                </a:effectLst>
              </a:rPr>
              <a:t> </a:t>
            </a:r>
            <a:r>
              <a:rPr lang="fr-FR" sz="2000" dirty="0" smtClean="0">
                <a:solidFill>
                  <a:srgbClr val="000000"/>
                </a:solidFill>
                <a:effectLst>
                  <a:outerShdw blurRad="38100" dist="38100" dir="2700000" algn="tl">
                    <a:srgbClr val="C0C0C0"/>
                  </a:outerShdw>
                </a:effectLst>
              </a:rPr>
              <a:t>&amp; </a:t>
            </a:r>
            <a:r>
              <a:rPr lang="fr-FR" sz="2000" dirty="0">
                <a:solidFill>
                  <a:srgbClr val="000000"/>
                </a:solidFill>
                <a:effectLst>
                  <a:outerShdw blurRad="38100" dist="38100" dir="2700000" algn="tl">
                    <a:srgbClr val="C0C0C0"/>
                  </a:outerShdw>
                </a:effectLst>
              </a:rPr>
              <a:t>250 000 </a:t>
            </a:r>
            <a:r>
              <a:rPr lang="fr-FR" sz="2000" dirty="0" err="1">
                <a:solidFill>
                  <a:srgbClr val="000000"/>
                </a:solidFill>
                <a:effectLst>
                  <a:outerShdw blurRad="38100" dist="38100" dir="2700000" algn="tl">
                    <a:srgbClr val="C0C0C0"/>
                  </a:outerShdw>
                </a:effectLst>
              </a:rPr>
              <a:t>magnets</a:t>
            </a:r>
            <a:endParaRPr lang="fr-FR" sz="2000" dirty="0">
              <a:solidFill>
                <a:srgbClr val="000000"/>
              </a:solidFill>
              <a:effectLst>
                <a:outerShdw blurRad="38100" dist="38100" dir="2700000" algn="tl">
                  <a:srgbClr val="C0C0C0"/>
                </a:outerShdw>
              </a:effectLst>
            </a:endParaRPr>
          </a:p>
          <a:p>
            <a:pPr eaLnBrk="1" hangingPunct="1">
              <a:lnSpc>
                <a:spcPct val="90000"/>
              </a:lnSpc>
              <a:defRPr/>
            </a:pPr>
            <a:endParaRPr lang="fr-FR" dirty="0">
              <a:solidFill>
                <a:srgbClr val="000000"/>
              </a:solidFill>
              <a:effectLst>
                <a:outerShdw blurRad="38100" dist="38100" dir="2700000" algn="tl">
                  <a:srgbClr val="C0C0C0"/>
                </a:outerShdw>
              </a:effectLst>
            </a:endParaRPr>
          </a:p>
        </p:txBody>
      </p:sp>
      <p:pic>
        <p:nvPicPr>
          <p:cNvPr id="49155" name="Picture 6" descr="Antarga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1"/>
            <a:ext cx="33845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2644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a:xfrm>
            <a:off x="1877498" y="1905000"/>
            <a:ext cx="8229600" cy="5257800"/>
          </a:xfrm>
        </p:spPr>
        <p:txBody>
          <a:bodyPr>
            <a:normAutofit/>
          </a:bodyPr>
          <a:lstStyle/>
          <a:p>
            <a:pPr eaLnBrk="1" hangingPunct="1">
              <a:lnSpc>
                <a:spcPct val="80000"/>
              </a:lnSpc>
              <a:defRPr/>
            </a:pPr>
            <a:r>
              <a:rPr lang="fr-FR" sz="1800" b="1" dirty="0">
                <a:solidFill>
                  <a:srgbClr val="000000"/>
                </a:solidFill>
                <a:effectLst>
                  <a:outerShdw blurRad="38100" dist="38100" dir="2700000" algn="tl">
                    <a:srgbClr val="C0C0C0"/>
                  </a:outerShdw>
                </a:effectLst>
              </a:rPr>
              <a:t>Eric </a:t>
            </a:r>
            <a:r>
              <a:rPr lang="fr-FR" sz="1800" b="1" dirty="0" err="1">
                <a:solidFill>
                  <a:srgbClr val="000000"/>
                </a:solidFill>
                <a:effectLst>
                  <a:outerShdw blurRad="38100" dist="38100" dir="2700000" algn="tl">
                    <a:srgbClr val="C0C0C0"/>
                  </a:outerShdw>
                </a:effectLst>
              </a:rPr>
              <a:t>Marchyllie</a:t>
            </a:r>
            <a:r>
              <a:rPr lang="fr-FR" sz="1800" b="1" dirty="0">
                <a:solidFill>
                  <a:srgbClr val="000000"/>
                </a:solidFill>
                <a:effectLst>
                  <a:outerShdw blurRad="38100" dist="38100" dir="2700000" algn="tl">
                    <a:srgbClr val="C0C0C0"/>
                  </a:outerShdw>
                </a:effectLst>
              </a:rPr>
              <a:t> </a:t>
            </a:r>
            <a:r>
              <a:rPr lang="fr-FR" sz="1800" b="1" dirty="0" smtClean="0">
                <a:solidFill>
                  <a:srgbClr val="000000"/>
                </a:solidFill>
                <a:effectLst>
                  <a:outerShdw blurRad="38100" dist="38100" dir="2700000" algn="tl">
                    <a:srgbClr val="C0C0C0"/>
                  </a:outerShdw>
                </a:effectLst>
              </a:rPr>
              <a:t>(Sponsoring </a:t>
            </a:r>
            <a:r>
              <a:rPr lang="fr-FR" sz="1800" b="1" dirty="0" err="1" smtClean="0">
                <a:solidFill>
                  <a:srgbClr val="000000"/>
                </a:solidFill>
                <a:effectLst>
                  <a:outerShdw blurRad="38100" dist="38100" dir="2700000" algn="tl">
                    <a:srgbClr val="C0C0C0"/>
                  </a:outerShdw>
                </a:effectLst>
              </a:rPr>
              <a:t>Director</a:t>
            </a:r>
            <a:r>
              <a:rPr lang="fr-FR" sz="1800" b="1" dirty="0" smtClean="0">
                <a:solidFill>
                  <a:srgbClr val="000000"/>
                </a:solidFill>
                <a:effectLst>
                  <a:outerShdw blurRad="38100" dist="38100" dir="2700000" algn="tl">
                    <a:srgbClr val="C0C0C0"/>
                  </a:outerShdw>
                </a:effectLst>
              </a:rPr>
              <a:t> Carrefour</a:t>
            </a:r>
            <a:r>
              <a:rPr lang="fr-FR" sz="1800" b="1" dirty="0">
                <a:solidFill>
                  <a:srgbClr val="000000"/>
                </a:solidFill>
                <a:effectLst>
                  <a:outerShdw blurRad="38100" dist="38100" dir="2700000" algn="tl">
                    <a:srgbClr val="C0C0C0"/>
                  </a:outerShdw>
                </a:effectLst>
              </a:rPr>
              <a:t>) : « </a:t>
            </a:r>
            <a:r>
              <a:rPr lang="fr-FR" sz="1800" b="1" dirty="0" smtClean="0">
                <a:solidFill>
                  <a:srgbClr val="000000"/>
                </a:solidFill>
                <a:effectLst>
                  <a:outerShdw blurRad="38100" dist="38100" dir="2700000" algn="tl">
                    <a:srgbClr val="C0C0C0"/>
                  </a:outerShdw>
                </a:effectLst>
              </a:rPr>
              <a:t>Our </a:t>
            </a:r>
            <a:r>
              <a:rPr lang="fr-FR" sz="1800" b="1" dirty="0" err="1" smtClean="0">
                <a:solidFill>
                  <a:srgbClr val="000000"/>
                </a:solidFill>
                <a:effectLst>
                  <a:outerShdw blurRad="38100" dist="38100" dir="2700000" algn="tl">
                    <a:srgbClr val="C0C0C0"/>
                  </a:outerShdw>
                </a:effectLst>
              </a:rPr>
              <a:t>partnership</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with</a:t>
            </a:r>
            <a:r>
              <a:rPr lang="fr-FR" sz="1800" b="1" dirty="0" smtClean="0">
                <a:solidFill>
                  <a:srgbClr val="000000"/>
                </a:solidFill>
                <a:effectLst>
                  <a:outerShdw blurRad="38100" dist="38100" dir="2700000" algn="tl">
                    <a:srgbClr val="C0C0C0"/>
                  </a:outerShdw>
                </a:effectLst>
              </a:rPr>
              <a:t> TDF and the soccer </a:t>
            </a:r>
            <a:r>
              <a:rPr lang="fr-FR" sz="1800" b="1" dirty="0" err="1" smtClean="0">
                <a:solidFill>
                  <a:srgbClr val="000000"/>
                </a:solidFill>
                <a:effectLst>
                  <a:outerShdw blurRad="38100" dist="38100" dir="2700000" algn="tl">
                    <a:srgbClr val="C0C0C0"/>
                  </a:outerShdw>
                </a:effectLst>
              </a:rPr>
              <a:t>is</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focused</a:t>
            </a:r>
            <a:r>
              <a:rPr lang="fr-FR" sz="1800" b="1" dirty="0" smtClean="0">
                <a:solidFill>
                  <a:srgbClr val="000000"/>
                </a:solidFill>
                <a:effectLst>
                  <a:outerShdw blurRad="38100" dist="38100" dir="2700000" algn="tl">
                    <a:srgbClr val="C0C0C0"/>
                  </a:outerShdw>
                </a:effectLst>
              </a:rPr>
              <a:t> on </a:t>
            </a:r>
            <a:r>
              <a:rPr lang="fr-FR" sz="1800" b="1" dirty="0" err="1" smtClean="0">
                <a:solidFill>
                  <a:srgbClr val="000000"/>
                </a:solidFill>
                <a:effectLst>
                  <a:outerShdw blurRad="38100" dist="38100" dir="2700000" algn="tl">
                    <a:srgbClr val="C0C0C0"/>
                  </a:outerShdw>
                </a:effectLst>
              </a:rPr>
              <a:t>proximity</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We</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want</a:t>
            </a:r>
            <a:r>
              <a:rPr lang="fr-FR" sz="1800" b="1" dirty="0" smtClean="0">
                <a:solidFill>
                  <a:srgbClr val="000000"/>
                </a:solidFill>
                <a:effectLst>
                  <a:outerShdw blurRad="38100" dist="38100" dir="2700000" algn="tl">
                    <a:srgbClr val="C0C0C0"/>
                  </a:outerShdw>
                </a:effectLst>
              </a:rPr>
              <a:t> to </a:t>
            </a:r>
            <a:r>
              <a:rPr lang="fr-FR" sz="1800" b="1" dirty="0" err="1" smtClean="0">
                <a:solidFill>
                  <a:srgbClr val="000000"/>
                </a:solidFill>
                <a:effectLst>
                  <a:outerShdw blurRad="38100" dist="38100" dir="2700000" algn="tl">
                    <a:srgbClr val="C0C0C0"/>
                  </a:outerShdw>
                </a:effectLst>
              </a:rPr>
              <a:t>promote</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our</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product</a:t>
            </a:r>
            <a:r>
              <a:rPr lang="fr-FR" sz="1800" b="1" dirty="0" smtClean="0">
                <a:solidFill>
                  <a:srgbClr val="000000"/>
                </a:solidFill>
                <a:effectLst>
                  <a:outerShdw blurRad="38100" dist="38100" dir="2700000" algn="tl">
                    <a:srgbClr val="C0C0C0"/>
                  </a:outerShdw>
                </a:effectLst>
              </a:rPr>
              <a:t> and </a:t>
            </a:r>
            <a:r>
              <a:rPr lang="fr-FR" sz="1800" b="1" dirty="0" err="1" smtClean="0">
                <a:solidFill>
                  <a:srgbClr val="000000"/>
                </a:solidFill>
                <a:effectLst>
                  <a:outerShdw blurRad="38100" dist="38100" dir="2700000" algn="tl">
                    <a:srgbClr val="C0C0C0"/>
                  </a:outerShdw>
                </a:effectLst>
              </a:rPr>
              <a:t>our</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diffrence</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with</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our</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quality</a:t>
            </a:r>
            <a:r>
              <a:rPr lang="fr-FR" sz="1800" b="1" dirty="0" smtClean="0">
                <a:solidFill>
                  <a:srgbClr val="000000"/>
                </a:solidFill>
                <a:effectLst>
                  <a:outerShdw blurRad="38100" dist="38100" dir="2700000" algn="tl">
                    <a:srgbClr val="C0C0C0"/>
                  </a:outerShdw>
                </a:effectLst>
              </a:rPr>
              <a:t> made in France and </a:t>
            </a:r>
            <a:r>
              <a:rPr lang="fr-FR" sz="1800" b="1" dirty="0" err="1" smtClean="0">
                <a:solidFill>
                  <a:srgbClr val="000000"/>
                </a:solidFill>
                <a:effectLst>
                  <a:outerShdw blurRad="38100" dist="38100" dir="2700000" algn="tl">
                    <a:srgbClr val="C0C0C0"/>
                  </a:outerShdw>
                </a:effectLst>
              </a:rPr>
              <a:t>explain</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our</a:t>
            </a:r>
            <a:r>
              <a:rPr lang="fr-FR" sz="1800" b="1" dirty="0" smtClean="0">
                <a:solidFill>
                  <a:srgbClr val="000000"/>
                </a:solidFill>
                <a:effectLst>
                  <a:outerShdw blurRad="38100" dist="38100" dir="2700000" algn="tl">
                    <a:srgbClr val="C0C0C0"/>
                  </a:outerShdw>
                </a:effectLst>
              </a:rPr>
              <a:t> </a:t>
            </a:r>
            <a:r>
              <a:rPr lang="fr-FR" sz="1800" b="1" dirty="0" err="1" smtClean="0">
                <a:solidFill>
                  <a:srgbClr val="000000"/>
                </a:solidFill>
                <a:effectLst>
                  <a:outerShdw blurRad="38100" dist="38100" dir="2700000" algn="tl">
                    <a:srgbClr val="C0C0C0"/>
                  </a:outerShdw>
                </a:effectLst>
              </a:rPr>
              <a:t>positionning</a:t>
            </a:r>
            <a:r>
              <a:rPr lang="fr-FR" sz="1800" b="1" dirty="0">
                <a:solidFill>
                  <a:srgbClr val="000000"/>
                </a:solidFill>
                <a:effectLst>
                  <a:outerShdw blurRad="38100" dist="38100" dir="2700000" algn="tl">
                    <a:srgbClr val="C0C0C0"/>
                  </a:outerShdw>
                </a:effectLst>
              </a:rPr>
              <a:t> ».</a:t>
            </a:r>
          </a:p>
          <a:p>
            <a:pPr eaLnBrk="1" hangingPunct="1">
              <a:lnSpc>
                <a:spcPct val="80000"/>
              </a:lnSpc>
              <a:defRPr/>
            </a:pPr>
            <a:endParaRPr lang="fr-FR" sz="1800" b="1" dirty="0">
              <a:solidFill>
                <a:srgbClr val="000000"/>
              </a:solidFill>
              <a:effectLst>
                <a:outerShdw blurRad="38100" dist="38100" dir="2700000" algn="tl">
                  <a:srgbClr val="C0C0C0"/>
                </a:outerShdw>
              </a:effectLst>
            </a:endParaRPr>
          </a:p>
          <a:p>
            <a:pPr eaLnBrk="1" hangingPunct="1">
              <a:lnSpc>
                <a:spcPct val="80000"/>
              </a:lnSpc>
              <a:defRPr/>
            </a:pPr>
            <a:r>
              <a:rPr lang="fr-FR" sz="1800" b="1" dirty="0">
                <a:solidFill>
                  <a:srgbClr val="000000"/>
                </a:solidFill>
                <a:effectLst>
                  <a:outerShdw blurRad="38100" dist="38100" dir="2700000" algn="tl">
                    <a:srgbClr val="C0C0C0"/>
                  </a:outerShdw>
                </a:effectLst>
              </a:rPr>
              <a:t>Dispositif :</a:t>
            </a:r>
          </a:p>
          <a:p>
            <a:pPr eaLnBrk="1" hangingPunct="1">
              <a:lnSpc>
                <a:spcPct val="80000"/>
              </a:lnSpc>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defRPr/>
            </a:pPr>
            <a:r>
              <a:rPr lang="fr-FR" b="1" dirty="0" err="1" smtClean="0">
                <a:solidFill>
                  <a:srgbClr val="000000"/>
                </a:solidFill>
                <a:effectLst>
                  <a:outerShdw blurRad="38100" dist="38100" dir="2700000" algn="tl">
                    <a:srgbClr val="C0C0C0"/>
                  </a:outerShdw>
                </a:effectLst>
              </a:rPr>
              <a:t>Games</a:t>
            </a:r>
            <a:r>
              <a:rPr lang="fr-FR" b="1" dirty="0" smtClean="0">
                <a:solidFill>
                  <a:srgbClr val="000000"/>
                </a:solidFill>
                <a:effectLst>
                  <a:outerShdw blurRad="38100" dist="38100" dir="2700000" algn="tl">
                    <a:srgbClr val="C0C0C0"/>
                  </a:outerShdw>
                </a:effectLst>
              </a:rPr>
              <a:t> in shops</a:t>
            </a:r>
          </a:p>
          <a:p>
            <a:pPr lvl="1" eaLnBrk="1" hangingPunct="1">
              <a:lnSpc>
                <a:spcPct val="80000"/>
              </a:lnSpc>
              <a:defRPr/>
            </a:pPr>
            <a:endParaRPr lang="fr-FR" b="1" dirty="0">
              <a:solidFill>
                <a:srgbClr val="000000"/>
              </a:solidFill>
              <a:effectLst>
                <a:outerShdw blurRad="38100" dist="38100" dir="2700000" algn="tl">
                  <a:srgbClr val="C0C0C0"/>
                </a:outerShdw>
              </a:effectLst>
            </a:endParaRPr>
          </a:p>
          <a:p>
            <a:pPr lvl="1" eaLnBrk="1" hangingPunct="1">
              <a:lnSpc>
                <a:spcPct val="80000"/>
              </a:lnSpc>
              <a:defRPr/>
            </a:pPr>
            <a:r>
              <a:rPr lang="fr-FR" b="1" dirty="0" err="1" smtClean="0">
                <a:solidFill>
                  <a:srgbClr val="000000"/>
                </a:solidFill>
                <a:effectLst>
                  <a:outerShdw blurRad="38100" dist="38100" dir="2700000" algn="tl">
                    <a:srgbClr val="C0C0C0"/>
                  </a:outerShdw>
                </a:effectLst>
              </a:rPr>
              <a:t>Website</a:t>
            </a:r>
            <a:r>
              <a:rPr lang="fr-FR" b="1" dirty="0" smtClean="0">
                <a:solidFill>
                  <a:srgbClr val="000000"/>
                </a:solidFill>
                <a:effectLst>
                  <a:outerShdw blurRad="38100" dist="38100" dir="2700000" algn="tl">
                    <a:srgbClr val="C0C0C0"/>
                  </a:outerShdw>
                </a:effectLst>
              </a:rPr>
              <a:t> : </a:t>
            </a:r>
            <a:r>
              <a:rPr lang="fr-FR" b="1" dirty="0">
                <a:solidFill>
                  <a:srgbClr val="000000"/>
                </a:solidFill>
                <a:effectLst>
                  <a:outerShdw blurRad="38100" dist="38100" dir="2700000" algn="tl">
                    <a:srgbClr val="C0C0C0"/>
                  </a:outerShdw>
                </a:effectLst>
              </a:rPr>
              <a:t>C-letour.fr </a:t>
            </a:r>
            <a:r>
              <a:rPr lang="fr-FR" b="1" dirty="0" err="1" smtClean="0">
                <a:solidFill>
                  <a:srgbClr val="000000"/>
                </a:solidFill>
                <a:effectLst>
                  <a:outerShdw blurRad="38100" dist="38100" dir="2700000" algn="tl">
                    <a:srgbClr val="C0C0C0"/>
                  </a:outerShdw>
                </a:effectLst>
              </a:rPr>
              <a:t>with</a:t>
            </a:r>
            <a:r>
              <a:rPr lang="fr-FR" b="1" dirty="0" smtClean="0">
                <a:solidFill>
                  <a:srgbClr val="000000"/>
                </a:solidFill>
                <a:effectLst>
                  <a:outerShdw blurRad="38100" dist="38100" dir="2700000" algn="tl">
                    <a:srgbClr val="C0C0C0"/>
                  </a:outerShdw>
                </a:effectLst>
              </a:rPr>
              <a:t> </a:t>
            </a:r>
            <a:r>
              <a:rPr lang="fr-FR" b="1" dirty="0" err="1" smtClean="0">
                <a:solidFill>
                  <a:srgbClr val="000000"/>
                </a:solidFill>
                <a:effectLst>
                  <a:outerShdw blurRad="38100" dist="38100" dir="2700000" algn="tl">
                    <a:srgbClr val="C0C0C0"/>
                  </a:outerShdw>
                </a:effectLst>
              </a:rPr>
              <a:t>practicers</a:t>
            </a:r>
            <a:r>
              <a:rPr lang="fr-FR" b="1" dirty="0" smtClean="0">
                <a:solidFill>
                  <a:srgbClr val="000000"/>
                </a:solidFill>
                <a:effectLst>
                  <a:outerShdw blurRad="38100" dist="38100" dir="2700000" algn="tl">
                    <a:srgbClr val="C0C0C0"/>
                  </a:outerShdw>
                </a:effectLst>
              </a:rPr>
              <a:t> and fans </a:t>
            </a:r>
            <a:endParaRPr lang="fr-FR" b="1" dirty="0">
              <a:solidFill>
                <a:srgbClr val="000000"/>
              </a:solidFill>
              <a:effectLst>
                <a:outerShdw blurRad="38100" dist="38100" dir="2700000" algn="tl">
                  <a:srgbClr val="C0C0C0"/>
                </a:outerShdw>
              </a:effectLst>
            </a:endParaRPr>
          </a:p>
          <a:p>
            <a:pPr eaLnBrk="1" hangingPunct="1">
              <a:lnSpc>
                <a:spcPct val="80000"/>
              </a:lnSpc>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defRPr/>
            </a:pPr>
            <a:r>
              <a:rPr lang="fr-FR" b="1" dirty="0" smtClean="0">
                <a:solidFill>
                  <a:srgbClr val="000000"/>
                </a:solidFill>
                <a:effectLst>
                  <a:outerShdw blurRad="38100" dist="38100" dir="2700000" algn="tl">
                    <a:srgbClr val="C0C0C0"/>
                  </a:outerShdw>
                </a:effectLst>
              </a:rPr>
              <a:t>Cars &amp; Caravane</a:t>
            </a:r>
            <a:endParaRPr lang="fr-FR" b="1" dirty="0">
              <a:solidFill>
                <a:srgbClr val="000000"/>
              </a:solidFill>
              <a:effectLst>
                <a:outerShdw blurRad="38100" dist="38100" dir="2700000" algn="tl">
                  <a:srgbClr val="C0C0C0"/>
                </a:outerShdw>
              </a:effectLst>
            </a:endParaRPr>
          </a:p>
          <a:p>
            <a:pPr eaLnBrk="1" hangingPunct="1">
              <a:lnSpc>
                <a:spcPct val="80000"/>
              </a:lnSpc>
              <a:defRPr/>
            </a:pPr>
            <a:endParaRPr lang="fr-FR" sz="1800" b="1" dirty="0">
              <a:solidFill>
                <a:srgbClr val="000000"/>
              </a:solidFill>
              <a:effectLst>
                <a:outerShdw blurRad="38100" dist="38100" dir="2700000" algn="tl">
                  <a:srgbClr val="C0C0C0"/>
                </a:outerShdw>
              </a:effectLst>
            </a:endParaRPr>
          </a:p>
          <a:p>
            <a:pPr lvl="1" eaLnBrk="1" hangingPunct="1">
              <a:lnSpc>
                <a:spcPct val="80000"/>
              </a:lnSpc>
              <a:defRPr/>
            </a:pPr>
            <a:r>
              <a:rPr lang="fr-FR" b="1" dirty="0" smtClean="0">
                <a:solidFill>
                  <a:srgbClr val="000000"/>
                </a:solidFill>
                <a:effectLst>
                  <a:outerShdw blurRad="38100" dist="38100" dir="2700000" algn="tl">
                    <a:srgbClr val="C0C0C0"/>
                  </a:outerShdw>
                </a:effectLst>
              </a:rPr>
              <a:t>Jersey for the best </a:t>
            </a:r>
            <a:r>
              <a:rPr lang="fr-FR" b="1" dirty="0" err="1" smtClean="0">
                <a:solidFill>
                  <a:srgbClr val="000000"/>
                </a:solidFill>
                <a:effectLst>
                  <a:outerShdw blurRad="38100" dist="38100" dir="2700000" algn="tl">
                    <a:srgbClr val="C0C0C0"/>
                  </a:outerShdw>
                </a:effectLst>
              </a:rPr>
              <a:t>climber</a:t>
            </a:r>
            <a:endParaRPr lang="fr-FR" dirty="0">
              <a:solidFill>
                <a:srgbClr val="000000"/>
              </a:solidFill>
              <a:effectLst>
                <a:outerShdw blurRad="38100" dist="38100" dir="2700000" algn="tl">
                  <a:srgbClr val="C0C0C0"/>
                </a:outerShdw>
              </a:effectLst>
            </a:endParaRPr>
          </a:p>
          <a:p>
            <a:pPr eaLnBrk="1" hangingPunct="1">
              <a:lnSpc>
                <a:spcPct val="80000"/>
              </a:lnSpc>
              <a:defRPr/>
            </a:pPr>
            <a:endParaRPr lang="fr-FR" sz="1200" dirty="0">
              <a:solidFill>
                <a:srgbClr val="000000"/>
              </a:solidFill>
              <a:effectLst>
                <a:outerShdw blurRad="38100" dist="38100" dir="2700000" algn="tl">
                  <a:srgbClr val="C0C0C0"/>
                </a:outerShdw>
              </a:effectLst>
            </a:endParaRPr>
          </a:p>
        </p:txBody>
      </p:sp>
      <p:pic>
        <p:nvPicPr>
          <p:cNvPr id="50179" name="Picture 5" descr="carrefou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271" y="101601"/>
            <a:ext cx="1470055" cy="114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1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9391" y="247152"/>
            <a:ext cx="6769100"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20778" y="2833190"/>
            <a:ext cx="102552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1966" y="4655640"/>
            <a:ext cx="111442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6"/>
          <p:cNvSpPr txBox="1">
            <a:spLocks noChangeArrowheads="1"/>
          </p:cNvSpPr>
          <p:nvPr/>
        </p:nvSpPr>
        <p:spPr bwMode="auto">
          <a:xfrm>
            <a:off x="7104866" y="2183902"/>
            <a:ext cx="165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Jean-Philippe Danglade</a:t>
            </a:r>
          </a:p>
        </p:txBody>
      </p:sp>
      <p:sp>
        <p:nvSpPr>
          <p:cNvPr id="9" name="ZoneTexte 7"/>
          <p:cNvSpPr txBox="1">
            <a:spLocks noChangeArrowheads="1"/>
          </p:cNvSpPr>
          <p:nvPr/>
        </p:nvSpPr>
        <p:spPr bwMode="auto">
          <a:xfrm>
            <a:off x="7808128" y="5493840"/>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Fabrice Rizzo</a:t>
            </a:r>
          </a:p>
        </p:txBody>
      </p:sp>
      <p:pic>
        <p:nvPicPr>
          <p:cNvPr id="10"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0653" y="2830015"/>
            <a:ext cx="100647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ZoneTexte 9"/>
          <p:cNvSpPr txBox="1">
            <a:spLocks noChangeArrowheads="1"/>
          </p:cNvSpPr>
          <p:nvPr/>
        </p:nvSpPr>
        <p:spPr bwMode="auto">
          <a:xfrm>
            <a:off x="3569503" y="2183902"/>
            <a:ext cx="1512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Jean-Michel Marmayou</a:t>
            </a:r>
          </a:p>
        </p:txBody>
      </p:sp>
      <p:pic>
        <p:nvPicPr>
          <p:cNvPr id="12"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2291" y="4685802"/>
            <a:ext cx="1209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1"/>
          <p:cNvSpPr txBox="1">
            <a:spLocks noChangeArrowheads="1"/>
          </p:cNvSpPr>
          <p:nvPr/>
        </p:nvSpPr>
        <p:spPr bwMode="auto">
          <a:xfrm>
            <a:off x="3274228" y="5385890"/>
            <a:ext cx="95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Frank</a:t>
            </a:r>
          </a:p>
          <a:p>
            <a:pPr algn="ctr">
              <a:spcBef>
                <a:spcPct val="0"/>
              </a:spcBef>
              <a:buClrTx/>
              <a:buSzTx/>
              <a:buFontTx/>
              <a:buNone/>
            </a:pPr>
            <a:r>
              <a:rPr lang="fr-FR" altLang="fr-FR" sz="1800">
                <a:solidFill>
                  <a:srgbClr val="000000"/>
                </a:solidFill>
              </a:rPr>
              <a:t>Pons</a:t>
            </a:r>
          </a:p>
        </p:txBody>
      </p:sp>
      <p:pic>
        <p:nvPicPr>
          <p:cNvPr id="14"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36403" y="1607640"/>
            <a:ext cx="1235075"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3"/>
          <p:cNvSpPr txBox="1">
            <a:spLocks noChangeArrowheads="1"/>
          </p:cNvSpPr>
          <p:nvPr/>
        </p:nvSpPr>
        <p:spPr bwMode="auto">
          <a:xfrm>
            <a:off x="5463391" y="1052015"/>
            <a:ext cx="1179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spcBef>
                <a:spcPct val="0"/>
              </a:spcBef>
              <a:buClrTx/>
              <a:buSzTx/>
              <a:buFontTx/>
              <a:buNone/>
            </a:pPr>
            <a:r>
              <a:rPr lang="fr-FR" altLang="fr-FR" sz="1800">
                <a:solidFill>
                  <a:srgbClr val="000000"/>
                </a:solidFill>
              </a:rPr>
              <a:t>Lionel</a:t>
            </a:r>
          </a:p>
          <a:p>
            <a:pPr algn="ctr">
              <a:spcBef>
                <a:spcPct val="0"/>
              </a:spcBef>
              <a:buClrTx/>
              <a:buSzTx/>
              <a:buFontTx/>
              <a:buNone/>
            </a:pPr>
            <a:r>
              <a:rPr lang="fr-FR" altLang="fr-FR" sz="1800">
                <a:solidFill>
                  <a:srgbClr val="000000"/>
                </a:solidFill>
              </a:rPr>
              <a:t>Maltese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647" y="673519"/>
            <a:ext cx="1333500" cy="1762125"/>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386" y="3504702"/>
            <a:ext cx="1524000" cy="1524000"/>
          </a:xfrm>
          <a:prstGeom prst="rect">
            <a:avLst/>
          </a:prstGeom>
        </p:spPr>
      </p:pic>
      <p:sp>
        <p:nvSpPr>
          <p:cNvPr id="17" name="Rectangle 16"/>
          <p:cNvSpPr/>
          <p:nvPr/>
        </p:nvSpPr>
        <p:spPr>
          <a:xfrm>
            <a:off x="45292" y="5201224"/>
            <a:ext cx="2343111" cy="646331"/>
          </a:xfrm>
          <a:prstGeom prst="rect">
            <a:avLst/>
          </a:prstGeom>
        </p:spPr>
        <p:txBody>
          <a:bodyPr wrap="square">
            <a:spAutoFit/>
          </a:bodyPr>
          <a:lstStyle/>
          <a:p>
            <a:pPr algn="ctr"/>
            <a:r>
              <a:rPr lang="fr-FR" i="1" dirty="0">
                <a:solidFill>
                  <a:srgbClr val="545454"/>
                </a:solidFill>
              </a:rPr>
              <a:t>Alejandro Requena</a:t>
            </a:r>
            <a:r>
              <a:rPr lang="fr-FR" dirty="0">
                <a:solidFill>
                  <a:srgbClr val="545454"/>
                </a:solidFill>
              </a:rPr>
              <a:t> </a:t>
            </a:r>
            <a:r>
              <a:rPr lang="fr-FR" dirty="0" err="1">
                <a:solidFill>
                  <a:srgbClr val="545454"/>
                </a:solidFill>
              </a:rPr>
              <a:t>Ramón</a:t>
            </a:r>
            <a:endParaRPr lang="fr-FR" dirty="0"/>
          </a:p>
        </p:txBody>
      </p:sp>
      <p:sp>
        <p:nvSpPr>
          <p:cNvPr id="18" name="Rectangle 17"/>
          <p:cNvSpPr/>
          <p:nvPr/>
        </p:nvSpPr>
        <p:spPr>
          <a:xfrm>
            <a:off x="-100738" y="2435644"/>
            <a:ext cx="2343111" cy="369332"/>
          </a:xfrm>
          <a:prstGeom prst="rect">
            <a:avLst/>
          </a:prstGeom>
        </p:spPr>
        <p:txBody>
          <a:bodyPr wrap="square">
            <a:spAutoFit/>
          </a:bodyPr>
          <a:lstStyle/>
          <a:p>
            <a:pPr algn="ctr"/>
            <a:r>
              <a:rPr lang="fr-FR" i="1" dirty="0" smtClean="0">
                <a:solidFill>
                  <a:srgbClr val="545454"/>
                </a:solidFill>
              </a:rPr>
              <a:t>Aurélie Fersing</a:t>
            </a:r>
            <a:endParaRPr lang="fr-FR" dirty="0"/>
          </a:p>
        </p:txBody>
      </p:sp>
    </p:spTree>
    <p:extLst>
      <p:ext uri="{BB962C8B-B14F-4D97-AF65-F5344CB8AC3E}">
        <p14:creationId xmlns:p14="http://schemas.microsoft.com/office/powerpoint/2010/main" val="2591743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157110" y="582613"/>
            <a:ext cx="9544756" cy="703262"/>
          </a:xfrm>
        </p:spPr>
        <p:txBody>
          <a:bodyPr>
            <a:noAutofit/>
          </a:bodyPr>
          <a:lstStyle/>
          <a:p>
            <a:pPr eaLnBrk="1" hangingPunct="1">
              <a:defRPr/>
            </a:pPr>
            <a:r>
              <a:rPr lang="fr-FR" sz="4400" b="1" dirty="0" smtClean="0"/>
              <a:t>Key points to analyse </a:t>
            </a:r>
            <a:r>
              <a:rPr lang="fr-FR" sz="4400" b="1" dirty="0" err="1" smtClean="0"/>
              <a:t>your</a:t>
            </a:r>
            <a:r>
              <a:rPr lang="fr-FR" sz="4400" b="1" dirty="0" smtClean="0"/>
              <a:t> future sponsor</a:t>
            </a:r>
            <a:endParaRPr lang="fr-FR" sz="4400" b="1" dirty="0"/>
          </a:p>
        </p:txBody>
      </p:sp>
      <p:sp>
        <p:nvSpPr>
          <p:cNvPr id="148483" name="Rectangle 3"/>
          <p:cNvSpPr>
            <a:spLocks noGrp="1" noChangeArrowheads="1"/>
          </p:cNvSpPr>
          <p:nvPr>
            <p:ph type="body" idx="1"/>
          </p:nvPr>
        </p:nvSpPr>
        <p:spPr>
          <a:xfrm>
            <a:off x="1157110" y="1704976"/>
            <a:ext cx="10346267" cy="5661025"/>
          </a:xfrm>
        </p:spPr>
        <p:txBody>
          <a:bodyPr>
            <a:normAutofit/>
          </a:bodyPr>
          <a:lstStyle/>
          <a:p>
            <a:pPr eaLnBrk="1" hangingPunct="1">
              <a:lnSpc>
                <a:spcPct val="80000"/>
              </a:lnSpc>
              <a:buSzTx/>
              <a:buFont typeface="Wingdings" panose="05000000000000000000" pitchFamily="2" charset="2"/>
              <a:buChar char="«"/>
              <a:defRPr/>
            </a:pPr>
            <a:r>
              <a:rPr lang="fr-FR" sz="2800" dirty="0" smtClean="0">
                <a:solidFill>
                  <a:schemeClr val="tx1"/>
                </a:solidFill>
              </a:rPr>
              <a:t>Target : </a:t>
            </a:r>
            <a:r>
              <a:rPr lang="fr-FR" sz="2800" dirty="0" err="1" smtClean="0">
                <a:solidFill>
                  <a:schemeClr val="tx1"/>
                </a:solidFill>
              </a:rPr>
              <a:t>identity</a:t>
            </a:r>
            <a:r>
              <a:rPr lang="fr-FR" sz="2800" dirty="0" smtClean="0">
                <a:solidFill>
                  <a:schemeClr val="tx1"/>
                </a:solidFill>
              </a:rPr>
              <a:t>, image, brand </a:t>
            </a:r>
            <a:r>
              <a:rPr lang="fr-FR" sz="2800" dirty="0" err="1" smtClean="0">
                <a:solidFill>
                  <a:schemeClr val="tx1"/>
                </a:solidFill>
              </a:rPr>
              <a:t>strategy</a:t>
            </a:r>
            <a:endParaRPr lang="fr-FR" sz="2800" dirty="0">
              <a:solidFill>
                <a:schemeClr val="tx1"/>
              </a:solidFill>
            </a:endParaRPr>
          </a:p>
          <a:p>
            <a:pPr eaLnBrk="1" hangingPunct="1">
              <a:lnSpc>
                <a:spcPct val="80000"/>
              </a:lnSpc>
              <a:buSzTx/>
              <a:buFont typeface="Wingdings" panose="05000000000000000000" pitchFamily="2" charset="2"/>
              <a:buChar char="«"/>
              <a:defRPr/>
            </a:pPr>
            <a:r>
              <a:rPr lang="fr-FR" sz="2800" dirty="0" smtClean="0">
                <a:solidFill>
                  <a:schemeClr val="tx1"/>
                </a:solidFill>
              </a:rPr>
              <a:t>Goals : Direction : </a:t>
            </a:r>
            <a:r>
              <a:rPr lang="fr-FR" sz="2800" dirty="0" err="1" smtClean="0">
                <a:solidFill>
                  <a:schemeClr val="tx1"/>
                </a:solidFill>
              </a:rPr>
              <a:t>strategy</a:t>
            </a:r>
            <a:r>
              <a:rPr lang="fr-FR" sz="2800" dirty="0" smtClean="0">
                <a:solidFill>
                  <a:schemeClr val="tx1"/>
                </a:solidFill>
              </a:rPr>
              <a:t>, </a:t>
            </a:r>
            <a:r>
              <a:rPr lang="fr-FR" sz="2800" dirty="0" err="1" smtClean="0">
                <a:solidFill>
                  <a:schemeClr val="tx1"/>
                </a:solidFill>
              </a:rPr>
              <a:t>competitive</a:t>
            </a:r>
            <a:r>
              <a:rPr lang="fr-FR" sz="2800" dirty="0" smtClean="0">
                <a:solidFill>
                  <a:schemeClr val="tx1"/>
                </a:solidFill>
              </a:rPr>
              <a:t> </a:t>
            </a:r>
            <a:r>
              <a:rPr lang="fr-FR" sz="2800" dirty="0" err="1" smtClean="0">
                <a:solidFill>
                  <a:schemeClr val="tx1"/>
                </a:solidFill>
              </a:rPr>
              <a:t>advantage</a:t>
            </a:r>
            <a:r>
              <a:rPr lang="fr-FR" sz="2800" dirty="0" smtClean="0">
                <a:solidFill>
                  <a:schemeClr val="tx1"/>
                </a:solidFill>
              </a:rPr>
              <a:t>, </a:t>
            </a:r>
            <a:r>
              <a:rPr lang="fr-FR" sz="2800" dirty="0" err="1" smtClean="0">
                <a:solidFill>
                  <a:schemeClr val="tx1"/>
                </a:solidFill>
              </a:rPr>
              <a:t>needs</a:t>
            </a:r>
            <a:r>
              <a:rPr lang="fr-FR" sz="2800" dirty="0" smtClean="0">
                <a:solidFill>
                  <a:schemeClr val="tx1"/>
                </a:solidFill>
              </a:rPr>
              <a:t> anticipation</a:t>
            </a:r>
            <a:endParaRPr lang="fr-FR" sz="2800" dirty="0">
              <a:solidFill>
                <a:schemeClr val="tx1"/>
              </a:solidFill>
            </a:endParaRPr>
          </a:p>
          <a:p>
            <a:pPr eaLnBrk="1" hangingPunct="1">
              <a:lnSpc>
                <a:spcPct val="80000"/>
              </a:lnSpc>
              <a:buSzTx/>
              <a:buFont typeface="Wingdings" panose="05000000000000000000" pitchFamily="2" charset="2"/>
              <a:buChar char="«"/>
              <a:defRPr/>
            </a:pPr>
            <a:r>
              <a:rPr lang="fr-FR" sz="2800" dirty="0" smtClean="0">
                <a:solidFill>
                  <a:schemeClr val="tx1"/>
                </a:solidFill>
              </a:rPr>
              <a:t>Communication </a:t>
            </a:r>
            <a:r>
              <a:rPr lang="fr-FR" sz="2800" dirty="0" err="1" smtClean="0">
                <a:solidFill>
                  <a:schemeClr val="tx1"/>
                </a:solidFill>
              </a:rPr>
              <a:t>channels</a:t>
            </a:r>
            <a:endParaRPr lang="fr-FR" sz="2800" dirty="0">
              <a:solidFill>
                <a:schemeClr val="tx1"/>
              </a:solidFill>
            </a:endParaRPr>
          </a:p>
          <a:p>
            <a:pPr eaLnBrk="1" hangingPunct="1">
              <a:lnSpc>
                <a:spcPct val="80000"/>
              </a:lnSpc>
              <a:buSzTx/>
              <a:buFont typeface="Wingdings" panose="05000000000000000000" pitchFamily="2" charset="2"/>
              <a:buChar char="«"/>
              <a:defRPr/>
            </a:pPr>
            <a:r>
              <a:rPr lang="fr-FR" sz="2800" dirty="0" smtClean="0">
                <a:solidFill>
                  <a:schemeClr val="tx1"/>
                </a:solidFill>
              </a:rPr>
              <a:t>Financial </a:t>
            </a:r>
            <a:r>
              <a:rPr lang="fr-FR" sz="2800" dirty="0" err="1" smtClean="0">
                <a:solidFill>
                  <a:schemeClr val="tx1"/>
                </a:solidFill>
              </a:rPr>
              <a:t>potential</a:t>
            </a:r>
            <a:r>
              <a:rPr lang="fr-FR" sz="2800" dirty="0" smtClean="0">
                <a:solidFill>
                  <a:schemeClr val="tx1"/>
                </a:solidFill>
              </a:rPr>
              <a:t> : Turnover, </a:t>
            </a:r>
            <a:r>
              <a:rPr lang="fr-FR" sz="2800" dirty="0" err="1" smtClean="0">
                <a:solidFill>
                  <a:schemeClr val="tx1"/>
                </a:solidFill>
              </a:rPr>
              <a:t>assets</a:t>
            </a:r>
            <a:r>
              <a:rPr lang="fr-FR" sz="2800" dirty="0" smtClean="0">
                <a:solidFill>
                  <a:schemeClr val="tx1"/>
                </a:solidFill>
              </a:rPr>
              <a:t>…</a:t>
            </a:r>
            <a:endParaRPr lang="fr-FR" sz="2800" dirty="0">
              <a:solidFill>
                <a:schemeClr val="tx1"/>
              </a:solidFill>
            </a:endParaRPr>
          </a:p>
          <a:p>
            <a:pPr eaLnBrk="1" hangingPunct="1">
              <a:lnSpc>
                <a:spcPct val="80000"/>
              </a:lnSpc>
              <a:buSzTx/>
              <a:buFont typeface="Wingdings" panose="05000000000000000000" pitchFamily="2" charset="2"/>
              <a:buChar char="«"/>
              <a:defRPr/>
            </a:pPr>
            <a:r>
              <a:rPr lang="fr-FR" sz="2800" dirty="0" err="1" smtClean="0">
                <a:solidFill>
                  <a:schemeClr val="tx1"/>
                </a:solidFill>
              </a:rPr>
              <a:t>Sponsorship</a:t>
            </a:r>
            <a:r>
              <a:rPr lang="fr-FR" sz="2800" dirty="0" smtClean="0">
                <a:solidFill>
                  <a:schemeClr val="tx1"/>
                </a:solidFill>
              </a:rPr>
              <a:t> </a:t>
            </a:r>
            <a:r>
              <a:rPr lang="fr-FR" sz="2800" dirty="0" err="1" smtClean="0">
                <a:solidFill>
                  <a:schemeClr val="tx1"/>
                </a:solidFill>
              </a:rPr>
              <a:t>existing</a:t>
            </a:r>
            <a:r>
              <a:rPr lang="fr-FR" sz="2800" dirty="0" smtClean="0">
                <a:solidFill>
                  <a:schemeClr val="tx1"/>
                </a:solidFill>
              </a:rPr>
              <a:t> actions</a:t>
            </a:r>
            <a:endParaRPr lang="fr-FR" sz="2800" dirty="0">
              <a:solidFill>
                <a:schemeClr val="tx1"/>
              </a:solidFill>
            </a:endParaRPr>
          </a:p>
          <a:p>
            <a:pPr eaLnBrk="1" hangingPunct="1">
              <a:lnSpc>
                <a:spcPct val="80000"/>
              </a:lnSpc>
              <a:buSzTx/>
              <a:buFont typeface="Wingdings" panose="05000000000000000000" pitchFamily="2" charset="2"/>
              <a:buChar char="«"/>
              <a:defRPr/>
            </a:pPr>
            <a:r>
              <a:rPr lang="fr-FR" sz="2800" dirty="0" err="1" smtClean="0">
                <a:solidFill>
                  <a:schemeClr val="tx1"/>
                </a:solidFill>
              </a:rPr>
              <a:t>Who</a:t>
            </a:r>
            <a:r>
              <a:rPr lang="fr-FR" sz="2800" dirty="0" smtClean="0">
                <a:solidFill>
                  <a:schemeClr val="tx1"/>
                </a:solidFill>
              </a:rPr>
              <a:t> </a:t>
            </a:r>
            <a:r>
              <a:rPr lang="fr-FR" sz="2800" dirty="0" err="1" smtClean="0">
                <a:solidFill>
                  <a:schemeClr val="tx1"/>
                </a:solidFill>
              </a:rPr>
              <a:t>is</a:t>
            </a:r>
            <a:r>
              <a:rPr lang="fr-FR" sz="2800" dirty="0" smtClean="0">
                <a:solidFill>
                  <a:schemeClr val="tx1"/>
                </a:solidFill>
              </a:rPr>
              <a:t> the BOSS </a:t>
            </a:r>
            <a:r>
              <a:rPr lang="fr-FR" sz="2800" dirty="0" err="1" smtClean="0">
                <a:solidFill>
                  <a:schemeClr val="tx1"/>
                </a:solidFill>
              </a:rPr>
              <a:t>inside</a:t>
            </a:r>
            <a:r>
              <a:rPr lang="fr-FR" sz="2800" dirty="0" smtClean="0">
                <a:solidFill>
                  <a:schemeClr val="tx1"/>
                </a:solidFill>
              </a:rPr>
              <a:t> the </a:t>
            </a:r>
            <a:r>
              <a:rPr lang="fr-FR" sz="2800" dirty="0" err="1" smtClean="0">
                <a:solidFill>
                  <a:schemeClr val="tx1"/>
                </a:solidFill>
              </a:rPr>
              <a:t>company</a:t>
            </a:r>
            <a:r>
              <a:rPr lang="fr-FR" sz="2800" dirty="0" smtClean="0">
                <a:solidFill>
                  <a:schemeClr val="tx1"/>
                </a:solidFill>
              </a:rPr>
              <a:t> :</a:t>
            </a:r>
            <a:endParaRPr lang="fr-FR" sz="2800" dirty="0">
              <a:solidFill>
                <a:schemeClr val="tx1"/>
              </a:solidFill>
            </a:endParaRPr>
          </a:p>
          <a:p>
            <a:pPr lvl="1" eaLnBrk="1" hangingPunct="1">
              <a:lnSpc>
                <a:spcPct val="80000"/>
              </a:lnSpc>
              <a:buSzTx/>
              <a:buFont typeface="Wingdings" panose="05000000000000000000" pitchFamily="2" charset="2"/>
              <a:buChar char="«"/>
              <a:defRPr/>
            </a:pPr>
            <a:r>
              <a:rPr lang="fr-FR" sz="2800" dirty="0" smtClean="0">
                <a:solidFill>
                  <a:schemeClr val="tx1"/>
                </a:solidFill>
              </a:rPr>
              <a:t>Access</a:t>
            </a:r>
            <a:endParaRPr lang="fr-FR" sz="2800" dirty="0">
              <a:solidFill>
                <a:schemeClr val="tx1"/>
              </a:solidFill>
            </a:endParaRPr>
          </a:p>
          <a:p>
            <a:pPr lvl="1" eaLnBrk="1" hangingPunct="1">
              <a:lnSpc>
                <a:spcPct val="80000"/>
              </a:lnSpc>
              <a:buSzTx/>
              <a:buFont typeface="Wingdings" panose="05000000000000000000" pitchFamily="2" charset="2"/>
              <a:buChar char="«"/>
              <a:defRPr/>
            </a:pPr>
            <a:r>
              <a:rPr lang="fr-FR" sz="2800" dirty="0" err="1" smtClean="0">
                <a:solidFill>
                  <a:schemeClr val="tx1"/>
                </a:solidFill>
              </a:rPr>
              <a:t>Working</a:t>
            </a:r>
            <a:r>
              <a:rPr lang="fr-FR" sz="2800" dirty="0" smtClean="0">
                <a:solidFill>
                  <a:schemeClr val="tx1"/>
                </a:solidFill>
              </a:rPr>
              <a:t> on </a:t>
            </a:r>
            <a:r>
              <a:rPr lang="fr-FR" sz="2800" dirty="0" err="1" smtClean="0">
                <a:solidFill>
                  <a:schemeClr val="tx1"/>
                </a:solidFill>
              </a:rPr>
              <a:t>his</a:t>
            </a:r>
            <a:r>
              <a:rPr lang="fr-FR" sz="2800" dirty="0" smtClean="0">
                <a:solidFill>
                  <a:schemeClr val="tx1"/>
                </a:solidFill>
              </a:rPr>
              <a:t> </a:t>
            </a:r>
            <a:r>
              <a:rPr lang="fr-FR" sz="2800" dirty="0" err="1" smtClean="0">
                <a:solidFill>
                  <a:schemeClr val="tx1"/>
                </a:solidFill>
              </a:rPr>
              <a:t>personnality</a:t>
            </a:r>
            <a:r>
              <a:rPr lang="fr-FR" sz="2800" dirty="0" smtClean="0">
                <a:solidFill>
                  <a:schemeClr val="tx1"/>
                </a:solidFill>
              </a:rPr>
              <a:t> and the </a:t>
            </a:r>
            <a:r>
              <a:rPr lang="fr-FR" sz="2800" dirty="0" err="1" smtClean="0">
                <a:solidFill>
                  <a:schemeClr val="tx1"/>
                </a:solidFill>
              </a:rPr>
              <a:t>link</a:t>
            </a:r>
            <a:r>
              <a:rPr lang="fr-FR" sz="2800" dirty="0" smtClean="0">
                <a:solidFill>
                  <a:schemeClr val="tx1"/>
                </a:solidFill>
              </a:rPr>
              <a:t> the </a:t>
            </a:r>
            <a:r>
              <a:rPr lang="fr-FR" sz="2800" dirty="0" err="1" smtClean="0">
                <a:solidFill>
                  <a:schemeClr val="tx1"/>
                </a:solidFill>
              </a:rPr>
              <a:t>your</a:t>
            </a:r>
            <a:r>
              <a:rPr lang="fr-FR" sz="2800" dirty="0" smtClean="0">
                <a:solidFill>
                  <a:schemeClr val="tx1"/>
                </a:solidFill>
              </a:rPr>
              <a:t> sport (fan, practice, networks…)</a:t>
            </a:r>
          </a:p>
        </p:txBody>
      </p:sp>
    </p:spTree>
    <p:extLst>
      <p:ext uri="{BB962C8B-B14F-4D97-AF65-F5344CB8AC3E}">
        <p14:creationId xmlns:p14="http://schemas.microsoft.com/office/powerpoint/2010/main" val="29475424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5332" y="264025"/>
            <a:ext cx="11085689" cy="1450757"/>
          </a:xfrm>
        </p:spPr>
        <p:txBody>
          <a:bodyPr>
            <a:normAutofit/>
          </a:bodyPr>
          <a:lstStyle/>
          <a:p>
            <a:r>
              <a:rPr lang="fr-FR" sz="4000" b="1" dirty="0" err="1" smtClean="0"/>
              <a:t>Presentation</a:t>
            </a:r>
            <a:r>
              <a:rPr lang="fr-FR" sz="4000" b="1" dirty="0" smtClean="0"/>
              <a:t> : key </a:t>
            </a:r>
            <a:r>
              <a:rPr lang="fr-FR" sz="4000" b="1" dirty="0" err="1" smtClean="0"/>
              <a:t>steps</a:t>
            </a:r>
            <a:r>
              <a:rPr lang="fr-FR" sz="4000" b="1" dirty="0" smtClean="0"/>
              <a:t> to </a:t>
            </a:r>
            <a:r>
              <a:rPr lang="fr-FR" sz="4000" b="1" dirty="0" err="1" smtClean="0"/>
              <a:t>connect</a:t>
            </a:r>
            <a:r>
              <a:rPr lang="fr-FR" sz="4000" b="1" dirty="0" smtClean="0"/>
              <a:t> the fans </a:t>
            </a:r>
            <a:r>
              <a:rPr lang="fr-FR" sz="4000" b="1" dirty="0" err="1" smtClean="0"/>
              <a:t>with</a:t>
            </a:r>
            <a:r>
              <a:rPr lang="fr-FR" sz="4000" b="1" dirty="0" smtClean="0"/>
              <a:t> brand</a:t>
            </a:r>
            <a:endParaRPr lang="fr-FR" sz="4000" b="1" dirty="0"/>
          </a:p>
        </p:txBody>
      </p:sp>
      <p:sp>
        <p:nvSpPr>
          <p:cNvPr id="3" name="Espace réservé du contenu 2"/>
          <p:cNvSpPr>
            <a:spLocks noGrp="1"/>
          </p:cNvSpPr>
          <p:nvPr>
            <p:ph idx="1"/>
          </p:nvPr>
        </p:nvSpPr>
        <p:spPr/>
        <p:txBody>
          <a:bodyPr/>
          <a:lstStyle/>
          <a:p>
            <a:pPr>
              <a:buFont typeface="Webdings" panose="05030102010509060703" pitchFamily="18" charset="2"/>
              <a:buChar char=""/>
            </a:pPr>
            <a:r>
              <a:rPr lang="fr-FR" sz="2400" b="1" dirty="0" smtClean="0"/>
              <a:t>Your Brand = </a:t>
            </a:r>
            <a:r>
              <a:rPr lang="fr-FR" sz="2400" b="1" dirty="0" err="1" smtClean="0"/>
              <a:t>your</a:t>
            </a:r>
            <a:r>
              <a:rPr lang="fr-FR" sz="2400" b="1" dirty="0" smtClean="0"/>
              <a:t> </a:t>
            </a:r>
            <a:r>
              <a:rPr lang="fr-FR" sz="2400" b="1" dirty="0" err="1" smtClean="0"/>
              <a:t>assets</a:t>
            </a:r>
            <a:r>
              <a:rPr lang="fr-FR" sz="2400" b="1" dirty="0" smtClean="0"/>
              <a:t> to </a:t>
            </a:r>
            <a:r>
              <a:rPr lang="fr-FR" sz="2400" b="1" dirty="0" err="1" smtClean="0"/>
              <a:t>make</a:t>
            </a:r>
            <a:r>
              <a:rPr lang="fr-FR" sz="2400" b="1" dirty="0" smtClean="0"/>
              <a:t> the </a:t>
            </a:r>
            <a:r>
              <a:rPr lang="fr-FR" sz="2400" b="1" dirty="0" err="1" smtClean="0"/>
              <a:t>difference</a:t>
            </a:r>
            <a:r>
              <a:rPr lang="fr-FR" sz="2400" b="1" dirty="0" smtClean="0"/>
              <a:t> !</a:t>
            </a:r>
          </a:p>
          <a:p>
            <a:pPr>
              <a:buFont typeface="Webdings" panose="05030102010509060703" pitchFamily="18" charset="2"/>
              <a:buChar char=""/>
            </a:pPr>
            <a:endParaRPr lang="fr-FR" sz="2400" b="1" dirty="0" smtClean="0"/>
          </a:p>
          <a:p>
            <a:pPr>
              <a:buFont typeface="Webdings" panose="05030102010509060703" pitchFamily="18" charset="2"/>
              <a:buChar char=""/>
            </a:pPr>
            <a:r>
              <a:rPr lang="fr-FR" sz="2400" b="1" dirty="0" smtClean="0"/>
              <a:t>Sponsor Brand : how to </a:t>
            </a:r>
            <a:r>
              <a:rPr lang="fr-FR" sz="2400" b="1" dirty="0" err="1" smtClean="0"/>
              <a:t>be</a:t>
            </a:r>
            <a:r>
              <a:rPr lang="fr-FR" sz="2400" b="1" dirty="0" smtClean="0"/>
              <a:t> </a:t>
            </a:r>
            <a:r>
              <a:rPr lang="fr-FR" sz="2400" b="1" dirty="0"/>
              <a:t>THE </a:t>
            </a:r>
            <a:r>
              <a:rPr lang="fr-FR" sz="2400" b="1" dirty="0" err="1"/>
              <a:t>answer</a:t>
            </a:r>
            <a:r>
              <a:rPr lang="fr-FR" sz="2400" b="1" dirty="0" smtClean="0"/>
              <a:t>!</a:t>
            </a:r>
          </a:p>
          <a:p>
            <a:pPr>
              <a:buFont typeface="Webdings" panose="05030102010509060703" pitchFamily="18" charset="2"/>
              <a:buChar char=""/>
            </a:pPr>
            <a:endParaRPr lang="fr-FR" sz="2400" b="1" dirty="0" smtClean="0"/>
          </a:p>
          <a:p>
            <a:pPr>
              <a:buFont typeface="Webdings" panose="05030102010509060703" pitchFamily="18" charset="2"/>
              <a:buChar char=""/>
            </a:pPr>
            <a:r>
              <a:rPr lang="fr-FR" sz="2400" b="1" dirty="0" smtClean="0"/>
              <a:t>Activations program : </a:t>
            </a:r>
            <a:r>
              <a:rPr lang="fr-FR" sz="2400" b="1" dirty="0" err="1" smtClean="0"/>
              <a:t>make</a:t>
            </a:r>
            <a:r>
              <a:rPr lang="fr-FR" sz="2400" b="1" dirty="0" smtClean="0"/>
              <a:t> </a:t>
            </a:r>
            <a:r>
              <a:rPr lang="fr-FR" sz="2400" b="1" dirty="0" err="1" smtClean="0"/>
              <a:t>strategic</a:t>
            </a:r>
            <a:r>
              <a:rPr lang="fr-FR" sz="2400" b="1" dirty="0" smtClean="0"/>
              <a:t> </a:t>
            </a:r>
            <a:r>
              <a:rPr lang="fr-FR" sz="2400" b="1" dirty="0" err="1" smtClean="0"/>
              <a:t>choices</a:t>
            </a:r>
            <a:r>
              <a:rPr lang="fr-FR" sz="2400" b="1" dirty="0" smtClean="0"/>
              <a:t> to fit </a:t>
            </a:r>
            <a:r>
              <a:rPr lang="fr-FR" sz="2400" b="1" dirty="0" err="1" smtClean="0"/>
              <a:t>with</a:t>
            </a:r>
            <a:r>
              <a:rPr lang="fr-FR" sz="2400" b="1" dirty="0" smtClean="0"/>
              <a:t> the </a:t>
            </a:r>
            <a:r>
              <a:rPr lang="fr-FR" sz="2400" b="1" dirty="0" err="1" smtClean="0"/>
              <a:t>target</a:t>
            </a:r>
            <a:r>
              <a:rPr lang="fr-FR" sz="2400" b="1" dirty="0" smtClean="0"/>
              <a:t> </a:t>
            </a:r>
            <a:r>
              <a:rPr lang="fr-FR" sz="2400" b="1" dirty="0" err="1" smtClean="0"/>
              <a:t>needs</a:t>
            </a:r>
            <a:endParaRPr lang="fr-FR" sz="2400" b="1" dirty="0" smtClean="0"/>
          </a:p>
          <a:p>
            <a:pPr>
              <a:buFont typeface="Webdings" panose="05030102010509060703" pitchFamily="18" charset="2"/>
              <a:buChar char=""/>
            </a:pPr>
            <a:endParaRPr lang="fr-FR" sz="2400" b="1" dirty="0" smtClean="0"/>
          </a:p>
          <a:p>
            <a:pPr>
              <a:buFont typeface="Webdings" panose="05030102010509060703" pitchFamily="18" charset="2"/>
              <a:buChar char=""/>
            </a:pPr>
            <a:r>
              <a:rPr lang="fr-FR" sz="2400" b="1" dirty="0" err="1" smtClean="0"/>
              <a:t>Try</a:t>
            </a:r>
            <a:r>
              <a:rPr lang="fr-FR" sz="2400" b="1" dirty="0" smtClean="0"/>
              <a:t> to propose packs and </a:t>
            </a:r>
            <a:r>
              <a:rPr lang="fr-FR" sz="2400" b="1" dirty="0" err="1" smtClean="0"/>
              <a:t>financial</a:t>
            </a:r>
            <a:r>
              <a:rPr lang="fr-FR" sz="2400" b="1" dirty="0" smtClean="0"/>
              <a:t> </a:t>
            </a:r>
            <a:r>
              <a:rPr lang="fr-FR" sz="2400" b="1" dirty="0" err="1" smtClean="0"/>
              <a:t>offer</a:t>
            </a:r>
            <a:r>
              <a:rPr lang="fr-FR" sz="2400" b="1" dirty="0" smtClean="0"/>
              <a:t> </a:t>
            </a:r>
          </a:p>
          <a:p>
            <a:endParaRPr lang="fr-FR" dirty="0" smtClean="0"/>
          </a:p>
          <a:p>
            <a:endParaRPr lang="fr-FR" dirty="0"/>
          </a:p>
          <a:p>
            <a:endParaRPr lang="fr-FR" dirty="0"/>
          </a:p>
        </p:txBody>
      </p:sp>
    </p:spTree>
    <p:extLst>
      <p:ext uri="{BB962C8B-B14F-4D97-AF65-F5344CB8AC3E}">
        <p14:creationId xmlns:p14="http://schemas.microsoft.com/office/powerpoint/2010/main" val="1208054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162"/>
            <a:ext cx="11304123" cy="6360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ZoneTexte 4"/>
          <p:cNvSpPr txBox="1"/>
          <p:nvPr/>
        </p:nvSpPr>
        <p:spPr>
          <a:xfrm>
            <a:off x="395111" y="3736622"/>
            <a:ext cx="4131733" cy="1107996"/>
          </a:xfrm>
          <a:prstGeom prst="rect">
            <a:avLst/>
          </a:prstGeom>
          <a:noFill/>
        </p:spPr>
        <p:txBody>
          <a:bodyPr wrap="square" rtlCol="0">
            <a:spAutoFit/>
          </a:bodyPr>
          <a:lstStyle/>
          <a:p>
            <a:r>
              <a:rPr lang="fr-FR" sz="6600" b="1" dirty="0" smtClean="0">
                <a:latin typeface="Freestyle Script" panose="030804020302050B0404" pitchFamily="66" charset="0"/>
              </a:rPr>
              <a:t>EMOTION ²</a:t>
            </a:r>
            <a:endParaRPr lang="fr-FR" sz="6600" b="1" dirty="0">
              <a:latin typeface="Freestyle Script" panose="030804020302050B0404" pitchFamily="66" charset="0"/>
            </a:endParaRPr>
          </a:p>
        </p:txBody>
      </p:sp>
    </p:spTree>
    <p:extLst>
      <p:ext uri="{BB962C8B-B14F-4D97-AF65-F5344CB8AC3E}">
        <p14:creationId xmlns:p14="http://schemas.microsoft.com/office/powerpoint/2010/main" val="1829772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err="1" smtClean="0"/>
              <a:t>Sponsorship</a:t>
            </a:r>
            <a:r>
              <a:rPr lang="fr-FR" b="1" dirty="0" smtClean="0"/>
              <a:t> 3.0 : BNP Paribas </a:t>
            </a:r>
            <a:endParaRPr lang="fr-FR" b="1"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864" y="1946908"/>
            <a:ext cx="6367748" cy="4248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32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753" y="575697"/>
            <a:ext cx="7488046" cy="56219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772421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6" name="Picture 2" descr="prnphotos074938-YOPLAIT-SAVE-LIDS-T-7977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
            <a:ext cx="1692275" cy="1692275"/>
          </a:xfrm>
          <a:prstGeom prst="rect">
            <a:avLst/>
          </a:prstGeom>
          <a:noFill/>
          <a:extLst>
            <a:ext uri="{909E8E84-426E-40DD-AFC4-6F175D3DCCD1}">
              <a14:hiddenFill xmlns:a14="http://schemas.microsoft.com/office/drawing/2010/main">
                <a:solidFill>
                  <a:srgbClr val="FFFFFF"/>
                </a:solidFill>
              </a14:hiddenFill>
            </a:ext>
          </a:extLst>
        </p:spPr>
      </p:pic>
      <p:pic>
        <p:nvPicPr>
          <p:cNvPr id="159747" name="Picture 3" descr="yoplait-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6" y="1"/>
            <a:ext cx="7451725"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112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929" y="494194"/>
            <a:ext cx="9618159" cy="430965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28451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1794" name="Picture 2" descr="product_red_how-it-wo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3275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1795" name="Picture 3" descr="apple-product-red-special-edition-ipod-shuffle-n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0"/>
            <a:ext cx="1776412" cy="2160588"/>
          </a:xfrm>
          <a:prstGeom prst="rect">
            <a:avLst/>
          </a:prstGeom>
          <a:noFill/>
          <a:extLst>
            <a:ext uri="{909E8E84-426E-40DD-AFC4-6F175D3DCCD1}">
              <a14:hiddenFill xmlns:a14="http://schemas.microsoft.com/office/drawing/2010/main">
                <a:solidFill>
                  <a:srgbClr val="FFFFFF"/>
                </a:solidFill>
              </a14:hiddenFill>
            </a:ext>
          </a:extLst>
        </p:spPr>
      </p:pic>
      <p:pic>
        <p:nvPicPr>
          <p:cNvPr id="161796" name="Picture 4" descr="motorazr-v3m-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4" y="2133600"/>
            <a:ext cx="3455987" cy="1987550"/>
          </a:xfrm>
          <a:prstGeom prst="rect">
            <a:avLst/>
          </a:prstGeom>
          <a:noFill/>
          <a:extLst>
            <a:ext uri="{909E8E84-426E-40DD-AFC4-6F175D3DCCD1}">
              <a14:hiddenFill xmlns:a14="http://schemas.microsoft.com/office/drawing/2010/main">
                <a:solidFill>
                  <a:srgbClr val="FFFFFF"/>
                </a:solidFill>
              </a14:hiddenFill>
            </a:ext>
          </a:extLst>
        </p:spPr>
      </p:pic>
      <p:pic>
        <p:nvPicPr>
          <p:cNvPr id="161797" name="Picture 5" descr="ea9592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664" y="4116388"/>
            <a:ext cx="4859337" cy="2741612"/>
          </a:xfrm>
          <a:prstGeom prst="rect">
            <a:avLst/>
          </a:prstGeom>
          <a:noFill/>
          <a:extLst>
            <a:ext uri="{909E8E84-426E-40DD-AFC4-6F175D3DCCD1}">
              <a14:hiddenFill xmlns:a14="http://schemas.microsoft.com/office/drawing/2010/main">
                <a:solidFill>
                  <a:srgbClr val="FFFFFF"/>
                </a:solidFill>
              </a14:hiddenFill>
            </a:ext>
          </a:extLst>
        </p:spPr>
      </p:pic>
      <p:pic>
        <p:nvPicPr>
          <p:cNvPr id="161798" name="Picture 6" descr="baby_g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6089" y="2420938"/>
            <a:ext cx="115252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61799" name="Picture 7" descr="gp617620-00vliv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1051" y="0"/>
            <a:ext cx="1655763" cy="22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6880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2818" name="Object 2"/>
          <p:cNvGraphicFramePr>
            <a:graphicFrameLocks noChangeAspect="1"/>
          </p:cNvGraphicFramePr>
          <p:nvPr/>
        </p:nvGraphicFramePr>
        <p:xfrm>
          <a:off x="6600826" y="188913"/>
          <a:ext cx="3756025" cy="2597150"/>
        </p:xfrm>
        <a:graphic>
          <a:graphicData uri="http://schemas.openxmlformats.org/presentationml/2006/ole">
            <mc:AlternateContent xmlns:mc="http://schemas.openxmlformats.org/markup-compatibility/2006">
              <mc:Choice xmlns:v="urn:schemas-microsoft-com:vml" Requires="v">
                <p:oleObj spid="_x0000_s3106" name="Document" r:id="rId3" imgW="3822192" imgH="2642616" progId="Word.Document.8">
                  <p:embed/>
                </p:oleObj>
              </mc:Choice>
              <mc:Fallback>
                <p:oleObj name="Document" r:id="rId3" imgW="3822192" imgH="264261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6" y="188913"/>
                        <a:ext cx="37560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2819" name="Object 3"/>
          <p:cNvGraphicFramePr>
            <a:graphicFrameLocks noChangeAspect="1"/>
          </p:cNvGraphicFramePr>
          <p:nvPr/>
        </p:nvGraphicFramePr>
        <p:xfrm>
          <a:off x="1919289" y="188913"/>
          <a:ext cx="3798887" cy="2590800"/>
        </p:xfrm>
        <a:graphic>
          <a:graphicData uri="http://schemas.openxmlformats.org/presentationml/2006/ole">
            <mc:AlternateContent xmlns:mc="http://schemas.openxmlformats.org/markup-compatibility/2006">
              <mc:Choice xmlns:v="urn:schemas-microsoft-com:vml" Requires="v">
                <p:oleObj spid="_x0000_s3107" name="Document" r:id="rId5" imgW="3797808" imgH="2590800" progId="Word.Document.8">
                  <p:embed/>
                </p:oleObj>
              </mc:Choice>
              <mc:Fallback>
                <p:oleObj name="Document" r:id="rId5" imgW="3797808" imgH="25908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188913"/>
                        <a:ext cx="3798887"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0" name="Object 4"/>
          <p:cNvGraphicFramePr>
            <a:graphicFrameLocks noChangeAspect="1"/>
          </p:cNvGraphicFramePr>
          <p:nvPr/>
        </p:nvGraphicFramePr>
        <p:xfrm>
          <a:off x="1524000" y="3429000"/>
          <a:ext cx="3849688" cy="2566988"/>
        </p:xfrm>
        <a:graphic>
          <a:graphicData uri="http://schemas.openxmlformats.org/presentationml/2006/ole">
            <mc:AlternateContent xmlns:mc="http://schemas.openxmlformats.org/markup-compatibility/2006">
              <mc:Choice xmlns:v="urn:schemas-microsoft-com:vml" Requires="v">
                <p:oleObj spid="_x0000_s3108" name="Document" r:id="rId7" imgW="3849624" imgH="2566416" progId="Word.Document.8">
                  <p:embed/>
                </p:oleObj>
              </mc:Choice>
              <mc:Fallback>
                <p:oleObj name="Document" r:id="rId7" imgW="3849624" imgH="2566416"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429000"/>
                        <a:ext cx="3849688" cy="256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2821" name="Object 5"/>
          <p:cNvGraphicFramePr>
            <a:graphicFrameLocks noChangeAspect="1"/>
          </p:cNvGraphicFramePr>
          <p:nvPr/>
        </p:nvGraphicFramePr>
        <p:xfrm>
          <a:off x="6383338" y="3213101"/>
          <a:ext cx="3929062" cy="2676525"/>
        </p:xfrm>
        <a:graphic>
          <a:graphicData uri="http://schemas.openxmlformats.org/presentationml/2006/ole">
            <mc:AlternateContent xmlns:mc="http://schemas.openxmlformats.org/markup-compatibility/2006">
              <mc:Choice xmlns:v="urn:schemas-microsoft-com:vml" Requires="v">
                <p:oleObj spid="_x0000_s3109" name="Document" r:id="rId9" imgW="3822192" imgH="2602992" progId="Word.Document.8">
                  <p:embed/>
                </p:oleObj>
              </mc:Choice>
              <mc:Fallback>
                <p:oleObj name="Document" r:id="rId9" imgW="3822192" imgH="260299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3338" y="3213101"/>
                        <a:ext cx="3929062"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96088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nvGraphicFramePr>
        <p:xfrm>
          <a:off x="2063750" y="260351"/>
          <a:ext cx="3733800" cy="2652713"/>
        </p:xfrm>
        <a:graphic>
          <a:graphicData uri="http://schemas.openxmlformats.org/presentationml/2006/ole">
            <mc:AlternateContent xmlns:mc="http://schemas.openxmlformats.org/markup-compatibility/2006">
              <mc:Choice xmlns:v="urn:schemas-microsoft-com:vml" Requires="v">
                <p:oleObj spid="_x0000_s4130" name="Document" r:id="rId3" imgW="3810000" imgH="2706624" progId="Word.Document.8">
                  <p:embed/>
                </p:oleObj>
              </mc:Choice>
              <mc:Fallback>
                <p:oleObj name="Document" r:id="rId3" imgW="3810000" imgH="270662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260351"/>
                        <a:ext cx="37338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3" name="Object 3"/>
          <p:cNvGraphicFramePr>
            <a:graphicFrameLocks noChangeAspect="1"/>
          </p:cNvGraphicFramePr>
          <p:nvPr/>
        </p:nvGraphicFramePr>
        <p:xfrm>
          <a:off x="6383339" y="260351"/>
          <a:ext cx="3862387" cy="2690813"/>
        </p:xfrm>
        <a:graphic>
          <a:graphicData uri="http://schemas.openxmlformats.org/presentationml/2006/ole">
            <mc:AlternateContent xmlns:mc="http://schemas.openxmlformats.org/markup-compatibility/2006">
              <mc:Choice xmlns:v="urn:schemas-microsoft-com:vml" Requires="v">
                <p:oleObj spid="_x0000_s4131" name="Document" r:id="rId5" imgW="3861816" imgH="2691384" progId="Word.Document.8">
                  <p:embed/>
                </p:oleObj>
              </mc:Choice>
              <mc:Fallback>
                <p:oleObj name="Document" r:id="rId5" imgW="3861816" imgH="269138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339" y="260351"/>
                        <a:ext cx="3862387" cy="269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44" name="Object 4"/>
          <p:cNvGraphicFramePr>
            <a:graphicFrameLocks noChangeAspect="1"/>
          </p:cNvGraphicFramePr>
          <p:nvPr/>
        </p:nvGraphicFramePr>
        <p:xfrm>
          <a:off x="2135188" y="3500438"/>
          <a:ext cx="3657600" cy="2563812"/>
        </p:xfrm>
        <a:graphic>
          <a:graphicData uri="http://schemas.openxmlformats.org/presentationml/2006/ole">
            <mc:AlternateContent xmlns:mc="http://schemas.openxmlformats.org/markup-compatibility/2006">
              <mc:Choice xmlns:v="urn:schemas-microsoft-com:vml" Requires="v">
                <p:oleObj spid="_x0000_s4132" name="Document" r:id="rId7" imgW="3822192" imgH="2679192" progId="Word.Document.8">
                  <p:embed/>
                </p:oleObj>
              </mc:Choice>
              <mc:Fallback>
                <p:oleObj name="Document" r:id="rId7" imgW="3822192" imgH="267919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188" y="3500438"/>
                        <a:ext cx="36576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45" name="Object 5"/>
          <p:cNvGraphicFramePr>
            <a:graphicFrameLocks noChangeAspect="1"/>
          </p:cNvGraphicFramePr>
          <p:nvPr/>
        </p:nvGraphicFramePr>
        <p:xfrm>
          <a:off x="6456364" y="3429000"/>
          <a:ext cx="3798887" cy="2603500"/>
        </p:xfrm>
        <a:graphic>
          <a:graphicData uri="http://schemas.openxmlformats.org/presentationml/2006/ole">
            <mc:AlternateContent xmlns:mc="http://schemas.openxmlformats.org/markup-compatibility/2006">
              <mc:Choice xmlns:v="urn:schemas-microsoft-com:vml" Requires="v">
                <p:oleObj spid="_x0000_s4133" name="Document" r:id="rId9" imgW="3797808" imgH="2602992" progId="Word.Document.8">
                  <p:embed/>
                </p:oleObj>
              </mc:Choice>
              <mc:Fallback>
                <p:oleObj name="Document" r:id="rId9" imgW="3797808" imgH="260299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6364" y="3429000"/>
                        <a:ext cx="3798887" cy="260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96207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428" y="229787"/>
            <a:ext cx="4113517" cy="613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0861" y="1689195"/>
            <a:ext cx="5033111" cy="33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286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4866" name="Object 2"/>
          <p:cNvGraphicFramePr>
            <a:graphicFrameLocks noGrp="1" noChangeAspect="1"/>
          </p:cNvGraphicFramePr>
          <p:nvPr>
            <p:ph sz="quarter" idx="1"/>
          </p:nvPr>
        </p:nvGraphicFramePr>
        <p:xfrm>
          <a:off x="2438401" y="1600201"/>
          <a:ext cx="3122613" cy="2187575"/>
        </p:xfrm>
        <a:graphic>
          <a:graphicData uri="http://schemas.openxmlformats.org/presentationml/2006/ole">
            <mc:AlternateContent xmlns:mc="http://schemas.openxmlformats.org/markup-compatibility/2006">
              <mc:Choice xmlns:v="urn:schemas-microsoft-com:vml" Requires="v">
                <p:oleObj spid="_x0000_s5154" name="Document" r:id="rId3" imgW="3822192" imgH="2679192" progId="Word.Document.8">
                  <p:embed/>
                </p:oleObj>
              </mc:Choice>
              <mc:Fallback>
                <p:oleObj name="Document" r:id="rId3" imgW="3822192" imgH="26791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1" y="1600201"/>
                        <a:ext cx="3122613"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7" name="Object 3"/>
          <p:cNvGraphicFramePr>
            <a:graphicFrameLocks noGrp="1" noChangeAspect="1"/>
          </p:cNvGraphicFramePr>
          <p:nvPr>
            <p:ph sz="quarter" idx="2"/>
          </p:nvPr>
        </p:nvGraphicFramePr>
        <p:xfrm>
          <a:off x="6564314" y="1600201"/>
          <a:ext cx="3254375" cy="2187575"/>
        </p:xfrm>
        <a:graphic>
          <a:graphicData uri="http://schemas.openxmlformats.org/presentationml/2006/ole">
            <mc:AlternateContent xmlns:mc="http://schemas.openxmlformats.org/markup-compatibility/2006">
              <mc:Choice xmlns:v="urn:schemas-microsoft-com:vml" Requires="v">
                <p:oleObj spid="_x0000_s5155" name="Document" r:id="rId5" imgW="3773424" imgH="2538984" progId="Word.Document.8">
                  <p:embed/>
                </p:oleObj>
              </mc:Choice>
              <mc:Fallback>
                <p:oleObj name="Document" r:id="rId5" imgW="3773424" imgH="253898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314" y="1600201"/>
                        <a:ext cx="3254375"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4868" name="Object 4"/>
          <p:cNvGraphicFramePr>
            <a:graphicFrameLocks noGrp="1" noChangeAspect="1"/>
          </p:cNvGraphicFramePr>
          <p:nvPr>
            <p:ph sz="quarter" idx="3"/>
          </p:nvPr>
        </p:nvGraphicFramePr>
        <p:xfrm>
          <a:off x="2478089" y="3938589"/>
          <a:ext cx="3044825" cy="2187575"/>
        </p:xfrm>
        <a:graphic>
          <a:graphicData uri="http://schemas.openxmlformats.org/presentationml/2006/ole">
            <mc:AlternateContent xmlns:mc="http://schemas.openxmlformats.org/markup-compatibility/2006">
              <mc:Choice xmlns:v="urn:schemas-microsoft-com:vml" Requires="v">
                <p:oleObj spid="_x0000_s5156" name="Document" r:id="rId7" imgW="3797808" imgH="2731008" progId="Word.Document.8">
                  <p:embed/>
                </p:oleObj>
              </mc:Choice>
              <mc:Fallback>
                <p:oleObj name="Document" r:id="rId7" imgW="3797808" imgH="2731008"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089" y="3938589"/>
                        <a:ext cx="3044825"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69" name="Object 5"/>
          <p:cNvGraphicFramePr>
            <a:graphicFrameLocks noGrp="1" noChangeAspect="1"/>
          </p:cNvGraphicFramePr>
          <p:nvPr>
            <p:ph sz="quarter" idx="4"/>
          </p:nvPr>
        </p:nvGraphicFramePr>
        <p:xfrm>
          <a:off x="6635750" y="3938589"/>
          <a:ext cx="3111500" cy="2187575"/>
        </p:xfrm>
        <a:graphic>
          <a:graphicData uri="http://schemas.openxmlformats.org/presentationml/2006/ole">
            <mc:AlternateContent xmlns:mc="http://schemas.openxmlformats.org/markup-compatibility/2006">
              <mc:Choice xmlns:v="urn:schemas-microsoft-com:vml" Requires="v">
                <p:oleObj spid="_x0000_s5157" name="Document" r:id="rId9" imgW="3773424" imgH="2654808" progId="Word.Document.8">
                  <p:embed/>
                </p:oleObj>
              </mc:Choice>
              <mc:Fallback>
                <p:oleObj name="Document" r:id="rId9" imgW="3773424" imgH="2654808"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5750" y="3938589"/>
                        <a:ext cx="3111500" cy="218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82425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5890" name="Object 2"/>
          <p:cNvGraphicFramePr>
            <a:graphicFrameLocks noChangeAspect="1"/>
          </p:cNvGraphicFramePr>
          <p:nvPr/>
        </p:nvGraphicFramePr>
        <p:xfrm>
          <a:off x="1992314" y="1628776"/>
          <a:ext cx="4681537" cy="3324225"/>
        </p:xfrm>
        <a:graphic>
          <a:graphicData uri="http://schemas.openxmlformats.org/presentationml/2006/ole">
            <mc:AlternateContent xmlns:mc="http://schemas.openxmlformats.org/markup-compatibility/2006">
              <mc:Choice xmlns:v="urn:schemas-microsoft-com:vml" Requires="v">
                <p:oleObj spid="_x0000_s6162" name="Document" r:id="rId3" imgW="3773424" imgH="2679192" progId="Word.Document.8">
                  <p:embed/>
                </p:oleObj>
              </mc:Choice>
              <mc:Fallback>
                <p:oleObj name="Document" r:id="rId3" imgW="3773424" imgH="267919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1628776"/>
                        <a:ext cx="4681537"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5891" name="Object 3"/>
          <p:cNvGraphicFramePr>
            <a:graphicFrameLocks noChangeAspect="1"/>
          </p:cNvGraphicFramePr>
          <p:nvPr/>
        </p:nvGraphicFramePr>
        <p:xfrm>
          <a:off x="7391401" y="1052513"/>
          <a:ext cx="2651125" cy="4191000"/>
        </p:xfrm>
        <a:graphic>
          <a:graphicData uri="http://schemas.openxmlformats.org/presentationml/2006/ole">
            <mc:AlternateContent xmlns:mc="http://schemas.openxmlformats.org/markup-compatibility/2006">
              <mc:Choice xmlns:v="urn:schemas-microsoft-com:vml" Requires="v">
                <p:oleObj spid="_x0000_s6163" name="Document" r:id="rId5" imgW="2755392" imgH="4355592" progId="Word.Document.8">
                  <p:embed/>
                </p:oleObj>
              </mc:Choice>
              <mc:Fallback>
                <p:oleObj name="Document" r:id="rId5" imgW="2755392" imgH="43555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1" y="1052513"/>
                        <a:ext cx="265112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54417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Rectangle 2"/>
          <p:cNvSpPr>
            <a:spLocks noGrp="1" noChangeArrowheads="1"/>
          </p:cNvSpPr>
          <p:nvPr>
            <p:ph type="ctrTitle"/>
          </p:nvPr>
        </p:nvSpPr>
        <p:spPr>
          <a:xfrm>
            <a:off x="2045249" y="3650833"/>
            <a:ext cx="7772400" cy="1828800"/>
          </a:xfrm>
        </p:spPr>
        <p:txBody>
          <a:bodyPr>
            <a:noAutofit/>
          </a:bodyPr>
          <a:lstStyle/>
          <a:p>
            <a:pPr algn="ctr"/>
            <a:r>
              <a:rPr lang="fr-FR" sz="7200" b="1" dirty="0" err="1"/>
              <a:t>Opportunism</a:t>
            </a:r>
            <a:r>
              <a:rPr lang="fr-FR" sz="7200" b="1" dirty="0"/>
              <a:t/>
            </a:r>
            <a:br>
              <a:rPr lang="fr-FR" sz="7200" b="1" dirty="0"/>
            </a:br>
            <a:r>
              <a:rPr lang="fr-FR" sz="7200" b="1" dirty="0"/>
              <a:t/>
            </a:r>
            <a:br>
              <a:rPr lang="fr-FR" sz="7200" b="1" dirty="0"/>
            </a:br>
            <a:r>
              <a:rPr lang="fr-FR" sz="7200" b="1" dirty="0"/>
              <a:t>or</a:t>
            </a:r>
            <a:br>
              <a:rPr lang="fr-FR" sz="7200" b="1" dirty="0"/>
            </a:br>
            <a:r>
              <a:rPr lang="fr-FR" sz="7200" b="1" dirty="0"/>
              <a:t/>
            </a:r>
            <a:br>
              <a:rPr lang="fr-FR" sz="7200" b="1" dirty="0"/>
            </a:br>
            <a:r>
              <a:rPr lang="fr-FR" sz="7200" b="1" dirty="0" err="1"/>
              <a:t>Pragmatism</a:t>
            </a:r>
            <a:r>
              <a:rPr lang="fr-FR" sz="7200" b="1" dirty="0"/>
              <a:t> ? </a:t>
            </a:r>
          </a:p>
        </p:txBody>
      </p:sp>
    </p:spTree>
    <p:extLst>
      <p:ext uri="{BB962C8B-B14F-4D97-AF65-F5344CB8AC3E}">
        <p14:creationId xmlns:p14="http://schemas.microsoft.com/office/powerpoint/2010/main" val="23642544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911" y="451338"/>
            <a:ext cx="8455378" cy="4552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675796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p:txBody>
          <a:bodyPr/>
          <a:lstStyle/>
          <a:p>
            <a:r>
              <a:rPr lang="fr-FR" sz="5400" b="1" dirty="0"/>
              <a:t>CAUSE RELATED MARKETING</a:t>
            </a:r>
            <a:endParaRPr lang="fr-FR" dirty="0"/>
          </a:p>
        </p:txBody>
      </p:sp>
      <p:sp>
        <p:nvSpPr>
          <p:cNvPr id="183299" name="Rectangle 3"/>
          <p:cNvSpPr>
            <a:spLocks noGrp="1" noChangeArrowheads="1"/>
          </p:cNvSpPr>
          <p:nvPr>
            <p:ph type="body" idx="1"/>
          </p:nvPr>
        </p:nvSpPr>
        <p:spPr>
          <a:xfrm>
            <a:off x="1097280" y="1540369"/>
            <a:ext cx="9747956" cy="4661872"/>
          </a:xfrm>
        </p:spPr>
        <p:txBody>
          <a:bodyPr>
            <a:normAutofit lnSpcReduction="10000"/>
          </a:bodyPr>
          <a:lstStyle/>
          <a:p>
            <a:pPr>
              <a:lnSpc>
                <a:spcPct val="80000"/>
              </a:lnSpc>
            </a:pPr>
            <a:endParaRPr lang="fr-FR" sz="2800" b="1" dirty="0"/>
          </a:p>
          <a:p>
            <a:pPr>
              <a:lnSpc>
                <a:spcPct val="80000"/>
              </a:lnSpc>
            </a:pPr>
            <a:r>
              <a:rPr lang="en-US" sz="2800" b="1" dirty="0"/>
              <a:t>Cause marketing</a:t>
            </a:r>
            <a:r>
              <a:rPr lang="en-US" sz="2800" dirty="0"/>
              <a:t> or </a:t>
            </a:r>
            <a:r>
              <a:rPr lang="en-US" sz="2800" b="1" dirty="0"/>
              <a:t>cause-related marketing</a:t>
            </a:r>
            <a:r>
              <a:rPr lang="en-US" sz="2800" dirty="0"/>
              <a:t> refers to a type of marketing involving the cooperative efforts of a "for profit" business and a non-profit organization for mutual benefit. The term is sometimes used more broadly and generally to refer to any type of marketing effort for social and other charitable causes, including in-house marketing efforts by non-profit organizations. </a:t>
            </a:r>
          </a:p>
          <a:p>
            <a:pPr>
              <a:lnSpc>
                <a:spcPct val="80000"/>
              </a:lnSpc>
            </a:pPr>
            <a:endParaRPr lang="en-US" sz="2800" dirty="0"/>
          </a:p>
          <a:p>
            <a:pPr>
              <a:lnSpc>
                <a:spcPct val="80000"/>
              </a:lnSpc>
            </a:pPr>
            <a:r>
              <a:rPr lang="en-US" sz="2800" dirty="0"/>
              <a:t>Cause marketing differs from corporate giving (philanthropy) as the latter generally involves a specific donation that is tax deductible, while cause marketing is a marketing relationship not necessarily based on a donation.</a:t>
            </a:r>
            <a:endParaRPr lang="fr-FR" sz="2800" dirty="0"/>
          </a:p>
        </p:txBody>
      </p:sp>
    </p:spTree>
    <p:extLst>
      <p:ext uri="{BB962C8B-B14F-4D97-AF65-F5344CB8AC3E}">
        <p14:creationId xmlns:p14="http://schemas.microsoft.com/office/powerpoint/2010/main" val="2401899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Picture 2" descr="865382075X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14" y="260351"/>
            <a:ext cx="1608137" cy="1319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1011" name="Rectangle 3"/>
          <p:cNvSpPr>
            <a:spLocks noGrp="1" noRot="1" noChangeArrowheads="1"/>
          </p:cNvSpPr>
          <p:nvPr>
            <p:ph type="title"/>
          </p:nvPr>
        </p:nvSpPr>
        <p:spPr>
          <a:xfrm>
            <a:off x="3792538" y="274638"/>
            <a:ext cx="6875462" cy="1143000"/>
          </a:xfrm>
        </p:spPr>
        <p:txBody>
          <a:bodyPr/>
          <a:lstStyle/>
          <a:p>
            <a:r>
              <a:rPr lang="fr-FR" sz="2700">
                <a:solidFill>
                  <a:srgbClr val="000000"/>
                </a:solidFill>
                <a:effectLst>
                  <a:outerShdw blurRad="38100" dist="38100" dir="2700000" algn="tl">
                    <a:srgbClr val="C0C0C0"/>
                  </a:outerShdw>
                </a:effectLst>
              </a:rPr>
              <a:t>Ethical Corporate Responsibility </a:t>
            </a:r>
            <a:r>
              <a:rPr lang="fr-FR" sz="1900">
                <a:solidFill>
                  <a:srgbClr val="000000"/>
                </a:solidFill>
                <a:effectLst>
                  <a:outerShdw blurRad="38100" dist="38100" dir="2700000" algn="tl">
                    <a:srgbClr val="C0C0C0"/>
                  </a:outerShdw>
                </a:effectLst>
              </a:rPr>
              <a:t>(Babiak &amp; Wolfe, 2006)</a:t>
            </a:r>
          </a:p>
        </p:txBody>
      </p:sp>
      <p:pic>
        <p:nvPicPr>
          <p:cNvPr id="17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16114"/>
            <a:ext cx="9144000"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4007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2034" name="Picture 2" descr="865382075X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769" y="172244"/>
            <a:ext cx="1619250" cy="132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2035" name="Rectangle 3"/>
          <p:cNvSpPr>
            <a:spLocks noGrp="1" noChangeArrowheads="1"/>
          </p:cNvSpPr>
          <p:nvPr>
            <p:ph type="title"/>
          </p:nvPr>
        </p:nvSpPr>
        <p:spPr>
          <a:xfrm>
            <a:off x="2782888" y="17463"/>
            <a:ext cx="7885112" cy="819150"/>
          </a:xfrm>
          <a:noFill/>
          <a:ln/>
        </p:spPr>
        <p:txBody>
          <a:bodyPr anchorCtr="1"/>
          <a:lstStyle/>
          <a:p>
            <a:r>
              <a:rPr lang="fr-FR" sz="1900">
                <a:solidFill>
                  <a:srgbClr val="000000"/>
                </a:solidFill>
                <a:effectLst>
                  <a:outerShdw blurRad="38100" dist="38100" dir="2700000" algn="tl">
                    <a:srgbClr val="C0C0C0"/>
                  </a:outerShdw>
                </a:effectLst>
              </a:rPr>
              <a:t>Discretionary Corporate Responsibility</a:t>
            </a:r>
            <a:r>
              <a:rPr lang="fr-FR" sz="4000">
                <a:solidFill>
                  <a:srgbClr val="000000"/>
                </a:solidFill>
                <a:effectLst>
                  <a:outerShdw blurRad="38100" dist="38100" dir="2700000" algn="tl">
                    <a:srgbClr val="C0C0C0"/>
                  </a:outerShdw>
                </a:effectLst>
              </a:rPr>
              <a:t> </a:t>
            </a:r>
            <a:r>
              <a:rPr lang="fr-FR" sz="1700">
                <a:solidFill>
                  <a:srgbClr val="000000"/>
                </a:solidFill>
                <a:effectLst>
                  <a:outerShdw blurRad="38100" dist="38100" dir="2700000" algn="tl">
                    <a:srgbClr val="C0C0C0"/>
                  </a:outerShdw>
                </a:effectLst>
              </a:rPr>
              <a:t>(Babiak &amp; Wolfe, 2006)</a:t>
            </a:r>
          </a:p>
        </p:txBody>
      </p:sp>
      <p:pic>
        <p:nvPicPr>
          <p:cNvPr id="172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765176"/>
            <a:ext cx="57658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9230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082" name="Picture 2" descr="livestr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333375"/>
            <a:ext cx="3708400" cy="3244850"/>
          </a:xfrm>
          <a:prstGeom prst="rect">
            <a:avLst/>
          </a:prstGeom>
          <a:noFill/>
          <a:extLst>
            <a:ext uri="{909E8E84-426E-40DD-AFC4-6F175D3DCCD1}">
              <a14:hiddenFill xmlns:a14="http://schemas.microsoft.com/office/drawing/2010/main">
                <a:solidFill>
                  <a:srgbClr val="FFFFFF"/>
                </a:solidFill>
              </a14:hiddenFill>
            </a:ext>
          </a:extLst>
        </p:spPr>
      </p:pic>
      <p:pic>
        <p:nvPicPr>
          <p:cNvPr id="174083" name="Picture 3"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33376"/>
            <a:ext cx="4752975" cy="3713163"/>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oakley-lance-armstrong-mast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4149725"/>
            <a:ext cx="5334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42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 calcmode="lin" valueType="num">
                                      <p:cBhvr>
                                        <p:cTn id="7" dur="500" fill="hold"/>
                                        <p:tgtEl>
                                          <p:spTgt spid="174083"/>
                                        </p:tgtEl>
                                        <p:attrNameLst>
                                          <p:attrName>ppt_w</p:attrName>
                                        </p:attrNameLst>
                                      </p:cBhvr>
                                      <p:tavLst>
                                        <p:tav tm="0">
                                          <p:val>
                                            <p:fltVal val="0"/>
                                          </p:val>
                                        </p:tav>
                                        <p:tav tm="100000">
                                          <p:val>
                                            <p:strVal val="#ppt_w"/>
                                          </p:val>
                                        </p:tav>
                                      </p:tavLst>
                                    </p:anim>
                                    <p:anim calcmode="lin" valueType="num">
                                      <p:cBhvr>
                                        <p:cTn id="8" dur="500" fill="hold"/>
                                        <p:tgtEl>
                                          <p:spTgt spid="174083"/>
                                        </p:tgtEl>
                                        <p:attrNameLst>
                                          <p:attrName>ppt_h</p:attrName>
                                        </p:attrNameLst>
                                      </p:cBhvr>
                                      <p:tavLst>
                                        <p:tav tm="0">
                                          <p:val>
                                            <p:fltVal val="0"/>
                                          </p:val>
                                        </p:tav>
                                        <p:tav tm="100000">
                                          <p:val>
                                            <p:strVal val="#ppt_h"/>
                                          </p:val>
                                        </p:tav>
                                      </p:tavLst>
                                    </p:anim>
                                    <p:animEffect transition="in" filter="fade">
                                      <p:cBhvr>
                                        <p:cTn id="9" dur="500"/>
                                        <p:tgtEl>
                                          <p:spTgt spid="1740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74082"/>
                                        </p:tgtEl>
                                        <p:attrNameLst>
                                          <p:attrName>style.visibility</p:attrName>
                                        </p:attrNameLst>
                                      </p:cBhvr>
                                      <p:to>
                                        <p:strVal val="visible"/>
                                      </p:to>
                                    </p:set>
                                    <p:anim calcmode="lin" valueType="num">
                                      <p:cBhvr>
                                        <p:cTn id="14" dur="500" fill="hold"/>
                                        <p:tgtEl>
                                          <p:spTgt spid="174082"/>
                                        </p:tgtEl>
                                        <p:attrNameLst>
                                          <p:attrName>ppt_w</p:attrName>
                                        </p:attrNameLst>
                                      </p:cBhvr>
                                      <p:tavLst>
                                        <p:tav tm="0">
                                          <p:val>
                                            <p:fltVal val="0"/>
                                          </p:val>
                                        </p:tav>
                                        <p:tav tm="100000">
                                          <p:val>
                                            <p:strVal val="#ppt_w"/>
                                          </p:val>
                                        </p:tav>
                                      </p:tavLst>
                                    </p:anim>
                                    <p:anim calcmode="lin" valueType="num">
                                      <p:cBhvr>
                                        <p:cTn id="15" dur="500" fill="hold"/>
                                        <p:tgtEl>
                                          <p:spTgt spid="174082"/>
                                        </p:tgtEl>
                                        <p:attrNameLst>
                                          <p:attrName>ppt_h</p:attrName>
                                        </p:attrNameLst>
                                      </p:cBhvr>
                                      <p:tavLst>
                                        <p:tav tm="0">
                                          <p:val>
                                            <p:fltVal val="0"/>
                                          </p:val>
                                        </p:tav>
                                        <p:tav tm="100000">
                                          <p:val>
                                            <p:strVal val="#ppt_h"/>
                                          </p:val>
                                        </p:tav>
                                      </p:tavLst>
                                    </p:anim>
                                    <p:animEffect transition="in" filter="fade">
                                      <p:cBhvr>
                                        <p:cTn id="16" dur="500"/>
                                        <p:tgtEl>
                                          <p:spTgt spid="174082"/>
                                        </p:tgtEl>
                                      </p:cBhvr>
                                    </p:animEffect>
                                  </p:childTnLst>
                                </p:cTn>
                              </p:par>
                              <p:par>
                                <p:cTn id="17" presetID="53" presetClass="entr" presetSubtype="0" fill="hold" nodeType="withEffect">
                                  <p:stCondLst>
                                    <p:cond delay="0"/>
                                  </p:stCondLst>
                                  <p:childTnLst>
                                    <p:set>
                                      <p:cBhvr>
                                        <p:cTn id="18" dur="1" fill="hold">
                                          <p:stCondLst>
                                            <p:cond delay="0"/>
                                          </p:stCondLst>
                                        </p:cTn>
                                        <p:tgtEl>
                                          <p:spTgt spid="174084"/>
                                        </p:tgtEl>
                                        <p:attrNameLst>
                                          <p:attrName>style.visibility</p:attrName>
                                        </p:attrNameLst>
                                      </p:cBhvr>
                                      <p:to>
                                        <p:strVal val="visible"/>
                                      </p:to>
                                    </p:set>
                                    <p:anim calcmode="lin" valueType="num">
                                      <p:cBhvr>
                                        <p:cTn id="19" dur="500" fill="hold"/>
                                        <p:tgtEl>
                                          <p:spTgt spid="174084"/>
                                        </p:tgtEl>
                                        <p:attrNameLst>
                                          <p:attrName>ppt_w</p:attrName>
                                        </p:attrNameLst>
                                      </p:cBhvr>
                                      <p:tavLst>
                                        <p:tav tm="0">
                                          <p:val>
                                            <p:fltVal val="0"/>
                                          </p:val>
                                        </p:tav>
                                        <p:tav tm="100000">
                                          <p:val>
                                            <p:strVal val="#ppt_w"/>
                                          </p:val>
                                        </p:tav>
                                      </p:tavLst>
                                    </p:anim>
                                    <p:anim calcmode="lin" valueType="num">
                                      <p:cBhvr>
                                        <p:cTn id="20" dur="500" fill="hold"/>
                                        <p:tgtEl>
                                          <p:spTgt spid="174084"/>
                                        </p:tgtEl>
                                        <p:attrNameLst>
                                          <p:attrName>ppt_h</p:attrName>
                                        </p:attrNameLst>
                                      </p:cBhvr>
                                      <p:tavLst>
                                        <p:tav tm="0">
                                          <p:val>
                                            <p:fltVal val="0"/>
                                          </p:val>
                                        </p:tav>
                                        <p:tav tm="100000">
                                          <p:val>
                                            <p:strVal val="#ppt_h"/>
                                          </p:val>
                                        </p:tav>
                                      </p:tavLst>
                                    </p:anim>
                                    <p:animEffect transition="in" filter="fade">
                                      <p:cBhvr>
                                        <p:cTn id="21"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5106" name="Picture 2" descr="nba_care_tour_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4"/>
            <a:ext cx="2376488" cy="1671637"/>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W0200708064748913047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213100"/>
            <a:ext cx="42862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75108" name="Picture 4" descr="nba+stay+in+school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9" y="333375"/>
            <a:ext cx="3671887"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4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5106"/>
                                        </p:tgtEl>
                                        <p:attrNameLst>
                                          <p:attrName>style.visibility</p:attrName>
                                        </p:attrNameLst>
                                      </p:cBhvr>
                                      <p:to>
                                        <p:strVal val="visible"/>
                                      </p:to>
                                    </p:set>
                                    <p:anim calcmode="lin" valueType="num">
                                      <p:cBhvr>
                                        <p:cTn id="7" dur="500" fill="hold"/>
                                        <p:tgtEl>
                                          <p:spTgt spid="175106"/>
                                        </p:tgtEl>
                                        <p:attrNameLst>
                                          <p:attrName>ppt_w</p:attrName>
                                        </p:attrNameLst>
                                      </p:cBhvr>
                                      <p:tavLst>
                                        <p:tav tm="0">
                                          <p:val>
                                            <p:fltVal val="0"/>
                                          </p:val>
                                        </p:tav>
                                        <p:tav tm="100000">
                                          <p:val>
                                            <p:strVal val="#ppt_w"/>
                                          </p:val>
                                        </p:tav>
                                      </p:tavLst>
                                    </p:anim>
                                    <p:anim calcmode="lin" valueType="num">
                                      <p:cBhvr>
                                        <p:cTn id="8" dur="500" fill="hold"/>
                                        <p:tgtEl>
                                          <p:spTgt spid="175106"/>
                                        </p:tgtEl>
                                        <p:attrNameLst>
                                          <p:attrName>ppt_h</p:attrName>
                                        </p:attrNameLst>
                                      </p:cBhvr>
                                      <p:tavLst>
                                        <p:tav tm="0">
                                          <p:val>
                                            <p:fltVal val="0"/>
                                          </p:val>
                                        </p:tav>
                                        <p:tav tm="100000">
                                          <p:val>
                                            <p:strVal val="#ppt_h"/>
                                          </p:val>
                                        </p:tav>
                                      </p:tavLst>
                                    </p:anim>
                                    <p:animEffect transition="in" filter="fade">
                                      <p:cBhvr>
                                        <p:cTn id="9" dur="500"/>
                                        <p:tgtEl>
                                          <p:spTgt spid="175106"/>
                                        </p:tgtEl>
                                      </p:cBhvr>
                                    </p:animEffect>
                                  </p:childTnLst>
                                </p:cTn>
                              </p:par>
                              <p:par>
                                <p:cTn id="10" presetID="53" presetClass="entr" presetSubtype="0" fill="hold" nodeType="withEffect">
                                  <p:stCondLst>
                                    <p:cond delay="0"/>
                                  </p:stCondLst>
                                  <p:childTnLst>
                                    <p:set>
                                      <p:cBhvr>
                                        <p:cTn id="11" dur="1" fill="hold">
                                          <p:stCondLst>
                                            <p:cond delay="0"/>
                                          </p:stCondLst>
                                        </p:cTn>
                                        <p:tgtEl>
                                          <p:spTgt spid="175107"/>
                                        </p:tgtEl>
                                        <p:attrNameLst>
                                          <p:attrName>style.visibility</p:attrName>
                                        </p:attrNameLst>
                                      </p:cBhvr>
                                      <p:to>
                                        <p:strVal val="visible"/>
                                      </p:to>
                                    </p:set>
                                    <p:anim calcmode="lin" valueType="num">
                                      <p:cBhvr>
                                        <p:cTn id="12" dur="500" fill="hold"/>
                                        <p:tgtEl>
                                          <p:spTgt spid="175107"/>
                                        </p:tgtEl>
                                        <p:attrNameLst>
                                          <p:attrName>ppt_w</p:attrName>
                                        </p:attrNameLst>
                                      </p:cBhvr>
                                      <p:tavLst>
                                        <p:tav tm="0">
                                          <p:val>
                                            <p:fltVal val="0"/>
                                          </p:val>
                                        </p:tav>
                                        <p:tav tm="100000">
                                          <p:val>
                                            <p:strVal val="#ppt_w"/>
                                          </p:val>
                                        </p:tav>
                                      </p:tavLst>
                                    </p:anim>
                                    <p:anim calcmode="lin" valueType="num">
                                      <p:cBhvr>
                                        <p:cTn id="13" dur="500" fill="hold"/>
                                        <p:tgtEl>
                                          <p:spTgt spid="175107"/>
                                        </p:tgtEl>
                                        <p:attrNameLst>
                                          <p:attrName>ppt_h</p:attrName>
                                        </p:attrNameLst>
                                      </p:cBhvr>
                                      <p:tavLst>
                                        <p:tav tm="0">
                                          <p:val>
                                            <p:fltVal val="0"/>
                                          </p:val>
                                        </p:tav>
                                        <p:tav tm="100000">
                                          <p:val>
                                            <p:strVal val="#ppt_h"/>
                                          </p:val>
                                        </p:tav>
                                      </p:tavLst>
                                    </p:anim>
                                    <p:animEffect transition="in" filter="fade">
                                      <p:cBhvr>
                                        <p:cTn id="14" dur="500"/>
                                        <p:tgtEl>
                                          <p:spTgt spid="175107"/>
                                        </p:tgtEl>
                                      </p:cBhvr>
                                    </p:animEffect>
                                  </p:childTnLst>
                                </p:cTn>
                              </p:par>
                              <p:par>
                                <p:cTn id="15" presetID="53" presetClass="entr" presetSubtype="0" fill="hold" nodeType="withEffect">
                                  <p:stCondLst>
                                    <p:cond delay="0"/>
                                  </p:stCondLst>
                                  <p:childTnLst>
                                    <p:set>
                                      <p:cBhvr>
                                        <p:cTn id="16" dur="1" fill="hold">
                                          <p:stCondLst>
                                            <p:cond delay="0"/>
                                          </p:stCondLst>
                                        </p:cTn>
                                        <p:tgtEl>
                                          <p:spTgt spid="175108"/>
                                        </p:tgtEl>
                                        <p:attrNameLst>
                                          <p:attrName>style.visibility</p:attrName>
                                        </p:attrNameLst>
                                      </p:cBhvr>
                                      <p:to>
                                        <p:strVal val="visible"/>
                                      </p:to>
                                    </p:set>
                                    <p:anim calcmode="lin" valueType="num">
                                      <p:cBhvr>
                                        <p:cTn id="17" dur="500" fill="hold"/>
                                        <p:tgtEl>
                                          <p:spTgt spid="175108"/>
                                        </p:tgtEl>
                                        <p:attrNameLst>
                                          <p:attrName>ppt_w</p:attrName>
                                        </p:attrNameLst>
                                      </p:cBhvr>
                                      <p:tavLst>
                                        <p:tav tm="0">
                                          <p:val>
                                            <p:fltVal val="0"/>
                                          </p:val>
                                        </p:tav>
                                        <p:tav tm="100000">
                                          <p:val>
                                            <p:strVal val="#ppt_w"/>
                                          </p:val>
                                        </p:tav>
                                      </p:tavLst>
                                    </p:anim>
                                    <p:anim calcmode="lin" valueType="num">
                                      <p:cBhvr>
                                        <p:cTn id="18" dur="500" fill="hold"/>
                                        <p:tgtEl>
                                          <p:spTgt spid="175108"/>
                                        </p:tgtEl>
                                        <p:attrNameLst>
                                          <p:attrName>ppt_h</p:attrName>
                                        </p:attrNameLst>
                                      </p:cBhvr>
                                      <p:tavLst>
                                        <p:tav tm="0">
                                          <p:val>
                                            <p:fltVal val="0"/>
                                          </p:val>
                                        </p:tav>
                                        <p:tav tm="100000">
                                          <p:val>
                                            <p:strVal val="#ppt_h"/>
                                          </p:val>
                                        </p:tav>
                                      </p:tavLst>
                                    </p:anim>
                                    <p:animEffect transition="in" filter="fade">
                                      <p:cBhvr>
                                        <p:cTn id="19" dur="500"/>
                                        <p:tgtEl>
                                          <p:spTgt spid="175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0" name="Picture 2" descr="360-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76131" name="Picture 3" descr="hearts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3276600"/>
            <a:ext cx="68040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771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53" y="140978"/>
            <a:ext cx="10347151" cy="67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145754" y="3314823"/>
            <a:ext cx="4439798" cy="369332"/>
          </a:xfrm>
          <a:prstGeom prst="rect">
            <a:avLst/>
          </a:prstGeom>
          <a:solidFill>
            <a:schemeClr val="tx1"/>
          </a:solidFill>
        </p:spPr>
        <p:txBody>
          <a:bodyPr wrap="square" rtlCol="0">
            <a:spAutoFit/>
          </a:bodyPr>
          <a:lstStyle/>
          <a:p>
            <a:pPr algn="ctr"/>
            <a:r>
              <a:rPr lang="fr-FR" b="1" dirty="0" smtClean="0">
                <a:solidFill>
                  <a:schemeClr val="bg1"/>
                </a:solidFill>
                <a:latin typeface="Arial" panose="020B0604020202020204" pitchFamily="34" charset="0"/>
                <a:cs typeface="Arial" panose="020B0604020202020204" pitchFamily="34" charset="0"/>
              </a:rPr>
              <a:t>Jean-François Caujolle </a:t>
            </a:r>
            <a:r>
              <a:rPr lang="fr-FR" b="1" dirty="0" err="1" smtClean="0">
                <a:solidFill>
                  <a:schemeClr val="bg1"/>
                </a:solidFill>
                <a:latin typeface="Arial" panose="020B0604020202020204" pitchFamily="34" charset="0"/>
                <a:cs typeface="Arial" panose="020B0604020202020204" pitchFamily="34" charset="0"/>
              </a:rPr>
              <a:t>since</a:t>
            </a:r>
            <a:r>
              <a:rPr lang="fr-FR" b="1" dirty="0" smtClean="0">
                <a:solidFill>
                  <a:schemeClr val="bg1"/>
                </a:solidFill>
                <a:latin typeface="Arial" panose="020B0604020202020204" pitchFamily="34" charset="0"/>
                <a:cs typeface="Arial" panose="020B0604020202020204" pitchFamily="34" charset="0"/>
              </a:rPr>
              <a:t> 1993</a:t>
            </a:r>
            <a:endParaRPr lang="fr-FR" b="1" dirty="0">
              <a:solidFill>
                <a:schemeClr val="bg1"/>
              </a:solidFill>
              <a:latin typeface="Arial" panose="020B0604020202020204" pitchFamily="34" charset="0"/>
              <a:cs typeface="Arial" panose="020B0604020202020204" pitchFamily="34" charset="0"/>
            </a:endParaRPr>
          </a:p>
        </p:txBody>
      </p:sp>
      <p:sp>
        <p:nvSpPr>
          <p:cNvPr id="6" name="ZoneTexte 5"/>
          <p:cNvSpPr txBox="1"/>
          <p:nvPr/>
        </p:nvSpPr>
        <p:spPr>
          <a:xfrm>
            <a:off x="6322763" y="3314823"/>
            <a:ext cx="4253429" cy="369332"/>
          </a:xfrm>
          <a:prstGeom prst="rect">
            <a:avLst/>
          </a:prstGeom>
          <a:solidFill>
            <a:schemeClr val="tx1"/>
          </a:solidFill>
        </p:spPr>
        <p:txBody>
          <a:bodyPr wrap="square" rtlCol="0">
            <a:spAutoFit/>
          </a:bodyPr>
          <a:lstStyle/>
          <a:p>
            <a:pPr algn="ctr"/>
            <a:r>
              <a:rPr lang="fr-FR" b="1" dirty="0" smtClean="0">
                <a:solidFill>
                  <a:schemeClr val="bg1"/>
                </a:solidFill>
                <a:latin typeface="Arial" panose="020B0604020202020204" pitchFamily="34" charset="0"/>
                <a:cs typeface="Arial" panose="020B0604020202020204" pitchFamily="34" charset="0"/>
              </a:rPr>
              <a:t>Jean-Claude Blanc </a:t>
            </a:r>
            <a:r>
              <a:rPr lang="fr-FR" b="1" dirty="0" err="1" smtClean="0">
                <a:solidFill>
                  <a:schemeClr val="bg1"/>
                </a:solidFill>
                <a:latin typeface="Arial" panose="020B0604020202020204" pitchFamily="34" charset="0"/>
                <a:cs typeface="Arial" panose="020B0604020202020204" pitchFamily="34" charset="0"/>
              </a:rPr>
              <a:t>since</a:t>
            </a:r>
            <a:r>
              <a:rPr lang="fr-FR" b="1" dirty="0" smtClean="0">
                <a:solidFill>
                  <a:schemeClr val="bg1"/>
                </a:solidFill>
                <a:latin typeface="Arial" panose="020B0604020202020204" pitchFamily="34" charset="0"/>
                <a:cs typeface="Arial" panose="020B0604020202020204" pitchFamily="34" charset="0"/>
              </a:rPr>
              <a:t> 2000</a:t>
            </a:r>
            <a:endParaRPr lang="fr-FR"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38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7154" name="Picture 2" descr="barca2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578" y="239888"/>
            <a:ext cx="8477956" cy="6358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4569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766762" y="404814"/>
            <a:ext cx="10874376" cy="6092825"/>
            <a:chOff x="272" y="1001"/>
            <a:chExt cx="5171" cy="2812"/>
          </a:xfrm>
        </p:grpSpPr>
        <p:graphicFrame>
          <p:nvGraphicFramePr>
            <p:cNvPr id="5" name="Diagramme 4"/>
            <p:cNvGraphicFramePr/>
            <p:nvPr>
              <p:extLst/>
            </p:nvPr>
          </p:nvGraphicFramePr>
          <p:xfrm>
            <a:off x="272" y="1001"/>
            <a:ext cx="5171" cy="2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0"/>
            <p:cNvSpPr txBox="1">
              <a:spLocks noChangeArrowheads="1"/>
            </p:cNvSpPr>
            <p:nvPr/>
          </p:nvSpPr>
          <p:spPr bwMode="auto">
            <a:xfrm>
              <a:off x="4073" y="1566"/>
              <a:ext cx="548"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a:latin typeface="Garamond" pitchFamily="18" charset="0"/>
                </a:rPr>
                <a:t>Donation</a:t>
              </a:r>
            </a:p>
          </p:txBody>
        </p:sp>
        <p:sp>
          <p:nvSpPr>
            <p:cNvPr id="4" name="Text Box 11"/>
            <p:cNvSpPr txBox="1">
              <a:spLocks noChangeArrowheads="1"/>
            </p:cNvSpPr>
            <p:nvPr/>
          </p:nvSpPr>
          <p:spPr bwMode="auto">
            <a:xfrm>
              <a:off x="889" y="1533"/>
              <a:ext cx="753"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ctr" defTabSz="914400" fontAlgn="base">
                <a:spcBef>
                  <a:spcPct val="50000"/>
                </a:spcBef>
                <a:spcAft>
                  <a:spcPct val="0"/>
                </a:spcAft>
              </a:pPr>
              <a:r>
                <a:rPr lang="fr-FR" dirty="0" err="1">
                  <a:latin typeface="Garamond" pitchFamily="18" charset="0"/>
                </a:rPr>
                <a:t>Classical</a:t>
              </a:r>
              <a:endParaRPr lang="fr-FR" dirty="0">
                <a:latin typeface="Garamond" pitchFamily="18" charset="0"/>
              </a:endParaRPr>
            </a:p>
            <a:p>
              <a:pPr algn="ctr" defTabSz="914400" fontAlgn="base">
                <a:spcBef>
                  <a:spcPct val="50000"/>
                </a:spcBef>
                <a:spcAft>
                  <a:spcPct val="0"/>
                </a:spcAft>
              </a:pPr>
              <a:r>
                <a:rPr lang="fr-FR" dirty="0">
                  <a:latin typeface="Garamond" pitchFamily="18" charset="0"/>
                </a:rPr>
                <a:t>Commercial</a:t>
              </a:r>
            </a:p>
            <a:p>
              <a:pPr algn="ctr" defTabSz="914400" fontAlgn="base">
                <a:spcBef>
                  <a:spcPct val="50000"/>
                </a:spcBef>
                <a:spcAft>
                  <a:spcPct val="0"/>
                </a:spcAft>
              </a:pPr>
              <a:r>
                <a:rPr lang="fr-FR" dirty="0" err="1">
                  <a:latin typeface="Garamond" pitchFamily="18" charset="0"/>
                </a:rPr>
                <a:t>Sponsorship</a:t>
              </a:r>
              <a:endParaRPr lang="fr-FR" dirty="0">
                <a:latin typeface="Garamond" pitchFamily="18" charset="0"/>
              </a:endParaRPr>
            </a:p>
          </p:txBody>
        </p:sp>
      </p:grpSp>
      <p:sp>
        <p:nvSpPr>
          <p:cNvPr id="179210" name="Text Box 10"/>
          <p:cNvSpPr txBox="1">
            <a:spLocks noChangeArrowheads="1"/>
          </p:cNvSpPr>
          <p:nvPr/>
        </p:nvSpPr>
        <p:spPr bwMode="auto">
          <a:xfrm>
            <a:off x="5591175" y="3068638"/>
            <a:ext cx="1081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a:latin typeface="Tahoma" pitchFamily="34" charset="0"/>
                <a:cs typeface="Arial" charset="0"/>
              </a:rPr>
              <a:t>CAUSE</a:t>
            </a:r>
          </a:p>
        </p:txBody>
      </p:sp>
      <p:sp>
        <p:nvSpPr>
          <p:cNvPr id="179211" name="Line 11"/>
          <p:cNvSpPr>
            <a:spLocks noChangeShapeType="1"/>
          </p:cNvSpPr>
          <p:nvPr/>
        </p:nvSpPr>
        <p:spPr bwMode="auto">
          <a:xfrm flipV="1">
            <a:off x="6167438" y="4292601"/>
            <a:ext cx="0" cy="1368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2" name="Text Box 12"/>
          <p:cNvSpPr txBox="1">
            <a:spLocks noChangeArrowheads="1"/>
          </p:cNvSpPr>
          <p:nvPr/>
        </p:nvSpPr>
        <p:spPr bwMode="auto">
          <a:xfrm>
            <a:off x="5591176" y="5734050"/>
            <a:ext cx="11525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dirty="0"/>
              <a:t>Donation</a:t>
            </a:r>
          </a:p>
        </p:txBody>
      </p:sp>
      <p:sp>
        <p:nvSpPr>
          <p:cNvPr id="179214" name="Line 14"/>
          <p:cNvSpPr>
            <a:spLocks noChangeShapeType="1"/>
          </p:cNvSpPr>
          <p:nvPr/>
        </p:nvSpPr>
        <p:spPr bwMode="auto">
          <a:xfrm flipH="1">
            <a:off x="6959600" y="2205038"/>
            <a:ext cx="1728788"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9216" name="Line 16"/>
          <p:cNvSpPr>
            <a:spLocks noChangeShapeType="1"/>
          </p:cNvSpPr>
          <p:nvPr/>
        </p:nvSpPr>
        <p:spPr bwMode="auto">
          <a:xfrm>
            <a:off x="3792539" y="2060576"/>
            <a:ext cx="1582737"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313779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a:xfrm>
            <a:off x="1981200" y="274638"/>
            <a:ext cx="8229600" cy="849312"/>
          </a:xfrm>
        </p:spPr>
        <p:txBody>
          <a:bodyPr/>
          <a:lstStyle/>
          <a:p>
            <a:r>
              <a:rPr lang="fr-FR" dirty="0" err="1" smtClean="0"/>
              <a:t>Process</a:t>
            </a:r>
            <a:endParaRPr lang="fr-FR" dirty="0"/>
          </a:p>
        </p:txBody>
      </p:sp>
      <p:sp>
        <p:nvSpPr>
          <p:cNvPr id="180227" name="Rectangle 3"/>
          <p:cNvSpPr>
            <a:spLocks noGrp="1" noChangeArrowheads="1"/>
          </p:cNvSpPr>
          <p:nvPr>
            <p:ph type="body" idx="1"/>
          </p:nvPr>
        </p:nvSpPr>
        <p:spPr>
          <a:xfrm>
            <a:off x="942620" y="1849439"/>
            <a:ext cx="10334979" cy="5183187"/>
          </a:xfrm>
        </p:spPr>
        <p:txBody>
          <a:bodyPr/>
          <a:lstStyle/>
          <a:p>
            <a:pPr marL="609600" indent="-609600">
              <a:buFont typeface="Wingdings" pitchFamily="2" charset="2"/>
              <a:buAutoNum type="arabicPeriod"/>
            </a:pPr>
            <a:r>
              <a:rPr lang="fr-FR" sz="2800" dirty="0"/>
              <a:t>Cause identification : local aspects, fit </a:t>
            </a:r>
            <a:r>
              <a:rPr lang="fr-FR" sz="2800" dirty="0" err="1"/>
              <a:t>with</a:t>
            </a:r>
            <a:r>
              <a:rPr lang="fr-FR" sz="2800" dirty="0"/>
              <a:t> </a:t>
            </a:r>
            <a:r>
              <a:rPr lang="fr-FR" sz="2800" dirty="0" err="1"/>
              <a:t>your</a:t>
            </a:r>
            <a:r>
              <a:rPr lang="fr-FR" sz="2800" dirty="0"/>
              <a:t> main sponsors or </a:t>
            </a:r>
            <a:r>
              <a:rPr lang="fr-FR" sz="2800" dirty="0" err="1"/>
              <a:t>cities</a:t>
            </a:r>
            <a:r>
              <a:rPr lang="fr-FR" sz="2800" dirty="0"/>
              <a:t>…</a:t>
            </a:r>
          </a:p>
          <a:p>
            <a:pPr marL="609600" indent="-609600">
              <a:buFont typeface="Wingdings" pitchFamily="2" charset="2"/>
              <a:buAutoNum type="arabicPeriod"/>
            </a:pPr>
            <a:r>
              <a:rPr lang="fr-FR" sz="2800" dirty="0" err="1"/>
              <a:t>Legitimacy</a:t>
            </a:r>
            <a:r>
              <a:rPr lang="fr-FR" sz="2800" dirty="0"/>
              <a:t> </a:t>
            </a:r>
            <a:r>
              <a:rPr lang="fr-FR" sz="2800" dirty="0" err="1"/>
              <a:t>with</a:t>
            </a:r>
            <a:r>
              <a:rPr lang="fr-FR" sz="2800" dirty="0"/>
              <a:t> </a:t>
            </a:r>
            <a:r>
              <a:rPr lang="fr-FR" sz="2800" dirty="0" err="1"/>
              <a:t>your</a:t>
            </a:r>
            <a:r>
              <a:rPr lang="fr-FR" sz="2800" dirty="0"/>
              <a:t> OGN or association</a:t>
            </a:r>
          </a:p>
          <a:p>
            <a:pPr marL="609600" indent="-609600">
              <a:buFont typeface="Wingdings" pitchFamily="2" charset="2"/>
              <a:buAutoNum type="arabicPeriod"/>
            </a:pPr>
            <a:r>
              <a:rPr lang="fr-FR" sz="2800" dirty="0"/>
              <a:t>Activation program</a:t>
            </a:r>
          </a:p>
          <a:p>
            <a:pPr marL="609600" indent="-609600">
              <a:buFont typeface="Wingdings" pitchFamily="2" charset="2"/>
              <a:buAutoNum type="arabicPeriod"/>
            </a:pPr>
            <a:r>
              <a:rPr lang="fr-FR" sz="2800" dirty="0"/>
              <a:t>ROI or ROO for :</a:t>
            </a:r>
          </a:p>
          <a:p>
            <a:pPr marL="990600" lvl="1" indent="-533400">
              <a:buFont typeface="Wingdings" pitchFamily="2" charset="2"/>
              <a:buAutoNum type="arabicPeriod"/>
            </a:pPr>
            <a:r>
              <a:rPr lang="fr-FR" sz="2400" dirty="0" smtClean="0"/>
              <a:t>Sponsors</a:t>
            </a:r>
            <a:endParaRPr lang="fr-FR" sz="2400" dirty="0"/>
          </a:p>
          <a:p>
            <a:pPr marL="990600" lvl="1" indent="-533400">
              <a:buFont typeface="Wingdings" pitchFamily="2" charset="2"/>
              <a:buAutoNum type="arabicPeriod"/>
            </a:pPr>
            <a:r>
              <a:rPr lang="fr-FR" sz="2400" dirty="0"/>
              <a:t>ONG</a:t>
            </a:r>
          </a:p>
          <a:p>
            <a:pPr marL="990600" lvl="1" indent="-533400">
              <a:buFont typeface="Wingdings" pitchFamily="2" charset="2"/>
              <a:buAutoNum type="arabicPeriod"/>
            </a:pPr>
            <a:r>
              <a:rPr lang="fr-FR" sz="2400" dirty="0"/>
              <a:t>Event </a:t>
            </a:r>
          </a:p>
          <a:p>
            <a:pPr marL="609600" indent="-609600">
              <a:buFont typeface="Wingdings" pitchFamily="2" charset="2"/>
              <a:buAutoNum type="arabicPeriod"/>
            </a:pPr>
            <a:endParaRPr lang="fr-FR" sz="2800" dirty="0"/>
          </a:p>
        </p:txBody>
      </p:sp>
    </p:spTree>
    <p:extLst>
      <p:ext uri="{BB962C8B-B14F-4D97-AF65-F5344CB8AC3E}">
        <p14:creationId xmlns:p14="http://schemas.microsoft.com/office/powerpoint/2010/main" val="22311774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1097279" y="758952"/>
            <a:ext cx="10372231" cy="3566160"/>
          </a:xfrm>
        </p:spPr>
        <p:txBody>
          <a:bodyPr>
            <a:normAutofit/>
          </a:bodyPr>
          <a:lstStyle/>
          <a:p>
            <a:pPr eaLnBrk="1" hangingPunct="1">
              <a:defRPr/>
            </a:pPr>
            <a:r>
              <a:rPr lang="fr-FR" sz="4800" b="1" dirty="0"/>
              <a:t>The </a:t>
            </a:r>
            <a:r>
              <a:rPr lang="fr-FR" sz="4800" b="1" dirty="0" err="1"/>
              <a:t>core</a:t>
            </a:r>
            <a:r>
              <a:rPr lang="fr-FR" sz="4800" b="1" dirty="0"/>
              <a:t> objective : </a:t>
            </a:r>
            <a:r>
              <a:rPr lang="fr-FR" sz="4800" b="1" dirty="0" err="1"/>
              <a:t>create</a:t>
            </a:r>
            <a:r>
              <a:rPr lang="fr-FR" sz="4800" b="1" dirty="0"/>
              <a:t> sponsors network = cross </a:t>
            </a:r>
            <a:r>
              <a:rPr lang="fr-FR" sz="4800" b="1" dirty="0" err="1"/>
              <a:t>partnership</a:t>
            </a:r>
            <a:endParaRPr lang="fr-FR" sz="4800" b="1" dirty="0"/>
          </a:p>
        </p:txBody>
      </p:sp>
      <p:sp>
        <p:nvSpPr>
          <p:cNvPr id="159748" name="Rectangle 4"/>
          <p:cNvSpPr>
            <a:spLocks noGrp="1" noChangeArrowheads="1"/>
          </p:cNvSpPr>
          <p:nvPr>
            <p:ph type="subTitle" idx="1"/>
          </p:nvPr>
        </p:nvSpPr>
        <p:spPr/>
        <p:txBody>
          <a:bodyPr/>
          <a:lstStyle/>
          <a:p>
            <a:pPr eaLnBrk="1" hangingPunct="1">
              <a:defRPr/>
            </a:pPr>
            <a:r>
              <a:rPr lang="fr-FR" smtClean="0"/>
              <a:t>HOW ?</a:t>
            </a:r>
          </a:p>
        </p:txBody>
      </p:sp>
    </p:spTree>
    <p:extLst>
      <p:ext uri="{BB962C8B-B14F-4D97-AF65-F5344CB8AC3E}">
        <p14:creationId xmlns:p14="http://schemas.microsoft.com/office/powerpoint/2010/main" val="39564008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Rot="1" noChangeArrowheads="1"/>
          </p:cNvSpPr>
          <p:nvPr/>
        </p:nvSpPr>
        <p:spPr bwMode="auto">
          <a:xfrm>
            <a:off x="1981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fr-FR" sz="2800">
              <a:solidFill>
                <a:schemeClr val="tx2"/>
              </a:solidFill>
              <a:latin typeface="Arial" charset="0"/>
              <a:cs typeface="Arial" charset="0"/>
            </a:endParaRPr>
          </a:p>
        </p:txBody>
      </p:sp>
      <p:sp>
        <p:nvSpPr>
          <p:cNvPr id="205827" name="Titre 2"/>
          <p:cNvSpPr>
            <a:spLocks noGrp="1"/>
          </p:cNvSpPr>
          <p:nvPr>
            <p:ph type="title" idx="4294967295"/>
          </p:nvPr>
        </p:nvSpPr>
        <p:spPr>
          <a:xfrm>
            <a:off x="1986073" y="586"/>
            <a:ext cx="8229600" cy="836127"/>
          </a:xfrm>
        </p:spPr>
        <p:txBody>
          <a:bodyPr>
            <a:normAutofit fontScale="90000"/>
          </a:bodyPr>
          <a:lstStyle/>
          <a:p>
            <a:r>
              <a:rPr lang="fr-FR" sz="4000" dirty="0">
                <a:solidFill>
                  <a:schemeClr val="tx1"/>
                </a:solidFill>
                <a:effectLst>
                  <a:outerShdw blurRad="38100" dist="38100" dir="2700000" algn="tl">
                    <a:srgbClr val="C0C0C0"/>
                  </a:outerShdw>
                </a:effectLst>
              </a:rPr>
              <a:t>CSR : ressources arrangement and synergies</a:t>
            </a:r>
          </a:p>
        </p:txBody>
      </p:sp>
      <p:pic>
        <p:nvPicPr>
          <p:cNvPr id="205828" name="Picture 4" descr="opnca2011-2005lio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4648" y="1143586"/>
            <a:ext cx="3517900" cy="2344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29" name="Picture 5" descr="opnca2011-2005lio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4" y="1113927"/>
            <a:ext cx="3527425" cy="235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5830" name="Picture 6" descr="logo_edf_h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3441" y="6092725"/>
            <a:ext cx="615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7E8De56q8M7NzEu-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0066" y="6021288"/>
            <a:ext cx="100806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lervinqueur_1111263021_logo_peuge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467" y="6021289"/>
            <a:ext cx="71913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1239285240_logo%20nice%20cote%20azu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3528" y="6021289"/>
            <a:ext cx="7191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4648" y="3623660"/>
            <a:ext cx="3517900" cy="2343463"/>
          </a:xfrm>
          <a:prstGeom prst="rect">
            <a:avLst/>
          </a:prstGeom>
        </p:spPr>
      </p:pic>
      <p:pic>
        <p:nvPicPr>
          <p:cNvPr id="3" name="Imag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0463" y="3623659"/>
            <a:ext cx="3527425" cy="2349808"/>
          </a:xfrm>
          <a:prstGeom prst="rect">
            <a:avLst/>
          </a:prstGeom>
        </p:spPr>
      </p:pic>
    </p:spTree>
    <p:extLst>
      <p:ext uri="{BB962C8B-B14F-4D97-AF65-F5344CB8AC3E}">
        <p14:creationId xmlns:p14="http://schemas.microsoft.com/office/powerpoint/2010/main" val="1871684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defRPr/>
            </a:pPr>
            <a:r>
              <a:rPr lang="fr-FR" b="1" dirty="0" smtClean="0"/>
              <a:t>Solutions :</a:t>
            </a:r>
          </a:p>
        </p:txBody>
      </p:sp>
      <p:sp>
        <p:nvSpPr>
          <p:cNvPr id="162819" name="Rectangle 3"/>
          <p:cNvSpPr>
            <a:spLocks noGrp="1" noChangeArrowheads="1"/>
          </p:cNvSpPr>
          <p:nvPr>
            <p:ph idx="1"/>
          </p:nvPr>
        </p:nvSpPr>
        <p:spPr>
          <a:xfrm>
            <a:off x="1097280" y="1845734"/>
            <a:ext cx="10767342" cy="4023360"/>
          </a:xfrm>
        </p:spPr>
        <p:txBody>
          <a:bodyPr/>
          <a:lstStyle/>
          <a:p>
            <a:pPr eaLnBrk="1" hangingPunct="1">
              <a:lnSpc>
                <a:spcPct val="90000"/>
              </a:lnSpc>
              <a:buFont typeface="Webdings" panose="05030102010509060703" pitchFamily="18" charset="2"/>
              <a:buChar char="~"/>
              <a:defRPr/>
            </a:pPr>
            <a:r>
              <a:rPr lang="fr-FR" b="1" dirty="0" err="1" smtClean="0"/>
              <a:t>Corporate</a:t>
            </a:r>
            <a:r>
              <a:rPr lang="fr-FR" b="1" dirty="0" smtClean="0"/>
              <a:t> Social </a:t>
            </a:r>
            <a:r>
              <a:rPr lang="fr-FR" b="1" dirty="0" err="1" smtClean="0"/>
              <a:t>Responsability</a:t>
            </a:r>
            <a:r>
              <a:rPr lang="fr-FR" b="1" dirty="0" smtClean="0"/>
              <a:t> and Cause marketing</a:t>
            </a:r>
          </a:p>
          <a:p>
            <a:pPr eaLnBrk="1" hangingPunct="1">
              <a:lnSpc>
                <a:spcPct val="90000"/>
              </a:lnSpc>
              <a:buFont typeface="Webdings" panose="05030102010509060703" pitchFamily="18" charset="2"/>
              <a:buChar char="~"/>
              <a:defRPr/>
            </a:pPr>
            <a:endParaRPr lang="fr-FR" b="1" dirty="0" smtClean="0"/>
          </a:p>
          <a:p>
            <a:pPr eaLnBrk="1" hangingPunct="1">
              <a:lnSpc>
                <a:spcPct val="90000"/>
              </a:lnSpc>
              <a:buFont typeface="Webdings" panose="05030102010509060703" pitchFamily="18" charset="2"/>
              <a:buChar char="~"/>
              <a:defRPr/>
            </a:pPr>
            <a:r>
              <a:rPr lang="fr-FR" b="1" dirty="0" smtClean="0"/>
              <a:t>Cross businesses (not </a:t>
            </a:r>
            <a:r>
              <a:rPr lang="fr-FR" b="1" dirty="0" err="1" smtClean="0"/>
              <a:t>easy</a:t>
            </a:r>
            <a:r>
              <a:rPr lang="fr-FR" b="1" dirty="0" smtClean="0"/>
              <a:t>…) </a:t>
            </a:r>
            <a:r>
              <a:rPr lang="fr-FR" b="1" dirty="0" err="1" smtClean="0"/>
              <a:t>using</a:t>
            </a:r>
            <a:r>
              <a:rPr lang="fr-FR" b="1" dirty="0" smtClean="0"/>
              <a:t> public – </a:t>
            </a:r>
            <a:r>
              <a:rPr lang="fr-FR" b="1" dirty="0" err="1" smtClean="0"/>
              <a:t>private</a:t>
            </a:r>
            <a:r>
              <a:rPr lang="fr-FR" b="1" dirty="0" smtClean="0"/>
              <a:t> networks… </a:t>
            </a:r>
          </a:p>
          <a:p>
            <a:pPr eaLnBrk="1" hangingPunct="1">
              <a:lnSpc>
                <a:spcPct val="90000"/>
              </a:lnSpc>
              <a:buFont typeface="Webdings" panose="05030102010509060703" pitchFamily="18" charset="2"/>
              <a:buChar char="~"/>
              <a:defRPr/>
            </a:pPr>
            <a:endParaRPr lang="fr-FR" b="1" dirty="0" smtClean="0"/>
          </a:p>
          <a:p>
            <a:pPr eaLnBrk="1" hangingPunct="1">
              <a:lnSpc>
                <a:spcPct val="90000"/>
              </a:lnSpc>
              <a:buFont typeface="Webdings" panose="05030102010509060703" pitchFamily="18" charset="2"/>
              <a:buChar char="~"/>
              <a:defRPr/>
            </a:pPr>
            <a:r>
              <a:rPr lang="fr-FR" b="1" dirty="0" smtClean="0"/>
              <a:t>Danger : impossible to put the </a:t>
            </a:r>
            <a:r>
              <a:rPr lang="fr-FR" b="1" dirty="0" err="1" smtClean="0"/>
              <a:t>offer</a:t>
            </a:r>
            <a:r>
              <a:rPr lang="fr-FR" b="1" dirty="0" smtClean="0"/>
              <a:t> or </a:t>
            </a:r>
            <a:r>
              <a:rPr lang="fr-FR" b="1" dirty="0" err="1" smtClean="0"/>
              <a:t>attractiveness</a:t>
            </a:r>
            <a:r>
              <a:rPr lang="fr-FR" b="1" dirty="0" smtClean="0"/>
              <a:t> on </a:t>
            </a:r>
            <a:r>
              <a:rPr lang="fr-FR" b="1" dirty="0" err="1" smtClean="0"/>
              <a:t>your</a:t>
            </a:r>
            <a:r>
              <a:rPr lang="fr-FR" b="1" dirty="0" smtClean="0"/>
              <a:t> </a:t>
            </a:r>
            <a:r>
              <a:rPr lang="fr-FR" b="1" dirty="0" err="1" smtClean="0"/>
              <a:t>website</a:t>
            </a:r>
            <a:r>
              <a:rPr lang="fr-FR" b="1" dirty="0" smtClean="0"/>
              <a:t> or business </a:t>
            </a:r>
            <a:r>
              <a:rPr lang="fr-FR" b="1" dirty="0" err="1" smtClean="0"/>
              <a:t>presentations</a:t>
            </a:r>
            <a:r>
              <a:rPr lang="fr-FR" b="1" dirty="0" smtClean="0"/>
              <a:t>…</a:t>
            </a:r>
          </a:p>
          <a:p>
            <a:pPr eaLnBrk="1" hangingPunct="1">
              <a:lnSpc>
                <a:spcPct val="90000"/>
              </a:lnSpc>
              <a:buFont typeface="Webdings" panose="05030102010509060703" pitchFamily="18" charset="2"/>
              <a:buChar char="~"/>
              <a:defRPr/>
            </a:pPr>
            <a:endParaRPr lang="fr-FR" b="1" dirty="0"/>
          </a:p>
          <a:p>
            <a:pPr eaLnBrk="1" hangingPunct="1">
              <a:lnSpc>
                <a:spcPct val="90000"/>
              </a:lnSpc>
              <a:buFont typeface="Webdings" panose="05030102010509060703" pitchFamily="18" charset="2"/>
              <a:buChar char="~"/>
              <a:defRPr/>
            </a:pPr>
            <a:r>
              <a:rPr lang="fr-FR" b="1" dirty="0" smtClean="0"/>
              <a:t>Destination marketing : public </a:t>
            </a:r>
            <a:r>
              <a:rPr lang="fr-FR" b="1" dirty="0" err="1" smtClean="0"/>
              <a:t>sponsorship</a:t>
            </a:r>
            <a:r>
              <a:rPr lang="fr-FR" b="1" dirty="0" smtClean="0"/>
              <a:t> </a:t>
            </a:r>
            <a:r>
              <a:rPr lang="fr-FR" b="1" dirty="0" err="1" smtClean="0"/>
              <a:t>strategy</a:t>
            </a:r>
            <a:r>
              <a:rPr lang="fr-FR" b="1" dirty="0" smtClean="0"/>
              <a:t> </a:t>
            </a:r>
          </a:p>
        </p:txBody>
      </p:sp>
    </p:spTree>
    <p:extLst>
      <p:ext uri="{BB962C8B-B14F-4D97-AF65-F5344CB8AC3E}">
        <p14:creationId xmlns:p14="http://schemas.microsoft.com/office/powerpoint/2010/main" val="21110958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712" y="704496"/>
            <a:ext cx="4267199" cy="1536191"/>
          </a:xfrm>
          <a:prstGeom prst="rect">
            <a:avLst/>
          </a:prstGeom>
        </p:spPr>
      </p:pic>
      <p:pic>
        <p:nvPicPr>
          <p:cNvPr id="6" name="Image 5"/>
          <p:cNvPicPr>
            <a:picLocks noChangeAspect="1"/>
          </p:cNvPicPr>
          <p:nvPr/>
        </p:nvPicPr>
        <p:blipFill>
          <a:blip r:embed="rId3"/>
          <a:stretch>
            <a:fillRect/>
          </a:stretch>
        </p:blipFill>
        <p:spPr>
          <a:xfrm>
            <a:off x="541867" y="465491"/>
            <a:ext cx="4263122" cy="23980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674" y="2577183"/>
            <a:ext cx="5528041" cy="2717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911" y="3228469"/>
            <a:ext cx="5741460" cy="3151048"/>
          </a:xfrm>
          <a:prstGeom prst="ellipse">
            <a:avLst/>
          </a:prstGeom>
          <a:ln>
            <a:noFill/>
          </a:ln>
          <a:effectLst>
            <a:softEdge rad="112500"/>
          </a:effectLst>
        </p:spPr>
      </p:pic>
    </p:spTree>
    <p:extLst>
      <p:ext uri="{BB962C8B-B14F-4D97-AF65-F5344CB8AC3E}">
        <p14:creationId xmlns:p14="http://schemas.microsoft.com/office/powerpoint/2010/main" val="22255884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38" y="457842"/>
            <a:ext cx="4679951" cy="50963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133" y="821618"/>
            <a:ext cx="4986400" cy="4529313"/>
          </a:xfrm>
          <a:prstGeom prst="rect">
            <a:avLst/>
          </a:prstGeom>
        </p:spPr>
      </p:pic>
    </p:spTree>
    <p:extLst>
      <p:ext uri="{BB962C8B-B14F-4D97-AF65-F5344CB8AC3E}">
        <p14:creationId xmlns:p14="http://schemas.microsoft.com/office/powerpoint/2010/main" val="37096953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2766" y="-553156"/>
            <a:ext cx="9085262" cy="682106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2014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7899" y="240956"/>
            <a:ext cx="9144000" cy="60896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8654"/>
      </p:ext>
    </p:extLst>
  </p:cSld>
  <p:clrMapOvr>
    <a:masterClrMapping/>
  </p:clrMapOvr>
</p:sld>
</file>

<file path=ppt/theme/theme1.xml><?xml version="1.0" encoding="utf-8"?>
<a:theme xmlns:a="http://schemas.openxmlformats.org/drawingml/2006/main" name="Rétrospective">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3548</TotalTime>
  <Words>1908</Words>
  <Application>Microsoft Office PowerPoint</Application>
  <PresentationFormat>Grand écran</PresentationFormat>
  <Paragraphs>566</Paragraphs>
  <Slides>88</Slides>
  <Notes>0</Notes>
  <HiddenSlides>0</HiddenSlides>
  <MMClips>0</MMClips>
  <ScaleCrop>false</ScaleCrop>
  <HeadingPairs>
    <vt:vector size="8" baseType="variant">
      <vt:variant>
        <vt:lpstr>Polices utilisées</vt:lpstr>
      </vt:variant>
      <vt:variant>
        <vt:i4>14</vt:i4>
      </vt:variant>
      <vt:variant>
        <vt:lpstr>Thème</vt:lpstr>
      </vt:variant>
      <vt:variant>
        <vt:i4>1</vt:i4>
      </vt:variant>
      <vt:variant>
        <vt:lpstr>Serveurs OLE incorporés</vt:lpstr>
      </vt:variant>
      <vt:variant>
        <vt:i4>1</vt:i4>
      </vt:variant>
      <vt:variant>
        <vt:lpstr>Titres des diapositives</vt:lpstr>
      </vt:variant>
      <vt:variant>
        <vt:i4>88</vt:i4>
      </vt:variant>
    </vt:vector>
  </HeadingPairs>
  <TitlesOfParts>
    <vt:vector size="104" baseType="lpstr">
      <vt:lpstr>Arial</vt:lpstr>
      <vt:lpstr>Arial Black</vt:lpstr>
      <vt:lpstr>Calibri</vt:lpstr>
      <vt:lpstr>Calibri Light</vt:lpstr>
      <vt:lpstr>Cambria</vt:lpstr>
      <vt:lpstr>Courier New</vt:lpstr>
      <vt:lpstr>Freestyle Script</vt:lpstr>
      <vt:lpstr>Garamond</vt:lpstr>
      <vt:lpstr>MS Mincho</vt:lpstr>
      <vt:lpstr>Tahoma</vt:lpstr>
      <vt:lpstr>Times New Roman</vt:lpstr>
      <vt:lpstr>Verdana</vt:lpstr>
      <vt:lpstr>Webdings</vt:lpstr>
      <vt:lpstr>Wingdings</vt:lpstr>
      <vt:lpstr>Rétrospective</vt:lpstr>
      <vt:lpstr>Document</vt:lpstr>
      <vt:lpstr>Services Marketing &amp; Sports Management   lionelmaltese.fr  @lionelmaltese</vt:lpstr>
      <vt:lpstr>You are, you have…</vt:lpstr>
      <vt:lpstr>Présentation PowerPoint</vt:lpstr>
      <vt:lpstr>Présentation PowerPoint</vt:lpstr>
      <vt:lpstr>Kedge Business School and Sport Expertise : Inputs &amp; Outputs ? </vt:lpstr>
      <vt:lpstr>Présentation PowerPoint</vt:lpstr>
      <vt:lpstr>Présentation PowerPoint</vt:lpstr>
      <vt:lpstr>Présentation PowerPoint</vt:lpstr>
      <vt:lpstr>Présentation PowerPoint</vt:lpstr>
      <vt:lpstr>Présentation PowerPoint</vt:lpstr>
      <vt:lpstr>SPORTAIMENT BUSINESS</vt:lpstr>
      <vt:lpstr>Présentation PowerPoint</vt:lpstr>
      <vt:lpstr>Présentation PowerPoint</vt:lpstr>
      <vt:lpstr>Présentation PowerPoint</vt:lpstr>
      <vt:lpstr>Présentation PowerPoint</vt:lpstr>
      <vt:lpstr>Sport Marketing Digest : Communication - Networks – Experiences – Brand</vt:lpstr>
      <vt:lpstr>To be a value-added in sport business</vt:lpstr>
      <vt:lpstr>Présentation PowerPoint</vt:lpstr>
      <vt:lpstr>Our goals</vt:lpstr>
      <vt:lpstr>NOW TRENDING IN THE SPONSORSHIP WORLD</vt:lpstr>
      <vt:lpstr>GLOBAL DEDICATED CUMULATIVE TV AUDIENCE  Select Events - Year-end 2016 </vt:lpstr>
      <vt:lpstr>THE FUTURE OF DIGITAL SPORTS CONSUMPTION  – % of sports content via PC/Laptop or Mobile/Tablet</vt:lpstr>
      <vt:lpstr>GLOBAL SPORTS SPONSORSHIP SPEND – US$ Billions</vt:lpstr>
      <vt:lpstr>SPONSORSHIP SALES – Sector stabilisation returns</vt:lpstr>
      <vt:lpstr>Sponsors goals</vt:lpstr>
      <vt:lpstr>Definition</vt:lpstr>
      <vt:lpstr>Présentation PowerPoint</vt:lpstr>
      <vt:lpstr>Sponsorship strategic approaches</vt:lpstr>
      <vt:lpstr>Présentation PowerPoint</vt:lpstr>
      <vt:lpstr>In the real world</vt:lpstr>
      <vt:lpstr>Présentation PowerPoint</vt:lpstr>
      <vt:lpstr>Présentation PowerPoint</vt:lpstr>
      <vt:lpstr>Mega event &amp; the rest</vt:lpstr>
      <vt:lpstr>Make the difference </vt:lpstr>
      <vt:lpstr>The Place to leverage and activate </vt:lpstr>
      <vt:lpstr>Présentation PowerPoint</vt:lpstr>
      <vt:lpstr>Promotional strategy</vt:lpstr>
      <vt:lpstr>Présentation PowerPoint</vt:lpstr>
      <vt:lpstr>Activation axis</vt:lpstr>
      <vt:lpstr>Activation tools</vt:lpstr>
      <vt:lpstr>So what ? How to Implement ?</vt:lpstr>
      <vt:lpstr>Agencies… or not !</vt:lpstr>
      <vt:lpstr>Activation program process</vt:lpstr>
      <vt:lpstr>CEO personnality « passion » activation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Key points to analyse your future sponsor</vt:lpstr>
      <vt:lpstr>Presentation : key steps to connect the fans with brand</vt:lpstr>
      <vt:lpstr>Présentation PowerPoint</vt:lpstr>
      <vt:lpstr>Sponsorship 3.0 : BNP Paribas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Opportunism  or  Pragmatism ? </vt:lpstr>
      <vt:lpstr>Présentation PowerPoint</vt:lpstr>
      <vt:lpstr>CAUSE RELATED MARKETING</vt:lpstr>
      <vt:lpstr>Ethical Corporate Responsibility (Babiak &amp; Wolfe, 2006)</vt:lpstr>
      <vt:lpstr>Discretionary Corporate Responsibility (Babiak &amp; Wolfe, 2006)</vt:lpstr>
      <vt:lpstr>Présentation PowerPoint</vt:lpstr>
      <vt:lpstr>Présentation PowerPoint</vt:lpstr>
      <vt:lpstr>Présentation PowerPoint</vt:lpstr>
      <vt:lpstr>Présentation PowerPoint</vt:lpstr>
      <vt:lpstr>Présentation PowerPoint</vt:lpstr>
      <vt:lpstr>Process</vt:lpstr>
      <vt:lpstr>The core objective : create sponsors network = cross partnership</vt:lpstr>
      <vt:lpstr>CSR : ressources arrangement and synergies</vt:lpstr>
      <vt:lpstr>Solutions :</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Commercial Business Strategies in Sport Organisations  lionelmaltese.fr  @lionelmaltese</dc:title>
  <dc:creator>Lionel</dc:creator>
  <cp:lastModifiedBy>Lionel Maltese</cp:lastModifiedBy>
  <cp:revision>83</cp:revision>
  <dcterms:created xsi:type="dcterms:W3CDTF">2016-09-16T04:01:06Z</dcterms:created>
  <dcterms:modified xsi:type="dcterms:W3CDTF">2017-10-04T06:05:10Z</dcterms:modified>
</cp:coreProperties>
</file>