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7" r:id="rId2"/>
    <p:sldMasterId id="2147483740" r:id="rId3"/>
  </p:sldMasterIdLst>
  <p:notesMasterIdLst>
    <p:notesMasterId r:id="rId93"/>
  </p:notesMasterIdLst>
  <p:sldIdLst>
    <p:sldId id="320" r:id="rId4"/>
    <p:sldId id="321" r:id="rId5"/>
    <p:sldId id="322" r:id="rId6"/>
    <p:sldId id="324" r:id="rId7"/>
    <p:sldId id="325" r:id="rId8"/>
    <p:sldId id="326" r:id="rId9"/>
    <p:sldId id="327" r:id="rId10"/>
    <p:sldId id="328" r:id="rId11"/>
    <p:sldId id="329" r:id="rId12"/>
    <p:sldId id="330" r:id="rId13"/>
    <p:sldId id="373" r:id="rId14"/>
    <p:sldId id="384" r:id="rId15"/>
    <p:sldId id="385" r:id="rId16"/>
    <p:sldId id="386" r:id="rId17"/>
    <p:sldId id="387" r:id="rId18"/>
    <p:sldId id="424" r:id="rId19"/>
    <p:sldId id="427" r:id="rId20"/>
    <p:sldId id="429" r:id="rId21"/>
    <p:sldId id="334" r:id="rId22"/>
    <p:sldId id="335" r:id="rId23"/>
    <p:sldId id="336" r:id="rId24"/>
    <p:sldId id="337" r:id="rId25"/>
    <p:sldId id="338" r:id="rId26"/>
    <p:sldId id="339" r:id="rId27"/>
    <p:sldId id="343" r:id="rId28"/>
    <p:sldId id="358" r:id="rId29"/>
    <p:sldId id="401" r:id="rId30"/>
    <p:sldId id="359" r:id="rId31"/>
    <p:sldId id="360" r:id="rId32"/>
    <p:sldId id="356" r:id="rId33"/>
    <p:sldId id="357" r:id="rId34"/>
    <p:sldId id="351" r:id="rId35"/>
    <p:sldId id="345" r:id="rId36"/>
    <p:sldId id="350" r:id="rId37"/>
    <p:sldId id="346" r:id="rId38"/>
    <p:sldId id="347" r:id="rId39"/>
    <p:sldId id="361" r:id="rId40"/>
    <p:sldId id="362" r:id="rId41"/>
    <p:sldId id="363" r:id="rId42"/>
    <p:sldId id="364" r:id="rId43"/>
    <p:sldId id="365" r:id="rId44"/>
    <p:sldId id="372" r:id="rId45"/>
    <p:sldId id="374" r:id="rId46"/>
    <p:sldId id="390" r:id="rId47"/>
    <p:sldId id="391" r:id="rId48"/>
    <p:sldId id="394" r:id="rId49"/>
    <p:sldId id="395" r:id="rId50"/>
    <p:sldId id="402" r:id="rId51"/>
    <p:sldId id="403" r:id="rId52"/>
    <p:sldId id="430" r:id="rId53"/>
    <p:sldId id="431" r:id="rId54"/>
    <p:sldId id="432" r:id="rId55"/>
    <p:sldId id="433" r:id="rId56"/>
    <p:sldId id="434" r:id="rId57"/>
    <p:sldId id="439" r:id="rId58"/>
    <p:sldId id="440" r:id="rId59"/>
    <p:sldId id="441" r:id="rId60"/>
    <p:sldId id="442" r:id="rId61"/>
    <p:sldId id="435" r:id="rId62"/>
    <p:sldId id="397" r:id="rId63"/>
    <p:sldId id="367" r:id="rId64"/>
    <p:sldId id="369" r:id="rId65"/>
    <p:sldId id="408" r:id="rId66"/>
    <p:sldId id="413" r:id="rId67"/>
    <p:sldId id="414" r:id="rId68"/>
    <p:sldId id="415" r:id="rId69"/>
    <p:sldId id="416" r:id="rId70"/>
    <p:sldId id="417" r:id="rId71"/>
    <p:sldId id="382" r:id="rId72"/>
    <p:sldId id="426" r:id="rId73"/>
    <p:sldId id="370" r:id="rId74"/>
    <p:sldId id="375" r:id="rId75"/>
    <p:sldId id="376" r:id="rId76"/>
    <p:sldId id="377" r:id="rId77"/>
    <p:sldId id="378" r:id="rId78"/>
    <p:sldId id="379" r:id="rId79"/>
    <p:sldId id="380" r:id="rId80"/>
    <p:sldId id="381" r:id="rId81"/>
    <p:sldId id="418" r:id="rId82"/>
    <p:sldId id="419" r:id="rId83"/>
    <p:sldId id="420" r:id="rId84"/>
    <p:sldId id="421" r:id="rId85"/>
    <p:sldId id="436" r:id="rId86"/>
    <p:sldId id="437" r:id="rId87"/>
    <p:sldId id="438" r:id="rId88"/>
    <p:sldId id="371" r:id="rId89"/>
    <p:sldId id="422" r:id="rId90"/>
    <p:sldId id="383" r:id="rId91"/>
    <p:sldId id="400" r:id="rId92"/>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1" autoAdjust="0"/>
    <p:restoredTop sz="94660"/>
  </p:normalViewPr>
  <p:slideViewPr>
    <p:cSldViewPr>
      <p:cViewPr varScale="1">
        <p:scale>
          <a:sx n="86" d="100"/>
          <a:sy n="86" d="100"/>
        </p:scale>
        <p:origin x="154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fr-F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E2CEE87-DDC9-4F9F-B51D-06FFFF9E1350}" type="slidenum">
              <a:rPr lang="fr-FR"/>
              <a:pPr>
                <a:defRPr/>
              </a:pPr>
              <a:t>‹N°›</a:t>
            </a:fld>
            <a:endParaRPr lang="fr-FR"/>
          </a:p>
        </p:txBody>
      </p:sp>
    </p:spTree>
    <p:extLst>
      <p:ext uri="{BB962C8B-B14F-4D97-AF65-F5344CB8AC3E}">
        <p14:creationId xmlns:p14="http://schemas.microsoft.com/office/powerpoint/2010/main" val="6493728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grpSp>
        </p:grpSp>
      </p:grpSp>
      <p:sp>
        <p:nvSpPr>
          <p:cNvPr id="140354"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fr-FR" noProof="0" smtClean="0"/>
              <a:t>Cliquez pour modifier le style du titre</a:t>
            </a:r>
          </a:p>
        </p:txBody>
      </p:sp>
      <p:sp>
        <p:nvSpPr>
          <p:cNvPr id="1403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fr-F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fr-F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255979A8-F4CE-42E7-880D-C261A7435149}" type="slidenum">
              <a:rPr lang="fr-FR"/>
              <a:pPr>
                <a:defRPr/>
              </a:pPr>
              <a:t>‹N°›</a:t>
            </a:fld>
            <a:endParaRPr lang="fr-FR"/>
          </a:p>
        </p:txBody>
      </p:sp>
    </p:spTree>
    <p:extLst>
      <p:ext uri="{BB962C8B-B14F-4D97-AF65-F5344CB8AC3E}">
        <p14:creationId xmlns:p14="http://schemas.microsoft.com/office/powerpoint/2010/main" val="142688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10B961E-75CB-4DBD-85D2-A1315152BF6D}" type="slidenum">
              <a:rPr lang="fr-FR"/>
              <a:pPr>
                <a:defRPr/>
              </a:pPr>
              <a:t>‹N°›</a:t>
            </a:fld>
            <a:endParaRPr lang="fr-FR"/>
          </a:p>
        </p:txBody>
      </p:sp>
    </p:spTree>
    <p:extLst>
      <p:ext uri="{BB962C8B-B14F-4D97-AF65-F5344CB8AC3E}">
        <p14:creationId xmlns:p14="http://schemas.microsoft.com/office/powerpoint/2010/main" val="95645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483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7813"/>
            <a:ext cx="6019800" cy="58483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BBF1C3C9-0DDE-4355-8811-8F7F91B42A2D}" type="slidenum">
              <a:rPr lang="fr-FR"/>
              <a:pPr>
                <a:defRPr/>
              </a:pPr>
              <a:t>‹N°›</a:t>
            </a:fld>
            <a:endParaRPr lang="fr-FR"/>
          </a:p>
        </p:txBody>
      </p:sp>
    </p:spTree>
    <p:extLst>
      <p:ext uri="{BB962C8B-B14F-4D97-AF65-F5344CB8AC3E}">
        <p14:creationId xmlns:p14="http://schemas.microsoft.com/office/powerpoint/2010/main" val="267010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335813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fr-FR" noProof="0" smtClean="0"/>
              <a:t>Cliquez pour modifier le style du titre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36257E5-DD17-441C-9EA2-C58C739192AB}" type="slidenum">
              <a:rPr lang="fr-FR">
                <a:solidFill>
                  <a:srgbClr val="FFFFFF"/>
                </a:solidFill>
              </a:rPr>
              <a:pPr>
                <a:defRPr/>
              </a:pPr>
              <a:t>‹N°›</a:t>
            </a:fld>
            <a:endParaRPr lang="fr-FR">
              <a:solidFill>
                <a:srgbClr val="FFFFFF"/>
              </a:solidFill>
            </a:endParaRPr>
          </a:p>
        </p:txBody>
      </p:sp>
    </p:spTree>
    <p:extLst>
      <p:ext uri="{BB962C8B-B14F-4D97-AF65-F5344CB8AC3E}">
        <p14:creationId xmlns:p14="http://schemas.microsoft.com/office/powerpoint/2010/main" val="4675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24068B1-FEFE-40AE-9943-B8E944A927C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15373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B45CE9B-AF50-40DC-9A5A-9A420CB08FAF}"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508895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C58D40-B178-4501-8283-0E44F48A36D6}"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639792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98E5E12-8861-4FAD-B107-F47A22A159DE}" type="slidenum">
              <a:rPr lang="fr-FR">
                <a:solidFill>
                  <a:srgbClr val="FFFFFF"/>
                </a:solidFill>
              </a:rPr>
              <a:pPr>
                <a:defRPr/>
              </a:pPr>
              <a:t>‹N°›</a:t>
            </a:fld>
            <a:endParaRPr lang="fr-F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38057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FBE457C-88E2-4680-A8DD-4A344D283863}"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45255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059595-E382-4FCF-80D2-D82B010E945C}" type="slidenum">
              <a:rPr lang="fr-FR">
                <a:solidFill>
                  <a:srgbClr val="FFFFFF"/>
                </a:solidFill>
              </a:rPr>
              <a:pPr>
                <a:defRPr/>
              </a:pPr>
              <a:t>‹N°›</a:t>
            </a:fld>
            <a:endParaRPr lang="fr-F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50738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2FA6BA5-16A8-4BF7-A685-2F8F5F22C55C}" type="slidenum">
              <a:rPr lang="fr-FR"/>
              <a:pPr>
                <a:defRPr/>
              </a:pPr>
              <a:t>‹N°›</a:t>
            </a:fld>
            <a:endParaRPr lang="fr-FR"/>
          </a:p>
        </p:txBody>
      </p:sp>
    </p:spTree>
    <p:extLst>
      <p:ext uri="{BB962C8B-B14F-4D97-AF65-F5344CB8AC3E}">
        <p14:creationId xmlns:p14="http://schemas.microsoft.com/office/powerpoint/2010/main" val="295378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83B36CC-7316-470D-9F93-827BB4367188}"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060742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F9839AC-0264-4019-ACED-CA0A853CD13A}"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349588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FA002F-BCBE-460F-85AE-8BBD7F632E5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425487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1B7DEFC-0F90-4253-8E1F-348E3D48FB52}"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03203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D04DE88-014E-42A4-A4AF-5094FB2747FC}"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424562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fr-FR" noProof="0" smtClean="0"/>
              <a:t>Cliquez pour modifier le style du titre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36257E5-DD17-441C-9EA2-C58C739192AB}" type="slidenum">
              <a:rPr lang="fr-FR">
                <a:solidFill>
                  <a:srgbClr val="FFFFFF"/>
                </a:solidFill>
              </a:rPr>
              <a:pPr>
                <a:defRPr/>
              </a:pPr>
              <a:t>‹N°›</a:t>
            </a:fld>
            <a:endParaRPr lang="fr-FR">
              <a:solidFill>
                <a:srgbClr val="FFFFFF"/>
              </a:solidFill>
            </a:endParaRPr>
          </a:p>
        </p:txBody>
      </p:sp>
    </p:spTree>
    <p:extLst>
      <p:ext uri="{BB962C8B-B14F-4D97-AF65-F5344CB8AC3E}">
        <p14:creationId xmlns:p14="http://schemas.microsoft.com/office/powerpoint/2010/main" val="2499255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24068B1-FEFE-40AE-9943-B8E944A927C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76011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B45CE9B-AF50-40DC-9A5A-9A420CB08FAF}"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382271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C58D40-B178-4501-8283-0E44F48A36D6}"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02302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98E5E12-8861-4FAD-B107-F47A22A159DE}" type="slidenum">
              <a:rPr lang="fr-FR">
                <a:solidFill>
                  <a:srgbClr val="FFFFFF"/>
                </a:solidFill>
              </a:rPr>
              <a:pPr>
                <a:defRPr/>
              </a:pPr>
              <a:t>‹N°›</a:t>
            </a:fld>
            <a:endParaRPr lang="fr-F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84791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69"/>
          <p:cNvSpPr>
            <a:spLocks noGrp="1" noChangeArrowheads="1"/>
          </p:cNvSpPr>
          <p:nvPr>
            <p:ph type="dt" sz="half" idx="10"/>
          </p:nvPr>
        </p:nvSpPr>
        <p:spPr>
          <a:ln/>
        </p:spPr>
        <p:txBody>
          <a:bodyPr/>
          <a:lstStyle>
            <a:lvl1pPr>
              <a:defRPr/>
            </a:lvl1pPr>
          </a:lstStyle>
          <a:p>
            <a:pPr>
              <a:defRPr/>
            </a:pPr>
            <a:endParaRPr lang="fr-FR"/>
          </a:p>
        </p:txBody>
      </p:sp>
      <p:sp>
        <p:nvSpPr>
          <p:cNvPr id="5" name="Rectangle 70"/>
          <p:cNvSpPr>
            <a:spLocks noGrp="1" noChangeArrowheads="1"/>
          </p:cNvSpPr>
          <p:nvPr>
            <p:ph type="ftr" sz="quarter" idx="11"/>
          </p:nvPr>
        </p:nvSpPr>
        <p:spPr>
          <a:ln/>
        </p:spPr>
        <p:txBody>
          <a:bodyPr/>
          <a:lstStyle>
            <a:lvl1pPr>
              <a:defRPr/>
            </a:lvl1pPr>
          </a:lstStyle>
          <a:p>
            <a:pPr>
              <a:defRPr/>
            </a:pPr>
            <a:endParaRPr lang="fr-FR"/>
          </a:p>
        </p:txBody>
      </p:sp>
      <p:sp>
        <p:nvSpPr>
          <p:cNvPr id="6" name="Rectangle 71"/>
          <p:cNvSpPr>
            <a:spLocks noGrp="1" noChangeArrowheads="1"/>
          </p:cNvSpPr>
          <p:nvPr>
            <p:ph type="sldNum" sz="quarter" idx="12"/>
          </p:nvPr>
        </p:nvSpPr>
        <p:spPr>
          <a:ln/>
        </p:spPr>
        <p:txBody>
          <a:bodyPr/>
          <a:lstStyle>
            <a:lvl1pPr>
              <a:defRPr/>
            </a:lvl1pPr>
          </a:lstStyle>
          <a:p>
            <a:pPr>
              <a:defRPr/>
            </a:pPr>
            <a:fld id="{6E0AE926-A928-45A8-B282-CD2B8F6228CE}" type="slidenum">
              <a:rPr lang="fr-FR"/>
              <a:pPr>
                <a:defRPr/>
              </a:pPr>
              <a:t>‹N°›</a:t>
            </a:fld>
            <a:endParaRPr lang="fr-FR"/>
          </a:p>
        </p:txBody>
      </p:sp>
    </p:spTree>
    <p:extLst>
      <p:ext uri="{BB962C8B-B14F-4D97-AF65-F5344CB8AC3E}">
        <p14:creationId xmlns:p14="http://schemas.microsoft.com/office/powerpoint/2010/main" val="2354302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FBE457C-88E2-4680-A8DD-4A344D283863}"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36742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059595-E382-4FCF-80D2-D82B010E945C}" type="slidenum">
              <a:rPr lang="fr-FR">
                <a:solidFill>
                  <a:srgbClr val="FFFFFF"/>
                </a:solidFill>
              </a:rPr>
              <a:pPr>
                <a:defRPr/>
              </a:pPr>
              <a:t>‹N°›</a:t>
            </a:fld>
            <a:endParaRPr lang="fr-F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64022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83B36CC-7316-470D-9F93-827BB4367188}"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683108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F9839AC-0264-4019-ACED-CA0A853CD13A}" type="slidenum">
              <a:rPr lang="fr-FR">
                <a:solidFill>
                  <a:srgbClr val="FFFFFF"/>
                </a:solidFill>
              </a:rPr>
              <a:pPr>
                <a:defRPr/>
              </a:pPr>
              <a:t>‹N°›</a:t>
            </a:fld>
            <a:endParaRPr lang="fr-F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654466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FA002F-BCBE-460F-85AE-8BBD7F632E59}"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479636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1B7DEFC-0F90-4253-8E1F-348E3D48FB52}" type="slidenum">
              <a:rPr lang="fr-FR">
                <a:solidFill>
                  <a:srgbClr val="FFFFFF"/>
                </a:solidFill>
              </a:rPr>
              <a:pPr>
                <a:defRPr/>
              </a:pPr>
              <a:t>‹N°›</a:t>
            </a:fld>
            <a:endParaRPr lang="fr-F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1321889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D04DE88-014E-42A4-A4AF-5094FB2747FC}" type="slidenum">
              <a:rPr lang="fr-FR">
                <a:solidFill>
                  <a:srgbClr val="FFFFFF"/>
                </a:solidFill>
              </a:rPr>
              <a:pPr>
                <a:defRPr/>
              </a:pPr>
              <a:t>‹N°›</a:t>
            </a:fld>
            <a:endParaRPr lang="fr-F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a:solidFill>
                <a:srgbClr val="FFFFFF"/>
              </a:solidFill>
            </a:endParaRPr>
          </a:p>
        </p:txBody>
      </p:sp>
    </p:spTree>
    <p:extLst>
      <p:ext uri="{BB962C8B-B14F-4D97-AF65-F5344CB8AC3E}">
        <p14:creationId xmlns:p14="http://schemas.microsoft.com/office/powerpoint/2010/main" val="238908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97669865-4F83-4CE8-9C65-2089D243ED0E}" type="slidenum">
              <a:rPr lang="fr-FR"/>
              <a:pPr>
                <a:defRPr/>
              </a:pPr>
              <a:t>‹N°›</a:t>
            </a:fld>
            <a:endParaRPr lang="fr-FR"/>
          </a:p>
        </p:txBody>
      </p:sp>
    </p:spTree>
    <p:extLst>
      <p:ext uri="{BB962C8B-B14F-4D97-AF65-F5344CB8AC3E}">
        <p14:creationId xmlns:p14="http://schemas.microsoft.com/office/powerpoint/2010/main" val="726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9"/>
          <p:cNvSpPr>
            <a:spLocks noGrp="1" noChangeArrowheads="1"/>
          </p:cNvSpPr>
          <p:nvPr>
            <p:ph type="dt" sz="half" idx="10"/>
          </p:nvPr>
        </p:nvSpPr>
        <p:spPr>
          <a:ln/>
        </p:spPr>
        <p:txBody>
          <a:bodyPr/>
          <a:lstStyle>
            <a:lvl1pPr>
              <a:defRPr/>
            </a:lvl1pPr>
          </a:lstStyle>
          <a:p>
            <a:pPr>
              <a:defRPr/>
            </a:pPr>
            <a:endParaRPr lang="fr-FR"/>
          </a:p>
        </p:txBody>
      </p:sp>
      <p:sp>
        <p:nvSpPr>
          <p:cNvPr id="8" name="Rectangle 70"/>
          <p:cNvSpPr>
            <a:spLocks noGrp="1" noChangeArrowheads="1"/>
          </p:cNvSpPr>
          <p:nvPr>
            <p:ph type="ftr" sz="quarter" idx="11"/>
          </p:nvPr>
        </p:nvSpPr>
        <p:spPr>
          <a:ln/>
        </p:spPr>
        <p:txBody>
          <a:bodyPr/>
          <a:lstStyle>
            <a:lvl1pPr>
              <a:defRPr/>
            </a:lvl1pPr>
          </a:lstStyle>
          <a:p>
            <a:pPr>
              <a:defRPr/>
            </a:pPr>
            <a:endParaRPr lang="fr-FR"/>
          </a:p>
        </p:txBody>
      </p:sp>
      <p:sp>
        <p:nvSpPr>
          <p:cNvPr id="9" name="Rectangle 71"/>
          <p:cNvSpPr>
            <a:spLocks noGrp="1" noChangeArrowheads="1"/>
          </p:cNvSpPr>
          <p:nvPr>
            <p:ph type="sldNum" sz="quarter" idx="12"/>
          </p:nvPr>
        </p:nvSpPr>
        <p:spPr>
          <a:ln/>
        </p:spPr>
        <p:txBody>
          <a:bodyPr/>
          <a:lstStyle>
            <a:lvl1pPr>
              <a:defRPr/>
            </a:lvl1pPr>
          </a:lstStyle>
          <a:p>
            <a:pPr>
              <a:defRPr/>
            </a:pPr>
            <a:fld id="{6E1F5D9C-0452-4BE2-B9DD-BBC82A623239}" type="slidenum">
              <a:rPr lang="fr-FR"/>
              <a:pPr>
                <a:defRPr/>
              </a:pPr>
              <a:t>‹N°›</a:t>
            </a:fld>
            <a:endParaRPr lang="fr-FR"/>
          </a:p>
        </p:txBody>
      </p:sp>
    </p:spTree>
    <p:extLst>
      <p:ext uri="{BB962C8B-B14F-4D97-AF65-F5344CB8AC3E}">
        <p14:creationId xmlns:p14="http://schemas.microsoft.com/office/powerpoint/2010/main" val="289066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BC87B1E1-0AED-4B20-98F1-2812F0487D27}" type="slidenum">
              <a:rPr lang="fr-FR"/>
              <a:pPr>
                <a:defRPr/>
              </a:pPr>
              <a:t>‹N°›</a:t>
            </a:fld>
            <a:endParaRPr lang="fr-FR"/>
          </a:p>
        </p:txBody>
      </p:sp>
    </p:spTree>
    <p:extLst>
      <p:ext uri="{BB962C8B-B14F-4D97-AF65-F5344CB8AC3E}">
        <p14:creationId xmlns:p14="http://schemas.microsoft.com/office/powerpoint/2010/main" val="7872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fr-FR"/>
          </a:p>
        </p:txBody>
      </p:sp>
      <p:sp>
        <p:nvSpPr>
          <p:cNvPr id="3" name="Rectangle 70"/>
          <p:cNvSpPr>
            <a:spLocks noGrp="1" noChangeArrowheads="1"/>
          </p:cNvSpPr>
          <p:nvPr>
            <p:ph type="ftr" sz="quarter" idx="11"/>
          </p:nvPr>
        </p:nvSpPr>
        <p:spPr>
          <a:ln/>
        </p:spPr>
        <p:txBody>
          <a:bodyPr/>
          <a:lstStyle>
            <a:lvl1pPr>
              <a:defRPr/>
            </a:lvl1pPr>
          </a:lstStyle>
          <a:p>
            <a:pPr>
              <a:defRPr/>
            </a:pPr>
            <a:endParaRPr lang="fr-FR"/>
          </a:p>
        </p:txBody>
      </p:sp>
      <p:sp>
        <p:nvSpPr>
          <p:cNvPr id="4" name="Rectangle 71"/>
          <p:cNvSpPr>
            <a:spLocks noGrp="1" noChangeArrowheads="1"/>
          </p:cNvSpPr>
          <p:nvPr>
            <p:ph type="sldNum" sz="quarter" idx="12"/>
          </p:nvPr>
        </p:nvSpPr>
        <p:spPr>
          <a:ln/>
        </p:spPr>
        <p:txBody>
          <a:bodyPr/>
          <a:lstStyle>
            <a:lvl1pPr>
              <a:defRPr/>
            </a:lvl1pPr>
          </a:lstStyle>
          <a:p>
            <a:pPr>
              <a:defRPr/>
            </a:pPr>
            <a:fld id="{066CD639-E8C9-454D-9EA1-B81D3DFC6FBF}" type="slidenum">
              <a:rPr lang="fr-FR"/>
              <a:pPr>
                <a:defRPr/>
              </a:pPr>
              <a:t>‹N°›</a:t>
            </a:fld>
            <a:endParaRPr lang="fr-FR"/>
          </a:p>
        </p:txBody>
      </p:sp>
    </p:spTree>
    <p:extLst>
      <p:ext uri="{BB962C8B-B14F-4D97-AF65-F5344CB8AC3E}">
        <p14:creationId xmlns:p14="http://schemas.microsoft.com/office/powerpoint/2010/main" val="56576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C66D4044-7A0A-4718-8FAA-E2703E83EEE2}" type="slidenum">
              <a:rPr lang="fr-FR"/>
              <a:pPr>
                <a:defRPr/>
              </a:pPr>
              <a:t>‹N°›</a:t>
            </a:fld>
            <a:endParaRPr lang="fr-FR"/>
          </a:p>
        </p:txBody>
      </p:sp>
    </p:spTree>
    <p:extLst>
      <p:ext uri="{BB962C8B-B14F-4D97-AF65-F5344CB8AC3E}">
        <p14:creationId xmlns:p14="http://schemas.microsoft.com/office/powerpoint/2010/main" val="372722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5689EBC8-BAF7-4659-B7E3-A250BE2735EA}" type="slidenum">
              <a:rPr lang="fr-FR"/>
              <a:pPr>
                <a:defRPr/>
              </a:pPr>
              <a:t>‹N°›</a:t>
            </a:fld>
            <a:endParaRPr lang="fr-FR"/>
          </a:p>
        </p:txBody>
      </p:sp>
    </p:spTree>
    <p:extLst>
      <p:ext uri="{BB962C8B-B14F-4D97-AF65-F5344CB8AC3E}">
        <p14:creationId xmlns:p14="http://schemas.microsoft.com/office/powerpoint/2010/main" val="197863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034" name="Group 5"/>
            <p:cNvGrpSpPr>
              <a:grpSpLocks/>
            </p:cNvGrpSpPr>
            <p:nvPr userDrawn="1"/>
          </p:nvGrpSpPr>
          <p:grpSpPr bwMode="auto">
            <a:xfrm>
              <a:off x="3528" y="3715"/>
              <a:ext cx="792" cy="521"/>
              <a:chOff x="3527" y="3715"/>
              <a:chExt cx="792" cy="521"/>
            </a:xfrm>
          </p:grpSpPr>
          <p:sp>
            <p:nvSpPr>
              <p:cNvPr id="13927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75"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6"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7"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8"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79"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8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3928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8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290"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1"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2"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3"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9296"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7"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298"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1036" name="Group 36"/>
            <p:cNvGrpSpPr>
              <a:grpSpLocks/>
            </p:cNvGrpSpPr>
            <p:nvPr userDrawn="1"/>
          </p:nvGrpSpPr>
          <p:grpSpPr bwMode="auto">
            <a:xfrm>
              <a:off x="4128" y="3360"/>
              <a:ext cx="1351" cy="821"/>
              <a:chOff x="4128" y="3360"/>
              <a:chExt cx="1351" cy="821"/>
            </a:xfrm>
          </p:grpSpPr>
          <p:sp>
            <p:nvSpPr>
              <p:cNvPr id="13930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4"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5"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6"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0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39309"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latin typeface="Arial" charset="0"/>
                  <a:cs typeface="Arial" charset="0"/>
                </a:endParaRPr>
              </a:p>
            </p:txBody>
          </p:sp>
          <p:sp>
            <p:nvSpPr>
              <p:cNvPr id="13931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sp>
            <p:nvSpPr>
              <p:cNvPr id="13931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fr-FR">
                  <a:latin typeface="Arial" charset="0"/>
                  <a:cs typeface="Arial"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smtClean="0"/>
                </a:p>
              </p:txBody>
            </p:sp>
          </p:grpSp>
        </p:grpSp>
      </p:grpSp>
      <p:sp>
        <p:nvSpPr>
          <p:cNvPr id="139331"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fr-FR" smtClean="0"/>
              <a:t>Cliquez pour modifier le style du titre</a:t>
            </a:r>
          </a:p>
        </p:txBody>
      </p:sp>
      <p:sp>
        <p:nvSpPr>
          <p:cNvPr id="139332"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39333"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a:defRPr/>
            </a:pPr>
            <a:endParaRPr lang="fr-FR"/>
          </a:p>
        </p:txBody>
      </p:sp>
      <p:sp>
        <p:nvSpPr>
          <p:cNvPr id="139334"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a:defRPr/>
            </a:pPr>
            <a:endParaRPr lang="fr-FR"/>
          </a:p>
        </p:txBody>
      </p:sp>
      <p:sp>
        <p:nvSpPr>
          <p:cNvPr id="139335"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71E5EA9F-E488-49E0-930F-240D0F486836}" type="slidenum">
              <a:rPr lang="fr-FR"/>
              <a:pPr>
                <a:defRPr/>
              </a:pPr>
              <a:t>‹N°›</a:t>
            </a:fld>
            <a:endParaRPr lang="fr-FR"/>
          </a:p>
        </p:txBody>
      </p:sp>
    </p:spTree>
  </p:cSld>
  <p:clrMap bg1="dk2" tx1="lt1" bg2="dk1" tx2="lt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solidFill>
                <a:srgbClr val="FFFFFF"/>
              </a:solidFill>
              <a:cs typeface="+mn-cs"/>
            </a:endParaRPr>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4D3D42B-37AD-4C1C-88AE-1BECB196C6EC}" type="slidenum">
              <a:rPr lang="fr-FR">
                <a:solidFill>
                  <a:srgbClr val="FFFFFF"/>
                </a:solidFill>
                <a:cs typeface="+mn-cs"/>
              </a:rPr>
              <a:pPr>
                <a:defRPr/>
              </a:pPr>
              <a:t>‹N°›</a:t>
            </a:fld>
            <a:endParaRPr lang="fr-FR">
              <a:solidFill>
                <a:srgbClr val="FFFFFF"/>
              </a:solidFill>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fr-FR">
              <a:solidFill>
                <a:srgbClr val="FFFFFF"/>
              </a:solidFill>
              <a:cs typeface="+mn-cs"/>
            </a:endParaRPr>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extLst>
      <p:ext uri="{BB962C8B-B14F-4D97-AF65-F5344CB8AC3E}">
        <p14:creationId xmlns:p14="http://schemas.microsoft.com/office/powerpoint/2010/main" val="181577436"/>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solidFill>
                <a:srgbClr val="FFFFFF"/>
              </a:solidFill>
              <a:cs typeface="+mn-cs"/>
            </a:endParaRPr>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4D3D42B-37AD-4C1C-88AE-1BECB196C6EC}" type="slidenum">
              <a:rPr lang="fr-FR">
                <a:solidFill>
                  <a:srgbClr val="FFFFFF"/>
                </a:solidFill>
                <a:cs typeface="+mn-cs"/>
              </a:rPr>
              <a:pPr>
                <a:defRPr/>
              </a:pPr>
              <a:t>‹N°›</a:t>
            </a:fld>
            <a:endParaRPr lang="fr-FR">
              <a:solidFill>
                <a:srgbClr val="FFFFFF"/>
              </a:solidFill>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fr-FR">
                <a:solidFill>
                  <a:srgbClr val="FFFFFF"/>
                </a:solidFill>
                <a:latin typeface="Garamond" panose="02020404030301010803" pitchFamily="18" charset="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mtClean="0">
                <a:solidFill>
                  <a:srgbClr val="FFFFFF"/>
                </a:solidFill>
                <a:latin typeface="Garamond" panose="02020404030301010803" pitchFamily="18" charset="0"/>
                <a:cs typeface="+mn-cs"/>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fr-FR">
              <a:solidFill>
                <a:srgbClr val="FFFFFF"/>
              </a:solidFill>
              <a:cs typeface="+mn-cs"/>
            </a:endParaRPr>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extLst>
      <p:ext uri="{BB962C8B-B14F-4D97-AF65-F5344CB8AC3E}">
        <p14:creationId xmlns:p14="http://schemas.microsoft.com/office/powerpoint/2010/main" val="68339153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opennicecotedazur.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tennis.bnpparibas.com/" TargetMode="Externa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www.pampelonne.com/" TargetMode="Externa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7.xml"/><Relationship Id="rId5" Type="http://schemas.openxmlformats.org/officeDocument/2006/relationships/image" Target="../media/image37.wmf"/><Relationship Id="rId4" Type="http://schemas.openxmlformats.org/officeDocument/2006/relationships/image" Target="../media/image36.wmf"/></Relationships>
</file>

<file path=ppt/slides/_rels/slide4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4.xml"/><Relationship Id="rId4" Type="http://schemas.openxmlformats.org/officeDocument/2006/relationships/image" Target="../media/image53.emf"/></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wmf"/><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Mes%20documents/JF/bERCY/Bercy2.ppt"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669686" y="2492896"/>
            <a:ext cx="7772400" cy="1736725"/>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4800"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Strategic Management and sales &amp; digital marketing in sports </a:t>
            </a:r>
            <a:r>
              <a:rPr lang="fr-FR" altLang="fr-FR" sz="4800" dirty="0" err="1"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organizations</a:t>
            </a:r>
            <a:endParaRPr lang="fr-FR" altLang="fr-FR" sz="48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endParaRPr lang="fr-FR" altLang="fr-FR" sz="4000" dirty="0">
              <a:solidFill>
                <a:srgbClr val="FF0000"/>
              </a:solidFill>
              <a:latin typeface="Aharoni" panose="02010803020104030203" pitchFamily="2" charset="-79"/>
              <a:cs typeface="Aharoni" panose="02010803020104030203" pitchFamily="2" charset="-79"/>
            </a:endParaRPr>
          </a:p>
          <a:p>
            <a:pPr algn="ctr"/>
            <a:r>
              <a:rPr lang="fr-FR" altLang="fr-FR" sz="4000" b="1" dirty="0" err="1" smtClean="0">
                <a:solidFill>
                  <a:srgbClr val="FF0000"/>
                </a:solidFill>
                <a:latin typeface="Aharoni" panose="02010803020104030203" pitchFamily="2" charset="-79"/>
                <a:cs typeface="Aharoni" panose="02010803020104030203" pitchFamily="2" charset="-79"/>
              </a:rPr>
              <a:t>Msc</a:t>
            </a:r>
            <a:r>
              <a:rPr lang="fr-FR" altLang="fr-FR" sz="4000" b="1" dirty="0" smtClean="0">
                <a:solidFill>
                  <a:srgbClr val="FF0000"/>
                </a:solidFill>
                <a:latin typeface="Aharoni" panose="02010803020104030203" pitchFamily="2" charset="-79"/>
                <a:cs typeface="Aharoni" panose="02010803020104030203" pitchFamily="2" charset="-79"/>
              </a:rPr>
              <a:t> ISEM </a:t>
            </a:r>
            <a:endParaRPr lang="fr-FR" altLang="fr-FR" sz="4000" b="1" dirty="0">
              <a:solidFill>
                <a:srgbClr val="FF0000"/>
              </a:solidFill>
              <a:latin typeface="Aharoni" panose="02010803020104030203" pitchFamily="2" charset="-79"/>
              <a:cs typeface="Aharoni" panose="02010803020104030203" pitchFamily="2" charset="-79"/>
            </a:endParaRPr>
          </a:p>
        </p:txBody>
      </p:sp>
      <p:sp>
        <p:nvSpPr>
          <p:cNvPr id="10" name="Text Box 6"/>
          <p:cNvSpPr txBox="1">
            <a:spLocks noChangeArrowheads="1"/>
          </p:cNvSpPr>
          <p:nvPr/>
        </p:nvSpPr>
        <p:spPr bwMode="auto">
          <a:xfrm>
            <a:off x="6877050" y="260350"/>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fr-FR" altLang="fr-FR" b="1" i="1" dirty="0"/>
              <a:t>Lecture </a:t>
            </a:r>
            <a:r>
              <a:rPr lang="fr-FR" altLang="fr-FR" b="1" i="1" dirty="0" smtClean="0"/>
              <a:t>2</a:t>
            </a:r>
            <a:endParaRPr lang="fr-FR" altLang="fr-FR" b="1" i="1" dirty="0"/>
          </a:p>
        </p:txBody>
      </p:sp>
      <p:sp>
        <p:nvSpPr>
          <p:cNvPr id="6" name="Subtitle 1"/>
          <p:cNvSpPr txBox="1">
            <a:spLocks/>
          </p:cNvSpPr>
          <p:nvPr/>
        </p:nvSpPr>
        <p:spPr bwMode="auto">
          <a:xfrm>
            <a:off x="-540568" y="5373216"/>
            <a:ext cx="10192909" cy="17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defPPr>
              <a:defRPr lang="fr-FR">
                <a:solidFill>
                  <a:schemeClr val="tx1"/>
                </a:solidFill>
                <a:latin typeface="+mn-lt"/>
                <a:ea typeface="+mn-ea"/>
                <a:cs typeface="+mn-cs"/>
              </a:defRPr>
            </a:defPPr>
            <a:lvl1pPr marL="0" indent="0" algn="r" rtl="0" eaLnBrk="0" fontAlgn="base" latinLnBrk="0" hangingPunct="0">
              <a:spcBef>
                <a:spcPct val="20000"/>
              </a:spcBef>
              <a:spcAft>
                <a:spcPct val="0"/>
              </a:spcAft>
              <a:buNone/>
              <a:defRPr lang="fr-FR" sz="2800">
                <a:solidFill>
                  <a:schemeClr val="tx1"/>
                </a:solidFill>
                <a:latin typeface="+mn-lt"/>
              </a:defRPr>
            </a:lvl1pPr>
            <a:lvl2pPr marL="457200" indent="0" algn="ctr" rtl="0" eaLnBrk="0" fontAlgn="base" hangingPunct="0">
              <a:spcBef>
                <a:spcPct val="20000"/>
              </a:spcBef>
              <a:spcAft>
                <a:spcPct val="0"/>
              </a:spcAft>
              <a:buNone/>
              <a:defRPr lang="fr-FR" sz="2400">
                <a:solidFill>
                  <a:schemeClr val="tx1"/>
                </a:solidFill>
                <a:latin typeface="+mn-lt"/>
              </a:defRPr>
            </a:lvl2pPr>
            <a:lvl3pPr marL="914400" indent="0" algn="ctr" rtl="0" eaLnBrk="0" fontAlgn="base" hangingPunct="0">
              <a:spcBef>
                <a:spcPct val="20000"/>
              </a:spcBef>
              <a:spcAft>
                <a:spcPct val="0"/>
              </a:spcAft>
              <a:buNone/>
              <a:defRPr lang="fr-FR" sz="2400">
                <a:solidFill>
                  <a:schemeClr val="tx1"/>
                </a:solidFill>
                <a:latin typeface="+mn-lt"/>
              </a:defRPr>
            </a:lvl3pPr>
            <a:lvl4pPr marL="1371600" indent="0" algn="ctr" rtl="0" eaLnBrk="0" fontAlgn="base" hangingPunct="0">
              <a:spcBef>
                <a:spcPct val="20000"/>
              </a:spcBef>
              <a:spcAft>
                <a:spcPct val="0"/>
              </a:spcAft>
              <a:buNone/>
              <a:defRPr lang="fr-FR" sz="2000">
                <a:solidFill>
                  <a:schemeClr val="tx1"/>
                </a:solidFill>
                <a:latin typeface="+mn-lt"/>
              </a:defRPr>
            </a:lvl4pPr>
            <a:lvl5pPr marL="1828800" indent="0" algn="ctr" rtl="0" eaLnBrk="0" fontAlgn="base" hangingPunct="0">
              <a:spcBef>
                <a:spcPct val="20000"/>
              </a:spcBef>
              <a:spcAft>
                <a:spcPct val="0"/>
              </a:spcAft>
              <a:buNone/>
              <a:defRPr lang="fr-FR" sz="2000">
                <a:solidFill>
                  <a:schemeClr val="tx1"/>
                </a:solidFill>
                <a:latin typeface="+mn-lt"/>
              </a:defRPr>
            </a:lvl5pPr>
            <a:lvl6pPr marL="2286000" indent="0" algn="ctr">
              <a:buNone/>
              <a:defRPr lang="fr-FR" sz="2000"/>
            </a:lvl6pPr>
            <a:lvl7pPr marL="2743200" indent="0" algn="ctr">
              <a:buNone/>
              <a:defRPr lang="fr-FR" sz="2000"/>
            </a:lvl7pPr>
            <a:lvl8pPr marL="3200400" indent="0" algn="ctr">
              <a:buNone/>
              <a:defRPr lang="fr-FR" sz="2000"/>
            </a:lvl8pPr>
            <a:lvl9pPr marL="3657600" indent="0" algn="ctr">
              <a:buNone/>
              <a:defRPr lang="fr-FR" sz="2000"/>
            </a:lvl9pPr>
          </a:lstStyle>
          <a:p>
            <a:pPr algn="ctr" eaLnBrk="1" hangingPunct="1">
              <a:lnSpc>
                <a:spcPct val="80000"/>
              </a:lnSpc>
              <a:spcBef>
                <a:spcPct val="0"/>
              </a:spcBef>
            </a:pPr>
            <a:r>
              <a:rPr lang="fr-FR" sz="1600" b="1" kern="0" dirty="0" smtClean="0"/>
              <a:t>Lionel Maltese</a:t>
            </a:r>
            <a:br>
              <a:rPr lang="fr-FR" sz="1600" b="1" kern="0" dirty="0" smtClean="0"/>
            </a:br>
            <a:endParaRPr lang="fr-FR" sz="1600" b="1" kern="0" dirty="0" smtClean="0"/>
          </a:p>
          <a:p>
            <a:pPr algn="ctr" eaLnBrk="1" hangingPunct="1">
              <a:lnSpc>
                <a:spcPct val="80000"/>
              </a:lnSpc>
              <a:spcBef>
                <a:spcPct val="0"/>
              </a:spcBef>
            </a:pPr>
            <a:r>
              <a:rPr lang="fr-FR" sz="1600" b="1" kern="0" dirty="0" smtClean="0"/>
              <a:t>Maitre de Conférences Aix Marseille </a:t>
            </a:r>
            <a:r>
              <a:rPr lang="fr-FR" sz="1600" b="1" kern="0" dirty="0" err="1" smtClean="0"/>
              <a:t>University</a:t>
            </a:r>
            <a:r>
              <a:rPr lang="fr-FR" sz="1600" b="1" kern="0" dirty="0" smtClean="0"/>
              <a:t> – CERGAM IAE Aix-en-Provence</a:t>
            </a:r>
            <a:br>
              <a:rPr lang="fr-FR" sz="1600" b="1" kern="0" dirty="0" smtClean="0"/>
            </a:br>
            <a:r>
              <a:rPr lang="fr-FR" sz="1600" b="1" kern="0" dirty="0" err="1" smtClean="0"/>
              <a:t>Associate</a:t>
            </a:r>
            <a:r>
              <a:rPr lang="fr-FR" sz="1600" b="1" kern="0" dirty="0" smtClean="0"/>
              <a:t> Professor Sport BUSINESS Management </a:t>
            </a:r>
            <a:r>
              <a:rPr lang="fr-FR" sz="1600" b="1" kern="0" dirty="0" err="1" smtClean="0"/>
              <a:t>Kedge</a:t>
            </a:r>
            <a:r>
              <a:rPr lang="fr-FR" sz="1600" b="1" kern="0" dirty="0" smtClean="0"/>
              <a:t> Business </a:t>
            </a:r>
            <a:r>
              <a:rPr lang="fr-FR" sz="1600" b="1" kern="0" dirty="0" err="1" smtClean="0"/>
              <a:t>School</a:t>
            </a:r>
            <a:r>
              <a:rPr lang="fr-FR" sz="1600" b="1" kern="0" dirty="0" smtClean="0"/>
              <a:t/>
            </a:r>
            <a:br>
              <a:rPr lang="fr-FR" sz="1600" b="1" kern="0" dirty="0" smtClean="0"/>
            </a:br>
            <a:r>
              <a:rPr lang="fr-FR" sz="1600" b="1" kern="0" dirty="0" err="1" smtClean="0"/>
              <a:t>Assets</a:t>
            </a:r>
            <a:r>
              <a:rPr lang="fr-FR" sz="1600" b="1" kern="0" dirty="0" smtClean="0"/>
              <a:t> Manager ATP – WTA Events and consulting </a:t>
            </a:r>
            <a:br>
              <a:rPr lang="fr-FR" sz="1600" b="1" kern="0" dirty="0" smtClean="0"/>
            </a:br>
            <a:r>
              <a:rPr lang="fr-FR" sz="1600" b="1" kern="0" dirty="0" err="1" smtClean="0"/>
              <a:t>Member</a:t>
            </a:r>
            <a:r>
              <a:rPr lang="fr-FR" sz="1600" b="1" kern="0" dirty="0" smtClean="0"/>
              <a:t> of the </a:t>
            </a:r>
            <a:r>
              <a:rPr lang="fr-FR" sz="1600" b="1" kern="0" dirty="0" err="1" smtClean="0"/>
              <a:t>Executive</a:t>
            </a:r>
            <a:r>
              <a:rPr lang="fr-FR" sz="1600" b="1" kern="0" dirty="0" smtClean="0"/>
              <a:t> </a:t>
            </a:r>
            <a:r>
              <a:rPr lang="fr-FR" sz="1600" b="1" kern="0" dirty="0" err="1" smtClean="0"/>
              <a:t>Committee</a:t>
            </a:r>
            <a:r>
              <a:rPr lang="fr-FR" sz="1600" b="1" kern="0" dirty="0" smtClean="0"/>
              <a:t> FFT – Roland Garros – BUSINESS STRATEGY</a:t>
            </a:r>
            <a:br>
              <a:rPr lang="fr-FR" sz="1600" b="1" kern="0" dirty="0" smtClean="0"/>
            </a:br>
            <a:r>
              <a:rPr lang="fr-FR" sz="1600" b="1" kern="0" dirty="0" smtClean="0"/>
              <a:t/>
            </a:r>
            <a:br>
              <a:rPr lang="fr-FR" sz="1600" b="1" kern="0" dirty="0" smtClean="0"/>
            </a:br>
            <a:endParaRPr lang="fr-FR" altLang="fr-FR" sz="1600" kern="0" dirty="0" smtClean="0"/>
          </a:p>
        </p:txBody>
      </p:sp>
      <p:sp>
        <p:nvSpPr>
          <p:cNvPr id="7" name="Subtitle 1"/>
          <p:cNvSpPr txBox="1">
            <a:spLocks/>
          </p:cNvSpPr>
          <p:nvPr/>
        </p:nvSpPr>
        <p:spPr bwMode="auto">
          <a:xfrm>
            <a:off x="-392" y="4244293"/>
            <a:ext cx="9072563"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lnSpc>
                <a:spcPct val="80000"/>
              </a:lnSpc>
              <a:spcBef>
                <a:spcPct val="0"/>
              </a:spcBef>
              <a:buNone/>
            </a:pPr>
            <a:endParaRPr lang="fr-FR" altLang="fr-FR" sz="1600" b="1" kern="0" smtClean="0">
              <a:latin typeface="Arial" panose="020B0604020202020204" pitchFamily="34" charset="0"/>
            </a:endParaRPr>
          </a:p>
          <a:p>
            <a:pPr marL="0" indent="0" algn="ctr" eaLnBrk="1" hangingPunct="1">
              <a:lnSpc>
                <a:spcPct val="80000"/>
              </a:lnSpc>
              <a:spcBef>
                <a:spcPct val="0"/>
              </a:spcBef>
              <a:buNone/>
            </a:pPr>
            <a:r>
              <a:rPr lang="fr-FR" altLang="fr-FR" sz="1600" b="1" kern="0" smtClean="0">
                <a:latin typeface="Arial" panose="020B0604020202020204" pitchFamily="34" charset="0"/>
              </a:rPr>
              <a:t>lionelmaltese.fr </a:t>
            </a:r>
            <a:endParaRPr lang="fr-FR" altLang="fr-FR" sz="1600" kern="0" smtClean="0">
              <a:latin typeface="Arial" panose="020B0604020202020204" pitchFamily="34" charset="0"/>
            </a:endParaRPr>
          </a:p>
          <a:p>
            <a:pPr marL="0" indent="0" algn="ctr" eaLnBrk="1" hangingPunct="1">
              <a:lnSpc>
                <a:spcPct val="80000"/>
              </a:lnSpc>
              <a:spcBef>
                <a:spcPct val="0"/>
              </a:spcBef>
              <a:buNone/>
            </a:pPr>
            <a:endParaRPr lang="fr-FR" altLang="fr-FR" sz="1600" kern="0" smtClean="0"/>
          </a:p>
          <a:p>
            <a:pPr marL="0" indent="0" eaLnBrk="1" hangingPunct="1">
              <a:lnSpc>
                <a:spcPct val="80000"/>
              </a:lnSpc>
              <a:spcBef>
                <a:spcPct val="0"/>
              </a:spcBef>
              <a:buNone/>
            </a:pPr>
            <a:endParaRPr lang="fr-FR" altLang="fr-FR" sz="1600" kern="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4"/>
          <p:cNvGrpSpPr>
            <a:grpSpLocks/>
          </p:cNvGrpSpPr>
          <p:nvPr/>
        </p:nvGrpSpPr>
        <p:grpSpPr bwMode="auto">
          <a:xfrm>
            <a:off x="828675" y="5334000"/>
            <a:ext cx="6919913" cy="1257300"/>
            <a:chOff x="2342" y="6919"/>
            <a:chExt cx="6912" cy="1584"/>
          </a:xfrm>
        </p:grpSpPr>
        <p:sp>
          <p:nvSpPr>
            <p:cNvPr id="13363" name="Line 5"/>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4" name="Line 6"/>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5" name="Line 7"/>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7" name="Group 8"/>
          <p:cNvGrpSpPr>
            <a:grpSpLocks/>
          </p:cNvGrpSpPr>
          <p:nvPr/>
        </p:nvGrpSpPr>
        <p:grpSpPr bwMode="auto">
          <a:xfrm>
            <a:off x="2414588" y="1104900"/>
            <a:ext cx="1298575" cy="800100"/>
            <a:chOff x="4070" y="7"/>
            <a:chExt cx="1296" cy="1008"/>
          </a:xfrm>
        </p:grpSpPr>
        <p:sp>
          <p:nvSpPr>
            <p:cNvPr id="13360" name="Line 9"/>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1" name="Line 10"/>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2" name="Line 11"/>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8" name="Group 12"/>
          <p:cNvGrpSpPr>
            <a:grpSpLocks/>
          </p:cNvGrpSpPr>
          <p:nvPr/>
        </p:nvGrpSpPr>
        <p:grpSpPr bwMode="auto">
          <a:xfrm rot="-1244874">
            <a:off x="3424238" y="2133600"/>
            <a:ext cx="1296987" cy="800100"/>
            <a:chOff x="4070" y="7"/>
            <a:chExt cx="1296" cy="1008"/>
          </a:xfrm>
        </p:grpSpPr>
        <p:sp>
          <p:nvSpPr>
            <p:cNvPr id="13357" name="Line 13"/>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8" name="Line 14"/>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9" name="Line 15"/>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9" name="Group 16"/>
          <p:cNvGrpSpPr>
            <a:grpSpLocks/>
          </p:cNvGrpSpPr>
          <p:nvPr/>
        </p:nvGrpSpPr>
        <p:grpSpPr bwMode="auto">
          <a:xfrm rot="-1765081">
            <a:off x="4287838" y="3276600"/>
            <a:ext cx="1298575" cy="800100"/>
            <a:chOff x="4070" y="7"/>
            <a:chExt cx="1296" cy="1008"/>
          </a:xfrm>
        </p:grpSpPr>
        <p:sp>
          <p:nvSpPr>
            <p:cNvPr id="13354" name="Line 17"/>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5" name="Line 18"/>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6" name="Line 19"/>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20" name="Group 20"/>
          <p:cNvGrpSpPr>
            <a:grpSpLocks/>
          </p:cNvGrpSpPr>
          <p:nvPr/>
        </p:nvGrpSpPr>
        <p:grpSpPr bwMode="auto">
          <a:xfrm rot="-1244874">
            <a:off x="5008563" y="4419600"/>
            <a:ext cx="1298575" cy="800100"/>
            <a:chOff x="4070" y="7"/>
            <a:chExt cx="1296" cy="1008"/>
          </a:xfrm>
        </p:grpSpPr>
        <p:sp>
          <p:nvSpPr>
            <p:cNvPr id="13351" name="Line 21"/>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2" name="Line 22"/>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3" name="Line 23"/>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3321" name="Rectangle 24"/>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22" name="Line 25"/>
          <p:cNvSpPr>
            <a:spLocks noChangeShapeType="1"/>
          </p:cNvSpPr>
          <p:nvPr/>
        </p:nvSpPr>
        <p:spPr bwMode="auto">
          <a:xfrm>
            <a:off x="1549400" y="2819400"/>
            <a:ext cx="2306638"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23" name="Line 26"/>
          <p:cNvSpPr>
            <a:spLocks noChangeShapeType="1"/>
          </p:cNvSpPr>
          <p:nvPr/>
        </p:nvSpPr>
        <p:spPr bwMode="auto">
          <a:xfrm flipH="1">
            <a:off x="1549400" y="5105400"/>
            <a:ext cx="389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87" name="Freeform 27"/>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325" name="AutoShape 28"/>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13326" name="AutoShape 29"/>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17790" name="Freeform 30"/>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791" name="Freeform 31"/>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2" name="Freeform 32"/>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3" name="Freeform 33"/>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4" name="Freeform 3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3332" name="Picture 3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3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Line 37"/>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35" name="Line 38"/>
          <p:cNvSpPr>
            <a:spLocks noChangeShapeType="1"/>
          </p:cNvSpPr>
          <p:nvPr/>
        </p:nvSpPr>
        <p:spPr bwMode="auto">
          <a:xfrm>
            <a:off x="1547813" y="4005263"/>
            <a:ext cx="302418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99" name="Text Box 39"/>
          <p:cNvSpPr txBox="1">
            <a:spLocks noChangeArrowheads="1"/>
          </p:cNvSpPr>
          <p:nvPr/>
        </p:nvSpPr>
        <p:spPr bwMode="auto">
          <a:xfrm>
            <a:off x="2916238"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 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17800" name="Text Box 40"/>
          <p:cNvSpPr txBox="1">
            <a:spLocks noChangeArrowheads="1"/>
          </p:cNvSpPr>
          <p:nvPr/>
        </p:nvSpPr>
        <p:spPr bwMode="auto">
          <a:xfrm>
            <a:off x="3708400" y="2276475"/>
            <a:ext cx="287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Relational </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1" name="Text Box 41"/>
          <p:cNvSpPr txBox="1">
            <a:spLocks noChangeArrowheads="1"/>
          </p:cNvSpPr>
          <p:nvPr/>
        </p:nvSpPr>
        <p:spPr bwMode="auto">
          <a:xfrm>
            <a:off x="46434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2" name="Text Box 42"/>
          <p:cNvSpPr txBox="1">
            <a:spLocks noChangeArrowheads="1"/>
          </p:cNvSpPr>
          <p:nvPr/>
        </p:nvSpPr>
        <p:spPr bwMode="auto">
          <a:xfrm>
            <a:off x="5435600" y="4437063"/>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3" name="Text Box 43"/>
          <p:cNvSpPr txBox="1">
            <a:spLocks noChangeArrowheads="1"/>
          </p:cNvSpPr>
          <p:nvPr/>
        </p:nvSpPr>
        <p:spPr bwMode="auto">
          <a:xfrm>
            <a:off x="5003800" y="1700213"/>
            <a:ext cx="12969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17804" name="Text Box 44"/>
          <p:cNvSpPr txBox="1">
            <a:spLocks noChangeArrowheads="1"/>
          </p:cNvSpPr>
          <p:nvPr/>
        </p:nvSpPr>
        <p:spPr bwMode="auto">
          <a:xfrm>
            <a:off x="6227763" y="3573463"/>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3342" name="Rectangle 45"/>
          <p:cNvSpPr>
            <a:spLocks noChangeArrowheads="1"/>
          </p:cNvSpPr>
          <p:nvPr/>
        </p:nvSpPr>
        <p:spPr bwMode="auto">
          <a:xfrm>
            <a:off x="827088" y="6237288"/>
            <a:ext cx="6919912" cy="354012"/>
          </a:xfrm>
          <a:prstGeom prst="rect">
            <a:avLst/>
          </a:prstGeom>
          <a:solidFill>
            <a:srgbClr val="CCFFFF">
              <a:alpha val="50195"/>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43" name="Line 46"/>
          <p:cNvSpPr>
            <a:spLocks noChangeShapeType="1"/>
          </p:cNvSpPr>
          <p:nvPr/>
        </p:nvSpPr>
        <p:spPr bwMode="auto">
          <a:xfrm>
            <a:off x="5076825" y="6237288"/>
            <a:ext cx="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807" name="Text Box 47"/>
          <p:cNvSpPr txBox="1">
            <a:spLocks noChangeArrowheads="1"/>
          </p:cNvSpPr>
          <p:nvPr/>
        </p:nvSpPr>
        <p:spPr bwMode="auto">
          <a:xfrm>
            <a:off x="493236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Stock of </a:t>
            </a:r>
            <a:r>
              <a:rPr lang="fr-FR" altLang="fr-FR" sz="1800" b="1">
                <a:latin typeface="Times New Roman" panose="02020603050405020304" pitchFamily="18" charset="0"/>
              </a:rPr>
              <a:t>resources</a:t>
            </a:r>
          </a:p>
        </p:txBody>
      </p:sp>
      <p:sp>
        <p:nvSpPr>
          <p:cNvPr id="117808" name="Freeform 48"/>
          <p:cNvSpPr>
            <a:spLocks/>
          </p:cNvSpPr>
          <p:nvPr/>
        </p:nvSpPr>
        <p:spPr bwMode="auto">
          <a:xfrm>
            <a:off x="827088" y="5445125"/>
            <a:ext cx="1441450" cy="1079500"/>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38100">
            <a:solidFill>
              <a:srgbClr val="000000"/>
            </a:solidFill>
            <a:round/>
            <a:headEnd type="none"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809" name="Text Box 49"/>
          <p:cNvSpPr txBox="1">
            <a:spLocks noChangeArrowheads="1"/>
          </p:cNvSpPr>
          <p:nvPr/>
        </p:nvSpPr>
        <p:spPr bwMode="auto">
          <a:xfrm>
            <a:off x="176371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Dynamic capabilties</a:t>
            </a:r>
            <a:endParaRPr lang="fr-FR" altLang="fr-FR" sz="1600">
              <a:latin typeface="Verdana" panose="020B0604030504040204" pitchFamily="34" charset="0"/>
            </a:endParaRPr>
          </a:p>
        </p:txBody>
      </p:sp>
      <p:sp>
        <p:nvSpPr>
          <p:cNvPr id="13347" name="Freeform 50"/>
          <p:cNvSpPr>
            <a:spLocks/>
          </p:cNvSpPr>
          <p:nvPr/>
        </p:nvSpPr>
        <p:spPr bwMode="auto">
          <a:xfrm>
            <a:off x="2547938" y="1306513"/>
            <a:ext cx="800100" cy="609600"/>
          </a:xfrm>
          <a:custGeom>
            <a:avLst/>
            <a:gdLst>
              <a:gd name="T0" fmla="*/ 2147483646 w 452"/>
              <a:gd name="T1" fmla="*/ 2147483646 h 351"/>
              <a:gd name="T2" fmla="*/ 2147483646 w 452"/>
              <a:gd name="T3" fmla="*/ 2147483646 h 351"/>
              <a:gd name="T4" fmla="*/ 2147483646 w 452"/>
              <a:gd name="T5" fmla="*/ 2147483646 h 351"/>
              <a:gd name="T6" fmla="*/ 2147483646 w 452"/>
              <a:gd name="T7" fmla="*/ 2147483646 h 351"/>
              <a:gd name="T8" fmla="*/ 2147483646 w 452"/>
              <a:gd name="T9" fmla="*/ 2147483646 h 351"/>
              <a:gd name="T10" fmla="*/ 2147483646 w 452"/>
              <a:gd name="T11" fmla="*/ 2147483646 h 351"/>
              <a:gd name="T12" fmla="*/ 2147483646 w 452"/>
              <a:gd name="T13" fmla="*/ 2147483646 h 351"/>
              <a:gd name="T14" fmla="*/ 2147483646 w 452"/>
              <a:gd name="T15" fmla="*/ 2147483646 h 351"/>
              <a:gd name="T16" fmla="*/ 2147483646 w 452"/>
              <a:gd name="T17" fmla="*/ 2147483646 h 351"/>
              <a:gd name="T18" fmla="*/ 2147483646 w 452"/>
              <a:gd name="T19" fmla="*/ 2147483646 h 351"/>
              <a:gd name="T20" fmla="*/ 2147483646 w 452"/>
              <a:gd name="T21" fmla="*/ 0 h 351"/>
              <a:gd name="T22" fmla="*/ 2147483646 w 452"/>
              <a:gd name="T23" fmla="*/ 2147483646 h 351"/>
              <a:gd name="T24" fmla="*/ 2147483646 w 452"/>
              <a:gd name="T25" fmla="*/ 214748364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2" h="351">
                <a:moveTo>
                  <a:pt x="4" y="46"/>
                </a:moveTo>
                <a:cubicBezTo>
                  <a:pt x="38" y="98"/>
                  <a:pt x="0" y="126"/>
                  <a:pt x="59" y="146"/>
                </a:cubicBezTo>
                <a:cubicBezTo>
                  <a:pt x="80" y="178"/>
                  <a:pt x="95" y="186"/>
                  <a:pt x="123" y="210"/>
                </a:cubicBezTo>
                <a:cubicBezTo>
                  <a:pt x="208" y="285"/>
                  <a:pt x="135" y="233"/>
                  <a:pt x="196" y="274"/>
                </a:cubicBezTo>
                <a:cubicBezTo>
                  <a:pt x="221" y="350"/>
                  <a:pt x="257" y="322"/>
                  <a:pt x="352" y="329"/>
                </a:cubicBezTo>
                <a:cubicBezTo>
                  <a:pt x="417" y="351"/>
                  <a:pt x="415" y="323"/>
                  <a:pt x="452" y="283"/>
                </a:cubicBezTo>
                <a:cubicBezTo>
                  <a:pt x="432" y="223"/>
                  <a:pt x="414" y="201"/>
                  <a:pt x="370" y="155"/>
                </a:cubicBezTo>
                <a:cubicBezTo>
                  <a:pt x="353" y="105"/>
                  <a:pt x="309" y="78"/>
                  <a:pt x="269" y="46"/>
                </a:cubicBezTo>
                <a:cubicBezTo>
                  <a:pt x="262" y="41"/>
                  <a:pt x="259" y="31"/>
                  <a:pt x="251" y="27"/>
                </a:cubicBezTo>
                <a:cubicBezTo>
                  <a:pt x="234" y="18"/>
                  <a:pt x="214" y="15"/>
                  <a:pt x="196" y="9"/>
                </a:cubicBezTo>
                <a:cubicBezTo>
                  <a:pt x="187" y="6"/>
                  <a:pt x="169" y="0"/>
                  <a:pt x="169" y="0"/>
                </a:cubicBezTo>
                <a:cubicBezTo>
                  <a:pt x="132" y="3"/>
                  <a:pt x="95" y="2"/>
                  <a:pt x="59" y="9"/>
                </a:cubicBezTo>
                <a:cubicBezTo>
                  <a:pt x="33" y="14"/>
                  <a:pt x="28" y="46"/>
                  <a:pt x="4" y="46"/>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8" name="Freeform 51"/>
          <p:cNvSpPr>
            <a:spLocks/>
          </p:cNvSpPr>
          <p:nvPr/>
        </p:nvSpPr>
        <p:spPr bwMode="auto">
          <a:xfrm>
            <a:off x="3716338" y="2492375"/>
            <a:ext cx="350837" cy="400050"/>
          </a:xfrm>
          <a:custGeom>
            <a:avLst/>
            <a:gdLst>
              <a:gd name="T0" fmla="*/ 0 w 354"/>
              <a:gd name="T1" fmla="*/ 2147483646 h 323"/>
              <a:gd name="T2" fmla="*/ 2147483646 w 354"/>
              <a:gd name="T3" fmla="*/ 2147483646 h 323"/>
              <a:gd name="T4" fmla="*/ 2147483646 w 354"/>
              <a:gd name="T5" fmla="*/ 2147483646 h 323"/>
              <a:gd name="T6" fmla="*/ 2147483646 w 354"/>
              <a:gd name="T7" fmla="*/ 2147483646 h 323"/>
              <a:gd name="T8" fmla="*/ 2147483646 w 354"/>
              <a:gd name="T9" fmla="*/ 2147483646 h 323"/>
              <a:gd name="T10" fmla="*/ 2147483646 w 354"/>
              <a:gd name="T11" fmla="*/ 2147483646 h 323"/>
              <a:gd name="T12" fmla="*/ 2147483646 w 354"/>
              <a:gd name="T13" fmla="*/ 2147483646 h 323"/>
              <a:gd name="T14" fmla="*/ 2147483646 w 354"/>
              <a:gd name="T15" fmla="*/ 2147483646 h 323"/>
              <a:gd name="T16" fmla="*/ 2147483646 w 354"/>
              <a:gd name="T17" fmla="*/ 0 h 323"/>
              <a:gd name="T18" fmla="*/ 0 w 354"/>
              <a:gd name="T19" fmla="*/ 2147483646 h 3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4" h="323">
                <a:moveTo>
                  <a:pt x="0" y="10"/>
                </a:moveTo>
                <a:cubicBezTo>
                  <a:pt x="8" y="71"/>
                  <a:pt x="6" y="152"/>
                  <a:pt x="73" y="174"/>
                </a:cubicBezTo>
                <a:cubicBezTo>
                  <a:pt x="82" y="180"/>
                  <a:pt x="90" y="188"/>
                  <a:pt x="100" y="192"/>
                </a:cubicBezTo>
                <a:cubicBezTo>
                  <a:pt x="118" y="200"/>
                  <a:pt x="155" y="211"/>
                  <a:pt x="155" y="211"/>
                </a:cubicBezTo>
                <a:cubicBezTo>
                  <a:pt x="185" y="256"/>
                  <a:pt x="231" y="303"/>
                  <a:pt x="283" y="320"/>
                </a:cubicBezTo>
                <a:cubicBezTo>
                  <a:pt x="354" y="306"/>
                  <a:pt x="346" y="323"/>
                  <a:pt x="320" y="211"/>
                </a:cubicBezTo>
                <a:cubicBezTo>
                  <a:pt x="318" y="202"/>
                  <a:pt x="307" y="199"/>
                  <a:pt x="301" y="192"/>
                </a:cubicBezTo>
                <a:cubicBezTo>
                  <a:pt x="271" y="155"/>
                  <a:pt x="232" y="109"/>
                  <a:pt x="192" y="83"/>
                </a:cubicBezTo>
                <a:cubicBezTo>
                  <a:pt x="158" y="33"/>
                  <a:pt x="116" y="19"/>
                  <a:pt x="64" y="0"/>
                </a:cubicBezTo>
                <a:cubicBezTo>
                  <a:pt x="43" y="3"/>
                  <a:pt x="0" y="10"/>
                  <a:pt x="0" y="1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9" name="Freeform 52"/>
          <p:cNvSpPr>
            <a:spLocks/>
          </p:cNvSpPr>
          <p:nvPr/>
        </p:nvSpPr>
        <p:spPr bwMode="auto">
          <a:xfrm>
            <a:off x="4427538" y="3573463"/>
            <a:ext cx="936625" cy="461962"/>
          </a:xfrm>
          <a:custGeom>
            <a:avLst/>
            <a:gdLst>
              <a:gd name="T0" fmla="*/ 2147483646 w 241"/>
              <a:gd name="T1" fmla="*/ 2147483646 h 197"/>
              <a:gd name="T2" fmla="*/ 2147483646 w 241"/>
              <a:gd name="T3" fmla="*/ 2147483646 h 197"/>
              <a:gd name="T4" fmla="*/ 2147483646 w 241"/>
              <a:gd name="T5" fmla="*/ 2147483646 h 197"/>
              <a:gd name="T6" fmla="*/ 2147483646 w 241"/>
              <a:gd name="T7" fmla="*/ 2147483646 h 197"/>
              <a:gd name="T8" fmla="*/ 2147483646 w 241"/>
              <a:gd name="T9" fmla="*/ 2147483646 h 197"/>
              <a:gd name="T10" fmla="*/ 2147483646 w 241"/>
              <a:gd name="T11" fmla="*/ 2147483646 h 197"/>
              <a:gd name="T12" fmla="*/ 2147483646 w 241"/>
              <a:gd name="T13" fmla="*/ 2147483646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197">
                <a:moveTo>
                  <a:pt x="9" y="23"/>
                </a:moveTo>
                <a:cubicBezTo>
                  <a:pt x="53" y="89"/>
                  <a:pt x="0" y="0"/>
                  <a:pt x="36" y="142"/>
                </a:cubicBezTo>
                <a:cubicBezTo>
                  <a:pt x="41" y="160"/>
                  <a:pt x="86" y="183"/>
                  <a:pt x="100" y="197"/>
                </a:cubicBezTo>
                <a:cubicBezTo>
                  <a:pt x="148" y="189"/>
                  <a:pt x="171" y="186"/>
                  <a:pt x="210" y="160"/>
                </a:cubicBezTo>
                <a:cubicBezTo>
                  <a:pt x="241" y="113"/>
                  <a:pt x="224" y="89"/>
                  <a:pt x="192" y="50"/>
                </a:cubicBezTo>
                <a:cubicBezTo>
                  <a:pt x="185" y="42"/>
                  <a:pt x="185" y="25"/>
                  <a:pt x="174" y="23"/>
                </a:cubicBezTo>
                <a:cubicBezTo>
                  <a:pt x="120" y="15"/>
                  <a:pt x="64" y="23"/>
                  <a:pt x="9" y="23"/>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0" name="Freeform 53"/>
          <p:cNvSpPr>
            <a:spLocks/>
          </p:cNvSpPr>
          <p:nvPr/>
        </p:nvSpPr>
        <p:spPr bwMode="auto">
          <a:xfrm>
            <a:off x="5573713" y="4975225"/>
            <a:ext cx="317500" cy="215900"/>
          </a:xfrm>
          <a:custGeom>
            <a:avLst/>
            <a:gdLst>
              <a:gd name="T0" fmla="*/ 0 w 200"/>
              <a:gd name="T1" fmla="*/ 2147483646 h 136"/>
              <a:gd name="T2" fmla="*/ 2147483646 w 200"/>
              <a:gd name="T3" fmla="*/ 2147483646 h 136"/>
              <a:gd name="T4" fmla="*/ 2147483646 w 200"/>
              <a:gd name="T5" fmla="*/ 2147483646 h 136"/>
              <a:gd name="T6" fmla="*/ 2147483646 w 200"/>
              <a:gd name="T7" fmla="*/ 2147483646 h 136"/>
              <a:gd name="T8" fmla="*/ 2147483646 w 200"/>
              <a:gd name="T9" fmla="*/ 2147483646 h 136"/>
              <a:gd name="T10" fmla="*/ 0 w 200"/>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 h="136">
                <a:moveTo>
                  <a:pt x="0" y="20"/>
                </a:moveTo>
                <a:cubicBezTo>
                  <a:pt x="10" y="51"/>
                  <a:pt x="32" y="96"/>
                  <a:pt x="64" y="112"/>
                </a:cubicBezTo>
                <a:cubicBezTo>
                  <a:pt x="81" y="121"/>
                  <a:pt x="119" y="130"/>
                  <a:pt x="119" y="130"/>
                </a:cubicBezTo>
                <a:cubicBezTo>
                  <a:pt x="140" y="127"/>
                  <a:pt x="168" y="136"/>
                  <a:pt x="183" y="121"/>
                </a:cubicBezTo>
                <a:cubicBezTo>
                  <a:pt x="200" y="104"/>
                  <a:pt x="149" y="39"/>
                  <a:pt x="137" y="29"/>
                </a:cubicBezTo>
                <a:cubicBezTo>
                  <a:pt x="102" y="0"/>
                  <a:pt x="46" y="20"/>
                  <a:pt x="0" y="2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7799"/>
                                        </p:tgtEl>
                                        <p:attrNameLst>
                                          <p:attrName>style.visibility</p:attrName>
                                        </p:attrNameLst>
                                      </p:cBhvr>
                                      <p:to>
                                        <p:strVal val="visible"/>
                                      </p:to>
                                    </p:set>
                                    <p:animEffect transition="in" filter="strips(downLeft)">
                                      <p:cBhvr>
                                        <p:cTn id="7" dur="500"/>
                                        <p:tgtEl>
                                          <p:spTgt spid="117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7800"/>
                                        </p:tgtEl>
                                        <p:attrNameLst>
                                          <p:attrName>style.visibility</p:attrName>
                                        </p:attrNameLst>
                                      </p:cBhvr>
                                      <p:to>
                                        <p:strVal val="visible"/>
                                      </p:to>
                                    </p:set>
                                    <p:animEffect transition="in" filter="strips(downLeft)">
                                      <p:cBhvr>
                                        <p:cTn id="12" dur="500"/>
                                        <p:tgtEl>
                                          <p:spTgt spid="117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7801"/>
                                        </p:tgtEl>
                                        <p:attrNameLst>
                                          <p:attrName>style.visibility</p:attrName>
                                        </p:attrNameLst>
                                      </p:cBhvr>
                                      <p:to>
                                        <p:strVal val="visible"/>
                                      </p:to>
                                    </p:set>
                                    <p:animEffect transition="in" filter="strips(downLeft)">
                                      <p:cBhvr>
                                        <p:cTn id="17" dur="500"/>
                                        <p:tgtEl>
                                          <p:spTgt spid="1178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7802"/>
                                        </p:tgtEl>
                                        <p:attrNameLst>
                                          <p:attrName>style.visibility</p:attrName>
                                        </p:attrNameLst>
                                      </p:cBhvr>
                                      <p:to>
                                        <p:strVal val="visible"/>
                                      </p:to>
                                    </p:set>
                                    <p:animEffect transition="in" filter="strips(downLeft)">
                                      <p:cBhvr>
                                        <p:cTn id="22" dur="500"/>
                                        <p:tgtEl>
                                          <p:spTgt spid="1178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17787"/>
                                        </p:tgtEl>
                                      </p:cBhvr>
                                    </p:animEffect>
                                    <p:set>
                                      <p:cBhvr>
                                        <p:cTn id="27" dur="1" fill="hold">
                                          <p:stCondLst>
                                            <p:cond delay="999"/>
                                          </p:stCondLst>
                                        </p:cTn>
                                        <p:tgtEl>
                                          <p:spTgt spid="117787"/>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7807"/>
                                        </p:tgtEl>
                                        <p:attrNameLst>
                                          <p:attrName>style.visibility</p:attrName>
                                        </p:attrNameLst>
                                      </p:cBhvr>
                                      <p:to>
                                        <p:strVal val="visible"/>
                                      </p:to>
                                    </p:set>
                                  </p:childTnLst>
                                </p:cTn>
                              </p:par>
                            </p:childTnLst>
                          </p:cTn>
                        </p:par>
                        <p:par>
                          <p:cTn id="31" fill="hold" nodeType="afterGroup">
                            <p:stCondLst>
                              <p:cond delay="1000"/>
                            </p:stCondLst>
                            <p:childTnLst>
                              <p:par>
                                <p:cTn id="32" presetID="10" presetClass="exit" presetSubtype="0" fill="hold" grpId="0" nodeType="afterEffect">
                                  <p:stCondLst>
                                    <p:cond delay="0"/>
                                  </p:stCondLst>
                                  <p:childTnLst>
                                    <p:animEffect transition="out" filter="fade">
                                      <p:cBhvr>
                                        <p:cTn id="33" dur="1000"/>
                                        <p:tgtEl>
                                          <p:spTgt spid="117791"/>
                                        </p:tgtEl>
                                      </p:cBhvr>
                                    </p:animEffect>
                                    <p:set>
                                      <p:cBhvr>
                                        <p:cTn id="34" dur="1" fill="hold">
                                          <p:stCondLst>
                                            <p:cond delay="999"/>
                                          </p:stCondLst>
                                        </p:cTn>
                                        <p:tgtEl>
                                          <p:spTgt spid="117791"/>
                                        </p:tgtEl>
                                        <p:attrNameLst>
                                          <p:attrName>style.visibility</p:attrName>
                                        </p:attrNameLst>
                                      </p:cBhvr>
                                      <p:to>
                                        <p:strVal val="hidden"/>
                                      </p:to>
                                    </p:set>
                                  </p:childTnLst>
                                </p:cTn>
                              </p:par>
                            </p:childTnLst>
                          </p:cTn>
                        </p:par>
                        <p:par>
                          <p:cTn id="35" fill="hold" nodeType="afterGroup">
                            <p:stCondLst>
                              <p:cond delay="2000"/>
                            </p:stCondLst>
                            <p:childTnLst>
                              <p:par>
                                <p:cTn id="36" presetID="10" presetClass="exit" presetSubtype="0" fill="hold" grpId="0" nodeType="afterEffect">
                                  <p:stCondLst>
                                    <p:cond delay="0"/>
                                  </p:stCondLst>
                                  <p:childTnLst>
                                    <p:animEffect transition="out" filter="fade">
                                      <p:cBhvr>
                                        <p:cTn id="37" dur="1000"/>
                                        <p:tgtEl>
                                          <p:spTgt spid="117792"/>
                                        </p:tgtEl>
                                      </p:cBhvr>
                                    </p:animEffect>
                                    <p:set>
                                      <p:cBhvr>
                                        <p:cTn id="38" dur="1" fill="hold">
                                          <p:stCondLst>
                                            <p:cond delay="999"/>
                                          </p:stCondLst>
                                        </p:cTn>
                                        <p:tgtEl>
                                          <p:spTgt spid="117792"/>
                                        </p:tgtEl>
                                        <p:attrNameLst>
                                          <p:attrName>style.visibility</p:attrName>
                                        </p:attrNameLst>
                                      </p:cBhvr>
                                      <p:to>
                                        <p:strVal val="hidden"/>
                                      </p:to>
                                    </p:set>
                                  </p:childTnLst>
                                </p:cTn>
                              </p:par>
                            </p:childTnLst>
                          </p:cTn>
                        </p:par>
                        <p:par>
                          <p:cTn id="39" fill="hold" nodeType="afterGroup">
                            <p:stCondLst>
                              <p:cond delay="3000"/>
                            </p:stCondLst>
                            <p:childTnLst>
                              <p:par>
                                <p:cTn id="40" presetID="10" presetClass="exit" presetSubtype="0" fill="hold" grpId="0" nodeType="afterEffect">
                                  <p:stCondLst>
                                    <p:cond delay="0"/>
                                  </p:stCondLst>
                                  <p:childTnLst>
                                    <p:animEffect transition="out" filter="fade">
                                      <p:cBhvr>
                                        <p:cTn id="41" dur="1000"/>
                                        <p:tgtEl>
                                          <p:spTgt spid="117790"/>
                                        </p:tgtEl>
                                      </p:cBhvr>
                                    </p:animEffect>
                                    <p:set>
                                      <p:cBhvr>
                                        <p:cTn id="42" dur="1" fill="hold">
                                          <p:stCondLst>
                                            <p:cond delay="999"/>
                                          </p:stCondLst>
                                        </p:cTn>
                                        <p:tgtEl>
                                          <p:spTgt spid="11779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7793"/>
                                        </p:tgtEl>
                                        <p:attrNameLst>
                                          <p:attrName>style.visibility</p:attrName>
                                        </p:attrNameLst>
                                      </p:cBhvr>
                                      <p:to>
                                        <p:strVal val="visible"/>
                                      </p:to>
                                    </p:set>
                                    <p:animEffect transition="in" filter="strips(downLeft)">
                                      <p:cBhvr>
                                        <p:cTn id="47" dur="500"/>
                                        <p:tgtEl>
                                          <p:spTgt spid="117793"/>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7803"/>
                                        </p:tgtEl>
                                        <p:attrNameLst>
                                          <p:attrName>style.visibility</p:attrName>
                                        </p:attrNameLst>
                                      </p:cBhvr>
                                      <p:to>
                                        <p:strVal val="visible"/>
                                      </p:to>
                                    </p:set>
                                    <p:animEffect transition="in" filter="fade">
                                      <p:cBhvr>
                                        <p:cTn id="51" dur="1000"/>
                                        <p:tgtEl>
                                          <p:spTgt spid="11780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7794"/>
                                        </p:tgtEl>
                                        <p:attrNameLst>
                                          <p:attrName>style.visibility</p:attrName>
                                        </p:attrNameLst>
                                      </p:cBhvr>
                                      <p:to>
                                        <p:strVal val="visible"/>
                                      </p:to>
                                    </p:set>
                                    <p:animEffect transition="in" filter="strips(downLeft)">
                                      <p:cBhvr>
                                        <p:cTn id="56" dur="500"/>
                                        <p:tgtEl>
                                          <p:spTgt spid="117794"/>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7804"/>
                                        </p:tgtEl>
                                        <p:attrNameLst>
                                          <p:attrName>style.visibility</p:attrName>
                                        </p:attrNameLst>
                                      </p:cBhvr>
                                      <p:to>
                                        <p:strVal val="visible"/>
                                      </p:to>
                                    </p:set>
                                    <p:animEffect transition="in" filter="fade">
                                      <p:cBhvr>
                                        <p:cTn id="60" dur="1000"/>
                                        <p:tgtEl>
                                          <p:spTgt spid="11780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grpId="0" nodeType="clickEffect">
                                  <p:stCondLst>
                                    <p:cond delay="0"/>
                                  </p:stCondLst>
                                  <p:childTnLst>
                                    <p:set>
                                      <p:cBhvr>
                                        <p:cTn id="64" dur="1" fill="hold">
                                          <p:stCondLst>
                                            <p:cond delay="0"/>
                                          </p:stCondLst>
                                        </p:cTn>
                                        <p:tgtEl>
                                          <p:spTgt spid="117808"/>
                                        </p:tgtEl>
                                        <p:attrNameLst>
                                          <p:attrName>style.visibility</p:attrName>
                                        </p:attrNameLst>
                                      </p:cBhvr>
                                      <p:to>
                                        <p:strVal val="visible"/>
                                      </p:to>
                                    </p:set>
                                    <p:animEffect transition="in" filter="wheel(4)">
                                      <p:cBhvr>
                                        <p:cTn id="65" dur="2000"/>
                                        <p:tgtEl>
                                          <p:spTgt spid="1178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7809"/>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grpId="1" nodeType="clickEffect">
                                  <p:stCondLst>
                                    <p:cond delay="0"/>
                                  </p:stCondLst>
                                  <p:childTnLst>
                                    <p:animEffect transition="out" filter="fade">
                                      <p:cBhvr>
                                        <p:cTn id="73" dur="2000"/>
                                        <p:tgtEl>
                                          <p:spTgt spid="117808"/>
                                        </p:tgtEl>
                                      </p:cBhvr>
                                    </p:animEffect>
                                    <p:set>
                                      <p:cBhvr>
                                        <p:cTn id="74" dur="1" fill="hold">
                                          <p:stCondLst>
                                            <p:cond delay="1999"/>
                                          </p:stCondLst>
                                        </p:cTn>
                                        <p:tgtEl>
                                          <p:spTgt spid="11780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grpId="1" nodeType="clickEffect">
                                  <p:stCondLst>
                                    <p:cond delay="0"/>
                                  </p:stCondLst>
                                  <p:childTnLst>
                                    <p:animEffect transition="out" filter="fade">
                                      <p:cBhvr>
                                        <p:cTn id="78" dur="2000"/>
                                        <p:tgtEl>
                                          <p:spTgt spid="117809"/>
                                        </p:tgtEl>
                                      </p:cBhvr>
                                    </p:animEffect>
                                    <p:set>
                                      <p:cBhvr>
                                        <p:cTn id="79" dur="1" fill="hold">
                                          <p:stCondLst>
                                            <p:cond delay="1999"/>
                                          </p:stCondLst>
                                        </p:cTn>
                                        <p:tgtEl>
                                          <p:spTgt spid="1178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7" grpId="0" animBg="1"/>
      <p:bldP spid="117790" grpId="0" animBg="1"/>
      <p:bldP spid="117791" grpId="0" animBg="1"/>
      <p:bldP spid="117792" grpId="0" animBg="1"/>
      <p:bldP spid="117793" grpId="0" animBg="1"/>
      <p:bldP spid="117794" grpId="0" animBg="1"/>
      <p:bldP spid="117799" grpId="0"/>
      <p:bldP spid="117800" grpId="0"/>
      <p:bldP spid="117801" grpId="0"/>
      <p:bldP spid="117802" grpId="0"/>
      <p:bldP spid="117803" grpId="0"/>
      <p:bldP spid="117804" grpId="0"/>
      <p:bldP spid="117807" grpId="0"/>
      <p:bldP spid="117808" grpId="0" animBg="1"/>
      <p:bldP spid="117808" grpId="1" animBg="1"/>
      <p:bldP spid="117809" grpId="0"/>
      <p:bldP spid="11780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b="1">
                <a:solidFill>
                  <a:srgbClr val="000000"/>
                </a:solidFill>
                <a:effectLst>
                  <a:outerShdw blurRad="38100" dist="38100" dir="2700000" algn="tl">
                    <a:srgbClr val="C0C0C0"/>
                  </a:outerShdw>
                </a:effectLst>
                <a:latin typeface="Arial" charset="0"/>
                <a:cs typeface="Arial" charset="0"/>
              </a:rPr>
              <a:t>Open Nice Côte d’Azur - Positioning</a:t>
            </a:r>
          </a:p>
        </p:txBody>
      </p:sp>
      <p:sp>
        <p:nvSpPr>
          <p:cNvPr id="14339" name="Text Box 3"/>
          <p:cNvSpPr txBox="1">
            <a:spLocks noChangeArrowheads="1"/>
          </p:cNvSpPr>
          <p:nvPr/>
        </p:nvSpPr>
        <p:spPr bwMode="auto">
          <a:xfrm>
            <a:off x="0" y="4292600"/>
            <a:ext cx="471646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Roland Garros ambushing</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preparation for the French Open in the heat of the clay season</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stop before a Grand Slam which entails broad international media coverage  </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Jean-François Caujolle, co-director</a:t>
            </a: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0" name="Text Box 5"/>
          <p:cNvSpPr txBox="1">
            <a:spLocks noChangeArrowheads="1"/>
          </p:cNvSpPr>
          <p:nvPr/>
        </p:nvSpPr>
        <p:spPr bwMode="auto">
          <a:xfrm>
            <a:off x="415925" y="1268413"/>
            <a:ext cx="37242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Historical tournament and club of the french sporting inheritance</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Favorable site towards player / fan proximity</a:t>
            </a:r>
          </a:p>
        </p:txBody>
      </p:sp>
      <p:sp>
        <p:nvSpPr>
          <p:cNvPr id="14341" name="Text Box 6"/>
          <p:cNvSpPr txBox="1">
            <a:spLocks noChangeArrowheads="1"/>
          </p:cNvSpPr>
          <p:nvPr/>
        </p:nvSpPr>
        <p:spPr bwMode="auto">
          <a:xfrm>
            <a:off x="5651500" y="4581525"/>
            <a:ext cx="33337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Melting pot between top french players and top 15 members of the ATP world tour</a:t>
            </a:r>
          </a:p>
          <a:p>
            <a:pPr algn="ctr" eaLnBrk="1" hangingPunct="1">
              <a:spcBef>
                <a:spcPct val="50000"/>
              </a:spcBef>
              <a:buClrTx/>
              <a:buSzTx/>
              <a:buFontTx/>
              <a:buNone/>
            </a:pPr>
            <a:endParaRPr lang="fr-FR" altLang="fr-FR" sz="1800">
              <a:solidFill>
                <a:srgbClr val="000000"/>
              </a:solidFill>
              <a:ea typeface="ＭＳ Ｐゴシック" panose="020B0600070205080204" pitchFamily="34" charset="-128"/>
            </a:endParaRP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2" name="Text Box 7"/>
          <p:cNvSpPr txBox="1">
            <a:spLocks noChangeArrowheads="1"/>
          </p:cNvSpPr>
          <p:nvPr/>
        </p:nvSpPr>
        <p:spPr bwMode="auto">
          <a:xfrm>
            <a:off x="5380038" y="1268413"/>
            <a:ext cx="376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High quality Public Relations</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Customization of the offers and flexibility of the organization</a:t>
            </a:r>
          </a:p>
        </p:txBody>
      </p:sp>
      <p:pic>
        <p:nvPicPr>
          <p:cNvPr id="168970" name="Picture 10" descr="ni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708275"/>
            <a:ext cx="23050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8970"/>
                                        </p:tgtEl>
                                        <p:attrNameLst>
                                          <p:attrName>style.visibility</p:attrName>
                                        </p:attrNameLst>
                                      </p:cBhvr>
                                      <p:to>
                                        <p:strVal val="visible"/>
                                      </p:to>
                                    </p:set>
                                    <p:animEffect transition="in" filter="fade">
                                      <p:cBhvr>
                                        <p:cTn id="7" dur="2000"/>
                                        <p:tgtEl>
                                          <p:spTgt spid="168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fr-FR" smtClean="0">
                <a:solidFill>
                  <a:srgbClr val="000000"/>
                </a:solidFill>
                <a:effectLst>
                  <a:outerShdw blurRad="38100" dist="38100" dir="2700000" algn="tl">
                    <a:srgbClr val="C0C0C0"/>
                  </a:outerShdw>
                </a:effectLst>
              </a:rPr>
              <a:t>Dangers</a:t>
            </a:r>
            <a:r>
              <a:rPr lang="fr-FR" smtClean="0">
                <a:effectLst>
                  <a:outerShdw blurRad="38100" dist="38100" dir="2700000" algn="tl">
                    <a:srgbClr val="C0C0C0"/>
                  </a:outerShdw>
                </a:effectLst>
              </a:rPr>
              <a:t>	</a:t>
            </a:r>
          </a:p>
        </p:txBody>
      </p:sp>
      <p:sp>
        <p:nvSpPr>
          <p:cNvPr id="180268" name="Rectangle 44"/>
          <p:cNvSpPr>
            <a:spLocks noGrp="1" noChangeArrowheads="1"/>
          </p:cNvSpPr>
          <p:nvPr>
            <p:ph type="body" sz="half" idx="2"/>
          </p:nvPr>
        </p:nvSpPr>
        <p:spPr/>
        <p:txBody>
          <a:bodyPr/>
          <a:lstStyle/>
          <a:p>
            <a:pPr eaLnBrk="1" hangingPunct="1">
              <a:defRPr/>
            </a:pPr>
            <a:r>
              <a:rPr lang="fr-FR" smtClean="0">
                <a:solidFill>
                  <a:srgbClr val="000000"/>
                </a:solidFill>
                <a:effectLst>
                  <a:outerShdw blurRad="38100" dist="38100" dir="2700000" algn="tl">
                    <a:srgbClr val="C0C0C0"/>
                  </a:outerShdw>
                </a:effectLst>
              </a:rPr>
              <a:t>No stadium </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No TV Rigths</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Public sponsors dependency </a:t>
            </a:r>
          </a:p>
          <a:p>
            <a:pPr eaLnBrk="1" hangingPunct="1">
              <a:defRPr/>
            </a:pPr>
            <a:endParaRPr lang="fr-FR" smtClean="0">
              <a:solidFill>
                <a:srgbClr val="000000"/>
              </a:solidFill>
              <a:effectLst>
                <a:outerShdw blurRad="38100" dist="38100" dir="2700000" algn="tl">
                  <a:srgbClr val="C0C0C0"/>
                </a:outerShdw>
              </a:effectLst>
            </a:endParaRPr>
          </a:p>
          <a:p>
            <a:pPr eaLnBrk="1" hangingPunct="1">
              <a:defRPr/>
            </a:pPr>
            <a:r>
              <a:rPr lang="fr-FR" smtClean="0">
                <a:solidFill>
                  <a:srgbClr val="000000"/>
                </a:solidFill>
                <a:effectLst>
                  <a:outerShdw blurRad="38100" dist="38100" dir="2700000" algn="tl">
                    <a:srgbClr val="C0C0C0"/>
                  </a:outerShdw>
                </a:effectLst>
              </a:rPr>
              <a:t>Relational Model = short term?</a:t>
            </a:r>
          </a:p>
          <a:p>
            <a:pPr eaLnBrk="1" hangingPunct="1">
              <a:defRPr/>
            </a:pPr>
            <a:endParaRPr lang="fr-FR" smtClean="0">
              <a:solidFill>
                <a:srgbClr val="000000"/>
              </a:solidFill>
              <a:effectLst>
                <a:outerShdw blurRad="38100" dist="38100" dir="2700000" algn="tl">
                  <a:srgbClr val="C0C0C0"/>
                </a:outerShdw>
              </a:effectLst>
            </a:endParaRPr>
          </a:p>
        </p:txBody>
      </p:sp>
      <p:sp>
        <p:nvSpPr>
          <p:cNvPr id="15364" name="AutoShape 5"/>
          <p:cNvSpPr>
            <a:spLocks noChangeArrowheads="1"/>
          </p:cNvSpPr>
          <p:nvPr/>
        </p:nvSpPr>
        <p:spPr bwMode="auto">
          <a:xfrm>
            <a:off x="0" y="1628775"/>
            <a:ext cx="4456113" cy="5040313"/>
          </a:xfrm>
          <a:prstGeom prst="triangle">
            <a:avLst>
              <a:gd name="adj" fmla="val 50000"/>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pic>
        <p:nvPicPr>
          <p:cNvPr id="15365" name="Picture 16" descr="logo_babo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8" y="6010275"/>
            <a:ext cx="1008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26"/>
          <p:cNvSpPr txBox="1">
            <a:spLocks noChangeArrowheads="1"/>
          </p:cNvSpPr>
          <p:nvPr/>
        </p:nvSpPr>
        <p:spPr bwMode="auto">
          <a:xfrm>
            <a:off x="889000" y="2708275"/>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OFFICIAL SPONSORS</a:t>
            </a:r>
          </a:p>
        </p:txBody>
      </p:sp>
      <p:sp>
        <p:nvSpPr>
          <p:cNvPr id="15367" name="Text Box 27"/>
          <p:cNvSpPr txBox="1">
            <a:spLocks noChangeArrowheads="1"/>
          </p:cNvSpPr>
          <p:nvPr/>
        </p:nvSpPr>
        <p:spPr bwMode="auto">
          <a:xfrm>
            <a:off x="930275" y="1557338"/>
            <a:ext cx="259397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TITLE SPONOR</a:t>
            </a:r>
          </a:p>
        </p:txBody>
      </p:sp>
      <p:sp>
        <p:nvSpPr>
          <p:cNvPr id="15368" name="Text Box 28"/>
          <p:cNvSpPr txBox="1">
            <a:spLocks noChangeArrowheads="1"/>
          </p:cNvSpPr>
          <p:nvPr/>
        </p:nvSpPr>
        <p:spPr bwMode="auto">
          <a:xfrm>
            <a:off x="892175" y="4724400"/>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SPONSORS</a:t>
            </a:r>
          </a:p>
        </p:txBody>
      </p:sp>
      <p:pic>
        <p:nvPicPr>
          <p:cNvPr id="15369" name="Picture 29" descr="BNP Pariba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3213100"/>
            <a:ext cx="1717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1" descr="logo-blanc-veolia-environnement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0" y="3068638"/>
            <a:ext cx="936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descr="1239285240_logo%20nice%20cote%20az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89138"/>
            <a:ext cx="7191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6" descr="logo_cg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0" y="3860800"/>
            <a:ext cx="10382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525" y="5292725"/>
            <a:ext cx="33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0" descr="logo_e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0975" y="5832475"/>
            <a:ext cx="430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0" descr="logo_or__lenotre_(2)_%5B%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913" y="5256213"/>
            <a:ext cx="9334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41" descr="lervinqueur_1111263021_logo_peuge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3950" y="5256213"/>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Imag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9813" y="3743325"/>
            <a:ext cx="11811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p:txBody>
          <a:bodyPr/>
          <a:lstStyle/>
          <a:p>
            <a:pPr eaLnBrk="1" hangingPunct="1">
              <a:defRPr/>
            </a:pPr>
            <a:r>
              <a:rPr lang="fr-FR" smtClean="0"/>
              <a:t>How to be sustainable ?</a:t>
            </a:r>
          </a:p>
        </p:txBody>
      </p:sp>
      <p:sp>
        <p:nvSpPr>
          <p:cNvPr id="182275" name="Rectangle 3"/>
          <p:cNvSpPr>
            <a:spLocks noGrp="1" noChangeArrowheads="1"/>
          </p:cNvSpPr>
          <p:nvPr>
            <p:ph type="subTitle" idx="1"/>
          </p:nvPr>
        </p:nvSpPr>
        <p:spPr/>
        <p:txBody>
          <a:bodyPr/>
          <a:lstStyle/>
          <a:p>
            <a:pPr eaLnBrk="1" hangingPunct="1">
              <a:defRPr/>
            </a:pPr>
            <a:r>
              <a:rPr lang="fr-FR" smtClean="0"/>
              <a:t>With a relational model !</a:t>
            </a:r>
          </a:p>
          <a:p>
            <a:pPr eaLnBrk="1" hangingPunct="1">
              <a:defRPr/>
            </a:pPr>
            <a:endParaRPr lang="fr-FR" smtClean="0"/>
          </a:p>
          <a:p>
            <a:pPr eaLnBrk="1" hangingPunct="1">
              <a:defRPr/>
            </a:pPr>
            <a:endParaRPr lang="fr-FR"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defRPr/>
            </a:pPr>
            <a:r>
              <a:rPr lang="fr-FR" smtClean="0">
                <a:solidFill>
                  <a:srgbClr val="000000"/>
                </a:solidFill>
                <a:effectLst>
                  <a:outerShdw blurRad="38100" dist="38100" dir="2700000" algn="tl">
                    <a:srgbClr val="C0C0C0"/>
                  </a:outerShdw>
                </a:effectLst>
              </a:rPr>
              <a:t>One solution for this case !</a:t>
            </a:r>
          </a:p>
        </p:txBody>
      </p:sp>
      <p:pic>
        <p:nvPicPr>
          <p:cNvPr id="17411" name="Picture 5" descr="caa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28082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50825" y="3302000"/>
            <a:ext cx="41052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rPr>
              <a:t>Creative Artists Agency (CAA) is a prominent entertainment and sports agency headquartered in Los Angeles. CAA represents A-list and emerging stars in movies, television, music, and sports. It is often cited as the leading talent agency and its clients include Meryl Streep, Brad Pitt, George Clooney, Sandra Bullock, Oprah Winfrey, Julia Roberts, Steven Spielberg, and David Letterman.</a:t>
            </a:r>
          </a:p>
        </p:txBody>
      </p:sp>
      <p:sp>
        <p:nvSpPr>
          <p:cNvPr id="17413" name="Rectangle 9"/>
          <p:cNvSpPr>
            <a:spLocks noChangeArrowheads="1"/>
          </p:cNvSpPr>
          <p:nvPr/>
        </p:nvSpPr>
        <p:spPr bwMode="auto">
          <a:xfrm>
            <a:off x="4859338" y="3429000"/>
            <a:ext cx="41052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000000"/>
                </a:solidFill>
              </a:rPr>
              <a:t>CAA Sports represents more than 650 of the world's best athletes in baseball, football, hockey, basketball, soccer, tennis, and golf, </a:t>
            </a:r>
            <a:br>
              <a:rPr lang="fr-FR" altLang="fr-FR" sz="1600" b="1">
                <a:solidFill>
                  <a:srgbClr val="000000"/>
                </a:solidFill>
              </a:rPr>
            </a:br>
            <a:r>
              <a:rPr lang="fr-FR" altLang="fr-FR" sz="1600" b="1">
                <a:solidFill>
                  <a:srgbClr val="000000"/>
                </a:solidFill>
              </a:rPr>
              <a:t/>
            </a:r>
            <a:br>
              <a:rPr lang="fr-FR" altLang="fr-FR" sz="1600" b="1">
                <a:solidFill>
                  <a:srgbClr val="000000"/>
                </a:solidFill>
              </a:rPr>
            </a:br>
            <a:r>
              <a:rPr lang="fr-FR" altLang="fr-FR" sz="1600" b="1">
                <a:solidFill>
                  <a:srgbClr val="000000"/>
                </a:solidFill>
              </a:rPr>
              <a:t>Licensing, endorsements, speaking, philanthropy, video games, and the Internet.</a:t>
            </a:r>
            <a:br>
              <a:rPr lang="fr-FR" altLang="fr-FR" sz="1600" b="1">
                <a:solidFill>
                  <a:srgbClr val="000000"/>
                </a:solidFill>
              </a:rPr>
            </a:br>
            <a:r>
              <a:rPr lang="fr-FR" altLang="fr-FR" sz="1600" b="1">
                <a:solidFill>
                  <a:srgbClr val="000000"/>
                </a:solidFill>
              </a:rPr>
              <a:t/>
            </a:r>
            <a:br>
              <a:rPr lang="fr-FR" altLang="fr-FR" sz="1600" b="1">
                <a:solidFill>
                  <a:srgbClr val="000000"/>
                </a:solidFill>
              </a:rPr>
            </a:br>
            <a:r>
              <a:rPr lang="fr-FR" altLang="fr-FR" sz="1600" b="1">
                <a:solidFill>
                  <a:srgbClr val="000000"/>
                </a:solidFill>
              </a:rPr>
              <a:t>broadcast rights, corporate marketing initiatives, and sports properties for sales/sponsorship opportunities.</a:t>
            </a:r>
          </a:p>
        </p:txBody>
      </p:sp>
      <p:pic>
        <p:nvPicPr>
          <p:cNvPr id="174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96716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6"/>
          <p:cNvSpPr>
            <a:spLocks noGrp="1" noChangeArrowheads="1"/>
          </p:cNvSpPr>
          <p:nvPr>
            <p:ph type="body" idx="1"/>
          </p:nvPr>
        </p:nvSpPr>
        <p:spPr>
          <a:xfrm>
            <a:off x="358775" y="333375"/>
            <a:ext cx="8785225" cy="6858000"/>
          </a:xfrm>
        </p:spPr>
        <p:txBody>
          <a:bodyPr/>
          <a:lstStyle/>
          <a:p>
            <a:pPr eaLnBrk="1" hangingPunct="1">
              <a:lnSpc>
                <a:spcPct val="80000"/>
              </a:lnSpc>
              <a:buFont typeface="Wingdings" panose="05000000000000000000" pitchFamily="2" charset="2"/>
              <a:buChar char="q"/>
              <a:defRPr/>
            </a:pPr>
            <a:r>
              <a:rPr lang="fr-FR" sz="1300" b="1" smtClean="0">
                <a:effectLst/>
              </a:rPr>
              <a:t>CAA Football </a:t>
            </a:r>
            <a:r>
              <a:rPr lang="fr-FR" sz="1300" smtClean="0">
                <a:effectLst/>
              </a:rPr>
              <a:t>: Drew Brees, Peyton Manning, Eli Manning, Tony Romo, LaDainian Tomlinson, and Adrian Peterson, among many others.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Basketball </a:t>
            </a:r>
            <a:r>
              <a:rPr lang="fr-FR" sz="1300" smtClean="0">
                <a:effectLst/>
              </a:rPr>
              <a:t>LeBron James, Chris Bosh, and Dwyane Wade, plus Carmelo Anthony, Tony Parker, Chris Paul, and many other stars.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Baseball </a:t>
            </a:r>
            <a:r>
              <a:rPr lang="fr-FR" sz="1300" smtClean="0">
                <a:effectLst/>
              </a:rPr>
              <a:t>negotiated $400 million in new guaranteed contracts within the past year ($135 million more than the next closest agency), including three of the six largest contracts in the league (based on an average annual value.) Clients include Derek Jeter, Ryan Howard, Roy Halladay, Ryan Braun, and Ryan Zimmerman.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Hockey </a:t>
            </a:r>
            <a:r>
              <a:rPr lang="fr-FR" sz="1300" smtClean="0">
                <a:effectLst/>
              </a:rPr>
              <a:t>Sidney Crosby, Henrik Sedin, Evgeni Malkin, Jonathan Toews, Daniel Briere, Patrick Kane, John Tavares, and Daniel Sedin, among many others.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Tennis </a:t>
            </a:r>
            <a:r>
              <a:rPr lang="fr-FR" sz="1300" smtClean="0">
                <a:effectLst/>
              </a:rPr>
              <a:t>3 Novak Djokovic and #4 Andy Murray, plus tennis legends Andre Agassi and Stefanie Graf.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Cristiano Ronaldo, renowned manager of Real Madrid José Mourinho, Chelsea FC’s Deco, Manchester United stars Nani and Anderson, and along with CAA client Simon Fuller, represents David Beckham, for whom it orchestrated the landmark deal that brought him to Major League Soccer’s Los Angeles Galaxy.</a:t>
            </a:r>
          </a:p>
          <a:p>
            <a:pPr eaLnBrk="1" hangingPunct="1">
              <a:lnSpc>
                <a:spcPct val="80000"/>
              </a:lnSpc>
              <a:buFont typeface="Wingdings" panose="05000000000000000000" pitchFamily="2" charset="2"/>
              <a:buNone/>
              <a:defRPr/>
            </a:pPr>
            <a:r>
              <a:rPr lang="fr-FR" sz="1300" smtClean="0">
                <a:effectLst/>
              </a:rPr>
              <a:t> </a:t>
            </a:r>
          </a:p>
          <a:p>
            <a:pPr eaLnBrk="1" hangingPunct="1">
              <a:lnSpc>
                <a:spcPct val="80000"/>
              </a:lnSpc>
              <a:buFont typeface="Wingdings" panose="05000000000000000000" pitchFamily="2" charset="2"/>
              <a:buNone/>
              <a:defRPr/>
            </a:pPr>
            <a:r>
              <a:rPr lang="fr-FR" sz="1300" smtClean="0">
                <a:effectLst/>
              </a:rPr>
              <a:t> In 2009, CAA was the organizer of the </a:t>
            </a:r>
            <a:r>
              <a:rPr lang="fr-FR" sz="1300" i="1" smtClean="0">
                <a:effectLst/>
              </a:rPr>
              <a:t>World Football Challenge</a:t>
            </a:r>
            <a:r>
              <a:rPr lang="fr-FR" sz="1300" smtClean="0">
                <a:effectLst/>
              </a:rPr>
              <a:t>, a six-city round robin tournament which brought Chelsea FC, AC Milan, FC Internazionale Milano, and Club America to compete in the United States, and became the most watched international soccer exhibition matches to air on Spanish-language cable all year.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a:t>
            </a:r>
            <a:r>
              <a:rPr lang="fr-FR" sz="1300" b="1" smtClean="0">
                <a:effectLst/>
              </a:rPr>
              <a:t>CAA Golf </a:t>
            </a:r>
            <a:r>
              <a:rPr lang="fr-FR" sz="1300" smtClean="0">
                <a:effectLst/>
              </a:rPr>
              <a:t>represents </a:t>
            </a:r>
            <a:r>
              <a:rPr lang="fr-FR" sz="1300" i="1" smtClean="0">
                <a:effectLst/>
              </a:rPr>
              <a:t>Sports Illustrated</a:t>
            </a:r>
            <a:r>
              <a:rPr lang="fr-FR" sz="1300" smtClean="0">
                <a:effectLst/>
              </a:rPr>
              <a:t>’s “Individual Male Athlete of the Century” Jack Nicklaus and legendary champion Greg Norman, who spent seven years atop the world rankings and now heads a global enterprise.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The agency represents such superstar athletes as </a:t>
            </a:r>
            <a:r>
              <a:rPr lang="fr-FR" sz="1300" b="1" smtClean="0">
                <a:effectLst/>
              </a:rPr>
              <a:t>action sports icons </a:t>
            </a:r>
            <a:r>
              <a:rPr lang="fr-FR" sz="1300" smtClean="0">
                <a:effectLst/>
              </a:rPr>
              <a:t>Tony Hawk and Shaun White and four-time reigning NASCAR champion Jimmie Johnson.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CAA Sports won the highly-coveted assignments to sell major corporate partnerships for the new Yankee Stadium and the soon-to-be renovated Madison Square Garden, and has since closed nearly 20 deals. </a:t>
            </a:r>
          </a:p>
          <a:p>
            <a:pPr eaLnBrk="1" hangingPunct="1">
              <a:lnSpc>
                <a:spcPct val="80000"/>
              </a:lnSpc>
              <a:buFont typeface="Wingdings" panose="05000000000000000000" pitchFamily="2" charset="2"/>
              <a:buNone/>
              <a:defRPr/>
            </a:pPr>
            <a:endParaRPr lang="fr-FR" sz="1300" smtClean="0">
              <a:effectLst/>
            </a:endParaRPr>
          </a:p>
          <a:p>
            <a:pPr eaLnBrk="1" hangingPunct="1">
              <a:lnSpc>
                <a:spcPct val="80000"/>
              </a:lnSpc>
              <a:buFont typeface="Wingdings" panose="05000000000000000000" pitchFamily="2" charset="2"/>
              <a:buNone/>
              <a:defRPr/>
            </a:pPr>
            <a:r>
              <a:rPr lang="fr-FR" sz="1300" smtClean="0">
                <a:effectLst/>
              </a:rPr>
              <a:t> Corporate clients also include FC Barcelona, Chelsea FC, Juventus FC, and StubHub, among many others. </a:t>
            </a:r>
          </a:p>
          <a:p>
            <a:pPr eaLnBrk="1" hangingPunct="1">
              <a:lnSpc>
                <a:spcPct val="80000"/>
              </a:lnSpc>
              <a:defRPr/>
            </a:pPr>
            <a:endParaRPr lang="fr-FR" sz="1300" smtClean="0">
              <a:effectLst/>
            </a:endParaRPr>
          </a:p>
          <a:p>
            <a:pPr eaLnBrk="1" hangingPunct="1">
              <a:lnSpc>
                <a:spcPct val="80000"/>
              </a:lnSpc>
              <a:buFont typeface="Wingdings" panose="05000000000000000000" pitchFamily="2" charset="2"/>
              <a:buNone/>
              <a:defRPr/>
            </a:pPr>
            <a:endParaRPr lang="fr-FR" sz="1400" smtClean="0">
              <a:effectLst/>
            </a:endParaRPr>
          </a:p>
          <a:p>
            <a:pPr eaLnBrk="1" hangingPunct="1">
              <a:lnSpc>
                <a:spcPct val="80000"/>
              </a:lnSpc>
              <a:buFont typeface="Wingdings" panose="05000000000000000000" pitchFamily="2" charset="2"/>
              <a:buNone/>
              <a:defRPr/>
            </a:pPr>
            <a:endParaRPr lang="fr-FR" sz="1400" smtClean="0">
              <a:effectLst/>
            </a:endParaRPr>
          </a:p>
          <a:p>
            <a:pPr eaLnBrk="1" hangingPunct="1">
              <a:lnSpc>
                <a:spcPct val="80000"/>
              </a:lnSpc>
              <a:buFont typeface="Wingdings" panose="05000000000000000000" pitchFamily="2" charset="2"/>
              <a:buNone/>
              <a:defRPr/>
            </a:pPr>
            <a:endParaRPr lang="fr-FR" sz="1200" smtClean="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sz="quarter"/>
          </p:nvPr>
        </p:nvSpPr>
        <p:spPr/>
        <p:txBody>
          <a:bodyPr/>
          <a:lstStyle/>
          <a:p>
            <a:r>
              <a:rPr lang="fr-FR" dirty="0" err="1" smtClean="0"/>
              <a:t>Assets</a:t>
            </a:r>
            <a:r>
              <a:rPr lang="fr-FR" dirty="0" smtClean="0"/>
              <a:t> Construction !</a:t>
            </a:r>
            <a:endParaRPr lang="fr-FR" dirty="0"/>
          </a:p>
        </p:txBody>
      </p:sp>
      <p:sp>
        <p:nvSpPr>
          <p:cNvPr id="3" name="Sous-titre 2"/>
          <p:cNvSpPr>
            <a:spLocks noGrp="1"/>
          </p:cNvSpPr>
          <p:nvPr>
            <p:ph type="subTitle" sz="quarter" idx="1"/>
          </p:nvPr>
        </p:nvSpPr>
        <p:spPr/>
        <p:txBody>
          <a:bodyPr/>
          <a:lstStyle/>
          <a:p>
            <a:r>
              <a:rPr lang="fr-FR" dirty="0" smtClean="0"/>
              <a:t>Be efficient !</a:t>
            </a:r>
          </a:p>
        </p:txBody>
      </p:sp>
    </p:spTree>
    <p:extLst>
      <p:ext uri="{BB962C8B-B14F-4D97-AF65-F5344CB8AC3E}">
        <p14:creationId xmlns:p14="http://schemas.microsoft.com/office/powerpoint/2010/main" val="3135398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764704"/>
            <a:ext cx="9144000" cy="5143501"/>
          </a:xfrm>
          <a:prstGeom prst="rect">
            <a:avLst/>
          </a:prstGeom>
        </p:spPr>
      </p:pic>
    </p:spTree>
    <p:extLst>
      <p:ext uri="{BB962C8B-B14F-4D97-AF65-F5344CB8AC3E}">
        <p14:creationId xmlns:p14="http://schemas.microsoft.com/office/powerpoint/2010/main" val="4065996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57250"/>
            <a:ext cx="9180512" cy="5164038"/>
          </a:xfrm>
          <a:prstGeom prst="rect">
            <a:avLst/>
          </a:prstGeom>
          <a:solidFill>
            <a:schemeClr val="tx1"/>
          </a:solidFill>
        </p:spPr>
      </p:pic>
    </p:spTree>
    <p:extLst>
      <p:ext uri="{BB962C8B-B14F-4D97-AF65-F5344CB8AC3E}">
        <p14:creationId xmlns:p14="http://schemas.microsoft.com/office/powerpoint/2010/main" val="111484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p:txBody>
          <a:bodyPr/>
          <a:lstStyle/>
          <a:p>
            <a:pPr eaLnBrk="1" hangingPunct="1">
              <a:defRPr/>
            </a:pPr>
            <a:r>
              <a:rPr lang="en-US" b="1" smtClean="0"/>
              <a:t>Business Plan &amp; Model</a:t>
            </a:r>
          </a:p>
        </p:txBody>
      </p:sp>
      <p:sp>
        <p:nvSpPr>
          <p:cNvPr id="121859" name="Rectangle 3"/>
          <p:cNvSpPr>
            <a:spLocks noGrp="1" noChangeArrowheads="1"/>
          </p:cNvSpPr>
          <p:nvPr>
            <p:ph type="subTitle" idx="1"/>
          </p:nvPr>
        </p:nvSpPr>
        <p:spPr/>
        <p:txBody>
          <a:bodyPr/>
          <a:lstStyle/>
          <a:p>
            <a:pPr eaLnBrk="1" hangingPunct="1">
              <a:defRPr/>
            </a:pPr>
            <a:r>
              <a:rPr lang="en-US" smtClean="0"/>
              <a:t>From theory to practice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50825" y="277813"/>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dirty="0" smtClean="0">
                <a:solidFill>
                  <a:schemeClr val="tx2"/>
                </a:solidFill>
                <a:effectLst>
                  <a:outerShdw blurRad="38100" dist="38100" dir="2700000" algn="tl">
                    <a:srgbClr val="000000"/>
                  </a:outerShdw>
                </a:effectLst>
                <a:latin typeface="Arial" charset="0"/>
                <a:cs typeface="Arial" charset="0"/>
              </a:rPr>
              <a:t>Strategic management of Stakeholders </a:t>
            </a:r>
            <a:r>
              <a:rPr lang="en-US" sz="3200" b="1" dirty="0">
                <a:solidFill>
                  <a:schemeClr val="tx2"/>
                </a:solidFill>
                <a:effectLst>
                  <a:outerShdw blurRad="38100" dist="38100" dir="2700000" algn="tl">
                    <a:srgbClr val="000000"/>
                  </a:outerShdw>
                </a:effectLst>
                <a:latin typeface="Arial" charset="0"/>
                <a:cs typeface="Arial" charset="0"/>
              </a:rPr>
              <a:t>in sport organizations</a:t>
            </a:r>
            <a:r>
              <a:rPr lang="en-US" sz="3200" dirty="0">
                <a:solidFill>
                  <a:schemeClr val="tx2"/>
                </a:solidFill>
                <a:effectLst>
                  <a:outerShdw blurRad="38100" dist="38100" dir="2700000" algn="tl">
                    <a:srgbClr val="000000"/>
                  </a:outerShdw>
                </a:effectLst>
                <a:latin typeface="Arial" charset="0"/>
                <a:cs typeface="Arial" charset="0"/>
              </a:rPr>
              <a:t> </a:t>
            </a:r>
            <a:r>
              <a:rPr lang="en-US" sz="3200" b="1" dirty="0">
                <a:solidFill>
                  <a:schemeClr val="tx2"/>
                </a:solidFill>
                <a:effectLst>
                  <a:outerShdw blurRad="38100" dist="38100" dir="2700000" algn="tl">
                    <a:srgbClr val="000000"/>
                  </a:outerShdw>
                </a:effectLst>
                <a:latin typeface="Arial" charset="0"/>
                <a:cs typeface="Arial" charset="0"/>
              </a:rPr>
              <a:t>ecosystem</a:t>
            </a:r>
          </a:p>
        </p:txBody>
      </p:sp>
      <p:sp>
        <p:nvSpPr>
          <p:cNvPr id="5123" name="AutoShape 3"/>
          <p:cNvSpPr>
            <a:spLocks noChangeAspect="1" noChangeArrowheads="1"/>
          </p:cNvSpPr>
          <p:nvPr/>
        </p:nvSpPr>
        <p:spPr bwMode="auto">
          <a:xfrm>
            <a:off x="0" y="1557338"/>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124" name="Text Box 4"/>
          <p:cNvSpPr txBox="1">
            <a:spLocks noChangeArrowheads="1"/>
          </p:cNvSpPr>
          <p:nvPr/>
        </p:nvSpPr>
        <p:spPr bwMode="auto">
          <a:xfrm>
            <a:off x="731838" y="1989138"/>
            <a:ext cx="2193925" cy="647700"/>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Private sponsors</a:t>
            </a:r>
          </a:p>
        </p:txBody>
      </p:sp>
      <p:sp>
        <p:nvSpPr>
          <p:cNvPr id="5125" name="Text Box 5"/>
          <p:cNvSpPr txBox="1">
            <a:spLocks noChangeArrowheads="1"/>
          </p:cNvSpPr>
          <p:nvPr/>
        </p:nvSpPr>
        <p:spPr bwMode="auto">
          <a:xfrm>
            <a:off x="392113" y="3717925"/>
            <a:ext cx="1985962" cy="647700"/>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Verdana" panose="020B0604030504040204" pitchFamily="34" charset="0"/>
              </a:rPr>
              <a:t>Organisation</a:t>
            </a:r>
          </a:p>
        </p:txBody>
      </p:sp>
      <p:sp>
        <p:nvSpPr>
          <p:cNvPr id="5126" name="Text Box 6"/>
          <p:cNvSpPr txBox="1">
            <a:spLocks noChangeArrowheads="1"/>
          </p:cNvSpPr>
          <p:nvPr/>
        </p:nvSpPr>
        <p:spPr bwMode="auto">
          <a:xfrm>
            <a:off x="3475038" y="1989138"/>
            <a:ext cx="2193925"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Public sponsors</a:t>
            </a:r>
          </a:p>
        </p:txBody>
      </p:sp>
      <p:sp>
        <p:nvSpPr>
          <p:cNvPr id="5127" name="Text Box 7"/>
          <p:cNvSpPr txBox="1">
            <a:spLocks noChangeArrowheads="1"/>
          </p:cNvSpPr>
          <p:nvPr/>
        </p:nvSpPr>
        <p:spPr bwMode="auto">
          <a:xfrm>
            <a:off x="6034088" y="1989138"/>
            <a:ext cx="2560637"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Sport institutions</a:t>
            </a:r>
          </a:p>
        </p:txBody>
      </p:sp>
      <p:sp>
        <p:nvSpPr>
          <p:cNvPr id="5128" name="Text Box 8"/>
          <p:cNvSpPr txBox="1">
            <a:spLocks noChangeArrowheads="1"/>
          </p:cNvSpPr>
          <p:nvPr/>
        </p:nvSpPr>
        <p:spPr bwMode="auto">
          <a:xfrm>
            <a:off x="4022725" y="5445125"/>
            <a:ext cx="1096963" cy="646113"/>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Media</a:t>
            </a:r>
          </a:p>
        </p:txBody>
      </p:sp>
      <p:sp>
        <p:nvSpPr>
          <p:cNvPr id="5129" name="Text Box 9"/>
          <p:cNvSpPr txBox="1">
            <a:spLocks noChangeArrowheads="1"/>
          </p:cNvSpPr>
          <p:nvPr/>
        </p:nvSpPr>
        <p:spPr bwMode="auto">
          <a:xfrm>
            <a:off x="5851525" y="5227638"/>
            <a:ext cx="1646238"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Spectators</a:t>
            </a:r>
          </a:p>
        </p:txBody>
      </p:sp>
      <p:sp>
        <p:nvSpPr>
          <p:cNvPr id="5130" name="Text Box 10"/>
          <p:cNvSpPr txBox="1">
            <a:spLocks noChangeArrowheads="1"/>
          </p:cNvSpPr>
          <p:nvPr/>
        </p:nvSpPr>
        <p:spPr bwMode="auto">
          <a:xfrm>
            <a:off x="6581775" y="3716338"/>
            <a:ext cx="1281113"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Athletes</a:t>
            </a:r>
          </a:p>
        </p:txBody>
      </p:sp>
      <p:sp>
        <p:nvSpPr>
          <p:cNvPr id="5131" name="Text Box 11"/>
          <p:cNvSpPr txBox="1">
            <a:spLocks noChangeArrowheads="1"/>
          </p:cNvSpPr>
          <p:nvPr/>
        </p:nvSpPr>
        <p:spPr bwMode="auto">
          <a:xfrm>
            <a:off x="1462088" y="5227638"/>
            <a:ext cx="1647825" cy="649287"/>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a:latin typeface="Tahoma" panose="020B0604030504040204" pitchFamily="34" charset="0"/>
              </a:rPr>
              <a:t>Suppliers</a:t>
            </a:r>
            <a:r>
              <a:rPr lang="en-US" altLang="fr-FR" sz="1800">
                <a:solidFill>
                  <a:schemeClr val="accent1"/>
                </a:solidFill>
                <a:latin typeface="Tahoma" panose="020B0604030504040204" pitchFamily="34" charset="0"/>
              </a:rPr>
              <a:t> </a:t>
            </a:r>
            <a:endParaRPr lang="fr-FR" altLang="fr-FR" sz="1800">
              <a:solidFill>
                <a:schemeClr val="accent1"/>
              </a:solidFill>
              <a:latin typeface="Tahoma" panose="020B0604030504040204" pitchFamily="34" charset="0"/>
            </a:endParaRPr>
          </a:p>
        </p:txBody>
      </p:sp>
      <p:sp>
        <p:nvSpPr>
          <p:cNvPr id="5132" name="Oval 12"/>
          <p:cNvSpPr>
            <a:spLocks noChangeArrowheads="1"/>
          </p:cNvSpPr>
          <p:nvPr/>
        </p:nvSpPr>
        <p:spPr bwMode="auto">
          <a:xfrm>
            <a:off x="3657600" y="3500438"/>
            <a:ext cx="1827213" cy="1079500"/>
          </a:xfrm>
          <a:prstGeom prst="ellipse">
            <a:avLst/>
          </a:prstGeom>
          <a:solidFill>
            <a:srgbClr val="FFCC00"/>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000" b="1">
                <a:solidFill>
                  <a:srgbClr val="000000"/>
                </a:solidFill>
                <a:latin typeface="Tahoma" panose="020B0604030504040204" pitchFamily="34" charset="0"/>
              </a:rPr>
              <a:t>Event / Club</a:t>
            </a:r>
          </a:p>
        </p:txBody>
      </p:sp>
      <p:sp>
        <p:nvSpPr>
          <p:cNvPr id="5133" name="Line 13"/>
          <p:cNvSpPr>
            <a:spLocks noChangeShapeType="1"/>
          </p:cNvSpPr>
          <p:nvPr/>
        </p:nvSpPr>
        <p:spPr bwMode="auto">
          <a:xfrm flipV="1">
            <a:off x="3109913" y="4579938"/>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4" name="Line 14"/>
          <p:cNvSpPr>
            <a:spLocks noChangeShapeType="1"/>
          </p:cNvSpPr>
          <p:nvPr/>
        </p:nvSpPr>
        <p:spPr bwMode="auto">
          <a:xfrm flipV="1">
            <a:off x="4572000" y="4579938"/>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5" name="Line 15"/>
          <p:cNvSpPr>
            <a:spLocks noChangeShapeType="1"/>
          </p:cNvSpPr>
          <p:nvPr/>
        </p:nvSpPr>
        <p:spPr bwMode="auto">
          <a:xfrm flipH="1" flipV="1">
            <a:off x="5119688" y="4579938"/>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6" name="Line 16"/>
          <p:cNvSpPr>
            <a:spLocks noChangeShapeType="1"/>
          </p:cNvSpPr>
          <p:nvPr/>
        </p:nvSpPr>
        <p:spPr bwMode="auto">
          <a:xfrm flipH="1">
            <a:off x="5484813" y="3933825"/>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7" name="Line 17"/>
          <p:cNvSpPr>
            <a:spLocks noChangeShapeType="1"/>
          </p:cNvSpPr>
          <p:nvPr/>
        </p:nvSpPr>
        <p:spPr bwMode="auto">
          <a:xfrm>
            <a:off x="2378075" y="3933825"/>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8" name="Line 18"/>
          <p:cNvSpPr>
            <a:spLocks noChangeShapeType="1"/>
          </p:cNvSpPr>
          <p:nvPr/>
        </p:nvSpPr>
        <p:spPr bwMode="auto">
          <a:xfrm>
            <a:off x="2925763"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9" name="Line 19"/>
          <p:cNvSpPr>
            <a:spLocks noChangeShapeType="1"/>
          </p:cNvSpPr>
          <p:nvPr/>
        </p:nvSpPr>
        <p:spPr bwMode="auto">
          <a:xfrm>
            <a:off x="4572000" y="2636838"/>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40" name="Line 20"/>
          <p:cNvSpPr>
            <a:spLocks noChangeShapeType="1"/>
          </p:cNvSpPr>
          <p:nvPr/>
        </p:nvSpPr>
        <p:spPr bwMode="auto">
          <a:xfrm flipH="1">
            <a:off x="5119688"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r>
              <a:rPr lang="en-US" b="1" smtClean="0"/>
              <a:t>Business Plan</a:t>
            </a:r>
          </a:p>
        </p:txBody>
      </p:sp>
      <p:sp>
        <p:nvSpPr>
          <p:cNvPr id="12288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z="2800" smtClean="0"/>
              <a:t>A B</a:t>
            </a:r>
            <a:r>
              <a:rPr lang="en-US" sz="2800" b="1" smtClean="0"/>
              <a:t>usiness Plan</a:t>
            </a:r>
            <a:r>
              <a:rPr lang="en-US" sz="2800" smtClean="0"/>
              <a:t> is a document that summarizes the operational and financial objectives of a business and contains the detailed plans and budgets showing how the objectives are to be realized. </a:t>
            </a:r>
          </a:p>
          <a:p>
            <a:pPr eaLnBrk="1" hangingPunct="1">
              <a:lnSpc>
                <a:spcPct val="90000"/>
              </a:lnSpc>
              <a:defRPr/>
            </a:pPr>
            <a:endParaRPr lang="en-US" sz="2800" smtClean="0"/>
          </a:p>
          <a:p>
            <a:pPr eaLnBrk="1" hangingPunct="1">
              <a:lnSpc>
                <a:spcPct val="90000"/>
              </a:lnSpc>
              <a:buFont typeface="Wingdings" panose="05000000000000000000" pitchFamily="2" charset="2"/>
              <a:buChar char="«"/>
              <a:defRPr/>
            </a:pPr>
            <a:r>
              <a:rPr lang="en-US" sz="2800" smtClean="0"/>
              <a:t>A Business Plan includes :</a:t>
            </a:r>
          </a:p>
          <a:p>
            <a:pPr lvl="1" eaLnBrk="1" hangingPunct="1">
              <a:lnSpc>
                <a:spcPct val="90000"/>
              </a:lnSpc>
              <a:defRPr/>
            </a:pPr>
            <a:r>
              <a:rPr lang="en-US" sz="2400" smtClean="0"/>
              <a:t>Strategy formulation and complete description</a:t>
            </a:r>
          </a:p>
          <a:p>
            <a:pPr lvl="1" eaLnBrk="1" hangingPunct="1">
              <a:lnSpc>
                <a:spcPct val="90000"/>
              </a:lnSpc>
              <a:defRPr/>
            </a:pPr>
            <a:r>
              <a:rPr lang="en-US" sz="2400" smtClean="0"/>
              <a:t>Financial aspects linking to the project</a:t>
            </a:r>
          </a:p>
          <a:p>
            <a:pPr lvl="1" eaLnBrk="1" hangingPunct="1">
              <a:lnSpc>
                <a:spcPct val="90000"/>
              </a:lnSpc>
              <a:defRPr/>
            </a:pPr>
            <a:r>
              <a:rPr lang="en-US" sz="2400" smtClean="0"/>
              <a:t>Core Model (Business Model) to resume the link  between strategy and financial returns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US" b="1" smtClean="0"/>
              <a:t>Business Plan of what ?</a:t>
            </a:r>
          </a:p>
        </p:txBody>
      </p:sp>
      <p:sp>
        <p:nvSpPr>
          <p:cNvPr id="123907"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z="2800" smtClean="0"/>
              <a:t>For sport organizations :</a:t>
            </a:r>
          </a:p>
          <a:p>
            <a:pPr lvl="1" eaLnBrk="1" hangingPunct="1">
              <a:lnSpc>
                <a:spcPct val="90000"/>
              </a:lnSpc>
              <a:defRPr/>
            </a:pPr>
            <a:r>
              <a:rPr lang="en-US" sz="2400" smtClean="0"/>
              <a:t>New partnership activation ?</a:t>
            </a:r>
          </a:p>
          <a:p>
            <a:pPr lvl="1" eaLnBrk="1" hangingPunct="1">
              <a:lnSpc>
                <a:spcPct val="90000"/>
              </a:lnSpc>
              <a:defRPr/>
            </a:pPr>
            <a:r>
              <a:rPr lang="en-US" sz="2400" smtClean="0"/>
              <a:t>Develop new profit centers ? Stadium ?</a:t>
            </a:r>
          </a:p>
          <a:p>
            <a:pPr lvl="1" eaLnBrk="1" hangingPunct="1">
              <a:lnSpc>
                <a:spcPct val="90000"/>
              </a:lnSpc>
              <a:defRPr/>
            </a:pPr>
            <a:r>
              <a:rPr lang="en-US" sz="2400" smtClean="0"/>
              <a:t>Ticketing strategy : new technologies ? CRM ?</a:t>
            </a:r>
          </a:p>
          <a:p>
            <a:pPr lvl="1" eaLnBrk="1" hangingPunct="1">
              <a:lnSpc>
                <a:spcPct val="90000"/>
              </a:lnSpc>
              <a:defRPr/>
            </a:pPr>
            <a:r>
              <a:rPr lang="en-US" sz="2400" smtClean="0"/>
              <a:t>Merchandising ?</a:t>
            </a:r>
          </a:p>
          <a:p>
            <a:pPr lvl="1" eaLnBrk="1" hangingPunct="1">
              <a:lnSpc>
                <a:spcPct val="90000"/>
              </a:lnSpc>
              <a:defRPr/>
            </a:pPr>
            <a:r>
              <a:rPr lang="en-US" sz="2400" smtClean="0"/>
              <a:t>Branding strategy ? Co-branding ?</a:t>
            </a:r>
          </a:p>
          <a:p>
            <a:pPr lvl="1" eaLnBrk="1" hangingPunct="1">
              <a:lnSpc>
                <a:spcPct val="90000"/>
              </a:lnSpc>
              <a:defRPr/>
            </a:pPr>
            <a:r>
              <a:rPr lang="en-US" sz="2400" smtClean="0"/>
              <a:t>Diversification ? </a:t>
            </a:r>
          </a:p>
          <a:p>
            <a:pPr lvl="1" eaLnBrk="1" hangingPunct="1">
              <a:lnSpc>
                <a:spcPct val="90000"/>
              </a:lnSpc>
              <a:defRPr/>
            </a:pPr>
            <a:r>
              <a:rPr lang="en-US" sz="2400" smtClean="0"/>
              <a:t>Training ?</a:t>
            </a:r>
          </a:p>
          <a:p>
            <a:pPr lvl="1" eaLnBrk="1" hangingPunct="1">
              <a:lnSpc>
                <a:spcPct val="90000"/>
              </a:lnSpc>
              <a:defRPr/>
            </a:pPr>
            <a:r>
              <a:rPr lang="en-US" sz="2400" smtClean="0"/>
              <a:t>Recruitment ? </a:t>
            </a:r>
          </a:p>
          <a:p>
            <a:pPr lvl="1" eaLnBrk="1" hangingPunct="1">
              <a:lnSpc>
                <a:spcPct val="90000"/>
              </a:lnSpc>
              <a:defRPr/>
            </a:pPr>
            <a:r>
              <a:rPr lang="en-US" sz="2400" smtClean="0"/>
              <a:t>Quotation ?</a:t>
            </a:r>
          </a:p>
          <a:p>
            <a:pPr lvl="1" eaLnBrk="1" hangingPunct="1">
              <a:lnSpc>
                <a:spcPct val="90000"/>
              </a:lnSpc>
              <a:defRPr/>
            </a:pPr>
            <a:r>
              <a:rPr lang="en-US" sz="240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smtClean="0"/>
              <a:t>Business Plan approach</a:t>
            </a:r>
          </a:p>
        </p:txBody>
      </p:sp>
      <p:sp>
        <p:nvSpPr>
          <p:cNvPr id="124931"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en-US" smtClean="0"/>
              <a:t>For sport organizations </a:t>
            </a:r>
            <a:r>
              <a:rPr lang="en-US" smtClean="0">
                <a:sym typeface="Wingdings" pitchFamily="2" charset="2"/>
              </a:rPr>
              <a:t> </a:t>
            </a:r>
            <a:r>
              <a:rPr lang="en-US" i="1" smtClean="0">
                <a:solidFill>
                  <a:schemeClr val="hlink"/>
                </a:solidFill>
                <a:sym typeface="Wingdings" pitchFamily="2" charset="2"/>
              </a:rPr>
              <a:t>specific “hybrid” approach  : RBV development at first and environment analysis as a kind support in a generic (classical) “background”</a:t>
            </a:r>
            <a:endParaRPr lang="en-US" i="1" smtClean="0">
              <a:solidFill>
                <a:schemeClr val="hlink"/>
              </a:solidFill>
            </a:endParaRPr>
          </a:p>
          <a:p>
            <a:pPr eaLnBrk="1" hangingPunct="1">
              <a:lnSpc>
                <a:spcPct val="90000"/>
              </a:lnSpc>
              <a:defRPr/>
            </a:pPr>
            <a:endParaRPr lang="en-US" i="1" smtClean="0">
              <a:solidFill>
                <a:schemeClr val="hlink"/>
              </a:solidFill>
            </a:endParaRPr>
          </a:p>
          <a:p>
            <a:pPr eaLnBrk="1" hangingPunct="1">
              <a:lnSpc>
                <a:spcPct val="90000"/>
              </a:lnSpc>
              <a:buFont typeface="Wingdings" panose="05000000000000000000" pitchFamily="2" charset="2"/>
              <a:buChar char="«"/>
              <a:defRPr/>
            </a:pPr>
            <a:r>
              <a:rPr lang="en-US" smtClean="0"/>
              <a:t>3 levels :</a:t>
            </a:r>
          </a:p>
          <a:p>
            <a:pPr lvl="1" eaLnBrk="1" hangingPunct="1">
              <a:lnSpc>
                <a:spcPct val="90000"/>
              </a:lnSpc>
              <a:defRPr/>
            </a:pPr>
            <a:r>
              <a:rPr lang="en-US" b="1" i="1" smtClean="0">
                <a:solidFill>
                  <a:schemeClr val="folHlink"/>
                </a:solidFill>
              </a:rPr>
              <a:t>Evaluation</a:t>
            </a:r>
          </a:p>
          <a:p>
            <a:pPr lvl="1" eaLnBrk="1" hangingPunct="1">
              <a:lnSpc>
                <a:spcPct val="90000"/>
              </a:lnSpc>
              <a:defRPr/>
            </a:pPr>
            <a:r>
              <a:rPr lang="en-US" b="1" i="1" smtClean="0">
                <a:solidFill>
                  <a:schemeClr val="folHlink"/>
                </a:solidFill>
              </a:rPr>
              <a:t>Organization</a:t>
            </a:r>
          </a:p>
          <a:p>
            <a:pPr lvl="1" eaLnBrk="1" hangingPunct="1">
              <a:lnSpc>
                <a:spcPct val="90000"/>
              </a:lnSpc>
              <a:defRPr/>
            </a:pPr>
            <a:r>
              <a:rPr lang="en-US" b="1" i="1" smtClean="0">
                <a:solidFill>
                  <a:schemeClr val="folHlink"/>
                </a:solidFill>
              </a:rPr>
              <a:t>Restitution</a:t>
            </a:r>
          </a:p>
          <a:p>
            <a:pPr eaLnBrk="1" hangingPunct="1">
              <a:lnSpc>
                <a:spcPct val="90000"/>
              </a:lnSpc>
              <a:defRPr/>
            </a:pPr>
            <a:endParaRPr lang="en-US" b="1" i="1" smtClean="0">
              <a:solidFill>
                <a:schemeClr val="folHlink"/>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b="1" smtClean="0"/>
              <a:t>Evaluation step</a:t>
            </a:r>
          </a:p>
        </p:txBody>
      </p:sp>
      <p:sp>
        <p:nvSpPr>
          <p:cNvPr id="125955"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Char char="«"/>
              <a:defRPr/>
            </a:pPr>
            <a:r>
              <a:rPr lang="en-US" sz="2800" smtClean="0"/>
              <a:t>1. Assets (resources &amp; capabilities) identification linking to the main profit centers and key stakeholders</a:t>
            </a:r>
          </a:p>
          <a:p>
            <a:pPr eaLnBrk="1" hangingPunct="1">
              <a:lnSpc>
                <a:spcPct val="80000"/>
              </a:lnSpc>
              <a:buFont typeface="Wingdings" panose="05000000000000000000" pitchFamily="2" charset="2"/>
              <a:buChar char="«"/>
              <a:defRPr/>
            </a:pPr>
            <a:r>
              <a:rPr lang="en-US" sz="2800" smtClean="0"/>
              <a:t>2. Potential and rent evaluation of each asset (V.R.I.O)</a:t>
            </a:r>
          </a:p>
          <a:p>
            <a:pPr eaLnBrk="1" hangingPunct="1">
              <a:lnSpc>
                <a:spcPct val="80000"/>
              </a:lnSpc>
              <a:buFont typeface="Wingdings" panose="05000000000000000000" pitchFamily="2" charset="2"/>
              <a:buChar char="«"/>
              <a:defRPr/>
            </a:pPr>
            <a:r>
              <a:rPr lang="en-US" sz="2800" smtClean="0"/>
              <a:t>3. Description of the main characteristics of the “macro” environment :</a:t>
            </a:r>
          </a:p>
          <a:p>
            <a:pPr lvl="1" eaLnBrk="1" hangingPunct="1">
              <a:lnSpc>
                <a:spcPct val="80000"/>
              </a:lnSpc>
              <a:defRPr/>
            </a:pPr>
            <a:r>
              <a:rPr lang="en-US" sz="2400" smtClean="0"/>
              <a:t>Economical</a:t>
            </a:r>
          </a:p>
          <a:p>
            <a:pPr lvl="1" eaLnBrk="1" hangingPunct="1">
              <a:lnSpc>
                <a:spcPct val="80000"/>
              </a:lnSpc>
              <a:defRPr/>
            </a:pPr>
            <a:r>
              <a:rPr lang="en-US" sz="2400" smtClean="0"/>
              <a:t>Political</a:t>
            </a:r>
          </a:p>
          <a:p>
            <a:pPr lvl="1" eaLnBrk="1" hangingPunct="1">
              <a:lnSpc>
                <a:spcPct val="80000"/>
              </a:lnSpc>
              <a:defRPr/>
            </a:pPr>
            <a:r>
              <a:rPr lang="en-US" sz="2400" smtClean="0"/>
              <a:t>Sociological &amp; cultural</a:t>
            </a:r>
          </a:p>
          <a:p>
            <a:pPr lvl="1" eaLnBrk="1" hangingPunct="1">
              <a:lnSpc>
                <a:spcPct val="80000"/>
              </a:lnSpc>
              <a:defRPr/>
            </a:pPr>
            <a:r>
              <a:rPr lang="en-US" sz="2400" smtClean="0"/>
              <a:t>Legal aspects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US" b="1" smtClean="0"/>
              <a:t>Evaluation step</a:t>
            </a:r>
          </a:p>
        </p:txBody>
      </p:sp>
      <p:sp>
        <p:nvSpPr>
          <p:cNvPr id="126979"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Char char="«"/>
              <a:defRPr/>
            </a:pPr>
            <a:r>
              <a:rPr lang="en-US" sz="2400" smtClean="0"/>
              <a:t>4. Description of the main characteristic of the “micro” environment ( “5 forces model”) :</a:t>
            </a:r>
          </a:p>
          <a:p>
            <a:pPr lvl="1" eaLnBrk="1" hangingPunct="1">
              <a:lnSpc>
                <a:spcPct val="80000"/>
              </a:lnSpc>
              <a:defRPr/>
            </a:pPr>
            <a:r>
              <a:rPr lang="en-US" sz="2000" smtClean="0"/>
              <a:t>Identification of your stakeholders linking to resources access and sharing : analyze your control and negotiating power !</a:t>
            </a:r>
          </a:p>
          <a:p>
            <a:pPr lvl="1" eaLnBrk="1" hangingPunct="1">
              <a:lnSpc>
                <a:spcPct val="80000"/>
              </a:lnSpc>
              <a:defRPr/>
            </a:pPr>
            <a:r>
              <a:rPr lang="en-US" sz="2000" smtClean="0"/>
              <a:t>Customers (marketing segmentation) : analyze your control and negotiating power !</a:t>
            </a:r>
          </a:p>
          <a:p>
            <a:pPr lvl="1" eaLnBrk="1" hangingPunct="1">
              <a:lnSpc>
                <a:spcPct val="80000"/>
              </a:lnSpc>
              <a:defRPr/>
            </a:pPr>
            <a:r>
              <a:rPr lang="en-US" sz="2000" smtClean="0"/>
              <a:t>Competitors (direct - substitutes – new entrants) analyze the threats  </a:t>
            </a:r>
          </a:p>
          <a:p>
            <a:pPr eaLnBrk="1" hangingPunct="1">
              <a:lnSpc>
                <a:spcPct val="80000"/>
              </a:lnSpc>
              <a:buFont typeface="Wingdings" panose="05000000000000000000" pitchFamily="2" charset="2"/>
              <a:buChar char="«"/>
              <a:defRPr/>
            </a:pPr>
            <a:r>
              <a:rPr lang="en-US" sz="2400" smtClean="0"/>
              <a:t>5. First summary :</a:t>
            </a:r>
          </a:p>
          <a:p>
            <a:pPr lvl="1" eaLnBrk="1" hangingPunct="1">
              <a:lnSpc>
                <a:spcPct val="80000"/>
              </a:lnSpc>
              <a:defRPr/>
            </a:pPr>
            <a:r>
              <a:rPr lang="en-US" sz="2000" smtClean="0"/>
              <a:t>Financial needs : budget necessary to implement</a:t>
            </a:r>
          </a:p>
          <a:p>
            <a:pPr lvl="1" eaLnBrk="1" hangingPunct="1">
              <a:lnSpc>
                <a:spcPct val="80000"/>
              </a:lnSpc>
              <a:defRPr/>
            </a:pPr>
            <a:r>
              <a:rPr lang="en-US" sz="2000" smtClean="0"/>
              <a:t>Human needs : competencies ? Recruitment ? Formation ? Placements ? Consulting agencies ?</a:t>
            </a:r>
          </a:p>
          <a:p>
            <a:pPr lvl="1" eaLnBrk="1" hangingPunct="1">
              <a:lnSpc>
                <a:spcPct val="80000"/>
              </a:lnSpc>
              <a:defRPr/>
            </a:pPr>
            <a:r>
              <a:rPr lang="en-US" sz="2000" smtClean="0"/>
              <a:t>Global profitability of the development project</a:t>
            </a:r>
          </a:p>
          <a:p>
            <a:pPr lvl="1" eaLnBrk="1" hangingPunct="1">
              <a:lnSpc>
                <a:spcPct val="80000"/>
              </a:lnSpc>
              <a:defRPr/>
            </a:pPr>
            <a:r>
              <a:rPr lang="en-US" sz="2000" smtClean="0"/>
              <a:t>First prices fixation : ticketing – Public Relations – Communication supports - Merchandising…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smtClean="0"/>
              <a:t>Organizational step</a:t>
            </a:r>
            <a:r>
              <a:rPr lang="en-US" smtClean="0"/>
              <a:t> </a:t>
            </a:r>
          </a:p>
        </p:txBody>
      </p:sp>
      <p:sp>
        <p:nvSpPr>
          <p:cNvPr id="131075" name="Rectangle 3"/>
          <p:cNvSpPr>
            <a:spLocks noGrp="1" noChangeArrowheads="1"/>
          </p:cNvSpPr>
          <p:nvPr>
            <p:ph type="body" idx="1"/>
          </p:nvPr>
        </p:nvSpPr>
        <p:spPr/>
        <p:txBody>
          <a:bodyPr/>
          <a:lstStyle/>
          <a:p>
            <a:pPr eaLnBrk="1" hangingPunct="1">
              <a:buFont typeface="Wingdings" panose="05000000000000000000" pitchFamily="2" charset="2"/>
              <a:buChar char="«"/>
              <a:defRPr/>
            </a:pPr>
            <a:r>
              <a:rPr lang="en-US" smtClean="0"/>
              <a:t>1. Articulation and orchestration of resources with your capabilities : exploration and exploitation to optimize the whole potential of assets portfolio ?</a:t>
            </a:r>
          </a:p>
          <a:p>
            <a:pPr eaLnBrk="1" hangingPunct="1">
              <a:buFont typeface="Wingdings" panose="05000000000000000000" pitchFamily="2" charset="2"/>
              <a:buChar char="«"/>
              <a:defRPr/>
            </a:pPr>
            <a:r>
              <a:rPr lang="en-US" smtClean="0"/>
              <a:t>2.Interactions between resources : analyze the links and the creation of a system ?</a:t>
            </a:r>
          </a:p>
          <a:p>
            <a:pPr eaLnBrk="1" hangingPunct="1">
              <a:buFont typeface="Wingdings" panose="05000000000000000000" pitchFamily="2" charset="2"/>
              <a:buChar char="«"/>
              <a:defRPr/>
            </a:pPr>
            <a:r>
              <a:rPr lang="en-US" smtClean="0"/>
              <a:t>3.Renew or reject your assets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pPr eaLnBrk="1" hangingPunct="1">
              <a:defRPr/>
            </a:pPr>
            <a:r>
              <a:rPr lang="en-US" sz="4800" b="1" smtClean="0"/>
              <a:t>Resume</a:t>
            </a:r>
            <a:br>
              <a:rPr lang="en-US" sz="4800" b="1" smtClean="0"/>
            </a:br>
            <a:r>
              <a:rPr lang="en-US" sz="4800" b="1" smtClean="0"/>
              <a:t>“BUSINESS MODEL”</a:t>
            </a:r>
          </a:p>
        </p:txBody>
      </p:sp>
      <p:sp>
        <p:nvSpPr>
          <p:cNvPr id="152579" name="Rectangle 3"/>
          <p:cNvSpPr>
            <a:spLocks noGrp="1" noChangeArrowheads="1"/>
          </p:cNvSpPr>
          <p:nvPr>
            <p:ph type="subTitle" idx="1"/>
          </p:nvPr>
        </p:nvSpPr>
        <p:spPr/>
        <p:txBody>
          <a:bodyPr/>
          <a:lstStyle/>
          <a:p>
            <a:pPr eaLnBrk="1" hangingPunct="1">
              <a:defRPr/>
            </a:pPr>
            <a:r>
              <a:rPr lang="en-US" sz="2800" smtClean="0"/>
              <a:t>Definition : a sort of diagram which explain how you can generate profits (more precisely your turnover)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Business Model ? </a:t>
            </a:r>
            <a:endParaRPr lang="fr-FR" dirty="0"/>
          </a:p>
        </p:txBody>
      </p:sp>
      <p:sp>
        <p:nvSpPr>
          <p:cNvPr id="3" name="Espace réservé du contenu 2"/>
          <p:cNvSpPr>
            <a:spLocks noGrp="1"/>
          </p:cNvSpPr>
          <p:nvPr>
            <p:ph idx="1"/>
          </p:nvPr>
        </p:nvSpPr>
        <p:spPr/>
        <p:txBody>
          <a:bodyPr/>
          <a:lstStyle/>
          <a:p>
            <a:pPr>
              <a:buFont typeface="Wingdings" panose="05000000000000000000" pitchFamily="2" charset="2"/>
              <a:buChar char="q"/>
              <a:defRPr/>
            </a:pPr>
            <a:r>
              <a:rPr lang="en-US" dirty="0"/>
              <a:t>« The essence of the idea is </a:t>
            </a:r>
            <a:r>
              <a:rPr lang="en-US" b="1" dirty="0"/>
              <a:t>‘how you get paid’, or ‘how you </a:t>
            </a:r>
            <a:r>
              <a:rPr lang="en-US" b="1" dirty="0" smtClean="0"/>
              <a:t>make money</a:t>
            </a:r>
            <a:r>
              <a:rPr lang="en-US" b="1" dirty="0"/>
              <a:t>’ </a:t>
            </a:r>
            <a:r>
              <a:rPr lang="en-US" dirty="0"/>
              <a:t>with a taxonomy of alternative mechanisms </a:t>
            </a:r>
            <a:r>
              <a:rPr lang="en-US" dirty="0" smtClean="0"/>
              <a:t>». (</a:t>
            </a:r>
            <a:r>
              <a:rPr lang="fr-FR" dirty="0" err="1"/>
              <a:t>Chesbrough</a:t>
            </a:r>
            <a:r>
              <a:rPr lang="fr-FR" dirty="0"/>
              <a:t> </a:t>
            </a:r>
            <a:r>
              <a:rPr lang="fr-FR" dirty="0" smtClean="0"/>
              <a:t>et </a:t>
            </a:r>
            <a:r>
              <a:rPr lang="fr-FR" dirty="0" err="1" smtClean="0"/>
              <a:t>Rosembloom</a:t>
            </a:r>
            <a:r>
              <a:rPr lang="fr-FR" dirty="0" smtClean="0"/>
              <a:t>, 2002)</a:t>
            </a:r>
            <a:endParaRPr lang="en-US" dirty="0" smtClean="0"/>
          </a:p>
          <a:p>
            <a:pPr>
              <a:buFont typeface="Wingdings" panose="05000000000000000000" pitchFamily="2" charset="2"/>
              <a:buChar char="q"/>
              <a:defRPr/>
            </a:pPr>
            <a:endParaRPr lang="en-US" dirty="0"/>
          </a:p>
          <a:p>
            <a:pPr>
              <a:buFont typeface="Wingdings" panose="05000000000000000000" pitchFamily="2" charset="2"/>
              <a:buChar char="q"/>
              <a:defRPr/>
            </a:pPr>
            <a:r>
              <a:rPr lang="en-US" dirty="0" smtClean="0"/>
              <a:t>« Business model refers to the core architecture of a firm, specifically how it deploys all relevant resources ». (</a:t>
            </a:r>
            <a:r>
              <a:rPr lang="en-US" dirty="0" err="1" smtClean="0"/>
              <a:t>Tapscott</a:t>
            </a:r>
            <a:r>
              <a:rPr lang="en-US" dirty="0" smtClean="0"/>
              <a:t>, 2001)</a:t>
            </a:r>
          </a:p>
          <a:p>
            <a:pPr>
              <a:defRPr/>
            </a:pPr>
            <a:endParaRPr lang="en-US" dirty="0"/>
          </a:p>
          <a:p>
            <a:pPr>
              <a:defRPr/>
            </a:pP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sz="4000" b="1" smtClean="0"/>
              <a:t>5 “keys” to explain for your Business Model</a:t>
            </a:r>
          </a:p>
        </p:txBody>
      </p:sp>
      <p:sp>
        <p:nvSpPr>
          <p:cNvPr id="153603" name="AutoShape 3"/>
          <p:cNvSpPr>
            <a:spLocks noChangeArrowheads="1"/>
          </p:cNvSpPr>
          <p:nvPr/>
        </p:nvSpPr>
        <p:spPr bwMode="auto">
          <a:xfrm>
            <a:off x="1835150" y="2133600"/>
            <a:ext cx="5618163" cy="3887788"/>
          </a:xfrm>
          <a:prstGeom prst="star5">
            <a:avLst/>
          </a:prstGeom>
          <a:solidFill>
            <a:srgbClr val="FFCC99">
              <a:alpha val="50000"/>
            </a:srgbClr>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sz="3200" b="1">
                <a:latin typeface="Snap ITC" pitchFamily="82" charset="0"/>
                <a:cs typeface="Arial" charset="0"/>
              </a:rPr>
              <a:t>Business </a:t>
            </a:r>
          </a:p>
          <a:p>
            <a:pPr algn="ctr" eaLnBrk="1" hangingPunct="1">
              <a:defRPr/>
            </a:pPr>
            <a:r>
              <a:rPr lang="fr-FR" sz="3200" b="1">
                <a:latin typeface="Snap ITC" pitchFamily="82" charset="0"/>
                <a:cs typeface="Arial" charset="0"/>
              </a:rPr>
              <a:t>Model</a:t>
            </a:r>
          </a:p>
        </p:txBody>
      </p:sp>
      <p:sp>
        <p:nvSpPr>
          <p:cNvPr id="28676" name="Text Box 4"/>
          <p:cNvSpPr txBox="1">
            <a:spLocks noChangeArrowheads="1"/>
          </p:cNvSpPr>
          <p:nvPr/>
        </p:nvSpPr>
        <p:spPr bwMode="auto">
          <a:xfrm>
            <a:off x="179388" y="3213100"/>
            <a:ext cx="237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Positioning ?</a:t>
            </a:r>
          </a:p>
        </p:txBody>
      </p:sp>
      <p:sp>
        <p:nvSpPr>
          <p:cNvPr id="28677" name="Text Box 5"/>
          <p:cNvSpPr txBox="1">
            <a:spLocks noChangeArrowheads="1"/>
          </p:cNvSpPr>
          <p:nvPr/>
        </p:nvSpPr>
        <p:spPr bwMode="auto">
          <a:xfrm>
            <a:off x="7200900" y="3141663"/>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Singularity ?</a:t>
            </a:r>
          </a:p>
        </p:txBody>
      </p:sp>
      <p:sp>
        <p:nvSpPr>
          <p:cNvPr id="28678" name="Text Box 6"/>
          <p:cNvSpPr txBox="1">
            <a:spLocks noChangeArrowheads="1"/>
          </p:cNvSpPr>
          <p:nvPr/>
        </p:nvSpPr>
        <p:spPr bwMode="auto">
          <a:xfrm>
            <a:off x="3708400" y="162877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2400" b="1">
                <a:latin typeface="Times New Roman" panose="02020603050405020304" pitchFamily="18" charset="0"/>
              </a:rPr>
              <a:t>Trade ?</a:t>
            </a:r>
          </a:p>
        </p:txBody>
      </p:sp>
      <p:sp>
        <p:nvSpPr>
          <p:cNvPr id="28679" name="Text Box 7"/>
          <p:cNvSpPr txBox="1">
            <a:spLocks noChangeArrowheads="1"/>
          </p:cNvSpPr>
          <p:nvPr/>
        </p:nvSpPr>
        <p:spPr bwMode="auto">
          <a:xfrm>
            <a:off x="1477963" y="5949950"/>
            <a:ext cx="2520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Core human compenetencies ?</a:t>
            </a:r>
          </a:p>
        </p:txBody>
      </p:sp>
      <p:sp>
        <p:nvSpPr>
          <p:cNvPr id="28680" name="Text Box 8"/>
          <p:cNvSpPr txBox="1">
            <a:spLocks noChangeArrowheads="1"/>
          </p:cNvSpPr>
          <p:nvPr/>
        </p:nvSpPr>
        <p:spPr bwMode="auto">
          <a:xfrm>
            <a:off x="5003800" y="5949950"/>
            <a:ext cx="3529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Description of the demand in your market?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sz="3200" b="1" smtClean="0"/>
              <a:t>Example of Business Model : ZARA case</a:t>
            </a:r>
          </a:p>
        </p:txBody>
      </p:sp>
      <p:sp>
        <p:nvSpPr>
          <p:cNvPr id="154627" name="Rectangle 3"/>
          <p:cNvSpPr>
            <a:spLocks noGrp="1" noChangeArrowheads="1"/>
          </p:cNvSpPr>
          <p:nvPr>
            <p:ph type="body" idx="1"/>
          </p:nvPr>
        </p:nvSpPr>
        <p:spPr>
          <a:xfrm>
            <a:off x="457200" y="1341438"/>
            <a:ext cx="8229600" cy="5183187"/>
          </a:xfrm>
        </p:spPr>
        <p:txBody>
          <a:bodyPr/>
          <a:lstStyle/>
          <a:p>
            <a:pPr marL="609600" indent="-609600" eaLnBrk="1" hangingPunct="1">
              <a:lnSpc>
                <a:spcPct val="90000"/>
              </a:lnSpc>
              <a:buFont typeface="Wingdings" panose="05000000000000000000" pitchFamily="2" charset="2"/>
              <a:buAutoNum type="arabicPeriod"/>
              <a:defRPr/>
            </a:pPr>
            <a:r>
              <a:rPr lang="en-US" sz="2400" smtClean="0"/>
              <a:t>Creation (imitation in fact !), production (plants), distribution (ZARA shops) of fashion products with a large diffusion</a:t>
            </a:r>
          </a:p>
          <a:p>
            <a:pPr marL="609600" indent="-609600" eaLnBrk="1" hangingPunct="1">
              <a:lnSpc>
                <a:spcPct val="90000"/>
              </a:lnSpc>
              <a:buFont typeface="Wingdings" panose="05000000000000000000" pitchFamily="2" charset="2"/>
              <a:buAutoNum type="arabicPeriod"/>
              <a:defRPr/>
            </a:pPr>
            <a:r>
              <a:rPr lang="en-US" sz="2400" smtClean="0"/>
              <a:t>Positioning in selling fashion products with relative low prices</a:t>
            </a:r>
          </a:p>
          <a:p>
            <a:pPr marL="609600" indent="-609600" eaLnBrk="1" hangingPunct="1">
              <a:lnSpc>
                <a:spcPct val="90000"/>
              </a:lnSpc>
              <a:buFont typeface="Wingdings" panose="05000000000000000000" pitchFamily="2" charset="2"/>
              <a:buAutoNum type="arabicPeriod"/>
              <a:defRPr/>
            </a:pPr>
            <a:r>
              <a:rPr lang="en-US" sz="2400" smtClean="0"/>
              <a:t>Singularity : imitation of fashion actuality (most creative dressmakers) &amp; new models in the shops every week !</a:t>
            </a:r>
          </a:p>
          <a:p>
            <a:pPr marL="609600" indent="-609600" eaLnBrk="1" hangingPunct="1">
              <a:lnSpc>
                <a:spcPct val="90000"/>
              </a:lnSpc>
              <a:buFont typeface="Wingdings" panose="05000000000000000000" pitchFamily="2" charset="2"/>
              <a:buAutoNum type="arabicPeriod"/>
              <a:defRPr/>
            </a:pPr>
            <a:r>
              <a:rPr lang="en-US" sz="2400" smtClean="0"/>
              <a:t>Core competencies : control of all the process of the supply chain management (creation – production – logistic) </a:t>
            </a:r>
            <a:r>
              <a:rPr lang="en-US" sz="2400" smtClean="0">
                <a:sym typeface="Wingdings" pitchFamily="2" charset="2"/>
              </a:rPr>
              <a:t> a just in time strategy very difficult to implement in this industry !</a:t>
            </a:r>
          </a:p>
          <a:p>
            <a:pPr marL="609600" indent="-609600" eaLnBrk="1" hangingPunct="1">
              <a:lnSpc>
                <a:spcPct val="90000"/>
              </a:lnSpc>
              <a:buFont typeface="Wingdings" panose="05000000000000000000" pitchFamily="2" charset="2"/>
              <a:buAutoNum type="arabicPeriod"/>
              <a:defRPr/>
            </a:pPr>
            <a:r>
              <a:rPr lang="en-US" sz="2400" smtClean="0"/>
              <a:t>The demand is very high for this kind of “fashion” products with relative low prices…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11188" y="0"/>
            <a:ext cx="82296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700" b="1"/>
              <a:t>Identifying key stakeholders (Mitchell et al., 1997)</a:t>
            </a:r>
          </a:p>
        </p:txBody>
      </p:sp>
      <p:grpSp>
        <p:nvGrpSpPr>
          <p:cNvPr id="6147" name="Group 3"/>
          <p:cNvGrpSpPr>
            <a:grpSpLocks/>
          </p:cNvGrpSpPr>
          <p:nvPr/>
        </p:nvGrpSpPr>
        <p:grpSpPr bwMode="auto">
          <a:xfrm>
            <a:off x="1116013" y="908050"/>
            <a:ext cx="7199312" cy="5949950"/>
            <a:chOff x="1066" y="754"/>
            <a:chExt cx="3900" cy="3130"/>
          </a:xfrm>
        </p:grpSpPr>
        <p:sp>
          <p:nvSpPr>
            <p:cNvPr id="6159"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0"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1"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6148" name="Text Box 7"/>
          <p:cNvSpPr txBox="1">
            <a:spLocks noChangeArrowheads="1"/>
          </p:cNvSpPr>
          <p:nvPr/>
        </p:nvSpPr>
        <p:spPr bwMode="auto">
          <a:xfrm>
            <a:off x="161925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Dormant</a:t>
            </a:r>
          </a:p>
        </p:txBody>
      </p:sp>
      <p:sp>
        <p:nvSpPr>
          <p:cNvPr id="6149" name="Text Box 8"/>
          <p:cNvSpPr txBox="1">
            <a:spLocks noChangeArrowheads="1"/>
          </p:cNvSpPr>
          <p:nvPr/>
        </p:nvSpPr>
        <p:spPr bwMode="auto">
          <a:xfrm>
            <a:off x="29162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Dangerous</a:t>
            </a:r>
          </a:p>
        </p:txBody>
      </p:sp>
      <p:sp>
        <p:nvSpPr>
          <p:cNvPr id="6150" name="Text Box 9"/>
          <p:cNvSpPr txBox="1">
            <a:spLocks noChangeArrowheads="1"/>
          </p:cNvSpPr>
          <p:nvPr/>
        </p:nvSpPr>
        <p:spPr bwMode="auto">
          <a:xfrm>
            <a:off x="622776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Discretionary</a:t>
            </a:r>
          </a:p>
          <a:p>
            <a:pPr algn="ctr" eaLnBrk="1" hangingPunct="1">
              <a:spcBef>
                <a:spcPct val="50000"/>
              </a:spcBef>
              <a:buClrTx/>
              <a:buSzTx/>
              <a:buFontTx/>
              <a:buNone/>
            </a:pPr>
            <a:endParaRPr lang="fr-FR" altLang="fr-FR" sz="1600" b="1">
              <a:latin typeface="Tahoma" panose="020B0604030504040204" pitchFamily="34" charset="0"/>
            </a:endParaRPr>
          </a:p>
        </p:txBody>
      </p:sp>
      <p:sp>
        <p:nvSpPr>
          <p:cNvPr id="6151" name="Text Box 10"/>
          <p:cNvSpPr txBox="1">
            <a:spLocks noChangeArrowheads="1"/>
          </p:cNvSpPr>
          <p:nvPr/>
        </p:nvSpPr>
        <p:spPr bwMode="auto">
          <a:xfrm>
            <a:off x="392430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Definitive</a:t>
            </a:r>
          </a:p>
        </p:txBody>
      </p:sp>
      <p:sp>
        <p:nvSpPr>
          <p:cNvPr id="6152" name="Text Box 11"/>
          <p:cNvSpPr txBox="1">
            <a:spLocks noChangeArrowheads="1"/>
          </p:cNvSpPr>
          <p:nvPr/>
        </p:nvSpPr>
        <p:spPr bwMode="auto">
          <a:xfrm>
            <a:off x="377983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Demanding</a:t>
            </a:r>
          </a:p>
        </p:txBody>
      </p:sp>
      <p:sp>
        <p:nvSpPr>
          <p:cNvPr id="6153" name="Text Box 12"/>
          <p:cNvSpPr txBox="1">
            <a:spLocks noChangeArrowheads="1"/>
          </p:cNvSpPr>
          <p:nvPr/>
        </p:nvSpPr>
        <p:spPr bwMode="auto">
          <a:xfrm>
            <a:off x="48593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Dépendent</a:t>
            </a:r>
          </a:p>
        </p:txBody>
      </p:sp>
      <p:sp>
        <p:nvSpPr>
          <p:cNvPr id="6154" name="Text Box 13"/>
          <p:cNvSpPr txBox="1">
            <a:spLocks noChangeArrowheads="1"/>
          </p:cNvSpPr>
          <p:nvPr/>
        </p:nvSpPr>
        <p:spPr bwMode="auto">
          <a:xfrm>
            <a:off x="392430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Dominant</a:t>
            </a:r>
          </a:p>
        </p:txBody>
      </p:sp>
      <p:sp>
        <p:nvSpPr>
          <p:cNvPr id="6155" name="Text Box 14"/>
          <p:cNvSpPr txBox="1">
            <a:spLocks noChangeArrowheads="1"/>
          </p:cNvSpPr>
          <p:nvPr/>
        </p:nvSpPr>
        <p:spPr bwMode="auto">
          <a:xfrm>
            <a:off x="7019925" y="5300663"/>
            <a:ext cx="1584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Non stakeholder</a:t>
            </a:r>
          </a:p>
        </p:txBody>
      </p:sp>
      <p:sp>
        <p:nvSpPr>
          <p:cNvPr id="6156" name="Text Box 15"/>
          <p:cNvSpPr txBox="1">
            <a:spLocks noChangeArrowheads="1"/>
          </p:cNvSpPr>
          <p:nvPr/>
        </p:nvSpPr>
        <p:spPr bwMode="auto">
          <a:xfrm>
            <a:off x="17938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POWER</a:t>
            </a:r>
          </a:p>
        </p:txBody>
      </p:sp>
      <p:sp>
        <p:nvSpPr>
          <p:cNvPr id="6157" name="Text Box 16"/>
          <p:cNvSpPr txBox="1">
            <a:spLocks noChangeArrowheads="1"/>
          </p:cNvSpPr>
          <p:nvPr/>
        </p:nvSpPr>
        <p:spPr bwMode="auto">
          <a:xfrm>
            <a:off x="7308850" y="83661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LEGITIMACY</a:t>
            </a:r>
          </a:p>
        </p:txBody>
      </p:sp>
      <p:sp>
        <p:nvSpPr>
          <p:cNvPr id="6158" name="Text Box 17"/>
          <p:cNvSpPr txBox="1">
            <a:spLocks noChangeArrowheads="1"/>
          </p:cNvSpPr>
          <p:nvPr/>
        </p:nvSpPr>
        <p:spPr bwMode="auto">
          <a:xfrm>
            <a:off x="118745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URGENCY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457200" y="158750"/>
            <a:ext cx="2459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1" hangingPunct="1">
              <a:defRPr/>
            </a:pPr>
            <a:r>
              <a:rPr lang="fr-FR" sz="4000">
                <a:solidFill>
                  <a:schemeClr val="tx2"/>
                </a:solidFill>
                <a:effectLst>
                  <a:outerShdw blurRad="38100" dist="38100" dir="2700000" algn="tl">
                    <a:srgbClr val="000000"/>
                  </a:outerShdw>
                </a:effectLst>
                <a:latin typeface="Arial" charset="0"/>
                <a:cs typeface="Arial" charset="0"/>
              </a:rPr>
              <a:t>Example : </a:t>
            </a:r>
          </a:p>
        </p:txBody>
      </p:sp>
      <p:pic>
        <p:nvPicPr>
          <p:cNvPr id="30723" name="Picture 3" descr="pam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88913"/>
            <a:ext cx="24098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au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0"/>
            <a:ext cx="11525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pampelon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25538"/>
            <a:ext cx="8713788"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6"/>
          <p:cNvSpPr>
            <a:spLocks noChangeArrowheads="1"/>
          </p:cNvSpPr>
          <p:nvPr/>
        </p:nvSpPr>
        <p:spPr bwMode="auto">
          <a:xfrm>
            <a:off x="2987675" y="6491288"/>
            <a:ext cx="2798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fr-FR">
                <a:solidFill>
                  <a:schemeClr val="tx2"/>
                </a:solidFill>
                <a:effectLst>
                  <a:outerShdw blurRad="38100" dist="38100" dir="2700000" algn="tl">
                    <a:srgbClr val="000000"/>
                  </a:outerShdw>
                </a:effectLst>
                <a:latin typeface="Verdana" pitchFamily="34" charset="0"/>
                <a:cs typeface="Arial" charset="0"/>
                <a:hlinkClick r:id="rId5"/>
              </a:rPr>
              <a:t>www.pampelonne.com</a:t>
            </a:r>
            <a:endParaRPr lang="fr-FR">
              <a:solidFill>
                <a:schemeClr val="tx2"/>
              </a:solidFill>
              <a:effectLst>
                <a:outerShdw blurRad="38100" dist="38100" dir="2700000" algn="tl">
                  <a:srgbClr val="000000"/>
                </a:outerShdw>
              </a:effectLst>
              <a:latin typeface="Verdana" pitchFamily="34"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b="1" smtClean="0"/>
              <a:t>Pampelonne Business Model</a:t>
            </a:r>
          </a:p>
        </p:txBody>
      </p:sp>
      <p:sp>
        <p:nvSpPr>
          <p:cNvPr id="151555" name="Rectangle 3"/>
          <p:cNvSpPr>
            <a:spLocks noGrp="1" noChangeArrowheads="1"/>
          </p:cNvSpPr>
          <p:nvPr>
            <p:ph type="body" idx="1"/>
          </p:nvPr>
        </p:nvSpPr>
        <p:spPr>
          <a:xfrm>
            <a:off x="457200" y="1600200"/>
            <a:ext cx="8229600" cy="4997450"/>
          </a:xfrm>
        </p:spPr>
        <p:txBody>
          <a:bodyPr/>
          <a:lstStyle/>
          <a:p>
            <a:pPr eaLnBrk="1" hangingPunct="1">
              <a:lnSpc>
                <a:spcPct val="80000"/>
              </a:lnSpc>
              <a:buFont typeface="Wingdings" panose="05000000000000000000" pitchFamily="2" charset="2"/>
              <a:buChar char="«"/>
              <a:defRPr/>
            </a:pPr>
            <a:r>
              <a:rPr lang="en-US" sz="2000" smtClean="0">
                <a:solidFill>
                  <a:schemeClr val="hlink"/>
                </a:solidFill>
              </a:rPr>
              <a:t>Trade :</a:t>
            </a:r>
            <a:r>
              <a:rPr lang="en-US" sz="2000" smtClean="0"/>
              <a:t> Public Relations expert </a:t>
            </a:r>
            <a:r>
              <a:rPr lang="en-US" sz="2000" smtClean="0">
                <a:sym typeface="Wingdings" pitchFamily="2" charset="2"/>
              </a:rPr>
              <a:t> implementation &amp; activation</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Positioning :</a:t>
            </a:r>
            <a:r>
              <a:rPr lang="en-US" sz="2000" smtClean="0">
                <a:sym typeface="Wingdings" pitchFamily="2" charset="2"/>
              </a:rPr>
              <a:t> High level services coupling to rare sport experiences with the most prestigious events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Core competences :</a:t>
            </a:r>
            <a:r>
              <a:rPr lang="en-US" sz="2000" smtClean="0">
                <a:sym typeface="Wingdings" pitchFamily="2" charset="2"/>
              </a:rPr>
              <a:t> relational networks exploitation – anticipation due to personal informations and “special” access to key actors…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Singularity :</a:t>
            </a:r>
            <a:r>
              <a:rPr lang="en-US" sz="2000" smtClean="0">
                <a:sym typeface="Wingdings" pitchFamily="2" charset="2"/>
              </a:rPr>
              <a:t> contracts &amp; agreement (Roland Garros – Stade de France…) – possession of an event (Open13) and direction of BNP Paribas Masters in Paris.</a:t>
            </a:r>
          </a:p>
          <a:p>
            <a:pPr eaLnBrk="1" hangingPunct="1">
              <a:lnSpc>
                <a:spcPct val="80000"/>
              </a:lnSpc>
              <a:defRPr/>
            </a:pPr>
            <a:endParaRPr lang="en-US" sz="2000" smtClean="0">
              <a:sym typeface="Wingdings" pitchFamily="2" charset="2"/>
            </a:endParaRPr>
          </a:p>
          <a:p>
            <a:pPr eaLnBrk="1" hangingPunct="1">
              <a:lnSpc>
                <a:spcPct val="80000"/>
              </a:lnSpc>
              <a:buFont typeface="Wingdings" panose="05000000000000000000" pitchFamily="2" charset="2"/>
              <a:buChar char="«"/>
              <a:defRPr/>
            </a:pPr>
            <a:r>
              <a:rPr lang="en-US" sz="2000" smtClean="0">
                <a:solidFill>
                  <a:schemeClr val="hlink"/>
                </a:solidFill>
                <a:sym typeface="Wingdings" pitchFamily="2" charset="2"/>
              </a:rPr>
              <a:t>The demand ? :</a:t>
            </a:r>
            <a:r>
              <a:rPr lang="en-US" sz="2000" smtClean="0">
                <a:sym typeface="Wingdings" pitchFamily="2" charset="2"/>
              </a:rPr>
              <a:t> Large firms communication (Public Relations) strategy (Total, Sodexho, BNP Paribas…) and important demand due to exceptional event (Rugby World Cup for instance…)</a:t>
            </a:r>
          </a:p>
          <a:p>
            <a:pPr eaLnBrk="1" hangingPunct="1">
              <a:lnSpc>
                <a:spcPct val="80000"/>
              </a:lnSpc>
              <a:buFont typeface="Wingdings" panose="05000000000000000000" pitchFamily="2" charset="2"/>
              <a:buNone/>
              <a:defRPr/>
            </a:pPr>
            <a:r>
              <a:rPr lang="en-US" sz="2000" smtClean="0">
                <a:sym typeface="Wingdings" pitchFamily="2" charset="2"/>
              </a:rPr>
              <a:t> </a:t>
            </a:r>
            <a:endParaRPr lang="en-US" sz="200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6" name="Rectangle 6"/>
          <p:cNvSpPr>
            <a:spLocks noRot="1" noChangeArrowheads="1"/>
          </p:cNvSpPr>
          <p:nvPr/>
        </p:nvSpPr>
        <p:spPr bwMode="auto">
          <a:xfrm>
            <a:off x="179388" y="260350"/>
            <a:ext cx="8651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a:solidFill>
                  <a:schemeClr val="tx2"/>
                </a:solidFill>
                <a:effectLst>
                  <a:outerShdw blurRad="38100" dist="38100" dir="2700000" algn="tl">
                    <a:srgbClr val="000000"/>
                  </a:outerShdw>
                </a:effectLst>
                <a:latin typeface="Arial" charset="0"/>
                <a:cs typeface="Arial" charset="0"/>
              </a:rPr>
              <a:t>Understanding your Business Model </a:t>
            </a:r>
            <a:br>
              <a:rPr lang="fr-FR" sz="2800">
                <a:solidFill>
                  <a:schemeClr val="tx2"/>
                </a:solidFill>
                <a:effectLst>
                  <a:outerShdw blurRad="38100" dist="38100" dir="2700000" algn="tl">
                    <a:srgbClr val="000000"/>
                  </a:outerShdw>
                </a:effectLst>
                <a:latin typeface="Arial" charset="0"/>
                <a:cs typeface="Arial" charset="0"/>
              </a:rPr>
            </a:br>
            <a:r>
              <a:rPr lang="fr-FR" sz="2400">
                <a:solidFill>
                  <a:schemeClr val="tx2"/>
                </a:solidFill>
                <a:effectLst>
                  <a:outerShdw blurRad="38100" dist="38100" dir="2700000" algn="tl">
                    <a:srgbClr val="000000"/>
                  </a:outerShdw>
                </a:effectLst>
                <a:latin typeface="Arial" charset="0"/>
                <a:cs typeface="Arial" charset="0"/>
              </a:rPr>
              <a:t>Adapted from Gary Hamel :  Leading the Revolution (2002)</a:t>
            </a:r>
          </a:p>
        </p:txBody>
      </p:sp>
      <p:sp>
        <p:nvSpPr>
          <p:cNvPr id="32771" name="Rectangle 7"/>
          <p:cNvSpPr>
            <a:spLocks noChangeArrowheads="1"/>
          </p:cNvSpPr>
          <p:nvPr/>
        </p:nvSpPr>
        <p:spPr bwMode="auto">
          <a:xfrm>
            <a:off x="0" y="3716338"/>
            <a:ext cx="2195513"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Customer Interface</a:t>
            </a:r>
          </a:p>
          <a:p>
            <a:pPr algn="ctr" eaLnBrk="1" hangingPunct="1">
              <a:spcBef>
                <a:spcPct val="0"/>
              </a:spcBef>
              <a:buClrTx/>
              <a:buSzTx/>
              <a:buFontTx/>
              <a:buNone/>
            </a:pPr>
            <a:r>
              <a:rPr lang="fr-FR" altLang="fr-FR" sz="1800">
                <a:latin typeface="Garamond" panose="02020404030301010803" pitchFamily="18" charset="0"/>
              </a:rPr>
              <a:t>Fulfillment &amp; Support</a:t>
            </a:r>
          </a:p>
          <a:p>
            <a:pPr algn="ctr" eaLnBrk="1" hangingPunct="1">
              <a:spcBef>
                <a:spcPct val="0"/>
              </a:spcBef>
              <a:buClrTx/>
              <a:buSzTx/>
              <a:buFontTx/>
              <a:buNone/>
            </a:pPr>
            <a:r>
              <a:rPr lang="fr-FR" altLang="fr-FR" sz="1800">
                <a:latin typeface="Garamond" panose="02020404030301010803" pitchFamily="18" charset="0"/>
              </a:rPr>
              <a:t>Information &amp; Insight</a:t>
            </a:r>
          </a:p>
          <a:p>
            <a:pPr algn="ctr" eaLnBrk="1" hangingPunct="1">
              <a:spcBef>
                <a:spcPct val="0"/>
              </a:spcBef>
              <a:buClrTx/>
              <a:buSzTx/>
              <a:buFontTx/>
              <a:buNone/>
            </a:pPr>
            <a:r>
              <a:rPr lang="fr-FR" altLang="fr-FR" sz="1800">
                <a:latin typeface="Garamond" panose="02020404030301010803" pitchFamily="18" charset="0"/>
              </a:rPr>
              <a:t>Relationship Dynamics</a:t>
            </a:r>
          </a:p>
          <a:p>
            <a:pPr algn="ctr" eaLnBrk="1" hangingPunct="1">
              <a:spcBef>
                <a:spcPct val="0"/>
              </a:spcBef>
              <a:buClrTx/>
              <a:buSzTx/>
              <a:buFontTx/>
              <a:buNone/>
            </a:pPr>
            <a:r>
              <a:rPr lang="fr-FR" altLang="fr-FR" sz="1800">
                <a:latin typeface="Garamond" panose="02020404030301010803" pitchFamily="18" charset="0"/>
              </a:rPr>
              <a:t>Princing Structure</a:t>
            </a:r>
          </a:p>
        </p:txBody>
      </p:sp>
      <p:sp>
        <p:nvSpPr>
          <p:cNvPr id="32772" name="Rectangle 8"/>
          <p:cNvSpPr>
            <a:spLocks noChangeArrowheads="1"/>
          </p:cNvSpPr>
          <p:nvPr/>
        </p:nvSpPr>
        <p:spPr bwMode="auto">
          <a:xfrm>
            <a:off x="2411413" y="3716338"/>
            <a:ext cx="2160587"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Core Strategy</a:t>
            </a:r>
          </a:p>
          <a:p>
            <a:pPr algn="ctr" eaLnBrk="1" hangingPunct="1">
              <a:spcBef>
                <a:spcPct val="0"/>
              </a:spcBef>
              <a:buClrTx/>
              <a:buSzTx/>
              <a:buFontTx/>
              <a:buNone/>
            </a:pPr>
            <a:endParaRPr lang="fr-FR" altLang="fr-FR" sz="1800" b="1">
              <a:solidFill>
                <a:srgbClr val="FFFF00"/>
              </a:solidFill>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Business Mission</a:t>
            </a:r>
          </a:p>
          <a:p>
            <a:pPr algn="ctr" eaLnBrk="1" hangingPunct="1">
              <a:spcBef>
                <a:spcPct val="0"/>
              </a:spcBef>
              <a:buClrTx/>
              <a:buSzTx/>
              <a:buFontTx/>
              <a:buNone/>
            </a:pPr>
            <a:r>
              <a:rPr lang="fr-FR" altLang="fr-FR" sz="1800">
                <a:latin typeface="Garamond" panose="02020404030301010803" pitchFamily="18" charset="0"/>
              </a:rPr>
              <a:t>Product / Market Scope</a:t>
            </a:r>
          </a:p>
          <a:p>
            <a:pPr algn="ctr" eaLnBrk="1" hangingPunct="1">
              <a:spcBef>
                <a:spcPct val="0"/>
              </a:spcBef>
              <a:buClrTx/>
              <a:buSzTx/>
              <a:buFontTx/>
              <a:buNone/>
            </a:pPr>
            <a:r>
              <a:rPr lang="fr-FR" altLang="fr-FR" sz="1800">
                <a:latin typeface="Garamond" panose="02020404030301010803" pitchFamily="18" charset="0"/>
              </a:rPr>
              <a:t>Basis for </a:t>
            </a:r>
          </a:p>
          <a:p>
            <a:pPr algn="ctr" eaLnBrk="1" hangingPunct="1">
              <a:spcBef>
                <a:spcPct val="0"/>
              </a:spcBef>
              <a:buClrTx/>
              <a:buSzTx/>
              <a:buFontTx/>
              <a:buNone/>
            </a:pPr>
            <a:r>
              <a:rPr lang="fr-FR" altLang="fr-FR" sz="1800">
                <a:latin typeface="Garamond" panose="02020404030301010803" pitchFamily="18" charset="0"/>
              </a:rPr>
              <a:t>Differenciation</a:t>
            </a:r>
          </a:p>
        </p:txBody>
      </p:sp>
      <p:sp>
        <p:nvSpPr>
          <p:cNvPr id="32773" name="Rectangle 9"/>
          <p:cNvSpPr>
            <a:spLocks noChangeArrowheads="1"/>
          </p:cNvSpPr>
          <p:nvPr/>
        </p:nvSpPr>
        <p:spPr bwMode="auto">
          <a:xfrm>
            <a:off x="4787900" y="3716338"/>
            <a:ext cx="2089150"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Strategic Resources</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Core Competencies</a:t>
            </a:r>
          </a:p>
          <a:p>
            <a:pPr algn="ctr" eaLnBrk="1" hangingPunct="1">
              <a:spcBef>
                <a:spcPct val="0"/>
              </a:spcBef>
              <a:buClrTx/>
              <a:buSzTx/>
              <a:buFontTx/>
              <a:buNone/>
            </a:pPr>
            <a:r>
              <a:rPr lang="fr-FR" altLang="fr-FR" sz="1800">
                <a:latin typeface="Garamond" panose="02020404030301010803" pitchFamily="18" charset="0"/>
              </a:rPr>
              <a:t>Strategic Assets</a:t>
            </a:r>
          </a:p>
          <a:p>
            <a:pPr algn="ctr" eaLnBrk="1" hangingPunct="1">
              <a:spcBef>
                <a:spcPct val="0"/>
              </a:spcBef>
              <a:buClrTx/>
              <a:buSzTx/>
              <a:buFontTx/>
              <a:buNone/>
            </a:pPr>
            <a:r>
              <a:rPr lang="fr-FR" altLang="fr-FR" sz="1800">
                <a:latin typeface="Garamond" panose="02020404030301010803" pitchFamily="18" charset="0"/>
              </a:rPr>
              <a:t>Core Processes</a:t>
            </a:r>
          </a:p>
          <a:p>
            <a:pPr algn="ctr" eaLnBrk="1" hangingPunct="1">
              <a:spcBef>
                <a:spcPct val="0"/>
              </a:spcBef>
              <a:buClrTx/>
              <a:buSzTx/>
              <a:buFontTx/>
              <a:buNone/>
            </a:pPr>
            <a:endParaRPr lang="fr-FR" altLang="fr-FR" sz="1800">
              <a:latin typeface="Garamond" panose="02020404030301010803" pitchFamily="18" charset="0"/>
            </a:endParaRPr>
          </a:p>
        </p:txBody>
      </p:sp>
      <p:sp>
        <p:nvSpPr>
          <p:cNvPr id="32774" name="Rectangle 10"/>
          <p:cNvSpPr>
            <a:spLocks noChangeArrowheads="1"/>
          </p:cNvSpPr>
          <p:nvPr/>
        </p:nvSpPr>
        <p:spPr bwMode="auto">
          <a:xfrm>
            <a:off x="7019925" y="3716338"/>
            <a:ext cx="1944688"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FFFF00"/>
                </a:solidFill>
                <a:latin typeface="Garamond" panose="02020404030301010803" pitchFamily="18" charset="0"/>
              </a:rPr>
              <a:t>Value Network</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r>
              <a:rPr lang="fr-FR" altLang="fr-FR" sz="1800">
                <a:latin typeface="Garamond" panose="02020404030301010803" pitchFamily="18" charset="0"/>
              </a:rPr>
              <a:t>Suppliers</a:t>
            </a:r>
          </a:p>
          <a:p>
            <a:pPr algn="ctr" eaLnBrk="1" hangingPunct="1">
              <a:spcBef>
                <a:spcPct val="0"/>
              </a:spcBef>
              <a:buClrTx/>
              <a:buSzTx/>
              <a:buFontTx/>
              <a:buNone/>
            </a:pPr>
            <a:r>
              <a:rPr lang="fr-FR" altLang="fr-FR" sz="1800">
                <a:latin typeface="Garamond" panose="02020404030301010803" pitchFamily="18" charset="0"/>
              </a:rPr>
              <a:t>Partners</a:t>
            </a:r>
          </a:p>
          <a:p>
            <a:pPr algn="ctr" eaLnBrk="1" hangingPunct="1">
              <a:spcBef>
                <a:spcPct val="0"/>
              </a:spcBef>
              <a:buClrTx/>
              <a:buSzTx/>
              <a:buFontTx/>
              <a:buNone/>
            </a:pPr>
            <a:r>
              <a:rPr lang="fr-FR" altLang="fr-FR" sz="1800">
                <a:latin typeface="Garamond" panose="02020404030301010803" pitchFamily="18" charset="0"/>
              </a:rPr>
              <a:t>Coaltions</a:t>
            </a:r>
          </a:p>
          <a:p>
            <a:pPr algn="ctr" eaLnBrk="1" hangingPunct="1">
              <a:spcBef>
                <a:spcPct val="0"/>
              </a:spcBef>
              <a:buClrTx/>
              <a:buSzTx/>
              <a:buFontTx/>
              <a:buNone/>
            </a:pPr>
            <a:endParaRPr lang="fr-FR" altLang="fr-FR" sz="1800">
              <a:latin typeface="Garamond" panose="02020404030301010803" pitchFamily="18" charset="0"/>
            </a:endParaRPr>
          </a:p>
          <a:p>
            <a:pPr algn="ctr" eaLnBrk="1" hangingPunct="1">
              <a:spcBef>
                <a:spcPct val="0"/>
              </a:spcBef>
              <a:buClrTx/>
              <a:buSzTx/>
              <a:buFontTx/>
              <a:buNone/>
            </a:pPr>
            <a:endParaRPr lang="fr-FR" altLang="fr-FR" sz="1800">
              <a:latin typeface="Garamond" panose="02020404030301010803" pitchFamily="18" charset="0"/>
            </a:endParaRPr>
          </a:p>
        </p:txBody>
      </p:sp>
      <p:sp>
        <p:nvSpPr>
          <p:cNvPr id="32775" name="Freeform 11"/>
          <p:cNvSpPr>
            <a:spLocks/>
          </p:cNvSpPr>
          <p:nvPr/>
        </p:nvSpPr>
        <p:spPr bwMode="auto">
          <a:xfrm>
            <a:off x="1116013" y="2805113"/>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6" name="Freeform 12"/>
          <p:cNvSpPr>
            <a:spLocks/>
          </p:cNvSpPr>
          <p:nvPr/>
        </p:nvSpPr>
        <p:spPr bwMode="auto">
          <a:xfrm>
            <a:off x="3779838" y="2781300"/>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7" name="Freeform 13"/>
          <p:cNvSpPr>
            <a:spLocks/>
          </p:cNvSpPr>
          <p:nvPr/>
        </p:nvSpPr>
        <p:spPr bwMode="auto">
          <a:xfrm>
            <a:off x="6372225" y="2781300"/>
            <a:ext cx="2303463"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8" name="Text Box 14"/>
          <p:cNvSpPr txBox="1">
            <a:spLocks noChangeArrowheads="1"/>
          </p:cNvSpPr>
          <p:nvPr/>
        </p:nvSpPr>
        <p:spPr bwMode="auto">
          <a:xfrm>
            <a:off x="1331913"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Customer Benefits</a:t>
            </a:r>
          </a:p>
        </p:txBody>
      </p:sp>
      <p:sp>
        <p:nvSpPr>
          <p:cNvPr id="32779" name="Text Box 15"/>
          <p:cNvSpPr txBox="1">
            <a:spLocks noChangeArrowheads="1"/>
          </p:cNvSpPr>
          <p:nvPr/>
        </p:nvSpPr>
        <p:spPr bwMode="auto">
          <a:xfrm>
            <a:off x="3995738"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Configuration</a:t>
            </a:r>
          </a:p>
        </p:txBody>
      </p:sp>
      <p:sp>
        <p:nvSpPr>
          <p:cNvPr id="32780" name="Text Box 16"/>
          <p:cNvSpPr txBox="1">
            <a:spLocks noChangeArrowheads="1"/>
          </p:cNvSpPr>
          <p:nvPr/>
        </p:nvSpPr>
        <p:spPr bwMode="auto">
          <a:xfrm>
            <a:off x="6588125" y="24923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latin typeface="Garamond" panose="02020404030301010803" pitchFamily="18" charset="0"/>
              </a:rPr>
              <a:t>Company Boundary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n-US" b="1" smtClean="0"/>
              <a:t>Restitution step</a:t>
            </a:r>
          </a:p>
        </p:txBody>
      </p:sp>
      <p:sp>
        <p:nvSpPr>
          <p:cNvPr id="133123" name="Rectangle 3"/>
          <p:cNvSpPr>
            <a:spLocks noGrp="1" noChangeArrowheads="1"/>
          </p:cNvSpPr>
          <p:nvPr>
            <p:ph type="body" idx="1"/>
          </p:nvPr>
        </p:nvSpPr>
        <p:spPr>
          <a:xfrm>
            <a:off x="457200" y="1600200"/>
            <a:ext cx="8362950" cy="5257800"/>
          </a:xfrm>
        </p:spPr>
        <p:txBody>
          <a:bodyPr/>
          <a:lstStyle/>
          <a:p>
            <a:pPr eaLnBrk="1" hangingPunct="1">
              <a:lnSpc>
                <a:spcPct val="80000"/>
              </a:lnSpc>
              <a:buFont typeface="Wingdings" panose="05000000000000000000" pitchFamily="2" charset="2"/>
              <a:buChar char="«"/>
              <a:defRPr/>
            </a:pPr>
            <a:r>
              <a:rPr lang="en-US" sz="2000" dirty="0" smtClean="0"/>
              <a:t>Business and marketing actions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Stadia / Arena management (“Model based on Fans”) : </a:t>
            </a:r>
          </a:p>
          <a:p>
            <a:pPr lvl="2" eaLnBrk="1" hangingPunct="1">
              <a:lnSpc>
                <a:spcPct val="80000"/>
              </a:lnSpc>
              <a:buFont typeface="Wingdings" pitchFamily="2" charset="2"/>
              <a:buChar char="«"/>
              <a:defRPr/>
            </a:pPr>
            <a:r>
              <a:rPr lang="en-US" sz="1600" dirty="0" smtClean="0"/>
              <a:t>hospitality </a:t>
            </a:r>
          </a:p>
          <a:p>
            <a:pPr lvl="2" eaLnBrk="1" hangingPunct="1">
              <a:lnSpc>
                <a:spcPct val="80000"/>
              </a:lnSpc>
              <a:buFont typeface="Wingdings" pitchFamily="2" charset="2"/>
              <a:buChar char="«"/>
              <a:defRPr/>
            </a:pPr>
            <a:r>
              <a:rPr lang="en-US" sz="1600" dirty="0" smtClean="0"/>
              <a:t>CRM (Ticketing) </a:t>
            </a:r>
          </a:p>
          <a:p>
            <a:pPr lvl="2" eaLnBrk="1" hangingPunct="1">
              <a:lnSpc>
                <a:spcPct val="80000"/>
              </a:lnSpc>
              <a:buFont typeface="Wingdings" pitchFamily="2" charset="2"/>
              <a:buChar char="«"/>
              <a:defRPr/>
            </a:pPr>
            <a:r>
              <a:rPr lang="en-US" sz="1600" dirty="0" smtClean="0"/>
              <a:t>Merge sport and Entertainment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Sponsorship Activations</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CSR Strategy</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Reputation and Brand Management </a:t>
            </a:r>
          </a:p>
          <a:p>
            <a:pPr eaLnBrk="1" hangingPunct="1">
              <a:lnSpc>
                <a:spcPct val="80000"/>
              </a:lnSpc>
              <a:buFont typeface="Wingdings" panose="05000000000000000000" pitchFamily="2" charset="2"/>
              <a:buChar char="«"/>
              <a:defRPr/>
            </a:pPr>
            <a:endParaRPr lang="en-US" sz="2000" dirty="0" smtClean="0"/>
          </a:p>
          <a:p>
            <a:pPr lvl="1" eaLnBrk="1" hangingPunct="1">
              <a:lnSpc>
                <a:spcPct val="80000"/>
              </a:lnSpc>
              <a:buFont typeface="Wingdings" panose="05000000000000000000" pitchFamily="2" charset="2"/>
              <a:buChar char="«"/>
              <a:defRPr/>
            </a:pPr>
            <a:r>
              <a:rPr lang="en-US" sz="1800" dirty="0" smtClean="0"/>
              <a:t>Sport area development : training – coaches – scout… : sport performance !</a:t>
            </a:r>
          </a:p>
          <a:p>
            <a:pPr eaLnBrk="1" hangingPunct="1">
              <a:lnSpc>
                <a:spcPct val="80000"/>
              </a:lnSpc>
              <a:buFont typeface="Wingdings" panose="05000000000000000000" pitchFamily="2" charset="2"/>
              <a:buChar char="«"/>
              <a:defRPr/>
            </a:pPr>
            <a:endParaRPr lang="en-US" sz="2000" dirty="0" smtClean="0"/>
          </a:p>
          <a:p>
            <a:pPr eaLnBrk="1" hangingPunct="1">
              <a:lnSpc>
                <a:spcPct val="80000"/>
              </a:lnSpc>
              <a:buFont typeface="Wingdings" panose="05000000000000000000" pitchFamily="2" charset="2"/>
              <a:buNone/>
              <a:defRPr/>
            </a:pPr>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b="1" smtClean="0"/>
              <a:t>Final Restitution step</a:t>
            </a:r>
            <a:endParaRPr lang="fr-FR" b="1" smtClean="0"/>
          </a:p>
        </p:txBody>
      </p:sp>
      <p:sp>
        <p:nvSpPr>
          <p:cNvPr id="142339" name="Rectangle 3"/>
          <p:cNvSpPr>
            <a:spLocks noGrp="1" noChangeArrowheads="1"/>
          </p:cNvSpPr>
          <p:nvPr>
            <p:ph type="body" idx="1"/>
          </p:nvPr>
        </p:nvSpPr>
        <p:spPr>
          <a:xfrm>
            <a:off x="457200" y="1341438"/>
            <a:ext cx="8218488" cy="5256212"/>
          </a:xfrm>
        </p:spPr>
        <p:txBody>
          <a:bodyPr/>
          <a:lstStyle/>
          <a:p>
            <a:pPr lvl="1" eaLnBrk="1" hangingPunct="1">
              <a:buFont typeface="Wingdings" panose="05000000000000000000" pitchFamily="2" charset="2"/>
              <a:buNone/>
              <a:defRPr/>
            </a:pPr>
            <a:r>
              <a:rPr lang="en-US" sz="2400" smtClean="0"/>
              <a:t>Proposition of development axes and Marketing activities :</a:t>
            </a:r>
          </a:p>
          <a:p>
            <a:pPr lvl="1" eaLnBrk="1" hangingPunct="1">
              <a:defRPr/>
            </a:pPr>
            <a:r>
              <a:rPr lang="en-US" sz="2400" smtClean="0"/>
              <a:t>Public Relations – Social Capital</a:t>
            </a:r>
          </a:p>
          <a:p>
            <a:pPr lvl="1" eaLnBrk="1" hangingPunct="1">
              <a:defRPr/>
            </a:pPr>
            <a:r>
              <a:rPr lang="en-US" sz="2400" smtClean="0"/>
              <a:t>Partnership - Sponsorship Activation</a:t>
            </a:r>
          </a:p>
          <a:p>
            <a:pPr lvl="1" eaLnBrk="1" hangingPunct="1">
              <a:defRPr/>
            </a:pPr>
            <a:r>
              <a:rPr lang="en-US" sz="2400" smtClean="0"/>
              <a:t>Communication</a:t>
            </a:r>
          </a:p>
          <a:p>
            <a:pPr lvl="1" eaLnBrk="1" hangingPunct="1">
              <a:defRPr/>
            </a:pPr>
            <a:r>
              <a:rPr lang="en-US" sz="2400" smtClean="0"/>
              <a:t>Brand Management</a:t>
            </a:r>
          </a:p>
          <a:p>
            <a:pPr lvl="1" eaLnBrk="1" hangingPunct="1">
              <a:defRPr/>
            </a:pPr>
            <a:r>
              <a:rPr lang="en-US" sz="2400" smtClean="0"/>
              <a:t>Merchandising</a:t>
            </a:r>
          </a:p>
          <a:p>
            <a:pPr lvl="1" eaLnBrk="1" hangingPunct="1">
              <a:defRPr/>
            </a:pPr>
            <a:r>
              <a:rPr lang="en-US" sz="2400" smtClean="0"/>
              <a:t>Ticketing – CRM</a:t>
            </a:r>
          </a:p>
          <a:p>
            <a:pPr lvl="1" eaLnBrk="1" hangingPunct="1">
              <a:defRPr/>
            </a:pPr>
            <a:r>
              <a:rPr lang="en-US" sz="2400" smtClean="0"/>
              <a:t>Stadia Management :</a:t>
            </a:r>
          </a:p>
          <a:p>
            <a:pPr lvl="2" eaLnBrk="1" hangingPunct="1">
              <a:defRPr/>
            </a:pPr>
            <a:r>
              <a:rPr lang="en-US" sz="2000" smtClean="0"/>
              <a:t>Experiential View B to B </a:t>
            </a:r>
          </a:p>
          <a:p>
            <a:pPr lvl="2" eaLnBrk="1" hangingPunct="1">
              <a:defRPr/>
            </a:pPr>
            <a:r>
              <a:rPr lang="en-US" sz="2000" smtClean="0"/>
              <a:t>Experiential View B to C</a:t>
            </a:r>
          </a:p>
          <a:p>
            <a:pPr lvl="1" eaLnBrk="1" hangingPunct="1">
              <a:defRPr/>
            </a:pPr>
            <a:r>
              <a:rPr lang="en-US" sz="2400" smtClean="0"/>
              <a:t>…</a:t>
            </a:r>
          </a:p>
          <a:p>
            <a:pPr eaLnBrk="1" hangingPunct="1">
              <a:defRPr/>
            </a:pPr>
            <a:endParaRPr lang="fr-FR" sz="28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smtClean="0"/>
              <a:t>Be careful !</a:t>
            </a:r>
          </a:p>
        </p:txBody>
      </p:sp>
      <p:sp>
        <p:nvSpPr>
          <p:cNvPr id="134147" name="Rectangle 3"/>
          <p:cNvSpPr>
            <a:spLocks noGrp="1" noChangeArrowheads="1"/>
          </p:cNvSpPr>
          <p:nvPr>
            <p:ph type="body" idx="1"/>
          </p:nvPr>
        </p:nvSpPr>
        <p:spPr/>
        <p:txBody>
          <a:bodyPr/>
          <a:lstStyle/>
          <a:p>
            <a:pPr eaLnBrk="1" hangingPunct="1">
              <a:defRPr/>
            </a:pPr>
            <a:endParaRPr lang="en-US" smtClean="0"/>
          </a:p>
          <a:p>
            <a:pPr algn="ctr" eaLnBrk="1" hangingPunct="1">
              <a:buFont typeface="Wingdings" panose="05000000000000000000" pitchFamily="2" charset="2"/>
              <a:buNone/>
              <a:defRPr/>
            </a:pPr>
            <a:r>
              <a:rPr lang="en-US" smtClean="0"/>
              <a:t>Be sensemaking in linking  your final propositions (development axes and marketing activities) to your strategic analysis (evaluation + organization)</a:t>
            </a:r>
          </a:p>
          <a:p>
            <a:pPr algn="ctr" eaLnBrk="1" hangingPunct="1">
              <a:buFont typeface="Wingdings" panose="05000000000000000000" pitchFamily="2" charset="2"/>
              <a:buNone/>
              <a:defRPr/>
            </a:pPr>
            <a:endParaRPr lang="en-US" smtClean="0"/>
          </a:p>
          <a:p>
            <a:pPr eaLnBrk="1" hangingPunct="1">
              <a:defRPr/>
            </a:pP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684213" y="1052513"/>
            <a:ext cx="7772400" cy="1016000"/>
          </a:xfrm>
        </p:spPr>
        <p:txBody>
          <a:bodyPr/>
          <a:lstStyle/>
          <a:p>
            <a:pPr eaLnBrk="1" hangingPunct="1">
              <a:defRPr/>
            </a:pPr>
            <a:r>
              <a:rPr lang="en-US" sz="4000" b="1" smtClean="0"/>
              <a:t>+ You have to be “sensemaking” and on the implementation of :</a:t>
            </a:r>
          </a:p>
        </p:txBody>
      </p:sp>
      <p:sp>
        <p:nvSpPr>
          <p:cNvPr id="135171" name="Rectangle 3"/>
          <p:cNvSpPr>
            <a:spLocks noGrp="1" noChangeArrowheads="1"/>
          </p:cNvSpPr>
          <p:nvPr>
            <p:ph type="subTitle" idx="1"/>
          </p:nvPr>
        </p:nvSpPr>
        <p:spPr>
          <a:xfrm>
            <a:off x="395288" y="2492375"/>
            <a:ext cx="8424862" cy="4105275"/>
          </a:xfrm>
        </p:spPr>
        <p:txBody>
          <a:bodyPr/>
          <a:lstStyle/>
          <a:p>
            <a:pPr eaLnBrk="1" hangingPunct="1">
              <a:lnSpc>
                <a:spcPct val="80000"/>
              </a:lnSpc>
              <a:defRPr/>
            </a:pPr>
            <a:r>
              <a:rPr lang="en-GB" sz="2800" smtClean="0"/>
              <a:t>Characterisation of </a:t>
            </a:r>
            <a:r>
              <a:rPr lang="en-GB" sz="2800" smtClean="0">
                <a:solidFill>
                  <a:schemeClr val="hlink"/>
                </a:solidFill>
              </a:rPr>
              <a:t>interconnections between resources</a:t>
            </a:r>
            <a:r>
              <a:rPr lang="en-GB" sz="2800" smtClean="0"/>
              <a:t> (and not only VRIO) and </a:t>
            </a:r>
            <a:r>
              <a:rPr lang="en-GB" sz="2800" smtClean="0">
                <a:solidFill>
                  <a:schemeClr val="hlink"/>
                </a:solidFill>
              </a:rPr>
              <a:t>their interaction with the environment</a:t>
            </a:r>
            <a:r>
              <a:rPr lang="en-GB" sz="2800" smtClean="0"/>
              <a:t> indicates that the </a:t>
            </a:r>
            <a:r>
              <a:rPr lang="en-GB" sz="2800" smtClean="0">
                <a:solidFill>
                  <a:schemeClr val="hlink"/>
                </a:solidFill>
              </a:rPr>
              <a:t>managerial aptitudes to manipulate assets</a:t>
            </a:r>
            <a:r>
              <a:rPr lang="en-GB" sz="2800" smtClean="0"/>
              <a:t> within a single system are essential !</a:t>
            </a:r>
          </a:p>
          <a:p>
            <a:pPr eaLnBrk="1" hangingPunct="1">
              <a:lnSpc>
                <a:spcPct val="80000"/>
              </a:lnSpc>
              <a:defRPr/>
            </a:pPr>
            <a:endParaRPr lang="en-GB" sz="2800" smtClean="0"/>
          </a:p>
          <a:p>
            <a:pPr eaLnBrk="1" hangingPunct="1">
              <a:lnSpc>
                <a:spcPct val="80000"/>
              </a:lnSpc>
              <a:defRPr/>
            </a:pPr>
            <a:r>
              <a:rPr lang="en-GB" sz="2800" smtClean="0"/>
              <a:t>The objective is to create an unique combination of assets to exploit opportunities, face to threats and to develop sustainable performance.  </a:t>
            </a:r>
          </a:p>
          <a:p>
            <a:pPr eaLnBrk="1" hangingPunct="1">
              <a:lnSpc>
                <a:spcPct val="80000"/>
              </a:lnSpc>
              <a:defRPr/>
            </a:pPr>
            <a:endParaRPr lang="en-GB" sz="2800" smtClean="0"/>
          </a:p>
          <a:p>
            <a:pPr eaLnBrk="1" hangingPunct="1">
              <a:lnSpc>
                <a:spcPct val="80000"/>
              </a:lnSpc>
              <a:defRPr/>
            </a:pPr>
            <a:r>
              <a:rPr lang="fr-FR" sz="1800" smtClean="0"/>
              <a:t> </a:t>
            </a:r>
            <a:endParaRPr lang="en-US" sz="18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90" name="Picture 2" descr="LOGO OP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4508500"/>
            <a:ext cx="20113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ChangeArrowheads="1"/>
          </p:cNvSpPr>
          <p:nvPr/>
        </p:nvSpPr>
        <p:spPr bwMode="auto">
          <a:xfrm>
            <a:off x="827088" y="0"/>
            <a:ext cx="7772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algn="ctr" eaLnBrk="1" hangingPunct="1">
              <a:defRPr/>
            </a:pPr>
            <a:r>
              <a:rPr lang="en-US" sz="2800" b="1" dirty="0">
                <a:solidFill>
                  <a:srgbClr val="000000"/>
                </a:solidFill>
                <a:effectLst>
                  <a:outerShdw blurRad="38100" dist="38100" dir="2700000" algn="tl">
                    <a:srgbClr val="C0C0C0"/>
                  </a:outerShdw>
                </a:effectLst>
                <a:latin typeface="Arial" charset="0"/>
                <a:cs typeface="Arial" charset="0"/>
              </a:rPr>
              <a:t>Success case</a:t>
            </a:r>
            <a:br>
              <a:rPr lang="en-US" sz="2800" b="1" dirty="0">
                <a:solidFill>
                  <a:srgbClr val="000000"/>
                </a:solidFill>
                <a:effectLst>
                  <a:outerShdw blurRad="38100" dist="38100" dir="2700000" algn="tl">
                    <a:srgbClr val="C0C0C0"/>
                  </a:outerShdw>
                </a:effectLst>
                <a:latin typeface="Arial" charset="0"/>
                <a:cs typeface="Arial" charset="0"/>
              </a:rPr>
            </a:br>
            <a:r>
              <a:rPr lang="en-US" sz="2800" b="1" dirty="0">
                <a:solidFill>
                  <a:srgbClr val="000000"/>
                </a:solidFill>
                <a:effectLst>
                  <a:outerShdw blurRad="38100" dist="38100" dir="2700000" algn="tl">
                    <a:srgbClr val="C0C0C0"/>
                  </a:outerShdw>
                </a:effectLst>
                <a:latin typeface="Arial" charset="0"/>
                <a:cs typeface="Arial" charset="0"/>
              </a:rPr>
              <a:t>Open13 1993---</a:t>
            </a:r>
            <a:r>
              <a:rPr lang="en-US" sz="2800" b="1" dirty="0" smtClean="0">
                <a:solidFill>
                  <a:srgbClr val="000000"/>
                </a:solidFill>
                <a:effectLst>
                  <a:outerShdw blurRad="38100" dist="38100" dir="2700000" algn="tl">
                    <a:srgbClr val="C0C0C0"/>
                  </a:outerShdw>
                </a:effectLst>
                <a:latin typeface="Arial" charset="0"/>
                <a:cs typeface="Arial" charset="0"/>
              </a:rPr>
              <a:t>2017</a:t>
            </a:r>
            <a:r>
              <a:rPr lang="en-US" sz="2800" b="1" dirty="0">
                <a:solidFill>
                  <a:srgbClr val="000000"/>
                </a:solidFill>
                <a:effectLst>
                  <a:outerShdw blurRad="38100" dist="38100" dir="2700000" algn="tl">
                    <a:srgbClr val="C0C0C0"/>
                  </a:outerShdw>
                </a:effectLst>
                <a:latin typeface="Arial" charset="0"/>
                <a:cs typeface="Arial" charset="0"/>
              </a:rPr>
              <a:t/>
            </a:r>
            <a:br>
              <a:rPr lang="en-US" sz="2800" b="1" dirty="0">
                <a:solidFill>
                  <a:srgbClr val="000000"/>
                </a:solidFill>
                <a:effectLst>
                  <a:outerShdw blurRad="38100" dist="38100" dir="2700000" algn="tl">
                    <a:srgbClr val="C0C0C0"/>
                  </a:outerShdw>
                </a:effectLst>
                <a:latin typeface="Arial" charset="0"/>
                <a:cs typeface="Arial" charset="0"/>
              </a:rPr>
            </a:br>
            <a:r>
              <a:rPr lang="en-US" sz="2800" b="1" dirty="0">
                <a:solidFill>
                  <a:srgbClr val="000000"/>
                </a:solidFill>
                <a:effectLst>
                  <a:outerShdw blurRad="38100" dist="38100" dir="2700000" algn="tl">
                    <a:srgbClr val="C0C0C0"/>
                  </a:outerShdw>
                </a:effectLst>
                <a:latin typeface="Arial" charset="0"/>
                <a:cs typeface="Arial" charset="0"/>
              </a:rPr>
              <a:t>www.open13.org</a:t>
            </a:r>
            <a:r>
              <a:rPr lang="en-US" sz="4800" dirty="0">
                <a:solidFill>
                  <a:schemeClr val="tx2"/>
                </a:solidFill>
                <a:effectLst>
                  <a:outerShdw blurRad="38100" dist="38100" dir="2700000" algn="tl">
                    <a:srgbClr val="C0C0C0"/>
                  </a:outerShdw>
                </a:effectLst>
                <a:latin typeface="Arial" charset="0"/>
                <a:cs typeface="Arial" charset="0"/>
              </a:rPr>
              <a:t> </a:t>
            </a:r>
          </a:p>
        </p:txBody>
      </p:sp>
      <p:sp>
        <p:nvSpPr>
          <p:cNvPr id="155652" name="Rectangle 4"/>
          <p:cNvSpPr>
            <a:spLocks noChangeArrowheads="1"/>
          </p:cNvSpPr>
          <p:nvPr/>
        </p:nvSpPr>
        <p:spPr bwMode="auto">
          <a:xfrm>
            <a:off x="250825" y="2276475"/>
            <a:ext cx="86407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hlink"/>
              </a:buClr>
              <a:buSzPct val="80000"/>
              <a:buFont typeface="Wingdings" pitchFamily="2" charset="2"/>
              <a:buNone/>
              <a:defRPr/>
            </a:pPr>
            <a:r>
              <a:rPr lang="en-US" sz="3200">
                <a:solidFill>
                  <a:srgbClr val="000000"/>
                </a:solidFill>
                <a:effectLst>
                  <a:outerShdw blurRad="38100" dist="38100" dir="2700000" algn="tl">
                    <a:srgbClr val="C0C0C0"/>
                  </a:outerShdw>
                </a:effectLst>
                <a:latin typeface="Arial" charset="0"/>
                <a:cs typeface="Arial" charset="0"/>
              </a:rPr>
              <a:t>“Familial professional “bricolage” from Marseille</a:t>
            </a:r>
            <a:r>
              <a:rPr lang="en-US" sz="3200">
                <a:effectLst>
                  <a:outerShdw blurRad="38100" dist="38100" dir="2700000" algn="tl">
                    <a:srgbClr val="C0C0C0"/>
                  </a:outerShdw>
                </a:effectLst>
                <a:latin typeface="Arial" charset="0"/>
                <a:cs typeface="Arial"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179388" y="908050"/>
          <a:ext cx="2593975" cy="3600450"/>
        </p:xfrm>
        <a:graphic>
          <a:graphicData uri="http://schemas.openxmlformats.org/presentationml/2006/ole">
            <mc:AlternateContent xmlns:mc="http://schemas.openxmlformats.org/markup-compatibility/2006">
              <mc:Choice xmlns:v="urn:schemas-microsoft-com:vml" Requires="v">
                <p:oleObj spid="_x0000_s38937" name="Image" r:id="rId3" imgW="5200917" imgH="7588640" progId="Photoshop.Image.7">
                  <p:embed/>
                </p:oleObj>
              </mc:Choice>
              <mc:Fallback>
                <p:oleObj name="Image" r:id="rId3" imgW="5200917" imgH="7588640"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08050"/>
                        <a:ext cx="25939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6675" name="Picture 3" descr="4_3_open13 san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098550"/>
            <a:ext cx="34575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open2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813" y="836613"/>
            <a:ext cx="26384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open20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213" y="3644900"/>
            <a:ext cx="345757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10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10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76"/>
                                        </p:tgtEl>
                                        <p:attrNameLst>
                                          <p:attrName>style.visibility</p:attrName>
                                        </p:attrNameLst>
                                      </p:cBhvr>
                                      <p:to>
                                        <p:strVal val="visible"/>
                                      </p:to>
                                    </p:set>
                                    <p:animEffect transition="in" filter="dissolve">
                                      <p:cBhvr>
                                        <p:cTn id="17" dur="1000"/>
                                        <p:tgtEl>
                                          <p:spTgt spid="156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7"/>
                                        </p:tgtEl>
                                        <p:attrNameLst>
                                          <p:attrName>style.visibility</p:attrName>
                                        </p:attrNameLst>
                                      </p:cBhvr>
                                      <p:to>
                                        <p:strVal val="visible"/>
                                      </p:to>
                                    </p:set>
                                    <p:animEffect transition="in" filter="dissolve">
                                      <p:cBhvr>
                                        <p:cTn id="22" dur="1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pen2006"/>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95288" y="1700213"/>
            <a:ext cx="4572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9" name="Picture 3" descr="Open13 affiche 2007 Na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836613"/>
            <a:ext cx="34544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a:solidFill>
                  <a:schemeClr val="tx2"/>
                </a:solidFill>
                <a:effectLst>
                  <a:outerShdw blurRad="38100" dist="38100" dir="2700000" algn="tl">
                    <a:srgbClr val="000000"/>
                  </a:outerShdw>
                </a:effectLst>
                <a:latin typeface="Arial" charset="0"/>
                <a:cs typeface="Arial" charset="0"/>
              </a:rPr>
              <a:t>Sport events &amp; clubs : assets identification</a:t>
            </a:r>
          </a:p>
        </p:txBody>
      </p:sp>
      <p:graphicFrame>
        <p:nvGraphicFramePr>
          <p:cNvPr id="111619" name="Group 3"/>
          <p:cNvGraphicFramePr>
            <a:graphicFrameLocks noGrp="1"/>
          </p:cNvGraphicFramePr>
          <p:nvPr/>
        </p:nvGraphicFramePr>
        <p:xfrm>
          <a:off x="179388" y="1557338"/>
          <a:ext cx="4176712" cy="5040312"/>
        </p:xfrm>
        <a:graphic>
          <a:graphicData uri="http://schemas.openxmlformats.org/drawingml/2006/table">
            <a:tbl>
              <a:tblPr/>
              <a:tblGrid>
                <a:gridCol w="1501775"/>
                <a:gridCol w="2674937"/>
              </a:tblGrid>
              <a:tr h="66683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smtClean="0">
                          <a:ln>
                            <a:noFill/>
                          </a:ln>
                          <a:solidFill>
                            <a:schemeClr val="tx1"/>
                          </a:solidFill>
                          <a:effectLst/>
                          <a:latin typeface="Arial" charset="0"/>
                          <a:cs typeface="Arial" charset="0"/>
                        </a:rPr>
                        <a:t>Sport Event &amp; Clubs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tr>
              <a:tr h="487424">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Financial resources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 Profit centres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Ticketting</a:t>
                      </a:r>
                      <a:r>
                        <a:rPr kumimoji="0" lang="en-US" sz="1800" b="0" i="0" u="none" strike="noStrike" cap="none" normalizeH="0" baseline="0" smtClean="0">
                          <a:ln>
                            <a:noFill/>
                          </a:ln>
                          <a:solidFill>
                            <a:schemeClr val="tx1"/>
                          </a:solidFill>
                          <a:effectLst/>
                          <a:latin typeface="Arial" charset="0"/>
                          <a:cs typeface="Arial" charset="0"/>
                        </a:rPr>
                        <a:t> </a:t>
                      </a:r>
                      <a:endParaRPr kumimoji="0" lang="fr-FR"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118886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Contracts (sponsoring, Public Relations) &amp; </a:t>
                      </a:r>
                      <a:r>
                        <a:rPr kumimoji="0" lang="fr-FR" sz="1800" b="1" i="0" u="none" strike="noStrike" cap="none" normalizeH="0" baseline="0" smtClean="0">
                          <a:ln>
                            <a:noFill/>
                          </a:ln>
                          <a:solidFill>
                            <a:srgbClr val="FF9900"/>
                          </a:solidFill>
                          <a:effectLst/>
                          <a:latin typeface="Arial" charset="0"/>
                          <a:cs typeface="Arial" charset="0"/>
                        </a:rPr>
                        <a:t>Players (clubs only)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431854">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TV rights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5806">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Merchandising</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795438">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Institutions (</a:t>
                      </a:r>
                      <a:r>
                        <a:rPr kumimoji="0" lang="en-US" sz="1800" b="1" i="0" u="none" strike="noStrike" cap="none" normalizeH="0" baseline="0" smtClean="0">
                          <a:ln>
                            <a:noFill/>
                          </a:ln>
                          <a:solidFill>
                            <a:schemeClr val="tx1"/>
                          </a:solidFill>
                          <a:effectLst/>
                          <a:latin typeface="Arial" charset="0"/>
                          <a:cs typeface="Arial" charset="0"/>
                        </a:rPr>
                        <a:t>public subsidies</a:t>
                      </a:r>
                      <a:r>
                        <a:rPr kumimoji="0" lang="fr-FR" sz="1800" b="1" i="0" u="none" strike="noStrike" cap="none" normalizeH="0" baseline="0" smtClean="0">
                          <a:ln>
                            <a:noFill/>
                          </a:ln>
                          <a:solidFill>
                            <a:schemeClr val="tx1"/>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580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Renown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History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71522">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Sport performance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36675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smtClean="0">
                          <a:ln>
                            <a:noFill/>
                          </a:ln>
                          <a:solidFill>
                            <a:schemeClr val="tx1"/>
                          </a:solidFill>
                          <a:effectLst/>
                          <a:latin typeface="Arial" charset="0"/>
                          <a:cs typeface="Arial" charset="0"/>
                        </a:rPr>
                        <a:t>Affluence, audience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bl>
          </a:graphicData>
        </a:graphic>
      </p:graphicFrame>
      <p:graphicFrame>
        <p:nvGraphicFramePr>
          <p:cNvPr id="111647" name="Group 31"/>
          <p:cNvGraphicFramePr>
            <a:graphicFrameLocks noGrp="1"/>
          </p:cNvGraphicFramePr>
          <p:nvPr/>
        </p:nvGraphicFramePr>
        <p:xfrm>
          <a:off x="5580063" y="1484313"/>
          <a:ext cx="3384550" cy="5153025"/>
        </p:xfrm>
        <a:graphic>
          <a:graphicData uri="http://schemas.openxmlformats.org/drawingml/2006/table">
            <a:tbl>
              <a:tblPr/>
              <a:tblGrid>
                <a:gridCol w="3384550"/>
              </a:tblGrid>
              <a:tr h="7699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smtClean="0">
                          <a:ln>
                            <a:noFill/>
                          </a:ln>
                          <a:solidFill>
                            <a:schemeClr val="tx1"/>
                          </a:solidFill>
                          <a:effectLst/>
                          <a:latin typeface="Arial" charset="0"/>
                          <a:cs typeface="Arial" charset="0"/>
                        </a:rPr>
                        <a:t>Assets</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r h="4383078">
                <a:tc>
                  <a:txBody>
                    <a:bodyPr/>
                    <a:lstStyle/>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rgbClr val="FF9900"/>
                          </a:solidFill>
                          <a:effectLst/>
                          <a:latin typeface="Arial" charset="0"/>
                          <a:cs typeface="Arial" charset="0"/>
                        </a:rPr>
                        <a:t>Players &amp; coach </a:t>
                      </a:r>
                      <a:r>
                        <a:rPr kumimoji="0" lang="fr-FR" sz="1600" b="1" i="0" u="none" strike="noStrike" cap="none" normalizeH="0" baseline="0" smtClean="0">
                          <a:ln>
                            <a:noFill/>
                          </a:ln>
                          <a:solidFill>
                            <a:srgbClr val="FF9900"/>
                          </a:solidFill>
                          <a:effectLst/>
                          <a:latin typeface="Arial" charset="0"/>
                          <a:cs typeface="Arial" charset="0"/>
                        </a:rPr>
                        <a:t>(clubs only)</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Partnership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(sponsoring, partners)</a:t>
                      </a:r>
                      <a:r>
                        <a:rPr kumimoji="0" lang="fr-FR" sz="2000" b="1" i="0" u="none" strike="noStrike" cap="none" normalizeH="0" baseline="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Reputation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(event, sport, players)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Relational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(Social capital, relational networks, Public Relations)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Physical</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(infrastructures, stadium, territory)</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Organizational Capabilities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smtClean="0">
                          <a:ln>
                            <a:noFill/>
                          </a:ln>
                          <a:solidFill>
                            <a:schemeClr val="tx1"/>
                          </a:solidFill>
                          <a:effectLst/>
                          <a:latin typeface="Arial" charset="0"/>
                          <a:cs typeface="Arial" charset="0"/>
                        </a:rPr>
                        <a:t> </a:t>
                      </a:r>
                      <a:r>
                        <a:rPr kumimoji="0" lang="fr-FR" sz="1600" b="1" i="0" u="none" strike="noStrike" cap="none" normalizeH="0" baseline="0" smtClean="0">
                          <a:ln>
                            <a:noFill/>
                          </a:ln>
                          <a:solidFill>
                            <a:schemeClr val="tx1"/>
                          </a:solidFill>
                          <a:effectLst/>
                          <a:latin typeface="Arial" charset="0"/>
                          <a:cs typeface="Arial" charset="0"/>
                        </a:rPr>
                        <a:t>(Core competences, event driven know how, project management))</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r>
            </a:tbl>
          </a:graphicData>
        </a:graphic>
      </p:graphicFrame>
      <p:sp>
        <p:nvSpPr>
          <p:cNvPr id="111655" name="AutoShape 39"/>
          <p:cNvSpPr>
            <a:spLocks noChangeArrowheads="1"/>
          </p:cNvSpPr>
          <p:nvPr/>
        </p:nvSpPr>
        <p:spPr bwMode="auto">
          <a:xfrm>
            <a:off x="4356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6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111655"/>
                                        </p:tgtEl>
                                        <p:attrNameLst>
                                          <p:attrName>style.visibility</p:attrName>
                                        </p:attrNameLst>
                                      </p:cBhvr>
                                      <p:to>
                                        <p:strVal val="visible"/>
                                      </p:to>
                                    </p:set>
                                    <p:anim calcmode="lin" valueType="num">
                                      <p:cBhvr>
                                        <p:cTn id="11" dur="500" fill="hold"/>
                                        <p:tgtEl>
                                          <p:spTgt spid="111655"/>
                                        </p:tgtEl>
                                        <p:attrNameLst>
                                          <p:attrName>ppt_x</p:attrName>
                                        </p:attrNameLst>
                                      </p:cBhvr>
                                      <p:tavLst>
                                        <p:tav tm="0">
                                          <p:val>
                                            <p:strVal val="#ppt_x-#ppt_w/2"/>
                                          </p:val>
                                        </p:tav>
                                        <p:tav tm="100000">
                                          <p:val>
                                            <p:strVal val="#ppt_x"/>
                                          </p:val>
                                        </p:tav>
                                      </p:tavLst>
                                    </p:anim>
                                    <p:anim calcmode="lin" valueType="num">
                                      <p:cBhvr>
                                        <p:cTn id="12" dur="500" fill="hold"/>
                                        <p:tgtEl>
                                          <p:spTgt spid="111655"/>
                                        </p:tgtEl>
                                        <p:attrNameLst>
                                          <p:attrName>ppt_y</p:attrName>
                                        </p:attrNameLst>
                                      </p:cBhvr>
                                      <p:tavLst>
                                        <p:tav tm="0">
                                          <p:val>
                                            <p:strVal val="#ppt_y"/>
                                          </p:val>
                                        </p:tav>
                                        <p:tav tm="100000">
                                          <p:val>
                                            <p:strVal val="#ppt_y"/>
                                          </p:val>
                                        </p:tav>
                                      </p:tavLst>
                                    </p:anim>
                                    <p:anim calcmode="lin" valueType="num">
                                      <p:cBhvr>
                                        <p:cTn id="13" dur="500" fill="hold"/>
                                        <p:tgtEl>
                                          <p:spTgt spid="111655"/>
                                        </p:tgtEl>
                                        <p:attrNameLst>
                                          <p:attrName>ppt_w</p:attrName>
                                        </p:attrNameLst>
                                      </p:cBhvr>
                                      <p:tavLst>
                                        <p:tav tm="0">
                                          <p:val>
                                            <p:fltVal val="0"/>
                                          </p:val>
                                        </p:tav>
                                        <p:tav tm="100000">
                                          <p:val>
                                            <p:strVal val="#ppt_w"/>
                                          </p:val>
                                        </p:tav>
                                      </p:tavLst>
                                    </p:anim>
                                    <p:anim calcmode="lin" valueType="num">
                                      <p:cBhvr>
                                        <p:cTn id="14" dur="500" fill="hold"/>
                                        <p:tgtEl>
                                          <p:spTgt spid="11165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11647"/>
                                        </p:tgtEl>
                                        <p:attrNameLst>
                                          <p:attrName>style.visibility</p:attrName>
                                        </p:attrNameLst>
                                      </p:cBhvr>
                                      <p:to>
                                        <p:strVal val="visible"/>
                                      </p:to>
                                    </p:set>
                                    <p:animEffect transition="in" filter="checkerboard(across)">
                                      <p:cBhvr>
                                        <p:cTn id="19" dur="500"/>
                                        <p:tgtEl>
                                          <p:spTgt spid="11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pen13-affiche-1-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25114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pen13-affiche-2-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8913"/>
            <a:ext cx="25114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pen13-affiche-3-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88913"/>
            <a:ext cx="25098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pen13-affiche-4-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076700"/>
            <a:ext cx="17335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x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333375"/>
            <a:ext cx="8424863"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4X3 OPEN 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333375"/>
            <a:ext cx="8424862"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Grp="1" noChangeAspect="1"/>
          </p:cNvGraphicFramePr>
          <p:nvPr>
            <p:ph/>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spid="_x0000_s44054" name="Acrobat Document" r:id="rId3" imgW="10801198" imgH="8096098" progId="AcroExch.Document.7">
                  <p:embed/>
                </p:oleObj>
              </mc:Choice>
              <mc:Fallback>
                <p:oleObj name="Acrobat Document" r:id="rId3" imgW="10801198" imgH="8096098"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408305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33375"/>
            <a:ext cx="40386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500438"/>
            <a:ext cx="4129087"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00438"/>
            <a:ext cx="20796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308475"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60350"/>
            <a:ext cx="4308475"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3"/>
                                        </p:tgtEl>
                                        <p:attrNameLst>
                                          <p:attrName>style.visibility</p:attrName>
                                        </p:attrNameLst>
                                      </p:cBhvr>
                                      <p:to>
                                        <p:strVal val="visible"/>
                                      </p:to>
                                    </p:set>
                                    <p:animEffect transition="in" filter="fade">
                                      <p:cBhvr>
                                        <p:cTn id="12" dur="2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625" cy="6884988"/>
          </a:xfrm>
          <a:prstGeom prst="rect">
            <a:avLst/>
          </a:prstGeom>
          <a:ln/>
        </p:spPr>
        <p:style>
          <a:lnRef idx="0">
            <a:schemeClr val="accent6"/>
          </a:lnRef>
          <a:fillRef idx="3">
            <a:schemeClr val="accent6"/>
          </a:fillRef>
          <a:effectRef idx="3">
            <a:schemeClr val="accent6"/>
          </a:effectRef>
          <a:fontRef idx="minor">
            <a:schemeClr val="lt1"/>
          </a:fontRef>
        </p:style>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contenu 2"/>
          <p:cNvSpPr>
            <a:spLocks noGrp="1"/>
          </p:cNvSpPr>
          <p:nvPr>
            <p:ph idx="1"/>
          </p:nvPr>
        </p:nvSpPr>
        <p:spPr/>
        <p:txBody>
          <a:bodyPr/>
          <a:lstStyle/>
          <a:p>
            <a:pPr eaLnBrk="1" hangingPunct="1">
              <a:defRPr/>
            </a:pPr>
            <a:endParaRPr lang="fr-FR" smtClean="0"/>
          </a:p>
        </p:txBody>
      </p:sp>
      <p:sp>
        <p:nvSpPr>
          <p:cNvPr id="3074" name="Titre 1"/>
          <p:cNvSpPr>
            <a:spLocks noGrp="1"/>
          </p:cNvSpPr>
          <p:nvPr>
            <p:ph type="title"/>
          </p:nvPr>
        </p:nvSpPr>
        <p:spPr/>
        <p:txBody>
          <a:bodyPr/>
          <a:lstStyle/>
          <a:p>
            <a:pPr eaLnBrk="1" fontAlgn="auto" hangingPunct="1">
              <a:spcAft>
                <a:spcPts val="0"/>
              </a:spcAft>
              <a:defRPr/>
            </a:pPr>
            <a:endParaRPr lang="fr-FR" smtClean="0"/>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08513"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44815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28588"/>
            <a:ext cx="45450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460057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03200"/>
            <a:ext cx="457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35150" y="0"/>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cs typeface="Arial" charset="0"/>
              </a:rPr>
              <a:t>RBV first model for a sport organization</a:t>
            </a:r>
          </a:p>
        </p:txBody>
      </p:sp>
      <p:sp>
        <p:nvSpPr>
          <p:cNvPr id="112643" name="Text Box 3"/>
          <p:cNvSpPr txBox="1">
            <a:spLocks noChangeArrowheads="1"/>
          </p:cNvSpPr>
          <p:nvPr/>
        </p:nvSpPr>
        <p:spPr bwMode="auto">
          <a:xfrm>
            <a:off x="219551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Relational Resources</a:t>
            </a:r>
          </a:p>
        </p:txBody>
      </p:sp>
      <p:sp>
        <p:nvSpPr>
          <p:cNvPr id="112644" name="Text Box 4"/>
          <p:cNvSpPr txBox="1">
            <a:spLocks noChangeArrowheads="1"/>
          </p:cNvSpPr>
          <p:nvPr/>
        </p:nvSpPr>
        <p:spPr bwMode="auto">
          <a:xfrm>
            <a:off x="2195513"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Partnership Resources</a:t>
            </a:r>
          </a:p>
        </p:txBody>
      </p:sp>
      <p:sp>
        <p:nvSpPr>
          <p:cNvPr id="8197" name="Text Box 5"/>
          <p:cNvSpPr txBox="1">
            <a:spLocks noChangeArrowheads="1"/>
          </p:cNvSpPr>
          <p:nvPr/>
        </p:nvSpPr>
        <p:spPr bwMode="auto">
          <a:xfrm>
            <a:off x="0"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8198" name="Text Box 6"/>
          <p:cNvSpPr txBox="1">
            <a:spLocks noChangeArrowheads="1"/>
          </p:cNvSpPr>
          <p:nvPr/>
        </p:nvSpPr>
        <p:spPr bwMode="auto">
          <a:xfrm>
            <a:off x="0" y="3657600"/>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Capabilities</a:t>
            </a:r>
          </a:p>
        </p:txBody>
      </p:sp>
      <p:sp>
        <p:nvSpPr>
          <p:cNvPr id="8199" name="Text Box 7"/>
          <p:cNvSpPr txBox="1">
            <a:spLocks noChangeArrowheads="1"/>
          </p:cNvSpPr>
          <p:nvPr/>
        </p:nvSpPr>
        <p:spPr bwMode="auto">
          <a:xfrm>
            <a:off x="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Performance, Sucess</a:t>
            </a:r>
          </a:p>
        </p:txBody>
      </p:sp>
      <p:sp>
        <p:nvSpPr>
          <p:cNvPr id="8200" name="Line 8"/>
          <p:cNvSpPr>
            <a:spLocks noChangeShapeType="1"/>
          </p:cNvSpPr>
          <p:nvPr/>
        </p:nvSpPr>
        <p:spPr bwMode="auto">
          <a:xfrm>
            <a:off x="1447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1" name="Line 9"/>
          <p:cNvSpPr>
            <a:spLocks noChangeShapeType="1"/>
          </p:cNvSpPr>
          <p:nvPr/>
        </p:nvSpPr>
        <p:spPr bwMode="auto">
          <a:xfrm>
            <a:off x="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0" name="Oval 10"/>
          <p:cNvSpPr>
            <a:spLocks noChangeArrowheads="1"/>
          </p:cNvSpPr>
          <p:nvPr/>
        </p:nvSpPr>
        <p:spPr bwMode="auto">
          <a:xfrm>
            <a:off x="3492500" y="6381750"/>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12651" name="Oval 11"/>
          <p:cNvSpPr>
            <a:spLocks noChangeArrowheads="1"/>
          </p:cNvSpPr>
          <p:nvPr/>
        </p:nvSpPr>
        <p:spPr bwMode="auto">
          <a:xfrm>
            <a:off x="3206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12652" name="Oval 12"/>
          <p:cNvSpPr>
            <a:spLocks noChangeArrowheads="1"/>
          </p:cNvSpPr>
          <p:nvPr/>
        </p:nvSpPr>
        <p:spPr bwMode="auto">
          <a:xfrm>
            <a:off x="3203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8205" name="Line 13"/>
          <p:cNvSpPr>
            <a:spLocks noChangeShapeType="1"/>
          </p:cNvSpPr>
          <p:nvPr/>
        </p:nvSpPr>
        <p:spPr bwMode="auto">
          <a:xfrm flipV="1">
            <a:off x="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Line 14"/>
          <p:cNvSpPr>
            <a:spLocks noChangeShapeType="1"/>
          </p:cNvSpPr>
          <p:nvPr/>
        </p:nvSpPr>
        <p:spPr bwMode="auto">
          <a:xfrm>
            <a:off x="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5" name="Text Box 15"/>
          <p:cNvSpPr txBox="1">
            <a:spLocks noChangeArrowheads="1"/>
          </p:cNvSpPr>
          <p:nvPr/>
        </p:nvSpPr>
        <p:spPr bwMode="auto">
          <a:xfrm>
            <a:off x="8388350"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12656" name="Rectangle 16"/>
          <p:cNvSpPr>
            <a:spLocks noChangeArrowheads="1"/>
          </p:cNvSpPr>
          <p:nvPr/>
        </p:nvSpPr>
        <p:spPr bwMode="auto">
          <a:xfrm>
            <a:off x="1600200" y="609600"/>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57" name="Oval 17"/>
          <p:cNvSpPr>
            <a:spLocks noChangeArrowheads="1"/>
          </p:cNvSpPr>
          <p:nvPr/>
        </p:nvSpPr>
        <p:spPr bwMode="auto">
          <a:xfrm>
            <a:off x="1690688" y="5564188"/>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12658" name="Oval 18"/>
          <p:cNvSpPr>
            <a:spLocks noChangeArrowheads="1"/>
          </p:cNvSpPr>
          <p:nvPr/>
        </p:nvSpPr>
        <p:spPr bwMode="auto">
          <a:xfrm>
            <a:off x="5621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12659" name="Line 19"/>
          <p:cNvSpPr>
            <a:spLocks noChangeShapeType="1"/>
          </p:cNvSpPr>
          <p:nvPr/>
        </p:nvSpPr>
        <p:spPr bwMode="auto">
          <a:xfrm>
            <a:off x="3060700" y="6310313"/>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0" name="Line 20"/>
          <p:cNvSpPr>
            <a:spLocks noChangeShapeType="1"/>
          </p:cNvSpPr>
          <p:nvPr/>
        </p:nvSpPr>
        <p:spPr bwMode="auto">
          <a:xfrm flipH="1">
            <a:off x="5868988"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1" name="Line 21"/>
          <p:cNvSpPr>
            <a:spLocks noChangeShapeType="1"/>
          </p:cNvSpPr>
          <p:nvPr/>
        </p:nvSpPr>
        <p:spPr bwMode="auto">
          <a:xfrm>
            <a:off x="3676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2" name="Line 22"/>
          <p:cNvSpPr>
            <a:spLocks noChangeShapeType="1"/>
          </p:cNvSpPr>
          <p:nvPr/>
        </p:nvSpPr>
        <p:spPr bwMode="auto">
          <a:xfrm>
            <a:off x="8388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3" name="Line 23"/>
          <p:cNvSpPr>
            <a:spLocks noChangeShapeType="1"/>
          </p:cNvSpPr>
          <p:nvPr/>
        </p:nvSpPr>
        <p:spPr bwMode="auto">
          <a:xfrm flipH="1" flipV="1">
            <a:off x="7956550" y="2349500"/>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4" name="Line 24"/>
          <p:cNvSpPr>
            <a:spLocks noChangeShapeType="1"/>
          </p:cNvSpPr>
          <p:nvPr/>
        </p:nvSpPr>
        <p:spPr bwMode="auto">
          <a:xfrm flipH="1">
            <a:off x="6372225" y="3716338"/>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5" name="Text Box 25"/>
          <p:cNvSpPr txBox="1">
            <a:spLocks noChangeArrowheads="1"/>
          </p:cNvSpPr>
          <p:nvPr/>
        </p:nvSpPr>
        <p:spPr bwMode="auto">
          <a:xfrm>
            <a:off x="5435600"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Reputational</a:t>
            </a:r>
          </a:p>
          <a:p>
            <a:pPr algn="ctr" eaLnBrk="1" hangingPunct="1">
              <a:defRPr/>
            </a:pPr>
            <a:r>
              <a:rPr lang="fr-FR" b="1">
                <a:latin typeface="Tahoma" pitchFamily="34" charset="0"/>
                <a:cs typeface="Arial" charset="0"/>
              </a:rPr>
              <a:t>Resources</a:t>
            </a:r>
          </a:p>
        </p:txBody>
      </p:sp>
      <p:sp>
        <p:nvSpPr>
          <p:cNvPr id="112666" name="Text Box 26"/>
          <p:cNvSpPr txBox="1">
            <a:spLocks noChangeArrowheads="1"/>
          </p:cNvSpPr>
          <p:nvPr/>
        </p:nvSpPr>
        <p:spPr bwMode="auto">
          <a:xfrm>
            <a:off x="536416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Physical     Resources</a:t>
            </a:r>
          </a:p>
        </p:txBody>
      </p:sp>
      <p:sp>
        <p:nvSpPr>
          <p:cNvPr id="112667" name="Line 27"/>
          <p:cNvSpPr>
            <a:spLocks noChangeShapeType="1"/>
          </p:cNvSpPr>
          <p:nvPr/>
        </p:nvSpPr>
        <p:spPr bwMode="auto">
          <a:xfrm>
            <a:off x="3203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8" name="Line 28"/>
          <p:cNvSpPr>
            <a:spLocks noChangeShapeType="1"/>
          </p:cNvSpPr>
          <p:nvPr/>
        </p:nvSpPr>
        <p:spPr bwMode="auto">
          <a:xfrm>
            <a:off x="6443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9" name="Line 29"/>
          <p:cNvSpPr>
            <a:spLocks noChangeShapeType="1"/>
          </p:cNvSpPr>
          <p:nvPr/>
        </p:nvSpPr>
        <p:spPr bwMode="auto">
          <a:xfrm>
            <a:off x="4211638"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0" name="Line 30"/>
          <p:cNvSpPr>
            <a:spLocks noChangeShapeType="1"/>
          </p:cNvSpPr>
          <p:nvPr/>
        </p:nvSpPr>
        <p:spPr bwMode="auto">
          <a:xfrm>
            <a:off x="4211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1" name="Rectangle 31"/>
          <p:cNvSpPr>
            <a:spLocks noChangeArrowheads="1"/>
          </p:cNvSpPr>
          <p:nvPr/>
        </p:nvSpPr>
        <p:spPr bwMode="auto">
          <a:xfrm>
            <a:off x="1619250" y="4941888"/>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72" name="Line 32"/>
          <p:cNvSpPr>
            <a:spLocks noChangeShapeType="1"/>
          </p:cNvSpPr>
          <p:nvPr/>
        </p:nvSpPr>
        <p:spPr bwMode="auto">
          <a:xfrm>
            <a:off x="4716463" y="45815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3" name="Line 33"/>
          <p:cNvSpPr>
            <a:spLocks noChangeShapeType="1"/>
          </p:cNvSpPr>
          <p:nvPr/>
        </p:nvSpPr>
        <p:spPr bwMode="auto">
          <a:xfrm>
            <a:off x="4716463" y="3357563"/>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4" name="Line 34"/>
          <p:cNvSpPr>
            <a:spLocks noChangeShapeType="1"/>
          </p:cNvSpPr>
          <p:nvPr/>
        </p:nvSpPr>
        <p:spPr bwMode="auto">
          <a:xfrm flipV="1">
            <a:off x="2771775"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5" name="Line 35"/>
          <p:cNvSpPr>
            <a:spLocks noChangeShapeType="1"/>
          </p:cNvSpPr>
          <p:nvPr/>
        </p:nvSpPr>
        <p:spPr bwMode="auto">
          <a:xfrm>
            <a:off x="6011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8" name="Line 36"/>
          <p:cNvSpPr>
            <a:spLocks noChangeShapeType="1"/>
          </p:cNvSpPr>
          <p:nvPr/>
        </p:nvSpPr>
        <p:spPr bwMode="auto">
          <a:xfrm>
            <a:off x="8820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9" name="Line 37"/>
          <p:cNvSpPr>
            <a:spLocks noChangeShapeType="1"/>
          </p:cNvSpPr>
          <p:nvPr/>
        </p:nvSpPr>
        <p:spPr bwMode="auto">
          <a:xfrm>
            <a:off x="8820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0" name="Text Box 38"/>
          <p:cNvSpPr txBox="1">
            <a:spLocks noChangeArrowheads="1"/>
          </p:cNvSpPr>
          <p:nvPr/>
        </p:nvSpPr>
        <p:spPr bwMode="auto">
          <a:xfrm>
            <a:off x="0" y="0"/>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rPr>
              <a:t>Concepts</a:t>
            </a:r>
          </a:p>
        </p:txBody>
      </p:sp>
      <p:sp>
        <p:nvSpPr>
          <p:cNvPr id="112679" name="Text Box 39"/>
          <p:cNvSpPr txBox="1">
            <a:spLocks noChangeArrowheads="1"/>
          </p:cNvSpPr>
          <p:nvPr/>
        </p:nvSpPr>
        <p:spPr bwMode="auto">
          <a:xfrm>
            <a:off x="3924300" y="1700213"/>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Players</a:t>
            </a:r>
          </a:p>
          <a:p>
            <a:pPr algn="ctr" eaLnBrk="1" hangingPunct="1">
              <a:defRPr/>
            </a:pPr>
            <a:r>
              <a:rPr lang="fr-FR" b="1">
                <a:latin typeface="Tahoma" pitchFamily="34" charset="0"/>
                <a:cs typeface="Arial" charset="0"/>
              </a:rPr>
              <a:t>Coach </a:t>
            </a:r>
            <a:r>
              <a:rPr lang="fr-FR" sz="1200" b="1">
                <a:latin typeface="Tahoma" pitchFamily="34" charset="0"/>
                <a:cs typeface="Arial" charset="0"/>
              </a:rPr>
              <a:t>(club only)</a:t>
            </a:r>
          </a:p>
        </p:txBody>
      </p:sp>
      <p:sp>
        <p:nvSpPr>
          <p:cNvPr id="8232" name="Line 40"/>
          <p:cNvSpPr>
            <a:spLocks noChangeShapeType="1"/>
          </p:cNvSpPr>
          <p:nvPr/>
        </p:nvSpPr>
        <p:spPr bwMode="auto">
          <a:xfrm flipV="1">
            <a:off x="4211638" y="1412875"/>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3" name="Line 41"/>
          <p:cNvSpPr>
            <a:spLocks noChangeShapeType="1"/>
          </p:cNvSpPr>
          <p:nvPr/>
        </p:nvSpPr>
        <p:spPr bwMode="auto">
          <a:xfrm>
            <a:off x="4211638" y="1412875"/>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670"/>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112673"/>
                                        </p:tgtEl>
                                        <p:attrNameLst>
                                          <p:attrName>style.visibility</p:attrName>
                                        </p:attrNameLst>
                                      </p:cBhvr>
                                      <p:to>
                                        <p:strVal val="visible"/>
                                      </p:to>
                                    </p:set>
                                    <p:anim calcmode="lin" valueType="num">
                                      <p:cBhvr>
                                        <p:cTn id="26" dur="500" fill="hold"/>
                                        <p:tgtEl>
                                          <p:spTgt spid="112673"/>
                                        </p:tgtEl>
                                        <p:attrNameLst>
                                          <p:attrName>ppt_x</p:attrName>
                                        </p:attrNameLst>
                                      </p:cBhvr>
                                      <p:tavLst>
                                        <p:tav tm="0">
                                          <p:val>
                                            <p:strVal val="#ppt_x"/>
                                          </p:val>
                                        </p:tav>
                                        <p:tav tm="100000">
                                          <p:val>
                                            <p:strVal val="#ppt_x"/>
                                          </p:val>
                                        </p:tav>
                                      </p:tavLst>
                                    </p:anim>
                                    <p:anim calcmode="lin" valueType="num">
                                      <p:cBhvr>
                                        <p:cTn id="27" dur="500" fill="hold"/>
                                        <p:tgtEl>
                                          <p:spTgt spid="112673"/>
                                        </p:tgtEl>
                                        <p:attrNameLst>
                                          <p:attrName>ppt_y</p:attrName>
                                        </p:attrNameLst>
                                      </p:cBhvr>
                                      <p:tavLst>
                                        <p:tav tm="0">
                                          <p:val>
                                            <p:strVal val="#ppt_y-#ppt_h/2"/>
                                          </p:val>
                                        </p:tav>
                                        <p:tav tm="100000">
                                          <p:val>
                                            <p:strVal val="#ppt_y"/>
                                          </p:val>
                                        </p:tav>
                                      </p:tavLst>
                                    </p:anim>
                                    <p:anim calcmode="lin" valueType="num">
                                      <p:cBhvr>
                                        <p:cTn id="28" dur="500" fill="hold"/>
                                        <p:tgtEl>
                                          <p:spTgt spid="112673"/>
                                        </p:tgtEl>
                                        <p:attrNameLst>
                                          <p:attrName>ppt_w</p:attrName>
                                        </p:attrNameLst>
                                      </p:cBhvr>
                                      <p:tavLst>
                                        <p:tav tm="0">
                                          <p:val>
                                            <p:strVal val="#ppt_w"/>
                                          </p:val>
                                        </p:tav>
                                        <p:tav tm="100000">
                                          <p:val>
                                            <p:strVal val="#ppt_w"/>
                                          </p:val>
                                        </p:tav>
                                      </p:tavLst>
                                    </p:anim>
                                    <p:anim calcmode="lin" valueType="num">
                                      <p:cBhvr>
                                        <p:cTn id="29" dur="500" fill="hold"/>
                                        <p:tgtEl>
                                          <p:spTgt spid="11267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265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2655"/>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112662"/>
                                        </p:tgtEl>
                                        <p:attrNameLst>
                                          <p:attrName>style.visibility</p:attrName>
                                        </p:attrNameLst>
                                      </p:cBhvr>
                                      <p:to>
                                        <p:strVal val="visible"/>
                                      </p:to>
                                    </p:set>
                                    <p:anim calcmode="lin" valueType="num">
                                      <p:cBhvr>
                                        <p:cTn id="41" dur="500" fill="hold"/>
                                        <p:tgtEl>
                                          <p:spTgt spid="112662"/>
                                        </p:tgtEl>
                                        <p:attrNameLst>
                                          <p:attrName>ppt_x</p:attrName>
                                        </p:attrNameLst>
                                      </p:cBhvr>
                                      <p:tavLst>
                                        <p:tav tm="0">
                                          <p:val>
                                            <p:strVal val="#ppt_x+#ppt_w/2"/>
                                          </p:val>
                                        </p:tav>
                                        <p:tav tm="100000">
                                          <p:val>
                                            <p:strVal val="#ppt_x"/>
                                          </p:val>
                                        </p:tav>
                                      </p:tavLst>
                                    </p:anim>
                                    <p:anim calcmode="lin" valueType="num">
                                      <p:cBhvr>
                                        <p:cTn id="42" dur="500" fill="hold"/>
                                        <p:tgtEl>
                                          <p:spTgt spid="112662"/>
                                        </p:tgtEl>
                                        <p:attrNameLst>
                                          <p:attrName>ppt_y</p:attrName>
                                        </p:attrNameLst>
                                      </p:cBhvr>
                                      <p:tavLst>
                                        <p:tav tm="0">
                                          <p:val>
                                            <p:strVal val="#ppt_y"/>
                                          </p:val>
                                        </p:tav>
                                        <p:tav tm="100000">
                                          <p:val>
                                            <p:strVal val="#ppt_y"/>
                                          </p:val>
                                        </p:tav>
                                      </p:tavLst>
                                    </p:anim>
                                    <p:anim calcmode="lin" valueType="num">
                                      <p:cBhvr>
                                        <p:cTn id="43" dur="500" fill="hold"/>
                                        <p:tgtEl>
                                          <p:spTgt spid="112662"/>
                                        </p:tgtEl>
                                        <p:attrNameLst>
                                          <p:attrName>ppt_w</p:attrName>
                                        </p:attrNameLst>
                                      </p:cBhvr>
                                      <p:tavLst>
                                        <p:tav tm="0">
                                          <p:val>
                                            <p:fltVal val="0"/>
                                          </p:val>
                                        </p:tav>
                                        <p:tav tm="100000">
                                          <p:val>
                                            <p:strVal val="#ppt_w"/>
                                          </p:val>
                                        </p:tav>
                                      </p:tavLst>
                                    </p:anim>
                                    <p:anim calcmode="lin" valueType="num">
                                      <p:cBhvr>
                                        <p:cTn id="44" dur="500" fill="hold"/>
                                        <p:tgtEl>
                                          <p:spTgt spid="11266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112663"/>
                                        </p:tgtEl>
                                        <p:attrNameLst>
                                          <p:attrName>style.visibility</p:attrName>
                                        </p:attrNameLst>
                                      </p:cBhvr>
                                      <p:to>
                                        <p:strVal val="visible"/>
                                      </p:to>
                                    </p:set>
                                    <p:anim calcmode="lin" valueType="num">
                                      <p:cBhvr>
                                        <p:cTn id="49" dur="500" fill="hold"/>
                                        <p:tgtEl>
                                          <p:spTgt spid="112663"/>
                                        </p:tgtEl>
                                        <p:attrNameLst>
                                          <p:attrName>ppt_x</p:attrName>
                                        </p:attrNameLst>
                                      </p:cBhvr>
                                      <p:tavLst>
                                        <p:tav tm="0">
                                          <p:val>
                                            <p:strVal val="#ppt_x+#ppt_w/2"/>
                                          </p:val>
                                        </p:tav>
                                        <p:tav tm="100000">
                                          <p:val>
                                            <p:strVal val="#ppt_x"/>
                                          </p:val>
                                        </p:tav>
                                      </p:tavLst>
                                    </p:anim>
                                    <p:anim calcmode="lin" valueType="num">
                                      <p:cBhvr>
                                        <p:cTn id="50" dur="500" fill="hold"/>
                                        <p:tgtEl>
                                          <p:spTgt spid="112663"/>
                                        </p:tgtEl>
                                        <p:attrNameLst>
                                          <p:attrName>ppt_y</p:attrName>
                                        </p:attrNameLst>
                                      </p:cBhvr>
                                      <p:tavLst>
                                        <p:tav tm="0">
                                          <p:val>
                                            <p:strVal val="#ppt_y"/>
                                          </p:val>
                                        </p:tav>
                                        <p:tav tm="100000">
                                          <p:val>
                                            <p:strVal val="#ppt_y"/>
                                          </p:val>
                                        </p:tav>
                                      </p:tavLst>
                                    </p:anim>
                                    <p:anim calcmode="lin" valueType="num">
                                      <p:cBhvr>
                                        <p:cTn id="51" dur="500" fill="hold"/>
                                        <p:tgtEl>
                                          <p:spTgt spid="112663"/>
                                        </p:tgtEl>
                                        <p:attrNameLst>
                                          <p:attrName>ppt_w</p:attrName>
                                        </p:attrNameLst>
                                      </p:cBhvr>
                                      <p:tavLst>
                                        <p:tav tm="0">
                                          <p:val>
                                            <p:fltVal val="0"/>
                                          </p:val>
                                        </p:tav>
                                        <p:tav tm="100000">
                                          <p:val>
                                            <p:strVal val="#ppt_w"/>
                                          </p:val>
                                        </p:tav>
                                      </p:tavLst>
                                    </p:anim>
                                    <p:anim calcmode="lin" valueType="num">
                                      <p:cBhvr>
                                        <p:cTn id="52" dur="500" fill="hold"/>
                                        <p:tgtEl>
                                          <p:spTgt spid="112663"/>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112664"/>
                                        </p:tgtEl>
                                        <p:attrNameLst>
                                          <p:attrName>style.visibility</p:attrName>
                                        </p:attrNameLst>
                                      </p:cBhvr>
                                      <p:to>
                                        <p:strVal val="visible"/>
                                      </p:to>
                                    </p:set>
                                    <p:anim calcmode="lin" valueType="num">
                                      <p:cBhvr>
                                        <p:cTn id="56" dur="500" fill="hold"/>
                                        <p:tgtEl>
                                          <p:spTgt spid="112664"/>
                                        </p:tgtEl>
                                        <p:attrNameLst>
                                          <p:attrName>ppt_x</p:attrName>
                                        </p:attrNameLst>
                                      </p:cBhvr>
                                      <p:tavLst>
                                        <p:tav tm="0">
                                          <p:val>
                                            <p:strVal val="#ppt_x+#ppt_w/2"/>
                                          </p:val>
                                        </p:tav>
                                        <p:tav tm="100000">
                                          <p:val>
                                            <p:strVal val="#ppt_x"/>
                                          </p:val>
                                        </p:tav>
                                      </p:tavLst>
                                    </p:anim>
                                    <p:anim calcmode="lin" valueType="num">
                                      <p:cBhvr>
                                        <p:cTn id="57" dur="500" fill="hold"/>
                                        <p:tgtEl>
                                          <p:spTgt spid="112664"/>
                                        </p:tgtEl>
                                        <p:attrNameLst>
                                          <p:attrName>ppt_y</p:attrName>
                                        </p:attrNameLst>
                                      </p:cBhvr>
                                      <p:tavLst>
                                        <p:tav tm="0">
                                          <p:val>
                                            <p:strVal val="#ppt_y"/>
                                          </p:val>
                                        </p:tav>
                                        <p:tav tm="100000">
                                          <p:val>
                                            <p:strVal val="#ppt_y"/>
                                          </p:val>
                                        </p:tav>
                                      </p:tavLst>
                                    </p:anim>
                                    <p:anim calcmode="lin" valueType="num">
                                      <p:cBhvr>
                                        <p:cTn id="58" dur="500" fill="hold"/>
                                        <p:tgtEl>
                                          <p:spTgt spid="112664"/>
                                        </p:tgtEl>
                                        <p:attrNameLst>
                                          <p:attrName>ppt_w</p:attrName>
                                        </p:attrNameLst>
                                      </p:cBhvr>
                                      <p:tavLst>
                                        <p:tav tm="0">
                                          <p:val>
                                            <p:fltVal val="0"/>
                                          </p:val>
                                        </p:tav>
                                        <p:tav tm="100000">
                                          <p:val>
                                            <p:strVal val="#ppt_w"/>
                                          </p:val>
                                        </p:tav>
                                      </p:tavLst>
                                    </p:anim>
                                    <p:anim calcmode="lin" valueType="num">
                                      <p:cBhvr>
                                        <p:cTn id="59" dur="500" fill="hold"/>
                                        <p:tgtEl>
                                          <p:spTgt spid="112664"/>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112672"/>
                                        </p:tgtEl>
                                        <p:attrNameLst>
                                          <p:attrName>style.visibility</p:attrName>
                                        </p:attrNameLst>
                                      </p:cBhvr>
                                      <p:to>
                                        <p:strVal val="visible"/>
                                      </p:to>
                                    </p:set>
                                    <p:anim calcmode="lin" valueType="num">
                                      <p:cBhvr>
                                        <p:cTn id="63" dur="500" fill="hold"/>
                                        <p:tgtEl>
                                          <p:spTgt spid="112672"/>
                                        </p:tgtEl>
                                        <p:attrNameLst>
                                          <p:attrName>ppt_x</p:attrName>
                                        </p:attrNameLst>
                                      </p:cBhvr>
                                      <p:tavLst>
                                        <p:tav tm="0">
                                          <p:val>
                                            <p:strVal val="#ppt_x"/>
                                          </p:val>
                                        </p:tav>
                                        <p:tav tm="100000">
                                          <p:val>
                                            <p:strVal val="#ppt_x"/>
                                          </p:val>
                                        </p:tav>
                                      </p:tavLst>
                                    </p:anim>
                                    <p:anim calcmode="lin" valueType="num">
                                      <p:cBhvr>
                                        <p:cTn id="64" dur="500" fill="hold"/>
                                        <p:tgtEl>
                                          <p:spTgt spid="112672"/>
                                        </p:tgtEl>
                                        <p:attrNameLst>
                                          <p:attrName>ppt_y</p:attrName>
                                        </p:attrNameLst>
                                      </p:cBhvr>
                                      <p:tavLst>
                                        <p:tav tm="0">
                                          <p:val>
                                            <p:strVal val="#ppt_y-#ppt_h/2"/>
                                          </p:val>
                                        </p:tav>
                                        <p:tav tm="100000">
                                          <p:val>
                                            <p:strVal val="#ppt_y"/>
                                          </p:val>
                                        </p:tav>
                                      </p:tavLst>
                                    </p:anim>
                                    <p:anim calcmode="lin" valueType="num">
                                      <p:cBhvr>
                                        <p:cTn id="65" dur="500" fill="hold"/>
                                        <p:tgtEl>
                                          <p:spTgt spid="112672"/>
                                        </p:tgtEl>
                                        <p:attrNameLst>
                                          <p:attrName>ppt_w</p:attrName>
                                        </p:attrNameLst>
                                      </p:cBhvr>
                                      <p:tavLst>
                                        <p:tav tm="0">
                                          <p:val>
                                            <p:strVal val="#ppt_w"/>
                                          </p:val>
                                        </p:tav>
                                        <p:tav tm="100000">
                                          <p:val>
                                            <p:strVal val="#ppt_w"/>
                                          </p:val>
                                        </p:tav>
                                      </p:tavLst>
                                    </p:anim>
                                    <p:anim calcmode="lin" valueType="num">
                                      <p:cBhvr>
                                        <p:cTn id="66" dur="500" fill="hold"/>
                                        <p:tgtEl>
                                          <p:spTgt spid="112672"/>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6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6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26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6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26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6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675"/>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112659"/>
                                        </p:tgtEl>
                                        <p:attrNameLst>
                                          <p:attrName>style.visibility</p:attrName>
                                        </p:attrNameLst>
                                      </p:cBhvr>
                                      <p:to>
                                        <p:strVal val="visible"/>
                                      </p:to>
                                    </p:set>
                                    <p:anim calcmode="lin" valueType="num">
                                      <p:cBhvr>
                                        <p:cTn id="86" dur="500" fill="hold"/>
                                        <p:tgtEl>
                                          <p:spTgt spid="112659"/>
                                        </p:tgtEl>
                                        <p:attrNameLst>
                                          <p:attrName>ppt_x</p:attrName>
                                        </p:attrNameLst>
                                      </p:cBhvr>
                                      <p:tavLst>
                                        <p:tav tm="0">
                                          <p:val>
                                            <p:strVal val="#ppt_x"/>
                                          </p:val>
                                        </p:tav>
                                        <p:tav tm="100000">
                                          <p:val>
                                            <p:strVal val="#ppt_x"/>
                                          </p:val>
                                        </p:tav>
                                      </p:tavLst>
                                    </p:anim>
                                    <p:anim calcmode="lin" valueType="num">
                                      <p:cBhvr>
                                        <p:cTn id="87" dur="500" fill="hold"/>
                                        <p:tgtEl>
                                          <p:spTgt spid="112659"/>
                                        </p:tgtEl>
                                        <p:attrNameLst>
                                          <p:attrName>ppt_y</p:attrName>
                                        </p:attrNameLst>
                                      </p:cBhvr>
                                      <p:tavLst>
                                        <p:tav tm="0">
                                          <p:val>
                                            <p:strVal val="#ppt_y-#ppt_h/2"/>
                                          </p:val>
                                        </p:tav>
                                        <p:tav tm="100000">
                                          <p:val>
                                            <p:strVal val="#ppt_y"/>
                                          </p:val>
                                        </p:tav>
                                      </p:tavLst>
                                    </p:anim>
                                    <p:anim calcmode="lin" valueType="num">
                                      <p:cBhvr>
                                        <p:cTn id="88" dur="500" fill="hold"/>
                                        <p:tgtEl>
                                          <p:spTgt spid="112659"/>
                                        </p:tgtEl>
                                        <p:attrNameLst>
                                          <p:attrName>ppt_w</p:attrName>
                                        </p:attrNameLst>
                                      </p:cBhvr>
                                      <p:tavLst>
                                        <p:tav tm="0">
                                          <p:val>
                                            <p:strVal val="#ppt_w"/>
                                          </p:val>
                                        </p:tav>
                                        <p:tav tm="100000">
                                          <p:val>
                                            <p:strVal val="#ppt_w"/>
                                          </p:val>
                                        </p:tav>
                                      </p:tavLst>
                                    </p:anim>
                                    <p:anim calcmode="lin" valueType="num">
                                      <p:cBhvr>
                                        <p:cTn id="89" dur="500" fill="hold"/>
                                        <p:tgtEl>
                                          <p:spTgt spid="112659"/>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112660"/>
                                        </p:tgtEl>
                                        <p:attrNameLst>
                                          <p:attrName>style.visibility</p:attrName>
                                        </p:attrNameLst>
                                      </p:cBhvr>
                                      <p:to>
                                        <p:strVal val="visible"/>
                                      </p:to>
                                    </p:set>
                                    <p:anim calcmode="lin" valueType="num">
                                      <p:cBhvr>
                                        <p:cTn id="93" dur="500" fill="hold"/>
                                        <p:tgtEl>
                                          <p:spTgt spid="112660"/>
                                        </p:tgtEl>
                                        <p:attrNameLst>
                                          <p:attrName>ppt_x</p:attrName>
                                        </p:attrNameLst>
                                      </p:cBhvr>
                                      <p:tavLst>
                                        <p:tav tm="0">
                                          <p:val>
                                            <p:strVal val="#ppt_x"/>
                                          </p:val>
                                        </p:tav>
                                        <p:tav tm="100000">
                                          <p:val>
                                            <p:strVal val="#ppt_x"/>
                                          </p:val>
                                        </p:tav>
                                      </p:tavLst>
                                    </p:anim>
                                    <p:anim calcmode="lin" valueType="num">
                                      <p:cBhvr>
                                        <p:cTn id="94" dur="500" fill="hold"/>
                                        <p:tgtEl>
                                          <p:spTgt spid="112660"/>
                                        </p:tgtEl>
                                        <p:attrNameLst>
                                          <p:attrName>ppt_y</p:attrName>
                                        </p:attrNameLst>
                                      </p:cBhvr>
                                      <p:tavLst>
                                        <p:tav tm="0">
                                          <p:val>
                                            <p:strVal val="#ppt_y-#ppt_h/2"/>
                                          </p:val>
                                        </p:tav>
                                        <p:tav tm="100000">
                                          <p:val>
                                            <p:strVal val="#ppt_y"/>
                                          </p:val>
                                        </p:tav>
                                      </p:tavLst>
                                    </p:anim>
                                    <p:anim calcmode="lin" valueType="num">
                                      <p:cBhvr>
                                        <p:cTn id="95" dur="500" fill="hold"/>
                                        <p:tgtEl>
                                          <p:spTgt spid="112660"/>
                                        </p:tgtEl>
                                        <p:attrNameLst>
                                          <p:attrName>ppt_w</p:attrName>
                                        </p:attrNameLst>
                                      </p:cBhvr>
                                      <p:tavLst>
                                        <p:tav tm="0">
                                          <p:val>
                                            <p:strVal val="#ppt_w"/>
                                          </p:val>
                                        </p:tav>
                                        <p:tav tm="100000">
                                          <p:val>
                                            <p:strVal val="#ppt_w"/>
                                          </p:val>
                                        </p:tav>
                                      </p:tavLst>
                                    </p:anim>
                                    <p:anim calcmode="lin" valueType="num">
                                      <p:cBhvr>
                                        <p:cTn id="96" dur="500" fill="hold"/>
                                        <p:tgtEl>
                                          <p:spTgt spid="112660"/>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112650"/>
                                        </p:tgtEl>
                                        <p:attrNameLst>
                                          <p:attrName>style.visibility</p:attrName>
                                        </p:attrNameLst>
                                      </p:cBhvr>
                                      <p:to>
                                        <p:strVal val="visible"/>
                                      </p:to>
                                    </p:set>
                                    <p:anim calcmode="lin" valueType="num">
                                      <p:cBhvr>
                                        <p:cTn id="100" dur="500" fill="hold"/>
                                        <p:tgtEl>
                                          <p:spTgt spid="112650"/>
                                        </p:tgtEl>
                                        <p:attrNameLst>
                                          <p:attrName>ppt_x</p:attrName>
                                        </p:attrNameLst>
                                      </p:cBhvr>
                                      <p:tavLst>
                                        <p:tav tm="0">
                                          <p:val>
                                            <p:strVal val="#ppt_x"/>
                                          </p:val>
                                        </p:tav>
                                        <p:tav tm="100000">
                                          <p:val>
                                            <p:strVal val="#ppt_x"/>
                                          </p:val>
                                        </p:tav>
                                      </p:tavLst>
                                    </p:anim>
                                    <p:anim calcmode="lin" valueType="num">
                                      <p:cBhvr>
                                        <p:cTn id="101" dur="500" fill="hold"/>
                                        <p:tgtEl>
                                          <p:spTgt spid="112650"/>
                                        </p:tgtEl>
                                        <p:attrNameLst>
                                          <p:attrName>ppt_y</p:attrName>
                                        </p:attrNameLst>
                                      </p:cBhvr>
                                      <p:tavLst>
                                        <p:tav tm="0">
                                          <p:val>
                                            <p:strVal val="#ppt_y-#ppt_h/2"/>
                                          </p:val>
                                        </p:tav>
                                        <p:tav tm="100000">
                                          <p:val>
                                            <p:strVal val="#ppt_y"/>
                                          </p:val>
                                        </p:tav>
                                      </p:tavLst>
                                    </p:anim>
                                    <p:anim calcmode="lin" valueType="num">
                                      <p:cBhvr>
                                        <p:cTn id="102" dur="500" fill="hold"/>
                                        <p:tgtEl>
                                          <p:spTgt spid="112650"/>
                                        </p:tgtEl>
                                        <p:attrNameLst>
                                          <p:attrName>ppt_w</p:attrName>
                                        </p:attrNameLst>
                                      </p:cBhvr>
                                      <p:tavLst>
                                        <p:tav tm="0">
                                          <p:val>
                                            <p:strVal val="#ppt_w"/>
                                          </p:val>
                                        </p:tav>
                                        <p:tav tm="100000">
                                          <p:val>
                                            <p:strVal val="#ppt_w"/>
                                          </p:val>
                                        </p:tav>
                                      </p:tavLst>
                                    </p:anim>
                                    <p:anim calcmode="lin" valueType="num">
                                      <p:cBhvr>
                                        <p:cTn id="103" dur="500" fill="hold"/>
                                        <p:tgtEl>
                                          <p:spTgt spid="112650"/>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12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50" grpId="0" animBg="1"/>
      <p:bldP spid="112651" grpId="0" animBg="1"/>
      <p:bldP spid="112652" grpId="0" animBg="1"/>
      <p:bldP spid="112655" grpId="0" animBg="1"/>
      <p:bldP spid="112656" grpId="0" animBg="1"/>
      <p:bldP spid="112657" grpId="0" animBg="1"/>
      <p:bldP spid="112658" grpId="0" animBg="1"/>
      <p:bldP spid="112659" grpId="0" animBg="1"/>
      <p:bldP spid="112660" grpId="0" animBg="1"/>
      <p:bldP spid="112661" grpId="0" animBg="1"/>
      <p:bldP spid="112662" grpId="0" animBg="1"/>
      <p:bldP spid="112663" grpId="0" animBg="1"/>
      <p:bldP spid="112664" grpId="0" animBg="1"/>
      <p:bldP spid="112665" grpId="0" animBg="1"/>
      <p:bldP spid="112666" grpId="0" animBg="1"/>
      <p:bldP spid="112667" grpId="0" animBg="1"/>
      <p:bldP spid="112668" grpId="0" animBg="1"/>
      <p:bldP spid="112669" grpId="0" animBg="1"/>
      <p:bldP spid="112670" grpId="0" animBg="1"/>
      <p:bldP spid="112671" grpId="0" animBg="1"/>
      <p:bldP spid="112672" grpId="0" animBg="1"/>
      <p:bldP spid="112673" grpId="0" animBg="1"/>
      <p:bldP spid="112674" grpId="0" animBg="1"/>
      <p:bldP spid="112675" grpId="0" animBg="1"/>
      <p:bldP spid="1126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23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78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5888"/>
            <a:ext cx="447198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54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6"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642350"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875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9090"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22225"/>
            <a:ext cx="26638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3175"/>
            <a:ext cx="2659063"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725" y="3435350"/>
            <a:ext cx="266382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61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62" y="-1"/>
            <a:ext cx="9142837" cy="6940993"/>
          </a:xfrm>
          <a:prstGeom prst="rect">
            <a:avLst/>
          </a:prstGeom>
        </p:spPr>
      </p:pic>
    </p:spTree>
    <p:extLst>
      <p:ext uri="{BB962C8B-B14F-4D97-AF65-F5344CB8AC3E}">
        <p14:creationId xmlns:p14="http://schemas.microsoft.com/office/powerpoint/2010/main" val="1440706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940" y="0"/>
            <a:ext cx="467294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72940" cy="6858000"/>
          </a:xfrm>
          <a:prstGeom prst="rect">
            <a:avLst/>
          </a:prstGeom>
        </p:spPr>
      </p:pic>
    </p:spTree>
    <p:extLst>
      <p:ext uri="{BB962C8B-B14F-4D97-AF65-F5344CB8AC3E}">
        <p14:creationId xmlns:p14="http://schemas.microsoft.com/office/powerpoint/2010/main" val="1896725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672939" cy="6858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938" y="0"/>
            <a:ext cx="4672940" cy="6858000"/>
          </a:xfrm>
          <a:prstGeom prst="rect">
            <a:avLst/>
          </a:prstGeom>
        </p:spPr>
      </p:pic>
    </p:spTree>
    <p:extLst>
      <p:ext uri="{BB962C8B-B14F-4D97-AF65-F5344CB8AC3E}">
        <p14:creationId xmlns:p14="http://schemas.microsoft.com/office/powerpoint/2010/main" val="1461230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179"/>
            <a:ext cx="4692822" cy="688717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822" y="-29180"/>
            <a:ext cx="4672940" cy="6887179"/>
          </a:xfrm>
          <a:prstGeom prst="rect">
            <a:avLst/>
          </a:prstGeom>
        </p:spPr>
      </p:pic>
    </p:spTree>
    <p:extLst>
      <p:ext uri="{BB962C8B-B14F-4D97-AF65-F5344CB8AC3E}">
        <p14:creationId xmlns:p14="http://schemas.microsoft.com/office/powerpoint/2010/main" val="2934027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53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36063" cy="76517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90116" name="ZoneTexte 5"/>
          <p:cNvSpPr txBox="1">
            <a:spLocks noChangeArrowheads="1"/>
          </p:cNvSpPr>
          <p:nvPr/>
        </p:nvSpPr>
        <p:spPr bwMode="auto">
          <a:xfrm>
            <a:off x="827088" y="260350"/>
            <a:ext cx="7345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4800" b="1" smtClean="0">
                <a:solidFill>
                  <a:srgbClr val="FFFFFF"/>
                </a:solidFill>
                <a:latin typeface="AR JULIAN" pitchFamily="2" charset="0"/>
                <a:cs typeface="+mn-cs"/>
              </a:rPr>
              <a:t>ARE YOU OPEN ?</a:t>
            </a:r>
          </a:p>
        </p:txBody>
      </p:sp>
    </p:spTree>
    <p:extLst>
      <p:ext uri="{BB962C8B-B14F-4D97-AF65-F5344CB8AC3E}">
        <p14:creationId xmlns:p14="http://schemas.microsoft.com/office/powerpoint/2010/main" val="1608568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7813"/>
            <a:ext cx="8229600" cy="630237"/>
          </a:xfrm>
        </p:spPr>
        <p:txBody>
          <a:bodyPr/>
          <a:lstStyle/>
          <a:p>
            <a:pPr eaLnBrk="1" hangingPunct="1">
              <a:defRPr/>
            </a:pPr>
            <a:r>
              <a:rPr lang="en-US" sz="3600" b="1" smtClean="0"/>
              <a:t>Learning by failures on resources</a:t>
            </a:r>
          </a:p>
        </p:txBody>
      </p:sp>
      <p:sp>
        <p:nvSpPr>
          <p:cNvPr id="9219" name="Line 3"/>
          <p:cNvSpPr>
            <a:spLocks noChangeShapeType="1"/>
          </p:cNvSpPr>
          <p:nvPr/>
        </p:nvSpPr>
        <p:spPr bwMode="auto">
          <a:xfrm>
            <a:off x="4691063" y="1751013"/>
            <a:ext cx="0" cy="42132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0" name="Line 4"/>
          <p:cNvSpPr>
            <a:spLocks noChangeShapeType="1"/>
          </p:cNvSpPr>
          <p:nvPr/>
        </p:nvSpPr>
        <p:spPr bwMode="auto">
          <a:xfrm>
            <a:off x="1831975" y="3857625"/>
            <a:ext cx="586898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1" name="Text Box 5"/>
          <p:cNvSpPr txBox="1">
            <a:spLocks noChangeArrowheads="1"/>
          </p:cNvSpPr>
          <p:nvPr/>
        </p:nvSpPr>
        <p:spPr bwMode="auto">
          <a:xfrm>
            <a:off x="971550" y="1544638"/>
            <a:ext cx="3719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Handicap of Inexperience</a:t>
            </a:r>
          </a:p>
          <a:p>
            <a:pPr algn="ctr" eaLnBrk="1" hangingPunct="1">
              <a:spcBef>
                <a:spcPct val="0"/>
              </a:spcBef>
              <a:buClrTx/>
              <a:buSzTx/>
              <a:buFontTx/>
              <a:buNone/>
            </a:pPr>
            <a:endParaRPr lang="fr-FR" altLang="ko-KR" sz="1600">
              <a:solidFill>
                <a:schemeClr val="hlink"/>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Survival = Capacity to develop new assets because of « ossification » of the starting ones</a:t>
            </a:r>
          </a:p>
        </p:txBody>
      </p:sp>
      <p:sp>
        <p:nvSpPr>
          <p:cNvPr id="9222" name="Text Box 6"/>
          <p:cNvSpPr txBox="1">
            <a:spLocks noChangeArrowheads="1"/>
          </p:cNvSpPr>
          <p:nvPr/>
        </p:nvSpPr>
        <p:spPr bwMode="auto">
          <a:xfrm>
            <a:off x="827088" y="4149725"/>
            <a:ext cx="38639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Low probability of survival without important starting assets to support learning about sectoral factors and the acquisition of valuable R &amp; C</a:t>
            </a:r>
            <a:r>
              <a:rPr lang="en-US" altLang="ko-KR" sz="1800" b="1" i="1">
                <a:ea typeface="굴림" panose="020B0600000101010101" pitchFamily="34" charset="-127"/>
              </a:rPr>
              <a:t> </a:t>
            </a:r>
            <a:r>
              <a:rPr lang="en-US" altLang="ko-KR" sz="1800">
                <a:ea typeface="굴림" panose="020B0600000101010101" pitchFamily="34" charset="-127"/>
              </a:rPr>
              <a:t> </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2000" b="1" i="1">
              <a:solidFill>
                <a:srgbClr val="990033"/>
              </a:solidFill>
              <a:latin typeface="Times New Roman" panose="02020603050405020304" pitchFamily="18" charset="0"/>
              <a:ea typeface="Batang" panose="02030600000101010101" pitchFamily="18" charset="-127"/>
            </a:endParaRPr>
          </a:p>
          <a:p>
            <a:pP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          </a:t>
            </a:r>
            <a:r>
              <a:rPr lang="fr-FR" altLang="ko-KR" sz="1800" b="1">
                <a:solidFill>
                  <a:schemeClr val="hlink"/>
                </a:solidFill>
                <a:ea typeface="굴림" panose="020B0600000101010101" pitchFamily="34" charset="-127"/>
              </a:rPr>
              <a:t>Handicap of </a:t>
            </a:r>
            <a:r>
              <a:rPr lang="fr-FR" altLang="ko-KR" sz="2000" b="1">
                <a:solidFill>
                  <a:schemeClr val="hlink"/>
                </a:solidFill>
                <a:latin typeface="Times New Roman" panose="02020603050405020304" pitchFamily="18" charset="0"/>
                <a:ea typeface="Batang" panose="02030600000101010101" pitchFamily="18" charset="-127"/>
              </a:rPr>
              <a:t>Ignorance</a:t>
            </a:r>
            <a:endParaRPr lang="fr-FR" altLang="fr-FR" sz="2000" b="1">
              <a:solidFill>
                <a:schemeClr val="hlink"/>
              </a:solidFill>
              <a:latin typeface="Times New Roman" panose="02020603050405020304" pitchFamily="18" charset="0"/>
              <a:ea typeface="Batang" panose="02030600000101010101" pitchFamily="18" charset="-127"/>
            </a:endParaRPr>
          </a:p>
        </p:txBody>
      </p:sp>
      <p:sp>
        <p:nvSpPr>
          <p:cNvPr id="9223" name="Text Box 7"/>
          <p:cNvSpPr txBox="1">
            <a:spLocks noChangeArrowheads="1"/>
          </p:cNvSpPr>
          <p:nvPr/>
        </p:nvSpPr>
        <p:spPr bwMode="auto">
          <a:xfrm>
            <a:off x="4716463" y="1473200"/>
            <a:ext cx="3625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Organizational Rents</a:t>
            </a:r>
          </a:p>
          <a:p>
            <a:pPr algn="ctr" eaLnBrk="1" hangingPunct="1">
              <a:spcBef>
                <a:spcPct val="0"/>
              </a:spcBef>
              <a:buClrTx/>
              <a:buSzTx/>
              <a:buFontTx/>
              <a:buNone/>
            </a:pPr>
            <a:endParaRPr lang="fr-FR" altLang="ko-KR" sz="2000" i="1">
              <a:solidFill>
                <a:srgbClr val="990033"/>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Strategic assets lead to development</a:t>
            </a:r>
            <a:endParaRPr lang="fr-FR" altLang="fr-FR" sz="1600" b="1">
              <a:ea typeface="Batang" panose="02030600000101010101" pitchFamily="18" charset="-127"/>
            </a:endParaRPr>
          </a:p>
        </p:txBody>
      </p:sp>
      <p:sp>
        <p:nvSpPr>
          <p:cNvPr id="9224" name="Text Box 8"/>
          <p:cNvSpPr txBox="1">
            <a:spLocks noChangeArrowheads="1"/>
          </p:cNvSpPr>
          <p:nvPr/>
        </p:nvSpPr>
        <p:spPr bwMode="auto">
          <a:xfrm>
            <a:off x="4643438" y="4352925"/>
            <a:ext cx="40576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The risk of failure increases because of the gap and its evolution between R &amp; C and the competitive requirements of the environment</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fr-FR" sz="1800" b="1">
                <a:solidFill>
                  <a:schemeClr val="hlink"/>
                </a:solidFill>
              </a:rPr>
              <a:t>Handicap of obsolescence</a:t>
            </a:r>
            <a:r>
              <a:rPr lang="en-US" altLang="fr-FR" sz="1800">
                <a:solidFill>
                  <a:schemeClr val="hlink"/>
                </a:solidFill>
              </a:rPr>
              <a:t> </a:t>
            </a:r>
            <a:endParaRPr lang="fr-FR" altLang="fr-FR" sz="1800">
              <a:solidFill>
                <a:schemeClr val="hlink"/>
              </a:solidFill>
            </a:endParaRPr>
          </a:p>
        </p:txBody>
      </p:sp>
      <p:sp>
        <p:nvSpPr>
          <p:cNvPr id="9225" name="Text Box 9"/>
          <p:cNvSpPr txBox="1">
            <a:spLocks noChangeArrowheads="1"/>
          </p:cNvSpPr>
          <p:nvPr/>
        </p:nvSpPr>
        <p:spPr bwMode="auto">
          <a:xfrm>
            <a:off x="611188" y="3706813"/>
            <a:ext cx="1671637"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Low Value</a:t>
            </a:r>
            <a:endParaRPr lang="fr-FR" altLang="fr-FR" sz="1800" b="1">
              <a:ea typeface="Batang" panose="02030600000101010101" pitchFamily="18" charset="-127"/>
            </a:endParaRPr>
          </a:p>
        </p:txBody>
      </p:sp>
      <p:sp>
        <p:nvSpPr>
          <p:cNvPr id="9226" name="Text Box 10"/>
          <p:cNvSpPr txBox="1">
            <a:spLocks noChangeArrowheads="1"/>
          </p:cNvSpPr>
          <p:nvPr/>
        </p:nvSpPr>
        <p:spPr bwMode="auto">
          <a:xfrm>
            <a:off x="7400925" y="3556000"/>
            <a:ext cx="1743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algn="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High Value</a:t>
            </a:r>
            <a:endParaRPr lang="fr-FR" altLang="fr-FR" sz="1800" b="1">
              <a:ea typeface="Batang" panose="02030600000101010101" pitchFamily="18" charset="-127"/>
            </a:endParaRPr>
          </a:p>
        </p:txBody>
      </p:sp>
      <p:sp>
        <p:nvSpPr>
          <p:cNvPr id="9227" name="Text Box 11"/>
          <p:cNvSpPr txBox="1">
            <a:spLocks noChangeArrowheads="1"/>
          </p:cNvSpPr>
          <p:nvPr/>
        </p:nvSpPr>
        <p:spPr bwMode="auto">
          <a:xfrm>
            <a:off x="3708400" y="6256338"/>
            <a:ext cx="20161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 factors not understood</a:t>
            </a:r>
            <a:endParaRPr lang="fr-FR" altLang="fr-FR" sz="1800" b="1">
              <a:ea typeface="Batang" panose="02030600000101010101" pitchFamily="18" charset="-127"/>
            </a:endParaRPr>
          </a:p>
        </p:txBody>
      </p:sp>
      <p:sp>
        <p:nvSpPr>
          <p:cNvPr id="9228" name="Text Box 12"/>
          <p:cNvSpPr txBox="1">
            <a:spLocks noChangeArrowheads="1"/>
          </p:cNvSpPr>
          <p:nvPr/>
        </p:nvSpPr>
        <p:spPr bwMode="auto">
          <a:xfrm>
            <a:off x="2886075" y="29543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B</a:t>
            </a:r>
            <a:endParaRPr lang="fr-FR" altLang="fr-FR" sz="2000">
              <a:ea typeface="Batang" panose="02030600000101010101" pitchFamily="18" charset="-127"/>
            </a:endParaRPr>
          </a:p>
        </p:txBody>
      </p:sp>
      <p:sp>
        <p:nvSpPr>
          <p:cNvPr id="9229" name="Text Box 13"/>
          <p:cNvSpPr txBox="1">
            <a:spLocks noChangeArrowheads="1"/>
          </p:cNvSpPr>
          <p:nvPr/>
        </p:nvSpPr>
        <p:spPr bwMode="auto">
          <a:xfrm>
            <a:off x="6045200" y="295433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C</a:t>
            </a:r>
            <a:endParaRPr lang="fr-FR" altLang="fr-FR" sz="2000">
              <a:ea typeface="Batang" panose="02030600000101010101" pitchFamily="18" charset="-127"/>
            </a:endParaRPr>
          </a:p>
        </p:txBody>
      </p:sp>
      <p:sp>
        <p:nvSpPr>
          <p:cNvPr id="9230" name="Text Box 14"/>
          <p:cNvSpPr txBox="1">
            <a:spLocks noChangeArrowheads="1"/>
          </p:cNvSpPr>
          <p:nvPr/>
        </p:nvSpPr>
        <p:spPr bwMode="auto">
          <a:xfrm>
            <a:off x="2886075" y="4157663"/>
            <a:ext cx="457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A</a:t>
            </a:r>
            <a:endParaRPr lang="fr-FR" altLang="fr-FR" sz="2000">
              <a:ea typeface="Batang" panose="02030600000101010101" pitchFamily="18" charset="-127"/>
            </a:endParaRPr>
          </a:p>
        </p:txBody>
      </p:sp>
      <p:sp>
        <p:nvSpPr>
          <p:cNvPr id="9231" name="Text Box 15"/>
          <p:cNvSpPr txBox="1">
            <a:spLocks noChangeArrowheads="1"/>
          </p:cNvSpPr>
          <p:nvPr/>
        </p:nvSpPr>
        <p:spPr bwMode="auto">
          <a:xfrm>
            <a:off x="6045200" y="4157663"/>
            <a:ext cx="4587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D</a:t>
            </a:r>
            <a:endParaRPr lang="fr-FR" altLang="fr-FR" sz="2000">
              <a:ea typeface="Batang" panose="02030600000101010101" pitchFamily="18" charset="-127"/>
            </a:endParaRPr>
          </a:p>
        </p:txBody>
      </p:sp>
      <p:sp>
        <p:nvSpPr>
          <p:cNvPr id="9232" name="Line 16"/>
          <p:cNvSpPr>
            <a:spLocks noChangeShapeType="1"/>
          </p:cNvSpPr>
          <p:nvPr/>
        </p:nvSpPr>
        <p:spPr bwMode="auto">
          <a:xfrm>
            <a:off x="3186113" y="3105150"/>
            <a:ext cx="3009900"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3" name="Line 17"/>
          <p:cNvSpPr>
            <a:spLocks noChangeShapeType="1"/>
          </p:cNvSpPr>
          <p:nvPr/>
        </p:nvSpPr>
        <p:spPr bwMode="auto">
          <a:xfrm>
            <a:off x="6196013" y="3255963"/>
            <a:ext cx="0" cy="901700"/>
          </a:xfrm>
          <a:prstGeom prst="line">
            <a:avLst/>
          </a:prstGeom>
          <a:noFill/>
          <a:ln w="9525">
            <a:solidFill>
              <a:schemeClr val="folHlink"/>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4" name="Line 18"/>
          <p:cNvSpPr>
            <a:spLocks noChangeShapeType="1"/>
          </p:cNvSpPr>
          <p:nvPr/>
        </p:nvSpPr>
        <p:spPr bwMode="auto">
          <a:xfrm flipV="1">
            <a:off x="3186113" y="3255963"/>
            <a:ext cx="2859087" cy="1052512"/>
          </a:xfrm>
          <a:prstGeom prst="line">
            <a:avLst/>
          </a:prstGeom>
          <a:noFill/>
          <a:ln w="9525">
            <a:solidFill>
              <a:schemeClr val="fo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5" name="Text Box 19"/>
          <p:cNvSpPr txBox="1">
            <a:spLocks noChangeArrowheads="1"/>
          </p:cNvSpPr>
          <p:nvPr/>
        </p:nvSpPr>
        <p:spPr bwMode="auto">
          <a:xfrm>
            <a:off x="3348038" y="998538"/>
            <a:ext cx="25193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Sectoral factors understood</a:t>
            </a:r>
            <a:endParaRPr lang="fr-FR" altLang="fr-FR" sz="1800" b="1">
              <a:ea typeface="Batang" panose="02030600000101010101" pitchFamily="18" charset="-127"/>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1042988" y="595313"/>
            <a:ext cx="2665412"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N°1 </a:t>
            </a:r>
          </a:p>
          <a:p>
            <a:pPr algn="ctr" eaLnBrk="1" hangingPunct="1">
              <a:defRPr/>
            </a:pPr>
            <a:r>
              <a:rPr lang="fr-FR" dirty="0"/>
              <a:t>Sport </a:t>
            </a:r>
            <a:r>
              <a:rPr lang="fr-FR" dirty="0" err="1"/>
              <a:t>Ranking</a:t>
            </a:r>
            <a:endParaRPr lang="fr-FR" dirty="0"/>
          </a:p>
          <a:p>
            <a:pPr algn="ctr" eaLnBrk="1" hangingPunct="1">
              <a:defRPr/>
            </a:pPr>
            <a:r>
              <a:rPr lang="fr-FR" dirty="0"/>
              <a:t>ATP 250</a:t>
            </a:r>
          </a:p>
          <a:p>
            <a:pPr algn="ctr" eaLnBrk="1" hangingPunct="1">
              <a:defRPr/>
            </a:pPr>
            <a:r>
              <a:rPr lang="fr-FR" dirty="0"/>
              <a:t>N°2-3</a:t>
            </a:r>
          </a:p>
          <a:p>
            <a:pPr algn="ctr" eaLnBrk="1" hangingPunct="1">
              <a:defRPr/>
            </a:pPr>
            <a:r>
              <a:rPr lang="fr-FR" dirty="0"/>
              <a:t>ATP 500</a:t>
            </a:r>
          </a:p>
        </p:txBody>
      </p:sp>
      <p:sp>
        <p:nvSpPr>
          <p:cNvPr id="8" name="Ellipse 7"/>
          <p:cNvSpPr/>
          <p:nvPr/>
        </p:nvSpPr>
        <p:spPr>
          <a:xfrm>
            <a:off x="4643438" y="595313"/>
            <a:ext cx="2665412"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Public Relations </a:t>
            </a:r>
          </a:p>
          <a:p>
            <a:pPr algn="ctr" eaLnBrk="1" hangingPunct="1">
              <a:defRPr/>
            </a:pPr>
            <a:r>
              <a:rPr lang="fr-FR" dirty="0"/>
              <a:t>Reference</a:t>
            </a:r>
          </a:p>
          <a:p>
            <a:pPr algn="ctr" eaLnBrk="1" hangingPunct="1">
              <a:defRPr/>
            </a:pPr>
            <a:r>
              <a:rPr lang="fr-FR" dirty="0"/>
              <a:t>Place to Be</a:t>
            </a:r>
          </a:p>
          <a:p>
            <a:pPr algn="ctr" eaLnBrk="1" hangingPunct="1">
              <a:defRPr/>
            </a:pPr>
            <a:r>
              <a:rPr lang="fr-FR" dirty="0"/>
              <a:t>South of France</a:t>
            </a:r>
          </a:p>
        </p:txBody>
      </p:sp>
      <p:sp>
        <p:nvSpPr>
          <p:cNvPr id="9" name="Ellipse 8"/>
          <p:cNvSpPr/>
          <p:nvPr/>
        </p:nvSpPr>
        <p:spPr>
          <a:xfrm>
            <a:off x="1058863" y="3789363"/>
            <a:ext cx="2663825"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Cost</a:t>
            </a:r>
            <a:r>
              <a:rPr lang="fr-FR" dirty="0"/>
              <a:t> </a:t>
            </a:r>
            <a:r>
              <a:rPr lang="fr-FR" dirty="0" err="1"/>
              <a:t>Efficiency</a:t>
            </a:r>
            <a:endParaRPr lang="fr-FR" dirty="0"/>
          </a:p>
          <a:p>
            <a:pPr algn="ctr" eaLnBrk="1" hangingPunct="1">
              <a:defRPr/>
            </a:pPr>
            <a:r>
              <a:rPr lang="fr-FR" dirty="0" err="1"/>
              <a:t>Operational</a:t>
            </a:r>
            <a:r>
              <a:rPr lang="fr-FR" dirty="0"/>
              <a:t> </a:t>
            </a:r>
            <a:r>
              <a:rPr lang="fr-FR" dirty="0" err="1"/>
              <a:t>Organization</a:t>
            </a:r>
            <a:endParaRPr lang="fr-FR" dirty="0"/>
          </a:p>
        </p:txBody>
      </p:sp>
      <p:sp>
        <p:nvSpPr>
          <p:cNvPr id="10" name="Ellipse 9"/>
          <p:cNvSpPr/>
          <p:nvPr/>
        </p:nvSpPr>
        <p:spPr>
          <a:xfrm>
            <a:off x="4859338" y="3573463"/>
            <a:ext cx="2665412" cy="215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Mix Public / </a:t>
            </a:r>
            <a:r>
              <a:rPr lang="fr-FR" dirty="0" err="1"/>
              <a:t>Private</a:t>
            </a:r>
            <a:r>
              <a:rPr lang="fr-FR" dirty="0"/>
              <a:t> Sponsor</a:t>
            </a:r>
          </a:p>
          <a:p>
            <a:pPr algn="ctr" eaLnBrk="1" hangingPunct="1">
              <a:defRPr/>
            </a:pPr>
            <a:r>
              <a:rPr lang="fr-FR" dirty="0" err="1"/>
              <a:t>Hight</a:t>
            </a:r>
            <a:r>
              <a:rPr lang="fr-FR" dirty="0"/>
              <a:t> </a:t>
            </a:r>
            <a:r>
              <a:rPr lang="fr-FR" dirty="0" err="1"/>
              <a:t>Loyalty</a:t>
            </a:r>
            <a:r>
              <a:rPr lang="fr-FR" dirty="0"/>
              <a:t> </a:t>
            </a:r>
          </a:p>
        </p:txBody>
      </p:sp>
      <p:pic>
        <p:nvPicPr>
          <p:cNvPr id="53254" name="Imag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13" y="2060575"/>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395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solidFill>
                  <a:schemeClr val="hlink"/>
                </a:solidFill>
                <a:effectLst>
                  <a:outerShdw blurRad="38100" dist="38100" dir="2700000" algn="tl">
                    <a:srgbClr val="000000"/>
                  </a:outerShdw>
                </a:effectLst>
                <a:latin typeface="Arial" charset="0"/>
                <a:cs typeface="Arial" charset="0"/>
              </a:rPr>
              <a:t>Cascade of assets</a:t>
            </a:r>
          </a:p>
        </p:txBody>
      </p:sp>
      <p:pic>
        <p:nvPicPr>
          <p:cNvPr id="5427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 5"/>
          <p:cNvGrpSpPr>
            <a:grpSpLocks/>
          </p:cNvGrpSpPr>
          <p:nvPr/>
        </p:nvGrpSpPr>
        <p:grpSpPr bwMode="auto">
          <a:xfrm>
            <a:off x="828675" y="5334000"/>
            <a:ext cx="6919913" cy="1257300"/>
            <a:chOff x="2342" y="6919"/>
            <a:chExt cx="6912" cy="1584"/>
          </a:xfrm>
        </p:grpSpPr>
        <p:sp>
          <p:nvSpPr>
            <p:cNvPr id="54328" name="Line 6"/>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9" name="Line 7"/>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30" name="Line 8"/>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8" name="Group 9"/>
          <p:cNvGrpSpPr>
            <a:grpSpLocks/>
          </p:cNvGrpSpPr>
          <p:nvPr/>
        </p:nvGrpSpPr>
        <p:grpSpPr bwMode="auto">
          <a:xfrm>
            <a:off x="2414588" y="1104900"/>
            <a:ext cx="1298575" cy="800100"/>
            <a:chOff x="4070" y="7"/>
            <a:chExt cx="1296" cy="1008"/>
          </a:xfrm>
        </p:grpSpPr>
        <p:sp>
          <p:nvSpPr>
            <p:cNvPr id="54325" name="Line 1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6" name="Line 1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7" name="Line 1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9" name="Group 13"/>
          <p:cNvGrpSpPr>
            <a:grpSpLocks/>
          </p:cNvGrpSpPr>
          <p:nvPr/>
        </p:nvGrpSpPr>
        <p:grpSpPr bwMode="auto">
          <a:xfrm rot="-1244874">
            <a:off x="3424238" y="2133600"/>
            <a:ext cx="1296987" cy="800100"/>
            <a:chOff x="4070" y="7"/>
            <a:chExt cx="1296" cy="1008"/>
          </a:xfrm>
        </p:grpSpPr>
        <p:sp>
          <p:nvSpPr>
            <p:cNvPr id="54322" name="Line 1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3" name="Line 1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4" name="Line 1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0" name="Group 17"/>
          <p:cNvGrpSpPr>
            <a:grpSpLocks/>
          </p:cNvGrpSpPr>
          <p:nvPr/>
        </p:nvGrpSpPr>
        <p:grpSpPr bwMode="auto">
          <a:xfrm rot="-1765081">
            <a:off x="4287838" y="3276600"/>
            <a:ext cx="1298575" cy="800100"/>
            <a:chOff x="4070" y="7"/>
            <a:chExt cx="1296" cy="1008"/>
          </a:xfrm>
        </p:grpSpPr>
        <p:sp>
          <p:nvSpPr>
            <p:cNvPr id="54319" name="Line 18"/>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0" name="Line 19"/>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1" name="Line 20"/>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1" name="Group 21"/>
          <p:cNvGrpSpPr>
            <a:grpSpLocks/>
          </p:cNvGrpSpPr>
          <p:nvPr/>
        </p:nvGrpSpPr>
        <p:grpSpPr bwMode="auto">
          <a:xfrm rot="-1244874">
            <a:off x="5008563" y="4419600"/>
            <a:ext cx="1298575" cy="800100"/>
            <a:chOff x="4070" y="7"/>
            <a:chExt cx="1296" cy="1008"/>
          </a:xfrm>
        </p:grpSpPr>
        <p:sp>
          <p:nvSpPr>
            <p:cNvPr id="54316" name="Line 2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7" name="Line 2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8" name="Line 2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4282" name="Rectangle 25"/>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3" name="Line 26"/>
          <p:cNvSpPr>
            <a:spLocks noChangeShapeType="1"/>
          </p:cNvSpPr>
          <p:nvPr/>
        </p:nvSpPr>
        <p:spPr bwMode="auto">
          <a:xfrm flipV="1">
            <a:off x="1042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4" name="Line 27"/>
          <p:cNvSpPr>
            <a:spLocks noChangeShapeType="1"/>
          </p:cNvSpPr>
          <p:nvPr/>
        </p:nvSpPr>
        <p:spPr bwMode="auto">
          <a:xfrm flipH="1" flipV="1">
            <a:off x="900113" y="5084763"/>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20" name="Freeform 28"/>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4286" name="AutoShape 29"/>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54287" name="Line 30"/>
          <p:cNvSpPr>
            <a:spLocks noChangeShapeType="1"/>
          </p:cNvSpPr>
          <p:nvPr/>
        </p:nvSpPr>
        <p:spPr bwMode="auto">
          <a:xfrm>
            <a:off x="828675"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54288" name="Rectangle 31"/>
          <p:cNvSpPr>
            <a:spLocks noChangeArrowheads="1"/>
          </p:cNvSpPr>
          <p:nvPr/>
        </p:nvSpPr>
        <p:spPr bwMode="auto">
          <a:xfrm>
            <a:off x="755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1824" name="Text Box 32"/>
          <p:cNvSpPr txBox="1">
            <a:spLocks noChangeArrowheads="1"/>
          </p:cNvSpPr>
          <p:nvPr/>
        </p:nvSpPr>
        <p:spPr bwMode="auto">
          <a:xfrm>
            <a:off x="6156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161825" name="Text Box 33"/>
          <p:cNvSpPr txBox="1">
            <a:spLocks noChangeArrowheads="1"/>
          </p:cNvSpPr>
          <p:nvPr/>
        </p:nvSpPr>
        <p:spPr bwMode="auto">
          <a:xfrm>
            <a:off x="2627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61826" name="Text Box 34"/>
          <p:cNvSpPr txBox="1">
            <a:spLocks noChangeArrowheads="1"/>
          </p:cNvSpPr>
          <p:nvPr/>
        </p:nvSpPr>
        <p:spPr bwMode="auto">
          <a:xfrm>
            <a:off x="3779838"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161827" name="Freeform 35"/>
          <p:cNvSpPr>
            <a:spLocks/>
          </p:cNvSpPr>
          <p:nvPr/>
        </p:nvSpPr>
        <p:spPr bwMode="auto">
          <a:xfrm>
            <a:off x="684213" y="1700213"/>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28" name="Text Box 36"/>
          <p:cNvSpPr txBox="1">
            <a:spLocks noChangeArrowheads="1"/>
          </p:cNvSpPr>
          <p:nvPr/>
        </p:nvSpPr>
        <p:spPr bwMode="auto">
          <a:xfrm>
            <a:off x="47323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61829" name="Text Box 37"/>
          <p:cNvSpPr txBox="1">
            <a:spLocks noChangeArrowheads="1"/>
          </p:cNvSpPr>
          <p:nvPr/>
        </p:nvSpPr>
        <p:spPr bwMode="auto">
          <a:xfrm>
            <a:off x="5335588"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 resources</a:t>
            </a:r>
          </a:p>
        </p:txBody>
      </p:sp>
      <p:sp>
        <p:nvSpPr>
          <p:cNvPr id="161830" name="AutoShape 38"/>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61831" name="Freeform 39"/>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32" name="Freeform 40"/>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3" name="Freeform 41"/>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4" name="Freeform 42"/>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5" name="Freeform 43"/>
          <p:cNvSpPr>
            <a:spLocks/>
          </p:cNvSpPr>
          <p:nvPr/>
        </p:nvSpPr>
        <p:spPr bwMode="auto">
          <a:xfrm>
            <a:off x="3311525" y="2636838"/>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6" name="Freeform 4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7" name="Freeform 45"/>
          <p:cNvSpPr>
            <a:spLocks/>
          </p:cNvSpPr>
          <p:nvPr/>
        </p:nvSpPr>
        <p:spPr bwMode="auto">
          <a:xfrm>
            <a:off x="4487863" y="2708275"/>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4303" name="Picture 4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47"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Line 48"/>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06" name="Line 49"/>
          <p:cNvSpPr>
            <a:spLocks noChangeShapeType="1"/>
          </p:cNvSpPr>
          <p:nvPr/>
        </p:nvSpPr>
        <p:spPr bwMode="auto">
          <a:xfrm>
            <a:off x="971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42" name="Text Box 50"/>
          <p:cNvSpPr txBox="1">
            <a:spLocks noChangeArrowheads="1"/>
          </p:cNvSpPr>
          <p:nvPr/>
        </p:nvSpPr>
        <p:spPr bwMode="auto">
          <a:xfrm>
            <a:off x="2555875" y="5803900"/>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161843" name="Line 51"/>
          <p:cNvSpPr>
            <a:spLocks noChangeShapeType="1"/>
          </p:cNvSpPr>
          <p:nvPr/>
        </p:nvSpPr>
        <p:spPr bwMode="auto">
          <a:xfrm>
            <a:off x="900113"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4" name="Freeform 52"/>
          <p:cNvSpPr>
            <a:spLocks/>
          </p:cNvSpPr>
          <p:nvPr/>
        </p:nvSpPr>
        <p:spPr bwMode="auto">
          <a:xfrm>
            <a:off x="1152525" y="1700213"/>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5" name="Line 53"/>
          <p:cNvSpPr>
            <a:spLocks noChangeShapeType="1"/>
          </p:cNvSpPr>
          <p:nvPr/>
        </p:nvSpPr>
        <p:spPr bwMode="auto">
          <a:xfrm>
            <a:off x="971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6" name="Line 54"/>
          <p:cNvSpPr>
            <a:spLocks noChangeShapeType="1"/>
          </p:cNvSpPr>
          <p:nvPr/>
        </p:nvSpPr>
        <p:spPr bwMode="auto">
          <a:xfrm>
            <a:off x="1042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2" name="Freeform 55"/>
          <p:cNvSpPr>
            <a:spLocks/>
          </p:cNvSpPr>
          <p:nvPr/>
        </p:nvSpPr>
        <p:spPr bwMode="auto">
          <a:xfrm>
            <a:off x="2484438"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3" name="Freeform 56"/>
          <p:cNvSpPr>
            <a:spLocks/>
          </p:cNvSpPr>
          <p:nvPr/>
        </p:nvSpPr>
        <p:spPr bwMode="auto">
          <a:xfrm>
            <a:off x="3563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4" name="Freeform 57"/>
          <p:cNvSpPr>
            <a:spLocks/>
          </p:cNvSpPr>
          <p:nvPr/>
        </p:nvSpPr>
        <p:spPr bwMode="auto">
          <a:xfrm>
            <a:off x="4427538" y="3500438"/>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5" name="Freeform 58"/>
          <p:cNvSpPr>
            <a:spLocks/>
          </p:cNvSpPr>
          <p:nvPr/>
        </p:nvSpPr>
        <p:spPr bwMode="auto">
          <a:xfrm>
            <a:off x="5148263" y="4724400"/>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61794"/>
                                        </p:tgtEl>
                                      </p:cBhvr>
                                    </p:animEffect>
                                    <p:set>
                                      <p:cBhvr>
                                        <p:cTn id="7" dur="1" fill="hold">
                                          <p:stCondLst>
                                            <p:cond delay="499"/>
                                          </p:stCondLst>
                                        </p:cTn>
                                        <p:tgtEl>
                                          <p:spTgt spid="1617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1825"/>
                                        </p:tgtEl>
                                        <p:attrNameLst>
                                          <p:attrName>style.visibility</p:attrName>
                                        </p:attrNameLst>
                                      </p:cBhvr>
                                      <p:to>
                                        <p:strVal val="visible"/>
                                      </p:to>
                                    </p:set>
                                    <p:animEffect transition="in" filter="strips(downLeft)">
                                      <p:cBhvr>
                                        <p:cTn id="12" dur="500"/>
                                        <p:tgtEl>
                                          <p:spTgt spid="161825"/>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161820"/>
                                        </p:tgtEl>
                                        <p:attrNameLst>
                                          <p:attrName>style.visibility</p:attrName>
                                        </p:attrNameLst>
                                      </p:cBhvr>
                                      <p:to>
                                        <p:strVal val="visible"/>
                                      </p:to>
                                    </p:set>
                                    <p:anim calcmode="lin" valueType="num">
                                      <p:cBhvr>
                                        <p:cTn id="16" dur="500" fill="hold"/>
                                        <p:tgtEl>
                                          <p:spTgt spid="161820"/>
                                        </p:tgtEl>
                                        <p:attrNameLst>
                                          <p:attrName>ppt_x</p:attrName>
                                        </p:attrNameLst>
                                      </p:cBhvr>
                                      <p:tavLst>
                                        <p:tav tm="0">
                                          <p:val>
                                            <p:strVal val="#ppt_x"/>
                                          </p:val>
                                        </p:tav>
                                        <p:tav tm="100000">
                                          <p:val>
                                            <p:strVal val="#ppt_x"/>
                                          </p:val>
                                        </p:tav>
                                      </p:tavLst>
                                    </p:anim>
                                    <p:anim calcmode="lin" valueType="num">
                                      <p:cBhvr>
                                        <p:cTn id="17" dur="500" fill="hold"/>
                                        <p:tgtEl>
                                          <p:spTgt spid="161820"/>
                                        </p:tgtEl>
                                        <p:attrNameLst>
                                          <p:attrName>ppt_y</p:attrName>
                                        </p:attrNameLst>
                                      </p:cBhvr>
                                      <p:tavLst>
                                        <p:tav tm="0">
                                          <p:val>
                                            <p:strVal val="#ppt_y-#ppt_h/2"/>
                                          </p:val>
                                        </p:tav>
                                        <p:tav tm="100000">
                                          <p:val>
                                            <p:strVal val="#ppt_y"/>
                                          </p:val>
                                        </p:tav>
                                      </p:tavLst>
                                    </p:anim>
                                    <p:anim calcmode="lin" valueType="num">
                                      <p:cBhvr>
                                        <p:cTn id="18" dur="500" fill="hold"/>
                                        <p:tgtEl>
                                          <p:spTgt spid="161820"/>
                                        </p:tgtEl>
                                        <p:attrNameLst>
                                          <p:attrName>ppt_w</p:attrName>
                                        </p:attrNameLst>
                                      </p:cBhvr>
                                      <p:tavLst>
                                        <p:tav tm="0">
                                          <p:val>
                                            <p:strVal val="#ppt_w"/>
                                          </p:val>
                                        </p:tav>
                                        <p:tav tm="100000">
                                          <p:val>
                                            <p:strVal val="#ppt_w"/>
                                          </p:val>
                                        </p:tav>
                                      </p:tavLst>
                                    </p:anim>
                                    <p:anim calcmode="lin" valueType="num">
                                      <p:cBhvr>
                                        <p:cTn id="19" dur="500" fill="hold"/>
                                        <p:tgtEl>
                                          <p:spTgt spid="16182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1826"/>
                                        </p:tgtEl>
                                        <p:attrNameLst>
                                          <p:attrName>style.visibility</p:attrName>
                                        </p:attrNameLst>
                                      </p:cBhvr>
                                      <p:to>
                                        <p:strVal val="visible"/>
                                      </p:to>
                                    </p:set>
                                    <p:animEffect transition="in" filter="strips(downLeft)">
                                      <p:cBhvr>
                                        <p:cTn id="24" dur="500"/>
                                        <p:tgtEl>
                                          <p:spTgt spid="161826"/>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161832"/>
                                        </p:tgtEl>
                                        <p:attrNameLst>
                                          <p:attrName>style.visibility</p:attrName>
                                        </p:attrNameLst>
                                      </p:cBhvr>
                                      <p:to>
                                        <p:strVal val="visible"/>
                                      </p:to>
                                    </p:set>
                                    <p:anim calcmode="lin" valueType="num">
                                      <p:cBhvr>
                                        <p:cTn id="28" dur="500" fill="hold"/>
                                        <p:tgtEl>
                                          <p:spTgt spid="161832"/>
                                        </p:tgtEl>
                                        <p:attrNameLst>
                                          <p:attrName>ppt_x</p:attrName>
                                        </p:attrNameLst>
                                      </p:cBhvr>
                                      <p:tavLst>
                                        <p:tav tm="0">
                                          <p:val>
                                            <p:strVal val="#ppt_x"/>
                                          </p:val>
                                        </p:tav>
                                        <p:tav tm="100000">
                                          <p:val>
                                            <p:strVal val="#ppt_x"/>
                                          </p:val>
                                        </p:tav>
                                      </p:tavLst>
                                    </p:anim>
                                    <p:anim calcmode="lin" valueType="num">
                                      <p:cBhvr>
                                        <p:cTn id="29" dur="500" fill="hold"/>
                                        <p:tgtEl>
                                          <p:spTgt spid="161832"/>
                                        </p:tgtEl>
                                        <p:attrNameLst>
                                          <p:attrName>ppt_y</p:attrName>
                                        </p:attrNameLst>
                                      </p:cBhvr>
                                      <p:tavLst>
                                        <p:tav tm="0">
                                          <p:val>
                                            <p:strVal val="#ppt_y-#ppt_h/2"/>
                                          </p:val>
                                        </p:tav>
                                        <p:tav tm="100000">
                                          <p:val>
                                            <p:strVal val="#ppt_y"/>
                                          </p:val>
                                        </p:tav>
                                      </p:tavLst>
                                    </p:anim>
                                    <p:anim calcmode="lin" valueType="num">
                                      <p:cBhvr>
                                        <p:cTn id="30" dur="500" fill="hold"/>
                                        <p:tgtEl>
                                          <p:spTgt spid="161832"/>
                                        </p:tgtEl>
                                        <p:attrNameLst>
                                          <p:attrName>ppt_w</p:attrName>
                                        </p:attrNameLst>
                                      </p:cBhvr>
                                      <p:tavLst>
                                        <p:tav tm="0">
                                          <p:val>
                                            <p:strVal val="#ppt_w"/>
                                          </p:val>
                                        </p:tav>
                                        <p:tav tm="100000">
                                          <p:val>
                                            <p:strVal val="#ppt_w"/>
                                          </p:val>
                                        </p:tav>
                                      </p:tavLst>
                                    </p:anim>
                                    <p:anim calcmode="lin" valueType="num">
                                      <p:cBhvr>
                                        <p:cTn id="31" dur="500" fill="hold"/>
                                        <p:tgtEl>
                                          <p:spTgt spid="16183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61828"/>
                                        </p:tgtEl>
                                        <p:attrNameLst>
                                          <p:attrName>style.visibility</p:attrName>
                                        </p:attrNameLst>
                                      </p:cBhvr>
                                      <p:to>
                                        <p:strVal val="visible"/>
                                      </p:to>
                                    </p:set>
                                    <p:animEffect transition="in" filter="strips(downLeft)">
                                      <p:cBhvr>
                                        <p:cTn id="36" dur="500"/>
                                        <p:tgtEl>
                                          <p:spTgt spid="1618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161833"/>
                                        </p:tgtEl>
                                        <p:attrNameLst>
                                          <p:attrName>style.visibility</p:attrName>
                                        </p:attrNameLst>
                                      </p:cBhvr>
                                      <p:to>
                                        <p:strVal val="visible"/>
                                      </p:to>
                                    </p:set>
                                    <p:anim calcmode="lin" valueType="num">
                                      <p:cBhvr>
                                        <p:cTn id="41" dur="500" fill="hold"/>
                                        <p:tgtEl>
                                          <p:spTgt spid="161833"/>
                                        </p:tgtEl>
                                        <p:attrNameLst>
                                          <p:attrName>ppt_x</p:attrName>
                                        </p:attrNameLst>
                                      </p:cBhvr>
                                      <p:tavLst>
                                        <p:tav tm="0">
                                          <p:val>
                                            <p:strVal val="#ppt_x"/>
                                          </p:val>
                                        </p:tav>
                                        <p:tav tm="100000">
                                          <p:val>
                                            <p:strVal val="#ppt_x"/>
                                          </p:val>
                                        </p:tav>
                                      </p:tavLst>
                                    </p:anim>
                                    <p:anim calcmode="lin" valueType="num">
                                      <p:cBhvr>
                                        <p:cTn id="42" dur="500" fill="hold"/>
                                        <p:tgtEl>
                                          <p:spTgt spid="161833"/>
                                        </p:tgtEl>
                                        <p:attrNameLst>
                                          <p:attrName>ppt_y</p:attrName>
                                        </p:attrNameLst>
                                      </p:cBhvr>
                                      <p:tavLst>
                                        <p:tav tm="0">
                                          <p:val>
                                            <p:strVal val="#ppt_y-#ppt_h/2"/>
                                          </p:val>
                                        </p:tav>
                                        <p:tav tm="100000">
                                          <p:val>
                                            <p:strVal val="#ppt_y"/>
                                          </p:val>
                                        </p:tav>
                                      </p:tavLst>
                                    </p:anim>
                                    <p:anim calcmode="lin" valueType="num">
                                      <p:cBhvr>
                                        <p:cTn id="43" dur="500" fill="hold"/>
                                        <p:tgtEl>
                                          <p:spTgt spid="161833"/>
                                        </p:tgtEl>
                                        <p:attrNameLst>
                                          <p:attrName>ppt_w</p:attrName>
                                        </p:attrNameLst>
                                      </p:cBhvr>
                                      <p:tavLst>
                                        <p:tav tm="0">
                                          <p:val>
                                            <p:strVal val="#ppt_w"/>
                                          </p:val>
                                        </p:tav>
                                        <p:tav tm="100000">
                                          <p:val>
                                            <p:strVal val="#ppt_w"/>
                                          </p:val>
                                        </p:tav>
                                      </p:tavLst>
                                    </p:anim>
                                    <p:anim calcmode="lin" valueType="num">
                                      <p:cBhvr>
                                        <p:cTn id="44" dur="500" fill="hold"/>
                                        <p:tgtEl>
                                          <p:spTgt spid="16183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61829"/>
                                        </p:tgtEl>
                                        <p:attrNameLst>
                                          <p:attrName>style.visibility</p:attrName>
                                        </p:attrNameLst>
                                      </p:cBhvr>
                                      <p:to>
                                        <p:strVal val="visible"/>
                                      </p:to>
                                    </p:set>
                                    <p:animEffect transition="in" filter="strips(downLeft)">
                                      <p:cBhvr>
                                        <p:cTn id="49" dur="500"/>
                                        <p:tgtEl>
                                          <p:spTgt spid="161829"/>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161831"/>
                                        </p:tgtEl>
                                        <p:attrNameLst>
                                          <p:attrName>style.visibility</p:attrName>
                                        </p:attrNameLst>
                                      </p:cBhvr>
                                      <p:to>
                                        <p:strVal val="visible"/>
                                      </p:to>
                                    </p:set>
                                    <p:anim calcmode="lin" valueType="num">
                                      <p:cBhvr>
                                        <p:cTn id="53" dur="500" fill="hold"/>
                                        <p:tgtEl>
                                          <p:spTgt spid="161831"/>
                                        </p:tgtEl>
                                        <p:attrNameLst>
                                          <p:attrName>ppt_x</p:attrName>
                                        </p:attrNameLst>
                                      </p:cBhvr>
                                      <p:tavLst>
                                        <p:tav tm="0">
                                          <p:val>
                                            <p:strVal val="#ppt_x"/>
                                          </p:val>
                                        </p:tav>
                                        <p:tav tm="100000">
                                          <p:val>
                                            <p:strVal val="#ppt_x"/>
                                          </p:val>
                                        </p:tav>
                                      </p:tavLst>
                                    </p:anim>
                                    <p:anim calcmode="lin" valueType="num">
                                      <p:cBhvr>
                                        <p:cTn id="54" dur="500" fill="hold"/>
                                        <p:tgtEl>
                                          <p:spTgt spid="161831"/>
                                        </p:tgtEl>
                                        <p:attrNameLst>
                                          <p:attrName>ppt_y</p:attrName>
                                        </p:attrNameLst>
                                      </p:cBhvr>
                                      <p:tavLst>
                                        <p:tav tm="0">
                                          <p:val>
                                            <p:strVal val="#ppt_y-#ppt_h/2"/>
                                          </p:val>
                                        </p:tav>
                                        <p:tav tm="100000">
                                          <p:val>
                                            <p:strVal val="#ppt_y"/>
                                          </p:val>
                                        </p:tav>
                                      </p:tavLst>
                                    </p:anim>
                                    <p:anim calcmode="lin" valueType="num">
                                      <p:cBhvr>
                                        <p:cTn id="55" dur="500" fill="hold"/>
                                        <p:tgtEl>
                                          <p:spTgt spid="161831"/>
                                        </p:tgtEl>
                                        <p:attrNameLst>
                                          <p:attrName>ppt_w</p:attrName>
                                        </p:attrNameLst>
                                      </p:cBhvr>
                                      <p:tavLst>
                                        <p:tav tm="0">
                                          <p:val>
                                            <p:strVal val="#ppt_w"/>
                                          </p:val>
                                        </p:tav>
                                        <p:tav tm="100000">
                                          <p:val>
                                            <p:strVal val="#ppt_w"/>
                                          </p:val>
                                        </p:tav>
                                      </p:tavLst>
                                    </p:anim>
                                    <p:anim calcmode="lin" valueType="num">
                                      <p:cBhvr>
                                        <p:cTn id="56" dur="500" fill="hold"/>
                                        <p:tgtEl>
                                          <p:spTgt spid="16183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6182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61830"/>
                                        </p:tgtEl>
                                        <p:attrNameLst>
                                          <p:attrName>style.visibility</p:attrName>
                                        </p:attrNameLst>
                                      </p:cBhvr>
                                      <p:to>
                                        <p:strVal val="visible"/>
                                      </p:to>
                                    </p:set>
                                    <p:animEffect transition="in" filter="strips(downLeft)">
                                      <p:cBhvr>
                                        <p:cTn id="64" dur="500"/>
                                        <p:tgtEl>
                                          <p:spTgt spid="1618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61834"/>
                                        </p:tgtEl>
                                        <p:attrNameLst>
                                          <p:attrName>style.visibility</p:attrName>
                                        </p:attrNameLst>
                                      </p:cBhvr>
                                      <p:to>
                                        <p:strVal val="visible"/>
                                      </p:to>
                                    </p:set>
                                    <p:animEffect transition="in" filter="strips(downLeft)">
                                      <p:cBhvr>
                                        <p:cTn id="69" dur="500"/>
                                        <p:tgtEl>
                                          <p:spTgt spid="161834"/>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strips(downLeft)">
                                      <p:cBhvr>
                                        <p:cTn id="73" dur="500"/>
                                        <p:tgtEl>
                                          <p:spTgt spid="161835"/>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161836"/>
                                        </p:tgtEl>
                                        <p:attrNameLst>
                                          <p:attrName>style.visibility</p:attrName>
                                        </p:attrNameLst>
                                      </p:cBhvr>
                                      <p:to>
                                        <p:strVal val="visible"/>
                                      </p:to>
                                    </p:set>
                                    <p:animEffect transition="in" filter="strips(downLeft)">
                                      <p:cBhvr>
                                        <p:cTn id="77" dur="500"/>
                                        <p:tgtEl>
                                          <p:spTgt spid="161836"/>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161837"/>
                                        </p:tgtEl>
                                        <p:attrNameLst>
                                          <p:attrName>style.visibility</p:attrName>
                                        </p:attrNameLst>
                                      </p:cBhvr>
                                      <p:to>
                                        <p:strVal val="visible"/>
                                      </p:to>
                                    </p:set>
                                    <p:animEffect transition="in" filter="strips(downLeft)">
                                      <p:cBhvr>
                                        <p:cTn id="81" dur="500"/>
                                        <p:tgtEl>
                                          <p:spTgt spid="16183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184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161827"/>
                                        </p:tgtEl>
                                        <p:attrNameLst>
                                          <p:attrName>style.visibility</p:attrName>
                                        </p:attrNameLst>
                                      </p:cBhvr>
                                      <p:to>
                                        <p:strVal val="visible"/>
                                      </p:to>
                                    </p:set>
                                    <p:animEffect transition="in" filter="wheel(4)">
                                      <p:cBhvr>
                                        <p:cTn id="90" dur="2000"/>
                                        <p:tgtEl>
                                          <p:spTgt spid="161827"/>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161843"/>
                                        </p:tgtEl>
                                        <p:attrNameLst>
                                          <p:attrName>style.visibility</p:attrName>
                                        </p:attrNameLst>
                                      </p:cBhvr>
                                      <p:to>
                                        <p:strVal val="visible"/>
                                      </p:to>
                                    </p:set>
                                    <p:animEffect transition="in" filter="strips(downRight)">
                                      <p:cBhvr>
                                        <p:cTn id="94" dur="500"/>
                                        <p:tgtEl>
                                          <p:spTgt spid="161843"/>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161845"/>
                                        </p:tgtEl>
                                        <p:attrNameLst>
                                          <p:attrName>style.visibility</p:attrName>
                                        </p:attrNameLst>
                                      </p:cBhvr>
                                      <p:to>
                                        <p:strVal val="visible"/>
                                      </p:to>
                                    </p:set>
                                    <p:animEffect transition="in" filter="strips(downRight)">
                                      <p:cBhvr>
                                        <p:cTn id="97" dur="500"/>
                                        <p:tgtEl>
                                          <p:spTgt spid="161845"/>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161846"/>
                                        </p:tgtEl>
                                        <p:attrNameLst>
                                          <p:attrName>style.visibility</p:attrName>
                                        </p:attrNameLst>
                                      </p:cBhvr>
                                      <p:to>
                                        <p:strVal val="visible"/>
                                      </p:to>
                                    </p:set>
                                    <p:animEffect transition="in" filter="strips(downRight)">
                                      <p:cBhvr>
                                        <p:cTn id="100" dur="500"/>
                                        <p:tgtEl>
                                          <p:spTgt spid="161846"/>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161844"/>
                                        </p:tgtEl>
                                        <p:attrNameLst>
                                          <p:attrName>style.visibility</p:attrName>
                                        </p:attrNameLst>
                                      </p:cBhvr>
                                      <p:to>
                                        <p:strVal val="visible"/>
                                      </p:to>
                                    </p:set>
                                    <p:animEffect transition="in" filter="strips(downRight)">
                                      <p:cBhvr>
                                        <p:cTn id="103" dur="500"/>
                                        <p:tgtEl>
                                          <p:spTgt spid="16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20" grpId="0" animBg="1"/>
      <p:bldP spid="161824" grpId="0"/>
      <p:bldP spid="161825" grpId="0"/>
      <p:bldP spid="161826" grpId="0"/>
      <p:bldP spid="161827" grpId="0" animBg="1"/>
      <p:bldP spid="161828" grpId="0"/>
      <p:bldP spid="161829" grpId="0"/>
      <p:bldP spid="161830" grpId="0" animBg="1"/>
      <p:bldP spid="161831" grpId="0" animBg="1"/>
      <p:bldP spid="161832" grpId="0" animBg="1"/>
      <p:bldP spid="161833" grpId="0" animBg="1"/>
      <p:bldP spid="161834" grpId="0" animBg="1"/>
      <p:bldP spid="161835" grpId="0" animBg="1"/>
      <p:bldP spid="161836" grpId="0" animBg="1"/>
      <p:bldP spid="161837" grpId="0" animBg="1"/>
      <p:bldP spid="161842" grpId="0"/>
      <p:bldP spid="161843" grpId="0" animBg="1"/>
      <p:bldP spid="161844" grpId="0" animBg="1"/>
      <p:bldP spid="161845" grpId="0" animBg="1"/>
      <p:bldP spid="16184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fr-FR" smtClean="0"/>
              <a:t>Business Model / RBV Open13</a:t>
            </a:r>
          </a:p>
        </p:txBody>
      </p:sp>
      <p:sp>
        <p:nvSpPr>
          <p:cNvPr id="55299"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00"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Reputation</a:t>
            </a:r>
          </a:p>
          <a:p>
            <a:pPr eaLnBrk="1" hangingPunct="1">
              <a:spcBef>
                <a:spcPct val="0"/>
              </a:spcBef>
              <a:buClrTx/>
              <a:buSzTx/>
              <a:buFontTx/>
              <a:buNone/>
            </a:pPr>
            <a:endParaRPr lang="fr-FR" altLang="fr-FR" sz="1600" b="1">
              <a:latin typeface="Garamond" panose="02020404030301010803" pitchFamily="18" charset="0"/>
            </a:endParaRPr>
          </a:p>
        </p:txBody>
      </p:sp>
      <p:sp>
        <p:nvSpPr>
          <p:cNvPr id="55301" name="Text Box 5"/>
          <p:cNvSpPr txBox="1">
            <a:spLocks noChangeArrowheads="1"/>
          </p:cNvSpPr>
          <p:nvPr/>
        </p:nvSpPr>
        <p:spPr bwMode="auto">
          <a:xfrm>
            <a:off x="3022600"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Social Capital</a:t>
            </a:r>
          </a:p>
          <a:p>
            <a:pPr eaLnBrk="1" hangingPunct="1">
              <a:spcBef>
                <a:spcPct val="0"/>
              </a:spcBef>
              <a:buClrTx/>
              <a:buSzTx/>
              <a:buFontTx/>
              <a:buNone/>
            </a:pPr>
            <a:endParaRPr lang="fr-FR" altLang="fr-FR" sz="1600" b="1">
              <a:latin typeface="Garamond" panose="02020404030301010803" pitchFamily="18" charset="0"/>
            </a:endParaRPr>
          </a:p>
        </p:txBody>
      </p:sp>
      <p:sp>
        <p:nvSpPr>
          <p:cNvPr id="55302"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Partnerships</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3" name="Text Box 7"/>
          <p:cNvSpPr txBox="1">
            <a:spLocks noChangeArrowheads="1"/>
          </p:cNvSpPr>
          <p:nvPr/>
        </p:nvSpPr>
        <p:spPr bwMode="auto">
          <a:xfrm>
            <a:off x="5543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Physical Resources (stadium)</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4" name="Line 8"/>
          <p:cNvSpPr>
            <a:spLocks noChangeShapeType="1"/>
          </p:cNvSpPr>
          <p:nvPr/>
        </p:nvSpPr>
        <p:spPr bwMode="auto">
          <a:xfrm flipH="1">
            <a:off x="2303463" y="3357563"/>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5"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6"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7" name="Oval 11"/>
          <p:cNvSpPr>
            <a:spLocks noChangeArrowheads="1"/>
          </p:cNvSpPr>
          <p:nvPr/>
        </p:nvSpPr>
        <p:spPr bwMode="auto">
          <a:xfrm>
            <a:off x="1692275" y="4076700"/>
            <a:ext cx="1690688" cy="720725"/>
          </a:xfrm>
          <a:prstGeom prst="ellipse">
            <a:avLst/>
          </a:prstGeom>
          <a:solidFill>
            <a:schemeClr val="accent4">
              <a:lumMod val="10000"/>
            </a:schemeClr>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Social</a:t>
            </a:r>
          </a:p>
          <a:p>
            <a:pPr algn="ctr" eaLnBrk="1" hangingPunct="1">
              <a:spcBef>
                <a:spcPct val="0"/>
              </a:spcBef>
              <a:buClrTx/>
              <a:buSzTx/>
              <a:buFontTx/>
              <a:buNone/>
            </a:pPr>
            <a:r>
              <a:rPr lang="fr-FR" altLang="fr-FR" sz="1400" b="1">
                <a:latin typeface="Garamond" panose="02020404030301010803" pitchFamily="18" charset="0"/>
              </a:rPr>
              <a:t>Networking</a:t>
            </a:r>
          </a:p>
        </p:txBody>
      </p:sp>
      <p:sp>
        <p:nvSpPr>
          <p:cNvPr id="55308"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09"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PR infrastructure development</a:t>
            </a:r>
          </a:p>
        </p:txBody>
      </p:sp>
      <p:sp>
        <p:nvSpPr>
          <p:cNvPr id="55310"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1"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Times New Roman" panose="02020603050405020304" pitchFamily="18" charset="0"/>
              </a:rPr>
              <a:t>CRM </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Activation</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B to B</a:t>
            </a:r>
            <a:endParaRPr lang="fr-FR" altLang="fr-FR" sz="1400" b="1">
              <a:solidFill>
                <a:schemeClr val="bg1"/>
              </a:solidFill>
              <a:latin typeface="Garamond" panose="02020404030301010803" pitchFamily="18" charset="0"/>
            </a:endParaRPr>
          </a:p>
        </p:txBody>
      </p:sp>
      <p:sp>
        <p:nvSpPr>
          <p:cNvPr id="55312"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3" name="Line 17"/>
          <p:cNvSpPr>
            <a:spLocks noChangeShapeType="1"/>
          </p:cNvSpPr>
          <p:nvPr/>
        </p:nvSpPr>
        <p:spPr bwMode="auto">
          <a:xfrm>
            <a:off x="6227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4" name="Line 18"/>
          <p:cNvSpPr>
            <a:spLocks noChangeShapeType="1"/>
          </p:cNvSpPr>
          <p:nvPr/>
        </p:nvSpPr>
        <p:spPr bwMode="auto">
          <a:xfrm flipH="1">
            <a:off x="1222375" y="5157788"/>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5" name="Line 19"/>
          <p:cNvSpPr>
            <a:spLocks noChangeShapeType="1"/>
          </p:cNvSpPr>
          <p:nvPr/>
        </p:nvSpPr>
        <p:spPr bwMode="auto">
          <a:xfrm flipV="1">
            <a:off x="1222375" y="3717925"/>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6" name="Line 20"/>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7" name="Line 21"/>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8" name="Line 22"/>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9" name="Line 23"/>
          <p:cNvSpPr>
            <a:spLocks noChangeShapeType="1"/>
          </p:cNvSpPr>
          <p:nvPr/>
        </p:nvSpPr>
        <p:spPr bwMode="auto">
          <a:xfrm flipH="1">
            <a:off x="3563938"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20" name="Line 24"/>
          <p:cNvSpPr>
            <a:spLocks noChangeShapeType="1"/>
          </p:cNvSpPr>
          <p:nvPr/>
        </p:nvSpPr>
        <p:spPr bwMode="auto">
          <a:xfrm>
            <a:off x="3563938" y="1196975"/>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1" name="Rectangle 25"/>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2" name="Line 26"/>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3" name="Line 27"/>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4" name="Line 28"/>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25" name="Text Box 29"/>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55326" name="Text Box 30"/>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55327" name="Oval 31"/>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8" name="Text Box 32"/>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55329" name="Text Box 33"/>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55330" name="Text Box 34"/>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06425"/>
            <a:ext cx="696595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ZoneTexte 4"/>
          <p:cNvSpPr txBox="1">
            <a:spLocks noChangeArrowheads="1"/>
          </p:cNvSpPr>
          <p:nvPr/>
        </p:nvSpPr>
        <p:spPr bwMode="auto">
          <a:xfrm>
            <a:off x="900113" y="115888"/>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New investor from India…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17463"/>
            <a:ext cx="8229600" cy="747712"/>
          </a:xfrm>
        </p:spPr>
        <p:txBody>
          <a:bodyPr/>
          <a:lstStyle/>
          <a:p>
            <a:pPr>
              <a:defRPr/>
            </a:pPr>
            <a:r>
              <a:rPr lang="fr-FR" dirty="0" smtClean="0"/>
              <a:t>Futur ? </a:t>
            </a:r>
            <a:endParaRPr lang="fr-FR" dirty="0"/>
          </a:p>
        </p:txBody>
      </p:sp>
      <p:pic>
        <p:nvPicPr>
          <p:cNvPr id="5632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716338"/>
            <a:ext cx="2955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e 7"/>
          <p:cNvGrpSpPr>
            <a:grpSpLocks/>
          </p:cNvGrpSpPr>
          <p:nvPr/>
        </p:nvGrpSpPr>
        <p:grpSpPr bwMode="auto">
          <a:xfrm>
            <a:off x="755650" y="3763963"/>
            <a:ext cx="3667125" cy="3071812"/>
            <a:chOff x="597915" y="907514"/>
            <a:chExt cx="3667125" cy="3071678"/>
          </a:xfrm>
        </p:grpSpPr>
        <p:pic>
          <p:nvPicPr>
            <p:cNvPr id="5632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15" y="1340767"/>
              <a:ext cx="3667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915" y="907514"/>
              <a:ext cx="3667125" cy="44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747713"/>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747713"/>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9371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ctrTitle"/>
          </p:nvPr>
        </p:nvSpPr>
        <p:spPr>
          <a:xfrm>
            <a:off x="1143000" y="1371600"/>
            <a:ext cx="6858000" cy="538163"/>
          </a:xfrm>
        </p:spPr>
        <p:txBody>
          <a:bodyPr>
            <a:normAutofit fontScale="90000"/>
          </a:bodyPr>
          <a:lstStyle/>
          <a:p>
            <a:pPr>
              <a:defRPr/>
            </a:pPr>
            <a:r>
              <a:rPr lang="fr-FR" sz="3300" i="1" dirty="0">
                <a:latin typeface="AR DARLING" pitchFamily="2"/>
              </a:rPr>
              <a:t>T.T.T </a:t>
            </a:r>
            <a:r>
              <a:rPr lang="fr-FR" sz="3300" i="1" dirty="0" err="1">
                <a:latin typeface="AR DARLING" pitchFamily="2"/>
              </a:rPr>
              <a:t>Strategy</a:t>
            </a:r>
            <a:endParaRPr lang="fr-FR" sz="3300" i="1" dirty="0">
              <a:latin typeface="AR DARLING" pitchFamily="2"/>
            </a:endParaRPr>
          </a:p>
        </p:txBody>
      </p:sp>
      <p:sp>
        <p:nvSpPr>
          <p:cNvPr id="3" name="Sous-titre 2"/>
          <p:cNvSpPr txBox="1">
            <a:spLocks noGrp="1"/>
          </p:cNvSpPr>
          <p:nvPr>
            <p:ph type="subTitle" idx="1"/>
          </p:nvPr>
        </p:nvSpPr>
        <p:spPr>
          <a:xfrm>
            <a:off x="0" y="5202238"/>
            <a:ext cx="9144000" cy="1241425"/>
          </a:xfrm>
        </p:spPr>
        <p:txBody>
          <a:bodyPr/>
          <a:lstStyle/>
          <a:p>
            <a:pPr>
              <a:spcBef>
                <a:spcPts val="600"/>
              </a:spcBef>
              <a:defRPr/>
            </a:pPr>
            <a:r>
              <a:rPr lang="fr-FR" i="1"/>
              <a:t>How to create synergies between </a:t>
            </a:r>
            <a:r>
              <a:rPr lang="fr-FR" sz="2400" i="1"/>
              <a:t>T</a:t>
            </a:r>
            <a:r>
              <a:rPr lang="fr-FR" i="1"/>
              <a:t>ournaments, </a:t>
            </a:r>
            <a:r>
              <a:rPr lang="fr-FR" sz="2400" i="1"/>
              <a:t>T</a:t>
            </a:r>
            <a:r>
              <a:rPr lang="fr-FR" i="1"/>
              <a:t>alents and </a:t>
            </a:r>
            <a:r>
              <a:rPr lang="fr-FR" sz="2400" i="1"/>
              <a:t>T</a:t>
            </a:r>
            <a:r>
              <a:rPr lang="fr-FR" i="1"/>
              <a:t>eam forging an unique tennis ecosystem ?</a:t>
            </a:r>
          </a:p>
        </p:txBody>
      </p:sp>
      <p:sp>
        <p:nvSpPr>
          <p:cNvPr id="4" name="Rectangle 3"/>
          <p:cNvSpPr/>
          <p:nvPr/>
        </p:nvSpPr>
        <p:spPr>
          <a:xfrm>
            <a:off x="134938" y="404813"/>
            <a:ext cx="8977312" cy="346075"/>
          </a:xfrm>
          <a:prstGeom prst="rect">
            <a:avLst/>
          </a:prstGeom>
          <a:solidFill>
            <a:schemeClr val="tx1"/>
          </a:solidFill>
          <a:ln cap="flat">
            <a:noFill/>
            <a:prstDash val="solid"/>
          </a:ln>
        </p:spPr>
        <p:txBody>
          <a:bodyPr lIns="68580" tIns="34290" rIns="68580" bIns="34290">
            <a:spAutoFit/>
          </a:bodyPr>
          <a:lstStyle/>
          <a:p>
            <a:pPr defTabSz="685800" fontAlgn="auto" hangingPunct="1">
              <a:spcBef>
                <a:spcPts val="0"/>
              </a:spcBef>
              <a:spcAft>
                <a:spcPts val="0"/>
              </a:spcAft>
              <a:defRPr sz="1800" b="0" i="0" u="none" strike="noStrike" kern="0" cap="none" spc="0" baseline="0">
                <a:solidFill>
                  <a:srgbClr val="000000"/>
                </a:solidFill>
                <a:uFillTx/>
              </a:defRPr>
            </a:pPr>
            <a:r>
              <a:rPr lang="en-US" b="1" i="1" kern="0" dirty="0">
                <a:solidFill>
                  <a:srgbClr val="000000"/>
                </a:solidFill>
                <a:latin typeface="Garamond"/>
              </a:rPr>
              <a:t>"Human beings are the new form of currency and valuation in companies.“ </a:t>
            </a:r>
            <a:r>
              <a:rPr lang="en-US" kern="0" dirty="0">
                <a:solidFill>
                  <a:srgbClr val="000000"/>
                </a:solidFill>
                <a:latin typeface="Garamond"/>
              </a:rPr>
              <a:t>(C.K. </a:t>
            </a:r>
            <a:r>
              <a:rPr lang="en-US" kern="0" dirty="0" err="1">
                <a:solidFill>
                  <a:srgbClr val="000000"/>
                </a:solidFill>
                <a:latin typeface="Garamond"/>
              </a:rPr>
              <a:t>Prahalad</a:t>
            </a:r>
            <a:r>
              <a:rPr lang="en-US" kern="0" dirty="0">
                <a:solidFill>
                  <a:srgbClr val="000000"/>
                </a:solidFill>
                <a:latin typeface="Garamond"/>
              </a:rPr>
              <a:t>)</a:t>
            </a:r>
            <a:endParaRPr lang="fr-FR" kern="0" dirty="0">
              <a:solidFill>
                <a:srgbClr val="000000"/>
              </a:solidFill>
              <a:latin typeface="Garamond"/>
            </a:endParaRPr>
          </a:p>
        </p:txBody>
      </p:sp>
      <p:pic>
        <p:nvPicPr>
          <p:cNvPr id="57349"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300288"/>
            <a:ext cx="40925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67444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a:defRPr/>
            </a:pPr>
            <a:r>
              <a:rPr lang="fr-FR" sz="3000"/>
              <a:t>Strategic vision for an unique tennis ecosystem</a:t>
            </a:r>
          </a:p>
        </p:txBody>
      </p:sp>
      <p:sp>
        <p:nvSpPr>
          <p:cNvPr id="3" name="Espace réservé du contenu 2"/>
          <p:cNvSpPr txBox="1">
            <a:spLocks noGrp="1"/>
          </p:cNvSpPr>
          <p:nvPr>
            <p:ph idx="1"/>
          </p:nvPr>
        </p:nvSpPr>
        <p:spPr/>
        <p:txBody>
          <a:bodyPr/>
          <a:lstStyle/>
          <a:p>
            <a:pPr>
              <a:defRPr/>
            </a:pPr>
            <a:r>
              <a:rPr lang="fr-FR"/>
              <a:t>Sport business companies are not industrial, we have to create a new « crafting human strategy »</a:t>
            </a:r>
          </a:p>
          <a:p>
            <a:pPr>
              <a:defRPr/>
            </a:pPr>
            <a:r>
              <a:rPr lang="fr-FR"/>
              <a:t>Sport performance is the first goal : we have to create and maintain sport reliability and credibility </a:t>
            </a:r>
          </a:p>
          <a:p>
            <a:pPr>
              <a:defRPr/>
            </a:pPr>
            <a:r>
              <a:rPr lang="fr-FR"/>
              <a:t>Strategic assets combination and synergy will create a powerfull brand with a singular value chain for our future tennis factory.</a:t>
            </a:r>
          </a:p>
        </p:txBody>
      </p:sp>
    </p:spTree>
    <p:extLst>
      <p:ext uri="{BB962C8B-B14F-4D97-AF65-F5344CB8AC3E}">
        <p14:creationId xmlns:p14="http://schemas.microsoft.com/office/powerpoint/2010/main" val="3590572915"/>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Diagramme 3"/>
          <p:cNvGrpSpPr>
            <a:grpSpLocks/>
          </p:cNvGrpSpPr>
          <p:nvPr/>
        </p:nvGrpSpPr>
        <p:grpSpPr bwMode="auto">
          <a:xfrm>
            <a:off x="4422775" y="1947863"/>
            <a:ext cx="3981450" cy="3781425"/>
            <a:chOff x="5897395" y="1453639"/>
            <a:chExt cx="5307414" cy="5042697"/>
          </a:xfrm>
        </p:grpSpPr>
        <p:sp>
          <p:nvSpPr>
            <p:cNvPr id="3" name="Forme libre 2"/>
            <p:cNvSpPr/>
            <p:nvPr/>
          </p:nvSpPr>
          <p:spPr>
            <a:xfrm>
              <a:off x="7886617" y="3674373"/>
              <a:ext cx="2765866" cy="2493827"/>
            </a:xfrm>
            <a:custGeom>
              <a:avLst/>
              <a:gdLst>
                <a:gd name="f0" fmla="val 10800000"/>
                <a:gd name="f1" fmla="val 5400000"/>
                <a:gd name="f2" fmla="val 180"/>
                <a:gd name="f3" fmla="val w"/>
                <a:gd name="f4" fmla="val h"/>
                <a:gd name="f5" fmla="val 0"/>
                <a:gd name="f6" fmla="val 2980266"/>
                <a:gd name="f7" fmla="val 2115406"/>
                <a:gd name="f8" fmla="val 475169"/>
                <a:gd name="f9" fmla="val 2347223"/>
                <a:gd name="f10" fmla="val 280641"/>
                <a:gd name="f11" fmla="val 2532418"/>
                <a:gd name="f12" fmla="val 436038"/>
                <a:gd name="f13" fmla="val 2381100"/>
                <a:gd name="f14" fmla="val 698113"/>
                <a:gd name="f15" fmla="val 2488696"/>
                <a:gd name="f16" fmla="val 819151"/>
                <a:gd name="f17" fmla="val 2570502"/>
                <a:gd name="f18" fmla="val 960843"/>
                <a:gd name="f19" fmla="val 2621526"/>
                <a:gd name="f20" fmla="val 1114543"/>
                <a:gd name="f21" fmla="val 2924149"/>
                <a:gd name="f22" fmla="val 1114535"/>
                <a:gd name="f23" fmla="val 2966129"/>
                <a:gd name="f24" fmla="val 1352617"/>
                <a:gd name="f25" fmla="val 2681754"/>
                <a:gd name="f26" fmla="val 1456113"/>
                <a:gd name="f27" fmla="val 2686376"/>
                <a:gd name="f28" fmla="val 1617995"/>
                <a:gd name="f29" fmla="val 2657965"/>
                <a:gd name="f30" fmla="val 1779121"/>
                <a:gd name="f31" fmla="val 2598255"/>
                <a:gd name="f32" fmla="val 1929659"/>
                <a:gd name="f33" fmla="val 2830082"/>
                <a:gd name="f34" fmla="val 2124176"/>
                <a:gd name="f35" fmla="val 2709205"/>
                <a:gd name="f36" fmla="val 2333542"/>
                <a:gd name="f37" fmla="val 2424835"/>
                <a:gd name="f38" fmla="val 2230031"/>
                <a:gd name="f39" fmla="val 2324320"/>
                <a:gd name="f40" fmla="val 2357010"/>
                <a:gd name="f41" fmla="val 2198986"/>
                <a:gd name="f42" fmla="val 2462178"/>
                <a:gd name="f43" fmla="val 2056481"/>
                <a:gd name="f44" fmla="val 2539116"/>
                <a:gd name="f45" fmla="val 2109039"/>
                <a:gd name="f46" fmla="val 2837141"/>
                <a:gd name="f47" fmla="val 1881863"/>
                <a:gd name="f48" fmla="val 2919826"/>
                <a:gd name="f49" fmla="val 1730559"/>
                <a:gd name="f50" fmla="val 2657743"/>
                <a:gd name="f51" fmla="val 1571939"/>
                <a:gd name="f52" fmla="val 2690405"/>
                <a:gd name="f53" fmla="val 1408327"/>
                <a:gd name="f54" fmla="val 1249707"/>
                <a:gd name="f55" fmla="val 1098403"/>
                <a:gd name="f56" fmla="val 871227"/>
                <a:gd name="f57" fmla="val 923785"/>
                <a:gd name="f58" fmla="val 2539117"/>
                <a:gd name="f59" fmla="val 781280"/>
                <a:gd name="f60" fmla="val 2462179"/>
                <a:gd name="f61" fmla="val 655947"/>
                <a:gd name="f62" fmla="val 2357011"/>
                <a:gd name="f63" fmla="val 555431"/>
                <a:gd name="f64" fmla="val 2230032"/>
                <a:gd name="f65" fmla="val 271061"/>
                <a:gd name="f66" fmla="val 150184"/>
                <a:gd name="f67" fmla="val 382011"/>
                <a:gd name="f68" fmla="val 1929660"/>
                <a:gd name="f69" fmla="val 322301"/>
                <a:gd name="f70" fmla="val 1779122"/>
                <a:gd name="f71" fmla="val 293890"/>
                <a:gd name="f72" fmla="val 298512"/>
                <a:gd name="f73" fmla="val 1456114"/>
                <a:gd name="f74" fmla="val 14137"/>
                <a:gd name="f75" fmla="val 56117"/>
                <a:gd name="f76" fmla="val 358740"/>
                <a:gd name="f77" fmla="val 409764"/>
                <a:gd name="f78" fmla="val 491570"/>
                <a:gd name="f79" fmla="val 599166"/>
                <a:gd name="f80" fmla="val 447848"/>
                <a:gd name="f81" fmla="val 633043"/>
                <a:gd name="f82" fmla="val 864860"/>
                <a:gd name="f83" fmla="val 1002743"/>
                <a:gd name="f84" fmla="val 390226"/>
                <a:gd name="f85" fmla="val 1156488"/>
                <a:gd name="f86" fmla="val 334267"/>
                <a:gd name="f87" fmla="val 1316713"/>
                <a:gd name="f88" fmla="val 310708"/>
                <a:gd name="f89" fmla="val 1369255"/>
                <a:gd name="f90" fmla="val 12681"/>
                <a:gd name="f91" fmla="val 1611011"/>
                <a:gd name="f92" fmla="val 1663553"/>
                <a:gd name="f93" fmla="val 1823778"/>
                <a:gd name="f94" fmla="val 1977523"/>
                <a:gd name="f95" fmla="+- 0 0 -90"/>
                <a:gd name="f96" fmla="*/ f3 1 2980266"/>
                <a:gd name="f97" fmla="*/ f4 1 2980266"/>
                <a:gd name="f98" fmla="+- f6 0 f5"/>
                <a:gd name="f99" fmla="*/ f95 f0 1"/>
                <a:gd name="f100" fmla="*/ f98 1 2980266"/>
                <a:gd name="f101" fmla="*/ 2115406 f98 1"/>
                <a:gd name="f102" fmla="*/ 475169 f98 1"/>
                <a:gd name="f103" fmla="*/ 2347223 f98 1"/>
                <a:gd name="f104" fmla="*/ 280641 f98 1"/>
                <a:gd name="f105" fmla="*/ 2532418 f98 1"/>
                <a:gd name="f106" fmla="*/ 436038 f98 1"/>
                <a:gd name="f107" fmla="*/ 2381100 f98 1"/>
                <a:gd name="f108" fmla="*/ 698113 f98 1"/>
                <a:gd name="f109" fmla="*/ 2621526 f98 1"/>
                <a:gd name="f110" fmla="*/ 1114543 f98 1"/>
                <a:gd name="f111" fmla="*/ 2924149 f98 1"/>
                <a:gd name="f112" fmla="*/ 1114535 f98 1"/>
                <a:gd name="f113" fmla="*/ 2966129 f98 1"/>
                <a:gd name="f114" fmla="*/ 1352617 f98 1"/>
                <a:gd name="f115" fmla="*/ 2681754 f98 1"/>
                <a:gd name="f116" fmla="*/ 1456113 f98 1"/>
                <a:gd name="f117" fmla="*/ 2598255 f98 1"/>
                <a:gd name="f118" fmla="*/ 1929659 f98 1"/>
                <a:gd name="f119" fmla="*/ 2830082 f98 1"/>
                <a:gd name="f120" fmla="*/ 2124176 f98 1"/>
                <a:gd name="f121" fmla="*/ 2709205 f98 1"/>
                <a:gd name="f122" fmla="*/ 2333542 f98 1"/>
                <a:gd name="f123" fmla="*/ 2424835 f98 1"/>
                <a:gd name="f124" fmla="*/ 2230031 f98 1"/>
                <a:gd name="f125" fmla="*/ 2056481 f98 1"/>
                <a:gd name="f126" fmla="*/ 2539116 f98 1"/>
                <a:gd name="f127" fmla="*/ 2109039 f98 1"/>
                <a:gd name="f128" fmla="*/ 2837141 f98 1"/>
                <a:gd name="f129" fmla="*/ 1881863 f98 1"/>
                <a:gd name="f130" fmla="*/ 2919826 f98 1"/>
                <a:gd name="f131" fmla="*/ 1730559 f98 1"/>
                <a:gd name="f132" fmla="*/ 2657743 f98 1"/>
                <a:gd name="f133" fmla="*/ 1249707 f98 1"/>
                <a:gd name="f134" fmla="*/ 1098403 f98 1"/>
                <a:gd name="f135" fmla="*/ 871227 f98 1"/>
                <a:gd name="f136" fmla="*/ 923785 f98 1"/>
                <a:gd name="f137" fmla="*/ 2539117 f98 1"/>
                <a:gd name="f138" fmla="*/ 555431 f98 1"/>
                <a:gd name="f139" fmla="*/ 2230032 f98 1"/>
                <a:gd name="f140" fmla="*/ 271061 f98 1"/>
                <a:gd name="f141" fmla="*/ 150184 f98 1"/>
                <a:gd name="f142" fmla="*/ 382011 f98 1"/>
                <a:gd name="f143" fmla="*/ 1929660 f98 1"/>
                <a:gd name="f144" fmla="*/ 298512 f98 1"/>
                <a:gd name="f145" fmla="*/ 1456114 f98 1"/>
                <a:gd name="f146" fmla="*/ 14137 f98 1"/>
                <a:gd name="f147" fmla="*/ 56117 f98 1"/>
                <a:gd name="f148" fmla="*/ 358740 f98 1"/>
                <a:gd name="f149" fmla="*/ 599166 f98 1"/>
                <a:gd name="f150" fmla="*/ 447848 f98 1"/>
                <a:gd name="f151" fmla="*/ 633043 f98 1"/>
                <a:gd name="f152" fmla="*/ 864860 f98 1"/>
                <a:gd name="f153" fmla="*/ 1316713 f98 1"/>
                <a:gd name="f154" fmla="*/ 310708 f98 1"/>
                <a:gd name="f155" fmla="*/ 1369255 f98 1"/>
                <a:gd name="f156" fmla="*/ 12681 f98 1"/>
                <a:gd name="f157" fmla="*/ 1611011 f98 1"/>
                <a:gd name="f158" fmla="*/ 1663553 f98 1"/>
                <a:gd name="f159" fmla="*/ f99 1 f2"/>
                <a:gd name="f160" fmla="*/ f101 1 2980266"/>
                <a:gd name="f161" fmla="*/ f102 1 2980266"/>
                <a:gd name="f162" fmla="*/ f103 1 2980266"/>
                <a:gd name="f163" fmla="*/ f104 1 2980266"/>
                <a:gd name="f164" fmla="*/ f105 1 2980266"/>
                <a:gd name="f165" fmla="*/ f106 1 2980266"/>
                <a:gd name="f166" fmla="*/ f107 1 2980266"/>
                <a:gd name="f167" fmla="*/ f108 1 2980266"/>
                <a:gd name="f168" fmla="*/ f109 1 2980266"/>
                <a:gd name="f169" fmla="*/ f110 1 2980266"/>
                <a:gd name="f170" fmla="*/ f111 1 2980266"/>
                <a:gd name="f171" fmla="*/ f112 1 2980266"/>
                <a:gd name="f172" fmla="*/ f113 1 2980266"/>
                <a:gd name="f173" fmla="*/ f114 1 2980266"/>
                <a:gd name="f174" fmla="*/ f115 1 2980266"/>
                <a:gd name="f175" fmla="*/ f116 1 2980266"/>
                <a:gd name="f176" fmla="*/ f117 1 2980266"/>
                <a:gd name="f177" fmla="*/ f118 1 2980266"/>
                <a:gd name="f178" fmla="*/ f119 1 2980266"/>
                <a:gd name="f179" fmla="*/ f120 1 2980266"/>
                <a:gd name="f180" fmla="*/ f121 1 2980266"/>
                <a:gd name="f181" fmla="*/ f122 1 2980266"/>
                <a:gd name="f182" fmla="*/ f123 1 2980266"/>
                <a:gd name="f183" fmla="*/ f124 1 2980266"/>
                <a:gd name="f184" fmla="*/ f125 1 2980266"/>
                <a:gd name="f185" fmla="*/ f126 1 2980266"/>
                <a:gd name="f186" fmla="*/ f127 1 2980266"/>
                <a:gd name="f187" fmla="*/ f128 1 2980266"/>
                <a:gd name="f188" fmla="*/ f129 1 2980266"/>
                <a:gd name="f189" fmla="*/ f130 1 2980266"/>
                <a:gd name="f190" fmla="*/ f131 1 2980266"/>
                <a:gd name="f191" fmla="*/ f132 1 2980266"/>
                <a:gd name="f192" fmla="*/ f133 1 2980266"/>
                <a:gd name="f193" fmla="*/ f134 1 2980266"/>
                <a:gd name="f194" fmla="*/ f135 1 2980266"/>
                <a:gd name="f195" fmla="*/ f136 1 2980266"/>
                <a:gd name="f196" fmla="*/ f137 1 2980266"/>
                <a:gd name="f197" fmla="*/ f138 1 2980266"/>
                <a:gd name="f198" fmla="*/ f139 1 2980266"/>
                <a:gd name="f199" fmla="*/ f140 1 2980266"/>
                <a:gd name="f200" fmla="*/ f141 1 2980266"/>
                <a:gd name="f201" fmla="*/ f142 1 2980266"/>
                <a:gd name="f202" fmla="*/ f143 1 2980266"/>
                <a:gd name="f203" fmla="*/ f144 1 2980266"/>
                <a:gd name="f204" fmla="*/ f145 1 2980266"/>
                <a:gd name="f205" fmla="*/ f146 1 2980266"/>
                <a:gd name="f206" fmla="*/ f147 1 2980266"/>
                <a:gd name="f207" fmla="*/ f148 1 2980266"/>
                <a:gd name="f208" fmla="*/ f149 1 2980266"/>
                <a:gd name="f209" fmla="*/ f150 1 2980266"/>
                <a:gd name="f210" fmla="*/ f151 1 2980266"/>
                <a:gd name="f211" fmla="*/ f152 1 2980266"/>
                <a:gd name="f212" fmla="*/ f153 1 2980266"/>
                <a:gd name="f213" fmla="*/ f154 1 2980266"/>
                <a:gd name="f214" fmla="*/ f155 1 2980266"/>
                <a:gd name="f215" fmla="*/ f156 1 2980266"/>
                <a:gd name="f216" fmla="*/ f157 1 2980266"/>
                <a:gd name="f217" fmla="*/ f158 1 2980266"/>
                <a:gd name="f218" fmla="*/ f5 1 f100"/>
                <a:gd name="f219" fmla="*/ f6 1 f100"/>
                <a:gd name="f220" fmla="+- f159 0 f1"/>
                <a:gd name="f221" fmla="*/ f160 1 f100"/>
                <a:gd name="f222" fmla="*/ f161 1 f100"/>
                <a:gd name="f223" fmla="*/ f162 1 f100"/>
                <a:gd name="f224" fmla="*/ f163 1 f100"/>
                <a:gd name="f225" fmla="*/ f164 1 f100"/>
                <a:gd name="f226" fmla="*/ f165 1 f100"/>
                <a:gd name="f227" fmla="*/ f166 1 f100"/>
                <a:gd name="f228" fmla="*/ f167 1 f100"/>
                <a:gd name="f229" fmla="*/ f168 1 f100"/>
                <a:gd name="f230" fmla="*/ f169 1 f100"/>
                <a:gd name="f231" fmla="*/ f170 1 f100"/>
                <a:gd name="f232" fmla="*/ f171 1 f100"/>
                <a:gd name="f233" fmla="*/ f172 1 f100"/>
                <a:gd name="f234" fmla="*/ f173 1 f100"/>
                <a:gd name="f235" fmla="*/ f174 1 f100"/>
                <a:gd name="f236" fmla="*/ f175 1 f100"/>
                <a:gd name="f237" fmla="*/ f176 1 f100"/>
                <a:gd name="f238" fmla="*/ f177 1 f100"/>
                <a:gd name="f239" fmla="*/ f178 1 f100"/>
                <a:gd name="f240" fmla="*/ f179 1 f100"/>
                <a:gd name="f241" fmla="*/ f180 1 f100"/>
                <a:gd name="f242" fmla="*/ f181 1 f100"/>
                <a:gd name="f243" fmla="*/ f182 1 f100"/>
                <a:gd name="f244" fmla="*/ f183 1 f100"/>
                <a:gd name="f245" fmla="*/ f184 1 f100"/>
                <a:gd name="f246" fmla="*/ f185 1 f100"/>
                <a:gd name="f247" fmla="*/ f186 1 f100"/>
                <a:gd name="f248" fmla="*/ f187 1 f100"/>
                <a:gd name="f249" fmla="*/ f188 1 f100"/>
                <a:gd name="f250" fmla="*/ f189 1 f100"/>
                <a:gd name="f251" fmla="*/ f190 1 f100"/>
                <a:gd name="f252" fmla="*/ f191 1 f100"/>
                <a:gd name="f253" fmla="*/ f192 1 f100"/>
                <a:gd name="f254" fmla="*/ f193 1 f100"/>
                <a:gd name="f255" fmla="*/ f194 1 f100"/>
                <a:gd name="f256" fmla="*/ f195 1 f100"/>
                <a:gd name="f257" fmla="*/ f196 1 f100"/>
                <a:gd name="f258" fmla="*/ f197 1 f100"/>
                <a:gd name="f259" fmla="*/ f198 1 f100"/>
                <a:gd name="f260" fmla="*/ f199 1 f100"/>
                <a:gd name="f261" fmla="*/ f200 1 f100"/>
                <a:gd name="f262" fmla="*/ f201 1 f100"/>
                <a:gd name="f263" fmla="*/ f202 1 f100"/>
                <a:gd name="f264" fmla="*/ f203 1 f100"/>
                <a:gd name="f265" fmla="*/ f204 1 f100"/>
                <a:gd name="f266" fmla="*/ f205 1 f100"/>
                <a:gd name="f267" fmla="*/ f206 1 f100"/>
                <a:gd name="f268" fmla="*/ f207 1 f100"/>
                <a:gd name="f269" fmla="*/ f208 1 f100"/>
                <a:gd name="f270" fmla="*/ f209 1 f100"/>
                <a:gd name="f271" fmla="*/ f210 1 f100"/>
                <a:gd name="f272" fmla="*/ f211 1 f100"/>
                <a:gd name="f273" fmla="*/ f212 1 f100"/>
                <a:gd name="f274" fmla="*/ f213 1 f100"/>
                <a:gd name="f275" fmla="*/ f214 1 f100"/>
                <a:gd name="f276" fmla="*/ f215 1 f100"/>
                <a:gd name="f277" fmla="*/ f216 1 f100"/>
                <a:gd name="f278" fmla="*/ f217 1 f100"/>
                <a:gd name="f279" fmla="*/ f218 f96 1"/>
                <a:gd name="f280" fmla="*/ f219 f96 1"/>
                <a:gd name="f281" fmla="*/ f219 f97 1"/>
                <a:gd name="f282" fmla="*/ f218 f97 1"/>
                <a:gd name="f283" fmla="*/ f221 f96 1"/>
                <a:gd name="f284" fmla="*/ f222 f97 1"/>
                <a:gd name="f285" fmla="*/ f223 f96 1"/>
                <a:gd name="f286" fmla="*/ f224 f97 1"/>
                <a:gd name="f287" fmla="*/ f225 f96 1"/>
                <a:gd name="f288" fmla="*/ f226 f97 1"/>
                <a:gd name="f289" fmla="*/ f227 f96 1"/>
                <a:gd name="f290" fmla="*/ f228 f97 1"/>
                <a:gd name="f291" fmla="*/ f229 f96 1"/>
                <a:gd name="f292" fmla="*/ f230 f97 1"/>
                <a:gd name="f293" fmla="*/ f231 f96 1"/>
                <a:gd name="f294" fmla="*/ f232 f97 1"/>
                <a:gd name="f295" fmla="*/ f233 f96 1"/>
                <a:gd name="f296" fmla="*/ f234 f97 1"/>
                <a:gd name="f297" fmla="*/ f235 f96 1"/>
                <a:gd name="f298" fmla="*/ f236 f97 1"/>
                <a:gd name="f299" fmla="*/ f237 f96 1"/>
                <a:gd name="f300" fmla="*/ f238 f97 1"/>
                <a:gd name="f301" fmla="*/ f239 f96 1"/>
                <a:gd name="f302" fmla="*/ f240 f97 1"/>
                <a:gd name="f303" fmla="*/ f241 f96 1"/>
                <a:gd name="f304" fmla="*/ f242 f97 1"/>
                <a:gd name="f305" fmla="*/ f243 f96 1"/>
                <a:gd name="f306" fmla="*/ f244 f97 1"/>
                <a:gd name="f307" fmla="*/ f245 f96 1"/>
                <a:gd name="f308" fmla="*/ f246 f97 1"/>
                <a:gd name="f309" fmla="*/ f247 f96 1"/>
                <a:gd name="f310" fmla="*/ f248 f97 1"/>
                <a:gd name="f311" fmla="*/ f249 f96 1"/>
                <a:gd name="f312" fmla="*/ f250 f97 1"/>
                <a:gd name="f313" fmla="*/ f251 f96 1"/>
                <a:gd name="f314" fmla="*/ f252 f97 1"/>
                <a:gd name="f315" fmla="*/ f253 f96 1"/>
                <a:gd name="f316" fmla="*/ f254 f96 1"/>
                <a:gd name="f317" fmla="*/ f255 f96 1"/>
                <a:gd name="f318" fmla="*/ f256 f96 1"/>
                <a:gd name="f319" fmla="*/ f257 f97 1"/>
                <a:gd name="f320" fmla="*/ f258 f96 1"/>
                <a:gd name="f321" fmla="*/ f259 f97 1"/>
                <a:gd name="f322" fmla="*/ f260 f96 1"/>
                <a:gd name="f323" fmla="*/ f261 f96 1"/>
                <a:gd name="f324" fmla="*/ f262 f96 1"/>
                <a:gd name="f325" fmla="*/ f263 f97 1"/>
                <a:gd name="f326" fmla="*/ f264 f96 1"/>
                <a:gd name="f327" fmla="*/ f265 f97 1"/>
                <a:gd name="f328" fmla="*/ f266 f96 1"/>
                <a:gd name="f329" fmla="*/ f267 f96 1"/>
                <a:gd name="f330" fmla="*/ f268 f96 1"/>
                <a:gd name="f331" fmla="*/ f269 f96 1"/>
                <a:gd name="f332" fmla="*/ f270 f96 1"/>
                <a:gd name="f333" fmla="*/ f271 f96 1"/>
                <a:gd name="f334" fmla="*/ f272 f96 1"/>
                <a:gd name="f335" fmla="*/ f273 f96 1"/>
                <a:gd name="f336" fmla="*/ f274 f97 1"/>
                <a:gd name="f337" fmla="*/ f275 f96 1"/>
                <a:gd name="f338" fmla="*/ f276 f97 1"/>
                <a:gd name="f339" fmla="*/ f277 f96 1"/>
                <a:gd name="f340" fmla="*/ f278 f96 1"/>
              </a:gdLst>
              <a:ahLst/>
              <a:cxnLst>
                <a:cxn ang="3cd4">
                  <a:pos x="hc" y="t"/>
                </a:cxn>
                <a:cxn ang="0">
                  <a:pos x="r" y="vc"/>
                </a:cxn>
                <a:cxn ang="cd4">
                  <a:pos x="hc" y="b"/>
                </a:cxn>
                <a:cxn ang="cd2">
                  <a:pos x="l" y="vc"/>
                </a:cxn>
                <a:cxn ang="f220">
                  <a:pos x="f283" y="f284"/>
                </a:cxn>
                <a:cxn ang="f220">
                  <a:pos x="f285" y="f286"/>
                </a:cxn>
                <a:cxn ang="f220">
                  <a:pos x="f287" y="f288"/>
                </a:cxn>
                <a:cxn ang="f220">
                  <a:pos x="f289" y="f290"/>
                </a:cxn>
                <a:cxn ang="f220">
                  <a:pos x="f291" y="f292"/>
                </a:cxn>
                <a:cxn ang="f220">
                  <a:pos x="f293" y="f294"/>
                </a:cxn>
                <a:cxn ang="f220">
                  <a:pos x="f295" y="f296"/>
                </a:cxn>
                <a:cxn ang="f220">
                  <a:pos x="f297" y="f298"/>
                </a:cxn>
                <a:cxn ang="f220">
                  <a:pos x="f299" y="f300"/>
                </a:cxn>
                <a:cxn ang="f220">
                  <a:pos x="f301" y="f302"/>
                </a:cxn>
                <a:cxn ang="f220">
                  <a:pos x="f303" y="f304"/>
                </a:cxn>
                <a:cxn ang="f220">
                  <a:pos x="f305" y="f306"/>
                </a:cxn>
                <a:cxn ang="f220">
                  <a:pos x="f307" y="f308"/>
                </a:cxn>
                <a:cxn ang="f220">
                  <a:pos x="f309" y="f310"/>
                </a:cxn>
                <a:cxn ang="f220">
                  <a:pos x="f311" y="f312"/>
                </a:cxn>
                <a:cxn ang="f220">
                  <a:pos x="f313" y="f314"/>
                </a:cxn>
                <a:cxn ang="f220">
                  <a:pos x="f315" y="f314"/>
                </a:cxn>
                <a:cxn ang="f220">
                  <a:pos x="f316" y="f312"/>
                </a:cxn>
                <a:cxn ang="f220">
                  <a:pos x="f317" y="f310"/>
                </a:cxn>
                <a:cxn ang="f220">
                  <a:pos x="f318" y="f319"/>
                </a:cxn>
                <a:cxn ang="f220">
                  <a:pos x="f320" y="f321"/>
                </a:cxn>
                <a:cxn ang="f220">
                  <a:pos x="f322" y="f304"/>
                </a:cxn>
                <a:cxn ang="f220">
                  <a:pos x="f323" y="f302"/>
                </a:cxn>
                <a:cxn ang="f220">
                  <a:pos x="f324" y="f325"/>
                </a:cxn>
                <a:cxn ang="f220">
                  <a:pos x="f326" y="f327"/>
                </a:cxn>
                <a:cxn ang="f220">
                  <a:pos x="f328" y="f296"/>
                </a:cxn>
                <a:cxn ang="f220">
                  <a:pos x="f329" y="f294"/>
                </a:cxn>
                <a:cxn ang="f220">
                  <a:pos x="f330" y="f292"/>
                </a:cxn>
                <a:cxn ang="f220">
                  <a:pos x="f331" y="f290"/>
                </a:cxn>
                <a:cxn ang="f220">
                  <a:pos x="f332" y="f288"/>
                </a:cxn>
                <a:cxn ang="f220">
                  <a:pos x="f333" y="f286"/>
                </a:cxn>
                <a:cxn ang="f220">
                  <a:pos x="f334" y="f284"/>
                </a:cxn>
                <a:cxn ang="f220">
                  <a:pos x="f335" y="f336"/>
                </a:cxn>
                <a:cxn ang="f220">
                  <a:pos x="f337" y="f338"/>
                </a:cxn>
                <a:cxn ang="f220">
                  <a:pos x="f339" y="f338"/>
                </a:cxn>
                <a:cxn ang="f220">
                  <a:pos x="f340" y="f336"/>
                </a:cxn>
                <a:cxn ang="f220">
                  <a:pos x="f283" y="f284"/>
                </a:cxn>
              </a:cxnLst>
              <a:rect l="f279" t="f282" r="f280" b="f281"/>
              <a:pathLst>
                <a:path w="2980266" h="2980266">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58"/>
                  </a:lnTo>
                  <a:cubicBezTo>
                    <a:pt x="f59" y="f60"/>
                    <a:pt x="f61" y="f62"/>
                    <a:pt x="f63" y="f64"/>
                  </a:cubicBezTo>
                  <a:lnTo>
                    <a:pt x="f65" y="f36"/>
                  </a:lnTo>
                  <a:lnTo>
                    <a:pt x="f66" y="f34"/>
                  </a:lnTo>
                  <a:lnTo>
                    <a:pt x="f67" y="f68"/>
                  </a:lnTo>
                  <a:cubicBezTo>
                    <a:pt x="f69" y="f70"/>
                    <a:pt x="f71" y="f28"/>
                    <a:pt x="f72" y="f73"/>
                  </a:cubicBezTo>
                  <a:lnTo>
                    <a:pt x="f74" y="f24"/>
                  </a:lnTo>
                  <a:lnTo>
                    <a:pt x="f75" y="f22"/>
                  </a:lnTo>
                  <a:lnTo>
                    <a:pt x="f76" y="f20"/>
                  </a:lnTo>
                  <a:cubicBezTo>
                    <a:pt x="f77" y="f18"/>
                    <a:pt x="f78" y="f16"/>
                    <a:pt x="f79" y="f14"/>
                  </a:cubicBezTo>
                  <a:lnTo>
                    <a:pt x="f80" y="f12"/>
                  </a:lnTo>
                  <a:lnTo>
                    <a:pt x="f81" y="f10"/>
                  </a:lnTo>
                  <a:lnTo>
                    <a:pt x="f82" y="f8"/>
                  </a:lnTo>
                  <a:cubicBezTo>
                    <a:pt x="f83" y="f84"/>
                    <a:pt x="f85" y="f86"/>
                    <a:pt x="f87" y="f88"/>
                  </a:cubicBezTo>
                  <a:lnTo>
                    <a:pt x="f89" y="f90"/>
                  </a:lnTo>
                  <a:lnTo>
                    <a:pt x="f91" y="f90"/>
                  </a:lnTo>
                  <a:lnTo>
                    <a:pt x="f92" y="f88"/>
                  </a:lnTo>
                  <a:cubicBezTo>
                    <a:pt x="f93" y="f86"/>
                    <a:pt x="f94" y="f84"/>
                    <a:pt x="f7" y="f8"/>
                  </a:cubicBezTo>
                  <a:close/>
                </a:path>
              </a:pathLst>
            </a:custGeom>
            <a:solidFill>
              <a:srgbClr val="D97828"/>
            </a:solidFill>
            <a:ln cap="flat">
              <a:noFill/>
              <a:prstDash val="solid"/>
            </a:ln>
          </p:spPr>
          <p:txBody>
            <a:bodyPr lIns="474141" tIns="548351" rIns="474141" bIns="587442"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Tournaments</a:t>
              </a:r>
            </a:p>
          </p:txBody>
        </p:sp>
        <p:sp>
          <p:nvSpPr>
            <p:cNvPr id="4" name="Forme libre 3"/>
            <p:cNvSpPr/>
            <p:nvPr/>
          </p:nvSpPr>
          <p:spPr>
            <a:xfrm>
              <a:off x="6252916" y="3098548"/>
              <a:ext cx="2012501" cy="1812153"/>
            </a:xfrm>
            <a:custGeom>
              <a:avLst/>
              <a:gdLst>
                <a:gd name="f0" fmla="val 10800000"/>
                <a:gd name="f1" fmla="val 5400000"/>
                <a:gd name="f2" fmla="val 180"/>
                <a:gd name="f3" fmla="val w"/>
                <a:gd name="f4" fmla="val h"/>
                <a:gd name="f5" fmla="val 0"/>
                <a:gd name="f6" fmla="val 2167466"/>
                <a:gd name="f7" fmla="val 1621800"/>
                <a:gd name="f8" fmla="val 548964"/>
                <a:gd name="f9" fmla="val 1941574"/>
                <a:gd name="f10" fmla="val 452590"/>
                <a:gd name="f11" fmla="val 2059240"/>
                <a:gd name="f12" fmla="val 656392"/>
                <a:gd name="f13" fmla="val 1815890"/>
                <a:gd name="f14" fmla="val 885138"/>
                <a:gd name="f15" fmla="val 1851165"/>
                <a:gd name="f16" fmla="val 1015185"/>
                <a:gd name="f17" fmla="val 1152281"/>
                <a:gd name="f18" fmla="val 1282328"/>
                <a:gd name="f19" fmla="val 1511074"/>
                <a:gd name="f20" fmla="val 1714876"/>
                <a:gd name="f21" fmla="val 1618502"/>
                <a:gd name="f22" fmla="val 1526813"/>
                <a:gd name="f23" fmla="val 1714075"/>
                <a:gd name="f24" fmla="val 1408085"/>
                <a:gd name="f25" fmla="val 1782623"/>
                <a:gd name="f26" fmla="val 1277823"/>
                <a:gd name="f27" fmla="val 1817097"/>
                <a:gd name="f28" fmla="val 1201398"/>
                <a:gd name="f29" fmla="val 2142217"/>
                <a:gd name="f30" fmla="val 966068"/>
                <a:gd name="f31" fmla="val 889643"/>
                <a:gd name="f32" fmla="val 759381"/>
                <a:gd name="f33" fmla="val 1782622"/>
                <a:gd name="f34" fmla="val 640653"/>
                <a:gd name="f35" fmla="val 1714074"/>
                <a:gd name="f36" fmla="val 545666"/>
                <a:gd name="f37" fmla="val 225892"/>
                <a:gd name="f38" fmla="val 108226"/>
                <a:gd name="f39" fmla="val 351576"/>
                <a:gd name="f40" fmla="val 316301"/>
                <a:gd name="f41" fmla="val 453391"/>
                <a:gd name="f42" fmla="val 384843"/>
                <a:gd name="f43" fmla="val 350369"/>
                <a:gd name="f44" fmla="val 25249"/>
                <a:gd name="f45" fmla="val 384844"/>
                <a:gd name="f46" fmla="val 453392"/>
                <a:gd name="f47" fmla="+- 0 0 -90"/>
                <a:gd name="f48" fmla="*/ f3 1 2167466"/>
                <a:gd name="f49" fmla="*/ f4 1 2167466"/>
                <a:gd name="f50" fmla="+- f6 0 f5"/>
                <a:gd name="f51" fmla="*/ f47 f0 1"/>
                <a:gd name="f52" fmla="*/ f50 1 2167466"/>
                <a:gd name="f53" fmla="*/ 1621800 f50 1"/>
                <a:gd name="f54" fmla="*/ 548964 f50 1"/>
                <a:gd name="f55" fmla="*/ 1941574 f50 1"/>
                <a:gd name="f56" fmla="*/ 452590 f50 1"/>
                <a:gd name="f57" fmla="*/ 2059240 f50 1"/>
                <a:gd name="f58" fmla="*/ 656392 f50 1"/>
                <a:gd name="f59" fmla="*/ 1815890 f50 1"/>
                <a:gd name="f60" fmla="*/ 885138 f50 1"/>
                <a:gd name="f61" fmla="*/ 1282328 f50 1"/>
                <a:gd name="f62" fmla="*/ 1511074 f50 1"/>
                <a:gd name="f63" fmla="*/ 1714876 f50 1"/>
                <a:gd name="f64" fmla="*/ 1618502 f50 1"/>
                <a:gd name="f65" fmla="*/ 1277823 f50 1"/>
                <a:gd name="f66" fmla="*/ 1817097 f50 1"/>
                <a:gd name="f67" fmla="*/ 1201398 f50 1"/>
                <a:gd name="f68" fmla="*/ 2142217 f50 1"/>
                <a:gd name="f69" fmla="*/ 966068 f50 1"/>
                <a:gd name="f70" fmla="*/ 889643 f50 1"/>
                <a:gd name="f71" fmla="*/ 545666 f50 1"/>
                <a:gd name="f72" fmla="*/ 225892 f50 1"/>
                <a:gd name="f73" fmla="*/ 108226 f50 1"/>
                <a:gd name="f74" fmla="*/ 351576 f50 1"/>
                <a:gd name="f75" fmla="*/ 350369 f50 1"/>
                <a:gd name="f76" fmla="*/ 25249 f50 1"/>
                <a:gd name="f77" fmla="*/ f51 1 f2"/>
                <a:gd name="f78" fmla="*/ f53 1 2167466"/>
                <a:gd name="f79" fmla="*/ f54 1 2167466"/>
                <a:gd name="f80" fmla="*/ f55 1 2167466"/>
                <a:gd name="f81" fmla="*/ f56 1 2167466"/>
                <a:gd name="f82" fmla="*/ f57 1 2167466"/>
                <a:gd name="f83" fmla="*/ f58 1 2167466"/>
                <a:gd name="f84" fmla="*/ f59 1 2167466"/>
                <a:gd name="f85" fmla="*/ f60 1 2167466"/>
                <a:gd name="f86" fmla="*/ f61 1 2167466"/>
                <a:gd name="f87" fmla="*/ f62 1 2167466"/>
                <a:gd name="f88" fmla="*/ f63 1 2167466"/>
                <a:gd name="f89" fmla="*/ f64 1 2167466"/>
                <a:gd name="f90" fmla="*/ f65 1 2167466"/>
                <a:gd name="f91" fmla="*/ f66 1 2167466"/>
                <a:gd name="f92" fmla="*/ f67 1 2167466"/>
                <a:gd name="f93" fmla="*/ f68 1 2167466"/>
                <a:gd name="f94" fmla="*/ f69 1 2167466"/>
                <a:gd name="f95" fmla="*/ f70 1 2167466"/>
                <a:gd name="f96" fmla="*/ f71 1 2167466"/>
                <a:gd name="f97" fmla="*/ f72 1 2167466"/>
                <a:gd name="f98" fmla="*/ f73 1 2167466"/>
                <a:gd name="f99" fmla="*/ f74 1 2167466"/>
                <a:gd name="f100" fmla="*/ f75 1 2167466"/>
                <a:gd name="f101" fmla="*/ f76 1 2167466"/>
                <a:gd name="f102" fmla="*/ f5 1 f52"/>
                <a:gd name="f103" fmla="*/ f6 1 f52"/>
                <a:gd name="f104" fmla="+- f77 0 f1"/>
                <a:gd name="f105" fmla="*/ f78 1 f52"/>
                <a:gd name="f106" fmla="*/ f79 1 f52"/>
                <a:gd name="f107" fmla="*/ f80 1 f52"/>
                <a:gd name="f108" fmla="*/ f81 1 f52"/>
                <a:gd name="f109" fmla="*/ f82 1 f52"/>
                <a:gd name="f110" fmla="*/ f83 1 f52"/>
                <a:gd name="f111" fmla="*/ f84 1 f52"/>
                <a:gd name="f112" fmla="*/ f85 1 f52"/>
                <a:gd name="f113" fmla="*/ f86 1 f52"/>
                <a:gd name="f114" fmla="*/ f87 1 f52"/>
                <a:gd name="f115" fmla="*/ f88 1 f52"/>
                <a:gd name="f116" fmla="*/ f89 1 f52"/>
                <a:gd name="f117" fmla="*/ f90 1 f52"/>
                <a:gd name="f118" fmla="*/ f91 1 f52"/>
                <a:gd name="f119" fmla="*/ f92 1 f52"/>
                <a:gd name="f120" fmla="*/ f93 1 f52"/>
                <a:gd name="f121" fmla="*/ f94 1 f52"/>
                <a:gd name="f122" fmla="*/ f95 1 f52"/>
                <a:gd name="f123" fmla="*/ f96 1 f52"/>
                <a:gd name="f124" fmla="*/ f97 1 f52"/>
                <a:gd name="f125" fmla="*/ f98 1 f52"/>
                <a:gd name="f126" fmla="*/ f99 1 f52"/>
                <a:gd name="f127" fmla="*/ f100 1 f52"/>
                <a:gd name="f128" fmla="*/ f101 1 f52"/>
                <a:gd name="f129" fmla="*/ f102 f48 1"/>
                <a:gd name="f130" fmla="*/ f103 f48 1"/>
                <a:gd name="f131" fmla="*/ f103 f49 1"/>
                <a:gd name="f132" fmla="*/ f102 f49 1"/>
                <a:gd name="f133" fmla="*/ f105 f48 1"/>
                <a:gd name="f134" fmla="*/ f106 f49 1"/>
                <a:gd name="f135" fmla="*/ f107 f48 1"/>
                <a:gd name="f136" fmla="*/ f108 f49 1"/>
                <a:gd name="f137" fmla="*/ f109 f48 1"/>
                <a:gd name="f138" fmla="*/ f110 f49 1"/>
                <a:gd name="f139" fmla="*/ f111 f48 1"/>
                <a:gd name="f140" fmla="*/ f112 f49 1"/>
                <a:gd name="f141" fmla="*/ f113 f49 1"/>
                <a:gd name="f142" fmla="*/ f114 f49 1"/>
                <a:gd name="f143" fmla="*/ f115 f49 1"/>
                <a:gd name="f144" fmla="*/ f116 f49 1"/>
                <a:gd name="f145" fmla="*/ f117 f48 1"/>
                <a:gd name="f146" fmla="*/ f118 f49 1"/>
                <a:gd name="f147" fmla="*/ f119 f48 1"/>
                <a:gd name="f148" fmla="*/ f120 f49 1"/>
                <a:gd name="f149" fmla="*/ f121 f48 1"/>
                <a:gd name="f150" fmla="*/ f122 f48 1"/>
                <a:gd name="f151" fmla="*/ f123 f48 1"/>
                <a:gd name="f152" fmla="*/ f124 f48 1"/>
                <a:gd name="f153" fmla="*/ f125 f48 1"/>
                <a:gd name="f154" fmla="*/ f126 f48 1"/>
                <a:gd name="f155" fmla="*/ f127 f49 1"/>
                <a:gd name="f156" fmla="*/ f128 f49 1"/>
              </a:gdLst>
              <a:ahLst/>
              <a:cxnLst>
                <a:cxn ang="3cd4">
                  <a:pos x="hc" y="t"/>
                </a:cxn>
                <a:cxn ang="0">
                  <a:pos x="r" y="vc"/>
                </a:cxn>
                <a:cxn ang="cd4">
                  <a:pos x="hc" y="b"/>
                </a:cxn>
                <a:cxn ang="cd2">
                  <a:pos x="l" y="vc"/>
                </a:cxn>
                <a:cxn ang="f104">
                  <a:pos x="f133" y="f134"/>
                </a:cxn>
                <a:cxn ang="f104">
                  <a:pos x="f135" y="f136"/>
                </a:cxn>
                <a:cxn ang="f104">
                  <a:pos x="f137" y="f138"/>
                </a:cxn>
                <a:cxn ang="f104">
                  <a:pos x="f139" y="f140"/>
                </a:cxn>
                <a:cxn ang="f104">
                  <a:pos x="f139" y="f141"/>
                </a:cxn>
                <a:cxn ang="f104">
                  <a:pos x="f137" y="f142"/>
                </a:cxn>
                <a:cxn ang="f104">
                  <a:pos x="f135" y="f143"/>
                </a:cxn>
                <a:cxn ang="f104">
                  <a:pos x="f133" y="f144"/>
                </a:cxn>
                <a:cxn ang="f104">
                  <a:pos x="f145" y="f146"/>
                </a:cxn>
                <a:cxn ang="f104">
                  <a:pos x="f147" y="f148"/>
                </a:cxn>
                <a:cxn ang="f104">
                  <a:pos x="f149" y="f148"/>
                </a:cxn>
                <a:cxn ang="f104">
                  <a:pos x="f150" y="f146"/>
                </a:cxn>
                <a:cxn ang="f104">
                  <a:pos x="f151" y="f144"/>
                </a:cxn>
                <a:cxn ang="f104">
                  <a:pos x="f152" y="f143"/>
                </a:cxn>
                <a:cxn ang="f104">
                  <a:pos x="f153" y="f142"/>
                </a:cxn>
                <a:cxn ang="f104">
                  <a:pos x="f154" y="f141"/>
                </a:cxn>
                <a:cxn ang="f104">
                  <a:pos x="f154" y="f140"/>
                </a:cxn>
                <a:cxn ang="f104">
                  <a:pos x="f153" y="f138"/>
                </a:cxn>
                <a:cxn ang="f104">
                  <a:pos x="f152" y="f136"/>
                </a:cxn>
                <a:cxn ang="f104">
                  <a:pos x="f151" y="f134"/>
                </a:cxn>
                <a:cxn ang="f104">
                  <a:pos x="f150" y="f155"/>
                </a:cxn>
                <a:cxn ang="f104">
                  <a:pos x="f149" y="f156"/>
                </a:cxn>
                <a:cxn ang="f104">
                  <a:pos x="f147" y="f156"/>
                </a:cxn>
                <a:cxn ang="f104">
                  <a:pos x="f145" y="f155"/>
                </a:cxn>
                <a:cxn ang="f104">
                  <a:pos x="f133" y="f134"/>
                </a:cxn>
              </a:cxnLst>
              <a:rect l="f129" t="f132" r="f130" b="f131"/>
              <a:pathLst>
                <a:path w="2167466" h="2167466">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27"/>
                  </a:lnTo>
                  <a:cubicBezTo>
                    <a:pt x="f32" y="f33"/>
                    <a:pt x="f34" y="f35"/>
                    <a:pt x="f36" y="f21"/>
                  </a:cubicBezTo>
                  <a:lnTo>
                    <a:pt x="f37" y="f20"/>
                  </a:lnTo>
                  <a:lnTo>
                    <a:pt x="f38" y="f19"/>
                  </a:lnTo>
                  <a:lnTo>
                    <a:pt x="f39" y="f18"/>
                  </a:lnTo>
                  <a:cubicBezTo>
                    <a:pt x="f40" y="f17"/>
                    <a:pt x="f40" y="f16"/>
                    <a:pt x="f39" y="f14"/>
                  </a:cubicBezTo>
                  <a:lnTo>
                    <a:pt x="f38" y="f12"/>
                  </a:lnTo>
                  <a:lnTo>
                    <a:pt x="f37" y="f10"/>
                  </a:lnTo>
                  <a:lnTo>
                    <a:pt x="f36" y="f8"/>
                  </a:lnTo>
                  <a:cubicBezTo>
                    <a:pt x="f34" y="f41"/>
                    <a:pt x="f32" y="f42"/>
                    <a:pt x="f31" y="f43"/>
                  </a:cubicBezTo>
                  <a:lnTo>
                    <a:pt x="f30" y="f44"/>
                  </a:lnTo>
                  <a:lnTo>
                    <a:pt x="f28" y="f44"/>
                  </a:lnTo>
                  <a:lnTo>
                    <a:pt x="f26" y="f43"/>
                  </a:lnTo>
                  <a:cubicBezTo>
                    <a:pt x="f24" y="f45"/>
                    <a:pt x="f22" y="f46"/>
                    <a:pt x="f7" y="f8"/>
                  </a:cubicBezTo>
                  <a:close/>
                </a:path>
              </a:pathLst>
            </a:custGeom>
            <a:solidFill>
              <a:srgbClr val="DC9734"/>
            </a:solidFill>
            <a:ln cap="flat">
              <a:noFill/>
              <a:prstDash val="solid"/>
            </a:ln>
          </p:spPr>
          <p:txBody>
            <a:bodyPr lIns="434015" tIns="436491" rIns="434015" bIns="436491"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Talents</a:t>
              </a:r>
            </a:p>
          </p:txBody>
        </p:sp>
        <p:sp>
          <p:nvSpPr>
            <p:cNvPr id="5" name="Forme libre 4"/>
            <p:cNvSpPr/>
            <p:nvPr/>
          </p:nvSpPr>
          <p:spPr>
            <a:xfrm>
              <a:off x="7158646" y="1648403"/>
              <a:ext cx="2414578" cy="2174160"/>
            </a:xfrm>
            <a:custGeom>
              <a:avLst/>
              <a:gdLst>
                <a:gd name="f0" fmla="val 10800000"/>
                <a:gd name="f1" fmla="val 5400000"/>
                <a:gd name="f2" fmla="val 180"/>
                <a:gd name="f3" fmla="val w"/>
                <a:gd name="f4" fmla="val h"/>
                <a:gd name="f5" fmla="val 0"/>
                <a:gd name="f6" fmla="val 2123675"/>
                <a:gd name="f7" fmla="val 1366897"/>
                <a:gd name="f8" fmla="val 537190"/>
                <a:gd name="f9" fmla="val 1594045"/>
                <a:gd name="f10" fmla="val 396507"/>
                <a:gd name="f11" fmla="val 1727168"/>
                <a:gd name="f12" fmla="val 529630"/>
                <a:gd name="f13" fmla="val 1586485"/>
                <a:gd name="f14" fmla="val 756778"/>
                <a:gd name="f15" fmla="val 1640670"/>
                <a:gd name="f16" fmla="val 849967"/>
                <a:gd name="f17" fmla="val 1669056"/>
                <a:gd name="f18" fmla="val 955907"/>
                <a:gd name="f19" fmla="val 1668725"/>
                <a:gd name="f20" fmla="val 1063703"/>
                <a:gd name="f21" fmla="val 1904134"/>
                <a:gd name="f22" fmla="val 1190078"/>
                <a:gd name="f23" fmla="val 1855408"/>
                <a:gd name="f24" fmla="val 1371927"/>
                <a:gd name="f25" fmla="val 1588350"/>
                <a:gd name="f26" fmla="val 1363666"/>
                <a:gd name="f27" fmla="val 1534739"/>
                <a:gd name="f28" fmla="val 1457186"/>
                <a:gd name="f29" fmla="val 1588351"/>
                <a:gd name="f30" fmla="val 1371926"/>
                <a:gd name="f31" fmla="val 1669057"/>
                <a:gd name="f32" fmla="val 483005"/>
                <a:gd name="f33" fmla="val 1273708"/>
                <a:gd name="f34" fmla="val 454619"/>
                <a:gd name="f35" fmla="val 1167768"/>
                <a:gd name="f36" fmla="val 454950"/>
                <a:gd name="f37" fmla="val 1059972"/>
                <a:gd name="f38" fmla="val 219541"/>
                <a:gd name="f39" fmla="val 933597"/>
                <a:gd name="f40" fmla="val 268267"/>
                <a:gd name="f41" fmla="val 751748"/>
                <a:gd name="f42" fmla="val 535325"/>
                <a:gd name="f43" fmla="val 760009"/>
                <a:gd name="f44" fmla="val 588936"/>
                <a:gd name="f45" fmla="val 666489"/>
                <a:gd name="f46" fmla="val 535324"/>
                <a:gd name="f47" fmla="val 751749"/>
                <a:gd name="f48" fmla="val 454618"/>
                <a:gd name="f49" fmla="+- 0 0 -90"/>
                <a:gd name="f50" fmla="*/ f3 1 2123675"/>
                <a:gd name="f51" fmla="*/ f4 1 2123675"/>
                <a:gd name="f52" fmla="+- f6 0 f5"/>
                <a:gd name="f53" fmla="*/ f49 f0 1"/>
                <a:gd name="f54" fmla="*/ f52 1 2123675"/>
                <a:gd name="f55" fmla="*/ 1589033 f52 1"/>
                <a:gd name="f56" fmla="*/ 537873 f52 1"/>
                <a:gd name="f57" fmla="*/ 1902347 f52 1"/>
                <a:gd name="f58" fmla="*/ 443446 f52 1"/>
                <a:gd name="f59" fmla="*/ 2017635 f52 1"/>
                <a:gd name="f60" fmla="*/ 643130 f52 1"/>
                <a:gd name="f61" fmla="*/ 1779202 f52 1"/>
                <a:gd name="f62" fmla="*/ 867255 f52 1"/>
                <a:gd name="f63" fmla="*/ 1256420 f52 1"/>
                <a:gd name="f64" fmla="*/ 1480545 f52 1"/>
                <a:gd name="f65" fmla="*/ 1680229 f52 1"/>
                <a:gd name="f66" fmla="*/ 1585802 f52 1"/>
                <a:gd name="f67" fmla="*/ 1252006 f52 1"/>
                <a:gd name="f68" fmla="*/ 1780385 f52 1"/>
                <a:gd name="f69" fmla="*/ 1177125 f52 1"/>
                <a:gd name="f70" fmla="*/ 2098936 f52 1"/>
                <a:gd name="f71" fmla="*/ 946550 f52 1"/>
                <a:gd name="f72" fmla="*/ 871669 f52 1"/>
                <a:gd name="f73" fmla="*/ 534642 f52 1"/>
                <a:gd name="f74" fmla="*/ 221328 f52 1"/>
                <a:gd name="f75" fmla="*/ 106040 f52 1"/>
                <a:gd name="f76" fmla="*/ 344473 f52 1"/>
                <a:gd name="f77" fmla="*/ 343290 f52 1"/>
                <a:gd name="f78" fmla="*/ 24739 f52 1"/>
                <a:gd name="f79" fmla="*/ f53 1 f2"/>
                <a:gd name="f80" fmla="*/ f55 1 2123675"/>
                <a:gd name="f81" fmla="*/ f56 1 2123675"/>
                <a:gd name="f82" fmla="*/ f57 1 2123675"/>
                <a:gd name="f83" fmla="*/ f58 1 2123675"/>
                <a:gd name="f84" fmla="*/ f59 1 2123675"/>
                <a:gd name="f85" fmla="*/ f60 1 2123675"/>
                <a:gd name="f86" fmla="*/ f61 1 2123675"/>
                <a:gd name="f87" fmla="*/ f62 1 2123675"/>
                <a:gd name="f88" fmla="*/ f63 1 2123675"/>
                <a:gd name="f89" fmla="*/ f64 1 2123675"/>
                <a:gd name="f90" fmla="*/ f65 1 2123675"/>
                <a:gd name="f91" fmla="*/ f66 1 2123675"/>
                <a:gd name="f92" fmla="*/ f67 1 2123675"/>
                <a:gd name="f93" fmla="*/ f68 1 2123675"/>
                <a:gd name="f94" fmla="*/ f69 1 2123675"/>
                <a:gd name="f95" fmla="*/ f70 1 2123675"/>
                <a:gd name="f96" fmla="*/ f71 1 2123675"/>
                <a:gd name="f97" fmla="*/ f72 1 2123675"/>
                <a:gd name="f98" fmla="*/ f73 1 2123675"/>
                <a:gd name="f99" fmla="*/ f74 1 2123675"/>
                <a:gd name="f100" fmla="*/ f75 1 2123675"/>
                <a:gd name="f101" fmla="*/ f76 1 2123675"/>
                <a:gd name="f102" fmla="*/ f77 1 2123675"/>
                <a:gd name="f103" fmla="*/ f78 1 2123675"/>
                <a:gd name="f104" fmla="*/ f5 1 f54"/>
                <a:gd name="f105" fmla="*/ f6 1 f54"/>
                <a:gd name="f106" fmla="+- f79 0 f1"/>
                <a:gd name="f107" fmla="*/ f80 1 f54"/>
                <a:gd name="f108" fmla="*/ f81 1 f54"/>
                <a:gd name="f109" fmla="*/ f82 1 f54"/>
                <a:gd name="f110" fmla="*/ f83 1 f54"/>
                <a:gd name="f111" fmla="*/ f84 1 f54"/>
                <a:gd name="f112" fmla="*/ f85 1 f54"/>
                <a:gd name="f113" fmla="*/ f86 1 f54"/>
                <a:gd name="f114" fmla="*/ f87 1 f54"/>
                <a:gd name="f115" fmla="*/ f88 1 f54"/>
                <a:gd name="f116" fmla="*/ f89 1 f54"/>
                <a:gd name="f117" fmla="*/ f90 1 f54"/>
                <a:gd name="f118" fmla="*/ f91 1 f54"/>
                <a:gd name="f119" fmla="*/ f92 1 f54"/>
                <a:gd name="f120" fmla="*/ f93 1 f54"/>
                <a:gd name="f121" fmla="*/ f94 1 f54"/>
                <a:gd name="f122" fmla="*/ f95 1 f54"/>
                <a:gd name="f123" fmla="*/ f96 1 f54"/>
                <a:gd name="f124" fmla="*/ f97 1 f54"/>
                <a:gd name="f125" fmla="*/ f98 1 f54"/>
                <a:gd name="f126" fmla="*/ f99 1 f54"/>
                <a:gd name="f127" fmla="*/ f100 1 f54"/>
                <a:gd name="f128" fmla="*/ f101 1 f54"/>
                <a:gd name="f129" fmla="*/ f102 1 f54"/>
                <a:gd name="f130" fmla="*/ f103 1 f54"/>
                <a:gd name="f131" fmla="*/ f104 f50 1"/>
                <a:gd name="f132" fmla="*/ f105 f50 1"/>
                <a:gd name="f133" fmla="*/ f105 f51 1"/>
                <a:gd name="f134" fmla="*/ f104 f51 1"/>
                <a:gd name="f135" fmla="*/ f107 f50 1"/>
                <a:gd name="f136" fmla="*/ f108 f51 1"/>
                <a:gd name="f137" fmla="*/ f109 f50 1"/>
                <a:gd name="f138" fmla="*/ f110 f51 1"/>
                <a:gd name="f139" fmla="*/ f111 f50 1"/>
                <a:gd name="f140" fmla="*/ f112 f51 1"/>
                <a:gd name="f141" fmla="*/ f113 f50 1"/>
                <a:gd name="f142" fmla="*/ f114 f51 1"/>
                <a:gd name="f143" fmla="*/ f115 f51 1"/>
                <a:gd name="f144" fmla="*/ f116 f51 1"/>
                <a:gd name="f145" fmla="*/ f117 f51 1"/>
                <a:gd name="f146" fmla="*/ f118 f51 1"/>
                <a:gd name="f147" fmla="*/ f119 f50 1"/>
                <a:gd name="f148" fmla="*/ f120 f51 1"/>
                <a:gd name="f149" fmla="*/ f121 f50 1"/>
                <a:gd name="f150" fmla="*/ f122 f51 1"/>
                <a:gd name="f151" fmla="*/ f123 f50 1"/>
                <a:gd name="f152" fmla="*/ f124 f50 1"/>
                <a:gd name="f153" fmla="*/ f125 f50 1"/>
                <a:gd name="f154" fmla="*/ f126 f50 1"/>
                <a:gd name="f155" fmla="*/ f127 f50 1"/>
                <a:gd name="f156" fmla="*/ f128 f50 1"/>
                <a:gd name="f157" fmla="*/ f129 f51 1"/>
                <a:gd name="f158" fmla="*/ f130 f51 1"/>
              </a:gdLst>
              <a:ahLst/>
              <a:cxnLst>
                <a:cxn ang="3cd4">
                  <a:pos x="hc" y="t"/>
                </a:cxn>
                <a:cxn ang="0">
                  <a:pos x="r" y="vc"/>
                </a:cxn>
                <a:cxn ang="cd4">
                  <a:pos x="hc" y="b"/>
                </a:cxn>
                <a:cxn ang="cd2">
                  <a:pos x="l" y="vc"/>
                </a:cxn>
                <a:cxn ang="f106">
                  <a:pos x="f135" y="f136"/>
                </a:cxn>
                <a:cxn ang="f106">
                  <a:pos x="f137" y="f138"/>
                </a:cxn>
                <a:cxn ang="f106">
                  <a:pos x="f139" y="f140"/>
                </a:cxn>
                <a:cxn ang="f106">
                  <a:pos x="f141" y="f142"/>
                </a:cxn>
                <a:cxn ang="f106">
                  <a:pos x="f141" y="f143"/>
                </a:cxn>
                <a:cxn ang="f106">
                  <a:pos x="f139" y="f144"/>
                </a:cxn>
                <a:cxn ang="f106">
                  <a:pos x="f137" y="f145"/>
                </a:cxn>
                <a:cxn ang="f106">
                  <a:pos x="f135" y="f146"/>
                </a:cxn>
                <a:cxn ang="f106">
                  <a:pos x="f147" y="f148"/>
                </a:cxn>
                <a:cxn ang="f106">
                  <a:pos x="f149" y="f150"/>
                </a:cxn>
                <a:cxn ang="f106">
                  <a:pos x="f151" y="f150"/>
                </a:cxn>
                <a:cxn ang="f106">
                  <a:pos x="f152" y="f148"/>
                </a:cxn>
                <a:cxn ang="f106">
                  <a:pos x="f153" y="f146"/>
                </a:cxn>
                <a:cxn ang="f106">
                  <a:pos x="f154" y="f145"/>
                </a:cxn>
                <a:cxn ang="f106">
                  <a:pos x="f155" y="f144"/>
                </a:cxn>
                <a:cxn ang="f106">
                  <a:pos x="f156" y="f143"/>
                </a:cxn>
                <a:cxn ang="f106">
                  <a:pos x="f156" y="f142"/>
                </a:cxn>
                <a:cxn ang="f106">
                  <a:pos x="f155" y="f140"/>
                </a:cxn>
                <a:cxn ang="f106">
                  <a:pos x="f154" y="f138"/>
                </a:cxn>
                <a:cxn ang="f106">
                  <a:pos x="f153" y="f136"/>
                </a:cxn>
                <a:cxn ang="f106">
                  <a:pos x="f152" y="f157"/>
                </a:cxn>
                <a:cxn ang="f106">
                  <a:pos x="f151" y="f158"/>
                </a:cxn>
                <a:cxn ang="f106">
                  <a:pos x="f149" y="f158"/>
                </a:cxn>
                <a:cxn ang="f106">
                  <a:pos x="f147" y="f157"/>
                </a:cxn>
                <a:cxn ang="f106">
                  <a:pos x="f135" y="f136"/>
                </a:cxn>
              </a:cxnLst>
              <a:rect l="f131" t="f134" r="f132" b="f133"/>
              <a:pathLst>
                <a:path w="2123675" h="2123675">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8" y="f27"/>
                    <a:pt x="f26" y="f29"/>
                  </a:cubicBezTo>
                  <a:lnTo>
                    <a:pt x="f30" y="f23"/>
                  </a:lnTo>
                  <a:lnTo>
                    <a:pt x="f22" y="f21"/>
                  </a:lnTo>
                  <a:lnTo>
                    <a:pt x="f20" y="f19"/>
                  </a:lnTo>
                  <a:cubicBezTo>
                    <a:pt x="f18" y="f31"/>
                    <a:pt x="f16" y="f15"/>
                    <a:pt x="f14" y="f13"/>
                  </a:cubicBezTo>
                  <a:lnTo>
                    <a:pt x="f12" y="f11"/>
                  </a:lnTo>
                  <a:lnTo>
                    <a:pt x="f10" y="f9"/>
                  </a:lnTo>
                  <a:lnTo>
                    <a:pt x="f8" y="f7"/>
                  </a:lnTo>
                  <a:cubicBezTo>
                    <a:pt x="f32" y="f33"/>
                    <a:pt x="f34" y="f35"/>
                    <a:pt x="f36" y="f37"/>
                  </a:cubicBezTo>
                  <a:lnTo>
                    <a:pt x="f38" y="f39"/>
                  </a:lnTo>
                  <a:lnTo>
                    <a:pt x="f40" y="f41"/>
                  </a:lnTo>
                  <a:lnTo>
                    <a:pt x="f42" y="f43"/>
                  </a:lnTo>
                  <a:cubicBezTo>
                    <a:pt x="f44" y="f45"/>
                    <a:pt x="f45" y="f44"/>
                    <a:pt x="f43" y="f46"/>
                  </a:cubicBezTo>
                  <a:lnTo>
                    <a:pt x="f47" y="f40"/>
                  </a:lnTo>
                  <a:lnTo>
                    <a:pt x="f39" y="f38"/>
                  </a:lnTo>
                  <a:lnTo>
                    <a:pt x="f37" y="f36"/>
                  </a:lnTo>
                  <a:cubicBezTo>
                    <a:pt x="f35" y="f48"/>
                    <a:pt x="f33" y="f32"/>
                    <a:pt x="f7" y="f8"/>
                  </a:cubicBezTo>
                  <a:close/>
                </a:path>
              </a:pathLst>
            </a:custGeom>
            <a:solidFill>
              <a:srgbClr val="DEB340"/>
            </a:solidFill>
            <a:ln cap="flat">
              <a:noFill/>
              <a:prstDash val="solid"/>
            </a:ln>
          </p:spPr>
          <p:txBody>
            <a:bodyPr lIns="553084" tIns="553084" rIns="553084" bIns="553084" anchor="ctr" anchorCtr="1"/>
            <a:lstStyle/>
            <a:p>
              <a:pPr algn="ctr" defTabSz="866776" fontAlgn="auto" hangingPunct="1">
                <a:lnSpc>
                  <a:spcPct val="90000"/>
                </a:lnSpc>
                <a:spcBef>
                  <a:spcPts val="0"/>
                </a:spcBef>
                <a:spcAft>
                  <a:spcPts val="825"/>
                </a:spcAft>
                <a:defRPr sz="1800" b="0" i="0" u="none" strike="noStrike" kern="0" cap="none" spc="0" baseline="0">
                  <a:solidFill>
                    <a:srgbClr val="000000"/>
                  </a:solidFill>
                  <a:uFillTx/>
                </a:defRPr>
              </a:pPr>
              <a:r>
                <a:rPr lang="fr-FR" sz="1350" kern="0">
                  <a:solidFill>
                    <a:srgbClr val="FFFFFF"/>
                  </a:solidFill>
                  <a:latin typeface="Garamond"/>
                </a:rPr>
                <a:t>Team</a:t>
              </a:r>
            </a:p>
          </p:txBody>
        </p:sp>
        <p:sp>
          <p:nvSpPr>
            <p:cNvPr id="6" name="Forme libre 5"/>
            <p:cNvSpPr/>
            <p:nvPr/>
          </p:nvSpPr>
          <p:spPr>
            <a:xfrm>
              <a:off x="7664417" y="3303898"/>
              <a:ext cx="3540392" cy="3192438"/>
            </a:xfrm>
            <a:custGeom>
              <a:avLst/>
              <a:gdLst>
                <a:gd name="f0" fmla="val 10800000"/>
                <a:gd name="f1" fmla="val 5400000"/>
                <a:gd name="f2" fmla="val 180"/>
                <a:gd name="f3" fmla="val w"/>
                <a:gd name="f4" fmla="val h"/>
                <a:gd name="f5" fmla="val 0"/>
                <a:gd name="f6" fmla="val 3814741"/>
                <a:gd name="f7" fmla="+- 0 0 8310314"/>
                <a:gd name="f8" fmla="val 1706145"/>
                <a:gd name="f9" fmla="val 130569"/>
                <a:gd name="f10" fmla="val 1788160"/>
                <a:gd name="f11" fmla="val 15812321"/>
                <a:gd name="f12" fmla="val 8341962"/>
                <a:gd name="f13" fmla="val 3304851"/>
                <a:gd name="f14" fmla="val 3204456"/>
                <a:gd name="f15" fmla="val 3059271"/>
                <a:gd name="f16" fmla="val 3155910"/>
                <a:gd name="f17" fmla="val 3021914"/>
                <a:gd name="f18" fmla="val 2897781"/>
                <a:gd name="f19" fmla="val 3102506"/>
                <a:gd name="f20" fmla="val 2985135"/>
                <a:gd name="f21" fmla="val 1609325"/>
                <a:gd name="f22" fmla="val 2522635"/>
                <a:gd name="f23" fmla="+- 0 0 -263"/>
                <a:gd name="f24" fmla="+- 0 0 -137"/>
                <a:gd name="f25" fmla="+- 0 0 -227"/>
                <a:gd name="f26" fmla="+- 0 0 -317"/>
                <a:gd name="f27" fmla="*/ f3 1 3814741"/>
                <a:gd name="f28" fmla="*/ f4 1 3814741"/>
                <a:gd name="f29" fmla="+- f6 0 f5"/>
                <a:gd name="f30" fmla="*/ f23 f0 1"/>
                <a:gd name="f31" fmla="*/ f24 f0 1"/>
                <a:gd name="f32" fmla="*/ f25 f0 1"/>
                <a:gd name="f33" fmla="*/ f26 f0 1"/>
                <a:gd name="f34" fmla="*/ f29 1 3814741"/>
                <a:gd name="f35" fmla="*/ f30 1 f2"/>
                <a:gd name="f36" fmla="*/ f31 1 f2"/>
                <a:gd name="f37" fmla="*/ f32 1 f2"/>
                <a:gd name="f38" fmla="*/ f33 1 f2"/>
                <a:gd name="f39" fmla="*/ 1716207 1 f34"/>
                <a:gd name="f40" fmla="*/ 219418 1 f34"/>
                <a:gd name="f41" fmla="*/ 3304851 1 f34"/>
                <a:gd name="f42" fmla="*/ 3204456 1 f34"/>
                <a:gd name="f43" fmla="*/ 3059271 1 f34"/>
                <a:gd name="f44" fmla="*/ 3155910 1 f34"/>
                <a:gd name="f45" fmla="*/ 3021914 1 f34"/>
                <a:gd name="f46" fmla="*/ 2897781 1 f34"/>
                <a:gd name="f47" fmla="*/ 642951 1 f34"/>
                <a:gd name="f48" fmla="*/ 3171790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3814741" h="3814741">
                  <a:moveTo>
                    <a:pt x="f8" y="f9"/>
                  </a:moveTo>
                  <a:arcTo wR="f10" hR="f10" stAng="f11" swAng="f12"/>
                  <a:lnTo>
                    <a:pt x="f13" y="f14"/>
                  </a:lnTo>
                  <a:lnTo>
                    <a:pt x="f15" y="f16"/>
                  </a:lnTo>
                  <a:lnTo>
                    <a:pt x="f17" y="f18"/>
                  </a:lnTo>
                  <a:lnTo>
                    <a:pt x="f19" y="f20"/>
                  </a:lnTo>
                  <a:arcTo wR="f21" hR="f21" stAng="f22" swAng="f7"/>
                  <a:close/>
                </a:path>
              </a:pathLst>
            </a:custGeom>
            <a:solidFill>
              <a:srgbClr val="D97828"/>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sp>
          <p:nvSpPr>
            <p:cNvPr id="7" name="Forme libre 6"/>
            <p:cNvSpPr/>
            <p:nvPr/>
          </p:nvSpPr>
          <p:spPr>
            <a:xfrm>
              <a:off x="5897395" y="2692084"/>
              <a:ext cx="2573292" cy="2320233"/>
            </a:xfrm>
            <a:custGeom>
              <a:avLst/>
              <a:gdLst>
                <a:gd name="f0" fmla="val 10800000"/>
                <a:gd name="f1" fmla="val 5400000"/>
                <a:gd name="f2" fmla="val 180"/>
                <a:gd name="f3" fmla="val w"/>
                <a:gd name="f4" fmla="val h"/>
                <a:gd name="f5" fmla="val 0"/>
                <a:gd name="f6" fmla="val 2771648"/>
                <a:gd name="f7" fmla="+- 0 0 4313128"/>
                <a:gd name="f8" fmla="val 896964"/>
                <a:gd name="f9" fmla="val 217351"/>
                <a:gd name="f10" fmla="val 965983"/>
                <a:gd name="f11" fmla="val 382321"/>
                <a:gd name="f12" fmla="val 1087789"/>
                <a:gd name="f13" fmla="val 14837806"/>
                <a:gd name="f14" fmla="val 417228"/>
                <a:gd name="f15" fmla="val 1447520"/>
                <a:gd name="f16" fmla="val 235854"/>
                <a:gd name="f17" fmla="val 1637566"/>
                <a:gd name="f18" fmla="val 9636"/>
                <a:gd name="f19" fmla="val 1536747"/>
                <a:gd name="f20" fmla="val 125448"/>
                <a:gd name="f21" fmla="val 1511394"/>
                <a:gd name="f22" fmla="val 1266615"/>
                <a:gd name="f23" fmla="val 10458627"/>
                <a:gd name="f24" fmla="val 4379179"/>
                <a:gd name="f25" fmla="+- 0 0 -427"/>
                <a:gd name="f26" fmla="+- 0 0 -257"/>
                <a:gd name="f27" fmla="+- 0 0 -167"/>
                <a:gd name="f28" fmla="+- 0 0 -437"/>
                <a:gd name="f29" fmla="*/ f3 1 2771648"/>
                <a:gd name="f30" fmla="*/ f4 1 2771648"/>
                <a:gd name="f31" fmla="+- f6 0 f5"/>
                <a:gd name="f32" fmla="*/ f25 f0 1"/>
                <a:gd name="f33" fmla="*/ f26 f0 1"/>
                <a:gd name="f34" fmla="*/ f27 f0 1"/>
                <a:gd name="f35" fmla="*/ f28 f0 1"/>
                <a:gd name="f36" fmla="*/ f31 1 2771648"/>
                <a:gd name="f37" fmla="*/ f32 1 f2"/>
                <a:gd name="f38" fmla="*/ f33 1 f2"/>
                <a:gd name="f39" fmla="*/ f34 1 f2"/>
                <a:gd name="f40" fmla="*/ f35 1 f2"/>
                <a:gd name="f41" fmla="*/ 931473 1 f36"/>
                <a:gd name="f42" fmla="*/ 299836 1 f36"/>
                <a:gd name="f43" fmla="*/ 9636 1 f36"/>
                <a:gd name="f44" fmla="*/ 1536747 1 f36"/>
                <a:gd name="f45" fmla="*/ 235854 1 f36"/>
                <a:gd name="f46" fmla="*/ 1637566 1 f36"/>
                <a:gd name="f47" fmla="*/ 417228 1 f36"/>
                <a:gd name="f48" fmla="*/ 1447520 1 f36"/>
                <a:gd name="f49" fmla="*/ 490192 1 f36"/>
                <a:gd name="f50" fmla="*/ 2281456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2771648" h="2771648">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DC9734"/>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sp>
          <p:nvSpPr>
            <p:cNvPr id="8" name="Forme libre 7"/>
            <p:cNvSpPr/>
            <p:nvPr/>
          </p:nvSpPr>
          <p:spPr>
            <a:xfrm>
              <a:off x="6923750" y="1453639"/>
              <a:ext cx="2774329" cy="2500178"/>
            </a:xfrm>
            <a:custGeom>
              <a:avLst/>
              <a:gdLst>
                <a:gd name="f0" fmla="val 10800000"/>
                <a:gd name="f1" fmla="val 5400000"/>
                <a:gd name="f2" fmla="val 180"/>
                <a:gd name="f3" fmla="val w"/>
                <a:gd name="f4" fmla="val h"/>
                <a:gd name="f5" fmla="val 0"/>
                <a:gd name="f6" fmla="val 2988394"/>
                <a:gd name="f7" fmla="+- 0 0 2775998"/>
                <a:gd name="f8" fmla="val 124157"/>
                <a:gd name="f9" fmla="val 1610759"/>
                <a:gd name="f10" fmla="val 1374990"/>
                <a:gd name="f11" fmla="val 10508221"/>
                <a:gd name="f12" fmla="val 2831334"/>
                <a:gd name="f13" fmla="val 398954"/>
                <a:gd name="f14" fmla="val 479531"/>
                <a:gd name="f15" fmla="val 641773"/>
                <a:gd name="f16" fmla="val 531865"/>
                <a:gd name="f17" fmla="val 675612"/>
                <a:gd name="f18" fmla="val 791860"/>
                <a:gd name="f19" fmla="val 596991"/>
                <a:gd name="f20" fmla="val 703102"/>
                <a:gd name="f21" fmla="val 1196164"/>
                <a:gd name="f22" fmla="val 13284219"/>
                <a:gd name="f23" fmla="+- 0 0 -175"/>
                <a:gd name="f24" fmla="+- 0 0 -318"/>
                <a:gd name="f25" fmla="+- 0 0 -408"/>
                <a:gd name="f26" fmla="+- 0 0 -498"/>
                <a:gd name="f27" fmla="*/ f3 1 2988394"/>
                <a:gd name="f28" fmla="*/ f4 1 2988394"/>
                <a:gd name="f29" fmla="+- f6 0 f5"/>
                <a:gd name="f30" fmla="*/ f23 f0 1"/>
                <a:gd name="f31" fmla="*/ f24 f0 1"/>
                <a:gd name="f32" fmla="*/ f25 f0 1"/>
                <a:gd name="f33" fmla="*/ f26 f0 1"/>
                <a:gd name="f34" fmla="*/ f29 1 2988394"/>
                <a:gd name="f35" fmla="*/ f30 1 f2"/>
                <a:gd name="f36" fmla="*/ f31 1 f2"/>
                <a:gd name="f37" fmla="*/ f32 1 f2"/>
                <a:gd name="f38" fmla="*/ f33 1 f2"/>
                <a:gd name="f39" fmla="*/ 213248 1 f34"/>
                <a:gd name="f40" fmla="*/ 1603179 1 f34"/>
                <a:gd name="f41" fmla="*/ 398954 1 f34"/>
                <a:gd name="f42" fmla="*/ 479531 1 f34"/>
                <a:gd name="f43" fmla="*/ 641773 1 f34"/>
                <a:gd name="f44" fmla="*/ 531865 1 f34"/>
                <a:gd name="f45" fmla="*/ 675612 1 f34"/>
                <a:gd name="f46" fmla="*/ 791860 1 f34"/>
                <a:gd name="f47" fmla="*/ 521932 1 f34"/>
                <a:gd name="f48" fmla="*/ 2466462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988394" h="2988394">
                  <a:moveTo>
                    <a:pt x="f8" y="f9"/>
                  </a:moveTo>
                  <a:arcTo wR="f10" hR="f10" stAng="f11" swAng="f12"/>
                  <a:lnTo>
                    <a:pt x="f13" y="f14"/>
                  </a:lnTo>
                  <a:lnTo>
                    <a:pt x="f15" y="f16"/>
                  </a:lnTo>
                  <a:lnTo>
                    <a:pt x="f17" y="f18"/>
                  </a:lnTo>
                  <a:lnTo>
                    <a:pt x="f19" y="f20"/>
                  </a:lnTo>
                  <a:arcTo wR="f21" hR="f21" stAng="f22" swAng="f7"/>
                  <a:close/>
                </a:path>
              </a:pathLst>
            </a:custGeom>
            <a:solidFill>
              <a:srgbClr val="DEB340"/>
            </a:solidFill>
            <a:ln cap="flat">
              <a:noFill/>
              <a:prstDash val="solid"/>
            </a:ln>
          </p:spPr>
          <p:txBody>
            <a:bodyPr lIns="0" tIns="0" rIns="0" bIns="0"/>
            <a:lstStyle/>
            <a:p>
              <a:pPr defTabSz="685800" fontAlgn="auto" hangingPunct="1">
                <a:spcBef>
                  <a:spcPts val="0"/>
                </a:spcBef>
                <a:spcAft>
                  <a:spcPts val="0"/>
                </a:spcAft>
                <a:defRPr sz="1800" b="0" i="0" u="none" strike="noStrike" kern="0" cap="none" spc="0" baseline="0">
                  <a:solidFill>
                    <a:srgbClr val="000000"/>
                  </a:solidFill>
                  <a:uFillTx/>
                </a:defRPr>
              </a:pPr>
              <a:endParaRPr lang="fr-FR" sz="1350" kern="0">
                <a:solidFill>
                  <a:srgbClr val="000000"/>
                </a:solidFill>
                <a:latin typeface="Calibri"/>
              </a:endParaRPr>
            </a:p>
          </p:txBody>
        </p:sp>
      </p:grpSp>
      <p:sp>
        <p:nvSpPr>
          <p:cNvPr id="9" name="ZoneTexte 4"/>
          <p:cNvSpPr txBox="1"/>
          <p:nvPr/>
        </p:nvSpPr>
        <p:spPr>
          <a:xfrm>
            <a:off x="468313" y="534988"/>
            <a:ext cx="8080375" cy="484187"/>
          </a:xfrm>
          <a:prstGeom prst="rect">
            <a:avLst/>
          </a:prstGeom>
          <a:solidFill>
            <a:schemeClr val="tx1"/>
          </a:solidFill>
          <a:ln cap="flat">
            <a:noFill/>
          </a:ln>
        </p:spPr>
        <p:txBody>
          <a:bodyPr lIns="68580" tIns="34290" rIns="68580" bIns="34290" anchorCtr="1">
            <a:spAutoFit/>
          </a:bodyPr>
          <a:lstStyle/>
          <a:p>
            <a:pPr algn="ctr" defTabSz="685800" fontAlgn="auto" hangingPunct="1">
              <a:spcBef>
                <a:spcPts val="0"/>
              </a:spcBef>
              <a:spcAft>
                <a:spcPts val="0"/>
              </a:spcAft>
              <a:defRPr sz="1800" b="0" i="0" u="none" strike="noStrike" kern="0" cap="none" spc="0" baseline="0">
                <a:solidFill>
                  <a:srgbClr val="000000"/>
                </a:solidFill>
                <a:uFillTx/>
              </a:defRPr>
            </a:pPr>
            <a:r>
              <a:rPr lang="fr-FR" sz="1350" b="1" i="1" kern="0" dirty="0" err="1">
                <a:solidFill>
                  <a:srgbClr val="000000"/>
                </a:solidFill>
                <a:latin typeface="Garamond"/>
              </a:rPr>
              <a:t>Each</a:t>
            </a:r>
            <a:r>
              <a:rPr lang="fr-FR" sz="1350" b="1" i="1" kern="0" dirty="0">
                <a:solidFill>
                  <a:srgbClr val="000000"/>
                </a:solidFill>
                <a:latin typeface="Garamond"/>
              </a:rPr>
              <a:t> </a:t>
            </a:r>
            <a:r>
              <a:rPr lang="fr-FR" sz="1350" b="1" i="1" kern="0" dirty="0" err="1">
                <a:solidFill>
                  <a:srgbClr val="000000"/>
                </a:solidFill>
                <a:latin typeface="Garamond"/>
              </a:rPr>
              <a:t>asset</a:t>
            </a:r>
            <a:r>
              <a:rPr lang="fr-FR" sz="1350" b="1" i="1" kern="0" dirty="0">
                <a:solidFill>
                  <a:srgbClr val="000000"/>
                </a:solidFill>
                <a:latin typeface="Garamond"/>
              </a:rPr>
              <a:t> (</a:t>
            </a:r>
            <a:r>
              <a:rPr lang="fr-FR" sz="1350" b="1" i="1" kern="0" dirty="0" err="1">
                <a:solidFill>
                  <a:srgbClr val="000000"/>
                </a:solidFill>
                <a:latin typeface="Garamond"/>
              </a:rPr>
              <a:t>Tournament</a:t>
            </a:r>
            <a:r>
              <a:rPr lang="fr-FR" sz="1350" b="1" i="1" kern="0" dirty="0">
                <a:solidFill>
                  <a:srgbClr val="000000"/>
                </a:solidFill>
                <a:latin typeface="Garamond"/>
              </a:rPr>
              <a:t> – Talent – Team) </a:t>
            </a:r>
            <a:r>
              <a:rPr lang="fr-FR" sz="1350" b="1" i="1" kern="0" dirty="0" err="1">
                <a:solidFill>
                  <a:srgbClr val="000000"/>
                </a:solidFill>
                <a:latin typeface="Garamond"/>
              </a:rPr>
              <a:t>will</a:t>
            </a:r>
            <a:r>
              <a:rPr lang="fr-FR" sz="1350" b="1" i="1" kern="0" dirty="0">
                <a:solidFill>
                  <a:srgbClr val="000000"/>
                </a:solidFill>
                <a:latin typeface="Garamond"/>
              </a:rPr>
              <a:t> help </a:t>
            </a:r>
            <a:r>
              <a:rPr lang="fr-FR" sz="1350" b="1" i="1" kern="0" dirty="0" err="1">
                <a:solidFill>
                  <a:srgbClr val="000000"/>
                </a:solidFill>
                <a:latin typeface="Garamond"/>
              </a:rPr>
              <a:t>each</a:t>
            </a:r>
            <a:r>
              <a:rPr lang="fr-FR" sz="1350" b="1" i="1" kern="0" dirty="0">
                <a:solidFill>
                  <a:srgbClr val="000000"/>
                </a:solidFill>
                <a:latin typeface="Garamond"/>
              </a:rPr>
              <a:t> </a:t>
            </a:r>
            <a:r>
              <a:rPr lang="fr-FR" sz="1350" b="1" i="1" kern="0" dirty="0" err="1">
                <a:solidFill>
                  <a:srgbClr val="000000"/>
                </a:solidFill>
                <a:latin typeface="Garamond"/>
              </a:rPr>
              <a:t>other</a:t>
            </a:r>
            <a:r>
              <a:rPr lang="fr-FR" sz="1350" b="1" i="1" kern="0" dirty="0">
                <a:solidFill>
                  <a:srgbClr val="000000"/>
                </a:solidFill>
                <a:latin typeface="Garamond"/>
              </a:rPr>
              <a:t> for </a:t>
            </a:r>
            <a:r>
              <a:rPr lang="fr-FR" sz="1350" b="1" i="1" kern="0" dirty="0" err="1">
                <a:solidFill>
                  <a:srgbClr val="000000"/>
                </a:solidFill>
                <a:latin typeface="Garamond"/>
              </a:rPr>
              <a:t>their</a:t>
            </a:r>
            <a:r>
              <a:rPr lang="fr-FR" sz="1350" b="1" i="1" kern="0" dirty="0">
                <a:solidFill>
                  <a:srgbClr val="000000"/>
                </a:solidFill>
                <a:latin typeface="Garamond"/>
              </a:rPr>
              <a:t> </a:t>
            </a:r>
            <a:r>
              <a:rPr lang="fr-FR" sz="1350" b="1" i="1" kern="0" dirty="0" err="1">
                <a:solidFill>
                  <a:srgbClr val="000000"/>
                </a:solidFill>
                <a:latin typeface="Garamond"/>
              </a:rPr>
              <a:t>sustainable</a:t>
            </a:r>
            <a:r>
              <a:rPr lang="fr-FR" sz="1350" b="1" i="1" kern="0" dirty="0">
                <a:solidFill>
                  <a:srgbClr val="000000"/>
                </a:solidFill>
                <a:latin typeface="Garamond"/>
              </a:rPr>
              <a:t> </a:t>
            </a:r>
            <a:r>
              <a:rPr lang="fr-FR" sz="1350" b="1" i="1" kern="0" dirty="0" err="1">
                <a:solidFill>
                  <a:srgbClr val="000000"/>
                </a:solidFill>
                <a:latin typeface="Garamond"/>
              </a:rPr>
              <a:t>development</a:t>
            </a:r>
            <a:r>
              <a:rPr lang="fr-FR" sz="1350" b="1" i="1" kern="0" dirty="0">
                <a:solidFill>
                  <a:srgbClr val="000000"/>
                </a:solidFill>
                <a:latin typeface="Garamond"/>
              </a:rPr>
              <a:t> in sharing </a:t>
            </a:r>
            <a:r>
              <a:rPr lang="fr-FR" sz="1350" b="1" i="1" kern="0" dirty="0" err="1">
                <a:solidFill>
                  <a:srgbClr val="000000"/>
                </a:solidFill>
                <a:latin typeface="Garamond"/>
              </a:rPr>
              <a:t>resources</a:t>
            </a:r>
            <a:r>
              <a:rPr lang="fr-FR" sz="1350" b="1" i="1" kern="0" dirty="0">
                <a:solidFill>
                  <a:srgbClr val="000000"/>
                </a:solidFill>
                <a:latin typeface="Garamond"/>
              </a:rPr>
              <a:t> and </a:t>
            </a:r>
            <a:r>
              <a:rPr lang="fr-FR" sz="1350" b="1" i="1" kern="0" dirty="0" err="1">
                <a:solidFill>
                  <a:srgbClr val="000000"/>
                </a:solidFill>
                <a:latin typeface="Garamond"/>
              </a:rPr>
              <a:t>competencies</a:t>
            </a:r>
            <a:r>
              <a:rPr lang="fr-FR" sz="1350" b="1" i="1" kern="0" dirty="0">
                <a:solidFill>
                  <a:srgbClr val="000000"/>
                </a:solidFill>
                <a:latin typeface="Garamond"/>
              </a:rPr>
              <a:t> </a:t>
            </a:r>
            <a:r>
              <a:rPr lang="fr-FR" sz="1350" b="1" i="1" kern="0" dirty="0" err="1">
                <a:solidFill>
                  <a:srgbClr val="000000"/>
                </a:solidFill>
                <a:latin typeface="Garamond"/>
              </a:rPr>
              <a:t>such</a:t>
            </a:r>
            <a:r>
              <a:rPr lang="fr-FR" sz="1350" b="1" i="1" kern="0" dirty="0">
                <a:solidFill>
                  <a:srgbClr val="000000"/>
                </a:solidFill>
                <a:latin typeface="Garamond"/>
              </a:rPr>
              <a:t> as </a:t>
            </a:r>
            <a:r>
              <a:rPr lang="fr-FR" sz="1350" b="1" i="1" kern="0" dirty="0" err="1">
                <a:solidFill>
                  <a:srgbClr val="000000"/>
                </a:solidFill>
                <a:latin typeface="Garamond"/>
              </a:rPr>
              <a:t>political</a:t>
            </a:r>
            <a:r>
              <a:rPr lang="fr-FR" sz="1350" b="1" i="1" kern="0" dirty="0">
                <a:solidFill>
                  <a:srgbClr val="000000"/>
                </a:solidFill>
                <a:latin typeface="Garamond"/>
              </a:rPr>
              <a:t>, </a:t>
            </a:r>
            <a:r>
              <a:rPr lang="fr-FR" sz="1350" b="1" i="1" kern="0" dirty="0" err="1">
                <a:solidFill>
                  <a:srgbClr val="000000"/>
                </a:solidFill>
                <a:latin typeface="Garamond"/>
              </a:rPr>
              <a:t>institutional</a:t>
            </a:r>
            <a:r>
              <a:rPr lang="fr-FR" sz="1350" b="1" i="1" kern="0" dirty="0">
                <a:solidFill>
                  <a:srgbClr val="000000"/>
                </a:solidFill>
                <a:latin typeface="Garamond"/>
              </a:rPr>
              <a:t>, business, tennis networks and </a:t>
            </a:r>
            <a:r>
              <a:rPr lang="fr-FR" sz="1350" b="1" i="1" kern="0" dirty="0" err="1">
                <a:solidFill>
                  <a:srgbClr val="000000"/>
                </a:solidFill>
                <a:latin typeface="Garamond"/>
              </a:rPr>
              <a:t>knowledge</a:t>
            </a:r>
            <a:r>
              <a:rPr lang="fr-FR" sz="1350" b="1" i="1" kern="0" dirty="0">
                <a:solidFill>
                  <a:srgbClr val="000000"/>
                </a:solidFill>
                <a:latin typeface="Garamond"/>
              </a:rPr>
              <a:t>.</a:t>
            </a:r>
          </a:p>
        </p:txBody>
      </p:sp>
      <p:graphicFrame>
        <p:nvGraphicFramePr>
          <p:cNvPr id="10" name="Tableau 5"/>
          <p:cNvGraphicFramePr>
            <a:graphicFrameLocks noGrp="1"/>
          </p:cNvGraphicFramePr>
          <p:nvPr/>
        </p:nvGraphicFramePr>
        <p:xfrm>
          <a:off x="711200" y="2292350"/>
          <a:ext cx="3194050" cy="3048603"/>
        </p:xfrm>
        <a:graphic>
          <a:graphicData uri="http://schemas.openxmlformats.org/drawingml/2006/table">
            <a:tbl>
              <a:tblPr firstRow="1" bandRow="1">
                <a:effectLst/>
                <a:tableStyleId>{93296810-A885-4BE3-A3E7-6D5BEEA58F35}</a:tableStyleId>
              </a:tblPr>
              <a:tblGrid>
                <a:gridCol w="1093513"/>
                <a:gridCol w="2100537"/>
              </a:tblGrid>
              <a:tr h="282067">
                <a:tc>
                  <a:txBody>
                    <a:bodyPr/>
                    <a:lstStyle/>
                    <a:p>
                      <a:pPr lvl="0"/>
                      <a:r>
                        <a:rPr lang="fr-FR" sz="1400" dirty="0" err="1"/>
                        <a:t>Assets</a:t>
                      </a:r>
                      <a:endParaRPr lang="fr-FR" sz="1400" dirty="0"/>
                    </a:p>
                  </a:txBody>
                  <a:tcPr marL="68576" marR="68576" marT="34305" marB="34305"/>
                </a:tc>
                <a:tc>
                  <a:txBody>
                    <a:bodyPr/>
                    <a:lstStyle/>
                    <a:p>
                      <a:pPr lvl="0"/>
                      <a:r>
                        <a:rPr lang="fr-FR" sz="1400"/>
                        <a:t>Description</a:t>
                      </a:r>
                    </a:p>
                  </a:txBody>
                  <a:tcPr marL="68576" marR="68576" marT="34305" marB="34305"/>
                </a:tc>
              </a:tr>
              <a:tr h="686110">
                <a:tc>
                  <a:txBody>
                    <a:bodyPr/>
                    <a:lstStyle/>
                    <a:p>
                      <a:pPr lvl="0"/>
                      <a:r>
                        <a:rPr lang="fr-FR" sz="1400"/>
                        <a:t>Tournaments </a:t>
                      </a:r>
                    </a:p>
                  </a:txBody>
                  <a:tcPr marL="68576" marR="68576" marT="34305" marB="34305"/>
                </a:tc>
                <a:tc>
                  <a:txBody>
                    <a:bodyPr/>
                    <a:lstStyle/>
                    <a:p>
                      <a:pPr lvl="0"/>
                      <a:r>
                        <a:rPr lang="fr-FR" sz="1400" dirty="0"/>
                        <a:t>Marseille, Nice, Chennai,</a:t>
                      </a:r>
                      <a:r>
                        <a:rPr lang="fr-FR" sz="1400" baseline="0" dirty="0"/>
                        <a:t> </a:t>
                      </a:r>
                      <a:r>
                        <a:rPr lang="fr-FR" sz="1400" baseline="0" dirty="0" smtClean="0"/>
                        <a:t>Vienna, Geneva, Taipei…</a:t>
                      </a:r>
                      <a:endParaRPr lang="fr-FR" sz="1400" dirty="0"/>
                    </a:p>
                  </a:txBody>
                  <a:tcPr marL="68576" marR="68576" marT="34305" marB="34305"/>
                </a:tc>
              </a:tr>
              <a:tr h="922436">
                <a:tc>
                  <a:txBody>
                    <a:bodyPr/>
                    <a:lstStyle/>
                    <a:p>
                      <a:pPr lvl="0"/>
                      <a:r>
                        <a:rPr lang="fr-FR" sz="1400" dirty="0"/>
                        <a:t>Talents</a:t>
                      </a:r>
                    </a:p>
                  </a:txBody>
                  <a:tcPr marL="68576" marR="68576" marT="34305" marB="34305"/>
                </a:tc>
                <a:tc>
                  <a:txBody>
                    <a:bodyPr/>
                    <a:lstStyle/>
                    <a:p>
                      <a:pPr lvl="0"/>
                      <a:r>
                        <a:rPr lang="fr-FR" sz="1400" dirty="0"/>
                        <a:t>Agents </a:t>
                      </a:r>
                      <a:r>
                        <a:rPr lang="fr-FR" sz="1400" dirty="0" err="1"/>
                        <a:t>pooling</a:t>
                      </a:r>
                      <a:r>
                        <a:rPr lang="fr-FR" sz="1400" dirty="0"/>
                        <a:t> </a:t>
                      </a:r>
                      <a:r>
                        <a:rPr lang="fr-FR" sz="1400" dirty="0" err="1"/>
                        <a:t>with</a:t>
                      </a:r>
                      <a:r>
                        <a:rPr lang="fr-FR" sz="1400" dirty="0"/>
                        <a:t> Ivan</a:t>
                      </a:r>
                      <a:r>
                        <a:rPr lang="fr-FR" sz="1400" baseline="0" dirty="0"/>
                        <a:t> </a:t>
                      </a:r>
                      <a:r>
                        <a:rPr lang="fr-FR" sz="1400" baseline="0" dirty="0" err="1"/>
                        <a:t>Ljubicic</a:t>
                      </a:r>
                      <a:r>
                        <a:rPr lang="fr-FR" sz="1400" baseline="0" dirty="0"/>
                        <a:t> and </a:t>
                      </a:r>
                      <a:r>
                        <a:rPr lang="fr-FR" sz="1400" baseline="0" dirty="0" err="1"/>
                        <a:t>Naor</a:t>
                      </a:r>
                      <a:r>
                        <a:rPr lang="fr-FR" sz="1400" baseline="0" dirty="0"/>
                        <a:t> </a:t>
                      </a:r>
                      <a:r>
                        <a:rPr lang="fr-FR" sz="1400" baseline="0" dirty="0" err="1"/>
                        <a:t>Amit</a:t>
                      </a:r>
                      <a:r>
                        <a:rPr lang="fr-FR" sz="1400" baseline="0" dirty="0"/>
                        <a:t> (</a:t>
                      </a:r>
                      <a:r>
                        <a:rPr lang="fr-FR" sz="1400" baseline="0" dirty="0" err="1"/>
                        <a:t>Raonic</a:t>
                      </a:r>
                      <a:r>
                        <a:rPr lang="fr-FR" sz="1400" baseline="0" dirty="0"/>
                        <a:t>, </a:t>
                      </a:r>
                      <a:r>
                        <a:rPr lang="fr-FR" sz="1400" baseline="0" dirty="0" err="1" smtClean="0"/>
                        <a:t>Berdych</a:t>
                      </a:r>
                      <a:r>
                        <a:rPr lang="fr-FR" sz="1400" baseline="0" dirty="0" smtClean="0"/>
                        <a:t>, </a:t>
                      </a:r>
                      <a:r>
                        <a:rPr lang="fr-FR" sz="1400" baseline="0" dirty="0" err="1" smtClean="0"/>
                        <a:t>Gulbis</a:t>
                      </a:r>
                      <a:r>
                        <a:rPr lang="fr-FR" sz="1400" baseline="0" dirty="0"/>
                        <a:t>, </a:t>
                      </a:r>
                      <a:r>
                        <a:rPr lang="fr-FR" sz="1400" baseline="0" dirty="0" err="1"/>
                        <a:t>Thiem</a:t>
                      </a:r>
                      <a:r>
                        <a:rPr lang="fr-FR" sz="1400" baseline="0" dirty="0"/>
                        <a:t>…)</a:t>
                      </a:r>
                      <a:endParaRPr lang="fr-FR" sz="1400" dirty="0"/>
                    </a:p>
                  </a:txBody>
                  <a:tcPr marL="68576" marR="68576" marT="34305" marB="34305"/>
                </a:tc>
              </a:tr>
              <a:tr h="922436">
                <a:tc>
                  <a:txBody>
                    <a:bodyPr/>
                    <a:lstStyle/>
                    <a:p>
                      <a:pPr lvl="0"/>
                      <a:r>
                        <a:rPr lang="fr-FR" sz="1400"/>
                        <a:t>Team</a:t>
                      </a:r>
                    </a:p>
                  </a:txBody>
                  <a:tcPr marL="68576" marR="68576" marT="34305" marB="34305"/>
                </a:tc>
                <a:tc>
                  <a:txBody>
                    <a:bodyPr/>
                    <a:lstStyle/>
                    <a:p>
                      <a:pPr lvl="0"/>
                      <a:r>
                        <a:rPr lang="fr-FR" sz="1400"/>
                        <a:t>4 Slam</a:t>
                      </a:r>
                      <a:r>
                        <a:rPr lang="fr-FR" sz="1400" baseline="0"/>
                        <a:t> Tennis Academy Barcelona managing by Galo Blanco, Fernando Vincente and Jairo Velasco</a:t>
                      </a:r>
                      <a:endParaRPr lang="fr-FR" sz="1400"/>
                    </a:p>
                  </a:txBody>
                  <a:tcPr marL="68576" marR="68576" marT="34305" marB="34305"/>
                </a:tc>
              </a:tr>
            </a:tbl>
          </a:graphicData>
        </a:graphic>
      </p:graphicFrame>
    </p:spTree>
    <p:extLst>
      <p:ext uri="{BB962C8B-B14F-4D97-AF65-F5344CB8AC3E}">
        <p14:creationId xmlns:p14="http://schemas.microsoft.com/office/powerpoint/2010/main" val="1474625631"/>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p:cNvGraphicFramePr>
            <a:graphicFrameLocks noGrp="1"/>
          </p:cNvGraphicFramePr>
          <p:nvPr/>
        </p:nvGraphicFramePr>
        <p:xfrm>
          <a:off x="658813" y="1489075"/>
          <a:ext cx="7842250" cy="4024283"/>
        </p:xfrm>
        <a:graphic>
          <a:graphicData uri="http://schemas.openxmlformats.org/drawingml/2006/table">
            <a:tbl>
              <a:tblPr firstRow="1" bandRow="1">
                <a:effectLst/>
                <a:tableStyleId>{93296810-A885-4BE3-A3E7-6D5BEEA58F35}</a:tableStyleId>
              </a:tblPr>
              <a:tblGrid>
                <a:gridCol w="2473358"/>
                <a:gridCol w="5368892"/>
              </a:tblGrid>
              <a:tr h="521374">
                <a:tc>
                  <a:txBody>
                    <a:bodyPr/>
                    <a:lstStyle/>
                    <a:p>
                      <a:pPr lvl="0"/>
                      <a:r>
                        <a:rPr lang="fr-FR" sz="1400" dirty="0" err="1"/>
                        <a:t>Theoretical</a:t>
                      </a:r>
                      <a:r>
                        <a:rPr lang="fr-FR" sz="1400" dirty="0"/>
                        <a:t> </a:t>
                      </a:r>
                      <a:r>
                        <a:rPr lang="fr-FR" sz="1400" dirty="0" err="1"/>
                        <a:t>Assets</a:t>
                      </a:r>
                      <a:r>
                        <a:rPr lang="fr-FR" sz="1400" dirty="0"/>
                        <a:t> Relations</a:t>
                      </a:r>
                    </a:p>
                  </a:txBody>
                  <a:tcPr marL="68578" marR="68578" marT="34294" marB="34294"/>
                </a:tc>
                <a:tc>
                  <a:txBody>
                    <a:bodyPr/>
                    <a:lstStyle/>
                    <a:p>
                      <a:pPr lvl="0"/>
                      <a:r>
                        <a:rPr lang="fr-FR" sz="1400"/>
                        <a:t>Practical Assets Relations</a:t>
                      </a:r>
                    </a:p>
                  </a:txBody>
                  <a:tcPr marL="68578" marR="68578" marT="34294" marB="34294"/>
                </a:tc>
              </a:tr>
              <a:tr h="521374">
                <a:tc>
                  <a:txBody>
                    <a:bodyPr/>
                    <a:lstStyle/>
                    <a:p>
                      <a:pPr lvl="0"/>
                      <a:r>
                        <a:rPr lang="fr-FR" sz="1400" dirty="0" err="1"/>
                        <a:t>Tournaments</a:t>
                      </a:r>
                      <a:r>
                        <a:rPr lang="fr-FR" sz="1400" dirty="0"/>
                        <a:t> </a:t>
                      </a:r>
                      <a:r>
                        <a:rPr lang="fr-FR" sz="1400" dirty="0" smtClean="0">
                          <a:sym typeface="Wingdings" panose="05000000000000000000" pitchFamily="2" charset="2"/>
                        </a:rPr>
                        <a:t></a:t>
                      </a:r>
                      <a:r>
                        <a:rPr lang="fr-FR" sz="1400" dirty="0" smtClean="0"/>
                        <a:t> </a:t>
                      </a:r>
                      <a:r>
                        <a:rPr lang="fr-FR" sz="1400" dirty="0"/>
                        <a:t>Talents</a:t>
                      </a:r>
                    </a:p>
                  </a:txBody>
                  <a:tcPr marL="68578" marR="68578" marT="34294" marB="34294"/>
                </a:tc>
                <a:tc>
                  <a:txBody>
                    <a:bodyPr/>
                    <a:lstStyle/>
                    <a:p>
                      <a:pPr lvl="0"/>
                      <a:r>
                        <a:rPr lang="fr-FR" sz="1400"/>
                        <a:t>Wild Cards</a:t>
                      </a:r>
                      <a:r>
                        <a:rPr lang="fr-FR" sz="1400" baseline="0"/>
                        <a:t> – Marketing and Media Promotion  - Personal Branding and Endorsment by potential tournaments’ sponsors</a:t>
                      </a:r>
                      <a:endParaRPr lang="fr-FR" sz="1400"/>
                    </a:p>
                  </a:txBody>
                  <a:tcPr marL="68578" marR="68578" marT="34294" marB="34294"/>
                </a:tc>
              </a:tr>
              <a:tr h="521374">
                <a:tc>
                  <a:txBody>
                    <a:bodyPr/>
                    <a:lstStyle/>
                    <a:p>
                      <a:pPr lvl="0"/>
                      <a:r>
                        <a:rPr lang="fr-FR" sz="1400" dirty="0"/>
                        <a:t>Talents </a:t>
                      </a:r>
                      <a:r>
                        <a:rPr lang="fr-FR" sz="1400" dirty="0" smtClean="0">
                          <a:sym typeface="Wingdings" panose="05000000000000000000" pitchFamily="2" charset="2"/>
                        </a:rPr>
                        <a:t></a:t>
                      </a:r>
                      <a:r>
                        <a:rPr lang="fr-FR" sz="1400" dirty="0" smtClean="0"/>
                        <a:t> </a:t>
                      </a:r>
                      <a:r>
                        <a:rPr lang="fr-FR" sz="1400" dirty="0" err="1"/>
                        <a:t>Tournaments</a:t>
                      </a:r>
                      <a:endParaRPr lang="fr-FR" sz="1400" dirty="0"/>
                    </a:p>
                  </a:txBody>
                  <a:tcPr marL="68578" marR="68578" marT="34294" marB="34294"/>
                </a:tc>
                <a:tc>
                  <a:txBody>
                    <a:bodyPr/>
                    <a:lstStyle/>
                    <a:p>
                      <a:pPr lvl="0"/>
                      <a:r>
                        <a:rPr lang="fr-FR" sz="1400" baseline="0"/>
                        <a:t>Security of top players – Public Relations - Activation of «  marketing » sponsors using the double brand impact Player/Tournament</a:t>
                      </a:r>
                      <a:endParaRPr lang="fr-FR" sz="1400"/>
                    </a:p>
                  </a:txBody>
                  <a:tcPr marL="68578" marR="68578" marT="34294" marB="34294"/>
                </a:tc>
              </a:tr>
              <a:tr h="708745">
                <a:tc>
                  <a:txBody>
                    <a:bodyPr/>
                    <a:lstStyle/>
                    <a:p>
                      <a:pPr lvl="0"/>
                      <a:r>
                        <a:rPr lang="fr-FR" sz="1400" dirty="0" err="1"/>
                        <a:t>Tournaments</a:t>
                      </a:r>
                      <a:r>
                        <a:rPr lang="fr-FR" sz="1400" dirty="0"/>
                        <a:t> </a:t>
                      </a:r>
                      <a:r>
                        <a:rPr lang="fr-FR" sz="1400" dirty="0" smtClean="0">
                          <a:sym typeface="Wingdings" panose="05000000000000000000" pitchFamily="2" charset="2"/>
                        </a:rPr>
                        <a:t></a:t>
                      </a:r>
                      <a:r>
                        <a:rPr lang="fr-FR" sz="1400" dirty="0" smtClean="0"/>
                        <a:t> </a:t>
                      </a:r>
                      <a:r>
                        <a:rPr lang="fr-FR" sz="1400" dirty="0"/>
                        <a:t>Team</a:t>
                      </a:r>
                    </a:p>
                  </a:txBody>
                  <a:tcPr marL="68578" marR="68578" marT="34294" marB="34294"/>
                </a:tc>
                <a:tc>
                  <a:txBody>
                    <a:bodyPr/>
                    <a:lstStyle/>
                    <a:p>
                      <a:pPr lvl="0"/>
                      <a:r>
                        <a:rPr lang="fr-FR" sz="1400"/>
                        <a:t>Wild Card – Promoting the next generation – </a:t>
                      </a:r>
                      <a:r>
                        <a:rPr lang="fr-FR" sz="1400" baseline="0"/>
                        <a:t>Team branding and promotion during the events to attract new young players by individual networking</a:t>
                      </a:r>
                      <a:endParaRPr lang="fr-FR" sz="1400"/>
                    </a:p>
                  </a:txBody>
                  <a:tcPr marL="68578" marR="68578" marT="34294" marB="34294"/>
                </a:tc>
              </a:tr>
              <a:tr h="521374">
                <a:tc>
                  <a:txBody>
                    <a:bodyPr/>
                    <a:lstStyle/>
                    <a:p>
                      <a:pPr lvl="0"/>
                      <a:r>
                        <a:rPr lang="fr-FR" sz="1400" dirty="0"/>
                        <a:t>Team </a:t>
                      </a:r>
                      <a:r>
                        <a:rPr lang="fr-FR" sz="1400" dirty="0" smtClean="0">
                          <a:sym typeface="Wingdings" panose="05000000000000000000" pitchFamily="2" charset="2"/>
                        </a:rPr>
                        <a:t></a:t>
                      </a:r>
                      <a:r>
                        <a:rPr lang="fr-FR" sz="1400" dirty="0" smtClean="0"/>
                        <a:t> </a:t>
                      </a:r>
                      <a:r>
                        <a:rPr lang="fr-FR" sz="1400" dirty="0" err="1"/>
                        <a:t>Tournaments</a:t>
                      </a:r>
                      <a:endParaRPr lang="fr-FR" sz="1400" dirty="0"/>
                    </a:p>
                  </a:txBody>
                  <a:tcPr marL="68578" marR="68578" marT="34294" marB="34294"/>
                </a:tc>
                <a:tc>
                  <a:txBody>
                    <a:bodyPr/>
                    <a:lstStyle/>
                    <a:p>
                      <a:pPr lvl="0"/>
                      <a:r>
                        <a:rPr lang="fr-FR" sz="1400"/>
                        <a:t>Young</a:t>
                      </a:r>
                      <a:r>
                        <a:rPr lang="fr-FR" sz="1400" baseline="0"/>
                        <a:t> talents discovering – Education Program for local young players with the Team contribution </a:t>
                      </a:r>
                      <a:endParaRPr lang="fr-FR" sz="1400"/>
                    </a:p>
                  </a:txBody>
                  <a:tcPr marL="68578" marR="68578" marT="34294" marB="34294"/>
                </a:tc>
              </a:tr>
              <a:tr h="521374">
                <a:tc>
                  <a:txBody>
                    <a:bodyPr/>
                    <a:lstStyle/>
                    <a:p>
                      <a:pPr lvl="0"/>
                      <a:r>
                        <a:rPr lang="fr-FR" sz="1400" dirty="0" smtClean="0"/>
                        <a:t>Talents</a:t>
                      </a:r>
                      <a:r>
                        <a:rPr lang="fr-FR" sz="1400" baseline="0" dirty="0" smtClean="0"/>
                        <a:t> </a:t>
                      </a:r>
                      <a:r>
                        <a:rPr lang="fr-FR" sz="1400" baseline="0" dirty="0" smtClean="0">
                          <a:sym typeface="Wingdings" panose="05000000000000000000" pitchFamily="2" charset="2"/>
                        </a:rPr>
                        <a:t></a:t>
                      </a:r>
                      <a:r>
                        <a:rPr lang="fr-FR" sz="1400" dirty="0" smtClean="0"/>
                        <a:t> </a:t>
                      </a:r>
                      <a:r>
                        <a:rPr lang="fr-FR" sz="1400" dirty="0"/>
                        <a:t>Team</a:t>
                      </a:r>
                    </a:p>
                  </a:txBody>
                  <a:tcPr marL="68578" marR="68578" marT="34294" marB="34294"/>
                </a:tc>
                <a:tc>
                  <a:txBody>
                    <a:bodyPr/>
                    <a:lstStyle/>
                    <a:p>
                      <a:pPr lvl="0"/>
                      <a:r>
                        <a:rPr lang="fr-FR" sz="1400"/>
                        <a:t>Young players emulation – Permanent tennis performance learning</a:t>
                      </a:r>
                      <a:r>
                        <a:rPr lang="fr-FR" sz="1400" baseline="0"/>
                        <a:t> </a:t>
                      </a:r>
                      <a:endParaRPr lang="fr-FR" sz="1400"/>
                    </a:p>
                  </a:txBody>
                  <a:tcPr marL="68578" marR="68578" marT="34294" marB="34294"/>
                </a:tc>
              </a:tr>
              <a:tr h="521374">
                <a:tc>
                  <a:txBody>
                    <a:bodyPr/>
                    <a:lstStyle/>
                    <a:p>
                      <a:pPr lvl="0"/>
                      <a:r>
                        <a:rPr lang="fr-FR" sz="1400" dirty="0"/>
                        <a:t>Team </a:t>
                      </a:r>
                      <a:r>
                        <a:rPr lang="fr-FR" sz="1400" dirty="0" smtClean="0">
                          <a:sym typeface="Wingdings" panose="05000000000000000000" pitchFamily="2" charset="2"/>
                        </a:rPr>
                        <a:t></a:t>
                      </a:r>
                      <a:r>
                        <a:rPr lang="fr-FR" sz="1400" dirty="0" smtClean="0"/>
                        <a:t> </a:t>
                      </a:r>
                      <a:r>
                        <a:rPr lang="fr-FR" sz="1400" dirty="0"/>
                        <a:t>Talents</a:t>
                      </a:r>
                    </a:p>
                  </a:txBody>
                  <a:tcPr marL="68578" marR="68578" marT="34294" marB="34294"/>
                </a:tc>
                <a:tc>
                  <a:txBody>
                    <a:bodyPr/>
                    <a:lstStyle/>
                    <a:p>
                      <a:pPr lvl="0"/>
                      <a:r>
                        <a:rPr lang="fr-FR" sz="1400"/>
                        <a:t>Talent maker factory – Marketing</a:t>
                      </a:r>
                      <a:r>
                        <a:rPr lang="fr-FR" sz="1400" baseline="0"/>
                        <a:t> storytelling </a:t>
                      </a:r>
                      <a:endParaRPr lang="fr-FR" sz="1400"/>
                    </a:p>
                  </a:txBody>
                  <a:tcPr marL="68578" marR="68578" marT="34294" marB="34294"/>
                </a:tc>
              </a:tr>
            </a:tbl>
          </a:graphicData>
        </a:graphic>
      </p:graphicFrame>
    </p:spTree>
    <p:extLst>
      <p:ext uri="{BB962C8B-B14F-4D97-AF65-F5344CB8AC3E}">
        <p14:creationId xmlns:p14="http://schemas.microsoft.com/office/powerpoint/2010/main" val="428092200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fr-FR" smtClean="0"/>
              <a:t>90 % of sports organizations	</a:t>
            </a:r>
          </a:p>
        </p:txBody>
      </p:sp>
      <p:sp>
        <p:nvSpPr>
          <p:cNvPr id="178179" name="Rectangle 3"/>
          <p:cNvSpPr>
            <a:spLocks noGrp="1" noChangeArrowheads="1"/>
          </p:cNvSpPr>
          <p:nvPr>
            <p:ph type="body" idx="1"/>
          </p:nvPr>
        </p:nvSpPr>
        <p:spPr>
          <a:xfrm>
            <a:off x="457200" y="1600200"/>
            <a:ext cx="8229600" cy="5068888"/>
          </a:xfrm>
        </p:spPr>
        <p:txBody>
          <a:bodyPr/>
          <a:lstStyle/>
          <a:p>
            <a:pPr eaLnBrk="1" hangingPunct="1">
              <a:lnSpc>
                <a:spcPct val="80000"/>
              </a:lnSpc>
              <a:buFont typeface="Wingdings" panose="05000000000000000000" pitchFamily="2" charset="2"/>
              <a:buChar char="q"/>
              <a:defRPr/>
            </a:pPr>
            <a:r>
              <a:rPr lang="fr-FR" sz="2800" dirty="0" err="1" smtClean="0"/>
              <a:t>Relational</a:t>
            </a:r>
            <a:r>
              <a:rPr lang="fr-FR" sz="2800" dirty="0" smtClean="0"/>
              <a:t> Business Model </a:t>
            </a:r>
            <a:r>
              <a:rPr lang="fr-FR" sz="2800" dirty="0" err="1" smtClean="0"/>
              <a:t>because</a:t>
            </a:r>
            <a:r>
              <a:rPr lang="fr-FR" sz="2800" dirty="0" smtClean="0"/>
              <a:t> :</a:t>
            </a:r>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a:t>
            </a:r>
            <a:r>
              <a:rPr lang="fr-FR" sz="2800" dirty="0" smtClean="0"/>
              <a:t> a large part of the turnover </a:t>
            </a:r>
            <a:r>
              <a:rPr lang="fr-FR" sz="2800" dirty="0" err="1" smtClean="0"/>
              <a:t>linking</a:t>
            </a:r>
            <a:r>
              <a:rPr lang="fr-FR" sz="2800" dirty="0" smtClean="0"/>
              <a:t> to public and </a:t>
            </a:r>
            <a:r>
              <a:rPr lang="fr-FR" sz="2800" dirty="0" err="1" smtClean="0"/>
              <a:t>private</a:t>
            </a:r>
            <a:r>
              <a:rPr lang="fr-FR" sz="2800" dirty="0" smtClean="0"/>
              <a:t> sponsors </a:t>
            </a:r>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Without</a:t>
            </a:r>
            <a:r>
              <a:rPr lang="fr-FR" sz="2800" dirty="0" smtClean="0"/>
              <a:t> </a:t>
            </a:r>
            <a:r>
              <a:rPr lang="fr-FR" sz="2800" dirty="0" err="1" smtClean="0"/>
              <a:t>huge</a:t>
            </a:r>
            <a:r>
              <a:rPr lang="fr-FR" sz="2800" dirty="0" smtClean="0"/>
              <a:t> TV </a:t>
            </a:r>
            <a:r>
              <a:rPr lang="fr-FR" sz="2800" dirty="0" err="1" smtClean="0"/>
              <a:t>Rights</a:t>
            </a:r>
            <a:endParaRPr lang="fr-FR" sz="2800" dirty="0" smtClean="0"/>
          </a:p>
          <a:p>
            <a:pPr eaLnBrk="1" hangingPunct="1">
              <a:lnSpc>
                <a:spcPct val="80000"/>
              </a:lnSpc>
              <a:buFont typeface="Wingdings" panose="05000000000000000000" pitchFamily="2" charset="2"/>
              <a:buChar char="q"/>
              <a:defRPr/>
            </a:pPr>
            <a:endParaRPr lang="fr-FR" sz="2800" dirty="0" smtClean="0"/>
          </a:p>
          <a:p>
            <a:pPr eaLnBrk="1" hangingPunct="1">
              <a:lnSpc>
                <a:spcPct val="80000"/>
              </a:lnSpc>
              <a:buFont typeface="Wingdings" panose="05000000000000000000" pitchFamily="2" charset="2"/>
              <a:buChar char="q"/>
              <a:defRPr/>
            </a:pPr>
            <a:r>
              <a:rPr lang="fr-FR" sz="2800" dirty="0" err="1" smtClean="0"/>
              <a:t>Without</a:t>
            </a:r>
            <a:r>
              <a:rPr lang="fr-FR" sz="2800" dirty="0" smtClean="0"/>
              <a:t> Stadium or </a:t>
            </a:r>
            <a:r>
              <a:rPr lang="fr-FR" sz="2800" dirty="0" err="1" smtClean="0"/>
              <a:t>Arena</a:t>
            </a:r>
            <a:r>
              <a:rPr lang="fr-FR" sz="2800" dirty="0" smtClean="0"/>
              <a:t> to </a:t>
            </a:r>
            <a:r>
              <a:rPr lang="fr-FR" sz="2800" dirty="0" err="1" smtClean="0"/>
              <a:t>implement</a:t>
            </a:r>
            <a:r>
              <a:rPr lang="fr-FR" sz="2800" dirty="0" smtClean="0"/>
              <a:t> a </a:t>
            </a:r>
            <a:r>
              <a:rPr lang="fr-FR" sz="2800" dirty="0" err="1" smtClean="0"/>
              <a:t>strong</a:t>
            </a:r>
            <a:r>
              <a:rPr lang="fr-FR" sz="2800" dirty="0" smtClean="0"/>
              <a:t> brand </a:t>
            </a:r>
            <a:r>
              <a:rPr lang="fr-FR" sz="2800" dirty="0" err="1" smtClean="0"/>
              <a:t>strategy</a:t>
            </a:r>
            <a:r>
              <a:rPr lang="fr-FR" sz="2800" dirty="0" smtClean="0"/>
              <a:t> </a:t>
            </a:r>
            <a:r>
              <a:rPr lang="fr-FR" sz="2800" dirty="0" err="1" smtClean="0"/>
              <a:t>based</a:t>
            </a:r>
            <a:r>
              <a:rPr lang="fr-FR" sz="2800" dirty="0" smtClean="0"/>
              <a:t> on fans </a:t>
            </a:r>
            <a:r>
              <a:rPr lang="fr-FR" sz="2800" dirty="0" err="1" smtClean="0"/>
              <a:t>consuming</a:t>
            </a:r>
            <a:r>
              <a:rPr lang="fr-FR" sz="2800" dirty="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p:txBody>
          <a:bodyPr/>
          <a:lstStyle/>
          <a:p>
            <a:pPr eaLnBrk="1" hangingPunct="1">
              <a:defRPr/>
            </a:pPr>
            <a:r>
              <a:rPr lang="en-US" smtClean="0"/>
              <a:t>Failure Case Study </a:t>
            </a:r>
          </a:p>
        </p:txBody>
      </p:sp>
      <p:sp>
        <p:nvSpPr>
          <p:cNvPr id="114691" name="Rectangle 3"/>
          <p:cNvSpPr>
            <a:spLocks noGrp="1" noChangeArrowheads="1"/>
          </p:cNvSpPr>
          <p:nvPr>
            <p:ph type="subTitle" idx="1"/>
          </p:nvPr>
        </p:nvSpPr>
        <p:spPr/>
        <p:txBody>
          <a:bodyPr/>
          <a:lstStyle/>
          <a:p>
            <a:pPr eaLnBrk="1" hangingPunct="1">
              <a:defRPr/>
            </a:pPr>
            <a:r>
              <a:rPr lang="en-US" smtClean="0"/>
              <a:t>ATP Tennis Tournament</a:t>
            </a:r>
          </a:p>
          <a:p>
            <a:pPr eaLnBrk="1" hangingPunct="1">
              <a:defRPr/>
            </a:pPr>
            <a:r>
              <a:rPr lang="en-US" smtClean="0"/>
              <a:t>Philips Open of Nice (1995)</a:t>
            </a:r>
          </a:p>
          <a:p>
            <a:pPr eaLnBrk="1" hangingPunct="1">
              <a:defRPr/>
            </a:pPr>
            <a:r>
              <a:rPr lang="en-US" smtClean="0"/>
              <a:t>“Honeymoon illusion”</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lstStyle/>
          <a:p>
            <a:r>
              <a:rPr lang="fr-FR" b="1" dirty="0" smtClean="0">
                <a:solidFill>
                  <a:schemeClr val="accent4">
                    <a:lumMod val="10000"/>
                  </a:schemeClr>
                </a:solidFill>
              </a:rPr>
              <a:t>Strategic vision ?</a:t>
            </a:r>
            <a:endParaRPr lang="fr-FR" b="1" dirty="0">
              <a:solidFill>
                <a:schemeClr val="accent4">
                  <a:lumMod val="10000"/>
                </a:schemeClr>
              </a:solidFill>
            </a:endParaRPr>
          </a:p>
        </p:txBody>
      </p:sp>
      <p:sp>
        <p:nvSpPr>
          <p:cNvPr id="4" name="Ellipse 3"/>
          <p:cNvSpPr/>
          <p:nvPr/>
        </p:nvSpPr>
        <p:spPr>
          <a:xfrm>
            <a:off x="539552" y="3573016"/>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Relational</a:t>
            </a:r>
            <a:endParaRPr lang="fr-FR" dirty="0" smtClean="0"/>
          </a:p>
          <a:p>
            <a:pPr algn="ctr"/>
            <a:r>
              <a:rPr lang="fr-FR" dirty="0" smtClean="0"/>
              <a:t>BM</a:t>
            </a:r>
            <a:endParaRPr lang="fr-FR" dirty="0"/>
          </a:p>
        </p:txBody>
      </p:sp>
      <p:sp>
        <p:nvSpPr>
          <p:cNvPr id="6" name="Ellipse 5"/>
          <p:cNvSpPr/>
          <p:nvPr/>
        </p:nvSpPr>
        <p:spPr>
          <a:xfrm>
            <a:off x="3203848" y="3573016"/>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Reputational</a:t>
            </a:r>
            <a:endParaRPr lang="fr-FR" dirty="0" smtClean="0"/>
          </a:p>
          <a:p>
            <a:pPr algn="ctr"/>
            <a:r>
              <a:rPr lang="fr-FR" dirty="0" smtClean="0"/>
              <a:t>BM</a:t>
            </a:r>
            <a:endParaRPr lang="fr-FR" dirty="0"/>
          </a:p>
        </p:txBody>
      </p:sp>
      <p:sp>
        <p:nvSpPr>
          <p:cNvPr id="7" name="Ellipse 6"/>
          <p:cNvSpPr/>
          <p:nvPr/>
        </p:nvSpPr>
        <p:spPr>
          <a:xfrm>
            <a:off x="6012160" y="3594233"/>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Cultural</a:t>
            </a:r>
          </a:p>
          <a:p>
            <a:pPr algn="ctr"/>
            <a:r>
              <a:rPr lang="fr-FR" dirty="0" smtClean="0"/>
              <a:t>BM</a:t>
            </a:r>
            <a:endParaRPr lang="fr-FR" dirty="0"/>
          </a:p>
        </p:txBody>
      </p:sp>
      <p:cxnSp>
        <p:nvCxnSpPr>
          <p:cNvPr id="9" name="Connecteur droit avec flèche 8"/>
          <p:cNvCxnSpPr>
            <a:stCxn id="4" idx="6"/>
            <a:endCxn id="6" idx="2"/>
          </p:cNvCxnSpPr>
          <p:nvPr/>
        </p:nvCxnSpPr>
        <p:spPr>
          <a:xfrm>
            <a:off x="2483768" y="418508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060848"/>
            <a:ext cx="1260214" cy="12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 10"/>
          <p:cNvGraphicFramePr>
            <a:graphicFrameLocks noChangeAspect="1"/>
          </p:cNvGraphicFramePr>
          <p:nvPr>
            <p:extLst>
              <p:ext uri="{D42A27DB-BD31-4B8C-83A1-F6EECF244321}">
                <p14:modId xmlns:p14="http://schemas.microsoft.com/office/powerpoint/2010/main" val="1831981493"/>
              </p:ext>
            </p:extLst>
          </p:nvPr>
        </p:nvGraphicFramePr>
        <p:xfrm>
          <a:off x="2771800" y="2233571"/>
          <a:ext cx="3096344" cy="914767"/>
        </p:xfrm>
        <a:graphic>
          <a:graphicData uri="http://schemas.openxmlformats.org/presentationml/2006/ole">
            <mc:AlternateContent xmlns:mc="http://schemas.openxmlformats.org/markup-compatibility/2006">
              <mc:Choice xmlns:v="urn:schemas-microsoft-com:vml" Requires="v">
                <p:oleObj spid="_x0000_s45066" r:id="rId4" imgW="5460120" imgH="1612440" progId="">
                  <p:embed/>
                </p:oleObj>
              </mc:Choice>
              <mc:Fallback>
                <p:oleObj r:id="rId4" imgW="5460120" imgH="1612440" progId="">
                  <p:embed/>
                  <p:pic>
                    <p:nvPicPr>
                      <p:cNvPr id="0" name=""/>
                      <p:cNvPicPr/>
                      <p:nvPr/>
                    </p:nvPicPr>
                    <p:blipFill>
                      <a:blip r:embed="rId5"/>
                      <a:stretch>
                        <a:fillRect/>
                      </a:stretch>
                    </p:blipFill>
                    <p:spPr>
                      <a:xfrm>
                        <a:off x="2771800" y="2233571"/>
                        <a:ext cx="3096344" cy="914767"/>
                      </a:xfrm>
                      <a:prstGeom prst="rect">
                        <a:avLst/>
                      </a:prstGeom>
                    </p:spPr>
                  </p:pic>
                </p:oleObj>
              </mc:Fallback>
            </mc:AlternateContent>
          </a:graphicData>
        </a:graphic>
      </p:graphicFrame>
      <p:sp>
        <p:nvSpPr>
          <p:cNvPr id="12" name="ZoneTexte 11"/>
          <p:cNvSpPr txBox="1"/>
          <p:nvPr/>
        </p:nvSpPr>
        <p:spPr>
          <a:xfrm>
            <a:off x="6516216" y="1904814"/>
            <a:ext cx="1512168" cy="1446550"/>
          </a:xfrm>
          <a:prstGeom prst="rect">
            <a:avLst/>
          </a:prstGeom>
          <a:noFill/>
        </p:spPr>
        <p:txBody>
          <a:bodyPr wrap="square" rtlCol="0">
            <a:spAutoFit/>
          </a:bodyPr>
          <a:lstStyle/>
          <a:p>
            <a:r>
              <a:rPr lang="fr-FR" sz="8800" dirty="0">
                <a:solidFill>
                  <a:schemeClr val="accent4">
                    <a:lumMod val="10000"/>
                  </a:schemeClr>
                </a:solidFill>
              </a:rPr>
              <a:t>?</a:t>
            </a:r>
          </a:p>
        </p:txBody>
      </p:sp>
    </p:spTree>
    <p:extLst>
      <p:ext uri="{BB962C8B-B14F-4D97-AF65-F5344CB8AC3E}">
        <p14:creationId xmlns:p14="http://schemas.microsoft.com/office/powerpoint/2010/main" val="1847339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42" name="Picture 3" descr="BNPinter">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260350"/>
            <a:ext cx="11636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16113"/>
            <a:ext cx="741045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4"/>
          <p:cNvSpPr txBox="1">
            <a:spLocks noChangeArrowheads="1"/>
          </p:cNvSpPr>
          <p:nvPr/>
        </p:nvSpPr>
        <p:spPr bwMode="auto">
          <a:xfrm>
            <a:off x="7143750" y="6500813"/>
            <a:ext cx="2000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100">
                <a:latin typeface="Century Gothic" panose="020B0502020202020204" pitchFamily="34" charset="0"/>
              </a:rPr>
              <a:t>© Illustrasport – juin 2010</a:t>
            </a:r>
          </a:p>
        </p:txBody>
      </p:sp>
      <p:pic>
        <p:nvPicPr>
          <p:cNvPr id="62467" name="Image 2" descr="Service_J-N-Groupe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Documents and Settings\mthomas\Mes documents\@MAGALI\Magali\2011\BNPPM 2010\CAMPAGNE\VISUELS BAT\DEF_OK\Service J&amp;N-Tso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mthomas\Mes documents\@MAGALI\Magali\2011\BNPPM 2010\CAMPAGNE\VISUELS BAT\DEF_OK\Service J&amp;N-Na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mthomas\Mes documents\@MAGALI\Magali\2011\BNPPM 2010\CAMPAGNE\VISUELS BAT\DEF_OK\Service J&amp;N-Feder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mthomas\Mes documents\@MAGALI\Magali\2011\BNPPM 2010\CAMPAGNE\VISUELS BAT\DEF_OK\Service J&amp;N-MONF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mthomas\Mes documents\@MAGALI\Magali\2011\BNPPM 2010\CAMPAGNE\VISUELS BAT\DEF_OK\Service J&amp;N-Djokov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mthomas\Mes documents\@MAGALI\Magali\2011\BNPPM 2010\CAMPAGNE\VISUELS BAT\DEF_OK\4x3UrbainSimulBNPPM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371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smtClean="0"/>
              <a:t>History : Philips Open of Nice</a:t>
            </a:r>
          </a:p>
        </p:txBody>
      </p:sp>
      <p:sp>
        <p:nvSpPr>
          <p:cNvPr id="115715" name="Rectangle 3"/>
          <p:cNvSpPr>
            <a:spLocks noGrp="1" noChangeArrowheads="1"/>
          </p:cNvSpPr>
          <p:nvPr>
            <p:ph type="body" idx="1"/>
          </p:nvPr>
        </p:nvSpPr>
        <p:spPr>
          <a:xfrm>
            <a:off x="457200" y="1341438"/>
            <a:ext cx="8229600" cy="4784725"/>
          </a:xfrm>
        </p:spPr>
        <p:txBody>
          <a:bodyPr/>
          <a:lstStyle/>
          <a:p>
            <a:pPr eaLnBrk="1" hangingPunct="1">
              <a:lnSpc>
                <a:spcPct val="90000"/>
              </a:lnSpc>
              <a:buFont typeface="Wingdings" panose="05000000000000000000" pitchFamily="2" charset="2"/>
              <a:buChar char="«"/>
              <a:defRPr/>
            </a:pPr>
            <a:r>
              <a:rPr lang="en-US" sz="2800" smtClean="0"/>
              <a:t>Date : April – Outdoor (clay)</a:t>
            </a:r>
          </a:p>
          <a:p>
            <a:pPr eaLnBrk="1" hangingPunct="1">
              <a:lnSpc>
                <a:spcPct val="90000"/>
              </a:lnSpc>
              <a:buFont typeface="Wingdings" panose="05000000000000000000" pitchFamily="2" charset="2"/>
              <a:buChar char="«"/>
              <a:defRPr/>
            </a:pPr>
            <a:r>
              <a:rPr lang="en-US" sz="2800" smtClean="0"/>
              <a:t>Tournament direction : ex ATP french players (Pascal Portes and Dominique Bedel)</a:t>
            </a:r>
          </a:p>
          <a:p>
            <a:pPr eaLnBrk="1" hangingPunct="1">
              <a:lnSpc>
                <a:spcPct val="90000"/>
              </a:lnSpc>
              <a:buFont typeface="Wingdings" panose="05000000000000000000" pitchFamily="2" charset="2"/>
              <a:buChar char="«"/>
              <a:defRPr/>
            </a:pPr>
            <a:r>
              <a:rPr lang="en-US" sz="2800" smtClean="0"/>
              <a:t>Ambush with Monte Carlo Tournament (TMS) : important sport success (Sampras, Courrier, Bruguera…)</a:t>
            </a:r>
          </a:p>
          <a:p>
            <a:pPr eaLnBrk="1" hangingPunct="1">
              <a:lnSpc>
                <a:spcPct val="90000"/>
              </a:lnSpc>
              <a:buFont typeface="Wingdings" panose="05000000000000000000" pitchFamily="2" charset="2"/>
              <a:buChar char="«"/>
              <a:defRPr/>
            </a:pPr>
            <a:r>
              <a:rPr lang="en-US" sz="2800" smtClean="0"/>
              <a:t>Creation of this event for Philips </a:t>
            </a:r>
          </a:p>
          <a:p>
            <a:pPr eaLnBrk="1" hangingPunct="1">
              <a:lnSpc>
                <a:spcPct val="90000"/>
              </a:lnSpc>
              <a:buFont typeface="Wingdings" panose="05000000000000000000" pitchFamily="2" charset="2"/>
              <a:buChar char="«"/>
              <a:defRPr/>
            </a:pPr>
            <a:r>
              <a:rPr lang="en-US" sz="2800" smtClean="0"/>
              <a:t>Resources allocations </a:t>
            </a:r>
            <a:r>
              <a:rPr lang="en-US" sz="2800" smtClean="0">
                <a:sym typeface="Wingdings" pitchFamily="2" charset="2"/>
              </a:rPr>
              <a:t> Focus on Philips demand</a:t>
            </a:r>
          </a:p>
          <a:p>
            <a:pPr eaLnBrk="1" hangingPunct="1">
              <a:lnSpc>
                <a:spcPct val="90000"/>
              </a:lnSpc>
              <a:buFont typeface="Wingdings" panose="05000000000000000000" pitchFamily="2" charset="2"/>
              <a:buChar char="«"/>
              <a:defRPr/>
            </a:pPr>
            <a:r>
              <a:rPr lang="en-US" sz="2800" smtClean="0"/>
              <a:t>Long term Vision ?</a:t>
            </a:r>
          </a:p>
          <a:p>
            <a:pPr eaLnBrk="1" hangingPunct="1">
              <a:lnSpc>
                <a:spcPct val="90000"/>
              </a:lnSpc>
              <a:defRPr/>
            </a:pPr>
            <a:endParaRPr lang="en-US" sz="2800" smtClean="0"/>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nouveau-paris-ile-de-france.fr/fichiers/fckeditor/Image/3364/fr/event/original/sports-bnp-paribas-masters-palais-omnisports-de-paris-bercy-pari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903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8809037"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52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888"/>
            <a:ext cx="8496300" cy="637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094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161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353425"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272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4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4550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32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471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fr-FR" smtClean="0"/>
              <a:t>Business Model / RBV BNPPM</a:t>
            </a:r>
          </a:p>
        </p:txBody>
      </p:sp>
      <p:sp>
        <p:nvSpPr>
          <p:cNvPr id="72707"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08"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Reputation</a:t>
            </a:r>
          </a:p>
          <a:p>
            <a:pPr eaLnBrk="1" hangingPunct="1">
              <a:spcBef>
                <a:spcPct val="0"/>
              </a:spcBef>
              <a:buClrTx/>
              <a:buSzTx/>
              <a:buFontTx/>
              <a:buNone/>
            </a:pPr>
            <a:endParaRPr lang="fr-FR" altLang="fr-FR" sz="1600" b="1">
              <a:latin typeface="Garamond" panose="02020404030301010803" pitchFamily="18" charset="0"/>
            </a:endParaRPr>
          </a:p>
        </p:txBody>
      </p:sp>
      <p:sp>
        <p:nvSpPr>
          <p:cNvPr id="72709" name="Text Box 5"/>
          <p:cNvSpPr txBox="1">
            <a:spLocks noChangeArrowheads="1"/>
          </p:cNvSpPr>
          <p:nvPr/>
        </p:nvSpPr>
        <p:spPr bwMode="auto">
          <a:xfrm>
            <a:off x="3022600" y="2997200"/>
            <a:ext cx="1800225" cy="863600"/>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FFFF00"/>
                </a:solidFill>
                <a:latin typeface="Times New Roman" panose="02020603050405020304" pitchFamily="18" charset="0"/>
              </a:rPr>
              <a:t>Physical Resources (Stadium)</a:t>
            </a:r>
            <a:endParaRPr lang="fr-FR" altLang="fr-FR" sz="1600" b="1">
              <a:solidFill>
                <a:srgbClr val="FFFF00"/>
              </a:solidFill>
              <a:latin typeface="Garamond" panose="02020404030301010803" pitchFamily="18" charset="0"/>
            </a:endParaRPr>
          </a:p>
        </p:txBody>
      </p:sp>
      <p:sp>
        <p:nvSpPr>
          <p:cNvPr id="72710"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Parnerships</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11" name="Text Box 7"/>
          <p:cNvSpPr txBox="1">
            <a:spLocks noChangeArrowheads="1"/>
          </p:cNvSpPr>
          <p:nvPr/>
        </p:nvSpPr>
        <p:spPr bwMode="auto">
          <a:xfrm>
            <a:off x="5543550" y="4076700"/>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Social Capital</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12" name="Line 8"/>
          <p:cNvSpPr>
            <a:spLocks noChangeShapeType="1"/>
          </p:cNvSpPr>
          <p:nvPr/>
        </p:nvSpPr>
        <p:spPr bwMode="auto">
          <a:xfrm flipH="1">
            <a:off x="2303463" y="3357563"/>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3"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4"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5" name="Oval 11"/>
          <p:cNvSpPr>
            <a:spLocks noChangeArrowheads="1"/>
          </p:cNvSpPr>
          <p:nvPr/>
        </p:nvSpPr>
        <p:spPr bwMode="auto">
          <a:xfrm>
            <a:off x="1476375" y="4076700"/>
            <a:ext cx="1906588" cy="1081088"/>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Entertainment Production</a:t>
            </a:r>
          </a:p>
          <a:p>
            <a:pPr algn="ctr" eaLnBrk="1" hangingPunct="1">
              <a:spcBef>
                <a:spcPct val="0"/>
              </a:spcBef>
              <a:buClrTx/>
              <a:buSzTx/>
              <a:buFontTx/>
              <a:buNone/>
            </a:pPr>
            <a:r>
              <a:rPr lang="fr-FR" altLang="fr-FR" sz="1400" b="1">
                <a:solidFill>
                  <a:schemeClr val="bg1"/>
                </a:solidFill>
                <a:latin typeface="Garamond" panose="02020404030301010803" pitchFamily="18" charset="0"/>
              </a:rPr>
              <a:t>Ticketing &amp; CRM</a:t>
            </a:r>
          </a:p>
        </p:txBody>
      </p:sp>
      <p:sp>
        <p:nvSpPr>
          <p:cNvPr id="72716"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17"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solidFill>
                  <a:schemeClr val="bg1"/>
                </a:solidFill>
              </a:rPr>
              <a:t>PR infrastructure development</a:t>
            </a:r>
          </a:p>
          <a:p>
            <a:pPr algn="ctr" eaLnBrk="1" hangingPunct="1">
              <a:spcBef>
                <a:spcPct val="0"/>
              </a:spcBef>
              <a:buClrTx/>
              <a:buSzTx/>
              <a:buFontTx/>
              <a:buNone/>
            </a:pPr>
            <a:endParaRPr lang="fr-FR" altLang="fr-FR" sz="1200" b="1">
              <a:solidFill>
                <a:schemeClr val="bg1"/>
              </a:solidFill>
              <a:latin typeface="Garamond" panose="02020404030301010803" pitchFamily="18" charset="0"/>
            </a:endParaRPr>
          </a:p>
        </p:txBody>
      </p:sp>
      <p:sp>
        <p:nvSpPr>
          <p:cNvPr id="72718"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19"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Times New Roman" panose="02020603050405020304" pitchFamily="18" charset="0"/>
              </a:rPr>
              <a:t>CRM</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Activation</a:t>
            </a:r>
          </a:p>
          <a:p>
            <a:pPr algn="ctr" eaLnBrk="1" hangingPunct="1">
              <a:spcBef>
                <a:spcPct val="0"/>
              </a:spcBef>
              <a:buClrTx/>
              <a:buSzTx/>
              <a:buFontTx/>
              <a:buNone/>
            </a:pPr>
            <a:r>
              <a:rPr lang="fr-FR" altLang="fr-FR" sz="1400" b="1">
                <a:solidFill>
                  <a:schemeClr val="bg1"/>
                </a:solidFill>
                <a:latin typeface="Times New Roman" panose="02020603050405020304" pitchFamily="18" charset="0"/>
              </a:rPr>
              <a:t>B to B</a:t>
            </a:r>
            <a:endParaRPr lang="fr-FR" altLang="fr-FR" sz="1400" b="1">
              <a:solidFill>
                <a:schemeClr val="bg1"/>
              </a:solidFill>
              <a:latin typeface="Garamond" panose="02020404030301010803" pitchFamily="18" charset="0"/>
            </a:endParaRPr>
          </a:p>
        </p:txBody>
      </p:sp>
      <p:sp>
        <p:nvSpPr>
          <p:cNvPr id="72720"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21" name="Line 17"/>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2" name="Line 18"/>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4" name="Line 20"/>
          <p:cNvSpPr>
            <a:spLocks noChangeShapeType="1"/>
          </p:cNvSpPr>
          <p:nvPr/>
        </p:nvSpPr>
        <p:spPr bwMode="auto">
          <a:xfrm flipH="1">
            <a:off x="1187450"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5" name="Line 31"/>
          <p:cNvSpPr>
            <a:spLocks noChangeShapeType="1"/>
          </p:cNvSpPr>
          <p:nvPr/>
        </p:nvSpPr>
        <p:spPr bwMode="auto">
          <a:xfrm>
            <a:off x="2339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6" name="Oval 32"/>
          <p:cNvSpPr>
            <a:spLocks noChangeArrowheads="1"/>
          </p:cNvSpPr>
          <p:nvPr/>
        </p:nvSpPr>
        <p:spPr bwMode="auto">
          <a:xfrm>
            <a:off x="1692275" y="1916113"/>
            <a:ext cx="1871663"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rPr>
              <a:t>Athletes</a:t>
            </a:r>
          </a:p>
          <a:p>
            <a:pPr algn="ctr" eaLnBrk="1" hangingPunct="1">
              <a:spcBef>
                <a:spcPct val="0"/>
              </a:spcBef>
              <a:buClrTx/>
              <a:buSzTx/>
              <a:buFontTx/>
              <a:buNone/>
            </a:pPr>
            <a:r>
              <a:rPr lang="fr-FR" altLang="fr-FR" sz="1400" b="1">
                <a:solidFill>
                  <a:schemeClr val="bg1"/>
                </a:solidFill>
                <a:latin typeface="Garamond" panose="02020404030301010803" pitchFamily="18" charset="0"/>
              </a:rPr>
              <a:t>Management</a:t>
            </a:r>
          </a:p>
          <a:p>
            <a:pPr algn="ctr" eaLnBrk="1" hangingPunct="1">
              <a:spcBef>
                <a:spcPct val="0"/>
              </a:spcBef>
              <a:buClrTx/>
              <a:buSzTx/>
              <a:buFontTx/>
              <a:buNone/>
            </a:pPr>
            <a:endParaRPr lang="fr-FR" altLang="fr-FR" sz="1400" b="1">
              <a:solidFill>
                <a:schemeClr val="bg1"/>
              </a:solidFill>
              <a:latin typeface="Garamond" panose="02020404030301010803" pitchFamily="18" charset="0"/>
            </a:endParaRPr>
          </a:p>
        </p:txBody>
      </p:sp>
      <p:sp>
        <p:nvSpPr>
          <p:cNvPr id="72727" name="Line 33"/>
          <p:cNvSpPr>
            <a:spLocks noChangeShapeType="1"/>
          </p:cNvSpPr>
          <p:nvPr/>
        </p:nvSpPr>
        <p:spPr bwMode="auto">
          <a:xfrm>
            <a:off x="2555875" y="2636838"/>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8" name="Line 34"/>
          <p:cNvSpPr>
            <a:spLocks noChangeShapeType="1"/>
          </p:cNvSpPr>
          <p:nvPr/>
        </p:nvSpPr>
        <p:spPr bwMode="auto">
          <a:xfrm>
            <a:off x="1187450" y="1196975"/>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9" name="Rectangle 36"/>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0" name="Line 37"/>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1" name="Line 38"/>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2" name="Line 39"/>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33" name="Text Box 40"/>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72734" name="Text Box 41"/>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72735" name="Oval 42"/>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6" name="Text Box 43"/>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72737" name="Text Box 44"/>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72738" name="Text Box 45"/>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204" y="114160"/>
            <a:ext cx="8229600" cy="630907"/>
          </a:xfrm>
        </p:spPr>
        <p:txBody>
          <a:bodyPr/>
          <a:lstStyle/>
          <a:p>
            <a:pPr>
              <a:defRPr/>
            </a:pPr>
            <a:r>
              <a:rPr lang="fr-FR" dirty="0" smtClean="0"/>
              <a:t>Futur ?</a:t>
            </a:r>
            <a:endParaRPr lang="fr-FR" dirty="0"/>
          </a:p>
        </p:txBody>
      </p:sp>
      <p:pic>
        <p:nvPicPr>
          <p:cNvPr id="7475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92696"/>
            <a:ext cx="5184576" cy="236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212976"/>
            <a:ext cx="5472608" cy="3530715"/>
          </a:xfrm>
          <a:prstGeom prst="rect">
            <a:avLst/>
          </a:prstGeom>
        </p:spPr>
      </p:pic>
    </p:spTree>
    <p:extLst>
      <p:ext uri="{BB962C8B-B14F-4D97-AF65-F5344CB8AC3E}">
        <p14:creationId xmlns:p14="http://schemas.microsoft.com/office/powerpoint/2010/main" val="6480406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fr-FR" smtClean="0"/>
              <a:t>10 % of sports organizations</a:t>
            </a:r>
          </a:p>
        </p:txBody>
      </p:sp>
      <p:sp>
        <p:nvSpPr>
          <p:cNvPr id="17920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q"/>
              <a:defRPr/>
            </a:pPr>
            <a:r>
              <a:rPr lang="fr-FR" sz="2800" smtClean="0"/>
              <a:t>Reputational business model based on brand management and where fans are the HEART of the entire Model</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a modern stadium or arena </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TV Rights </a:t>
            </a:r>
          </a:p>
          <a:p>
            <a:pPr eaLnBrk="1" hangingPunct="1">
              <a:lnSpc>
                <a:spcPct val="90000"/>
              </a:lnSpc>
              <a:buFont typeface="Wingdings" panose="05000000000000000000" pitchFamily="2" charset="2"/>
              <a:buChar char="q"/>
              <a:defRPr/>
            </a:pPr>
            <a:endParaRPr lang="fr-FR" sz="2800" smtClean="0"/>
          </a:p>
          <a:p>
            <a:pPr eaLnBrk="1" hangingPunct="1">
              <a:lnSpc>
                <a:spcPct val="90000"/>
              </a:lnSpc>
              <a:buFont typeface="Wingdings" panose="05000000000000000000" pitchFamily="2" charset="2"/>
              <a:buChar char="q"/>
              <a:defRPr/>
            </a:pPr>
            <a:r>
              <a:rPr lang="fr-FR" sz="2800" smtClean="0"/>
              <a:t>With a better control of key assets : reputation-brand and stadium-arena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à trois pointes 3"/>
          <p:cNvSpPr/>
          <p:nvPr/>
        </p:nvSpPr>
        <p:spPr>
          <a:xfrm>
            <a:off x="2411413" y="2636838"/>
            <a:ext cx="3889375" cy="230505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Club or Event BRAND</a:t>
            </a:r>
          </a:p>
        </p:txBody>
      </p:sp>
      <p:sp>
        <p:nvSpPr>
          <p:cNvPr id="74755" name="ZoneTexte 4"/>
          <p:cNvSpPr txBox="1">
            <a:spLocks noChangeArrowheads="1"/>
          </p:cNvSpPr>
          <p:nvPr/>
        </p:nvSpPr>
        <p:spPr bwMode="auto">
          <a:xfrm>
            <a:off x="3521075" y="2038350"/>
            <a:ext cx="167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Relational</a:t>
            </a:r>
          </a:p>
        </p:txBody>
      </p:sp>
      <p:sp>
        <p:nvSpPr>
          <p:cNvPr id="74756" name="Rectangle 5"/>
          <p:cNvSpPr>
            <a:spLocks noChangeArrowheads="1"/>
          </p:cNvSpPr>
          <p:nvPr/>
        </p:nvSpPr>
        <p:spPr bwMode="auto">
          <a:xfrm>
            <a:off x="131763" y="333375"/>
            <a:ext cx="888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3600"/>
              <a:t>3 Business Models in sport Business area </a:t>
            </a:r>
          </a:p>
        </p:txBody>
      </p:sp>
      <p:sp>
        <p:nvSpPr>
          <p:cNvPr id="74757" name="ZoneTexte 6"/>
          <p:cNvSpPr txBox="1">
            <a:spLocks noChangeArrowheads="1"/>
          </p:cNvSpPr>
          <p:nvPr/>
        </p:nvSpPr>
        <p:spPr bwMode="auto">
          <a:xfrm>
            <a:off x="479425" y="4168775"/>
            <a:ext cx="167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Reputational</a:t>
            </a:r>
          </a:p>
        </p:txBody>
      </p:sp>
      <p:sp>
        <p:nvSpPr>
          <p:cNvPr id="74758" name="ZoneTexte 7"/>
          <p:cNvSpPr txBox="1">
            <a:spLocks noChangeArrowheads="1"/>
          </p:cNvSpPr>
          <p:nvPr/>
        </p:nvSpPr>
        <p:spPr bwMode="auto">
          <a:xfrm>
            <a:off x="6359525" y="4030663"/>
            <a:ext cx="167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smtClean="0"/>
              <a:t>Cultural</a:t>
            </a:r>
            <a:endParaRPr lang="fr-FR" altLang="fr-FR" sz="1800" b="1" dirty="0"/>
          </a:p>
        </p:txBody>
      </p:sp>
      <p:sp>
        <p:nvSpPr>
          <p:cNvPr id="9" name="Ellipse 8"/>
          <p:cNvSpPr/>
          <p:nvPr/>
        </p:nvSpPr>
        <p:spPr>
          <a:xfrm>
            <a:off x="3057525" y="1196975"/>
            <a:ext cx="2376488"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Hospitality</a:t>
            </a:r>
            <a:r>
              <a:rPr lang="fr-FR" dirty="0"/>
              <a:t> / PR</a:t>
            </a:r>
          </a:p>
        </p:txBody>
      </p:sp>
      <p:sp>
        <p:nvSpPr>
          <p:cNvPr id="12" name="Ellipse 11"/>
          <p:cNvSpPr/>
          <p:nvPr/>
        </p:nvSpPr>
        <p:spPr>
          <a:xfrm>
            <a:off x="165100" y="4724400"/>
            <a:ext cx="25352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Media </a:t>
            </a:r>
            <a:r>
              <a:rPr lang="fr-FR" dirty="0" smtClean="0"/>
              <a:t>/ WOM</a:t>
            </a:r>
            <a:endParaRPr lang="fr-FR" dirty="0"/>
          </a:p>
          <a:p>
            <a:pPr algn="ctr" eaLnBrk="1" hangingPunct="1">
              <a:defRPr/>
            </a:pPr>
            <a:r>
              <a:rPr lang="fr-FR" dirty="0"/>
              <a:t>Communication</a:t>
            </a:r>
          </a:p>
        </p:txBody>
      </p:sp>
      <p:sp>
        <p:nvSpPr>
          <p:cNvPr id="13" name="Ellipse 12"/>
          <p:cNvSpPr/>
          <p:nvPr/>
        </p:nvSpPr>
        <p:spPr>
          <a:xfrm>
            <a:off x="5580063" y="4816475"/>
            <a:ext cx="3168650"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FRM</a:t>
            </a:r>
          </a:p>
          <a:p>
            <a:pPr algn="ctr" eaLnBrk="1" hangingPunct="1">
              <a:defRPr/>
            </a:pPr>
            <a:r>
              <a:rPr lang="fr-FR" dirty="0"/>
              <a:t>Brand Management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8229600" cy="630237"/>
          </a:xfrm>
        </p:spPr>
        <p:txBody>
          <a:bodyPr/>
          <a:lstStyle/>
          <a:p>
            <a:pPr eaLnBrk="1" hangingPunct="1">
              <a:defRPr/>
            </a:pPr>
            <a:r>
              <a:rPr lang="en-US" sz="4000" b="1" smtClean="0"/>
              <a:t>Understanding the failure</a:t>
            </a:r>
          </a:p>
        </p:txBody>
      </p:sp>
      <p:sp>
        <p:nvSpPr>
          <p:cNvPr id="116739" name="Text Box 3"/>
          <p:cNvSpPr txBox="1">
            <a:spLocks noChangeArrowheads="1"/>
          </p:cNvSpPr>
          <p:nvPr/>
        </p:nvSpPr>
        <p:spPr bwMode="auto">
          <a:xfrm>
            <a:off x="2339975" y="1268413"/>
            <a:ext cx="4489450" cy="949325"/>
          </a:xfrm>
          <a:prstGeom prst="rect">
            <a:avLst/>
          </a:prstGeom>
          <a:solidFill>
            <a:srgbClr val="CC99FF">
              <a:alpha val="30000"/>
            </a:srgbClr>
          </a:solidFill>
          <a:ln w="9525">
            <a:solidFill>
              <a:schemeClr val="tx1"/>
            </a:solidFill>
            <a:miter lim="800000"/>
            <a:headEnd/>
            <a:tailEnd/>
          </a:ln>
        </p:spPr>
        <p:txBody>
          <a:bodyPr/>
          <a:lstStyle/>
          <a:p>
            <a:pPr algn="ctr" eaLnBrk="1" hangingPunct="1">
              <a:defRPr/>
            </a:pPr>
            <a:r>
              <a:rPr lang="fr-FR" sz="1600" b="1">
                <a:solidFill>
                  <a:schemeClr val="tx2"/>
                </a:solidFill>
                <a:effectLst>
                  <a:outerShdw blurRad="38100" dist="38100" dir="2700000" algn="tl">
                    <a:srgbClr val="000000"/>
                  </a:outerShdw>
                </a:effectLst>
                <a:latin typeface="Verdana" pitchFamily="34" charset="0"/>
                <a:cs typeface="Arial" charset="0"/>
              </a:rPr>
              <a:t>Philipe Open of Nice</a:t>
            </a:r>
            <a:endParaRPr lang="fr-FR" sz="1600" b="1">
              <a:effectLst>
                <a:outerShdw blurRad="38100" dist="38100" dir="2700000" algn="tl">
                  <a:srgbClr val="000000"/>
                </a:outerShdw>
              </a:effectLst>
              <a:latin typeface="Verdana" pitchFamily="34" charset="0"/>
              <a:cs typeface="Arial" charset="0"/>
            </a:endParaRPr>
          </a:p>
          <a:p>
            <a:pPr algn="ctr" eaLnBrk="1" hangingPunct="1">
              <a:defRPr/>
            </a:pPr>
            <a:r>
              <a:rPr lang="fr-FR" sz="1400" b="1">
                <a:latin typeface="Verdana" pitchFamily="34" charset="0"/>
                <a:cs typeface="Arial" charset="0"/>
              </a:rPr>
              <a:t>Handicap of inexperience</a:t>
            </a:r>
          </a:p>
          <a:p>
            <a:pPr algn="ctr" eaLnBrk="1" hangingPunct="1">
              <a:defRPr/>
            </a:pPr>
            <a:endParaRPr lang="fr-FR" sz="1400" b="1">
              <a:latin typeface="Verdana" pitchFamily="34" charset="0"/>
              <a:cs typeface="Arial" charset="0"/>
            </a:endParaRPr>
          </a:p>
          <a:p>
            <a:pPr algn="ctr" eaLnBrk="1" hangingPunct="1">
              <a:defRPr/>
            </a:pPr>
            <a:r>
              <a:rPr lang="fr-FR" sz="1400" b="1">
                <a:latin typeface="Verdana" pitchFamily="34" charset="0"/>
                <a:cs typeface="Arial" charset="0"/>
              </a:rPr>
              <a:t>« Honeymoon illusion » with Philips</a:t>
            </a:r>
            <a:endParaRPr lang="fr-FR" sz="1000" b="1">
              <a:latin typeface="Verdana" pitchFamily="34" charset="0"/>
              <a:cs typeface="Arial" charset="0"/>
            </a:endParaRPr>
          </a:p>
        </p:txBody>
      </p:sp>
      <p:sp>
        <p:nvSpPr>
          <p:cNvPr id="116740" name="Text Box 4"/>
          <p:cNvSpPr txBox="1">
            <a:spLocks noChangeArrowheads="1"/>
          </p:cNvSpPr>
          <p:nvPr/>
        </p:nvSpPr>
        <p:spPr bwMode="auto">
          <a:xfrm>
            <a:off x="611188" y="2781300"/>
            <a:ext cx="792162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600" b="1">
                <a:latin typeface="Times New Roman" panose="02020603050405020304" pitchFamily="18" charset="0"/>
              </a:rPr>
              <a:t>Handicap of obsolescence</a:t>
            </a:r>
            <a:r>
              <a:rPr lang="en-US" altLang="fr-FR" sz="1600">
                <a:latin typeface="Times New Roman" panose="02020603050405020304" pitchFamily="18" charset="0"/>
              </a:rPr>
              <a:t> </a:t>
            </a:r>
            <a:r>
              <a:rPr lang="fr-FR" altLang="fr-FR" sz="1600" b="1">
                <a:latin typeface="Times New Roman" panose="02020603050405020304" pitchFamily="18" charset="0"/>
              </a:rPr>
              <a:t>  :</a:t>
            </a:r>
          </a:p>
          <a:p>
            <a:pPr algn="ctr" eaLnBrk="1" hangingPunct="1">
              <a:spcBef>
                <a:spcPct val="0"/>
              </a:spcBef>
              <a:buClrTx/>
              <a:buSzTx/>
              <a:buFontTx/>
              <a:buNone/>
            </a:pPr>
            <a:r>
              <a:rPr lang="fr-FR" altLang="fr-FR" sz="1600" b="1">
                <a:latin typeface="Times New Roman" panose="02020603050405020304" pitchFamily="18" charset="0"/>
              </a:rPr>
              <a:t>Resources isolation</a:t>
            </a:r>
          </a:p>
        </p:txBody>
      </p:sp>
      <p:sp>
        <p:nvSpPr>
          <p:cNvPr id="116741" name="Text Box 5"/>
          <p:cNvSpPr txBox="1">
            <a:spLocks noChangeArrowheads="1"/>
          </p:cNvSpPr>
          <p:nvPr/>
        </p:nvSpPr>
        <p:spPr bwMode="auto">
          <a:xfrm>
            <a:off x="1619250" y="3860800"/>
            <a:ext cx="604837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Failure of « axes » resources </a:t>
            </a:r>
          </a:p>
          <a:p>
            <a:pPr algn="ctr" eaLnBrk="1" hangingPunct="1">
              <a:spcBef>
                <a:spcPct val="0"/>
              </a:spcBef>
              <a:buClrTx/>
              <a:buSzTx/>
              <a:buFontTx/>
              <a:buNone/>
            </a:pPr>
            <a:r>
              <a:rPr lang="fr-FR" altLang="fr-FR" sz="1400" b="1">
                <a:latin typeface="Times New Roman" panose="02020603050405020304" pitchFamily="18" charset="0"/>
              </a:rPr>
              <a:t>&amp;</a:t>
            </a:r>
          </a:p>
          <a:p>
            <a:pPr algn="ctr" eaLnBrk="1" hangingPunct="1">
              <a:spcBef>
                <a:spcPct val="0"/>
              </a:spcBef>
              <a:buClrTx/>
              <a:buSzTx/>
              <a:buFontTx/>
              <a:buNone/>
            </a:pPr>
            <a:r>
              <a:rPr lang="fr-FR" altLang="fr-FR" sz="1400" b="1">
                <a:latin typeface="Times New Roman" panose="02020603050405020304" pitchFamily="18" charset="0"/>
              </a:rPr>
              <a:t>Capabilties on survival sectors</a:t>
            </a:r>
          </a:p>
        </p:txBody>
      </p:sp>
      <p:sp>
        <p:nvSpPr>
          <p:cNvPr id="116742" name="Text Box 6"/>
          <p:cNvSpPr txBox="1">
            <a:spLocks noChangeArrowheads="1"/>
          </p:cNvSpPr>
          <p:nvPr/>
        </p:nvSpPr>
        <p:spPr bwMode="auto">
          <a:xfrm>
            <a:off x="1619250" y="5013325"/>
            <a:ext cx="6048375" cy="8636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400" b="1">
                <a:latin typeface="Times New Roman" panose="02020603050405020304" pitchFamily="18" charset="0"/>
              </a:rPr>
              <a:t>Weakening of the stock of resources </a:t>
            </a:r>
          </a:p>
          <a:p>
            <a:pPr algn="ctr" eaLnBrk="1" hangingPunct="1">
              <a:spcBef>
                <a:spcPct val="0"/>
              </a:spcBef>
              <a:buClrTx/>
              <a:buSzTx/>
              <a:buFontTx/>
              <a:buNone/>
            </a:pPr>
            <a:r>
              <a:rPr lang="en-US" altLang="fr-FR" sz="1400" b="1">
                <a:latin typeface="Times New Roman" panose="02020603050405020304" pitchFamily="18" charset="0"/>
              </a:rPr>
              <a:t>&amp; </a:t>
            </a:r>
          </a:p>
          <a:p>
            <a:pPr algn="ctr" eaLnBrk="1" hangingPunct="1">
              <a:spcBef>
                <a:spcPct val="0"/>
              </a:spcBef>
              <a:buClrTx/>
              <a:buSzTx/>
              <a:buFontTx/>
              <a:buNone/>
            </a:pPr>
            <a:r>
              <a:rPr lang="en-US" altLang="fr-FR" sz="1400" b="1">
                <a:latin typeface="Times New Roman" panose="02020603050405020304" pitchFamily="18" charset="0"/>
              </a:rPr>
              <a:t>Dynamism (mechanism) broken</a:t>
            </a:r>
            <a:r>
              <a:rPr lang="en-US" altLang="fr-FR" sz="1800"/>
              <a:t> </a:t>
            </a:r>
            <a:endParaRPr lang="fr-FR" altLang="fr-FR" sz="1400" b="1">
              <a:latin typeface="Verdana" panose="020B0604030504040204" pitchFamily="34" charset="0"/>
            </a:endParaRPr>
          </a:p>
          <a:p>
            <a:pPr eaLnBrk="1" hangingPunct="1">
              <a:spcBef>
                <a:spcPct val="0"/>
              </a:spcBef>
              <a:buClrTx/>
              <a:buSzTx/>
              <a:buFontTx/>
              <a:buNone/>
            </a:pPr>
            <a:endParaRPr lang="fr-FR" altLang="fr-FR" sz="1400" b="1">
              <a:latin typeface="Verdana" panose="020B0604030504040204" pitchFamily="34" charset="0"/>
            </a:endParaRPr>
          </a:p>
        </p:txBody>
      </p:sp>
      <p:sp>
        <p:nvSpPr>
          <p:cNvPr id="116743" name="AutoShape 7"/>
          <p:cNvSpPr>
            <a:spLocks noChangeArrowheads="1"/>
          </p:cNvSpPr>
          <p:nvPr/>
        </p:nvSpPr>
        <p:spPr bwMode="auto">
          <a:xfrm>
            <a:off x="2627313" y="6034088"/>
            <a:ext cx="4176712" cy="823912"/>
          </a:xfrm>
          <a:prstGeom prst="irregularSeal1">
            <a:avLst/>
          </a:prstGeom>
          <a:solidFill>
            <a:schemeClr val="bg1">
              <a:alpha val="39999"/>
            </a:schemeClr>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t>Event failure</a:t>
            </a:r>
          </a:p>
        </p:txBody>
      </p:sp>
      <p:sp>
        <p:nvSpPr>
          <p:cNvPr id="116744" name="Line 8"/>
          <p:cNvSpPr>
            <a:spLocks noChangeShapeType="1"/>
          </p:cNvSpPr>
          <p:nvPr/>
        </p:nvSpPr>
        <p:spPr bwMode="auto">
          <a:xfrm>
            <a:off x="4643438" y="2217738"/>
            <a:ext cx="0" cy="50482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5" name="Line 9"/>
          <p:cNvSpPr>
            <a:spLocks noChangeShapeType="1"/>
          </p:cNvSpPr>
          <p:nvPr/>
        </p:nvSpPr>
        <p:spPr bwMode="auto">
          <a:xfrm>
            <a:off x="4716463" y="3500438"/>
            <a:ext cx="0" cy="360362"/>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6" name="Line 10"/>
          <p:cNvSpPr>
            <a:spLocks noChangeShapeType="1"/>
          </p:cNvSpPr>
          <p:nvPr/>
        </p:nvSpPr>
        <p:spPr bwMode="auto">
          <a:xfrm>
            <a:off x="4716463" y="4581525"/>
            <a:ext cx="0" cy="4318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7" name="Line 11"/>
          <p:cNvSpPr>
            <a:spLocks noChangeShapeType="1"/>
          </p:cNvSpPr>
          <p:nvPr/>
        </p:nvSpPr>
        <p:spPr bwMode="auto">
          <a:xfrm>
            <a:off x="4716463" y="58769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childTnLst>
                          </p:cTn>
                        </p:par>
                        <p:par>
                          <p:cTn id="7" fill="hold" nodeType="afterGroup">
                            <p:stCondLst>
                              <p:cond delay="0"/>
                            </p:stCondLst>
                            <p:childTnLst>
                              <p:par>
                                <p:cTn id="8" presetID="17" presetClass="entr" presetSubtype="1" fill="hold" grpId="0" nodeType="afterEffect">
                                  <p:stCondLst>
                                    <p:cond delay="0"/>
                                  </p:stCondLst>
                                  <p:childTnLst>
                                    <p:set>
                                      <p:cBhvr>
                                        <p:cTn id="9" dur="1" fill="hold">
                                          <p:stCondLst>
                                            <p:cond delay="0"/>
                                          </p:stCondLst>
                                        </p:cTn>
                                        <p:tgtEl>
                                          <p:spTgt spid="116744"/>
                                        </p:tgtEl>
                                        <p:attrNameLst>
                                          <p:attrName>style.visibility</p:attrName>
                                        </p:attrNameLst>
                                      </p:cBhvr>
                                      <p:to>
                                        <p:strVal val="visible"/>
                                      </p:to>
                                    </p:set>
                                    <p:anim calcmode="lin" valueType="num">
                                      <p:cBhvr>
                                        <p:cTn id="10" dur="500" fill="hold"/>
                                        <p:tgtEl>
                                          <p:spTgt spid="116744"/>
                                        </p:tgtEl>
                                        <p:attrNameLst>
                                          <p:attrName>ppt_x</p:attrName>
                                        </p:attrNameLst>
                                      </p:cBhvr>
                                      <p:tavLst>
                                        <p:tav tm="0">
                                          <p:val>
                                            <p:strVal val="#ppt_x"/>
                                          </p:val>
                                        </p:tav>
                                        <p:tav tm="100000">
                                          <p:val>
                                            <p:strVal val="#ppt_x"/>
                                          </p:val>
                                        </p:tav>
                                      </p:tavLst>
                                    </p:anim>
                                    <p:anim calcmode="lin" valueType="num">
                                      <p:cBhvr>
                                        <p:cTn id="11" dur="500" fill="hold"/>
                                        <p:tgtEl>
                                          <p:spTgt spid="116744"/>
                                        </p:tgtEl>
                                        <p:attrNameLst>
                                          <p:attrName>ppt_y</p:attrName>
                                        </p:attrNameLst>
                                      </p:cBhvr>
                                      <p:tavLst>
                                        <p:tav tm="0">
                                          <p:val>
                                            <p:strVal val="#ppt_y-#ppt_h/2"/>
                                          </p:val>
                                        </p:tav>
                                        <p:tav tm="100000">
                                          <p:val>
                                            <p:strVal val="#ppt_y"/>
                                          </p:val>
                                        </p:tav>
                                      </p:tavLst>
                                    </p:anim>
                                    <p:anim calcmode="lin" valueType="num">
                                      <p:cBhvr>
                                        <p:cTn id="12" dur="500" fill="hold"/>
                                        <p:tgtEl>
                                          <p:spTgt spid="116744"/>
                                        </p:tgtEl>
                                        <p:attrNameLst>
                                          <p:attrName>ppt_w</p:attrName>
                                        </p:attrNameLst>
                                      </p:cBhvr>
                                      <p:tavLst>
                                        <p:tav tm="0">
                                          <p:val>
                                            <p:strVal val="#ppt_w"/>
                                          </p:val>
                                        </p:tav>
                                        <p:tav tm="100000">
                                          <p:val>
                                            <p:strVal val="#ppt_w"/>
                                          </p:val>
                                        </p:tav>
                                      </p:tavLst>
                                    </p:anim>
                                    <p:anim calcmode="lin" valueType="num">
                                      <p:cBhvr>
                                        <p:cTn id="13" dur="500" fill="hold"/>
                                        <p:tgtEl>
                                          <p:spTgt spid="11674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740"/>
                                        </p:tgtEl>
                                        <p:attrNameLst>
                                          <p:attrName>style.visibility</p:attrName>
                                        </p:attrNameLst>
                                      </p:cBhvr>
                                      <p:to>
                                        <p:strVal val="visible"/>
                                      </p:to>
                                    </p:set>
                                  </p:childTnLst>
                                </p:cTn>
                              </p:par>
                            </p:childTnLst>
                          </p:cTn>
                        </p:par>
                        <p:par>
                          <p:cTn id="18" fill="hold" nodeType="afterGroup">
                            <p:stCondLst>
                              <p:cond delay="0"/>
                            </p:stCondLst>
                            <p:childTnLst>
                              <p:par>
                                <p:cTn id="19" presetID="17" presetClass="entr" presetSubtype="1" fill="hold" grpId="0" nodeType="afterEffect">
                                  <p:stCondLst>
                                    <p:cond delay="0"/>
                                  </p:stCondLst>
                                  <p:childTnLst>
                                    <p:set>
                                      <p:cBhvr>
                                        <p:cTn id="20" dur="1" fill="hold">
                                          <p:stCondLst>
                                            <p:cond delay="0"/>
                                          </p:stCondLst>
                                        </p:cTn>
                                        <p:tgtEl>
                                          <p:spTgt spid="116745"/>
                                        </p:tgtEl>
                                        <p:attrNameLst>
                                          <p:attrName>style.visibility</p:attrName>
                                        </p:attrNameLst>
                                      </p:cBhvr>
                                      <p:to>
                                        <p:strVal val="visible"/>
                                      </p:to>
                                    </p:set>
                                    <p:anim calcmode="lin" valueType="num">
                                      <p:cBhvr>
                                        <p:cTn id="21" dur="500" fill="hold"/>
                                        <p:tgtEl>
                                          <p:spTgt spid="116745"/>
                                        </p:tgtEl>
                                        <p:attrNameLst>
                                          <p:attrName>ppt_x</p:attrName>
                                        </p:attrNameLst>
                                      </p:cBhvr>
                                      <p:tavLst>
                                        <p:tav tm="0">
                                          <p:val>
                                            <p:strVal val="#ppt_x"/>
                                          </p:val>
                                        </p:tav>
                                        <p:tav tm="100000">
                                          <p:val>
                                            <p:strVal val="#ppt_x"/>
                                          </p:val>
                                        </p:tav>
                                      </p:tavLst>
                                    </p:anim>
                                    <p:anim calcmode="lin" valueType="num">
                                      <p:cBhvr>
                                        <p:cTn id="22" dur="500" fill="hold"/>
                                        <p:tgtEl>
                                          <p:spTgt spid="116745"/>
                                        </p:tgtEl>
                                        <p:attrNameLst>
                                          <p:attrName>ppt_y</p:attrName>
                                        </p:attrNameLst>
                                      </p:cBhvr>
                                      <p:tavLst>
                                        <p:tav tm="0">
                                          <p:val>
                                            <p:strVal val="#ppt_y-#ppt_h/2"/>
                                          </p:val>
                                        </p:tav>
                                        <p:tav tm="100000">
                                          <p:val>
                                            <p:strVal val="#ppt_y"/>
                                          </p:val>
                                        </p:tav>
                                      </p:tavLst>
                                    </p:anim>
                                    <p:anim calcmode="lin" valueType="num">
                                      <p:cBhvr>
                                        <p:cTn id="23" dur="500" fill="hold"/>
                                        <p:tgtEl>
                                          <p:spTgt spid="116745"/>
                                        </p:tgtEl>
                                        <p:attrNameLst>
                                          <p:attrName>ppt_w</p:attrName>
                                        </p:attrNameLst>
                                      </p:cBhvr>
                                      <p:tavLst>
                                        <p:tav tm="0">
                                          <p:val>
                                            <p:strVal val="#ppt_w"/>
                                          </p:val>
                                        </p:tav>
                                        <p:tav tm="100000">
                                          <p:val>
                                            <p:strVal val="#ppt_w"/>
                                          </p:val>
                                        </p:tav>
                                      </p:tavLst>
                                    </p:anim>
                                    <p:anim calcmode="lin" valueType="num">
                                      <p:cBhvr>
                                        <p:cTn id="24" dur="500" fill="hold"/>
                                        <p:tgtEl>
                                          <p:spTgt spid="11674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741"/>
                                        </p:tgtEl>
                                        <p:attrNameLst>
                                          <p:attrName>style.visibility</p:attrName>
                                        </p:attrNameLst>
                                      </p:cBhvr>
                                      <p:to>
                                        <p:strVal val="visible"/>
                                      </p:to>
                                    </p:set>
                                  </p:childTnLst>
                                </p:cTn>
                              </p:par>
                            </p:childTnLst>
                          </p:cTn>
                        </p:par>
                        <p:par>
                          <p:cTn id="29" fill="hold" nodeType="afterGroup">
                            <p:stCondLst>
                              <p:cond delay="0"/>
                            </p:stCondLst>
                            <p:childTnLst>
                              <p:par>
                                <p:cTn id="30" presetID="17" presetClass="entr" presetSubtype="1" fill="hold" grpId="0" nodeType="afterEffect">
                                  <p:stCondLst>
                                    <p:cond delay="0"/>
                                  </p:stCondLst>
                                  <p:childTnLst>
                                    <p:set>
                                      <p:cBhvr>
                                        <p:cTn id="31" dur="1" fill="hold">
                                          <p:stCondLst>
                                            <p:cond delay="0"/>
                                          </p:stCondLst>
                                        </p:cTn>
                                        <p:tgtEl>
                                          <p:spTgt spid="116746"/>
                                        </p:tgtEl>
                                        <p:attrNameLst>
                                          <p:attrName>style.visibility</p:attrName>
                                        </p:attrNameLst>
                                      </p:cBhvr>
                                      <p:to>
                                        <p:strVal val="visible"/>
                                      </p:to>
                                    </p:set>
                                    <p:anim calcmode="lin" valueType="num">
                                      <p:cBhvr>
                                        <p:cTn id="32" dur="500" fill="hold"/>
                                        <p:tgtEl>
                                          <p:spTgt spid="116746"/>
                                        </p:tgtEl>
                                        <p:attrNameLst>
                                          <p:attrName>ppt_x</p:attrName>
                                        </p:attrNameLst>
                                      </p:cBhvr>
                                      <p:tavLst>
                                        <p:tav tm="0">
                                          <p:val>
                                            <p:strVal val="#ppt_x"/>
                                          </p:val>
                                        </p:tav>
                                        <p:tav tm="100000">
                                          <p:val>
                                            <p:strVal val="#ppt_x"/>
                                          </p:val>
                                        </p:tav>
                                      </p:tavLst>
                                    </p:anim>
                                    <p:anim calcmode="lin" valueType="num">
                                      <p:cBhvr>
                                        <p:cTn id="33" dur="500" fill="hold"/>
                                        <p:tgtEl>
                                          <p:spTgt spid="116746"/>
                                        </p:tgtEl>
                                        <p:attrNameLst>
                                          <p:attrName>ppt_y</p:attrName>
                                        </p:attrNameLst>
                                      </p:cBhvr>
                                      <p:tavLst>
                                        <p:tav tm="0">
                                          <p:val>
                                            <p:strVal val="#ppt_y-#ppt_h/2"/>
                                          </p:val>
                                        </p:tav>
                                        <p:tav tm="100000">
                                          <p:val>
                                            <p:strVal val="#ppt_y"/>
                                          </p:val>
                                        </p:tav>
                                      </p:tavLst>
                                    </p:anim>
                                    <p:anim calcmode="lin" valueType="num">
                                      <p:cBhvr>
                                        <p:cTn id="34" dur="500" fill="hold"/>
                                        <p:tgtEl>
                                          <p:spTgt spid="116746"/>
                                        </p:tgtEl>
                                        <p:attrNameLst>
                                          <p:attrName>ppt_w</p:attrName>
                                        </p:attrNameLst>
                                      </p:cBhvr>
                                      <p:tavLst>
                                        <p:tav tm="0">
                                          <p:val>
                                            <p:strVal val="#ppt_w"/>
                                          </p:val>
                                        </p:tav>
                                        <p:tav tm="100000">
                                          <p:val>
                                            <p:strVal val="#ppt_w"/>
                                          </p:val>
                                        </p:tav>
                                      </p:tavLst>
                                    </p:anim>
                                    <p:anim calcmode="lin" valueType="num">
                                      <p:cBhvr>
                                        <p:cTn id="35" dur="500" fill="hold"/>
                                        <p:tgtEl>
                                          <p:spTgt spid="116746"/>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6742"/>
                                        </p:tgtEl>
                                        <p:attrNameLst>
                                          <p:attrName>style.visibility</p:attrName>
                                        </p:attrNameLst>
                                      </p:cBhvr>
                                      <p:to>
                                        <p:strVal val="visible"/>
                                      </p:to>
                                    </p:set>
                                  </p:childTnLst>
                                </p:cTn>
                              </p:par>
                            </p:childTnLst>
                          </p:cTn>
                        </p:par>
                        <p:par>
                          <p:cTn id="40" fill="hold" nodeType="afterGroup">
                            <p:stCondLst>
                              <p:cond delay="0"/>
                            </p:stCondLst>
                            <p:childTnLst>
                              <p:par>
                                <p:cTn id="41" presetID="17" presetClass="entr" presetSubtype="1" fill="hold" grpId="0" nodeType="afterEffect">
                                  <p:stCondLst>
                                    <p:cond delay="0"/>
                                  </p:stCondLst>
                                  <p:childTnLst>
                                    <p:set>
                                      <p:cBhvr>
                                        <p:cTn id="42" dur="1" fill="hold">
                                          <p:stCondLst>
                                            <p:cond delay="0"/>
                                          </p:stCondLst>
                                        </p:cTn>
                                        <p:tgtEl>
                                          <p:spTgt spid="116747"/>
                                        </p:tgtEl>
                                        <p:attrNameLst>
                                          <p:attrName>style.visibility</p:attrName>
                                        </p:attrNameLst>
                                      </p:cBhvr>
                                      <p:to>
                                        <p:strVal val="visible"/>
                                      </p:to>
                                    </p:set>
                                    <p:anim calcmode="lin" valueType="num">
                                      <p:cBhvr>
                                        <p:cTn id="43" dur="500" fill="hold"/>
                                        <p:tgtEl>
                                          <p:spTgt spid="116747"/>
                                        </p:tgtEl>
                                        <p:attrNameLst>
                                          <p:attrName>ppt_x</p:attrName>
                                        </p:attrNameLst>
                                      </p:cBhvr>
                                      <p:tavLst>
                                        <p:tav tm="0">
                                          <p:val>
                                            <p:strVal val="#ppt_x"/>
                                          </p:val>
                                        </p:tav>
                                        <p:tav tm="100000">
                                          <p:val>
                                            <p:strVal val="#ppt_x"/>
                                          </p:val>
                                        </p:tav>
                                      </p:tavLst>
                                    </p:anim>
                                    <p:anim calcmode="lin" valueType="num">
                                      <p:cBhvr>
                                        <p:cTn id="44" dur="500" fill="hold"/>
                                        <p:tgtEl>
                                          <p:spTgt spid="116747"/>
                                        </p:tgtEl>
                                        <p:attrNameLst>
                                          <p:attrName>ppt_y</p:attrName>
                                        </p:attrNameLst>
                                      </p:cBhvr>
                                      <p:tavLst>
                                        <p:tav tm="0">
                                          <p:val>
                                            <p:strVal val="#ppt_y-#ppt_h/2"/>
                                          </p:val>
                                        </p:tav>
                                        <p:tav tm="100000">
                                          <p:val>
                                            <p:strVal val="#ppt_y"/>
                                          </p:val>
                                        </p:tav>
                                      </p:tavLst>
                                    </p:anim>
                                    <p:anim calcmode="lin" valueType="num">
                                      <p:cBhvr>
                                        <p:cTn id="45" dur="500" fill="hold"/>
                                        <p:tgtEl>
                                          <p:spTgt spid="116747"/>
                                        </p:tgtEl>
                                        <p:attrNameLst>
                                          <p:attrName>ppt_w</p:attrName>
                                        </p:attrNameLst>
                                      </p:cBhvr>
                                      <p:tavLst>
                                        <p:tav tm="0">
                                          <p:val>
                                            <p:strVal val="#ppt_w"/>
                                          </p:val>
                                        </p:tav>
                                        <p:tav tm="100000">
                                          <p:val>
                                            <p:strVal val="#ppt_w"/>
                                          </p:val>
                                        </p:tav>
                                      </p:tavLst>
                                    </p:anim>
                                    <p:anim calcmode="lin" valueType="num">
                                      <p:cBhvr>
                                        <p:cTn id="46" dur="500" fill="hold"/>
                                        <p:tgtEl>
                                          <p:spTgt spid="116747"/>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
                            </p:stCondLst>
                            <p:childTnLst>
                              <p:par>
                                <p:cTn id="48" presetID="47" presetClass="entr" presetSubtype="0" fill="hold" grpId="0" nodeType="afterEffect">
                                  <p:stCondLst>
                                    <p:cond delay="0"/>
                                  </p:stCondLst>
                                  <p:childTnLst>
                                    <p:set>
                                      <p:cBhvr>
                                        <p:cTn id="49" dur="1" fill="hold">
                                          <p:stCondLst>
                                            <p:cond delay="0"/>
                                          </p:stCondLst>
                                        </p:cTn>
                                        <p:tgtEl>
                                          <p:spTgt spid="116743"/>
                                        </p:tgtEl>
                                        <p:attrNameLst>
                                          <p:attrName>style.visibility</p:attrName>
                                        </p:attrNameLst>
                                      </p:cBhvr>
                                      <p:to>
                                        <p:strVal val="visible"/>
                                      </p:to>
                                    </p:set>
                                    <p:animEffect transition="in" filter="fade">
                                      <p:cBhvr>
                                        <p:cTn id="50" dur="1000"/>
                                        <p:tgtEl>
                                          <p:spTgt spid="116743"/>
                                        </p:tgtEl>
                                      </p:cBhvr>
                                    </p:animEffect>
                                    <p:anim calcmode="lin" valueType="num">
                                      <p:cBhvr>
                                        <p:cTn id="51" dur="1000" fill="hold"/>
                                        <p:tgtEl>
                                          <p:spTgt spid="116743"/>
                                        </p:tgtEl>
                                        <p:attrNameLst>
                                          <p:attrName>ppt_x</p:attrName>
                                        </p:attrNameLst>
                                      </p:cBhvr>
                                      <p:tavLst>
                                        <p:tav tm="0">
                                          <p:val>
                                            <p:strVal val="#ppt_x"/>
                                          </p:val>
                                        </p:tav>
                                        <p:tav tm="100000">
                                          <p:val>
                                            <p:strVal val="#ppt_x"/>
                                          </p:val>
                                        </p:tav>
                                      </p:tavLst>
                                    </p:anim>
                                    <p:anim calcmode="lin" valueType="num">
                                      <p:cBhvr>
                                        <p:cTn id="52" dur="1000" fill="hold"/>
                                        <p:tgtEl>
                                          <p:spTgt spid="1167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P spid="116741" grpId="0" animBg="1"/>
      <p:bldP spid="116742" grpId="0" animBg="1"/>
      <p:bldP spid="116743" grpId="0" animBg="1"/>
      <p:bldP spid="116744" grpId="0" animBg="1"/>
      <p:bldP spid="116745" grpId="0" animBg="1"/>
      <p:bldP spid="116746" grpId="0" animBg="1"/>
      <p:bldP spid="116747" grpId="0" animBg="1"/>
    </p:bldLst>
  </p:timing>
</p:sld>
</file>

<file path=ppt/theme/theme1.xml><?xml version="1.0" encoding="utf-8"?>
<a:theme xmlns:a="http://schemas.openxmlformats.org/drawingml/2006/main" name="Ondulation">
  <a:themeElements>
    <a:clrScheme name="Ondulation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ul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ulation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ulation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ulation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ulation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ulation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ulation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ulation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ulation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ulation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3911</TotalTime>
  <Words>2503</Words>
  <Application>Microsoft Office PowerPoint</Application>
  <PresentationFormat>Affichage à l'écran (4:3)</PresentationFormat>
  <Paragraphs>486</Paragraphs>
  <Slides>89</Slides>
  <Notes>0</Notes>
  <HiddenSlides>0</HiddenSlides>
  <MMClips>0</MMClips>
  <ScaleCrop>false</ScaleCrop>
  <HeadingPairs>
    <vt:vector size="8" baseType="variant">
      <vt:variant>
        <vt:lpstr>Polices utilisées</vt:lpstr>
      </vt:variant>
      <vt:variant>
        <vt:i4>16</vt:i4>
      </vt:variant>
      <vt:variant>
        <vt:lpstr>Thème</vt:lpstr>
      </vt:variant>
      <vt:variant>
        <vt:i4>3</vt:i4>
      </vt:variant>
      <vt:variant>
        <vt:lpstr>Serveurs OLE incorporés</vt:lpstr>
      </vt:variant>
      <vt:variant>
        <vt:i4>2</vt:i4>
      </vt:variant>
      <vt:variant>
        <vt:lpstr>Titres des diapositives</vt:lpstr>
      </vt:variant>
      <vt:variant>
        <vt:i4>89</vt:i4>
      </vt:variant>
    </vt:vector>
  </HeadingPairs>
  <TitlesOfParts>
    <vt:vector size="110" baseType="lpstr">
      <vt:lpstr>ＭＳ Ｐゴシック</vt:lpstr>
      <vt:lpstr>Aharoni</vt:lpstr>
      <vt:lpstr>AR DARLING</vt:lpstr>
      <vt:lpstr>AR JULIAN</vt:lpstr>
      <vt:lpstr>Arial</vt:lpstr>
      <vt:lpstr>Batang</vt:lpstr>
      <vt:lpstr>Calibri</vt:lpstr>
      <vt:lpstr>Century Gothic</vt:lpstr>
      <vt:lpstr>Garamond</vt:lpstr>
      <vt:lpstr>굴림</vt:lpstr>
      <vt:lpstr>Snap ITC</vt:lpstr>
      <vt:lpstr>Sylfaen</vt:lpstr>
      <vt:lpstr>Tahoma</vt:lpstr>
      <vt:lpstr>Times New Roman</vt:lpstr>
      <vt:lpstr>Verdana</vt:lpstr>
      <vt:lpstr>Wingdings</vt:lpstr>
      <vt:lpstr>Ondulation</vt:lpstr>
      <vt:lpstr>Ruisseau</vt:lpstr>
      <vt:lpstr>1_Ruisseau</vt:lpstr>
      <vt:lpstr>Image</vt:lpstr>
      <vt:lpstr>Acrobat Document</vt:lpstr>
      <vt:lpstr>Présentation PowerPoint</vt:lpstr>
      <vt:lpstr>Présentation PowerPoint</vt:lpstr>
      <vt:lpstr>Présentation PowerPoint</vt:lpstr>
      <vt:lpstr>Présentation PowerPoint</vt:lpstr>
      <vt:lpstr>Présentation PowerPoint</vt:lpstr>
      <vt:lpstr>Learning by failures on resources</vt:lpstr>
      <vt:lpstr>Failure Case Study </vt:lpstr>
      <vt:lpstr>History : Philips Open of Nice</vt:lpstr>
      <vt:lpstr>Understanding the failure</vt:lpstr>
      <vt:lpstr>Présentation PowerPoint</vt:lpstr>
      <vt:lpstr>Présentation PowerPoint</vt:lpstr>
      <vt:lpstr>Dangers </vt:lpstr>
      <vt:lpstr>How to be sustainable ?</vt:lpstr>
      <vt:lpstr>One solution for this case !</vt:lpstr>
      <vt:lpstr>Présentation PowerPoint</vt:lpstr>
      <vt:lpstr>Assets Construction !</vt:lpstr>
      <vt:lpstr>Présentation PowerPoint</vt:lpstr>
      <vt:lpstr>Présentation PowerPoint</vt:lpstr>
      <vt:lpstr>Business Plan &amp; Model</vt:lpstr>
      <vt:lpstr>Business Plan</vt:lpstr>
      <vt:lpstr>Business Plan of what ?</vt:lpstr>
      <vt:lpstr>Business Plan approach</vt:lpstr>
      <vt:lpstr>Evaluation step</vt:lpstr>
      <vt:lpstr>Evaluation step</vt:lpstr>
      <vt:lpstr>Organizational step </vt:lpstr>
      <vt:lpstr>Resume “BUSINESS MODEL”</vt:lpstr>
      <vt:lpstr>Business Model ? </vt:lpstr>
      <vt:lpstr>5 “keys” to explain for your Business Model</vt:lpstr>
      <vt:lpstr>Example of Business Model : ZARA case</vt:lpstr>
      <vt:lpstr>Présentation PowerPoint</vt:lpstr>
      <vt:lpstr>Pampelonne Business Model</vt:lpstr>
      <vt:lpstr>Présentation PowerPoint</vt:lpstr>
      <vt:lpstr>Restitution step</vt:lpstr>
      <vt:lpstr>Final Restitution step</vt:lpstr>
      <vt:lpstr>Be careful !</vt:lpstr>
      <vt:lpstr>+ You have to be “sensemaking” and on the implementation of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Open13</vt:lpstr>
      <vt:lpstr>Présentation PowerPoint</vt:lpstr>
      <vt:lpstr>Futur ? </vt:lpstr>
      <vt:lpstr>T.T.T Strategy</vt:lpstr>
      <vt:lpstr>Strategic vision for an unique tennis ecosystem</vt:lpstr>
      <vt:lpstr>Présentation PowerPoint</vt:lpstr>
      <vt:lpstr>Présentation PowerPoint</vt:lpstr>
      <vt:lpstr>90 % of sports organizations </vt:lpstr>
      <vt:lpstr>Strategic vision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BNPPM</vt:lpstr>
      <vt:lpstr>Futur ?</vt:lpstr>
      <vt:lpstr>10 % of sports organizations</vt:lpstr>
      <vt:lpstr>Présentation PowerPoint</vt:lpstr>
    </vt:vector>
  </TitlesOfParts>
  <Company>iut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MANAGEMENT OF SPORTS EVENTS AND ENTERTAINMENT ORGANISATIONS</dc:title>
  <dc:creator>LEO</dc:creator>
  <cp:lastModifiedBy>Lionel Maltese</cp:lastModifiedBy>
  <cp:revision>48</cp:revision>
  <dcterms:created xsi:type="dcterms:W3CDTF">2008-05-22T06:33:27Z</dcterms:created>
  <dcterms:modified xsi:type="dcterms:W3CDTF">2017-12-26T06:53:48Z</dcterms:modified>
</cp:coreProperties>
</file>