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361" r:id="rId3"/>
    <p:sldId id="387" r:id="rId4"/>
    <p:sldId id="362" r:id="rId5"/>
    <p:sldId id="363" r:id="rId6"/>
    <p:sldId id="386" r:id="rId7"/>
    <p:sldId id="364" r:id="rId8"/>
    <p:sldId id="365" r:id="rId9"/>
    <p:sldId id="366" r:id="rId10"/>
    <p:sldId id="367" r:id="rId11"/>
    <p:sldId id="368" r:id="rId12"/>
    <p:sldId id="369" r:id="rId13"/>
    <p:sldId id="388" r:id="rId14"/>
    <p:sldId id="370" r:id="rId15"/>
    <p:sldId id="385" r:id="rId16"/>
    <p:sldId id="375" r:id="rId17"/>
    <p:sldId id="376" r:id="rId18"/>
    <p:sldId id="377" r:id="rId19"/>
    <p:sldId id="378" r:id="rId20"/>
    <p:sldId id="379" r:id="rId21"/>
    <p:sldId id="380" r:id="rId22"/>
    <p:sldId id="381" r:id="rId23"/>
    <p:sldId id="382" r:id="rId24"/>
    <p:sldId id="383" r:id="rId25"/>
    <p:sldId id="384" r:id="rId26"/>
    <p:sldId id="355" r:id="rId27"/>
    <p:sldId id="356" r:id="rId28"/>
    <p:sldId id="357" r:id="rId29"/>
    <p:sldId id="358" r:id="rId30"/>
    <p:sldId id="346" r:id="rId31"/>
    <p:sldId id="347" r:id="rId32"/>
    <p:sldId id="345" r:id="rId33"/>
    <p:sldId id="339" r:id="rId34"/>
    <p:sldId id="344" r:id="rId35"/>
    <p:sldId id="333" r:id="rId36"/>
    <p:sldId id="351" r:id="rId37"/>
    <p:sldId id="260" r:id="rId38"/>
    <p:sldId id="261" r:id="rId39"/>
    <p:sldId id="264" r:id="rId40"/>
    <p:sldId id="265" r:id="rId41"/>
    <p:sldId id="266" r:id="rId42"/>
    <p:sldId id="350" r:id="rId43"/>
    <p:sldId id="342" r:id="rId44"/>
    <p:sldId id="267" r:id="rId45"/>
    <p:sldId id="268" r:id="rId46"/>
    <p:sldId id="349" r:id="rId47"/>
    <p:sldId id="352" r:id="rId48"/>
    <p:sldId id="269" r:id="rId49"/>
    <p:sldId id="270"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9" r:id="rId73"/>
    <p:sldId id="300" r:id="rId74"/>
    <p:sldId id="301" r:id="rId75"/>
    <p:sldId id="302" r:id="rId76"/>
    <p:sldId id="303" r:id="rId77"/>
    <p:sldId id="304" r:id="rId78"/>
    <p:sldId id="305" r:id="rId79"/>
    <p:sldId id="307" r:id="rId80"/>
    <p:sldId id="320" r:id="rId81"/>
    <p:sldId id="353" r:id="rId82"/>
    <p:sldId id="359" r:id="rId83"/>
    <p:sldId id="360"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69" autoAdjust="0"/>
    <p:restoredTop sz="82048" autoAdjust="0"/>
  </p:normalViewPr>
  <p:slideViewPr>
    <p:cSldViewPr>
      <p:cViewPr varScale="1">
        <p:scale>
          <a:sx n="62" d="100"/>
          <a:sy n="62" d="100"/>
        </p:scale>
        <p:origin x="39" y="246"/>
      </p:cViewPr>
      <p:guideLst>
        <p:guide orient="horz" pos="2160"/>
        <p:guide pos="2880"/>
      </p:guideLst>
    </p:cSldViewPr>
  </p:slideViewPr>
  <p:outlineViewPr>
    <p:cViewPr>
      <p:scale>
        <a:sx n="1" d="1"/>
        <a:sy n="1" d="1"/>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24" name="Rectangle 24"/>
          <p:cNvSpPr>
            <a:spLocks noGrp="1"/>
          </p:cNvSpPr>
          <p:nvPr>
            <p:ph type="dt" sz="quarter" idx="1"/>
          </p:nvPr>
        </p:nvSpPr>
        <p:spPr>
          <a:xfrm>
            <a:off x="3884613"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fld id="{32B23469-B7FA-4C19-B37D-23B1D231231E}" type="datetimeFigureOut">
              <a:rPr lang="fr-FR"/>
              <a:pPr>
                <a:defRPr/>
              </a:pPr>
              <a:t>14/01/2018</a:t>
            </a:fld>
            <a:endParaRPr lang="fr-FR"/>
          </a:p>
        </p:txBody>
      </p:sp>
      <p:sp>
        <p:nvSpPr>
          <p:cNvPr id="30" name="Rectangle 30"/>
          <p:cNvSpPr>
            <a:spLocks noGrp="1"/>
          </p:cNvSpPr>
          <p:nvPr>
            <p:ph type="ftr" sz="quarter" idx="2"/>
          </p:nvPr>
        </p:nvSpPr>
        <p:spPr>
          <a:xfrm>
            <a:off x="0" y="8685213"/>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18" name="Rectangle 18"/>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2585B93-BC28-45CD-B179-509F5856BDE9}" type="slidenum">
              <a:rPr lang="fr-FR"/>
              <a:pPr>
                <a:defRPr/>
              </a:pPr>
              <a:t>‹N°›</a:t>
            </a:fld>
            <a:endParaRPr lang="fr-FR"/>
          </a:p>
        </p:txBody>
      </p:sp>
    </p:spTree>
    <p:extLst>
      <p:ext uri="{BB962C8B-B14F-4D97-AF65-F5344CB8AC3E}">
        <p14:creationId xmlns:p14="http://schemas.microsoft.com/office/powerpoint/2010/main" val="1663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15" name="Rectangle 15"/>
          <p:cNvSpPr>
            <a:spLocks noGrp="1"/>
          </p:cNvSpPr>
          <p:nvPr>
            <p:ph type="dt" idx="1"/>
          </p:nvPr>
        </p:nvSpPr>
        <p:spPr>
          <a:xfrm>
            <a:off x="3884613"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fr-FR" noProof="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fr-FR" noProof="0"/>
              <a:t>Cliquer ici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8" name="Rectangle 18"/>
          <p:cNvSpPr>
            <a:spLocks noGrp="1"/>
          </p:cNvSpPr>
          <p:nvPr>
            <p:ph type="ftr" sz="quarter" idx="4"/>
          </p:nvPr>
        </p:nvSpPr>
        <p:spPr>
          <a:xfrm>
            <a:off x="0" y="8685213"/>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28" name="Rectangle 28"/>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35E876A-2E3D-4368-BBFB-A3DA17196F91}" type="slidenum">
              <a:rPr lang="fr-FR"/>
              <a:pPr>
                <a:defRPr/>
              </a:pPr>
              <a:t>‹N°›</a:t>
            </a:fld>
            <a:endParaRPr lang="fr-FR"/>
          </a:p>
        </p:txBody>
      </p:sp>
    </p:spTree>
    <p:extLst>
      <p:ext uri="{BB962C8B-B14F-4D97-AF65-F5344CB8AC3E}">
        <p14:creationId xmlns:p14="http://schemas.microsoft.com/office/powerpoint/2010/main" val="257025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fr-FR"/>
          </a:p>
        </p:txBody>
      </p:sp>
    </p:spTree>
    <p:extLst>
      <p:ext uri="{BB962C8B-B14F-4D97-AF65-F5344CB8AC3E}">
        <p14:creationId xmlns:p14="http://schemas.microsoft.com/office/powerpoint/2010/main" val="379586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5E876A-2E3D-4368-BBFB-A3DA17196F91}" type="slidenum">
              <a:rPr lang="fr-FR" smtClean="0"/>
              <a:pPr>
                <a:defRPr/>
              </a:pPr>
              <a:t>39</a:t>
            </a:fld>
            <a:endParaRPr lang="fr-FR"/>
          </a:p>
        </p:txBody>
      </p:sp>
    </p:spTree>
    <p:extLst>
      <p:ext uri="{BB962C8B-B14F-4D97-AF65-F5344CB8AC3E}">
        <p14:creationId xmlns:p14="http://schemas.microsoft.com/office/powerpoint/2010/main" val="85338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5E876A-2E3D-4368-BBFB-A3DA17196F91}" type="slidenum">
              <a:rPr lang="fr-FR" smtClean="0"/>
              <a:pPr>
                <a:defRPr/>
              </a:pPr>
              <a:t>47</a:t>
            </a:fld>
            <a:endParaRPr lang="fr-FR"/>
          </a:p>
        </p:txBody>
      </p:sp>
    </p:spTree>
    <p:extLst>
      <p:ext uri="{BB962C8B-B14F-4D97-AF65-F5344CB8AC3E}">
        <p14:creationId xmlns:p14="http://schemas.microsoft.com/office/powerpoint/2010/main" val="201171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5E876A-2E3D-4368-BBFB-A3DA17196F91}" type="slidenum">
              <a:rPr lang="fr-FR" smtClean="0"/>
              <a:pPr>
                <a:defRPr/>
              </a:pPr>
              <a:t>83</a:t>
            </a:fld>
            <a:endParaRPr lang="fr-FR"/>
          </a:p>
        </p:txBody>
      </p:sp>
    </p:spTree>
    <p:extLst>
      <p:ext uri="{BB962C8B-B14F-4D97-AF65-F5344CB8AC3E}">
        <p14:creationId xmlns:p14="http://schemas.microsoft.com/office/powerpoint/2010/main" val="192583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fr-F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Cliquer ici pour modifier le style des sous-titres du masque</a:t>
            </a:r>
          </a:p>
        </p:txBody>
      </p:sp>
      <p:sp>
        <p:nvSpPr>
          <p:cNvPr id="5" name="Rectangle 5"/>
          <p:cNvSpPr>
            <a:spLocks noGrp="1"/>
          </p:cNvSpPr>
          <p:nvPr>
            <p:ph type="ctrTitle"/>
          </p:nvPr>
        </p:nvSpPr>
        <p:spPr>
          <a:xfrm>
            <a:off x="1108986" y="3606800"/>
            <a:ext cx="7577814" cy="1470025"/>
          </a:xfrm>
        </p:spPr>
        <p:txBody>
          <a:bodyPr/>
          <a:lstStyle>
            <a:lvl1pPr algn="r" latinLnBrk="0">
              <a:defRPr lang="fr-FR" sz="4000"/>
            </a:lvl1pPr>
          </a:lstStyle>
          <a:p>
            <a:r>
              <a:rPr lang="fr-FR"/>
              <a:t>Cliquer ici pour modifier le style du titre du masque</a:t>
            </a:r>
          </a:p>
        </p:txBody>
      </p:sp>
      <p:sp>
        <p:nvSpPr>
          <p:cNvPr id="9" name="Date Placeholder 9"/>
          <p:cNvSpPr>
            <a:spLocks noGrp="1"/>
          </p:cNvSpPr>
          <p:nvPr>
            <p:ph type="dt" sz="half" idx="10"/>
          </p:nvPr>
        </p:nvSpPr>
        <p:spPr/>
        <p:txBody>
          <a:bodyPr/>
          <a:lstStyle>
            <a:lvl1pPr>
              <a:defRPr/>
            </a:lvl1pPr>
          </a:lstStyle>
          <a:p>
            <a:pPr>
              <a:defRPr/>
            </a:pPr>
            <a:fld id="{E8B61CCA-AF8E-45A8-9A72-B1DB9B8DE3EB}" type="datetimeFigureOut">
              <a:rPr lang="fr-FR"/>
              <a:pPr>
                <a:defRPr/>
              </a:pPr>
              <a:t>14/01/2018</a:t>
            </a:fld>
            <a:endParaRPr/>
          </a:p>
        </p:txBody>
      </p:sp>
      <p:sp>
        <p:nvSpPr>
          <p:cNvPr id="10" name="Slide Number Placeholder 10"/>
          <p:cNvSpPr>
            <a:spLocks noGrp="1"/>
          </p:cNvSpPr>
          <p:nvPr>
            <p:ph type="sldNum" sz="quarter" idx="11"/>
          </p:nvPr>
        </p:nvSpPr>
        <p:spPr/>
        <p:txBody>
          <a:bodyPr/>
          <a:lstStyle>
            <a:lvl1pPr>
              <a:defRPr/>
            </a:lvl1pPr>
          </a:lstStyle>
          <a:p>
            <a:pPr>
              <a:defRPr/>
            </a:pPr>
            <a:fld id="{EC65FCC1-8807-4705-9582-CA5D82EB1A4C}" type="slidenum">
              <a:rPr lang="fr-FR"/>
              <a:pPr>
                <a:defRPr/>
              </a:pPr>
              <a:t>‹N°›</a:t>
            </a:fld>
            <a:endParaRPr lang="fr-FR"/>
          </a:p>
        </p:txBody>
      </p:sp>
      <p:sp>
        <p:nvSpPr>
          <p:cNvPr id="11" name="Footer Placeholder 11"/>
          <p:cNvSpPr>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243481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51211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4" name="Rectangle 6"/>
          <p:cNvSpPr>
            <a:spLocks noGrp="1"/>
          </p:cNvSpPr>
          <p:nvPr>
            <p:ph type="dt" sz="half" idx="10"/>
          </p:nvPr>
        </p:nvSpPr>
        <p:spPr/>
        <p:txBody>
          <a:bodyPr/>
          <a:lstStyle>
            <a:lvl1pPr>
              <a:defRPr/>
            </a:lvl1pPr>
          </a:lstStyle>
          <a:p>
            <a:pPr>
              <a:defRPr/>
            </a:pPr>
            <a:fld id="{782897AB-8F0C-4F51-8420-0A4443F3EA62}" type="datetimeFigureOut">
              <a:rPr lang="fr-FR"/>
              <a:pPr>
                <a:defRPr/>
              </a:pPr>
              <a:t>14/01/2018</a:t>
            </a:fld>
            <a:endParaRPr/>
          </a:p>
        </p:txBody>
      </p:sp>
      <p:sp>
        <p:nvSpPr>
          <p:cNvPr id="5" name="Rectangle 20"/>
          <p:cNvSpPr>
            <a:spLocks noGrp="1"/>
          </p:cNvSpPr>
          <p:nvPr>
            <p:ph type="ftr" sz="quarter" idx="11"/>
          </p:nvPr>
        </p:nvSpPr>
        <p:spPr/>
        <p:txBody>
          <a:bodyPr/>
          <a:lstStyle>
            <a:lvl1pPr>
              <a:defRPr/>
            </a:lvl1pPr>
          </a:lstStyle>
          <a:p>
            <a:pPr>
              <a:defRPr/>
            </a:pPr>
            <a:endParaRPr/>
          </a:p>
        </p:txBody>
      </p:sp>
      <p:sp>
        <p:nvSpPr>
          <p:cNvPr id="6" name="Rectangle 21"/>
          <p:cNvSpPr>
            <a:spLocks noGrp="1"/>
          </p:cNvSpPr>
          <p:nvPr>
            <p:ph type="sldNum" sz="quarter" idx="12"/>
          </p:nvPr>
        </p:nvSpPr>
        <p:spPr/>
        <p:txBody>
          <a:bodyPr/>
          <a:lstStyle>
            <a:lvl1pPr>
              <a:defRPr/>
            </a:lvl1pPr>
          </a:lstStyle>
          <a:p>
            <a:pPr>
              <a:defRPr/>
            </a:pPr>
            <a:fld id="{BBB90235-FB0F-40A2-AF01-465330CE67F5}" type="slidenum">
              <a:rPr lang="fr-FR"/>
              <a:pPr>
                <a:defRPr/>
              </a:pPr>
              <a:t>‹N°›</a:t>
            </a:fld>
            <a:endParaRPr lang="fr-FR"/>
          </a:p>
        </p:txBody>
      </p:sp>
    </p:spTree>
    <p:extLst>
      <p:ext uri="{BB962C8B-B14F-4D97-AF65-F5344CB8AC3E}">
        <p14:creationId xmlns:p14="http://schemas.microsoft.com/office/powerpoint/2010/main" val="108250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3" name="Rectangle 6"/>
          <p:cNvSpPr>
            <a:spLocks noGrp="1"/>
          </p:cNvSpPr>
          <p:nvPr>
            <p:ph type="dt" sz="half" idx="10"/>
          </p:nvPr>
        </p:nvSpPr>
        <p:spPr/>
        <p:txBody>
          <a:bodyPr/>
          <a:lstStyle>
            <a:lvl1pPr>
              <a:defRPr/>
            </a:lvl1pPr>
          </a:lstStyle>
          <a:p>
            <a:pPr>
              <a:defRPr/>
            </a:pPr>
            <a:fld id="{A8988053-A4FD-4485-BE68-2D0C45F7DBCF}" type="datetimeFigureOut">
              <a:rPr lang="fr-FR"/>
              <a:pPr>
                <a:defRPr/>
              </a:pPr>
              <a:t>14/01/2018</a:t>
            </a:fld>
            <a:endParaRPr/>
          </a:p>
        </p:txBody>
      </p:sp>
      <p:sp>
        <p:nvSpPr>
          <p:cNvPr id="4" name="Rectangle 20"/>
          <p:cNvSpPr>
            <a:spLocks noGrp="1"/>
          </p:cNvSpPr>
          <p:nvPr>
            <p:ph type="ftr" sz="quarter" idx="11"/>
          </p:nvPr>
        </p:nvSpPr>
        <p:spPr/>
        <p:txBody>
          <a:bodyPr/>
          <a:lstStyle>
            <a:lvl1pPr>
              <a:defRPr/>
            </a:lvl1pPr>
          </a:lstStyle>
          <a:p>
            <a:pPr>
              <a:defRPr/>
            </a:pPr>
            <a:endParaRPr/>
          </a:p>
        </p:txBody>
      </p:sp>
      <p:sp>
        <p:nvSpPr>
          <p:cNvPr id="5" name="Rectangle 21"/>
          <p:cNvSpPr>
            <a:spLocks noGrp="1"/>
          </p:cNvSpPr>
          <p:nvPr>
            <p:ph type="sldNum" sz="quarter" idx="12"/>
          </p:nvPr>
        </p:nvSpPr>
        <p:spPr/>
        <p:txBody>
          <a:bodyPr/>
          <a:lstStyle>
            <a:lvl1pPr>
              <a:defRPr/>
            </a:lvl1pPr>
          </a:lstStyle>
          <a:p>
            <a:pPr>
              <a:defRPr/>
            </a:pPr>
            <a:fld id="{B986C63D-1A17-4CB4-B92E-5A7D8F9793E1}" type="slidenum">
              <a:rPr lang="fr-FR"/>
              <a:pPr>
                <a:defRPr/>
              </a:pPr>
              <a:t>‹N°›</a:t>
            </a:fld>
            <a:endParaRPr lang="fr-FR"/>
          </a:p>
        </p:txBody>
      </p:sp>
    </p:spTree>
    <p:extLst>
      <p:ext uri="{BB962C8B-B14F-4D97-AF65-F5344CB8AC3E}">
        <p14:creationId xmlns:p14="http://schemas.microsoft.com/office/powerpoint/2010/main" val="197931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p:cNvSpPr>
          <p:nvPr>
            <p:ph type="dt" sz="half" idx="10"/>
          </p:nvPr>
        </p:nvSpPr>
        <p:spPr/>
        <p:txBody>
          <a:bodyPr/>
          <a:lstStyle>
            <a:lvl1pPr>
              <a:defRPr/>
            </a:lvl1pPr>
          </a:lstStyle>
          <a:p>
            <a:pPr>
              <a:defRPr/>
            </a:pPr>
            <a:fld id="{435B80C4-B821-4DF8-B288-C8926080ADF2}" type="datetimeFigureOut">
              <a:rPr lang="fr-FR"/>
              <a:pPr>
                <a:defRPr/>
              </a:pPr>
              <a:t>14/01/2018</a:t>
            </a:fld>
            <a:endParaRPr/>
          </a:p>
        </p:txBody>
      </p:sp>
      <p:sp>
        <p:nvSpPr>
          <p:cNvPr id="3" name="Rectangle 20"/>
          <p:cNvSpPr>
            <a:spLocks noGrp="1"/>
          </p:cNvSpPr>
          <p:nvPr>
            <p:ph type="ftr" sz="quarter" idx="11"/>
          </p:nvPr>
        </p:nvSpPr>
        <p:spPr/>
        <p:txBody>
          <a:bodyPr/>
          <a:lstStyle>
            <a:lvl1pPr>
              <a:defRPr/>
            </a:lvl1pPr>
          </a:lstStyle>
          <a:p>
            <a:pPr>
              <a:defRPr/>
            </a:pPr>
            <a:endParaRPr/>
          </a:p>
        </p:txBody>
      </p:sp>
      <p:sp>
        <p:nvSpPr>
          <p:cNvPr id="4" name="Rectangle 21"/>
          <p:cNvSpPr>
            <a:spLocks noGrp="1"/>
          </p:cNvSpPr>
          <p:nvPr>
            <p:ph type="sldNum" sz="quarter" idx="12"/>
          </p:nvPr>
        </p:nvSpPr>
        <p:spPr/>
        <p:txBody>
          <a:bodyPr/>
          <a:lstStyle>
            <a:lvl1pPr>
              <a:defRPr/>
            </a:lvl1pPr>
          </a:lstStyle>
          <a:p>
            <a:pPr>
              <a:defRPr/>
            </a:pPr>
            <a:fld id="{056C4122-FB04-4AA1-AE0B-032985FC3DC1}" type="slidenum">
              <a:rPr lang="fr-FR"/>
              <a:pPr>
                <a:defRPr/>
              </a:pPr>
              <a:t>‹N°›</a:t>
            </a:fld>
            <a:endParaRPr lang="fr-FR"/>
          </a:p>
        </p:txBody>
      </p:sp>
    </p:spTree>
    <p:extLst>
      <p:ext uri="{BB962C8B-B14F-4D97-AF65-F5344CB8AC3E}">
        <p14:creationId xmlns:p14="http://schemas.microsoft.com/office/powerpoint/2010/main" val="26228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1"/>
          <p:cNvSpPr>
            <a:spLocks noGrp="1"/>
          </p:cNvSpPr>
          <p:nvPr>
            <p:ph type="body" sz="half" idx="2"/>
          </p:nvPr>
        </p:nvSpPr>
        <p:spPr>
          <a:xfrm>
            <a:off x="4648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5" name="Rectangle 6"/>
          <p:cNvSpPr>
            <a:spLocks noGrp="1"/>
          </p:cNvSpPr>
          <p:nvPr>
            <p:ph type="dt" sz="half" idx="10"/>
          </p:nvPr>
        </p:nvSpPr>
        <p:spPr/>
        <p:txBody>
          <a:bodyPr/>
          <a:lstStyle>
            <a:lvl1pPr>
              <a:defRPr/>
            </a:lvl1pPr>
          </a:lstStyle>
          <a:p>
            <a:pPr>
              <a:defRPr/>
            </a:pPr>
            <a:fld id="{3C9DBC4E-40EC-4196-9E32-2757E6B8840B}" type="datetimeFigureOut">
              <a:rPr lang="fr-FR"/>
              <a:pPr>
                <a:defRPr/>
              </a:pPr>
              <a:t>14/01/2018</a:t>
            </a:fld>
            <a:endParaRPr/>
          </a:p>
        </p:txBody>
      </p:sp>
      <p:sp>
        <p:nvSpPr>
          <p:cNvPr id="6" name="Rectangle 20"/>
          <p:cNvSpPr>
            <a:spLocks noGrp="1"/>
          </p:cNvSpPr>
          <p:nvPr>
            <p:ph type="ftr" sz="quarter" idx="11"/>
          </p:nvPr>
        </p:nvSpPr>
        <p:spPr/>
        <p:txBody>
          <a:bodyPr/>
          <a:lstStyle>
            <a:lvl1pPr>
              <a:defRPr/>
            </a:lvl1pPr>
          </a:lstStyle>
          <a:p>
            <a:pPr>
              <a:defRPr/>
            </a:pPr>
            <a:endParaRPr/>
          </a:p>
        </p:txBody>
      </p:sp>
      <p:sp>
        <p:nvSpPr>
          <p:cNvPr id="7" name="Rectangle 21"/>
          <p:cNvSpPr>
            <a:spLocks noGrp="1"/>
          </p:cNvSpPr>
          <p:nvPr>
            <p:ph type="sldNum" sz="quarter" idx="12"/>
          </p:nvPr>
        </p:nvSpPr>
        <p:spPr/>
        <p:txBody>
          <a:bodyPr/>
          <a:lstStyle>
            <a:lvl1pPr>
              <a:defRPr/>
            </a:lvl1pPr>
          </a:lstStyle>
          <a:p>
            <a:pPr>
              <a:defRPr/>
            </a:pPr>
            <a:fld id="{A1888088-146E-4BCF-979A-596D86D6F469}" type="slidenum">
              <a:rPr lang="fr-FR"/>
              <a:pPr>
                <a:defRPr/>
              </a:pPr>
              <a:t>‹N°›</a:t>
            </a:fld>
            <a:endParaRPr lang="fr-FR"/>
          </a:p>
        </p:txBody>
      </p:sp>
    </p:spTree>
    <p:extLst>
      <p:ext uri="{BB962C8B-B14F-4D97-AF65-F5344CB8AC3E}">
        <p14:creationId xmlns:p14="http://schemas.microsoft.com/office/powerpoint/2010/main" val="347430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le 6"/>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4" name="Rectangle 6"/>
          <p:cNvSpPr>
            <a:spLocks noGrp="1"/>
          </p:cNvSpPr>
          <p:nvPr>
            <p:ph type="dt" sz="half" idx="10"/>
          </p:nvPr>
        </p:nvSpPr>
        <p:spPr/>
        <p:txBody>
          <a:bodyPr/>
          <a:lstStyle>
            <a:lvl1pPr>
              <a:defRPr/>
            </a:lvl1pPr>
          </a:lstStyle>
          <a:p>
            <a:pPr>
              <a:defRPr/>
            </a:pPr>
            <a:fld id="{88237EBB-E734-4A17-85D7-275859E1B3D0}" type="datetimeFigureOut">
              <a:rPr lang="fr-FR"/>
              <a:pPr>
                <a:defRPr/>
              </a:pPr>
              <a:t>14/01/2018</a:t>
            </a:fld>
            <a:endParaRPr/>
          </a:p>
        </p:txBody>
      </p:sp>
      <p:sp>
        <p:nvSpPr>
          <p:cNvPr id="5" name="Rectangle 20"/>
          <p:cNvSpPr>
            <a:spLocks noGrp="1"/>
          </p:cNvSpPr>
          <p:nvPr>
            <p:ph type="ftr" sz="quarter" idx="11"/>
          </p:nvPr>
        </p:nvSpPr>
        <p:spPr/>
        <p:txBody>
          <a:bodyPr/>
          <a:lstStyle>
            <a:lvl1pPr>
              <a:defRPr/>
            </a:lvl1pPr>
          </a:lstStyle>
          <a:p>
            <a:pPr>
              <a:defRPr/>
            </a:pPr>
            <a:endParaRPr/>
          </a:p>
        </p:txBody>
      </p:sp>
      <p:sp>
        <p:nvSpPr>
          <p:cNvPr id="6" name="Rectangle 21"/>
          <p:cNvSpPr>
            <a:spLocks noGrp="1"/>
          </p:cNvSpPr>
          <p:nvPr>
            <p:ph type="sldNum" sz="quarter" idx="12"/>
          </p:nvPr>
        </p:nvSpPr>
        <p:spPr/>
        <p:txBody>
          <a:bodyPr/>
          <a:lstStyle>
            <a:lvl1pPr>
              <a:defRPr/>
            </a:lvl1pPr>
          </a:lstStyle>
          <a:p>
            <a:pPr>
              <a:defRPr/>
            </a:pPr>
            <a:fld id="{F8FBDDDC-984F-4598-B53E-92F3E46C868F}" type="slidenum">
              <a:rPr lang="fr-FR"/>
              <a:pPr>
                <a:defRPr/>
              </a:pPr>
              <a:t>‹N°›</a:t>
            </a:fld>
            <a:endParaRPr lang="fr-FR"/>
          </a:p>
        </p:txBody>
      </p:sp>
    </p:spTree>
    <p:extLst>
      <p:ext uri="{BB962C8B-B14F-4D97-AF65-F5344CB8AC3E}">
        <p14:creationId xmlns:p14="http://schemas.microsoft.com/office/powerpoint/2010/main" val="40440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Rectangle 17"/>
          <p:cNvSpPr>
            <a:spLocks noGrp="1"/>
          </p:cNvSpPr>
          <p:nvPr>
            <p:ph sz="half" idx="2"/>
          </p:nvPr>
        </p:nvSpPr>
        <p:spPr>
          <a:xfrm>
            <a:off x="4648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5" name="Rectangle 6"/>
          <p:cNvSpPr>
            <a:spLocks noGrp="1"/>
          </p:cNvSpPr>
          <p:nvPr>
            <p:ph type="dt" sz="half" idx="10"/>
          </p:nvPr>
        </p:nvSpPr>
        <p:spPr/>
        <p:txBody>
          <a:bodyPr/>
          <a:lstStyle>
            <a:lvl1pPr>
              <a:defRPr/>
            </a:lvl1pPr>
          </a:lstStyle>
          <a:p>
            <a:pPr>
              <a:defRPr/>
            </a:pPr>
            <a:fld id="{B4B2FD06-0E76-4346-B2FD-A1836282BD61}" type="datetimeFigureOut">
              <a:rPr lang="fr-FR"/>
              <a:pPr>
                <a:defRPr/>
              </a:pPr>
              <a:t>14/01/2018</a:t>
            </a:fld>
            <a:endParaRPr/>
          </a:p>
        </p:txBody>
      </p:sp>
      <p:sp>
        <p:nvSpPr>
          <p:cNvPr id="6" name="Rectangle 20"/>
          <p:cNvSpPr>
            <a:spLocks noGrp="1"/>
          </p:cNvSpPr>
          <p:nvPr>
            <p:ph type="ftr" sz="quarter" idx="11"/>
          </p:nvPr>
        </p:nvSpPr>
        <p:spPr/>
        <p:txBody>
          <a:bodyPr/>
          <a:lstStyle>
            <a:lvl1pPr>
              <a:defRPr/>
            </a:lvl1pPr>
          </a:lstStyle>
          <a:p>
            <a:pPr>
              <a:defRPr/>
            </a:pPr>
            <a:endParaRPr/>
          </a:p>
        </p:txBody>
      </p:sp>
      <p:sp>
        <p:nvSpPr>
          <p:cNvPr id="7" name="Rectangle 21"/>
          <p:cNvSpPr>
            <a:spLocks noGrp="1"/>
          </p:cNvSpPr>
          <p:nvPr>
            <p:ph type="sldNum" sz="quarter" idx="12"/>
          </p:nvPr>
        </p:nvSpPr>
        <p:spPr/>
        <p:txBody>
          <a:bodyPr/>
          <a:lstStyle>
            <a:lvl1pPr>
              <a:defRPr/>
            </a:lvl1pPr>
          </a:lstStyle>
          <a:p>
            <a:pPr>
              <a:defRPr/>
            </a:pPr>
            <a:fld id="{5606C9C5-2A80-4972-B1C9-020244164F0F}" type="slidenum">
              <a:rPr lang="fr-FR"/>
              <a:pPr>
                <a:defRPr/>
              </a:pPr>
              <a:t>‹N°›</a:t>
            </a:fld>
            <a:endParaRPr lang="fr-FR"/>
          </a:p>
        </p:txBody>
      </p:sp>
    </p:spTree>
    <p:extLst>
      <p:ext uri="{BB962C8B-B14F-4D97-AF65-F5344CB8AC3E}">
        <p14:creationId xmlns:p14="http://schemas.microsoft.com/office/powerpoint/2010/main" val="298972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a:p>
        </p:txBody>
      </p:sp>
      <p:sp>
        <p:nvSpPr>
          <p:cNvPr id="5" name="Espace réservé du pied de page 4"/>
          <p:cNvSpPr>
            <a:spLocks noGrp="1"/>
          </p:cNvSpPr>
          <p:nvPr>
            <p:ph type="ftr" sz="quarter" idx="11"/>
          </p:nvPr>
        </p:nvSpPr>
        <p:spPr/>
        <p:txBody>
          <a:bodyPr/>
          <a:lstStyle>
            <a:lvl1pPr>
              <a:defRPr/>
            </a:lvl1pPr>
          </a:lstStyle>
          <a:p>
            <a:pPr>
              <a:defRPr/>
            </a:pPr>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FDDDDF1-AA73-4994-94AB-38DC1D1CAC80}" type="slidenum">
              <a:rPr lang="fr-FR"/>
              <a:pPr>
                <a:defRPr/>
              </a:pPr>
              <a:t>‹N°›</a:t>
            </a:fld>
            <a:endParaRPr lang="fr-FR"/>
          </a:p>
        </p:txBody>
      </p:sp>
    </p:spTree>
    <p:extLst>
      <p:ext uri="{BB962C8B-B14F-4D97-AF65-F5344CB8AC3E}">
        <p14:creationId xmlns:p14="http://schemas.microsoft.com/office/powerpoint/2010/main" val="417617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30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2050" name="image5.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6.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0"/>
          <p:cNvSpPr>
            <a:spLocks noGrp="1"/>
          </p:cNvSpPr>
          <p:nvPr>
            <p:ph type="title"/>
          </p:nvPr>
        </p:nvSpPr>
        <p:spPr bwMode="auto">
          <a:xfrm>
            <a:off x="457200" y="358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Cliquer ici pour modifier le style du titre du masque</a:t>
            </a:r>
          </a:p>
        </p:txBody>
      </p:sp>
      <p:sp>
        <p:nvSpPr>
          <p:cNvPr id="2053" name="Rectangle 1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Cliquer ici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Rectangle 6"/>
          <p:cNvSpPr>
            <a:spLocks noGrp="1"/>
          </p:cNvSpPr>
          <p:nvPr>
            <p:ph type="dt" sz="half" idx="2"/>
          </p:nvPr>
        </p:nvSpPr>
        <p:spPr>
          <a:xfrm>
            <a:off x="457200" y="6245225"/>
            <a:ext cx="2133600" cy="476250"/>
          </a:xfrm>
          <a:prstGeom prst="rect">
            <a:avLst/>
          </a:prstGeom>
        </p:spPr>
        <p:txBody>
          <a:bodyPr/>
          <a:lstStyle>
            <a:lvl1pPr eaLnBrk="1" fontAlgn="auto" latinLnBrk="0" hangingPunct="1">
              <a:spcBef>
                <a:spcPts val="0"/>
              </a:spcBef>
              <a:spcAft>
                <a:spcPts val="0"/>
              </a:spcAft>
              <a:defRPr lang="fr-FR" sz="1000">
                <a:latin typeface="+mn-lt"/>
                <a:cs typeface="+mn-cs"/>
              </a:defRPr>
            </a:lvl1pPr>
          </a:lstStyle>
          <a:p>
            <a:pPr>
              <a:defRPr/>
            </a:pPr>
            <a:fld id="{0D61FC24-3564-497B-83B8-F89211BE5AD8}" type="datetimeFigureOut">
              <a:rPr lang="fr-FR"/>
              <a:pPr>
                <a:defRPr/>
              </a:pPr>
              <a:t>14/01/2018</a:t>
            </a:fld>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eaLnBrk="1" fontAlgn="auto" latinLnBrk="0" hangingPunct="1">
              <a:spcBef>
                <a:spcPts val="0"/>
              </a:spcBef>
              <a:spcAft>
                <a:spcPts val="0"/>
              </a:spcAft>
              <a:defRPr lang="fr-FR" sz="1000">
                <a:latin typeface="+mn-lt"/>
                <a:cs typeface="+mn-cs"/>
              </a:defRPr>
            </a:lvl1pPr>
          </a:lstStyle>
          <a:p>
            <a:pPr>
              <a:defRPr/>
            </a:pPr>
            <a:endParaRPr/>
          </a:p>
        </p:txBody>
      </p:sp>
      <p:sp>
        <p:nvSpPr>
          <p:cNvPr id="21" name="Rectangle 21"/>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latin typeface="Corbel" panose="020B0503020204020204" pitchFamily="34" charset="0"/>
              </a:defRPr>
            </a:lvl1pPr>
          </a:lstStyle>
          <a:p>
            <a:pPr>
              <a:defRPr/>
            </a:pPr>
            <a:fld id="{DAF8FF16-3D5D-4EF2-919E-A3CD1B4EAB6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Lst>
  <p:txStyles>
    <p:titleStyle>
      <a:defPPr>
        <a:defRPr lang="fr-FR" sz="4400">
          <a:solidFill>
            <a:schemeClr val="tx1"/>
          </a:solidFill>
          <a:latin typeface="+mj-lt"/>
          <a:ea typeface="+mj-ea"/>
          <a:cs typeface="+mj-cs"/>
        </a:defRPr>
      </a:defPPr>
      <a:lvl1pPr algn="l" rtl="0" eaLnBrk="0" fontAlgn="base" hangingPunct="0">
        <a:spcBef>
          <a:spcPct val="0"/>
        </a:spcBef>
        <a:spcAft>
          <a:spcPct val="0"/>
        </a:spcAft>
        <a:defRPr lang="fr-FR" sz="3600">
          <a:solidFill>
            <a:schemeClr val="tx1"/>
          </a:solidFill>
          <a:latin typeface="+mj-lt"/>
        </a:defRPr>
      </a:lvl1pPr>
      <a:lvl2pPr algn="l" rtl="0" eaLnBrk="0" fontAlgn="base" hangingPunct="0">
        <a:spcBef>
          <a:spcPct val="0"/>
        </a:spcBef>
        <a:spcAft>
          <a:spcPct val="0"/>
        </a:spcAft>
        <a:defRPr sz="3600">
          <a:solidFill>
            <a:schemeClr val="tx1"/>
          </a:solidFill>
          <a:latin typeface="Corbel" pitchFamily="34" charset="0"/>
        </a:defRPr>
      </a:lvl2pPr>
      <a:lvl3pPr algn="l" rtl="0" eaLnBrk="0" fontAlgn="base" hangingPunct="0">
        <a:spcBef>
          <a:spcPct val="0"/>
        </a:spcBef>
        <a:spcAft>
          <a:spcPct val="0"/>
        </a:spcAft>
        <a:defRPr sz="3600">
          <a:solidFill>
            <a:schemeClr val="tx1"/>
          </a:solidFill>
          <a:latin typeface="Corbel" pitchFamily="34" charset="0"/>
        </a:defRPr>
      </a:lvl3pPr>
      <a:lvl4pPr algn="l" rtl="0" eaLnBrk="0" fontAlgn="base" hangingPunct="0">
        <a:spcBef>
          <a:spcPct val="0"/>
        </a:spcBef>
        <a:spcAft>
          <a:spcPct val="0"/>
        </a:spcAft>
        <a:defRPr sz="3600">
          <a:solidFill>
            <a:schemeClr val="tx1"/>
          </a:solidFill>
          <a:latin typeface="Corbel" pitchFamily="34" charset="0"/>
        </a:defRPr>
      </a:lvl4pPr>
      <a:lvl5pPr algn="l" rtl="0" eaLnBrk="0" fontAlgn="base" hangingPunct="0">
        <a:spcBef>
          <a:spcPct val="0"/>
        </a:spcBef>
        <a:spcAft>
          <a:spcPct val="0"/>
        </a:spcAft>
        <a:defRPr sz="3600">
          <a:solidFill>
            <a:schemeClr val="tx1"/>
          </a:solidFill>
          <a:latin typeface="Corbel" pitchFamily="34" charset="0"/>
        </a:defRPr>
      </a:lvl5pPr>
      <a:lvl6pPr marL="457200" algn="l" rtl="0" eaLnBrk="0" fontAlgn="base" hangingPunct="0">
        <a:spcBef>
          <a:spcPct val="0"/>
        </a:spcBef>
        <a:spcAft>
          <a:spcPct val="0"/>
        </a:spcAft>
        <a:defRPr sz="3600">
          <a:solidFill>
            <a:schemeClr val="tx1"/>
          </a:solidFill>
          <a:latin typeface="Corbel" pitchFamily="34" charset="0"/>
        </a:defRPr>
      </a:lvl6pPr>
      <a:lvl7pPr marL="914400" algn="l" rtl="0" eaLnBrk="0" fontAlgn="base" hangingPunct="0">
        <a:spcBef>
          <a:spcPct val="0"/>
        </a:spcBef>
        <a:spcAft>
          <a:spcPct val="0"/>
        </a:spcAft>
        <a:defRPr sz="3600">
          <a:solidFill>
            <a:schemeClr val="tx1"/>
          </a:solidFill>
          <a:latin typeface="Corbel" pitchFamily="34" charset="0"/>
        </a:defRPr>
      </a:lvl7pPr>
      <a:lvl8pPr marL="1371600" algn="l" rtl="0" eaLnBrk="0" fontAlgn="base" hangingPunct="0">
        <a:spcBef>
          <a:spcPct val="0"/>
        </a:spcBef>
        <a:spcAft>
          <a:spcPct val="0"/>
        </a:spcAft>
        <a:defRPr sz="3600">
          <a:solidFill>
            <a:schemeClr val="tx1"/>
          </a:solidFill>
          <a:latin typeface="Corbel" pitchFamily="34" charset="0"/>
        </a:defRPr>
      </a:lvl8pPr>
      <a:lvl9pPr marL="1828800" algn="l" rtl="0" eaLnBrk="0" fontAlgn="base" hangingPunct="0">
        <a:spcBef>
          <a:spcPct val="0"/>
        </a:spcBef>
        <a:spcAft>
          <a:spcPct val="0"/>
        </a:spcAft>
        <a:defRPr sz="3600">
          <a:solidFill>
            <a:schemeClr val="tx1"/>
          </a:solidFill>
          <a:latin typeface="Corbel" pitchFamily="34" charset="0"/>
        </a:defRPr>
      </a:lvl9pPr>
    </p:titleStyle>
    <p:bodyStyle>
      <a:defPPr>
        <a:defRPr lang="fr-FR">
          <a:solidFill>
            <a:schemeClr val="tx1"/>
          </a:solidFill>
          <a:latin typeface="+mn-lt"/>
          <a:ea typeface="+mn-ea"/>
          <a:cs typeface="+mn-cs"/>
        </a:defRPr>
      </a:defPPr>
      <a:lvl1pPr marL="342900" indent="-342900" algn="l" rtl="0" eaLnBrk="0" fontAlgn="base" hangingPunct="0">
        <a:spcBef>
          <a:spcPct val="20000"/>
        </a:spcBef>
        <a:spcAft>
          <a:spcPct val="0"/>
        </a:spcAft>
        <a:buChar char="•"/>
        <a:defRPr lang="fr-FR" sz="2800">
          <a:solidFill>
            <a:schemeClr val="tx1"/>
          </a:solidFill>
          <a:latin typeface="+mn-lt"/>
        </a:defRPr>
      </a:lvl1pPr>
      <a:lvl2pPr marL="742950" indent="-285750" algn="l" rtl="0" eaLnBrk="0" fontAlgn="base" hangingPunct="0">
        <a:spcBef>
          <a:spcPct val="20000"/>
        </a:spcBef>
        <a:spcAft>
          <a:spcPct val="0"/>
        </a:spcAft>
        <a:buChar char="–"/>
        <a:defRPr lang="fr-FR" sz="2400">
          <a:solidFill>
            <a:schemeClr val="tx1"/>
          </a:solidFill>
          <a:latin typeface="+mn-lt"/>
        </a:defRPr>
      </a:lvl2pPr>
      <a:lvl3pPr marL="1143000" indent="-228600" algn="l" rtl="0" eaLnBrk="0" fontAlgn="base" hangingPunct="0">
        <a:spcBef>
          <a:spcPct val="20000"/>
        </a:spcBef>
        <a:spcAft>
          <a:spcPct val="0"/>
        </a:spcAft>
        <a:buChar char="•"/>
        <a:defRPr lang="fr-FR" sz="2400">
          <a:solidFill>
            <a:schemeClr val="tx1"/>
          </a:solidFill>
          <a:latin typeface="+mn-lt"/>
        </a:defRPr>
      </a:lvl3pPr>
      <a:lvl4pPr marL="1600200" indent="-228600" algn="l" rtl="0" eaLnBrk="0" fontAlgn="base" hangingPunct="0">
        <a:spcBef>
          <a:spcPct val="20000"/>
        </a:spcBef>
        <a:spcAft>
          <a:spcPct val="0"/>
        </a:spcAft>
        <a:buChar char="–"/>
        <a:defRPr lang="fr-FR" sz="2000">
          <a:solidFill>
            <a:schemeClr val="tx1"/>
          </a:solidFill>
          <a:latin typeface="+mn-lt"/>
        </a:defRPr>
      </a:lvl4pPr>
      <a:lvl5pPr marL="2057400" indent="-228600" algn="l" rtl="0" eaLnBrk="0" fontAlgn="base" hangingPunct="0">
        <a:spcBef>
          <a:spcPct val="20000"/>
        </a:spcBef>
        <a:spcAft>
          <a:spcPct val="0"/>
        </a:spcAft>
        <a:buChar char="»"/>
        <a:defRPr lang="fr-FR" sz="2000">
          <a:solidFill>
            <a:schemeClr val="tx1"/>
          </a:solidFill>
          <a:latin typeface="+mn-lt"/>
        </a:defRPr>
      </a:lvl5pPr>
      <a:lvl6pPr marL="2514600" indent="-228600">
        <a:buChar char="•"/>
        <a:defRPr lang="fr-FR" sz="2000"/>
      </a:lvl6pPr>
      <a:lvl7pPr marL="2971800" indent="-228600">
        <a:buChar char="•"/>
        <a:defRPr lang="fr-FR" sz="2000"/>
      </a:lvl7pPr>
      <a:lvl8pPr marL="3429000" indent="-228600">
        <a:buChar char="•"/>
        <a:defRPr lang="fr-FR" sz="2000"/>
      </a:lvl8pPr>
      <a:lvl9pPr marL="3886200" indent="-228600">
        <a:buChar char="•"/>
        <a:defRPr lang="fr-FR" sz="2000"/>
      </a:lvl9pPr>
    </p:bodyStyle>
    <p:otherStyle>
      <a:defPPr>
        <a:defRPr lang="fr-FR">
          <a:solidFill>
            <a:schemeClr val="tx1"/>
          </a:solidFill>
          <a:latin typeface="+mn-lt"/>
          <a:ea typeface="+mn-ea"/>
          <a:cs typeface="+mn-cs"/>
        </a:defRPr>
      </a:defPPr>
      <a:lvl1pPr marL="0" latinLnBrk="0"/>
      <a:lvl2pPr marL="457200"/>
      <a:lvl3pPr marL="914400"/>
      <a:lvl4pPr marL="1371600"/>
      <a:lvl5pPr marL="1828800"/>
      <a:lvl6pPr marL="2286000"/>
      <a:lvl7pPr marL="2743200"/>
      <a:lvl8pPr marL="3200400"/>
      <a:lvl9pPr marL="3657600"/>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0.xml"/><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1.jpg"/><Relationship Id="rId3" Type="http://schemas.openxmlformats.org/officeDocument/2006/relationships/image" Target="../media/image87.jpeg"/><Relationship Id="rId7" Type="http://schemas.openxmlformats.org/officeDocument/2006/relationships/image" Target="../media/image90.pn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19.jpeg"/><Relationship Id="rId4" Type="http://schemas.openxmlformats.org/officeDocument/2006/relationships/image" Target="../media/image8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jpeg"/><Relationship Id="rId21" Type="http://schemas.openxmlformats.org/officeDocument/2006/relationships/image" Target="../media/image45.png"/><Relationship Id="rId7" Type="http://schemas.openxmlformats.org/officeDocument/2006/relationships/image" Target="../media/image32.jpe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image" Target="../media/image26.jpe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31.jpeg"/><Relationship Id="rId11" Type="http://schemas.openxmlformats.org/officeDocument/2006/relationships/image" Target="../media/image35.jpeg"/><Relationship Id="rId24" Type="http://schemas.openxmlformats.org/officeDocument/2006/relationships/image" Target="../media/image48.jpeg"/><Relationship Id="rId5" Type="http://schemas.openxmlformats.org/officeDocument/2006/relationships/image" Target="../media/image30.jpeg"/><Relationship Id="rId15" Type="http://schemas.openxmlformats.org/officeDocument/2006/relationships/image" Target="../media/image39.png"/><Relationship Id="rId23" Type="http://schemas.openxmlformats.org/officeDocument/2006/relationships/image" Target="../media/image47.jpe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9.jpeg"/><Relationship Id="rId9" Type="http://schemas.openxmlformats.org/officeDocument/2006/relationships/image" Target="../media/image19.jpeg"/><Relationship Id="rId14" Type="http://schemas.openxmlformats.org/officeDocument/2006/relationships/image" Target="../media/image38.png"/><Relationship Id="rId22" Type="http://schemas.openxmlformats.org/officeDocument/2006/relationships/image" Target="../media/image4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p:cNvSpPr>
            <a:spLocks noGrp="1"/>
          </p:cNvSpPr>
          <p:nvPr>
            <p:ph type="subTitle" idx="1"/>
          </p:nvPr>
        </p:nvSpPr>
        <p:spPr>
          <a:xfrm>
            <a:off x="71437" y="4221088"/>
            <a:ext cx="9072563" cy="1358900"/>
          </a:xfrm>
        </p:spPr>
        <p:txBody>
          <a:bodyPr/>
          <a:lstStyle/>
          <a:p>
            <a:pPr algn="ctr" eaLnBrk="1" hangingPunct="1">
              <a:lnSpc>
                <a:spcPct val="80000"/>
              </a:lnSpc>
              <a:spcBef>
                <a:spcPct val="0"/>
              </a:spcBef>
            </a:pPr>
            <a:endParaRPr lang="fr-FR" altLang="fr-FR" sz="1600" b="1" dirty="0">
              <a:latin typeface="Arial" panose="020B0604020202020204" pitchFamily="34" charset="0"/>
            </a:endParaRPr>
          </a:p>
          <a:p>
            <a:pPr algn="ctr" eaLnBrk="1" hangingPunct="1">
              <a:lnSpc>
                <a:spcPct val="80000"/>
              </a:lnSpc>
              <a:spcBef>
                <a:spcPct val="0"/>
              </a:spcBef>
            </a:pPr>
            <a:r>
              <a:rPr lang="fr-FR" altLang="fr-FR" sz="1600" b="1" dirty="0">
                <a:latin typeface="Arial" panose="020B0604020202020204" pitchFamily="34" charset="0"/>
              </a:rPr>
              <a:t>lionelmaltese.fr </a:t>
            </a:r>
            <a:endParaRPr altLang="fr-FR" sz="1600" dirty="0">
              <a:latin typeface="Arial" panose="020B0604020202020204" pitchFamily="34" charset="0"/>
            </a:endParaRPr>
          </a:p>
          <a:p>
            <a:pPr algn="ctr" eaLnBrk="1" hangingPunct="1">
              <a:lnSpc>
                <a:spcPct val="80000"/>
              </a:lnSpc>
              <a:spcBef>
                <a:spcPct val="0"/>
              </a:spcBef>
            </a:pPr>
            <a:endParaRPr altLang="fr-FR" sz="1600" dirty="0"/>
          </a:p>
          <a:p>
            <a:pPr eaLnBrk="1" hangingPunct="1">
              <a:lnSpc>
                <a:spcPct val="80000"/>
              </a:lnSpc>
              <a:spcBef>
                <a:spcPct val="0"/>
              </a:spcBef>
            </a:pPr>
            <a:endParaRPr altLang="fr-FR" sz="1600" dirty="0"/>
          </a:p>
        </p:txBody>
      </p:sp>
      <p:sp>
        <p:nvSpPr>
          <p:cNvPr id="6" name="Rectangle 4"/>
          <p:cNvSpPr>
            <a:spLocks noChangeArrowheads="1"/>
          </p:cNvSpPr>
          <p:nvPr/>
        </p:nvSpPr>
        <p:spPr bwMode="auto">
          <a:xfrm>
            <a:off x="755576" y="2564904"/>
            <a:ext cx="7772400" cy="1736725"/>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4800"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Strategic Management and sales &amp; digital marketing in sports </a:t>
            </a:r>
            <a:r>
              <a:rPr lang="fr-FR" altLang="fr-FR" sz="4800" dirty="0" err="1">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organizations</a:t>
            </a:r>
            <a:endParaRPr lang="fr-FR" altLang="fr-FR" sz="4800"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gn="ctr"/>
            <a:endParaRPr lang="fr-FR" altLang="fr-FR" sz="4000" dirty="0">
              <a:solidFill>
                <a:srgbClr val="FF0000"/>
              </a:solidFill>
              <a:latin typeface="Aharoni" panose="02010803020104030203" pitchFamily="2" charset="-79"/>
              <a:cs typeface="Aharoni" panose="02010803020104030203" pitchFamily="2" charset="-79"/>
            </a:endParaRPr>
          </a:p>
          <a:p>
            <a:pPr algn="ctr"/>
            <a:r>
              <a:rPr lang="fr-FR" altLang="fr-FR" sz="4000" b="1" dirty="0" err="1">
                <a:solidFill>
                  <a:srgbClr val="FF0000"/>
                </a:solidFill>
                <a:latin typeface="Aharoni" panose="02010803020104030203" pitchFamily="2" charset="-79"/>
                <a:cs typeface="Aharoni" panose="02010803020104030203" pitchFamily="2" charset="-79"/>
              </a:rPr>
              <a:t>Msc</a:t>
            </a:r>
            <a:r>
              <a:rPr lang="fr-FR" altLang="fr-FR" sz="4000" b="1" dirty="0">
                <a:solidFill>
                  <a:srgbClr val="FF0000"/>
                </a:solidFill>
                <a:latin typeface="Aharoni" panose="02010803020104030203" pitchFamily="2" charset="-79"/>
                <a:cs typeface="Aharoni" panose="02010803020104030203" pitchFamily="2" charset="-79"/>
              </a:rPr>
              <a:t> ISEM </a:t>
            </a:r>
          </a:p>
        </p:txBody>
      </p:sp>
      <p:sp>
        <p:nvSpPr>
          <p:cNvPr id="7" name="Text Box 6"/>
          <p:cNvSpPr txBox="1">
            <a:spLocks noChangeArrowheads="1"/>
          </p:cNvSpPr>
          <p:nvPr/>
        </p:nvSpPr>
        <p:spPr bwMode="auto">
          <a:xfrm>
            <a:off x="6877050" y="260350"/>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fr-FR" altLang="fr-FR" b="1" i="1"/>
              <a:t>Lecture 1</a:t>
            </a:r>
          </a:p>
        </p:txBody>
      </p:sp>
      <p:sp>
        <p:nvSpPr>
          <p:cNvPr id="5" name="Subtitle 1"/>
          <p:cNvSpPr txBox="1">
            <a:spLocks/>
          </p:cNvSpPr>
          <p:nvPr/>
        </p:nvSpPr>
        <p:spPr bwMode="auto">
          <a:xfrm>
            <a:off x="-540568" y="5124094"/>
            <a:ext cx="10192909" cy="173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fr-FR">
                <a:solidFill>
                  <a:schemeClr val="tx1"/>
                </a:solidFill>
                <a:latin typeface="+mn-lt"/>
                <a:ea typeface="+mn-ea"/>
                <a:cs typeface="+mn-cs"/>
              </a:defRPr>
            </a:defPPr>
            <a:lvl1pPr marL="0" indent="0" algn="r" rtl="0" eaLnBrk="0" fontAlgn="base" latinLnBrk="0" hangingPunct="0">
              <a:spcBef>
                <a:spcPct val="20000"/>
              </a:spcBef>
              <a:spcAft>
                <a:spcPct val="0"/>
              </a:spcAft>
              <a:buNone/>
              <a:defRPr lang="fr-FR" sz="2800">
                <a:solidFill>
                  <a:schemeClr val="tx1"/>
                </a:solidFill>
                <a:latin typeface="+mn-lt"/>
              </a:defRPr>
            </a:lvl1pPr>
            <a:lvl2pPr marL="457200" indent="0" algn="ctr" rtl="0" eaLnBrk="0" fontAlgn="base" hangingPunct="0">
              <a:spcBef>
                <a:spcPct val="20000"/>
              </a:spcBef>
              <a:spcAft>
                <a:spcPct val="0"/>
              </a:spcAft>
              <a:buNone/>
              <a:defRPr lang="fr-FR" sz="2400">
                <a:solidFill>
                  <a:schemeClr val="tx1"/>
                </a:solidFill>
                <a:latin typeface="+mn-lt"/>
              </a:defRPr>
            </a:lvl2pPr>
            <a:lvl3pPr marL="914400" indent="0" algn="ctr" rtl="0" eaLnBrk="0" fontAlgn="base" hangingPunct="0">
              <a:spcBef>
                <a:spcPct val="20000"/>
              </a:spcBef>
              <a:spcAft>
                <a:spcPct val="0"/>
              </a:spcAft>
              <a:buNone/>
              <a:defRPr lang="fr-FR" sz="2400">
                <a:solidFill>
                  <a:schemeClr val="tx1"/>
                </a:solidFill>
                <a:latin typeface="+mn-lt"/>
              </a:defRPr>
            </a:lvl3pPr>
            <a:lvl4pPr marL="1371600" indent="0" algn="ctr" rtl="0" eaLnBrk="0" fontAlgn="base" hangingPunct="0">
              <a:spcBef>
                <a:spcPct val="20000"/>
              </a:spcBef>
              <a:spcAft>
                <a:spcPct val="0"/>
              </a:spcAft>
              <a:buNone/>
              <a:defRPr lang="fr-FR" sz="2000">
                <a:solidFill>
                  <a:schemeClr val="tx1"/>
                </a:solidFill>
                <a:latin typeface="+mn-lt"/>
              </a:defRPr>
            </a:lvl4pPr>
            <a:lvl5pPr marL="1828800" indent="0" algn="ctr" rtl="0" eaLnBrk="0" fontAlgn="base" hangingPunct="0">
              <a:spcBef>
                <a:spcPct val="20000"/>
              </a:spcBef>
              <a:spcAft>
                <a:spcPct val="0"/>
              </a:spcAft>
              <a:buNone/>
              <a:defRPr lang="fr-FR" sz="2000">
                <a:solidFill>
                  <a:schemeClr val="tx1"/>
                </a:solidFill>
                <a:latin typeface="+mn-lt"/>
              </a:defRPr>
            </a:lvl5pPr>
            <a:lvl6pPr marL="2286000" indent="0" algn="ctr">
              <a:buNone/>
              <a:defRPr lang="fr-FR" sz="2000"/>
            </a:lvl6pPr>
            <a:lvl7pPr marL="2743200" indent="0" algn="ctr">
              <a:buNone/>
              <a:defRPr lang="fr-FR" sz="2000"/>
            </a:lvl7pPr>
            <a:lvl8pPr marL="3200400" indent="0" algn="ctr">
              <a:buNone/>
              <a:defRPr lang="fr-FR" sz="2000"/>
            </a:lvl8pPr>
            <a:lvl9pPr marL="3657600" indent="0" algn="ctr">
              <a:buNone/>
              <a:defRPr lang="fr-FR" sz="2000"/>
            </a:lvl9pPr>
          </a:lstStyle>
          <a:p>
            <a:pPr algn="ctr" eaLnBrk="1" hangingPunct="1">
              <a:lnSpc>
                <a:spcPct val="80000"/>
              </a:lnSpc>
              <a:spcBef>
                <a:spcPct val="0"/>
              </a:spcBef>
            </a:pPr>
            <a:r>
              <a:rPr lang="fr-FR" sz="1600" b="1" kern="0" dirty="0"/>
              <a:t>Lionel Maltese</a:t>
            </a:r>
            <a:br>
              <a:rPr lang="fr-FR" sz="1600" b="1" kern="0" dirty="0"/>
            </a:br>
            <a:endParaRPr lang="fr-FR" sz="1600" b="1" kern="0" dirty="0"/>
          </a:p>
          <a:p>
            <a:pPr algn="ctr" eaLnBrk="1" hangingPunct="1">
              <a:lnSpc>
                <a:spcPct val="80000"/>
              </a:lnSpc>
              <a:spcBef>
                <a:spcPct val="0"/>
              </a:spcBef>
            </a:pPr>
            <a:r>
              <a:rPr lang="fr-FR" sz="1600" b="1" kern="0" dirty="0"/>
              <a:t>Maitre de Conférences Aix Marseille </a:t>
            </a:r>
            <a:r>
              <a:rPr lang="fr-FR" sz="1600" b="1" kern="0" dirty="0" err="1"/>
              <a:t>University</a:t>
            </a:r>
            <a:r>
              <a:rPr lang="fr-FR" sz="1600" b="1" kern="0" dirty="0"/>
              <a:t> – CERGAM IAE Aix-en-Provence</a:t>
            </a:r>
            <a:br>
              <a:rPr lang="fr-FR" sz="1600" b="1" kern="0" dirty="0"/>
            </a:br>
            <a:r>
              <a:rPr lang="fr-FR" sz="1600" b="1" kern="0" dirty="0" err="1"/>
              <a:t>Associate</a:t>
            </a:r>
            <a:r>
              <a:rPr lang="fr-FR" sz="1600" b="1" kern="0" dirty="0"/>
              <a:t> Professor Sport BUSINESS Management </a:t>
            </a:r>
            <a:r>
              <a:rPr lang="fr-FR" sz="1600" b="1" kern="0" dirty="0" err="1"/>
              <a:t>Kedge</a:t>
            </a:r>
            <a:r>
              <a:rPr lang="fr-FR" sz="1600" b="1" kern="0" dirty="0"/>
              <a:t> Business </a:t>
            </a:r>
            <a:r>
              <a:rPr lang="fr-FR" sz="1600" b="1" kern="0" dirty="0" err="1"/>
              <a:t>School</a:t>
            </a:r>
            <a:br>
              <a:rPr lang="fr-FR" sz="1600" b="1" kern="0" dirty="0"/>
            </a:br>
            <a:r>
              <a:rPr lang="fr-FR" sz="1600" b="1" kern="0" dirty="0" err="1"/>
              <a:t>Assets</a:t>
            </a:r>
            <a:r>
              <a:rPr lang="fr-FR" sz="1600" b="1" kern="0" dirty="0"/>
              <a:t> Manager ATP – WTA Events and consulting </a:t>
            </a:r>
            <a:br>
              <a:rPr lang="fr-FR" sz="1600" b="1" kern="0" dirty="0"/>
            </a:br>
            <a:r>
              <a:rPr lang="fr-FR" sz="1600" b="1" kern="0" dirty="0" err="1"/>
              <a:t>Member</a:t>
            </a:r>
            <a:r>
              <a:rPr lang="fr-FR" sz="1600" b="1" kern="0" dirty="0"/>
              <a:t> of the </a:t>
            </a:r>
            <a:r>
              <a:rPr lang="fr-FR" sz="1600" b="1" kern="0" dirty="0" err="1"/>
              <a:t>Executive</a:t>
            </a:r>
            <a:r>
              <a:rPr lang="fr-FR" sz="1600" b="1" kern="0" dirty="0"/>
              <a:t> </a:t>
            </a:r>
            <a:r>
              <a:rPr lang="fr-FR" sz="1600" b="1" kern="0" dirty="0" err="1"/>
              <a:t>Committee</a:t>
            </a:r>
            <a:r>
              <a:rPr lang="fr-FR" sz="1600" b="1" kern="0" dirty="0"/>
              <a:t> FFT – Roland Garros – BUSINESS STRATEGY</a:t>
            </a:r>
            <a:br>
              <a:rPr lang="fr-FR" sz="1600" b="1" kern="0" dirty="0"/>
            </a:br>
            <a:br>
              <a:rPr lang="fr-FR" sz="1600" b="1" kern="0" dirty="0"/>
            </a:br>
            <a:endParaRPr lang="fr-FR" altLang="fr-FR" sz="16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2043" y="1102295"/>
            <a:ext cx="5076825" cy="470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584" y="3041824"/>
            <a:ext cx="76914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475" y="4408661"/>
            <a:ext cx="835819"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6"/>
          <p:cNvSpPr txBox="1">
            <a:spLocks noChangeArrowheads="1"/>
          </p:cNvSpPr>
          <p:nvPr/>
        </p:nvSpPr>
        <p:spPr bwMode="auto">
          <a:xfrm>
            <a:off x="5328649" y="2554858"/>
            <a:ext cx="12430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fr-FR" altLang="fr-FR" sz="1350">
                <a:solidFill>
                  <a:srgbClr val="000000"/>
                </a:solidFill>
              </a:rPr>
              <a:t>Jean-Philippe Danglade</a:t>
            </a:r>
          </a:p>
        </p:txBody>
      </p:sp>
      <p:sp>
        <p:nvSpPr>
          <p:cNvPr id="9" name="ZoneTexte 7"/>
          <p:cNvSpPr txBox="1">
            <a:spLocks noChangeArrowheads="1"/>
          </p:cNvSpPr>
          <p:nvPr/>
        </p:nvSpPr>
        <p:spPr bwMode="auto">
          <a:xfrm>
            <a:off x="5856096" y="5037312"/>
            <a:ext cx="71556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fr-FR" altLang="fr-FR" sz="1350">
                <a:solidFill>
                  <a:srgbClr val="000000"/>
                </a:solidFill>
              </a:rPr>
              <a:t>Fabrice Rizzo</a:t>
            </a:r>
          </a:p>
        </p:txBody>
      </p:sp>
      <p:pic>
        <p:nvPicPr>
          <p:cNvPr id="10" name="Imag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0490" y="3039443"/>
            <a:ext cx="754856" cy="107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9"/>
          <p:cNvSpPr txBox="1">
            <a:spLocks noChangeArrowheads="1"/>
          </p:cNvSpPr>
          <p:nvPr/>
        </p:nvSpPr>
        <p:spPr bwMode="auto">
          <a:xfrm>
            <a:off x="2677127" y="2554858"/>
            <a:ext cx="11346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fr-FR" altLang="fr-FR" sz="1350">
                <a:solidFill>
                  <a:srgbClr val="000000"/>
                </a:solidFill>
              </a:rPr>
              <a:t>Jean-Michel Marmayou</a:t>
            </a:r>
          </a:p>
        </p:txBody>
      </p:sp>
      <p:pic>
        <p:nvPicPr>
          <p:cNvPr id="12"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1719" y="4431283"/>
            <a:ext cx="9072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1"/>
          <p:cNvSpPr txBox="1">
            <a:spLocks noChangeArrowheads="1"/>
          </p:cNvSpPr>
          <p:nvPr/>
        </p:nvSpPr>
        <p:spPr bwMode="auto">
          <a:xfrm>
            <a:off x="2455671" y="4956349"/>
            <a:ext cx="7143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fr-FR" altLang="fr-FR" sz="1350">
                <a:solidFill>
                  <a:srgbClr val="000000"/>
                </a:solidFill>
              </a:rPr>
              <a:t>Frank</a:t>
            </a:r>
          </a:p>
          <a:p>
            <a:pPr algn="ctr">
              <a:spcBef>
                <a:spcPct val="0"/>
              </a:spcBef>
              <a:buClrTx/>
              <a:buSzTx/>
              <a:buFontTx/>
              <a:buNone/>
            </a:pPr>
            <a:r>
              <a:rPr lang="fr-FR" altLang="fr-FR" sz="1350">
                <a:solidFill>
                  <a:srgbClr val="000000"/>
                </a:solidFill>
              </a:rPr>
              <a:t>Pons</a:t>
            </a:r>
          </a:p>
        </p:txBody>
      </p:sp>
      <p:pic>
        <p:nvPicPr>
          <p:cNvPr id="14" name="Imag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7303" y="2122661"/>
            <a:ext cx="926306" cy="101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3"/>
          <p:cNvSpPr txBox="1">
            <a:spLocks noChangeArrowheads="1"/>
          </p:cNvSpPr>
          <p:nvPr/>
        </p:nvSpPr>
        <p:spPr bwMode="auto">
          <a:xfrm>
            <a:off x="4097543" y="1705943"/>
            <a:ext cx="88463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fr-FR" altLang="fr-FR" sz="1350">
                <a:solidFill>
                  <a:srgbClr val="000000"/>
                </a:solidFill>
              </a:rPr>
              <a:t>Lionel</a:t>
            </a:r>
          </a:p>
          <a:p>
            <a:pPr algn="ctr">
              <a:spcBef>
                <a:spcPct val="0"/>
              </a:spcBef>
              <a:buClrTx/>
              <a:buSzTx/>
              <a:buFontTx/>
              <a:buNone/>
            </a:pPr>
            <a:r>
              <a:rPr lang="fr-FR" altLang="fr-FR" sz="1350">
                <a:solidFill>
                  <a:srgbClr val="000000"/>
                </a:solidFill>
              </a:rPr>
              <a:t>Maltese</a:t>
            </a:r>
          </a:p>
        </p:txBody>
      </p:sp>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485" y="1422071"/>
            <a:ext cx="1000125" cy="1321594"/>
          </a:xfrm>
          <a:prstGeom prst="rect">
            <a:avLst/>
          </a:prstGeom>
        </p:spPr>
      </p:pic>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790" y="3545458"/>
            <a:ext cx="1143000" cy="1143000"/>
          </a:xfrm>
          <a:prstGeom prst="rect">
            <a:avLst/>
          </a:prstGeom>
        </p:spPr>
      </p:pic>
      <p:sp>
        <p:nvSpPr>
          <p:cNvPr id="17" name="Rectangle 16"/>
          <p:cNvSpPr/>
          <p:nvPr/>
        </p:nvSpPr>
        <p:spPr>
          <a:xfrm>
            <a:off x="33970" y="4817850"/>
            <a:ext cx="1757333" cy="923330"/>
          </a:xfrm>
          <a:prstGeom prst="rect">
            <a:avLst/>
          </a:prstGeom>
        </p:spPr>
        <p:txBody>
          <a:bodyPr wrap="square">
            <a:spAutoFit/>
          </a:bodyPr>
          <a:lstStyle/>
          <a:p>
            <a:pPr algn="ctr"/>
            <a:r>
              <a:rPr lang="fr-FR" i="1" dirty="0">
                <a:solidFill>
                  <a:srgbClr val="545454"/>
                </a:solidFill>
              </a:rPr>
              <a:t>Alejandro Requena</a:t>
            </a:r>
            <a:r>
              <a:rPr lang="fr-FR" dirty="0">
                <a:solidFill>
                  <a:srgbClr val="545454"/>
                </a:solidFill>
              </a:rPr>
              <a:t> </a:t>
            </a:r>
            <a:r>
              <a:rPr lang="fr-FR" dirty="0" err="1">
                <a:solidFill>
                  <a:srgbClr val="545454"/>
                </a:solidFill>
              </a:rPr>
              <a:t>Ramón</a:t>
            </a:r>
            <a:endParaRPr lang="fr-FR" dirty="0"/>
          </a:p>
        </p:txBody>
      </p:sp>
      <p:sp>
        <p:nvSpPr>
          <p:cNvPr id="18" name="Rectangle 17"/>
          <p:cNvSpPr/>
          <p:nvPr/>
        </p:nvSpPr>
        <p:spPr>
          <a:xfrm>
            <a:off x="-75553" y="2743664"/>
            <a:ext cx="1757333" cy="369332"/>
          </a:xfrm>
          <a:prstGeom prst="rect">
            <a:avLst/>
          </a:prstGeom>
        </p:spPr>
        <p:txBody>
          <a:bodyPr wrap="square">
            <a:spAutoFit/>
          </a:bodyPr>
          <a:lstStyle/>
          <a:p>
            <a:pPr algn="ctr"/>
            <a:r>
              <a:rPr lang="fr-FR" i="1" dirty="0">
                <a:solidFill>
                  <a:srgbClr val="545454"/>
                </a:solidFill>
              </a:rPr>
              <a:t>Aurélie Fersing</a:t>
            </a:r>
            <a:endParaRPr lang="fr-FR" dirty="0"/>
          </a:p>
        </p:txBody>
      </p:sp>
    </p:spTree>
    <p:extLst>
      <p:ext uri="{BB962C8B-B14F-4D97-AF65-F5344CB8AC3E}">
        <p14:creationId xmlns:p14="http://schemas.microsoft.com/office/powerpoint/2010/main" val="85168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15" y="956487"/>
            <a:ext cx="3502589" cy="3502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105" y="-170371"/>
            <a:ext cx="4048698" cy="59365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13050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603680072"/>
              </p:ext>
            </p:extLst>
          </p:nvPr>
        </p:nvGraphicFramePr>
        <p:xfrm>
          <a:off x="191949" y="1543592"/>
          <a:ext cx="8812428" cy="1739006"/>
        </p:xfrm>
        <a:graphic>
          <a:graphicData uri="http://schemas.openxmlformats.org/drawingml/2006/table">
            <a:tbl>
              <a:tblPr>
                <a:tableStyleId>{5C22544A-7EE6-4342-B048-85BDC9FD1C3A}</a:tableStyleId>
              </a:tblPr>
              <a:tblGrid>
                <a:gridCol w="4841586">
                  <a:extLst>
                    <a:ext uri="{9D8B030D-6E8A-4147-A177-3AD203B41FA5}">
                      <a16:colId xmlns:a16="http://schemas.microsoft.com/office/drawing/2014/main" val="20000"/>
                    </a:ext>
                  </a:extLst>
                </a:gridCol>
                <a:gridCol w="39688">
                  <a:extLst>
                    <a:ext uri="{9D8B030D-6E8A-4147-A177-3AD203B41FA5}">
                      <a16:colId xmlns:a16="http://schemas.microsoft.com/office/drawing/2014/main" val="20001"/>
                    </a:ext>
                  </a:extLst>
                </a:gridCol>
                <a:gridCol w="3931154">
                  <a:extLst>
                    <a:ext uri="{9D8B030D-6E8A-4147-A177-3AD203B41FA5}">
                      <a16:colId xmlns:a16="http://schemas.microsoft.com/office/drawing/2014/main" val="20002"/>
                    </a:ext>
                  </a:extLst>
                </a:gridCol>
              </a:tblGrid>
              <a:tr h="418624">
                <a:tc>
                  <a:txBody>
                    <a:bodyPr/>
                    <a:lstStyle/>
                    <a:p>
                      <a:pPr algn="l" fontAlgn="b"/>
                      <a:r>
                        <a:rPr lang="fr-FR" sz="1400" b="1" u="none" strike="noStrike" dirty="0">
                          <a:solidFill>
                            <a:srgbClr val="00B0F0"/>
                          </a:solidFill>
                          <a:effectLst/>
                        </a:rPr>
                        <a:t>Commercial business </a:t>
                      </a:r>
                      <a:r>
                        <a:rPr lang="fr-FR" sz="1400" b="1" u="none" strike="noStrike" dirty="0" err="1">
                          <a:solidFill>
                            <a:srgbClr val="00B0F0"/>
                          </a:solidFill>
                          <a:effectLst/>
                        </a:rPr>
                        <a:t>strategies</a:t>
                      </a:r>
                      <a:r>
                        <a:rPr lang="fr-FR" sz="1400" b="1" u="none" strike="noStrike" dirty="0">
                          <a:solidFill>
                            <a:srgbClr val="00B0F0"/>
                          </a:solidFill>
                          <a:effectLst/>
                        </a:rPr>
                        <a:t> in sport organisations</a:t>
                      </a:r>
                      <a:endParaRPr lang="fr-FR"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pt-BR" sz="1400" b="1" u="none" strike="noStrike" dirty="0">
                          <a:solidFill>
                            <a:schemeClr val="tx1"/>
                          </a:solidFill>
                          <a:effectLst/>
                        </a:rPr>
                        <a:t>BOUVRANDE Thomas 6H </a:t>
                      </a:r>
                      <a:r>
                        <a:rPr lang="pt-BR" sz="1400" b="1" u="none" strike="noStrike" dirty="0">
                          <a:effectLst/>
                        </a:rPr>
                        <a:t>/ </a:t>
                      </a:r>
                      <a:r>
                        <a:rPr lang="pt-BR" sz="1400" b="1" u="none" strike="noStrike" dirty="0">
                          <a:solidFill>
                            <a:srgbClr val="00B050"/>
                          </a:solidFill>
                          <a:effectLst/>
                        </a:rPr>
                        <a:t>WEISZ Michael 9H </a:t>
                      </a:r>
                      <a:r>
                        <a:rPr lang="pt-BR" sz="1400" b="1" u="none" strike="noStrike" dirty="0">
                          <a:effectLst/>
                        </a:rPr>
                        <a:t>/ </a:t>
                      </a:r>
                      <a:r>
                        <a:rPr lang="pt-BR" sz="1400" b="1" u="none" strike="noStrike" dirty="0">
                          <a:solidFill>
                            <a:srgbClr val="00B0F0"/>
                          </a:solidFill>
                          <a:effectLst/>
                        </a:rPr>
                        <a:t>MALTESE Lionel 15H</a:t>
                      </a:r>
                      <a:endParaRPr lang="pt-BR" sz="1400" b="1" i="0" u="none" strike="noStrike" dirty="0">
                        <a:solidFill>
                          <a:srgbClr val="00B0F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364331">
                <a:tc>
                  <a:txBody>
                    <a:bodyPr/>
                    <a:lstStyle/>
                    <a:p>
                      <a:pPr algn="l" fontAlgn="b"/>
                      <a:r>
                        <a:rPr lang="en-US" sz="1400" b="1" u="none" strike="noStrike" dirty="0">
                          <a:effectLst/>
                        </a:rPr>
                        <a:t>Commercial Sponsorship and Operational</a:t>
                      </a:r>
                      <a:r>
                        <a:rPr lang="en-US" sz="1400" b="1" u="none" strike="noStrike" baseline="0" dirty="0">
                          <a:effectLst/>
                        </a:rPr>
                        <a:t> Activations</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effectLst/>
                        </a:rPr>
                        <a:t>BERENGER</a:t>
                      </a:r>
                      <a:r>
                        <a:rPr lang="fr-FR" sz="1400" b="1" u="none" strike="noStrike" baseline="0" dirty="0">
                          <a:effectLst/>
                        </a:rPr>
                        <a:t> Julien </a:t>
                      </a:r>
                      <a:r>
                        <a:rPr lang="fr-FR" sz="1400" b="1" u="none" strike="noStrike" dirty="0">
                          <a:effectLst/>
                        </a:rPr>
                        <a:t>15H / WEIBENBORN</a:t>
                      </a:r>
                      <a:r>
                        <a:rPr lang="fr-FR" sz="1400" b="1" u="none" strike="noStrike" baseline="0" dirty="0">
                          <a:effectLst/>
                        </a:rPr>
                        <a:t> Lena 15H</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2888">
                <a:tc>
                  <a:txBody>
                    <a:bodyPr/>
                    <a:lstStyle/>
                    <a:p>
                      <a:pPr algn="l" fontAlgn="b"/>
                      <a:r>
                        <a:rPr lang="en-US" sz="1400" b="1" u="none" strike="noStrike" dirty="0">
                          <a:effectLst/>
                        </a:rPr>
                        <a:t>Sport Media Consulting and Event Communication Strategy</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50"/>
                          </a:solidFill>
                          <a:effectLst/>
                        </a:rPr>
                        <a:t>FERSING</a:t>
                      </a:r>
                      <a:r>
                        <a:rPr lang="fr-FR" sz="1400" b="1" u="none" strike="noStrike" baseline="0" dirty="0">
                          <a:solidFill>
                            <a:srgbClr val="00B050"/>
                          </a:solidFill>
                          <a:effectLst/>
                        </a:rPr>
                        <a:t> Aurélie </a:t>
                      </a:r>
                      <a:r>
                        <a:rPr lang="fr-FR" sz="1400" b="1" u="none" strike="noStrike" dirty="0">
                          <a:solidFill>
                            <a:srgbClr val="00B050"/>
                          </a:solidFill>
                          <a:effectLst/>
                        </a:rPr>
                        <a:t>15H </a:t>
                      </a:r>
                      <a:r>
                        <a:rPr lang="fr-FR" sz="1400" b="1" u="none" strike="noStrike" dirty="0">
                          <a:effectLst/>
                        </a:rPr>
                        <a:t>/ ROGER David 15H</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242888">
                <a:tc>
                  <a:txBody>
                    <a:bodyPr/>
                    <a:lstStyle/>
                    <a:p>
                      <a:pPr algn="l" fontAlgn="b"/>
                      <a:r>
                        <a:rPr lang="en-US" sz="1400" b="1" u="none" strike="noStrike">
                          <a:solidFill>
                            <a:srgbClr val="00B0F0"/>
                          </a:solidFill>
                          <a:effectLst/>
                        </a:rPr>
                        <a:t>Event, Experiential, Social and  Cultural Marketing for sport</a:t>
                      </a:r>
                      <a:endParaRPr lang="en-US" sz="1400" b="1" i="0" u="none" strike="noStrike">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solidFill>
                            <a:srgbClr val="00B0F0"/>
                          </a:solidFill>
                          <a:effectLst/>
                        </a:rPr>
                        <a:t> </a:t>
                      </a:r>
                      <a:endParaRPr lang="fr-FR" sz="1400" b="1" i="0" u="none" strike="noStrike">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PACE Stefano 15H / RINALLO Diego 15H</a:t>
                      </a:r>
                      <a:endParaRPr lang="fr-FR" sz="1400" b="1" i="0" u="none" strike="noStrike" dirty="0">
                        <a:solidFill>
                          <a:srgbClr val="00B0F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234531">
                <a:tc>
                  <a:txBody>
                    <a:bodyPr/>
                    <a:lstStyle/>
                    <a:p>
                      <a:pPr algn="l" fontAlgn="b"/>
                      <a:r>
                        <a:rPr lang="en-US" sz="1400" b="1" u="none" strike="noStrike">
                          <a:effectLst/>
                        </a:rPr>
                        <a:t>Sport Career Services and labor market opportunities</a:t>
                      </a:r>
                      <a:endParaRPr lang="en-US"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a:solidFill>
                            <a:srgbClr val="00B050"/>
                          </a:solidFill>
                          <a:effectLst/>
                        </a:rPr>
                        <a:t>INNOCENTI Damien</a:t>
                      </a:r>
                      <a:r>
                        <a:rPr lang="fr-FR" sz="1400" b="1" u="none" strike="noStrike" baseline="0">
                          <a:solidFill>
                            <a:srgbClr val="00B050"/>
                          </a:solidFill>
                          <a:effectLst/>
                        </a:rPr>
                        <a:t> </a:t>
                      </a:r>
                      <a:r>
                        <a:rPr lang="fr-FR" sz="1400" b="1" u="none" strike="noStrike">
                          <a:effectLst/>
                        </a:rPr>
                        <a:t>30H</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212884">
                <a:tc>
                  <a:txBody>
                    <a:bodyPr/>
                    <a:lstStyle/>
                    <a:p>
                      <a:pPr algn="l" fontAlgn="b"/>
                      <a:r>
                        <a:rPr lang="fr-FR" sz="1400" b="1" u="none" strike="noStrike" dirty="0">
                          <a:solidFill>
                            <a:srgbClr val="FF0000"/>
                          </a:solidFill>
                          <a:effectLst/>
                        </a:rPr>
                        <a:t>International</a:t>
                      </a:r>
                      <a:r>
                        <a:rPr lang="fr-FR" sz="1400" b="1" u="none" strike="noStrike" baseline="0" dirty="0">
                          <a:solidFill>
                            <a:srgbClr val="FF0000"/>
                          </a:solidFill>
                          <a:effectLst/>
                        </a:rPr>
                        <a:t> Sport Business </a:t>
                      </a:r>
                      <a:r>
                        <a:rPr lang="fr-FR" sz="1400" b="1" u="none" strike="noStrike" baseline="0" dirty="0" err="1">
                          <a:solidFill>
                            <a:srgbClr val="FF0000"/>
                          </a:solidFill>
                          <a:effectLst/>
                        </a:rPr>
                        <a:t>Projects</a:t>
                      </a:r>
                      <a:r>
                        <a:rPr lang="fr-FR" sz="1400" b="1" u="none" strike="noStrike" baseline="0" dirty="0">
                          <a:solidFill>
                            <a:srgbClr val="FF0000"/>
                          </a:solidFill>
                          <a:effectLst/>
                        </a:rPr>
                        <a:t> &amp; E-Gaming</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 </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MALTESE Lionel 15H </a:t>
                      </a:r>
                      <a:r>
                        <a:rPr lang="fr-FR" sz="1400" b="1" u="none" strike="noStrike" dirty="0">
                          <a:solidFill>
                            <a:schemeClr val="tx1"/>
                          </a:solidFill>
                          <a:effectLst/>
                        </a:rPr>
                        <a:t>/ SADOSKI Sébastien 15H</a:t>
                      </a:r>
                      <a:endParaRPr lang="fr-FR" sz="1400" b="1" i="0" u="none" strike="noStrike" dirty="0">
                        <a:solidFill>
                          <a:schemeClr val="tx1"/>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bl>
          </a:graphicData>
        </a:graphic>
      </p:graphicFrame>
      <p:sp>
        <p:nvSpPr>
          <p:cNvPr id="5" name="ZoneTexte 4"/>
          <p:cNvSpPr txBox="1"/>
          <p:nvPr/>
        </p:nvSpPr>
        <p:spPr>
          <a:xfrm>
            <a:off x="-532756" y="323872"/>
            <a:ext cx="5288096" cy="415498"/>
          </a:xfrm>
          <a:prstGeom prst="rect">
            <a:avLst/>
          </a:prstGeom>
          <a:noFill/>
        </p:spPr>
        <p:txBody>
          <a:bodyPr wrap="square" rtlCol="0">
            <a:spAutoFit/>
          </a:bodyPr>
          <a:lstStyle/>
          <a:p>
            <a:pPr algn="ctr"/>
            <a:r>
              <a:rPr lang="fr-FR" sz="2100" b="1" dirty="0"/>
              <a:t>YOUR PROGRAM </a:t>
            </a:r>
          </a:p>
        </p:txBody>
      </p:sp>
      <p:sp>
        <p:nvSpPr>
          <p:cNvPr id="6" name="ZoneTexte 5"/>
          <p:cNvSpPr txBox="1"/>
          <p:nvPr/>
        </p:nvSpPr>
        <p:spPr>
          <a:xfrm>
            <a:off x="191948" y="1266593"/>
            <a:ext cx="2363828" cy="369332"/>
          </a:xfrm>
          <a:prstGeom prst="rect">
            <a:avLst/>
          </a:prstGeom>
          <a:noFill/>
        </p:spPr>
        <p:txBody>
          <a:bodyPr wrap="square" rtlCol="0">
            <a:spAutoFit/>
          </a:bodyPr>
          <a:lstStyle/>
          <a:p>
            <a:r>
              <a:rPr lang="fr-FR" b="1" i="1" dirty="0"/>
              <a:t>SEMESTER 1</a:t>
            </a:r>
          </a:p>
        </p:txBody>
      </p:sp>
      <p:graphicFrame>
        <p:nvGraphicFramePr>
          <p:cNvPr id="7" name="Tableau 6"/>
          <p:cNvGraphicFramePr>
            <a:graphicFrameLocks noGrp="1"/>
          </p:cNvGraphicFramePr>
          <p:nvPr>
            <p:extLst>
              <p:ext uri="{D42A27DB-BD31-4B8C-83A1-F6EECF244321}">
                <p14:modId xmlns:p14="http://schemas.microsoft.com/office/powerpoint/2010/main" val="320985845"/>
              </p:ext>
            </p:extLst>
          </p:nvPr>
        </p:nvGraphicFramePr>
        <p:xfrm>
          <a:off x="191949" y="3779623"/>
          <a:ext cx="8896966" cy="1992632"/>
        </p:xfrm>
        <a:graphic>
          <a:graphicData uri="http://schemas.openxmlformats.org/drawingml/2006/table">
            <a:tbl>
              <a:tblPr>
                <a:tableStyleId>{5C22544A-7EE6-4342-B048-85BDC9FD1C3A}</a:tableStyleId>
              </a:tblPr>
              <a:tblGrid>
                <a:gridCol w="4666490">
                  <a:extLst>
                    <a:ext uri="{9D8B030D-6E8A-4147-A177-3AD203B41FA5}">
                      <a16:colId xmlns:a16="http://schemas.microsoft.com/office/drawing/2014/main" val="20000"/>
                    </a:ext>
                  </a:extLst>
                </a:gridCol>
                <a:gridCol w="256429">
                  <a:extLst>
                    <a:ext uri="{9D8B030D-6E8A-4147-A177-3AD203B41FA5}">
                      <a16:colId xmlns:a16="http://schemas.microsoft.com/office/drawing/2014/main" val="20001"/>
                    </a:ext>
                  </a:extLst>
                </a:gridCol>
                <a:gridCol w="3974047">
                  <a:extLst>
                    <a:ext uri="{9D8B030D-6E8A-4147-A177-3AD203B41FA5}">
                      <a16:colId xmlns:a16="http://schemas.microsoft.com/office/drawing/2014/main" val="20002"/>
                    </a:ext>
                  </a:extLst>
                </a:gridCol>
              </a:tblGrid>
              <a:tr h="418624">
                <a:tc>
                  <a:txBody>
                    <a:bodyPr/>
                    <a:lstStyle/>
                    <a:p>
                      <a:pPr algn="l" fontAlgn="b"/>
                      <a:r>
                        <a:rPr lang="en-US" sz="1400" b="1" u="none" strike="noStrike" dirty="0">
                          <a:solidFill>
                            <a:srgbClr val="00B0F0"/>
                          </a:solidFill>
                          <a:effectLst/>
                        </a:rPr>
                        <a:t>Strategic Management and sales &amp; Digital marketing in Sports Organizations</a:t>
                      </a:r>
                      <a:endParaRPr lang="en-US"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MALTESE Lionel 15H </a:t>
                      </a:r>
                      <a:r>
                        <a:rPr lang="fr-FR" sz="1400" b="1" u="none" strike="noStrike" dirty="0">
                          <a:effectLst/>
                        </a:rPr>
                        <a:t>/ LADIK Daniel 15H</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12884">
                <a:tc>
                  <a:txBody>
                    <a:bodyPr/>
                    <a:lstStyle/>
                    <a:p>
                      <a:pPr algn="l" fontAlgn="b"/>
                      <a:r>
                        <a:rPr lang="en-US" sz="1400" b="1" u="none" strike="noStrike" dirty="0">
                          <a:solidFill>
                            <a:schemeClr val="tx1"/>
                          </a:solidFill>
                          <a:effectLst/>
                        </a:rPr>
                        <a:t>Economics and Finance of professional teal sports</a:t>
                      </a:r>
                      <a:endParaRPr lang="en-US" sz="1400" b="1" i="0" u="none" strike="noStrike" dirty="0">
                        <a:solidFill>
                          <a:schemeClr val="tx1"/>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chemeClr val="tx1"/>
                          </a:solidFill>
                          <a:effectLst/>
                        </a:rPr>
                        <a:t> </a:t>
                      </a:r>
                      <a:endParaRPr lang="fr-FR" sz="1400" b="1" i="0" u="none" strike="noStrike" dirty="0">
                        <a:solidFill>
                          <a:schemeClr val="tx1"/>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chemeClr val="tx1"/>
                          </a:solidFill>
                          <a:effectLst/>
                        </a:rPr>
                        <a:t>SIMMONS Robert 30H</a:t>
                      </a:r>
                      <a:endParaRPr lang="fr-FR" sz="1400" b="1" i="0" u="none" strike="noStrike" dirty="0">
                        <a:solidFill>
                          <a:schemeClr val="tx1"/>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2888">
                <a:tc>
                  <a:txBody>
                    <a:bodyPr/>
                    <a:lstStyle/>
                    <a:p>
                      <a:pPr algn="l" fontAlgn="b"/>
                      <a:r>
                        <a:rPr lang="en-US" sz="1400" b="1" u="none" strike="noStrike" dirty="0">
                          <a:effectLst/>
                        </a:rPr>
                        <a:t>Fan Experience and Stadium</a:t>
                      </a:r>
                      <a:r>
                        <a:rPr lang="en-US" sz="1400" b="1" u="none" strike="noStrike" baseline="0" dirty="0">
                          <a:effectLst/>
                        </a:rPr>
                        <a:t> Strategic Management</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50"/>
                          </a:solidFill>
                          <a:effectLst/>
                        </a:rPr>
                        <a:t>THIODET Anthony 18H/ LEPRON Julien 12H</a:t>
                      </a:r>
                      <a:endParaRPr lang="fr-FR" sz="1400" b="1" i="0" u="none" strike="noStrike" dirty="0">
                        <a:solidFill>
                          <a:srgbClr val="00B05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242888">
                <a:tc>
                  <a:txBody>
                    <a:bodyPr/>
                    <a:lstStyle/>
                    <a:p>
                      <a:pPr algn="l" fontAlgn="b"/>
                      <a:r>
                        <a:rPr lang="en-US" sz="1400" b="1" u="none" strike="noStrike" dirty="0">
                          <a:solidFill>
                            <a:srgbClr val="00B0F0"/>
                          </a:solidFill>
                          <a:effectLst/>
                        </a:rPr>
                        <a:t>Brand Management in sports organizations</a:t>
                      </a:r>
                      <a:endParaRPr lang="en-US"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PONS Franck 30H</a:t>
                      </a:r>
                      <a:endParaRPr lang="fr-FR" sz="1400" b="1" i="0" u="none" strike="noStrike" dirty="0">
                        <a:solidFill>
                          <a:srgbClr val="00B0F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418624">
                <a:tc>
                  <a:txBody>
                    <a:bodyPr/>
                    <a:lstStyle/>
                    <a:p>
                      <a:pPr algn="l" fontAlgn="b"/>
                      <a:r>
                        <a:rPr lang="en-US" sz="1400" b="1" u="none" strike="noStrike" dirty="0">
                          <a:solidFill>
                            <a:schemeClr val="tx1"/>
                          </a:solidFill>
                          <a:effectLst/>
                        </a:rPr>
                        <a:t>CSR in sports and </a:t>
                      </a:r>
                      <a:r>
                        <a:rPr lang="en-US" sz="1400" b="1" u="none" strike="noStrike" dirty="0" err="1">
                          <a:solidFill>
                            <a:schemeClr val="tx1"/>
                          </a:solidFill>
                          <a:effectLst/>
                        </a:rPr>
                        <a:t>Destinantion</a:t>
                      </a:r>
                      <a:r>
                        <a:rPr lang="en-US" sz="1400" b="1" u="none" strike="noStrike" dirty="0">
                          <a:solidFill>
                            <a:schemeClr val="tx1"/>
                          </a:solidFill>
                          <a:effectLst/>
                        </a:rPr>
                        <a:t> Marketing</a:t>
                      </a:r>
                      <a:endParaRPr lang="en-US" sz="1400" b="1" i="0" u="none" strike="noStrike" dirty="0">
                        <a:solidFill>
                          <a:schemeClr val="tx1"/>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chemeClr val="tx1"/>
                          </a:solidFill>
                          <a:effectLst/>
                        </a:rPr>
                        <a:t> </a:t>
                      </a:r>
                      <a:endParaRPr lang="fr-FR" sz="1400" b="1" i="0" u="none" strike="noStrike" dirty="0">
                        <a:solidFill>
                          <a:schemeClr val="tx1"/>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chemeClr val="tx1"/>
                          </a:solidFill>
                          <a:effectLst/>
                        </a:rPr>
                        <a:t> BEE Colleen 15H / FUNK Dan 15H</a:t>
                      </a:r>
                      <a:endParaRPr lang="fr-FR" sz="1400" b="1" i="0" u="none" strike="noStrike" dirty="0">
                        <a:solidFill>
                          <a:schemeClr val="tx1"/>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212884">
                <a:tc>
                  <a:txBody>
                    <a:bodyPr/>
                    <a:lstStyle/>
                    <a:p>
                      <a:pPr algn="l" fontAlgn="b"/>
                      <a:r>
                        <a:rPr lang="fr-FR" sz="1400" b="1" u="none" strike="noStrike" dirty="0">
                          <a:solidFill>
                            <a:srgbClr val="00B0F0"/>
                          </a:solidFill>
                          <a:effectLst/>
                        </a:rPr>
                        <a:t>Talent Marketing management</a:t>
                      </a:r>
                      <a:endParaRPr lang="fr-FR"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 </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50"/>
                          </a:solidFill>
                          <a:effectLst/>
                        </a:rPr>
                        <a:t>DANGLADE Jean-Philippe 12H / GEOFFROY</a:t>
                      </a:r>
                      <a:r>
                        <a:rPr lang="fr-FR" sz="1400" b="1" u="none" strike="noStrike" baseline="0" dirty="0">
                          <a:solidFill>
                            <a:srgbClr val="00B050"/>
                          </a:solidFill>
                          <a:effectLst/>
                        </a:rPr>
                        <a:t> Kevin </a:t>
                      </a:r>
                      <a:r>
                        <a:rPr lang="fr-FR" sz="1400" b="1" u="none" strike="noStrike" baseline="0" dirty="0">
                          <a:solidFill>
                            <a:schemeClr val="tx1"/>
                          </a:solidFill>
                          <a:effectLst/>
                        </a:rPr>
                        <a:t>9H / LAYNAT Laurent 9H</a:t>
                      </a:r>
                      <a:endParaRPr lang="fr-FR" sz="1400" b="1" i="0" u="none" strike="noStrike" dirty="0">
                        <a:solidFill>
                          <a:schemeClr val="tx1"/>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bl>
          </a:graphicData>
        </a:graphic>
      </p:graphicFrame>
      <p:sp>
        <p:nvSpPr>
          <p:cNvPr id="8" name="ZoneTexte 7"/>
          <p:cNvSpPr txBox="1"/>
          <p:nvPr/>
        </p:nvSpPr>
        <p:spPr>
          <a:xfrm>
            <a:off x="107504" y="3410291"/>
            <a:ext cx="2003788" cy="369332"/>
          </a:xfrm>
          <a:prstGeom prst="rect">
            <a:avLst/>
          </a:prstGeom>
          <a:noFill/>
        </p:spPr>
        <p:txBody>
          <a:bodyPr wrap="square" rtlCol="0">
            <a:spAutoFit/>
          </a:bodyPr>
          <a:lstStyle/>
          <a:p>
            <a:r>
              <a:rPr lang="fr-FR" b="1" i="1" dirty="0"/>
              <a:t>SEMESTER 2</a:t>
            </a:r>
          </a:p>
        </p:txBody>
      </p:sp>
      <p:sp>
        <p:nvSpPr>
          <p:cNvPr id="9" name="ZoneTexte 8"/>
          <p:cNvSpPr txBox="1"/>
          <p:nvPr/>
        </p:nvSpPr>
        <p:spPr>
          <a:xfrm>
            <a:off x="4572000" y="481763"/>
            <a:ext cx="4380642" cy="923330"/>
          </a:xfrm>
          <a:prstGeom prst="rect">
            <a:avLst/>
          </a:prstGeom>
          <a:solidFill>
            <a:schemeClr val="bg2">
              <a:lumMod val="90000"/>
            </a:schemeClr>
          </a:solidFill>
        </p:spPr>
        <p:txBody>
          <a:bodyPr wrap="square" rtlCol="0">
            <a:spAutoFit/>
          </a:bodyPr>
          <a:lstStyle/>
          <a:p>
            <a:r>
              <a:rPr lang="fr-FR" b="1" i="1" dirty="0"/>
              <a:t>Sport Business </a:t>
            </a:r>
            <a:r>
              <a:rPr lang="fr-FR" b="1" i="1" dirty="0" err="1"/>
              <a:t>Conferences</a:t>
            </a:r>
            <a:r>
              <a:rPr lang="fr-FR" b="1" i="1" dirty="0"/>
              <a:t> :</a:t>
            </a:r>
          </a:p>
          <a:p>
            <a:r>
              <a:rPr lang="fr-FR" b="1" i="1" dirty="0"/>
              <a:t>NBA-FFT-UBISOFT, </a:t>
            </a:r>
            <a:r>
              <a:rPr lang="fr-FR" b="1" i="1" dirty="0" err="1"/>
              <a:t>Kantar</a:t>
            </a:r>
            <a:r>
              <a:rPr lang="fr-FR" b="1" i="1" dirty="0"/>
              <a:t>, OM-ADIDAS-PUMA… </a:t>
            </a:r>
          </a:p>
        </p:txBody>
      </p:sp>
    </p:spTree>
    <p:extLst>
      <p:ext uri="{BB962C8B-B14F-4D97-AF65-F5344CB8AC3E}">
        <p14:creationId xmlns:p14="http://schemas.microsoft.com/office/powerpoint/2010/main" val="224995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191949" y="1543592"/>
          <a:ext cx="8812428" cy="1739006"/>
        </p:xfrm>
        <a:graphic>
          <a:graphicData uri="http://schemas.openxmlformats.org/drawingml/2006/table">
            <a:tbl>
              <a:tblPr>
                <a:tableStyleId>{5C22544A-7EE6-4342-B048-85BDC9FD1C3A}</a:tableStyleId>
              </a:tblPr>
              <a:tblGrid>
                <a:gridCol w="4841586">
                  <a:extLst>
                    <a:ext uri="{9D8B030D-6E8A-4147-A177-3AD203B41FA5}">
                      <a16:colId xmlns:a16="http://schemas.microsoft.com/office/drawing/2014/main" val="20000"/>
                    </a:ext>
                  </a:extLst>
                </a:gridCol>
                <a:gridCol w="39688">
                  <a:extLst>
                    <a:ext uri="{9D8B030D-6E8A-4147-A177-3AD203B41FA5}">
                      <a16:colId xmlns:a16="http://schemas.microsoft.com/office/drawing/2014/main" val="20001"/>
                    </a:ext>
                  </a:extLst>
                </a:gridCol>
                <a:gridCol w="3931154">
                  <a:extLst>
                    <a:ext uri="{9D8B030D-6E8A-4147-A177-3AD203B41FA5}">
                      <a16:colId xmlns:a16="http://schemas.microsoft.com/office/drawing/2014/main" val="20002"/>
                    </a:ext>
                  </a:extLst>
                </a:gridCol>
              </a:tblGrid>
              <a:tr h="418624">
                <a:tc>
                  <a:txBody>
                    <a:bodyPr/>
                    <a:lstStyle/>
                    <a:p>
                      <a:pPr algn="l" fontAlgn="b"/>
                      <a:r>
                        <a:rPr lang="fr-FR" sz="1400" b="1" u="none" strike="noStrike" dirty="0">
                          <a:solidFill>
                            <a:srgbClr val="00B0F0"/>
                          </a:solidFill>
                          <a:effectLst/>
                        </a:rPr>
                        <a:t>Commercial business </a:t>
                      </a:r>
                      <a:r>
                        <a:rPr lang="fr-FR" sz="1400" b="1" u="none" strike="noStrike" dirty="0" err="1">
                          <a:solidFill>
                            <a:srgbClr val="00B0F0"/>
                          </a:solidFill>
                          <a:effectLst/>
                        </a:rPr>
                        <a:t>strategies</a:t>
                      </a:r>
                      <a:r>
                        <a:rPr lang="fr-FR" sz="1400" b="1" u="none" strike="noStrike" dirty="0">
                          <a:solidFill>
                            <a:srgbClr val="00B0F0"/>
                          </a:solidFill>
                          <a:effectLst/>
                        </a:rPr>
                        <a:t> in sport organisations</a:t>
                      </a:r>
                      <a:endParaRPr lang="fr-FR"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pt-BR" sz="1400" b="1" u="none" strike="noStrike" dirty="0">
                          <a:solidFill>
                            <a:schemeClr val="tx1"/>
                          </a:solidFill>
                          <a:effectLst/>
                        </a:rPr>
                        <a:t>BOUVRANDE Thomas 6H </a:t>
                      </a:r>
                      <a:r>
                        <a:rPr lang="pt-BR" sz="1400" b="1" u="none" strike="noStrike" dirty="0">
                          <a:effectLst/>
                        </a:rPr>
                        <a:t>/ </a:t>
                      </a:r>
                      <a:r>
                        <a:rPr lang="pt-BR" sz="1400" b="1" u="none" strike="noStrike" dirty="0">
                          <a:solidFill>
                            <a:srgbClr val="00B050"/>
                          </a:solidFill>
                          <a:effectLst/>
                        </a:rPr>
                        <a:t>WEISZ Michael 9H </a:t>
                      </a:r>
                      <a:r>
                        <a:rPr lang="pt-BR" sz="1400" b="1" u="none" strike="noStrike" dirty="0">
                          <a:effectLst/>
                        </a:rPr>
                        <a:t>/ </a:t>
                      </a:r>
                      <a:r>
                        <a:rPr lang="pt-BR" sz="1400" b="1" u="none" strike="noStrike" dirty="0">
                          <a:solidFill>
                            <a:srgbClr val="00B0F0"/>
                          </a:solidFill>
                          <a:effectLst/>
                        </a:rPr>
                        <a:t>MALTESE Lionel 15H</a:t>
                      </a:r>
                      <a:endParaRPr lang="pt-BR" sz="1400" b="1" i="0" u="none" strike="noStrike" dirty="0">
                        <a:solidFill>
                          <a:srgbClr val="00B0F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364331">
                <a:tc>
                  <a:txBody>
                    <a:bodyPr/>
                    <a:lstStyle/>
                    <a:p>
                      <a:pPr algn="l" fontAlgn="b"/>
                      <a:r>
                        <a:rPr lang="en-US" sz="1400" b="1" u="none" strike="noStrike" dirty="0">
                          <a:effectLst/>
                        </a:rPr>
                        <a:t>Commercial Sponsorship and Operational</a:t>
                      </a:r>
                      <a:r>
                        <a:rPr lang="en-US" sz="1400" b="1" u="none" strike="noStrike" baseline="0" dirty="0">
                          <a:effectLst/>
                        </a:rPr>
                        <a:t> Activations</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effectLst/>
                        </a:rPr>
                        <a:t>CARILLAT François 15H / GUILLET Marie-Amélie</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2888">
                <a:tc>
                  <a:txBody>
                    <a:bodyPr/>
                    <a:lstStyle/>
                    <a:p>
                      <a:pPr algn="l" fontAlgn="b"/>
                      <a:r>
                        <a:rPr lang="en-US" sz="1400" b="1" u="none" strike="noStrike" dirty="0">
                          <a:effectLst/>
                        </a:rPr>
                        <a:t>Sport Media Consulting and Event Communication Strategy</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50"/>
                          </a:solidFill>
                          <a:effectLst/>
                        </a:rPr>
                        <a:t>FERSING</a:t>
                      </a:r>
                      <a:r>
                        <a:rPr lang="fr-FR" sz="1400" b="1" u="none" strike="noStrike" baseline="0" dirty="0">
                          <a:solidFill>
                            <a:srgbClr val="00B050"/>
                          </a:solidFill>
                          <a:effectLst/>
                        </a:rPr>
                        <a:t> Aurélie </a:t>
                      </a:r>
                      <a:r>
                        <a:rPr lang="fr-FR" sz="1400" b="1" u="none" strike="noStrike" dirty="0">
                          <a:solidFill>
                            <a:srgbClr val="00B050"/>
                          </a:solidFill>
                          <a:effectLst/>
                        </a:rPr>
                        <a:t>(15H) </a:t>
                      </a:r>
                      <a:r>
                        <a:rPr lang="fr-FR" sz="1400" b="1" u="none" strike="noStrike" dirty="0">
                          <a:effectLst/>
                        </a:rPr>
                        <a:t>/ ROGER David (15H)</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242888">
                <a:tc>
                  <a:txBody>
                    <a:bodyPr/>
                    <a:lstStyle/>
                    <a:p>
                      <a:pPr algn="l" fontAlgn="b"/>
                      <a:r>
                        <a:rPr lang="en-US" sz="1400" b="1" u="none" strike="noStrike">
                          <a:solidFill>
                            <a:srgbClr val="00B0F0"/>
                          </a:solidFill>
                          <a:effectLst/>
                        </a:rPr>
                        <a:t>Event, Experiential, Social and  Cultural Marketing for sport</a:t>
                      </a:r>
                      <a:endParaRPr lang="en-US" sz="1400" b="1" i="0" u="none" strike="noStrike">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solidFill>
                            <a:srgbClr val="00B0F0"/>
                          </a:solidFill>
                          <a:effectLst/>
                        </a:rPr>
                        <a:t> </a:t>
                      </a:r>
                      <a:endParaRPr lang="fr-FR" sz="1400" b="1" i="0" u="none" strike="noStrike">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PACE Stefano 15H / RINALLO Diego 15H</a:t>
                      </a:r>
                      <a:endParaRPr lang="fr-FR" sz="1400" b="1" i="0" u="none" strike="noStrike" dirty="0">
                        <a:solidFill>
                          <a:srgbClr val="00B0F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234531">
                <a:tc>
                  <a:txBody>
                    <a:bodyPr/>
                    <a:lstStyle/>
                    <a:p>
                      <a:pPr algn="l" fontAlgn="b"/>
                      <a:r>
                        <a:rPr lang="en-US" sz="1400" b="1" u="none" strike="noStrike">
                          <a:effectLst/>
                        </a:rPr>
                        <a:t>Sport Career Services and labor market opportunities</a:t>
                      </a:r>
                      <a:endParaRPr lang="en-US"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effectLst/>
                        </a:rPr>
                        <a:t>GHIBAUDO Alain(30H)</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212884">
                <a:tc>
                  <a:txBody>
                    <a:bodyPr/>
                    <a:lstStyle/>
                    <a:p>
                      <a:pPr algn="l" fontAlgn="b"/>
                      <a:r>
                        <a:rPr lang="fr-FR" sz="1400" b="1" u="none" strike="noStrike" dirty="0">
                          <a:solidFill>
                            <a:srgbClr val="FF0000"/>
                          </a:solidFill>
                          <a:effectLst/>
                        </a:rPr>
                        <a:t>Droit des compétitions Sportives et de ses acteurs</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 </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RIZZO Fabrice 30H</a:t>
                      </a:r>
                      <a:endParaRPr lang="fr-FR" sz="1400" b="1" i="0" u="none" strike="noStrike" dirty="0">
                        <a:solidFill>
                          <a:srgbClr val="00B0F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bl>
          </a:graphicData>
        </a:graphic>
      </p:graphicFrame>
      <p:sp>
        <p:nvSpPr>
          <p:cNvPr id="5" name="ZoneTexte 4"/>
          <p:cNvSpPr txBox="1"/>
          <p:nvPr/>
        </p:nvSpPr>
        <p:spPr>
          <a:xfrm>
            <a:off x="811648" y="896358"/>
            <a:ext cx="5288096" cy="415498"/>
          </a:xfrm>
          <a:prstGeom prst="rect">
            <a:avLst/>
          </a:prstGeom>
          <a:noFill/>
        </p:spPr>
        <p:txBody>
          <a:bodyPr wrap="square" rtlCol="0">
            <a:spAutoFit/>
          </a:bodyPr>
          <a:lstStyle/>
          <a:p>
            <a:pPr algn="ctr"/>
            <a:r>
              <a:rPr lang="fr-FR" sz="2100" b="1" dirty="0"/>
              <a:t>YOUR PROGRAM </a:t>
            </a:r>
          </a:p>
        </p:txBody>
      </p:sp>
      <p:sp>
        <p:nvSpPr>
          <p:cNvPr id="6" name="ZoneTexte 5"/>
          <p:cNvSpPr txBox="1"/>
          <p:nvPr/>
        </p:nvSpPr>
        <p:spPr>
          <a:xfrm>
            <a:off x="191948" y="1266593"/>
            <a:ext cx="1239398" cy="646331"/>
          </a:xfrm>
          <a:prstGeom prst="rect">
            <a:avLst/>
          </a:prstGeom>
          <a:noFill/>
        </p:spPr>
        <p:txBody>
          <a:bodyPr wrap="square" rtlCol="0">
            <a:spAutoFit/>
          </a:bodyPr>
          <a:lstStyle/>
          <a:p>
            <a:r>
              <a:rPr lang="fr-FR" b="1" i="1" dirty="0"/>
              <a:t>SEMESTER 1</a:t>
            </a:r>
          </a:p>
        </p:txBody>
      </p:sp>
      <p:graphicFrame>
        <p:nvGraphicFramePr>
          <p:cNvPr id="7" name="Tableau 6"/>
          <p:cNvGraphicFramePr>
            <a:graphicFrameLocks noGrp="1"/>
          </p:cNvGraphicFramePr>
          <p:nvPr>
            <p:extLst/>
          </p:nvPr>
        </p:nvGraphicFramePr>
        <p:xfrm>
          <a:off x="191949" y="3779623"/>
          <a:ext cx="8896966" cy="1794512"/>
        </p:xfrm>
        <a:graphic>
          <a:graphicData uri="http://schemas.openxmlformats.org/drawingml/2006/table">
            <a:tbl>
              <a:tblPr>
                <a:tableStyleId>{5C22544A-7EE6-4342-B048-85BDC9FD1C3A}</a:tableStyleId>
              </a:tblPr>
              <a:tblGrid>
                <a:gridCol w="4666490">
                  <a:extLst>
                    <a:ext uri="{9D8B030D-6E8A-4147-A177-3AD203B41FA5}">
                      <a16:colId xmlns:a16="http://schemas.microsoft.com/office/drawing/2014/main" val="20000"/>
                    </a:ext>
                  </a:extLst>
                </a:gridCol>
                <a:gridCol w="256429">
                  <a:extLst>
                    <a:ext uri="{9D8B030D-6E8A-4147-A177-3AD203B41FA5}">
                      <a16:colId xmlns:a16="http://schemas.microsoft.com/office/drawing/2014/main" val="20001"/>
                    </a:ext>
                  </a:extLst>
                </a:gridCol>
                <a:gridCol w="3974047">
                  <a:extLst>
                    <a:ext uri="{9D8B030D-6E8A-4147-A177-3AD203B41FA5}">
                      <a16:colId xmlns:a16="http://schemas.microsoft.com/office/drawing/2014/main" val="20002"/>
                    </a:ext>
                  </a:extLst>
                </a:gridCol>
              </a:tblGrid>
              <a:tr h="418624">
                <a:tc>
                  <a:txBody>
                    <a:bodyPr/>
                    <a:lstStyle/>
                    <a:p>
                      <a:pPr algn="l" fontAlgn="b"/>
                      <a:r>
                        <a:rPr lang="en-US" sz="1400" b="1" u="none" strike="noStrike" dirty="0">
                          <a:solidFill>
                            <a:srgbClr val="00B0F0"/>
                          </a:solidFill>
                          <a:effectLst/>
                        </a:rPr>
                        <a:t>Strategic Management and sales &amp; Digital marketing in Sports Organizations</a:t>
                      </a:r>
                      <a:endParaRPr lang="en-US"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MALTESE Lionel 15H </a:t>
                      </a:r>
                      <a:r>
                        <a:rPr lang="fr-FR" sz="1400" b="1" u="none" strike="noStrike" dirty="0">
                          <a:effectLst/>
                        </a:rPr>
                        <a:t>/ LADIK Daniel 15H</a:t>
                      </a:r>
                      <a:endParaRPr lang="fr-FR" sz="14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12884">
                <a:tc>
                  <a:txBody>
                    <a:bodyPr/>
                    <a:lstStyle/>
                    <a:p>
                      <a:pPr algn="l" fontAlgn="b"/>
                      <a:r>
                        <a:rPr lang="en-US" sz="1400" b="1" u="none" strike="noStrike" dirty="0" err="1">
                          <a:solidFill>
                            <a:srgbClr val="FF0000"/>
                          </a:solidFill>
                          <a:effectLst/>
                        </a:rPr>
                        <a:t>Economie</a:t>
                      </a:r>
                      <a:r>
                        <a:rPr lang="en-US" sz="1400" b="1" u="none" strike="noStrike" dirty="0">
                          <a:solidFill>
                            <a:srgbClr val="FF0000"/>
                          </a:solidFill>
                          <a:effectLst/>
                        </a:rPr>
                        <a:t> du sport spectacle</a:t>
                      </a:r>
                      <a:endParaRPr lang="en-US"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 </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DURAND Christophe 30H</a:t>
                      </a:r>
                      <a:endParaRPr lang="fr-FR" sz="1400" b="1" i="0" u="none" strike="noStrike" dirty="0">
                        <a:solidFill>
                          <a:srgbClr val="FF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2888">
                <a:tc>
                  <a:txBody>
                    <a:bodyPr/>
                    <a:lstStyle/>
                    <a:p>
                      <a:pPr algn="l" fontAlgn="b"/>
                      <a:r>
                        <a:rPr lang="en-US" sz="1400" b="1" u="none" strike="noStrike" dirty="0">
                          <a:effectLst/>
                        </a:rPr>
                        <a:t>Fan Experience and Stadium</a:t>
                      </a:r>
                      <a:r>
                        <a:rPr lang="en-US" sz="1400" b="1" u="none" strike="noStrike" baseline="0" dirty="0">
                          <a:effectLst/>
                        </a:rPr>
                        <a:t> Strategic Management</a:t>
                      </a:r>
                      <a:endParaRPr lang="en-US"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50"/>
                          </a:solidFill>
                          <a:effectLst/>
                        </a:rPr>
                        <a:t>THIODET Anthony 18H/ LEPRON Julien 12H</a:t>
                      </a:r>
                      <a:endParaRPr lang="fr-FR" sz="1400" b="1" i="0" u="none" strike="noStrike" dirty="0">
                        <a:solidFill>
                          <a:srgbClr val="00B05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242888">
                <a:tc>
                  <a:txBody>
                    <a:bodyPr/>
                    <a:lstStyle/>
                    <a:p>
                      <a:pPr algn="l" fontAlgn="b"/>
                      <a:r>
                        <a:rPr lang="en-US" sz="1400" b="1" u="none" strike="noStrike" dirty="0">
                          <a:solidFill>
                            <a:srgbClr val="00B0F0"/>
                          </a:solidFill>
                          <a:effectLst/>
                        </a:rPr>
                        <a:t>Brand Management in sports organizations</a:t>
                      </a:r>
                      <a:endParaRPr lang="en-US"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00B0F0"/>
                          </a:solidFill>
                          <a:effectLst/>
                        </a:rPr>
                        <a:t>PONS Franck 30H</a:t>
                      </a:r>
                      <a:endParaRPr lang="fr-FR" sz="1400" b="1" i="0" u="none" strike="noStrike" dirty="0">
                        <a:solidFill>
                          <a:srgbClr val="00B0F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418624">
                <a:tc>
                  <a:txBody>
                    <a:bodyPr/>
                    <a:lstStyle/>
                    <a:p>
                      <a:pPr algn="l" fontAlgn="b"/>
                      <a:r>
                        <a:rPr lang="en-US" sz="1400" b="1" u="none" strike="noStrike" dirty="0">
                          <a:solidFill>
                            <a:srgbClr val="00B0F0"/>
                          </a:solidFill>
                          <a:effectLst/>
                        </a:rPr>
                        <a:t>Sport</a:t>
                      </a:r>
                      <a:r>
                        <a:rPr lang="en-US" sz="1400" b="1" u="none" strike="noStrike" baseline="0" dirty="0">
                          <a:solidFill>
                            <a:srgbClr val="00B0F0"/>
                          </a:solidFill>
                          <a:effectLst/>
                        </a:rPr>
                        <a:t> RSE &amp;</a:t>
                      </a:r>
                      <a:r>
                        <a:rPr lang="en-US" sz="1400" b="1" u="none" strike="noStrike" dirty="0">
                          <a:solidFill>
                            <a:srgbClr val="00B0F0"/>
                          </a:solidFill>
                          <a:effectLst/>
                        </a:rPr>
                        <a:t> Destination Marketing</a:t>
                      </a:r>
                      <a:endParaRPr lang="en-US" sz="1400" b="1" i="0" u="none" strike="noStrike" dirty="0">
                        <a:solidFill>
                          <a:srgbClr val="00B0F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 </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 FRANCOIS Aurélien</a:t>
                      </a:r>
                      <a:r>
                        <a:rPr lang="fr-FR" sz="1400" b="1" u="none" strike="noStrike" baseline="0" dirty="0">
                          <a:solidFill>
                            <a:srgbClr val="FF0000"/>
                          </a:solidFill>
                          <a:effectLst/>
                        </a:rPr>
                        <a:t> </a:t>
                      </a:r>
                      <a:r>
                        <a:rPr lang="fr-FR" sz="1400" b="1" u="none" strike="noStrike" dirty="0">
                          <a:solidFill>
                            <a:srgbClr val="FF0000"/>
                          </a:solidFill>
                          <a:effectLst/>
                        </a:rPr>
                        <a:t>15H / </a:t>
                      </a:r>
                      <a:r>
                        <a:rPr lang="fr-FR" sz="1400" b="1" u="none" strike="noStrike" dirty="0">
                          <a:solidFill>
                            <a:srgbClr val="00B050"/>
                          </a:solidFill>
                          <a:effectLst/>
                        </a:rPr>
                        <a:t>DANGLADE Jean-Philippe</a:t>
                      </a:r>
                      <a:r>
                        <a:rPr lang="fr-FR" sz="1400" b="1" u="none" strike="noStrike" baseline="0" dirty="0">
                          <a:solidFill>
                            <a:srgbClr val="00B050"/>
                          </a:solidFill>
                          <a:effectLst/>
                        </a:rPr>
                        <a:t> </a:t>
                      </a:r>
                      <a:r>
                        <a:rPr lang="fr-FR" sz="1400" b="1" u="none" strike="noStrike" dirty="0">
                          <a:solidFill>
                            <a:srgbClr val="FF0000"/>
                          </a:solidFill>
                          <a:effectLst/>
                        </a:rPr>
                        <a:t>15H</a:t>
                      </a:r>
                      <a:endParaRPr lang="fr-FR" sz="1400" b="1" i="0" u="none" strike="noStrike" dirty="0">
                        <a:solidFill>
                          <a:srgbClr val="FF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212884">
                <a:tc>
                  <a:txBody>
                    <a:bodyPr/>
                    <a:lstStyle/>
                    <a:p>
                      <a:pPr algn="l" fontAlgn="b"/>
                      <a:r>
                        <a:rPr lang="fr-FR" sz="1400" b="1" u="none" strike="noStrike" dirty="0">
                          <a:solidFill>
                            <a:srgbClr val="FF0000"/>
                          </a:solidFill>
                          <a:effectLst/>
                        </a:rPr>
                        <a:t>Organisation contractuelle du spectacle sportif</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 </a:t>
                      </a:r>
                      <a:endParaRPr lang="fr-FR" sz="1400" b="1" i="0" u="none" strike="noStrike" dirty="0">
                        <a:solidFill>
                          <a:srgbClr val="FF0000"/>
                        </a:solidFill>
                        <a:effectLst/>
                        <a:latin typeface="Calibri" panose="020F0502020204030204" pitchFamily="34" charset="0"/>
                      </a:endParaRPr>
                    </a:p>
                  </a:txBody>
                  <a:tcPr marL="7144" marR="7144" marT="7144" marB="0" anchor="b"/>
                </a:tc>
                <a:tc>
                  <a:txBody>
                    <a:bodyPr/>
                    <a:lstStyle/>
                    <a:p>
                      <a:pPr algn="l" fontAlgn="b"/>
                      <a:r>
                        <a:rPr lang="fr-FR" sz="1400" b="1" u="none" strike="noStrike" dirty="0">
                          <a:solidFill>
                            <a:srgbClr val="FF0000"/>
                          </a:solidFill>
                          <a:effectLst/>
                        </a:rPr>
                        <a:t>MARMAYOU Jean-Michel 30H</a:t>
                      </a:r>
                      <a:endParaRPr lang="fr-FR" sz="1400" b="1" i="0" u="none" strike="noStrike" dirty="0">
                        <a:solidFill>
                          <a:srgbClr val="FF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bl>
          </a:graphicData>
        </a:graphic>
      </p:graphicFrame>
      <p:sp>
        <p:nvSpPr>
          <p:cNvPr id="8" name="ZoneTexte 7"/>
          <p:cNvSpPr txBox="1"/>
          <p:nvPr/>
        </p:nvSpPr>
        <p:spPr>
          <a:xfrm>
            <a:off x="191948" y="3502624"/>
            <a:ext cx="1239398" cy="646331"/>
          </a:xfrm>
          <a:prstGeom prst="rect">
            <a:avLst/>
          </a:prstGeom>
          <a:noFill/>
        </p:spPr>
        <p:txBody>
          <a:bodyPr wrap="square" rtlCol="0">
            <a:spAutoFit/>
          </a:bodyPr>
          <a:lstStyle/>
          <a:p>
            <a:r>
              <a:rPr lang="fr-FR" b="1" i="1" dirty="0"/>
              <a:t>SEMESTER 2</a:t>
            </a:r>
          </a:p>
        </p:txBody>
      </p:sp>
      <p:sp>
        <p:nvSpPr>
          <p:cNvPr id="9" name="ZoneTexte 8"/>
          <p:cNvSpPr txBox="1"/>
          <p:nvPr/>
        </p:nvSpPr>
        <p:spPr>
          <a:xfrm>
            <a:off x="4970264" y="481763"/>
            <a:ext cx="3948594" cy="923330"/>
          </a:xfrm>
          <a:prstGeom prst="rect">
            <a:avLst/>
          </a:prstGeom>
          <a:solidFill>
            <a:schemeClr val="bg2">
              <a:lumMod val="90000"/>
            </a:schemeClr>
          </a:solidFill>
        </p:spPr>
        <p:txBody>
          <a:bodyPr wrap="square" rtlCol="0">
            <a:spAutoFit/>
          </a:bodyPr>
          <a:lstStyle/>
          <a:p>
            <a:r>
              <a:rPr lang="fr-FR" b="1" i="1" dirty="0"/>
              <a:t>Sport Business </a:t>
            </a:r>
            <a:r>
              <a:rPr lang="fr-FR" b="1" i="1" dirty="0" err="1"/>
              <a:t>Conferences</a:t>
            </a:r>
            <a:r>
              <a:rPr lang="fr-FR" b="1" i="1" dirty="0"/>
              <a:t> :</a:t>
            </a:r>
          </a:p>
          <a:p>
            <a:r>
              <a:rPr lang="fr-FR" b="1" i="1" dirty="0"/>
              <a:t>NBA-FFT-UBISOFT, </a:t>
            </a:r>
            <a:r>
              <a:rPr lang="fr-FR" b="1" i="1" dirty="0" err="1"/>
              <a:t>Kantar</a:t>
            </a:r>
            <a:r>
              <a:rPr lang="fr-FR" b="1" i="1" dirty="0"/>
              <a:t>, OM-ADIDAS-PUMA… </a:t>
            </a:r>
          </a:p>
        </p:txBody>
      </p:sp>
    </p:spTree>
    <p:extLst>
      <p:ext uri="{BB962C8B-B14F-4D97-AF65-F5344CB8AC3E}">
        <p14:creationId xmlns:p14="http://schemas.microsoft.com/office/powerpoint/2010/main" val="189277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My job for </a:t>
            </a:r>
            <a:r>
              <a:rPr lang="fr-FR" b="1" dirty="0" err="1"/>
              <a:t>you</a:t>
            </a:r>
            <a:r>
              <a:rPr lang="fr-FR" b="1" dirty="0"/>
              <a:t> </a:t>
            </a:r>
          </a:p>
        </p:txBody>
      </p:sp>
      <p:sp>
        <p:nvSpPr>
          <p:cNvPr id="3" name="Espace réservé du contenu 2"/>
          <p:cNvSpPr>
            <a:spLocks noGrp="1"/>
          </p:cNvSpPr>
          <p:nvPr>
            <p:ph idx="1"/>
          </p:nvPr>
        </p:nvSpPr>
        <p:spPr/>
        <p:txBody>
          <a:bodyPr>
            <a:normAutofit fontScale="92500" lnSpcReduction="10000"/>
          </a:bodyPr>
          <a:lstStyle/>
          <a:p>
            <a:pPr>
              <a:buFont typeface="Courier New" panose="02070309020205020404" pitchFamily="49" charset="0"/>
              <a:buChar char="o"/>
            </a:pPr>
            <a:r>
              <a:rPr lang="fr-FR" dirty="0"/>
              <a:t>Be </a:t>
            </a:r>
            <a:r>
              <a:rPr lang="fr-FR" b="1" dirty="0" err="1"/>
              <a:t>reputational</a:t>
            </a:r>
            <a:r>
              <a:rPr lang="fr-FR" dirty="0"/>
              <a:t> to </a:t>
            </a:r>
            <a:r>
              <a:rPr lang="fr-FR" dirty="0" err="1"/>
              <a:t>promote</a:t>
            </a:r>
            <a:r>
              <a:rPr lang="fr-FR" dirty="0"/>
              <a:t> </a:t>
            </a:r>
            <a:r>
              <a:rPr lang="fr-FR" dirty="0" err="1"/>
              <a:t>you</a:t>
            </a:r>
            <a:r>
              <a:rPr lang="fr-FR" dirty="0"/>
              <a:t> ! Professional &amp; </a:t>
            </a:r>
            <a:r>
              <a:rPr lang="fr-FR" dirty="0" err="1"/>
              <a:t>academic</a:t>
            </a:r>
            <a:r>
              <a:rPr lang="fr-FR" dirty="0"/>
              <a:t> publications – business – networks - </a:t>
            </a:r>
            <a:r>
              <a:rPr lang="fr-FR" dirty="0" err="1"/>
              <a:t>alumni</a:t>
            </a:r>
            <a:r>
              <a:rPr lang="fr-FR" dirty="0"/>
              <a:t> </a:t>
            </a:r>
          </a:p>
          <a:p>
            <a:pPr>
              <a:buFont typeface="Courier New" panose="02070309020205020404" pitchFamily="49" charset="0"/>
              <a:buChar char="o"/>
            </a:pPr>
            <a:endParaRPr lang="fr-FR" dirty="0"/>
          </a:p>
          <a:p>
            <a:pPr>
              <a:buFont typeface="Courier New" panose="02070309020205020404" pitchFamily="49" charset="0"/>
              <a:buChar char="o"/>
            </a:pPr>
            <a:r>
              <a:rPr lang="fr-FR" dirty="0" err="1"/>
              <a:t>Attract</a:t>
            </a:r>
            <a:r>
              <a:rPr lang="fr-FR" dirty="0"/>
              <a:t> </a:t>
            </a:r>
            <a:r>
              <a:rPr lang="fr-FR" b="1" dirty="0"/>
              <a:t>experts</a:t>
            </a:r>
            <a:r>
              <a:rPr lang="fr-FR" dirty="0"/>
              <a:t> </a:t>
            </a:r>
            <a:r>
              <a:rPr lang="fr-FR" dirty="0" err="1"/>
              <a:t>both</a:t>
            </a:r>
            <a:r>
              <a:rPr lang="fr-FR" dirty="0"/>
              <a:t> </a:t>
            </a:r>
            <a:r>
              <a:rPr lang="fr-FR" dirty="0" err="1"/>
              <a:t>academics</a:t>
            </a:r>
            <a:r>
              <a:rPr lang="fr-FR" dirty="0"/>
              <a:t> and </a:t>
            </a:r>
            <a:r>
              <a:rPr lang="fr-FR" dirty="0" err="1"/>
              <a:t>professionals</a:t>
            </a:r>
            <a:r>
              <a:rPr lang="fr-FR" dirty="0"/>
              <a:t> to </a:t>
            </a:r>
            <a:r>
              <a:rPr lang="fr-FR" dirty="0" err="1"/>
              <a:t>tranfert</a:t>
            </a:r>
            <a:r>
              <a:rPr lang="fr-FR" dirty="0"/>
              <a:t> </a:t>
            </a:r>
            <a:r>
              <a:rPr lang="fr-FR" dirty="0" err="1"/>
              <a:t>knowledge</a:t>
            </a:r>
            <a:r>
              <a:rPr lang="fr-FR" dirty="0"/>
              <a:t> and </a:t>
            </a:r>
            <a:r>
              <a:rPr lang="fr-FR" dirty="0" err="1"/>
              <a:t>competencies</a:t>
            </a:r>
            <a:r>
              <a:rPr lang="fr-FR" dirty="0"/>
              <a:t> (</a:t>
            </a:r>
            <a:r>
              <a:rPr lang="fr-FR" dirty="0" err="1"/>
              <a:t>my</a:t>
            </a:r>
            <a:r>
              <a:rPr lang="fr-FR" dirty="0"/>
              <a:t> </a:t>
            </a:r>
            <a:r>
              <a:rPr lang="fr-FR" dirty="0" err="1"/>
              <a:t>role</a:t>
            </a:r>
            <a:r>
              <a:rPr lang="fr-FR" dirty="0"/>
              <a:t>)</a:t>
            </a:r>
          </a:p>
          <a:p>
            <a:pPr>
              <a:buFont typeface="Courier New" panose="02070309020205020404" pitchFamily="49" charset="0"/>
              <a:buChar char="o"/>
            </a:pPr>
            <a:endParaRPr lang="fr-FR" dirty="0"/>
          </a:p>
          <a:p>
            <a:pPr>
              <a:buFont typeface="Courier New" panose="02070309020205020404" pitchFamily="49" charset="0"/>
              <a:buChar char="o"/>
            </a:pPr>
            <a:r>
              <a:rPr lang="fr-FR" dirty="0" err="1"/>
              <a:t>Students</a:t>
            </a:r>
            <a:r>
              <a:rPr lang="fr-FR" dirty="0"/>
              <a:t> help for </a:t>
            </a:r>
            <a:r>
              <a:rPr lang="fr-FR" b="1" dirty="0" err="1"/>
              <a:t>selection</a:t>
            </a:r>
            <a:endParaRPr lang="fr-FR" b="1" dirty="0"/>
          </a:p>
          <a:p>
            <a:pPr>
              <a:buFont typeface="Courier New" panose="02070309020205020404" pitchFamily="49" charset="0"/>
              <a:buChar char="o"/>
            </a:pPr>
            <a:endParaRPr lang="fr-FR" dirty="0"/>
          </a:p>
          <a:p>
            <a:pPr>
              <a:buFont typeface="Courier New" panose="02070309020205020404" pitchFamily="49" charset="0"/>
              <a:buChar char="o"/>
            </a:pPr>
            <a:r>
              <a:rPr lang="fr-FR" dirty="0"/>
              <a:t>I </a:t>
            </a:r>
            <a:r>
              <a:rPr lang="fr-FR" dirty="0" err="1"/>
              <a:t>am</a:t>
            </a:r>
            <a:r>
              <a:rPr lang="fr-FR" dirty="0"/>
              <a:t> not </a:t>
            </a:r>
            <a:r>
              <a:rPr lang="fr-FR" dirty="0" err="1"/>
              <a:t>your</a:t>
            </a:r>
            <a:r>
              <a:rPr lang="fr-FR" dirty="0"/>
              <a:t> </a:t>
            </a:r>
            <a:r>
              <a:rPr lang="fr-FR" dirty="0" err="1"/>
              <a:t>Director</a:t>
            </a:r>
            <a:r>
              <a:rPr lang="fr-FR" dirty="0"/>
              <a:t> and not an administrative people (no time for </a:t>
            </a:r>
            <a:r>
              <a:rPr lang="fr-FR" dirty="0" err="1"/>
              <a:t>that</a:t>
            </a:r>
            <a:r>
              <a:rPr lang="fr-FR" dirty="0"/>
              <a:t> and not possible </a:t>
            </a:r>
            <a:r>
              <a:rPr lang="fr-FR" dirty="0" err="1"/>
              <a:t>legally</a:t>
            </a:r>
            <a:r>
              <a:rPr lang="fr-FR" dirty="0"/>
              <a:t>)</a:t>
            </a:r>
          </a:p>
          <a:p>
            <a:endParaRPr lang="fr-FR" dirty="0"/>
          </a:p>
          <a:p>
            <a:endParaRPr lang="fr-FR" dirty="0"/>
          </a:p>
        </p:txBody>
      </p:sp>
    </p:spTree>
    <p:extLst>
      <p:ext uri="{BB962C8B-B14F-4D97-AF65-F5344CB8AC3E}">
        <p14:creationId xmlns:p14="http://schemas.microsoft.com/office/powerpoint/2010/main" val="286349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4113517" cy="61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92895"/>
            <a:ext cx="4032448" cy="268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2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pic>
        <p:nvPicPr>
          <p:cNvPr id="4"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760363"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899592" y="2925814"/>
            <a:ext cx="3329849" cy="646331"/>
          </a:xfrm>
          <a:prstGeom prst="rect">
            <a:avLst/>
          </a:prstGeom>
          <a:solidFill>
            <a:schemeClr val="tx1"/>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Jean-François Caujolle </a:t>
            </a:r>
            <a:r>
              <a:rPr lang="fr-FR" b="1" dirty="0" err="1">
                <a:solidFill>
                  <a:schemeClr val="bg1"/>
                </a:solidFill>
                <a:latin typeface="Arial" panose="020B0604020202020204" pitchFamily="34" charset="0"/>
                <a:cs typeface="Arial" panose="020B0604020202020204" pitchFamily="34" charset="0"/>
              </a:rPr>
              <a:t>since</a:t>
            </a:r>
            <a:r>
              <a:rPr lang="fr-FR" b="1" dirty="0">
                <a:solidFill>
                  <a:schemeClr val="bg1"/>
                </a:solidFill>
                <a:latin typeface="Arial" panose="020B0604020202020204" pitchFamily="34" charset="0"/>
                <a:cs typeface="Arial" panose="020B0604020202020204" pitchFamily="34" charset="0"/>
              </a:rPr>
              <a:t> 1993</a:t>
            </a:r>
          </a:p>
        </p:txBody>
      </p:sp>
      <p:sp>
        <p:nvSpPr>
          <p:cNvPr id="6" name="ZoneTexte 5"/>
          <p:cNvSpPr txBox="1"/>
          <p:nvPr/>
        </p:nvSpPr>
        <p:spPr>
          <a:xfrm>
            <a:off x="4932040" y="2672389"/>
            <a:ext cx="3024336" cy="646331"/>
          </a:xfrm>
          <a:prstGeom prst="rect">
            <a:avLst/>
          </a:prstGeom>
          <a:solidFill>
            <a:schemeClr val="tx1"/>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Jean-Claude Blanc </a:t>
            </a:r>
            <a:r>
              <a:rPr lang="fr-FR" b="1" dirty="0" err="1">
                <a:solidFill>
                  <a:schemeClr val="bg1"/>
                </a:solidFill>
                <a:latin typeface="Arial" panose="020B0604020202020204" pitchFamily="34" charset="0"/>
                <a:cs typeface="Arial" panose="020B0604020202020204" pitchFamily="34" charset="0"/>
              </a:rPr>
              <a:t>since</a:t>
            </a:r>
            <a:r>
              <a:rPr lang="fr-FR" b="1" dirty="0">
                <a:solidFill>
                  <a:schemeClr val="bg1"/>
                </a:solidFill>
                <a:latin typeface="Arial" panose="020B0604020202020204" pitchFamily="34" charset="0"/>
                <a:cs typeface="Arial" panose="020B0604020202020204" pitchFamily="34" charset="0"/>
              </a:rPr>
              <a:t> 2000</a:t>
            </a:r>
          </a:p>
        </p:txBody>
      </p:sp>
    </p:spTree>
    <p:extLst>
      <p:ext uri="{BB962C8B-B14F-4D97-AF65-F5344CB8AC3E}">
        <p14:creationId xmlns:p14="http://schemas.microsoft.com/office/powerpoint/2010/main" val="230119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424" y="1037967"/>
            <a:ext cx="6858000" cy="45672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7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648" y="1086023"/>
            <a:ext cx="8024870" cy="4513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32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645100" y="1093826"/>
            <a:ext cx="6172200" cy="857250"/>
          </a:xfrm>
        </p:spPr>
        <p:txBody>
          <a:bodyPr>
            <a:normAutofit fontScale="90000"/>
          </a:bodyPr>
          <a:lstStyle/>
          <a:p>
            <a:pPr algn="ctr"/>
            <a:r>
              <a:rPr altLang="fr-FR" sz="4950" b="1" dirty="0"/>
              <a:t>SPORTAIMENT</a:t>
            </a:r>
            <a:r>
              <a:rPr lang="fr-FR" altLang="fr-FR" sz="4950" b="1" dirty="0"/>
              <a:t> BUSINESS</a:t>
            </a:r>
            <a:endParaRPr altLang="fr-FR" sz="4950" b="1" dirty="0"/>
          </a:p>
        </p:txBody>
      </p:sp>
      <p:sp>
        <p:nvSpPr>
          <p:cNvPr id="113667" name="Rectangle 3"/>
          <p:cNvSpPr>
            <a:spLocks noGrp="1" noChangeArrowheads="1"/>
          </p:cNvSpPr>
          <p:nvPr>
            <p:ph idx="1"/>
          </p:nvPr>
        </p:nvSpPr>
        <p:spPr>
          <a:xfrm>
            <a:off x="1090211" y="2304455"/>
            <a:ext cx="3236119" cy="3394472"/>
          </a:xfrm>
        </p:spPr>
        <p:txBody>
          <a:bodyPr/>
          <a:lstStyle/>
          <a:p>
            <a:pPr marL="0" indent="0" algn="ctr">
              <a:lnSpc>
                <a:spcPct val="80000"/>
              </a:lnSpc>
              <a:buNone/>
              <a:defRPr/>
            </a:pPr>
            <a:r>
              <a:rPr sz="4050" b="1" dirty="0"/>
              <a:t>PLACE </a:t>
            </a:r>
          </a:p>
          <a:p>
            <a:pPr marL="0" indent="0" algn="ctr">
              <a:lnSpc>
                <a:spcPct val="80000"/>
              </a:lnSpc>
              <a:buNone/>
              <a:defRPr/>
            </a:pPr>
            <a:r>
              <a:rPr sz="4050" b="1" dirty="0"/>
              <a:t>&amp; </a:t>
            </a:r>
          </a:p>
          <a:p>
            <a:pPr marL="0" indent="0" algn="ctr">
              <a:lnSpc>
                <a:spcPct val="80000"/>
              </a:lnSpc>
              <a:buNone/>
              <a:defRPr/>
            </a:pPr>
            <a:r>
              <a:rPr sz="4050" b="1" dirty="0"/>
              <a:t>MOMENT</a:t>
            </a:r>
          </a:p>
          <a:p>
            <a:pPr>
              <a:lnSpc>
                <a:spcPct val="80000"/>
              </a:lnSpc>
              <a:buFont typeface="Wingdings" pitchFamily="2" charset="2"/>
              <a:buChar char="q"/>
              <a:defRPr/>
            </a:pPr>
            <a:endParaRPr dirty="0"/>
          </a:p>
          <a:p>
            <a:pPr>
              <a:lnSpc>
                <a:spcPct val="80000"/>
              </a:lnSpc>
              <a:buFont typeface="Wingdings" pitchFamily="2" charset="2"/>
              <a:buChar char="q"/>
              <a:defRPr/>
            </a:pPr>
            <a:endParaRPr dirty="0"/>
          </a:p>
          <a:p>
            <a:pPr>
              <a:lnSpc>
                <a:spcPct val="80000"/>
              </a:lnSpc>
              <a:defRPr/>
            </a:pPr>
            <a:endParaRPr dirty="0"/>
          </a:p>
        </p:txBody>
      </p:sp>
      <p:sp>
        <p:nvSpPr>
          <p:cNvPr id="2" name="Rectangle 1"/>
          <p:cNvSpPr/>
          <p:nvPr/>
        </p:nvSpPr>
        <p:spPr>
          <a:xfrm>
            <a:off x="4278887" y="3212976"/>
            <a:ext cx="1281121" cy="715581"/>
          </a:xfrm>
          <a:prstGeom prst="rect">
            <a:avLst/>
          </a:prstGeom>
          <a:noFill/>
        </p:spPr>
        <p:txBody>
          <a:bodyPr wrap="none">
            <a:spAutoFit/>
          </a:bodyPr>
          <a:lstStyle/>
          <a:p>
            <a:pPr algn="ctr">
              <a:defRPr/>
            </a:pPr>
            <a:r>
              <a:rPr lang="fr-FR" sz="4050" b="1" dirty="0">
                <a:ln w="9525">
                  <a:solidFill>
                    <a:schemeClr val="bg1"/>
                  </a:solidFill>
                  <a:prstDash val="solid"/>
                </a:ln>
                <a:effectLst>
                  <a:outerShdw blurRad="12700" dist="38100" dir="2700000" algn="tl" rotWithShape="0">
                    <a:schemeClr val="bg1">
                      <a:lumMod val="50000"/>
                    </a:schemeClr>
                  </a:outerShdw>
                </a:effectLst>
              </a:rPr>
              <a:t>FOR</a:t>
            </a:r>
          </a:p>
        </p:txBody>
      </p:sp>
      <p:sp>
        <p:nvSpPr>
          <p:cNvPr id="5" name="Rectangle 3"/>
          <p:cNvSpPr txBox="1">
            <a:spLocks noChangeArrowheads="1"/>
          </p:cNvSpPr>
          <p:nvPr/>
        </p:nvSpPr>
        <p:spPr bwMode="auto">
          <a:xfrm>
            <a:off x="5166122" y="3320653"/>
            <a:ext cx="3237309"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solidFill>
                  <a:schemeClr val="tx1"/>
                </a:solidFill>
                <a:latin typeface="+mn-lt"/>
                <a:ea typeface="+mn-ea"/>
                <a:cs typeface="+mn-cs"/>
              </a:defRPr>
            </a:defPPr>
            <a:lvl1pPr marL="342900" indent="-342900" algn="l" rtl="0" eaLnBrk="0" fontAlgn="base" hangingPunct="0">
              <a:spcBef>
                <a:spcPct val="20000"/>
              </a:spcBef>
              <a:spcAft>
                <a:spcPct val="0"/>
              </a:spcAft>
              <a:buChar char="•"/>
              <a:defRPr lang="fr-FR" sz="2800">
                <a:solidFill>
                  <a:schemeClr val="tx1"/>
                </a:solidFill>
                <a:latin typeface="+mn-lt"/>
              </a:defRPr>
            </a:lvl1pPr>
            <a:lvl2pPr marL="742950" indent="-285750" algn="l" rtl="0" eaLnBrk="0" fontAlgn="base" hangingPunct="0">
              <a:spcBef>
                <a:spcPct val="20000"/>
              </a:spcBef>
              <a:spcAft>
                <a:spcPct val="0"/>
              </a:spcAft>
              <a:buChar char="–"/>
              <a:defRPr lang="fr-FR" sz="2400">
                <a:solidFill>
                  <a:schemeClr val="tx1"/>
                </a:solidFill>
                <a:latin typeface="+mn-lt"/>
              </a:defRPr>
            </a:lvl2pPr>
            <a:lvl3pPr marL="1143000" indent="-228600" algn="l" rtl="0" eaLnBrk="0" fontAlgn="base" hangingPunct="0">
              <a:spcBef>
                <a:spcPct val="20000"/>
              </a:spcBef>
              <a:spcAft>
                <a:spcPct val="0"/>
              </a:spcAft>
              <a:buChar char="•"/>
              <a:defRPr lang="fr-FR" sz="2400">
                <a:solidFill>
                  <a:schemeClr val="tx1"/>
                </a:solidFill>
                <a:latin typeface="+mn-lt"/>
              </a:defRPr>
            </a:lvl3pPr>
            <a:lvl4pPr marL="1600200" indent="-228600" algn="l" rtl="0" eaLnBrk="0" fontAlgn="base" hangingPunct="0">
              <a:spcBef>
                <a:spcPct val="20000"/>
              </a:spcBef>
              <a:spcAft>
                <a:spcPct val="0"/>
              </a:spcAft>
              <a:buChar char="–"/>
              <a:defRPr lang="fr-FR" sz="2000">
                <a:solidFill>
                  <a:schemeClr val="tx1"/>
                </a:solidFill>
                <a:latin typeface="+mn-lt"/>
              </a:defRPr>
            </a:lvl4pPr>
            <a:lvl5pPr marL="2057400" indent="-228600" algn="l" rtl="0" eaLnBrk="0" fontAlgn="base" hangingPunct="0">
              <a:spcBef>
                <a:spcPct val="20000"/>
              </a:spcBef>
              <a:spcAft>
                <a:spcPct val="0"/>
              </a:spcAft>
              <a:buChar char="»"/>
              <a:defRPr lang="fr-FR" sz="2000">
                <a:solidFill>
                  <a:schemeClr val="tx1"/>
                </a:solidFill>
                <a:latin typeface="+mn-lt"/>
              </a:defRPr>
            </a:lvl5pPr>
            <a:lvl6pPr marL="2514600" indent="-228600">
              <a:buChar char="•"/>
              <a:defRPr lang="fr-FR" sz="2000"/>
            </a:lvl6pPr>
            <a:lvl7pPr marL="2971800" indent="-228600">
              <a:buChar char="•"/>
              <a:defRPr lang="fr-FR" sz="2000"/>
            </a:lvl7pPr>
            <a:lvl8pPr marL="3429000" indent="-228600">
              <a:buChar char="•"/>
              <a:defRPr lang="fr-FR" sz="2000"/>
            </a:lvl8pPr>
            <a:lvl9pPr marL="3886200" indent="-228600">
              <a:buChar char="•"/>
              <a:defRPr lang="fr-FR" sz="2000"/>
            </a:lvl9pPr>
          </a:lstStyle>
          <a:p>
            <a:pPr marL="0" indent="0" algn="ctr">
              <a:lnSpc>
                <a:spcPct val="80000"/>
              </a:lnSpc>
              <a:buNone/>
              <a:defRPr/>
            </a:pPr>
            <a:r>
              <a:rPr sz="4050" b="1" kern="0" dirty="0">
                <a:solidFill>
                  <a:srgbClr val="FF0000"/>
                </a:solidFill>
                <a:latin typeface="Arial Black" panose="020B0A04020102020204" pitchFamily="34" charset="0"/>
              </a:rPr>
              <a:t>FANS</a:t>
            </a:r>
          </a:p>
          <a:p>
            <a:pPr>
              <a:lnSpc>
                <a:spcPct val="80000"/>
              </a:lnSpc>
              <a:buFont typeface="Wingdings" pitchFamily="2" charset="2"/>
              <a:buChar char="q"/>
              <a:defRPr/>
            </a:pPr>
            <a:endParaRPr sz="1500" kern="0" dirty="0"/>
          </a:p>
          <a:p>
            <a:pPr>
              <a:lnSpc>
                <a:spcPct val="80000"/>
              </a:lnSpc>
              <a:buFont typeface="Wingdings" pitchFamily="2" charset="2"/>
              <a:buChar char="q"/>
              <a:defRPr/>
            </a:pPr>
            <a:endParaRPr sz="1500" kern="0" dirty="0"/>
          </a:p>
          <a:p>
            <a:pPr>
              <a:lnSpc>
                <a:spcPct val="80000"/>
              </a:lnSpc>
              <a:defRPr/>
            </a:pPr>
            <a:endParaRPr sz="1500" kern="0" dirty="0"/>
          </a:p>
        </p:txBody>
      </p:sp>
    </p:spTree>
    <p:extLst>
      <p:ext uri="{BB962C8B-B14F-4D97-AF65-F5344CB8AC3E}">
        <p14:creationId xmlns:p14="http://schemas.microsoft.com/office/powerpoint/2010/main" val="1366369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fade">
                                      <p:cBhvr>
                                        <p:cTn id="12" dur="2000"/>
                                        <p:tgtEl>
                                          <p:spTgt spid="1136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667">
                                            <p:txEl>
                                              <p:pRg st="1" end="1"/>
                                            </p:txEl>
                                          </p:spTgt>
                                        </p:tgtEl>
                                        <p:attrNameLst>
                                          <p:attrName>style.visibility</p:attrName>
                                        </p:attrNameLst>
                                      </p:cBhvr>
                                      <p:to>
                                        <p:strVal val="visible"/>
                                      </p:to>
                                    </p:set>
                                    <p:animEffect transition="in" filter="fade">
                                      <p:cBhvr>
                                        <p:cTn id="17" dur="2000"/>
                                        <p:tgtEl>
                                          <p:spTgt spid="1136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667">
                                            <p:txEl>
                                              <p:pRg st="2" end="2"/>
                                            </p:txEl>
                                          </p:spTgt>
                                        </p:tgtEl>
                                        <p:attrNameLst>
                                          <p:attrName>style.visibility</p:attrName>
                                        </p:attrNameLst>
                                      </p:cBhvr>
                                      <p:to>
                                        <p:strVal val="visible"/>
                                      </p:to>
                                    </p:set>
                                    <p:animEffect transition="in" filter="fade">
                                      <p:cBhvr>
                                        <p:cTn id="22" dur="2000"/>
                                        <p:tgtEl>
                                          <p:spTgt spid="1136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You are, </a:t>
            </a:r>
            <a:r>
              <a:rPr lang="fr-FR" dirty="0" err="1"/>
              <a:t>you</a:t>
            </a:r>
            <a:r>
              <a:rPr lang="fr-FR" dirty="0"/>
              <a:t> have…</a:t>
            </a:r>
          </a:p>
        </p:txBody>
      </p:sp>
      <p:sp>
        <p:nvSpPr>
          <p:cNvPr id="3" name="Espace réservé du contenu 2"/>
          <p:cNvSpPr>
            <a:spLocks noGrp="1"/>
          </p:cNvSpPr>
          <p:nvPr>
            <p:ph idx="1"/>
          </p:nvPr>
        </p:nvSpPr>
        <p:spPr>
          <a:xfrm>
            <a:off x="323528" y="2132856"/>
            <a:ext cx="8183330" cy="4320480"/>
          </a:xfrm>
        </p:spPr>
        <p:txBody>
          <a:bodyPr>
            <a:normAutofit fontScale="62500" lnSpcReduction="20000"/>
          </a:bodyPr>
          <a:lstStyle/>
          <a:p>
            <a:pPr marL="0" indent="0">
              <a:buNone/>
            </a:pPr>
            <a:r>
              <a:rPr lang="fr-FR" b="1" dirty="0"/>
              <a:t>Last </a:t>
            </a:r>
            <a:r>
              <a:rPr lang="fr-FR" b="1" dirty="0" err="1"/>
              <a:t>diploma</a:t>
            </a:r>
            <a:r>
              <a:rPr lang="fr-FR" b="1" dirty="0"/>
              <a:t> </a:t>
            </a:r>
            <a:r>
              <a:rPr lang="fr-FR" dirty="0"/>
              <a:t>: </a:t>
            </a:r>
            <a:r>
              <a:rPr lang="fr-FR" dirty="0" err="1"/>
              <a:t>Phd</a:t>
            </a:r>
            <a:r>
              <a:rPr lang="fr-FR" dirty="0"/>
              <a:t> Business Management IAE Aix en Provence 2004 – </a:t>
            </a:r>
            <a:r>
              <a:rPr lang="fr-FR" dirty="0" err="1"/>
              <a:t>Econometrics</a:t>
            </a:r>
            <a:r>
              <a:rPr lang="fr-FR" dirty="0"/>
              <a:t> </a:t>
            </a:r>
            <a:r>
              <a:rPr lang="fr-FR" dirty="0" err="1"/>
              <a:t>Engineer</a:t>
            </a:r>
            <a:r>
              <a:rPr lang="fr-FR" dirty="0"/>
              <a:t> Aix Marseille </a:t>
            </a:r>
            <a:r>
              <a:rPr lang="fr-FR" dirty="0" err="1"/>
              <a:t>University</a:t>
            </a:r>
            <a:r>
              <a:rPr lang="fr-FR" dirty="0"/>
              <a:t> 2001</a:t>
            </a:r>
          </a:p>
          <a:p>
            <a:pPr marL="0" indent="0">
              <a:buNone/>
            </a:pPr>
            <a:endParaRPr lang="fr-FR" b="1" dirty="0"/>
          </a:p>
          <a:p>
            <a:pPr marL="0" indent="0">
              <a:buNone/>
            </a:pPr>
            <a:r>
              <a:rPr lang="fr-FR" b="1" dirty="0"/>
              <a:t>Last sport </a:t>
            </a:r>
            <a:r>
              <a:rPr lang="fr-FR" b="1" dirty="0" err="1"/>
              <a:t>experience</a:t>
            </a:r>
            <a:r>
              <a:rPr lang="fr-FR" b="1" dirty="0"/>
              <a:t> (</a:t>
            </a:r>
            <a:r>
              <a:rPr lang="fr-FR" b="1" dirty="0" err="1"/>
              <a:t>this</a:t>
            </a:r>
            <a:r>
              <a:rPr lang="fr-FR" b="1" dirty="0"/>
              <a:t> </a:t>
            </a:r>
            <a:r>
              <a:rPr lang="fr-FR" b="1" dirty="0" err="1"/>
              <a:t>summer</a:t>
            </a:r>
            <a:r>
              <a:rPr lang="fr-FR" b="1" dirty="0"/>
              <a:t>) </a:t>
            </a:r>
            <a:r>
              <a:rPr lang="fr-FR" dirty="0"/>
              <a:t>:</a:t>
            </a:r>
          </a:p>
          <a:p>
            <a:pPr>
              <a:buFont typeface="Courier New" panose="02070309020205020404" pitchFamily="49" charset="0"/>
              <a:buChar char="o"/>
            </a:pPr>
            <a:r>
              <a:rPr lang="fr-FR" dirty="0"/>
              <a:t>OM Business </a:t>
            </a:r>
            <a:r>
              <a:rPr lang="fr-FR" dirty="0" err="1"/>
              <a:t>Assets</a:t>
            </a:r>
            <a:r>
              <a:rPr lang="fr-FR" dirty="0"/>
              <a:t> Consulting Mission &amp; PSG Fan Marketing Mission</a:t>
            </a:r>
          </a:p>
          <a:p>
            <a:pPr>
              <a:buFont typeface="Courier New" panose="02070309020205020404" pitchFamily="49" charset="0"/>
              <a:buChar char="o"/>
            </a:pPr>
            <a:r>
              <a:rPr lang="fr-FR" dirty="0"/>
              <a:t>Roland Garros </a:t>
            </a:r>
            <a:r>
              <a:rPr lang="fr-FR" dirty="0" err="1"/>
              <a:t>Hospitality</a:t>
            </a:r>
            <a:r>
              <a:rPr lang="fr-FR" dirty="0"/>
              <a:t> &amp; Public Relation Business </a:t>
            </a:r>
            <a:r>
              <a:rPr lang="fr-FR" dirty="0" err="1"/>
              <a:t>Strategy</a:t>
            </a:r>
            <a:r>
              <a:rPr lang="fr-FR" dirty="0"/>
              <a:t> </a:t>
            </a:r>
            <a:r>
              <a:rPr lang="fr-FR" dirty="0" err="1"/>
              <a:t>with</a:t>
            </a:r>
            <a:r>
              <a:rPr lang="fr-FR" dirty="0"/>
              <a:t> Jo Tsonga</a:t>
            </a:r>
          </a:p>
          <a:p>
            <a:pPr>
              <a:buFont typeface="Courier New" panose="02070309020205020404" pitchFamily="49" charset="0"/>
              <a:buChar char="o"/>
            </a:pPr>
            <a:r>
              <a:rPr lang="fr-FR" dirty="0"/>
              <a:t>ATP World Tour : Nice to Lyon transfert and business </a:t>
            </a:r>
            <a:r>
              <a:rPr lang="fr-FR" dirty="0" err="1"/>
              <a:t>creation</a:t>
            </a:r>
            <a:r>
              <a:rPr lang="fr-FR" dirty="0"/>
              <a:t> (JFC, TP, JWT) , </a:t>
            </a:r>
          </a:p>
          <a:p>
            <a:pPr>
              <a:buFont typeface="Courier New" panose="02070309020205020404" pitchFamily="49" charset="0"/>
              <a:buChar char="o"/>
            </a:pPr>
            <a:r>
              <a:rPr lang="fr-FR" dirty="0"/>
              <a:t>FFT – Roland Garros </a:t>
            </a:r>
            <a:r>
              <a:rPr lang="fr-FR" dirty="0" err="1"/>
              <a:t>Executive</a:t>
            </a:r>
            <a:r>
              <a:rPr lang="fr-FR" dirty="0"/>
              <a:t> </a:t>
            </a:r>
            <a:r>
              <a:rPr lang="fr-FR" dirty="0" err="1"/>
              <a:t>Comitee</a:t>
            </a:r>
            <a:r>
              <a:rPr lang="fr-FR" dirty="0"/>
              <a:t> / </a:t>
            </a:r>
            <a:r>
              <a:rPr lang="fr-FR" dirty="0" err="1"/>
              <a:t>Executive</a:t>
            </a:r>
            <a:r>
              <a:rPr lang="fr-FR" dirty="0"/>
              <a:t> </a:t>
            </a:r>
            <a:r>
              <a:rPr lang="fr-FR" dirty="0" err="1"/>
              <a:t>competencies</a:t>
            </a:r>
            <a:r>
              <a:rPr lang="fr-FR" dirty="0"/>
              <a:t> help for </a:t>
            </a:r>
            <a:r>
              <a:rPr lang="fr-FR" dirty="0" err="1"/>
              <a:t>recruitment</a:t>
            </a:r>
            <a:r>
              <a:rPr lang="fr-FR" dirty="0"/>
              <a:t> </a:t>
            </a:r>
          </a:p>
          <a:p>
            <a:pPr>
              <a:buFont typeface="Courier New" panose="02070309020205020404" pitchFamily="49" charset="0"/>
              <a:buChar char="o"/>
            </a:pPr>
            <a:r>
              <a:rPr lang="fr-FR" dirty="0"/>
              <a:t>…. </a:t>
            </a:r>
          </a:p>
          <a:p>
            <a:endParaRPr lang="fr-FR" dirty="0"/>
          </a:p>
          <a:p>
            <a:r>
              <a:rPr lang="fr-FR" b="1" dirty="0"/>
              <a:t>Sport Practice Fan… :</a:t>
            </a:r>
          </a:p>
          <a:p>
            <a:pPr>
              <a:buFont typeface="Courier New" panose="02070309020205020404" pitchFamily="49" charset="0"/>
              <a:buChar char="o"/>
            </a:pPr>
            <a:r>
              <a:rPr lang="fr-FR" dirty="0"/>
              <a:t>Tennis, Basket, Soccer, Rugby </a:t>
            </a:r>
            <a:r>
              <a:rPr lang="fr-FR" dirty="0" err="1"/>
              <a:t>Seven</a:t>
            </a:r>
            <a:r>
              <a:rPr lang="fr-FR" dirty="0"/>
              <a:t>, </a:t>
            </a:r>
            <a:r>
              <a:rPr lang="fr-FR" dirty="0" err="1"/>
              <a:t>Paddle</a:t>
            </a:r>
            <a:r>
              <a:rPr lang="fr-FR" dirty="0"/>
              <a:t> </a:t>
            </a:r>
            <a:r>
              <a:rPr lang="fr-FR" dirty="0" err="1"/>
              <a:t>board</a:t>
            </a:r>
            <a:r>
              <a:rPr lang="fr-FR" dirty="0"/>
              <a:t>… and </a:t>
            </a:r>
            <a:r>
              <a:rPr lang="fr-FR" dirty="0" err="1"/>
              <a:t>anterior</a:t>
            </a:r>
            <a:r>
              <a:rPr lang="fr-FR" dirty="0"/>
              <a:t> </a:t>
            </a:r>
            <a:r>
              <a:rPr lang="fr-FR" dirty="0" err="1"/>
              <a:t>cruciate</a:t>
            </a:r>
            <a:r>
              <a:rPr lang="fr-FR" dirty="0"/>
              <a:t> ligament (ACL) …  </a:t>
            </a:r>
          </a:p>
          <a:p>
            <a:pPr>
              <a:buFont typeface="Courier New" panose="02070309020205020404" pitchFamily="49" charset="0"/>
              <a:buChar char="o"/>
            </a:pPr>
            <a:r>
              <a:rPr lang="fr-FR" dirty="0"/>
              <a:t>OM, </a:t>
            </a:r>
            <a:r>
              <a:rPr lang="fr-FR" dirty="0" err="1"/>
              <a:t>Celtics</a:t>
            </a:r>
            <a:r>
              <a:rPr lang="fr-FR" dirty="0"/>
              <a:t>, </a:t>
            </a:r>
            <a:r>
              <a:rPr lang="fr-FR" dirty="0" err="1"/>
              <a:t>Juve</a:t>
            </a:r>
            <a:r>
              <a:rPr lang="fr-FR" dirty="0"/>
              <a:t>, Warriors, Canadiens, </a:t>
            </a:r>
            <a:r>
              <a:rPr lang="fr-FR" dirty="0" err="1"/>
              <a:t>Seahawks</a:t>
            </a:r>
            <a:r>
              <a:rPr lang="fr-FR" dirty="0"/>
              <a:t>, Fed, Stan, Jo, Liza, Ray Allen, Curry, </a:t>
            </a:r>
            <a:r>
              <a:rPr lang="fr-FR" dirty="0" err="1"/>
              <a:t>Voller</a:t>
            </a:r>
            <a:r>
              <a:rPr lang="fr-FR" dirty="0"/>
              <a:t>, ZZ, Slater, </a:t>
            </a:r>
            <a:r>
              <a:rPr lang="fr-FR" dirty="0" err="1"/>
              <a:t>Bird</a:t>
            </a:r>
            <a:r>
              <a:rPr lang="fr-FR" dirty="0"/>
              <a:t>, </a:t>
            </a:r>
            <a:r>
              <a:rPr lang="fr-FR" dirty="0" err="1"/>
              <a:t>Wilko</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8480" y="260648"/>
            <a:ext cx="2584256" cy="1718631"/>
          </a:xfrm>
          <a:prstGeom prst="ellipse">
            <a:avLst/>
          </a:prstGeom>
          <a:ln>
            <a:noFill/>
          </a:ln>
          <a:effectLst>
            <a:softEdge rad="112500"/>
          </a:effectLst>
        </p:spPr>
      </p:pic>
    </p:spTree>
    <p:extLst>
      <p:ext uri="{BB962C8B-B14F-4D97-AF65-F5344CB8AC3E}">
        <p14:creationId xmlns:p14="http://schemas.microsoft.com/office/powerpoint/2010/main" val="315527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66311" y="2343237"/>
            <a:ext cx="841137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1500" b="1" i="1" dirty="0">
                <a:latin typeface="Cambria" panose="02040503050406030204" pitchFamily="18" charset="0"/>
                <a:ea typeface="MS Mincho" panose="02020609040205080304" pitchFamily="49" charset="-128"/>
                <a:cs typeface="Times New Roman" panose="02020603050405020304" pitchFamily="18" charset="0"/>
              </a:rPr>
              <a:t>Over the last four decades, sports in North America has evolved from pure competition to business…from game to entertainment.  Although the quality of competition has remained the centerpiece, North American sports culture is primarily motivated by money.</a:t>
            </a:r>
            <a:endParaRPr lang="fr-FR" altLang="fr-FR" sz="1500" b="1" i="1" dirty="0">
              <a:latin typeface="Cambria" panose="02040503050406030204" pitchFamily="18" charset="0"/>
              <a:ea typeface="MS Mincho" panose="02020609040205080304" pitchFamily="49" charset="-128"/>
              <a:cs typeface="Times New Roman" panose="02020603050405020304" pitchFamily="18" charset="0"/>
            </a:endParaRPr>
          </a:p>
          <a:p>
            <a:pPr>
              <a:spcBef>
                <a:spcPct val="0"/>
              </a:spcBef>
              <a:buFontTx/>
              <a:buNone/>
            </a:pPr>
            <a:r>
              <a:rPr lang="en-US" altLang="fr-FR" sz="1500" b="1" i="1" dirty="0">
                <a:latin typeface="Cambria" panose="02040503050406030204" pitchFamily="18" charset="0"/>
                <a:ea typeface="MS Mincho" panose="02020609040205080304" pitchFamily="49" charset="-128"/>
                <a:cs typeface="Times New Roman" panose="02020603050405020304" pitchFamily="18" charset="0"/>
              </a:rPr>
              <a:t> </a:t>
            </a:r>
            <a:endParaRPr lang="fr-FR" altLang="fr-FR" sz="1500" b="1" i="1" dirty="0">
              <a:latin typeface="Cambria" panose="02040503050406030204" pitchFamily="18" charset="0"/>
              <a:ea typeface="MS Mincho" panose="02020609040205080304" pitchFamily="49" charset="-128"/>
              <a:cs typeface="Times New Roman" panose="02020603050405020304" pitchFamily="18" charset="0"/>
            </a:endParaRPr>
          </a:p>
          <a:p>
            <a:pPr>
              <a:spcBef>
                <a:spcPct val="0"/>
              </a:spcBef>
              <a:buFontTx/>
              <a:buNone/>
            </a:pPr>
            <a:r>
              <a:rPr lang="en-US" altLang="fr-FR" sz="1500" b="1" i="1" dirty="0">
                <a:latin typeface="Cambria" panose="02040503050406030204" pitchFamily="18" charset="0"/>
                <a:ea typeface="MS Mincho" panose="02020609040205080304" pitchFamily="49" charset="-128"/>
                <a:cs typeface="Times New Roman" panose="02020603050405020304" pitchFamily="18" charset="0"/>
              </a:rPr>
              <a:t>In France, as in most European countries, the sports culture has historically been driven by the competitions themselves, so consumption trends are not comparable.  That said, there is no question that economic reality is driving French sports organizations to become more professional and oriented to business and profits.</a:t>
            </a:r>
            <a:endParaRPr lang="fr-FR" altLang="fr-FR" sz="1500" b="1" i="1" dirty="0">
              <a:latin typeface="Cambria" panose="02040503050406030204" pitchFamily="18" charset="0"/>
              <a:ea typeface="MS Mincho" panose="02020609040205080304" pitchFamily="49" charset="-128"/>
              <a:cs typeface="Times New Roman" panose="02020603050405020304" pitchFamily="18" charset="0"/>
            </a:endParaRPr>
          </a:p>
          <a:p>
            <a:pPr>
              <a:spcBef>
                <a:spcPct val="0"/>
              </a:spcBef>
              <a:buFontTx/>
              <a:buNone/>
            </a:pPr>
            <a:r>
              <a:rPr lang="en-US" altLang="fr-FR" sz="1500" b="1" i="1" dirty="0">
                <a:latin typeface="Cambria" panose="02040503050406030204" pitchFamily="18" charset="0"/>
                <a:ea typeface="MS Mincho" panose="02020609040205080304" pitchFamily="49" charset="-128"/>
                <a:cs typeface="Times New Roman" panose="02020603050405020304" pitchFamily="18" charset="0"/>
              </a:rPr>
              <a:t> </a:t>
            </a:r>
            <a:endParaRPr lang="fr-FR" altLang="fr-FR" sz="1500" b="1" i="1" dirty="0">
              <a:latin typeface="Cambria" panose="02040503050406030204" pitchFamily="18" charset="0"/>
              <a:ea typeface="MS Mincho" panose="02020609040205080304" pitchFamily="49" charset="-128"/>
              <a:cs typeface="Times New Roman" panose="02020603050405020304" pitchFamily="18" charset="0"/>
            </a:endParaRPr>
          </a:p>
          <a:p>
            <a:pPr>
              <a:spcBef>
                <a:spcPct val="0"/>
              </a:spcBef>
              <a:buFontTx/>
              <a:buNone/>
            </a:pPr>
            <a:r>
              <a:rPr lang="en-US" altLang="fr-FR" sz="1500" b="1" i="1" dirty="0">
                <a:latin typeface="Cambria" panose="02040503050406030204" pitchFamily="18" charset="0"/>
                <a:ea typeface="MS Mincho" panose="02020609040205080304" pitchFamily="49" charset="-128"/>
                <a:cs typeface="Times New Roman" panose="02020603050405020304" pitchFamily="18" charset="0"/>
              </a:rPr>
              <a:t>From the perspective of an American who has extensive experience working with European and French sports organizations, finding the right balance between economics and culture is precisely the right recipe for success.</a:t>
            </a:r>
            <a:endParaRPr lang="fr-FR" altLang="fr-FR" sz="1500" b="1" i="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Rectangle 2"/>
          <p:cNvSpPr/>
          <p:nvPr/>
        </p:nvSpPr>
        <p:spPr>
          <a:xfrm>
            <a:off x="1143000" y="1107282"/>
            <a:ext cx="6858000" cy="877163"/>
          </a:xfrm>
          <a:prstGeom prst="rect">
            <a:avLst/>
          </a:prstGeom>
        </p:spPr>
        <p:txBody>
          <a:bodyPr>
            <a:spAutoFit/>
          </a:bodyPr>
          <a:lstStyle/>
          <a:p>
            <a:pPr algn="ctr">
              <a:defRPr/>
            </a:pPr>
            <a:r>
              <a:rPr lang="en-US" sz="2100" b="1" i="1" dirty="0">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Marshall Glickman</a:t>
            </a:r>
          </a:p>
          <a:p>
            <a:pPr algn="ctr">
              <a:defRPr/>
            </a:pPr>
            <a:endParaRPr lang="fr-FR" sz="1500" b="1" dirty="0">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endParaRPr>
          </a:p>
          <a:p>
            <a:pPr algn="ctr">
              <a:defRPr/>
            </a:pPr>
            <a:r>
              <a:rPr lang="en-US" sz="1500" b="1" i="1" dirty="0">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rPr>
              <a:t>CEO G2 Strategic, </a:t>
            </a:r>
            <a:r>
              <a:rPr lang="en-US" sz="1500" b="1" dirty="0">
                <a:effectLst>
                  <a:outerShdw blurRad="38100" dist="38100" dir="2700000" algn="tl">
                    <a:srgbClr val="000000">
                      <a:alpha val="43137"/>
                    </a:srgbClr>
                  </a:outerShdw>
                </a:effectLst>
              </a:rPr>
              <a:t>former president of the NBA’s Portland Trail Blazers</a:t>
            </a:r>
            <a:endParaRPr lang="fr-FR" sz="1500" b="1" dirty="0">
              <a:effectLst>
                <a:outerShdw blurRad="38100" dist="38100" dir="2700000" algn="tl">
                  <a:srgbClr val="000000">
                    <a:alpha val="43137"/>
                  </a:srgbClr>
                </a:outerShdw>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4101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13"/>
          <p:cNvSpPr>
            <a:spLocks noChangeArrowheads="1" noChangeShapeType="1" noTextEdit="1"/>
          </p:cNvSpPr>
          <p:nvPr/>
        </p:nvSpPr>
        <p:spPr bwMode="auto">
          <a:xfrm>
            <a:off x="3275410" y="3242072"/>
            <a:ext cx="2299097" cy="295275"/>
          </a:xfrm>
          <a:prstGeom prst="rect">
            <a:avLst/>
          </a:prstGeom>
        </p:spPr>
        <p:txBody>
          <a:bodyPr wrap="none" fromWordArt="1">
            <a:prstTxWarp prst="textPlain">
              <a:avLst>
                <a:gd name="adj" fmla="val 50000"/>
              </a:avLst>
            </a:prstTxWarp>
          </a:bodyPr>
          <a:lstStyle/>
          <a:p>
            <a:pPr algn="ctr"/>
            <a:r>
              <a:rPr lang="fr-FR" sz="2700" kern="10" dirty="0">
                <a:ln w="9525">
                  <a:solidFill>
                    <a:srgbClr val="000000"/>
                  </a:solidFill>
                  <a:round/>
                  <a:headEnd/>
                  <a:tailEnd/>
                </a:ln>
                <a:solidFill>
                  <a:srgbClr val="FFFFFF"/>
                </a:solidFill>
                <a:latin typeface="Arial Black" panose="020B0A04020102020204" pitchFamily="34" charset="0"/>
              </a:rPr>
              <a:t>New sport Business model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2933" y="1125141"/>
            <a:ext cx="3457212" cy="1951434"/>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51" y="1026794"/>
            <a:ext cx="3212034" cy="213907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78" y="3773255"/>
            <a:ext cx="3993552" cy="1863658"/>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157" y="3697055"/>
            <a:ext cx="3373134" cy="2108209"/>
          </a:xfrm>
          <a:prstGeom prst="rect">
            <a:avLst/>
          </a:prstGeom>
        </p:spPr>
      </p:pic>
    </p:spTree>
    <p:extLst>
      <p:ext uri="{BB962C8B-B14F-4D97-AF65-F5344CB8AC3E}">
        <p14:creationId xmlns:p14="http://schemas.microsoft.com/office/powerpoint/2010/main" val="135810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47725"/>
            <a:ext cx="5616179" cy="28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1935" y="3642123"/>
            <a:ext cx="4195763" cy="235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15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09" y="1892836"/>
            <a:ext cx="4286250"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935" y="857250"/>
            <a:ext cx="3141443" cy="5026309"/>
          </a:xfrm>
          <a:prstGeom prst="rect">
            <a:avLst/>
          </a:prstGeom>
        </p:spPr>
      </p:pic>
    </p:spTree>
    <p:extLst>
      <p:ext uri="{BB962C8B-B14F-4D97-AF65-F5344CB8AC3E}">
        <p14:creationId xmlns:p14="http://schemas.microsoft.com/office/powerpoint/2010/main" val="52079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useBgFill="1">
        <p:nvSpPr>
          <p:cNvPr id="17410" name="Rectangle 2"/>
          <p:cNvSpPr>
            <a:spLocks noGrp="1"/>
          </p:cNvSpPr>
          <p:nvPr>
            <p:ph type="title" idx="4294967295"/>
          </p:nvPr>
        </p:nvSpPr>
        <p:spPr>
          <a:xfrm>
            <a:off x="999780" y="1176338"/>
            <a:ext cx="7629181" cy="466725"/>
          </a:xfrm>
        </p:spPr>
        <p:txBody>
          <a:bodyPr>
            <a:normAutofit fontScale="90000"/>
          </a:bodyPr>
          <a:lstStyle/>
          <a:p>
            <a:pPr>
              <a:defRPr/>
            </a:pPr>
            <a:r>
              <a:rPr sz="2400" b="1" dirty="0">
                <a:effectLst>
                  <a:outerShdw blurRad="38100" dist="38100" dir="2700000" algn="tl">
                    <a:srgbClr val="FFFFFF"/>
                  </a:outerShdw>
                </a:effectLst>
              </a:rPr>
              <a:t>Sport Marketing Digest</a:t>
            </a:r>
            <a:r>
              <a:rPr sz="2400" b="1" dirty="0"/>
              <a:t> : </a:t>
            </a:r>
            <a:r>
              <a:rPr sz="2100" b="1" i="1" dirty="0"/>
              <a:t>Communication</a:t>
            </a:r>
            <a:r>
              <a:rPr sz="2400" b="1" dirty="0"/>
              <a:t> - </a:t>
            </a:r>
            <a:r>
              <a:rPr sz="2100" b="1" i="1" dirty="0"/>
              <a:t>Networks – </a:t>
            </a:r>
            <a:r>
              <a:rPr sz="2100" b="1" i="1" dirty="0" err="1"/>
              <a:t>Experiences</a:t>
            </a:r>
            <a:r>
              <a:rPr sz="2100" b="1" i="1" dirty="0"/>
              <a:t> – Brand</a:t>
            </a:r>
          </a:p>
        </p:txBody>
      </p:sp>
      <p:pic>
        <p:nvPicPr>
          <p:cNvPr id="18435" name="Picture 6" descr="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2619375"/>
            <a:ext cx="1772841" cy="248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1385888" y="2025255"/>
            <a:ext cx="2106216" cy="11310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350" b="1">
                <a:solidFill>
                  <a:srgbClr val="FF9900"/>
                </a:solidFill>
                <a:latin typeface="Arial" panose="020B0604020202020204" pitchFamily="34" charset="0"/>
              </a:rPr>
              <a:t>Relational Marketing</a:t>
            </a:r>
          </a:p>
          <a:p>
            <a:pPr algn="ctr" eaLnBrk="1" hangingPunct="1">
              <a:spcBef>
                <a:spcPct val="50000"/>
              </a:spcBef>
              <a:buFontTx/>
              <a:buNone/>
            </a:pPr>
            <a:r>
              <a:rPr lang="fr-FR" altLang="fr-FR" sz="1350" b="1">
                <a:solidFill>
                  <a:schemeClr val="bg1"/>
                </a:solidFill>
                <a:latin typeface="Arial" panose="020B0604020202020204" pitchFamily="34" charset="0"/>
              </a:rPr>
              <a:t>CRM – Ticketing – RP – Social Capital</a:t>
            </a:r>
          </a:p>
          <a:p>
            <a:pPr algn="ctr" eaLnBrk="1" hangingPunct="1">
              <a:spcBef>
                <a:spcPct val="50000"/>
              </a:spcBef>
              <a:buFontTx/>
              <a:buNone/>
            </a:pPr>
            <a:r>
              <a:rPr lang="fr-FR" altLang="fr-FR" sz="1350" b="1">
                <a:solidFill>
                  <a:schemeClr val="bg1"/>
                </a:solidFill>
                <a:latin typeface="Arial" panose="020B0604020202020204" pitchFamily="34" charset="0"/>
              </a:rPr>
              <a:t>« The Place to be »</a:t>
            </a:r>
          </a:p>
        </p:txBody>
      </p:sp>
      <p:sp>
        <p:nvSpPr>
          <p:cNvPr id="18437" name="Text Box 8"/>
          <p:cNvSpPr txBox="1">
            <a:spLocks noChangeArrowheads="1"/>
          </p:cNvSpPr>
          <p:nvPr/>
        </p:nvSpPr>
        <p:spPr bwMode="auto">
          <a:xfrm>
            <a:off x="5543550" y="1970485"/>
            <a:ext cx="2457450" cy="11310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350" b="1">
                <a:solidFill>
                  <a:srgbClr val="FF9900"/>
                </a:solidFill>
                <a:latin typeface="Arial" panose="020B0604020202020204" pitchFamily="34" charset="0"/>
              </a:rPr>
              <a:t>Experiential Marketing</a:t>
            </a:r>
          </a:p>
          <a:p>
            <a:pPr algn="ctr" eaLnBrk="1" hangingPunct="1">
              <a:spcBef>
                <a:spcPct val="50000"/>
              </a:spcBef>
              <a:buFontTx/>
              <a:buNone/>
            </a:pPr>
            <a:r>
              <a:rPr lang="fr-FR" altLang="fr-FR" sz="1350" b="1">
                <a:solidFill>
                  <a:schemeClr val="bg1"/>
                </a:solidFill>
                <a:latin typeface="Arial" panose="020B0604020202020204" pitchFamily="34" charset="0"/>
              </a:rPr>
              <a:t>Entertainment BtC BtB CtC</a:t>
            </a:r>
          </a:p>
          <a:p>
            <a:pPr algn="ctr" eaLnBrk="1" hangingPunct="1">
              <a:spcBef>
                <a:spcPct val="50000"/>
              </a:spcBef>
              <a:buFontTx/>
              <a:buNone/>
            </a:pPr>
            <a:r>
              <a:rPr lang="fr-FR" altLang="fr-FR" sz="1350" b="1">
                <a:solidFill>
                  <a:schemeClr val="bg1"/>
                </a:solidFill>
                <a:latin typeface="Arial" panose="020B0604020202020204" pitchFamily="34" charset="0"/>
              </a:rPr>
              <a:t>« The Place to show the show »</a:t>
            </a:r>
          </a:p>
        </p:txBody>
      </p:sp>
      <p:sp>
        <p:nvSpPr>
          <p:cNvPr id="18438" name="Text Box 9"/>
          <p:cNvSpPr txBox="1">
            <a:spLocks noChangeArrowheads="1"/>
          </p:cNvSpPr>
          <p:nvPr/>
        </p:nvSpPr>
        <p:spPr bwMode="auto">
          <a:xfrm>
            <a:off x="1331119" y="4563667"/>
            <a:ext cx="2106216" cy="13388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350" b="1">
                <a:solidFill>
                  <a:srgbClr val="FF9900"/>
                </a:solidFill>
                <a:latin typeface="Arial" panose="020B0604020202020204" pitchFamily="34" charset="0"/>
              </a:rPr>
              <a:t>Brand Management</a:t>
            </a:r>
          </a:p>
          <a:p>
            <a:pPr algn="ctr" eaLnBrk="1" hangingPunct="1">
              <a:spcBef>
                <a:spcPct val="50000"/>
              </a:spcBef>
              <a:buFontTx/>
              <a:buNone/>
            </a:pPr>
            <a:r>
              <a:rPr lang="fr-FR" altLang="fr-FR" sz="1350" b="1">
                <a:solidFill>
                  <a:schemeClr val="bg1"/>
                </a:solidFill>
                <a:latin typeface="Arial" panose="020B0604020202020204" pitchFamily="34" charset="0"/>
              </a:rPr>
              <a:t>Merchandising – branding </a:t>
            </a:r>
          </a:p>
          <a:p>
            <a:pPr algn="ctr" eaLnBrk="1" hangingPunct="1">
              <a:spcBef>
                <a:spcPct val="50000"/>
              </a:spcBef>
              <a:buFontTx/>
              <a:buNone/>
            </a:pPr>
            <a:r>
              <a:rPr lang="fr-FR" altLang="fr-FR" sz="1350" b="1">
                <a:solidFill>
                  <a:schemeClr val="bg1"/>
                </a:solidFill>
                <a:latin typeface="Arial" panose="020B0604020202020204" pitchFamily="34" charset="0"/>
              </a:rPr>
              <a:t>« The Place to express your brand »</a:t>
            </a:r>
          </a:p>
        </p:txBody>
      </p:sp>
      <p:sp>
        <p:nvSpPr>
          <p:cNvPr id="18439" name="Text Box 10"/>
          <p:cNvSpPr txBox="1">
            <a:spLocks noChangeArrowheads="1"/>
          </p:cNvSpPr>
          <p:nvPr/>
        </p:nvSpPr>
        <p:spPr bwMode="auto">
          <a:xfrm>
            <a:off x="5543550" y="4563666"/>
            <a:ext cx="2268141" cy="1027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350" b="1">
                <a:solidFill>
                  <a:srgbClr val="FF9900"/>
                </a:solidFill>
                <a:latin typeface="Arial" panose="020B0604020202020204" pitchFamily="34" charset="0"/>
              </a:rPr>
              <a:t>Event Communication – Commercial Sponsorship</a:t>
            </a:r>
          </a:p>
          <a:p>
            <a:pPr algn="ctr" eaLnBrk="1" hangingPunct="1">
              <a:spcBef>
                <a:spcPct val="50000"/>
              </a:spcBef>
              <a:buFontTx/>
              <a:buNone/>
            </a:pPr>
            <a:r>
              <a:rPr lang="fr-FR" altLang="fr-FR" sz="1350" b="1">
                <a:solidFill>
                  <a:schemeClr val="bg1"/>
                </a:solidFill>
                <a:latin typeface="Arial" panose="020B0604020202020204" pitchFamily="34" charset="0"/>
              </a:rPr>
              <a:t>« The Place to leverage and activate »</a:t>
            </a:r>
          </a:p>
        </p:txBody>
      </p:sp>
    </p:spTree>
    <p:extLst>
      <p:ext uri="{BB962C8B-B14F-4D97-AF65-F5344CB8AC3E}">
        <p14:creationId xmlns:p14="http://schemas.microsoft.com/office/powerpoint/2010/main" val="777637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98304" y="857250"/>
            <a:ext cx="7331209" cy="639366"/>
          </a:xfrm>
        </p:spPr>
        <p:txBody>
          <a:bodyPr>
            <a:noAutofit/>
          </a:bodyPr>
          <a:lstStyle/>
          <a:p>
            <a:pPr algn="ctr" eaLnBrk="1" hangingPunct="1">
              <a:defRPr/>
            </a:pPr>
            <a:r>
              <a:rPr lang="fr-FR" sz="3300" b="1" dirty="0"/>
              <a:t>To </a:t>
            </a:r>
            <a:r>
              <a:rPr lang="fr-FR" sz="3300" b="1" dirty="0" err="1"/>
              <a:t>be</a:t>
            </a:r>
            <a:r>
              <a:rPr lang="fr-FR" sz="3300" b="1" dirty="0"/>
              <a:t> a value-</a:t>
            </a:r>
            <a:r>
              <a:rPr lang="fr-FR" sz="3300" b="1" dirty="0" err="1"/>
              <a:t>added</a:t>
            </a:r>
            <a:r>
              <a:rPr lang="fr-FR" sz="3300" b="1" dirty="0"/>
              <a:t> in sport business</a:t>
            </a:r>
          </a:p>
        </p:txBody>
      </p:sp>
      <p:sp>
        <p:nvSpPr>
          <p:cNvPr id="108547" name="Rectangle 3"/>
          <p:cNvSpPr>
            <a:spLocks noGrp="1" noChangeArrowheads="1"/>
          </p:cNvSpPr>
          <p:nvPr>
            <p:ph sz="half" idx="1"/>
          </p:nvPr>
        </p:nvSpPr>
        <p:spPr>
          <a:xfrm>
            <a:off x="1596629" y="2221019"/>
            <a:ext cx="3028950" cy="3398044"/>
          </a:xfrm>
        </p:spPr>
        <p:txBody>
          <a:bodyPr/>
          <a:lstStyle/>
          <a:p>
            <a:pPr algn="ctr" eaLnBrk="1" hangingPunct="1">
              <a:buFont typeface="Wingdings" panose="05000000000000000000" pitchFamily="2" charset="2"/>
              <a:buNone/>
              <a:defRPr/>
            </a:pPr>
            <a:r>
              <a:rPr lang="fr-FR" sz="1350" dirty="0"/>
              <a:t>Business Marketing </a:t>
            </a:r>
            <a:r>
              <a:rPr lang="fr-FR" sz="1350" dirty="0" err="1"/>
              <a:t>capabilities</a:t>
            </a:r>
            <a:r>
              <a:rPr lang="fr-FR" sz="1350" dirty="0"/>
              <a:t> !</a:t>
            </a:r>
          </a:p>
          <a:p>
            <a:pPr algn="ctr" eaLnBrk="1" hangingPunct="1">
              <a:buFont typeface="Wingdings" panose="05000000000000000000" pitchFamily="2" charset="2"/>
              <a:buNone/>
              <a:defRPr/>
            </a:pPr>
            <a:endParaRPr lang="fr-FR" sz="1350" dirty="0"/>
          </a:p>
          <a:p>
            <a:pPr eaLnBrk="1" hangingPunct="1">
              <a:defRPr/>
            </a:pPr>
            <a:endParaRPr lang="fr-FR" sz="1350" dirty="0"/>
          </a:p>
        </p:txBody>
      </p:sp>
      <p:sp>
        <p:nvSpPr>
          <p:cNvPr id="108548" name="Rectangle 4"/>
          <p:cNvSpPr>
            <a:spLocks noGrp="1" noChangeArrowheads="1"/>
          </p:cNvSpPr>
          <p:nvPr>
            <p:ph sz="half" idx="2"/>
          </p:nvPr>
        </p:nvSpPr>
        <p:spPr>
          <a:xfrm>
            <a:off x="4625579" y="1646636"/>
            <a:ext cx="3028950" cy="3398044"/>
          </a:xfrm>
        </p:spPr>
        <p:txBody>
          <a:bodyPr/>
          <a:lstStyle/>
          <a:p>
            <a:pPr algn="ctr" eaLnBrk="1" hangingPunct="1">
              <a:buFont typeface="Wingdings" panose="05000000000000000000" pitchFamily="2" charset="2"/>
              <a:buNone/>
              <a:defRPr/>
            </a:pPr>
            <a:r>
              <a:rPr lang="fr-FR" sz="1350" dirty="0"/>
              <a:t>Or </a:t>
            </a:r>
            <a:r>
              <a:rPr lang="fr-FR" sz="1350" dirty="0" err="1"/>
              <a:t>american</a:t>
            </a:r>
            <a:r>
              <a:rPr lang="fr-FR" sz="1350" dirty="0"/>
              <a:t> </a:t>
            </a:r>
            <a:r>
              <a:rPr lang="fr-FR" sz="1350" dirty="0" err="1"/>
              <a:t>dream</a:t>
            </a:r>
            <a:r>
              <a:rPr lang="fr-FR" sz="1350" dirty="0"/>
              <a:t> !</a:t>
            </a:r>
          </a:p>
        </p:txBody>
      </p:sp>
      <p:pic>
        <p:nvPicPr>
          <p:cNvPr id="108549" name="Picture 5" descr="jerrymaguirecru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272" y="2132411"/>
            <a:ext cx="2703909" cy="15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nba_a_cuban_2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320" y="3861198"/>
            <a:ext cx="1484710" cy="197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descr="51mHwh2W4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011" y="2564606"/>
            <a:ext cx="2140744"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534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8551"/>
                                        </p:tgtEl>
                                        <p:attrNameLst>
                                          <p:attrName>style.visibility</p:attrName>
                                        </p:attrNameLst>
                                      </p:cBhvr>
                                      <p:to>
                                        <p:strVal val="visible"/>
                                      </p:to>
                                    </p:set>
                                    <p:animEffect transition="in" filter="fade">
                                      <p:cBhvr>
                                        <p:cTn id="10" dur="2000"/>
                                        <p:tgtEl>
                                          <p:spTgt spid="1085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8548">
                                            <p:txEl>
                                              <p:pRg st="0" end="0"/>
                                            </p:txEl>
                                          </p:spTgt>
                                        </p:tgtEl>
                                        <p:attrNameLst>
                                          <p:attrName>style.visibility</p:attrName>
                                        </p:attrNameLst>
                                      </p:cBhvr>
                                      <p:to>
                                        <p:strVal val="visible"/>
                                      </p:to>
                                    </p:set>
                                    <p:animEffect transition="in" filter="fade">
                                      <p:cBhvr>
                                        <p:cTn id="15" dur="2000"/>
                                        <p:tgtEl>
                                          <p:spTgt spid="10854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8549"/>
                                        </p:tgtEl>
                                        <p:attrNameLst>
                                          <p:attrName>style.visibility</p:attrName>
                                        </p:attrNameLst>
                                      </p:cBhvr>
                                      <p:to>
                                        <p:strVal val="visible"/>
                                      </p:to>
                                    </p:set>
                                    <p:animEffect transition="in" filter="fade">
                                      <p:cBhvr>
                                        <p:cTn id="18" dur="2000"/>
                                        <p:tgtEl>
                                          <p:spTgt spid="108549"/>
                                        </p:tgtEl>
                                      </p:cBhvr>
                                    </p:animEffect>
                                  </p:childTnLst>
                                </p:cTn>
                              </p:par>
                              <p:par>
                                <p:cTn id="19" presetID="10" presetClass="entr" presetSubtype="0" fill="hold" nodeType="withEffect">
                                  <p:stCondLst>
                                    <p:cond delay="0"/>
                                  </p:stCondLst>
                                  <p:childTnLst>
                                    <p:set>
                                      <p:cBhvr>
                                        <p:cTn id="20" dur="1" fill="hold">
                                          <p:stCondLst>
                                            <p:cond delay="0"/>
                                          </p:stCondLst>
                                        </p:cTn>
                                        <p:tgtEl>
                                          <p:spTgt spid="108550"/>
                                        </p:tgtEl>
                                        <p:attrNameLst>
                                          <p:attrName>style.visibility</p:attrName>
                                        </p:attrNameLst>
                                      </p:cBhvr>
                                      <p:to>
                                        <p:strVal val="visible"/>
                                      </p:to>
                                    </p:set>
                                    <p:animEffect transition="in" filter="fade">
                                      <p:cBhvr>
                                        <p:cTn id="21" dur="20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4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59465"/>
            <a:ext cx="8686800" cy="1143000"/>
          </a:xfrm>
        </p:spPr>
        <p:txBody>
          <a:bodyPr>
            <a:normAutofit fontScale="90000"/>
          </a:bodyPr>
          <a:lstStyle/>
          <a:p>
            <a:r>
              <a:rPr lang="fr-FR" b="1" dirty="0" err="1"/>
              <a:t>Assets</a:t>
            </a:r>
            <a:r>
              <a:rPr lang="fr-FR" b="1" dirty="0"/>
              <a:t> Manager : the « road » for EFFICIENCY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72" y="1772816"/>
            <a:ext cx="8096250" cy="381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1126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913" y="1553452"/>
            <a:ext cx="6463492" cy="4926984"/>
          </a:xfrm>
          <a:prstGeom prst="rect">
            <a:avLst/>
          </a:prstGeom>
        </p:spPr>
      </p:pic>
      <p:sp>
        <p:nvSpPr>
          <p:cNvPr id="6" name="Rectangle 5"/>
          <p:cNvSpPr/>
          <p:nvPr/>
        </p:nvSpPr>
        <p:spPr>
          <a:xfrm>
            <a:off x="827584" y="6165304"/>
            <a:ext cx="2698175" cy="369332"/>
          </a:xfrm>
          <a:prstGeom prst="rect">
            <a:avLst/>
          </a:prstGeom>
        </p:spPr>
        <p:txBody>
          <a:bodyPr wrap="none">
            <a:spAutoFit/>
          </a:bodyPr>
          <a:lstStyle/>
          <a:p>
            <a:r>
              <a:rPr lang="fr-FR" dirty="0" err="1">
                <a:solidFill>
                  <a:srgbClr val="000000"/>
                </a:solidFill>
              </a:rPr>
              <a:t>Reducing</a:t>
            </a:r>
            <a:r>
              <a:rPr lang="fr-FR" dirty="0">
                <a:solidFill>
                  <a:srgbClr val="000000"/>
                </a:solidFill>
              </a:rPr>
              <a:t> </a:t>
            </a:r>
            <a:r>
              <a:rPr lang="fr-FR" dirty="0" err="1">
                <a:solidFill>
                  <a:srgbClr val="000000"/>
                </a:solidFill>
              </a:rPr>
              <a:t>costs</a:t>
            </a:r>
            <a:r>
              <a:rPr lang="fr-FR" dirty="0">
                <a:solidFill>
                  <a:srgbClr val="000000"/>
                </a:solidFill>
              </a:rPr>
              <a:t> of inputs</a:t>
            </a:r>
            <a:endParaRPr lang="fr-FR" dirty="0"/>
          </a:p>
        </p:txBody>
      </p:sp>
      <p:sp>
        <p:nvSpPr>
          <p:cNvPr id="7" name="Rectangle 6"/>
          <p:cNvSpPr/>
          <p:nvPr/>
        </p:nvSpPr>
        <p:spPr>
          <a:xfrm>
            <a:off x="3059832" y="1368786"/>
            <a:ext cx="2719655" cy="369332"/>
          </a:xfrm>
          <a:prstGeom prst="rect">
            <a:avLst/>
          </a:prstGeom>
        </p:spPr>
        <p:txBody>
          <a:bodyPr wrap="none">
            <a:spAutoFit/>
          </a:bodyPr>
          <a:lstStyle/>
          <a:p>
            <a:r>
              <a:rPr lang="fr-FR" dirty="0">
                <a:solidFill>
                  <a:srgbClr val="000000"/>
                </a:solidFill>
              </a:rPr>
              <a:t>The right effort allocation</a:t>
            </a:r>
            <a:endParaRPr lang="fr-FR" dirty="0"/>
          </a:p>
        </p:txBody>
      </p:sp>
      <p:sp>
        <p:nvSpPr>
          <p:cNvPr id="8" name="Rectangle 7"/>
          <p:cNvSpPr/>
          <p:nvPr/>
        </p:nvSpPr>
        <p:spPr>
          <a:xfrm>
            <a:off x="5076056" y="6165304"/>
            <a:ext cx="2287870" cy="369332"/>
          </a:xfrm>
          <a:prstGeom prst="rect">
            <a:avLst/>
          </a:prstGeom>
        </p:spPr>
        <p:txBody>
          <a:bodyPr wrap="none">
            <a:spAutoFit/>
          </a:bodyPr>
          <a:lstStyle/>
          <a:p>
            <a:r>
              <a:rPr lang="fr-FR" dirty="0">
                <a:solidFill>
                  <a:srgbClr val="000000"/>
                </a:solidFill>
              </a:rPr>
              <a:t>To </a:t>
            </a:r>
            <a:r>
              <a:rPr lang="fr-FR" dirty="0" err="1">
                <a:solidFill>
                  <a:srgbClr val="000000"/>
                </a:solidFill>
              </a:rPr>
              <a:t>achieve</a:t>
            </a:r>
            <a:r>
              <a:rPr lang="fr-FR" dirty="0">
                <a:solidFill>
                  <a:srgbClr val="000000"/>
                </a:solidFill>
              </a:rPr>
              <a:t> the goals</a:t>
            </a:r>
            <a:endParaRPr lang="fr-FR" dirty="0"/>
          </a:p>
        </p:txBody>
      </p:sp>
      <p:sp>
        <p:nvSpPr>
          <p:cNvPr id="9" name="Ellipse 8"/>
          <p:cNvSpPr/>
          <p:nvPr/>
        </p:nvSpPr>
        <p:spPr>
          <a:xfrm>
            <a:off x="2699792" y="1124744"/>
            <a:ext cx="3079695" cy="1189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398001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59432"/>
            <a:ext cx="4248472" cy="424847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60039"/>
            <a:ext cx="2678907" cy="3429001"/>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3645024"/>
            <a:ext cx="3630469" cy="2664296"/>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3933056"/>
            <a:ext cx="3024627" cy="2260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267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t>Competencie</a:t>
            </a:r>
            <a:r>
              <a:rPr lang="fr-FR" dirty="0"/>
              <a:t> ?</a:t>
            </a:r>
          </a:p>
        </p:txBody>
      </p:sp>
      <p:sp>
        <p:nvSpPr>
          <p:cNvPr id="4" name="Triangle isocèle 3"/>
          <p:cNvSpPr/>
          <p:nvPr/>
        </p:nvSpPr>
        <p:spPr>
          <a:xfrm>
            <a:off x="2483768" y="2348880"/>
            <a:ext cx="3384376" cy="3024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167844" y="1678050"/>
            <a:ext cx="2016224" cy="646331"/>
          </a:xfrm>
          <a:prstGeom prst="rect">
            <a:avLst/>
          </a:prstGeom>
          <a:noFill/>
        </p:spPr>
        <p:txBody>
          <a:bodyPr wrap="square" rtlCol="0">
            <a:spAutoFit/>
          </a:bodyPr>
          <a:lstStyle/>
          <a:p>
            <a:pPr algn="ctr"/>
            <a:r>
              <a:rPr lang="fr-FR" b="1" dirty="0"/>
              <a:t>EXPERIENCE</a:t>
            </a:r>
          </a:p>
          <a:p>
            <a:pPr algn="ctr"/>
            <a:r>
              <a:rPr lang="fr-FR" b="1" dirty="0" err="1"/>
              <a:t>Knowledge</a:t>
            </a:r>
            <a:endParaRPr lang="fr-FR" b="1" dirty="0"/>
          </a:p>
        </p:txBody>
      </p:sp>
      <p:sp>
        <p:nvSpPr>
          <p:cNvPr id="7" name="ZoneTexte 6"/>
          <p:cNvSpPr txBox="1"/>
          <p:nvPr/>
        </p:nvSpPr>
        <p:spPr>
          <a:xfrm>
            <a:off x="1331640" y="5380925"/>
            <a:ext cx="1872208" cy="646331"/>
          </a:xfrm>
          <a:prstGeom prst="rect">
            <a:avLst/>
          </a:prstGeom>
          <a:noFill/>
        </p:spPr>
        <p:txBody>
          <a:bodyPr wrap="square" rtlCol="0">
            <a:spAutoFit/>
          </a:bodyPr>
          <a:lstStyle/>
          <a:p>
            <a:pPr algn="ctr"/>
            <a:r>
              <a:rPr lang="fr-FR" b="1" dirty="0"/>
              <a:t>EXPERTISE</a:t>
            </a:r>
          </a:p>
          <a:p>
            <a:pPr algn="ctr"/>
            <a:r>
              <a:rPr lang="fr-FR" b="1" dirty="0"/>
              <a:t>Know-How</a:t>
            </a:r>
          </a:p>
        </p:txBody>
      </p:sp>
      <p:sp>
        <p:nvSpPr>
          <p:cNvPr id="8" name="ZoneTexte 7"/>
          <p:cNvSpPr txBox="1"/>
          <p:nvPr/>
        </p:nvSpPr>
        <p:spPr>
          <a:xfrm>
            <a:off x="5004048" y="5398371"/>
            <a:ext cx="2268252" cy="923330"/>
          </a:xfrm>
          <a:prstGeom prst="rect">
            <a:avLst/>
          </a:prstGeom>
          <a:noFill/>
        </p:spPr>
        <p:txBody>
          <a:bodyPr wrap="square" rtlCol="0">
            <a:spAutoFit/>
          </a:bodyPr>
          <a:lstStyle/>
          <a:p>
            <a:pPr algn="ctr"/>
            <a:r>
              <a:rPr lang="fr-FR" b="1" dirty="0"/>
              <a:t>TEAM</a:t>
            </a:r>
          </a:p>
          <a:p>
            <a:pPr algn="ctr"/>
            <a:r>
              <a:rPr lang="fr-FR" b="1" dirty="0" err="1"/>
              <a:t>Being</a:t>
            </a:r>
            <a:r>
              <a:rPr lang="fr-FR" b="1" dirty="0"/>
              <a:t> </a:t>
            </a:r>
          </a:p>
          <a:p>
            <a:pPr algn="ctr"/>
            <a:r>
              <a:rPr lang="fr-FR" b="1" dirty="0"/>
              <a:t>(know how to </a:t>
            </a:r>
            <a:r>
              <a:rPr lang="fr-FR" b="1" dirty="0" err="1"/>
              <a:t>be</a:t>
            </a:r>
            <a:r>
              <a:rPr lang="fr-FR" b="1" dirty="0"/>
              <a:t>)</a:t>
            </a:r>
          </a:p>
        </p:txBody>
      </p:sp>
      <p:sp>
        <p:nvSpPr>
          <p:cNvPr id="2" name="Rectangle 1"/>
          <p:cNvSpPr/>
          <p:nvPr/>
        </p:nvSpPr>
        <p:spPr>
          <a:xfrm>
            <a:off x="4283968" y="0"/>
            <a:ext cx="4572000" cy="1200329"/>
          </a:xfrm>
          <a:prstGeom prst="rect">
            <a:avLst/>
          </a:prstGeom>
          <a:solidFill>
            <a:srgbClr val="FF0000"/>
          </a:solidFill>
          <a:scene3d>
            <a:camera prst="perspectiveRelaxedModerately"/>
            <a:lightRig rig="threePt" dir="t"/>
          </a:scene3d>
        </p:spPr>
        <p:txBody>
          <a:bodyPr>
            <a:spAutoFit/>
          </a:bodyPr>
          <a:lstStyle/>
          <a:p>
            <a:r>
              <a:rPr lang="en-US" dirty="0"/>
              <a:t>Success comes from knowing that you did your best to become the best that you are capable of becoming. John Wooden</a:t>
            </a:r>
            <a:br>
              <a:rPr lang="en-US" dirty="0"/>
            </a:br>
            <a:endParaRPr lang="fr-FR" dirty="0"/>
          </a:p>
        </p:txBody>
      </p:sp>
    </p:spTree>
    <p:extLst>
      <p:ext uri="{BB962C8B-B14F-4D97-AF65-F5344CB8AC3E}">
        <p14:creationId xmlns:p14="http://schemas.microsoft.com/office/powerpoint/2010/main" val="350940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nature, nuage, photo&#10;&#10;Description générée avec un niveau de confiance très élevé">
            <a:extLst>
              <a:ext uri="{FF2B5EF4-FFF2-40B4-BE49-F238E27FC236}">
                <a16:creationId xmlns:a16="http://schemas.microsoft.com/office/drawing/2014/main" id="{9E376447-2E32-412E-B29D-F67C4E4A2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800600"/>
          </a:xfrm>
          <a:prstGeom prst="rect">
            <a:avLst/>
          </a:prstGeom>
        </p:spPr>
      </p:pic>
      <p:sp>
        <p:nvSpPr>
          <p:cNvPr id="6" name="Rectangle 5">
            <a:extLst>
              <a:ext uri="{FF2B5EF4-FFF2-40B4-BE49-F238E27FC236}">
                <a16:creationId xmlns:a16="http://schemas.microsoft.com/office/drawing/2014/main" id="{249E78A4-9C77-4EDF-8EAA-DBB665C1F813}"/>
              </a:ext>
            </a:extLst>
          </p:cNvPr>
          <p:cNvSpPr/>
          <p:nvPr/>
        </p:nvSpPr>
        <p:spPr>
          <a:xfrm>
            <a:off x="3707904" y="5445224"/>
            <a:ext cx="1944216" cy="3840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443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102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My </a:t>
            </a:r>
            <a:r>
              <a:rPr lang="fr-FR" dirty="0" err="1"/>
              <a:t>strategy</a:t>
            </a:r>
            <a:r>
              <a:rPr lang="fr-FR" dirty="0"/>
              <a:t> : </a:t>
            </a:r>
            <a:r>
              <a:rPr lang="fr-FR" dirty="0" err="1"/>
              <a:t>creating</a:t>
            </a:r>
            <a:r>
              <a:rPr lang="fr-FR" dirty="0"/>
              <a:t> </a:t>
            </a:r>
            <a:r>
              <a:rPr lang="fr-FR" dirty="0" err="1"/>
              <a:t>my</a:t>
            </a:r>
            <a:r>
              <a:rPr lang="fr-FR" dirty="0"/>
              <a:t> </a:t>
            </a:r>
            <a:r>
              <a:rPr lang="fr-FR" dirty="0" err="1"/>
              <a:t>ecosystem</a:t>
            </a:r>
            <a:r>
              <a:rPr lang="fr-FR" dirty="0"/>
              <a:t> ! </a:t>
            </a:r>
          </a:p>
        </p:txBody>
      </p:sp>
      <p:sp>
        <p:nvSpPr>
          <p:cNvPr id="4" name="Ellipse 3"/>
          <p:cNvSpPr/>
          <p:nvPr/>
        </p:nvSpPr>
        <p:spPr>
          <a:xfrm>
            <a:off x="281712" y="2173780"/>
            <a:ext cx="216024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Teaching</a:t>
            </a:r>
          </a:p>
        </p:txBody>
      </p:sp>
      <p:sp>
        <p:nvSpPr>
          <p:cNvPr id="6" name="Ellipse 5"/>
          <p:cNvSpPr/>
          <p:nvPr/>
        </p:nvSpPr>
        <p:spPr>
          <a:xfrm>
            <a:off x="195352" y="4645962"/>
            <a:ext cx="233296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Applied</a:t>
            </a:r>
            <a:r>
              <a:rPr lang="fr-FR" dirty="0"/>
              <a:t> </a:t>
            </a:r>
            <a:r>
              <a:rPr lang="fr-FR" dirty="0" err="1"/>
              <a:t>Research</a:t>
            </a:r>
            <a:r>
              <a:rPr lang="fr-FR" dirty="0"/>
              <a:t> </a:t>
            </a:r>
          </a:p>
        </p:txBody>
      </p:sp>
      <p:sp>
        <p:nvSpPr>
          <p:cNvPr id="7" name="Ellipse 6"/>
          <p:cNvSpPr/>
          <p:nvPr/>
        </p:nvSpPr>
        <p:spPr>
          <a:xfrm>
            <a:off x="6207704" y="4717970"/>
            <a:ext cx="231460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Business</a:t>
            </a:r>
          </a:p>
          <a:p>
            <a:pPr algn="ctr"/>
            <a:r>
              <a:rPr lang="fr-FR" dirty="0"/>
              <a:t>Consulting</a:t>
            </a:r>
          </a:p>
        </p:txBody>
      </p:sp>
      <p:sp>
        <p:nvSpPr>
          <p:cNvPr id="8" name="Ellipse 7"/>
          <p:cNvSpPr/>
          <p:nvPr/>
        </p:nvSpPr>
        <p:spPr>
          <a:xfrm>
            <a:off x="6156176" y="2132856"/>
            <a:ext cx="24122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Media </a:t>
            </a:r>
          </a:p>
          <a:p>
            <a:pPr algn="ctr"/>
            <a:r>
              <a:rPr lang="fr-FR" dirty="0"/>
              <a:t>Communication</a:t>
            </a:r>
          </a:p>
        </p:txBody>
      </p:sp>
      <p:sp>
        <p:nvSpPr>
          <p:cNvPr id="10" name="Ellipse 9"/>
          <p:cNvSpPr/>
          <p:nvPr/>
        </p:nvSpPr>
        <p:spPr>
          <a:xfrm>
            <a:off x="3173939" y="3263102"/>
            <a:ext cx="2376264" cy="13749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Students</a:t>
            </a:r>
            <a:endParaRPr lang="fr-FR" dirty="0"/>
          </a:p>
          <a:p>
            <a:pPr algn="ctr"/>
            <a:r>
              <a:rPr lang="fr-FR" dirty="0" err="1"/>
              <a:t>Alumni</a:t>
            </a:r>
            <a:endParaRPr lang="fr-FR" dirty="0"/>
          </a:p>
          <a:p>
            <a:pPr algn="ctr"/>
            <a:r>
              <a:rPr lang="fr-FR" dirty="0" err="1"/>
              <a:t>Customers</a:t>
            </a:r>
            <a:r>
              <a:rPr lang="fr-FR" dirty="0"/>
              <a:t> </a:t>
            </a:r>
          </a:p>
        </p:txBody>
      </p:sp>
      <p:cxnSp>
        <p:nvCxnSpPr>
          <p:cNvPr id="12" name="Connecteur droit avec flèche 11"/>
          <p:cNvCxnSpPr>
            <a:stCxn id="4" idx="6"/>
            <a:endCxn id="10" idx="1"/>
          </p:cNvCxnSpPr>
          <p:nvPr/>
        </p:nvCxnSpPr>
        <p:spPr>
          <a:xfrm>
            <a:off x="2441952" y="2821852"/>
            <a:ext cx="1079983" cy="64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2"/>
            <a:endCxn id="10" idx="7"/>
          </p:cNvCxnSpPr>
          <p:nvPr/>
        </p:nvCxnSpPr>
        <p:spPr>
          <a:xfrm flipH="1">
            <a:off x="5202207" y="2780928"/>
            <a:ext cx="953969" cy="683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6" idx="6"/>
            <a:endCxn id="10" idx="3"/>
          </p:cNvCxnSpPr>
          <p:nvPr/>
        </p:nvCxnSpPr>
        <p:spPr>
          <a:xfrm flipV="1">
            <a:off x="2528312" y="4436656"/>
            <a:ext cx="993623" cy="85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7" idx="2"/>
            <a:endCxn id="10" idx="5"/>
          </p:cNvCxnSpPr>
          <p:nvPr/>
        </p:nvCxnSpPr>
        <p:spPr>
          <a:xfrm flipH="1" flipV="1">
            <a:off x="5202207" y="4436656"/>
            <a:ext cx="1005497" cy="85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4" idx="6"/>
            <a:endCxn id="8" idx="2"/>
          </p:cNvCxnSpPr>
          <p:nvPr/>
        </p:nvCxnSpPr>
        <p:spPr>
          <a:xfrm flipV="1">
            <a:off x="2441952" y="2780928"/>
            <a:ext cx="3714224" cy="409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4" idx="4"/>
            <a:endCxn id="6" idx="0"/>
          </p:cNvCxnSpPr>
          <p:nvPr/>
        </p:nvCxnSpPr>
        <p:spPr>
          <a:xfrm>
            <a:off x="1361832" y="3469924"/>
            <a:ext cx="0" cy="11760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6" idx="6"/>
            <a:endCxn id="7" idx="2"/>
          </p:cNvCxnSpPr>
          <p:nvPr/>
        </p:nvCxnSpPr>
        <p:spPr>
          <a:xfrm>
            <a:off x="2528312" y="5294034"/>
            <a:ext cx="367939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8" idx="4"/>
            <a:endCxn id="7" idx="0"/>
          </p:cNvCxnSpPr>
          <p:nvPr/>
        </p:nvCxnSpPr>
        <p:spPr>
          <a:xfrm>
            <a:off x="7362310" y="3429000"/>
            <a:ext cx="2694" cy="1288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277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79512" y="2060848"/>
            <a:ext cx="8784976" cy="4525963"/>
          </a:xfrm>
        </p:spPr>
        <p:txBody>
          <a:bodyPr/>
          <a:lstStyle/>
          <a:p>
            <a:pPr marL="0" indent="0" algn="ctr">
              <a:buNone/>
            </a:pPr>
            <a:r>
              <a:rPr lang="en-US" sz="3600" dirty="0"/>
              <a:t>"Strategy is the </a:t>
            </a:r>
            <a:r>
              <a:rPr lang="en-US" sz="3600" b="1" i="1" dirty="0"/>
              <a:t>direction </a:t>
            </a:r>
            <a:r>
              <a:rPr lang="en-US" sz="3600" dirty="0"/>
              <a:t>and </a:t>
            </a:r>
            <a:r>
              <a:rPr lang="en-US" sz="3600" b="1" i="1" dirty="0"/>
              <a:t>scope</a:t>
            </a:r>
            <a:r>
              <a:rPr lang="en-US" sz="3600" dirty="0"/>
              <a:t> of an </a:t>
            </a:r>
            <a:r>
              <a:rPr lang="en-US" sz="3600" dirty="0" err="1"/>
              <a:t>organisation</a:t>
            </a:r>
            <a:r>
              <a:rPr lang="en-US" sz="3600" dirty="0"/>
              <a:t> over the </a:t>
            </a:r>
            <a:r>
              <a:rPr lang="en-US" sz="3600" b="1" i="1" dirty="0"/>
              <a:t>long-term:</a:t>
            </a:r>
            <a:r>
              <a:rPr lang="en-US" sz="3600" dirty="0"/>
              <a:t> which achieves </a:t>
            </a:r>
            <a:r>
              <a:rPr lang="en-US" sz="3600" b="1" i="1" dirty="0"/>
              <a:t>advantage</a:t>
            </a:r>
            <a:r>
              <a:rPr lang="en-US" sz="3600" dirty="0"/>
              <a:t> for the </a:t>
            </a:r>
            <a:r>
              <a:rPr lang="en-US" sz="3600" dirty="0" err="1"/>
              <a:t>organisation</a:t>
            </a:r>
            <a:r>
              <a:rPr lang="en-US" sz="3600" dirty="0"/>
              <a:t> through its configuration of </a:t>
            </a:r>
            <a:r>
              <a:rPr lang="en-US" sz="3600" b="1" i="1" dirty="0"/>
              <a:t>resources</a:t>
            </a:r>
            <a:r>
              <a:rPr lang="en-US" sz="3600" dirty="0"/>
              <a:t> within a challenging </a:t>
            </a:r>
            <a:r>
              <a:rPr lang="en-US" sz="3600" b="1" i="1" dirty="0"/>
              <a:t>environment</a:t>
            </a:r>
            <a:r>
              <a:rPr lang="en-US" sz="3600" dirty="0"/>
              <a:t>, to meet the needs of </a:t>
            </a:r>
            <a:r>
              <a:rPr lang="en-US" sz="3600" b="1" i="1" dirty="0"/>
              <a:t>markets</a:t>
            </a:r>
            <a:r>
              <a:rPr lang="en-US" sz="3600" dirty="0"/>
              <a:t> and to fulfil </a:t>
            </a:r>
            <a:r>
              <a:rPr lang="en-US" sz="3600" b="1" i="1" dirty="0"/>
              <a:t>stakeholder</a:t>
            </a:r>
            <a:r>
              <a:rPr lang="en-US" sz="3600" dirty="0"/>
              <a:t> expectations".</a:t>
            </a:r>
            <a:endParaRPr lang="fr-FR" sz="3600" dirty="0"/>
          </a:p>
        </p:txBody>
      </p:sp>
      <p:sp>
        <p:nvSpPr>
          <p:cNvPr id="3" name="Titre 2"/>
          <p:cNvSpPr>
            <a:spLocks noGrp="1"/>
          </p:cNvSpPr>
          <p:nvPr>
            <p:ph type="title"/>
          </p:nvPr>
        </p:nvSpPr>
        <p:spPr/>
        <p:txBody>
          <a:bodyPr/>
          <a:lstStyle/>
          <a:p>
            <a:pPr algn="ctr"/>
            <a:r>
              <a:rPr lang="fr-FR" b="1" dirty="0" err="1"/>
              <a:t>What</a:t>
            </a:r>
            <a:r>
              <a:rPr lang="fr-FR" b="1" dirty="0"/>
              <a:t> </a:t>
            </a:r>
            <a:r>
              <a:rPr lang="fr-FR" b="1" dirty="0" err="1"/>
              <a:t>is</a:t>
            </a:r>
            <a:r>
              <a:rPr lang="fr-FR" b="1" dirty="0"/>
              <a:t> </a:t>
            </a:r>
            <a:r>
              <a:rPr lang="fr-FR" b="1" dirty="0" err="1"/>
              <a:t>strategy</a:t>
            </a:r>
            <a:r>
              <a:rPr lang="fr-FR" b="1" dirty="0"/>
              <a:t> ? </a:t>
            </a:r>
          </a:p>
        </p:txBody>
      </p:sp>
    </p:spTree>
    <p:extLst>
      <p:ext uri="{BB962C8B-B14F-4D97-AF65-F5344CB8AC3E}">
        <p14:creationId xmlns:p14="http://schemas.microsoft.com/office/powerpoint/2010/main" val="3378692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11271" name="ZoneTexte 8"/>
          <p:cNvSpPr txBox="1">
            <a:spLocks noChangeArrowheads="1"/>
          </p:cNvSpPr>
          <p:nvPr/>
        </p:nvSpPr>
        <p:spPr bwMode="auto">
          <a:xfrm>
            <a:off x="0" y="42733"/>
            <a:ext cx="90364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a:spcBef>
                <a:spcPct val="0"/>
              </a:spcBef>
              <a:buFontTx/>
              <a:buNone/>
            </a:pPr>
            <a:r>
              <a:rPr lang="fr-FR" altLang="fr-FR" sz="1800" b="1" i="1" dirty="0">
                <a:solidFill>
                  <a:srgbClr val="FF0000"/>
                </a:solidFill>
                <a:latin typeface="Arial" panose="020B0604020202020204" pitchFamily="34" charset="0"/>
              </a:rPr>
              <a:t>Business and Fans </a:t>
            </a:r>
            <a:r>
              <a:rPr lang="fr-FR" altLang="fr-FR" sz="1800" b="1" i="1" dirty="0" err="1">
                <a:solidFill>
                  <a:srgbClr val="FF0000"/>
                </a:solidFill>
                <a:latin typeface="Arial" panose="020B0604020202020204" pitchFamily="34" charset="0"/>
              </a:rPr>
              <a:t>studies</a:t>
            </a:r>
            <a:r>
              <a:rPr lang="fr-FR" altLang="fr-FR" sz="1800" b="1" i="1" dirty="0">
                <a:solidFill>
                  <a:srgbClr val="FF0000"/>
                </a:solidFill>
                <a:latin typeface="Arial" panose="020B0604020202020204" pitchFamily="34" charset="0"/>
              </a:rPr>
              <a:t> : « Sport Business Marketing R&amp;D Institute  »</a:t>
            </a:r>
          </a:p>
          <a:p>
            <a:pPr algn="ctr">
              <a:spcBef>
                <a:spcPct val="0"/>
              </a:spcBef>
              <a:buFontTx/>
              <a:buNone/>
            </a:pPr>
            <a:r>
              <a:rPr lang="fr-FR" altLang="fr-FR" sz="1800" b="1" i="1" dirty="0" err="1">
                <a:solidFill>
                  <a:srgbClr val="FF0000"/>
                </a:solidFill>
                <a:latin typeface="Arial" panose="020B0604020202020204" pitchFamily="34" charset="0"/>
              </a:rPr>
              <a:t>Servicing</a:t>
            </a:r>
            <a:r>
              <a:rPr lang="fr-FR" altLang="fr-FR" sz="1800" b="1" i="1" dirty="0">
                <a:solidFill>
                  <a:srgbClr val="FF0000"/>
                </a:solidFill>
                <a:latin typeface="Arial" panose="020B0604020202020204" pitchFamily="34" charset="0"/>
              </a:rPr>
              <a:t> / Expérience / </a:t>
            </a:r>
            <a:r>
              <a:rPr lang="fr-FR" altLang="fr-FR" sz="1800" b="1" i="1" dirty="0" err="1">
                <a:solidFill>
                  <a:srgbClr val="FF0000"/>
                </a:solidFill>
                <a:latin typeface="Arial" panose="020B0604020202020204" pitchFamily="34" charset="0"/>
              </a:rPr>
              <a:t>Hospitality</a:t>
            </a:r>
            <a:r>
              <a:rPr lang="fr-FR" altLang="fr-FR" sz="1800" b="1" i="1" dirty="0">
                <a:solidFill>
                  <a:srgbClr val="FF0000"/>
                </a:solidFill>
                <a:latin typeface="Arial" panose="020B0604020202020204" pitchFamily="34" charset="0"/>
              </a:rPr>
              <a:t> / Strategic management &amp; Business </a:t>
            </a:r>
            <a:r>
              <a:rPr lang="fr-FR" altLang="fr-FR" sz="1800" b="1" i="1" dirty="0" err="1">
                <a:solidFill>
                  <a:srgbClr val="FF0000"/>
                </a:solidFill>
                <a:latin typeface="Arial" panose="020B0604020202020204" pitchFamily="34" charset="0"/>
              </a:rPr>
              <a:t>Models</a:t>
            </a:r>
            <a:endParaRPr lang="fr-FR" altLang="fr-FR" sz="1800" b="1" i="1" dirty="0">
              <a:solidFill>
                <a:srgbClr val="FF0000"/>
              </a:solidFill>
              <a:latin typeface="Arial" panose="020B0604020202020204" pitchFamily="34" charset="0"/>
            </a:endParaRPr>
          </a:p>
          <a:p>
            <a:pPr algn="ctr">
              <a:spcBef>
                <a:spcPct val="0"/>
              </a:spcBef>
              <a:buFontTx/>
              <a:buNone/>
            </a:pPr>
            <a:endParaRPr lang="fr-FR" altLang="fr-FR" sz="1800" b="1" i="1" dirty="0">
              <a:solidFill>
                <a:srgbClr val="FF0000"/>
              </a:solidFill>
              <a:latin typeface="Arial" panose="020B0604020202020204" pitchFamily="34" charset="0"/>
            </a:endParaRPr>
          </a:p>
          <a:p>
            <a:pPr algn="ctr">
              <a:spcBef>
                <a:spcPct val="0"/>
              </a:spcBef>
              <a:buFontTx/>
              <a:buNone/>
            </a:pPr>
            <a:r>
              <a:rPr lang="fr-FR" altLang="fr-FR" sz="1800" b="1" i="1" dirty="0" err="1">
                <a:solidFill>
                  <a:srgbClr val="FF0000"/>
                </a:solidFill>
                <a:latin typeface="Arial" panose="020B0604020202020204" pitchFamily="34" charset="0"/>
              </a:rPr>
              <a:t>Possibilities</a:t>
            </a:r>
            <a:r>
              <a:rPr lang="fr-FR" altLang="fr-FR" sz="1800" b="1" i="1" dirty="0">
                <a:solidFill>
                  <a:srgbClr val="FF0000"/>
                </a:solidFill>
                <a:latin typeface="Arial" panose="020B0604020202020204" pitchFamily="34" charset="0"/>
              </a:rPr>
              <a:t> for </a:t>
            </a:r>
            <a:r>
              <a:rPr lang="fr-FR" altLang="fr-FR" sz="1800" b="1" i="1" dirty="0" err="1">
                <a:solidFill>
                  <a:srgbClr val="FF0000"/>
                </a:solidFill>
                <a:latin typeface="Arial" panose="020B0604020202020204" pitchFamily="34" charset="0"/>
              </a:rPr>
              <a:t>your</a:t>
            </a:r>
            <a:r>
              <a:rPr lang="fr-FR" altLang="fr-FR" sz="1800" b="1" i="1" dirty="0">
                <a:solidFill>
                  <a:srgbClr val="FF0000"/>
                </a:solidFill>
                <a:latin typeface="Arial" panose="020B0604020202020204" pitchFamily="34" charset="0"/>
              </a:rPr>
              <a:t> memory ? </a:t>
            </a:r>
          </a:p>
        </p:txBody>
      </p:sp>
      <p:pic>
        <p:nvPicPr>
          <p:cNvPr id="11272"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104201"/>
            <a:ext cx="1702229" cy="170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logo-rolland-garros-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536" y="2060848"/>
            <a:ext cx="1758553" cy="175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descr="psg_logo12519857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65" y="1582525"/>
            <a:ext cx="3352784" cy="1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logo_BNP_Parib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5186661"/>
            <a:ext cx="2977914" cy="156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835" y="4199632"/>
            <a:ext cx="2637345" cy="761900"/>
          </a:xfrm>
          <a:prstGeom prst="rect">
            <a:avLst/>
          </a:prstGeom>
        </p:spPr>
      </p:pic>
      <p:pic>
        <p:nvPicPr>
          <p:cNvPr id="4" name="Image 3"/>
          <p:cNvPicPr>
            <a:picLocks noChangeAspect="1"/>
          </p:cNvPicPr>
          <p:nvPr/>
        </p:nvPicPr>
        <p:blipFill>
          <a:blip r:embed="rId7"/>
          <a:stretch>
            <a:fillRect/>
          </a:stretch>
        </p:blipFill>
        <p:spPr>
          <a:xfrm>
            <a:off x="1073687" y="3480219"/>
            <a:ext cx="1731661" cy="2200726"/>
          </a:xfrm>
          <a:prstGeom prst="rect">
            <a:avLst/>
          </a:prstGeom>
        </p:spPr>
      </p:pic>
      <p:pic>
        <p:nvPicPr>
          <p:cNvPr id="5" name="Imag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4032" y="1208160"/>
            <a:ext cx="1696657" cy="1696657"/>
          </a:xfrm>
          <a:prstGeom prst="rect">
            <a:avLst/>
          </a:prstGeom>
        </p:spPr>
      </p:pic>
    </p:spTree>
    <p:extLst>
      <p:ext uri="{BB962C8B-B14F-4D97-AF65-F5344CB8AC3E}">
        <p14:creationId xmlns:p14="http://schemas.microsoft.com/office/powerpoint/2010/main" val="27545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02200"/>
            <a:ext cx="8229600" cy="1143000"/>
          </a:xfrm>
        </p:spPr>
        <p:txBody>
          <a:bodyPr/>
          <a:lstStyle/>
          <a:p>
            <a:pPr algn="ctr"/>
            <a:r>
              <a:rPr lang="fr-FR" b="1" dirty="0"/>
              <a:t>Key </a:t>
            </a:r>
            <a:r>
              <a:rPr lang="fr-FR" b="1" dirty="0" err="1"/>
              <a:t>words</a:t>
            </a:r>
            <a:endParaRPr lang="fr-FR" b="1" dirty="0"/>
          </a:p>
        </p:txBody>
      </p:sp>
      <p:sp>
        <p:nvSpPr>
          <p:cNvPr id="5" name="Rectangle 4"/>
          <p:cNvSpPr/>
          <p:nvPr/>
        </p:nvSpPr>
        <p:spPr>
          <a:xfrm>
            <a:off x="986798" y="2090375"/>
            <a:ext cx="2185214"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Sport </a:t>
            </a:r>
          </a:p>
        </p:txBody>
      </p:sp>
      <p:sp>
        <p:nvSpPr>
          <p:cNvPr id="6" name="Rectangle 5"/>
          <p:cNvSpPr/>
          <p:nvPr/>
        </p:nvSpPr>
        <p:spPr>
          <a:xfrm>
            <a:off x="3656722" y="2098883"/>
            <a:ext cx="5147564"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Events / Clubs </a:t>
            </a:r>
          </a:p>
        </p:txBody>
      </p:sp>
      <p:sp>
        <p:nvSpPr>
          <p:cNvPr id="7" name="Rectangle 6"/>
          <p:cNvSpPr/>
          <p:nvPr/>
        </p:nvSpPr>
        <p:spPr>
          <a:xfrm>
            <a:off x="476148" y="3022213"/>
            <a:ext cx="4031873"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Ecosystem</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8" name="Rectangle 7"/>
          <p:cNvSpPr/>
          <p:nvPr/>
        </p:nvSpPr>
        <p:spPr>
          <a:xfrm>
            <a:off x="5076056" y="3076666"/>
            <a:ext cx="2646878"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Assets</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9" name="Rectangle 8"/>
          <p:cNvSpPr/>
          <p:nvPr/>
        </p:nvSpPr>
        <p:spPr>
          <a:xfrm>
            <a:off x="843166" y="5021890"/>
            <a:ext cx="3493265"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Relations </a:t>
            </a:r>
          </a:p>
        </p:txBody>
      </p:sp>
      <p:sp>
        <p:nvSpPr>
          <p:cNvPr id="10" name="Rectangle 9"/>
          <p:cNvSpPr/>
          <p:nvPr/>
        </p:nvSpPr>
        <p:spPr>
          <a:xfrm>
            <a:off x="41833" y="4054450"/>
            <a:ext cx="5840061"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Business Model  </a:t>
            </a:r>
          </a:p>
        </p:txBody>
      </p:sp>
      <p:sp>
        <p:nvSpPr>
          <p:cNvPr id="11" name="Rectangle 10"/>
          <p:cNvSpPr/>
          <p:nvPr/>
        </p:nvSpPr>
        <p:spPr>
          <a:xfrm>
            <a:off x="4788024" y="5011340"/>
            <a:ext cx="3993402"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Reputation</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12" name="Rectangle 11"/>
          <p:cNvSpPr/>
          <p:nvPr/>
        </p:nvSpPr>
        <p:spPr>
          <a:xfrm>
            <a:off x="3160471" y="5934670"/>
            <a:ext cx="2800768"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Culture </a:t>
            </a:r>
          </a:p>
        </p:txBody>
      </p:sp>
      <p:sp>
        <p:nvSpPr>
          <p:cNvPr id="13" name="Rectangle 12"/>
          <p:cNvSpPr/>
          <p:nvPr/>
        </p:nvSpPr>
        <p:spPr>
          <a:xfrm>
            <a:off x="2987347" y="1187170"/>
            <a:ext cx="3147015"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Strategy</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14" name="Rectangle 13"/>
          <p:cNvSpPr/>
          <p:nvPr/>
        </p:nvSpPr>
        <p:spPr>
          <a:xfrm>
            <a:off x="5652120" y="4071230"/>
            <a:ext cx="3647152"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Efficiency</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Tree>
    <p:extLst>
      <p:ext uri="{BB962C8B-B14F-4D97-AF65-F5344CB8AC3E}">
        <p14:creationId xmlns:p14="http://schemas.microsoft.com/office/powerpoint/2010/main" val="140530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altLang="fr-FR"/>
              <a:t>Personal reflexions…</a:t>
            </a:r>
          </a:p>
        </p:txBody>
      </p:sp>
      <p:sp>
        <p:nvSpPr>
          <p:cNvPr id="113667" name="Rectangle 3"/>
          <p:cNvSpPr>
            <a:spLocks noGrp="1" noChangeArrowheads="1"/>
          </p:cNvSpPr>
          <p:nvPr>
            <p:ph idx="1"/>
          </p:nvPr>
        </p:nvSpPr>
        <p:spPr>
          <a:xfrm>
            <a:off x="457200" y="1600200"/>
            <a:ext cx="8507413" cy="4525963"/>
          </a:xfrm>
        </p:spPr>
        <p:txBody>
          <a:bodyPr/>
          <a:lstStyle/>
          <a:p>
            <a:pPr eaLnBrk="1" hangingPunct="1">
              <a:lnSpc>
                <a:spcPct val="80000"/>
              </a:lnSpc>
              <a:buFont typeface="Wingdings" panose="05000000000000000000" pitchFamily="2" charset="2"/>
              <a:buChar char="q"/>
            </a:pPr>
            <a:r>
              <a:rPr altLang="fr-FR" sz="2000" dirty="0"/>
              <a:t>Sport Business = SME </a:t>
            </a:r>
            <a:r>
              <a:rPr altLang="fr-FR" sz="2000" dirty="0" err="1"/>
              <a:t>Market</a:t>
            </a:r>
            <a:endParaRPr altLang="fr-FR" sz="2000" dirty="0"/>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Business </a:t>
            </a:r>
            <a:r>
              <a:rPr altLang="fr-FR" sz="2000" dirty="0" err="1"/>
              <a:t>comes</a:t>
            </a:r>
            <a:r>
              <a:rPr altLang="fr-FR" sz="2000" dirty="0"/>
              <a:t> </a:t>
            </a:r>
            <a:r>
              <a:rPr altLang="fr-FR" sz="2000" dirty="0" err="1"/>
              <a:t>from</a:t>
            </a:r>
            <a:r>
              <a:rPr altLang="fr-FR" sz="2000" dirty="0"/>
              <a:t> Media for </a:t>
            </a:r>
            <a:r>
              <a:rPr altLang="fr-FR" sz="2000" dirty="0" err="1"/>
              <a:t>mega</a:t>
            </a:r>
            <a:r>
              <a:rPr altLang="fr-FR" sz="2000" dirty="0"/>
              <a:t> </a:t>
            </a:r>
            <a:r>
              <a:rPr altLang="fr-FR" sz="2000" dirty="0" err="1"/>
              <a:t>event</a:t>
            </a:r>
            <a:r>
              <a:rPr altLang="fr-FR" sz="2000" dirty="0"/>
              <a:t> and </a:t>
            </a:r>
            <a:r>
              <a:rPr altLang="fr-FR" sz="2000" dirty="0" err="1"/>
              <a:t>championships</a:t>
            </a:r>
            <a:r>
              <a:rPr altLang="fr-FR" sz="2000" dirty="0"/>
              <a:t> </a:t>
            </a:r>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Stock of </a:t>
            </a:r>
            <a:r>
              <a:rPr altLang="fr-FR" sz="2000" dirty="0" err="1"/>
              <a:t>resources</a:t>
            </a:r>
            <a:r>
              <a:rPr altLang="fr-FR" sz="2000" dirty="0"/>
              <a:t> are </a:t>
            </a:r>
            <a:r>
              <a:rPr altLang="fr-FR" sz="2000" dirty="0" err="1"/>
              <a:t>often</a:t>
            </a:r>
            <a:r>
              <a:rPr altLang="fr-FR" sz="2000" dirty="0"/>
              <a:t> important but </a:t>
            </a:r>
            <a:r>
              <a:rPr altLang="fr-FR" sz="2000" dirty="0" err="1"/>
              <a:t>competencies</a:t>
            </a:r>
            <a:r>
              <a:rPr altLang="fr-FR" sz="2000" dirty="0"/>
              <a:t> not…  </a:t>
            </a:r>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Sport = unique communication </a:t>
            </a:r>
            <a:r>
              <a:rPr altLang="fr-FR" sz="2000" dirty="0" err="1"/>
              <a:t>platform</a:t>
            </a:r>
            <a:r>
              <a:rPr altLang="fr-FR" sz="2000" dirty="0"/>
              <a:t> but </a:t>
            </a:r>
            <a:r>
              <a:rPr altLang="fr-FR" sz="2000" dirty="0" err="1"/>
              <a:t>we</a:t>
            </a:r>
            <a:r>
              <a:rPr altLang="fr-FR" sz="2000" dirty="0"/>
              <a:t> </a:t>
            </a:r>
            <a:r>
              <a:rPr altLang="fr-FR" sz="2000" dirty="0" err="1"/>
              <a:t>can</a:t>
            </a:r>
            <a:r>
              <a:rPr altLang="fr-FR" sz="2000" dirty="0"/>
              <a:t> </a:t>
            </a:r>
            <a:r>
              <a:rPr altLang="fr-FR" sz="2000" dirty="0" err="1"/>
              <a:t>define</a:t>
            </a:r>
            <a:r>
              <a:rPr altLang="fr-FR" sz="2000" dirty="0"/>
              <a:t> </a:t>
            </a:r>
            <a:r>
              <a:rPr altLang="fr-FR" sz="2000" dirty="0" err="1"/>
              <a:t>it</a:t>
            </a:r>
            <a:r>
              <a:rPr altLang="fr-FR" sz="2000" dirty="0"/>
              <a:t> as a moment and a place</a:t>
            </a:r>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err="1"/>
              <a:t>Unicity</a:t>
            </a:r>
            <a:r>
              <a:rPr altLang="fr-FR" sz="2000" dirty="0"/>
              <a:t> in sports = Emotion as a marketing </a:t>
            </a:r>
            <a:r>
              <a:rPr altLang="fr-FR" sz="2000" dirty="0" err="1"/>
              <a:t>tool</a:t>
            </a:r>
            <a:r>
              <a:rPr altLang="fr-FR" sz="2000" dirty="0"/>
              <a:t> to </a:t>
            </a:r>
            <a:r>
              <a:rPr altLang="fr-FR" sz="2000" dirty="0" err="1"/>
              <a:t>attract</a:t>
            </a:r>
            <a:r>
              <a:rPr altLang="fr-FR" sz="2000" dirty="0"/>
              <a:t> </a:t>
            </a:r>
            <a:r>
              <a:rPr altLang="fr-FR" sz="2000" dirty="0" err="1"/>
              <a:t>customers</a:t>
            </a:r>
            <a:r>
              <a:rPr altLang="fr-FR" sz="2000" dirty="0"/>
              <a:t> and </a:t>
            </a:r>
            <a:r>
              <a:rPr altLang="fr-FR" sz="2000" dirty="0" err="1"/>
              <a:t>stakeholders</a:t>
            </a:r>
            <a:endParaRPr altLang="fr-FR" sz="2000" dirty="0"/>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Your Job : </a:t>
            </a:r>
            <a:r>
              <a:rPr altLang="fr-FR" sz="2000" dirty="0" err="1"/>
              <a:t>understand</a:t>
            </a:r>
            <a:r>
              <a:rPr altLang="fr-FR" sz="2000" dirty="0"/>
              <a:t> the </a:t>
            </a:r>
            <a:r>
              <a:rPr altLang="fr-FR" sz="2000" dirty="0" err="1"/>
              <a:t>offer</a:t>
            </a:r>
            <a:r>
              <a:rPr altLang="fr-FR" sz="2000" dirty="0"/>
              <a:t> and  help to </a:t>
            </a:r>
            <a:r>
              <a:rPr altLang="fr-FR" sz="2000" dirty="0" err="1"/>
              <a:t>sell</a:t>
            </a:r>
            <a:r>
              <a:rPr altLang="fr-FR" sz="2000" dirty="0"/>
              <a:t> or </a:t>
            </a:r>
            <a:r>
              <a:rPr altLang="fr-FR" sz="2000" dirty="0" err="1"/>
              <a:t>market</a:t>
            </a:r>
            <a:r>
              <a:rPr altLang="fr-FR" sz="2000" dirty="0"/>
              <a:t> sport </a:t>
            </a:r>
            <a:r>
              <a:rPr altLang="fr-FR" sz="2000" dirty="0" err="1"/>
              <a:t>event</a:t>
            </a:r>
            <a:r>
              <a:rPr altLang="fr-FR" sz="2000" dirty="0"/>
              <a:t> </a:t>
            </a:r>
            <a:r>
              <a:rPr altLang="fr-FR" sz="2000" dirty="0" err="1"/>
              <a:t>products</a:t>
            </a:r>
            <a:r>
              <a:rPr altLang="fr-FR" sz="2000" dirty="0"/>
              <a:t> </a:t>
            </a:r>
            <a:r>
              <a:rPr altLang="fr-FR" sz="2000" dirty="0" err="1"/>
              <a:t>then</a:t>
            </a:r>
            <a:r>
              <a:rPr altLang="fr-FR" sz="2000" dirty="0"/>
              <a:t> </a:t>
            </a:r>
            <a:r>
              <a:rPr altLang="fr-FR" sz="2000" dirty="0" err="1"/>
              <a:t>be</a:t>
            </a:r>
            <a:r>
              <a:rPr altLang="fr-FR" sz="2000" dirty="0"/>
              <a:t> a sport manager</a:t>
            </a:r>
          </a:p>
          <a:p>
            <a:pPr eaLnBrk="1" hangingPunct="1">
              <a:lnSpc>
                <a:spcPct val="80000"/>
              </a:lnSpc>
            </a:pPr>
            <a:endParaRPr altLang="fr-F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fade">
                                      <p:cBhvr>
                                        <p:cTn id="12" dur="2000"/>
                                        <p:tgtEl>
                                          <p:spTgt spid="1136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fade">
                                      <p:cBhvr>
                                        <p:cTn id="17" dur="2000"/>
                                        <p:tgtEl>
                                          <p:spTgt spid="1136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667">
                                            <p:txEl>
                                              <p:pRg st="4" end="4"/>
                                            </p:txEl>
                                          </p:spTgt>
                                        </p:tgtEl>
                                        <p:attrNameLst>
                                          <p:attrName>style.visibility</p:attrName>
                                        </p:attrNameLst>
                                      </p:cBhvr>
                                      <p:to>
                                        <p:strVal val="visible"/>
                                      </p:to>
                                    </p:set>
                                    <p:animEffect transition="in" filter="fade">
                                      <p:cBhvr>
                                        <p:cTn id="22" dur="2000"/>
                                        <p:tgtEl>
                                          <p:spTgt spid="1136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667">
                                            <p:txEl>
                                              <p:pRg st="6" end="6"/>
                                            </p:txEl>
                                          </p:spTgt>
                                        </p:tgtEl>
                                        <p:attrNameLst>
                                          <p:attrName>style.visibility</p:attrName>
                                        </p:attrNameLst>
                                      </p:cBhvr>
                                      <p:to>
                                        <p:strVal val="visible"/>
                                      </p:to>
                                    </p:set>
                                    <p:animEffect transition="in" filter="fade">
                                      <p:cBhvr>
                                        <p:cTn id="27" dur="2000"/>
                                        <p:tgtEl>
                                          <p:spTgt spid="11366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3667">
                                            <p:txEl>
                                              <p:pRg st="8" end="8"/>
                                            </p:txEl>
                                          </p:spTgt>
                                        </p:tgtEl>
                                        <p:attrNameLst>
                                          <p:attrName>style.visibility</p:attrName>
                                        </p:attrNameLst>
                                      </p:cBhvr>
                                      <p:to>
                                        <p:strVal val="visible"/>
                                      </p:to>
                                    </p:set>
                                    <p:animEffect transition="in" filter="fade">
                                      <p:cBhvr>
                                        <p:cTn id="32" dur="2000"/>
                                        <p:tgtEl>
                                          <p:spTgt spid="113667">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3667">
                                            <p:txEl>
                                              <p:pRg st="10" end="10"/>
                                            </p:txEl>
                                          </p:spTgt>
                                        </p:tgtEl>
                                        <p:attrNameLst>
                                          <p:attrName>style.visibility</p:attrName>
                                        </p:attrNameLst>
                                      </p:cBhvr>
                                      <p:to>
                                        <p:strVal val="visible"/>
                                      </p:to>
                                    </p:set>
                                    <p:animEffect transition="in" filter="fade">
                                      <p:cBhvr>
                                        <p:cTn id="37" dur="2000"/>
                                        <p:tgtEl>
                                          <p:spTgt spid="1136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51520" y="1600200"/>
            <a:ext cx="8712968" cy="4525963"/>
          </a:xfrm>
        </p:spPr>
        <p:txBody>
          <a:bodyPr/>
          <a:lstStyle/>
          <a:p>
            <a:pPr marL="0" indent="0" algn="ctr">
              <a:buNone/>
            </a:pPr>
            <a:r>
              <a:rPr lang="en-US" dirty="0">
                <a:effectLst/>
              </a:rPr>
              <a:t>“An economic community supported by a foundation of </a:t>
            </a:r>
            <a:r>
              <a:rPr lang="en-US" b="1" dirty="0">
                <a:effectLst/>
              </a:rPr>
              <a:t>interacting</a:t>
            </a:r>
            <a:r>
              <a:rPr lang="en-US" dirty="0">
                <a:effectLst/>
              </a:rPr>
              <a:t> organizations and individuals—the organisms of the business world. The economic community produces goods and services of value to customers, who are themselves members of the ecosystem. The member organisms also include suppliers, lead producers, competitors, and other stakeholders. Over time, they coevolve their capabilities and roles, and tend to align themselves with the directions set by one or more central companies”.</a:t>
            </a:r>
            <a:endParaRPr lang="fr-FR" dirty="0"/>
          </a:p>
        </p:txBody>
      </p:sp>
      <p:sp>
        <p:nvSpPr>
          <p:cNvPr id="3" name="Titre 2"/>
          <p:cNvSpPr>
            <a:spLocks noGrp="1"/>
          </p:cNvSpPr>
          <p:nvPr>
            <p:ph type="title"/>
          </p:nvPr>
        </p:nvSpPr>
        <p:spPr/>
        <p:txBody>
          <a:bodyPr/>
          <a:lstStyle/>
          <a:p>
            <a:r>
              <a:rPr lang="fr-FR" b="1" dirty="0"/>
              <a:t>B</a:t>
            </a:r>
            <a:r>
              <a:rPr lang="fr-FR" b="1" dirty="0">
                <a:effectLst/>
              </a:rPr>
              <a:t>usiness </a:t>
            </a:r>
            <a:r>
              <a:rPr lang="fr-FR" b="1" dirty="0" err="1"/>
              <a:t>E</a:t>
            </a:r>
            <a:r>
              <a:rPr lang="fr-FR" b="1" dirty="0" err="1">
                <a:effectLst/>
              </a:rPr>
              <a:t>cosystem</a:t>
            </a:r>
            <a:r>
              <a:rPr lang="fr-FR" b="1" dirty="0">
                <a:effectLst/>
              </a:rPr>
              <a:t> (Moore, 1993)</a:t>
            </a:r>
            <a:endParaRPr lang="fr-FR" dirty="0"/>
          </a:p>
        </p:txBody>
      </p:sp>
    </p:spTree>
    <p:extLst>
      <p:ext uri="{BB962C8B-B14F-4D97-AF65-F5344CB8AC3E}">
        <p14:creationId xmlns:p14="http://schemas.microsoft.com/office/powerpoint/2010/main" val="31331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457200" y="358775"/>
            <a:ext cx="8229600" cy="406400"/>
          </a:xfrm>
        </p:spPr>
        <p:txBody>
          <a:bodyPr/>
          <a:lstStyle/>
          <a:p>
            <a:r>
              <a:rPr altLang="fr-FR" sz="3200" b="1">
                <a:solidFill>
                  <a:schemeClr val="bg1"/>
                </a:solidFill>
              </a:rPr>
              <a:t>Sports Organizations Ecosystem ?</a:t>
            </a:r>
          </a:p>
        </p:txBody>
      </p:sp>
      <p:sp>
        <p:nvSpPr>
          <p:cNvPr id="19459" name="Oval 3"/>
          <p:cNvSpPr>
            <a:spLocks noChangeArrowheads="1"/>
          </p:cNvSpPr>
          <p:nvPr/>
        </p:nvSpPr>
        <p:spPr bwMode="auto">
          <a:xfrm>
            <a:off x="1979613" y="1484313"/>
            <a:ext cx="1873250" cy="10795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solidFill>
                  <a:srgbClr val="000000"/>
                </a:solidFill>
                <a:latin typeface="Arial" panose="020B0604020202020204" pitchFamily="34" charset="0"/>
              </a:rPr>
              <a:t>Media</a:t>
            </a:r>
          </a:p>
          <a:p>
            <a:pPr algn="ctr" eaLnBrk="1" hangingPunct="1">
              <a:spcBef>
                <a:spcPct val="0"/>
              </a:spcBef>
              <a:buFontTx/>
              <a:buNone/>
            </a:pPr>
            <a:r>
              <a:rPr lang="en-US" altLang="fr-FR" sz="1800" b="1">
                <a:solidFill>
                  <a:srgbClr val="000000"/>
                </a:solidFill>
                <a:latin typeface="Arial" panose="020B0604020202020204" pitchFamily="34" charset="0"/>
              </a:rPr>
              <a:t>Broadcast</a:t>
            </a:r>
          </a:p>
        </p:txBody>
      </p:sp>
      <p:sp>
        <p:nvSpPr>
          <p:cNvPr id="19460" name="Oval 4"/>
          <p:cNvSpPr>
            <a:spLocks noChangeArrowheads="1"/>
          </p:cNvSpPr>
          <p:nvPr/>
        </p:nvSpPr>
        <p:spPr bwMode="auto">
          <a:xfrm>
            <a:off x="1116013" y="3284538"/>
            <a:ext cx="1873250" cy="10795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latin typeface="Arial" panose="020B0604020202020204" pitchFamily="34" charset="0"/>
              </a:rPr>
              <a:t>Sponsors</a:t>
            </a:r>
          </a:p>
          <a:p>
            <a:pPr algn="ctr" eaLnBrk="1" hangingPunct="1">
              <a:spcBef>
                <a:spcPct val="0"/>
              </a:spcBef>
              <a:buFontTx/>
              <a:buNone/>
            </a:pPr>
            <a:r>
              <a:rPr lang="en-US" altLang="fr-FR" sz="1800" b="1">
                <a:latin typeface="Arial" panose="020B0604020202020204" pitchFamily="34" charset="0"/>
              </a:rPr>
              <a:t>Suppliers</a:t>
            </a:r>
          </a:p>
        </p:txBody>
      </p:sp>
      <p:sp>
        <p:nvSpPr>
          <p:cNvPr id="19461" name="Oval 5"/>
          <p:cNvSpPr>
            <a:spLocks noChangeArrowheads="1"/>
          </p:cNvSpPr>
          <p:nvPr/>
        </p:nvSpPr>
        <p:spPr bwMode="auto">
          <a:xfrm>
            <a:off x="6443663" y="3284538"/>
            <a:ext cx="1873250" cy="10795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solidFill>
                  <a:srgbClr val="000000"/>
                </a:solidFill>
                <a:latin typeface="Arial" panose="020B0604020202020204" pitchFamily="34" charset="0"/>
              </a:rPr>
              <a:t>Institutions</a:t>
            </a:r>
          </a:p>
          <a:p>
            <a:pPr algn="ctr" eaLnBrk="1" hangingPunct="1">
              <a:spcBef>
                <a:spcPct val="0"/>
              </a:spcBef>
              <a:buFontTx/>
              <a:buNone/>
            </a:pPr>
            <a:r>
              <a:rPr lang="en-US" altLang="fr-FR" sz="1800" b="1">
                <a:solidFill>
                  <a:srgbClr val="000000"/>
                </a:solidFill>
                <a:latin typeface="Arial" panose="020B0604020202020204" pitchFamily="34" charset="0"/>
              </a:rPr>
              <a:t>Federations</a:t>
            </a:r>
          </a:p>
        </p:txBody>
      </p:sp>
      <p:sp>
        <p:nvSpPr>
          <p:cNvPr id="28678" name="Oval 6"/>
          <p:cNvSpPr>
            <a:spLocks noChangeArrowheads="1"/>
          </p:cNvSpPr>
          <p:nvPr/>
        </p:nvSpPr>
        <p:spPr bwMode="auto">
          <a:xfrm>
            <a:off x="3708400" y="3284538"/>
            <a:ext cx="2017713" cy="115093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b="1">
                <a:solidFill>
                  <a:srgbClr val="FFFF99"/>
                </a:solidFill>
                <a:effectLst>
                  <a:outerShdw blurRad="38100" dist="38100" dir="2700000" algn="tl">
                    <a:srgbClr val="000000"/>
                  </a:outerShdw>
                </a:effectLst>
                <a:latin typeface="Arial" charset="0"/>
                <a:cs typeface="Arial" charset="0"/>
              </a:rPr>
              <a:t>Events</a:t>
            </a:r>
          </a:p>
          <a:p>
            <a:pPr algn="ctr" eaLnBrk="1" hangingPunct="1">
              <a:defRPr/>
            </a:pPr>
            <a:r>
              <a:rPr lang="en-US" b="1">
                <a:latin typeface="Arial" charset="0"/>
                <a:cs typeface="Arial" charset="0"/>
              </a:rPr>
              <a:t>Clubs</a:t>
            </a:r>
          </a:p>
          <a:p>
            <a:pPr algn="ctr" eaLnBrk="1" hangingPunct="1">
              <a:defRPr/>
            </a:pPr>
            <a:r>
              <a:rPr lang="en-US" b="1">
                <a:latin typeface="Arial" charset="0"/>
                <a:cs typeface="Arial" charset="0"/>
              </a:rPr>
              <a:t>Franchises</a:t>
            </a:r>
          </a:p>
        </p:txBody>
      </p:sp>
      <p:sp>
        <p:nvSpPr>
          <p:cNvPr id="19463" name="Oval 7"/>
          <p:cNvSpPr>
            <a:spLocks noChangeArrowheads="1"/>
          </p:cNvSpPr>
          <p:nvPr/>
        </p:nvSpPr>
        <p:spPr bwMode="auto">
          <a:xfrm>
            <a:off x="5219700" y="1484313"/>
            <a:ext cx="1873250" cy="10795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endParaRPr lang="en-US" altLang="fr-FR" sz="1800">
              <a:latin typeface="Arial" panose="020B0604020202020204" pitchFamily="34" charset="0"/>
            </a:endParaRPr>
          </a:p>
          <a:p>
            <a:pPr algn="ctr" eaLnBrk="1" hangingPunct="1">
              <a:spcBef>
                <a:spcPct val="0"/>
              </a:spcBef>
              <a:buFontTx/>
              <a:buNone/>
            </a:pPr>
            <a:r>
              <a:rPr lang="en-US" altLang="fr-FR" sz="1800" b="1">
                <a:solidFill>
                  <a:srgbClr val="000000"/>
                </a:solidFill>
                <a:latin typeface="Arial" panose="020B0604020202020204" pitchFamily="34" charset="0"/>
              </a:rPr>
              <a:t>Sports goods</a:t>
            </a:r>
          </a:p>
          <a:p>
            <a:pPr algn="ctr" eaLnBrk="1" hangingPunct="1">
              <a:spcBef>
                <a:spcPct val="0"/>
              </a:spcBef>
              <a:buFontTx/>
              <a:buNone/>
            </a:pPr>
            <a:r>
              <a:rPr lang="en-US" altLang="fr-FR" sz="1800" b="1">
                <a:solidFill>
                  <a:srgbClr val="000000"/>
                </a:solidFill>
                <a:latin typeface="Arial" panose="020B0604020202020204" pitchFamily="34" charset="0"/>
              </a:rPr>
              <a:t>&amp; Equipments</a:t>
            </a:r>
          </a:p>
          <a:p>
            <a:pPr algn="ctr" eaLnBrk="1" hangingPunct="1">
              <a:spcBef>
                <a:spcPct val="0"/>
              </a:spcBef>
              <a:buFontTx/>
              <a:buNone/>
            </a:pPr>
            <a:endParaRPr lang="en-US" altLang="fr-FR" sz="1800" b="1">
              <a:latin typeface="Arial" panose="020B0604020202020204" pitchFamily="34" charset="0"/>
            </a:endParaRPr>
          </a:p>
        </p:txBody>
      </p:sp>
      <p:sp>
        <p:nvSpPr>
          <p:cNvPr id="19464" name="Oval 8"/>
          <p:cNvSpPr>
            <a:spLocks noChangeArrowheads="1"/>
          </p:cNvSpPr>
          <p:nvPr/>
        </p:nvSpPr>
        <p:spPr bwMode="auto">
          <a:xfrm>
            <a:off x="2484438" y="5013325"/>
            <a:ext cx="1873250" cy="10795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endParaRPr lang="en-US" altLang="fr-FR" sz="1800">
              <a:latin typeface="Arial" panose="020B0604020202020204" pitchFamily="34" charset="0"/>
            </a:endParaRPr>
          </a:p>
          <a:p>
            <a:pPr algn="ctr" eaLnBrk="1" hangingPunct="1">
              <a:spcBef>
                <a:spcPct val="0"/>
              </a:spcBef>
              <a:buFontTx/>
              <a:buNone/>
            </a:pPr>
            <a:r>
              <a:rPr lang="en-US" altLang="fr-FR" sz="1800" b="1">
                <a:solidFill>
                  <a:schemeClr val="bg1"/>
                </a:solidFill>
                <a:latin typeface="Arial" panose="020B0604020202020204" pitchFamily="34" charset="0"/>
              </a:rPr>
              <a:t>Consulting </a:t>
            </a:r>
          </a:p>
          <a:p>
            <a:pPr algn="ctr" eaLnBrk="1" hangingPunct="1">
              <a:spcBef>
                <a:spcPct val="0"/>
              </a:spcBef>
              <a:buFontTx/>
              <a:buNone/>
            </a:pPr>
            <a:r>
              <a:rPr lang="en-US" altLang="fr-FR" sz="1800" b="1">
                <a:solidFill>
                  <a:schemeClr val="bg1"/>
                </a:solidFill>
                <a:latin typeface="Arial" panose="020B0604020202020204" pitchFamily="34" charset="0"/>
              </a:rPr>
              <a:t>Agencies</a:t>
            </a:r>
          </a:p>
          <a:p>
            <a:pPr algn="ctr" eaLnBrk="1" hangingPunct="1">
              <a:spcBef>
                <a:spcPct val="0"/>
              </a:spcBef>
              <a:buFontTx/>
              <a:buNone/>
            </a:pPr>
            <a:endParaRPr lang="en-US" altLang="fr-FR" sz="1800">
              <a:latin typeface="Arial" panose="020B0604020202020204" pitchFamily="34" charset="0"/>
            </a:endParaRPr>
          </a:p>
        </p:txBody>
      </p:sp>
      <p:sp>
        <p:nvSpPr>
          <p:cNvPr id="19465" name="Oval 9"/>
          <p:cNvSpPr>
            <a:spLocks noChangeArrowheads="1"/>
          </p:cNvSpPr>
          <p:nvPr/>
        </p:nvSpPr>
        <p:spPr bwMode="auto">
          <a:xfrm>
            <a:off x="5292725" y="4941888"/>
            <a:ext cx="1873250" cy="1079500"/>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solidFill>
                  <a:schemeClr val="bg1"/>
                </a:solidFill>
                <a:latin typeface="Arial" panose="020B0604020202020204" pitchFamily="34" charset="0"/>
              </a:rPr>
              <a:t>Athletes &amp; </a:t>
            </a:r>
          </a:p>
          <a:p>
            <a:pPr algn="ctr" eaLnBrk="1" hangingPunct="1">
              <a:spcBef>
                <a:spcPct val="0"/>
              </a:spcBef>
              <a:buFontTx/>
              <a:buNone/>
            </a:pPr>
            <a:r>
              <a:rPr lang="en-US" altLang="fr-FR" sz="1800" b="1">
                <a:solidFill>
                  <a:schemeClr val="bg1"/>
                </a:solidFill>
                <a:latin typeface="Arial" panose="020B0604020202020204" pitchFamily="34" charset="0"/>
              </a:rPr>
              <a:t>agents</a:t>
            </a:r>
            <a:endParaRPr lang="en-US" altLang="fr-FR" sz="1400" b="1">
              <a:solidFill>
                <a:schemeClr val="bg1"/>
              </a:solidFill>
              <a:latin typeface="Arial" panose="020B0604020202020204" pitchFamily="34" charset="0"/>
            </a:endParaRPr>
          </a:p>
          <a:p>
            <a:pPr algn="ctr" eaLnBrk="1" hangingPunct="1">
              <a:spcBef>
                <a:spcPct val="0"/>
              </a:spcBef>
              <a:buFontTx/>
              <a:buNone/>
            </a:pPr>
            <a:endParaRPr lang="en-US" altLang="fr-FR" sz="1400" b="1">
              <a:solidFill>
                <a:schemeClr val="bg1"/>
              </a:solidFill>
              <a:latin typeface="Arial" panose="020B0604020202020204" pitchFamily="34" charset="0"/>
            </a:endParaRPr>
          </a:p>
        </p:txBody>
      </p:sp>
      <p:sp>
        <p:nvSpPr>
          <p:cNvPr id="19466" name="WordArt 10"/>
          <p:cNvSpPr>
            <a:spLocks noChangeArrowheads="1" noChangeShapeType="1" noTextEdit="1"/>
          </p:cNvSpPr>
          <p:nvPr/>
        </p:nvSpPr>
        <p:spPr bwMode="auto">
          <a:xfrm rot="5400000">
            <a:off x="-216694" y="1737519"/>
            <a:ext cx="1368425" cy="287338"/>
          </a:xfrm>
          <a:prstGeom prst="rect">
            <a:avLst/>
          </a:prstGeom>
        </p:spPr>
        <p:txBody>
          <a:bodyPr vert="wordArtVert" wrap="none" fromWordArt="1">
            <a:prstTxWarp prst="textPlain">
              <a:avLst>
                <a:gd name="adj" fmla="val 50000"/>
              </a:avLst>
            </a:prstTxWarp>
          </a:bodyPr>
          <a:lstStyle/>
          <a:p>
            <a:pPr algn="ctr" fontAlgn="auto"/>
            <a:r>
              <a:rPr lang="fr-FR" sz="3600" kern="10">
                <a:ln w="9525">
                  <a:solidFill>
                    <a:schemeClr val="tx1"/>
                  </a:solidFill>
                  <a:round/>
                  <a:headEnd/>
                  <a:tailEnd/>
                </a:ln>
                <a:latin typeface="Arial Black" panose="020B0A04020102020204" pitchFamily="34" charset="0"/>
              </a:rPr>
              <a:t>Production</a:t>
            </a:r>
          </a:p>
        </p:txBody>
      </p:sp>
      <p:sp>
        <p:nvSpPr>
          <p:cNvPr id="19467" name="WordArt 11"/>
          <p:cNvSpPr>
            <a:spLocks noChangeArrowheads="1" noChangeShapeType="1" noTextEdit="1"/>
          </p:cNvSpPr>
          <p:nvPr/>
        </p:nvSpPr>
        <p:spPr bwMode="auto">
          <a:xfrm rot="5400000">
            <a:off x="-253206" y="3501231"/>
            <a:ext cx="1441450" cy="287338"/>
          </a:xfrm>
          <a:prstGeom prst="rect">
            <a:avLst/>
          </a:prstGeom>
        </p:spPr>
        <p:txBody>
          <a:bodyPr vert="wordArtVert" wrap="none" fromWordArt="1">
            <a:prstTxWarp prst="textPlain">
              <a:avLst>
                <a:gd name="adj" fmla="val 50000"/>
              </a:avLst>
            </a:prstTxWarp>
          </a:bodyPr>
          <a:lstStyle/>
          <a:p>
            <a:pPr algn="ctr" fontAlgn="auto"/>
            <a:r>
              <a:rPr lang="fr-FR" sz="3600" kern="10">
                <a:ln w="9525">
                  <a:solidFill>
                    <a:schemeClr val="tx1"/>
                  </a:solidFill>
                  <a:round/>
                  <a:headEnd/>
                  <a:tailEnd/>
                </a:ln>
                <a:latin typeface="Arial Black" panose="020B0A04020102020204" pitchFamily="34" charset="0"/>
              </a:rPr>
              <a:t>Actors</a:t>
            </a:r>
          </a:p>
        </p:txBody>
      </p:sp>
      <p:sp>
        <p:nvSpPr>
          <p:cNvPr id="19468" name="WordArt 12"/>
          <p:cNvSpPr>
            <a:spLocks noChangeArrowheads="1" noChangeShapeType="1" noTextEdit="1"/>
          </p:cNvSpPr>
          <p:nvPr/>
        </p:nvSpPr>
        <p:spPr bwMode="auto">
          <a:xfrm rot="5400000">
            <a:off x="-215900" y="5337175"/>
            <a:ext cx="1368425" cy="288925"/>
          </a:xfrm>
          <a:prstGeom prst="rect">
            <a:avLst/>
          </a:prstGeom>
        </p:spPr>
        <p:txBody>
          <a:bodyPr vert="wordArtVert" wrap="none" fromWordArt="1">
            <a:prstTxWarp prst="textPlain">
              <a:avLst>
                <a:gd name="adj" fmla="val 50000"/>
              </a:avLst>
            </a:prstTxWarp>
          </a:bodyPr>
          <a:lstStyle/>
          <a:p>
            <a:pPr algn="ctr" fontAlgn="auto"/>
            <a:r>
              <a:rPr lang="fr-FR" sz="3600" kern="10">
                <a:ln w="9525">
                  <a:solidFill>
                    <a:schemeClr val="tx1"/>
                  </a:solidFill>
                  <a:round/>
                  <a:headEnd/>
                  <a:tailEnd/>
                </a:ln>
                <a:latin typeface="Arial Black" panose="020B0A04020102020204" pitchFamily="34" charset="0"/>
              </a:rPr>
              <a:t>Council</a:t>
            </a:r>
          </a:p>
        </p:txBody>
      </p:sp>
      <p:sp>
        <p:nvSpPr>
          <p:cNvPr id="19469" name="Line 13"/>
          <p:cNvSpPr>
            <a:spLocks noChangeShapeType="1"/>
          </p:cNvSpPr>
          <p:nvPr/>
        </p:nvSpPr>
        <p:spPr bwMode="auto">
          <a:xfrm>
            <a:off x="3419475" y="2492375"/>
            <a:ext cx="720725" cy="8651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0" name="Line 14"/>
          <p:cNvSpPr>
            <a:spLocks noChangeShapeType="1"/>
          </p:cNvSpPr>
          <p:nvPr/>
        </p:nvSpPr>
        <p:spPr bwMode="auto">
          <a:xfrm flipH="1">
            <a:off x="5148263" y="2492375"/>
            <a:ext cx="503237" cy="8651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1" name="Line 15"/>
          <p:cNvSpPr>
            <a:spLocks noChangeShapeType="1"/>
          </p:cNvSpPr>
          <p:nvPr/>
        </p:nvSpPr>
        <p:spPr bwMode="auto">
          <a:xfrm flipH="1">
            <a:off x="2987675" y="3860800"/>
            <a:ext cx="7207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2" name="Line 16"/>
          <p:cNvSpPr>
            <a:spLocks noChangeShapeType="1"/>
          </p:cNvSpPr>
          <p:nvPr/>
        </p:nvSpPr>
        <p:spPr bwMode="auto">
          <a:xfrm>
            <a:off x="5724525" y="3933825"/>
            <a:ext cx="7921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3" name="Line 17"/>
          <p:cNvSpPr>
            <a:spLocks noChangeShapeType="1"/>
          </p:cNvSpPr>
          <p:nvPr/>
        </p:nvSpPr>
        <p:spPr bwMode="auto">
          <a:xfrm flipH="1">
            <a:off x="3779838" y="4365625"/>
            <a:ext cx="504825"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4" name="Line 18"/>
          <p:cNvSpPr>
            <a:spLocks noChangeShapeType="1"/>
          </p:cNvSpPr>
          <p:nvPr/>
        </p:nvSpPr>
        <p:spPr bwMode="auto">
          <a:xfrm>
            <a:off x="5292725" y="4365625"/>
            <a:ext cx="431800"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260350"/>
            <a:ext cx="84359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Club (or franchise) VS sport event</a:t>
            </a:r>
          </a:p>
        </p:txBody>
      </p:sp>
      <p:sp>
        <p:nvSpPr>
          <p:cNvPr id="21507" name="Text Box 3"/>
          <p:cNvSpPr txBox="1">
            <a:spLocks noChangeArrowheads="1"/>
          </p:cNvSpPr>
          <p:nvPr/>
        </p:nvSpPr>
        <p:spPr bwMode="auto">
          <a:xfrm>
            <a:off x="1042988" y="1341438"/>
            <a:ext cx="75596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400" b="1">
                <a:latin typeface="Tahoma" panose="020B0604030504040204" pitchFamily="34" charset="0"/>
              </a:rPr>
              <a:t>Professional athletes management and control</a:t>
            </a:r>
          </a:p>
        </p:txBody>
      </p:sp>
      <p:sp>
        <p:nvSpPr>
          <p:cNvPr id="21508" name="Text Box 4"/>
          <p:cNvSpPr txBox="1">
            <a:spLocks noChangeArrowheads="1"/>
          </p:cNvSpPr>
          <p:nvPr/>
        </p:nvSpPr>
        <p:spPr bwMode="auto">
          <a:xfrm>
            <a:off x="250825" y="2636838"/>
            <a:ext cx="3671888" cy="299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000" b="1" i="1">
                <a:solidFill>
                  <a:schemeClr val="hlink"/>
                </a:solidFill>
                <a:latin typeface="Tahoma" panose="020B0604030504040204" pitchFamily="34" charset="0"/>
              </a:rPr>
              <a:t>Clubs and Franchises :</a:t>
            </a:r>
          </a:p>
          <a:p>
            <a:pPr eaLnBrk="1" hangingPunct="1">
              <a:spcBef>
                <a:spcPct val="50000"/>
              </a:spcBef>
              <a:buFontTx/>
              <a:buChar char="-"/>
            </a:pPr>
            <a:r>
              <a:rPr lang="en-US" altLang="fr-FR" sz="2000" b="1">
                <a:latin typeface="Tahoma" panose="020B0604030504040204" pitchFamily="34" charset="0"/>
              </a:rPr>
              <a:t> Contracts : transactions and salary</a:t>
            </a:r>
          </a:p>
          <a:p>
            <a:pPr eaLnBrk="1" hangingPunct="1">
              <a:spcBef>
                <a:spcPct val="50000"/>
              </a:spcBef>
              <a:buFontTx/>
              <a:buChar char="-"/>
            </a:pPr>
            <a:r>
              <a:rPr lang="en-US" altLang="fr-FR" sz="2000" b="1">
                <a:latin typeface="Tahoma" panose="020B0604030504040204" pitchFamily="34" charset="0"/>
              </a:rPr>
              <a:t> Motivation :  training, selection, financial premiums </a:t>
            </a:r>
          </a:p>
          <a:p>
            <a:pPr eaLnBrk="1" hangingPunct="1">
              <a:spcBef>
                <a:spcPct val="50000"/>
              </a:spcBef>
              <a:buFontTx/>
              <a:buNone/>
            </a:pPr>
            <a:r>
              <a:rPr lang="en-US" altLang="fr-FR" sz="2000" b="1">
                <a:latin typeface="Tahoma" panose="020B0604030504040204" pitchFamily="34" charset="0"/>
                <a:sym typeface="Wingdings" panose="05000000000000000000" pitchFamily="2" charset="2"/>
              </a:rPr>
              <a:t> Athlete = “asset” for the managers</a:t>
            </a:r>
            <a:endParaRPr lang="en-US" altLang="fr-FR" sz="2000" b="1">
              <a:latin typeface="Tahoma" panose="020B0604030504040204" pitchFamily="34" charset="0"/>
            </a:endParaRPr>
          </a:p>
        </p:txBody>
      </p:sp>
      <p:sp>
        <p:nvSpPr>
          <p:cNvPr id="21509" name="Text Box 5"/>
          <p:cNvSpPr txBox="1">
            <a:spLocks noChangeArrowheads="1"/>
          </p:cNvSpPr>
          <p:nvPr/>
        </p:nvSpPr>
        <p:spPr bwMode="auto">
          <a:xfrm>
            <a:off x="4716463" y="2636838"/>
            <a:ext cx="4248150" cy="299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000" b="1" i="1">
                <a:solidFill>
                  <a:schemeClr val="hlink"/>
                </a:solidFill>
                <a:latin typeface="Tahoma" panose="020B0604030504040204" pitchFamily="34" charset="0"/>
              </a:rPr>
              <a:t>Events :</a:t>
            </a:r>
          </a:p>
          <a:p>
            <a:pPr eaLnBrk="1" hangingPunct="1">
              <a:spcBef>
                <a:spcPct val="50000"/>
              </a:spcBef>
              <a:buFontTx/>
              <a:buChar char="-"/>
            </a:pPr>
            <a:r>
              <a:rPr lang="en-US" altLang="fr-FR" sz="2000" b="1">
                <a:latin typeface="Tahoma" panose="020B0604030504040204" pitchFamily="34" charset="0"/>
              </a:rPr>
              <a:t> Fees (ATP, PGA for instance)</a:t>
            </a:r>
          </a:p>
          <a:p>
            <a:pPr eaLnBrk="1" hangingPunct="1">
              <a:spcBef>
                <a:spcPct val="50000"/>
              </a:spcBef>
              <a:buFontTx/>
              <a:buChar char="-"/>
            </a:pPr>
            <a:r>
              <a:rPr lang="en-US" altLang="fr-FR" sz="2000" b="1">
                <a:latin typeface="Tahoma" panose="020B0604030504040204" pitchFamily="34" charset="0"/>
              </a:rPr>
              <a:t> No control of sport performance by the managers</a:t>
            </a:r>
          </a:p>
          <a:p>
            <a:pPr eaLnBrk="1" hangingPunct="1">
              <a:spcBef>
                <a:spcPct val="50000"/>
              </a:spcBef>
              <a:buFontTx/>
              <a:buNone/>
            </a:pPr>
            <a:r>
              <a:rPr lang="en-US" altLang="fr-FR" sz="2000" b="1">
                <a:latin typeface="Tahoma" panose="020B0604030504040204" pitchFamily="34" charset="0"/>
                <a:sym typeface="Wingdings" panose="05000000000000000000" pitchFamily="2" charset="2"/>
              </a:rPr>
              <a:t> </a:t>
            </a:r>
            <a:r>
              <a:rPr lang="en-US" altLang="fr-FR" sz="2000" b="1">
                <a:latin typeface="Tahoma" panose="020B0604030504040204" pitchFamily="34" charset="0"/>
              </a:rPr>
              <a:t>Dependency of the athletes (calendar for instance) and their professional associations (ATP, PGA, UCI…)</a:t>
            </a:r>
          </a:p>
        </p:txBody>
      </p:sp>
      <p:sp>
        <p:nvSpPr>
          <p:cNvPr id="21510" name="Line 6"/>
          <p:cNvSpPr>
            <a:spLocks noChangeShapeType="1"/>
          </p:cNvSpPr>
          <p:nvPr/>
        </p:nvSpPr>
        <p:spPr bwMode="auto">
          <a:xfrm flipH="1">
            <a:off x="1979613" y="1773238"/>
            <a:ext cx="24479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1" name="Line 7"/>
          <p:cNvSpPr>
            <a:spLocks noChangeShapeType="1"/>
          </p:cNvSpPr>
          <p:nvPr/>
        </p:nvSpPr>
        <p:spPr bwMode="auto">
          <a:xfrm>
            <a:off x="4427538" y="1773238"/>
            <a:ext cx="230505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2" name="Oval 8"/>
          <p:cNvSpPr>
            <a:spLocks noChangeArrowheads="1"/>
          </p:cNvSpPr>
          <p:nvPr/>
        </p:nvSpPr>
        <p:spPr bwMode="auto">
          <a:xfrm>
            <a:off x="4356100" y="1700213"/>
            <a:ext cx="144463"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457200" y="358775"/>
            <a:ext cx="8229600" cy="549275"/>
          </a:xfrm>
        </p:spPr>
        <p:txBody>
          <a:bodyPr/>
          <a:lstStyle/>
          <a:p>
            <a:r>
              <a:rPr lang="en-US" altLang="fr-FR" sz="3200" b="1">
                <a:solidFill>
                  <a:schemeClr val="bg1"/>
                </a:solidFill>
              </a:rPr>
              <a:t>Main “goals” for this seminar </a:t>
            </a:r>
            <a:r>
              <a:rPr lang="en-US" altLang="fr-FR" sz="3200" b="1"/>
              <a:t>!</a:t>
            </a:r>
          </a:p>
        </p:txBody>
      </p:sp>
      <p:sp>
        <p:nvSpPr>
          <p:cNvPr id="24579" name="Rectangle 3"/>
          <p:cNvSpPr>
            <a:spLocks noGrp="1"/>
          </p:cNvSpPr>
          <p:nvPr>
            <p:ph type="body" idx="4294967295"/>
          </p:nvPr>
        </p:nvSpPr>
        <p:spPr>
          <a:xfrm>
            <a:off x="250825" y="1124744"/>
            <a:ext cx="8893175" cy="5257800"/>
          </a:xfrm>
        </p:spPr>
        <p:txBody>
          <a:bodyPr/>
          <a:lstStyle/>
          <a:p>
            <a:pPr>
              <a:lnSpc>
                <a:spcPct val="90000"/>
              </a:lnSpc>
              <a:buFont typeface="Wingdings" panose="05000000000000000000" pitchFamily="2" charset="2"/>
              <a:buChar char="«"/>
            </a:pPr>
            <a:r>
              <a:rPr lang="en-US" altLang="fr-FR" sz="2400" dirty="0"/>
              <a:t>Sports organizations [professional Events &amp; Clubs] = management “stake” ?</a:t>
            </a:r>
          </a:p>
          <a:p>
            <a:pPr>
              <a:lnSpc>
                <a:spcPct val="90000"/>
              </a:lnSpc>
            </a:pPr>
            <a:endParaRPr lang="en-US" altLang="fr-FR" sz="2400" dirty="0"/>
          </a:p>
          <a:p>
            <a:pPr>
              <a:lnSpc>
                <a:spcPct val="90000"/>
              </a:lnSpc>
              <a:buFont typeface="Wingdings" panose="05000000000000000000" pitchFamily="2" charset="2"/>
              <a:buChar char="«"/>
            </a:pPr>
            <a:r>
              <a:rPr lang="en-US" altLang="fr-FR" sz="2400" dirty="0"/>
              <a:t>Proposition of a new Strategic Management and Business Model for these organizations !</a:t>
            </a:r>
          </a:p>
          <a:p>
            <a:pPr>
              <a:lnSpc>
                <a:spcPct val="90000"/>
              </a:lnSpc>
            </a:pPr>
            <a:endParaRPr lang="en-US" altLang="fr-FR" sz="2400" dirty="0"/>
          </a:p>
          <a:p>
            <a:pPr>
              <a:lnSpc>
                <a:spcPct val="90000"/>
              </a:lnSpc>
              <a:buFont typeface="Wingdings" panose="05000000000000000000" pitchFamily="2" charset="2"/>
              <a:buChar char="«"/>
            </a:pPr>
            <a:r>
              <a:rPr lang="en-US" altLang="fr-FR" sz="2400" dirty="0"/>
              <a:t>Understand &amp; manage key factors of success (or failure) : sponsoring, public relations, reputation, physical (stadium) &amp; local factors, managerial skills…</a:t>
            </a:r>
          </a:p>
          <a:p>
            <a:pPr>
              <a:lnSpc>
                <a:spcPct val="90000"/>
              </a:lnSpc>
            </a:pPr>
            <a:endParaRPr lang="en-US" altLang="fr-FR" sz="2400" dirty="0"/>
          </a:p>
          <a:p>
            <a:pPr>
              <a:lnSpc>
                <a:spcPct val="90000"/>
              </a:lnSpc>
              <a:buFont typeface="Wingdings" panose="05000000000000000000" pitchFamily="2" charset="2"/>
              <a:buChar char="«"/>
            </a:pPr>
            <a:r>
              <a:rPr lang="en-US" altLang="fr-FR" sz="2400" dirty="0"/>
              <a:t>Develop your professional skills on : strategic analysis &amp; formulate Sport Organizations Business Plan (Development Plan) : </a:t>
            </a:r>
            <a:r>
              <a:rPr lang="en-US" altLang="fr-FR" sz="2400" b="1" dirty="0">
                <a:solidFill>
                  <a:srgbClr val="FF0000"/>
                </a:solidFill>
              </a:rPr>
              <a:t>STRATEGIC PLANNER for sport organizations</a:t>
            </a:r>
          </a:p>
          <a:p>
            <a:pPr marL="0" indent="0" algn="ctr">
              <a:lnSpc>
                <a:spcPct val="90000"/>
              </a:lnSpc>
              <a:buNone/>
            </a:pPr>
            <a:r>
              <a:rPr lang="en-US" altLang="fr-FR" sz="3600" b="1" dirty="0">
                <a:solidFill>
                  <a:srgbClr val="00B050"/>
                </a:solidFill>
              </a:rPr>
              <a:t>PROJECT </a:t>
            </a:r>
            <a:r>
              <a:rPr lang="en-US" altLang="fr-FR" sz="3600" b="1" dirty="0">
                <a:solidFill>
                  <a:srgbClr val="00B050"/>
                </a:solidFill>
                <a:sym typeface="Wingdings" panose="05000000000000000000" pitchFamily="2" charset="2"/>
              </a:rPr>
              <a:t> PLAN</a:t>
            </a:r>
            <a:endParaRPr lang="en-US" altLang="fr-FR" sz="3600" b="1" dirty="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096" y="0"/>
            <a:ext cx="9159096" cy="6869323"/>
          </a:xfrm>
          <a:prstGeom prst="rect">
            <a:avLst/>
          </a:prstGeom>
        </p:spPr>
      </p:pic>
    </p:spTree>
    <p:extLst>
      <p:ext uri="{BB962C8B-B14F-4D97-AF65-F5344CB8AC3E}">
        <p14:creationId xmlns:p14="http://schemas.microsoft.com/office/powerpoint/2010/main" val="687985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468313" y="0"/>
            <a:ext cx="8229600" cy="1143000"/>
          </a:xfrm>
        </p:spPr>
        <p:txBody>
          <a:bodyPr/>
          <a:lstStyle/>
          <a:p>
            <a:r>
              <a:rPr lang="en-US" altLang="fr-FR">
                <a:solidFill>
                  <a:schemeClr val="bg1"/>
                </a:solidFill>
              </a:rPr>
              <a:t>Focus on “Event Concept”</a:t>
            </a:r>
          </a:p>
        </p:txBody>
      </p:sp>
      <p:sp>
        <p:nvSpPr>
          <p:cNvPr id="25603" name="Rectangle 3"/>
          <p:cNvSpPr>
            <a:spLocks noGrp="1"/>
          </p:cNvSpPr>
          <p:nvPr>
            <p:ph type="body" idx="4294967295"/>
          </p:nvPr>
        </p:nvSpPr>
        <p:spPr>
          <a:xfrm>
            <a:off x="457200" y="1412875"/>
            <a:ext cx="8229600" cy="4713288"/>
          </a:xfrm>
        </p:spPr>
        <p:txBody>
          <a:bodyPr/>
          <a:lstStyle/>
          <a:p>
            <a:pPr algn="ctr">
              <a:lnSpc>
                <a:spcPct val="90000"/>
              </a:lnSpc>
              <a:buFont typeface="Wingdings" panose="05000000000000000000" pitchFamily="2" charset="2"/>
              <a:buNone/>
            </a:pPr>
            <a:r>
              <a:rPr lang="en-US" altLang="fr-FR" sz="2400" b="1"/>
              <a:t>In sports context, “event” is everywhere :</a:t>
            </a:r>
          </a:p>
          <a:p>
            <a:pPr>
              <a:lnSpc>
                <a:spcPct val="90000"/>
              </a:lnSpc>
              <a:buFont typeface="Wingdings" panose="05000000000000000000" pitchFamily="2" charset="2"/>
              <a:buChar char="«"/>
            </a:pPr>
            <a:endParaRPr lang="en-US" altLang="fr-FR" sz="2400"/>
          </a:p>
          <a:p>
            <a:pPr>
              <a:lnSpc>
                <a:spcPct val="90000"/>
              </a:lnSpc>
              <a:buFont typeface="Wingdings" panose="05000000000000000000" pitchFamily="2" charset="2"/>
              <a:buChar char="«"/>
            </a:pPr>
            <a:r>
              <a:rPr lang="en-US" altLang="fr-FR" sz="2400"/>
              <a:t>National Championships (every week ! : NBA, MLB, NFL, NHL, LNF, Top 14, Premier League…)</a:t>
            </a:r>
          </a:p>
          <a:p>
            <a:pPr>
              <a:lnSpc>
                <a:spcPct val="90000"/>
              </a:lnSpc>
              <a:buFont typeface="Wingdings" panose="05000000000000000000" pitchFamily="2" charset="2"/>
              <a:buNone/>
            </a:pPr>
            <a:endParaRPr lang="en-US" altLang="fr-FR" sz="2400"/>
          </a:p>
          <a:p>
            <a:pPr>
              <a:lnSpc>
                <a:spcPct val="90000"/>
              </a:lnSpc>
              <a:buFont typeface="Wingdings" panose="05000000000000000000" pitchFamily="2" charset="2"/>
              <a:buChar char="«"/>
            </a:pPr>
            <a:r>
              <a:rPr lang="en-US" altLang="fr-FR" sz="2400"/>
              <a:t>National and International Competitions (JO, World Cups…) </a:t>
            </a:r>
          </a:p>
          <a:p>
            <a:pPr>
              <a:lnSpc>
                <a:spcPct val="90000"/>
              </a:lnSpc>
              <a:buFont typeface="Wingdings" panose="05000000000000000000" pitchFamily="2" charset="2"/>
              <a:buChar char="«"/>
            </a:pPr>
            <a:endParaRPr lang="en-US" altLang="fr-FR" sz="2400"/>
          </a:p>
          <a:p>
            <a:pPr>
              <a:lnSpc>
                <a:spcPct val="90000"/>
              </a:lnSpc>
              <a:buFont typeface="Wingdings" panose="05000000000000000000" pitchFamily="2" charset="2"/>
              <a:buChar char="«"/>
            </a:pPr>
            <a:r>
              <a:rPr lang="en-US" altLang="fr-FR" sz="2400"/>
              <a:t>One shot events (every year) : Roland Garros, Tour de France, ATP, PGA, Superbowl, Formula 1… exhibitions… </a:t>
            </a:r>
          </a:p>
          <a:p>
            <a:pPr>
              <a:lnSpc>
                <a:spcPct val="90000"/>
              </a:lnSpc>
              <a:buFontTx/>
              <a:buNone/>
            </a:pPr>
            <a:r>
              <a:rPr lang="en-US" altLang="fr-FR" sz="2400"/>
              <a:t>…</a:t>
            </a:r>
          </a:p>
          <a:p>
            <a:pPr>
              <a:lnSpc>
                <a:spcPct val="90000"/>
              </a:lnSpc>
              <a:buFontTx/>
              <a:buNone/>
            </a:pPr>
            <a:endParaRPr lang="en-US" altLang="fr-FR" sz="2400"/>
          </a:p>
          <a:p>
            <a:pPr>
              <a:lnSpc>
                <a:spcPct val="90000"/>
              </a:lnSpc>
            </a:pPr>
            <a:endParaRPr lang="en-US" altLang="fr-F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457200" y="30163"/>
            <a:ext cx="8686800" cy="1143000"/>
          </a:xfrm>
        </p:spPr>
        <p:txBody>
          <a:bodyPr/>
          <a:lstStyle/>
          <a:p>
            <a:r>
              <a:rPr lang="en-US" altLang="fr-FR" sz="2400" b="1">
                <a:solidFill>
                  <a:schemeClr val="bg1"/>
                </a:solidFill>
              </a:rPr>
              <a:t>For consumers : Entertainment &amp; Event = “experiential service”</a:t>
            </a:r>
          </a:p>
        </p:txBody>
      </p:sp>
      <p:sp>
        <p:nvSpPr>
          <p:cNvPr id="26627" name="Rectangle 3"/>
          <p:cNvSpPr>
            <a:spLocks noGrp="1"/>
          </p:cNvSpPr>
          <p:nvPr>
            <p:ph type="body" idx="4294967295"/>
          </p:nvPr>
        </p:nvSpPr>
        <p:spPr>
          <a:xfrm>
            <a:off x="457200" y="1600200"/>
            <a:ext cx="8507413" cy="5068888"/>
          </a:xfrm>
        </p:spPr>
        <p:txBody>
          <a:bodyPr/>
          <a:lstStyle/>
          <a:p>
            <a:pPr algn="ctr">
              <a:lnSpc>
                <a:spcPct val="90000"/>
              </a:lnSpc>
              <a:buFontTx/>
              <a:buNone/>
            </a:pPr>
            <a:r>
              <a:rPr lang="en-US" altLang="fr-FR" b="1"/>
              <a:t>Key questions </a:t>
            </a:r>
          </a:p>
          <a:p>
            <a:pPr>
              <a:lnSpc>
                <a:spcPct val="90000"/>
              </a:lnSpc>
            </a:pPr>
            <a:endParaRPr lang="en-US" altLang="fr-FR" sz="2400" b="1"/>
          </a:p>
          <a:p>
            <a:pPr>
              <a:lnSpc>
                <a:spcPct val="90000"/>
              </a:lnSpc>
              <a:buFontTx/>
              <a:buNone/>
            </a:pPr>
            <a:r>
              <a:rPr lang="en-US" altLang="fr-FR" sz="2400" b="1" i="1"/>
              <a:t>Strategic Marketing :</a:t>
            </a:r>
          </a:p>
          <a:p>
            <a:pPr>
              <a:lnSpc>
                <a:spcPct val="90000"/>
              </a:lnSpc>
              <a:buFont typeface="Wingdings" panose="05000000000000000000" pitchFamily="2" charset="2"/>
              <a:buChar char="«"/>
            </a:pPr>
            <a:r>
              <a:rPr lang="en-US" altLang="fr-FR" sz="2400"/>
              <a:t>How to show the show ? </a:t>
            </a:r>
          </a:p>
          <a:p>
            <a:pPr>
              <a:lnSpc>
                <a:spcPct val="90000"/>
              </a:lnSpc>
              <a:buFont typeface="Wingdings" panose="05000000000000000000" pitchFamily="2" charset="2"/>
              <a:buChar char="«"/>
            </a:pPr>
            <a:r>
              <a:rPr lang="en-US" altLang="fr-FR" sz="2400"/>
              <a:t>How to sell, communicate, package this “experiential service” ?</a:t>
            </a:r>
          </a:p>
          <a:p>
            <a:pPr>
              <a:lnSpc>
                <a:spcPct val="90000"/>
              </a:lnSpc>
              <a:buFont typeface="Wingdings" panose="05000000000000000000" pitchFamily="2" charset="2"/>
              <a:buChar char="«"/>
            </a:pPr>
            <a:r>
              <a:rPr lang="en-US" altLang="fr-FR" sz="2400"/>
              <a:t>Who are our consumers : B to B, B to C, C to C… : working on communities (fans : difficult for an event !)</a:t>
            </a:r>
          </a:p>
          <a:p>
            <a:pPr>
              <a:lnSpc>
                <a:spcPct val="90000"/>
              </a:lnSpc>
            </a:pPr>
            <a:endParaRPr lang="en-US" altLang="fr-FR" sz="2400"/>
          </a:p>
          <a:p>
            <a:pPr>
              <a:lnSpc>
                <a:spcPct val="90000"/>
              </a:lnSpc>
              <a:buFontTx/>
              <a:buNone/>
            </a:pPr>
            <a:r>
              <a:rPr lang="en-US" altLang="fr-FR" sz="2400"/>
              <a:t> </a:t>
            </a:r>
            <a:r>
              <a:rPr lang="en-US" altLang="fr-FR" sz="2400" b="1" i="1"/>
              <a:t>Strategy :</a:t>
            </a:r>
          </a:p>
          <a:p>
            <a:pPr>
              <a:lnSpc>
                <a:spcPct val="90000"/>
              </a:lnSpc>
              <a:buFont typeface="Wingdings" panose="05000000000000000000" pitchFamily="2" charset="2"/>
              <a:buChar char="«"/>
            </a:pPr>
            <a:r>
              <a:rPr lang="en-US" altLang="fr-FR" sz="2400"/>
              <a:t>To perform and to develop sustainable performances on : sports measures, financial ratios, affluence – audience…</a:t>
            </a:r>
          </a:p>
          <a:p>
            <a:pPr>
              <a:lnSpc>
                <a:spcPct val="90000"/>
              </a:lnSpc>
              <a:buFontTx/>
              <a:buNone/>
            </a:pPr>
            <a:endParaRPr lang="en-US" altLang="fr-F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13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620688"/>
            <a:ext cx="5544616" cy="5027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7192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altLang="fr-FR" sz="2800"/>
              <a:t>But… we need definitions </a:t>
            </a:r>
            <a:r>
              <a:rPr altLang="fr-FR" sz="1800"/>
              <a:t>(Covell an al., 2007)</a:t>
            </a:r>
            <a:r>
              <a:rPr altLang="fr-FR"/>
              <a:t> </a:t>
            </a:r>
          </a:p>
        </p:txBody>
      </p:sp>
      <p:sp>
        <p:nvSpPr>
          <p:cNvPr id="27651" name="Rectangle 3"/>
          <p:cNvSpPr>
            <a:spLocks noGrp="1"/>
          </p:cNvSpPr>
          <p:nvPr>
            <p:ph type="body" idx="4294967295"/>
          </p:nvPr>
        </p:nvSpPr>
        <p:spPr>
          <a:xfrm>
            <a:off x="457200" y="1600200"/>
            <a:ext cx="8229600" cy="4852988"/>
          </a:xfrm>
        </p:spPr>
        <p:txBody>
          <a:bodyPr/>
          <a:lstStyle/>
          <a:p>
            <a:pPr>
              <a:buFont typeface="Wingdings" panose="05000000000000000000" pitchFamily="2" charset="2"/>
              <a:buChar char="«"/>
            </a:pPr>
            <a:r>
              <a:rPr altLang="fr-FR" sz="2400"/>
              <a:t>Organization : « Any group of people working together to </a:t>
            </a:r>
            <a:r>
              <a:rPr altLang="fr-FR" sz="2400">
                <a:solidFill>
                  <a:schemeClr val="hlink"/>
                </a:solidFill>
              </a:rPr>
              <a:t>achieve a common pupose</a:t>
            </a:r>
            <a:r>
              <a:rPr altLang="fr-FR" sz="2400"/>
              <a:t> or goals thant could not be attained by individuals working separately »</a:t>
            </a:r>
          </a:p>
          <a:p>
            <a:endParaRPr altLang="fr-FR" sz="2400"/>
          </a:p>
          <a:p>
            <a:pPr>
              <a:buFont typeface="Wingdings" panose="05000000000000000000" pitchFamily="2" charset="2"/>
              <a:buChar char="«"/>
            </a:pPr>
            <a:r>
              <a:rPr altLang="fr-FR" sz="2400"/>
              <a:t>Management : </a:t>
            </a:r>
          </a:p>
          <a:p>
            <a:pPr lvl="1"/>
            <a:r>
              <a:rPr altLang="fr-FR"/>
              <a:t>The </a:t>
            </a:r>
            <a:r>
              <a:rPr altLang="fr-FR">
                <a:solidFill>
                  <a:schemeClr val="hlink"/>
                </a:solidFill>
              </a:rPr>
              <a:t>coordination</a:t>
            </a:r>
            <a:r>
              <a:rPr altLang="fr-FR"/>
              <a:t> of human, material, technological, and financial </a:t>
            </a:r>
            <a:r>
              <a:rPr altLang="fr-FR">
                <a:solidFill>
                  <a:schemeClr val="hlink"/>
                </a:solidFill>
              </a:rPr>
              <a:t>resources </a:t>
            </a:r>
            <a:r>
              <a:rPr altLang="fr-FR"/>
              <a:t>needed for the organization ti </a:t>
            </a:r>
            <a:r>
              <a:rPr altLang="fr-FR">
                <a:solidFill>
                  <a:schemeClr val="hlink"/>
                </a:solidFill>
              </a:rPr>
              <a:t>achieve its goals</a:t>
            </a:r>
            <a:r>
              <a:rPr altLang="fr-FR"/>
              <a:t>.</a:t>
            </a:r>
          </a:p>
          <a:p>
            <a:pPr lvl="1"/>
            <a:r>
              <a:rPr altLang="fr-FR"/>
              <a:t>Responsibility for </a:t>
            </a:r>
            <a:r>
              <a:rPr altLang="fr-FR" b="1">
                <a:solidFill>
                  <a:srgbClr val="FF3300"/>
                </a:solidFill>
              </a:rPr>
              <a:t>performance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altLang="fr-FR" sz="2800">
                <a:solidFill>
                  <a:schemeClr val="bg1"/>
                </a:solidFill>
              </a:rPr>
              <a:t>But : </a:t>
            </a:r>
            <a:br>
              <a:rPr altLang="fr-FR" sz="2800">
                <a:solidFill>
                  <a:schemeClr val="bg1"/>
                </a:solidFill>
              </a:rPr>
            </a:br>
            <a:r>
              <a:rPr altLang="fr-FR" sz="2800" b="1">
                <a:solidFill>
                  <a:schemeClr val="bg1"/>
                </a:solidFill>
              </a:rPr>
              <a:t>what is performance for sports organizations ?</a:t>
            </a:r>
          </a:p>
        </p:txBody>
      </p:sp>
      <p:sp>
        <p:nvSpPr>
          <p:cNvPr id="28675" name="Rectangle 3"/>
          <p:cNvSpPr>
            <a:spLocks noGrp="1"/>
          </p:cNvSpPr>
          <p:nvPr>
            <p:ph type="body" idx="4294967295"/>
          </p:nvPr>
        </p:nvSpPr>
        <p:spPr/>
        <p:txBody>
          <a:bodyPr/>
          <a:lstStyle/>
          <a:p>
            <a:pPr>
              <a:lnSpc>
                <a:spcPct val="80000"/>
              </a:lnSpc>
            </a:pPr>
            <a:r>
              <a:rPr altLang="fr-FR" dirty="0"/>
              <a:t>Performance </a:t>
            </a:r>
            <a:r>
              <a:rPr altLang="fr-FR" dirty="0" err="1"/>
              <a:t>indicators</a:t>
            </a:r>
            <a:r>
              <a:rPr altLang="fr-FR" dirty="0"/>
              <a:t> (Pis) </a:t>
            </a:r>
            <a:r>
              <a:rPr altLang="fr-FR" dirty="0" err="1"/>
              <a:t>give</a:t>
            </a:r>
            <a:r>
              <a:rPr altLang="fr-FR" dirty="0"/>
              <a:t> us an </a:t>
            </a:r>
            <a:r>
              <a:rPr altLang="fr-FR" dirty="0" err="1"/>
              <a:t>evaluation</a:t>
            </a:r>
            <a:r>
              <a:rPr altLang="fr-FR" dirty="0"/>
              <a:t> </a:t>
            </a:r>
            <a:r>
              <a:rPr altLang="fr-FR" dirty="0" err="1"/>
              <a:t>process</a:t>
            </a:r>
            <a:r>
              <a:rPr altLang="fr-FR" dirty="0"/>
              <a:t> </a:t>
            </a:r>
            <a:r>
              <a:rPr altLang="fr-FR" dirty="0" err="1"/>
              <a:t>that</a:t>
            </a:r>
            <a:r>
              <a:rPr altLang="fr-FR" dirty="0"/>
              <a:t> </a:t>
            </a:r>
            <a:r>
              <a:rPr altLang="fr-FR" dirty="0" err="1"/>
              <a:t>can</a:t>
            </a:r>
            <a:r>
              <a:rPr altLang="fr-FR" dirty="0"/>
              <a:t> </a:t>
            </a:r>
            <a:r>
              <a:rPr altLang="fr-FR" dirty="0" err="1"/>
              <a:t>provide</a:t>
            </a:r>
            <a:r>
              <a:rPr altLang="fr-FR" dirty="0"/>
              <a:t> objective and </a:t>
            </a:r>
            <a:r>
              <a:rPr altLang="fr-FR" dirty="0" err="1"/>
              <a:t>meaningful</a:t>
            </a:r>
            <a:r>
              <a:rPr altLang="fr-FR" dirty="0"/>
              <a:t> performance feedback to </a:t>
            </a:r>
            <a:r>
              <a:rPr altLang="fr-FR" dirty="0" err="1"/>
              <a:t>aid</a:t>
            </a:r>
            <a:r>
              <a:rPr altLang="fr-FR" dirty="0"/>
              <a:t> future </a:t>
            </a:r>
            <a:r>
              <a:rPr altLang="fr-FR" dirty="0" err="1"/>
              <a:t>decision</a:t>
            </a:r>
            <a:r>
              <a:rPr altLang="fr-FR" dirty="0"/>
              <a:t> </a:t>
            </a:r>
            <a:r>
              <a:rPr altLang="fr-FR" dirty="0" err="1"/>
              <a:t>making</a:t>
            </a:r>
            <a:r>
              <a:rPr altLang="fr-FR" dirty="0"/>
              <a:t>.</a:t>
            </a:r>
          </a:p>
          <a:p>
            <a:pPr>
              <a:lnSpc>
                <a:spcPct val="80000"/>
              </a:lnSpc>
            </a:pPr>
            <a:endParaRPr altLang="fr-FR" dirty="0"/>
          </a:p>
          <a:p>
            <a:pPr>
              <a:lnSpc>
                <a:spcPct val="80000"/>
              </a:lnSpc>
            </a:pPr>
            <a:r>
              <a:rPr altLang="fr-FR" dirty="0"/>
              <a:t>The </a:t>
            </a:r>
            <a:r>
              <a:rPr altLang="fr-FR" dirty="0" err="1"/>
              <a:t>methods</a:t>
            </a:r>
            <a:r>
              <a:rPr altLang="fr-FR" dirty="0"/>
              <a:t> of </a:t>
            </a:r>
            <a:r>
              <a:rPr altLang="fr-FR" dirty="0" err="1"/>
              <a:t>evaluation</a:t>
            </a:r>
            <a:r>
              <a:rPr altLang="fr-FR" dirty="0"/>
              <a:t> are </a:t>
            </a:r>
            <a:r>
              <a:rPr altLang="fr-FR" dirty="0" err="1"/>
              <a:t>both</a:t>
            </a:r>
            <a:r>
              <a:rPr altLang="fr-FR" dirty="0"/>
              <a:t> quantitative and qualitative but all the final </a:t>
            </a:r>
            <a:r>
              <a:rPr altLang="fr-FR" dirty="0" err="1"/>
              <a:t>results</a:t>
            </a:r>
            <a:r>
              <a:rPr altLang="fr-FR" dirty="0"/>
              <a:t> </a:t>
            </a:r>
            <a:r>
              <a:rPr altLang="fr-FR" dirty="0" err="1"/>
              <a:t>depend</a:t>
            </a:r>
            <a:r>
              <a:rPr altLang="fr-FR" dirty="0"/>
              <a:t> </a:t>
            </a:r>
            <a:r>
              <a:rPr altLang="fr-FR" dirty="0" err="1"/>
              <a:t>upon</a:t>
            </a:r>
            <a:r>
              <a:rPr altLang="fr-FR" dirty="0"/>
              <a:t> one or more manager’ </a:t>
            </a:r>
            <a:r>
              <a:rPr altLang="fr-FR" dirty="0" err="1"/>
              <a:t>interpretation</a:t>
            </a:r>
            <a:r>
              <a:rPr altLang="fr-FR" dirty="0"/>
              <a:t> (</a:t>
            </a:r>
            <a:r>
              <a:rPr altLang="fr-FR" dirty="0" err="1"/>
              <a:t>judgement</a:t>
            </a:r>
            <a:r>
              <a:rPr altLang="fr-FR" dirty="0"/>
              <a:t>) </a:t>
            </a:r>
          </a:p>
          <a:p>
            <a:pPr>
              <a:lnSpc>
                <a:spcPct val="80000"/>
              </a:lnSpc>
            </a:pPr>
            <a:endParaRPr altLang="fr-FR" dirty="0"/>
          </a:p>
          <a:p>
            <a:pPr>
              <a:lnSpc>
                <a:spcPct val="80000"/>
              </a:lnSpc>
            </a:pPr>
            <a:r>
              <a:rPr altLang="fr-FR" dirty="0"/>
              <a:t>The key for sport </a:t>
            </a:r>
            <a:r>
              <a:rPr altLang="fr-FR" dirty="0" err="1"/>
              <a:t>organizations</a:t>
            </a:r>
            <a:r>
              <a:rPr altLang="fr-FR" dirty="0"/>
              <a:t> : </a:t>
            </a:r>
            <a:r>
              <a:rPr altLang="fr-FR" dirty="0" err="1"/>
              <a:t>your</a:t>
            </a:r>
            <a:r>
              <a:rPr altLang="fr-FR" dirty="0"/>
              <a:t> </a:t>
            </a:r>
            <a:r>
              <a:rPr altLang="fr-FR" dirty="0" err="1"/>
              <a:t>stakeholders</a:t>
            </a:r>
            <a:r>
              <a:rPr altLang="fr-FR" dirty="0"/>
              <a:t> </a:t>
            </a:r>
            <a:r>
              <a:rPr altLang="fr-FR" dirty="0" err="1"/>
              <a:t>analysis</a:t>
            </a:r>
            <a:r>
              <a:rPr altLang="fr-FR" dirty="0"/>
              <a:t>. </a:t>
            </a:r>
          </a:p>
          <a:p>
            <a:pPr>
              <a:lnSpc>
                <a:spcPct val="80000"/>
              </a:lnSpc>
            </a:pPr>
            <a:endParaRPr altLang="fr-FR" dirty="0"/>
          </a:p>
          <a:p>
            <a:pPr>
              <a:lnSpc>
                <a:spcPct val="80000"/>
              </a:lnSpc>
              <a:buFontTx/>
              <a:buNone/>
            </a:pPr>
            <a:endParaRPr alt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12"/>
          <p:cNvSpPr>
            <a:spLocks noChangeArrowheads="1" noChangeShapeType="1" noTextEdit="1"/>
          </p:cNvSpPr>
          <p:nvPr/>
        </p:nvSpPr>
        <p:spPr bwMode="auto">
          <a:xfrm>
            <a:off x="562325" y="1035937"/>
            <a:ext cx="8604448" cy="5805264"/>
          </a:xfrm>
          <a:prstGeom prst="rect">
            <a:avLst/>
          </a:prstGeom>
        </p:spPr>
        <p:txBody>
          <a:bodyPr wrap="none" fromWordArt="1">
            <a:prstTxWarp prst="textPlain">
              <a:avLst>
                <a:gd name="adj" fmla="val 50000"/>
              </a:avLst>
            </a:prstTxWarp>
          </a:bodyPr>
          <a:lstStyle/>
          <a:p>
            <a:pPr algn="ctr"/>
            <a:r>
              <a:rPr lang="fr-FR" sz="3600" kern="10" dirty="0">
                <a:ln w="9525">
                  <a:solidFill>
                    <a:srgbClr val="000000"/>
                  </a:solidFill>
                  <a:round/>
                  <a:headEnd/>
                  <a:tailEnd/>
                </a:ln>
                <a:solidFill>
                  <a:srgbClr val="FFFFFF"/>
                </a:solidFill>
                <a:latin typeface="Arial Black" panose="020B0A04020102020204" pitchFamily="34" charset="0"/>
              </a:rPr>
              <a:t>Sports Event</a:t>
            </a:r>
          </a:p>
          <a:p>
            <a:pPr algn="ctr"/>
            <a:r>
              <a:rPr lang="fr-FR" sz="3600" kern="10" dirty="0">
                <a:ln w="9525">
                  <a:solidFill>
                    <a:srgbClr val="000000"/>
                  </a:solidFill>
                  <a:round/>
                  <a:headEnd/>
                  <a:tailEnd/>
                </a:ln>
                <a:solidFill>
                  <a:srgbClr val="FFFFFF"/>
                </a:solidFill>
                <a:latin typeface="Arial Black" panose="020B0A04020102020204" pitchFamily="34" charset="0"/>
              </a:rPr>
              <a:t>&amp;</a:t>
            </a:r>
          </a:p>
          <a:p>
            <a:pPr algn="ctr"/>
            <a:r>
              <a:rPr lang="fr-FR" sz="3600" kern="10" dirty="0" err="1">
                <a:ln w="9525">
                  <a:solidFill>
                    <a:srgbClr val="000000"/>
                  </a:solidFill>
                  <a:round/>
                  <a:headEnd/>
                  <a:tailEnd/>
                </a:ln>
                <a:solidFill>
                  <a:srgbClr val="FFFFFF"/>
                </a:solidFill>
                <a:latin typeface="Arial Black" panose="020B0A04020102020204" pitchFamily="34" charset="0"/>
              </a:rPr>
              <a:t>Wedding</a:t>
            </a:r>
            <a:r>
              <a:rPr lang="fr-FR" sz="3600" kern="10" dirty="0">
                <a:ln w="9525">
                  <a:solidFill>
                    <a:srgbClr val="000000"/>
                  </a:solidFill>
                  <a:round/>
                  <a:headEnd/>
                  <a:tailEnd/>
                </a:ln>
                <a:solidFill>
                  <a:srgbClr val="FFFFFF"/>
                </a:solidFill>
                <a:latin typeface="Arial Black" panose="020B0A04020102020204" pitchFamily="34" charset="0"/>
              </a:rPr>
              <a:t> Event </a:t>
            </a:r>
          </a:p>
          <a:p>
            <a:pPr algn="ctr"/>
            <a:endParaRPr lang="fr-FR" sz="3600" kern="10" dirty="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1241022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0" y="358775"/>
            <a:ext cx="9144000" cy="622300"/>
          </a:xfrm>
        </p:spPr>
        <p:txBody>
          <a:bodyPr/>
          <a:lstStyle/>
          <a:p>
            <a:r>
              <a:rPr altLang="fr-FR" sz="3200" dirty="0">
                <a:solidFill>
                  <a:schemeClr val="bg1"/>
                </a:solidFill>
              </a:rPr>
              <a:t>Your </a:t>
            </a:r>
            <a:r>
              <a:rPr altLang="fr-FR" sz="3200" dirty="0" err="1">
                <a:solidFill>
                  <a:schemeClr val="bg1"/>
                </a:solidFill>
              </a:rPr>
              <a:t>judgement</a:t>
            </a:r>
            <a:r>
              <a:rPr altLang="fr-FR" sz="3200" dirty="0">
                <a:solidFill>
                  <a:schemeClr val="bg1"/>
                </a:solidFill>
              </a:rPr>
              <a:t> of </a:t>
            </a:r>
            <a:r>
              <a:rPr altLang="fr-FR" sz="3200" dirty="0" err="1">
                <a:solidFill>
                  <a:schemeClr val="bg1"/>
                </a:solidFill>
              </a:rPr>
              <a:t>what</a:t>
            </a:r>
            <a:r>
              <a:rPr altLang="fr-FR" sz="3200" dirty="0">
                <a:solidFill>
                  <a:schemeClr val="bg1"/>
                </a:solidFill>
              </a:rPr>
              <a:t> </a:t>
            </a:r>
            <a:r>
              <a:rPr altLang="fr-FR" sz="3200" dirty="0" err="1">
                <a:solidFill>
                  <a:schemeClr val="bg1"/>
                </a:solidFill>
              </a:rPr>
              <a:t>is</a:t>
            </a:r>
            <a:r>
              <a:rPr altLang="fr-FR" sz="3200" dirty="0">
                <a:solidFill>
                  <a:schemeClr val="bg1"/>
                </a:solidFill>
              </a:rPr>
              <a:t> performance for : </a:t>
            </a:r>
          </a:p>
        </p:txBody>
      </p:sp>
      <p:sp>
        <p:nvSpPr>
          <p:cNvPr id="29699" name="Rectangle 3"/>
          <p:cNvSpPr>
            <a:spLocks noGrp="1"/>
          </p:cNvSpPr>
          <p:nvPr>
            <p:ph type="body" idx="4294967295"/>
          </p:nvPr>
        </p:nvSpPr>
        <p:spPr>
          <a:xfrm>
            <a:off x="457200" y="1773238"/>
            <a:ext cx="8229600" cy="5084762"/>
          </a:xfrm>
        </p:spPr>
        <p:txBody>
          <a:bodyPr/>
          <a:lstStyle/>
          <a:p>
            <a:pPr>
              <a:lnSpc>
                <a:spcPct val="80000"/>
              </a:lnSpc>
            </a:pPr>
            <a:r>
              <a:rPr altLang="fr-FR" sz="2400" dirty="0"/>
              <a:t>A restaurant ?</a:t>
            </a:r>
          </a:p>
          <a:p>
            <a:pPr>
              <a:lnSpc>
                <a:spcPct val="80000"/>
              </a:lnSpc>
            </a:pPr>
            <a:endParaRPr lang="fr-FR" altLang="fr-FR" sz="2400" dirty="0"/>
          </a:p>
          <a:p>
            <a:pPr>
              <a:lnSpc>
                <a:spcPct val="80000"/>
              </a:lnSpc>
            </a:pPr>
            <a:r>
              <a:rPr lang="fr-FR" altLang="fr-FR" sz="2400" dirty="0"/>
              <a:t>A concert ?</a:t>
            </a:r>
          </a:p>
          <a:p>
            <a:pPr>
              <a:lnSpc>
                <a:spcPct val="80000"/>
              </a:lnSpc>
            </a:pPr>
            <a:endParaRPr lang="fr-FR" altLang="fr-FR" sz="2400" dirty="0"/>
          </a:p>
          <a:p>
            <a:pPr>
              <a:lnSpc>
                <a:spcPct val="80000"/>
              </a:lnSpc>
            </a:pPr>
            <a:r>
              <a:rPr lang="fr-FR" altLang="fr-FR" sz="2400" dirty="0"/>
              <a:t>A </a:t>
            </a:r>
            <a:r>
              <a:rPr lang="fr-FR" altLang="fr-FR" sz="2400" dirty="0" err="1"/>
              <a:t>movie</a:t>
            </a:r>
            <a:r>
              <a:rPr lang="fr-FR" altLang="fr-FR" sz="2400" dirty="0"/>
              <a:t> ?</a:t>
            </a:r>
          </a:p>
          <a:p>
            <a:pPr>
              <a:lnSpc>
                <a:spcPct val="80000"/>
              </a:lnSpc>
            </a:pPr>
            <a:endParaRPr lang="fr-FR" altLang="fr-FR" sz="2400" dirty="0"/>
          </a:p>
          <a:p>
            <a:pPr>
              <a:lnSpc>
                <a:spcPct val="80000"/>
              </a:lnSpc>
            </a:pPr>
            <a:r>
              <a:rPr lang="fr-FR" altLang="fr-FR" sz="2400" dirty="0"/>
              <a:t>A </a:t>
            </a:r>
            <a:r>
              <a:rPr lang="fr-FR" altLang="fr-FR" sz="2400" dirty="0" err="1"/>
              <a:t>student</a:t>
            </a:r>
            <a:r>
              <a:rPr lang="fr-FR" altLang="fr-FR" sz="2400" dirty="0"/>
              <a:t> ?</a:t>
            </a:r>
          </a:p>
          <a:p>
            <a:pPr>
              <a:lnSpc>
                <a:spcPct val="80000"/>
              </a:lnSpc>
            </a:pPr>
            <a:endParaRPr lang="fr-FR" altLang="fr-FR" sz="2400" dirty="0"/>
          </a:p>
          <a:p>
            <a:pPr>
              <a:lnSpc>
                <a:spcPct val="80000"/>
              </a:lnSpc>
            </a:pPr>
            <a:r>
              <a:rPr lang="fr-FR" altLang="fr-FR" sz="2400" dirty="0"/>
              <a:t>A Professor ?</a:t>
            </a:r>
          </a:p>
          <a:p>
            <a:pPr>
              <a:lnSpc>
                <a:spcPct val="80000"/>
              </a:lnSpc>
            </a:pPr>
            <a:endParaRPr lang="fr-FR" altLang="fr-FR" sz="2400" dirty="0"/>
          </a:p>
          <a:p>
            <a:pPr>
              <a:lnSpc>
                <a:spcPct val="80000"/>
              </a:lnSpc>
            </a:pPr>
            <a:r>
              <a:rPr lang="fr-FR" altLang="fr-FR" sz="2400" dirty="0"/>
              <a:t>Your Master ?</a:t>
            </a:r>
          </a:p>
          <a:p>
            <a:pPr>
              <a:lnSpc>
                <a:spcPct val="80000"/>
              </a:lnSpc>
            </a:pPr>
            <a:endParaRPr lang="fr-FR" altLang="fr-FR" sz="2400" dirty="0"/>
          </a:p>
          <a:p>
            <a:pPr>
              <a:lnSpc>
                <a:spcPct val="80000"/>
              </a:lnSpc>
            </a:pPr>
            <a:r>
              <a:rPr lang="fr-FR" altLang="fr-FR" sz="2400" dirty="0" err="1"/>
              <a:t>Kedge</a:t>
            </a:r>
            <a:r>
              <a:rPr lang="fr-FR" altLang="fr-FR" sz="2400" dirty="0"/>
              <a:t> Business </a:t>
            </a:r>
            <a:r>
              <a:rPr lang="fr-FR" altLang="fr-FR" sz="2400" dirty="0" err="1"/>
              <a:t>School</a:t>
            </a:r>
            <a:r>
              <a:rPr lang="fr-FR" altLang="fr-FR" sz="2400" dirty="0"/>
              <a:t> ? </a:t>
            </a:r>
          </a:p>
          <a:p>
            <a:pPr>
              <a:lnSpc>
                <a:spcPct val="80000"/>
              </a:lnSpc>
            </a:pPr>
            <a:endParaRPr altLang="fr-FR" sz="2400" dirty="0"/>
          </a:p>
          <a:p>
            <a:pPr>
              <a:lnSpc>
                <a:spcPct val="80000"/>
              </a:lnSpc>
              <a:buFontTx/>
              <a:buNone/>
            </a:pPr>
            <a:endParaRPr altLang="fr-FR" sz="2000" dirty="0"/>
          </a:p>
        </p:txBody>
      </p:sp>
    </p:spTree>
    <p:extLst>
      <p:ext uri="{BB962C8B-B14F-4D97-AF65-F5344CB8AC3E}">
        <p14:creationId xmlns:p14="http://schemas.microsoft.com/office/powerpoint/2010/main" val="1455385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0" y="358775"/>
            <a:ext cx="9144000" cy="622300"/>
          </a:xfrm>
        </p:spPr>
        <p:txBody>
          <a:bodyPr/>
          <a:lstStyle/>
          <a:p>
            <a:r>
              <a:rPr altLang="fr-FR" sz="3200">
                <a:solidFill>
                  <a:schemeClr val="bg1"/>
                </a:solidFill>
              </a:rPr>
              <a:t>Sport organizations – performance and stakeholders</a:t>
            </a:r>
          </a:p>
        </p:txBody>
      </p:sp>
      <p:sp>
        <p:nvSpPr>
          <p:cNvPr id="29699" name="Rectangle 3"/>
          <p:cNvSpPr>
            <a:spLocks noGrp="1"/>
          </p:cNvSpPr>
          <p:nvPr>
            <p:ph type="body" idx="4294967295"/>
          </p:nvPr>
        </p:nvSpPr>
        <p:spPr>
          <a:xfrm>
            <a:off x="457200" y="1773238"/>
            <a:ext cx="8229600" cy="5084762"/>
          </a:xfrm>
        </p:spPr>
        <p:txBody>
          <a:bodyPr/>
          <a:lstStyle/>
          <a:p>
            <a:pPr>
              <a:lnSpc>
                <a:spcPct val="80000"/>
              </a:lnSpc>
            </a:pPr>
            <a:r>
              <a:rPr altLang="fr-FR" sz="2400"/>
              <a:t>You can evaluate returns for :</a:t>
            </a:r>
          </a:p>
          <a:p>
            <a:pPr>
              <a:lnSpc>
                <a:spcPct val="80000"/>
              </a:lnSpc>
            </a:pPr>
            <a:r>
              <a:rPr altLang="fr-FR" sz="2400"/>
              <a:t>Média  </a:t>
            </a:r>
          </a:p>
          <a:p>
            <a:pPr>
              <a:lnSpc>
                <a:spcPct val="80000"/>
              </a:lnSpc>
            </a:pPr>
            <a:r>
              <a:rPr altLang="fr-FR" sz="2400"/>
              <a:t>Athletes</a:t>
            </a:r>
          </a:p>
          <a:p>
            <a:pPr>
              <a:lnSpc>
                <a:spcPct val="80000"/>
              </a:lnSpc>
            </a:pPr>
            <a:r>
              <a:rPr altLang="fr-FR" sz="2400"/>
              <a:t>Sponsors </a:t>
            </a:r>
          </a:p>
          <a:p>
            <a:pPr>
              <a:lnSpc>
                <a:spcPct val="80000"/>
              </a:lnSpc>
            </a:pPr>
            <a:r>
              <a:rPr altLang="fr-FR" sz="2400"/>
              <a:t>Institutions </a:t>
            </a:r>
          </a:p>
          <a:p>
            <a:pPr>
              <a:lnSpc>
                <a:spcPct val="80000"/>
              </a:lnSpc>
            </a:pPr>
            <a:r>
              <a:rPr altLang="fr-FR" sz="2400"/>
              <a:t>Spectators </a:t>
            </a:r>
          </a:p>
          <a:p>
            <a:pPr>
              <a:lnSpc>
                <a:spcPct val="80000"/>
              </a:lnSpc>
            </a:pPr>
            <a:r>
              <a:rPr altLang="fr-FR" sz="2400"/>
              <a:t>Cities </a:t>
            </a:r>
          </a:p>
          <a:p>
            <a:pPr>
              <a:lnSpc>
                <a:spcPct val="80000"/>
              </a:lnSpc>
            </a:pPr>
            <a:r>
              <a:rPr altLang="fr-FR" sz="2400"/>
              <a:t>Suppliers  </a:t>
            </a:r>
          </a:p>
          <a:p>
            <a:pPr>
              <a:lnSpc>
                <a:spcPct val="80000"/>
              </a:lnSpc>
            </a:pPr>
            <a:r>
              <a:rPr altLang="fr-FR" sz="2400"/>
              <a:t>Owner </a:t>
            </a:r>
          </a:p>
          <a:p>
            <a:pPr>
              <a:lnSpc>
                <a:spcPct val="80000"/>
              </a:lnSpc>
              <a:buFontTx/>
              <a:buNone/>
            </a:pPr>
            <a:r>
              <a:rPr altLang="fr-FR" sz="2400"/>
              <a:t>…. </a:t>
            </a:r>
          </a:p>
          <a:p>
            <a:pPr>
              <a:lnSpc>
                <a:spcPct val="80000"/>
              </a:lnSpc>
              <a:buFontTx/>
              <a:buNone/>
            </a:pPr>
            <a:r>
              <a:rPr altLang="fr-FR" sz="2400">
                <a:sym typeface="Wingdings" panose="05000000000000000000" pitchFamily="2" charset="2"/>
              </a:rPr>
              <a:t> Various PIs for different objectives and muliple stakeholders…</a:t>
            </a:r>
            <a:r>
              <a:rPr altLang="fr-FR" sz="2000">
                <a:sym typeface="Wingdings" panose="05000000000000000000" pitchFamily="2" charset="2"/>
              </a:rPr>
              <a:t> </a:t>
            </a:r>
            <a:endParaRPr altLang="fr-FR"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457200" y="358775"/>
            <a:ext cx="8229600" cy="622300"/>
          </a:xfrm>
        </p:spPr>
        <p:txBody>
          <a:bodyPr/>
          <a:lstStyle/>
          <a:p>
            <a:r>
              <a:rPr lang="en-US" altLang="fr-FR" sz="3200" b="1">
                <a:solidFill>
                  <a:schemeClr val="bg1"/>
                </a:solidFill>
              </a:rPr>
              <a:t>Managing a club / event ?</a:t>
            </a:r>
            <a:r>
              <a:rPr lang="en-US" altLang="fr-FR" sz="3200">
                <a:solidFill>
                  <a:schemeClr val="bg1"/>
                </a:solidFill>
              </a:rPr>
              <a:t> </a:t>
            </a:r>
          </a:p>
        </p:txBody>
      </p:sp>
      <p:sp>
        <p:nvSpPr>
          <p:cNvPr id="30723" name="Rectangle 3"/>
          <p:cNvSpPr>
            <a:spLocks noGrp="1"/>
          </p:cNvSpPr>
          <p:nvPr>
            <p:ph type="body" idx="4294967295"/>
          </p:nvPr>
        </p:nvSpPr>
        <p:spPr>
          <a:xfrm>
            <a:off x="457200" y="1600200"/>
            <a:ext cx="8229600" cy="4997450"/>
          </a:xfrm>
        </p:spPr>
        <p:txBody>
          <a:bodyPr/>
          <a:lstStyle/>
          <a:p>
            <a:pPr>
              <a:lnSpc>
                <a:spcPct val="90000"/>
              </a:lnSpc>
              <a:buFont typeface="Wingdings" panose="05000000000000000000" pitchFamily="2" charset="2"/>
              <a:buChar char="«"/>
            </a:pPr>
            <a:r>
              <a:rPr lang="en-US" altLang="fr-FR" sz="2400" b="1" i="1">
                <a:solidFill>
                  <a:srgbClr val="FF9900"/>
                </a:solidFill>
              </a:rPr>
              <a:t>Learning by Doing</a:t>
            </a:r>
            <a:r>
              <a:rPr lang="en-US" altLang="fr-FR" sz="2400" b="1">
                <a:solidFill>
                  <a:srgbClr val="FF9900"/>
                </a:solidFill>
              </a:rPr>
              <a:t> :</a:t>
            </a:r>
            <a:r>
              <a:rPr lang="en-US" altLang="fr-FR" sz="2400"/>
              <a:t>  “operational organization” </a:t>
            </a:r>
            <a:r>
              <a:rPr lang="en-US" altLang="fr-FR" sz="2400">
                <a:sym typeface="Wingdings" panose="05000000000000000000" pitchFamily="2" charset="2"/>
              </a:rPr>
              <a:t> Self Made Men : (Jean-Marie Leblanc, Jean-François Caujolle, Gilles Moretton…) without academic formation (tacit knowledge and not explicit : see Julien &amp; Vincent presentation…)</a:t>
            </a:r>
          </a:p>
          <a:p>
            <a:pPr>
              <a:lnSpc>
                <a:spcPct val="90000"/>
              </a:lnSpc>
            </a:pPr>
            <a:endParaRPr lang="en-US" altLang="fr-FR" sz="2400">
              <a:sym typeface="Wingdings" panose="05000000000000000000" pitchFamily="2" charset="2"/>
            </a:endParaRPr>
          </a:p>
          <a:p>
            <a:pPr>
              <a:lnSpc>
                <a:spcPct val="90000"/>
              </a:lnSpc>
              <a:buFont typeface="Wingdings" panose="05000000000000000000" pitchFamily="2" charset="2"/>
              <a:buChar char="«"/>
            </a:pPr>
            <a:r>
              <a:rPr lang="en-US" altLang="fr-FR" sz="2400">
                <a:sym typeface="Wingdings" panose="05000000000000000000" pitchFamily="2" charset="2"/>
              </a:rPr>
              <a:t>Distinction between :</a:t>
            </a:r>
          </a:p>
          <a:p>
            <a:pPr lvl="1">
              <a:lnSpc>
                <a:spcPct val="90000"/>
              </a:lnSpc>
            </a:pPr>
            <a:r>
              <a:rPr lang="en-US" altLang="fr-FR" b="1">
                <a:solidFill>
                  <a:srgbClr val="FF9900"/>
                </a:solidFill>
                <a:sym typeface="Wingdings" panose="05000000000000000000" pitchFamily="2" charset="2"/>
              </a:rPr>
              <a:t>Operational activities :</a:t>
            </a:r>
            <a:r>
              <a:rPr lang="en-US" altLang="fr-FR">
                <a:sym typeface="Wingdings" panose="05000000000000000000" pitchFamily="2" charset="2"/>
              </a:rPr>
              <a:t> press, ticketing, sports aspects, technical (stage manager) direction, volunteers or vacations management… </a:t>
            </a:r>
          </a:p>
          <a:p>
            <a:pPr lvl="1">
              <a:lnSpc>
                <a:spcPct val="90000"/>
              </a:lnSpc>
            </a:pPr>
            <a:r>
              <a:rPr lang="en-US" altLang="fr-FR" b="1">
                <a:solidFill>
                  <a:srgbClr val="FF9900"/>
                </a:solidFill>
                <a:sym typeface="Wingdings" panose="05000000000000000000" pitchFamily="2" charset="2"/>
              </a:rPr>
              <a:t>Development (you !) :</a:t>
            </a:r>
            <a:r>
              <a:rPr lang="en-US" altLang="fr-FR">
                <a:sym typeface="Wingdings" panose="05000000000000000000" pitchFamily="2" charset="2"/>
              </a:rPr>
              <a:t> experts in : Marketing, Strategy, Finances, RH… </a:t>
            </a:r>
            <a:r>
              <a:rPr lang="en-US" altLang="fr-FR" b="1">
                <a:solidFill>
                  <a:srgbClr val="FF3300"/>
                </a:solidFill>
                <a:sym typeface="Wingdings" panose="05000000000000000000" pitchFamily="2" charset="2"/>
              </a:rPr>
              <a:t>THE FUTURE IN SPORTS ORGANIZATIONS</a:t>
            </a:r>
            <a:r>
              <a:rPr lang="en-US" altLang="fr-FR">
                <a:sym typeface="Wingdings" panose="05000000000000000000" pitchFamily="2" charset="2"/>
              </a:rPr>
              <a:t> (Jean-Michel Aulas, Jean-Claude Blanc, Patrice Clerc, </a:t>
            </a:r>
            <a:r>
              <a:rPr altLang="fr-FR">
                <a:sym typeface="Wingdings" panose="05000000000000000000" pitchFamily="2" charset="2"/>
              </a:rPr>
              <a:t>Christian Prudhomme…) </a:t>
            </a:r>
            <a:r>
              <a:rPr lang="en-US" altLang="fr-FR">
                <a:sym typeface="Wingdings" panose="05000000000000000000" pitchFamily="2" charset="2"/>
              </a:rPr>
              <a:t> </a:t>
            </a:r>
          </a:p>
          <a:p>
            <a:pPr lvl="1">
              <a:lnSpc>
                <a:spcPct val="90000"/>
              </a:lnSpc>
            </a:pPr>
            <a:r>
              <a:rPr lang="en-US" altLang="fr-FR">
                <a:sym typeface="Wingdings" panose="05000000000000000000" pitchFamily="2" charset="2"/>
              </a:rPr>
              <a:t>The twice but without sleeping…</a:t>
            </a:r>
            <a:r>
              <a:rPr lang="en-US" altLang="fr-FR" sz="1800">
                <a:sym typeface="Wingdings" panose="05000000000000000000" pitchFamily="2" charset="2"/>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 name="Text Box 2"/>
          <p:cNvSpPr txBox="1">
            <a:spLocks noChangeArrowheads="1"/>
          </p:cNvSpPr>
          <p:nvPr/>
        </p:nvSpPr>
        <p:spPr bwMode="auto">
          <a:xfrm>
            <a:off x="2463249" y="872983"/>
            <a:ext cx="3183603" cy="186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defTabSz="257175" eaLnBrk="1" fontAlgn="auto" hangingPunct="1">
              <a:spcBef>
                <a:spcPct val="50000"/>
              </a:spcBef>
              <a:spcAft>
                <a:spcPts val="0"/>
              </a:spcAft>
              <a:buNone/>
            </a:pPr>
            <a:r>
              <a:rPr lang="fr-FR" altLang="fr-FR" sz="1800" b="1" dirty="0" err="1">
                <a:solidFill>
                  <a:srgbClr val="000000"/>
                </a:solidFill>
                <a:latin typeface="Verdana" panose="020B0604030504040204" pitchFamily="34" charset="0"/>
                <a:cs typeface="+mn-cs"/>
              </a:rPr>
              <a:t>Since</a:t>
            </a:r>
            <a:r>
              <a:rPr lang="fr-FR" altLang="fr-FR" sz="1800" b="1" dirty="0">
                <a:solidFill>
                  <a:srgbClr val="000000"/>
                </a:solidFill>
                <a:latin typeface="Verdana" panose="020B0604030504040204" pitchFamily="34" charset="0"/>
                <a:cs typeface="+mn-cs"/>
              </a:rPr>
              <a:t> 2005</a:t>
            </a:r>
          </a:p>
          <a:p>
            <a:pPr algn="ctr" defTabSz="257175" eaLnBrk="1" fontAlgn="auto" hangingPunct="1">
              <a:spcBef>
                <a:spcPct val="50000"/>
              </a:spcBef>
              <a:spcAft>
                <a:spcPts val="0"/>
              </a:spcAft>
              <a:buNone/>
            </a:pPr>
            <a:r>
              <a:rPr lang="fr-FR" altLang="fr-FR" sz="1013" b="1" dirty="0">
                <a:solidFill>
                  <a:srgbClr val="BD582C"/>
                </a:solidFill>
                <a:latin typeface="Verdana" panose="020B0604030504040204" pitchFamily="34" charset="0"/>
                <a:cs typeface="+mn-cs"/>
              </a:rPr>
              <a:t>Maitre de Conférences</a:t>
            </a:r>
            <a:r>
              <a:rPr lang="fr-FR" altLang="fr-FR" sz="1013" b="1" dirty="0">
                <a:solidFill>
                  <a:srgbClr val="000000"/>
                </a:solidFill>
                <a:latin typeface="Verdana" panose="020B0604030504040204" pitchFamily="34" charset="0"/>
                <a:cs typeface="+mn-cs"/>
              </a:rPr>
              <a:t> </a:t>
            </a:r>
          </a:p>
          <a:p>
            <a:pPr algn="ctr" defTabSz="257175" eaLnBrk="1" fontAlgn="auto" hangingPunct="1">
              <a:spcBef>
                <a:spcPct val="50000"/>
              </a:spcBef>
              <a:spcAft>
                <a:spcPts val="0"/>
              </a:spcAft>
              <a:buNone/>
            </a:pPr>
            <a:r>
              <a:rPr lang="fr-FR" altLang="fr-FR" sz="956" b="1" dirty="0">
                <a:solidFill>
                  <a:srgbClr val="000000"/>
                </a:solidFill>
                <a:latin typeface="Verdana" panose="020B0604030504040204" pitchFamily="34" charset="0"/>
                <a:cs typeface="+mn-cs"/>
              </a:rPr>
              <a:t>Aix Marseille </a:t>
            </a:r>
            <a:r>
              <a:rPr lang="fr-FR" altLang="fr-FR" sz="956" b="1" dirty="0" err="1">
                <a:solidFill>
                  <a:srgbClr val="000000"/>
                </a:solidFill>
                <a:latin typeface="Verdana" panose="020B0604030504040204" pitchFamily="34" charset="0"/>
                <a:cs typeface="+mn-cs"/>
              </a:rPr>
              <a:t>University</a:t>
            </a:r>
            <a:endParaRPr lang="fr-FR" altLang="fr-FR" sz="956" b="1" dirty="0">
              <a:solidFill>
                <a:srgbClr val="000000"/>
              </a:solidFill>
              <a:latin typeface="Verdana" panose="020B0604030504040204" pitchFamily="34" charset="0"/>
              <a:cs typeface="+mn-cs"/>
            </a:endParaRPr>
          </a:p>
          <a:p>
            <a:pPr algn="ctr" defTabSz="257175" eaLnBrk="1" fontAlgn="auto" hangingPunct="1">
              <a:spcBef>
                <a:spcPct val="50000"/>
              </a:spcBef>
              <a:spcAft>
                <a:spcPts val="0"/>
              </a:spcAft>
              <a:buNone/>
            </a:pPr>
            <a:r>
              <a:rPr lang="fr-FR" altLang="fr-FR" sz="956" b="1" dirty="0" err="1">
                <a:solidFill>
                  <a:srgbClr val="000000"/>
                </a:solidFill>
                <a:latin typeface="Verdana" panose="020B0604030504040204" pitchFamily="34" charset="0"/>
                <a:cs typeface="+mn-cs"/>
              </a:rPr>
              <a:t>Strategy</a:t>
            </a:r>
            <a:r>
              <a:rPr lang="fr-FR" altLang="fr-FR" sz="956" b="1" dirty="0">
                <a:solidFill>
                  <a:srgbClr val="000000"/>
                </a:solidFill>
                <a:latin typeface="Verdana" panose="020B0604030504040204" pitchFamily="34" charset="0"/>
                <a:cs typeface="+mn-cs"/>
              </a:rPr>
              <a:t> &amp; Communication</a:t>
            </a:r>
          </a:p>
          <a:p>
            <a:pPr algn="ctr" defTabSz="257175" eaLnBrk="1" fontAlgn="auto" hangingPunct="1">
              <a:spcBef>
                <a:spcPct val="50000"/>
              </a:spcBef>
              <a:spcAft>
                <a:spcPts val="0"/>
              </a:spcAft>
              <a:buNone/>
            </a:pPr>
            <a:r>
              <a:rPr lang="fr-FR" altLang="fr-FR" sz="1013" b="1" dirty="0" err="1">
                <a:solidFill>
                  <a:srgbClr val="BD582C"/>
                </a:solidFill>
                <a:latin typeface="Verdana" panose="020B0604030504040204" pitchFamily="34" charset="0"/>
                <a:cs typeface="+mn-cs"/>
              </a:rPr>
              <a:t>Associate</a:t>
            </a:r>
            <a:r>
              <a:rPr lang="fr-FR" altLang="fr-FR" sz="1013" b="1" dirty="0">
                <a:solidFill>
                  <a:srgbClr val="BD582C"/>
                </a:solidFill>
                <a:latin typeface="Verdana" panose="020B0604030504040204" pitchFamily="34" charset="0"/>
                <a:cs typeface="+mn-cs"/>
              </a:rPr>
              <a:t> Professor </a:t>
            </a:r>
            <a:r>
              <a:rPr lang="fr-FR" altLang="fr-FR" sz="956" b="1" dirty="0" err="1">
                <a:solidFill>
                  <a:srgbClr val="000000"/>
                </a:solidFill>
                <a:latin typeface="Verdana" panose="020B0604030504040204" pitchFamily="34" charset="0"/>
                <a:cs typeface="+mn-cs"/>
              </a:rPr>
              <a:t>Kedge</a:t>
            </a:r>
            <a:r>
              <a:rPr lang="fr-FR" altLang="fr-FR" sz="956" b="1" dirty="0">
                <a:solidFill>
                  <a:srgbClr val="000000"/>
                </a:solidFill>
                <a:latin typeface="Verdana" panose="020B0604030504040204" pitchFamily="34" charset="0"/>
                <a:cs typeface="+mn-cs"/>
              </a:rPr>
              <a:t> Business </a:t>
            </a:r>
            <a:r>
              <a:rPr lang="fr-FR" altLang="fr-FR" sz="956" b="1" dirty="0" err="1">
                <a:solidFill>
                  <a:srgbClr val="000000"/>
                </a:solidFill>
                <a:latin typeface="Verdana" panose="020B0604030504040204" pitchFamily="34" charset="0"/>
                <a:cs typeface="+mn-cs"/>
              </a:rPr>
              <a:t>School</a:t>
            </a:r>
            <a:endParaRPr lang="fr-FR" altLang="fr-FR" sz="956" b="1" dirty="0">
              <a:solidFill>
                <a:srgbClr val="000000"/>
              </a:solidFill>
              <a:latin typeface="Verdana" panose="020B0604030504040204" pitchFamily="34" charset="0"/>
              <a:cs typeface="+mn-cs"/>
            </a:endParaRPr>
          </a:p>
          <a:p>
            <a:pPr algn="ctr" defTabSz="257175" eaLnBrk="1" fontAlgn="auto" hangingPunct="1">
              <a:spcBef>
                <a:spcPct val="50000"/>
              </a:spcBef>
              <a:spcAft>
                <a:spcPts val="0"/>
              </a:spcAft>
              <a:buNone/>
            </a:pPr>
            <a:r>
              <a:rPr lang="fr-FR" altLang="fr-FR" sz="956" b="1" dirty="0">
                <a:solidFill>
                  <a:srgbClr val="000000"/>
                </a:solidFill>
                <a:latin typeface="Verdana" panose="020B0604030504040204" pitchFamily="34" charset="0"/>
                <a:cs typeface="+mn-cs"/>
              </a:rPr>
              <a:t> Sport </a:t>
            </a:r>
          </a:p>
          <a:p>
            <a:pPr algn="ctr" defTabSz="257175" eaLnBrk="1" fontAlgn="auto" hangingPunct="1">
              <a:spcBef>
                <a:spcPct val="50000"/>
              </a:spcBef>
              <a:spcAft>
                <a:spcPts val="0"/>
              </a:spcAft>
              <a:buNone/>
            </a:pPr>
            <a:r>
              <a:rPr lang="fr-FR" altLang="fr-FR" sz="956" b="1" dirty="0">
                <a:solidFill>
                  <a:srgbClr val="000000"/>
                </a:solidFill>
                <a:latin typeface="Verdana" panose="020B0604030504040204" pitchFamily="34" charset="0"/>
                <a:cs typeface="+mn-cs"/>
              </a:rPr>
              <a:t>Business Management</a:t>
            </a:r>
          </a:p>
        </p:txBody>
      </p:sp>
      <p:sp>
        <p:nvSpPr>
          <p:cNvPr id="29" name="Rectangle 3"/>
          <p:cNvSpPr>
            <a:spLocks noChangeArrowheads="1"/>
          </p:cNvSpPr>
          <p:nvPr/>
        </p:nvSpPr>
        <p:spPr bwMode="auto">
          <a:xfrm>
            <a:off x="688946" y="1150461"/>
            <a:ext cx="1215331" cy="170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defTabSz="257175" eaLnBrk="1" fontAlgn="auto" hangingPunct="1">
              <a:spcBef>
                <a:spcPct val="0"/>
              </a:spcBef>
              <a:spcAft>
                <a:spcPts val="0"/>
              </a:spcAft>
              <a:buNone/>
            </a:pPr>
            <a:r>
              <a:rPr lang="fr-FR" altLang="fr-FR" sz="1800" b="1" dirty="0" err="1">
                <a:solidFill>
                  <a:srgbClr val="000000"/>
                </a:solidFill>
                <a:latin typeface="Arial" panose="020B0604020202020204" pitchFamily="34" charset="0"/>
                <a:cs typeface="+mn-cs"/>
              </a:rPr>
              <a:t>Since</a:t>
            </a:r>
            <a:r>
              <a:rPr lang="fr-FR" altLang="fr-FR" sz="1800" b="1" dirty="0">
                <a:solidFill>
                  <a:srgbClr val="000000"/>
                </a:solidFill>
                <a:latin typeface="Arial" panose="020B0604020202020204" pitchFamily="34" charset="0"/>
                <a:cs typeface="+mn-cs"/>
              </a:rPr>
              <a:t> 2001</a:t>
            </a:r>
          </a:p>
          <a:p>
            <a:pPr algn="ctr" defTabSz="257175" eaLnBrk="1" fontAlgn="auto" hangingPunct="1">
              <a:spcBef>
                <a:spcPct val="0"/>
              </a:spcBef>
              <a:spcAft>
                <a:spcPts val="0"/>
              </a:spcAft>
              <a:buNone/>
            </a:pPr>
            <a:endParaRPr lang="fr-FR" altLang="fr-FR" sz="1013"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1013"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r>
              <a:rPr lang="fr-FR" altLang="fr-FR" sz="1013" b="1" dirty="0" err="1">
                <a:solidFill>
                  <a:srgbClr val="BD582C"/>
                </a:solidFill>
                <a:latin typeface="Arial" panose="020B0604020202020204" pitchFamily="34" charset="0"/>
                <a:cs typeface="+mn-cs"/>
              </a:rPr>
              <a:t>Research</a:t>
            </a:r>
            <a:endParaRPr lang="fr-FR" altLang="fr-FR" sz="1013"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956"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r>
              <a:rPr lang="fr-FR" altLang="fr-FR" sz="956" b="1" dirty="0">
                <a:solidFill>
                  <a:srgbClr val="BD582C"/>
                </a:solidFill>
                <a:latin typeface="Arial" panose="020B0604020202020204" pitchFamily="34" charset="0"/>
                <a:cs typeface="+mn-cs"/>
              </a:rPr>
              <a:t>Aix Marseille </a:t>
            </a:r>
            <a:r>
              <a:rPr lang="fr-FR" altLang="fr-FR" sz="956" b="1" dirty="0" err="1">
                <a:solidFill>
                  <a:srgbClr val="BD582C"/>
                </a:solidFill>
                <a:latin typeface="Arial" panose="020B0604020202020204" pitchFamily="34" charset="0"/>
                <a:cs typeface="+mn-cs"/>
              </a:rPr>
              <a:t>University</a:t>
            </a:r>
            <a:endParaRPr lang="fr-FR" altLang="fr-FR" sz="956"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r>
              <a:rPr lang="fr-FR" altLang="fr-FR" sz="956" b="1" dirty="0" err="1">
                <a:solidFill>
                  <a:srgbClr val="BD582C"/>
                </a:solidFill>
                <a:latin typeface="Arial" panose="020B0604020202020204" pitchFamily="34" charset="0"/>
                <a:cs typeface="+mn-cs"/>
              </a:rPr>
              <a:t>Laboratory</a:t>
            </a:r>
            <a:endParaRPr lang="fr-FR" altLang="fr-FR" sz="956" b="1" dirty="0">
              <a:solidFill>
                <a:srgbClr val="000000"/>
              </a:solidFill>
              <a:latin typeface="Arial" panose="020B0604020202020204" pitchFamily="34" charset="0"/>
              <a:cs typeface="+mn-cs"/>
            </a:endParaRPr>
          </a:p>
        </p:txBody>
      </p:sp>
      <p:sp>
        <p:nvSpPr>
          <p:cNvPr id="30" name="Line 4"/>
          <p:cNvSpPr>
            <a:spLocks noChangeShapeType="1"/>
          </p:cNvSpPr>
          <p:nvPr/>
        </p:nvSpPr>
        <p:spPr bwMode="auto">
          <a:xfrm>
            <a:off x="1835410" y="962155"/>
            <a:ext cx="2301317" cy="483779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257175" eaLnBrk="1" fontAlgn="auto" hangingPunct="1">
              <a:spcBef>
                <a:spcPts val="0"/>
              </a:spcBef>
              <a:spcAft>
                <a:spcPts val="0"/>
              </a:spcAft>
            </a:pPr>
            <a:endParaRPr lang="fr-FR">
              <a:solidFill>
                <a:srgbClr val="000000"/>
              </a:solidFill>
              <a:latin typeface="Calibri" panose="020F0502020204030204"/>
              <a:cs typeface="+mn-cs"/>
            </a:endParaRPr>
          </a:p>
        </p:txBody>
      </p:sp>
      <p:sp>
        <p:nvSpPr>
          <p:cNvPr id="31" name="Line 5"/>
          <p:cNvSpPr>
            <a:spLocks noChangeShapeType="1"/>
          </p:cNvSpPr>
          <p:nvPr/>
        </p:nvSpPr>
        <p:spPr bwMode="auto">
          <a:xfrm flipV="1">
            <a:off x="4136727" y="1007401"/>
            <a:ext cx="2030247" cy="47925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257175" eaLnBrk="1" fontAlgn="auto" hangingPunct="1">
              <a:spcBef>
                <a:spcPts val="0"/>
              </a:spcBef>
              <a:spcAft>
                <a:spcPts val="0"/>
              </a:spcAft>
            </a:pPr>
            <a:endParaRPr lang="fr-FR">
              <a:solidFill>
                <a:srgbClr val="000000"/>
              </a:solidFill>
              <a:latin typeface="Calibri" panose="020F0502020204030204"/>
              <a:cs typeface="+mn-cs"/>
            </a:endParaRPr>
          </a:p>
        </p:txBody>
      </p:sp>
      <p:pic>
        <p:nvPicPr>
          <p:cNvPr id="32" name="Picture 8" descr="logo-rolland-garros-2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49" y="3798220"/>
            <a:ext cx="425054"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descr="fft-qu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483" y="3871132"/>
            <a:ext cx="850106" cy="24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ATP+World+Tour+Logo+1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924" y="3791056"/>
            <a:ext cx="380405"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descr="Logo_aso_Groupe_Amau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61" y="4370483"/>
            <a:ext cx="830461" cy="3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descr="tdf-logo-lar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5299" y="4303804"/>
            <a:ext cx="567035"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7"/>
          <p:cNvSpPr>
            <a:spLocks noChangeArrowheads="1"/>
          </p:cNvSpPr>
          <p:nvPr/>
        </p:nvSpPr>
        <p:spPr bwMode="auto">
          <a:xfrm>
            <a:off x="6463181" y="1000166"/>
            <a:ext cx="1316236" cy="280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defTabSz="257175" eaLnBrk="1" fontAlgn="auto" hangingPunct="1">
              <a:spcBef>
                <a:spcPct val="0"/>
              </a:spcBef>
              <a:spcAft>
                <a:spcPts val="0"/>
              </a:spcAft>
              <a:buNone/>
            </a:pPr>
            <a:r>
              <a:rPr lang="fr-FR" altLang="fr-FR" sz="1800" b="1" dirty="0" err="1">
                <a:solidFill>
                  <a:srgbClr val="000000"/>
                </a:solidFill>
                <a:latin typeface="Arial" panose="020B0604020202020204" pitchFamily="34" charset="0"/>
                <a:cs typeface="+mn-cs"/>
              </a:rPr>
              <a:t>Since</a:t>
            </a:r>
            <a:r>
              <a:rPr lang="fr-FR" altLang="fr-FR" sz="1800" b="1" dirty="0">
                <a:solidFill>
                  <a:srgbClr val="000000"/>
                </a:solidFill>
                <a:latin typeface="Arial" panose="020B0604020202020204" pitchFamily="34" charset="0"/>
                <a:cs typeface="+mn-cs"/>
              </a:rPr>
              <a:t> 1999</a:t>
            </a:r>
          </a:p>
          <a:p>
            <a:pPr algn="ctr" defTabSz="257175" eaLnBrk="1" fontAlgn="auto" hangingPunct="1">
              <a:spcBef>
                <a:spcPct val="0"/>
              </a:spcBef>
              <a:spcAft>
                <a:spcPts val="0"/>
              </a:spcAft>
              <a:buNone/>
            </a:pPr>
            <a:endParaRPr lang="fr-FR" altLang="fr-FR" sz="1013"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r>
              <a:rPr lang="fr-FR" altLang="fr-FR" sz="1013" b="1" dirty="0">
                <a:solidFill>
                  <a:srgbClr val="BD582C"/>
                </a:solidFill>
                <a:latin typeface="Arial" panose="020B0604020202020204" pitchFamily="34" charset="0"/>
                <a:cs typeface="+mn-cs"/>
              </a:rPr>
              <a:t>Professional</a:t>
            </a:r>
          </a:p>
          <a:p>
            <a:pPr algn="ctr" defTabSz="257175" eaLnBrk="1" fontAlgn="auto" hangingPunct="1">
              <a:spcBef>
                <a:spcPct val="0"/>
              </a:spcBef>
              <a:spcAft>
                <a:spcPts val="0"/>
              </a:spcAft>
              <a:buNone/>
            </a:pPr>
            <a:r>
              <a:rPr lang="fr-FR" altLang="fr-FR" sz="956" b="1" dirty="0">
                <a:solidFill>
                  <a:srgbClr val="000000"/>
                </a:solidFill>
                <a:latin typeface="Arial" panose="020B0604020202020204" pitchFamily="34" charset="0"/>
                <a:cs typeface="+mn-cs"/>
              </a:rPr>
              <a:t>ATP &amp; WTA </a:t>
            </a:r>
          </a:p>
          <a:p>
            <a:pPr algn="ctr" defTabSz="257175" eaLnBrk="1" fontAlgn="auto" hangingPunct="1">
              <a:spcBef>
                <a:spcPct val="0"/>
              </a:spcBef>
              <a:spcAft>
                <a:spcPts val="0"/>
              </a:spcAft>
              <a:buNone/>
            </a:pPr>
            <a:r>
              <a:rPr lang="fr-FR" altLang="fr-FR" sz="956" b="1" dirty="0">
                <a:solidFill>
                  <a:srgbClr val="000000"/>
                </a:solidFill>
                <a:latin typeface="Arial" panose="020B0604020202020204" pitchFamily="34" charset="0"/>
                <a:cs typeface="+mn-cs"/>
              </a:rPr>
              <a:t>Events management</a:t>
            </a:r>
          </a:p>
          <a:p>
            <a:pPr algn="ctr" defTabSz="257175" eaLnBrk="1" fontAlgn="auto" hangingPunct="1">
              <a:spcBef>
                <a:spcPct val="0"/>
              </a:spcBef>
              <a:spcAft>
                <a:spcPts val="0"/>
              </a:spcAft>
              <a:buNone/>
            </a:pPr>
            <a:endParaRPr lang="fr-FR" altLang="fr-FR" sz="1013" b="1" dirty="0">
              <a:solidFill>
                <a:prstClr val="white"/>
              </a:solidFill>
              <a:latin typeface="Arial" panose="020B0604020202020204" pitchFamily="34" charset="0"/>
              <a:cs typeface="+mn-cs"/>
            </a:endParaRPr>
          </a:p>
          <a:p>
            <a:pPr algn="ctr" defTabSz="257175" eaLnBrk="1" fontAlgn="auto" hangingPunct="1">
              <a:spcBef>
                <a:spcPct val="0"/>
              </a:spcBef>
              <a:spcAft>
                <a:spcPts val="0"/>
              </a:spcAft>
              <a:buNone/>
            </a:pPr>
            <a:r>
              <a:rPr lang="fr-FR" altLang="fr-FR" sz="1013" b="1" dirty="0">
                <a:solidFill>
                  <a:prstClr val="white"/>
                </a:solidFill>
                <a:latin typeface="Arial" panose="020B0604020202020204" pitchFamily="34" charset="0"/>
                <a:cs typeface="+mn-cs"/>
              </a:rPr>
              <a:t>Manager </a:t>
            </a:r>
          </a:p>
          <a:p>
            <a:pPr algn="ctr" defTabSz="257175" eaLnBrk="1" fontAlgn="auto" hangingPunct="1">
              <a:spcBef>
                <a:spcPct val="0"/>
              </a:spcBef>
              <a:spcAft>
                <a:spcPts val="0"/>
              </a:spcAft>
              <a:buNone/>
            </a:pPr>
            <a:endParaRPr lang="fr-FR" altLang="fr-FR" sz="1013" b="1" dirty="0">
              <a:solidFill>
                <a:prstClr val="white"/>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1013" b="1" dirty="0">
              <a:solidFill>
                <a:prstClr val="white"/>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1013" b="1" dirty="0">
              <a:solidFill>
                <a:prstClr val="white"/>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1013"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1013"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1013" b="1" dirty="0">
              <a:solidFill>
                <a:srgbClr val="BD582C"/>
              </a:solidFill>
              <a:latin typeface="Arial" panose="020B0604020202020204" pitchFamily="34" charset="0"/>
              <a:cs typeface="+mn-cs"/>
            </a:endParaRPr>
          </a:p>
          <a:p>
            <a:pPr algn="ctr" defTabSz="257175" eaLnBrk="1" fontAlgn="auto" hangingPunct="1">
              <a:spcBef>
                <a:spcPct val="0"/>
              </a:spcBef>
              <a:spcAft>
                <a:spcPts val="0"/>
              </a:spcAft>
              <a:buNone/>
            </a:pPr>
            <a:endParaRPr lang="fr-FR" altLang="fr-FR" sz="1013" b="1" dirty="0">
              <a:solidFill>
                <a:srgbClr val="000000"/>
              </a:solidFill>
              <a:latin typeface="Arial" panose="020B0604020202020204" pitchFamily="34" charset="0"/>
              <a:cs typeface="+mn-cs"/>
            </a:endParaRPr>
          </a:p>
        </p:txBody>
      </p:sp>
      <p:sp>
        <p:nvSpPr>
          <p:cNvPr id="38" name="Rectangle 18"/>
          <p:cNvSpPr>
            <a:spLocks noChangeArrowheads="1"/>
          </p:cNvSpPr>
          <p:nvPr/>
        </p:nvSpPr>
        <p:spPr bwMode="auto">
          <a:xfrm>
            <a:off x="5596827" y="4194792"/>
            <a:ext cx="2583297"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defTabSz="257175" eaLnBrk="1" fontAlgn="auto" hangingPunct="1">
              <a:spcBef>
                <a:spcPct val="0"/>
              </a:spcBef>
              <a:spcAft>
                <a:spcPts val="0"/>
              </a:spcAft>
              <a:buNone/>
            </a:pPr>
            <a:r>
              <a:rPr lang="fr-FR" altLang="fr-FR" sz="1013" b="1" dirty="0">
                <a:solidFill>
                  <a:srgbClr val="000000"/>
                </a:solidFill>
                <a:latin typeface="Arial" panose="020B0604020202020204" pitchFamily="34" charset="0"/>
                <a:cs typeface="+mn-cs"/>
              </a:rPr>
              <a:t>Sport Business </a:t>
            </a:r>
            <a:r>
              <a:rPr lang="fr-FR" altLang="fr-FR" sz="1013" b="1" dirty="0" err="1">
                <a:solidFill>
                  <a:srgbClr val="000000"/>
                </a:solidFill>
                <a:latin typeface="Arial" panose="020B0604020202020204" pitchFamily="34" charset="0"/>
                <a:cs typeface="+mn-cs"/>
              </a:rPr>
              <a:t>Strategy</a:t>
            </a:r>
            <a:r>
              <a:rPr lang="fr-FR" altLang="fr-FR" sz="1013" b="1" dirty="0">
                <a:solidFill>
                  <a:srgbClr val="000000"/>
                </a:solidFill>
                <a:latin typeface="Arial" panose="020B0604020202020204" pitchFamily="34" charset="0"/>
                <a:cs typeface="+mn-cs"/>
              </a:rPr>
              <a:t> &amp; Marketing</a:t>
            </a:r>
          </a:p>
        </p:txBody>
      </p:sp>
      <p:sp>
        <p:nvSpPr>
          <p:cNvPr id="39" name="Rectangle 21"/>
          <p:cNvSpPr>
            <a:spLocks noChangeArrowheads="1"/>
          </p:cNvSpPr>
          <p:nvPr/>
        </p:nvSpPr>
        <p:spPr bwMode="auto">
          <a:xfrm>
            <a:off x="5971228" y="3873828"/>
            <a:ext cx="1750219"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defTabSz="257175" eaLnBrk="1" fontAlgn="auto" hangingPunct="1">
              <a:spcBef>
                <a:spcPct val="0"/>
              </a:spcBef>
              <a:spcAft>
                <a:spcPts val="0"/>
              </a:spcAft>
              <a:buNone/>
            </a:pPr>
            <a:r>
              <a:rPr lang="fr-FR" altLang="fr-FR" sz="1013" b="1" dirty="0">
                <a:solidFill>
                  <a:srgbClr val="000000"/>
                </a:solidFill>
                <a:latin typeface="Arial" panose="020B0604020202020204" pitchFamily="34" charset="0"/>
                <a:cs typeface="+mn-cs"/>
              </a:rPr>
              <a:t>Consulting</a:t>
            </a:r>
          </a:p>
        </p:txBody>
      </p:sp>
      <p:pic>
        <p:nvPicPr>
          <p:cNvPr id="40" name="Picture 2" descr="http://www.asso-semele.fr/wp-content/uploads/2011/03/logoAixMarsUniv.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6257" y="2646646"/>
            <a:ext cx="1771895" cy="63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http://www.asso-semele.fr/wp-content/uploads/2011/03/logoAixMarsUniv.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061" y="3191037"/>
            <a:ext cx="1379636" cy="49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4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6417" y="3325373"/>
            <a:ext cx="1447320" cy="5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7" descr="psg_logo12519857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1431" y="4911079"/>
            <a:ext cx="806351" cy="45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0" descr="logo_BNP_Pariba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170" y="4865027"/>
            <a:ext cx="97726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Image 1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22539" y="4395939"/>
            <a:ext cx="332541" cy="33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7" descr="psg_logo125198573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24268" y="4627877"/>
            <a:ext cx="929505" cy="52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0" descr="logo_BNP_Pariba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5331" y="4562210"/>
            <a:ext cx="97726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0" descr="ATP+World+Tour+Logo+15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80946" y="2091065"/>
            <a:ext cx="307005" cy="35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mage 5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37782" y="4943735"/>
            <a:ext cx="568780" cy="420281"/>
          </a:xfrm>
          <a:prstGeom prst="rect">
            <a:avLst/>
          </a:prstGeom>
        </p:spPr>
      </p:pic>
      <p:pic>
        <p:nvPicPr>
          <p:cNvPr id="58" name="Image 57" descr="Une image contenant chose&#10;&#10;Description générée avec un niveau de confiance élevé"/>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21447" y="1800598"/>
            <a:ext cx="682233" cy="226229"/>
          </a:xfrm>
          <a:prstGeom prst="rect">
            <a:avLst/>
          </a:prstGeom>
        </p:spPr>
      </p:pic>
      <p:pic>
        <p:nvPicPr>
          <p:cNvPr id="59" name="Image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21446" y="1550338"/>
            <a:ext cx="703496" cy="196121"/>
          </a:xfrm>
          <a:prstGeom prst="rect">
            <a:avLst/>
          </a:prstGeom>
        </p:spPr>
      </p:pic>
      <p:pic>
        <p:nvPicPr>
          <p:cNvPr id="60" name="Picture 9" descr="fft-qua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0377" y="3234863"/>
            <a:ext cx="1333214" cy="38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8" descr="logo-rolland-garros-201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43747" y="3151673"/>
            <a:ext cx="534962" cy="5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a:xfrm>
            <a:off x="5577852" y="2497740"/>
            <a:ext cx="3429000" cy="577081"/>
          </a:xfrm>
          <a:prstGeom prst="rect">
            <a:avLst/>
          </a:prstGeom>
        </p:spPr>
        <p:txBody>
          <a:bodyPr>
            <a:spAutoFit/>
          </a:bodyPr>
          <a:lstStyle/>
          <a:p>
            <a:pPr algn="ctr" defTabSz="257175" eaLnBrk="1" fontAlgn="auto" hangingPunct="1">
              <a:spcBef>
                <a:spcPts val="0"/>
              </a:spcBef>
              <a:spcAft>
                <a:spcPts val="0"/>
              </a:spcAft>
            </a:pPr>
            <a:r>
              <a:rPr lang="fr-FR" sz="1050" b="1" dirty="0">
                <a:solidFill>
                  <a:srgbClr val="000000"/>
                </a:solidFill>
                <a:latin typeface="Calibri" panose="020F0502020204030204"/>
                <a:cs typeface="+mn-cs"/>
              </a:rPr>
              <a:t>Member of the </a:t>
            </a:r>
            <a:r>
              <a:rPr lang="fr-FR" sz="1050" b="1" dirty="0" err="1">
                <a:solidFill>
                  <a:srgbClr val="000000"/>
                </a:solidFill>
                <a:latin typeface="Calibri" panose="020F0502020204030204"/>
                <a:cs typeface="+mn-cs"/>
              </a:rPr>
              <a:t>Executive</a:t>
            </a:r>
            <a:r>
              <a:rPr lang="fr-FR" sz="1050" b="1" dirty="0">
                <a:solidFill>
                  <a:srgbClr val="000000"/>
                </a:solidFill>
                <a:latin typeface="Calibri" panose="020F0502020204030204"/>
                <a:cs typeface="+mn-cs"/>
              </a:rPr>
              <a:t> </a:t>
            </a:r>
            <a:r>
              <a:rPr lang="fr-FR" sz="1050" b="1" dirty="0" err="1">
                <a:solidFill>
                  <a:srgbClr val="000000"/>
                </a:solidFill>
                <a:latin typeface="Calibri" panose="020F0502020204030204"/>
                <a:cs typeface="+mn-cs"/>
              </a:rPr>
              <a:t>Committee</a:t>
            </a:r>
            <a:r>
              <a:rPr lang="fr-FR" sz="1050" b="1" dirty="0">
                <a:solidFill>
                  <a:srgbClr val="000000"/>
                </a:solidFill>
                <a:latin typeface="Calibri" panose="020F0502020204030204"/>
                <a:cs typeface="+mn-cs"/>
              </a:rPr>
              <a:t> </a:t>
            </a:r>
          </a:p>
          <a:p>
            <a:pPr algn="ctr" defTabSz="257175" eaLnBrk="1" fontAlgn="auto" hangingPunct="1">
              <a:spcBef>
                <a:spcPts val="0"/>
              </a:spcBef>
              <a:spcAft>
                <a:spcPts val="0"/>
              </a:spcAft>
            </a:pPr>
            <a:r>
              <a:rPr lang="fr-FR" sz="1050" b="1" dirty="0" err="1">
                <a:solidFill>
                  <a:srgbClr val="000000"/>
                </a:solidFill>
                <a:latin typeface="Calibri" panose="020F0502020204030204"/>
                <a:cs typeface="+mn-cs"/>
              </a:rPr>
              <a:t>Economic</a:t>
            </a:r>
            <a:r>
              <a:rPr lang="fr-FR" sz="1050" b="1" dirty="0">
                <a:solidFill>
                  <a:srgbClr val="000000"/>
                </a:solidFill>
                <a:latin typeface="Calibri" panose="020F0502020204030204"/>
                <a:cs typeface="+mn-cs"/>
              </a:rPr>
              <a:t> </a:t>
            </a:r>
            <a:r>
              <a:rPr lang="fr-FR" sz="1050" b="1" dirty="0" err="1">
                <a:solidFill>
                  <a:srgbClr val="000000"/>
                </a:solidFill>
                <a:latin typeface="Calibri" panose="020F0502020204030204"/>
                <a:cs typeface="+mn-cs"/>
              </a:rPr>
              <a:t>Development</a:t>
            </a:r>
            <a:r>
              <a:rPr lang="fr-FR" sz="1050" b="1" dirty="0">
                <a:solidFill>
                  <a:srgbClr val="000000"/>
                </a:solidFill>
                <a:latin typeface="Calibri" panose="020F0502020204030204"/>
                <a:cs typeface="+mn-cs"/>
              </a:rPr>
              <a:t> – Business </a:t>
            </a:r>
            <a:r>
              <a:rPr lang="fr-FR" sz="1050" b="1" dirty="0" err="1">
                <a:solidFill>
                  <a:srgbClr val="000000"/>
                </a:solidFill>
                <a:latin typeface="Calibri" panose="020F0502020204030204"/>
                <a:cs typeface="+mn-cs"/>
              </a:rPr>
              <a:t>Strategy</a:t>
            </a:r>
            <a:endParaRPr lang="fr-FR" sz="1050" b="1" dirty="0">
              <a:solidFill>
                <a:srgbClr val="000000"/>
              </a:solidFill>
              <a:latin typeface="Calibri" panose="020F0502020204030204"/>
              <a:cs typeface="+mn-cs"/>
            </a:endParaRPr>
          </a:p>
          <a:p>
            <a:pPr algn="ctr" defTabSz="257175" eaLnBrk="1" fontAlgn="auto" hangingPunct="1">
              <a:spcBef>
                <a:spcPts val="0"/>
              </a:spcBef>
              <a:spcAft>
                <a:spcPts val="0"/>
              </a:spcAft>
            </a:pPr>
            <a:r>
              <a:rPr lang="fr-FR" sz="1050" b="1" dirty="0">
                <a:solidFill>
                  <a:srgbClr val="000000"/>
                </a:solidFill>
                <a:latin typeface="Calibri" panose="020F0502020204030204"/>
              </a:rPr>
              <a:t>Head of R&amp;D </a:t>
            </a:r>
            <a:r>
              <a:rPr lang="fr-FR" sz="1050" b="1" dirty="0" err="1">
                <a:solidFill>
                  <a:srgbClr val="000000"/>
                </a:solidFill>
                <a:latin typeface="Calibri" panose="020F0502020204030204"/>
              </a:rPr>
              <a:t>Department</a:t>
            </a:r>
            <a:endParaRPr lang="fr-FR" sz="1050" dirty="0">
              <a:solidFill>
                <a:srgbClr val="000000"/>
              </a:solidFill>
              <a:latin typeface="Calibri" panose="020F0502020204030204"/>
              <a:cs typeface="+mn-cs"/>
            </a:endParaRPr>
          </a:p>
        </p:txBody>
      </p:sp>
      <p:pic>
        <p:nvPicPr>
          <p:cNvPr id="64" name="Imag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99768" y="4436646"/>
            <a:ext cx="773944" cy="874406"/>
          </a:xfrm>
          <a:prstGeom prst="rect">
            <a:avLst/>
          </a:prstGeom>
        </p:spPr>
      </p:pic>
      <p:pic>
        <p:nvPicPr>
          <p:cNvPr id="8" name="Image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04838" y="3210784"/>
            <a:ext cx="393163" cy="472268"/>
          </a:xfrm>
          <a:prstGeom prst="rect">
            <a:avLst/>
          </a:prstGeom>
        </p:spPr>
      </p:pic>
      <p:pic>
        <p:nvPicPr>
          <p:cNvPr id="9" name="Imag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79791" y="3103077"/>
            <a:ext cx="698392" cy="601198"/>
          </a:xfrm>
          <a:prstGeom prst="rect">
            <a:avLst/>
          </a:prstGeom>
        </p:spPr>
      </p:pic>
      <p:pic>
        <p:nvPicPr>
          <p:cNvPr id="16" name="Imag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52603" y="3128752"/>
            <a:ext cx="602720" cy="602720"/>
          </a:xfrm>
          <a:prstGeom prst="rect">
            <a:avLst/>
          </a:prstGeom>
        </p:spPr>
      </p:pic>
    </p:spTree>
    <p:extLst>
      <p:ext uri="{BB962C8B-B14F-4D97-AF65-F5344CB8AC3E}">
        <p14:creationId xmlns:p14="http://schemas.microsoft.com/office/powerpoint/2010/main" val="28915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0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20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20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20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0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2000"/>
                                        <p:tgtEl>
                                          <p:spTgt spid="38"/>
                                        </p:tgtEl>
                                      </p:cBhvr>
                                    </p:animEffect>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2000"/>
                                        <p:tgtEl>
                                          <p:spTgt spid="43"/>
                                        </p:tgtEl>
                                      </p:cBhvr>
                                    </p:animEffect>
                                  </p:childTnLst>
                                </p:cTn>
                              </p:par>
                              <p:par>
                                <p:cTn id="52" presetID="10"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20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2000"/>
                                        <p:tgtEl>
                                          <p:spTgt spid="54"/>
                                        </p:tgtEl>
                                      </p:cBhvr>
                                    </p:animEffect>
                                  </p:childTnLst>
                                </p:cTn>
                              </p:par>
                              <p:par>
                                <p:cTn id="58" presetID="10" presetClass="entr" presetSubtype="0" fill="hold"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2000"/>
                                        <p:tgtEl>
                                          <p:spTgt spid="55"/>
                                        </p:tgtEl>
                                      </p:cBhvr>
                                    </p:animEffect>
                                  </p:childTnLst>
                                </p:cTn>
                              </p:par>
                              <p:par>
                                <p:cTn id="61" presetID="10"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2000"/>
                                        <p:tgtEl>
                                          <p:spTgt spid="56"/>
                                        </p:tgtEl>
                                      </p:cBhvr>
                                    </p:animEffect>
                                  </p:childTnLst>
                                </p:cTn>
                              </p:par>
                              <p:par>
                                <p:cTn id="64" presetID="10" presetClass="entr" presetSubtype="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2000"/>
                                        <p:tgtEl>
                                          <p:spTgt spid="60"/>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457200" y="358775"/>
            <a:ext cx="8229600" cy="693738"/>
          </a:xfrm>
        </p:spPr>
        <p:txBody>
          <a:bodyPr/>
          <a:lstStyle/>
          <a:p>
            <a:r>
              <a:rPr lang="en-US" altLang="fr-FR" b="1">
                <a:solidFill>
                  <a:schemeClr val="bg1"/>
                </a:solidFill>
              </a:rPr>
              <a:t>Event : definition</a:t>
            </a:r>
          </a:p>
        </p:txBody>
      </p:sp>
      <p:sp>
        <p:nvSpPr>
          <p:cNvPr id="31747" name="Rectangle 3"/>
          <p:cNvSpPr>
            <a:spLocks noGrp="1"/>
          </p:cNvSpPr>
          <p:nvPr>
            <p:ph type="body" idx="4294967295"/>
          </p:nvPr>
        </p:nvSpPr>
        <p:spPr/>
        <p:txBody>
          <a:bodyPr/>
          <a:lstStyle/>
          <a:p>
            <a:pPr>
              <a:buFont typeface="Wingdings" panose="05000000000000000000" pitchFamily="2" charset="2"/>
              <a:buChar char="«"/>
            </a:pPr>
            <a:r>
              <a:rPr lang="en-US" altLang="fr-FR" sz="2400"/>
              <a:t>An organized occasion such as a meeting, convention, exhibition, special events, gala, dinner, etc. An event is often composed of several different yet related functions (Getz, 2005)</a:t>
            </a:r>
          </a:p>
          <a:p>
            <a:endParaRPr lang="en-US" altLang="fr-FR" sz="2400"/>
          </a:p>
          <a:p>
            <a:pPr>
              <a:buFont typeface="Wingdings" panose="05000000000000000000" pitchFamily="2" charset="2"/>
              <a:buChar char="«"/>
            </a:pPr>
            <a:r>
              <a:rPr lang="en-US" altLang="fr-FR" sz="2400"/>
              <a:t>Principles applying to all events :</a:t>
            </a:r>
          </a:p>
          <a:p>
            <a:pPr lvl="1"/>
            <a:r>
              <a:rPr lang="en-US" altLang="fr-FR"/>
              <a:t>Temporary (project)</a:t>
            </a:r>
          </a:p>
          <a:p>
            <a:pPr lvl="1"/>
            <a:r>
              <a:rPr lang="en-US" altLang="fr-FR"/>
              <a:t>Unique combination of co-production factors </a:t>
            </a:r>
            <a:r>
              <a:rPr lang="en-US" altLang="fr-FR" i="1"/>
              <a:t>(this aspect is, in fact, the “background” of my courses)</a:t>
            </a:r>
          </a:p>
          <a:p>
            <a:endParaRPr lang="en-US" altLang="fr-FR" sz="2400"/>
          </a:p>
          <a:p>
            <a:endParaRPr lang="en-US" altLang="fr-FR"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68313" y="0"/>
            <a:ext cx="82296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fr-FR" altLang="fr-FR" sz="3600">
                <a:solidFill>
                  <a:schemeClr val="bg1"/>
                </a:solidFill>
              </a:rPr>
              <a:t>Categorization of events</a:t>
            </a:r>
          </a:p>
        </p:txBody>
      </p:sp>
      <p:sp>
        <p:nvSpPr>
          <p:cNvPr id="32771" name="Line 3"/>
          <p:cNvSpPr>
            <a:spLocks noChangeShapeType="1"/>
          </p:cNvSpPr>
          <p:nvPr/>
        </p:nvSpPr>
        <p:spPr bwMode="auto">
          <a:xfrm>
            <a:off x="1331913" y="2278063"/>
            <a:ext cx="0" cy="3671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2" name="Line 4"/>
          <p:cNvSpPr>
            <a:spLocks noChangeShapeType="1"/>
          </p:cNvSpPr>
          <p:nvPr/>
        </p:nvSpPr>
        <p:spPr bwMode="auto">
          <a:xfrm>
            <a:off x="1331913" y="5949950"/>
            <a:ext cx="66246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3" name="Line 5"/>
          <p:cNvSpPr>
            <a:spLocks noChangeShapeType="1"/>
          </p:cNvSpPr>
          <p:nvPr/>
        </p:nvSpPr>
        <p:spPr bwMode="auto">
          <a:xfrm flipV="1">
            <a:off x="1331913" y="2420938"/>
            <a:ext cx="6192837" cy="3529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4" name="Text Box 6"/>
          <p:cNvSpPr txBox="1">
            <a:spLocks noChangeArrowheads="1"/>
          </p:cNvSpPr>
          <p:nvPr/>
        </p:nvSpPr>
        <p:spPr bwMode="auto">
          <a:xfrm>
            <a:off x="250825" y="836613"/>
            <a:ext cx="20161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aramond" panose="02020404030301010803" pitchFamily="18" charset="0"/>
              </a:rPr>
              <a:t>Scale of impacts (attendance, media, profile, infrastructure, costs, benefits)</a:t>
            </a:r>
          </a:p>
        </p:txBody>
      </p:sp>
      <p:sp>
        <p:nvSpPr>
          <p:cNvPr id="32775" name="Text Box 7"/>
          <p:cNvSpPr txBox="1">
            <a:spLocks noChangeArrowheads="1"/>
          </p:cNvSpPr>
          <p:nvPr/>
        </p:nvSpPr>
        <p:spPr bwMode="auto">
          <a:xfrm>
            <a:off x="395288" y="234950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800" b="1">
                <a:solidFill>
                  <a:schemeClr val="hlink"/>
                </a:solidFill>
                <a:latin typeface="Garamond" panose="02020404030301010803" pitchFamily="18" charset="0"/>
              </a:rPr>
              <a:t>High</a:t>
            </a:r>
          </a:p>
        </p:txBody>
      </p:sp>
      <p:sp>
        <p:nvSpPr>
          <p:cNvPr id="32776" name="Text Box 8"/>
          <p:cNvSpPr txBox="1">
            <a:spLocks noChangeArrowheads="1"/>
          </p:cNvSpPr>
          <p:nvPr/>
        </p:nvSpPr>
        <p:spPr bwMode="auto">
          <a:xfrm>
            <a:off x="250825" y="5661025"/>
            <a:ext cx="1116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Low</a:t>
            </a:r>
          </a:p>
        </p:txBody>
      </p:sp>
      <p:sp>
        <p:nvSpPr>
          <p:cNvPr id="32777" name="Text Box 9"/>
          <p:cNvSpPr txBox="1">
            <a:spLocks noChangeArrowheads="1"/>
          </p:cNvSpPr>
          <p:nvPr/>
        </p:nvSpPr>
        <p:spPr bwMode="auto">
          <a:xfrm>
            <a:off x="1763713" y="6021388"/>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LOCAL</a:t>
            </a:r>
          </a:p>
        </p:txBody>
      </p:sp>
      <p:sp>
        <p:nvSpPr>
          <p:cNvPr id="32778" name="Text Box 10"/>
          <p:cNvSpPr txBox="1">
            <a:spLocks noChangeArrowheads="1"/>
          </p:cNvSpPr>
          <p:nvPr/>
        </p:nvSpPr>
        <p:spPr bwMode="auto">
          <a:xfrm>
            <a:off x="3492500" y="602138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MAJOR</a:t>
            </a:r>
          </a:p>
        </p:txBody>
      </p:sp>
      <p:sp>
        <p:nvSpPr>
          <p:cNvPr id="32779" name="Text Box 11"/>
          <p:cNvSpPr txBox="1">
            <a:spLocks noChangeArrowheads="1"/>
          </p:cNvSpPr>
          <p:nvPr/>
        </p:nvSpPr>
        <p:spPr bwMode="auto">
          <a:xfrm>
            <a:off x="5292725" y="60213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HALLMARK</a:t>
            </a:r>
          </a:p>
        </p:txBody>
      </p:sp>
      <p:sp>
        <p:nvSpPr>
          <p:cNvPr id="32780" name="Text Box 12"/>
          <p:cNvSpPr txBox="1">
            <a:spLocks noChangeArrowheads="1"/>
          </p:cNvSpPr>
          <p:nvPr/>
        </p:nvSpPr>
        <p:spPr bwMode="auto">
          <a:xfrm>
            <a:off x="7164388" y="6021388"/>
            <a:ext cx="1979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MEGA-EVENT</a:t>
            </a:r>
          </a:p>
        </p:txBody>
      </p:sp>
      <p:sp>
        <p:nvSpPr>
          <p:cNvPr id="32781" name="Text Box 13"/>
          <p:cNvSpPr txBox="1">
            <a:spLocks noChangeArrowheads="1"/>
          </p:cNvSpPr>
          <p:nvPr/>
        </p:nvSpPr>
        <p:spPr bwMode="auto">
          <a:xfrm>
            <a:off x="1187450" y="6453188"/>
            <a:ext cx="7345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aramond" panose="02020404030301010803" pitchFamily="18" charset="0"/>
              </a:rPr>
              <a:t>Category of event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468313" y="404813"/>
            <a:ext cx="8229600" cy="703262"/>
          </a:xfrm>
        </p:spPr>
        <p:txBody>
          <a:bodyPr/>
          <a:lstStyle/>
          <a:p>
            <a:r>
              <a:rPr altLang="fr-FR" sz="3200" b="1">
                <a:solidFill>
                  <a:schemeClr val="bg1"/>
                </a:solidFill>
              </a:rPr>
              <a:t>Categorization of event</a:t>
            </a:r>
            <a:r>
              <a:rPr altLang="fr-FR" sz="3200" b="1"/>
              <a:t>s</a:t>
            </a:r>
            <a:br>
              <a:rPr altLang="fr-FR" sz="3200" b="1"/>
            </a:br>
            <a:endParaRPr lang="en-US" altLang="fr-FR" sz="3200" b="1"/>
          </a:p>
        </p:txBody>
      </p:sp>
      <p:sp>
        <p:nvSpPr>
          <p:cNvPr id="33795" name="Rectangle 3"/>
          <p:cNvSpPr>
            <a:spLocks noGrp="1"/>
          </p:cNvSpPr>
          <p:nvPr>
            <p:ph type="body" idx="4294967295"/>
          </p:nvPr>
        </p:nvSpPr>
        <p:spPr>
          <a:xfrm>
            <a:off x="457200" y="1196975"/>
            <a:ext cx="8229600" cy="4929188"/>
          </a:xfrm>
        </p:spPr>
        <p:txBody>
          <a:bodyPr/>
          <a:lstStyle/>
          <a:p>
            <a:pPr>
              <a:lnSpc>
                <a:spcPct val="90000"/>
              </a:lnSpc>
              <a:buFont typeface="Wingdings" panose="05000000000000000000" pitchFamily="2" charset="2"/>
              <a:buChar char="«"/>
            </a:pPr>
            <a:r>
              <a:rPr lang="en-US" altLang="fr-FR" sz="3200" b="1"/>
              <a:t>Local or community events</a:t>
            </a:r>
            <a:r>
              <a:rPr lang="en-US" altLang="fr-FR" sz="3200"/>
              <a:t> : Local consumers (Beach events, Corrida, Snowboard &amp; Surf contest,  ATP International Series Tournaments, National Events…)</a:t>
            </a:r>
          </a:p>
          <a:p>
            <a:pPr>
              <a:lnSpc>
                <a:spcPct val="90000"/>
              </a:lnSpc>
            </a:pPr>
            <a:endParaRPr lang="en-US" altLang="fr-FR" sz="3200"/>
          </a:p>
          <a:p>
            <a:pPr>
              <a:lnSpc>
                <a:spcPct val="90000"/>
              </a:lnSpc>
              <a:buFont typeface="Wingdings" panose="05000000000000000000" pitchFamily="2" charset="2"/>
              <a:buChar char="«"/>
            </a:pPr>
            <a:r>
              <a:rPr lang="en-US" altLang="fr-FR" sz="3200" b="1"/>
              <a:t>Major events :</a:t>
            </a:r>
            <a:r>
              <a:rPr lang="en-US" altLang="fr-FR" sz="3200"/>
              <a:t> Media interest (coverage &amp; benefits) and capability of attracting significant visitor numbers (Formula 1, Master Series ATP, PGA…)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altLang="fr-FR" b="1">
                <a:solidFill>
                  <a:schemeClr val="bg1"/>
                </a:solidFill>
              </a:rPr>
              <a:t>Categorization of events</a:t>
            </a:r>
            <a:endParaRPr lang="en-US" altLang="fr-FR" b="1">
              <a:solidFill>
                <a:schemeClr val="bg1"/>
              </a:solidFill>
            </a:endParaRPr>
          </a:p>
        </p:txBody>
      </p:sp>
      <p:sp>
        <p:nvSpPr>
          <p:cNvPr id="34819" name="Rectangle 3"/>
          <p:cNvSpPr>
            <a:spLocks noGrp="1"/>
          </p:cNvSpPr>
          <p:nvPr>
            <p:ph type="body" idx="4294967295"/>
          </p:nvPr>
        </p:nvSpPr>
        <p:spPr/>
        <p:txBody>
          <a:bodyPr/>
          <a:lstStyle/>
          <a:p>
            <a:pPr>
              <a:lnSpc>
                <a:spcPct val="90000"/>
              </a:lnSpc>
              <a:buFont typeface="Wingdings" panose="05000000000000000000" pitchFamily="2" charset="2"/>
              <a:buChar char="«"/>
            </a:pPr>
            <a:r>
              <a:rPr lang="en-US" altLang="fr-FR" b="1"/>
              <a:t>Hallmark events :</a:t>
            </a:r>
            <a:r>
              <a:rPr lang="en-US" altLang="fr-FR"/>
              <a:t> identified with the spirit or ethos of a town, city or region (synonymous with the name of the place) &amp; very traditional (Wimbledon is the best example, 24H du Man, Paris Dakar, Masters Evian…)</a:t>
            </a:r>
          </a:p>
          <a:p>
            <a:pPr>
              <a:lnSpc>
                <a:spcPct val="90000"/>
              </a:lnSpc>
            </a:pPr>
            <a:endParaRPr lang="en-US" altLang="fr-FR"/>
          </a:p>
          <a:p>
            <a:pPr>
              <a:lnSpc>
                <a:spcPct val="90000"/>
              </a:lnSpc>
              <a:buFont typeface="Wingdings" panose="05000000000000000000" pitchFamily="2" charset="2"/>
              <a:buChar char="«"/>
            </a:pPr>
            <a:r>
              <a:rPr lang="en-US" altLang="fr-FR" b="1"/>
              <a:t>Mega events :</a:t>
            </a:r>
            <a:r>
              <a:rPr lang="en-US" altLang="fr-FR"/>
              <a:t> so large that they affect whole economics and reverberate in the global media (Olympic Games, FIFA World Cup, IAAF World Championships, Superbowl, March Madness, NBA, MLB, NHL Finals…)</a:t>
            </a:r>
            <a:r>
              <a:rPr lang="en-US" altLang="fr-FR" sz="240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50825" y="277813"/>
            <a:ext cx="871378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dirty="0">
                <a:solidFill>
                  <a:schemeClr val="bg1"/>
                </a:solidFill>
              </a:rPr>
              <a:t>Managing stakeholders into sport organizations ecosystem</a:t>
            </a:r>
            <a:r>
              <a:rPr lang="en-US" altLang="fr-FR" sz="3200" dirty="0">
                <a:solidFill>
                  <a:schemeClr val="bg1"/>
                </a:solidFill>
              </a:rPr>
              <a:t> </a:t>
            </a:r>
          </a:p>
        </p:txBody>
      </p:sp>
      <p:sp>
        <p:nvSpPr>
          <p:cNvPr id="35843" name="AutoShape 3"/>
          <p:cNvSpPr>
            <a:spLocks noChangeAspect="1" noChangeArrowheads="1"/>
          </p:cNvSpPr>
          <p:nvPr/>
        </p:nvSpPr>
        <p:spPr bwMode="auto">
          <a:xfrm>
            <a:off x="0" y="1557338"/>
            <a:ext cx="91440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35844" name="Text Box 4"/>
          <p:cNvSpPr txBox="1">
            <a:spLocks noChangeArrowheads="1"/>
          </p:cNvSpPr>
          <p:nvPr/>
        </p:nvSpPr>
        <p:spPr bwMode="auto">
          <a:xfrm>
            <a:off x="731838" y="1989138"/>
            <a:ext cx="2193925" cy="647700"/>
          </a:xfrm>
          <a:prstGeom prst="rect">
            <a:avLst/>
          </a:prstGeom>
          <a:solidFill>
            <a:srgbClr val="FF3300"/>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Private sponsors</a:t>
            </a:r>
          </a:p>
        </p:txBody>
      </p:sp>
      <p:sp>
        <p:nvSpPr>
          <p:cNvPr id="35845" name="Text Box 5"/>
          <p:cNvSpPr txBox="1">
            <a:spLocks noChangeArrowheads="1"/>
          </p:cNvSpPr>
          <p:nvPr/>
        </p:nvSpPr>
        <p:spPr bwMode="auto">
          <a:xfrm>
            <a:off x="392113" y="3717925"/>
            <a:ext cx="1985962" cy="647700"/>
          </a:xfrm>
          <a:prstGeom prst="rect">
            <a:avLst/>
          </a:prstGeom>
          <a:solidFill>
            <a:srgbClr val="FF00FF"/>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Verdana" panose="020B0604030504040204" pitchFamily="34" charset="0"/>
              </a:rPr>
              <a:t>Organisation</a:t>
            </a:r>
          </a:p>
        </p:txBody>
      </p:sp>
      <p:sp>
        <p:nvSpPr>
          <p:cNvPr id="35846" name="Text Box 6"/>
          <p:cNvSpPr txBox="1">
            <a:spLocks noChangeArrowheads="1"/>
          </p:cNvSpPr>
          <p:nvPr/>
        </p:nvSpPr>
        <p:spPr bwMode="auto">
          <a:xfrm>
            <a:off x="3475038" y="1989138"/>
            <a:ext cx="2193925" cy="647700"/>
          </a:xfrm>
          <a:prstGeom prst="rect">
            <a:avLst/>
          </a:prstGeom>
          <a:solidFill>
            <a:srgbClr val="CC99FF"/>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Public sponsors</a:t>
            </a:r>
          </a:p>
        </p:txBody>
      </p:sp>
      <p:sp>
        <p:nvSpPr>
          <p:cNvPr id="35847" name="Text Box 7"/>
          <p:cNvSpPr txBox="1">
            <a:spLocks noChangeArrowheads="1"/>
          </p:cNvSpPr>
          <p:nvPr/>
        </p:nvSpPr>
        <p:spPr bwMode="auto">
          <a:xfrm>
            <a:off x="6034088" y="1989138"/>
            <a:ext cx="2560637" cy="647700"/>
          </a:xfrm>
          <a:prstGeom prst="rect">
            <a:avLst/>
          </a:prstGeom>
          <a:solidFill>
            <a:srgbClr val="CC99FF"/>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Sport institutions</a:t>
            </a:r>
          </a:p>
        </p:txBody>
      </p:sp>
      <p:sp>
        <p:nvSpPr>
          <p:cNvPr id="35848" name="Text Box 8"/>
          <p:cNvSpPr txBox="1">
            <a:spLocks noChangeArrowheads="1"/>
          </p:cNvSpPr>
          <p:nvPr/>
        </p:nvSpPr>
        <p:spPr bwMode="auto">
          <a:xfrm>
            <a:off x="4022725" y="5445125"/>
            <a:ext cx="1096963" cy="646113"/>
          </a:xfrm>
          <a:prstGeom prst="rect">
            <a:avLst/>
          </a:prstGeom>
          <a:solidFill>
            <a:srgbClr val="FF3300"/>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Media</a:t>
            </a:r>
          </a:p>
        </p:txBody>
      </p:sp>
      <p:sp>
        <p:nvSpPr>
          <p:cNvPr id="35849" name="Text Box 9"/>
          <p:cNvSpPr txBox="1">
            <a:spLocks noChangeArrowheads="1"/>
          </p:cNvSpPr>
          <p:nvPr/>
        </p:nvSpPr>
        <p:spPr bwMode="auto">
          <a:xfrm>
            <a:off x="5851525" y="5227638"/>
            <a:ext cx="1646238" cy="649287"/>
          </a:xfrm>
          <a:prstGeom prst="rect">
            <a:avLst/>
          </a:prstGeom>
          <a:solidFill>
            <a:srgbClr val="FFFF99"/>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Spectators</a:t>
            </a:r>
          </a:p>
        </p:txBody>
      </p:sp>
      <p:sp>
        <p:nvSpPr>
          <p:cNvPr id="35850" name="Text Box 10"/>
          <p:cNvSpPr txBox="1">
            <a:spLocks noChangeArrowheads="1"/>
          </p:cNvSpPr>
          <p:nvPr/>
        </p:nvSpPr>
        <p:spPr bwMode="auto">
          <a:xfrm>
            <a:off x="6581775" y="3716338"/>
            <a:ext cx="1281113" cy="649287"/>
          </a:xfrm>
          <a:prstGeom prst="rect">
            <a:avLst/>
          </a:prstGeom>
          <a:solidFill>
            <a:srgbClr val="FFFF99"/>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Athletes</a:t>
            </a:r>
          </a:p>
        </p:txBody>
      </p:sp>
      <p:sp>
        <p:nvSpPr>
          <p:cNvPr id="35851" name="Text Box 11"/>
          <p:cNvSpPr txBox="1">
            <a:spLocks noChangeArrowheads="1"/>
          </p:cNvSpPr>
          <p:nvPr/>
        </p:nvSpPr>
        <p:spPr bwMode="auto">
          <a:xfrm>
            <a:off x="1462088" y="5227638"/>
            <a:ext cx="1647825" cy="649287"/>
          </a:xfrm>
          <a:prstGeom prst="rect">
            <a:avLst/>
          </a:prstGeom>
          <a:solidFill>
            <a:srgbClr val="99CC00"/>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latin typeface="Tahoma" panose="020B0604030504040204" pitchFamily="34" charset="0"/>
              </a:rPr>
              <a:t>Suppliers</a:t>
            </a:r>
            <a:r>
              <a:rPr lang="en-US" altLang="fr-FR" sz="1800">
                <a:solidFill>
                  <a:schemeClr val="accent1"/>
                </a:solidFill>
                <a:latin typeface="Tahoma" panose="020B0604030504040204" pitchFamily="34" charset="0"/>
              </a:rPr>
              <a:t> </a:t>
            </a:r>
            <a:endParaRPr lang="fr-FR" altLang="fr-FR" sz="1800">
              <a:solidFill>
                <a:schemeClr val="accent1"/>
              </a:solidFill>
              <a:latin typeface="Tahoma" panose="020B0604030504040204" pitchFamily="34" charset="0"/>
            </a:endParaRPr>
          </a:p>
        </p:txBody>
      </p:sp>
      <p:sp>
        <p:nvSpPr>
          <p:cNvPr id="35852" name="Oval 12"/>
          <p:cNvSpPr>
            <a:spLocks noChangeArrowheads="1"/>
          </p:cNvSpPr>
          <p:nvPr/>
        </p:nvSpPr>
        <p:spPr bwMode="auto">
          <a:xfrm>
            <a:off x="3657600" y="3500438"/>
            <a:ext cx="1827213" cy="1079500"/>
          </a:xfrm>
          <a:prstGeom prst="ellipse">
            <a:avLst/>
          </a:prstGeom>
          <a:solidFill>
            <a:srgbClr val="FFCC00"/>
          </a:solidFill>
          <a:ln w="9525">
            <a:solidFill>
              <a:schemeClr val="tx1"/>
            </a:solidFill>
            <a:round/>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2000" b="1">
                <a:solidFill>
                  <a:srgbClr val="000000"/>
                </a:solidFill>
                <a:latin typeface="Tahoma" panose="020B0604030504040204" pitchFamily="34" charset="0"/>
              </a:rPr>
              <a:t>Event / Club</a:t>
            </a:r>
          </a:p>
        </p:txBody>
      </p:sp>
      <p:sp>
        <p:nvSpPr>
          <p:cNvPr id="35853" name="Line 13"/>
          <p:cNvSpPr>
            <a:spLocks noChangeShapeType="1"/>
          </p:cNvSpPr>
          <p:nvPr/>
        </p:nvSpPr>
        <p:spPr bwMode="auto">
          <a:xfrm flipV="1">
            <a:off x="3109913" y="4579938"/>
            <a:ext cx="91281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4" name="Line 14"/>
          <p:cNvSpPr>
            <a:spLocks noChangeShapeType="1"/>
          </p:cNvSpPr>
          <p:nvPr/>
        </p:nvSpPr>
        <p:spPr bwMode="auto">
          <a:xfrm flipV="1">
            <a:off x="4572000" y="4579938"/>
            <a:ext cx="1588"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5" name="Line 15"/>
          <p:cNvSpPr>
            <a:spLocks noChangeShapeType="1"/>
          </p:cNvSpPr>
          <p:nvPr/>
        </p:nvSpPr>
        <p:spPr bwMode="auto">
          <a:xfrm flipH="1" flipV="1">
            <a:off x="5119688" y="4579938"/>
            <a:ext cx="731837"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6" name="Line 16"/>
          <p:cNvSpPr>
            <a:spLocks noChangeShapeType="1"/>
          </p:cNvSpPr>
          <p:nvPr/>
        </p:nvSpPr>
        <p:spPr bwMode="auto">
          <a:xfrm flipH="1">
            <a:off x="5484813" y="3933825"/>
            <a:ext cx="1096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7" name="Line 17"/>
          <p:cNvSpPr>
            <a:spLocks noChangeShapeType="1"/>
          </p:cNvSpPr>
          <p:nvPr/>
        </p:nvSpPr>
        <p:spPr bwMode="auto">
          <a:xfrm>
            <a:off x="2378075" y="3933825"/>
            <a:ext cx="1279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8" name="Line 18"/>
          <p:cNvSpPr>
            <a:spLocks noChangeShapeType="1"/>
          </p:cNvSpPr>
          <p:nvPr/>
        </p:nvSpPr>
        <p:spPr bwMode="auto">
          <a:xfrm>
            <a:off x="2925763" y="2636838"/>
            <a:ext cx="9144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9" name="Line 19"/>
          <p:cNvSpPr>
            <a:spLocks noChangeShapeType="1"/>
          </p:cNvSpPr>
          <p:nvPr/>
        </p:nvSpPr>
        <p:spPr bwMode="auto">
          <a:xfrm>
            <a:off x="4572000" y="2636838"/>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60" name="Line 20"/>
          <p:cNvSpPr>
            <a:spLocks noChangeShapeType="1"/>
          </p:cNvSpPr>
          <p:nvPr/>
        </p:nvSpPr>
        <p:spPr bwMode="auto">
          <a:xfrm flipH="1">
            <a:off x="5119688" y="2636838"/>
            <a:ext cx="9144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ctrTitle" idx="4294967295"/>
          </p:nvPr>
        </p:nvSpPr>
        <p:spPr>
          <a:xfrm>
            <a:off x="684213" y="1125538"/>
            <a:ext cx="7777162" cy="2305050"/>
          </a:xfrm>
        </p:spPr>
        <p:txBody>
          <a:bodyPr/>
          <a:lstStyle/>
          <a:p>
            <a:pPr algn="ctr"/>
            <a:br>
              <a:rPr lang="en-US" altLang="fr-FR" sz="2800">
                <a:solidFill>
                  <a:schemeClr val="hlink"/>
                </a:solidFill>
              </a:rPr>
            </a:br>
            <a:r>
              <a:rPr lang="en-US" altLang="fr-FR" sz="2800" b="1" i="1">
                <a:solidFill>
                  <a:schemeClr val="hlink"/>
                </a:solidFill>
              </a:rPr>
              <a:t>How to control external environment (stakeholders) and how to be independent to perform, to develop and maintain ?</a:t>
            </a:r>
            <a:r>
              <a:rPr lang="en-US" altLang="fr-FR" sz="3200"/>
              <a:t> </a:t>
            </a:r>
            <a:endParaRPr lang="en-US" altLang="fr-FR" sz="2000"/>
          </a:p>
        </p:txBody>
      </p:sp>
      <p:sp>
        <p:nvSpPr>
          <p:cNvPr id="36867" name="Rectangle 3"/>
          <p:cNvSpPr>
            <a:spLocks noGrp="1"/>
          </p:cNvSpPr>
          <p:nvPr>
            <p:ph type="subTitle" idx="4294967295"/>
          </p:nvPr>
        </p:nvSpPr>
        <p:spPr>
          <a:xfrm>
            <a:off x="395288" y="4149725"/>
            <a:ext cx="8497887" cy="1895475"/>
          </a:xfrm>
        </p:spPr>
        <p:txBody>
          <a:bodyPr/>
          <a:lstStyle/>
          <a:p>
            <a:pPr marL="0" indent="0" algn="ctr">
              <a:lnSpc>
                <a:spcPct val="80000"/>
              </a:lnSpc>
              <a:buFontTx/>
              <a:buNone/>
            </a:pPr>
            <a:r>
              <a:rPr lang="en-US" altLang="fr-FR" sz="2400"/>
              <a:t>Now before studying strategic analytic tools :</a:t>
            </a:r>
          </a:p>
          <a:p>
            <a:pPr marL="0" indent="0" algn="ctr">
              <a:lnSpc>
                <a:spcPct val="80000"/>
              </a:lnSpc>
              <a:buFontTx/>
              <a:buNone/>
            </a:pPr>
            <a:endParaRPr lang="en-US" altLang="fr-FR" sz="2400"/>
          </a:p>
          <a:p>
            <a:pPr marL="0" indent="0" algn="ctr">
              <a:lnSpc>
                <a:spcPct val="80000"/>
              </a:lnSpc>
              <a:buFontTx/>
              <a:buNone/>
            </a:pPr>
            <a:r>
              <a:rPr lang="en-US" altLang="fr-FR" sz="2400"/>
              <a:t>What is Strategy ?</a:t>
            </a:r>
          </a:p>
          <a:p>
            <a:pPr marL="0" indent="0" algn="ctr">
              <a:lnSpc>
                <a:spcPct val="80000"/>
              </a:lnSpc>
              <a:buFontTx/>
              <a:buNone/>
            </a:pPr>
            <a:endParaRPr lang="en-US" altLang="fr-FR" sz="2400"/>
          </a:p>
          <a:p>
            <a:pPr marL="0" indent="0" algn="ctr">
              <a:lnSpc>
                <a:spcPct val="80000"/>
              </a:lnSpc>
              <a:buFontTx/>
              <a:buNone/>
            </a:pPr>
            <a:r>
              <a:rPr lang="en-US" altLang="fr-FR" sz="2400"/>
              <a:t>What are the more “sensemaking” approaches to analyze a sports organizations and their stakeholders ? </a:t>
            </a:r>
          </a:p>
        </p:txBody>
      </p:sp>
      <p:sp>
        <p:nvSpPr>
          <p:cNvPr id="36868" name="Text Box 4"/>
          <p:cNvSpPr txBox="1">
            <a:spLocks noChangeArrowheads="1"/>
          </p:cNvSpPr>
          <p:nvPr/>
        </p:nvSpPr>
        <p:spPr bwMode="auto">
          <a:xfrm>
            <a:off x="395288" y="188913"/>
            <a:ext cx="84978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400">
                <a:solidFill>
                  <a:schemeClr val="bg1"/>
                </a:solidFill>
                <a:latin typeface="Arial" panose="020B0604020202020204" pitchFamily="34" charset="0"/>
              </a:rPr>
              <a:t>So sport organizations are in the “eye” of important actors “stakeholders” : </a:t>
            </a:r>
          </a:p>
          <a:p>
            <a:pPr eaLnBrk="1" hangingPunct="1">
              <a:spcBef>
                <a:spcPct val="50000"/>
              </a:spcBef>
              <a:buFontTx/>
              <a:buNone/>
            </a:pPr>
            <a:r>
              <a:rPr lang="en-US" altLang="fr-FR" sz="2400">
                <a:solidFill>
                  <a:schemeClr val="bg1"/>
                </a:solidFill>
                <a:latin typeface="Arial" panose="020B0604020202020204" pitchFamily="34" charset="0"/>
              </a:rPr>
              <a:t>Our strategic problematic is : </a:t>
            </a:r>
          </a:p>
          <a:p>
            <a:pPr eaLnBrk="1" hangingPunct="1">
              <a:spcBef>
                <a:spcPct val="50000"/>
              </a:spcBef>
              <a:buFontTx/>
              <a:buNone/>
            </a:pPr>
            <a:endParaRPr lang="en-US" altLang="fr-FR" sz="2400">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457200" y="358775"/>
            <a:ext cx="8229600" cy="477838"/>
          </a:xfrm>
        </p:spPr>
        <p:txBody>
          <a:bodyPr/>
          <a:lstStyle/>
          <a:p>
            <a:r>
              <a:rPr lang="en-US" altLang="fr-FR" sz="2400" b="1">
                <a:solidFill>
                  <a:schemeClr val="bg1"/>
                </a:solidFill>
              </a:rPr>
              <a:t>Michael Porter : </a:t>
            </a:r>
            <a:r>
              <a:rPr lang="en-US" altLang="fr-FR" sz="2400" b="1" i="1">
                <a:solidFill>
                  <a:schemeClr val="bg1"/>
                </a:solidFill>
              </a:rPr>
              <a:t>Competitive Advantage</a:t>
            </a:r>
          </a:p>
        </p:txBody>
      </p:sp>
      <p:sp>
        <p:nvSpPr>
          <p:cNvPr id="37891" name="Rectangle 3"/>
          <p:cNvSpPr>
            <a:spLocks noGrp="1"/>
          </p:cNvSpPr>
          <p:nvPr>
            <p:ph type="body" idx="4294967295"/>
          </p:nvPr>
        </p:nvSpPr>
        <p:spPr>
          <a:xfrm>
            <a:off x="457200" y="1412875"/>
            <a:ext cx="8229600" cy="4713288"/>
          </a:xfrm>
        </p:spPr>
        <p:txBody>
          <a:bodyPr/>
          <a:lstStyle/>
          <a:p>
            <a:pPr>
              <a:lnSpc>
                <a:spcPct val="90000"/>
              </a:lnSpc>
              <a:buFont typeface="Wingdings" panose="05000000000000000000" pitchFamily="2" charset="2"/>
              <a:buChar char="«"/>
            </a:pPr>
            <a:r>
              <a:rPr lang="en-US" altLang="fr-FR" sz="2400" b="1"/>
              <a:t>Competitive strategy</a:t>
            </a:r>
            <a:r>
              <a:rPr lang="en-US" altLang="fr-FR" sz="2400"/>
              <a:t> is "about being </a:t>
            </a:r>
            <a:r>
              <a:rPr lang="en-US" altLang="fr-FR" sz="2400" b="1"/>
              <a:t>different</a:t>
            </a:r>
            <a:r>
              <a:rPr lang="en-US" altLang="fr-FR" sz="2400"/>
              <a:t>. It means deliberately choosing a different </a:t>
            </a:r>
            <a:r>
              <a:rPr lang="en-US" altLang="fr-FR" sz="2400" b="1"/>
              <a:t>set of activities</a:t>
            </a:r>
            <a:r>
              <a:rPr lang="en-US" altLang="fr-FR" sz="2400"/>
              <a:t> to deliver a </a:t>
            </a:r>
            <a:r>
              <a:rPr lang="en-US" altLang="fr-FR" sz="2400" b="1"/>
              <a:t>unique mix of value</a:t>
            </a:r>
            <a:r>
              <a:rPr lang="en-US" altLang="fr-FR" sz="2400"/>
              <a:t>." </a:t>
            </a:r>
          </a:p>
          <a:p>
            <a:pPr>
              <a:lnSpc>
                <a:spcPct val="90000"/>
              </a:lnSpc>
            </a:pPr>
            <a:endParaRPr lang="en-US" altLang="fr-FR" sz="2400"/>
          </a:p>
          <a:p>
            <a:pPr>
              <a:lnSpc>
                <a:spcPct val="90000"/>
              </a:lnSpc>
              <a:buFont typeface="Wingdings" panose="05000000000000000000" pitchFamily="2" charset="2"/>
              <a:buChar char="«"/>
            </a:pPr>
            <a:r>
              <a:rPr lang="en-US" altLang="fr-FR" sz="2400" b="1"/>
              <a:t>Strategy</a:t>
            </a:r>
            <a:r>
              <a:rPr lang="en-US" altLang="fr-FR" sz="2400"/>
              <a:t> is about </a:t>
            </a:r>
            <a:r>
              <a:rPr lang="en-US" altLang="fr-FR" sz="2400" b="1"/>
              <a:t>competitive position</a:t>
            </a:r>
            <a:r>
              <a:rPr lang="en-US" altLang="fr-FR" sz="2400"/>
              <a:t>, about differentiating yourself in the eyes of the customer, about adding value through a mix of activities different from those used by competitors.</a:t>
            </a:r>
          </a:p>
          <a:p>
            <a:pPr>
              <a:lnSpc>
                <a:spcPct val="90000"/>
              </a:lnSpc>
              <a:buFontTx/>
              <a:buNone/>
            </a:pPr>
            <a:r>
              <a:rPr lang="en-US" altLang="fr-FR" sz="2400"/>
              <a:t> </a:t>
            </a:r>
          </a:p>
          <a:p>
            <a:pPr>
              <a:lnSpc>
                <a:spcPct val="90000"/>
              </a:lnSpc>
              <a:buFont typeface="Wingdings" panose="05000000000000000000" pitchFamily="2" charset="2"/>
              <a:buChar char="«"/>
            </a:pPr>
            <a:r>
              <a:rPr lang="en-US" altLang="fr-FR" sz="2400"/>
              <a:t>His formal definition : "</a:t>
            </a:r>
            <a:r>
              <a:rPr lang="en-US" altLang="fr-FR" sz="2400" i="1"/>
              <a:t>a combination of the ends (goals) for which the firm is striving and the means (policies) by which it is seeking to get there</a:t>
            </a:r>
            <a:r>
              <a:rPr lang="en-US" altLang="fr-FR" sz="240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323850" y="0"/>
            <a:ext cx="8229600" cy="1143000"/>
          </a:xfrm>
        </p:spPr>
        <p:txBody>
          <a:bodyPr/>
          <a:lstStyle/>
          <a:p>
            <a:r>
              <a:rPr lang="en-US" altLang="fr-FR" b="1">
                <a:solidFill>
                  <a:schemeClr val="bg1"/>
                </a:solidFill>
              </a:rPr>
              <a:t>Henry Mintzberg : </a:t>
            </a:r>
            <a:r>
              <a:rPr lang="en-US" altLang="fr-FR" b="1" i="1">
                <a:solidFill>
                  <a:schemeClr val="bg1"/>
                </a:solidFill>
              </a:rPr>
              <a:t>5 “P</a:t>
            </a:r>
            <a:r>
              <a:rPr lang="en-US" altLang="fr-FR" b="1" i="1"/>
              <a:t>”</a:t>
            </a:r>
          </a:p>
        </p:txBody>
      </p:sp>
      <p:sp>
        <p:nvSpPr>
          <p:cNvPr id="38915" name="Rectangle 3"/>
          <p:cNvSpPr>
            <a:spLocks noGrp="1"/>
          </p:cNvSpPr>
          <p:nvPr>
            <p:ph type="body" idx="4294967295"/>
          </p:nvPr>
        </p:nvSpPr>
        <p:spPr/>
        <p:txBody>
          <a:bodyPr/>
          <a:lstStyle/>
          <a:p>
            <a:pPr marL="609600" indent="-609600">
              <a:lnSpc>
                <a:spcPct val="90000"/>
              </a:lnSpc>
              <a:buFont typeface="Wingdings" panose="05000000000000000000" pitchFamily="2" charset="2"/>
              <a:buChar char="«"/>
            </a:pPr>
            <a:r>
              <a:rPr lang="en-US" altLang="fr-FR" b="1">
                <a:solidFill>
                  <a:schemeClr val="folHlink"/>
                </a:solidFill>
              </a:rPr>
              <a:t>P</a:t>
            </a:r>
            <a:r>
              <a:rPr lang="en-US" altLang="fr-FR" sz="2000" b="1">
                <a:solidFill>
                  <a:schemeClr val="folHlink"/>
                </a:solidFill>
              </a:rPr>
              <a:t>lan</a:t>
            </a:r>
            <a:r>
              <a:rPr lang="en-US" altLang="fr-FR" sz="2000">
                <a:solidFill>
                  <a:schemeClr val="folHlink"/>
                </a:solidFill>
              </a:rPr>
              <a:t>,</a:t>
            </a:r>
            <a:r>
              <a:rPr lang="en-US" altLang="fr-FR" sz="2000"/>
              <a:t> a "how," a means of getting from here to there. </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t>P</a:t>
            </a:r>
            <a:r>
              <a:rPr lang="en-US" altLang="fr-FR" sz="2000" b="1"/>
              <a:t>lo</a:t>
            </a:r>
            <a:r>
              <a:rPr lang="en-US" altLang="fr-FR" sz="2000"/>
              <a:t>y, really just a specific manoeuvre intended to outwit an opponent or competitor.</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solidFill>
                  <a:schemeClr val="folHlink"/>
                </a:solidFill>
              </a:rPr>
              <a:t>P</a:t>
            </a:r>
            <a:r>
              <a:rPr lang="en-US" altLang="fr-FR" sz="2000" b="1">
                <a:solidFill>
                  <a:schemeClr val="folHlink"/>
                </a:solidFill>
              </a:rPr>
              <a:t>attern</a:t>
            </a:r>
            <a:r>
              <a:rPr lang="en-US" altLang="fr-FR" sz="2000" b="1"/>
              <a:t> </a:t>
            </a:r>
            <a:r>
              <a:rPr lang="en-US" altLang="fr-FR" sz="2000"/>
              <a:t>in actions over time ; for example, a company that regularly markets very expensive products is using a "high end" strategy. </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t>P</a:t>
            </a:r>
            <a:r>
              <a:rPr lang="en-US" altLang="fr-FR" sz="2000" b="1"/>
              <a:t>osition</a:t>
            </a:r>
            <a:r>
              <a:rPr lang="en-US" altLang="fr-FR" sz="2000"/>
              <a:t>; that is, it reflects decisions to offer particular products or services in particular markets. </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solidFill>
                  <a:schemeClr val="folHlink"/>
                </a:solidFill>
              </a:rPr>
              <a:t>P</a:t>
            </a:r>
            <a:r>
              <a:rPr lang="en-US" altLang="fr-FR" sz="2000" b="1">
                <a:solidFill>
                  <a:schemeClr val="folHlink"/>
                </a:solidFill>
              </a:rPr>
              <a:t>erspective</a:t>
            </a:r>
            <a:r>
              <a:rPr lang="en-US" altLang="fr-FR" sz="2000"/>
              <a:t>, that is, vision and direction. </a:t>
            </a:r>
          </a:p>
          <a:p>
            <a:pPr marL="609600" indent="-609600">
              <a:lnSpc>
                <a:spcPct val="90000"/>
              </a:lnSpc>
            </a:pPr>
            <a:endParaRPr lang="en-US" altLang="fr-FR" sz="2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altLang="fr-FR">
                <a:solidFill>
                  <a:schemeClr val="bg1"/>
                </a:solidFill>
              </a:rPr>
              <a:t>Main Strategic Approaches</a:t>
            </a:r>
            <a:br>
              <a:rPr lang="en-US" altLang="fr-FR">
                <a:solidFill>
                  <a:schemeClr val="bg1"/>
                </a:solidFill>
              </a:rPr>
            </a:br>
            <a:r>
              <a:rPr lang="en-US" altLang="fr-FR" sz="1600">
                <a:solidFill>
                  <a:schemeClr val="bg1"/>
                </a:solidFill>
              </a:rPr>
              <a:t>(Saias &amp; Métais, 2001)</a:t>
            </a:r>
          </a:p>
        </p:txBody>
      </p:sp>
      <p:sp>
        <p:nvSpPr>
          <p:cNvPr id="39939" name="Text Box 3"/>
          <p:cNvSpPr txBox="1">
            <a:spLocks noChangeArrowheads="1"/>
          </p:cNvSpPr>
          <p:nvPr/>
        </p:nvSpPr>
        <p:spPr bwMode="auto">
          <a:xfrm>
            <a:off x="900113" y="1773238"/>
            <a:ext cx="3382962" cy="406400"/>
          </a:xfrm>
          <a:prstGeom prst="rect">
            <a:avLst/>
          </a:prstGeom>
          <a:solidFill>
            <a:srgbClr val="00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2000" b="1">
                <a:solidFill>
                  <a:schemeClr val="bg1"/>
                </a:solidFill>
                <a:latin typeface="Tahoma" panose="020B0604030504040204" pitchFamily="34" charset="0"/>
              </a:rPr>
              <a:t>POSITIONING</a:t>
            </a:r>
          </a:p>
        </p:txBody>
      </p:sp>
      <p:sp>
        <p:nvSpPr>
          <p:cNvPr id="39940" name="Text Box 4"/>
          <p:cNvSpPr txBox="1">
            <a:spLocks noChangeArrowheads="1"/>
          </p:cNvSpPr>
          <p:nvPr/>
        </p:nvSpPr>
        <p:spPr bwMode="auto">
          <a:xfrm>
            <a:off x="5148263" y="1773238"/>
            <a:ext cx="3382962" cy="406400"/>
          </a:xfrm>
          <a:prstGeom prst="rect">
            <a:avLst/>
          </a:prstGeom>
          <a:solidFill>
            <a:srgbClr val="00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2000" b="1">
                <a:solidFill>
                  <a:schemeClr val="bg1"/>
                </a:solidFill>
                <a:latin typeface="Tahoma" panose="020B0604030504040204" pitchFamily="34" charset="0"/>
              </a:rPr>
              <a:t>MOVEMENT</a:t>
            </a:r>
          </a:p>
        </p:txBody>
      </p:sp>
      <p:sp>
        <p:nvSpPr>
          <p:cNvPr id="39941" name="Text Box 5"/>
          <p:cNvSpPr txBox="1">
            <a:spLocks noChangeArrowheads="1"/>
          </p:cNvSpPr>
          <p:nvPr/>
        </p:nvSpPr>
        <p:spPr bwMode="auto">
          <a:xfrm>
            <a:off x="2484438" y="3284538"/>
            <a:ext cx="18002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Competitive</a:t>
            </a:r>
          </a:p>
          <a:p>
            <a:pPr algn="ctr" eaLnBrk="1" hangingPunct="1">
              <a:spcBef>
                <a:spcPct val="50000"/>
              </a:spcBef>
              <a:buFontTx/>
              <a:buNone/>
            </a:pPr>
            <a:r>
              <a:rPr lang="fr-FR" altLang="fr-FR" sz="1800" b="1">
                <a:latin typeface="Tahoma" panose="020B0604030504040204" pitchFamily="34" charset="0"/>
              </a:rPr>
              <a:t>Advantage </a:t>
            </a:r>
          </a:p>
          <a:p>
            <a:pPr algn="ctr" eaLnBrk="1" hangingPunct="1">
              <a:spcBef>
                <a:spcPct val="50000"/>
              </a:spcBef>
              <a:buFontTx/>
              <a:buNone/>
            </a:pPr>
            <a:endParaRPr lang="fr-FR" altLang="fr-FR" sz="1800" b="1">
              <a:latin typeface="Tahoma" panose="020B0604030504040204" pitchFamily="34" charset="0"/>
            </a:endParaRPr>
          </a:p>
        </p:txBody>
      </p:sp>
      <p:sp>
        <p:nvSpPr>
          <p:cNvPr id="39942" name="Text Box 6"/>
          <p:cNvSpPr txBox="1">
            <a:spLocks noChangeArrowheads="1"/>
          </p:cNvSpPr>
          <p:nvPr/>
        </p:nvSpPr>
        <p:spPr bwMode="auto">
          <a:xfrm>
            <a:off x="4932363" y="3141663"/>
            <a:ext cx="1873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Resource-Based View RBV</a:t>
            </a:r>
          </a:p>
        </p:txBody>
      </p:sp>
      <p:sp>
        <p:nvSpPr>
          <p:cNvPr id="39943" name="Text Box 7"/>
          <p:cNvSpPr txBox="1">
            <a:spLocks noChangeArrowheads="1"/>
          </p:cNvSpPr>
          <p:nvPr/>
        </p:nvSpPr>
        <p:spPr bwMode="auto">
          <a:xfrm>
            <a:off x="6804025" y="3141663"/>
            <a:ext cx="2339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Permanent Transformation</a:t>
            </a:r>
          </a:p>
        </p:txBody>
      </p:sp>
      <p:sp>
        <p:nvSpPr>
          <p:cNvPr id="39944" name="Line 8"/>
          <p:cNvSpPr>
            <a:spLocks noChangeShapeType="1"/>
          </p:cNvSpPr>
          <p:nvPr/>
        </p:nvSpPr>
        <p:spPr bwMode="auto">
          <a:xfrm flipH="1">
            <a:off x="1476375" y="2205038"/>
            <a:ext cx="1008063"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5" name="Line 9"/>
          <p:cNvSpPr>
            <a:spLocks noChangeShapeType="1"/>
          </p:cNvSpPr>
          <p:nvPr/>
        </p:nvSpPr>
        <p:spPr bwMode="auto">
          <a:xfrm>
            <a:off x="2484438" y="2205038"/>
            <a:ext cx="86360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6" name="Line 10"/>
          <p:cNvSpPr>
            <a:spLocks noChangeShapeType="1"/>
          </p:cNvSpPr>
          <p:nvPr/>
        </p:nvSpPr>
        <p:spPr bwMode="auto">
          <a:xfrm flipH="1">
            <a:off x="5940425" y="2205038"/>
            <a:ext cx="86360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7" name="Line 11"/>
          <p:cNvSpPr>
            <a:spLocks noChangeShapeType="1"/>
          </p:cNvSpPr>
          <p:nvPr/>
        </p:nvSpPr>
        <p:spPr bwMode="auto">
          <a:xfrm>
            <a:off x="6804025" y="2205038"/>
            <a:ext cx="1081088"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8" name="Text Box 12"/>
          <p:cNvSpPr txBox="1">
            <a:spLocks noChangeArrowheads="1"/>
          </p:cNvSpPr>
          <p:nvPr/>
        </p:nvSpPr>
        <p:spPr bwMode="auto">
          <a:xfrm>
            <a:off x="755650" y="4868863"/>
            <a:ext cx="331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oudy Stout" pitchFamily="18" charset="0"/>
              </a:rPr>
              <a:t>STRATEGIC « FIT »</a:t>
            </a:r>
          </a:p>
        </p:txBody>
      </p:sp>
      <p:sp>
        <p:nvSpPr>
          <p:cNvPr id="39949" name="Text Box 13"/>
          <p:cNvSpPr txBox="1">
            <a:spLocks noChangeArrowheads="1"/>
          </p:cNvSpPr>
          <p:nvPr/>
        </p:nvSpPr>
        <p:spPr bwMode="auto">
          <a:xfrm>
            <a:off x="5076825" y="4941888"/>
            <a:ext cx="33115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oudy Stout" pitchFamily="18" charset="0"/>
              </a:rPr>
              <a:t>STRATEGIC</a:t>
            </a:r>
          </a:p>
          <a:p>
            <a:pPr algn="ctr" eaLnBrk="1" hangingPunct="1">
              <a:spcBef>
                <a:spcPct val="50000"/>
              </a:spcBef>
              <a:buFontTx/>
              <a:buNone/>
            </a:pPr>
            <a:r>
              <a:rPr lang="fr-FR" altLang="fr-FR" sz="1800" b="1">
                <a:latin typeface="Goudy Stout" pitchFamily="18" charset="0"/>
              </a:rPr>
              <a:t>« INTENT »</a:t>
            </a:r>
          </a:p>
        </p:txBody>
      </p:sp>
      <p:sp>
        <p:nvSpPr>
          <p:cNvPr id="39950" name="AutoShape 14"/>
          <p:cNvSpPr>
            <a:spLocks/>
          </p:cNvSpPr>
          <p:nvPr/>
        </p:nvSpPr>
        <p:spPr bwMode="auto">
          <a:xfrm rot="5400000">
            <a:off x="2051844" y="2637631"/>
            <a:ext cx="863600" cy="3455988"/>
          </a:xfrm>
          <a:prstGeom prst="rightBrace">
            <a:avLst>
              <a:gd name="adj1" fmla="val 333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39951" name="AutoShape 15"/>
          <p:cNvSpPr>
            <a:spLocks/>
          </p:cNvSpPr>
          <p:nvPr/>
        </p:nvSpPr>
        <p:spPr bwMode="auto">
          <a:xfrm rot="5400000">
            <a:off x="6228557" y="2709069"/>
            <a:ext cx="863600" cy="3455987"/>
          </a:xfrm>
          <a:prstGeom prst="rightBrace">
            <a:avLst>
              <a:gd name="adj1" fmla="val 333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39952" name="Text Box 16"/>
          <p:cNvSpPr txBox="1">
            <a:spLocks noChangeArrowheads="1"/>
          </p:cNvSpPr>
          <p:nvPr/>
        </p:nvSpPr>
        <p:spPr bwMode="auto">
          <a:xfrm>
            <a:off x="323850" y="3213100"/>
            <a:ext cx="18002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S.W.O.T</a:t>
            </a:r>
          </a:p>
          <a:p>
            <a:pPr algn="ctr" eaLnBrk="1" hangingPunct="1">
              <a:spcBef>
                <a:spcPct val="50000"/>
              </a:spcBef>
              <a:buFontTx/>
              <a:buNone/>
            </a:pPr>
            <a:r>
              <a:rPr lang="fr-FR" altLang="fr-FR" sz="1800" b="1">
                <a:latin typeface="Tahoma" panose="020B0604030504040204" pitchFamily="34" charset="0"/>
              </a:rPr>
              <a:t>5 Forces</a:t>
            </a:r>
          </a:p>
        </p:txBody>
      </p:sp>
      <p:sp>
        <p:nvSpPr>
          <p:cNvPr id="39953" name="Text Box 17"/>
          <p:cNvSpPr txBox="1">
            <a:spLocks noChangeArrowheads="1"/>
          </p:cNvSpPr>
          <p:nvPr/>
        </p:nvSpPr>
        <p:spPr bwMode="auto">
          <a:xfrm>
            <a:off x="755650" y="5805488"/>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i="1">
                <a:latin typeface="Arial" panose="020B0604020202020204" pitchFamily="34" charset="0"/>
              </a:rPr>
              <a:t>Michael Porter &amp; Co</a:t>
            </a:r>
          </a:p>
        </p:txBody>
      </p:sp>
      <p:sp>
        <p:nvSpPr>
          <p:cNvPr id="39954" name="Text Box 18"/>
          <p:cNvSpPr txBox="1">
            <a:spLocks noChangeArrowheads="1"/>
          </p:cNvSpPr>
          <p:nvPr/>
        </p:nvSpPr>
        <p:spPr bwMode="auto">
          <a:xfrm>
            <a:off x="5219700" y="5876925"/>
            <a:ext cx="309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i="1">
                <a:latin typeface="Arial" panose="020B0604020202020204" pitchFamily="34" charset="0"/>
              </a:rPr>
              <a:t>Gary Hamel and C. K Prahalad &amp; Co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en-US" altLang="fr-FR" b="1">
                <a:solidFill>
                  <a:schemeClr val="bg1"/>
                </a:solidFill>
              </a:rPr>
              <a:t>FIT</a:t>
            </a:r>
          </a:p>
        </p:txBody>
      </p:sp>
      <p:sp>
        <p:nvSpPr>
          <p:cNvPr id="40963" name="Rectangle 3"/>
          <p:cNvSpPr>
            <a:spLocks noGrp="1"/>
          </p:cNvSpPr>
          <p:nvPr>
            <p:ph type="body" idx="4294967295"/>
          </p:nvPr>
        </p:nvSpPr>
        <p:spPr/>
        <p:txBody>
          <a:bodyPr/>
          <a:lstStyle/>
          <a:p>
            <a:pPr algn="ctr">
              <a:lnSpc>
                <a:spcPct val="90000"/>
              </a:lnSpc>
              <a:buFontTx/>
              <a:buNone/>
            </a:pPr>
            <a:r>
              <a:rPr lang="en-US" altLang="fr-FR" b="1">
                <a:solidFill>
                  <a:schemeClr val="folHlink"/>
                </a:solidFill>
              </a:rPr>
              <a:t>What business are we in ?</a:t>
            </a:r>
          </a:p>
          <a:p>
            <a:pPr>
              <a:lnSpc>
                <a:spcPct val="90000"/>
              </a:lnSpc>
            </a:pPr>
            <a:endParaRPr lang="en-US" altLang="fr-FR" b="1">
              <a:solidFill>
                <a:schemeClr val="folHlink"/>
              </a:solidFill>
            </a:endParaRPr>
          </a:p>
          <a:p>
            <a:pPr>
              <a:lnSpc>
                <a:spcPct val="90000"/>
              </a:lnSpc>
              <a:buFont typeface="Wingdings" panose="05000000000000000000" pitchFamily="2" charset="2"/>
              <a:buChar char="«"/>
            </a:pPr>
            <a:r>
              <a:rPr lang="en-US" altLang="fr-FR" sz="2400"/>
              <a:t>S-C-P : Structure Conduct Performance</a:t>
            </a:r>
          </a:p>
          <a:p>
            <a:pPr lvl="1">
              <a:lnSpc>
                <a:spcPct val="90000"/>
              </a:lnSpc>
            </a:pPr>
            <a:r>
              <a:rPr lang="en-US" altLang="fr-FR" sz="2000"/>
              <a:t>The </a:t>
            </a:r>
            <a:r>
              <a:rPr lang="en-US" altLang="fr-FR" sz="2000" b="1"/>
              <a:t>structure of the industry</a:t>
            </a:r>
            <a:r>
              <a:rPr lang="en-US" altLang="fr-FR" sz="2000"/>
              <a:t> will dictate the conduct of firms and thereby their performance (most popular : SWOT or “five-forces” model (</a:t>
            </a:r>
            <a:r>
              <a:rPr lang="en-US" altLang="fr-FR" sz="1800"/>
              <a:t>Porter, 1979</a:t>
            </a:r>
            <a:r>
              <a:rPr lang="en-US" altLang="fr-FR" sz="2000"/>
              <a:t>)).</a:t>
            </a:r>
          </a:p>
          <a:p>
            <a:pPr lvl="1">
              <a:lnSpc>
                <a:spcPct val="90000"/>
              </a:lnSpc>
            </a:pPr>
            <a:endParaRPr lang="en-US" altLang="fr-FR" sz="2000"/>
          </a:p>
          <a:p>
            <a:pPr>
              <a:lnSpc>
                <a:spcPct val="90000"/>
              </a:lnSpc>
            </a:pPr>
            <a:endParaRPr lang="en-US" altLang="fr-FR" sz="2400"/>
          </a:p>
          <a:p>
            <a:pPr>
              <a:lnSpc>
                <a:spcPct val="90000"/>
              </a:lnSpc>
              <a:buFont typeface="Wingdings" panose="05000000000000000000" pitchFamily="2" charset="2"/>
              <a:buChar char="«"/>
            </a:pPr>
            <a:r>
              <a:rPr lang="en-US" altLang="fr-FR" sz="2400"/>
              <a:t>The big illustration is the 5 Forces Model (Porter, 1979).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R&amp;D </a:t>
            </a:r>
            <a:r>
              <a:rPr lang="fr-FR" dirty="0" err="1"/>
              <a:t>Department</a:t>
            </a:r>
            <a:r>
              <a:rPr lang="fr-FR" dirty="0"/>
              <a:t> FFT / Roland Garros</a:t>
            </a:r>
          </a:p>
        </p:txBody>
      </p:sp>
      <p:sp>
        <p:nvSpPr>
          <p:cNvPr id="4" name="Espace réservé du contenu 3"/>
          <p:cNvSpPr>
            <a:spLocks noGrp="1"/>
          </p:cNvSpPr>
          <p:nvPr>
            <p:ph idx="1"/>
          </p:nvPr>
        </p:nvSpPr>
        <p:spPr>
          <a:xfrm>
            <a:off x="553011" y="1744466"/>
            <a:ext cx="3532797" cy="3017520"/>
          </a:xfrm>
        </p:spPr>
        <p:txBody>
          <a:bodyPr/>
          <a:lstStyle/>
          <a:p>
            <a:pPr>
              <a:buFont typeface="Wingdings" panose="05000000000000000000" pitchFamily="2" charset="2"/>
              <a:buChar char="§"/>
            </a:pPr>
            <a:r>
              <a:rPr lang="fr-FR" sz="2400" dirty="0"/>
              <a:t>Fan &amp; </a:t>
            </a:r>
            <a:r>
              <a:rPr lang="fr-FR" sz="2400" dirty="0" err="1"/>
              <a:t>Practicers</a:t>
            </a:r>
            <a:r>
              <a:rPr lang="fr-FR" sz="2400" dirty="0"/>
              <a:t> </a:t>
            </a:r>
            <a:r>
              <a:rPr lang="fr-FR" sz="2400" dirty="0" err="1"/>
              <a:t>experience</a:t>
            </a:r>
            <a:r>
              <a:rPr lang="fr-FR" sz="2400" dirty="0"/>
              <a:t> &amp; engagement</a:t>
            </a:r>
          </a:p>
          <a:p>
            <a:pPr>
              <a:buFont typeface="Wingdings" panose="05000000000000000000" pitchFamily="2" charset="2"/>
              <a:buChar char="§"/>
            </a:pPr>
            <a:r>
              <a:rPr lang="fr-FR" sz="2400" dirty="0" err="1"/>
              <a:t>Sponsorship</a:t>
            </a:r>
            <a:r>
              <a:rPr lang="fr-FR" sz="2400" dirty="0"/>
              <a:t> activations </a:t>
            </a:r>
          </a:p>
          <a:p>
            <a:pPr>
              <a:buFont typeface="Wingdings" panose="05000000000000000000" pitchFamily="2" charset="2"/>
              <a:buChar char="§"/>
            </a:pPr>
            <a:r>
              <a:rPr lang="fr-FR" sz="2400" dirty="0"/>
              <a:t>CSR</a:t>
            </a:r>
          </a:p>
          <a:p>
            <a:pPr>
              <a:buFont typeface="Wingdings" panose="05000000000000000000" pitchFamily="2" charset="2"/>
              <a:buChar char="§"/>
            </a:pPr>
            <a:r>
              <a:rPr lang="fr-FR" sz="2400" dirty="0"/>
              <a:t>Strategic management</a:t>
            </a:r>
          </a:p>
          <a:p>
            <a:pPr>
              <a:buFont typeface="Wingdings" panose="05000000000000000000" pitchFamily="2" charset="2"/>
              <a:buChar char="§"/>
            </a:pPr>
            <a:r>
              <a:rPr lang="fr-FR" sz="2400" dirty="0"/>
              <a:t>Digital marketing</a:t>
            </a:r>
          </a:p>
          <a:p>
            <a:pPr>
              <a:buFont typeface="Wingdings" panose="05000000000000000000" pitchFamily="2" charset="2"/>
              <a:buChar char="§"/>
            </a:pPr>
            <a:r>
              <a:rPr lang="fr-FR" sz="2400" dirty="0"/>
              <a:t>Sport </a:t>
            </a:r>
            <a:r>
              <a:rPr lang="fr-FR" sz="2400" dirty="0" err="1"/>
              <a:t>law</a:t>
            </a:r>
            <a:endParaRPr lang="fr-FR" sz="2400" dirty="0"/>
          </a:p>
          <a:p>
            <a:pPr>
              <a:buFont typeface="Wingdings" panose="05000000000000000000" pitchFamily="2" charset="2"/>
              <a:buChar char="§"/>
            </a:pPr>
            <a:r>
              <a:rPr lang="fr-FR" sz="2400" dirty="0"/>
              <a:t>…</a:t>
            </a:r>
          </a:p>
        </p:txBody>
      </p:sp>
      <p:pic>
        <p:nvPicPr>
          <p:cNvPr id="5" name="Picture 9" descr="fft-qu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387" y="2388330"/>
            <a:ext cx="1333214" cy="38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rolland-garros-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757" y="2305141"/>
            <a:ext cx="534962" cy="5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848" y="2364251"/>
            <a:ext cx="393163" cy="472268"/>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801" y="2256544"/>
            <a:ext cx="698392" cy="601198"/>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4613" y="2282219"/>
            <a:ext cx="602720" cy="602720"/>
          </a:xfrm>
          <a:prstGeom prst="rect">
            <a:avLst/>
          </a:prstGeom>
        </p:spPr>
      </p:pic>
      <p:pic>
        <p:nvPicPr>
          <p:cNvPr id="10" name="Picture 10" descr="ATP+World+Tour+Logo+1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6056" y="2352304"/>
            <a:ext cx="397460" cy="45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2955" y="2418475"/>
            <a:ext cx="466464" cy="466464"/>
          </a:xfrm>
          <a:prstGeom prst="rect">
            <a:avLst/>
          </a:prstGeom>
        </p:spPr>
      </p:pic>
      <p:pic>
        <p:nvPicPr>
          <p:cNvPr id="12" name="Picture 30" descr="logo_BNP_Parib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4218" y="3068162"/>
            <a:ext cx="1096337" cy="5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 descr="Résultat de recherche d'images pour &quot;emirates&quot;"/>
          <p:cNvSpPr>
            <a:spLocks noChangeAspect="1" noChangeArrowheads="1"/>
          </p:cNvSpPr>
          <p:nvPr/>
        </p:nvSpPr>
        <p:spPr bwMode="auto">
          <a:xfrm>
            <a:off x="-23812" y="754857"/>
            <a:ext cx="1078706" cy="107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a:p>
        </p:txBody>
      </p:sp>
      <p:sp>
        <p:nvSpPr>
          <p:cNvPr id="14" name="AutoShape 4" descr="Résultat de recherche d'images pour &quot;emirates&quot;"/>
          <p:cNvSpPr>
            <a:spLocks noChangeAspect="1" noChangeArrowheads="1"/>
          </p:cNvSpPr>
          <p:nvPr/>
        </p:nvSpPr>
        <p:spPr bwMode="auto">
          <a:xfrm>
            <a:off x="-23813"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a:p>
        </p:txBody>
      </p:sp>
      <p:pic>
        <p:nvPicPr>
          <p:cNvPr id="15" name="Imag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1146" y="2991050"/>
            <a:ext cx="804359" cy="552327"/>
          </a:xfrm>
          <a:prstGeom prst="rect">
            <a:avLst/>
          </a:prstGeom>
        </p:spPr>
      </p:pic>
      <p:pic>
        <p:nvPicPr>
          <p:cNvPr id="18" name="Imag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00281" y="2961144"/>
            <a:ext cx="988037" cy="741599"/>
          </a:xfrm>
          <a:prstGeom prst="rect">
            <a:avLst/>
          </a:prstGeom>
        </p:spPr>
      </p:pic>
      <p:pic>
        <p:nvPicPr>
          <p:cNvPr id="19" name="Imag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4242" y="2940334"/>
            <a:ext cx="1201968" cy="676107"/>
          </a:xfrm>
          <a:prstGeom prst="rect">
            <a:avLst/>
          </a:prstGeom>
        </p:spPr>
      </p:pic>
      <p:pic>
        <p:nvPicPr>
          <p:cNvPr id="20" name="Imag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3629" y="3747995"/>
            <a:ext cx="996926" cy="593669"/>
          </a:xfrm>
          <a:prstGeom prst="rect">
            <a:avLst/>
          </a:prstGeom>
        </p:spPr>
      </p:pic>
      <p:pic>
        <p:nvPicPr>
          <p:cNvPr id="21" name="Imag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28423" y="3760978"/>
            <a:ext cx="1773194" cy="455447"/>
          </a:xfrm>
          <a:prstGeom prst="rect">
            <a:avLst/>
          </a:prstGeom>
        </p:spPr>
      </p:pic>
      <p:pic>
        <p:nvPicPr>
          <p:cNvPr id="22" name="Imag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11214" y="3712558"/>
            <a:ext cx="1004012" cy="483599"/>
          </a:xfrm>
          <a:prstGeom prst="rect">
            <a:avLst/>
          </a:prstGeom>
        </p:spPr>
      </p:pic>
      <p:pic>
        <p:nvPicPr>
          <p:cNvPr id="23" name="Imag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23516" y="3729581"/>
            <a:ext cx="615811" cy="480332"/>
          </a:xfrm>
          <a:prstGeom prst="rect">
            <a:avLst/>
          </a:prstGeom>
        </p:spPr>
      </p:pic>
      <p:pic>
        <p:nvPicPr>
          <p:cNvPr id="24" name="Imag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33312" y="4461455"/>
            <a:ext cx="1032281" cy="300531"/>
          </a:xfrm>
          <a:prstGeom prst="rect">
            <a:avLst/>
          </a:prstGeom>
        </p:spPr>
      </p:pic>
      <p:pic>
        <p:nvPicPr>
          <p:cNvPr id="25" name="Imag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18993" y="4419416"/>
            <a:ext cx="1579230" cy="482142"/>
          </a:xfrm>
          <a:prstGeom prst="rect">
            <a:avLst/>
          </a:prstGeom>
        </p:spPr>
      </p:pic>
      <p:pic>
        <p:nvPicPr>
          <p:cNvPr id="26" name="Imag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271543" y="4274660"/>
            <a:ext cx="633549" cy="633549"/>
          </a:xfrm>
          <a:prstGeom prst="rect">
            <a:avLst/>
          </a:prstGeom>
        </p:spPr>
      </p:pic>
      <p:pic>
        <p:nvPicPr>
          <p:cNvPr id="27" name="Imag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22975" y="4274660"/>
            <a:ext cx="633143" cy="533951"/>
          </a:xfrm>
          <a:prstGeom prst="rect">
            <a:avLst/>
          </a:prstGeom>
        </p:spPr>
      </p:pic>
      <p:pic>
        <p:nvPicPr>
          <p:cNvPr id="28" name="Imag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35580" y="4886732"/>
            <a:ext cx="642728" cy="642728"/>
          </a:xfrm>
          <a:prstGeom prst="rect">
            <a:avLst/>
          </a:prstGeom>
        </p:spPr>
      </p:pic>
      <p:pic>
        <p:nvPicPr>
          <p:cNvPr id="29" name="Image 2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01111" y="4886732"/>
            <a:ext cx="634442" cy="634442"/>
          </a:xfrm>
          <a:prstGeom prst="rect">
            <a:avLst/>
          </a:prstGeom>
        </p:spPr>
      </p:pic>
      <p:pic>
        <p:nvPicPr>
          <p:cNvPr id="30" name="Image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077424" y="4908210"/>
            <a:ext cx="1232587" cy="466889"/>
          </a:xfrm>
          <a:prstGeom prst="rect">
            <a:avLst/>
          </a:prstGeom>
        </p:spPr>
      </p:pic>
      <p:pic>
        <p:nvPicPr>
          <p:cNvPr id="31" name="Imag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38721" y="5044749"/>
            <a:ext cx="1104235" cy="330350"/>
          </a:xfrm>
          <a:prstGeom prst="rect">
            <a:avLst/>
          </a:prstGeom>
        </p:spPr>
      </p:pic>
    </p:spTree>
    <p:extLst>
      <p:ext uri="{BB962C8B-B14F-4D97-AF65-F5344CB8AC3E}">
        <p14:creationId xmlns:p14="http://schemas.microsoft.com/office/powerpoint/2010/main" val="28599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63938" y="1484313"/>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87" name="Rectangle 3"/>
          <p:cNvSpPr>
            <a:spLocks noChangeArrowheads="1"/>
          </p:cNvSpPr>
          <p:nvPr/>
        </p:nvSpPr>
        <p:spPr bwMode="auto">
          <a:xfrm>
            <a:off x="609600" y="16002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endParaRPr lang="en-US" altLang="fr-FR" sz="1600"/>
          </a:p>
          <a:p>
            <a:endParaRPr lang="en-US" altLang="fr-FR" sz="2100"/>
          </a:p>
        </p:txBody>
      </p:sp>
      <p:sp>
        <p:nvSpPr>
          <p:cNvPr id="41988" name="Rectangle 4"/>
          <p:cNvSpPr>
            <a:spLocks noChangeArrowheads="1"/>
          </p:cNvSpPr>
          <p:nvPr/>
        </p:nvSpPr>
        <p:spPr bwMode="auto">
          <a:xfrm>
            <a:off x="755650" y="188913"/>
            <a:ext cx="8015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Porter’s Five Forces (Industry)</a:t>
            </a:r>
          </a:p>
        </p:txBody>
      </p:sp>
      <p:sp>
        <p:nvSpPr>
          <p:cNvPr id="41989" name="Text Box 5"/>
          <p:cNvSpPr txBox="1">
            <a:spLocks noChangeArrowheads="1"/>
          </p:cNvSpPr>
          <p:nvPr/>
        </p:nvSpPr>
        <p:spPr bwMode="auto">
          <a:xfrm>
            <a:off x="3851275" y="1628775"/>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Barriers to Entry</a:t>
            </a:r>
          </a:p>
        </p:txBody>
      </p:sp>
      <p:sp>
        <p:nvSpPr>
          <p:cNvPr id="41990" name="Rectangle 6"/>
          <p:cNvSpPr>
            <a:spLocks noChangeArrowheads="1"/>
          </p:cNvSpPr>
          <p:nvPr/>
        </p:nvSpPr>
        <p:spPr bwMode="auto">
          <a:xfrm>
            <a:off x="6477000" y="3200400"/>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1" name="Rectangle 7"/>
          <p:cNvSpPr>
            <a:spLocks noChangeArrowheads="1"/>
          </p:cNvSpPr>
          <p:nvPr/>
        </p:nvSpPr>
        <p:spPr bwMode="auto">
          <a:xfrm>
            <a:off x="762000" y="3276600"/>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2" name="Rectangle 8"/>
          <p:cNvSpPr>
            <a:spLocks noChangeArrowheads="1"/>
          </p:cNvSpPr>
          <p:nvPr/>
        </p:nvSpPr>
        <p:spPr bwMode="auto">
          <a:xfrm>
            <a:off x="3635375" y="5013325"/>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3" name="Rectangle 9"/>
          <p:cNvSpPr>
            <a:spLocks noChangeArrowheads="1"/>
          </p:cNvSpPr>
          <p:nvPr/>
        </p:nvSpPr>
        <p:spPr bwMode="auto">
          <a:xfrm>
            <a:off x="3581400" y="3276600"/>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4" name="Text Box 10"/>
          <p:cNvSpPr txBox="1">
            <a:spLocks noChangeArrowheads="1"/>
          </p:cNvSpPr>
          <p:nvPr/>
        </p:nvSpPr>
        <p:spPr bwMode="auto">
          <a:xfrm>
            <a:off x="1066800" y="32766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Bargaining Power of Suppliers</a:t>
            </a:r>
          </a:p>
        </p:txBody>
      </p:sp>
      <p:sp>
        <p:nvSpPr>
          <p:cNvPr id="41995" name="Text Box 11"/>
          <p:cNvSpPr txBox="1">
            <a:spLocks noChangeArrowheads="1"/>
          </p:cNvSpPr>
          <p:nvPr/>
        </p:nvSpPr>
        <p:spPr bwMode="auto">
          <a:xfrm>
            <a:off x="6705600" y="32004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Bargaining Power of Customers</a:t>
            </a:r>
          </a:p>
        </p:txBody>
      </p:sp>
      <p:sp>
        <p:nvSpPr>
          <p:cNvPr id="41996" name="Text Box 12"/>
          <p:cNvSpPr txBox="1">
            <a:spLocks noChangeArrowheads="1"/>
          </p:cNvSpPr>
          <p:nvPr/>
        </p:nvSpPr>
        <p:spPr bwMode="auto">
          <a:xfrm>
            <a:off x="3733800" y="354965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Competitors</a:t>
            </a:r>
          </a:p>
        </p:txBody>
      </p:sp>
      <p:sp>
        <p:nvSpPr>
          <p:cNvPr id="41997" name="Text Box 13"/>
          <p:cNvSpPr txBox="1">
            <a:spLocks noChangeArrowheads="1"/>
          </p:cNvSpPr>
          <p:nvPr/>
        </p:nvSpPr>
        <p:spPr bwMode="auto">
          <a:xfrm>
            <a:off x="3924300" y="53006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Substitutes</a:t>
            </a:r>
          </a:p>
        </p:txBody>
      </p:sp>
      <p:sp>
        <p:nvSpPr>
          <p:cNvPr id="41998" name="AutoShape 14"/>
          <p:cNvSpPr>
            <a:spLocks noChangeArrowheads="1"/>
          </p:cNvSpPr>
          <p:nvPr/>
        </p:nvSpPr>
        <p:spPr bwMode="auto">
          <a:xfrm>
            <a:off x="2843213" y="3716338"/>
            <a:ext cx="609600" cy="381000"/>
          </a:xfrm>
          <a:prstGeom prst="leftRightArrow">
            <a:avLst>
              <a:gd name="adj1" fmla="val 50000"/>
              <a:gd name="adj2" fmla="val 32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9" name="AutoShape 15"/>
          <p:cNvSpPr>
            <a:spLocks noChangeArrowheads="1"/>
          </p:cNvSpPr>
          <p:nvPr/>
        </p:nvSpPr>
        <p:spPr bwMode="auto">
          <a:xfrm>
            <a:off x="5715000" y="3657600"/>
            <a:ext cx="609600" cy="381000"/>
          </a:xfrm>
          <a:prstGeom prst="leftRightArrow">
            <a:avLst>
              <a:gd name="adj1" fmla="val 50000"/>
              <a:gd name="adj2" fmla="val 32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2000" name="AutoShape 16"/>
          <p:cNvSpPr>
            <a:spLocks noChangeArrowheads="1"/>
          </p:cNvSpPr>
          <p:nvPr/>
        </p:nvSpPr>
        <p:spPr bwMode="auto">
          <a:xfrm rot="5400000">
            <a:off x="4279900" y="4441825"/>
            <a:ext cx="571500" cy="419100"/>
          </a:xfrm>
          <a:prstGeom prst="leftRightArrow">
            <a:avLst>
              <a:gd name="adj1" fmla="val 50000"/>
              <a:gd name="adj2" fmla="val 27273"/>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2001" name="AutoShape 17"/>
          <p:cNvSpPr>
            <a:spLocks noChangeArrowheads="1"/>
          </p:cNvSpPr>
          <p:nvPr/>
        </p:nvSpPr>
        <p:spPr bwMode="auto">
          <a:xfrm rot="5400000">
            <a:off x="4241800" y="2679700"/>
            <a:ext cx="609600" cy="381000"/>
          </a:xfrm>
          <a:prstGeom prst="leftRightArrow">
            <a:avLst>
              <a:gd name="adj1" fmla="val 50000"/>
              <a:gd name="adj2" fmla="val 32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altLang="fr-FR" sz="3200" b="1">
                <a:solidFill>
                  <a:schemeClr val="bg1"/>
                </a:solidFill>
              </a:rPr>
              <a:t>Porter’s Five Forces (Industry)</a:t>
            </a:r>
          </a:p>
        </p:txBody>
      </p:sp>
      <p:sp>
        <p:nvSpPr>
          <p:cNvPr id="43011" name="Rectangle 3"/>
          <p:cNvSpPr>
            <a:spLocks noGrp="1"/>
          </p:cNvSpPr>
          <p:nvPr>
            <p:ph type="body" idx="4294967295"/>
          </p:nvPr>
        </p:nvSpPr>
        <p:spPr/>
        <p:txBody>
          <a:bodyPr/>
          <a:lstStyle/>
          <a:p>
            <a:pPr>
              <a:buFont typeface="Wingdings" panose="05000000000000000000" pitchFamily="2" charset="2"/>
              <a:buChar char="«"/>
            </a:pPr>
            <a:r>
              <a:rPr lang="en-US" altLang="fr-FR"/>
              <a:t>The bargaining power of customers :</a:t>
            </a:r>
          </a:p>
          <a:p>
            <a:pPr lvl="1"/>
            <a:r>
              <a:rPr lang="en-US" altLang="fr-FR"/>
              <a:t>Buyer concentration, volume, relative costs, information availability, price sensitivity…</a:t>
            </a:r>
          </a:p>
          <a:p>
            <a:endParaRPr lang="en-US" altLang="fr-FR"/>
          </a:p>
          <a:p>
            <a:pPr>
              <a:buFont typeface="Wingdings" panose="05000000000000000000" pitchFamily="2" charset="2"/>
              <a:buChar char="«"/>
            </a:pPr>
            <a:r>
              <a:rPr lang="en-US" altLang="fr-FR"/>
              <a:t>The bargaining power of suppliers :</a:t>
            </a:r>
          </a:p>
          <a:p>
            <a:pPr lvl="1"/>
            <a:r>
              <a:rPr lang="en-US" altLang="fr-FR"/>
              <a:t>Relative costs, supplier concentration, threat of forward integration, cost of inputs relative to selling price of the product</a:t>
            </a:r>
          </a:p>
          <a:p>
            <a:endParaRPr lang="en-US" alt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457200" y="358775"/>
            <a:ext cx="8229600" cy="622300"/>
          </a:xfrm>
        </p:spPr>
        <p:txBody>
          <a:bodyPr/>
          <a:lstStyle/>
          <a:p>
            <a:r>
              <a:rPr lang="en-US" altLang="fr-FR" sz="3200" b="1">
                <a:solidFill>
                  <a:schemeClr val="bg1"/>
                </a:solidFill>
              </a:rPr>
              <a:t>Porter’s Five Forces (Industry)</a:t>
            </a:r>
          </a:p>
        </p:txBody>
      </p:sp>
      <p:sp>
        <p:nvSpPr>
          <p:cNvPr id="44035" name="Rectangle 3"/>
          <p:cNvSpPr>
            <a:spLocks noGrp="1"/>
          </p:cNvSpPr>
          <p:nvPr>
            <p:ph type="body" idx="4294967295"/>
          </p:nvPr>
        </p:nvSpPr>
        <p:spPr>
          <a:xfrm>
            <a:off x="457200" y="1412875"/>
            <a:ext cx="8229600" cy="4713288"/>
          </a:xfrm>
        </p:spPr>
        <p:txBody>
          <a:bodyPr/>
          <a:lstStyle/>
          <a:p>
            <a:pPr>
              <a:lnSpc>
                <a:spcPct val="90000"/>
              </a:lnSpc>
              <a:buFont typeface="Wingdings" panose="05000000000000000000" pitchFamily="2" charset="2"/>
              <a:buChar char="«"/>
            </a:pPr>
            <a:r>
              <a:rPr lang="en-US" altLang="fr-FR" sz="2400"/>
              <a:t>The threat of new entrants :</a:t>
            </a:r>
          </a:p>
          <a:p>
            <a:pPr lvl="1">
              <a:lnSpc>
                <a:spcPct val="90000"/>
              </a:lnSpc>
            </a:pPr>
            <a:r>
              <a:rPr lang="en-US" altLang="fr-FR"/>
              <a:t>Existence of barriers to entry, brand equity, switching costs and absolute cost advantage, access to distribution, learning experience…</a:t>
            </a:r>
          </a:p>
          <a:p>
            <a:pPr>
              <a:lnSpc>
                <a:spcPct val="90000"/>
              </a:lnSpc>
              <a:buFont typeface="Wingdings" panose="05000000000000000000" pitchFamily="2" charset="2"/>
              <a:buChar char="«"/>
            </a:pPr>
            <a:r>
              <a:rPr lang="en-US" altLang="fr-FR" sz="2400"/>
              <a:t>The threat of substitute products (services) :</a:t>
            </a:r>
          </a:p>
          <a:p>
            <a:pPr lvl="1">
              <a:lnSpc>
                <a:spcPct val="90000"/>
              </a:lnSpc>
            </a:pPr>
            <a:r>
              <a:rPr lang="en-US" altLang="fr-FR"/>
              <a:t>Relative price performance of substitutes, buyer switching costs, perceived level of product differentiation</a:t>
            </a:r>
          </a:p>
          <a:p>
            <a:pPr>
              <a:lnSpc>
                <a:spcPct val="90000"/>
              </a:lnSpc>
              <a:buFont typeface="Wingdings" panose="05000000000000000000" pitchFamily="2" charset="2"/>
              <a:buChar char="«"/>
            </a:pPr>
            <a:r>
              <a:rPr lang="en-US" altLang="fr-FR" sz="2400"/>
              <a:t>The intensity of competitive rivalry :</a:t>
            </a:r>
          </a:p>
          <a:p>
            <a:pPr lvl="1">
              <a:lnSpc>
                <a:spcPct val="90000"/>
              </a:lnSpc>
            </a:pPr>
            <a:r>
              <a:rPr lang="en-US" altLang="fr-FR"/>
              <a:t>Number of competitors and diversity, rate of industry growth, exit barriers, brand equity, level of advertising expense, informational complexity and asymmetry…</a:t>
            </a:r>
          </a:p>
          <a:p>
            <a:pPr>
              <a:lnSpc>
                <a:spcPct val="90000"/>
              </a:lnSpc>
            </a:pPr>
            <a:endParaRPr lang="en-US" altLang="fr-FR"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altLang="fr-FR" b="1">
                <a:solidFill>
                  <a:schemeClr val="bg1"/>
                </a:solidFill>
              </a:rPr>
              <a:t>INTENT</a:t>
            </a:r>
          </a:p>
        </p:txBody>
      </p:sp>
      <p:sp>
        <p:nvSpPr>
          <p:cNvPr id="45059" name="Rectangle 3"/>
          <p:cNvSpPr>
            <a:spLocks noGrp="1"/>
          </p:cNvSpPr>
          <p:nvPr>
            <p:ph type="body" idx="4294967295"/>
          </p:nvPr>
        </p:nvSpPr>
        <p:spPr>
          <a:xfrm>
            <a:off x="457200" y="1600200"/>
            <a:ext cx="8507413" cy="4525963"/>
          </a:xfrm>
        </p:spPr>
        <p:txBody>
          <a:bodyPr/>
          <a:lstStyle/>
          <a:p>
            <a:pPr algn="ctr">
              <a:lnSpc>
                <a:spcPct val="90000"/>
              </a:lnSpc>
              <a:buFontTx/>
              <a:buNone/>
            </a:pPr>
            <a:r>
              <a:rPr lang="en-US" altLang="fr-FR" sz="2400" b="1">
                <a:solidFill>
                  <a:schemeClr val="accent2"/>
                </a:solidFill>
              </a:rPr>
              <a:t>What are we able to make with what we have ? </a:t>
            </a:r>
          </a:p>
          <a:p>
            <a:pPr>
              <a:lnSpc>
                <a:spcPct val="90000"/>
              </a:lnSpc>
              <a:buFontTx/>
              <a:buNone/>
            </a:pPr>
            <a:endParaRPr lang="en-US" altLang="fr-FR" sz="2400" b="1">
              <a:solidFill>
                <a:schemeClr val="accent2"/>
              </a:solidFill>
            </a:endParaRPr>
          </a:p>
          <a:p>
            <a:pPr>
              <a:lnSpc>
                <a:spcPct val="90000"/>
              </a:lnSpc>
              <a:buFont typeface="Wingdings" panose="05000000000000000000" pitchFamily="2" charset="2"/>
              <a:buChar char="«"/>
            </a:pPr>
            <a:r>
              <a:rPr lang="en-US" altLang="fr-FR" sz="2400" b="1">
                <a:solidFill>
                  <a:schemeClr val="hlink"/>
                </a:solidFill>
              </a:rPr>
              <a:t>RBV</a:t>
            </a:r>
            <a:r>
              <a:rPr lang="en-US" altLang="fr-FR" sz="2000">
                <a:solidFill>
                  <a:schemeClr val="accent1"/>
                </a:solidFill>
              </a:rPr>
              <a:t> </a:t>
            </a:r>
            <a:r>
              <a:rPr lang="en-US" altLang="fr-FR" sz="2000"/>
              <a:t>(Resource-Based-View, </a:t>
            </a:r>
            <a:r>
              <a:rPr lang="en-US" altLang="fr-FR" sz="1800"/>
              <a:t>Wernerfelt, 1984, Barney, 1991, Grant, 1991</a:t>
            </a:r>
            <a:r>
              <a:rPr lang="en-US" altLang="fr-FR" sz="2000"/>
              <a:t>) : certain </a:t>
            </a:r>
            <a:r>
              <a:rPr lang="en-US" altLang="fr-FR" sz="2000" b="1"/>
              <a:t>assets</a:t>
            </a:r>
            <a:r>
              <a:rPr lang="en-US" altLang="fr-FR" sz="2000"/>
              <a:t> (resources and capabilities) with certain characteristics will lead to sustainable competitive advantage.</a:t>
            </a:r>
          </a:p>
          <a:p>
            <a:pPr>
              <a:lnSpc>
                <a:spcPct val="90000"/>
              </a:lnSpc>
            </a:pPr>
            <a:endParaRPr lang="en-US" altLang="fr-FR" sz="2000"/>
          </a:p>
          <a:p>
            <a:pPr>
              <a:lnSpc>
                <a:spcPct val="90000"/>
              </a:lnSpc>
              <a:spcBef>
                <a:spcPct val="50000"/>
              </a:spcBef>
              <a:buClr>
                <a:schemeClr val="tx1"/>
              </a:buClr>
              <a:buFont typeface="Wingdings" panose="05000000000000000000" pitchFamily="2" charset="2"/>
              <a:buChar char="«"/>
            </a:pPr>
            <a:r>
              <a:rPr kumimoji="1" lang="en-US" altLang="en-US" sz="2000"/>
              <a:t>Strategy dictated by unique resources and capabilities of the firm (what can the firm do best?)</a:t>
            </a:r>
          </a:p>
          <a:p>
            <a:pPr>
              <a:lnSpc>
                <a:spcPct val="90000"/>
              </a:lnSpc>
            </a:pPr>
            <a:endParaRPr lang="en-US" altLang="fr-FR" sz="2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457200" y="358775"/>
            <a:ext cx="8229600" cy="693738"/>
          </a:xfrm>
        </p:spPr>
        <p:txBody>
          <a:bodyPr/>
          <a:lstStyle/>
          <a:p>
            <a:r>
              <a:rPr lang="en-US" altLang="fr-FR" b="1">
                <a:solidFill>
                  <a:schemeClr val="bg1"/>
                </a:solidFill>
              </a:rPr>
              <a:t>Concepts definitions</a:t>
            </a:r>
            <a:r>
              <a:rPr lang="en-US" altLang="fr-FR">
                <a:solidFill>
                  <a:schemeClr val="bg1"/>
                </a:solidFill>
              </a:rPr>
              <a:t> </a:t>
            </a:r>
          </a:p>
        </p:txBody>
      </p:sp>
      <p:sp>
        <p:nvSpPr>
          <p:cNvPr id="46083" name="Rectangle 3"/>
          <p:cNvSpPr>
            <a:spLocks noGrp="1"/>
          </p:cNvSpPr>
          <p:nvPr>
            <p:ph type="body" idx="4294967295"/>
          </p:nvPr>
        </p:nvSpPr>
        <p:spPr>
          <a:xfrm>
            <a:off x="457200" y="1557338"/>
            <a:ext cx="8229600" cy="5300662"/>
          </a:xfrm>
        </p:spPr>
        <p:txBody>
          <a:bodyPr/>
          <a:lstStyle/>
          <a:p>
            <a:pPr>
              <a:lnSpc>
                <a:spcPct val="90000"/>
              </a:lnSpc>
              <a:buFont typeface="Wingdings" panose="05000000000000000000" pitchFamily="2" charset="2"/>
              <a:buChar char="«"/>
            </a:pPr>
            <a:r>
              <a:rPr lang="en-US" altLang="fr-FR" sz="2000" b="1" dirty="0"/>
              <a:t>Resources :</a:t>
            </a:r>
            <a:r>
              <a:rPr lang="en-US" altLang="fr-FR" sz="2000" dirty="0"/>
              <a:t> stocks of available factors that are </a:t>
            </a:r>
            <a:r>
              <a:rPr lang="en-US" altLang="fr-FR" sz="2000" dirty="0">
                <a:solidFill>
                  <a:schemeClr val="accent2"/>
                </a:solidFill>
              </a:rPr>
              <a:t>owned</a:t>
            </a:r>
            <a:r>
              <a:rPr lang="en-US" altLang="fr-FR" sz="2000" dirty="0"/>
              <a:t> or </a:t>
            </a:r>
            <a:r>
              <a:rPr lang="en-US" altLang="fr-FR" sz="2000" dirty="0">
                <a:solidFill>
                  <a:schemeClr val="accent2"/>
                </a:solidFill>
              </a:rPr>
              <a:t>controlled</a:t>
            </a:r>
            <a:r>
              <a:rPr lang="en-US" altLang="fr-FR" sz="2000" dirty="0"/>
              <a:t> by the firm (Amit and </a:t>
            </a:r>
            <a:r>
              <a:rPr lang="en-US" altLang="fr-FR" sz="2000" dirty="0" err="1"/>
              <a:t>Schoemaker</a:t>
            </a:r>
            <a:r>
              <a:rPr lang="en-US" altLang="fr-FR" sz="2000" dirty="0"/>
              <a:t>, 1993)</a:t>
            </a:r>
          </a:p>
          <a:p>
            <a:pPr>
              <a:lnSpc>
                <a:spcPct val="90000"/>
              </a:lnSpc>
              <a:buFont typeface="Wingdings" panose="05000000000000000000" pitchFamily="2" charset="2"/>
              <a:buChar char="«"/>
            </a:pPr>
            <a:endParaRPr lang="en-US" altLang="fr-FR" sz="2000" dirty="0"/>
          </a:p>
          <a:p>
            <a:pPr>
              <a:lnSpc>
                <a:spcPct val="90000"/>
              </a:lnSpc>
              <a:buFont typeface="Wingdings" panose="05000000000000000000" pitchFamily="2" charset="2"/>
              <a:buChar char="«"/>
            </a:pPr>
            <a:r>
              <a:rPr lang="en-US" altLang="fr-FR" sz="2000" b="1" dirty="0"/>
              <a:t>Capabilities :</a:t>
            </a:r>
            <a:r>
              <a:rPr lang="en-US" altLang="fr-FR" sz="2000" dirty="0"/>
              <a:t> a firm’s capacity to </a:t>
            </a:r>
            <a:r>
              <a:rPr lang="en-US" altLang="fr-FR" sz="2000" dirty="0">
                <a:solidFill>
                  <a:schemeClr val="accent2"/>
                </a:solidFill>
              </a:rPr>
              <a:t>deploy resources</a:t>
            </a:r>
            <a:r>
              <a:rPr lang="en-US" altLang="fr-FR" sz="2000" dirty="0"/>
              <a:t>, usually in combination, using organizational processes, to effect a desired end” (Amit and </a:t>
            </a:r>
            <a:r>
              <a:rPr lang="en-US" altLang="fr-FR" sz="2000" dirty="0" err="1"/>
              <a:t>Schoemaker</a:t>
            </a:r>
            <a:r>
              <a:rPr lang="en-US" altLang="fr-FR" sz="2000" dirty="0"/>
              <a:t>, 1993)</a:t>
            </a:r>
          </a:p>
          <a:p>
            <a:pPr>
              <a:lnSpc>
                <a:spcPct val="90000"/>
              </a:lnSpc>
              <a:buFont typeface="Wingdings" panose="05000000000000000000" pitchFamily="2" charset="2"/>
              <a:buChar char="«"/>
            </a:pPr>
            <a:endParaRPr lang="en-US" altLang="fr-FR" sz="2000" dirty="0"/>
          </a:p>
          <a:p>
            <a:pPr>
              <a:lnSpc>
                <a:spcPct val="90000"/>
              </a:lnSpc>
              <a:buFont typeface="Wingdings" panose="05000000000000000000" pitchFamily="2" charset="2"/>
              <a:buChar char="«"/>
            </a:pPr>
            <a:r>
              <a:rPr lang="en-US" altLang="fr-FR" sz="2000" b="1" dirty="0"/>
              <a:t>Dynamic capabilities :</a:t>
            </a:r>
            <a:r>
              <a:rPr lang="en-US" altLang="fr-FR" sz="2000" dirty="0"/>
              <a:t>  capacity of the organization to </a:t>
            </a:r>
            <a:r>
              <a:rPr lang="en-US" altLang="fr-FR" sz="2000" dirty="0">
                <a:solidFill>
                  <a:schemeClr val="accent2"/>
                </a:solidFill>
              </a:rPr>
              <a:t>renew </a:t>
            </a:r>
            <a:r>
              <a:rPr lang="en-US" altLang="fr-FR" sz="2000" dirty="0"/>
              <a:t>competences to be in line with the changing business environment (</a:t>
            </a:r>
            <a:r>
              <a:rPr lang="en-US" altLang="fr-FR" sz="2000" dirty="0" err="1"/>
              <a:t>Teece</a:t>
            </a:r>
            <a:r>
              <a:rPr lang="en-US" altLang="fr-FR" sz="2000" dirty="0"/>
              <a:t> and al., 1997).</a:t>
            </a:r>
          </a:p>
          <a:p>
            <a:pPr>
              <a:lnSpc>
                <a:spcPct val="90000"/>
              </a:lnSpc>
            </a:pPr>
            <a:endParaRPr lang="en-US" altLang="fr-FR" sz="2000" dirty="0"/>
          </a:p>
          <a:p>
            <a:pPr>
              <a:lnSpc>
                <a:spcPct val="90000"/>
              </a:lnSpc>
              <a:buFont typeface="Wingdings" panose="05000000000000000000" pitchFamily="2" charset="2"/>
              <a:buChar char="«"/>
            </a:pPr>
            <a:r>
              <a:rPr lang="en-US" altLang="fr-FR" sz="2000" b="1" dirty="0">
                <a:solidFill>
                  <a:srgbClr val="FF0000"/>
                </a:solidFill>
              </a:rPr>
              <a:t>Asset</a:t>
            </a:r>
            <a:r>
              <a:rPr lang="en-US" altLang="fr-FR" sz="2000" dirty="0">
                <a:solidFill>
                  <a:srgbClr val="FF0000"/>
                </a:solidFill>
              </a:rPr>
              <a:t> = resource + capability</a:t>
            </a:r>
          </a:p>
          <a:p>
            <a:pPr>
              <a:lnSpc>
                <a:spcPct val="90000"/>
              </a:lnSpc>
            </a:pPr>
            <a:endParaRPr lang="en-US" altLang="fr-FR" sz="2000" dirty="0"/>
          </a:p>
          <a:p>
            <a:pPr>
              <a:lnSpc>
                <a:spcPct val="90000"/>
              </a:lnSpc>
            </a:pPr>
            <a:endParaRPr lang="en-US" altLang="fr-FR"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2400" b="1">
                <a:solidFill>
                  <a:schemeClr val="bg1"/>
                </a:solidFill>
              </a:rPr>
              <a:t>Resource Based-View : VRIO model</a:t>
            </a:r>
            <a:r>
              <a:rPr lang="en-US" altLang="fr-FR" sz="3600">
                <a:solidFill>
                  <a:schemeClr val="bg1"/>
                </a:solidFill>
              </a:rPr>
              <a:t> </a:t>
            </a:r>
            <a:r>
              <a:rPr lang="en-US" altLang="fr-FR" sz="2000">
                <a:solidFill>
                  <a:schemeClr val="bg1"/>
                </a:solidFill>
              </a:rPr>
              <a:t>(Barney, 1991)</a:t>
            </a:r>
          </a:p>
        </p:txBody>
      </p:sp>
      <p:sp>
        <p:nvSpPr>
          <p:cNvPr id="47107" name="Oval 3"/>
          <p:cNvSpPr>
            <a:spLocks noChangeArrowheads="1"/>
          </p:cNvSpPr>
          <p:nvPr/>
        </p:nvSpPr>
        <p:spPr bwMode="auto">
          <a:xfrm>
            <a:off x="3203575" y="2492375"/>
            <a:ext cx="3529013" cy="201612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2000">
                <a:solidFill>
                  <a:schemeClr val="bg1"/>
                </a:solidFill>
                <a:latin typeface="Tahoma" panose="020B0604030504040204" pitchFamily="34" charset="0"/>
              </a:rPr>
              <a:t>Resources &amp; capacities</a:t>
            </a:r>
          </a:p>
          <a:p>
            <a:pPr algn="ctr" eaLnBrk="1" hangingPunct="1">
              <a:spcBef>
                <a:spcPct val="0"/>
              </a:spcBef>
              <a:buFontTx/>
              <a:buNone/>
            </a:pPr>
            <a:r>
              <a:rPr lang="en-US" altLang="fr-FR" sz="2000">
                <a:solidFill>
                  <a:schemeClr val="bg1"/>
                </a:solidFill>
                <a:latin typeface="Tahoma" panose="020B0604030504040204" pitchFamily="34" charset="0"/>
              </a:rPr>
              <a:t>Lead to</a:t>
            </a:r>
          </a:p>
          <a:p>
            <a:pPr algn="ctr" eaLnBrk="1" hangingPunct="1">
              <a:spcBef>
                <a:spcPct val="0"/>
              </a:spcBef>
              <a:buFontTx/>
              <a:buNone/>
            </a:pPr>
            <a:r>
              <a:rPr lang="en-US" altLang="fr-FR" sz="2000">
                <a:solidFill>
                  <a:schemeClr val="bg1"/>
                </a:solidFill>
                <a:latin typeface="Tahoma" panose="020B0604030504040204" pitchFamily="34" charset="0"/>
              </a:rPr>
              <a:t>Sustained Competitive </a:t>
            </a:r>
          </a:p>
          <a:p>
            <a:pPr algn="ctr" eaLnBrk="1" hangingPunct="1">
              <a:spcBef>
                <a:spcPct val="0"/>
              </a:spcBef>
              <a:buFontTx/>
              <a:buNone/>
            </a:pPr>
            <a:r>
              <a:rPr lang="en-US" altLang="fr-FR" sz="2000">
                <a:solidFill>
                  <a:schemeClr val="bg1"/>
                </a:solidFill>
                <a:latin typeface="Tahoma" panose="020B0604030504040204" pitchFamily="34" charset="0"/>
              </a:rPr>
              <a:t>Advantage</a:t>
            </a:r>
          </a:p>
        </p:txBody>
      </p:sp>
      <p:sp>
        <p:nvSpPr>
          <p:cNvPr id="47108" name="Text Box 4"/>
          <p:cNvSpPr txBox="1">
            <a:spLocks noChangeArrowheads="1"/>
          </p:cNvSpPr>
          <p:nvPr/>
        </p:nvSpPr>
        <p:spPr bwMode="auto">
          <a:xfrm>
            <a:off x="1403350" y="1557338"/>
            <a:ext cx="1584325" cy="5286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V</a:t>
            </a:r>
            <a:r>
              <a:rPr lang="en-US" altLang="fr-FR" sz="1800" b="1">
                <a:latin typeface="Tahoma" panose="020B0604030504040204" pitchFamily="34" charset="0"/>
              </a:rPr>
              <a:t>alue</a:t>
            </a:r>
          </a:p>
        </p:txBody>
      </p:sp>
      <p:sp>
        <p:nvSpPr>
          <p:cNvPr id="47109" name="Text Box 5"/>
          <p:cNvSpPr txBox="1">
            <a:spLocks noChangeArrowheads="1"/>
          </p:cNvSpPr>
          <p:nvPr/>
        </p:nvSpPr>
        <p:spPr bwMode="auto">
          <a:xfrm>
            <a:off x="7019925" y="1916113"/>
            <a:ext cx="1584325" cy="5286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R</a:t>
            </a:r>
            <a:r>
              <a:rPr lang="en-US" altLang="fr-FR" sz="1800" b="1">
                <a:latin typeface="Tahoma" panose="020B0604030504040204" pitchFamily="34" charset="0"/>
              </a:rPr>
              <a:t>areness</a:t>
            </a:r>
          </a:p>
        </p:txBody>
      </p:sp>
      <p:sp>
        <p:nvSpPr>
          <p:cNvPr id="47110" name="Text Box 6"/>
          <p:cNvSpPr txBox="1">
            <a:spLocks noChangeArrowheads="1"/>
          </p:cNvSpPr>
          <p:nvPr/>
        </p:nvSpPr>
        <p:spPr bwMode="auto">
          <a:xfrm>
            <a:off x="7019925" y="4437063"/>
            <a:ext cx="1800225" cy="5286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I</a:t>
            </a:r>
            <a:r>
              <a:rPr lang="en-US" altLang="fr-FR" sz="1800" b="1">
                <a:latin typeface="Tahoma" panose="020B0604030504040204" pitchFamily="34" charset="0"/>
              </a:rPr>
              <a:t>nimitability</a:t>
            </a:r>
          </a:p>
        </p:txBody>
      </p:sp>
      <p:sp>
        <p:nvSpPr>
          <p:cNvPr id="47111" name="Text Box 7"/>
          <p:cNvSpPr txBox="1">
            <a:spLocks noChangeArrowheads="1"/>
          </p:cNvSpPr>
          <p:nvPr/>
        </p:nvSpPr>
        <p:spPr bwMode="auto">
          <a:xfrm>
            <a:off x="2987675" y="5661025"/>
            <a:ext cx="2016125" cy="6508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b="1">
                <a:latin typeface="Tahoma" panose="020B0604030504040204" pitchFamily="34" charset="0"/>
              </a:rPr>
              <a:t>Non-Substitutability</a:t>
            </a:r>
          </a:p>
        </p:txBody>
      </p:sp>
      <p:sp>
        <p:nvSpPr>
          <p:cNvPr id="47112" name="Text Box 8"/>
          <p:cNvSpPr txBox="1">
            <a:spLocks noChangeArrowheads="1"/>
          </p:cNvSpPr>
          <p:nvPr/>
        </p:nvSpPr>
        <p:spPr bwMode="auto">
          <a:xfrm>
            <a:off x="250825" y="4292600"/>
            <a:ext cx="2232025" cy="52863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O</a:t>
            </a:r>
            <a:r>
              <a:rPr lang="en-US" altLang="fr-FR" sz="1800" b="1">
                <a:latin typeface="Tahoma" panose="020B0604030504040204" pitchFamily="34" charset="0"/>
              </a:rPr>
              <a:t>rganization</a:t>
            </a:r>
          </a:p>
        </p:txBody>
      </p:sp>
      <p:sp>
        <p:nvSpPr>
          <p:cNvPr id="47113" name="Line 9"/>
          <p:cNvSpPr>
            <a:spLocks noChangeShapeType="1"/>
          </p:cNvSpPr>
          <p:nvPr/>
        </p:nvSpPr>
        <p:spPr bwMode="auto">
          <a:xfrm>
            <a:off x="2987675" y="2060575"/>
            <a:ext cx="792163"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4" name="Line 10"/>
          <p:cNvSpPr>
            <a:spLocks noChangeShapeType="1"/>
          </p:cNvSpPr>
          <p:nvPr/>
        </p:nvSpPr>
        <p:spPr bwMode="auto">
          <a:xfrm flipH="1">
            <a:off x="6372225" y="2420938"/>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5" name="Line 11"/>
          <p:cNvSpPr>
            <a:spLocks noChangeShapeType="1"/>
          </p:cNvSpPr>
          <p:nvPr/>
        </p:nvSpPr>
        <p:spPr bwMode="auto">
          <a:xfrm flipV="1">
            <a:off x="2484438" y="3860800"/>
            <a:ext cx="8636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6" name="Line 12"/>
          <p:cNvSpPr>
            <a:spLocks noChangeShapeType="1"/>
          </p:cNvSpPr>
          <p:nvPr/>
        </p:nvSpPr>
        <p:spPr bwMode="auto">
          <a:xfrm flipV="1">
            <a:off x="5003800" y="4508500"/>
            <a:ext cx="43180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7" name="Line 13"/>
          <p:cNvSpPr>
            <a:spLocks noChangeShapeType="1"/>
          </p:cNvSpPr>
          <p:nvPr/>
        </p:nvSpPr>
        <p:spPr bwMode="auto">
          <a:xfrm flipH="1" flipV="1">
            <a:off x="6443663" y="4005263"/>
            <a:ext cx="5048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altLang="fr-FR" b="1">
                <a:solidFill>
                  <a:schemeClr val="bg1"/>
                </a:solidFill>
              </a:rPr>
              <a:t>VRIO Properties</a:t>
            </a:r>
          </a:p>
        </p:txBody>
      </p:sp>
      <p:sp>
        <p:nvSpPr>
          <p:cNvPr id="63491" name="Rectangle 3"/>
          <p:cNvSpPr>
            <a:spLocks noChangeArrowheads="1"/>
          </p:cNvSpPr>
          <p:nvPr/>
        </p:nvSpPr>
        <p:spPr bwMode="auto">
          <a:xfrm>
            <a:off x="684213" y="1700213"/>
            <a:ext cx="3811587"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nSpc>
                <a:spcPct val="90000"/>
              </a:lnSpc>
              <a:spcBef>
                <a:spcPct val="0"/>
              </a:spcBef>
              <a:buFontTx/>
              <a:buNone/>
            </a:pPr>
            <a:r>
              <a:rPr lang="en-US" altLang="fr-FR" sz="2400" i="1"/>
              <a:t>Is the resource or capability…</a:t>
            </a:r>
          </a:p>
          <a:p>
            <a:pPr>
              <a:lnSpc>
                <a:spcPct val="90000"/>
              </a:lnSpc>
              <a:spcAft>
                <a:spcPct val="50000"/>
              </a:spcAft>
              <a:buFontTx/>
              <a:buNone/>
            </a:pPr>
            <a:r>
              <a:rPr lang="en-US" altLang="fr-FR" sz="2400"/>
              <a:t>Valuable</a:t>
            </a:r>
          </a:p>
          <a:p>
            <a:pPr>
              <a:lnSpc>
                <a:spcPct val="90000"/>
              </a:lnSpc>
              <a:buFontTx/>
              <a:buNone/>
            </a:pPr>
            <a:r>
              <a:rPr lang="en-US" altLang="fr-FR" sz="2400"/>
              <a:t>Rare</a:t>
            </a:r>
          </a:p>
          <a:p>
            <a:pPr>
              <a:lnSpc>
                <a:spcPct val="90000"/>
              </a:lnSpc>
              <a:buFontTx/>
              <a:buNone/>
            </a:pPr>
            <a:r>
              <a:rPr lang="en-US" altLang="fr-FR" sz="2400"/>
              <a:t>Difficult to imitate</a:t>
            </a:r>
          </a:p>
          <a:p>
            <a:pPr>
              <a:lnSpc>
                <a:spcPct val="90000"/>
              </a:lnSpc>
              <a:buFontTx/>
              <a:buNone/>
            </a:pPr>
            <a:endParaRPr lang="en-US" altLang="fr-FR" sz="2400"/>
          </a:p>
          <a:p>
            <a:pPr>
              <a:lnSpc>
                <a:spcPct val="90000"/>
              </a:lnSpc>
              <a:spcAft>
                <a:spcPct val="15000"/>
              </a:spcAft>
              <a:buFontTx/>
              <a:buNone/>
            </a:pPr>
            <a:endParaRPr lang="en-US" altLang="fr-FR" sz="2400"/>
          </a:p>
          <a:p>
            <a:pPr>
              <a:lnSpc>
                <a:spcPct val="90000"/>
              </a:lnSpc>
              <a:buFontTx/>
              <a:buNone/>
            </a:pPr>
            <a:r>
              <a:rPr lang="en-US" altLang="fr-FR" sz="2400"/>
              <a:t>Difficult to substitute</a:t>
            </a:r>
          </a:p>
          <a:p>
            <a:pPr>
              <a:lnSpc>
                <a:spcPct val="90000"/>
              </a:lnSpc>
              <a:buFontTx/>
              <a:buNone/>
            </a:pPr>
            <a:endParaRPr lang="en-US" altLang="fr-FR" sz="2400"/>
          </a:p>
          <a:p>
            <a:pPr>
              <a:lnSpc>
                <a:spcPct val="90000"/>
              </a:lnSpc>
              <a:buFontTx/>
              <a:buNone/>
            </a:pPr>
            <a:r>
              <a:rPr lang="en-US" altLang="fr-FR" sz="2400"/>
              <a:t>Organizational</a:t>
            </a:r>
          </a:p>
        </p:txBody>
      </p:sp>
      <p:sp>
        <p:nvSpPr>
          <p:cNvPr id="63492" name="Rectangle 4"/>
          <p:cNvSpPr>
            <a:spLocks noChangeArrowheads="1"/>
          </p:cNvSpPr>
          <p:nvPr/>
        </p:nvSpPr>
        <p:spPr bwMode="auto">
          <a:xfrm>
            <a:off x="4645025" y="1676400"/>
            <a:ext cx="381317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spcAft>
                <a:spcPct val="140000"/>
              </a:spcAft>
              <a:buFontTx/>
              <a:buNone/>
            </a:pPr>
            <a:r>
              <a:rPr lang="en-US" altLang="fr-FR" sz="2400" i="1">
                <a:solidFill>
                  <a:schemeClr val="accent2"/>
                </a:solidFill>
              </a:rPr>
              <a:t>Implications</a:t>
            </a:r>
          </a:p>
        </p:txBody>
      </p:sp>
      <p:sp>
        <p:nvSpPr>
          <p:cNvPr id="63493" name="Rectangle 5"/>
          <p:cNvSpPr>
            <a:spLocks noChangeArrowheads="1"/>
          </p:cNvSpPr>
          <p:nvPr/>
        </p:nvSpPr>
        <p:spPr bwMode="auto">
          <a:xfrm>
            <a:off x="4556125" y="2476500"/>
            <a:ext cx="39528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spcAft>
                <a:spcPct val="10000"/>
              </a:spcAft>
              <a:buClr>
                <a:srgbClr val="000066"/>
              </a:buClr>
            </a:pPr>
            <a:r>
              <a:rPr lang="en-US" altLang="fr-FR" sz="2000">
                <a:solidFill>
                  <a:schemeClr val="accent2"/>
                </a:solidFill>
                <a:latin typeface="Arial" panose="020B0604020202020204" pitchFamily="34" charset="0"/>
              </a:rPr>
              <a:t>Neutralize threats and exploit opportunities</a:t>
            </a:r>
          </a:p>
        </p:txBody>
      </p:sp>
      <p:sp>
        <p:nvSpPr>
          <p:cNvPr id="63494" name="Rectangle 6"/>
          <p:cNvSpPr>
            <a:spLocks noChangeArrowheads="1"/>
          </p:cNvSpPr>
          <p:nvPr/>
        </p:nvSpPr>
        <p:spPr bwMode="auto">
          <a:xfrm>
            <a:off x="4556125" y="3176588"/>
            <a:ext cx="39528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spcAft>
                <a:spcPct val="30000"/>
              </a:spcAft>
              <a:buClr>
                <a:srgbClr val="000066"/>
              </a:buClr>
            </a:pPr>
            <a:r>
              <a:rPr lang="en-US" altLang="fr-FR" sz="2000">
                <a:solidFill>
                  <a:schemeClr val="accent2"/>
                </a:solidFill>
                <a:latin typeface="Arial" panose="020B0604020202020204" pitchFamily="34" charset="0"/>
              </a:rPr>
              <a:t>Not many firms possess</a:t>
            </a:r>
          </a:p>
        </p:txBody>
      </p:sp>
      <p:sp>
        <p:nvSpPr>
          <p:cNvPr id="63495" name="Rectangle 7"/>
          <p:cNvSpPr>
            <a:spLocks noChangeArrowheads="1"/>
          </p:cNvSpPr>
          <p:nvPr/>
        </p:nvSpPr>
        <p:spPr bwMode="auto">
          <a:xfrm>
            <a:off x="4556125" y="3676650"/>
            <a:ext cx="39528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Physically unique</a:t>
            </a: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Path dependency</a:t>
            </a: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Causal ambiguity</a:t>
            </a: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Social complexity</a:t>
            </a:r>
          </a:p>
        </p:txBody>
      </p:sp>
      <p:sp>
        <p:nvSpPr>
          <p:cNvPr id="63496" name="Rectangle 8"/>
          <p:cNvSpPr>
            <a:spLocks noChangeArrowheads="1"/>
          </p:cNvSpPr>
          <p:nvPr/>
        </p:nvSpPr>
        <p:spPr bwMode="auto">
          <a:xfrm>
            <a:off x="4556125" y="5270500"/>
            <a:ext cx="3952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No equivalent strategic resources or capabilities</a:t>
            </a:r>
          </a:p>
          <a:p>
            <a:pPr eaLnBrk="1" hangingPunct="1">
              <a:lnSpc>
                <a:spcPct val="90000"/>
              </a:lnSpc>
              <a:spcBef>
                <a:spcPct val="40000"/>
              </a:spcBef>
              <a:buClr>
                <a:srgbClr val="000066"/>
              </a:buClr>
            </a:pPr>
            <a:endParaRPr lang="en-US" altLang="fr-FR" sz="900">
              <a:solidFill>
                <a:schemeClr val="accent2"/>
              </a:solidFill>
              <a:latin typeface="Arial" panose="020B0604020202020204" pitchFamily="34" charset="0"/>
            </a:endParaRP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Productive exploitation by the organization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34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34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anim calcmode="lin" valueType="num">
                                      <p:cBhvr>
                                        <p:cTn id="15" dur="500" fill="hold"/>
                                        <p:tgtEl>
                                          <p:spTgt spid="6349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349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349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3491">
                                            <p:txEl>
                                              <p:pRg st="2" end="2"/>
                                            </p:txEl>
                                          </p:spTgt>
                                        </p:tgtEl>
                                        <p:attrNameLst>
                                          <p:attrName>style.visibility</p:attrName>
                                        </p:attrNameLst>
                                      </p:cBhvr>
                                      <p:to>
                                        <p:strVal val="visible"/>
                                      </p:to>
                                    </p:set>
                                    <p:anim calcmode="lin" valueType="num">
                                      <p:cBhvr>
                                        <p:cTn id="23" dur="500" fill="hold"/>
                                        <p:tgtEl>
                                          <p:spTgt spid="63491">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349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349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3491">
                                            <p:txEl>
                                              <p:pRg st="3" end="3"/>
                                            </p:txEl>
                                          </p:spTgt>
                                        </p:tgtEl>
                                        <p:attrNameLst>
                                          <p:attrName>style.visibility</p:attrName>
                                        </p:attrNameLst>
                                      </p:cBhvr>
                                      <p:to>
                                        <p:strVal val="visible"/>
                                      </p:to>
                                    </p:set>
                                    <p:anim calcmode="lin" valueType="num">
                                      <p:cBhvr>
                                        <p:cTn id="31" dur="500" fill="hold"/>
                                        <p:tgtEl>
                                          <p:spTgt spid="63491">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63491">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349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3491">
                                            <p:txEl>
                                              <p:pRg st="6" end="6"/>
                                            </p:txEl>
                                          </p:spTgt>
                                        </p:tgtEl>
                                        <p:attrNameLst>
                                          <p:attrName>style.visibility</p:attrName>
                                        </p:attrNameLst>
                                      </p:cBhvr>
                                      <p:to>
                                        <p:strVal val="visible"/>
                                      </p:to>
                                    </p:set>
                                    <p:anim calcmode="lin" valueType="num">
                                      <p:cBhvr>
                                        <p:cTn id="39" dur="500" fill="hold"/>
                                        <p:tgtEl>
                                          <p:spTgt spid="63491">
                                            <p:txEl>
                                              <p:pRg st="6" end="6"/>
                                            </p:txEl>
                                          </p:spTgt>
                                        </p:tgtEl>
                                        <p:attrNameLst>
                                          <p:attrName>ppt_x</p:attrName>
                                        </p:attrNameLst>
                                      </p:cBhvr>
                                      <p:tavLst>
                                        <p:tav tm="0">
                                          <p:val>
                                            <p:strVal val="#ppt_x-#ppt_w/2"/>
                                          </p:val>
                                        </p:tav>
                                        <p:tav tm="100000">
                                          <p:val>
                                            <p:strVal val="#ppt_x"/>
                                          </p:val>
                                        </p:tav>
                                      </p:tavLst>
                                    </p:anim>
                                    <p:anim calcmode="lin" valueType="num">
                                      <p:cBhvr>
                                        <p:cTn id="40" dur="500" fill="hold"/>
                                        <p:tgtEl>
                                          <p:spTgt spid="63491">
                                            <p:txEl>
                                              <p:pRg st="6" end="6"/>
                                            </p:txEl>
                                          </p:spTgt>
                                        </p:tgtEl>
                                        <p:attrNameLst>
                                          <p:attrName>ppt_y</p:attrName>
                                        </p:attrNameLst>
                                      </p:cBhvr>
                                      <p:tavLst>
                                        <p:tav tm="0">
                                          <p:val>
                                            <p:strVal val="#ppt_y"/>
                                          </p:val>
                                        </p:tav>
                                        <p:tav tm="100000">
                                          <p:val>
                                            <p:strVal val="#ppt_y"/>
                                          </p:val>
                                        </p:tav>
                                      </p:tavLst>
                                    </p:anim>
                                    <p:anim calcmode="lin" valueType="num">
                                      <p:cBhvr>
                                        <p:cTn id="41" dur="500" fill="hold"/>
                                        <p:tgtEl>
                                          <p:spTgt spid="6349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6349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63491">
                                            <p:txEl>
                                              <p:pRg st="8" end="8"/>
                                            </p:txEl>
                                          </p:spTgt>
                                        </p:tgtEl>
                                        <p:attrNameLst>
                                          <p:attrName>style.visibility</p:attrName>
                                        </p:attrNameLst>
                                      </p:cBhvr>
                                      <p:to>
                                        <p:strVal val="visible"/>
                                      </p:to>
                                    </p:set>
                                    <p:anim calcmode="lin" valueType="num">
                                      <p:cBhvr>
                                        <p:cTn id="47" dur="500" fill="hold"/>
                                        <p:tgtEl>
                                          <p:spTgt spid="63491">
                                            <p:txEl>
                                              <p:pRg st="8" end="8"/>
                                            </p:txEl>
                                          </p:spTgt>
                                        </p:tgtEl>
                                        <p:attrNameLst>
                                          <p:attrName>ppt_x</p:attrName>
                                        </p:attrNameLst>
                                      </p:cBhvr>
                                      <p:tavLst>
                                        <p:tav tm="0">
                                          <p:val>
                                            <p:strVal val="#ppt_x-#ppt_w/2"/>
                                          </p:val>
                                        </p:tav>
                                        <p:tav tm="100000">
                                          <p:val>
                                            <p:strVal val="#ppt_x"/>
                                          </p:val>
                                        </p:tav>
                                      </p:tavLst>
                                    </p:anim>
                                    <p:anim calcmode="lin" valueType="num">
                                      <p:cBhvr>
                                        <p:cTn id="48" dur="500" fill="hold"/>
                                        <p:tgtEl>
                                          <p:spTgt spid="63491">
                                            <p:txEl>
                                              <p:pRg st="8" end="8"/>
                                            </p:txEl>
                                          </p:spTgt>
                                        </p:tgtEl>
                                        <p:attrNameLst>
                                          <p:attrName>ppt_y</p:attrName>
                                        </p:attrNameLst>
                                      </p:cBhvr>
                                      <p:tavLst>
                                        <p:tav tm="0">
                                          <p:val>
                                            <p:strVal val="#ppt_y"/>
                                          </p:val>
                                        </p:tav>
                                        <p:tav tm="100000">
                                          <p:val>
                                            <p:strVal val="#ppt_y"/>
                                          </p:val>
                                        </p:tav>
                                      </p:tavLst>
                                    </p:anim>
                                    <p:anim calcmode="lin" valueType="num">
                                      <p:cBhvr>
                                        <p:cTn id="49" dur="500" fill="hold"/>
                                        <p:tgtEl>
                                          <p:spTgt spid="63491">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6349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63492">
                                            <p:txEl>
                                              <p:pRg st="0" end="0"/>
                                            </p:txEl>
                                          </p:spTgt>
                                        </p:tgtEl>
                                        <p:attrNameLst>
                                          <p:attrName>style.visibility</p:attrName>
                                        </p:attrNameLst>
                                      </p:cBhvr>
                                      <p:to>
                                        <p:strVal val="visible"/>
                                      </p:to>
                                    </p:set>
                                    <p:anim calcmode="lin" valueType="num">
                                      <p:cBhvr>
                                        <p:cTn id="55" dur="500" fill="hold"/>
                                        <p:tgtEl>
                                          <p:spTgt spid="63492">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63492">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63492">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6349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63493">
                                            <p:txEl>
                                              <p:pRg st="0" end="0"/>
                                            </p:txEl>
                                          </p:spTgt>
                                        </p:tgtEl>
                                        <p:attrNameLst>
                                          <p:attrName>style.visibility</p:attrName>
                                        </p:attrNameLst>
                                      </p:cBhvr>
                                      <p:to>
                                        <p:strVal val="visible"/>
                                      </p:to>
                                    </p:set>
                                    <p:anim calcmode="lin" valueType="num">
                                      <p:cBhvr>
                                        <p:cTn id="63" dur="500" fill="hold"/>
                                        <p:tgtEl>
                                          <p:spTgt spid="63493">
                                            <p:txEl>
                                              <p:pRg st="0" end="0"/>
                                            </p:txEl>
                                          </p:spTgt>
                                        </p:tgtEl>
                                        <p:attrNameLst>
                                          <p:attrName>ppt_x</p:attrName>
                                        </p:attrNameLst>
                                      </p:cBhvr>
                                      <p:tavLst>
                                        <p:tav tm="0">
                                          <p:val>
                                            <p:strVal val="#ppt_x-#ppt_w/2"/>
                                          </p:val>
                                        </p:tav>
                                        <p:tav tm="100000">
                                          <p:val>
                                            <p:strVal val="#ppt_x"/>
                                          </p:val>
                                        </p:tav>
                                      </p:tavLst>
                                    </p:anim>
                                    <p:anim calcmode="lin" valueType="num">
                                      <p:cBhvr>
                                        <p:cTn id="64" dur="500" fill="hold"/>
                                        <p:tgtEl>
                                          <p:spTgt spid="63493">
                                            <p:txEl>
                                              <p:pRg st="0" end="0"/>
                                            </p:txEl>
                                          </p:spTgt>
                                        </p:tgtEl>
                                        <p:attrNameLst>
                                          <p:attrName>ppt_y</p:attrName>
                                        </p:attrNameLst>
                                      </p:cBhvr>
                                      <p:tavLst>
                                        <p:tav tm="0">
                                          <p:val>
                                            <p:strVal val="#ppt_y"/>
                                          </p:val>
                                        </p:tav>
                                        <p:tav tm="100000">
                                          <p:val>
                                            <p:strVal val="#ppt_y"/>
                                          </p:val>
                                        </p:tav>
                                      </p:tavLst>
                                    </p:anim>
                                    <p:anim calcmode="lin" valueType="num">
                                      <p:cBhvr>
                                        <p:cTn id="65" dur="500" fill="hold"/>
                                        <p:tgtEl>
                                          <p:spTgt spid="63493">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6349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63494">
                                            <p:txEl>
                                              <p:pRg st="0" end="0"/>
                                            </p:txEl>
                                          </p:spTgt>
                                        </p:tgtEl>
                                        <p:attrNameLst>
                                          <p:attrName>style.visibility</p:attrName>
                                        </p:attrNameLst>
                                      </p:cBhvr>
                                      <p:to>
                                        <p:strVal val="visible"/>
                                      </p:to>
                                    </p:set>
                                    <p:anim calcmode="lin" valueType="num">
                                      <p:cBhvr>
                                        <p:cTn id="71" dur="500" fill="hold"/>
                                        <p:tgtEl>
                                          <p:spTgt spid="63494">
                                            <p:txEl>
                                              <p:pRg st="0" end="0"/>
                                            </p:txEl>
                                          </p:spTgt>
                                        </p:tgtEl>
                                        <p:attrNameLst>
                                          <p:attrName>ppt_x</p:attrName>
                                        </p:attrNameLst>
                                      </p:cBhvr>
                                      <p:tavLst>
                                        <p:tav tm="0">
                                          <p:val>
                                            <p:strVal val="#ppt_x-#ppt_w/2"/>
                                          </p:val>
                                        </p:tav>
                                        <p:tav tm="100000">
                                          <p:val>
                                            <p:strVal val="#ppt_x"/>
                                          </p:val>
                                        </p:tav>
                                      </p:tavLst>
                                    </p:anim>
                                    <p:anim calcmode="lin" valueType="num">
                                      <p:cBhvr>
                                        <p:cTn id="72" dur="500" fill="hold"/>
                                        <p:tgtEl>
                                          <p:spTgt spid="63494">
                                            <p:txEl>
                                              <p:pRg st="0" end="0"/>
                                            </p:txEl>
                                          </p:spTgt>
                                        </p:tgtEl>
                                        <p:attrNameLst>
                                          <p:attrName>ppt_y</p:attrName>
                                        </p:attrNameLst>
                                      </p:cBhvr>
                                      <p:tavLst>
                                        <p:tav tm="0">
                                          <p:val>
                                            <p:strVal val="#ppt_y"/>
                                          </p:val>
                                        </p:tav>
                                        <p:tav tm="100000">
                                          <p:val>
                                            <p:strVal val="#ppt_y"/>
                                          </p:val>
                                        </p:tav>
                                      </p:tavLst>
                                    </p:anim>
                                    <p:anim calcmode="lin" valueType="num">
                                      <p:cBhvr>
                                        <p:cTn id="73" dur="500" fill="hold"/>
                                        <p:tgtEl>
                                          <p:spTgt spid="63494">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634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63495"/>
                                        </p:tgtEl>
                                        <p:attrNameLst>
                                          <p:attrName>style.visibility</p:attrName>
                                        </p:attrNameLst>
                                      </p:cBhvr>
                                      <p:to>
                                        <p:strVal val="visible"/>
                                      </p:to>
                                    </p:set>
                                    <p:anim calcmode="lin" valueType="num">
                                      <p:cBhvr>
                                        <p:cTn id="79" dur="500" fill="hold"/>
                                        <p:tgtEl>
                                          <p:spTgt spid="63495"/>
                                        </p:tgtEl>
                                        <p:attrNameLst>
                                          <p:attrName>ppt_x</p:attrName>
                                        </p:attrNameLst>
                                      </p:cBhvr>
                                      <p:tavLst>
                                        <p:tav tm="0">
                                          <p:val>
                                            <p:strVal val="#ppt_x-#ppt_w/2"/>
                                          </p:val>
                                        </p:tav>
                                        <p:tav tm="100000">
                                          <p:val>
                                            <p:strVal val="#ppt_x"/>
                                          </p:val>
                                        </p:tav>
                                      </p:tavLst>
                                    </p:anim>
                                    <p:anim calcmode="lin" valueType="num">
                                      <p:cBhvr>
                                        <p:cTn id="80" dur="500" fill="hold"/>
                                        <p:tgtEl>
                                          <p:spTgt spid="63495"/>
                                        </p:tgtEl>
                                        <p:attrNameLst>
                                          <p:attrName>ppt_y</p:attrName>
                                        </p:attrNameLst>
                                      </p:cBhvr>
                                      <p:tavLst>
                                        <p:tav tm="0">
                                          <p:val>
                                            <p:strVal val="#ppt_y"/>
                                          </p:val>
                                        </p:tav>
                                        <p:tav tm="100000">
                                          <p:val>
                                            <p:strVal val="#ppt_y"/>
                                          </p:val>
                                        </p:tav>
                                      </p:tavLst>
                                    </p:anim>
                                    <p:anim calcmode="lin" valueType="num">
                                      <p:cBhvr>
                                        <p:cTn id="81" dur="500" fill="hold"/>
                                        <p:tgtEl>
                                          <p:spTgt spid="63495"/>
                                        </p:tgtEl>
                                        <p:attrNameLst>
                                          <p:attrName>ppt_w</p:attrName>
                                        </p:attrNameLst>
                                      </p:cBhvr>
                                      <p:tavLst>
                                        <p:tav tm="0">
                                          <p:val>
                                            <p:fltVal val="0"/>
                                          </p:val>
                                        </p:tav>
                                        <p:tav tm="100000">
                                          <p:val>
                                            <p:strVal val="#ppt_w"/>
                                          </p:val>
                                        </p:tav>
                                      </p:tavLst>
                                    </p:anim>
                                    <p:anim calcmode="lin" valueType="num">
                                      <p:cBhvr>
                                        <p:cTn id="82" dur="500" fill="hold"/>
                                        <p:tgtEl>
                                          <p:spTgt spid="63495"/>
                                        </p:tgtEl>
                                        <p:attrNameLst>
                                          <p:attrName>ppt_h</p:attrName>
                                        </p:attrNameLst>
                                      </p:cBhvr>
                                      <p:tavLst>
                                        <p:tav tm="0">
                                          <p:val>
                                            <p:strVal val="#ppt_h"/>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63496">
                                            <p:txEl>
                                              <p:pRg st="0" end="0"/>
                                            </p:txEl>
                                          </p:spTgt>
                                        </p:tgtEl>
                                        <p:attrNameLst>
                                          <p:attrName>style.visibility</p:attrName>
                                        </p:attrNameLst>
                                      </p:cBhvr>
                                      <p:to>
                                        <p:strVal val="visible"/>
                                      </p:to>
                                    </p:set>
                                    <p:anim calcmode="lin" valueType="num">
                                      <p:cBhvr>
                                        <p:cTn id="87" dur="500" fill="hold"/>
                                        <p:tgtEl>
                                          <p:spTgt spid="63496">
                                            <p:txEl>
                                              <p:pRg st="0" end="0"/>
                                            </p:txEl>
                                          </p:spTgt>
                                        </p:tgtEl>
                                        <p:attrNameLst>
                                          <p:attrName>ppt_x</p:attrName>
                                        </p:attrNameLst>
                                      </p:cBhvr>
                                      <p:tavLst>
                                        <p:tav tm="0">
                                          <p:val>
                                            <p:strVal val="#ppt_x-#ppt_w/2"/>
                                          </p:val>
                                        </p:tav>
                                        <p:tav tm="100000">
                                          <p:val>
                                            <p:strVal val="#ppt_x"/>
                                          </p:val>
                                        </p:tav>
                                      </p:tavLst>
                                    </p:anim>
                                    <p:anim calcmode="lin" valueType="num">
                                      <p:cBhvr>
                                        <p:cTn id="88" dur="500" fill="hold"/>
                                        <p:tgtEl>
                                          <p:spTgt spid="63496">
                                            <p:txEl>
                                              <p:pRg st="0" end="0"/>
                                            </p:txEl>
                                          </p:spTgt>
                                        </p:tgtEl>
                                        <p:attrNameLst>
                                          <p:attrName>ppt_y</p:attrName>
                                        </p:attrNameLst>
                                      </p:cBhvr>
                                      <p:tavLst>
                                        <p:tav tm="0">
                                          <p:val>
                                            <p:strVal val="#ppt_y"/>
                                          </p:val>
                                        </p:tav>
                                        <p:tav tm="100000">
                                          <p:val>
                                            <p:strVal val="#ppt_y"/>
                                          </p:val>
                                        </p:tav>
                                      </p:tavLst>
                                    </p:anim>
                                    <p:anim calcmode="lin" valueType="num">
                                      <p:cBhvr>
                                        <p:cTn id="89" dur="500" fill="hold"/>
                                        <p:tgtEl>
                                          <p:spTgt spid="63496">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634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63496">
                                            <p:txEl>
                                              <p:pRg st="2" end="2"/>
                                            </p:txEl>
                                          </p:spTgt>
                                        </p:tgtEl>
                                        <p:attrNameLst>
                                          <p:attrName>style.visibility</p:attrName>
                                        </p:attrNameLst>
                                      </p:cBhvr>
                                      <p:to>
                                        <p:strVal val="visible"/>
                                      </p:to>
                                    </p:set>
                                    <p:anim calcmode="lin" valueType="num">
                                      <p:cBhvr>
                                        <p:cTn id="95" dur="500" fill="hold"/>
                                        <p:tgtEl>
                                          <p:spTgt spid="63496">
                                            <p:txEl>
                                              <p:pRg st="2" end="2"/>
                                            </p:txEl>
                                          </p:spTgt>
                                        </p:tgtEl>
                                        <p:attrNameLst>
                                          <p:attrName>ppt_x</p:attrName>
                                        </p:attrNameLst>
                                      </p:cBhvr>
                                      <p:tavLst>
                                        <p:tav tm="0">
                                          <p:val>
                                            <p:strVal val="#ppt_x-#ppt_w/2"/>
                                          </p:val>
                                        </p:tav>
                                        <p:tav tm="100000">
                                          <p:val>
                                            <p:strVal val="#ppt_x"/>
                                          </p:val>
                                        </p:tav>
                                      </p:tavLst>
                                    </p:anim>
                                    <p:anim calcmode="lin" valueType="num">
                                      <p:cBhvr>
                                        <p:cTn id="96" dur="500" fill="hold"/>
                                        <p:tgtEl>
                                          <p:spTgt spid="63496">
                                            <p:txEl>
                                              <p:pRg st="2" end="2"/>
                                            </p:txEl>
                                          </p:spTgt>
                                        </p:tgtEl>
                                        <p:attrNameLst>
                                          <p:attrName>ppt_y</p:attrName>
                                        </p:attrNameLst>
                                      </p:cBhvr>
                                      <p:tavLst>
                                        <p:tav tm="0">
                                          <p:val>
                                            <p:strVal val="#ppt_y"/>
                                          </p:val>
                                        </p:tav>
                                        <p:tav tm="100000">
                                          <p:val>
                                            <p:strVal val="#ppt_y"/>
                                          </p:val>
                                        </p:tav>
                                      </p:tavLst>
                                    </p:anim>
                                    <p:anim calcmode="lin" valueType="num">
                                      <p:cBhvr>
                                        <p:cTn id="97" dur="500" fill="hold"/>
                                        <p:tgtEl>
                                          <p:spTgt spid="63496">
                                            <p:txEl>
                                              <p:pRg st="2" end="2"/>
                                            </p:txEl>
                                          </p:spTgt>
                                        </p:tgtEl>
                                        <p:attrNameLst>
                                          <p:attrName>ppt_w</p:attrName>
                                        </p:attrNameLst>
                                      </p:cBhvr>
                                      <p:tavLst>
                                        <p:tav tm="0">
                                          <p:val>
                                            <p:fltVal val="0"/>
                                          </p:val>
                                        </p:tav>
                                        <p:tav tm="100000">
                                          <p:val>
                                            <p:strVal val="#ppt_w"/>
                                          </p:val>
                                        </p:tav>
                                      </p:tavLst>
                                    </p:anim>
                                    <p:anim calcmode="lin" valueType="num">
                                      <p:cBhvr>
                                        <p:cTn id="98" dur="500" fill="hold"/>
                                        <p:tgtEl>
                                          <p:spTgt spid="6349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P spid="63492" grpId="0" build="p" bldLvl="2" autoUpdateAnimBg="0"/>
      <p:bldP spid="63493" grpId="0" build="p" bldLvl="2" autoUpdateAnimBg="0"/>
      <p:bldP spid="63494" grpId="0" build="p" bldLvl="2" autoUpdateAnimBg="0"/>
      <p:bldP spid="63495" grpId="0" autoUpdateAnimBg="0"/>
      <p:bldP spid="63496"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4213" y="549275"/>
            <a:ext cx="7848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nSpc>
                <a:spcPct val="80000"/>
              </a:lnSpc>
              <a:buFontTx/>
              <a:buNone/>
            </a:pPr>
            <a:r>
              <a:rPr lang="en-US" altLang="fr-FR">
                <a:solidFill>
                  <a:schemeClr val="bg1"/>
                </a:solidFill>
              </a:rPr>
              <a:t>Criteria for Sustainable Competitive Advantage and Strategic Implications</a:t>
            </a:r>
          </a:p>
        </p:txBody>
      </p:sp>
      <p:sp>
        <p:nvSpPr>
          <p:cNvPr id="64515" name="Text Box 3"/>
          <p:cNvSpPr txBox="1">
            <a:spLocks noChangeArrowheads="1"/>
          </p:cNvSpPr>
          <p:nvPr/>
        </p:nvSpPr>
        <p:spPr bwMode="auto">
          <a:xfrm>
            <a:off x="361950" y="2744788"/>
            <a:ext cx="8396288" cy="641350"/>
          </a:xfrm>
          <a:prstGeom prst="rect">
            <a:avLst/>
          </a:prstGeom>
          <a:solidFill>
            <a:schemeClr val="tx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b="1">
                <a:latin typeface="Arial" panose="020B0604020202020204" pitchFamily="34" charset="0"/>
              </a:rPr>
              <a:t>Valuable	Rare	Difficult 	Without	Implications</a:t>
            </a:r>
          </a:p>
          <a:p>
            <a:pPr eaLnBrk="1" hangingPunct="1">
              <a:lnSpc>
                <a:spcPct val="90000"/>
              </a:lnSpc>
              <a:spcBef>
                <a:spcPct val="0"/>
              </a:spcBef>
              <a:buFontTx/>
              <a:buNone/>
            </a:pPr>
            <a:r>
              <a:rPr lang="en-US" altLang="fr-FR" sz="2000" b="1">
                <a:latin typeface="Arial" panose="020B0604020202020204" pitchFamily="34" charset="0"/>
              </a:rPr>
              <a:t> 		to Imitate	Substance	for Competitiveness</a:t>
            </a:r>
          </a:p>
        </p:txBody>
      </p:sp>
      <p:sp>
        <p:nvSpPr>
          <p:cNvPr id="64516" name="Text Box 4"/>
          <p:cNvSpPr txBox="1">
            <a:spLocks noChangeArrowheads="1"/>
          </p:cNvSpPr>
          <p:nvPr/>
        </p:nvSpPr>
        <p:spPr bwMode="auto">
          <a:xfrm>
            <a:off x="361950" y="3511550"/>
            <a:ext cx="839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No	No	No	No	Competitive disadvantage</a:t>
            </a:r>
          </a:p>
        </p:txBody>
      </p:sp>
      <p:sp>
        <p:nvSpPr>
          <p:cNvPr id="64517" name="Text Box 5"/>
          <p:cNvSpPr txBox="1">
            <a:spLocks noChangeArrowheads="1"/>
          </p:cNvSpPr>
          <p:nvPr/>
        </p:nvSpPr>
        <p:spPr bwMode="auto">
          <a:xfrm>
            <a:off x="361950" y="3914775"/>
            <a:ext cx="839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Yes	No	No	No	Competitive parity</a:t>
            </a:r>
          </a:p>
        </p:txBody>
      </p:sp>
      <p:sp>
        <p:nvSpPr>
          <p:cNvPr id="64518" name="Text Box 6"/>
          <p:cNvSpPr txBox="1">
            <a:spLocks noChangeArrowheads="1"/>
          </p:cNvSpPr>
          <p:nvPr/>
        </p:nvSpPr>
        <p:spPr bwMode="auto">
          <a:xfrm>
            <a:off x="361950" y="4318000"/>
            <a:ext cx="839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Yes	Yes	No	No	Temporary competitive </a:t>
            </a:r>
          </a:p>
          <a:p>
            <a:pPr eaLnBrk="1" hangingPunct="1">
              <a:lnSpc>
                <a:spcPct val="90000"/>
              </a:lnSpc>
              <a:spcBef>
                <a:spcPct val="0"/>
              </a:spcBef>
              <a:buFontTx/>
              <a:buNone/>
            </a:pPr>
            <a:r>
              <a:rPr lang="en-US" altLang="fr-FR" sz="2000">
                <a:latin typeface="Arial" panose="020B0604020202020204" pitchFamily="34" charset="0"/>
              </a:rPr>
              <a:t>				advantage</a:t>
            </a:r>
          </a:p>
        </p:txBody>
      </p:sp>
      <p:sp>
        <p:nvSpPr>
          <p:cNvPr id="64519" name="Text Box 7"/>
          <p:cNvSpPr txBox="1">
            <a:spLocks noChangeArrowheads="1"/>
          </p:cNvSpPr>
          <p:nvPr/>
        </p:nvSpPr>
        <p:spPr bwMode="auto">
          <a:xfrm>
            <a:off x="361950" y="4997450"/>
            <a:ext cx="839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Yes	Yes	Yes	Yes	Sustainable competitive </a:t>
            </a:r>
          </a:p>
          <a:p>
            <a:pPr eaLnBrk="1" hangingPunct="1">
              <a:lnSpc>
                <a:spcPct val="90000"/>
              </a:lnSpc>
              <a:spcBef>
                <a:spcPct val="0"/>
              </a:spcBef>
              <a:buFontTx/>
              <a:buNone/>
            </a:pPr>
            <a:r>
              <a:rPr lang="en-US" altLang="fr-FR" sz="2000">
                <a:latin typeface="Arial" panose="020B0604020202020204" pitchFamily="34" charset="0"/>
              </a:rPr>
              <a:t>				advantage</a:t>
            </a:r>
          </a:p>
        </p:txBody>
      </p:sp>
      <p:sp>
        <p:nvSpPr>
          <p:cNvPr id="64520" name="Text Box 8"/>
          <p:cNvSpPr txBox="1">
            <a:spLocks noChangeArrowheads="1"/>
          </p:cNvSpPr>
          <p:nvPr/>
        </p:nvSpPr>
        <p:spPr bwMode="auto">
          <a:xfrm>
            <a:off x="361950" y="2254250"/>
            <a:ext cx="8391525" cy="366713"/>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algn="ctr" eaLnBrk="1" hangingPunct="1">
              <a:lnSpc>
                <a:spcPct val="90000"/>
              </a:lnSpc>
              <a:spcBef>
                <a:spcPct val="0"/>
              </a:spcBef>
              <a:buFontTx/>
              <a:buNone/>
            </a:pPr>
            <a:r>
              <a:rPr lang="en-US" altLang="fr-FR" sz="2000" b="1">
                <a:latin typeface="Arial" panose="020B0604020202020204" pitchFamily="34" charset="0"/>
              </a:rPr>
              <a:t>Is a resource or capability…</a:t>
            </a:r>
          </a:p>
        </p:txBody>
      </p:sp>
      <p:sp>
        <p:nvSpPr>
          <p:cNvPr id="64521" name="Rectangle 9"/>
          <p:cNvSpPr>
            <a:spLocks noChangeArrowheads="1"/>
          </p:cNvSpPr>
          <p:nvPr/>
        </p:nvSpPr>
        <p:spPr bwMode="auto">
          <a:xfrm>
            <a:off x="323850" y="2205038"/>
            <a:ext cx="8469313" cy="34925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1+#ppt_w/2"/>
                                          </p:val>
                                        </p:tav>
                                        <p:tav tm="100000">
                                          <p:val>
                                            <p:strVal val="#ppt_x"/>
                                          </p:val>
                                        </p:tav>
                                      </p:tavLst>
                                    </p:anim>
                                    <p:anim calcmode="lin" valueType="num">
                                      <p:cBhvr additive="base">
                                        <p:cTn id="8" dur="500" fill="hold"/>
                                        <p:tgtEl>
                                          <p:spTgt spid="645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strips(downLeft)">
                                      <p:cBhvr>
                                        <p:cTn id="12" dur="500"/>
                                        <p:tgtEl>
                                          <p:spTgt spid="64521"/>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64520"/>
                                        </p:tgtEl>
                                        <p:attrNameLst>
                                          <p:attrName>style.visibility</p:attrName>
                                        </p:attrNameLst>
                                      </p:cBhvr>
                                      <p:to>
                                        <p:strVal val="visible"/>
                                      </p:to>
                                    </p:set>
                                    <p:animEffect transition="in" filter="dissolve">
                                      <p:cBhvr>
                                        <p:cTn id="16" dur="500"/>
                                        <p:tgtEl>
                                          <p:spTgt spid="64520"/>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64515"/>
                                        </p:tgtEl>
                                        <p:attrNameLst>
                                          <p:attrName>style.visibility</p:attrName>
                                        </p:attrNameLst>
                                      </p:cBhvr>
                                      <p:to>
                                        <p:strVal val="visible"/>
                                      </p:to>
                                    </p:set>
                                    <p:animEffect transition="in" filter="dissolve">
                                      <p:cBhvr>
                                        <p:cTn id="20" dur="500"/>
                                        <p:tgtEl>
                                          <p:spTgt spid="645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4516"/>
                                        </p:tgtEl>
                                        <p:attrNameLst>
                                          <p:attrName>style.visibility</p:attrName>
                                        </p:attrNameLst>
                                      </p:cBhvr>
                                      <p:to>
                                        <p:strVal val="visible"/>
                                      </p:to>
                                    </p:set>
                                    <p:animEffect transition="in" filter="wipe(left)">
                                      <p:cBhvr>
                                        <p:cTn id="25" dur="500"/>
                                        <p:tgtEl>
                                          <p:spTgt spid="645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4517"/>
                                        </p:tgtEl>
                                        <p:attrNameLst>
                                          <p:attrName>style.visibility</p:attrName>
                                        </p:attrNameLst>
                                      </p:cBhvr>
                                      <p:to>
                                        <p:strVal val="visible"/>
                                      </p:to>
                                    </p:set>
                                    <p:animEffect transition="in" filter="wipe(left)">
                                      <p:cBhvr>
                                        <p:cTn id="30" dur="500"/>
                                        <p:tgtEl>
                                          <p:spTgt spid="645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4518"/>
                                        </p:tgtEl>
                                        <p:attrNameLst>
                                          <p:attrName>style.visibility</p:attrName>
                                        </p:attrNameLst>
                                      </p:cBhvr>
                                      <p:to>
                                        <p:strVal val="visible"/>
                                      </p:to>
                                    </p:set>
                                    <p:animEffect transition="in" filter="wipe(left)">
                                      <p:cBhvr>
                                        <p:cTn id="35" dur="500"/>
                                        <p:tgtEl>
                                          <p:spTgt spid="645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4519"/>
                                        </p:tgtEl>
                                        <p:attrNameLst>
                                          <p:attrName>style.visibility</p:attrName>
                                        </p:attrNameLst>
                                      </p:cBhvr>
                                      <p:to>
                                        <p:strVal val="visible"/>
                                      </p:to>
                                    </p:set>
                                    <p:animEffect transition="in" filter="wipe(left)">
                                      <p:cBhvr>
                                        <p:cTn id="40"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animBg="1" autoUpdateAnimBg="0"/>
      <p:bldP spid="64516" grpId="0" autoUpdateAnimBg="0"/>
      <p:bldP spid="64517" grpId="0" autoUpdateAnimBg="0"/>
      <p:bldP spid="64518" grpId="0" autoUpdateAnimBg="0"/>
      <p:bldP spid="64519" grpId="0" autoUpdateAnimBg="0"/>
      <p:bldP spid="64520" grpId="0" animBg="1" autoUpdateAnimBg="0"/>
      <p:bldP spid="645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277813"/>
            <a:ext cx="8229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FIT : Soccer metaphor</a:t>
            </a:r>
          </a:p>
        </p:txBody>
      </p:sp>
      <p:pic>
        <p:nvPicPr>
          <p:cNvPr id="50179" name="Picture 3" descr="Sans titre-2 co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412875"/>
            <a:ext cx="205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tct442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148138"/>
            <a:ext cx="215423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395288" y="1989138"/>
            <a:ext cx="57594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pPr>
            <a:r>
              <a:rPr lang="en-US" altLang="fr-FR" sz="2400" b="1">
                <a:latin typeface="Tahoma" panose="020B0604030504040204" pitchFamily="34" charset="0"/>
              </a:rPr>
              <a:t>The </a:t>
            </a:r>
            <a:r>
              <a:rPr lang="en-US" altLang="fr-FR" sz="2400" b="1">
                <a:solidFill>
                  <a:schemeClr val="hlink"/>
                </a:solidFill>
                <a:latin typeface="Tahoma" panose="020B0604030504040204" pitchFamily="34" charset="0"/>
              </a:rPr>
              <a:t>strategy </a:t>
            </a:r>
            <a:r>
              <a:rPr lang="en-US" altLang="fr-FR" sz="2400" b="1">
                <a:latin typeface="Tahoma" panose="020B0604030504040204" pitchFamily="34" charset="0"/>
              </a:rPr>
              <a:t>(tactical) is a function of the </a:t>
            </a:r>
            <a:r>
              <a:rPr lang="en-US" altLang="fr-FR" sz="2400" b="1">
                <a:solidFill>
                  <a:schemeClr val="hlink"/>
                </a:solidFill>
                <a:latin typeface="Tahoma" panose="020B0604030504040204" pitchFamily="34" charset="0"/>
              </a:rPr>
              <a:t>external environment</a:t>
            </a:r>
            <a:r>
              <a:rPr lang="en-US" altLang="fr-FR" sz="2400" b="1">
                <a:latin typeface="Tahoma" panose="020B0604030504040204" pitchFamily="34" charset="0"/>
              </a:rPr>
              <a:t> (rival  teams : </a:t>
            </a:r>
            <a:r>
              <a:rPr lang="en-US" altLang="fr-FR" sz="2400" b="1">
                <a:solidFill>
                  <a:schemeClr val="hlink"/>
                </a:solidFill>
                <a:latin typeface="Tahoma" panose="020B0604030504040204" pitchFamily="34" charset="0"/>
              </a:rPr>
              <a:t>opportunities - threats</a:t>
            </a:r>
            <a:r>
              <a:rPr lang="en-US" altLang="fr-FR" sz="2400" b="1">
                <a:latin typeface="Tahoma" panose="020B0604030504040204" pitchFamily="34" charset="0"/>
              </a:rPr>
              <a:t>). </a:t>
            </a:r>
          </a:p>
          <a:p>
            <a:pPr eaLnBrk="1" hangingPunct="1">
              <a:spcBef>
                <a:spcPct val="50000"/>
              </a:spcBef>
              <a:buFontTx/>
              <a:buNone/>
            </a:pPr>
            <a:endParaRPr lang="en-US" altLang="fr-FR" sz="2400" b="1">
              <a:latin typeface="Tahoma" panose="020B0604030504040204" pitchFamily="34" charset="0"/>
            </a:endParaRPr>
          </a:p>
          <a:p>
            <a:pPr eaLnBrk="1" hangingPunct="1">
              <a:spcBef>
                <a:spcPct val="50000"/>
              </a:spcBef>
            </a:pPr>
            <a:r>
              <a:rPr lang="en-US" altLang="fr-FR" sz="2400" b="1">
                <a:latin typeface="Tahoma" panose="020B0604030504040204" pitchFamily="34" charset="0"/>
              </a:rPr>
              <a:t>The trainer has a </a:t>
            </a:r>
            <a:r>
              <a:rPr lang="en-US" altLang="fr-FR" sz="2400" b="1">
                <a:solidFill>
                  <a:schemeClr val="hlink"/>
                </a:solidFill>
                <a:latin typeface="Tahoma" panose="020B0604030504040204" pitchFamily="34" charset="0"/>
              </a:rPr>
              <a:t>tactic adapted to the adversary</a:t>
            </a:r>
            <a:r>
              <a:rPr lang="en-US" altLang="fr-FR" sz="2400" b="1">
                <a:latin typeface="Tahoma" panose="020B0604030504040204" pitchFamily="34" charset="0"/>
              </a:rPr>
              <a:t> and the players (</a:t>
            </a:r>
            <a:r>
              <a:rPr lang="en-US" altLang="fr-FR" sz="2400" b="1">
                <a:solidFill>
                  <a:schemeClr val="hlink"/>
                </a:solidFill>
                <a:latin typeface="Tahoma" panose="020B0604030504040204" pitchFamily="34" charset="0"/>
              </a:rPr>
              <a:t>resources</a:t>
            </a:r>
            <a:r>
              <a:rPr lang="en-US" altLang="fr-FR" sz="2400" b="1">
                <a:latin typeface="Tahoma" panose="020B0604030504040204" pitchFamily="34" charset="0"/>
              </a:rPr>
              <a:t>) </a:t>
            </a:r>
            <a:r>
              <a:rPr lang="en-US" altLang="fr-FR" sz="2400" b="1">
                <a:solidFill>
                  <a:schemeClr val="hlink"/>
                </a:solidFill>
                <a:latin typeface="Tahoma" panose="020B0604030504040204" pitchFamily="34" charset="0"/>
              </a:rPr>
              <a:t>adapt</a:t>
            </a:r>
            <a:r>
              <a:rPr lang="en-US" altLang="fr-FR" sz="2400" b="1">
                <a:latin typeface="Tahoma" panose="020B0604030504040204" pitchFamily="34" charset="0"/>
              </a:rPr>
              <a:t> to this positioning (diagram of play).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Intent : Soccer metaphor</a:t>
            </a:r>
          </a:p>
        </p:txBody>
      </p:sp>
      <p:pic>
        <p:nvPicPr>
          <p:cNvPr id="51203" name="Picture 3" descr="Sans ti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16113"/>
            <a:ext cx="25177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6118225" y="5084763"/>
            <a:ext cx="3025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80000"/>
              <a:buFont typeface="Wingdings" pitchFamily="2" charset="2"/>
              <a:buNone/>
              <a:defRPr/>
            </a:pPr>
            <a:r>
              <a:rPr lang="fr-FR" sz="2800">
                <a:effectLst>
                  <a:outerShdw blurRad="38100" dist="38100" dir="2700000" algn="tl">
                    <a:srgbClr val="FFFFFF"/>
                  </a:outerShdw>
                </a:effectLst>
                <a:latin typeface="Arial Black" pitchFamily="34" charset="0"/>
                <a:cs typeface="Arial" charset="0"/>
                <a:sym typeface="Webdings" pitchFamily="18" charset="2"/>
              </a:rPr>
              <a:t></a:t>
            </a:r>
            <a:endParaRPr lang="fr-FR" sz="2800">
              <a:latin typeface="Arial Black" pitchFamily="34" charset="0"/>
              <a:cs typeface="Arial" charset="0"/>
            </a:endParaRPr>
          </a:p>
        </p:txBody>
      </p:sp>
      <p:graphicFrame>
        <p:nvGraphicFramePr>
          <p:cNvPr id="51205" name="Object 5"/>
          <p:cNvGraphicFramePr>
            <a:graphicFrameLocks noChangeAspect="1"/>
          </p:cNvGraphicFramePr>
          <p:nvPr/>
        </p:nvGraphicFramePr>
        <p:xfrm>
          <a:off x="6702425" y="2387600"/>
          <a:ext cx="1827213" cy="2063750"/>
        </p:xfrm>
        <a:graphic>
          <a:graphicData uri="http://schemas.openxmlformats.org/presentationml/2006/ole">
            <mc:AlternateContent xmlns:mc="http://schemas.openxmlformats.org/markup-compatibility/2006">
              <mc:Choice xmlns:v="urn:schemas-microsoft-com:vml" Requires="v">
                <p:oleObj spid="_x0000_s51245" name="Image" r:id="rId4" imgW="2653968" imgH="2996825" progId="Photoshop.Image.8">
                  <p:embed/>
                </p:oleObj>
              </mc:Choice>
              <mc:Fallback>
                <p:oleObj name="Image" r:id="rId4" imgW="2653968" imgH="2996825" progId="Photoshop.Imag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425" y="2387600"/>
                        <a:ext cx="1827213"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6" name="Text Box 6"/>
          <p:cNvSpPr txBox="1">
            <a:spLocks noChangeArrowheads="1"/>
          </p:cNvSpPr>
          <p:nvPr/>
        </p:nvSpPr>
        <p:spPr bwMode="auto">
          <a:xfrm>
            <a:off x="539750" y="2133600"/>
            <a:ext cx="547211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400" b="1">
                <a:latin typeface="Tahoma" panose="020B0604030504040204" pitchFamily="34" charset="0"/>
              </a:rPr>
              <a:t>The head coach "visionary" (or manager) has </a:t>
            </a:r>
            <a:r>
              <a:rPr lang="en-US" altLang="fr-FR" sz="2400" b="1">
                <a:solidFill>
                  <a:schemeClr val="hlink"/>
                </a:solidFill>
                <a:latin typeface="Tahoma" panose="020B0604030504040204" pitchFamily="34" charset="0"/>
              </a:rPr>
              <a:t>resources (players)</a:t>
            </a:r>
            <a:r>
              <a:rPr lang="en-US" altLang="fr-FR" sz="2400" b="1">
                <a:latin typeface="Tahoma" panose="020B0604030504040204" pitchFamily="34" charset="0"/>
              </a:rPr>
              <a:t> and sets up a strategy (tactical) starting from these </a:t>
            </a:r>
            <a:r>
              <a:rPr lang="en-US" altLang="fr-FR" sz="2400" b="1">
                <a:solidFill>
                  <a:schemeClr val="hlink"/>
                </a:solidFill>
                <a:latin typeface="Tahoma" panose="020B0604030504040204" pitchFamily="34" charset="0"/>
              </a:rPr>
              <a:t>forces and weaknesses</a:t>
            </a:r>
            <a:r>
              <a:rPr lang="en-US" altLang="fr-FR" sz="2400" b="1">
                <a:latin typeface="Tahoma" panose="020B0604030504040204" pitchFamily="34" charset="0"/>
              </a:rPr>
              <a:t> (resources), in order </a:t>
            </a:r>
            <a:r>
              <a:rPr lang="en-US" altLang="fr-FR" sz="2400" b="1">
                <a:solidFill>
                  <a:schemeClr val="hlink"/>
                </a:solidFill>
                <a:latin typeface="Tahoma" panose="020B0604030504040204" pitchFamily="34" charset="0"/>
              </a:rPr>
              <a:t>to face to certain opportunities or threats of the environment</a:t>
            </a:r>
            <a:r>
              <a:rPr lang="en-US" altLang="fr-FR" sz="2400" b="1">
                <a:latin typeface="Tahoma" panose="020B0604030504040204" pitchFamily="34" charset="0"/>
              </a:rPr>
              <a:t> (air play, speed, physical engagement)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4992" y="937504"/>
            <a:ext cx="7171981" cy="490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648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457200" y="358775"/>
            <a:ext cx="8229600" cy="560388"/>
          </a:xfrm>
        </p:spPr>
        <p:txBody>
          <a:bodyPr/>
          <a:lstStyle/>
          <a:p>
            <a:r>
              <a:rPr lang="en-US" altLang="fr-FR" sz="3200" b="1">
                <a:solidFill>
                  <a:schemeClr val="bg1"/>
                </a:solidFill>
              </a:rPr>
              <a:t>So What </a:t>
            </a:r>
            <a:r>
              <a:rPr lang="en-US" altLang="fr-FR" sz="3200" b="1"/>
              <a:t>?</a:t>
            </a:r>
          </a:p>
        </p:txBody>
      </p:sp>
      <p:sp>
        <p:nvSpPr>
          <p:cNvPr id="52227" name="Rectangle 3"/>
          <p:cNvSpPr>
            <a:spLocks noGrp="1"/>
          </p:cNvSpPr>
          <p:nvPr>
            <p:ph type="body" idx="4294967295"/>
          </p:nvPr>
        </p:nvSpPr>
        <p:spPr>
          <a:xfrm>
            <a:off x="468313" y="1052513"/>
            <a:ext cx="8229600" cy="4525962"/>
          </a:xfrm>
        </p:spPr>
        <p:txBody>
          <a:bodyPr/>
          <a:lstStyle/>
          <a:p>
            <a:pPr>
              <a:buFont typeface="Wingdings" panose="05000000000000000000" pitchFamily="2" charset="2"/>
              <a:buChar char="«"/>
            </a:pPr>
            <a:r>
              <a:rPr lang="en-US" altLang="fr-FR" sz="2000"/>
              <a:t>How can we “implement” that ? It’s very theoretical !</a:t>
            </a:r>
          </a:p>
          <a:p>
            <a:endParaRPr lang="en-US" altLang="fr-FR" sz="2000"/>
          </a:p>
          <a:p>
            <a:pPr>
              <a:buFont typeface="Wingdings" panose="05000000000000000000" pitchFamily="2" charset="2"/>
              <a:buChar char="«"/>
            </a:pPr>
            <a:r>
              <a:rPr lang="en-US" altLang="fr-FR" sz="2000"/>
              <a:t>Your and my job : to be able to construct a business plan (development) with a “specific RBV analysis” (your “sensemaking background”), and furthermore :</a:t>
            </a:r>
          </a:p>
          <a:p>
            <a:pPr lvl="1"/>
            <a:r>
              <a:rPr lang="en-US" altLang="fr-FR" sz="2000"/>
              <a:t>Persuade and control our stakeholders</a:t>
            </a:r>
          </a:p>
          <a:p>
            <a:pPr lvl="1"/>
            <a:r>
              <a:rPr lang="en-US" altLang="fr-FR" sz="2000"/>
              <a:t>Maintain our performance</a:t>
            </a:r>
          </a:p>
          <a:p>
            <a:pPr lvl="1"/>
            <a:r>
              <a:rPr lang="en-US" altLang="fr-FR" sz="2000"/>
              <a:t>To be “ready” for new opportunities and threats because of very instable sports environment…</a:t>
            </a:r>
          </a:p>
          <a:p>
            <a:endParaRPr lang="en-US" altLang="fr-FR" sz="2000"/>
          </a:p>
          <a:p>
            <a:endParaRPr lang="en-US" altLang="fr-FR"/>
          </a:p>
          <a:p>
            <a:endParaRPr lang="en-US" altLang="fr-FR"/>
          </a:p>
        </p:txBody>
      </p:sp>
      <p:sp>
        <p:nvSpPr>
          <p:cNvPr id="52228" name="Text Box 4"/>
          <p:cNvSpPr txBox="1">
            <a:spLocks noChangeArrowheads="1"/>
          </p:cNvSpPr>
          <p:nvPr/>
        </p:nvSpPr>
        <p:spPr bwMode="auto">
          <a:xfrm>
            <a:off x="755650" y="5013325"/>
            <a:ext cx="7775575" cy="118745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2400">
                <a:solidFill>
                  <a:srgbClr val="FF9900"/>
                </a:solidFill>
                <a:latin typeface="Arial" panose="020B0604020202020204" pitchFamily="34" charset="0"/>
              </a:rPr>
              <a:t>Managing resources &amp; capabilities = core competency of a “modern” CEO in sport organizations                   (Jean-Claude Blanc…and you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US" altLang="fr-FR" b="1">
                <a:solidFill>
                  <a:schemeClr val="bg1"/>
                </a:solidFill>
              </a:rPr>
              <a:t>Categorizing resources</a:t>
            </a:r>
          </a:p>
        </p:txBody>
      </p:sp>
      <p:sp>
        <p:nvSpPr>
          <p:cNvPr id="53251" name="Rectangle 3"/>
          <p:cNvSpPr>
            <a:spLocks noGrp="1"/>
          </p:cNvSpPr>
          <p:nvPr>
            <p:ph type="body" idx="4294967295"/>
          </p:nvPr>
        </p:nvSpPr>
        <p:spPr>
          <a:xfrm>
            <a:off x="457200" y="1600200"/>
            <a:ext cx="8229600" cy="4924425"/>
          </a:xfrm>
        </p:spPr>
        <p:txBody>
          <a:bodyPr/>
          <a:lstStyle/>
          <a:p>
            <a:pPr>
              <a:lnSpc>
                <a:spcPct val="80000"/>
              </a:lnSpc>
              <a:buFont typeface="Wingdings" panose="05000000000000000000" pitchFamily="2" charset="2"/>
              <a:buChar char="«"/>
            </a:pPr>
            <a:r>
              <a:rPr lang="en-US" altLang="fr-FR" sz="2000"/>
              <a:t>Barney (1991) : 3</a:t>
            </a:r>
          </a:p>
          <a:p>
            <a:pPr lvl="1">
              <a:lnSpc>
                <a:spcPct val="80000"/>
              </a:lnSpc>
            </a:pPr>
            <a:r>
              <a:rPr lang="en-US" altLang="fr-FR" sz="2000"/>
              <a:t>Physical capital : technology, plants, equipment, geographical localization…</a:t>
            </a:r>
          </a:p>
          <a:p>
            <a:pPr lvl="1">
              <a:lnSpc>
                <a:spcPct val="80000"/>
              </a:lnSpc>
            </a:pPr>
            <a:r>
              <a:rPr lang="en-US" altLang="fr-FR" sz="2000"/>
              <a:t>Human capital : formation, experience, networks - relationships… </a:t>
            </a:r>
          </a:p>
          <a:p>
            <a:pPr lvl="1">
              <a:lnSpc>
                <a:spcPct val="80000"/>
              </a:lnSpc>
            </a:pPr>
            <a:r>
              <a:rPr lang="en-US" altLang="fr-FR" sz="2000"/>
              <a:t>Organizational capital : formal structure, control, routines, process, coordination systems…  </a:t>
            </a:r>
          </a:p>
          <a:p>
            <a:pPr lvl="1">
              <a:lnSpc>
                <a:spcPct val="80000"/>
              </a:lnSpc>
            </a:pPr>
            <a:r>
              <a:rPr lang="en-US" altLang="fr-FR" sz="2000"/>
              <a:t> </a:t>
            </a:r>
          </a:p>
          <a:p>
            <a:pPr>
              <a:lnSpc>
                <a:spcPct val="80000"/>
              </a:lnSpc>
              <a:buFont typeface="Wingdings" panose="05000000000000000000" pitchFamily="2" charset="2"/>
              <a:buChar char="«"/>
            </a:pPr>
            <a:r>
              <a:rPr lang="en-US" altLang="fr-FR" sz="2000"/>
              <a:t>Grant (1991) : 6</a:t>
            </a:r>
          </a:p>
          <a:p>
            <a:pPr lvl="1">
              <a:lnSpc>
                <a:spcPct val="80000"/>
              </a:lnSpc>
            </a:pPr>
            <a:r>
              <a:rPr lang="en-US" altLang="fr-FR" sz="2000"/>
              <a:t>financial, physical, human, technological, organizational, reputation.</a:t>
            </a:r>
          </a:p>
          <a:p>
            <a:pPr>
              <a:lnSpc>
                <a:spcPct val="80000"/>
              </a:lnSpc>
            </a:pPr>
            <a:endParaRPr lang="en-US" altLang="fr-FR" sz="2000"/>
          </a:p>
          <a:p>
            <a:pPr>
              <a:lnSpc>
                <a:spcPct val="80000"/>
              </a:lnSpc>
              <a:buFont typeface="Wingdings" panose="05000000000000000000" pitchFamily="2" charset="2"/>
              <a:buChar char="«"/>
            </a:pPr>
            <a:r>
              <a:rPr lang="en-US" altLang="fr-FR" sz="2000"/>
              <a:t>Wernerfelt (1989) : 3</a:t>
            </a:r>
          </a:p>
          <a:p>
            <a:pPr lvl="1">
              <a:lnSpc>
                <a:spcPct val="80000"/>
              </a:lnSpc>
            </a:pPr>
            <a:r>
              <a:rPr lang="en-US" altLang="fr-FR" sz="2000"/>
              <a:t>Fixed assets : plants, equipment…</a:t>
            </a:r>
          </a:p>
          <a:p>
            <a:pPr lvl="1">
              <a:lnSpc>
                <a:spcPct val="80000"/>
              </a:lnSpc>
            </a:pPr>
            <a:r>
              <a:rPr lang="en-US" altLang="fr-FR" sz="2000"/>
              <a:t>“Blueprints” : patent, brand, reputation</a:t>
            </a:r>
          </a:p>
          <a:p>
            <a:pPr lvl="1">
              <a:lnSpc>
                <a:spcPct val="80000"/>
              </a:lnSpc>
            </a:pPr>
            <a:r>
              <a:rPr lang="en-US" altLang="fr-FR" sz="2000"/>
              <a:t>Teamwork “effects” : routines, habits, experience…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277813"/>
            <a:ext cx="86868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2400" b="1">
                <a:solidFill>
                  <a:schemeClr val="bg1"/>
                </a:solidFill>
              </a:rPr>
              <a:t>Sport events &amp; clubs : assets identification</a:t>
            </a:r>
          </a:p>
        </p:txBody>
      </p:sp>
      <p:graphicFrame>
        <p:nvGraphicFramePr>
          <p:cNvPr id="71720" name="Group 40"/>
          <p:cNvGraphicFramePr>
            <a:graphicFrameLocks noGrp="1"/>
          </p:cNvGraphicFramePr>
          <p:nvPr/>
        </p:nvGraphicFramePr>
        <p:xfrm>
          <a:off x="179388" y="1557338"/>
          <a:ext cx="4176712" cy="4706937"/>
        </p:xfrm>
        <a:graphic>
          <a:graphicData uri="http://schemas.openxmlformats.org/drawingml/2006/table">
            <a:tbl>
              <a:tblPr/>
              <a:tblGrid>
                <a:gridCol w="1501775">
                  <a:extLst>
                    <a:ext uri="{9D8B030D-6E8A-4147-A177-3AD203B41FA5}">
                      <a16:colId xmlns:a16="http://schemas.microsoft.com/office/drawing/2014/main" val="20000"/>
                    </a:ext>
                  </a:extLst>
                </a:gridCol>
                <a:gridCol w="2674937">
                  <a:extLst>
                    <a:ext uri="{9D8B030D-6E8A-4147-A177-3AD203B41FA5}">
                      <a16:colId xmlns:a16="http://schemas.microsoft.com/office/drawing/2014/main" val="20001"/>
                    </a:ext>
                  </a:extLst>
                </a:gridCol>
              </a:tblGrid>
              <a:tr h="66665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Corbel" pitchFamily="34" charset="0"/>
                          <a:cs typeface="Arial" charset="0"/>
                        </a:rPr>
                        <a:t>Sport Event &amp; Clubs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tc hMerge="1">
                  <a:txBody>
                    <a:bodyPr/>
                    <a:lstStyle/>
                    <a:p>
                      <a:endParaRPr lang="fr-FR"/>
                    </a:p>
                  </a:txBody>
                  <a:tcPr/>
                </a:tc>
                <a:extLst>
                  <a:ext uri="{0D108BD9-81ED-4DB2-BD59-A6C34878D82A}">
                    <a16:rowId xmlns:a16="http://schemas.microsoft.com/office/drawing/2014/main" val="10000"/>
                  </a:ext>
                </a:extLst>
              </a:tr>
              <a:tr h="487289">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Financial resources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 Profit centres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rbel" pitchFamily="34" charset="0"/>
                          <a:cs typeface="Arial" charset="0"/>
                        </a:rPr>
                        <a:t>Ticketting</a:t>
                      </a:r>
                      <a:r>
                        <a:rPr kumimoji="0" lang="en-US" sz="1600" b="0" i="0" u="none" strike="noStrike" cap="none" normalizeH="0" baseline="0">
                          <a:ln>
                            <a:noFill/>
                          </a:ln>
                          <a:solidFill>
                            <a:schemeClr val="tx1"/>
                          </a:solidFill>
                          <a:effectLst/>
                          <a:latin typeface="Corbel" pitchFamily="34" charset="0"/>
                          <a:cs typeface="Arial" charset="0"/>
                        </a:rPr>
                        <a:t> </a:t>
                      </a:r>
                      <a:endParaRPr kumimoji="0" lang="fr-FR" sz="1600" b="0" i="0" u="none" strike="noStrike" cap="none" normalizeH="0" baseline="0">
                        <a:ln>
                          <a:noFill/>
                        </a:ln>
                        <a:solidFill>
                          <a:schemeClr val="tx1"/>
                        </a:solidFill>
                        <a:effectLst/>
                        <a:latin typeface="Corbel" pitchFamily="34"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1"/>
                  </a:ext>
                </a:extLst>
              </a:tr>
              <a:tr h="917437">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Contracts (sponsoring, Public Relations) &amp; </a:t>
                      </a:r>
                      <a:r>
                        <a:rPr kumimoji="0" lang="fr-FR" sz="1600" b="1" i="0" u="none" strike="noStrike" cap="none" normalizeH="0" baseline="0">
                          <a:ln>
                            <a:noFill/>
                          </a:ln>
                          <a:solidFill>
                            <a:schemeClr val="folHlink"/>
                          </a:solidFill>
                          <a:effectLst/>
                          <a:latin typeface="Corbel" pitchFamily="34" charset="0"/>
                          <a:cs typeface="Arial" charset="0"/>
                        </a:rPr>
                        <a:t>Players (clubs only)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2"/>
                  </a:ext>
                </a:extLst>
              </a:tr>
              <a:tr h="431735">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TV rights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3"/>
                  </a:ext>
                </a:extLst>
              </a:tr>
              <a:tr h="335266">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Merchandising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4"/>
                  </a:ext>
                </a:extLst>
              </a:tr>
              <a:tr h="795218">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Institutions (</a:t>
                      </a:r>
                      <a:r>
                        <a:rPr kumimoji="0" lang="en-US" sz="1600" b="1" i="0" u="none" strike="noStrike" cap="none" normalizeH="0" baseline="0">
                          <a:ln>
                            <a:noFill/>
                          </a:ln>
                          <a:solidFill>
                            <a:schemeClr val="tx1"/>
                          </a:solidFill>
                          <a:effectLst/>
                          <a:latin typeface="Corbel" pitchFamily="34" charset="0"/>
                          <a:cs typeface="Arial" charset="0"/>
                        </a:rPr>
                        <a:t>public subsidies</a:t>
                      </a:r>
                      <a:r>
                        <a:rPr kumimoji="0" lang="fr-FR" sz="1600" b="1" i="0" u="none" strike="noStrike" cap="none" normalizeH="0" baseline="0">
                          <a:ln>
                            <a:noFill/>
                          </a:ln>
                          <a:solidFill>
                            <a:schemeClr val="tx1"/>
                          </a:solidFill>
                          <a:effectLst/>
                          <a:latin typeface="Corbel" pitchFamily="34" charset="0"/>
                          <a:cs typeface="Arial"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5"/>
                  </a:ext>
                </a:extLst>
              </a:tr>
              <a:tr h="335266">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Renown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History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6"/>
                  </a:ext>
                </a:extLst>
              </a:tr>
              <a:tr h="371419">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Sport performance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7"/>
                  </a:ext>
                </a:extLst>
              </a:tr>
              <a:tr h="366657">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Affluence, audience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8"/>
                  </a:ext>
                </a:extLst>
              </a:tr>
            </a:tbl>
          </a:graphicData>
        </a:graphic>
      </p:graphicFrame>
      <p:graphicFrame>
        <p:nvGraphicFramePr>
          <p:cNvPr id="71721" name="Group 41"/>
          <p:cNvGraphicFramePr>
            <a:graphicFrameLocks noGrp="1"/>
          </p:cNvGraphicFramePr>
          <p:nvPr/>
        </p:nvGraphicFramePr>
        <p:xfrm>
          <a:off x="5580063" y="1484313"/>
          <a:ext cx="3384550" cy="5040312"/>
        </p:xfrm>
        <a:graphic>
          <a:graphicData uri="http://schemas.openxmlformats.org/drawingml/2006/table">
            <a:tbl>
              <a:tblPr/>
              <a:tblGrid>
                <a:gridCol w="3384550">
                  <a:extLst>
                    <a:ext uri="{9D8B030D-6E8A-4147-A177-3AD203B41FA5}">
                      <a16:colId xmlns:a16="http://schemas.microsoft.com/office/drawing/2014/main" val="20000"/>
                    </a:ext>
                  </a:extLst>
                </a:gridCol>
              </a:tblGrid>
              <a:tr h="7699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Corbel" pitchFamily="34" charset="0"/>
                          <a:cs typeface="Arial" charset="0"/>
                        </a:rPr>
                        <a:t>Assets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0"/>
                  </a:ext>
                </a:extLst>
              </a:tr>
              <a:tr h="4270374">
                <a:tc>
                  <a:txBody>
                    <a:bodyPr/>
                    <a:lstStyle/>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folHlink"/>
                          </a:solidFill>
                          <a:effectLst/>
                          <a:latin typeface="Corbel" pitchFamily="34" charset="0"/>
                          <a:cs typeface="Arial" charset="0"/>
                        </a:rPr>
                        <a:t>Players &amp; coach </a:t>
                      </a:r>
                      <a:r>
                        <a:rPr kumimoji="0" lang="fr-FR" sz="1400" b="1" i="0" u="none" strike="noStrike" cap="none" normalizeH="0" baseline="0">
                          <a:ln>
                            <a:noFill/>
                          </a:ln>
                          <a:solidFill>
                            <a:schemeClr val="folHlink"/>
                          </a:solidFill>
                          <a:effectLst/>
                          <a:latin typeface="Corbel" pitchFamily="34" charset="0"/>
                          <a:cs typeface="Arial" charset="0"/>
                        </a:rPr>
                        <a:t>(clubs only)</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Partnership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(sponsoring, partners)</a:t>
                      </a:r>
                      <a:r>
                        <a:rPr kumimoji="0" lang="fr-FR" sz="1800" b="1" i="0" u="none" strike="noStrike" cap="none" normalizeH="0" baseline="0">
                          <a:ln>
                            <a:noFill/>
                          </a:ln>
                          <a:solidFill>
                            <a:schemeClr val="tx1"/>
                          </a:solidFill>
                          <a:effectLst/>
                          <a:latin typeface="Corbel" pitchFamily="34" charset="0"/>
                          <a:cs typeface="Arial" charset="0"/>
                        </a:rPr>
                        <a:t>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Reputation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(event, sport, players)</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Relational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(Social capital, relational networks, Public Relations)</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Physical</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(infrastructures, stadium, territory)</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Organizational Capabilities</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 </a:t>
                      </a:r>
                      <a:r>
                        <a:rPr kumimoji="0" lang="fr-FR" sz="1400" b="1" i="0" u="none" strike="noStrike" cap="none" normalizeH="0" baseline="0">
                          <a:ln>
                            <a:noFill/>
                          </a:ln>
                          <a:solidFill>
                            <a:schemeClr val="tx1"/>
                          </a:solidFill>
                          <a:effectLst/>
                          <a:latin typeface="Corbel" pitchFamily="34" charset="0"/>
                          <a:cs typeface="Arial" charset="0"/>
                        </a:rPr>
                        <a:t>(Core competences, event driven know how, project management))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a16="http://schemas.microsoft.com/office/drawing/2014/main" val="10001"/>
                  </a:ext>
                </a:extLst>
              </a:tr>
            </a:tbl>
          </a:graphicData>
        </a:graphic>
      </p:graphicFrame>
      <p:sp>
        <p:nvSpPr>
          <p:cNvPr id="71719" name="AutoShape 39"/>
          <p:cNvSpPr>
            <a:spLocks noChangeArrowheads="1"/>
          </p:cNvSpPr>
          <p:nvPr/>
        </p:nvSpPr>
        <p:spPr bwMode="auto">
          <a:xfrm>
            <a:off x="4356100" y="3284538"/>
            <a:ext cx="1225550" cy="16557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71719"/>
                                        </p:tgtEl>
                                        <p:attrNameLst>
                                          <p:attrName>style.visibility</p:attrName>
                                        </p:attrNameLst>
                                      </p:cBhvr>
                                      <p:to>
                                        <p:strVal val="visible"/>
                                      </p:to>
                                    </p:set>
                                    <p:anim calcmode="lin" valueType="num">
                                      <p:cBhvr>
                                        <p:cTn id="11" dur="500" fill="hold"/>
                                        <p:tgtEl>
                                          <p:spTgt spid="71719"/>
                                        </p:tgtEl>
                                        <p:attrNameLst>
                                          <p:attrName>ppt_x</p:attrName>
                                        </p:attrNameLst>
                                      </p:cBhvr>
                                      <p:tavLst>
                                        <p:tav tm="0">
                                          <p:val>
                                            <p:strVal val="#ppt_x-#ppt_w/2"/>
                                          </p:val>
                                        </p:tav>
                                        <p:tav tm="100000">
                                          <p:val>
                                            <p:strVal val="#ppt_x"/>
                                          </p:val>
                                        </p:tav>
                                      </p:tavLst>
                                    </p:anim>
                                    <p:anim calcmode="lin" valueType="num">
                                      <p:cBhvr>
                                        <p:cTn id="12" dur="500" fill="hold"/>
                                        <p:tgtEl>
                                          <p:spTgt spid="71719"/>
                                        </p:tgtEl>
                                        <p:attrNameLst>
                                          <p:attrName>ppt_y</p:attrName>
                                        </p:attrNameLst>
                                      </p:cBhvr>
                                      <p:tavLst>
                                        <p:tav tm="0">
                                          <p:val>
                                            <p:strVal val="#ppt_y"/>
                                          </p:val>
                                        </p:tav>
                                        <p:tav tm="100000">
                                          <p:val>
                                            <p:strVal val="#ppt_y"/>
                                          </p:val>
                                        </p:tav>
                                      </p:tavLst>
                                    </p:anim>
                                    <p:anim calcmode="lin" valueType="num">
                                      <p:cBhvr>
                                        <p:cTn id="13" dur="500" fill="hold"/>
                                        <p:tgtEl>
                                          <p:spTgt spid="71719"/>
                                        </p:tgtEl>
                                        <p:attrNameLst>
                                          <p:attrName>ppt_w</p:attrName>
                                        </p:attrNameLst>
                                      </p:cBhvr>
                                      <p:tavLst>
                                        <p:tav tm="0">
                                          <p:val>
                                            <p:fltVal val="0"/>
                                          </p:val>
                                        </p:tav>
                                        <p:tav tm="100000">
                                          <p:val>
                                            <p:strVal val="#ppt_w"/>
                                          </p:val>
                                        </p:tav>
                                      </p:tavLst>
                                    </p:anim>
                                    <p:anim calcmode="lin" valueType="num">
                                      <p:cBhvr>
                                        <p:cTn id="14" dur="500" fill="hold"/>
                                        <p:tgtEl>
                                          <p:spTgt spid="7171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1721"/>
                                        </p:tgtEl>
                                        <p:attrNameLst>
                                          <p:attrName>style.visibility</p:attrName>
                                        </p:attrNameLst>
                                      </p:cBhvr>
                                      <p:to>
                                        <p:strVal val="visible"/>
                                      </p:to>
                                    </p:set>
                                    <p:animEffect transition="in" filter="checkerboard(across)">
                                      <p:cBhvr>
                                        <p:cTn id="19" dur="500"/>
                                        <p:tgtEl>
                                          <p:spTgt spid="71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Partnership (sponsorship) resources</a:t>
            </a:r>
          </a:p>
        </p:txBody>
      </p:sp>
      <p:sp>
        <p:nvSpPr>
          <p:cNvPr id="55299" name="Rectangle 3"/>
          <p:cNvSpPr>
            <a:spLocks noChangeArrowheads="1"/>
          </p:cNvSpPr>
          <p:nvPr/>
        </p:nvSpPr>
        <p:spPr bwMode="auto">
          <a:xfrm>
            <a:off x="457200" y="1600200"/>
            <a:ext cx="8435975"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nSpc>
                <a:spcPct val="90000"/>
              </a:lnSpc>
            </a:pPr>
            <a:r>
              <a:rPr lang="en-US" altLang="fr-FR" sz="2000" b="1"/>
              <a:t>Sponsoring : brand image, image transfer, notoriety, visibility, target specificity, TV… </a:t>
            </a:r>
          </a:p>
          <a:p>
            <a:pPr lvl="1">
              <a:lnSpc>
                <a:spcPct val="90000"/>
              </a:lnSpc>
            </a:pPr>
            <a:r>
              <a:rPr lang="en-US" altLang="fr-FR" sz="1800" b="1"/>
              <a:t>Examples : BNP Paribas, Louis Vuitton, Rollex, Peugeot, Indesit, Adidas, Nike, Fedex, Coca-Cola, Philips, Renault, Mercedes…</a:t>
            </a:r>
          </a:p>
          <a:p>
            <a:pPr>
              <a:lnSpc>
                <a:spcPct val="90000"/>
              </a:lnSpc>
            </a:pPr>
            <a:endParaRPr lang="en-US" altLang="fr-FR" sz="2000" b="1"/>
          </a:p>
          <a:p>
            <a:pPr>
              <a:lnSpc>
                <a:spcPct val="90000"/>
              </a:lnSpc>
            </a:pPr>
            <a:endParaRPr lang="en-US" altLang="fr-FR" sz="2000" b="1"/>
          </a:p>
          <a:p>
            <a:pPr>
              <a:lnSpc>
                <a:spcPct val="90000"/>
              </a:lnSpc>
            </a:pPr>
            <a:r>
              <a:rPr lang="en-US" altLang="fr-FR" sz="2000" b="1"/>
              <a:t>Leverage and activate !  </a:t>
            </a:r>
          </a:p>
        </p:txBody>
      </p:sp>
      <p:sp>
        <p:nvSpPr>
          <p:cNvPr id="55300" name="Rectangle 4"/>
          <p:cNvSpPr>
            <a:spLocks noChangeArrowheads="1"/>
          </p:cNvSpPr>
          <p:nvPr/>
        </p:nvSpPr>
        <p:spPr bwMode="auto">
          <a:xfrm>
            <a:off x="2339975" y="4365625"/>
            <a:ext cx="4895850" cy="1366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Commercial Sponsorship Contracts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Relational Resources</a:t>
            </a:r>
          </a:p>
        </p:txBody>
      </p:sp>
      <p:sp>
        <p:nvSpPr>
          <p:cNvPr id="56323"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a:t>Event Manager’s Social Capital (Christian Bîmes &amp; Jean-Claude Blanc, Patrice Clerc &amp; Jean-Marie Leblanc …)</a:t>
            </a:r>
          </a:p>
          <a:p>
            <a:endParaRPr lang="en-US" altLang="fr-FR"/>
          </a:p>
          <a:p>
            <a:r>
              <a:rPr lang="en-US" altLang="fr-FR"/>
              <a:t>Relational and business networks !</a:t>
            </a:r>
          </a:p>
        </p:txBody>
      </p:sp>
      <p:sp>
        <p:nvSpPr>
          <p:cNvPr id="56324" name="Rectangle 4"/>
          <p:cNvSpPr>
            <a:spLocks noChangeArrowheads="1"/>
          </p:cNvSpPr>
          <p:nvPr/>
        </p:nvSpPr>
        <p:spPr bwMode="auto">
          <a:xfrm>
            <a:off x="2339975" y="4365625"/>
            <a:ext cx="4895850" cy="1366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Public Relations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Reputational Resources</a:t>
            </a:r>
          </a:p>
        </p:txBody>
      </p:sp>
      <p:sp>
        <p:nvSpPr>
          <p:cNvPr id="57347"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a:t>Event legend and history : JO, America’s Cup, Le Tour de France, Roland Garros, Wimbledon…</a:t>
            </a:r>
          </a:p>
          <a:p>
            <a:endParaRPr lang="en-US" altLang="fr-FR"/>
          </a:p>
          <a:p>
            <a:r>
              <a:rPr lang="en-US" altLang="fr-FR"/>
              <a:t>Corporate Reputation : FFT, Amaury, IMG, Octagon…</a:t>
            </a:r>
          </a:p>
        </p:txBody>
      </p:sp>
      <p:sp>
        <p:nvSpPr>
          <p:cNvPr id="57348" name="Rectangle 4"/>
          <p:cNvSpPr>
            <a:spLocks noChangeArrowheads="1"/>
          </p:cNvSpPr>
          <p:nvPr/>
        </p:nvSpPr>
        <p:spPr bwMode="auto">
          <a:xfrm>
            <a:off x="2339975" y="4365625"/>
            <a:ext cx="4895850" cy="1366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Media Rights &amp; commercial brands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Physical (territorial) Resources</a:t>
            </a:r>
          </a:p>
        </p:txBody>
      </p:sp>
      <p:sp>
        <p:nvSpPr>
          <p:cNvPr id="58371"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sz="2400"/>
              <a:t>Stadium : Wimbledon, Roland Garros, Madison Quare Garden… </a:t>
            </a:r>
          </a:p>
          <a:p>
            <a:endParaRPr lang="en-US" altLang="fr-FR" sz="2400"/>
          </a:p>
          <a:p>
            <a:r>
              <a:rPr lang="en-US" altLang="fr-FR" sz="2400"/>
              <a:t>Territory : Tour de France, F1, Rally &amp; Tennis (Monte Carlo), 24 H du Man, Stade Toulousain, Pau-Orthez, Derby de la Meije…</a:t>
            </a:r>
          </a:p>
          <a:p>
            <a:endParaRPr lang="en-US" altLang="fr-FR" sz="2400"/>
          </a:p>
          <a:p>
            <a:r>
              <a:rPr lang="en-US" altLang="fr-FR" sz="2400"/>
              <a:t> Infrastructures : training camps and conditions…</a:t>
            </a:r>
          </a:p>
        </p:txBody>
      </p:sp>
      <p:sp>
        <p:nvSpPr>
          <p:cNvPr id="58372" name="Rectangle 4"/>
          <p:cNvSpPr>
            <a:spLocks noChangeArrowheads="1"/>
          </p:cNvSpPr>
          <p:nvPr/>
        </p:nvSpPr>
        <p:spPr bwMode="auto">
          <a:xfrm>
            <a:off x="2339975" y="5084763"/>
            <a:ext cx="4895850" cy="1366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Ticketing and merchandising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79388" y="277813"/>
            <a:ext cx="878522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Dynamic Capabilities and Organization</a:t>
            </a:r>
          </a:p>
        </p:txBody>
      </p:sp>
      <p:sp>
        <p:nvSpPr>
          <p:cNvPr id="59395"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sz="2400"/>
              <a:t>Dynamic Capabilities : “processes to integrate, reconfigure, gain and release resources – to match and even create market change” </a:t>
            </a:r>
          </a:p>
          <a:p>
            <a:pPr lvl="1"/>
            <a:r>
              <a:rPr lang="en-US" altLang="fr-FR" sz="2000"/>
              <a:t>Examples : Stade Français (Rugby) with Max Guazzini or Roland Garros Brand and co-branding (Adidas, Peugeot, Lancel…) </a:t>
            </a:r>
          </a:p>
          <a:p>
            <a:endParaRPr lang="en-US" altLang="fr-FR" sz="2400"/>
          </a:p>
          <a:p>
            <a:r>
              <a:rPr lang="en-US" altLang="fr-FR" sz="2400"/>
              <a:t>Organizational capabilities : Project Management</a:t>
            </a:r>
          </a:p>
          <a:p>
            <a:pPr lvl="1"/>
            <a:r>
              <a:rPr lang="en-US" altLang="fr-FR" sz="2000"/>
              <a:t>Most “organizational event” : Tour de France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835150" y="0"/>
            <a:ext cx="73088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2000" b="1">
                <a:solidFill>
                  <a:schemeClr val="bg1"/>
                </a:solidFill>
              </a:rPr>
              <a:t>RBV first model for a sport organization</a:t>
            </a:r>
          </a:p>
        </p:txBody>
      </p:sp>
      <p:sp>
        <p:nvSpPr>
          <p:cNvPr id="77827" name="Text Box 3"/>
          <p:cNvSpPr txBox="1">
            <a:spLocks noChangeArrowheads="1"/>
          </p:cNvSpPr>
          <p:nvPr/>
        </p:nvSpPr>
        <p:spPr bwMode="auto">
          <a:xfrm>
            <a:off x="2195513" y="2636838"/>
            <a:ext cx="2016125" cy="650875"/>
          </a:xfrm>
          <a:prstGeom prst="rect">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b="1">
                <a:latin typeface="Tahoma" pitchFamily="34" charset="0"/>
                <a:cs typeface="Arial" charset="0"/>
              </a:rPr>
              <a:t>Relational Resources</a:t>
            </a:r>
          </a:p>
        </p:txBody>
      </p:sp>
      <p:sp>
        <p:nvSpPr>
          <p:cNvPr id="77828" name="Text Box 4"/>
          <p:cNvSpPr txBox="1">
            <a:spLocks noChangeArrowheads="1"/>
          </p:cNvSpPr>
          <p:nvPr/>
        </p:nvSpPr>
        <p:spPr bwMode="auto">
          <a:xfrm>
            <a:off x="2195513" y="765175"/>
            <a:ext cx="1997075" cy="650875"/>
          </a:xfrm>
          <a:prstGeom prst="rect">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fr-FR" b="1">
                <a:latin typeface="Tahoma" pitchFamily="34" charset="0"/>
                <a:cs typeface="Arial" charset="0"/>
              </a:rPr>
              <a:t>Partnership Resources</a:t>
            </a:r>
          </a:p>
        </p:txBody>
      </p:sp>
      <p:sp>
        <p:nvSpPr>
          <p:cNvPr id="60421" name="Text Box 5"/>
          <p:cNvSpPr txBox="1">
            <a:spLocks noChangeArrowheads="1"/>
          </p:cNvSpPr>
          <p:nvPr/>
        </p:nvSpPr>
        <p:spPr bwMode="auto">
          <a:xfrm>
            <a:off x="0" y="981075"/>
            <a:ext cx="133191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endParaRPr lang="fr-FR" altLang="fr-FR" sz="1800" b="1">
              <a:solidFill>
                <a:schemeClr val="tx2"/>
              </a:solidFill>
              <a:latin typeface="Times New Roman" panose="02020603050405020304" pitchFamily="18" charset="0"/>
            </a:endParaRPr>
          </a:p>
          <a:p>
            <a:pPr algn="ctr" eaLnBrk="1" hangingPunct="1">
              <a:spcBef>
                <a:spcPct val="50000"/>
              </a:spcBef>
              <a:buFontTx/>
              <a:buNone/>
            </a:pPr>
            <a:r>
              <a:rPr lang="fr-FR" altLang="fr-FR" sz="1600" b="1">
                <a:solidFill>
                  <a:schemeClr val="tx2"/>
                </a:solidFill>
                <a:latin typeface="Tahoma" panose="020B0604030504040204" pitchFamily="34" charset="0"/>
              </a:rPr>
              <a:t>Resources </a:t>
            </a:r>
          </a:p>
          <a:p>
            <a:pPr algn="ctr" eaLnBrk="1" hangingPunct="1">
              <a:spcBef>
                <a:spcPct val="50000"/>
              </a:spcBef>
              <a:buFontTx/>
              <a:buNone/>
            </a:pPr>
            <a:endParaRPr lang="fr-FR" altLang="fr-FR" sz="1600" b="1">
              <a:solidFill>
                <a:schemeClr val="tx2"/>
              </a:solidFill>
              <a:latin typeface="Tahoma" panose="020B0604030504040204" pitchFamily="34" charset="0"/>
            </a:endParaRPr>
          </a:p>
          <a:p>
            <a:pPr algn="ctr" eaLnBrk="1" hangingPunct="1">
              <a:spcBef>
                <a:spcPct val="50000"/>
              </a:spcBef>
              <a:buFontTx/>
              <a:buNone/>
            </a:pPr>
            <a:r>
              <a:rPr lang="en-US" altLang="fr-FR" sz="1600" b="1">
                <a:solidFill>
                  <a:schemeClr val="tx2"/>
                </a:solidFill>
                <a:latin typeface="Tahoma" panose="020B0604030504040204" pitchFamily="34" charset="0"/>
              </a:rPr>
              <a:t>portfolio </a:t>
            </a:r>
            <a:endParaRPr lang="fr-FR" altLang="fr-FR" sz="1600" b="1">
              <a:solidFill>
                <a:schemeClr val="tx2"/>
              </a:solidFill>
              <a:latin typeface="Tahoma" panose="020B0604030504040204" pitchFamily="34" charset="0"/>
            </a:endParaRPr>
          </a:p>
        </p:txBody>
      </p:sp>
      <p:sp>
        <p:nvSpPr>
          <p:cNvPr id="60422" name="Text Box 6"/>
          <p:cNvSpPr txBox="1">
            <a:spLocks noChangeArrowheads="1"/>
          </p:cNvSpPr>
          <p:nvPr/>
        </p:nvSpPr>
        <p:spPr bwMode="auto">
          <a:xfrm>
            <a:off x="0" y="3657600"/>
            <a:ext cx="2057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600" b="1">
                <a:solidFill>
                  <a:schemeClr val="tx2"/>
                </a:solidFill>
                <a:latin typeface="Times New Roman" panose="02020603050405020304" pitchFamily="18" charset="0"/>
              </a:rPr>
              <a:t>Core</a:t>
            </a:r>
          </a:p>
          <a:p>
            <a:pPr eaLnBrk="1" hangingPunct="1">
              <a:spcBef>
                <a:spcPct val="50000"/>
              </a:spcBef>
              <a:buFontTx/>
              <a:buNone/>
            </a:pPr>
            <a:r>
              <a:rPr lang="fr-FR" altLang="fr-FR" sz="1600" b="1">
                <a:solidFill>
                  <a:schemeClr val="tx2"/>
                </a:solidFill>
                <a:latin typeface="Times New Roman" panose="02020603050405020304" pitchFamily="18" charset="0"/>
              </a:rPr>
              <a:t>Competencies,</a:t>
            </a:r>
          </a:p>
          <a:p>
            <a:pPr eaLnBrk="1" hangingPunct="1">
              <a:spcBef>
                <a:spcPct val="50000"/>
              </a:spcBef>
              <a:buFontTx/>
              <a:buNone/>
            </a:pPr>
            <a:r>
              <a:rPr lang="fr-FR" altLang="fr-FR" sz="1600" b="1">
                <a:solidFill>
                  <a:schemeClr val="tx2"/>
                </a:solidFill>
                <a:latin typeface="Times New Roman" panose="02020603050405020304" pitchFamily="18" charset="0"/>
              </a:rPr>
              <a:t>Capabilities</a:t>
            </a:r>
          </a:p>
        </p:txBody>
      </p:sp>
      <p:sp>
        <p:nvSpPr>
          <p:cNvPr id="60423" name="Text Box 7"/>
          <p:cNvSpPr txBox="1">
            <a:spLocks noChangeArrowheads="1"/>
          </p:cNvSpPr>
          <p:nvPr/>
        </p:nvSpPr>
        <p:spPr bwMode="auto">
          <a:xfrm>
            <a:off x="0" y="49530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800" b="1">
                <a:solidFill>
                  <a:schemeClr val="tx2"/>
                </a:solidFill>
                <a:latin typeface="Times New Roman" panose="02020603050405020304" pitchFamily="18" charset="0"/>
              </a:rPr>
              <a:t>Performance, Sucess</a:t>
            </a:r>
          </a:p>
        </p:txBody>
      </p:sp>
      <p:sp>
        <p:nvSpPr>
          <p:cNvPr id="60424" name="Line 8"/>
          <p:cNvSpPr>
            <a:spLocks noChangeShapeType="1"/>
          </p:cNvSpPr>
          <p:nvPr/>
        </p:nvSpPr>
        <p:spPr bwMode="auto">
          <a:xfrm>
            <a:off x="14478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5" name="Line 9"/>
          <p:cNvSpPr>
            <a:spLocks noChangeShapeType="1"/>
          </p:cNvSpPr>
          <p:nvPr/>
        </p:nvSpPr>
        <p:spPr bwMode="auto">
          <a:xfrm>
            <a:off x="0" y="457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34" name="Oval 10"/>
          <p:cNvSpPr>
            <a:spLocks noChangeArrowheads="1"/>
          </p:cNvSpPr>
          <p:nvPr/>
        </p:nvSpPr>
        <p:spPr bwMode="auto">
          <a:xfrm>
            <a:off x="3492500" y="6381750"/>
            <a:ext cx="2438400" cy="333375"/>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Long Term</a:t>
            </a:r>
          </a:p>
        </p:txBody>
      </p:sp>
      <p:sp>
        <p:nvSpPr>
          <p:cNvPr id="77835" name="Oval 11"/>
          <p:cNvSpPr>
            <a:spLocks noChangeArrowheads="1"/>
          </p:cNvSpPr>
          <p:nvPr/>
        </p:nvSpPr>
        <p:spPr bwMode="auto">
          <a:xfrm>
            <a:off x="3206750" y="5000625"/>
            <a:ext cx="2819400" cy="533400"/>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Sport Success</a:t>
            </a:r>
          </a:p>
        </p:txBody>
      </p:sp>
      <p:sp>
        <p:nvSpPr>
          <p:cNvPr id="77836" name="Oval 12"/>
          <p:cNvSpPr>
            <a:spLocks noChangeArrowheads="1"/>
          </p:cNvSpPr>
          <p:nvPr/>
        </p:nvSpPr>
        <p:spPr bwMode="auto">
          <a:xfrm>
            <a:off x="3203575" y="3716338"/>
            <a:ext cx="3168650" cy="838200"/>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Organizational team, </a:t>
            </a:r>
          </a:p>
          <a:p>
            <a:pPr algn="ctr" eaLnBrk="1" hangingPunct="1">
              <a:defRPr/>
            </a:pPr>
            <a:r>
              <a:rPr lang="fr-FR" b="1">
                <a:latin typeface="Arial" charset="0"/>
                <a:cs typeface="Arial" charset="0"/>
              </a:rPr>
              <a:t>Managers</a:t>
            </a:r>
          </a:p>
        </p:txBody>
      </p:sp>
      <p:sp>
        <p:nvSpPr>
          <p:cNvPr id="60429" name="Line 13"/>
          <p:cNvSpPr>
            <a:spLocks noChangeShapeType="1"/>
          </p:cNvSpPr>
          <p:nvPr/>
        </p:nvSpPr>
        <p:spPr bwMode="auto">
          <a:xfrm flipV="1">
            <a:off x="0" y="3644900"/>
            <a:ext cx="8388350" cy="12700"/>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0" name="Line 14"/>
          <p:cNvSpPr>
            <a:spLocks noChangeShapeType="1"/>
          </p:cNvSpPr>
          <p:nvPr/>
        </p:nvSpPr>
        <p:spPr bwMode="auto">
          <a:xfrm>
            <a:off x="0" y="4724400"/>
            <a:ext cx="8388350" cy="0"/>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39" name="Text Box 15"/>
          <p:cNvSpPr txBox="1">
            <a:spLocks noChangeArrowheads="1"/>
          </p:cNvSpPr>
          <p:nvPr/>
        </p:nvSpPr>
        <p:spPr bwMode="auto">
          <a:xfrm>
            <a:off x="8388350" y="1125538"/>
            <a:ext cx="379413" cy="3606800"/>
          </a:xfrm>
          <a:prstGeom prst="rect">
            <a:avLst/>
          </a:prstGeom>
          <a:gradFill rotWithShape="1">
            <a:gsLst>
              <a:gs pos="0">
                <a:schemeClr val="bg2"/>
              </a:gs>
              <a:gs pos="5000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sz="2000" b="1">
                <a:latin typeface="Times New Roman" pitchFamily="18" charset="0"/>
                <a:cs typeface="Arial" charset="0"/>
              </a:rPr>
              <a:t>PROPERTIES</a:t>
            </a:r>
          </a:p>
          <a:p>
            <a:pPr algn="ctr" eaLnBrk="1" hangingPunct="1">
              <a:spcBef>
                <a:spcPct val="50000"/>
              </a:spcBef>
              <a:defRPr/>
            </a:pPr>
            <a:r>
              <a:rPr lang="fr-FR" sz="2000" b="1">
                <a:latin typeface="Times New Roman" pitchFamily="18" charset="0"/>
                <a:cs typeface="Arial" charset="0"/>
              </a:rPr>
              <a:t>?</a:t>
            </a:r>
          </a:p>
        </p:txBody>
      </p:sp>
      <p:sp>
        <p:nvSpPr>
          <p:cNvPr id="77840" name="Rectangle 16"/>
          <p:cNvSpPr>
            <a:spLocks noChangeArrowheads="1"/>
          </p:cNvSpPr>
          <p:nvPr/>
        </p:nvSpPr>
        <p:spPr bwMode="auto">
          <a:xfrm>
            <a:off x="1600200" y="609600"/>
            <a:ext cx="6356350" cy="2747963"/>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77841" name="Oval 17"/>
          <p:cNvSpPr>
            <a:spLocks noChangeArrowheads="1"/>
          </p:cNvSpPr>
          <p:nvPr/>
        </p:nvSpPr>
        <p:spPr bwMode="auto">
          <a:xfrm>
            <a:off x="1690688" y="5564188"/>
            <a:ext cx="1985962" cy="720725"/>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Financial Sucess</a:t>
            </a:r>
          </a:p>
        </p:txBody>
      </p:sp>
      <p:sp>
        <p:nvSpPr>
          <p:cNvPr id="77842" name="Oval 18"/>
          <p:cNvSpPr>
            <a:spLocks noChangeArrowheads="1"/>
          </p:cNvSpPr>
          <p:nvPr/>
        </p:nvSpPr>
        <p:spPr bwMode="auto">
          <a:xfrm>
            <a:off x="5621338" y="5564188"/>
            <a:ext cx="1871662" cy="647700"/>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Public Sucess</a:t>
            </a:r>
          </a:p>
        </p:txBody>
      </p:sp>
      <p:sp>
        <p:nvSpPr>
          <p:cNvPr id="77843" name="Line 19"/>
          <p:cNvSpPr>
            <a:spLocks noChangeShapeType="1"/>
          </p:cNvSpPr>
          <p:nvPr/>
        </p:nvSpPr>
        <p:spPr bwMode="auto">
          <a:xfrm>
            <a:off x="3060700" y="6310313"/>
            <a:ext cx="473075" cy="192087"/>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4" name="Line 20"/>
          <p:cNvSpPr>
            <a:spLocks noChangeShapeType="1"/>
          </p:cNvSpPr>
          <p:nvPr/>
        </p:nvSpPr>
        <p:spPr bwMode="auto">
          <a:xfrm flipH="1">
            <a:off x="5868988" y="6310313"/>
            <a:ext cx="503237" cy="2159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5" name="Line 21"/>
          <p:cNvSpPr>
            <a:spLocks noChangeShapeType="1"/>
          </p:cNvSpPr>
          <p:nvPr/>
        </p:nvSpPr>
        <p:spPr bwMode="auto">
          <a:xfrm>
            <a:off x="3676650" y="5924550"/>
            <a:ext cx="1944688" cy="0"/>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6" name="Line 22"/>
          <p:cNvSpPr>
            <a:spLocks noChangeShapeType="1"/>
          </p:cNvSpPr>
          <p:nvPr/>
        </p:nvSpPr>
        <p:spPr bwMode="auto">
          <a:xfrm>
            <a:off x="8388350" y="31416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7" name="Line 23"/>
          <p:cNvSpPr>
            <a:spLocks noChangeShapeType="1"/>
          </p:cNvSpPr>
          <p:nvPr/>
        </p:nvSpPr>
        <p:spPr bwMode="auto">
          <a:xfrm flipH="1" flipV="1">
            <a:off x="7956550" y="2349500"/>
            <a:ext cx="431800" cy="358775"/>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8" name="Line 24"/>
          <p:cNvSpPr>
            <a:spLocks noChangeShapeType="1"/>
          </p:cNvSpPr>
          <p:nvPr/>
        </p:nvSpPr>
        <p:spPr bwMode="auto">
          <a:xfrm flipH="1">
            <a:off x="6372225" y="3716338"/>
            <a:ext cx="2016125" cy="288925"/>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9" name="Text Box 25"/>
          <p:cNvSpPr txBox="1">
            <a:spLocks noChangeArrowheads="1"/>
          </p:cNvSpPr>
          <p:nvPr/>
        </p:nvSpPr>
        <p:spPr bwMode="auto">
          <a:xfrm>
            <a:off x="5435600" y="765175"/>
            <a:ext cx="1997075" cy="6508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Tahoma" panose="020B0604030504040204" pitchFamily="34" charset="0"/>
              </a:rPr>
              <a:t>Reputational</a:t>
            </a:r>
          </a:p>
          <a:p>
            <a:pPr algn="ctr" eaLnBrk="1" hangingPunct="1">
              <a:spcBef>
                <a:spcPct val="0"/>
              </a:spcBef>
              <a:buFontTx/>
              <a:buNone/>
            </a:pPr>
            <a:r>
              <a:rPr lang="fr-FR" altLang="fr-FR" sz="1800" b="1">
                <a:latin typeface="Tahoma" panose="020B0604030504040204" pitchFamily="34" charset="0"/>
              </a:rPr>
              <a:t>Resources</a:t>
            </a:r>
          </a:p>
        </p:txBody>
      </p:sp>
      <p:sp>
        <p:nvSpPr>
          <p:cNvPr id="77850" name="Text Box 26"/>
          <p:cNvSpPr txBox="1">
            <a:spLocks noChangeArrowheads="1"/>
          </p:cNvSpPr>
          <p:nvPr/>
        </p:nvSpPr>
        <p:spPr bwMode="auto">
          <a:xfrm>
            <a:off x="5364163" y="2636838"/>
            <a:ext cx="2016125" cy="65087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Physical     Resources</a:t>
            </a:r>
          </a:p>
        </p:txBody>
      </p:sp>
      <p:sp>
        <p:nvSpPr>
          <p:cNvPr id="77851" name="Line 27"/>
          <p:cNvSpPr>
            <a:spLocks noChangeShapeType="1"/>
          </p:cNvSpPr>
          <p:nvPr/>
        </p:nvSpPr>
        <p:spPr bwMode="auto">
          <a:xfrm>
            <a:off x="3203575" y="1341438"/>
            <a:ext cx="0" cy="129540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2" name="Line 28"/>
          <p:cNvSpPr>
            <a:spLocks noChangeShapeType="1"/>
          </p:cNvSpPr>
          <p:nvPr/>
        </p:nvSpPr>
        <p:spPr bwMode="auto">
          <a:xfrm>
            <a:off x="6443663" y="1341438"/>
            <a:ext cx="0" cy="129540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3" name="Line 29"/>
          <p:cNvSpPr>
            <a:spLocks noChangeShapeType="1"/>
          </p:cNvSpPr>
          <p:nvPr/>
        </p:nvSpPr>
        <p:spPr bwMode="auto">
          <a:xfrm>
            <a:off x="4211638" y="2924175"/>
            <a:ext cx="1152525" cy="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4" name="Line 30"/>
          <p:cNvSpPr>
            <a:spLocks noChangeShapeType="1"/>
          </p:cNvSpPr>
          <p:nvPr/>
        </p:nvSpPr>
        <p:spPr bwMode="auto">
          <a:xfrm>
            <a:off x="4211638" y="1052513"/>
            <a:ext cx="1223962" cy="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5" name="Rectangle 31"/>
          <p:cNvSpPr>
            <a:spLocks noChangeArrowheads="1"/>
          </p:cNvSpPr>
          <p:nvPr/>
        </p:nvSpPr>
        <p:spPr bwMode="auto">
          <a:xfrm>
            <a:off x="1619250" y="4941888"/>
            <a:ext cx="6048375" cy="1366837"/>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77856" name="Line 32"/>
          <p:cNvSpPr>
            <a:spLocks noChangeShapeType="1"/>
          </p:cNvSpPr>
          <p:nvPr/>
        </p:nvSpPr>
        <p:spPr bwMode="auto">
          <a:xfrm>
            <a:off x="4716463" y="4581525"/>
            <a:ext cx="0" cy="360363"/>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7" name="Line 33"/>
          <p:cNvSpPr>
            <a:spLocks noChangeShapeType="1"/>
          </p:cNvSpPr>
          <p:nvPr/>
        </p:nvSpPr>
        <p:spPr bwMode="auto">
          <a:xfrm>
            <a:off x="4716463" y="3357563"/>
            <a:ext cx="0" cy="35877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8" name="Line 34"/>
          <p:cNvSpPr>
            <a:spLocks noChangeShapeType="1"/>
          </p:cNvSpPr>
          <p:nvPr/>
        </p:nvSpPr>
        <p:spPr bwMode="auto">
          <a:xfrm flipV="1">
            <a:off x="2771775" y="5300663"/>
            <a:ext cx="504825" cy="215900"/>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9" name="Line 35"/>
          <p:cNvSpPr>
            <a:spLocks noChangeShapeType="1"/>
          </p:cNvSpPr>
          <p:nvPr/>
        </p:nvSpPr>
        <p:spPr bwMode="auto">
          <a:xfrm>
            <a:off x="6011863" y="5300663"/>
            <a:ext cx="576262" cy="215900"/>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2" name="Line 36"/>
          <p:cNvSpPr>
            <a:spLocks noChangeShapeType="1"/>
          </p:cNvSpPr>
          <p:nvPr/>
        </p:nvSpPr>
        <p:spPr bwMode="auto">
          <a:xfrm>
            <a:off x="8820150" y="3644900"/>
            <a:ext cx="323850" cy="0"/>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3" name="Line 37"/>
          <p:cNvSpPr>
            <a:spLocks noChangeShapeType="1"/>
          </p:cNvSpPr>
          <p:nvPr/>
        </p:nvSpPr>
        <p:spPr bwMode="auto">
          <a:xfrm>
            <a:off x="8820150" y="4724400"/>
            <a:ext cx="323850" cy="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4" name="Text Box 38"/>
          <p:cNvSpPr txBox="1">
            <a:spLocks noChangeArrowheads="1"/>
          </p:cNvSpPr>
          <p:nvPr/>
        </p:nvSpPr>
        <p:spPr bwMode="auto">
          <a:xfrm>
            <a:off x="0" y="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b="1">
                <a:latin typeface="Tahoma" panose="020B0604030504040204" pitchFamily="34" charset="0"/>
              </a:rPr>
              <a:t>Concepts</a:t>
            </a:r>
          </a:p>
        </p:txBody>
      </p:sp>
      <p:sp>
        <p:nvSpPr>
          <p:cNvPr id="77863" name="Text Box 39"/>
          <p:cNvSpPr txBox="1">
            <a:spLocks noChangeArrowheads="1"/>
          </p:cNvSpPr>
          <p:nvPr/>
        </p:nvSpPr>
        <p:spPr bwMode="auto">
          <a:xfrm>
            <a:off x="3924300" y="1700213"/>
            <a:ext cx="1871663" cy="650875"/>
          </a:xfrm>
          <a:prstGeom prst="rect">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fr-FR" b="1">
                <a:solidFill>
                  <a:srgbClr val="000000"/>
                </a:solidFill>
                <a:latin typeface="Tahoma" pitchFamily="34" charset="0"/>
                <a:cs typeface="Arial" charset="0"/>
              </a:rPr>
              <a:t>Players</a:t>
            </a:r>
          </a:p>
          <a:p>
            <a:pPr algn="ctr" eaLnBrk="1" hangingPunct="1">
              <a:defRPr/>
            </a:pPr>
            <a:r>
              <a:rPr lang="fr-FR" b="1">
                <a:solidFill>
                  <a:srgbClr val="000000"/>
                </a:solidFill>
                <a:latin typeface="Tahoma" pitchFamily="34" charset="0"/>
                <a:cs typeface="Arial" charset="0"/>
              </a:rPr>
              <a:t>Coach </a:t>
            </a:r>
            <a:r>
              <a:rPr lang="fr-FR" sz="1200" b="1">
                <a:solidFill>
                  <a:srgbClr val="000000"/>
                </a:solidFill>
                <a:latin typeface="Tahoma" pitchFamily="34" charset="0"/>
                <a:cs typeface="Arial" charset="0"/>
              </a:rPr>
              <a:t>(club only)</a:t>
            </a:r>
          </a:p>
        </p:txBody>
      </p:sp>
      <p:sp>
        <p:nvSpPr>
          <p:cNvPr id="60456" name="Line 40"/>
          <p:cNvSpPr>
            <a:spLocks noChangeShapeType="1"/>
          </p:cNvSpPr>
          <p:nvPr/>
        </p:nvSpPr>
        <p:spPr bwMode="auto">
          <a:xfrm flipV="1">
            <a:off x="4211638" y="1412875"/>
            <a:ext cx="1223962" cy="1223963"/>
          </a:xfrm>
          <a:prstGeom prst="line">
            <a:avLst/>
          </a:prstGeom>
          <a:noFill/>
          <a:ln w="38100">
            <a:solidFill>
              <a:schemeClr val="tx1"/>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7" name="Line 41"/>
          <p:cNvSpPr>
            <a:spLocks noChangeShapeType="1"/>
          </p:cNvSpPr>
          <p:nvPr/>
        </p:nvSpPr>
        <p:spPr bwMode="auto">
          <a:xfrm>
            <a:off x="4211638" y="1412875"/>
            <a:ext cx="1152525" cy="1152525"/>
          </a:xfrm>
          <a:prstGeom prst="line">
            <a:avLst/>
          </a:prstGeom>
          <a:noFill/>
          <a:ln w="38100">
            <a:solidFill>
              <a:schemeClr val="tx1"/>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854"/>
                                        </p:tgtEl>
                                        <p:attrNameLst>
                                          <p:attrName>style.visibility</p:attrName>
                                        </p:attrNameLst>
                                      </p:cBhvr>
                                      <p:to>
                                        <p:strVal val="visible"/>
                                      </p:to>
                                    </p:set>
                                  </p:childTnLst>
                                </p:cTn>
                              </p:par>
                            </p:childTnLst>
                          </p:cTn>
                        </p:par>
                        <p:par>
                          <p:cTn id="23" fill="hold" nodeType="afterGroup">
                            <p:stCondLst>
                              <p:cond delay="0"/>
                            </p:stCondLst>
                            <p:childTnLst>
                              <p:par>
                                <p:cTn id="24" presetID="17" presetClass="entr" presetSubtype="1" fill="hold" grpId="0" nodeType="afterEffect">
                                  <p:stCondLst>
                                    <p:cond delay="0"/>
                                  </p:stCondLst>
                                  <p:childTnLst>
                                    <p:set>
                                      <p:cBhvr>
                                        <p:cTn id="25" dur="1" fill="hold">
                                          <p:stCondLst>
                                            <p:cond delay="0"/>
                                          </p:stCondLst>
                                        </p:cTn>
                                        <p:tgtEl>
                                          <p:spTgt spid="77857"/>
                                        </p:tgtEl>
                                        <p:attrNameLst>
                                          <p:attrName>style.visibility</p:attrName>
                                        </p:attrNameLst>
                                      </p:cBhvr>
                                      <p:to>
                                        <p:strVal val="visible"/>
                                      </p:to>
                                    </p:set>
                                    <p:anim calcmode="lin" valueType="num">
                                      <p:cBhvr>
                                        <p:cTn id="26" dur="500" fill="hold"/>
                                        <p:tgtEl>
                                          <p:spTgt spid="77857"/>
                                        </p:tgtEl>
                                        <p:attrNameLst>
                                          <p:attrName>ppt_x</p:attrName>
                                        </p:attrNameLst>
                                      </p:cBhvr>
                                      <p:tavLst>
                                        <p:tav tm="0">
                                          <p:val>
                                            <p:strVal val="#ppt_x"/>
                                          </p:val>
                                        </p:tav>
                                        <p:tav tm="100000">
                                          <p:val>
                                            <p:strVal val="#ppt_x"/>
                                          </p:val>
                                        </p:tav>
                                      </p:tavLst>
                                    </p:anim>
                                    <p:anim calcmode="lin" valueType="num">
                                      <p:cBhvr>
                                        <p:cTn id="27" dur="500" fill="hold"/>
                                        <p:tgtEl>
                                          <p:spTgt spid="77857"/>
                                        </p:tgtEl>
                                        <p:attrNameLst>
                                          <p:attrName>ppt_y</p:attrName>
                                        </p:attrNameLst>
                                      </p:cBhvr>
                                      <p:tavLst>
                                        <p:tav tm="0">
                                          <p:val>
                                            <p:strVal val="#ppt_y-#ppt_h/2"/>
                                          </p:val>
                                        </p:tav>
                                        <p:tav tm="100000">
                                          <p:val>
                                            <p:strVal val="#ppt_y"/>
                                          </p:val>
                                        </p:tav>
                                      </p:tavLst>
                                    </p:anim>
                                    <p:anim calcmode="lin" valueType="num">
                                      <p:cBhvr>
                                        <p:cTn id="28" dur="500" fill="hold"/>
                                        <p:tgtEl>
                                          <p:spTgt spid="77857"/>
                                        </p:tgtEl>
                                        <p:attrNameLst>
                                          <p:attrName>ppt_w</p:attrName>
                                        </p:attrNameLst>
                                      </p:cBhvr>
                                      <p:tavLst>
                                        <p:tav tm="0">
                                          <p:val>
                                            <p:strVal val="#ppt_w"/>
                                          </p:val>
                                        </p:tav>
                                        <p:tav tm="100000">
                                          <p:val>
                                            <p:strVal val="#ppt_w"/>
                                          </p:val>
                                        </p:tav>
                                      </p:tavLst>
                                    </p:anim>
                                    <p:anim calcmode="lin" valueType="num">
                                      <p:cBhvr>
                                        <p:cTn id="29" dur="500" fill="hold"/>
                                        <p:tgtEl>
                                          <p:spTgt spid="7785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783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7839"/>
                                        </p:tgtEl>
                                        <p:attrNameLst>
                                          <p:attrName>style.visibility</p:attrName>
                                        </p:attrNameLst>
                                      </p:cBhvr>
                                      <p:to>
                                        <p:strVal val="visible"/>
                                      </p:to>
                                    </p:set>
                                  </p:childTnLst>
                                </p:cTn>
                              </p:par>
                            </p:childTnLst>
                          </p:cTn>
                        </p:par>
                        <p:par>
                          <p:cTn id="38" fill="hold" nodeType="afterGroup">
                            <p:stCondLst>
                              <p:cond delay="0"/>
                            </p:stCondLst>
                            <p:childTnLst>
                              <p:par>
                                <p:cTn id="39" presetID="17" presetClass="entr" presetSubtype="2" fill="hold" grpId="0" nodeType="afterEffect">
                                  <p:stCondLst>
                                    <p:cond delay="0"/>
                                  </p:stCondLst>
                                  <p:childTnLst>
                                    <p:set>
                                      <p:cBhvr>
                                        <p:cTn id="40" dur="1" fill="hold">
                                          <p:stCondLst>
                                            <p:cond delay="0"/>
                                          </p:stCondLst>
                                        </p:cTn>
                                        <p:tgtEl>
                                          <p:spTgt spid="77846"/>
                                        </p:tgtEl>
                                        <p:attrNameLst>
                                          <p:attrName>style.visibility</p:attrName>
                                        </p:attrNameLst>
                                      </p:cBhvr>
                                      <p:to>
                                        <p:strVal val="visible"/>
                                      </p:to>
                                    </p:set>
                                    <p:anim calcmode="lin" valueType="num">
                                      <p:cBhvr>
                                        <p:cTn id="41" dur="500" fill="hold"/>
                                        <p:tgtEl>
                                          <p:spTgt spid="77846"/>
                                        </p:tgtEl>
                                        <p:attrNameLst>
                                          <p:attrName>ppt_x</p:attrName>
                                        </p:attrNameLst>
                                      </p:cBhvr>
                                      <p:tavLst>
                                        <p:tav tm="0">
                                          <p:val>
                                            <p:strVal val="#ppt_x+#ppt_w/2"/>
                                          </p:val>
                                        </p:tav>
                                        <p:tav tm="100000">
                                          <p:val>
                                            <p:strVal val="#ppt_x"/>
                                          </p:val>
                                        </p:tav>
                                      </p:tavLst>
                                    </p:anim>
                                    <p:anim calcmode="lin" valueType="num">
                                      <p:cBhvr>
                                        <p:cTn id="42" dur="500" fill="hold"/>
                                        <p:tgtEl>
                                          <p:spTgt spid="77846"/>
                                        </p:tgtEl>
                                        <p:attrNameLst>
                                          <p:attrName>ppt_y</p:attrName>
                                        </p:attrNameLst>
                                      </p:cBhvr>
                                      <p:tavLst>
                                        <p:tav tm="0">
                                          <p:val>
                                            <p:strVal val="#ppt_y"/>
                                          </p:val>
                                        </p:tav>
                                        <p:tav tm="100000">
                                          <p:val>
                                            <p:strVal val="#ppt_y"/>
                                          </p:val>
                                        </p:tav>
                                      </p:tavLst>
                                    </p:anim>
                                    <p:anim calcmode="lin" valueType="num">
                                      <p:cBhvr>
                                        <p:cTn id="43" dur="500" fill="hold"/>
                                        <p:tgtEl>
                                          <p:spTgt spid="77846"/>
                                        </p:tgtEl>
                                        <p:attrNameLst>
                                          <p:attrName>ppt_w</p:attrName>
                                        </p:attrNameLst>
                                      </p:cBhvr>
                                      <p:tavLst>
                                        <p:tav tm="0">
                                          <p:val>
                                            <p:fltVal val="0"/>
                                          </p:val>
                                        </p:tav>
                                        <p:tav tm="100000">
                                          <p:val>
                                            <p:strVal val="#ppt_w"/>
                                          </p:val>
                                        </p:tav>
                                      </p:tavLst>
                                    </p:anim>
                                    <p:anim calcmode="lin" valueType="num">
                                      <p:cBhvr>
                                        <p:cTn id="44" dur="500" fill="hold"/>
                                        <p:tgtEl>
                                          <p:spTgt spid="77846"/>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2" fill="hold" grpId="0" nodeType="clickEffect">
                                  <p:stCondLst>
                                    <p:cond delay="0"/>
                                  </p:stCondLst>
                                  <p:childTnLst>
                                    <p:set>
                                      <p:cBhvr>
                                        <p:cTn id="48" dur="1" fill="hold">
                                          <p:stCondLst>
                                            <p:cond delay="0"/>
                                          </p:stCondLst>
                                        </p:cTn>
                                        <p:tgtEl>
                                          <p:spTgt spid="77847"/>
                                        </p:tgtEl>
                                        <p:attrNameLst>
                                          <p:attrName>style.visibility</p:attrName>
                                        </p:attrNameLst>
                                      </p:cBhvr>
                                      <p:to>
                                        <p:strVal val="visible"/>
                                      </p:to>
                                    </p:set>
                                    <p:anim calcmode="lin" valueType="num">
                                      <p:cBhvr>
                                        <p:cTn id="49" dur="500" fill="hold"/>
                                        <p:tgtEl>
                                          <p:spTgt spid="77847"/>
                                        </p:tgtEl>
                                        <p:attrNameLst>
                                          <p:attrName>ppt_x</p:attrName>
                                        </p:attrNameLst>
                                      </p:cBhvr>
                                      <p:tavLst>
                                        <p:tav tm="0">
                                          <p:val>
                                            <p:strVal val="#ppt_x+#ppt_w/2"/>
                                          </p:val>
                                        </p:tav>
                                        <p:tav tm="100000">
                                          <p:val>
                                            <p:strVal val="#ppt_x"/>
                                          </p:val>
                                        </p:tav>
                                      </p:tavLst>
                                    </p:anim>
                                    <p:anim calcmode="lin" valueType="num">
                                      <p:cBhvr>
                                        <p:cTn id="50" dur="500" fill="hold"/>
                                        <p:tgtEl>
                                          <p:spTgt spid="77847"/>
                                        </p:tgtEl>
                                        <p:attrNameLst>
                                          <p:attrName>ppt_y</p:attrName>
                                        </p:attrNameLst>
                                      </p:cBhvr>
                                      <p:tavLst>
                                        <p:tav tm="0">
                                          <p:val>
                                            <p:strVal val="#ppt_y"/>
                                          </p:val>
                                        </p:tav>
                                        <p:tav tm="100000">
                                          <p:val>
                                            <p:strVal val="#ppt_y"/>
                                          </p:val>
                                        </p:tav>
                                      </p:tavLst>
                                    </p:anim>
                                    <p:anim calcmode="lin" valueType="num">
                                      <p:cBhvr>
                                        <p:cTn id="51" dur="500" fill="hold"/>
                                        <p:tgtEl>
                                          <p:spTgt spid="77847"/>
                                        </p:tgtEl>
                                        <p:attrNameLst>
                                          <p:attrName>ppt_w</p:attrName>
                                        </p:attrNameLst>
                                      </p:cBhvr>
                                      <p:tavLst>
                                        <p:tav tm="0">
                                          <p:val>
                                            <p:fltVal val="0"/>
                                          </p:val>
                                        </p:tav>
                                        <p:tav tm="100000">
                                          <p:val>
                                            <p:strVal val="#ppt_w"/>
                                          </p:val>
                                        </p:tav>
                                      </p:tavLst>
                                    </p:anim>
                                    <p:anim calcmode="lin" valueType="num">
                                      <p:cBhvr>
                                        <p:cTn id="52" dur="500" fill="hold"/>
                                        <p:tgtEl>
                                          <p:spTgt spid="77847"/>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00"/>
                            </p:stCondLst>
                            <p:childTnLst>
                              <p:par>
                                <p:cTn id="54" presetID="17" presetClass="entr" presetSubtype="2" fill="hold" grpId="0" nodeType="afterEffect">
                                  <p:stCondLst>
                                    <p:cond delay="0"/>
                                  </p:stCondLst>
                                  <p:childTnLst>
                                    <p:set>
                                      <p:cBhvr>
                                        <p:cTn id="55" dur="1" fill="hold">
                                          <p:stCondLst>
                                            <p:cond delay="0"/>
                                          </p:stCondLst>
                                        </p:cTn>
                                        <p:tgtEl>
                                          <p:spTgt spid="77848"/>
                                        </p:tgtEl>
                                        <p:attrNameLst>
                                          <p:attrName>style.visibility</p:attrName>
                                        </p:attrNameLst>
                                      </p:cBhvr>
                                      <p:to>
                                        <p:strVal val="visible"/>
                                      </p:to>
                                    </p:set>
                                    <p:anim calcmode="lin" valueType="num">
                                      <p:cBhvr>
                                        <p:cTn id="56" dur="500" fill="hold"/>
                                        <p:tgtEl>
                                          <p:spTgt spid="77848"/>
                                        </p:tgtEl>
                                        <p:attrNameLst>
                                          <p:attrName>ppt_x</p:attrName>
                                        </p:attrNameLst>
                                      </p:cBhvr>
                                      <p:tavLst>
                                        <p:tav tm="0">
                                          <p:val>
                                            <p:strVal val="#ppt_x+#ppt_w/2"/>
                                          </p:val>
                                        </p:tav>
                                        <p:tav tm="100000">
                                          <p:val>
                                            <p:strVal val="#ppt_x"/>
                                          </p:val>
                                        </p:tav>
                                      </p:tavLst>
                                    </p:anim>
                                    <p:anim calcmode="lin" valueType="num">
                                      <p:cBhvr>
                                        <p:cTn id="57" dur="500" fill="hold"/>
                                        <p:tgtEl>
                                          <p:spTgt spid="77848"/>
                                        </p:tgtEl>
                                        <p:attrNameLst>
                                          <p:attrName>ppt_y</p:attrName>
                                        </p:attrNameLst>
                                      </p:cBhvr>
                                      <p:tavLst>
                                        <p:tav tm="0">
                                          <p:val>
                                            <p:strVal val="#ppt_y"/>
                                          </p:val>
                                        </p:tav>
                                        <p:tav tm="100000">
                                          <p:val>
                                            <p:strVal val="#ppt_y"/>
                                          </p:val>
                                        </p:tav>
                                      </p:tavLst>
                                    </p:anim>
                                    <p:anim calcmode="lin" valueType="num">
                                      <p:cBhvr>
                                        <p:cTn id="58" dur="500" fill="hold"/>
                                        <p:tgtEl>
                                          <p:spTgt spid="77848"/>
                                        </p:tgtEl>
                                        <p:attrNameLst>
                                          <p:attrName>ppt_w</p:attrName>
                                        </p:attrNameLst>
                                      </p:cBhvr>
                                      <p:tavLst>
                                        <p:tav tm="0">
                                          <p:val>
                                            <p:fltVal val="0"/>
                                          </p:val>
                                        </p:tav>
                                        <p:tav tm="100000">
                                          <p:val>
                                            <p:strVal val="#ppt_w"/>
                                          </p:val>
                                        </p:tav>
                                      </p:tavLst>
                                    </p:anim>
                                    <p:anim calcmode="lin" valueType="num">
                                      <p:cBhvr>
                                        <p:cTn id="59" dur="500" fill="hold"/>
                                        <p:tgtEl>
                                          <p:spTgt spid="77848"/>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000"/>
                            </p:stCondLst>
                            <p:childTnLst>
                              <p:par>
                                <p:cTn id="61" presetID="17" presetClass="entr" presetSubtype="1" fill="hold" grpId="0" nodeType="afterEffect">
                                  <p:stCondLst>
                                    <p:cond delay="0"/>
                                  </p:stCondLst>
                                  <p:childTnLst>
                                    <p:set>
                                      <p:cBhvr>
                                        <p:cTn id="62" dur="1" fill="hold">
                                          <p:stCondLst>
                                            <p:cond delay="0"/>
                                          </p:stCondLst>
                                        </p:cTn>
                                        <p:tgtEl>
                                          <p:spTgt spid="77856"/>
                                        </p:tgtEl>
                                        <p:attrNameLst>
                                          <p:attrName>style.visibility</p:attrName>
                                        </p:attrNameLst>
                                      </p:cBhvr>
                                      <p:to>
                                        <p:strVal val="visible"/>
                                      </p:to>
                                    </p:set>
                                    <p:anim calcmode="lin" valueType="num">
                                      <p:cBhvr>
                                        <p:cTn id="63" dur="500" fill="hold"/>
                                        <p:tgtEl>
                                          <p:spTgt spid="77856"/>
                                        </p:tgtEl>
                                        <p:attrNameLst>
                                          <p:attrName>ppt_x</p:attrName>
                                        </p:attrNameLst>
                                      </p:cBhvr>
                                      <p:tavLst>
                                        <p:tav tm="0">
                                          <p:val>
                                            <p:strVal val="#ppt_x"/>
                                          </p:val>
                                        </p:tav>
                                        <p:tav tm="100000">
                                          <p:val>
                                            <p:strVal val="#ppt_x"/>
                                          </p:val>
                                        </p:tav>
                                      </p:tavLst>
                                    </p:anim>
                                    <p:anim calcmode="lin" valueType="num">
                                      <p:cBhvr>
                                        <p:cTn id="64" dur="500" fill="hold"/>
                                        <p:tgtEl>
                                          <p:spTgt spid="77856"/>
                                        </p:tgtEl>
                                        <p:attrNameLst>
                                          <p:attrName>ppt_y</p:attrName>
                                        </p:attrNameLst>
                                      </p:cBhvr>
                                      <p:tavLst>
                                        <p:tav tm="0">
                                          <p:val>
                                            <p:strVal val="#ppt_y-#ppt_h/2"/>
                                          </p:val>
                                        </p:tav>
                                        <p:tav tm="100000">
                                          <p:val>
                                            <p:strVal val="#ppt_y"/>
                                          </p:val>
                                        </p:tav>
                                      </p:tavLst>
                                    </p:anim>
                                    <p:anim calcmode="lin" valueType="num">
                                      <p:cBhvr>
                                        <p:cTn id="65" dur="500" fill="hold"/>
                                        <p:tgtEl>
                                          <p:spTgt spid="77856"/>
                                        </p:tgtEl>
                                        <p:attrNameLst>
                                          <p:attrName>ppt_w</p:attrName>
                                        </p:attrNameLst>
                                      </p:cBhvr>
                                      <p:tavLst>
                                        <p:tav tm="0">
                                          <p:val>
                                            <p:strVal val="#ppt_w"/>
                                          </p:val>
                                        </p:tav>
                                        <p:tav tm="100000">
                                          <p:val>
                                            <p:strVal val="#ppt_w"/>
                                          </p:val>
                                        </p:tav>
                                      </p:tavLst>
                                    </p:anim>
                                    <p:anim calcmode="lin" valueType="num">
                                      <p:cBhvr>
                                        <p:cTn id="66" dur="500" fill="hold"/>
                                        <p:tgtEl>
                                          <p:spTgt spid="77856"/>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8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8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8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8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78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8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7859"/>
                                        </p:tgtEl>
                                        <p:attrNameLst>
                                          <p:attrName>style.visibility</p:attrName>
                                        </p:attrNameLst>
                                      </p:cBhvr>
                                      <p:to>
                                        <p:strVal val="visible"/>
                                      </p:to>
                                    </p:set>
                                  </p:childTnLst>
                                </p:cTn>
                              </p:par>
                            </p:childTnLst>
                          </p:cTn>
                        </p:par>
                        <p:par>
                          <p:cTn id="83" fill="hold" nodeType="afterGroup">
                            <p:stCondLst>
                              <p:cond delay="0"/>
                            </p:stCondLst>
                            <p:childTnLst>
                              <p:par>
                                <p:cTn id="84" presetID="17" presetClass="entr" presetSubtype="1" fill="hold" grpId="0" nodeType="afterEffect">
                                  <p:stCondLst>
                                    <p:cond delay="0"/>
                                  </p:stCondLst>
                                  <p:childTnLst>
                                    <p:set>
                                      <p:cBhvr>
                                        <p:cTn id="85" dur="1" fill="hold">
                                          <p:stCondLst>
                                            <p:cond delay="0"/>
                                          </p:stCondLst>
                                        </p:cTn>
                                        <p:tgtEl>
                                          <p:spTgt spid="77843"/>
                                        </p:tgtEl>
                                        <p:attrNameLst>
                                          <p:attrName>style.visibility</p:attrName>
                                        </p:attrNameLst>
                                      </p:cBhvr>
                                      <p:to>
                                        <p:strVal val="visible"/>
                                      </p:to>
                                    </p:set>
                                    <p:anim calcmode="lin" valueType="num">
                                      <p:cBhvr>
                                        <p:cTn id="86" dur="500" fill="hold"/>
                                        <p:tgtEl>
                                          <p:spTgt spid="77843"/>
                                        </p:tgtEl>
                                        <p:attrNameLst>
                                          <p:attrName>ppt_x</p:attrName>
                                        </p:attrNameLst>
                                      </p:cBhvr>
                                      <p:tavLst>
                                        <p:tav tm="0">
                                          <p:val>
                                            <p:strVal val="#ppt_x"/>
                                          </p:val>
                                        </p:tav>
                                        <p:tav tm="100000">
                                          <p:val>
                                            <p:strVal val="#ppt_x"/>
                                          </p:val>
                                        </p:tav>
                                      </p:tavLst>
                                    </p:anim>
                                    <p:anim calcmode="lin" valueType="num">
                                      <p:cBhvr>
                                        <p:cTn id="87" dur="500" fill="hold"/>
                                        <p:tgtEl>
                                          <p:spTgt spid="77843"/>
                                        </p:tgtEl>
                                        <p:attrNameLst>
                                          <p:attrName>ppt_y</p:attrName>
                                        </p:attrNameLst>
                                      </p:cBhvr>
                                      <p:tavLst>
                                        <p:tav tm="0">
                                          <p:val>
                                            <p:strVal val="#ppt_y-#ppt_h/2"/>
                                          </p:val>
                                        </p:tav>
                                        <p:tav tm="100000">
                                          <p:val>
                                            <p:strVal val="#ppt_y"/>
                                          </p:val>
                                        </p:tav>
                                      </p:tavLst>
                                    </p:anim>
                                    <p:anim calcmode="lin" valueType="num">
                                      <p:cBhvr>
                                        <p:cTn id="88" dur="500" fill="hold"/>
                                        <p:tgtEl>
                                          <p:spTgt spid="77843"/>
                                        </p:tgtEl>
                                        <p:attrNameLst>
                                          <p:attrName>ppt_w</p:attrName>
                                        </p:attrNameLst>
                                      </p:cBhvr>
                                      <p:tavLst>
                                        <p:tav tm="0">
                                          <p:val>
                                            <p:strVal val="#ppt_w"/>
                                          </p:val>
                                        </p:tav>
                                        <p:tav tm="100000">
                                          <p:val>
                                            <p:strVal val="#ppt_w"/>
                                          </p:val>
                                        </p:tav>
                                      </p:tavLst>
                                    </p:anim>
                                    <p:anim calcmode="lin" valueType="num">
                                      <p:cBhvr>
                                        <p:cTn id="89" dur="500" fill="hold"/>
                                        <p:tgtEl>
                                          <p:spTgt spid="77843"/>
                                        </p:tgtEl>
                                        <p:attrNameLst>
                                          <p:attrName>ppt_h</p:attrName>
                                        </p:attrNameLst>
                                      </p:cBhvr>
                                      <p:tavLst>
                                        <p:tav tm="0">
                                          <p:val>
                                            <p:fltVal val="0"/>
                                          </p:val>
                                        </p:tav>
                                        <p:tav tm="100000">
                                          <p:val>
                                            <p:strVal val="#ppt_h"/>
                                          </p:val>
                                        </p:tav>
                                      </p:tavLst>
                                    </p:anim>
                                  </p:childTnLst>
                                </p:cTn>
                              </p:par>
                            </p:childTnLst>
                          </p:cTn>
                        </p:par>
                        <p:par>
                          <p:cTn id="90" fill="hold" nodeType="afterGroup">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77844"/>
                                        </p:tgtEl>
                                        <p:attrNameLst>
                                          <p:attrName>style.visibility</p:attrName>
                                        </p:attrNameLst>
                                      </p:cBhvr>
                                      <p:to>
                                        <p:strVal val="visible"/>
                                      </p:to>
                                    </p:set>
                                    <p:anim calcmode="lin" valueType="num">
                                      <p:cBhvr>
                                        <p:cTn id="93" dur="500" fill="hold"/>
                                        <p:tgtEl>
                                          <p:spTgt spid="77844"/>
                                        </p:tgtEl>
                                        <p:attrNameLst>
                                          <p:attrName>ppt_x</p:attrName>
                                        </p:attrNameLst>
                                      </p:cBhvr>
                                      <p:tavLst>
                                        <p:tav tm="0">
                                          <p:val>
                                            <p:strVal val="#ppt_x"/>
                                          </p:val>
                                        </p:tav>
                                        <p:tav tm="100000">
                                          <p:val>
                                            <p:strVal val="#ppt_x"/>
                                          </p:val>
                                        </p:tav>
                                      </p:tavLst>
                                    </p:anim>
                                    <p:anim calcmode="lin" valueType="num">
                                      <p:cBhvr>
                                        <p:cTn id="94" dur="500" fill="hold"/>
                                        <p:tgtEl>
                                          <p:spTgt spid="77844"/>
                                        </p:tgtEl>
                                        <p:attrNameLst>
                                          <p:attrName>ppt_y</p:attrName>
                                        </p:attrNameLst>
                                      </p:cBhvr>
                                      <p:tavLst>
                                        <p:tav tm="0">
                                          <p:val>
                                            <p:strVal val="#ppt_y-#ppt_h/2"/>
                                          </p:val>
                                        </p:tav>
                                        <p:tav tm="100000">
                                          <p:val>
                                            <p:strVal val="#ppt_y"/>
                                          </p:val>
                                        </p:tav>
                                      </p:tavLst>
                                    </p:anim>
                                    <p:anim calcmode="lin" valueType="num">
                                      <p:cBhvr>
                                        <p:cTn id="95" dur="500" fill="hold"/>
                                        <p:tgtEl>
                                          <p:spTgt spid="77844"/>
                                        </p:tgtEl>
                                        <p:attrNameLst>
                                          <p:attrName>ppt_w</p:attrName>
                                        </p:attrNameLst>
                                      </p:cBhvr>
                                      <p:tavLst>
                                        <p:tav tm="0">
                                          <p:val>
                                            <p:strVal val="#ppt_w"/>
                                          </p:val>
                                        </p:tav>
                                        <p:tav tm="100000">
                                          <p:val>
                                            <p:strVal val="#ppt_w"/>
                                          </p:val>
                                        </p:tav>
                                      </p:tavLst>
                                    </p:anim>
                                    <p:anim calcmode="lin" valueType="num">
                                      <p:cBhvr>
                                        <p:cTn id="96" dur="500" fill="hold"/>
                                        <p:tgtEl>
                                          <p:spTgt spid="77844"/>
                                        </p:tgtEl>
                                        <p:attrNameLst>
                                          <p:attrName>ppt_h</p:attrName>
                                        </p:attrNameLst>
                                      </p:cBhvr>
                                      <p:tavLst>
                                        <p:tav tm="0">
                                          <p:val>
                                            <p:fltVal val="0"/>
                                          </p:val>
                                        </p:tav>
                                        <p:tav tm="100000">
                                          <p:val>
                                            <p:strVal val="#ppt_h"/>
                                          </p:val>
                                        </p:tav>
                                      </p:tavLst>
                                    </p:anim>
                                  </p:childTnLst>
                                </p:cTn>
                              </p:par>
                            </p:childTnLst>
                          </p:cTn>
                        </p:par>
                        <p:par>
                          <p:cTn id="97" fill="hold" nodeType="afterGroup">
                            <p:stCondLst>
                              <p:cond delay="1000"/>
                            </p:stCondLst>
                            <p:childTnLst>
                              <p:par>
                                <p:cTn id="98" presetID="17" presetClass="entr" presetSubtype="1" fill="hold" grpId="0" nodeType="afterEffect">
                                  <p:stCondLst>
                                    <p:cond delay="0"/>
                                  </p:stCondLst>
                                  <p:childTnLst>
                                    <p:set>
                                      <p:cBhvr>
                                        <p:cTn id="99" dur="1" fill="hold">
                                          <p:stCondLst>
                                            <p:cond delay="0"/>
                                          </p:stCondLst>
                                        </p:cTn>
                                        <p:tgtEl>
                                          <p:spTgt spid="77834"/>
                                        </p:tgtEl>
                                        <p:attrNameLst>
                                          <p:attrName>style.visibility</p:attrName>
                                        </p:attrNameLst>
                                      </p:cBhvr>
                                      <p:to>
                                        <p:strVal val="visible"/>
                                      </p:to>
                                    </p:set>
                                    <p:anim calcmode="lin" valueType="num">
                                      <p:cBhvr>
                                        <p:cTn id="100" dur="500" fill="hold"/>
                                        <p:tgtEl>
                                          <p:spTgt spid="77834"/>
                                        </p:tgtEl>
                                        <p:attrNameLst>
                                          <p:attrName>ppt_x</p:attrName>
                                        </p:attrNameLst>
                                      </p:cBhvr>
                                      <p:tavLst>
                                        <p:tav tm="0">
                                          <p:val>
                                            <p:strVal val="#ppt_x"/>
                                          </p:val>
                                        </p:tav>
                                        <p:tav tm="100000">
                                          <p:val>
                                            <p:strVal val="#ppt_x"/>
                                          </p:val>
                                        </p:tav>
                                      </p:tavLst>
                                    </p:anim>
                                    <p:anim calcmode="lin" valueType="num">
                                      <p:cBhvr>
                                        <p:cTn id="101" dur="500" fill="hold"/>
                                        <p:tgtEl>
                                          <p:spTgt spid="77834"/>
                                        </p:tgtEl>
                                        <p:attrNameLst>
                                          <p:attrName>ppt_y</p:attrName>
                                        </p:attrNameLst>
                                      </p:cBhvr>
                                      <p:tavLst>
                                        <p:tav tm="0">
                                          <p:val>
                                            <p:strVal val="#ppt_y-#ppt_h/2"/>
                                          </p:val>
                                        </p:tav>
                                        <p:tav tm="100000">
                                          <p:val>
                                            <p:strVal val="#ppt_y"/>
                                          </p:val>
                                        </p:tav>
                                      </p:tavLst>
                                    </p:anim>
                                    <p:anim calcmode="lin" valueType="num">
                                      <p:cBhvr>
                                        <p:cTn id="102" dur="500" fill="hold"/>
                                        <p:tgtEl>
                                          <p:spTgt spid="77834"/>
                                        </p:tgtEl>
                                        <p:attrNameLst>
                                          <p:attrName>ppt_w</p:attrName>
                                        </p:attrNameLst>
                                      </p:cBhvr>
                                      <p:tavLst>
                                        <p:tav tm="0">
                                          <p:val>
                                            <p:strVal val="#ppt_w"/>
                                          </p:val>
                                        </p:tav>
                                        <p:tav tm="100000">
                                          <p:val>
                                            <p:strVal val="#ppt_w"/>
                                          </p:val>
                                        </p:tav>
                                      </p:tavLst>
                                    </p:anim>
                                    <p:anim calcmode="lin" valueType="num">
                                      <p:cBhvr>
                                        <p:cTn id="103" dur="500" fill="hold"/>
                                        <p:tgtEl>
                                          <p:spTgt spid="77834"/>
                                        </p:tgtEl>
                                        <p:attrNameLst>
                                          <p:attrName>ppt_h</p:attrName>
                                        </p:attrNameLst>
                                      </p:cBhvr>
                                      <p:tavLst>
                                        <p:tav tm="0">
                                          <p:val>
                                            <p:fltVal val="0"/>
                                          </p:val>
                                        </p:tav>
                                        <p:tav tm="100000">
                                          <p:val>
                                            <p:strVal val="#ppt_h"/>
                                          </p:val>
                                        </p:tav>
                                      </p:tavLst>
                                    </p:anim>
                                  </p:childTnLst>
                                </p:cTn>
                              </p:par>
                              <p:par>
                                <p:cTn id="104" presetID="1" presetClass="entr" presetSubtype="0" fill="hold" grpId="0" nodeType="withEffect">
                                  <p:stCondLst>
                                    <p:cond delay="0"/>
                                  </p:stCondLst>
                                  <p:childTnLst>
                                    <p:set>
                                      <p:cBhvr>
                                        <p:cTn id="105" dur="1" fill="hold">
                                          <p:stCondLst>
                                            <p:cond delay="0"/>
                                          </p:stCondLst>
                                        </p:cTn>
                                        <p:tgtEl>
                                          <p:spTgt spid="77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28" grpId="0" animBg="1"/>
      <p:bldP spid="77834" grpId="0" animBg="1"/>
      <p:bldP spid="77835" grpId="0" animBg="1"/>
      <p:bldP spid="77836" grpId="0" animBg="1"/>
      <p:bldP spid="77839" grpId="0" animBg="1"/>
      <p:bldP spid="77840" grpId="0" animBg="1"/>
      <p:bldP spid="77841" grpId="0" animBg="1"/>
      <p:bldP spid="77842" grpId="0" animBg="1"/>
      <p:bldP spid="77843" grpId="0" animBg="1"/>
      <p:bldP spid="77844" grpId="0" animBg="1"/>
      <p:bldP spid="77845" grpId="0" animBg="1"/>
      <p:bldP spid="77846" grpId="0" animBg="1"/>
      <p:bldP spid="77847" grpId="0" animBg="1"/>
      <p:bldP spid="77848" grpId="0" animBg="1"/>
      <p:bldP spid="77849" grpId="0" animBg="1"/>
      <p:bldP spid="77850" grpId="0" animBg="1"/>
      <p:bldP spid="77851" grpId="0" animBg="1"/>
      <p:bldP spid="77852" grpId="0" animBg="1"/>
      <p:bldP spid="77853" grpId="0" animBg="1"/>
      <p:bldP spid="77854" grpId="0" animBg="1"/>
      <p:bldP spid="77855" grpId="0" animBg="1"/>
      <p:bldP spid="77856" grpId="0" animBg="1"/>
      <p:bldP spid="77857" grpId="0" animBg="1"/>
      <p:bldP spid="77858" grpId="0" animBg="1"/>
      <p:bldP spid="77859" grpId="0" animBg="1"/>
      <p:bldP spid="7786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517525" y="-44450"/>
            <a:ext cx="8229600" cy="1143000"/>
          </a:xfrm>
        </p:spPr>
        <p:txBody>
          <a:bodyPr/>
          <a:lstStyle/>
          <a:p>
            <a:r>
              <a:rPr lang="en-US" altLang="fr-FR" sz="3200">
                <a:solidFill>
                  <a:schemeClr val="bg1"/>
                </a:solidFill>
              </a:rPr>
              <a:t>From strategy to event marketing </a:t>
            </a:r>
          </a:p>
        </p:txBody>
      </p:sp>
      <p:sp>
        <p:nvSpPr>
          <p:cNvPr id="79875" name="Text Box 3"/>
          <p:cNvSpPr txBox="1">
            <a:spLocks noChangeArrowheads="1"/>
          </p:cNvSpPr>
          <p:nvPr/>
        </p:nvSpPr>
        <p:spPr bwMode="auto">
          <a:xfrm>
            <a:off x="468313" y="1484313"/>
            <a:ext cx="8207375" cy="1614487"/>
          </a:xfrm>
          <a:prstGeom prst="rect">
            <a:avLst/>
          </a:prstGeom>
          <a:gradFill rotWithShape="1">
            <a:gsLst>
              <a:gs pos="0">
                <a:schemeClr val="bg2"/>
              </a:gs>
              <a:gs pos="5000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b="1">
                <a:solidFill>
                  <a:schemeClr val="hlink"/>
                </a:solidFill>
                <a:latin typeface="Garamond" pitchFamily="18" charset="0"/>
                <a:cs typeface="Arial" charset="0"/>
              </a:rPr>
              <a:t>Strategic Intent </a:t>
            </a:r>
          </a:p>
          <a:p>
            <a:pPr algn="ctr" eaLnBrk="1" hangingPunct="1">
              <a:spcBef>
                <a:spcPct val="50000"/>
              </a:spcBef>
              <a:defRPr/>
            </a:pPr>
            <a:r>
              <a:rPr lang="fr-FR" b="1">
                <a:latin typeface="Garamond" pitchFamily="18" charset="0"/>
                <a:cs typeface="Arial" charset="0"/>
                <a:sym typeface="Wingdings" pitchFamily="2" charset="2"/>
              </a:rPr>
              <a:t> Formalize   Business Model  Business Plan (development)</a:t>
            </a:r>
          </a:p>
          <a:p>
            <a:pPr algn="ctr" eaLnBrk="1" hangingPunct="1">
              <a:spcBef>
                <a:spcPct val="50000"/>
              </a:spcBef>
              <a:defRPr/>
            </a:pPr>
            <a:r>
              <a:rPr lang="fr-FR" b="1">
                <a:latin typeface="Garamond" pitchFamily="18" charset="0"/>
                <a:cs typeface="Arial" charset="0"/>
                <a:sym typeface="Wingdings" pitchFamily="2" charset="2"/>
              </a:rPr>
              <a:t>Exploration – exploitation – Managing assets</a:t>
            </a:r>
          </a:p>
          <a:p>
            <a:pPr algn="ctr" eaLnBrk="1" hangingPunct="1">
              <a:spcBef>
                <a:spcPct val="50000"/>
              </a:spcBef>
              <a:defRPr/>
            </a:pPr>
            <a:r>
              <a:rPr lang="fr-FR" b="1">
                <a:latin typeface="Garamond" pitchFamily="18" charset="0"/>
                <a:cs typeface="Arial" charset="0"/>
                <a:sym typeface="Wingdings" pitchFamily="2" charset="2"/>
              </a:rPr>
              <a:t>Resource dependency - stakeholders  External control of the organization</a:t>
            </a:r>
            <a:endParaRPr lang="fr-FR" b="1">
              <a:latin typeface="Garamond" pitchFamily="18" charset="0"/>
              <a:cs typeface="Arial" charset="0"/>
            </a:endParaRPr>
          </a:p>
        </p:txBody>
      </p:sp>
      <p:sp>
        <p:nvSpPr>
          <p:cNvPr id="79876" name="Text Box 4"/>
          <p:cNvSpPr txBox="1">
            <a:spLocks noChangeArrowheads="1"/>
          </p:cNvSpPr>
          <p:nvPr/>
        </p:nvSpPr>
        <p:spPr bwMode="auto">
          <a:xfrm>
            <a:off x="539750" y="5013325"/>
            <a:ext cx="8207375" cy="1614488"/>
          </a:xfrm>
          <a:prstGeom prst="rect">
            <a:avLst/>
          </a:prstGeom>
          <a:gradFill rotWithShape="1">
            <a:gsLst>
              <a:gs pos="0">
                <a:schemeClr val="bg2"/>
              </a:gs>
              <a:gs pos="5000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b="1">
                <a:solidFill>
                  <a:schemeClr val="hlink"/>
                </a:solidFill>
                <a:latin typeface="Garamond" pitchFamily="18" charset="0"/>
                <a:cs typeface="Arial" charset="0"/>
              </a:rPr>
              <a:t>Services &amp; Experiential Marketing </a:t>
            </a:r>
          </a:p>
          <a:p>
            <a:pPr algn="ctr" eaLnBrk="1" hangingPunct="1">
              <a:spcBef>
                <a:spcPct val="50000"/>
              </a:spcBef>
              <a:defRPr/>
            </a:pPr>
            <a:r>
              <a:rPr lang="fr-FR" b="1">
                <a:latin typeface="Garamond" pitchFamily="18" charset="0"/>
                <a:cs typeface="Arial" charset="0"/>
                <a:sym typeface="Wingdings" pitchFamily="2" charset="2"/>
              </a:rPr>
              <a:t>Segmentation B to C &amp; B to C</a:t>
            </a:r>
          </a:p>
          <a:p>
            <a:pPr algn="ctr" eaLnBrk="1" hangingPunct="1">
              <a:spcBef>
                <a:spcPct val="50000"/>
              </a:spcBef>
              <a:defRPr/>
            </a:pPr>
            <a:r>
              <a:rPr lang="fr-FR" b="1">
                <a:latin typeface="Garamond" pitchFamily="18" charset="0"/>
                <a:cs typeface="Arial" charset="0"/>
                <a:sym typeface="Wingdings" pitchFamily="2" charset="2"/>
              </a:rPr>
              <a:t>Packaging « hedonic &amp; emotional » experience (services) </a:t>
            </a:r>
          </a:p>
          <a:p>
            <a:pPr algn="ctr" eaLnBrk="1" hangingPunct="1">
              <a:spcBef>
                <a:spcPct val="50000"/>
              </a:spcBef>
              <a:defRPr/>
            </a:pPr>
            <a:r>
              <a:rPr lang="fr-FR" b="1">
                <a:latin typeface="Garamond" pitchFamily="18" charset="0"/>
                <a:cs typeface="Arial" charset="0"/>
                <a:sym typeface="Wingdings" pitchFamily="2" charset="2"/>
              </a:rPr>
              <a:t>Creation and development of communities : fostering of customer (fans) loyalty</a:t>
            </a:r>
          </a:p>
        </p:txBody>
      </p:sp>
      <p:sp>
        <p:nvSpPr>
          <p:cNvPr id="79877" name="AutoShape 5"/>
          <p:cNvSpPr>
            <a:spLocks noChangeArrowheads="1"/>
          </p:cNvSpPr>
          <p:nvPr/>
        </p:nvSpPr>
        <p:spPr bwMode="auto">
          <a:xfrm>
            <a:off x="2339975" y="3141663"/>
            <a:ext cx="4464050" cy="1800225"/>
          </a:xfrm>
          <a:prstGeom prst="downArrow">
            <a:avLst>
              <a:gd name="adj1" fmla="val 50000"/>
              <a:gd name="adj2" fmla="val 25000"/>
            </a:avLst>
          </a:prstGeom>
          <a:gradFill rotWithShape="1">
            <a:gsLst>
              <a:gs pos="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Garamond" panose="02020404030301010803" pitchFamily="18" charset="0"/>
              </a:rPr>
              <a:t>Implementation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7"/>
                                        </p:tgtEl>
                                        <p:attrNameLst>
                                          <p:attrName>style.visibility</p:attrName>
                                        </p:attrNameLst>
                                      </p:cBhvr>
                                      <p:to>
                                        <p:strVal val="visible"/>
                                      </p:to>
                                    </p:set>
                                    <p:animEffect transition="in" filter="fade">
                                      <p:cBhvr>
                                        <p:cTn id="12" dur="2000"/>
                                        <p:tgtEl>
                                          <p:spTgt spid="798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fade">
                                      <p:cBhvr>
                                        <p:cTn id="17" dur="2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6" grpId="0" animBg="1"/>
      <p:bldP spid="7987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43608" y="836712"/>
            <a:ext cx="6999900" cy="4738614"/>
          </a:xfrm>
          <a:prstGeom prst="rect">
            <a:avLst/>
          </a:prstGeom>
          <a:blipFill>
            <a:blip r:embed="rId3"/>
            <a:tile tx="0" ty="0" sx="100000" sy="100000" flip="none" algn="tl"/>
          </a:blipFill>
          <a:ln>
            <a:noFill/>
          </a:ln>
          <a:effectLst>
            <a:outerShdw blurRad="292100" dist="139700" dir="2700000" algn="tl" rotWithShape="0">
              <a:srgbClr val="333333">
                <a:alpha val="65000"/>
              </a:srgbClr>
            </a:outerShdw>
          </a:effectLst>
        </p:spPr>
      </p:pic>
      <p:sp>
        <p:nvSpPr>
          <p:cNvPr id="5" name="Rectangle 4"/>
          <p:cNvSpPr/>
          <p:nvPr/>
        </p:nvSpPr>
        <p:spPr>
          <a:xfrm>
            <a:off x="1705109" y="1160748"/>
            <a:ext cx="5955477" cy="715581"/>
          </a:xfrm>
          <a:prstGeom prst="rect">
            <a:avLst/>
          </a:prstGeom>
          <a:noFill/>
        </p:spPr>
        <p:txBody>
          <a:bodyPr wrap="none">
            <a:spAutoFit/>
          </a:bodyPr>
          <a:lstStyle/>
          <a:p>
            <a:pPr algn="ctr">
              <a:defRPr/>
            </a:pPr>
            <a:r>
              <a:rPr lang="fr-FR" sz="4050" b="1" dirty="0" err="1">
                <a:ln w="22225">
                  <a:solidFill>
                    <a:schemeClr val="accent2"/>
                  </a:solidFill>
                  <a:prstDash val="solid"/>
                </a:ln>
                <a:solidFill>
                  <a:schemeClr val="accent2">
                    <a:lumMod val="40000"/>
                    <a:lumOff val="60000"/>
                  </a:schemeClr>
                </a:solidFill>
              </a:rPr>
              <a:t>Msc</a:t>
            </a:r>
            <a:r>
              <a:rPr lang="fr-FR" sz="4050" b="1" dirty="0">
                <a:ln w="22225">
                  <a:solidFill>
                    <a:schemeClr val="accent2"/>
                  </a:solidFill>
                  <a:prstDash val="solid"/>
                </a:ln>
                <a:solidFill>
                  <a:schemeClr val="accent2">
                    <a:lumMod val="40000"/>
                    <a:lumOff val="60000"/>
                  </a:schemeClr>
                </a:solidFill>
              </a:rPr>
              <a:t> ISEM / </a:t>
            </a:r>
            <a:r>
              <a:rPr lang="fr-FR" sz="4050" b="1" dirty="0" err="1">
                <a:ln w="22225">
                  <a:solidFill>
                    <a:schemeClr val="accent2"/>
                  </a:solidFill>
                  <a:prstDash val="solid"/>
                </a:ln>
                <a:solidFill>
                  <a:schemeClr val="accent2">
                    <a:lumMod val="40000"/>
                    <a:lumOff val="60000"/>
                  </a:schemeClr>
                </a:solidFill>
              </a:rPr>
              <a:t>Kedge</a:t>
            </a:r>
            <a:r>
              <a:rPr lang="fr-FR" sz="4050" b="1" dirty="0">
                <a:ln w="22225">
                  <a:solidFill>
                    <a:schemeClr val="accent2"/>
                  </a:solidFill>
                  <a:prstDash val="solid"/>
                </a:ln>
                <a:solidFill>
                  <a:schemeClr val="accent2">
                    <a:lumMod val="40000"/>
                    <a:lumOff val="60000"/>
                  </a:schemeClr>
                </a:solidFill>
              </a:rPr>
              <a:t> BS ?</a:t>
            </a:r>
          </a:p>
        </p:txBody>
      </p:sp>
    </p:spTree>
    <p:extLst>
      <p:ext uri="{BB962C8B-B14F-4D97-AF65-F5344CB8AC3E}">
        <p14:creationId xmlns:p14="http://schemas.microsoft.com/office/powerpoint/2010/main" val="3490303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843213" y="27813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Reputation</a:t>
            </a:r>
          </a:p>
        </p:txBody>
      </p:sp>
      <p:sp>
        <p:nvSpPr>
          <p:cNvPr id="67587" name="Rectangle 3"/>
          <p:cNvSpPr>
            <a:spLocks noChangeArrowheads="1"/>
          </p:cNvSpPr>
          <p:nvPr/>
        </p:nvSpPr>
        <p:spPr bwMode="auto">
          <a:xfrm>
            <a:off x="7380288" y="69215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Partnership – </a:t>
            </a:r>
          </a:p>
          <a:p>
            <a:pPr algn="ctr" eaLnBrk="1" hangingPunct="1">
              <a:spcBef>
                <a:spcPct val="0"/>
              </a:spcBef>
              <a:buFontTx/>
              <a:buNone/>
            </a:pPr>
            <a:r>
              <a:rPr lang="fr-FR" altLang="fr-FR" sz="1200" b="1">
                <a:latin typeface="Arial" panose="020B0604020202020204" pitchFamily="34" charset="0"/>
              </a:rPr>
              <a:t>Sponsorship</a:t>
            </a:r>
          </a:p>
          <a:p>
            <a:pPr algn="ctr" eaLnBrk="1" hangingPunct="1">
              <a:spcBef>
                <a:spcPct val="0"/>
              </a:spcBef>
              <a:buFontTx/>
              <a:buNone/>
            </a:pPr>
            <a:endParaRPr lang="fr-FR" altLang="fr-FR" sz="12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Privates - Public – Media</a:t>
            </a:r>
          </a:p>
        </p:txBody>
      </p:sp>
      <p:sp>
        <p:nvSpPr>
          <p:cNvPr id="67588" name="Rectangle 4"/>
          <p:cNvSpPr>
            <a:spLocks noChangeArrowheads="1"/>
          </p:cNvSpPr>
          <p:nvPr/>
        </p:nvSpPr>
        <p:spPr bwMode="auto">
          <a:xfrm>
            <a:off x="7380288" y="27813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Commercial Brand</a:t>
            </a:r>
          </a:p>
          <a:p>
            <a:pPr algn="ctr" eaLnBrk="1" hangingPunct="1">
              <a:spcBef>
                <a:spcPct val="0"/>
              </a:spcBef>
              <a:buFontTx/>
              <a:buNone/>
            </a:pPr>
            <a:endParaRPr lang="fr-FR" altLang="fr-FR" sz="12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Merchandising</a:t>
            </a:r>
          </a:p>
        </p:txBody>
      </p:sp>
      <p:sp>
        <p:nvSpPr>
          <p:cNvPr id="67589" name="Rectangle 5"/>
          <p:cNvSpPr>
            <a:spLocks noChangeArrowheads="1"/>
          </p:cNvSpPr>
          <p:nvPr/>
        </p:nvSpPr>
        <p:spPr bwMode="auto">
          <a:xfrm>
            <a:off x="7451725" y="47244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Social networks &amp;</a:t>
            </a:r>
          </a:p>
          <a:p>
            <a:pPr algn="ctr" eaLnBrk="1" hangingPunct="1">
              <a:spcBef>
                <a:spcPct val="0"/>
              </a:spcBef>
              <a:buFontTx/>
              <a:buNone/>
            </a:pPr>
            <a:r>
              <a:rPr lang="fr-FR" altLang="fr-FR" sz="1200" b="1">
                <a:latin typeface="Arial" panose="020B0604020202020204" pitchFamily="34" charset="0"/>
              </a:rPr>
              <a:t>capital</a:t>
            </a:r>
          </a:p>
          <a:p>
            <a:pPr algn="ctr" eaLnBrk="1" hangingPunct="1">
              <a:spcBef>
                <a:spcPct val="0"/>
              </a:spcBef>
              <a:buFontTx/>
              <a:buNone/>
            </a:pPr>
            <a:endParaRPr lang="fr-FR" altLang="fr-FR" sz="10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Public Relations</a:t>
            </a:r>
          </a:p>
        </p:txBody>
      </p:sp>
      <p:sp>
        <p:nvSpPr>
          <p:cNvPr id="67590" name="Rectangle 6"/>
          <p:cNvSpPr>
            <a:spLocks noChangeArrowheads="1"/>
          </p:cNvSpPr>
          <p:nvPr/>
        </p:nvSpPr>
        <p:spPr bwMode="auto">
          <a:xfrm>
            <a:off x="5076825" y="27813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Stadium</a:t>
            </a:r>
          </a:p>
          <a:p>
            <a:pPr algn="ctr" eaLnBrk="1" hangingPunct="1">
              <a:spcBef>
                <a:spcPct val="0"/>
              </a:spcBef>
              <a:buFontTx/>
              <a:buNone/>
            </a:pPr>
            <a:endParaRPr lang="fr-FR" altLang="fr-FR" sz="12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Ticketing</a:t>
            </a:r>
          </a:p>
        </p:txBody>
      </p:sp>
      <p:sp>
        <p:nvSpPr>
          <p:cNvPr id="67591" name="Line 7"/>
          <p:cNvSpPr>
            <a:spLocks noChangeShapeType="1"/>
          </p:cNvSpPr>
          <p:nvPr/>
        </p:nvSpPr>
        <p:spPr bwMode="auto">
          <a:xfrm>
            <a:off x="1979613" y="306863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2" name="Line 8"/>
          <p:cNvSpPr>
            <a:spLocks noChangeShapeType="1"/>
          </p:cNvSpPr>
          <p:nvPr/>
        </p:nvSpPr>
        <p:spPr bwMode="auto">
          <a:xfrm flipH="1">
            <a:off x="1908175" y="3429000"/>
            <a:ext cx="9350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3" name="Line 9"/>
          <p:cNvSpPr>
            <a:spLocks noChangeShapeType="1"/>
          </p:cNvSpPr>
          <p:nvPr/>
        </p:nvSpPr>
        <p:spPr bwMode="auto">
          <a:xfrm>
            <a:off x="4356100" y="299720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4" name="Line 10"/>
          <p:cNvSpPr>
            <a:spLocks noChangeShapeType="1"/>
          </p:cNvSpPr>
          <p:nvPr/>
        </p:nvSpPr>
        <p:spPr bwMode="auto">
          <a:xfrm flipH="1">
            <a:off x="4356100" y="335756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5" name="Line 11"/>
          <p:cNvSpPr>
            <a:spLocks noChangeShapeType="1"/>
          </p:cNvSpPr>
          <p:nvPr/>
        </p:nvSpPr>
        <p:spPr bwMode="auto">
          <a:xfrm>
            <a:off x="6588125" y="3141663"/>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6" name="Line 12"/>
          <p:cNvSpPr>
            <a:spLocks noChangeShapeType="1"/>
          </p:cNvSpPr>
          <p:nvPr/>
        </p:nvSpPr>
        <p:spPr bwMode="auto">
          <a:xfrm flipV="1">
            <a:off x="6588125" y="1557338"/>
            <a:ext cx="792163"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7" name="Line 13"/>
          <p:cNvSpPr>
            <a:spLocks noChangeShapeType="1"/>
          </p:cNvSpPr>
          <p:nvPr/>
        </p:nvSpPr>
        <p:spPr bwMode="auto">
          <a:xfrm>
            <a:off x="6588125" y="3644900"/>
            <a:ext cx="86360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8" name="Line 14"/>
          <p:cNvSpPr>
            <a:spLocks noChangeShapeType="1"/>
          </p:cNvSpPr>
          <p:nvPr/>
        </p:nvSpPr>
        <p:spPr bwMode="auto">
          <a:xfrm flipH="1">
            <a:off x="4140200" y="1125538"/>
            <a:ext cx="3240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9" name="Line 15"/>
          <p:cNvSpPr>
            <a:spLocks noChangeShapeType="1"/>
          </p:cNvSpPr>
          <p:nvPr/>
        </p:nvSpPr>
        <p:spPr bwMode="auto">
          <a:xfrm flipH="1">
            <a:off x="3779838" y="4797425"/>
            <a:ext cx="3671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0" name="Line 16"/>
          <p:cNvSpPr>
            <a:spLocks noChangeShapeType="1"/>
          </p:cNvSpPr>
          <p:nvPr/>
        </p:nvSpPr>
        <p:spPr bwMode="auto">
          <a:xfrm>
            <a:off x="7667625" y="36449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1" name="Line 17"/>
          <p:cNvSpPr>
            <a:spLocks noChangeShapeType="1"/>
          </p:cNvSpPr>
          <p:nvPr/>
        </p:nvSpPr>
        <p:spPr bwMode="auto">
          <a:xfrm flipH="1">
            <a:off x="3995738" y="3933825"/>
            <a:ext cx="3671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2" name="Line 18"/>
          <p:cNvSpPr>
            <a:spLocks noChangeShapeType="1"/>
          </p:cNvSpPr>
          <p:nvPr/>
        </p:nvSpPr>
        <p:spPr bwMode="auto">
          <a:xfrm flipV="1">
            <a:off x="3995738" y="3644900"/>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3" name="Line 19"/>
          <p:cNvSpPr>
            <a:spLocks noChangeShapeType="1"/>
          </p:cNvSpPr>
          <p:nvPr/>
        </p:nvSpPr>
        <p:spPr bwMode="auto">
          <a:xfrm flipV="1">
            <a:off x="3779838" y="3644900"/>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4" name="Line 20"/>
          <p:cNvSpPr>
            <a:spLocks noChangeShapeType="1"/>
          </p:cNvSpPr>
          <p:nvPr/>
        </p:nvSpPr>
        <p:spPr bwMode="auto">
          <a:xfrm>
            <a:off x="4140200" y="1125538"/>
            <a:ext cx="0" cy="165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5" name="Line 21"/>
          <p:cNvSpPr>
            <a:spLocks noChangeShapeType="1"/>
          </p:cNvSpPr>
          <p:nvPr/>
        </p:nvSpPr>
        <p:spPr bwMode="auto">
          <a:xfrm>
            <a:off x="4643438" y="0"/>
            <a:ext cx="0" cy="68580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6" name="Line 22"/>
          <p:cNvSpPr>
            <a:spLocks noChangeShapeType="1"/>
          </p:cNvSpPr>
          <p:nvPr/>
        </p:nvSpPr>
        <p:spPr bwMode="auto">
          <a:xfrm>
            <a:off x="2484438" y="0"/>
            <a:ext cx="0" cy="68580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7" name="Text Box 23"/>
          <p:cNvSpPr txBox="1">
            <a:spLocks noChangeArrowheads="1"/>
          </p:cNvSpPr>
          <p:nvPr/>
        </p:nvSpPr>
        <p:spPr bwMode="auto">
          <a:xfrm>
            <a:off x="323850" y="0"/>
            <a:ext cx="18002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Athletes as suppliers for the   « show content »</a:t>
            </a:r>
          </a:p>
          <a:p>
            <a:pPr algn="ctr" eaLnBrk="1" hangingPunct="1">
              <a:spcBef>
                <a:spcPct val="50000"/>
              </a:spcBef>
              <a:buFontTx/>
              <a:buNone/>
            </a:pPr>
            <a:endParaRPr lang="fr-FR" altLang="fr-FR" sz="1400" b="1" i="1">
              <a:solidFill>
                <a:schemeClr val="bg1"/>
              </a:solidFill>
              <a:latin typeface="Arial" panose="020B0604020202020204" pitchFamily="34" charset="0"/>
            </a:endParaRPr>
          </a:p>
        </p:txBody>
      </p:sp>
      <p:sp>
        <p:nvSpPr>
          <p:cNvPr id="67608" name="Text Box 24"/>
          <p:cNvSpPr txBox="1">
            <a:spLocks noChangeArrowheads="1"/>
          </p:cNvSpPr>
          <p:nvPr/>
        </p:nvSpPr>
        <p:spPr bwMode="auto">
          <a:xfrm>
            <a:off x="2771775" y="0"/>
            <a:ext cx="15843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Key synergistic  resources « Heart »</a:t>
            </a:r>
          </a:p>
        </p:txBody>
      </p:sp>
      <p:sp>
        <p:nvSpPr>
          <p:cNvPr id="67609" name="Text Box 25"/>
          <p:cNvSpPr txBox="1">
            <a:spLocks noChangeArrowheads="1"/>
          </p:cNvSpPr>
          <p:nvPr/>
        </p:nvSpPr>
        <p:spPr bwMode="auto">
          <a:xfrm>
            <a:off x="4859338" y="0"/>
            <a:ext cx="15843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Deployment</a:t>
            </a:r>
            <a:r>
              <a:rPr lang="fr-FR" altLang="fr-FR" sz="1400" b="1" i="1">
                <a:latin typeface="Arial" panose="020B0604020202020204" pitchFamily="34" charset="0"/>
              </a:rPr>
              <a:t> </a:t>
            </a:r>
            <a:r>
              <a:rPr lang="fr-FR" altLang="fr-FR" sz="1400" b="1" i="1">
                <a:solidFill>
                  <a:schemeClr val="bg1"/>
                </a:solidFill>
                <a:latin typeface="Arial" panose="020B0604020202020204" pitchFamily="34" charset="0"/>
              </a:rPr>
              <a:t>resources  « Lung »</a:t>
            </a:r>
          </a:p>
        </p:txBody>
      </p:sp>
      <p:sp>
        <p:nvSpPr>
          <p:cNvPr id="67610" name="Text Box 26"/>
          <p:cNvSpPr txBox="1">
            <a:spLocks noChangeArrowheads="1"/>
          </p:cNvSpPr>
          <p:nvPr/>
        </p:nvSpPr>
        <p:spPr bwMode="auto">
          <a:xfrm>
            <a:off x="7308850" y="0"/>
            <a:ext cx="1584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Market-based resources</a:t>
            </a:r>
          </a:p>
        </p:txBody>
      </p:sp>
      <p:sp>
        <p:nvSpPr>
          <p:cNvPr id="67611" name="Text Box 27"/>
          <p:cNvSpPr txBox="1">
            <a:spLocks noChangeArrowheads="1"/>
          </p:cNvSpPr>
          <p:nvPr/>
        </p:nvSpPr>
        <p:spPr bwMode="auto">
          <a:xfrm>
            <a:off x="4572000" y="6092825"/>
            <a:ext cx="3311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i="1">
                <a:latin typeface="Arial" panose="020B0604020202020204" pitchFamily="34" charset="0"/>
              </a:rPr>
              <a:t>Commercial resources linked to products &amp; services and profit centers</a:t>
            </a:r>
          </a:p>
        </p:txBody>
      </p:sp>
      <p:sp>
        <p:nvSpPr>
          <p:cNvPr id="67612" name="Text Box 28"/>
          <p:cNvSpPr txBox="1">
            <a:spLocks noChangeArrowheads="1"/>
          </p:cNvSpPr>
          <p:nvPr/>
        </p:nvSpPr>
        <p:spPr bwMode="auto">
          <a:xfrm>
            <a:off x="2555875" y="5734050"/>
            <a:ext cx="1944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i="1">
                <a:latin typeface="Arial" panose="020B0604020202020204" pitchFamily="34" charset="0"/>
              </a:rPr>
              <a:t>Intangible Resources « Event expressiveness » </a:t>
            </a:r>
          </a:p>
        </p:txBody>
      </p:sp>
      <p:sp>
        <p:nvSpPr>
          <p:cNvPr id="67613" name="Text Box 29"/>
          <p:cNvSpPr txBox="1">
            <a:spLocks noChangeArrowheads="1"/>
          </p:cNvSpPr>
          <p:nvPr/>
        </p:nvSpPr>
        <p:spPr bwMode="auto">
          <a:xfrm>
            <a:off x="468313" y="3860800"/>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i="1">
                <a:latin typeface="Arial" panose="020B0604020202020204" pitchFamily="34" charset="0"/>
              </a:rPr>
              <a:t>Hedonism</a:t>
            </a:r>
          </a:p>
        </p:txBody>
      </p:sp>
      <p:sp>
        <p:nvSpPr>
          <p:cNvPr id="67614" name="Oval 30"/>
          <p:cNvSpPr>
            <a:spLocks noChangeArrowheads="1"/>
          </p:cNvSpPr>
          <p:nvPr/>
        </p:nvSpPr>
        <p:spPr bwMode="auto">
          <a:xfrm>
            <a:off x="611188" y="1773238"/>
            <a:ext cx="1295400" cy="719137"/>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Sport </a:t>
            </a:r>
          </a:p>
          <a:p>
            <a:pPr algn="ctr" eaLnBrk="1" hangingPunct="1">
              <a:spcBef>
                <a:spcPct val="0"/>
              </a:spcBef>
              <a:buFontTx/>
              <a:buNone/>
            </a:pPr>
            <a:r>
              <a:rPr lang="fr-FR" altLang="fr-FR" sz="1200" b="1" i="1">
                <a:latin typeface="Arial" panose="020B0604020202020204" pitchFamily="34" charset="0"/>
              </a:rPr>
              <a:t>Management</a:t>
            </a:r>
          </a:p>
        </p:txBody>
      </p:sp>
      <p:sp>
        <p:nvSpPr>
          <p:cNvPr id="67615" name="Oval 31"/>
          <p:cNvSpPr>
            <a:spLocks noChangeArrowheads="1"/>
          </p:cNvSpPr>
          <p:nvPr/>
        </p:nvSpPr>
        <p:spPr bwMode="auto">
          <a:xfrm>
            <a:off x="2700338" y="1773238"/>
            <a:ext cx="1295400" cy="719137"/>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Communication</a:t>
            </a:r>
          </a:p>
        </p:txBody>
      </p:sp>
      <p:sp>
        <p:nvSpPr>
          <p:cNvPr id="67616" name="Line 32"/>
          <p:cNvSpPr>
            <a:spLocks noChangeShapeType="1"/>
          </p:cNvSpPr>
          <p:nvPr/>
        </p:nvSpPr>
        <p:spPr bwMode="auto">
          <a:xfrm>
            <a:off x="3348038" y="2492375"/>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17" name="Line 33"/>
          <p:cNvSpPr>
            <a:spLocks noChangeShapeType="1"/>
          </p:cNvSpPr>
          <p:nvPr/>
        </p:nvSpPr>
        <p:spPr bwMode="auto">
          <a:xfrm>
            <a:off x="1258888" y="2492375"/>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18" name="Oval 34"/>
          <p:cNvSpPr>
            <a:spLocks noChangeArrowheads="1"/>
          </p:cNvSpPr>
          <p:nvPr/>
        </p:nvSpPr>
        <p:spPr bwMode="auto">
          <a:xfrm>
            <a:off x="7451725" y="1700213"/>
            <a:ext cx="1295400" cy="719137"/>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Activation</a:t>
            </a:r>
          </a:p>
          <a:p>
            <a:pPr algn="ctr" eaLnBrk="1" hangingPunct="1">
              <a:spcBef>
                <a:spcPct val="0"/>
              </a:spcBef>
              <a:buFontTx/>
              <a:buNone/>
            </a:pPr>
            <a:r>
              <a:rPr lang="fr-FR" altLang="fr-FR" sz="1200" b="1" i="1">
                <a:latin typeface="Arial" panose="020B0604020202020204" pitchFamily="34" charset="0"/>
              </a:rPr>
              <a:t>CRM</a:t>
            </a:r>
          </a:p>
          <a:p>
            <a:pPr algn="ctr" eaLnBrk="1" hangingPunct="1">
              <a:spcBef>
                <a:spcPct val="0"/>
              </a:spcBef>
              <a:buFontTx/>
              <a:buNone/>
            </a:pPr>
            <a:r>
              <a:rPr lang="fr-FR" altLang="fr-FR" sz="1200" b="1" i="1">
                <a:latin typeface="Arial" panose="020B0604020202020204" pitchFamily="34" charset="0"/>
              </a:rPr>
              <a:t>Negociation</a:t>
            </a:r>
          </a:p>
        </p:txBody>
      </p:sp>
      <p:sp>
        <p:nvSpPr>
          <p:cNvPr id="67619" name="Oval 35"/>
          <p:cNvSpPr>
            <a:spLocks noChangeArrowheads="1"/>
          </p:cNvSpPr>
          <p:nvPr/>
        </p:nvSpPr>
        <p:spPr bwMode="auto">
          <a:xfrm>
            <a:off x="7667625" y="5876925"/>
            <a:ext cx="1295400" cy="719138"/>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CRM </a:t>
            </a:r>
          </a:p>
          <a:p>
            <a:pPr algn="ctr" eaLnBrk="1" hangingPunct="1">
              <a:spcBef>
                <a:spcPct val="0"/>
              </a:spcBef>
              <a:buFontTx/>
              <a:buNone/>
            </a:pPr>
            <a:r>
              <a:rPr lang="fr-FR" altLang="fr-FR" sz="1200" b="1" i="1">
                <a:latin typeface="Arial" panose="020B0604020202020204" pitchFamily="34" charset="0"/>
              </a:rPr>
              <a:t>BtoB Networks</a:t>
            </a:r>
          </a:p>
        </p:txBody>
      </p:sp>
      <p:sp>
        <p:nvSpPr>
          <p:cNvPr id="67620" name="Oval 36"/>
          <p:cNvSpPr>
            <a:spLocks noChangeArrowheads="1"/>
          </p:cNvSpPr>
          <p:nvPr/>
        </p:nvSpPr>
        <p:spPr bwMode="auto">
          <a:xfrm>
            <a:off x="7596188" y="3860800"/>
            <a:ext cx="1295400" cy="719138"/>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Brand </a:t>
            </a:r>
          </a:p>
          <a:p>
            <a:pPr algn="ctr" eaLnBrk="1" hangingPunct="1">
              <a:spcBef>
                <a:spcPct val="0"/>
              </a:spcBef>
              <a:buFontTx/>
              <a:buNone/>
            </a:pPr>
            <a:r>
              <a:rPr lang="fr-FR" altLang="fr-FR" sz="1200" b="1" i="1">
                <a:latin typeface="Arial" panose="020B0604020202020204" pitchFamily="34" charset="0"/>
              </a:rPr>
              <a:t>Management</a:t>
            </a:r>
          </a:p>
          <a:p>
            <a:pPr algn="ctr" eaLnBrk="1" hangingPunct="1">
              <a:spcBef>
                <a:spcPct val="0"/>
              </a:spcBef>
              <a:buFontTx/>
              <a:buNone/>
            </a:pPr>
            <a:r>
              <a:rPr lang="fr-FR" altLang="fr-FR" sz="1200" b="1" i="1">
                <a:latin typeface="Arial" panose="020B0604020202020204" pitchFamily="34" charset="0"/>
              </a:rPr>
              <a:t>Co-branding</a:t>
            </a:r>
          </a:p>
        </p:txBody>
      </p:sp>
      <p:sp>
        <p:nvSpPr>
          <p:cNvPr id="67621" name="Oval 37"/>
          <p:cNvSpPr>
            <a:spLocks noChangeArrowheads="1"/>
          </p:cNvSpPr>
          <p:nvPr/>
        </p:nvSpPr>
        <p:spPr bwMode="auto">
          <a:xfrm>
            <a:off x="4932363" y="1773238"/>
            <a:ext cx="1800225" cy="79216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Hospitality</a:t>
            </a:r>
          </a:p>
          <a:p>
            <a:pPr algn="ctr" eaLnBrk="1" hangingPunct="1">
              <a:spcBef>
                <a:spcPct val="0"/>
              </a:spcBef>
              <a:buFontTx/>
              <a:buNone/>
            </a:pPr>
            <a:r>
              <a:rPr lang="fr-FR" altLang="fr-FR" sz="1200" b="1" i="1">
                <a:latin typeface="Arial" panose="020B0604020202020204" pitchFamily="34" charset="0"/>
              </a:rPr>
              <a:t>management</a:t>
            </a:r>
          </a:p>
          <a:p>
            <a:pPr algn="ctr" eaLnBrk="1" hangingPunct="1">
              <a:spcBef>
                <a:spcPct val="0"/>
              </a:spcBef>
              <a:buFontTx/>
              <a:buNone/>
            </a:pPr>
            <a:r>
              <a:rPr lang="fr-FR" altLang="fr-FR" sz="1200" b="1" i="1">
                <a:latin typeface="Arial" panose="020B0604020202020204" pitchFamily="34" charset="0"/>
              </a:rPr>
              <a:t>CRM </a:t>
            </a:r>
          </a:p>
        </p:txBody>
      </p:sp>
      <p:sp>
        <p:nvSpPr>
          <p:cNvPr id="67622" name="Line 38"/>
          <p:cNvSpPr>
            <a:spLocks noChangeShapeType="1"/>
          </p:cNvSpPr>
          <p:nvPr/>
        </p:nvSpPr>
        <p:spPr bwMode="auto">
          <a:xfrm>
            <a:off x="0" y="5373688"/>
            <a:ext cx="2484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23" name="Line 39"/>
          <p:cNvSpPr>
            <a:spLocks noChangeShapeType="1"/>
          </p:cNvSpPr>
          <p:nvPr/>
        </p:nvSpPr>
        <p:spPr bwMode="auto">
          <a:xfrm>
            <a:off x="2484438" y="5373688"/>
            <a:ext cx="0" cy="148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24" name="Rectangle 40"/>
          <p:cNvSpPr>
            <a:spLocks noChangeArrowheads="1"/>
          </p:cNvSpPr>
          <p:nvPr/>
        </p:nvSpPr>
        <p:spPr bwMode="auto">
          <a:xfrm>
            <a:off x="107950" y="5589588"/>
            <a:ext cx="431800"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7625" name="Oval 41"/>
          <p:cNvSpPr>
            <a:spLocks noChangeArrowheads="1"/>
          </p:cNvSpPr>
          <p:nvPr/>
        </p:nvSpPr>
        <p:spPr bwMode="auto">
          <a:xfrm>
            <a:off x="107950" y="6165850"/>
            <a:ext cx="504825" cy="3587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7626" name="Text Box 42"/>
          <p:cNvSpPr txBox="1">
            <a:spLocks noChangeArrowheads="1"/>
          </p:cNvSpPr>
          <p:nvPr/>
        </p:nvSpPr>
        <p:spPr bwMode="auto">
          <a:xfrm>
            <a:off x="971550" y="5589588"/>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400">
                <a:latin typeface="Arial" panose="020B0604020202020204" pitchFamily="34" charset="0"/>
              </a:rPr>
              <a:t>Resources</a:t>
            </a:r>
          </a:p>
        </p:txBody>
      </p:sp>
      <p:sp>
        <p:nvSpPr>
          <p:cNvPr id="67627" name="Text Box 43"/>
          <p:cNvSpPr txBox="1">
            <a:spLocks noChangeArrowheads="1"/>
          </p:cNvSpPr>
          <p:nvPr/>
        </p:nvSpPr>
        <p:spPr bwMode="auto">
          <a:xfrm>
            <a:off x="971550" y="6165850"/>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400">
                <a:latin typeface="Arial" panose="020B0604020202020204" pitchFamily="34" charset="0"/>
              </a:rPr>
              <a:t>Competencies</a:t>
            </a:r>
          </a:p>
        </p:txBody>
      </p:sp>
      <p:sp>
        <p:nvSpPr>
          <p:cNvPr id="67628" name="AutoShape 44"/>
          <p:cNvSpPr>
            <a:spLocks noChangeArrowheads="1"/>
          </p:cNvSpPr>
          <p:nvPr/>
        </p:nvSpPr>
        <p:spPr bwMode="auto">
          <a:xfrm>
            <a:off x="468313" y="2781300"/>
            <a:ext cx="1655762" cy="863600"/>
          </a:xfrm>
          <a:prstGeom prst="hexagon">
            <a:avLst>
              <a:gd name="adj" fmla="val 47932"/>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endParaRPr lang="fr-FR" altLang="fr-FR" sz="1400" b="1">
              <a:latin typeface="Arial" panose="020B0604020202020204" pitchFamily="34" charset="0"/>
            </a:endParaRPr>
          </a:p>
          <a:p>
            <a:pPr algn="ctr" eaLnBrk="1" hangingPunct="1">
              <a:spcBef>
                <a:spcPct val="0"/>
              </a:spcBef>
              <a:buFontTx/>
              <a:buNone/>
            </a:pPr>
            <a:r>
              <a:rPr lang="fr-FR" altLang="fr-FR" sz="1400" b="1">
                <a:latin typeface="Arial" panose="020B0604020202020204" pitchFamily="34" charset="0"/>
              </a:rPr>
              <a:t>Sport </a:t>
            </a:r>
          </a:p>
          <a:p>
            <a:pPr algn="ctr" eaLnBrk="1" hangingPunct="1">
              <a:spcBef>
                <a:spcPct val="0"/>
              </a:spcBef>
              <a:buFontTx/>
              <a:buNone/>
            </a:pPr>
            <a:r>
              <a:rPr lang="fr-FR" altLang="fr-FR" sz="1400" b="1">
                <a:latin typeface="Arial" panose="020B0604020202020204" pitchFamily="34" charset="0"/>
              </a:rPr>
              <a:t>Performances</a:t>
            </a:r>
          </a:p>
          <a:p>
            <a:pPr algn="ctr" eaLnBrk="1" hangingPunct="1">
              <a:spcBef>
                <a:spcPct val="0"/>
              </a:spcBef>
              <a:buFontTx/>
              <a:buNone/>
            </a:pPr>
            <a:endParaRPr lang="fr-FR" altLang="fr-FR" sz="1400">
              <a:latin typeface="Arial" panose="020B0604020202020204" pitchFamily="34" charset="0"/>
            </a:endParaRPr>
          </a:p>
        </p:txBody>
      </p:sp>
      <p:sp>
        <p:nvSpPr>
          <p:cNvPr id="67629" name="Line 45"/>
          <p:cNvSpPr>
            <a:spLocks noChangeShapeType="1"/>
          </p:cNvSpPr>
          <p:nvPr/>
        </p:nvSpPr>
        <p:spPr bwMode="auto">
          <a:xfrm flipV="1">
            <a:off x="8316913" y="558958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30" name="Line 46"/>
          <p:cNvSpPr>
            <a:spLocks noChangeShapeType="1"/>
          </p:cNvSpPr>
          <p:nvPr/>
        </p:nvSpPr>
        <p:spPr bwMode="auto">
          <a:xfrm flipV="1">
            <a:off x="8243888" y="36449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31" name="Line 47"/>
          <p:cNvSpPr>
            <a:spLocks noChangeShapeType="1"/>
          </p:cNvSpPr>
          <p:nvPr/>
        </p:nvSpPr>
        <p:spPr bwMode="auto">
          <a:xfrm flipV="1">
            <a:off x="8101013" y="155733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32" name="Text Box 48"/>
          <p:cNvSpPr txBox="1">
            <a:spLocks noChangeArrowheads="1"/>
          </p:cNvSpPr>
          <p:nvPr/>
        </p:nvSpPr>
        <p:spPr bwMode="auto">
          <a:xfrm>
            <a:off x="1042988" y="6207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3" name="Text Box 49"/>
          <p:cNvSpPr txBox="1">
            <a:spLocks noChangeArrowheads="1"/>
          </p:cNvSpPr>
          <p:nvPr/>
        </p:nvSpPr>
        <p:spPr bwMode="auto">
          <a:xfrm>
            <a:off x="5364163" y="6207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4" name="Text Box 50"/>
          <p:cNvSpPr txBox="1">
            <a:spLocks noChangeArrowheads="1"/>
          </p:cNvSpPr>
          <p:nvPr/>
        </p:nvSpPr>
        <p:spPr bwMode="auto">
          <a:xfrm>
            <a:off x="3348038" y="6207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5" name="Text Box 51"/>
          <p:cNvSpPr txBox="1">
            <a:spLocks noChangeArrowheads="1"/>
          </p:cNvSpPr>
          <p:nvPr/>
        </p:nvSpPr>
        <p:spPr bwMode="auto">
          <a:xfrm>
            <a:off x="7812088" y="33337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6" name="Line 52"/>
          <p:cNvSpPr>
            <a:spLocks noChangeShapeType="1"/>
          </p:cNvSpPr>
          <p:nvPr/>
        </p:nvSpPr>
        <p:spPr bwMode="auto">
          <a:xfrm>
            <a:off x="5795963" y="25654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t="-7000" r="-8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78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29287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33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a:spLocks noGrp="1"/>
          </p:cNvSpPr>
          <p:nvPr>
            <p:ph type="body" idx="1"/>
          </p:nvPr>
        </p:nvSpPr>
        <p:spPr>
          <a:xfrm>
            <a:off x="428784" y="1120056"/>
            <a:ext cx="8229600" cy="4525963"/>
          </a:xfrm>
        </p:spPr>
        <p:txBody>
          <a:bodyPr/>
          <a:lstStyle/>
          <a:p>
            <a:r>
              <a:rPr lang="fr-FR" sz="2400" dirty="0"/>
              <a:t>Lecture 1 : Sport Business </a:t>
            </a:r>
            <a:r>
              <a:rPr lang="fr-FR" sz="2400" dirty="0" err="1"/>
              <a:t>Ecosystem</a:t>
            </a:r>
            <a:endParaRPr lang="fr-FR" sz="2400" dirty="0"/>
          </a:p>
          <a:p>
            <a:endParaRPr lang="fr-FR" sz="2400" dirty="0"/>
          </a:p>
          <a:p>
            <a:r>
              <a:rPr lang="fr-FR" sz="2400" dirty="0"/>
              <a:t>Lecture 2 : Sport Business </a:t>
            </a:r>
            <a:r>
              <a:rPr lang="fr-FR" sz="2400" dirty="0" err="1"/>
              <a:t>Models</a:t>
            </a:r>
            <a:r>
              <a:rPr lang="fr-FR" sz="2400" dirty="0"/>
              <a:t> </a:t>
            </a:r>
          </a:p>
          <a:p>
            <a:endParaRPr lang="fr-FR" sz="2400" dirty="0"/>
          </a:p>
          <a:p>
            <a:r>
              <a:rPr lang="fr-FR" sz="2400" dirty="0"/>
              <a:t>Lecture 3 : </a:t>
            </a:r>
            <a:r>
              <a:rPr lang="fr-FR" sz="2400" dirty="0" err="1"/>
              <a:t>Relational</a:t>
            </a:r>
            <a:r>
              <a:rPr lang="fr-FR" sz="2400" dirty="0"/>
              <a:t> Business Model </a:t>
            </a:r>
          </a:p>
          <a:p>
            <a:endParaRPr lang="fr-FR" sz="2400" dirty="0"/>
          </a:p>
          <a:p>
            <a:r>
              <a:rPr lang="fr-FR" sz="2400" dirty="0"/>
              <a:t>Lecture 4 : </a:t>
            </a:r>
            <a:r>
              <a:rPr lang="fr-FR" sz="2400" dirty="0" err="1"/>
              <a:t>Reputational</a:t>
            </a:r>
            <a:r>
              <a:rPr lang="fr-FR" sz="2400" dirty="0"/>
              <a:t> Business Model </a:t>
            </a:r>
          </a:p>
          <a:p>
            <a:endParaRPr lang="fr-FR" sz="2400" dirty="0"/>
          </a:p>
          <a:p>
            <a:r>
              <a:rPr lang="fr-FR" sz="2400" dirty="0"/>
              <a:t>Lecture 5 : </a:t>
            </a:r>
            <a:r>
              <a:rPr lang="fr-FR" sz="2400"/>
              <a:t>FRM - Cultural </a:t>
            </a:r>
            <a:r>
              <a:rPr lang="fr-FR" sz="2400" dirty="0"/>
              <a:t>BM &amp; Group Project Workshop</a:t>
            </a:r>
          </a:p>
          <a:p>
            <a:endParaRPr lang="fr-FR" sz="2400" dirty="0"/>
          </a:p>
        </p:txBody>
      </p:sp>
      <p:sp>
        <p:nvSpPr>
          <p:cNvPr id="5" name="Titre 2"/>
          <p:cNvSpPr>
            <a:spLocks noGrp="1"/>
          </p:cNvSpPr>
          <p:nvPr>
            <p:ph type="title"/>
          </p:nvPr>
        </p:nvSpPr>
        <p:spPr>
          <a:xfrm>
            <a:off x="457200" y="-22944"/>
            <a:ext cx="8229600" cy="1143000"/>
          </a:xfrm>
        </p:spPr>
        <p:txBody>
          <a:bodyPr/>
          <a:lstStyle/>
          <a:p>
            <a:r>
              <a:rPr lang="fr-FR" dirty="0" err="1"/>
              <a:t>Seminar</a:t>
            </a:r>
            <a:r>
              <a:rPr lang="fr-FR" dirty="0"/>
              <a:t> Program</a:t>
            </a:r>
          </a:p>
        </p:txBody>
      </p:sp>
    </p:spTree>
    <p:extLst>
      <p:ext uri="{BB962C8B-B14F-4D97-AF65-F5344CB8AC3E}">
        <p14:creationId xmlns:p14="http://schemas.microsoft.com/office/powerpoint/2010/main" val="399878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2"/>
          <p:cNvSpPr>
            <a:spLocks noGrp="1"/>
          </p:cNvSpPr>
          <p:nvPr>
            <p:ph type="title"/>
          </p:nvPr>
        </p:nvSpPr>
        <p:spPr>
          <a:xfrm>
            <a:off x="-180528" y="266784"/>
            <a:ext cx="8973238" cy="857250"/>
          </a:xfrm>
        </p:spPr>
        <p:txBody>
          <a:bodyPr>
            <a:normAutofit fontScale="90000"/>
          </a:bodyPr>
          <a:lstStyle/>
          <a:p>
            <a:pPr algn="r"/>
            <a:r>
              <a:rPr lang="fr-FR" sz="2700" b="1" dirty="0" err="1"/>
              <a:t>Kedge</a:t>
            </a:r>
            <a:r>
              <a:rPr lang="fr-FR" sz="2700" b="1" dirty="0"/>
              <a:t> Business </a:t>
            </a:r>
            <a:r>
              <a:rPr lang="fr-FR" sz="2700" b="1" dirty="0" err="1"/>
              <a:t>School</a:t>
            </a:r>
            <a:r>
              <a:rPr lang="fr-FR" sz="2700" b="1" dirty="0"/>
              <a:t> and Sport Expertise : Inputs &amp; Outputs ? </a:t>
            </a:r>
          </a:p>
        </p:txBody>
      </p:sp>
      <p:sp>
        <p:nvSpPr>
          <p:cNvPr id="6" name="Ellipse 5"/>
          <p:cNvSpPr/>
          <p:nvPr/>
        </p:nvSpPr>
        <p:spPr>
          <a:xfrm>
            <a:off x="3353689" y="1700808"/>
            <a:ext cx="1485165" cy="2682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 profs</a:t>
            </a:r>
          </a:p>
          <a:p>
            <a:pPr algn="ctr"/>
            <a:r>
              <a:rPr lang="fr-FR" dirty="0"/>
              <a:t>LM</a:t>
            </a:r>
          </a:p>
          <a:p>
            <a:pPr algn="ctr"/>
            <a:r>
              <a:rPr lang="fr-FR" dirty="0"/>
              <a:t>JPD</a:t>
            </a:r>
          </a:p>
          <a:p>
            <a:pPr algn="ctr"/>
            <a:r>
              <a:rPr lang="fr-FR" dirty="0"/>
              <a:t>FP</a:t>
            </a:r>
          </a:p>
          <a:p>
            <a:pPr algn="ctr"/>
            <a:r>
              <a:rPr lang="fr-FR" dirty="0"/>
              <a:t>JMM</a:t>
            </a:r>
          </a:p>
          <a:p>
            <a:pPr algn="ctr"/>
            <a:r>
              <a:rPr lang="fr-FR" dirty="0"/>
              <a:t>FR</a:t>
            </a:r>
          </a:p>
          <a:p>
            <a:pPr algn="ctr"/>
            <a:r>
              <a:rPr lang="fr-FR" dirty="0"/>
              <a:t>+</a:t>
            </a:r>
          </a:p>
          <a:p>
            <a:pPr algn="ctr"/>
            <a:r>
              <a:rPr lang="fr-FR" dirty="0" err="1"/>
              <a:t>Alumni</a:t>
            </a:r>
            <a:endParaRPr lang="fr-FR" dirty="0"/>
          </a:p>
          <a:p>
            <a:pPr algn="ctr"/>
            <a:endParaRPr lang="fr-FR" dirty="0"/>
          </a:p>
        </p:txBody>
      </p:sp>
      <p:sp>
        <p:nvSpPr>
          <p:cNvPr id="7" name="Ellipse 6"/>
          <p:cNvSpPr/>
          <p:nvPr/>
        </p:nvSpPr>
        <p:spPr>
          <a:xfrm>
            <a:off x="766039" y="2168714"/>
            <a:ext cx="1723554" cy="1458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Research</a:t>
            </a:r>
            <a:endParaRPr lang="fr-FR" dirty="0"/>
          </a:p>
          <a:p>
            <a:pPr algn="ctr"/>
            <a:r>
              <a:rPr lang="fr-FR" dirty="0"/>
              <a:t>N1 Europe</a:t>
            </a:r>
          </a:p>
        </p:txBody>
      </p:sp>
      <p:sp>
        <p:nvSpPr>
          <p:cNvPr id="8" name="Ellipse 7"/>
          <p:cNvSpPr/>
          <p:nvPr/>
        </p:nvSpPr>
        <p:spPr>
          <a:xfrm>
            <a:off x="611560" y="4112930"/>
            <a:ext cx="2404591" cy="1458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Communication</a:t>
            </a:r>
          </a:p>
          <a:p>
            <a:pPr algn="ctr"/>
            <a:r>
              <a:rPr lang="fr-FR" dirty="0"/>
              <a:t>Media</a:t>
            </a:r>
          </a:p>
          <a:p>
            <a:pPr algn="ctr"/>
            <a:r>
              <a:rPr lang="fr-FR" dirty="0"/>
              <a:t>N1 (</a:t>
            </a:r>
            <a:r>
              <a:rPr lang="fr-FR" dirty="0" err="1"/>
              <a:t>School</a:t>
            </a:r>
            <a:r>
              <a:rPr lang="fr-FR" dirty="0"/>
              <a:t>)</a:t>
            </a:r>
          </a:p>
        </p:txBody>
      </p:sp>
      <p:sp>
        <p:nvSpPr>
          <p:cNvPr id="9" name="Ellipse 8"/>
          <p:cNvSpPr/>
          <p:nvPr/>
        </p:nvSpPr>
        <p:spPr>
          <a:xfrm>
            <a:off x="5459922" y="1772816"/>
            <a:ext cx="3072517" cy="1778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Ms ISEM</a:t>
            </a:r>
          </a:p>
          <a:p>
            <a:pPr algn="ctr"/>
            <a:r>
              <a:rPr lang="fr-FR" dirty="0"/>
              <a:t>(N1 France</a:t>
            </a:r>
          </a:p>
          <a:p>
            <a:pPr algn="ctr"/>
            <a:r>
              <a:rPr lang="fr-FR" dirty="0"/>
              <a:t>Top 10 World)</a:t>
            </a:r>
          </a:p>
          <a:p>
            <a:pPr algn="ctr"/>
            <a:r>
              <a:rPr lang="fr-FR" dirty="0" err="1"/>
              <a:t>Msc</a:t>
            </a:r>
            <a:r>
              <a:rPr lang="fr-FR" dirty="0"/>
              <a:t> Marketing</a:t>
            </a:r>
          </a:p>
          <a:p>
            <a:pPr algn="ctr"/>
            <a:r>
              <a:rPr lang="fr-FR" dirty="0" err="1"/>
              <a:t>Summer</a:t>
            </a:r>
            <a:r>
              <a:rPr lang="fr-FR" dirty="0"/>
              <a:t> </a:t>
            </a:r>
            <a:r>
              <a:rPr lang="fr-FR" dirty="0" err="1"/>
              <a:t>School</a:t>
            </a:r>
            <a:endParaRPr lang="fr-FR" dirty="0"/>
          </a:p>
          <a:p>
            <a:pPr algn="ctr"/>
            <a:r>
              <a:rPr lang="fr-FR" dirty="0"/>
              <a:t>PGE (ESC)</a:t>
            </a:r>
          </a:p>
        </p:txBody>
      </p:sp>
      <p:sp>
        <p:nvSpPr>
          <p:cNvPr id="10" name="Ellipse 9"/>
          <p:cNvSpPr/>
          <p:nvPr/>
        </p:nvSpPr>
        <p:spPr>
          <a:xfrm>
            <a:off x="5729952" y="3974838"/>
            <a:ext cx="2586463" cy="1974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Networks</a:t>
            </a:r>
          </a:p>
          <a:p>
            <a:pPr algn="ctr"/>
            <a:r>
              <a:rPr lang="fr-FR" dirty="0" err="1"/>
              <a:t>Alumni</a:t>
            </a:r>
            <a:endParaRPr lang="fr-FR" dirty="0"/>
          </a:p>
          <a:p>
            <a:pPr algn="ctr"/>
            <a:r>
              <a:rPr lang="fr-FR" dirty="0" err="1"/>
              <a:t>Companies</a:t>
            </a:r>
            <a:endParaRPr lang="fr-FR" dirty="0"/>
          </a:p>
          <a:p>
            <a:pPr algn="ctr"/>
            <a:r>
              <a:rPr lang="fr-FR" dirty="0"/>
              <a:t>Institutions</a:t>
            </a:r>
          </a:p>
          <a:p>
            <a:pPr algn="ctr"/>
            <a:r>
              <a:rPr lang="fr-FR" dirty="0" err="1"/>
              <a:t>Academic</a:t>
            </a:r>
            <a:endParaRPr lang="fr-FR" dirty="0"/>
          </a:p>
          <a:p>
            <a:pPr algn="ctr"/>
            <a:r>
              <a:rPr lang="fr-FR" dirty="0"/>
              <a:t>(Project)</a:t>
            </a:r>
          </a:p>
        </p:txBody>
      </p:sp>
      <p:cxnSp>
        <p:nvCxnSpPr>
          <p:cNvPr id="11" name="Connecteur droit avec flèche 10"/>
          <p:cNvCxnSpPr>
            <a:stCxn id="6" idx="2"/>
            <a:endCxn id="7" idx="6"/>
          </p:cNvCxnSpPr>
          <p:nvPr/>
        </p:nvCxnSpPr>
        <p:spPr>
          <a:xfrm flipH="1" flipV="1">
            <a:off x="2489593" y="2897795"/>
            <a:ext cx="864096" cy="14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6" idx="2"/>
            <a:endCxn id="8" idx="7"/>
          </p:cNvCxnSpPr>
          <p:nvPr/>
        </p:nvCxnSpPr>
        <p:spPr>
          <a:xfrm flipH="1">
            <a:off x="2664007" y="3041885"/>
            <a:ext cx="689682" cy="12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6" idx="6"/>
            <a:endCxn id="9" idx="2"/>
          </p:cNvCxnSpPr>
          <p:nvPr/>
        </p:nvCxnSpPr>
        <p:spPr>
          <a:xfrm flipV="1">
            <a:off x="4838854" y="2661973"/>
            <a:ext cx="621068" cy="379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6" idx="6"/>
            <a:endCxn id="10" idx="2"/>
          </p:cNvCxnSpPr>
          <p:nvPr/>
        </p:nvCxnSpPr>
        <p:spPr>
          <a:xfrm>
            <a:off x="4838854" y="3041885"/>
            <a:ext cx="891098" cy="1920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0693"/>
      </p:ext>
    </p:extLst>
  </p:cSld>
  <p:clrMapOvr>
    <a:masterClrMapping/>
  </p:clrMapOvr>
</p:sld>
</file>

<file path=ppt/theme/theme1.xml><?xml version="1.0" encoding="utf-8"?>
<a:theme xmlns:a="http://schemas.openxmlformats.org/drawingml/2006/main" name="Ppt00000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3626</Words>
  <Application>Microsoft Office PowerPoint</Application>
  <PresentationFormat>Affichage à l'écran (4:3)</PresentationFormat>
  <Paragraphs>715</Paragraphs>
  <Slides>83</Slides>
  <Notes>4</Notes>
  <HiddenSlides>11</HiddenSlides>
  <MMClips>0</MMClips>
  <ScaleCrop>false</ScaleCrop>
  <HeadingPairs>
    <vt:vector size="8" baseType="variant">
      <vt:variant>
        <vt:lpstr>Polices utilisées</vt:lpstr>
      </vt:variant>
      <vt:variant>
        <vt:i4>17</vt:i4>
      </vt:variant>
      <vt:variant>
        <vt:lpstr>Thème</vt:lpstr>
      </vt:variant>
      <vt:variant>
        <vt:i4>1</vt:i4>
      </vt:variant>
      <vt:variant>
        <vt:lpstr>Serveurs OLE incorporés</vt:lpstr>
      </vt:variant>
      <vt:variant>
        <vt:i4>1</vt:i4>
      </vt:variant>
      <vt:variant>
        <vt:lpstr>Titres des diapositives</vt:lpstr>
      </vt:variant>
      <vt:variant>
        <vt:i4>83</vt:i4>
      </vt:variant>
    </vt:vector>
  </HeadingPairs>
  <TitlesOfParts>
    <vt:vector size="102" baseType="lpstr">
      <vt:lpstr>Aharoni</vt:lpstr>
      <vt:lpstr>MS Mincho</vt:lpstr>
      <vt:lpstr>ＭＳ Ｐゴシック</vt:lpstr>
      <vt:lpstr>ＭＳ Ｐゴシック</vt:lpstr>
      <vt:lpstr>Arial</vt:lpstr>
      <vt:lpstr>Arial Black</vt:lpstr>
      <vt:lpstr>Calibri</vt:lpstr>
      <vt:lpstr>Cambria</vt:lpstr>
      <vt:lpstr>Corbel</vt:lpstr>
      <vt:lpstr>Courier New</vt:lpstr>
      <vt:lpstr>Garamond</vt:lpstr>
      <vt:lpstr>Goudy Stout</vt:lpstr>
      <vt:lpstr>Tahoma</vt:lpstr>
      <vt:lpstr>Times New Roman</vt:lpstr>
      <vt:lpstr>Verdana</vt:lpstr>
      <vt:lpstr>Webdings</vt:lpstr>
      <vt:lpstr>Wingdings</vt:lpstr>
      <vt:lpstr>Ppt0000001</vt:lpstr>
      <vt:lpstr>Image</vt:lpstr>
      <vt:lpstr>Présentation PowerPoint</vt:lpstr>
      <vt:lpstr>You are, you have…</vt:lpstr>
      <vt:lpstr>Présentation PowerPoint</vt:lpstr>
      <vt:lpstr>Présentation PowerPoint</vt:lpstr>
      <vt:lpstr>Présentation PowerPoint</vt:lpstr>
      <vt:lpstr>R&amp;D Department FFT / Roland Garros</vt:lpstr>
      <vt:lpstr>Présentation PowerPoint</vt:lpstr>
      <vt:lpstr>Présentation PowerPoint</vt:lpstr>
      <vt:lpstr>Kedge Business School and Sport Expertise : Inputs &amp; Outputs ? </vt:lpstr>
      <vt:lpstr>Présentation PowerPoint</vt:lpstr>
      <vt:lpstr>Présentation PowerPoint</vt:lpstr>
      <vt:lpstr>Présentation PowerPoint</vt:lpstr>
      <vt:lpstr>Présentation PowerPoint</vt:lpstr>
      <vt:lpstr>My job for you </vt:lpstr>
      <vt:lpstr>Présentation PowerPoint</vt:lpstr>
      <vt:lpstr>Présentation PowerPoint</vt:lpstr>
      <vt:lpstr>Présentation PowerPoint</vt:lpstr>
      <vt:lpstr>Présentation PowerPoint</vt:lpstr>
      <vt:lpstr>SPORTAIMENT BUSINESS</vt:lpstr>
      <vt:lpstr>Présentation PowerPoint</vt:lpstr>
      <vt:lpstr>Présentation PowerPoint</vt:lpstr>
      <vt:lpstr>Présentation PowerPoint</vt:lpstr>
      <vt:lpstr>Présentation PowerPoint</vt:lpstr>
      <vt:lpstr>Sport Marketing Digest : Communication - Networks – Experiences – Brand</vt:lpstr>
      <vt:lpstr>To be a value-added in sport business</vt:lpstr>
      <vt:lpstr>Assets Manager : the « road » for EFFICIENCY ?</vt:lpstr>
      <vt:lpstr>Présentation PowerPoint</vt:lpstr>
      <vt:lpstr>Présentation PowerPoint</vt:lpstr>
      <vt:lpstr>Competencie ?</vt:lpstr>
      <vt:lpstr>Présentation PowerPoint</vt:lpstr>
      <vt:lpstr>My strategy : creating my ecosystem ! </vt:lpstr>
      <vt:lpstr>What is strategy ? </vt:lpstr>
      <vt:lpstr>Présentation PowerPoint</vt:lpstr>
      <vt:lpstr>Key words</vt:lpstr>
      <vt:lpstr>Personal reflexions…</vt:lpstr>
      <vt:lpstr>Business Ecosystem (Moore, 1993)</vt:lpstr>
      <vt:lpstr>Sports Organizations Ecosystem ?</vt:lpstr>
      <vt:lpstr>Présentation PowerPoint</vt:lpstr>
      <vt:lpstr>Main “goals” for this seminar !</vt:lpstr>
      <vt:lpstr>Focus on “Event Concept”</vt:lpstr>
      <vt:lpstr>For consumers : Entertainment &amp; Event = “experiential service”</vt:lpstr>
      <vt:lpstr>Présentation PowerPoint</vt:lpstr>
      <vt:lpstr>Présentation PowerPoint</vt:lpstr>
      <vt:lpstr>But… we need definitions (Covell an al., 2007) </vt:lpstr>
      <vt:lpstr>But :  what is performance for sports organizations ?</vt:lpstr>
      <vt:lpstr>Présentation PowerPoint</vt:lpstr>
      <vt:lpstr>Your judgement of what is performance for : </vt:lpstr>
      <vt:lpstr>Sport organizations – performance and stakeholders</vt:lpstr>
      <vt:lpstr>Managing a club / event ? </vt:lpstr>
      <vt:lpstr>Event : definition</vt:lpstr>
      <vt:lpstr>Présentation PowerPoint</vt:lpstr>
      <vt:lpstr>Categorization of events </vt:lpstr>
      <vt:lpstr>Categorization of events</vt:lpstr>
      <vt:lpstr>Présentation PowerPoint</vt:lpstr>
      <vt:lpstr> How to control external environment (stakeholders) and how to be independent to perform, to develop and maintain ? </vt:lpstr>
      <vt:lpstr>Michael Porter : Competitive Advantage</vt:lpstr>
      <vt:lpstr>Henry Mintzberg : 5 “P”</vt:lpstr>
      <vt:lpstr>Main Strategic Approaches (Saias &amp; Métais, 2001)</vt:lpstr>
      <vt:lpstr>FIT</vt:lpstr>
      <vt:lpstr>Présentation PowerPoint</vt:lpstr>
      <vt:lpstr>Porter’s Five Forces (Industry)</vt:lpstr>
      <vt:lpstr>Porter’s Five Forces (Industry)</vt:lpstr>
      <vt:lpstr>INTENT</vt:lpstr>
      <vt:lpstr>Concepts definitions </vt:lpstr>
      <vt:lpstr>Présentation PowerPoint</vt:lpstr>
      <vt:lpstr>VRIO Properties</vt:lpstr>
      <vt:lpstr>Présentation PowerPoint</vt:lpstr>
      <vt:lpstr>Présentation PowerPoint</vt:lpstr>
      <vt:lpstr>Présentation PowerPoint</vt:lpstr>
      <vt:lpstr>So What ?</vt:lpstr>
      <vt:lpstr>Categorizing resources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From strategy to event marketing </vt:lpstr>
      <vt:lpstr>Présentation PowerPoint</vt:lpstr>
      <vt:lpstr>Présentation PowerPoint</vt:lpstr>
      <vt:lpstr>Présentation PowerPoint</vt:lpstr>
      <vt:lpstr>Seminar Program</vt:lpstr>
    </vt:vector>
  </TitlesOfParts>
  <Company>iut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Stratégies d’activations de parrainages responsables publics et privés   Journée recherche RSE – Sport Management IAE Lyon – Mercredi 6 janvier</dc:title>
  <dc:creator>LEO</dc:creator>
  <cp:lastModifiedBy>Lionel Maltese</cp:lastModifiedBy>
  <cp:revision>77</cp:revision>
  <dcterms:created xsi:type="dcterms:W3CDTF">2010-01-02T08:43:15Z</dcterms:created>
  <dcterms:modified xsi:type="dcterms:W3CDTF">2018-01-14T14:09:03Z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TC100738461036</vt:lpwstr>
  </property>
</Properties>
</file>