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403" r:id="rId3"/>
    <p:sldId id="404" r:id="rId4"/>
    <p:sldId id="429" r:id="rId5"/>
    <p:sldId id="405" r:id="rId6"/>
    <p:sldId id="406" r:id="rId7"/>
    <p:sldId id="407" r:id="rId8"/>
    <p:sldId id="408" r:id="rId9"/>
    <p:sldId id="410" r:id="rId10"/>
    <p:sldId id="411" r:id="rId11"/>
    <p:sldId id="412" r:id="rId12"/>
    <p:sldId id="413" r:id="rId13"/>
    <p:sldId id="414" r:id="rId14"/>
    <p:sldId id="420" r:id="rId15"/>
    <p:sldId id="416" r:id="rId16"/>
    <p:sldId id="417" r:id="rId17"/>
    <p:sldId id="421" r:id="rId18"/>
    <p:sldId id="423" r:id="rId19"/>
    <p:sldId id="422" r:id="rId20"/>
    <p:sldId id="426" r:id="rId21"/>
    <p:sldId id="428" r:id="rId22"/>
    <p:sldId id="427" r:id="rId23"/>
    <p:sldId id="424" r:id="rId24"/>
  </p:sldIdLst>
  <p:sldSz cx="9144000" cy="6858000" type="screen4x3"/>
  <p:notesSz cx="6742113" cy="987266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B9B9B"/>
    <a:srgbClr val="C85A19"/>
    <a:srgbClr val="F0F0F0"/>
    <a:srgbClr val="FF9900"/>
    <a:srgbClr val="002857"/>
    <a:srgbClr val="0070C0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4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435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310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4C586-8EE7-AF48-B32A-B03634DE7749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55F6C-C462-EC4E-A672-E3DA8C1B46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9621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1EE48-4E68-9343-AEBE-A8480D8633D2}" type="datetimeFigureOut">
              <a:rPr lang="fr-FR" smtClean="0"/>
              <a:t>19/10/2018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A8BE8-4E5E-3440-A5E7-AA67017625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5051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1_FFT_POWERPOINT_STANDARD_FOND_COUV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612" cy="68580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5565407"/>
            <a:ext cx="7772400" cy="445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PRESENTATION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075395"/>
            <a:ext cx="6400800" cy="3592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65" y="566153"/>
            <a:ext cx="824471" cy="12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2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AF452-6B28-4824-9A6D-0F46C2D695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93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ECC88-623E-49B0-A130-3AD15ECF16D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3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é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2FFT_POWERPOINT_STANDARD_FOND_CHAPITR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5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3194787"/>
            <a:ext cx="7772400" cy="445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16870"/>
            <a:ext cx="6400800" cy="3592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64459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>
            <a:spLocks noGrp="1"/>
          </p:cNvSpPr>
          <p:nvPr>
            <p:ph type="ctrTitle" hasCustomPrompt="1"/>
          </p:nvPr>
        </p:nvSpPr>
        <p:spPr>
          <a:xfrm>
            <a:off x="426790" y="350475"/>
            <a:ext cx="7998588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26790" y="773118"/>
            <a:ext cx="7998588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407706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9956" y="1315122"/>
            <a:ext cx="8028499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426790" y="350475"/>
            <a:ext cx="7998588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0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26790" y="773118"/>
            <a:ext cx="7998588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3662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1 visuel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1053" y="1565275"/>
            <a:ext cx="472281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5473701" y="1565275"/>
            <a:ext cx="3139000" cy="411480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C85A19"/>
              </a:buClr>
              <a:buFont typeface="Arial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+mn-lt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+mn-lt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+mn-lt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26790" y="350475"/>
            <a:ext cx="7998588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426790" y="773118"/>
            <a:ext cx="7998588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330262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2 visuel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1053" y="1565275"/>
            <a:ext cx="472281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5473701" y="1565275"/>
            <a:ext cx="3139000" cy="4114800"/>
          </a:xfrm>
          <a:prstGeom prst="rect">
            <a:avLst/>
          </a:prstGeom>
          <a:solidFill>
            <a:srgbClr val="F0F0F0"/>
          </a:solidFill>
        </p:spPr>
        <p:txBody>
          <a:bodyPr/>
          <a:lstStyle>
            <a:lvl1pPr marL="285750" indent="-285750">
              <a:buClr>
                <a:srgbClr val="C85A19"/>
              </a:buClr>
              <a:buFont typeface="Arial"/>
              <a:buChar char="•"/>
              <a:defRPr sz="1400">
                <a:solidFill>
                  <a:srgbClr val="6E6E6E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6E6E6E"/>
                </a:solidFill>
                <a:latin typeface="+mn-lt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6E6E6E"/>
                </a:solidFill>
                <a:latin typeface="+mn-lt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6E6E6E"/>
                </a:solidFill>
                <a:latin typeface="+mn-lt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6E6E6E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26790" y="350475"/>
            <a:ext cx="7998588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426790" y="773118"/>
            <a:ext cx="7998588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498496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684246" y="1315122"/>
            <a:ext cx="3960000" cy="4679997"/>
          </a:xfrm>
          <a:prstGeom prst="rect">
            <a:avLst/>
          </a:prstGeom>
          <a:solidFill>
            <a:srgbClr val="F0F0F0"/>
          </a:solidFill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6E6E6E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6E6E6E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6E6E6E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6E6E6E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6E6E6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426790" y="1315121"/>
            <a:ext cx="3960000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426790" y="350475"/>
            <a:ext cx="7998588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426790" y="773118"/>
            <a:ext cx="7998588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58458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4_FFT_POWERPOINT_STANDARD_FOND_4_COUV_BI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612" cy="6858000"/>
          </a:xfrm>
          <a:prstGeom prst="rect">
            <a:avLst/>
          </a:prstGeom>
        </p:spPr>
      </p:pic>
      <p:sp>
        <p:nvSpPr>
          <p:cNvPr id="1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717583"/>
            <a:ext cx="6400800" cy="909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/ Nom / Fonction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2882900" y="5346968"/>
            <a:ext cx="3238500" cy="281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Arial"/>
                <a:cs typeface="Arial"/>
              </a:rPr>
              <a:t>CONTACT</a:t>
            </a:r>
            <a:endParaRPr lang="fr-FR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78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-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4_FFT_POWERPOINT_STANDARD_FOND_4_COUV_BI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612" cy="6858000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ctrTitle" hasCustomPrompt="1"/>
          </p:nvPr>
        </p:nvSpPr>
        <p:spPr>
          <a:xfrm>
            <a:off x="2349500" y="5701521"/>
            <a:ext cx="4737100" cy="9115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MESSAGE DE FIN DE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0782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03FFT_POWERPOINT_STANDARD_FOND_PAGE_TEXTE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"/>
            <a:ext cx="9144000" cy="6857451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 userDrawn="1"/>
        </p:nvSpPr>
        <p:spPr>
          <a:xfrm>
            <a:off x="6173529" y="6377346"/>
            <a:ext cx="2748046" cy="281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28473FD9-D45F-C048-AF78-C6F14611652B}" type="slidenum">
              <a:rPr lang="fr-FR" sz="1200" b="1" smtClean="0">
                <a:solidFill>
                  <a:srgbClr val="002857"/>
                </a:solidFill>
                <a:latin typeface="Arial"/>
                <a:cs typeface="Arial"/>
              </a:rPr>
              <a:t>‹N°›</a:t>
            </a:fld>
            <a:endParaRPr lang="fr-FR" sz="1200" b="1" dirty="0">
              <a:solidFill>
                <a:srgbClr val="002857"/>
              </a:solidFill>
              <a:latin typeface="Arial"/>
              <a:cs typeface="Arial"/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538390" y="1187294"/>
            <a:ext cx="897316" cy="0"/>
          </a:xfrm>
          <a:prstGeom prst="line">
            <a:avLst/>
          </a:prstGeom>
          <a:ln w="19050" cmpd="sng">
            <a:solidFill>
              <a:srgbClr val="9B9B9B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70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49" r:id="rId3"/>
    <p:sldLayoutId id="2147483654" r:id="rId4"/>
    <p:sldLayoutId id="2147483656" r:id="rId5"/>
    <p:sldLayoutId id="2147483660" r:id="rId6"/>
    <p:sldLayoutId id="2147483661" r:id="rId7"/>
    <p:sldLayoutId id="2147483653" r:id="rId8"/>
    <p:sldLayoutId id="2147483659" r:id="rId9"/>
    <p:sldLayoutId id="2147483662" r:id="rId10"/>
    <p:sldLayoutId id="214748366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fr/url?sa=i&amp;rct=j&amp;q=&amp;esrc=s&amp;source=images&amp;cd=&amp;cad=rja&amp;uact=8&amp;ved=2ahUKEwjTpM_x-I_eAhXtx4UKHZxuAcgQjRx6BAgBEAU&amp;url=https://lesreportersincredules.wordpress.com/2018/02/02/en-attendant-flavie-brugnone/&amp;psig=AOvVaw28oSGqB0Un8Vfs3V8Wn2gX&amp;ust=1539950518910565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www.google.fr/url?sa=i&amp;rct=j&amp;q=&amp;esrc=s&amp;source=images&amp;cd=&amp;cad=rja&amp;uact=8&amp;ved=2ahUKEwjTpM_x-I_eAhXtx4UKHZxuAcgQjRx6BAgBEAU&amp;url=https://lesreportersincredules.wordpress.com/2018/02/02/en-attendant-flavie-brugnone/&amp;psig=AOvVaw28oSGqB0Un8Vfs3V8Wn2gX&amp;ust=1539950518910565" TargetMode="External"/><Relationship Id="rId7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hyperlink" Target="https://www.google.fr/url?sa=i&amp;rct=j&amp;q=&amp;esrc=s&amp;source=images&amp;cd=&amp;cad=rja&amp;uact=8&amp;ved=2ahUKEwiZh67y-4_eAhWjxYUKHQFqDScQjRx6BAgBEAU&amp;url=https://lesreportersincredules.wordpress.com/2018/08/24/les-finalistes-sont-connus/&amp;psig=AOvVaw3A01SeymzTrVnQyMte8xXj&amp;ust=1539951295809219" TargetMode="Externa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JJPUcu3BwNY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496" y="2833548"/>
            <a:ext cx="7772400" cy="445859"/>
          </a:xfrm>
        </p:spPr>
        <p:txBody>
          <a:bodyPr>
            <a:noAutofit/>
          </a:bodyPr>
          <a:lstStyle/>
          <a:p>
            <a:r>
              <a:rPr lang="fr-FR" sz="3600" dirty="0"/>
              <a:t>Manager sa réputation </a:t>
            </a:r>
            <a:br>
              <a:rPr lang="fr-FR" sz="3600" dirty="0"/>
            </a:br>
            <a:br>
              <a:rPr lang="fr-FR" sz="3600" dirty="0"/>
            </a:br>
            <a:r>
              <a:rPr lang="fr-FR" dirty="0"/>
              <a:t>Lionel Maltese</a:t>
            </a:r>
            <a:br>
              <a:rPr lang="fr-FR" dirty="0"/>
            </a:br>
            <a:r>
              <a:rPr lang="fr-FR" dirty="0"/>
              <a:t>CNE Samedi 20 octobre 2018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639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595881"/>
            <a:ext cx="9140825" cy="6092825"/>
          </a:xfrm>
        </p:spPr>
      </p:pic>
    </p:spTree>
    <p:extLst>
      <p:ext uri="{BB962C8B-B14F-4D97-AF65-F5344CB8AC3E}">
        <p14:creationId xmlns:p14="http://schemas.microsoft.com/office/powerpoint/2010/main" val="2731825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413861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87985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777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68153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4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0"/>
            <a:ext cx="593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37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0AF452-6B28-4824-9A6D-0F46C2D69596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96" y="-96313"/>
            <a:ext cx="5486400" cy="71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39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t 2"/>
          <p:cNvGraphicFramePr>
            <a:graphicFrameLocks noChangeAspect="1"/>
          </p:cNvGraphicFramePr>
          <p:nvPr/>
        </p:nvGraphicFramePr>
        <p:xfrm>
          <a:off x="755650" y="4149725"/>
          <a:ext cx="316865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3" imgW="7365079" imgH="5841270" progId="">
                  <p:embed/>
                </p:oleObj>
              </mc:Choice>
              <mc:Fallback>
                <p:oleObj r:id="rId3" imgW="7365079" imgH="5841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149725"/>
                        <a:ext cx="3168650" cy="251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5600"/>
            <a:ext cx="2600325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04788"/>
            <a:ext cx="28019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22250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4237038"/>
            <a:ext cx="43529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27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283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263"/>
            <a:ext cx="4248150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36913"/>
            <a:ext cx="2576512" cy="343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243263"/>
            <a:ext cx="4832350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474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2ECC88-623E-49B0-A130-3AD15ECF16D7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3" y="337782"/>
            <a:ext cx="8128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722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are 'reputations'?</a:t>
            </a: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fr-F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357563"/>
            <a:ext cx="8229600" cy="31289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Reputations are perceptions people have of an individual or organization, be it a company, a city, or a country. These perceptions form as a result of the personal experiences that people have, the messaging they see and hear, and the third party conversations they are exposed to.</a:t>
            </a:r>
            <a:endParaRPr lang="fr-FR" sz="2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6" name="Picture 5" descr="Reputation-Institut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12875"/>
            <a:ext cx="324008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496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What's the difference between 'brand' and 'reputation'?</a:t>
            </a:r>
            <a:br>
              <a:rPr lang="fr-FR" sz="4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sz="4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781300"/>
            <a:ext cx="8229600" cy="4076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brand is a promise. Making a relevant and distinctive promise helps to build a brand. 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corporate reputation is built by fulfilling that promise to stakeholders. A company therefore owns its brand, but stakeholders own its reputation.</a:t>
            </a:r>
          </a:p>
        </p:txBody>
      </p:sp>
      <p:pic>
        <p:nvPicPr>
          <p:cNvPr id="56324" name="Picture 5" descr="Reputation-Institut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30" y="1880098"/>
            <a:ext cx="1589253" cy="83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67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Lionel Maltese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Enseignant - chercheur - entrepreneur</a:t>
            </a:r>
          </a:p>
        </p:txBody>
      </p:sp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-48746" y="2118536"/>
            <a:ext cx="3671888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>
                <a:latin typeface="Times New Roman" panose="02020603050405020304" pitchFamily="18" charset="0"/>
              </a:rPr>
              <a:t>Enseignement</a:t>
            </a:r>
          </a:p>
          <a:p>
            <a:pPr algn="ctr"/>
            <a:endParaRPr lang="fr-FR" altLang="fr-FR" sz="1050" dirty="0">
              <a:latin typeface="Times New Roman" panose="02020603050405020304" pitchFamily="18" charset="0"/>
            </a:endParaRP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Maître de Conférences</a:t>
            </a: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Aix Marseille Université</a:t>
            </a: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Professeur Grande Ecole </a:t>
            </a: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de Commerce (</a:t>
            </a:r>
            <a:r>
              <a:rPr lang="fr-FR" altLang="fr-FR" sz="1600" i="1" dirty="0" err="1">
                <a:latin typeface="Times New Roman" panose="02020603050405020304" pitchFamily="18" charset="0"/>
              </a:rPr>
              <a:t>Kedge</a:t>
            </a:r>
            <a:r>
              <a:rPr lang="fr-FR" altLang="fr-FR" sz="1600" i="1" dirty="0">
                <a:latin typeface="Times New Roman" panose="02020603050405020304" pitchFamily="18" charset="0"/>
              </a:rPr>
              <a:t> Business </a:t>
            </a:r>
            <a:r>
              <a:rPr lang="fr-FR" altLang="fr-FR" sz="1600" i="1" dirty="0" err="1">
                <a:latin typeface="Times New Roman" panose="02020603050405020304" pitchFamily="18" charset="0"/>
              </a:rPr>
              <a:t>School</a:t>
            </a:r>
            <a:r>
              <a:rPr lang="fr-FR" altLang="fr-FR" sz="1600" i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" name="ZoneTexte 5"/>
          <p:cNvSpPr txBox="1">
            <a:spLocks noChangeArrowheads="1"/>
          </p:cNvSpPr>
          <p:nvPr/>
        </p:nvSpPr>
        <p:spPr bwMode="auto">
          <a:xfrm>
            <a:off x="1241297" y="4321363"/>
            <a:ext cx="2771144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>
                <a:latin typeface="Times New Roman" panose="02020603050405020304" pitchFamily="18" charset="0"/>
              </a:rPr>
              <a:t>Recherche</a:t>
            </a:r>
          </a:p>
          <a:p>
            <a:pPr algn="ctr"/>
            <a:endParaRPr lang="fr-FR" altLang="fr-FR" sz="1050" dirty="0">
              <a:latin typeface="Times New Roman" panose="02020603050405020304" pitchFamily="18" charset="0"/>
            </a:endParaRP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Economie – Management et Marketing sportif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8" y="3977808"/>
            <a:ext cx="1275415" cy="18028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5909481" y="2192733"/>
            <a:ext cx="3411934" cy="234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>
                <a:latin typeface="Times New Roman" panose="02020603050405020304" pitchFamily="18" charset="0"/>
              </a:rPr>
              <a:t>Entrepreneur</a:t>
            </a:r>
          </a:p>
          <a:p>
            <a:pPr algn="ctr"/>
            <a:endParaRPr lang="fr-FR" altLang="fr-FR" sz="1050" dirty="0">
              <a:latin typeface="Times New Roman" panose="02020603050405020304" pitchFamily="18" charset="0"/>
            </a:endParaRP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Manager Tournois ATP/WTA (46)</a:t>
            </a: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Marseille – Lyon – Nice – Bruxelles  Paris - Toulouse</a:t>
            </a:r>
          </a:p>
          <a:p>
            <a:pPr algn="ctr"/>
            <a:endParaRPr lang="fr-FR" altLang="fr-FR" sz="1600" i="1" dirty="0">
              <a:latin typeface="Times New Roman" panose="02020603050405020304" pitchFamily="18" charset="0"/>
            </a:endParaRP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Consultant :</a:t>
            </a: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OM – PSG - BNPP</a:t>
            </a:r>
          </a:p>
          <a:p>
            <a:pPr algn="ctr"/>
            <a:endParaRPr lang="fr-FR" altLang="fr-FR" sz="1600" i="1" dirty="0">
              <a:latin typeface="Times New Roman" panose="02020603050405020304" pitchFamily="18" charset="0"/>
            </a:endParaRPr>
          </a:p>
        </p:txBody>
      </p:sp>
      <p:sp>
        <p:nvSpPr>
          <p:cNvPr id="13" name="ZoneTexte 5"/>
          <p:cNvSpPr txBox="1">
            <a:spLocks noChangeArrowheads="1"/>
          </p:cNvSpPr>
          <p:nvPr/>
        </p:nvSpPr>
        <p:spPr bwMode="auto">
          <a:xfrm>
            <a:off x="2779285" y="1305676"/>
            <a:ext cx="3671888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>
                <a:latin typeface="Times New Roman" panose="02020603050405020304" pitchFamily="18" charset="0"/>
              </a:rPr>
              <a:t>FFT </a:t>
            </a:r>
            <a:r>
              <a:rPr lang="fr-FR" altLang="fr-FR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 algn="ctr"/>
            <a:endParaRPr lang="fr-FR" altLang="fr-FR" sz="1050" dirty="0">
              <a:latin typeface="Times New Roman" panose="02020603050405020304" pitchFamily="18" charset="0"/>
            </a:endParaRP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Membre élu Comité Exécutif</a:t>
            </a:r>
          </a:p>
          <a:p>
            <a:pPr algn="ctr"/>
            <a:r>
              <a:rPr lang="fr-FR" altLang="fr-FR" sz="1600" i="1" dirty="0">
                <a:latin typeface="Times New Roman" panose="02020603050405020304" pitchFamily="18" charset="0"/>
              </a:rPr>
              <a:t>Développement Economique </a:t>
            </a:r>
          </a:p>
          <a:p>
            <a:pPr algn="ctr"/>
            <a:endParaRPr lang="fr-FR" altLang="fr-FR" sz="1400" i="1" dirty="0">
              <a:latin typeface="Times New Roman" panose="02020603050405020304" pitchFamily="18" charset="0"/>
            </a:endParaRPr>
          </a:p>
        </p:txBody>
      </p:sp>
      <p:pic>
        <p:nvPicPr>
          <p:cNvPr id="14" name="Image 13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49" y="2717107"/>
            <a:ext cx="2740325" cy="1822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oneTexte 14"/>
          <p:cNvSpPr txBox="1"/>
          <p:nvPr/>
        </p:nvSpPr>
        <p:spPr>
          <a:xfrm>
            <a:off x="4426084" y="4719595"/>
            <a:ext cx="3671247" cy="1705971"/>
          </a:xfrm>
          <a:prstGeom prst="rect">
            <a:avLst/>
          </a:prstGeom>
          <a:solidFill>
            <a:srgbClr val="9B9B9B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200" b="1" dirty="0">
                <a:solidFill>
                  <a:srgbClr val="002857"/>
                </a:solidFill>
              </a:rPr>
              <a:t>Tennis Club du Bocage (Ligue PACA)</a:t>
            </a:r>
          </a:p>
          <a:p>
            <a:pPr algn="ctr"/>
            <a:endParaRPr lang="fr-FR" sz="1200" b="1" dirty="0">
              <a:solidFill>
                <a:srgbClr val="002857"/>
              </a:solidFill>
            </a:endParaRPr>
          </a:p>
          <a:p>
            <a:pPr algn="ctr"/>
            <a:r>
              <a:rPr lang="fr-FR" sz="1200" b="1" dirty="0">
                <a:solidFill>
                  <a:srgbClr val="002857"/>
                </a:solidFill>
              </a:rPr>
              <a:t>Fan : OM / </a:t>
            </a:r>
            <a:r>
              <a:rPr lang="fr-FR" sz="1200" b="1" dirty="0" err="1">
                <a:solidFill>
                  <a:srgbClr val="002857"/>
                </a:solidFill>
              </a:rPr>
              <a:t>Celtics</a:t>
            </a:r>
            <a:r>
              <a:rPr lang="fr-FR" sz="1200" b="1" dirty="0">
                <a:solidFill>
                  <a:srgbClr val="002857"/>
                </a:solidFill>
              </a:rPr>
              <a:t> / Eagles / </a:t>
            </a:r>
            <a:r>
              <a:rPr lang="fr-FR" sz="1200" b="1" dirty="0" err="1">
                <a:solidFill>
                  <a:srgbClr val="002857"/>
                </a:solidFill>
              </a:rPr>
              <a:t>Juve</a:t>
            </a:r>
            <a:r>
              <a:rPr lang="fr-FR" sz="1200" b="1" dirty="0">
                <a:solidFill>
                  <a:srgbClr val="002857"/>
                </a:solidFill>
              </a:rPr>
              <a:t> / Duke – ZZ / Liza / </a:t>
            </a:r>
            <a:r>
              <a:rPr lang="fr-FR" sz="1200" b="1" dirty="0" err="1">
                <a:solidFill>
                  <a:srgbClr val="002857"/>
                </a:solidFill>
              </a:rPr>
              <a:t>Wilko</a:t>
            </a:r>
            <a:r>
              <a:rPr lang="fr-FR" sz="1200" b="1" dirty="0">
                <a:solidFill>
                  <a:srgbClr val="002857"/>
                </a:solidFill>
              </a:rPr>
              <a:t> / Rudi </a:t>
            </a:r>
            <a:r>
              <a:rPr lang="fr-FR" sz="1200" b="1" dirty="0" err="1">
                <a:solidFill>
                  <a:srgbClr val="002857"/>
                </a:solidFill>
              </a:rPr>
              <a:t>Völler</a:t>
            </a:r>
            <a:r>
              <a:rPr lang="fr-FR" sz="1200" b="1" dirty="0">
                <a:solidFill>
                  <a:srgbClr val="002857"/>
                </a:solidFill>
              </a:rPr>
              <a:t> / Ray Allen / Grant Hill / Pat </a:t>
            </a:r>
            <a:r>
              <a:rPr lang="fr-FR" sz="1200" b="1" dirty="0" err="1">
                <a:solidFill>
                  <a:srgbClr val="002857"/>
                </a:solidFill>
              </a:rPr>
              <a:t>Rafter</a:t>
            </a:r>
            <a:r>
              <a:rPr lang="fr-FR" sz="1200" b="1" dirty="0">
                <a:solidFill>
                  <a:srgbClr val="002857"/>
                </a:solidFill>
              </a:rPr>
              <a:t> / Stefan Edberg / RF / Jo /  Irving / Tatum…</a:t>
            </a:r>
          </a:p>
          <a:p>
            <a:pPr algn="ctr"/>
            <a:endParaRPr lang="fr-FR" sz="1200" b="1" dirty="0">
              <a:solidFill>
                <a:srgbClr val="002857"/>
              </a:solidFill>
            </a:endParaRPr>
          </a:p>
          <a:p>
            <a:pPr algn="ctr"/>
            <a:r>
              <a:rPr lang="fr-FR" sz="1200" b="1" dirty="0">
                <a:solidFill>
                  <a:srgbClr val="002857"/>
                </a:solidFill>
              </a:rPr>
              <a:t>Passionné  </a:t>
            </a:r>
          </a:p>
        </p:txBody>
      </p:sp>
    </p:spTree>
    <p:extLst>
      <p:ext uri="{BB962C8B-B14F-4D97-AF65-F5344CB8AC3E}">
        <p14:creationId xmlns:p14="http://schemas.microsoft.com/office/powerpoint/2010/main" val="25739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580030" y="191292"/>
            <a:ext cx="8229600" cy="346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4000" dirty="0"/>
              <a:t>Manager sa réputation : comment ?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640013" y="1836737"/>
            <a:ext cx="3619500" cy="4291013"/>
          </a:xfrm>
          <a:prstGeom prst="star5">
            <a:avLst/>
          </a:prstGeom>
          <a:solidFill>
            <a:srgbClr val="FFCC00"/>
          </a:solidFill>
          <a:ln w="5397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83013" y="1300162"/>
            <a:ext cx="13335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Times New Roman" panose="02020603050405020304" pitchFamily="18" charset="0"/>
              </a:rPr>
              <a:t>Visible</a:t>
            </a:r>
            <a:endParaRPr lang="fr-FR" altLang="fr-FR" sz="1800" b="1" dirty="0">
              <a:latin typeface="Arial" panose="020B06040202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89026" y="3171825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Authentique</a:t>
            </a:r>
            <a:endParaRPr lang="fr-FR" altLang="fr-FR" sz="1800" b="1">
              <a:latin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640013" y="6127750"/>
            <a:ext cx="1333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>
                <a:latin typeface="Times New Roman" panose="02020603050405020304" pitchFamily="18" charset="0"/>
              </a:rPr>
              <a:t>Cohérente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926013" y="6127750"/>
            <a:ext cx="1333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Times New Roman" panose="02020603050405020304" pitchFamily="18" charset="0"/>
              </a:rPr>
              <a:t>Distincte</a:t>
            </a:r>
            <a:endParaRPr lang="fr-FR" altLang="fr-FR" sz="1800" b="1" dirty="0">
              <a:latin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259513" y="3178175"/>
            <a:ext cx="17414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Times New Roman" panose="02020603050405020304" pitchFamily="18" charset="0"/>
              </a:rPr>
              <a:t>Transparente</a:t>
            </a:r>
            <a:endParaRPr lang="fr-FR" altLang="fr-FR" sz="1800" b="1" dirty="0">
              <a:latin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402013" y="3850481"/>
            <a:ext cx="20955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Times New Roman" panose="02020603050405020304" pitchFamily="18" charset="0"/>
              </a:rPr>
              <a:t>REPUTATION</a:t>
            </a:r>
            <a:endParaRPr lang="fr-FR" altLang="fr-FR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Vos parties prenantes</a:t>
            </a:r>
          </a:p>
        </p:txBody>
      </p:sp>
      <p:pic>
        <p:nvPicPr>
          <p:cNvPr id="5" name="Picture 2" descr="Résultat de recherche d'images pour &quot;tennis Flavie Brugno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56" y="3163324"/>
            <a:ext cx="2205488" cy="12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76348" y="3425589"/>
            <a:ext cx="2590157" cy="113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b="1" dirty="0">
                <a:solidFill>
                  <a:srgbClr val="002857"/>
                </a:solidFill>
              </a:rPr>
              <a:t>Staff</a:t>
            </a:r>
          </a:p>
          <a:p>
            <a:pPr algn="ctr"/>
            <a:r>
              <a:rPr lang="fr-FR" sz="1600" b="1" dirty="0">
                <a:solidFill>
                  <a:srgbClr val="002857"/>
                </a:solidFill>
              </a:rPr>
              <a:t>Entraîneurs – préparateurs physiques – kiné - ostéopathes agents…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41827" y="2580402"/>
            <a:ext cx="1897039" cy="113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b="1" dirty="0">
                <a:solidFill>
                  <a:srgbClr val="002857"/>
                </a:solidFill>
              </a:rPr>
              <a:t>Médias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80245" y="4130722"/>
            <a:ext cx="2533933" cy="113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b="1" dirty="0">
                <a:solidFill>
                  <a:srgbClr val="002857"/>
                </a:solidFill>
              </a:rPr>
              <a:t>Partenaires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53487" y="1417638"/>
            <a:ext cx="1897039" cy="113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Famille &amp; proches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703695" y="4953083"/>
            <a:ext cx="1897039" cy="113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FFT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383206" y="4980379"/>
            <a:ext cx="1897039" cy="113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Fans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928281" y="1408541"/>
            <a:ext cx="4510585" cy="113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3200" b="1" dirty="0">
                <a:solidFill>
                  <a:srgbClr val="002857"/>
                </a:solidFill>
              </a:rPr>
              <a:t>WTA/ATP/ITF</a:t>
            </a:r>
          </a:p>
          <a:p>
            <a:pPr algn="ctr"/>
            <a:r>
              <a:rPr lang="fr-FR" sz="2000" b="1" dirty="0">
                <a:solidFill>
                  <a:srgbClr val="002857"/>
                </a:solidFill>
              </a:rPr>
              <a:t>Joueuses / Joueurs / Tournois</a:t>
            </a:r>
          </a:p>
        </p:txBody>
      </p:sp>
    </p:spTree>
    <p:extLst>
      <p:ext uri="{BB962C8B-B14F-4D97-AF65-F5344CB8AC3E}">
        <p14:creationId xmlns:p14="http://schemas.microsoft.com/office/powerpoint/2010/main" val="40044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1" y="295416"/>
            <a:ext cx="6940171" cy="5733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6544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13" y="-364077"/>
            <a:ext cx="4572000" cy="6775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06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About </a:t>
            </a:r>
            <a:r>
              <a:rPr lang="fr-FR" dirty="0" err="1"/>
              <a:t>you</a:t>
            </a:r>
            <a:r>
              <a:rPr lang="fr-FR" dirty="0"/>
              <a:t> ? 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Club Origine ? Fan de ? One </a:t>
            </a:r>
            <a:r>
              <a:rPr lang="fr-FR" dirty="0" err="1"/>
              <a:t>word</a:t>
            </a:r>
            <a:r>
              <a:rPr lang="fr-FR" dirty="0"/>
              <a:t> to </a:t>
            </a:r>
            <a:r>
              <a:rPr lang="fr-FR" dirty="0" err="1"/>
              <a:t>describe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?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1" y="1555845"/>
            <a:ext cx="1060816" cy="188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3078" y="3478188"/>
            <a:ext cx="176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Anaelle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Leclercq </a:t>
            </a:r>
            <a:endParaRPr lang="fr-FR" dirty="0"/>
          </a:p>
        </p:txBody>
      </p:sp>
      <p:pic>
        <p:nvPicPr>
          <p:cNvPr id="1026" name="Picture 2" descr="Résultat de recherche d'images pour &quot;tennis Flavie Brugnone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35" y="1245167"/>
            <a:ext cx="2205488" cy="12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20104" y="2516058"/>
            <a:ext cx="1745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Flavie </a:t>
            </a:r>
            <a:r>
              <a:rPr lang="fr-F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Brugnone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6" y="3933781"/>
            <a:ext cx="1256588" cy="167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08676" y="5619046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Mylene </a:t>
            </a:r>
            <a:r>
              <a:rPr lang="fr-F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Halemai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8" y="3146137"/>
            <a:ext cx="1435668" cy="215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682960" y="5462562"/>
            <a:ext cx="1584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Sara </a:t>
            </a:r>
            <a:r>
              <a:rPr lang="fr-F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Cakarevic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  <p:pic>
        <p:nvPicPr>
          <p:cNvPr id="5" name="Image 4" descr="Une image contenant tennis, terrain, extérieur, boule&#10;&#10;Description générée avec un niveau de confiance très élevé">
            <a:extLst>
              <a:ext uri="{FF2B5EF4-FFF2-40B4-BE49-F238E27FC236}">
                <a16:creationId xmlns:a16="http://schemas.microsoft.com/office/drawing/2014/main" id="{8ADF615E-F78B-449C-9F17-4B2C669ED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522" y="3922509"/>
            <a:ext cx="3055016" cy="19093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9F0C57-7D7F-4545-98D3-7750B51F8D31}"/>
              </a:ext>
            </a:extLst>
          </p:cNvPr>
          <p:cNvSpPr/>
          <p:nvPr/>
        </p:nvSpPr>
        <p:spPr>
          <a:xfrm>
            <a:off x="5866104" y="5839066"/>
            <a:ext cx="127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Diane Parry</a:t>
            </a:r>
          </a:p>
        </p:txBody>
      </p:sp>
      <p:pic>
        <p:nvPicPr>
          <p:cNvPr id="20" name="Image 19" descr="Une image contenant tennis, raquette, sport athlétique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98848AF8-F014-4858-812D-22A49CC2D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234" y="1545118"/>
            <a:ext cx="3008729" cy="16447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0DF2F1D-249E-4B3B-8811-03080358185A}"/>
              </a:ext>
            </a:extLst>
          </p:cNvPr>
          <p:cNvSpPr/>
          <p:nvPr/>
        </p:nvSpPr>
        <p:spPr>
          <a:xfrm>
            <a:off x="6340529" y="3222132"/>
            <a:ext cx="1246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Fiona Ferro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1952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7D92020-D812-4776-B179-438A724E4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About </a:t>
            </a:r>
            <a:r>
              <a:rPr lang="fr-FR" dirty="0" err="1"/>
              <a:t>you</a:t>
            </a:r>
            <a:r>
              <a:rPr lang="fr-FR" dirty="0"/>
              <a:t> ? 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1B7B2E6C-4AC6-494C-B074-308590A5444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Club Origine ? Fan de ? One </a:t>
            </a:r>
            <a:r>
              <a:rPr lang="fr-FR" dirty="0" err="1"/>
              <a:t>word</a:t>
            </a:r>
            <a:r>
              <a:rPr lang="fr-FR" dirty="0"/>
              <a:t> to </a:t>
            </a:r>
            <a:r>
              <a:rPr lang="fr-FR" dirty="0" err="1"/>
              <a:t>describe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? </a:t>
            </a:r>
          </a:p>
          <a:p>
            <a:endParaRPr lang="fr-FR" dirty="0"/>
          </a:p>
        </p:txBody>
      </p:sp>
      <p:pic>
        <p:nvPicPr>
          <p:cNvPr id="6" name="Image 5" descr="Une image contenant tennis, personne, boule, homme&#10;&#10;Description générée avec un niveau de confiance très élevé">
            <a:extLst>
              <a:ext uri="{FF2B5EF4-FFF2-40B4-BE49-F238E27FC236}">
                <a16:creationId xmlns:a16="http://schemas.microsoft.com/office/drawing/2014/main" id="{5EAFECB9-C57D-4253-A9CC-81DCE77B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49" y="1670763"/>
            <a:ext cx="2237117" cy="167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94E99B-6BD3-4668-8B01-80ABD92B5EF4}"/>
              </a:ext>
            </a:extLst>
          </p:cNvPr>
          <p:cNvSpPr/>
          <p:nvPr/>
        </p:nvSpPr>
        <p:spPr>
          <a:xfrm>
            <a:off x="1041268" y="3348601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Sean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Cuénin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BDE3F3-5C53-4C42-9A68-5FEC65FCA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11" y="4247390"/>
            <a:ext cx="2347416" cy="1558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8FC3EE-88CD-4A66-89FD-83B8B9DF0DBF}"/>
              </a:ext>
            </a:extLst>
          </p:cNvPr>
          <p:cNvSpPr/>
          <p:nvPr/>
        </p:nvSpPr>
        <p:spPr>
          <a:xfrm>
            <a:off x="1538921" y="5836337"/>
            <a:ext cx="15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Harold </a:t>
            </a:r>
            <a:r>
              <a:rPr lang="fr-F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Mayot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88166C-AAA6-452E-BA14-98374409A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16" y="1670763"/>
            <a:ext cx="2277109" cy="1518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651168-3615-4637-ACE6-60F9060AD1BF}"/>
              </a:ext>
            </a:extLst>
          </p:cNvPr>
          <p:cNvSpPr/>
          <p:nvPr/>
        </p:nvSpPr>
        <p:spPr>
          <a:xfrm>
            <a:off x="5181252" y="3242479"/>
            <a:ext cx="1607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Clément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Tabur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  <p:pic>
        <p:nvPicPr>
          <p:cNvPr id="12" name="Picture 6" descr="Résultat de recherche d'images pour &quot;tennis Luka Pavlovic&quot;">
            <a:hlinkClick r:id="rId5"/>
            <a:extLst>
              <a:ext uri="{FF2B5EF4-FFF2-40B4-BE49-F238E27FC236}">
                <a16:creationId xmlns:a16="http://schemas.microsoft.com/office/drawing/2014/main" id="{FABC4354-1238-412C-9F0B-94EA435D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14" y="3936061"/>
            <a:ext cx="2480978" cy="165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3DA90B-6E21-4962-A6E4-D7343548F422}"/>
              </a:ext>
            </a:extLst>
          </p:cNvPr>
          <p:cNvSpPr/>
          <p:nvPr/>
        </p:nvSpPr>
        <p:spPr>
          <a:xfrm>
            <a:off x="5505423" y="5665291"/>
            <a:ext cx="147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Luka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Pavlovic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338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8" y="192347"/>
            <a:ext cx="4102361" cy="23063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48919" y="233290"/>
            <a:ext cx="1364776" cy="12692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fr-FR" sz="14000" dirty="0"/>
              <a:t>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8" y="1604199"/>
            <a:ext cx="3015107" cy="2005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2" y="2498714"/>
            <a:ext cx="2751482" cy="18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2" descr="affiche_Jeux_d_enfants_2002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62" y="3780429"/>
            <a:ext cx="2074038" cy="2815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96" y="4540363"/>
            <a:ext cx="2409524" cy="1808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07" y="173782"/>
            <a:ext cx="1955270" cy="195527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16" y="4605427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05" y="1985628"/>
            <a:ext cx="2342997" cy="2342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3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" y="859809"/>
            <a:ext cx="7929348" cy="42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6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2" y="696656"/>
            <a:ext cx="5817358" cy="58173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715770"/>
            <a:ext cx="7493000" cy="4445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2" y="988361"/>
            <a:ext cx="5582076" cy="42281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33" y="1268592"/>
            <a:ext cx="6768531" cy="38072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1" y="1751566"/>
            <a:ext cx="7349509" cy="42774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21" y="1509364"/>
            <a:ext cx="3810000" cy="381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5" y="1847698"/>
            <a:ext cx="7937693" cy="44659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82" y="1904349"/>
            <a:ext cx="5953125" cy="39719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2" y="1608542"/>
            <a:ext cx="7915701" cy="49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5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P1154159D1161283G_apx_47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7" name="Picture 3" descr="photo_1258626327083-1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514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8" name="Picture 4" descr="equipe_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29527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9" name="Picture 5" descr="drapeau_fr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302418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Picture 6" descr="115216-56976_304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8768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1" name="Picture 7" descr="equipe_de_france_b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3108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8" descr="Capt+-Anelka-dark+v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114800"/>
            <a:ext cx="1790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3" name="Picture 9" descr="2a580a7cb5268eec46b308f2610e25dd4c1cd95e3d97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692150"/>
            <a:ext cx="35956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4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algn="l">
          <a:defRPr sz="1000" dirty="0" smtClean="0">
            <a:solidFill>
              <a:srgbClr val="002857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Office PowerPoint</Application>
  <PresentationFormat>Affichage à l'écran (4:3)</PresentationFormat>
  <Paragraphs>68</Paragraphs>
  <Slides>23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DengXian</vt:lpstr>
      <vt:lpstr>Arial</vt:lpstr>
      <vt:lpstr>Calibri</vt:lpstr>
      <vt:lpstr>Courier New</vt:lpstr>
      <vt:lpstr>Times New Roman</vt:lpstr>
      <vt:lpstr>Wingdings</vt:lpstr>
      <vt:lpstr>Thème Office</vt:lpstr>
      <vt:lpstr>Manager sa réputation   Lionel Maltese CNE Samedi 20 octobre 2018  </vt:lpstr>
      <vt:lpstr>Lionel Maltese</vt:lpstr>
      <vt:lpstr>About you ? </vt:lpstr>
      <vt:lpstr>About you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What are 'reputations'? </vt:lpstr>
      <vt:lpstr>What's the difference between 'brand' and 'reputation'? </vt:lpstr>
      <vt:lpstr>Présentation PowerPoint</vt:lpstr>
      <vt:lpstr>Vos parties prenantes</vt:lpstr>
      <vt:lpstr>Présentation PowerPoint</vt:lpstr>
      <vt:lpstr>Présentation PowerPoint</vt:lpstr>
    </vt:vector>
  </TitlesOfParts>
  <Company>Leroy Tremblot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Jubert</dc:creator>
  <cp:lastModifiedBy>Lionel Maltese</cp:lastModifiedBy>
  <cp:revision>473</cp:revision>
  <cp:lastPrinted>2016-05-22T13:18:36Z</cp:lastPrinted>
  <dcterms:created xsi:type="dcterms:W3CDTF">2015-04-01T15:55:56Z</dcterms:created>
  <dcterms:modified xsi:type="dcterms:W3CDTF">2018-10-19T11:05:04Z</dcterms:modified>
</cp:coreProperties>
</file>