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27" r:id="rId2"/>
    <p:sldMasterId id="2147483740" r:id="rId3"/>
  </p:sldMasterIdLst>
  <p:notesMasterIdLst>
    <p:notesMasterId r:id="rId95"/>
  </p:notesMasterIdLst>
  <p:sldIdLst>
    <p:sldId id="320" r:id="rId4"/>
    <p:sldId id="321" r:id="rId5"/>
    <p:sldId id="322" r:id="rId6"/>
    <p:sldId id="324" r:id="rId7"/>
    <p:sldId id="325" r:id="rId8"/>
    <p:sldId id="326" r:id="rId9"/>
    <p:sldId id="327" r:id="rId10"/>
    <p:sldId id="328" r:id="rId11"/>
    <p:sldId id="329" r:id="rId12"/>
    <p:sldId id="330" r:id="rId13"/>
    <p:sldId id="373" r:id="rId14"/>
    <p:sldId id="384" r:id="rId15"/>
    <p:sldId id="385" r:id="rId16"/>
    <p:sldId id="386" r:id="rId17"/>
    <p:sldId id="387" r:id="rId18"/>
    <p:sldId id="424" r:id="rId19"/>
    <p:sldId id="427" r:id="rId20"/>
    <p:sldId id="429" r:id="rId21"/>
    <p:sldId id="334" r:id="rId22"/>
    <p:sldId id="335" r:id="rId23"/>
    <p:sldId id="336" r:id="rId24"/>
    <p:sldId id="337" r:id="rId25"/>
    <p:sldId id="338" r:id="rId26"/>
    <p:sldId id="339" r:id="rId27"/>
    <p:sldId id="343" r:id="rId28"/>
    <p:sldId id="358" r:id="rId29"/>
    <p:sldId id="401" r:id="rId30"/>
    <p:sldId id="359" r:id="rId31"/>
    <p:sldId id="360" r:id="rId32"/>
    <p:sldId id="356" r:id="rId33"/>
    <p:sldId id="357" r:id="rId34"/>
    <p:sldId id="351" r:id="rId35"/>
    <p:sldId id="345" r:id="rId36"/>
    <p:sldId id="350" r:id="rId37"/>
    <p:sldId id="346" r:id="rId38"/>
    <p:sldId id="347" r:id="rId39"/>
    <p:sldId id="361" r:id="rId40"/>
    <p:sldId id="362" r:id="rId41"/>
    <p:sldId id="363" r:id="rId42"/>
    <p:sldId id="364" r:id="rId43"/>
    <p:sldId id="365" r:id="rId44"/>
    <p:sldId id="372" r:id="rId45"/>
    <p:sldId id="374" r:id="rId46"/>
    <p:sldId id="390" r:id="rId47"/>
    <p:sldId id="391" r:id="rId48"/>
    <p:sldId id="394" r:id="rId49"/>
    <p:sldId id="395" r:id="rId50"/>
    <p:sldId id="402" r:id="rId51"/>
    <p:sldId id="403" r:id="rId52"/>
    <p:sldId id="430" r:id="rId53"/>
    <p:sldId id="431" r:id="rId54"/>
    <p:sldId id="432" r:id="rId55"/>
    <p:sldId id="433" r:id="rId56"/>
    <p:sldId id="434" r:id="rId57"/>
    <p:sldId id="439" r:id="rId58"/>
    <p:sldId id="440" r:id="rId59"/>
    <p:sldId id="441" r:id="rId60"/>
    <p:sldId id="442" r:id="rId61"/>
    <p:sldId id="443" r:id="rId62"/>
    <p:sldId id="435" r:id="rId63"/>
    <p:sldId id="397" r:id="rId64"/>
    <p:sldId id="367" r:id="rId65"/>
    <p:sldId id="369" r:id="rId66"/>
    <p:sldId id="408" r:id="rId67"/>
    <p:sldId id="413" r:id="rId68"/>
    <p:sldId id="414" r:id="rId69"/>
    <p:sldId id="415" r:id="rId70"/>
    <p:sldId id="416" r:id="rId71"/>
    <p:sldId id="417" r:id="rId72"/>
    <p:sldId id="382" r:id="rId73"/>
    <p:sldId id="426" r:id="rId74"/>
    <p:sldId id="370" r:id="rId75"/>
    <p:sldId id="375" r:id="rId76"/>
    <p:sldId id="376" r:id="rId77"/>
    <p:sldId id="377" r:id="rId78"/>
    <p:sldId id="378" r:id="rId79"/>
    <p:sldId id="379" r:id="rId80"/>
    <p:sldId id="380" r:id="rId81"/>
    <p:sldId id="381" r:id="rId82"/>
    <p:sldId id="418" r:id="rId83"/>
    <p:sldId id="419" r:id="rId84"/>
    <p:sldId id="420" r:id="rId85"/>
    <p:sldId id="421" r:id="rId86"/>
    <p:sldId id="436" r:id="rId87"/>
    <p:sldId id="437" r:id="rId88"/>
    <p:sldId id="438" r:id="rId89"/>
    <p:sldId id="444" r:id="rId90"/>
    <p:sldId id="371" r:id="rId91"/>
    <p:sldId id="422" r:id="rId92"/>
    <p:sldId id="383" r:id="rId93"/>
    <p:sldId id="400" r:id="rId94"/>
  </p:sldIdLst>
  <p:sldSz cx="9144000" cy="6858000" type="screen4x3"/>
  <p:notesSz cx="6858000" cy="9144000"/>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1" autoAdjust="0"/>
    <p:restoredTop sz="94660"/>
  </p:normalViewPr>
  <p:slideViewPr>
    <p:cSldViewPr>
      <p:cViewPr varScale="1">
        <p:scale>
          <a:sx n="70" d="100"/>
          <a:sy n="70" d="100"/>
        </p:scale>
        <p:origin x="1188"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notesMaster" Target="notesMasters/notesMaster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fr-F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fr-FR"/>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fr-FR"/>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E2CEE87-DDC9-4F9F-B51D-06FFFF9E1350}" type="slidenum">
              <a:rPr lang="fr-FR"/>
              <a:pPr>
                <a:defRPr/>
              </a:pPr>
              <a:t>‹N°›</a:t>
            </a:fld>
            <a:endParaRPr lang="fr-FR"/>
          </a:p>
        </p:txBody>
      </p:sp>
    </p:spTree>
    <p:extLst>
      <p:ext uri="{BB962C8B-B14F-4D97-AF65-F5344CB8AC3E}">
        <p14:creationId xmlns:p14="http://schemas.microsoft.com/office/powerpoint/2010/main" val="6493728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830 w 5740"/>
                <a:gd name="T1" fmla="*/ 33 h 4316"/>
                <a:gd name="T2" fmla="*/ 0 w 5740"/>
                <a:gd name="T3" fmla="*/ 33 h 4316"/>
                <a:gd name="T4" fmla="*/ 0 w 5740"/>
                <a:gd name="T5" fmla="*/ 0 h 4316"/>
                <a:gd name="T6" fmla="*/ 5830 w 5740"/>
                <a:gd name="T7" fmla="*/ 0 h 4316"/>
                <a:gd name="T8" fmla="*/ 5830 w 5740"/>
                <a:gd name="T9" fmla="*/ 33 h 4316"/>
                <a:gd name="T10" fmla="*/ 5830 w 5740"/>
                <a:gd name="T11" fmla="*/ 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4 w 382"/>
                  <a:gd name="T19" fmla="*/ 96 h 96"/>
                  <a:gd name="T20" fmla="*/ 268 w 382"/>
                  <a:gd name="T21" fmla="*/ 90 h 96"/>
                  <a:gd name="T22" fmla="*/ 316 w 382"/>
                  <a:gd name="T23" fmla="*/ 84 h 96"/>
                  <a:gd name="T24" fmla="*/ 357 w 382"/>
                  <a:gd name="T25" fmla="*/ 66 h 96"/>
                  <a:gd name="T26" fmla="*/ 387 w 382"/>
                  <a:gd name="T27" fmla="*/ 42 h 96"/>
                  <a:gd name="T28" fmla="*/ 381 w 382"/>
                  <a:gd name="T29" fmla="*/ 42 h 96"/>
                  <a:gd name="T30" fmla="*/ 351 w 382"/>
                  <a:gd name="T31" fmla="*/ 66 h 96"/>
                  <a:gd name="T32" fmla="*/ 310 w 382"/>
                  <a:gd name="T33" fmla="*/ 78 h 96"/>
                  <a:gd name="T34" fmla="*/ 268 w 382"/>
                  <a:gd name="T35" fmla="*/ 90 h 96"/>
                  <a:gd name="T36" fmla="*/ 214 w 382"/>
                  <a:gd name="T37" fmla="*/ 96 h 96"/>
                  <a:gd name="T38" fmla="*/ 21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4 w 185"/>
                  <a:gd name="T5" fmla="*/ 36 h 210"/>
                  <a:gd name="T6" fmla="*/ 160 w 185"/>
                  <a:gd name="T7" fmla="*/ 72 h 210"/>
                  <a:gd name="T8" fmla="*/ 166 w 185"/>
                  <a:gd name="T9" fmla="*/ 90 h 210"/>
                  <a:gd name="T10" fmla="*/ 172 w 185"/>
                  <a:gd name="T11" fmla="*/ 114 h 210"/>
                  <a:gd name="T12" fmla="*/ 166 w 185"/>
                  <a:gd name="T13" fmla="*/ 138 h 210"/>
                  <a:gd name="T14" fmla="*/ 154 w 185"/>
                  <a:gd name="T15" fmla="*/ 162 h 210"/>
                  <a:gd name="T16" fmla="*/ 124 w 185"/>
                  <a:gd name="T17" fmla="*/ 180 h 210"/>
                  <a:gd name="T18" fmla="*/ 90 w 185"/>
                  <a:gd name="T19" fmla="*/ 198 h 210"/>
                  <a:gd name="T20" fmla="*/ 101 w 185"/>
                  <a:gd name="T21" fmla="*/ 210 h 210"/>
                  <a:gd name="T22" fmla="*/ 136 w 185"/>
                  <a:gd name="T23" fmla="*/ 192 h 210"/>
                  <a:gd name="T24" fmla="*/ 166 w 185"/>
                  <a:gd name="T25" fmla="*/ 168 h 210"/>
                  <a:gd name="T26" fmla="*/ 184 w 185"/>
                  <a:gd name="T27" fmla="*/ 144 h 210"/>
                  <a:gd name="T28" fmla="*/ 190 w 185"/>
                  <a:gd name="T29" fmla="*/ 114 h 210"/>
                  <a:gd name="T30" fmla="*/ 184 w 185"/>
                  <a:gd name="T31" fmla="*/ 90 h 210"/>
                  <a:gd name="T32" fmla="*/ 178 w 185"/>
                  <a:gd name="T33" fmla="*/ 66 h 210"/>
                  <a:gd name="T34" fmla="*/ 160 w 185"/>
                  <a:gd name="T35" fmla="*/ 48 h 210"/>
                  <a:gd name="T36" fmla="*/ 13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smtClean="0"/>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smtClean="0"/>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smtClean="0"/>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smtClean="0"/>
                </a:p>
              </p:txBody>
            </p:sp>
          </p:grpSp>
        </p:grpSp>
      </p:grpSp>
      <p:sp>
        <p:nvSpPr>
          <p:cNvPr id="140354"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fr-FR" noProof="0" smtClean="0"/>
              <a:t>Cliquez pour modifier le style du titre</a:t>
            </a:r>
          </a:p>
        </p:txBody>
      </p:sp>
      <p:sp>
        <p:nvSpPr>
          <p:cNvPr id="140355"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fr-FR" noProof="0" smtClean="0"/>
              <a:t>Cliquez pour modifier le style des sous-titres du masque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fr-FR"/>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fr-F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255979A8-F4CE-42E7-880D-C261A7435149}" type="slidenum">
              <a:rPr lang="fr-FR"/>
              <a:pPr>
                <a:defRPr/>
              </a:pPr>
              <a:t>‹N°›</a:t>
            </a:fld>
            <a:endParaRPr lang="fr-FR"/>
          </a:p>
        </p:txBody>
      </p:sp>
    </p:spTree>
    <p:extLst>
      <p:ext uri="{BB962C8B-B14F-4D97-AF65-F5344CB8AC3E}">
        <p14:creationId xmlns:p14="http://schemas.microsoft.com/office/powerpoint/2010/main" val="1426888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9"/>
          <p:cNvSpPr>
            <a:spLocks noGrp="1" noChangeArrowheads="1"/>
          </p:cNvSpPr>
          <p:nvPr>
            <p:ph type="dt" sz="half" idx="10"/>
          </p:nvPr>
        </p:nvSpPr>
        <p:spPr>
          <a:ln/>
        </p:spPr>
        <p:txBody>
          <a:bodyPr/>
          <a:lstStyle>
            <a:lvl1pPr>
              <a:defRPr/>
            </a:lvl1pPr>
          </a:lstStyle>
          <a:p>
            <a:pPr>
              <a:defRPr/>
            </a:pPr>
            <a:endParaRPr lang="fr-FR"/>
          </a:p>
        </p:txBody>
      </p:sp>
      <p:sp>
        <p:nvSpPr>
          <p:cNvPr id="5" name="Rectangle 70"/>
          <p:cNvSpPr>
            <a:spLocks noGrp="1" noChangeArrowheads="1"/>
          </p:cNvSpPr>
          <p:nvPr>
            <p:ph type="ftr" sz="quarter" idx="11"/>
          </p:nvPr>
        </p:nvSpPr>
        <p:spPr>
          <a:ln/>
        </p:spPr>
        <p:txBody>
          <a:bodyPr/>
          <a:lstStyle>
            <a:lvl1pPr>
              <a:defRPr/>
            </a:lvl1pPr>
          </a:lstStyle>
          <a:p>
            <a:pPr>
              <a:defRPr/>
            </a:pPr>
            <a:endParaRPr lang="fr-FR"/>
          </a:p>
        </p:txBody>
      </p:sp>
      <p:sp>
        <p:nvSpPr>
          <p:cNvPr id="6" name="Rectangle 71"/>
          <p:cNvSpPr>
            <a:spLocks noGrp="1" noChangeArrowheads="1"/>
          </p:cNvSpPr>
          <p:nvPr>
            <p:ph type="sldNum" sz="quarter" idx="12"/>
          </p:nvPr>
        </p:nvSpPr>
        <p:spPr>
          <a:ln/>
        </p:spPr>
        <p:txBody>
          <a:bodyPr/>
          <a:lstStyle>
            <a:lvl1pPr>
              <a:defRPr/>
            </a:lvl1pPr>
          </a:lstStyle>
          <a:p>
            <a:pPr>
              <a:defRPr/>
            </a:pPr>
            <a:fld id="{610B961E-75CB-4DBD-85D2-A1315152BF6D}" type="slidenum">
              <a:rPr lang="fr-FR"/>
              <a:pPr>
                <a:defRPr/>
              </a:pPr>
              <a:t>‹N°›</a:t>
            </a:fld>
            <a:endParaRPr lang="fr-FR"/>
          </a:p>
        </p:txBody>
      </p:sp>
    </p:spTree>
    <p:extLst>
      <p:ext uri="{BB962C8B-B14F-4D97-AF65-F5344CB8AC3E}">
        <p14:creationId xmlns:p14="http://schemas.microsoft.com/office/powerpoint/2010/main" val="95645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7813"/>
            <a:ext cx="2057400" cy="584835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7813"/>
            <a:ext cx="6019800" cy="58483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9"/>
          <p:cNvSpPr>
            <a:spLocks noGrp="1" noChangeArrowheads="1"/>
          </p:cNvSpPr>
          <p:nvPr>
            <p:ph type="dt" sz="half" idx="10"/>
          </p:nvPr>
        </p:nvSpPr>
        <p:spPr>
          <a:ln/>
        </p:spPr>
        <p:txBody>
          <a:bodyPr/>
          <a:lstStyle>
            <a:lvl1pPr>
              <a:defRPr/>
            </a:lvl1pPr>
          </a:lstStyle>
          <a:p>
            <a:pPr>
              <a:defRPr/>
            </a:pPr>
            <a:endParaRPr lang="fr-FR"/>
          </a:p>
        </p:txBody>
      </p:sp>
      <p:sp>
        <p:nvSpPr>
          <p:cNvPr id="5" name="Rectangle 70"/>
          <p:cNvSpPr>
            <a:spLocks noGrp="1" noChangeArrowheads="1"/>
          </p:cNvSpPr>
          <p:nvPr>
            <p:ph type="ftr" sz="quarter" idx="11"/>
          </p:nvPr>
        </p:nvSpPr>
        <p:spPr>
          <a:ln/>
        </p:spPr>
        <p:txBody>
          <a:bodyPr/>
          <a:lstStyle>
            <a:lvl1pPr>
              <a:defRPr/>
            </a:lvl1pPr>
          </a:lstStyle>
          <a:p>
            <a:pPr>
              <a:defRPr/>
            </a:pPr>
            <a:endParaRPr lang="fr-FR"/>
          </a:p>
        </p:txBody>
      </p:sp>
      <p:sp>
        <p:nvSpPr>
          <p:cNvPr id="6" name="Rectangle 71"/>
          <p:cNvSpPr>
            <a:spLocks noGrp="1" noChangeArrowheads="1"/>
          </p:cNvSpPr>
          <p:nvPr>
            <p:ph type="sldNum" sz="quarter" idx="12"/>
          </p:nvPr>
        </p:nvSpPr>
        <p:spPr>
          <a:ln/>
        </p:spPr>
        <p:txBody>
          <a:bodyPr/>
          <a:lstStyle>
            <a:lvl1pPr>
              <a:defRPr/>
            </a:lvl1pPr>
          </a:lstStyle>
          <a:p>
            <a:pPr>
              <a:defRPr/>
            </a:pPr>
            <a:fld id="{BBF1C3C9-0DDE-4355-8811-8F7F91B42A2D}" type="slidenum">
              <a:rPr lang="fr-FR"/>
              <a:pPr>
                <a:defRPr/>
              </a:pPr>
              <a:t>‹N°›</a:t>
            </a:fld>
            <a:endParaRPr lang="fr-FR"/>
          </a:p>
        </p:txBody>
      </p:sp>
    </p:spTree>
    <p:extLst>
      <p:ext uri="{BB962C8B-B14F-4D97-AF65-F5344CB8AC3E}">
        <p14:creationId xmlns:p14="http://schemas.microsoft.com/office/powerpoint/2010/main" val="2670102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7813"/>
            <a:ext cx="8229600" cy="58483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69"/>
          <p:cNvSpPr>
            <a:spLocks noGrp="1" noChangeArrowheads="1"/>
          </p:cNvSpPr>
          <p:nvPr>
            <p:ph type="dt" sz="half" idx="10"/>
          </p:nvPr>
        </p:nvSpPr>
        <p:spPr>
          <a:ln/>
        </p:spPr>
        <p:txBody>
          <a:bodyPr/>
          <a:lstStyle>
            <a:lvl1pPr>
              <a:defRPr/>
            </a:lvl1pPr>
          </a:lstStyle>
          <a:p>
            <a:pPr>
              <a:defRPr/>
            </a:pPr>
            <a:endParaRPr lang="fr-FR"/>
          </a:p>
        </p:txBody>
      </p:sp>
      <p:sp>
        <p:nvSpPr>
          <p:cNvPr id="4" name="Rectangle 70"/>
          <p:cNvSpPr>
            <a:spLocks noGrp="1" noChangeArrowheads="1"/>
          </p:cNvSpPr>
          <p:nvPr>
            <p:ph type="ftr" sz="quarter" idx="11"/>
          </p:nvPr>
        </p:nvSpPr>
        <p:spPr>
          <a:ln/>
        </p:spPr>
        <p:txBody>
          <a:bodyPr/>
          <a:lstStyle>
            <a:lvl1pPr>
              <a:defRPr/>
            </a:lvl1pPr>
          </a:lstStyle>
          <a:p>
            <a:pPr>
              <a:defRPr/>
            </a:pPr>
            <a:endParaRPr lang="fr-FR"/>
          </a:p>
        </p:txBody>
      </p:sp>
      <p:sp>
        <p:nvSpPr>
          <p:cNvPr id="5" name="Rectangle 71"/>
          <p:cNvSpPr>
            <a:spLocks noGrp="1" noChangeArrowheads="1"/>
          </p:cNvSpPr>
          <p:nvPr>
            <p:ph type="sldNum" sz="quarter" idx="12"/>
          </p:nvPr>
        </p:nvSpPr>
        <p:spPr>
          <a:ln/>
        </p:spPr>
        <p:txBody>
          <a:bodyPr/>
          <a:lstStyle>
            <a:lvl1pPr>
              <a:defRPr/>
            </a:lvl1pPr>
          </a:lstStyle>
          <a:p>
            <a:pPr>
              <a:defRPr/>
            </a:pPr>
            <a:fld id="{AD539C52-2205-4BE8-8F3C-D9C965FA47B8}" type="slidenum">
              <a:rPr lang="fr-FR"/>
              <a:pPr>
                <a:defRPr/>
              </a:pPr>
              <a:t>‹N°›</a:t>
            </a:fld>
            <a:endParaRPr lang="fr-FR"/>
          </a:p>
        </p:txBody>
      </p:sp>
    </p:spTree>
    <p:extLst>
      <p:ext uri="{BB962C8B-B14F-4D97-AF65-F5344CB8AC3E}">
        <p14:creationId xmlns:p14="http://schemas.microsoft.com/office/powerpoint/2010/main" val="3358138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mtClean="0">
                  <a:solidFill>
                    <a:srgbClr val="FFFFFF"/>
                  </a:solidFill>
                  <a:latin typeface="Garamond" panose="02020404030301010803" pitchFamily="18" charset="0"/>
                  <a:cs typeface="+mn-cs"/>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mtClean="0">
                <a:solidFill>
                  <a:srgbClr val="FFFFFF"/>
                </a:solidFill>
                <a:latin typeface="Garamond" panose="02020404030301010803" pitchFamily="18" charset="0"/>
                <a:cs typeface="+mn-cs"/>
              </a:endParaRPr>
            </a:p>
          </p:txBody>
        </p:sp>
      </p:grpSp>
      <p:sp>
        <p:nvSpPr>
          <p:cNvPr id="5131"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fr-FR" noProof="0" smtClean="0"/>
              <a:t>Cliquez pour modifier le style du titre</a:t>
            </a:r>
          </a:p>
        </p:txBody>
      </p:sp>
      <p:sp>
        <p:nvSpPr>
          <p:cNvPr id="513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fr-FR" noProof="0" smtClean="0"/>
              <a:t>Cliquez pour modifier le style des sous-titres du masque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fr-FR">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fr-FR">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736257E5-DD17-441C-9EA2-C58C739192AB}" type="slidenum">
              <a:rPr lang="fr-FR">
                <a:solidFill>
                  <a:srgbClr val="FFFFFF"/>
                </a:solidFill>
              </a:rPr>
              <a:pPr>
                <a:defRPr/>
              </a:pPr>
              <a:t>‹N°›</a:t>
            </a:fld>
            <a:endParaRPr lang="fr-FR">
              <a:solidFill>
                <a:srgbClr val="FFFFFF"/>
              </a:solidFill>
            </a:endParaRPr>
          </a:p>
        </p:txBody>
      </p:sp>
    </p:spTree>
    <p:extLst>
      <p:ext uri="{BB962C8B-B14F-4D97-AF65-F5344CB8AC3E}">
        <p14:creationId xmlns:p14="http://schemas.microsoft.com/office/powerpoint/2010/main" val="46752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24068B1-FEFE-40AE-9943-B8E944A927C9}"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1153736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B45CE9B-AF50-40DC-9A5A-9A420CB08FAF}"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508895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5DC58D40-B178-4501-8283-0E44F48A36D6}" type="slidenum">
              <a:rPr lang="fr-FR">
                <a:solidFill>
                  <a:srgbClr val="FFFFFF"/>
                </a:solidFill>
              </a:rPr>
              <a:pPr>
                <a:defRPr/>
              </a:pPr>
              <a:t>‹N°›</a:t>
            </a:fld>
            <a:endParaRPr lang="fr-FR">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639792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898E5E12-8861-4FAD-B107-F47A22A159DE}" type="slidenum">
              <a:rPr lang="fr-FR">
                <a:solidFill>
                  <a:srgbClr val="FFFFFF"/>
                </a:solidFill>
              </a:rPr>
              <a:pPr>
                <a:defRPr/>
              </a:pPr>
              <a:t>‹N°›</a:t>
            </a:fld>
            <a:endParaRPr lang="fr-FR">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338057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7FBE457C-88E2-4680-A8DD-4A344D283863}" type="slidenum">
              <a:rPr lang="fr-FR">
                <a:solidFill>
                  <a:srgbClr val="FFFFFF"/>
                </a:solidFill>
              </a:rPr>
              <a:pPr>
                <a:defRPr/>
              </a:pPr>
              <a:t>‹N°›</a:t>
            </a:fld>
            <a:endParaRPr lang="fr-FR">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2452554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5B059595-E382-4FCF-80D2-D82B010E945C}" type="slidenum">
              <a:rPr lang="fr-FR">
                <a:solidFill>
                  <a:srgbClr val="FFFFFF"/>
                </a:solidFill>
              </a:rPr>
              <a:pPr>
                <a:defRPr/>
              </a:pPr>
              <a:t>‹N°›</a:t>
            </a:fld>
            <a:endParaRPr lang="fr-FR">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1507388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9"/>
          <p:cNvSpPr>
            <a:spLocks noGrp="1" noChangeArrowheads="1"/>
          </p:cNvSpPr>
          <p:nvPr>
            <p:ph type="dt" sz="half" idx="10"/>
          </p:nvPr>
        </p:nvSpPr>
        <p:spPr>
          <a:ln/>
        </p:spPr>
        <p:txBody>
          <a:bodyPr/>
          <a:lstStyle>
            <a:lvl1pPr>
              <a:defRPr/>
            </a:lvl1pPr>
          </a:lstStyle>
          <a:p>
            <a:pPr>
              <a:defRPr/>
            </a:pPr>
            <a:endParaRPr lang="fr-FR"/>
          </a:p>
        </p:txBody>
      </p:sp>
      <p:sp>
        <p:nvSpPr>
          <p:cNvPr id="5" name="Rectangle 70"/>
          <p:cNvSpPr>
            <a:spLocks noGrp="1" noChangeArrowheads="1"/>
          </p:cNvSpPr>
          <p:nvPr>
            <p:ph type="ftr" sz="quarter" idx="11"/>
          </p:nvPr>
        </p:nvSpPr>
        <p:spPr>
          <a:ln/>
        </p:spPr>
        <p:txBody>
          <a:bodyPr/>
          <a:lstStyle>
            <a:lvl1pPr>
              <a:defRPr/>
            </a:lvl1pPr>
          </a:lstStyle>
          <a:p>
            <a:pPr>
              <a:defRPr/>
            </a:pPr>
            <a:endParaRPr lang="fr-FR"/>
          </a:p>
        </p:txBody>
      </p:sp>
      <p:sp>
        <p:nvSpPr>
          <p:cNvPr id="6" name="Rectangle 71"/>
          <p:cNvSpPr>
            <a:spLocks noGrp="1" noChangeArrowheads="1"/>
          </p:cNvSpPr>
          <p:nvPr>
            <p:ph type="sldNum" sz="quarter" idx="12"/>
          </p:nvPr>
        </p:nvSpPr>
        <p:spPr>
          <a:ln/>
        </p:spPr>
        <p:txBody>
          <a:bodyPr/>
          <a:lstStyle>
            <a:lvl1pPr>
              <a:defRPr/>
            </a:lvl1pPr>
          </a:lstStyle>
          <a:p>
            <a:pPr>
              <a:defRPr/>
            </a:pPr>
            <a:fld id="{62FA6BA5-16A8-4BF7-A685-2F8F5F22C55C}" type="slidenum">
              <a:rPr lang="fr-FR"/>
              <a:pPr>
                <a:defRPr/>
              </a:pPr>
              <a:t>‹N°›</a:t>
            </a:fld>
            <a:endParaRPr lang="fr-FR"/>
          </a:p>
        </p:txBody>
      </p:sp>
    </p:spTree>
    <p:extLst>
      <p:ext uri="{BB962C8B-B14F-4D97-AF65-F5344CB8AC3E}">
        <p14:creationId xmlns:p14="http://schemas.microsoft.com/office/powerpoint/2010/main" val="2953783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83B36CC-7316-470D-9F93-827BB4367188}" type="slidenum">
              <a:rPr lang="fr-FR">
                <a:solidFill>
                  <a:srgbClr val="FFFFFF"/>
                </a:solidFill>
              </a:rPr>
              <a:pPr>
                <a:defRPr/>
              </a:pPr>
              <a:t>‹N°›</a:t>
            </a:fld>
            <a:endParaRPr lang="fr-FR">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3060742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F9839AC-0264-4019-ACED-CA0A853CD13A}" type="slidenum">
              <a:rPr lang="fr-FR">
                <a:solidFill>
                  <a:srgbClr val="FFFFFF"/>
                </a:solidFill>
              </a:rPr>
              <a:pPr>
                <a:defRPr/>
              </a:pPr>
              <a:t>‹N°›</a:t>
            </a:fld>
            <a:endParaRPr lang="fr-FR">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3495889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AFA002F-BCBE-460F-85AE-8BBD7F632E59}"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4254872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1B7DEFC-0F90-4253-8E1F-348E3D48FB52}"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203203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D04DE88-014E-42A4-A4AF-5094FB2747FC}" type="slidenum">
              <a:rPr lang="fr-FR">
                <a:solidFill>
                  <a:srgbClr val="FFFFFF"/>
                </a:solidFill>
              </a:rPr>
              <a:pPr>
                <a:defRPr/>
              </a:pPr>
              <a:t>‹N°›</a:t>
            </a:fld>
            <a:endParaRPr lang="fr-FR">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4245626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mtClean="0">
                  <a:solidFill>
                    <a:srgbClr val="FFFFFF"/>
                  </a:solidFill>
                  <a:latin typeface="Garamond" panose="02020404030301010803" pitchFamily="18" charset="0"/>
                  <a:cs typeface="+mn-cs"/>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mtClean="0">
                <a:solidFill>
                  <a:srgbClr val="FFFFFF"/>
                </a:solidFill>
                <a:latin typeface="Garamond" panose="02020404030301010803" pitchFamily="18" charset="0"/>
                <a:cs typeface="+mn-cs"/>
              </a:endParaRPr>
            </a:p>
          </p:txBody>
        </p:sp>
      </p:grpSp>
      <p:sp>
        <p:nvSpPr>
          <p:cNvPr id="5131"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fr-FR" noProof="0" smtClean="0"/>
              <a:t>Cliquez pour modifier le style du titre</a:t>
            </a:r>
          </a:p>
        </p:txBody>
      </p:sp>
      <p:sp>
        <p:nvSpPr>
          <p:cNvPr id="513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fr-FR" noProof="0" smtClean="0"/>
              <a:t>Cliquez pour modifier le style des sous-titres du masque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fr-FR">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fr-FR">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736257E5-DD17-441C-9EA2-C58C739192AB}" type="slidenum">
              <a:rPr lang="fr-FR">
                <a:solidFill>
                  <a:srgbClr val="FFFFFF"/>
                </a:solidFill>
              </a:rPr>
              <a:pPr>
                <a:defRPr/>
              </a:pPr>
              <a:t>‹N°›</a:t>
            </a:fld>
            <a:endParaRPr lang="fr-FR">
              <a:solidFill>
                <a:srgbClr val="FFFFFF"/>
              </a:solidFill>
            </a:endParaRPr>
          </a:p>
        </p:txBody>
      </p:sp>
    </p:spTree>
    <p:extLst>
      <p:ext uri="{BB962C8B-B14F-4D97-AF65-F5344CB8AC3E}">
        <p14:creationId xmlns:p14="http://schemas.microsoft.com/office/powerpoint/2010/main" val="2499255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24068B1-FEFE-40AE-9943-B8E944A927C9}"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760114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B45CE9B-AF50-40DC-9A5A-9A420CB08FAF}"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1382271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5DC58D40-B178-4501-8283-0E44F48A36D6}" type="slidenum">
              <a:rPr lang="fr-FR">
                <a:solidFill>
                  <a:srgbClr val="FFFFFF"/>
                </a:solidFill>
              </a:rPr>
              <a:pPr>
                <a:defRPr/>
              </a:pPr>
              <a:t>‹N°›</a:t>
            </a:fld>
            <a:endParaRPr lang="fr-FR">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102302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898E5E12-8861-4FAD-B107-F47A22A159DE}" type="slidenum">
              <a:rPr lang="fr-FR">
                <a:solidFill>
                  <a:srgbClr val="FFFFFF"/>
                </a:solidFill>
              </a:rPr>
              <a:pPr>
                <a:defRPr/>
              </a:pPr>
              <a:t>‹N°›</a:t>
            </a:fld>
            <a:endParaRPr lang="fr-FR">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2847915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69"/>
          <p:cNvSpPr>
            <a:spLocks noGrp="1" noChangeArrowheads="1"/>
          </p:cNvSpPr>
          <p:nvPr>
            <p:ph type="dt" sz="half" idx="10"/>
          </p:nvPr>
        </p:nvSpPr>
        <p:spPr>
          <a:ln/>
        </p:spPr>
        <p:txBody>
          <a:bodyPr/>
          <a:lstStyle>
            <a:lvl1pPr>
              <a:defRPr/>
            </a:lvl1pPr>
          </a:lstStyle>
          <a:p>
            <a:pPr>
              <a:defRPr/>
            </a:pPr>
            <a:endParaRPr lang="fr-FR"/>
          </a:p>
        </p:txBody>
      </p:sp>
      <p:sp>
        <p:nvSpPr>
          <p:cNvPr id="5" name="Rectangle 70"/>
          <p:cNvSpPr>
            <a:spLocks noGrp="1" noChangeArrowheads="1"/>
          </p:cNvSpPr>
          <p:nvPr>
            <p:ph type="ftr" sz="quarter" idx="11"/>
          </p:nvPr>
        </p:nvSpPr>
        <p:spPr>
          <a:ln/>
        </p:spPr>
        <p:txBody>
          <a:bodyPr/>
          <a:lstStyle>
            <a:lvl1pPr>
              <a:defRPr/>
            </a:lvl1pPr>
          </a:lstStyle>
          <a:p>
            <a:pPr>
              <a:defRPr/>
            </a:pPr>
            <a:endParaRPr lang="fr-FR"/>
          </a:p>
        </p:txBody>
      </p:sp>
      <p:sp>
        <p:nvSpPr>
          <p:cNvPr id="6" name="Rectangle 71"/>
          <p:cNvSpPr>
            <a:spLocks noGrp="1" noChangeArrowheads="1"/>
          </p:cNvSpPr>
          <p:nvPr>
            <p:ph type="sldNum" sz="quarter" idx="12"/>
          </p:nvPr>
        </p:nvSpPr>
        <p:spPr>
          <a:ln/>
        </p:spPr>
        <p:txBody>
          <a:bodyPr/>
          <a:lstStyle>
            <a:lvl1pPr>
              <a:defRPr/>
            </a:lvl1pPr>
          </a:lstStyle>
          <a:p>
            <a:pPr>
              <a:defRPr/>
            </a:pPr>
            <a:fld id="{6E0AE926-A928-45A8-B282-CD2B8F6228CE}" type="slidenum">
              <a:rPr lang="fr-FR"/>
              <a:pPr>
                <a:defRPr/>
              </a:pPr>
              <a:t>‹N°›</a:t>
            </a:fld>
            <a:endParaRPr lang="fr-FR"/>
          </a:p>
        </p:txBody>
      </p:sp>
    </p:spTree>
    <p:extLst>
      <p:ext uri="{BB962C8B-B14F-4D97-AF65-F5344CB8AC3E}">
        <p14:creationId xmlns:p14="http://schemas.microsoft.com/office/powerpoint/2010/main" val="2354302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7FBE457C-88E2-4680-A8DD-4A344D283863}" type="slidenum">
              <a:rPr lang="fr-FR">
                <a:solidFill>
                  <a:srgbClr val="FFFFFF"/>
                </a:solidFill>
              </a:rPr>
              <a:pPr>
                <a:defRPr/>
              </a:pPr>
              <a:t>‹N°›</a:t>
            </a:fld>
            <a:endParaRPr lang="fr-FR">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2367429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5B059595-E382-4FCF-80D2-D82B010E945C}" type="slidenum">
              <a:rPr lang="fr-FR">
                <a:solidFill>
                  <a:srgbClr val="FFFFFF"/>
                </a:solidFill>
              </a:rPr>
              <a:pPr>
                <a:defRPr/>
              </a:pPr>
              <a:t>‹N°›</a:t>
            </a:fld>
            <a:endParaRPr lang="fr-FR">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1640226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83B36CC-7316-470D-9F93-827BB4367188}" type="slidenum">
              <a:rPr lang="fr-FR">
                <a:solidFill>
                  <a:srgbClr val="FFFFFF"/>
                </a:solidFill>
              </a:rPr>
              <a:pPr>
                <a:defRPr/>
              </a:pPr>
              <a:t>‹N°›</a:t>
            </a:fld>
            <a:endParaRPr lang="fr-FR">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2683108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F9839AC-0264-4019-ACED-CA0A853CD13A}" type="slidenum">
              <a:rPr lang="fr-FR">
                <a:solidFill>
                  <a:srgbClr val="FFFFFF"/>
                </a:solidFill>
              </a:rPr>
              <a:pPr>
                <a:defRPr/>
              </a:pPr>
              <a:t>‹N°›</a:t>
            </a:fld>
            <a:endParaRPr lang="fr-FR">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1654466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AFA002F-BCBE-460F-85AE-8BBD7F632E59}"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2479636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1B7DEFC-0F90-4253-8E1F-348E3D48FB52}"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13218890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D04DE88-014E-42A4-A4AF-5094FB2747FC}" type="slidenum">
              <a:rPr lang="fr-FR">
                <a:solidFill>
                  <a:srgbClr val="FFFFFF"/>
                </a:solidFill>
              </a:rPr>
              <a:pPr>
                <a:defRPr/>
              </a:pPr>
              <a:t>‹N°›</a:t>
            </a:fld>
            <a:endParaRPr lang="fr-FR">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2389081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9"/>
          <p:cNvSpPr>
            <a:spLocks noGrp="1" noChangeArrowheads="1"/>
          </p:cNvSpPr>
          <p:nvPr>
            <p:ph type="dt" sz="half" idx="10"/>
          </p:nvPr>
        </p:nvSpPr>
        <p:spPr>
          <a:ln/>
        </p:spPr>
        <p:txBody>
          <a:bodyPr/>
          <a:lstStyle>
            <a:lvl1pPr>
              <a:defRPr/>
            </a:lvl1pPr>
          </a:lstStyle>
          <a:p>
            <a:pPr>
              <a:defRPr/>
            </a:pPr>
            <a:endParaRPr lang="fr-FR"/>
          </a:p>
        </p:txBody>
      </p:sp>
      <p:sp>
        <p:nvSpPr>
          <p:cNvPr id="6" name="Rectangle 70"/>
          <p:cNvSpPr>
            <a:spLocks noGrp="1" noChangeArrowheads="1"/>
          </p:cNvSpPr>
          <p:nvPr>
            <p:ph type="ftr" sz="quarter" idx="11"/>
          </p:nvPr>
        </p:nvSpPr>
        <p:spPr>
          <a:ln/>
        </p:spPr>
        <p:txBody>
          <a:bodyPr/>
          <a:lstStyle>
            <a:lvl1pPr>
              <a:defRPr/>
            </a:lvl1pPr>
          </a:lstStyle>
          <a:p>
            <a:pPr>
              <a:defRPr/>
            </a:pPr>
            <a:endParaRPr lang="fr-FR"/>
          </a:p>
        </p:txBody>
      </p:sp>
      <p:sp>
        <p:nvSpPr>
          <p:cNvPr id="7" name="Rectangle 71"/>
          <p:cNvSpPr>
            <a:spLocks noGrp="1" noChangeArrowheads="1"/>
          </p:cNvSpPr>
          <p:nvPr>
            <p:ph type="sldNum" sz="quarter" idx="12"/>
          </p:nvPr>
        </p:nvSpPr>
        <p:spPr>
          <a:ln/>
        </p:spPr>
        <p:txBody>
          <a:bodyPr/>
          <a:lstStyle>
            <a:lvl1pPr>
              <a:defRPr/>
            </a:lvl1pPr>
          </a:lstStyle>
          <a:p>
            <a:pPr>
              <a:defRPr/>
            </a:pPr>
            <a:fld id="{97669865-4F83-4CE8-9C65-2089D243ED0E}" type="slidenum">
              <a:rPr lang="fr-FR"/>
              <a:pPr>
                <a:defRPr/>
              </a:pPr>
              <a:t>‹N°›</a:t>
            </a:fld>
            <a:endParaRPr lang="fr-FR"/>
          </a:p>
        </p:txBody>
      </p:sp>
    </p:spTree>
    <p:extLst>
      <p:ext uri="{BB962C8B-B14F-4D97-AF65-F5344CB8AC3E}">
        <p14:creationId xmlns:p14="http://schemas.microsoft.com/office/powerpoint/2010/main" val="726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9"/>
          <p:cNvSpPr>
            <a:spLocks noGrp="1" noChangeArrowheads="1"/>
          </p:cNvSpPr>
          <p:nvPr>
            <p:ph type="dt" sz="half" idx="10"/>
          </p:nvPr>
        </p:nvSpPr>
        <p:spPr>
          <a:ln/>
        </p:spPr>
        <p:txBody>
          <a:bodyPr/>
          <a:lstStyle>
            <a:lvl1pPr>
              <a:defRPr/>
            </a:lvl1pPr>
          </a:lstStyle>
          <a:p>
            <a:pPr>
              <a:defRPr/>
            </a:pPr>
            <a:endParaRPr lang="fr-FR"/>
          </a:p>
        </p:txBody>
      </p:sp>
      <p:sp>
        <p:nvSpPr>
          <p:cNvPr id="8" name="Rectangle 70"/>
          <p:cNvSpPr>
            <a:spLocks noGrp="1" noChangeArrowheads="1"/>
          </p:cNvSpPr>
          <p:nvPr>
            <p:ph type="ftr" sz="quarter" idx="11"/>
          </p:nvPr>
        </p:nvSpPr>
        <p:spPr>
          <a:ln/>
        </p:spPr>
        <p:txBody>
          <a:bodyPr/>
          <a:lstStyle>
            <a:lvl1pPr>
              <a:defRPr/>
            </a:lvl1pPr>
          </a:lstStyle>
          <a:p>
            <a:pPr>
              <a:defRPr/>
            </a:pPr>
            <a:endParaRPr lang="fr-FR"/>
          </a:p>
        </p:txBody>
      </p:sp>
      <p:sp>
        <p:nvSpPr>
          <p:cNvPr id="9" name="Rectangle 71"/>
          <p:cNvSpPr>
            <a:spLocks noGrp="1" noChangeArrowheads="1"/>
          </p:cNvSpPr>
          <p:nvPr>
            <p:ph type="sldNum" sz="quarter" idx="12"/>
          </p:nvPr>
        </p:nvSpPr>
        <p:spPr>
          <a:ln/>
        </p:spPr>
        <p:txBody>
          <a:bodyPr/>
          <a:lstStyle>
            <a:lvl1pPr>
              <a:defRPr/>
            </a:lvl1pPr>
          </a:lstStyle>
          <a:p>
            <a:pPr>
              <a:defRPr/>
            </a:pPr>
            <a:fld id="{6E1F5D9C-0452-4BE2-B9DD-BBC82A623239}" type="slidenum">
              <a:rPr lang="fr-FR"/>
              <a:pPr>
                <a:defRPr/>
              </a:pPr>
              <a:t>‹N°›</a:t>
            </a:fld>
            <a:endParaRPr lang="fr-FR"/>
          </a:p>
        </p:txBody>
      </p:sp>
    </p:spTree>
    <p:extLst>
      <p:ext uri="{BB962C8B-B14F-4D97-AF65-F5344CB8AC3E}">
        <p14:creationId xmlns:p14="http://schemas.microsoft.com/office/powerpoint/2010/main" val="2890667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69"/>
          <p:cNvSpPr>
            <a:spLocks noGrp="1" noChangeArrowheads="1"/>
          </p:cNvSpPr>
          <p:nvPr>
            <p:ph type="dt" sz="half" idx="10"/>
          </p:nvPr>
        </p:nvSpPr>
        <p:spPr>
          <a:ln/>
        </p:spPr>
        <p:txBody>
          <a:bodyPr/>
          <a:lstStyle>
            <a:lvl1pPr>
              <a:defRPr/>
            </a:lvl1pPr>
          </a:lstStyle>
          <a:p>
            <a:pPr>
              <a:defRPr/>
            </a:pPr>
            <a:endParaRPr lang="fr-FR"/>
          </a:p>
        </p:txBody>
      </p:sp>
      <p:sp>
        <p:nvSpPr>
          <p:cNvPr id="4" name="Rectangle 70"/>
          <p:cNvSpPr>
            <a:spLocks noGrp="1" noChangeArrowheads="1"/>
          </p:cNvSpPr>
          <p:nvPr>
            <p:ph type="ftr" sz="quarter" idx="11"/>
          </p:nvPr>
        </p:nvSpPr>
        <p:spPr>
          <a:ln/>
        </p:spPr>
        <p:txBody>
          <a:bodyPr/>
          <a:lstStyle>
            <a:lvl1pPr>
              <a:defRPr/>
            </a:lvl1pPr>
          </a:lstStyle>
          <a:p>
            <a:pPr>
              <a:defRPr/>
            </a:pPr>
            <a:endParaRPr lang="fr-FR"/>
          </a:p>
        </p:txBody>
      </p:sp>
      <p:sp>
        <p:nvSpPr>
          <p:cNvPr id="5" name="Rectangle 71"/>
          <p:cNvSpPr>
            <a:spLocks noGrp="1" noChangeArrowheads="1"/>
          </p:cNvSpPr>
          <p:nvPr>
            <p:ph type="sldNum" sz="quarter" idx="12"/>
          </p:nvPr>
        </p:nvSpPr>
        <p:spPr>
          <a:ln/>
        </p:spPr>
        <p:txBody>
          <a:bodyPr/>
          <a:lstStyle>
            <a:lvl1pPr>
              <a:defRPr/>
            </a:lvl1pPr>
          </a:lstStyle>
          <a:p>
            <a:pPr>
              <a:defRPr/>
            </a:pPr>
            <a:fld id="{BC87B1E1-0AED-4B20-98F1-2812F0487D27}" type="slidenum">
              <a:rPr lang="fr-FR"/>
              <a:pPr>
                <a:defRPr/>
              </a:pPr>
              <a:t>‹N°›</a:t>
            </a:fld>
            <a:endParaRPr lang="fr-FR"/>
          </a:p>
        </p:txBody>
      </p:sp>
    </p:spTree>
    <p:extLst>
      <p:ext uri="{BB962C8B-B14F-4D97-AF65-F5344CB8AC3E}">
        <p14:creationId xmlns:p14="http://schemas.microsoft.com/office/powerpoint/2010/main" val="787269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fr-FR"/>
          </a:p>
        </p:txBody>
      </p:sp>
      <p:sp>
        <p:nvSpPr>
          <p:cNvPr id="3" name="Rectangle 70"/>
          <p:cNvSpPr>
            <a:spLocks noGrp="1" noChangeArrowheads="1"/>
          </p:cNvSpPr>
          <p:nvPr>
            <p:ph type="ftr" sz="quarter" idx="11"/>
          </p:nvPr>
        </p:nvSpPr>
        <p:spPr>
          <a:ln/>
        </p:spPr>
        <p:txBody>
          <a:bodyPr/>
          <a:lstStyle>
            <a:lvl1pPr>
              <a:defRPr/>
            </a:lvl1pPr>
          </a:lstStyle>
          <a:p>
            <a:pPr>
              <a:defRPr/>
            </a:pPr>
            <a:endParaRPr lang="fr-FR"/>
          </a:p>
        </p:txBody>
      </p:sp>
      <p:sp>
        <p:nvSpPr>
          <p:cNvPr id="4" name="Rectangle 71"/>
          <p:cNvSpPr>
            <a:spLocks noGrp="1" noChangeArrowheads="1"/>
          </p:cNvSpPr>
          <p:nvPr>
            <p:ph type="sldNum" sz="quarter" idx="12"/>
          </p:nvPr>
        </p:nvSpPr>
        <p:spPr>
          <a:ln/>
        </p:spPr>
        <p:txBody>
          <a:bodyPr/>
          <a:lstStyle>
            <a:lvl1pPr>
              <a:defRPr/>
            </a:lvl1pPr>
          </a:lstStyle>
          <a:p>
            <a:pPr>
              <a:defRPr/>
            </a:pPr>
            <a:fld id="{066CD639-E8C9-454D-9EA1-B81D3DFC6FBF}" type="slidenum">
              <a:rPr lang="fr-FR"/>
              <a:pPr>
                <a:defRPr/>
              </a:pPr>
              <a:t>‹N°›</a:t>
            </a:fld>
            <a:endParaRPr lang="fr-FR"/>
          </a:p>
        </p:txBody>
      </p:sp>
    </p:spTree>
    <p:extLst>
      <p:ext uri="{BB962C8B-B14F-4D97-AF65-F5344CB8AC3E}">
        <p14:creationId xmlns:p14="http://schemas.microsoft.com/office/powerpoint/2010/main" val="565768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69"/>
          <p:cNvSpPr>
            <a:spLocks noGrp="1" noChangeArrowheads="1"/>
          </p:cNvSpPr>
          <p:nvPr>
            <p:ph type="dt" sz="half" idx="10"/>
          </p:nvPr>
        </p:nvSpPr>
        <p:spPr>
          <a:ln/>
        </p:spPr>
        <p:txBody>
          <a:bodyPr/>
          <a:lstStyle>
            <a:lvl1pPr>
              <a:defRPr/>
            </a:lvl1pPr>
          </a:lstStyle>
          <a:p>
            <a:pPr>
              <a:defRPr/>
            </a:pPr>
            <a:endParaRPr lang="fr-FR"/>
          </a:p>
        </p:txBody>
      </p:sp>
      <p:sp>
        <p:nvSpPr>
          <p:cNvPr id="6" name="Rectangle 70"/>
          <p:cNvSpPr>
            <a:spLocks noGrp="1" noChangeArrowheads="1"/>
          </p:cNvSpPr>
          <p:nvPr>
            <p:ph type="ftr" sz="quarter" idx="11"/>
          </p:nvPr>
        </p:nvSpPr>
        <p:spPr>
          <a:ln/>
        </p:spPr>
        <p:txBody>
          <a:bodyPr/>
          <a:lstStyle>
            <a:lvl1pPr>
              <a:defRPr/>
            </a:lvl1pPr>
          </a:lstStyle>
          <a:p>
            <a:pPr>
              <a:defRPr/>
            </a:pPr>
            <a:endParaRPr lang="fr-FR"/>
          </a:p>
        </p:txBody>
      </p:sp>
      <p:sp>
        <p:nvSpPr>
          <p:cNvPr id="7" name="Rectangle 71"/>
          <p:cNvSpPr>
            <a:spLocks noGrp="1" noChangeArrowheads="1"/>
          </p:cNvSpPr>
          <p:nvPr>
            <p:ph type="sldNum" sz="quarter" idx="12"/>
          </p:nvPr>
        </p:nvSpPr>
        <p:spPr>
          <a:ln/>
        </p:spPr>
        <p:txBody>
          <a:bodyPr/>
          <a:lstStyle>
            <a:lvl1pPr>
              <a:defRPr/>
            </a:lvl1pPr>
          </a:lstStyle>
          <a:p>
            <a:pPr>
              <a:defRPr/>
            </a:pPr>
            <a:fld id="{C66D4044-7A0A-4718-8FAA-E2703E83EEE2}" type="slidenum">
              <a:rPr lang="fr-FR"/>
              <a:pPr>
                <a:defRPr/>
              </a:pPr>
              <a:t>‹N°›</a:t>
            </a:fld>
            <a:endParaRPr lang="fr-FR"/>
          </a:p>
        </p:txBody>
      </p:sp>
    </p:spTree>
    <p:extLst>
      <p:ext uri="{BB962C8B-B14F-4D97-AF65-F5344CB8AC3E}">
        <p14:creationId xmlns:p14="http://schemas.microsoft.com/office/powerpoint/2010/main" val="3727223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69"/>
          <p:cNvSpPr>
            <a:spLocks noGrp="1" noChangeArrowheads="1"/>
          </p:cNvSpPr>
          <p:nvPr>
            <p:ph type="dt" sz="half" idx="10"/>
          </p:nvPr>
        </p:nvSpPr>
        <p:spPr>
          <a:ln/>
        </p:spPr>
        <p:txBody>
          <a:bodyPr/>
          <a:lstStyle>
            <a:lvl1pPr>
              <a:defRPr/>
            </a:lvl1pPr>
          </a:lstStyle>
          <a:p>
            <a:pPr>
              <a:defRPr/>
            </a:pPr>
            <a:endParaRPr lang="fr-FR"/>
          </a:p>
        </p:txBody>
      </p:sp>
      <p:sp>
        <p:nvSpPr>
          <p:cNvPr id="6" name="Rectangle 70"/>
          <p:cNvSpPr>
            <a:spLocks noGrp="1" noChangeArrowheads="1"/>
          </p:cNvSpPr>
          <p:nvPr>
            <p:ph type="ftr" sz="quarter" idx="11"/>
          </p:nvPr>
        </p:nvSpPr>
        <p:spPr>
          <a:ln/>
        </p:spPr>
        <p:txBody>
          <a:bodyPr/>
          <a:lstStyle>
            <a:lvl1pPr>
              <a:defRPr/>
            </a:lvl1pPr>
          </a:lstStyle>
          <a:p>
            <a:pPr>
              <a:defRPr/>
            </a:pPr>
            <a:endParaRPr lang="fr-FR"/>
          </a:p>
        </p:txBody>
      </p:sp>
      <p:sp>
        <p:nvSpPr>
          <p:cNvPr id="7" name="Rectangle 71"/>
          <p:cNvSpPr>
            <a:spLocks noGrp="1" noChangeArrowheads="1"/>
          </p:cNvSpPr>
          <p:nvPr>
            <p:ph type="sldNum" sz="quarter" idx="12"/>
          </p:nvPr>
        </p:nvSpPr>
        <p:spPr>
          <a:ln/>
        </p:spPr>
        <p:txBody>
          <a:bodyPr/>
          <a:lstStyle>
            <a:lvl1pPr>
              <a:defRPr/>
            </a:lvl1pPr>
          </a:lstStyle>
          <a:p>
            <a:pPr>
              <a:defRPr/>
            </a:pPr>
            <a:fld id="{5689EBC8-BAF7-4659-B7E3-A250BE2735EA}" type="slidenum">
              <a:rPr lang="fr-FR"/>
              <a:pPr>
                <a:defRPr/>
              </a:pPr>
              <a:t>‹N°›</a:t>
            </a:fld>
            <a:endParaRPr lang="fr-FR"/>
          </a:p>
        </p:txBody>
      </p:sp>
    </p:spTree>
    <p:extLst>
      <p:ext uri="{BB962C8B-B14F-4D97-AF65-F5344CB8AC3E}">
        <p14:creationId xmlns:p14="http://schemas.microsoft.com/office/powerpoint/2010/main" val="197863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830 w 5740"/>
                <a:gd name="T1" fmla="*/ 33 h 4316"/>
                <a:gd name="T2" fmla="*/ 0 w 5740"/>
                <a:gd name="T3" fmla="*/ 33 h 4316"/>
                <a:gd name="T4" fmla="*/ 0 w 5740"/>
                <a:gd name="T5" fmla="*/ 0 h 4316"/>
                <a:gd name="T6" fmla="*/ 5830 w 5740"/>
                <a:gd name="T7" fmla="*/ 0 h 4316"/>
                <a:gd name="T8" fmla="*/ 5830 w 5740"/>
                <a:gd name="T9" fmla="*/ 33 h 4316"/>
                <a:gd name="T10" fmla="*/ 5830 w 5740"/>
                <a:gd name="T11" fmla="*/ 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nvGrpSpPr>
            <p:cNvPr id="1034" name="Group 5"/>
            <p:cNvGrpSpPr>
              <a:grpSpLocks/>
            </p:cNvGrpSpPr>
            <p:nvPr userDrawn="1"/>
          </p:nvGrpSpPr>
          <p:grpSpPr bwMode="auto">
            <a:xfrm>
              <a:off x="3528" y="3715"/>
              <a:ext cx="792" cy="521"/>
              <a:chOff x="3527" y="3715"/>
              <a:chExt cx="792" cy="521"/>
            </a:xfrm>
          </p:grpSpPr>
          <p:sp>
            <p:nvSpPr>
              <p:cNvPr id="139270"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71"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72"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73"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74"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75"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76"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77"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78"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79"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80"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39282"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83"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84"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85"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86"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87"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88"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89"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90"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91"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92"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93"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39296"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97"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98"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grpSp>
          <p:nvGrpSpPr>
            <p:cNvPr id="1036" name="Group 36"/>
            <p:cNvGrpSpPr>
              <a:grpSpLocks/>
            </p:cNvGrpSpPr>
            <p:nvPr userDrawn="1"/>
          </p:nvGrpSpPr>
          <p:grpSpPr bwMode="auto">
            <a:xfrm>
              <a:off x="4128" y="3360"/>
              <a:ext cx="1351" cy="821"/>
              <a:chOff x="4128" y="3360"/>
              <a:chExt cx="1351" cy="821"/>
            </a:xfrm>
          </p:grpSpPr>
          <p:sp>
            <p:nvSpPr>
              <p:cNvPr id="139301"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302"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303"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304"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305"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306"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307"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39309"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310"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311"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312"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313"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314"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315"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316"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317"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4 w 382"/>
                  <a:gd name="T19" fmla="*/ 96 h 96"/>
                  <a:gd name="T20" fmla="*/ 268 w 382"/>
                  <a:gd name="T21" fmla="*/ 90 h 96"/>
                  <a:gd name="T22" fmla="*/ 316 w 382"/>
                  <a:gd name="T23" fmla="*/ 84 h 96"/>
                  <a:gd name="T24" fmla="*/ 357 w 382"/>
                  <a:gd name="T25" fmla="*/ 66 h 96"/>
                  <a:gd name="T26" fmla="*/ 387 w 382"/>
                  <a:gd name="T27" fmla="*/ 42 h 96"/>
                  <a:gd name="T28" fmla="*/ 381 w 382"/>
                  <a:gd name="T29" fmla="*/ 42 h 96"/>
                  <a:gd name="T30" fmla="*/ 351 w 382"/>
                  <a:gd name="T31" fmla="*/ 66 h 96"/>
                  <a:gd name="T32" fmla="*/ 310 w 382"/>
                  <a:gd name="T33" fmla="*/ 78 h 96"/>
                  <a:gd name="T34" fmla="*/ 268 w 382"/>
                  <a:gd name="T35" fmla="*/ 90 h 96"/>
                  <a:gd name="T36" fmla="*/ 214 w 382"/>
                  <a:gd name="T37" fmla="*/ 96 h 96"/>
                  <a:gd name="T38" fmla="*/ 21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4 w 185"/>
                  <a:gd name="T5" fmla="*/ 36 h 210"/>
                  <a:gd name="T6" fmla="*/ 160 w 185"/>
                  <a:gd name="T7" fmla="*/ 72 h 210"/>
                  <a:gd name="T8" fmla="*/ 166 w 185"/>
                  <a:gd name="T9" fmla="*/ 90 h 210"/>
                  <a:gd name="T10" fmla="*/ 172 w 185"/>
                  <a:gd name="T11" fmla="*/ 114 h 210"/>
                  <a:gd name="T12" fmla="*/ 166 w 185"/>
                  <a:gd name="T13" fmla="*/ 138 h 210"/>
                  <a:gd name="T14" fmla="*/ 154 w 185"/>
                  <a:gd name="T15" fmla="*/ 162 h 210"/>
                  <a:gd name="T16" fmla="*/ 124 w 185"/>
                  <a:gd name="T17" fmla="*/ 180 h 210"/>
                  <a:gd name="T18" fmla="*/ 90 w 185"/>
                  <a:gd name="T19" fmla="*/ 198 h 210"/>
                  <a:gd name="T20" fmla="*/ 101 w 185"/>
                  <a:gd name="T21" fmla="*/ 210 h 210"/>
                  <a:gd name="T22" fmla="*/ 136 w 185"/>
                  <a:gd name="T23" fmla="*/ 192 h 210"/>
                  <a:gd name="T24" fmla="*/ 166 w 185"/>
                  <a:gd name="T25" fmla="*/ 168 h 210"/>
                  <a:gd name="T26" fmla="*/ 184 w 185"/>
                  <a:gd name="T27" fmla="*/ 144 h 210"/>
                  <a:gd name="T28" fmla="*/ 190 w 185"/>
                  <a:gd name="T29" fmla="*/ 114 h 210"/>
                  <a:gd name="T30" fmla="*/ 184 w 185"/>
                  <a:gd name="T31" fmla="*/ 90 h 210"/>
                  <a:gd name="T32" fmla="*/ 178 w 185"/>
                  <a:gd name="T33" fmla="*/ 66 h 210"/>
                  <a:gd name="T34" fmla="*/ 160 w 185"/>
                  <a:gd name="T35" fmla="*/ 48 h 210"/>
                  <a:gd name="T36" fmla="*/ 13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smtClean="0"/>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smtClean="0"/>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smtClean="0"/>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smtClean="0"/>
                </a:p>
              </p:txBody>
            </p:sp>
          </p:grpSp>
        </p:grpSp>
      </p:grpSp>
      <p:sp>
        <p:nvSpPr>
          <p:cNvPr id="139331"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fr-FR" smtClean="0"/>
              <a:t>Cliquez pour modifier le style du titre</a:t>
            </a:r>
          </a:p>
        </p:txBody>
      </p:sp>
      <p:sp>
        <p:nvSpPr>
          <p:cNvPr id="139332"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39333"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cs typeface="Arial" charset="0"/>
              </a:defRPr>
            </a:lvl1pPr>
          </a:lstStyle>
          <a:p>
            <a:pPr>
              <a:defRPr/>
            </a:pPr>
            <a:endParaRPr lang="fr-FR"/>
          </a:p>
        </p:txBody>
      </p:sp>
      <p:sp>
        <p:nvSpPr>
          <p:cNvPr id="139334"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cs typeface="Arial" charset="0"/>
              </a:defRPr>
            </a:lvl1pPr>
          </a:lstStyle>
          <a:p>
            <a:pPr>
              <a:defRPr/>
            </a:pPr>
            <a:endParaRPr lang="fr-FR"/>
          </a:p>
        </p:txBody>
      </p:sp>
      <p:sp>
        <p:nvSpPr>
          <p:cNvPr id="139335"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71E5EA9F-E488-49E0-930F-240D0F486836}" type="slidenum">
              <a:rPr lang="fr-FR"/>
              <a:pPr>
                <a:defRPr/>
              </a:pPr>
              <a:t>‹N°›</a:t>
            </a:fld>
            <a:endParaRPr lang="fr-FR"/>
          </a:p>
        </p:txBody>
      </p:sp>
    </p:spTree>
  </p:cSld>
  <p:clrMap bg1="dk2" tx1="lt1" bg2="dk1" tx2="lt2" accent1="accent1" accent2="accent2" accent3="accent3" accent4="accent4" accent5="accent5" accent6="accent6" hlink="hlink" folHlink="folHlink"/>
  <p:sldLayoutIdLst>
    <p:sldLayoutId id="2147483726"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fr-FR">
              <a:solidFill>
                <a:srgbClr val="FFFFFF"/>
              </a:solidFill>
              <a:cs typeface="+mn-cs"/>
            </a:endParaRPr>
          </a:p>
        </p:txBody>
      </p:sp>
      <p:sp>
        <p:nvSpPr>
          <p:cNvPr id="4099"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D4D3D42B-37AD-4C1C-88AE-1BECB196C6EC}" type="slidenum">
              <a:rPr lang="fr-FR">
                <a:solidFill>
                  <a:srgbClr val="FFFFFF"/>
                </a:solidFill>
                <a:cs typeface="+mn-cs"/>
              </a:rPr>
              <a:pPr>
                <a:defRPr/>
              </a:pPr>
              <a:t>‹N°›</a:t>
            </a:fld>
            <a:endParaRPr lang="fr-FR">
              <a:solidFill>
                <a:srgbClr val="FFFFFF"/>
              </a:solidFill>
              <a:cs typeface="+mn-cs"/>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410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410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410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mtClean="0">
                  <a:solidFill>
                    <a:srgbClr val="FFFFFF"/>
                  </a:solidFill>
                  <a:latin typeface="Garamond" panose="02020404030301010803" pitchFamily="18" charset="0"/>
                  <a:cs typeface="+mn-cs"/>
                </a:endParaRPr>
              </a:p>
            </p:txBody>
          </p:sp>
          <p:sp>
            <p:nvSpPr>
              <p:cNvPr id="410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grpSp>
        <p:sp>
          <p:nvSpPr>
            <p:cNvPr id="410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mtClean="0">
                <a:solidFill>
                  <a:srgbClr val="FFFFFF"/>
                </a:solidFill>
                <a:latin typeface="Garamond" panose="02020404030301010803" pitchFamily="18" charset="0"/>
                <a:cs typeface="+mn-cs"/>
              </a:endParaRPr>
            </a:p>
          </p:txBody>
        </p:sp>
      </p:grpSp>
      <p:sp>
        <p:nvSpPr>
          <p:cNvPr id="4109"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4110"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fr-FR">
              <a:solidFill>
                <a:srgbClr val="FFFFFF"/>
              </a:solidFill>
              <a:cs typeface="+mn-cs"/>
            </a:endParaRPr>
          </a:p>
        </p:txBody>
      </p:sp>
      <p:sp>
        <p:nvSpPr>
          <p:cNvPr id="4111"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Tree>
    <p:extLst>
      <p:ext uri="{BB962C8B-B14F-4D97-AF65-F5344CB8AC3E}">
        <p14:creationId xmlns:p14="http://schemas.microsoft.com/office/powerpoint/2010/main" val="181577436"/>
      </p:ext>
    </p:extLst>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fr-FR">
              <a:solidFill>
                <a:srgbClr val="FFFFFF"/>
              </a:solidFill>
              <a:cs typeface="+mn-cs"/>
            </a:endParaRPr>
          </a:p>
        </p:txBody>
      </p:sp>
      <p:sp>
        <p:nvSpPr>
          <p:cNvPr id="4099"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D4D3D42B-37AD-4C1C-88AE-1BECB196C6EC}" type="slidenum">
              <a:rPr lang="fr-FR">
                <a:solidFill>
                  <a:srgbClr val="FFFFFF"/>
                </a:solidFill>
                <a:cs typeface="+mn-cs"/>
              </a:rPr>
              <a:pPr>
                <a:defRPr/>
              </a:pPr>
              <a:t>‹N°›</a:t>
            </a:fld>
            <a:endParaRPr lang="fr-FR">
              <a:solidFill>
                <a:srgbClr val="FFFFFF"/>
              </a:solidFill>
              <a:cs typeface="+mn-cs"/>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410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410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410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mtClean="0">
                  <a:solidFill>
                    <a:srgbClr val="FFFFFF"/>
                  </a:solidFill>
                  <a:latin typeface="Garamond" panose="02020404030301010803" pitchFamily="18" charset="0"/>
                  <a:cs typeface="+mn-cs"/>
                </a:endParaRPr>
              </a:p>
            </p:txBody>
          </p:sp>
          <p:sp>
            <p:nvSpPr>
              <p:cNvPr id="410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grpSp>
        <p:sp>
          <p:nvSpPr>
            <p:cNvPr id="410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mtClean="0">
                <a:solidFill>
                  <a:srgbClr val="FFFFFF"/>
                </a:solidFill>
                <a:latin typeface="Garamond" panose="02020404030301010803" pitchFamily="18" charset="0"/>
                <a:cs typeface="+mn-cs"/>
              </a:endParaRPr>
            </a:p>
          </p:txBody>
        </p:sp>
      </p:grpSp>
      <p:sp>
        <p:nvSpPr>
          <p:cNvPr id="4109"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4110"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fr-FR">
              <a:solidFill>
                <a:srgbClr val="FFFFFF"/>
              </a:solidFill>
              <a:cs typeface="+mn-cs"/>
            </a:endParaRPr>
          </a:p>
        </p:txBody>
      </p:sp>
      <p:sp>
        <p:nvSpPr>
          <p:cNvPr id="4111"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Tree>
    <p:extLst>
      <p:ext uri="{BB962C8B-B14F-4D97-AF65-F5344CB8AC3E}">
        <p14:creationId xmlns:p14="http://schemas.microsoft.com/office/powerpoint/2010/main" val="683391537"/>
      </p:ext>
    </p:extLst>
  </p:cSld>
  <p:clrMap bg1="dk2" tx1="lt1" bg2="dk1"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opennicecotedazur.com/"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tennis.bnpparibas.com/" TargetMode="Externa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hyperlink" Target="http://www.pampelonne.com/" TargetMode="Externa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33.emf"/></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wmf"/><Relationship Id="rId1" Type="http://schemas.openxmlformats.org/officeDocument/2006/relationships/slideLayout" Target="../slideLayouts/slideLayout7.xml"/><Relationship Id="rId5" Type="http://schemas.openxmlformats.org/officeDocument/2006/relationships/image" Target="../media/image37.wmf"/><Relationship Id="rId4" Type="http://schemas.openxmlformats.org/officeDocument/2006/relationships/image" Target="../media/image36.wmf"/></Relationships>
</file>

<file path=ppt/slides/_rels/slide45.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14.xml"/><Relationship Id="rId4" Type="http://schemas.openxmlformats.org/officeDocument/2006/relationships/image" Target="../media/image53.emf"/></Relationships>
</file>

<file path=ppt/slides/_rels/slide5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2.wmf"/><Relationship Id="rId4" Type="http://schemas.openxmlformats.org/officeDocument/2006/relationships/oleObject" Target="../embeddings/oleObject3.bin"/></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Mes%20documents/JF/bERCY/Bercy2.ppt" TargetMode="Externa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669686" y="2492896"/>
            <a:ext cx="7772400" cy="1736725"/>
          </a:xfrm>
          <a:prstGeom prst="rect">
            <a:avLst/>
          </a:prstGeom>
          <a:noFill/>
          <a:ln>
            <a:noFill/>
          </a:ln>
          <a:effectLst>
            <a:glow rad="228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4800"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Strategic Management and sales &amp; digital marketing in sports </a:t>
            </a:r>
            <a:r>
              <a:rPr lang="fr-FR" altLang="fr-FR" sz="4800" dirty="0" err="1"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organizations</a:t>
            </a:r>
            <a:endParaRPr lang="fr-FR" altLang="fr-FR" sz="4800"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ctr"/>
            <a:endParaRPr lang="fr-FR" altLang="fr-FR" sz="4000" dirty="0">
              <a:solidFill>
                <a:srgbClr val="FF0000"/>
              </a:solidFill>
              <a:latin typeface="Aharoni" panose="02010803020104030203" pitchFamily="2" charset="-79"/>
              <a:cs typeface="Aharoni" panose="02010803020104030203" pitchFamily="2" charset="-79"/>
            </a:endParaRPr>
          </a:p>
          <a:p>
            <a:pPr algn="ctr"/>
            <a:r>
              <a:rPr lang="fr-FR" altLang="fr-FR" sz="4000" b="1" dirty="0" err="1" smtClean="0">
                <a:solidFill>
                  <a:srgbClr val="FF0000"/>
                </a:solidFill>
                <a:latin typeface="Aharoni" panose="02010803020104030203" pitchFamily="2" charset="-79"/>
                <a:cs typeface="Aharoni" panose="02010803020104030203" pitchFamily="2" charset="-79"/>
              </a:rPr>
              <a:t>Msc</a:t>
            </a:r>
            <a:r>
              <a:rPr lang="fr-FR" altLang="fr-FR" sz="4000" b="1" dirty="0" smtClean="0">
                <a:solidFill>
                  <a:srgbClr val="FF0000"/>
                </a:solidFill>
                <a:latin typeface="Aharoni" panose="02010803020104030203" pitchFamily="2" charset="-79"/>
                <a:cs typeface="Aharoni" panose="02010803020104030203" pitchFamily="2" charset="-79"/>
              </a:rPr>
              <a:t> ISEM </a:t>
            </a:r>
            <a:endParaRPr lang="fr-FR" altLang="fr-FR" sz="4000" b="1" dirty="0">
              <a:solidFill>
                <a:srgbClr val="FF0000"/>
              </a:solidFill>
              <a:latin typeface="Aharoni" panose="02010803020104030203" pitchFamily="2" charset="-79"/>
              <a:cs typeface="Aharoni" panose="02010803020104030203" pitchFamily="2" charset="-79"/>
            </a:endParaRPr>
          </a:p>
        </p:txBody>
      </p:sp>
      <p:sp>
        <p:nvSpPr>
          <p:cNvPr id="10" name="Text Box 6"/>
          <p:cNvSpPr txBox="1">
            <a:spLocks noChangeArrowheads="1"/>
          </p:cNvSpPr>
          <p:nvPr/>
        </p:nvSpPr>
        <p:spPr bwMode="auto">
          <a:xfrm>
            <a:off x="6732240" y="3530309"/>
            <a:ext cx="1871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fr-FR" altLang="fr-FR" b="1" i="1" dirty="0"/>
              <a:t>Lecture </a:t>
            </a:r>
            <a:r>
              <a:rPr lang="fr-FR" altLang="fr-FR" b="1" i="1" dirty="0" smtClean="0"/>
              <a:t>2</a:t>
            </a:r>
            <a:endParaRPr lang="fr-FR" altLang="fr-FR" b="1" i="1" dirty="0"/>
          </a:p>
        </p:txBody>
      </p:sp>
      <p:sp>
        <p:nvSpPr>
          <p:cNvPr id="6" name="Subtitle 1"/>
          <p:cNvSpPr txBox="1">
            <a:spLocks/>
          </p:cNvSpPr>
          <p:nvPr/>
        </p:nvSpPr>
        <p:spPr bwMode="auto">
          <a:xfrm>
            <a:off x="-540568" y="5373216"/>
            <a:ext cx="10192909" cy="173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fr-FR">
                <a:solidFill>
                  <a:schemeClr val="tx1"/>
                </a:solidFill>
                <a:latin typeface="+mn-lt"/>
                <a:ea typeface="+mn-ea"/>
                <a:cs typeface="+mn-cs"/>
              </a:defRPr>
            </a:defPPr>
            <a:lvl1pPr marL="0" indent="0" algn="r" rtl="0" eaLnBrk="0" fontAlgn="base" latinLnBrk="0" hangingPunct="0">
              <a:spcBef>
                <a:spcPct val="20000"/>
              </a:spcBef>
              <a:spcAft>
                <a:spcPct val="0"/>
              </a:spcAft>
              <a:buNone/>
              <a:defRPr lang="fr-FR" sz="2800">
                <a:solidFill>
                  <a:schemeClr val="tx1"/>
                </a:solidFill>
                <a:latin typeface="+mn-lt"/>
              </a:defRPr>
            </a:lvl1pPr>
            <a:lvl2pPr marL="457200" indent="0" algn="ctr" rtl="0" eaLnBrk="0" fontAlgn="base" hangingPunct="0">
              <a:spcBef>
                <a:spcPct val="20000"/>
              </a:spcBef>
              <a:spcAft>
                <a:spcPct val="0"/>
              </a:spcAft>
              <a:buNone/>
              <a:defRPr lang="fr-FR" sz="2400">
                <a:solidFill>
                  <a:schemeClr val="tx1"/>
                </a:solidFill>
                <a:latin typeface="+mn-lt"/>
              </a:defRPr>
            </a:lvl2pPr>
            <a:lvl3pPr marL="914400" indent="0" algn="ctr" rtl="0" eaLnBrk="0" fontAlgn="base" hangingPunct="0">
              <a:spcBef>
                <a:spcPct val="20000"/>
              </a:spcBef>
              <a:spcAft>
                <a:spcPct val="0"/>
              </a:spcAft>
              <a:buNone/>
              <a:defRPr lang="fr-FR" sz="2400">
                <a:solidFill>
                  <a:schemeClr val="tx1"/>
                </a:solidFill>
                <a:latin typeface="+mn-lt"/>
              </a:defRPr>
            </a:lvl3pPr>
            <a:lvl4pPr marL="1371600" indent="0" algn="ctr" rtl="0" eaLnBrk="0" fontAlgn="base" hangingPunct="0">
              <a:spcBef>
                <a:spcPct val="20000"/>
              </a:spcBef>
              <a:spcAft>
                <a:spcPct val="0"/>
              </a:spcAft>
              <a:buNone/>
              <a:defRPr lang="fr-FR" sz="2000">
                <a:solidFill>
                  <a:schemeClr val="tx1"/>
                </a:solidFill>
                <a:latin typeface="+mn-lt"/>
              </a:defRPr>
            </a:lvl4pPr>
            <a:lvl5pPr marL="1828800" indent="0" algn="ctr" rtl="0" eaLnBrk="0" fontAlgn="base" hangingPunct="0">
              <a:spcBef>
                <a:spcPct val="20000"/>
              </a:spcBef>
              <a:spcAft>
                <a:spcPct val="0"/>
              </a:spcAft>
              <a:buNone/>
              <a:defRPr lang="fr-FR" sz="2000">
                <a:solidFill>
                  <a:schemeClr val="tx1"/>
                </a:solidFill>
                <a:latin typeface="+mn-lt"/>
              </a:defRPr>
            </a:lvl5pPr>
            <a:lvl6pPr marL="2286000" indent="0" algn="ctr">
              <a:buNone/>
              <a:defRPr lang="fr-FR" sz="2000"/>
            </a:lvl6pPr>
            <a:lvl7pPr marL="2743200" indent="0" algn="ctr">
              <a:buNone/>
              <a:defRPr lang="fr-FR" sz="2000"/>
            </a:lvl7pPr>
            <a:lvl8pPr marL="3200400" indent="0" algn="ctr">
              <a:buNone/>
              <a:defRPr lang="fr-FR" sz="2000"/>
            </a:lvl8pPr>
            <a:lvl9pPr marL="3657600" indent="0" algn="ctr">
              <a:buNone/>
              <a:defRPr lang="fr-FR" sz="2000"/>
            </a:lvl9pPr>
          </a:lstStyle>
          <a:p>
            <a:pPr algn="ctr" eaLnBrk="1" hangingPunct="1">
              <a:lnSpc>
                <a:spcPct val="80000"/>
              </a:lnSpc>
              <a:spcBef>
                <a:spcPct val="0"/>
              </a:spcBef>
            </a:pPr>
            <a:r>
              <a:rPr lang="fr-FR" sz="1600" b="1" kern="0" dirty="0" smtClean="0"/>
              <a:t>Lionel Maltese</a:t>
            </a:r>
            <a:br>
              <a:rPr lang="fr-FR" sz="1600" b="1" kern="0" dirty="0" smtClean="0"/>
            </a:br>
            <a:endParaRPr lang="fr-FR" sz="1600" b="1" kern="0" dirty="0" smtClean="0"/>
          </a:p>
          <a:p>
            <a:pPr algn="ctr" eaLnBrk="1" hangingPunct="1">
              <a:lnSpc>
                <a:spcPct val="80000"/>
              </a:lnSpc>
              <a:spcBef>
                <a:spcPct val="0"/>
              </a:spcBef>
            </a:pPr>
            <a:r>
              <a:rPr lang="fr-FR" sz="1600" b="1" kern="0" dirty="0" smtClean="0"/>
              <a:t>Maitre de Conférences Aix Marseille </a:t>
            </a:r>
            <a:r>
              <a:rPr lang="fr-FR" sz="1600" b="1" kern="0" dirty="0" err="1" smtClean="0"/>
              <a:t>University</a:t>
            </a:r>
            <a:r>
              <a:rPr lang="fr-FR" sz="1600" b="1" kern="0" dirty="0" smtClean="0"/>
              <a:t> – CERGAM IAE Aix-en-Provence</a:t>
            </a:r>
            <a:br>
              <a:rPr lang="fr-FR" sz="1600" b="1" kern="0" dirty="0" smtClean="0"/>
            </a:br>
            <a:r>
              <a:rPr lang="fr-FR" sz="1600" b="1" kern="0" dirty="0" err="1" smtClean="0"/>
              <a:t>Associate</a:t>
            </a:r>
            <a:r>
              <a:rPr lang="fr-FR" sz="1600" b="1" kern="0" dirty="0" smtClean="0"/>
              <a:t> Professor Sport BUSINESS Management </a:t>
            </a:r>
            <a:r>
              <a:rPr lang="fr-FR" sz="1600" b="1" kern="0" dirty="0" err="1" smtClean="0"/>
              <a:t>Kedge</a:t>
            </a:r>
            <a:r>
              <a:rPr lang="fr-FR" sz="1600" b="1" kern="0" dirty="0" smtClean="0"/>
              <a:t> Business </a:t>
            </a:r>
            <a:r>
              <a:rPr lang="fr-FR" sz="1600" b="1" kern="0" dirty="0" err="1" smtClean="0"/>
              <a:t>School</a:t>
            </a:r>
            <a:r>
              <a:rPr lang="fr-FR" sz="1600" b="1" kern="0" dirty="0" smtClean="0"/>
              <a:t/>
            </a:r>
            <a:br>
              <a:rPr lang="fr-FR" sz="1600" b="1" kern="0" dirty="0" smtClean="0"/>
            </a:br>
            <a:r>
              <a:rPr lang="fr-FR" sz="1600" b="1" kern="0" dirty="0" err="1" smtClean="0"/>
              <a:t>Assets</a:t>
            </a:r>
            <a:r>
              <a:rPr lang="fr-FR" sz="1600" b="1" kern="0" dirty="0" smtClean="0"/>
              <a:t> Manager ATP – WTA Events and consulting </a:t>
            </a:r>
            <a:br>
              <a:rPr lang="fr-FR" sz="1600" b="1" kern="0" dirty="0" smtClean="0"/>
            </a:br>
            <a:r>
              <a:rPr lang="fr-FR" sz="1600" b="1" kern="0" dirty="0" err="1" smtClean="0"/>
              <a:t>Member</a:t>
            </a:r>
            <a:r>
              <a:rPr lang="fr-FR" sz="1600" b="1" kern="0" dirty="0" smtClean="0"/>
              <a:t> of the </a:t>
            </a:r>
            <a:r>
              <a:rPr lang="fr-FR" sz="1600" b="1" kern="0" dirty="0" err="1" smtClean="0"/>
              <a:t>Executive</a:t>
            </a:r>
            <a:r>
              <a:rPr lang="fr-FR" sz="1600" b="1" kern="0" dirty="0" smtClean="0"/>
              <a:t> </a:t>
            </a:r>
            <a:r>
              <a:rPr lang="fr-FR" sz="1600" b="1" kern="0" dirty="0" err="1" smtClean="0"/>
              <a:t>Committee</a:t>
            </a:r>
            <a:r>
              <a:rPr lang="fr-FR" sz="1600" b="1" kern="0" dirty="0" smtClean="0"/>
              <a:t> FFT – Roland Garros – BUSINESS STRATEGY</a:t>
            </a:r>
            <a:br>
              <a:rPr lang="fr-FR" sz="1600" b="1" kern="0" dirty="0" smtClean="0"/>
            </a:br>
            <a:r>
              <a:rPr lang="fr-FR" sz="1600" b="1" kern="0" dirty="0" smtClean="0"/>
              <a:t/>
            </a:r>
            <a:br>
              <a:rPr lang="fr-FR" sz="1600" b="1" kern="0" dirty="0" smtClean="0"/>
            </a:br>
            <a:endParaRPr lang="fr-FR" altLang="fr-FR" sz="1600" kern="0" dirty="0" smtClean="0"/>
          </a:p>
        </p:txBody>
      </p:sp>
      <p:sp>
        <p:nvSpPr>
          <p:cNvPr id="7" name="Subtitle 1"/>
          <p:cNvSpPr txBox="1">
            <a:spLocks/>
          </p:cNvSpPr>
          <p:nvPr/>
        </p:nvSpPr>
        <p:spPr bwMode="auto">
          <a:xfrm>
            <a:off x="-392" y="4244293"/>
            <a:ext cx="9072563"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algn="ctr" eaLnBrk="1" hangingPunct="1">
              <a:lnSpc>
                <a:spcPct val="80000"/>
              </a:lnSpc>
              <a:spcBef>
                <a:spcPct val="0"/>
              </a:spcBef>
              <a:buNone/>
            </a:pPr>
            <a:endParaRPr lang="fr-FR" altLang="fr-FR" sz="1600" b="1" kern="0" smtClean="0">
              <a:latin typeface="Arial" panose="020B0604020202020204" pitchFamily="34" charset="0"/>
            </a:endParaRPr>
          </a:p>
          <a:p>
            <a:pPr marL="0" indent="0" algn="ctr" eaLnBrk="1" hangingPunct="1">
              <a:lnSpc>
                <a:spcPct val="80000"/>
              </a:lnSpc>
              <a:spcBef>
                <a:spcPct val="0"/>
              </a:spcBef>
              <a:buNone/>
            </a:pPr>
            <a:r>
              <a:rPr lang="fr-FR" altLang="fr-FR" sz="1600" b="1" kern="0" smtClean="0">
                <a:latin typeface="Arial" panose="020B0604020202020204" pitchFamily="34" charset="0"/>
              </a:rPr>
              <a:t>lionelmaltese.fr </a:t>
            </a:r>
            <a:endParaRPr lang="fr-FR" altLang="fr-FR" sz="1600" kern="0" smtClean="0">
              <a:latin typeface="Arial" panose="020B0604020202020204" pitchFamily="34" charset="0"/>
            </a:endParaRPr>
          </a:p>
          <a:p>
            <a:pPr marL="0" indent="0" algn="ctr" eaLnBrk="1" hangingPunct="1">
              <a:lnSpc>
                <a:spcPct val="80000"/>
              </a:lnSpc>
              <a:spcBef>
                <a:spcPct val="0"/>
              </a:spcBef>
              <a:buNone/>
            </a:pPr>
            <a:endParaRPr lang="fr-FR" altLang="fr-FR" sz="1600" kern="0" smtClean="0"/>
          </a:p>
          <a:p>
            <a:pPr marL="0" indent="0" eaLnBrk="1" hangingPunct="1">
              <a:lnSpc>
                <a:spcPct val="80000"/>
              </a:lnSpc>
              <a:spcBef>
                <a:spcPct val="0"/>
              </a:spcBef>
              <a:buNone/>
            </a:pPr>
            <a:endParaRPr lang="fr-FR" altLang="fr-FR" sz="1600" kern="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484313"/>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150" y="3789363"/>
            <a:ext cx="388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6" name="Group 4"/>
          <p:cNvGrpSpPr>
            <a:grpSpLocks/>
          </p:cNvGrpSpPr>
          <p:nvPr/>
        </p:nvGrpSpPr>
        <p:grpSpPr bwMode="auto">
          <a:xfrm>
            <a:off x="828675" y="5334000"/>
            <a:ext cx="6919913" cy="1257300"/>
            <a:chOff x="2342" y="6919"/>
            <a:chExt cx="6912" cy="1584"/>
          </a:xfrm>
        </p:grpSpPr>
        <p:sp>
          <p:nvSpPr>
            <p:cNvPr id="13363" name="Line 5"/>
            <p:cNvSpPr>
              <a:spLocks noChangeShapeType="1"/>
            </p:cNvSpPr>
            <p:nvPr/>
          </p:nvSpPr>
          <p:spPr bwMode="auto">
            <a:xfrm>
              <a:off x="2342" y="7063"/>
              <a:ext cx="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64" name="Line 6"/>
            <p:cNvSpPr>
              <a:spLocks noChangeShapeType="1"/>
            </p:cNvSpPr>
            <p:nvPr/>
          </p:nvSpPr>
          <p:spPr bwMode="auto">
            <a:xfrm>
              <a:off x="2342" y="8503"/>
              <a:ext cx="69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65" name="Line 7"/>
            <p:cNvSpPr>
              <a:spLocks noChangeShapeType="1"/>
            </p:cNvSpPr>
            <p:nvPr/>
          </p:nvSpPr>
          <p:spPr bwMode="auto">
            <a:xfrm flipV="1">
              <a:off x="9254" y="6919"/>
              <a:ext cx="0" cy="15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3317" name="Group 8"/>
          <p:cNvGrpSpPr>
            <a:grpSpLocks/>
          </p:cNvGrpSpPr>
          <p:nvPr/>
        </p:nvGrpSpPr>
        <p:grpSpPr bwMode="auto">
          <a:xfrm>
            <a:off x="2414588" y="1104900"/>
            <a:ext cx="1298575" cy="800100"/>
            <a:chOff x="4070" y="7"/>
            <a:chExt cx="1296" cy="1008"/>
          </a:xfrm>
        </p:grpSpPr>
        <p:sp>
          <p:nvSpPr>
            <p:cNvPr id="13360" name="Line 9"/>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61" name="Line 10"/>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62" name="Line 11"/>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3318" name="Group 12"/>
          <p:cNvGrpSpPr>
            <a:grpSpLocks/>
          </p:cNvGrpSpPr>
          <p:nvPr/>
        </p:nvGrpSpPr>
        <p:grpSpPr bwMode="auto">
          <a:xfrm rot="-1244874">
            <a:off x="3424238" y="2133600"/>
            <a:ext cx="1296987" cy="800100"/>
            <a:chOff x="4070" y="7"/>
            <a:chExt cx="1296" cy="1008"/>
          </a:xfrm>
        </p:grpSpPr>
        <p:sp>
          <p:nvSpPr>
            <p:cNvPr id="13357" name="Line 13"/>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8" name="Line 14"/>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9" name="Line 15"/>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3319" name="Group 16"/>
          <p:cNvGrpSpPr>
            <a:grpSpLocks/>
          </p:cNvGrpSpPr>
          <p:nvPr/>
        </p:nvGrpSpPr>
        <p:grpSpPr bwMode="auto">
          <a:xfrm rot="-1765081">
            <a:off x="4287838" y="3276600"/>
            <a:ext cx="1298575" cy="800100"/>
            <a:chOff x="4070" y="7"/>
            <a:chExt cx="1296" cy="1008"/>
          </a:xfrm>
        </p:grpSpPr>
        <p:sp>
          <p:nvSpPr>
            <p:cNvPr id="13354" name="Line 17"/>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5" name="Line 18"/>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6" name="Line 19"/>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3320" name="Group 20"/>
          <p:cNvGrpSpPr>
            <a:grpSpLocks/>
          </p:cNvGrpSpPr>
          <p:nvPr/>
        </p:nvGrpSpPr>
        <p:grpSpPr bwMode="auto">
          <a:xfrm rot="-1244874">
            <a:off x="5008563" y="4419600"/>
            <a:ext cx="1298575" cy="800100"/>
            <a:chOff x="4070" y="7"/>
            <a:chExt cx="1296" cy="1008"/>
          </a:xfrm>
        </p:grpSpPr>
        <p:sp>
          <p:nvSpPr>
            <p:cNvPr id="13351" name="Line 21"/>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2" name="Line 22"/>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3" name="Line 23"/>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13321" name="Rectangle 24"/>
          <p:cNvSpPr>
            <a:spLocks noChangeArrowheads="1"/>
          </p:cNvSpPr>
          <p:nvPr/>
        </p:nvSpPr>
        <p:spPr bwMode="auto">
          <a:xfrm>
            <a:off x="828675" y="1104900"/>
            <a:ext cx="720725" cy="5486400"/>
          </a:xfrm>
          <a:prstGeom prst="rect">
            <a:avLst/>
          </a:prstGeom>
          <a:noFill/>
          <a:ln w="19050"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3322" name="Line 25"/>
          <p:cNvSpPr>
            <a:spLocks noChangeShapeType="1"/>
          </p:cNvSpPr>
          <p:nvPr/>
        </p:nvSpPr>
        <p:spPr bwMode="auto">
          <a:xfrm>
            <a:off x="1549400" y="2819400"/>
            <a:ext cx="2306638"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23" name="Line 26"/>
          <p:cNvSpPr>
            <a:spLocks noChangeShapeType="1"/>
          </p:cNvSpPr>
          <p:nvPr/>
        </p:nvSpPr>
        <p:spPr bwMode="auto">
          <a:xfrm flipH="1">
            <a:off x="1549400" y="5105400"/>
            <a:ext cx="3892550"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7787" name="Freeform 27"/>
          <p:cNvSpPr>
            <a:spLocks/>
          </p:cNvSpPr>
          <p:nvPr/>
        </p:nvSpPr>
        <p:spPr bwMode="auto">
          <a:xfrm>
            <a:off x="3567113" y="1790700"/>
            <a:ext cx="577850" cy="457200"/>
          </a:xfrm>
          <a:custGeom>
            <a:avLst/>
            <a:gdLst>
              <a:gd name="T0" fmla="*/ 0 w 720"/>
              <a:gd name="T1" fmla="*/ 0 h 720"/>
              <a:gd name="T2" fmla="*/ 2147483646 w 720"/>
              <a:gd name="T3" fmla="*/ 2147483646 h 720"/>
              <a:gd name="T4" fmla="*/ 2147483646 w 720"/>
              <a:gd name="T5" fmla="*/ 2147483646 h 720"/>
              <a:gd name="T6" fmla="*/ 0 60000 65536"/>
              <a:gd name="T7" fmla="*/ 0 60000 65536"/>
              <a:gd name="T8" fmla="*/ 0 60000 65536"/>
            </a:gdLst>
            <a:ahLst/>
            <a:cxnLst>
              <a:cxn ang="T6">
                <a:pos x="T0" y="T1"/>
              </a:cxn>
              <a:cxn ang="T7">
                <a:pos x="T2" y="T3"/>
              </a:cxn>
              <a:cxn ang="T8">
                <a:pos x="T4" y="T5"/>
              </a:cxn>
            </a:cxnLst>
            <a:rect l="0" t="0" r="r" b="b"/>
            <a:pathLst>
              <a:path w="720" h="720">
                <a:moveTo>
                  <a:pt x="0" y="0"/>
                </a:moveTo>
                <a:cubicBezTo>
                  <a:pt x="210" y="30"/>
                  <a:pt x="420" y="60"/>
                  <a:pt x="540" y="180"/>
                </a:cubicBezTo>
                <a:cubicBezTo>
                  <a:pt x="660" y="300"/>
                  <a:pt x="690" y="630"/>
                  <a:pt x="720" y="72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3325" name="AutoShape 28"/>
          <p:cNvSpPr>
            <a:spLocks noChangeArrowheads="1"/>
          </p:cNvSpPr>
          <p:nvPr/>
        </p:nvSpPr>
        <p:spPr bwMode="auto">
          <a:xfrm>
            <a:off x="1547813" y="1557338"/>
            <a:ext cx="865187" cy="28733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525">
            <a:solidFill>
              <a:srgbClr val="000000"/>
            </a:solidFill>
            <a:miter lim="800000"/>
            <a:headEnd/>
            <a:tailEnd/>
          </a:ln>
        </p:spPr>
        <p:txBody>
          <a:bodyPr/>
          <a:lstStyle/>
          <a:p>
            <a:endParaRPr lang="fr-FR"/>
          </a:p>
        </p:txBody>
      </p:sp>
      <p:sp>
        <p:nvSpPr>
          <p:cNvPr id="13326" name="AutoShape 29"/>
          <p:cNvSpPr>
            <a:spLocks noChangeArrowheads="1"/>
          </p:cNvSpPr>
          <p:nvPr/>
        </p:nvSpPr>
        <p:spPr bwMode="auto">
          <a:xfrm>
            <a:off x="6516688" y="1557338"/>
            <a:ext cx="2376487" cy="1117600"/>
          </a:xfrm>
          <a:prstGeom prst="flowChartAlternateProcess">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Learning</a:t>
            </a:r>
          </a:p>
          <a:p>
            <a:pPr algn="ctr" eaLnBrk="1" hangingPunct="1">
              <a:spcBef>
                <a:spcPct val="0"/>
              </a:spcBef>
              <a:buClrTx/>
              <a:buSzTx/>
              <a:buFontTx/>
              <a:buNone/>
            </a:pPr>
            <a:r>
              <a:rPr lang="fr-FR" altLang="fr-FR" sz="1800" b="1"/>
              <a:t>Organizational</a:t>
            </a:r>
          </a:p>
          <a:p>
            <a:pPr algn="ctr" eaLnBrk="1" hangingPunct="1">
              <a:spcBef>
                <a:spcPct val="0"/>
              </a:spcBef>
              <a:buClrTx/>
              <a:buSzTx/>
              <a:buFontTx/>
              <a:buNone/>
            </a:pPr>
            <a:r>
              <a:rPr lang="fr-FR" altLang="fr-FR" sz="1800" b="1"/>
              <a:t>Capabilities</a:t>
            </a:r>
          </a:p>
        </p:txBody>
      </p:sp>
      <p:sp>
        <p:nvSpPr>
          <p:cNvPr id="117790" name="Freeform 30"/>
          <p:cNvSpPr>
            <a:spLocks/>
          </p:cNvSpPr>
          <p:nvPr/>
        </p:nvSpPr>
        <p:spPr bwMode="auto">
          <a:xfrm>
            <a:off x="6450013" y="4876800"/>
            <a:ext cx="858837" cy="784225"/>
          </a:xfrm>
          <a:custGeom>
            <a:avLst/>
            <a:gdLst>
              <a:gd name="T0" fmla="*/ 0 w 900"/>
              <a:gd name="T1" fmla="*/ 0 h 1080"/>
              <a:gd name="T2" fmla="*/ 2147483646 w 900"/>
              <a:gd name="T3" fmla="*/ 2147483646 h 1080"/>
              <a:gd name="T4" fmla="*/ 2147483646 w 900"/>
              <a:gd name="T5" fmla="*/ 2147483646 h 1080"/>
              <a:gd name="T6" fmla="*/ 0 60000 65536"/>
              <a:gd name="T7" fmla="*/ 0 60000 65536"/>
              <a:gd name="T8" fmla="*/ 0 60000 65536"/>
            </a:gdLst>
            <a:ahLst/>
            <a:cxnLst>
              <a:cxn ang="T6">
                <a:pos x="T0" y="T1"/>
              </a:cxn>
              <a:cxn ang="T7">
                <a:pos x="T2" y="T3"/>
              </a:cxn>
              <a:cxn ang="T8">
                <a:pos x="T4" y="T5"/>
              </a:cxn>
            </a:cxnLst>
            <a:rect l="0" t="0" r="r" b="b"/>
            <a:pathLst>
              <a:path w="900" h="1080">
                <a:moveTo>
                  <a:pt x="0" y="0"/>
                </a:moveTo>
                <a:cubicBezTo>
                  <a:pt x="195" y="0"/>
                  <a:pt x="390" y="0"/>
                  <a:pt x="540" y="180"/>
                </a:cubicBezTo>
                <a:cubicBezTo>
                  <a:pt x="690" y="360"/>
                  <a:pt x="840" y="930"/>
                  <a:pt x="900" y="108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7791" name="Freeform 31"/>
          <p:cNvSpPr>
            <a:spLocks/>
          </p:cNvSpPr>
          <p:nvPr/>
        </p:nvSpPr>
        <p:spPr bwMode="auto">
          <a:xfrm>
            <a:off x="5148263" y="2636838"/>
            <a:ext cx="431800" cy="504825"/>
          </a:xfrm>
          <a:custGeom>
            <a:avLst/>
            <a:gdLst>
              <a:gd name="T0" fmla="*/ 0 w 272"/>
              <a:gd name="T1" fmla="*/ 0 h 318"/>
              <a:gd name="T2" fmla="*/ 2147483646 w 272"/>
              <a:gd name="T3" fmla="*/ 2147483646 h 318"/>
              <a:gd name="T4" fmla="*/ 2147483646 w 272"/>
              <a:gd name="T5" fmla="*/ 2147483646 h 318"/>
              <a:gd name="T6" fmla="*/ 0 60000 65536"/>
              <a:gd name="T7" fmla="*/ 0 60000 65536"/>
              <a:gd name="T8" fmla="*/ 0 60000 65536"/>
            </a:gdLst>
            <a:ahLst/>
            <a:cxnLst>
              <a:cxn ang="T6">
                <a:pos x="T0" y="T1"/>
              </a:cxn>
              <a:cxn ang="T7">
                <a:pos x="T2" y="T3"/>
              </a:cxn>
              <a:cxn ang="T8">
                <a:pos x="T4" y="T5"/>
              </a:cxn>
            </a:cxnLst>
            <a:rect l="0" t="0" r="r" b="b"/>
            <a:pathLst>
              <a:path w="272" h="318">
                <a:moveTo>
                  <a:pt x="0" y="0"/>
                </a:moveTo>
                <a:cubicBezTo>
                  <a:pt x="91" y="64"/>
                  <a:pt x="182" y="128"/>
                  <a:pt x="227" y="181"/>
                </a:cubicBezTo>
                <a:cubicBezTo>
                  <a:pt x="272" y="234"/>
                  <a:pt x="265" y="295"/>
                  <a:pt x="272" y="318"/>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7792" name="Freeform 32"/>
          <p:cNvSpPr>
            <a:spLocks/>
          </p:cNvSpPr>
          <p:nvPr/>
        </p:nvSpPr>
        <p:spPr bwMode="auto">
          <a:xfrm>
            <a:off x="6011863" y="3716338"/>
            <a:ext cx="420687" cy="576262"/>
          </a:xfrm>
          <a:custGeom>
            <a:avLst/>
            <a:gdLst>
              <a:gd name="T0" fmla="*/ 0 w 265"/>
              <a:gd name="T1" fmla="*/ 0 h 363"/>
              <a:gd name="T2" fmla="*/ 2147483646 w 265"/>
              <a:gd name="T3" fmla="*/ 2147483646 h 363"/>
              <a:gd name="T4" fmla="*/ 2147483646 w 265"/>
              <a:gd name="T5" fmla="*/ 2147483646 h 363"/>
              <a:gd name="T6" fmla="*/ 0 60000 65536"/>
              <a:gd name="T7" fmla="*/ 0 60000 65536"/>
              <a:gd name="T8" fmla="*/ 0 60000 65536"/>
            </a:gdLst>
            <a:ahLst/>
            <a:cxnLst>
              <a:cxn ang="T6">
                <a:pos x="T0" y="T1"/>
              </a:cxn>
              <a:cxn ang="T7">
                <a:pos x="T2" y="T3"/>
              </a:cxn>
              <a:cxn ang="T8">
                <a:pos x="T4" y="T5"/>
              </a:cxn>
            </a:cxnLst>
            <a:rect l="0" t="0" r="r" b="b"/>
            <a:pathLst>
              <a:path w="265" h="363">
                <a:moveTo>
                  <a:pt x="0" y="0"/>
                </a:moveTo>
                <a:cubicBezTo>
                  <a:pt x="94" y="106"/>
                  <a:pt x="189" y="213"/>
                  <a:pt x="227" y="273"/>
                </a:cubicBezTo>
                <a:cubicBezTo>
                  <a:pt x="265" y="333"/>
                  <a:pt x="227" y="348"/>
                  <a:pt x="227" y="36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7793" name="Freeform 33"/>
          <p:cNvSpPr>
            <a:spLocks/>
          </p:cNvSpPr>
          <p:nvPr/>
        </p:nvSpPr>
        <p:spPr bwMode="auto">
          <a:xfrm>
            <a:off x="1908175" y="1773238"/>
            <a:ext cx="4535488" cy="360362"/>
          </a:xfrm>
          <a:custGeom>
            <a:avLst/>
            <a:gdLst>
              <a:gd name="T0" fmla="*/ 2147483646 w 2706"/>
              <a:gd name="T1" fmla="*/ 2147483646 h 227"/>
              <a:gd name="T2" fmla="*/ 2147483646 w 2706"/>
              <a:gd name="T3" fmla="*/ 2147483646 h 227"/>
              <a:gd name="T4" fmla="*/ 2147483646 w 2706"/>
              <a:gd name="T5" fmla="*/ 0 h 227"/>
              <a:gd name="T6" fmla="*/ 0 60000 65536"/>
              <a:gd name="T7" fmla="*/ 0 60000 65536"/>
              <a:gd name="T8" fmla="*/ 0 60000 65536"/>
            </a:gdLst>
            <a:ahLst/>
            <a:cxnLst>
              <a:cxn ang="T6">
                <a:pos x="T0" y="T1"/>
              </a:cxn>
              <a:cxn ang="T7">
                <a:pos x="T2" y="T3"/>
              </a:cxn>
              <a:cxn ang="T8">
                <a:pos x="T4" y="T5"/>
              </a:cxn>
            </a:cxnLst>
            <a:rect l="0" t="0" r="r" b="b"/>
            <a:pathLst>
              <a:path w="2706" h="227">
                <a:moveTo>
                  <a:pt x="2706" y="227"/>
                </a:moveTo>
                <a:cubicBezTo>
                  <a:pt x="1746" y="223"/>
                  <a:pt x="786" y="219"/>
                  <a:pt x="393" y="181"/>
                </a:cubicBezTo>
                <a:cubicBezTo>
                  <a:pt x="0" y="143"/>
                  <a:pt x="355" y="30"/>
                  <a:pt x="348" y="0"/>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7794" name="Freeform 34"/>
          <p:cNvSpPr>
            <a:spLocks/>
          </p:cNvSpPr>
          <p:nvPr/>
        </p:nvSpPr>
        <p:spPr bwMode="auto">
          <a:xfrm>
            <a:off x="4187825" y="2708275"/>
            <a:ext cx="3624263" cy="1681163"/>
          </a:xfrm>
          <a:custGeom>
            <a:avLst/>
            <a:gdLst>
              <a:gd name="T0" fmla="*/ 2147483646 w 2306"/>
              <a:gd name="T1" fmla="*/ 0 h 1104"/>
              <a:gd name="T2" fmla="*/ 2147483646 w 2306"/>
              <a:gd name="T3" fmla="*/ 2147483646 h 1104"/>
              <a:gd name="T4" fmla="*/ 2147483646 w 2306"/>
              <a:gd name="T5" fmla="*/ 2147483646 h 1104"/>
              <a:gd name="T6" fmla="*/ 2147483646 w 2306"/>
              <a:gd name="T7" fmla="*/ 2147483646 h 1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6" h="1104">
                <a:moveTo>
                  <a:pt x="2056" y="0"/>
                </a:moveTo>
                <a:cubicBezTo>
                  <a:pt x="2181" y="294"/>
                  <a:pt x="2306" y="589"/>
                  <a:pt x="2011" y="771"/>
                </a:cubicBezTo>
                <a:cubicBezTo>
                  <a:pt x="1716" y="953"/>
                  <a:pt x="574" y="1074"/>
                  <a:pt x="287" y="1089"/>
                </a:cubicBezTo>
                <a:cubicBezTo>
                  <a:pt x="0" y="1104"/>
                  <a:pt x="287" y="900"/>
                  <a:pt x="287" y="862"/>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3332" name="Picture 35"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494188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3" name="Picture 36"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263683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4" name="Line 37"/>
          <p:cNvSpPr>
            <a:spLocks noChangeShapeType="1"/>
          </p:cNvSpPr>
          <p:nvPr/>
        </p:nvSpPr>
        <p:spPr bwMode="auto">
          <a:xfrm flipV="1">
            <a:off x="1547813" y="1700213"/>
            <a:ext cx="863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35" name="Line 38"/>
          <p:cNvSpPr>
            <a:spLocks noChangeShapeType="1"/>
          </p:cNvSpPr>
          <p:nvPr/>
        </p:nvSpPr>
        <p:spPr bwMode="auto">
          <a:xfrm>
            <a:off x="1547813" y="4005263"/>
            <a:ext cx="3024187"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7799" name="Text Box 39"/>
          <p:cNvSpPr txBox="1">
            <a:spLocks noChangeArrowheads="1"/>
          </p:cNvSpPr>
          <p:nvPr/>
        </p:nvSpPr>
        <p:spPr bwMode="auto">
          <a:xfrm>
            <a:off x="2916238" y="1052513"/>
            <a:ext cx="2089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Partnership Resources</a:t>
            </a:r>
          </a:p>
          <a:p>
            <a:pPr algn="ctr" eaLnBrk="1" hangingPunct="1">
              <a:spcBef>
                <a:spcPct val="0"/>
              </a:spcBef>
              <a:buClrTx/>
              <a:buSzTx/>
              <a:buFontTx/>
              <a:buNone/>
            </a:pPr>
            <a:r>
              <a:rPr lang="fr-FR" altLang="fr-FR" sz="1400" b="1">
                <a:latin typeface="Verdana" panose="020B0604030504040204" pitchFamily="34" charset="0"/>
              </a:rPr>
              <a:t>« Axes »</a:t>
            </a:r>
          </a:p>
        </p:txBody>
      </p:sp>
      <p:sp>
        <p:nvSpPr>
          <p:cNvPr id="117800" name="Text Box 40"/>
          <p:cNvSpPr txBox="1">
            <a:spLocks noChangeArrowheads="1"/>
          </p:cNvSpPr>
          <p:nvPr/>
        </p:nvSpPr>
        <p:spPr bwMode="auto">
          <a:xfrm>
            <a:off x="3708400" y="2276475"/>
            <a:ext cx="2879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Relational </a:t>
            </a:r>
          </a:p>
          <a:p>
            <a:pPr eaLnBrk="1" hangingPunct="1">
              <a:spcBef>
                <a:spcPct val="0"/>
              </a:spcBef>
              <a:buClrTx/>
              <a:buSzTx/>
              <a:buFontTx/>
              <a:buNone/>
            </a:pPr>
            <a:r>
              <a:rPr lang="fr-FR" altLang="fr-FR" sz="1400" b="1">
                <a:latin typeface="Verdana" panose="020B0604030504040204" pitchFamily="34" charset="0"/>
              </a:rPr>
              <a:t>Resources</a:t>
            </a:r>
          </a:p>
        </p:txBody>
      </p:sp>
      <p:sp>
        <p:nvSpPr>
          <p:cNvPr id="117801" name="Text Box 41"/>
          <p:cNvSpPr txBox="1">
            <a:spLocks noChangeArrowheads="1"/>
          </p:cNvSpPr>
          <p:nvPr/>
        </p:nvSpPr>
        <p:spPr bwMode="auto">
          <a:xfrm>
            <a:off x="4643438" y="3141663"/>
            <a:ext cx="250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Reputational</a:t>
            </a:r>
          </a:p>
          <a:p>
            <a:pPr eaLnBrk="1" hangingPunct="1">
              <a:spcBef>
                <a:spcPct val="0"/>
              </a:spcBef>
              <a:buClrTx/>
              <a:buSzTx/>
              <a:buFontTx/>
              <a:buNone/>
            </a:pPr>
            <a:r>
              <a:rPr lang="fr-FR" altLang="fr-FR" sz="1400" b="1">
                <a:latin typeface="Verdana" panose="020B0604030504040204" pitchFamily="34" charset="0"/>
              </a:rPr>
              <a:t>Resources</a:t>
            </a:r>
          </a:p>
        </p:txBody>
      </p:sp>
      <p:sp>
        <p:nvSpPr>
          <p:cNvPr id="117802" name="Text Box 42"/>
          <p:cNvSpPr txBox="1">
            <a:spLocks noChangeArrowheads="1"/>
          </p:cNvSpPr>
          <p:nvPr/>
        </p:nvSpPr>
        <p:spPr bwMode="auto">
          <a:xfrm>
            <a:off x="5435600" y="4437063"/>
            <a:ext cx="269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Physical</a:t>
            </a:r>
          </a:p>
          <a:p>
            <a:pPr eaLnBrk="1" hangingPunct="1">
              <a:spcBef>
                <a:spcPct val="0"/>
              </a:spcBef>
              <a:buClrTx/>
              <a:buSzTx/>
              <a:buFontTx/>
              <a:buNone/>
            </a:pPr>
            <a:r>
              <a:rPr lang="fr-FR" altLang="fr-FR" sz="1400" b="1">
                <a:latin typeface="Verdana" panose="020B0604030504040204" pitchFamily="34" charset="0"/>
              </a:rPr>
              <a:t>Resources</a:t>
            </a:r>
          </a:p>
        </p:txBody>
      </p:sp>
      <p:sp>
        <p:nvSpPr>
          <p:cNvPr id="117803" name="Text Box 43"/>
          <p:cNvSpPr txBox="1">
            <a:spLocks noChangeArrowheads="1"/>
          </p:cNvSpPr>
          <p:nvPr/>
        </p:nvSpPr>
        <p:spPr bwMode="auto">
          <a:xfrm>
            <a:off x="5003800" y="1700213"/>
            <a:ext cx="129698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800" b="1" i="1">
                <a:latin typeface="Verdana" panose="020B0604030504040204" pitchFamily="34" charset="0"/>
              </a:rPr>
              <a:t>Survival</a:t>
            </a:r>
            <a:endParaRPr lang="fr-FR" altLang="fr-FR" sz="1800" b="1">
              <a:latin typeface="Verdana" panose="020B0604030504040204" pitchFamily="34" charset="0"/>
            </a:endParaRPr>
          </a:p>
        </p:txBody>
      </p:sp>
      <p:sp>
        <p:nvSpPr>
          <p:cNvPr id="117804" name="Text Box 44"/>
          <p:cNvSpPr txBox="1">
            <a:spLocks noChangeArrowheads="1"/>
          </p:cNvSpPr>
          <p:nvPr/>
        </p:nvSpPr>
        <p:spPr bwMode="auto">
          <a:xfrm>
            <a:off x="6227763" y="3573463"/>
            <a:ext cx="13684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800" b="1" i="1">
                <a:latin typeface="Verdana" panose="020B0604030504040204" pitchFamily="34" charset="0"/>
              </a:rPr>
              <a:t>Survival</a:t>
            </a:r>
            <a:endParaRPr lang="fr-FR" altLang="fr-FR" sz="1800" b="1">
              <a:latin typeface="Verdana" panose="020B0604030504040204" pitchFamily="34" charset="0"/>
            </a:endParaRPr>
          </a:p>
        </p:txBody>
      </p:sp>
      <p:sp>
        <p:nvSpPr>
          <p:cNvPr id="13342" name="Rectangle 45"/>
          <p:cNvSpPr>
            <a:spLocks noChangeArrowheads="1"/>
          </p:cNvSpPr>
          <p:nvPr/>
        </p:nvSpPr>
        <p:spPr bwMode="auto">
          <a:xfrm>
            <a:off x="827088" y="6237288"/>
            <a:ext cx="6919912" cy="354012"/>
          </a:xfrm>
          <a:prstGeom prst="rect">
            <a:avLst/>
          </a:prstGeom>
          <a:solidFill>
            <a:srgbClr val="CCFFFF">
              <a:alpha val="50195"/>
            </a:srgbClr>
          </a:solidFill>
          <a:ln w="9525">
            <a:solidFill>
              <a:srgbClr val="000000"/>
            </a:solidFill>
            <a:prstDash val="dashDot"/>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3343" name="Line 46"/>
          <p:cNvSpPr>
            <a:spLocks noChangeShapeType="1"/>
          </p:cNvSpPr>
          <p:nvPr/>
        </p:nvSpPr>
        <p:spPr bwMode="auto">
          <a:xfrm>
            <a:off x="5076825" y="6237288"/>
            <a:ext cx="0" cy="354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7807" name="Text Box 47"/>
          <p:cNvSpPr txBox="1">
            <a:spLocks noChangeArrowheads="1"/>
          </p:cNvSpPr>
          <p:nvPr/>
        </p:nvSpPr>
        <p:spPr bwMode="auto">
          <a:xfrm>
            <a:off x="4932363" y="6237288"/>
            <a:ext cx="3314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Times New Roman" panose="02020603050405020304" pitchFamily="18" charset="0"/>
              </a:rPr>
              <a:t>Stock of </a:t>
            </a:r>
            <a:r>
              <a:rPr lang="fr-FR" altLang="fr-FR" sz="1800" b="1">
                <a:latin typeface="Times New Roman" panose="02020603050405020304" pitchFamily="18" charset="0"/>
              </a:rPr>
              <a:t>resources</a:t>
            </a:r>
          </a:p>
        </p:txBody>
      </p:sp>
      <p:sp>
        <p:nvSpPr>
          <p:cNvPr id="117808" name="Freeform 48"/>
          <p:cNvSpPr>
            <a:spLocks/>
          </p:cNvSpPr>
          <p:nvPr/>
        </p:nvSpPr>
        <p:spPr bwMode="auto">
          <a:xfrm>
            <a:off x="827088" y="5445125"/>
            <a:ext cx="1441450" cy="1079500"/>
          </a:xfrm>
          <a:custGeom>
            <a:avLst/>
            <a:gdLst>
              <a:gd name="T0" fmla="*/ 2147483646 w 3060"/>
              <a:gd name="T1" fmla="*/ 2147483646 h 7980"/>
              <a:gd name="T2" fmla="*/ 2147483646 w 3060"/>
              <a:gd name="T3" fmla="*/ 2147483646 h 7980"/>
              <a:gd name="T4" fmla="*/ 2147483646 w 3060"/>
              <a:gd name="T5" fmla="*/ 0 h 7980"/>
              <a:gd name="T6" fmla="*/ 0 60000 65536"/>
              <a:gd name="T7" fmla="*/ 0 60000 65536"/>
              <a:gd name="T8" fmla="*/ 0 60000 65536"/>
            </a:gdLst>
            <a:ahLst/>
            <a:cxnLst>
              <a:cxn ang="T6">
                <a:pos x="T0" y="T1"/>
              </a:cxn>
              <a:cxn ang="T7">
                <a:pos x="T2" y="T3"/>
              </a:cxn>
              <a:cxn ang="T8">
                <a:pos x="T4" y="T5"/>
              </a:cxn>
            </a:cxnLst>
            <a:rect l="0" t="0" r="r" b="b"/>
            <a:pathLst>
              <a:path w="3060" h="7980">
                <a:moveTo>
                  <a:pt x="3060" y="6840"/>
                </a:moveTo>
                <a:cubicBezTo>
                  <a:pt x="1890" y="7410"/>
                  <a:pt x="720" y="7980"/>
                  <a:pt x="360" y="6840"/>
                </a:cubicBezTo>
                <a:cubicBezTo>
                  <a:pt x="0" y="5700"/>
                  <a:pt x="810" y="1140"/>
                  <a:pt x="900" y="0"/>
                </a:cubicBezTo>
              </a:path>
            </a:pathLst>
          </a:custGeom>
          <a:noFill/>
          <a:ln w="38100">
            <a:solidFill>
              <a:srgbClr val="000000"/>
            </a:solidFill>
            <a:round/>
            <a:headEnd type="none" w="med" len="med"/>
            <a:tailEnd type="oval"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7809" name="Text Box 49"/>
          <p:cNvSpPr txBox="1">
            <a:spLocks noChangeArrowheads="1"/>
          </p:cNvSpPr>
          <p:nvPr/>
        </p:nvSpPr>
        <p:spPr bwMode="auto">
          <a:xfrm>
            <a:off x="1763713" y="6237288"/>
            <a:ext cx="3314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Verdana" panose="020B0604030504040204" pitchFamily="34" charset="0"/>
              </a:rPr>
              <a:t>Dynamic capabilties</a:t>
            </a:r>
            <a:endParaRPr lang="fr-FR" altLang="fr-FR" sz="1600">
              <a:latin typeface="Verdana" panose="020B0604030504040204" pitchFamily="34" charset="0"/>
            </a:endParaRPr>
          </a:p>
        </p:txBody>
      </p:sp>
      <p:sp>
        <p:nvSpPr>
          <p:cNvPr id="13347" name="Freeform 50"/>
          <p:cNvSpPr>
            <a:spLocks/>
          </p:cNvSpPr>
          <p:nvPr/>
        </p:nvSpPr>
        <p:spPr bwMode="auto">
          <a:xfrm>
            <a:off x="2547938" y="1306513"/>
            <a:ext cx="800100" cy="609600"/>
          </a:xfrm>
          <a:custGeom>
            <a:avLst/>
            <a:gdLst>
              <a:gd name="T0" fmla="*/ 2147483646 w 452"/>
              <a:gd name="T1" fmla="*/ 2147483646 h 351"/>
              <a:gd name="T2" fmla="*/ 2147483646 w 452"/>
              <a:gd name="T3" fmla="*/ 2147483646 h 351"/>
              <a:gd name="T4" fmla="*/ 2147483646 w 452"/>
              <a:gd name="T5" fmla="*/ 2147483646 h 351"/>
              <a:gd name="T6" fmla="*/ 2147483646 w 452"/>
              <a:gd name="T7" fmla="*/ 2147483646 h 351"/>
              <a:gd name="T8" fmla="*/ 2147483646 w 452"/>
              <a:gd name="T9" fmla="*/ 2147483646 h 351"/>
              <a:gd name="T10" fmla="*/ 2147483646 w 452"/>
              <a:gd name="T11" fmla="*/ 2147483646 h 351"/>
              <a:gd name="T12" fmla="*/ 2147483646 w 452"/>
              <a:gd name="T13" fmla="*/ 2147483646 h 351"/>
              <a:gd name="T14" fmla="*/ 2147483646 w 452"/>
              <a:gd name="T15" fmla="*/ 2147483646 h 351"/>
              <a:gd name="T16" fmla="*/ 2147483646 w 452"/>
              <a:gd name="T17" fmla="*/ 2147483646 h 351"/>
              <a:gd name="T18" fmla="*/ 2147483646 w 452"/>
              <a:gd name="T19" fmla="*/ 2147483646 h 351"/>
              <a:gd name="T20" fmla="*/ 2147483646 w 452"/>
              <a:gd name="T21" fmla="*/ 0 h 351"/>
              <a:gd name="T22" fmla="*/ 2147483646 w 452"/>
              <a:gd name="T23" fmla="*/ 2147483646 h 351"/>
              <a:gd name="T24" fmla="*/ 2147483646 w 452"/>
              <a:gd name="T25" fmla="*/ 2147483646 h 3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52" h="351">
                <a:moveTo>
                  <a:pt x="4" y="46"/>
                </a:moveTo>
                <a:cubicBezTo>
                  <a:pt x="38" y="98"/>
                  <a:pt x="0" y="126"/>
                  <a:pt x="59" y="146"/>
                </a:cubicBezTo>
                <a:cubicBezTo>
                  <a:pt x="80" y="178"/>
                  <a:pt x="95" y="186"/>
                  <a:pt x="123" y="210"/>
                </a:cubicBezTo>
                <a:cubicBezTo>
                  <a:pt x="208" y="285"/>
                  <a:pt x="135" y="233"/>
                  <a:pt x="196" y="274"/>
                </a:cubicBezTo>
                <a:cubicBezTo>
                  <a:pt x="221" y="350"/>
                  <a:pt x="257" y="322"/>
                  <a:pt x="352" y="329"/>
                </a:cubicBezTo>
                <a:cubicBezTo>
                  <a:pt x="417" y="351"/>
                  <a:pt x="415" y="323"/>
                  <a:pt x="452" y="283"/>
                </a:cubicBezTo>
                <a:cubicBezTo>
                  <a:pt x="432" y="223"/>
                  <a:pt x="414" y="201"/>
                  <a:pt x="370" y="155"/>
                </a:cubicBezTo>
                <a:cubicBezTo>
                  <a:pt x="353" y="105"/>
                  <a:pt x="309" y="78"/>
                  <a:pt x="269" y="46"/>
                </a:cubicBezTo>
                <a:cubicBezTo>
                  <a:pt x="262" y="41"/>
                  <a:pt x="259" y="31"/>
                  <a:pt x="251" y="27"/>
                </a:cubicBezTo>
                <a:cubicBezTo>
                  <a:pt x="234" y="18"/>
                  <a:pt x="214" y="15"/>
                  <a:pt x="196" y="9"/>
                </a:cubicBezTo>
                <a:cubicBezTo>
                  <a:pt x="187" y="6"/>
                  <a:pt x="169" y="0"/>
                  <a:pt x="169" y="0"/>
                </a:cubicBezTo>
                <a:cubicBezTo>
                  <a:pt x="132" y="3"/>
                  <a:pt x="95" y="2"/>
                  <a:pt x="59" y="9"/>
                </a:cubicBezTo>
                <a:cubicBezTo>
                  <a:pt x="33" y="14"/>
                  <a:pt x="28" y="46"/>
                  <a:pt x="4" y="46"/>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48" name="Freeform 51"/>
          <p:cNvSpPr>
            <a:spLocks/>
          </p:cNvSpPr>
          <p:nvPr/>
        </p:nvSpPr>
        <p:spPr bwMode="auto">
          <a:xfrm>
            <a:off x="3716338" y="2492375"/>
            <a:ext cx="350837" cy="400050"/>
          </a:xfrm>
          <a:custGeom>
            <a:avLst/>
            <a:gdLst>
              <a:gd name="T0" fmla="*/ 0 w 354"/>
              <a:gd name="T1" fmla="*/ 2147483646 h 323"/>
              <a:gd name="T2" fmla="*/ 2147483646 w 354"/>
              <a:gd name="T3" fmla="*/ 2147483646 h 323"/>
              <a:gd name="T4" fmla="*/ 2147483646 w 354"/>
              <a:gd name="T5" fmla="*/ 2147483646 h 323"/>
              <a:gd name="T6" fmla="*/ 2147483646 w 354"/>
              <a:gd name="T7" fmla="*/ 2147483646 h 323"/>
              <a:gd name="T8" fmla="*/ 2147483646 w 354"/>
              <a:gd name="T9" fmla="*/ 2147483646 h 323"/>
              <a:gd name="T10" fmla="*/ 2147483646 w 354"/>
              <a:gd name="T11" fmla="*/ 2147483646 h 323"/>
              <a:gd name="T12" fmla="*/ 2147483646 w 354"/>
              <a:gd name="T13" fmla="*/ 2147483646 h 323"/>
              <a:gd name="T14" fmla="*/ 2147483646 w 354"/>
              <a:gd name="T15" fmla="*/ 2147483646 h 323"/>
              <a:gd name="T16" fmla="*/ 2147483646 w 354"/>
              <a:gd name="T17" fmla="*/ 0 h 323"/>
              <a:gd name="T18" fmla="*/ 0 w 354"/>
              <a:gd name="T19" fmla="*/ 2147483646 h 3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4" h="323">
                <a:moveTo>
                  <a:pt x="0" y="10"/>
                </a:moveTo>
                <a:cubicBezTo>
                  <a:pt x="8" y="71"/>
                  <a:pt x="6" y="152"/>
                  <a:pt x="73" y="174"/>
                </a:cubicBezTo>
                <a:cubicBezTo>
                  <a:pt x="82" y="180"/>
                  <a:pt x="90" y="188"/>
                  <a:pt x="100" y="192"/>
                </a:cubicBezTo>
                <a:cubicBezTo>
                  <a:pt x="118" y="200"/>
                  <a:pt x="155" y="211"/>
                  <a:pt x="155" y="211"/>
                </a:cubicBezTo>
                <a:cubicBezTo>
                  <a:pt x="185" y="256"/>
                  <a:pt x="231" y="303"/>
                  <a:pt x="283" y="320"/>
                </a:cubicBezTo>
                <a:cubicBezTo>
                  <a:pt x="354" y="306"/>
                  <a:pt x="346" y="323"/>
                  <a:pt x="320" y="211"/>
                </a:cubicBezTo>
                <a:cubicBezTo>
                  <a:pt x="318" y="202"/>
                  <a:pt x="307" y="199"/>
                  <a:pt x="301" y="192"/>
                </a:cubicBezTo>
                <a:cubicBezTo>
                  <a:pt x="271" y="155"/>
                  <a:pt x="232" y="109"/>
                  <a:pt x="192" y="83"/>
                </a:cubicBezTo>
                <a:cubicBezTo>
                  <a:pt x="158" y="33"/>
                  <a:pt x="116" y="19"/>
                  <a:pt x="64" y="0"/>
                </a:cubicBezTo>
                <a:cubicBezTo>
                  <a:pt x="43" y="3"/>
                  <a:pt x="0" y="10"/>
                  <a:pt x="0" y="10"/>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49" name="Freeform 52"/>
          <p:cNvSpPr>
            <a:spLocks/>
          </p:cNvSpPr>
          <p:nvPr/>
        </p:nvSpPr>
        <p:spPr bwMode="auto">
          <a:xfrm>
            <a:off x="4427538" y="3573463"/>
            <a:ext cx="936625" cy="461962"/>
          </a:xfrm>
          <a:custGeom>
            <a:avLst/>
            <a:gdLst>
              <a:gd name="T0" fmla="*/ 2147483646 w 241"/>
              <a:gd name="T1" fmla="*/ 2147483646 h 197"/>
              <a:gd name="T2" fmla="*/ 2147483646 w 241"/>
              <a:gd name="T3" fmla="*/ 2147483646 h 197"/>
              <a:gd name="T4" fmla="*/ 2147483646 w 241"/>
              <a:gd name="T5" fmla="*/ 2147483646 h 197"/>
              <a:gd name="T6" fmla="*/ 2147483646 w 241"/>
              <a:gd name="T7" fmla="*/ 2147483646 h 197"/>
              <a:gd name="T8" fmla="*/ 2147483646 w 241"/>
              <a:gd name="T9" fmla="*/ 2147483646 h 197"/>
              <a:gd name="T10" fmla="*/ 2147483646 w 241"/>
              <a:gd name="T11" fmla="*/ 2147483646 h 197"/>
              <a:gd name="T12" fmla="*/ 2147483646 w 241"/>
              <a:gd name="T13" fmla="*/ 2147483646 h 1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1" h="197">
                <a:moveTo>
                  <a:pt x="9" y="23"/>
                </a:moveTo>
                <a:cubicBezTo>
                  <a:pt x="53" y="89"/>
                  <a:pt x="0" y="0"/>
                  <a:pt x="36" y="142"/>
                </a:cubicBezTo>
                <a:cubicBezTo>
                  <a:pt x="41" y="160"/>
                  <a:pt x="86" y="183"/>
                  <a:pt x="100" y="197"/>
                </a:cubicBezTo>
                <a:cubicBezTo>
                  <a:pt x="148" y="189"/>
                  <a:pt x="171" y="186"/>
                  <a:pt x="210" y="160"/>
                </a:cubicBezTo>
                <a:cubicBezTo>
                  <a:pt x="241" y="113"/>
                  <a:pt x="224" y="89"/>
                  <a:pt x="192" y="50"/>
                </a:cubicBezTo>
                <a:cubicBezTo>
                  <a:pt x="185" y="42"/>
                  <a:pt x="185" y="25"/>
                  <a:pt x="174" y="23"/>
                </a:cubicBezTo>
                <a:cubicBezTo>
                  <a:pt x="120" y="15"/>
                  <a:pt x="64" y="23"/>
                  <a:pt x="9" y="23"/>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50" name="Freeform 53"/>
          <p:cNvSpPr>
            <a:spLocks/>
          </p:cNvSpPr>
          <p:nvPr/>
        </p:nvSpPr>
        <p:spPr bwMode="auto">
          <a:xfrm>
            <a:off x="5573713" y="4975225"/>
            <a:ext cx="317500" cy="215900"/>
          </a:xfrm>
          <a:custGeom>
            <a:avLst/>
            <a:gdLst>
              <a:gd name="T0" fmla="*/ 0 w 200"/>
              <a:gd name="T1" fmla="*/ 2147483646 h 136"/>
              <a:gd name="T2" fmla="*/ 2147483646 w 200"/>
              <a:gd name="T3" fmla="*/ 2147483646 h 136"/>
              <a:gd name="T4" fmla="*/ 2147483646 w 200"/>
              <a:gd name="T5" fmla="*/ 2147483646 h 136"/>
              <a:gd name="T6" fmla="*/ 2147483646 w 200"/>
              <a:gd name="T7" fmla="*/ 2147483646 h 136"/>
              <a:gd name="T8" fmla="*/ 2147483646 w 200"/>
              <a:gd name="T9" fmla="*/ 2147483646 h 136"/>
              <a:gd name="T10" fmla="*/ 0 w 200"/>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 h="136">
                <a:moveTo>
                  <a:pt x="0" y="20"/>
                </a:moveTo>
                <a:cubicBezTo>
                  <a:pt x="10" y="51"/>
                  <a:pt x="32" y="96"/>
                  <a:pt x="64" y="112"/>
                </a:cubicBezTo>
                <a:cubicBezTo>
                  <a:pt x="81" y="121"/>
                  <a:pt x="119" y="130"/>
                  <a:pt x="119" y="130"/>
                </a:cubicBezTo>
                <a:cubicBezTo>
                  <a:pt x="140" y="127"/>
                  <a:pt x="168" y="136"/>
                  <a:pt x="183" y="121"/>
                </a:cubicBezTo>
                <a:cubicBezTo>
                  <a:pt x="200" y="104"/>
                  <a:pt x="149" y="39"/>
                  <a:pt x="137" y="29"/>
                </a:cubicBezTo>
                <a:cubicBezTo>
                  <a:pt x="102" y="0"/>
                  <a:pt x="46" y="20"/>
                  <a:pt x="0" y="20"/>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7799"/>
                                        </p:tgtEl>
                                        <p:attrNameLst>
                                          <p:attrName>style.visibility</p:attrName>
                                        </p:attrNameLst>
                                      </p:cBhvr>
                                      <p:to>
                                        <p:strVal val="visible"/>
                                      </p:to>
                                    </p:set>
                                    <p:animEffect transition="in" filter="strips(downLeft)">
                                      <p:cBhvr>
                                        <p:cTn id="7" dur="500"/>
                                        <p:tgtEl>
                                          <p:spTgt spid="1177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7800"/>
                                        </p:tgtEl>
                                        <p:attrNameLst>
                                          <p:attrName>style.visibility</p:attrName>
                                        </p:attrNameLst>
                                      </p:cBhvr>
                                      <p:to>
                                        <p:strVal val="visible"/>
                                      </p:to>
                                    </p:set>
                                    <p:animEffect transition="in" filter="strips(downLeft)">
                                      <p:cBhvr>
                                        <p:cTn id="12" dur="500"/>
                                        <p:tgtEl>
                                          <p:spTgt spid="1178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17801"/>
                                        </p:tgtEl>
                                        <p:attrNameLst>
                                          <p:attrName>style.visibility</p:attrName>
                                        </p:attrNameLst>
                                      </p:cBhvr>
                                      <p:to>
                                        <p:strVal val="visible"/>
                                      </p:to>
                                    </p:set>
                                    <p:animEffect transition="in" filter="strips(downLeft)">
                                      <p:cBhvr>
                                        <p:cTn id="17" dur="500"/>
                                        <p:tgtEl>
                                          <p:spTgt spid="1178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17802"/>
                                        </p:tgtEl>
                                        <p:attrNameLst>
                                          <p:attrName>style.visibility</p:attrName>
                                        </p:attrNameLst>
                                      </p:cBhvr>
                                      <p:to>
                                        <p:strVal val="visible"/>
                                      </p:to>
                                    </p:set>
                                    <p:animEffect transition="in" filter="strips(downLeft)">
                                      <p:cBhvr>
                                        <p:cTn id="22" dur="500"/>
                                        <p:tgtEl>
                                          <p:spTgt spid="11780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1000"/>
                                        <p:tgtEl>
                                          <p:spTgt spid="117787"/>
                                        </p:tgtEl>
                                      </p:cBhvr>
                                    </p:animEffect>
                                    <p:set>
                                      <p:cBhvr>
                                        <p:cTn id="27" dur="1" fill="hold">
                                          <p:stCondLst>
                                            <p:cond delay="999"/>
                                          </p:stCondLst>
                                        </p:cTn>
                                        <p:tgtEl>
                                          <p:spTgt spid="117787"/>
                                        </p:tgtEl>
                                        <p:attrNameLst>
                                          <p:attrName>style.visibility</p:attrName>
                                        </p:attrNameLst>
                                      </p:cBhvr>
                                      <p:to>
                                        <p:strVal val="hidden"/>
                                      </p:to>
                                    </p:set>
                                  </p:childTnLst>
                                </p:cTn>
                              </p:par>
                            </p:childTnLst>
                          </p:cTn>
                        </p:par>
                        <p:par>
                          <p:cTn id="28" fill="hold" nodeType="afterGroup">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117807"/>
                                        </p:tgtEl>
                                        <p:attrNameLst>
                                          <p:attrName>style.visibility</p:attrName>
                                        </p:attrNameLst>
                                      </p:cBhvr>
                                      <p:to>
                                        <p:strVal val="visible"/>
                                      </p:to>
                                    </p:set>
                                  </p:childTnLst>
                                </p:cTn>
                              </p:par>
                            </p:childTnLst>
                          </p:cTn>
                        </p:par>
                        <p:par>
                          <p:cTn id="31" fill="hold" nodeType="afterGroup">
                            <p:stCondLst>
                              <p:cond delay="1000"/>
                            </p:stCondLst>
                            <p:childTnLst>
                              <p:par>
                                <p:cTn id="32" presetID="10" presetClass="exit" presetSubtype="0" fill="hold" grpId="0" nodeType="afterEffect">
                                  <p:stCondLst>
                                    <p:cond delay="0"/>
                                  </p:stCondLst>
                                  <p:childTnLst>
                                    <p:animEffect transition="out" filter="fade">
                                      <p:cBhvr>
                                        <p:cTn id="33" dur="1000"/>
                                        <p:tgtEl>
                                          <p:spTgt spid="117791"/>
                                        </p:tgtEl>
                                      </p:cBhvr>
                                    </p:animEffect>
                                    <p:set>
                                      <p:cBhvr>
                                        <p:cTn id="34" dur="1" fill="hold">
                                          <p:stCondLst>
                                            <p:cond delay="999"/>
                                          </p:stCondLst>
                                        </p:cTn>
                                        <p:tgtEl>
                                          <p:spTgt spid="117791"/>
                                        </p:tgtEl>
                                        <p:attrNameLst>
                                          <p:attrName>style.visibility</p:attrName>
                                        </p:attrNameLst>
                                      </p:cBhvr>
                                      <p:to>
                                        <p:strVal val="hidden"/>
                                      </p:to>
                                    </p:set>
                                  </p:childTnLst>
                                </p:cTn>
                              </p:par>
                            </p:childTnLst>
                          </p:cTn>
                        </p:par>
                        <p:par>
                          <p:cTn id="35" fill="hold" nodeType="afterGroup">
                            <p:stCondLst>
                              <p:cond delay="2000"/>
                            </p:stCondLst>
                            <p:childTnLst>
                              <p:par>
                                <p:cTn id="36" presetID="10" presetClass="exit" presetSubtype="0" fill="hold" grpId="0" nodeType="afterEffect">
                                  <p:stCondLst>
                                    <p:cond delay="0"/>
                                  </p:stCondLst>
                                  <p:childTnLst>
                                    <p:animEffect transition="out" filter="fade">
                                      <p:cBhvr>
                                        <p:cTn id="37" dur="1000"/>
                                        <p:tgtEl>
                                          <p:spTgt spid="117792"/>
                                        </p:tgtEl>
                                      </p:cBhvr>
                                    </p:animEffect>
                                    <p:set>
                                      <p:cBhvr>
                                        <p:cTn id="38" dur="1" fill="hold">
                                          <p:stCondLst>
                                            <p:cond delay="999"/>
                                          </p:stCondLst>
                                        </p:cTn>
                                        <p:tgtEl>
                                          <p:spTgt spid="117792"/>
                                        </p:tgtEl>
                                        <p:attrNameLst>
                                          <p:attrName>style.visibility</p:attrName>
                                        </p:attrNameLst>
                                      </p:cBhvr>
                                      <p:to>
                                        <p:strVal val="hidden"/>
                                      </p:to>
                                    </p:set>
                                  </p:childTnLst>
                                </p:cTn>
                              </p:par>
                            </p:childTnLst>
                          </p:cTn>
                        </p:par>
                        <p:par>
                          <p:cTn id="39" fill="hold" nodeType="afterGroup">
                            <p:stCondLst>
                              <p:cond delay="3000"/>
                            </p:stCondLst>
                            <p:childTnLst>
                              <p:par>
                                <p:cTn id="40" presetID="10" presetClass="exit" presetSubtype="0" fill="hold" grpId="0" nodeType="afterEffect">
                                  <p:stCondLst>
                                    <p:cond delay="0"/>
                                  </p:stCondLst>
                                  <p:childTnLst>
                                    <p:animEffect transition="out" filter="fade">
                                      <p:cBhvr>
                                        <p:cTn id="41" dur="1000"/>
                                        <p:tgtEl>
                                          <p:spTgt spid="117790"/>
                                        </p:tgtEl>
                                      </p:cBhvr>
                                    </p:animEffect>
                                    <p:set>
                                      <p:cBhvr>
                                        <p:cTn id="42" dur="1" fill="hold">
                                          <p:stCondLst>
                                            <p:cond delay="999"/>
                                          </p:stCondLst>
                                        </p:cTn>
                                        <p:tgtEl>
                                          <p:spTgt spid="11779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117793"/>
                                        </p:tgtEl>
                                        <p:attrNameLst>
                                          <p:attrName>style.visibility</p:attrName>
                                        </p:attrNameLst>
                                      </p:cBhvr>
                                      <p:to>
                                        <p:strVal val="visible"/>
                                      </p:to>
                                    </p:set>
                                    <p:animEffect transition="in" filter="strips(downLeft)">
                                      <p:cBhvr>
                                        <p:cTn id="47" dur="500"/>
                                        <p:tgtEl>
                                          <p:spTgt spid="117793"/>
                                        </p:tgtEl>
                                      </p:cBhvr>
                                    </p:animEffect>
                                  </p:childTnLst>
                                </p:cTn>
                              </p:par>
                            </p:childTnLst>
                          </p:cTn>
                        </p:par>
                        <p:par>
                          <p:cTn id="48" fill="hold" nodeType="afterGroup">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17803"/>
                                        </p:tgtEl>
                                        <p:attrNameLst>
                                          <p:attrName>style.visibility</p:attrName>
                                        </p:attrNameLst>
                                      </p:cBhvr>
                                      <p:to>
                                        <p:strVal val="visible"/>
                                      </p:to>
                                    </p:set>
                                    <p:animEffect transition="in" filter="fade">
                                      <p:cBhvr>
                                        <p:cTn id="51" dur="1000"/>
                                        <p:tgtEl>
                                          <p:spTgt spid="11780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12" fill="hold" grpId="0" nodeType="clickEffect">
                                  <p:stCondLst>
                                    <p:cond delay="0"/>
                                  </p:stCondLst>
                                  <p:childTnLst>
                                    <p:set>
                                      <p:cBhvr>
                                        <p:cTn id="55" dur="1" fill="hold">
                                          <p:stCondLst>
                                            <p:cond delay="0"/>
                                          </p:stCondLst>
                                        </p:cTn>
                                        <p:tgtEl>
                                          <p:spTgt spid="117794"/>
                                        </p:tgtEl>
                                        <p:attrNameLst>
                                          <p:attrName>style.visibility</p:attrName>
                                        </p:attrNameLst>
                                      </p:cBhvr>
                                      <p:to>
                                        <p:strVal val="visible"/>
                                      </p:to>
                                    </p:set>
                                    <p:animEffect transition="in" filter="strips(downLeft)">
                                      <p:cBhvr>
                                        <p:cTn id="56" dur="500"/>
                                        <p:tgtEl>
                                          <p:spTgt spid="117794"/>
                                        </p:tgtEl>
                                      </p:cBhvr>
                                    </p:animEffect>
                                  </p:childTnLst>
                                </p:cTn>
                              </p:par>
                            </p:childTnLst>
                          </p:cTn>
                        </p:par>
                        <p:par>
                          <p:cTn id="57" fill="hold" nodeType="afterGroup">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17804"/>
                                        </p:tgtEl>
                                        <p:attrNameLst>
                                          <p:attrName>style.visibility</p:attrName>
                                        </p:attrNameLst>
                                      </p:cBhvr>
                                      <p:to>
                                        <p:strVal val="visible"/>
                                      </p:to>
                                    </p:set>
                                    <p:animEffect transition="in" filter="fade">
                                      <p:cBhvr>
                                        <p:cTn id="60" dur="1000"/>
                                        <p:tgtEl>
                                          <p:spTgt spid="11780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1" presetClass="entr" presetSubtype="4" fill="hold" grpId="0" nodeType="clickEffect">
                                  <p:stCondLst>
                                    <p:cond delay="0"/>
                                  </p:stCondLst>
                                  <p:childTnLst>
                                    <p:set>
                                      <p:cBhvr>
                                        <p:cTn id="64" dur="1" fill="hold">
                                          <p:stCondLst>
                                            <p:cond delay="0"/>
                                          </p:stCondLst>
                                        </p:cTn>
                                        <p:tgtEl>
                                          <p:spTgt spid="117808"/>
                                        </p:tgtEl>
                                        <p:attrNameLst>
                                          <p:attrName>style.visibility</p:attrName>
                                        </p:attrNameLst>
                                      </p:cBhvr>
                                      <p:to>
                                        <p:strVal val="visible"/>
                                      </p:to>
                                    </p:set>
                                    <p:animEffect transition="in" filter="wheel(4)">
                                      <p:cBhvr>
                                        <p:cTn id="65" dur="2000"/>
                                        <p:tgtEl>
                                          <p:spTgt spid="117808"/>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17809"/>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xit" presetSubtype="0" fill="hold" grpId="1" nodeType="clickEffect">
                                  <p:stCondLst>
                                    <p:cond delay="0"/>
                                  </p:stCondLst>
                                  <p:childTnLst>
                                    <p:animEffect transition="out" filter="fade">
                                      <p:cBhvr>
                                        <p:cTn id="73" dur="2000"/>
                                        <p:tgtEl>
                                          <p:spTgt spid="117808"/>
                                        </p:tgtEl>
                                      </p:cBhvr>
                                    </p:animEffect>
                                    <p:set>
                                      <p:cBhvr>
                                        <p:cTn id="74" dur="1" fill="hold">
                                          <p:stCondLst>
                                            <p:cond delay="1999"/>
                                          </p:stCondLst>
                                        </p:cTn>
                                        <p:tgtEl>
                                          <p:spTgt spid="117808"/>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xit" presetSubtype="0" fill="hold" grpId="1" nodeType="clickEffect">
                                  <p:stCondLst>
                                    <p:cond delay="0"/>
                                  </p:stCondLst>
                                  <p:childTnLst>
                                    <p:animEffect transition="out" filter="fade">
                                      <p:cBhvr>
                                        <p:cTn id="78" dur="2000"/>
                                        <p:tgtEl>
                                          <p:spTgt spid="117809"/>
                                        </p:tgtEl>
                                      </p:cBhvr>
                                    </p:animEffect>
                                    <p:set>
                                      <p:cBhvr>
                                        <p:cTn id="79" dur="1" fill="hold">
                                          <p:stCondLst>
                                            <p:cond delay="1999"/>
                                          </p:stCondLst>
                                        </p:cTn>
                                        <p:tgtEl>
                                          <p:spTgt spid="1178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87" grpId="0" animBg="1"/>
      <p:bldP spid="117790" grpId="0" animBg="1"/>
      <p:bldP spid="117791" grpId="0" animBg="1"/>
      <p:bldP spid="117792" grpId="0" animBg="1"/>
      <p:bldP spid="117793" grpId="0" animBg="1"/>
      <p:bldP spid="117794" grpId="0" animBg="1"/>
      <p:bldP spid="117799" grpId="0"/>
      <p:bldP spid="117800" grpId="0"/>
      <p:bldP spid="117801" grpId="0"/>
      <p:bldP spid="117802" grpId="0"/>
      <p:bldP spid="117803" grpId="0"/>
      <p:bldP spid="117804" grpId="0"/>
      <p:bldP spid="117807" grpId="0"/>
      <p:bldP spid="117808" grpId="0" animBg="1"/>
      <p:bldP spid="117808" grpId="1" animBg="1"/>
      <p:bldP spid="117809" grpId="0"/>
      <p:bldP spid="117809"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68964" name="Rectangle 4"/>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fr-FR" sz="2800" b="1">
                <a:solidFill>
                  <a:srgbClr val="000000"/>
                </a:solidFill>
                <a:effectLst>
                  <a:outerShdw blurRad="38100" dist="38100" dir="2700000" algn="tl">
                    <a:srgbClr val="C0C0C0"/>
                  </a:outerShdw>
                </a:effectLst>
                <a:latin typeface="Arial" charset="0"/>
                <a:cs typeface="Arial" charset="0"/>
              </a:rPr>
              <a:t>Open Nice Côte d’Azur - Positioning</a:t>
            </a:r>
          </a:p>
        </p:txBody>
      </p:sp>
      <p:sp>
        <p:nvSpPr>
          <p:cNvPr id="14339" name="Text Box 3"/>
          <p:cNvSpPr txBox="1">
            <a:spLocks noChangeArrowheads="1"/>
          </p:cNvSpPr>
          <p:nvPr/>
        </p:nvSpPr>
        <p:spPr bwMode="auto">
          <a:xfrm>
            <a:off x="0" y="4292600"/>
            <a:ext cx="4716463"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Roland Garros ambushing</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Last preparation for the French Open in the heat of the clay season</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Last stop before a Grand Slam which entails broad international media coverage  </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Jean-François Caujolle, co-director</a:t>
            </a:r>
          </a:p>
          <a:p>
            <a:pPr eaLnBrk="1" hangingPunct="1">
              <a:spcBef>
                <a:spcPct val="50000"/>
              </a:spcBef>
              <a:buClrTx/>
              <a:buSzTx/>
              <a:buFontTx/>
              <a:buChar char="-"/>
            </a:pPr>
            <a:endParaRPr lang="fr-FR" altLang="fr-FR" sz="1800">
              <a:solidFill>
                <a:srgbClr val="000000"/>
              </a:solidFill>
              <a:ea typeface="ＭＳ Ｐゴシック" panose="020B0600070205080204" pitchFamily="34" charset="-128"/>
            </a:endParaRPr>
          </a:p>
        </p:txBody>
      </p:sp>
      <p:sp>
        <p:nvSpPr>
          <p:cNvPr id="14340" name="Text Box 5"/>
          <p:cNvSpPr txBox="1">
            <a:spLocks noChangeArrowheads="1"/>
          </p:cNvSpPr>
          <p:nvPr/>
        </p:nvSpPr>
        <p:spPr bwMode="auto">
          <a:xfrm>
            <a:off x="415925" y="1268413"/>
            <a:ext cx="3724275"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Historical tournament and club of the french sporting inheritance</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Favorable site towards player / fan proximity</a:t>
            </a:r>
          </a:p>
        </p:txBody>
      </p:sp>
      <p:sp>
        <p:nvSpPr>
          <p:cNvPr id="14341" name="Text Box 6"/>
          <p:cNvSpPr txBox="1">
            <a:spLocks noChangeArrowheads="1"/>
          </p:cNvSpPr>
          <p:nvPr/>
        </p:nvSpPr>
        <p:spPr bwMode="auto">
          <a:xfrm>
            <a:off x="5651500" y="4581525"/>
            <a:ext cx="3333750"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Melting pot between top french players and top 15 members of the ATP world tour</a:t>
            </a:r>
          </a:p>
          <a:p>
            <a:pPr algn="ctr" eaLnBrk="1" hangingPunct="1">
              <a:spcBef>
                <a:spcPct val="50000"/>
              </a:spcBef>
              <a:buClrTx/>
              <a:buSzTx/>
              <a:buFontTx/>
              <a:buNone/>
            </a:pPr>
            <a:endParaRPr lang="fr-FR" altLang="fr-FR" sz="1800">
              <a:solidFill>
                <a:srgbClr val="000000"/>
              </a:solidFill>
              <a:ea typeface="ＭＳ Ｐゴシック" panose="020B0600070205080204" pitchFamily="34" charset="-128"/>
            </a:endParaRPr>
          </a:p>
          <a:p>
            <a:pPr eaLnBrk="1" hangingPunct="1">
              <a:spcBef>
                <a:spcPct val="50000"/>
              </a:spcBef>
              <a:buClrTx/>
              <a:buSzTx/>
              <a:buFontTx/>
              <a:buChar char="-"/>
            </a:pPr>
            <a:endParaRPr lang="fr-FR" altLang="fr-FR" sz="1800">
              <a:solidFill>
                <a:srgbClr val="000000"/>
              </a:solidFill>
              <a:ea typeface="ＭＳ Ｐゴシック" panose="020B0600070205080204" pitchFamily="34" charset="-128"/>
            </a:endParaRPr>
          </a:p>
        </p:txBody>
      </p:sp>
      <p:sp>
        <p:nvSpPr>
          <p:cNvPr id="14342" name="Text Box 7"/>
          <p:cNvSpPr txBox="1">
            <a:spLocks noChangeArrowheads="1"/>
          </p:cNvSpPr>
          <p:nvPr/>
        </p:nvSpPr>
        <p:spPr bwMode="auto">
          <a:xfrm>
            <a:off x="5380038" y="1268413"/>
            <a:ext cx="376396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High quality Public Relations</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Customization of the offers and flexibility of the organization</a:t>
            </a:r>
          </a:p>
        </p:txBody>
      </p:sp>
      <p:pic>
        <p:nvPicPr>
          <p:cNvPr id="168970" name="Picture 10" descr="nic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2708275"/>
            <a:ext cx="230505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8970"/>
                                        </p:tgtEl>
                                        <p:attrNameLst>
                                          <p:attrName>style.visibility</p:attrName>
                                        </p:attrNameLst>
                                      </p:cBhvr>
                                      <p:to>
                                        <p:strVal val="visible"/>
                                      </p:to>
                                    </p:set>
                                    <p:animEffect transition="in" filter="fade">
                                      <p:cBhvr>
                                        <p:cTn id="7" dur="2000"/>
                                        <p:tgtEl>
                                          <p:spTgt spid="168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defRPr/>
            </a:pPr>
            <a:r>
              <a:rPr lang="fr-FR" smtClean="0">
                <a:solidFill>
                  <a:srgbClr val="000000"/>
                </a:solidFill>
                <a:effectLst>
                  <a:outerShdw blurRad="38100" dist="38100" dir="2700000" algn="tl">
                    <a:srgbClr val="C0C0C0"/>
                  </a:outerShdw>
                </a:effectLst>
              </a:rPr>
              <a:t>Dangers</a:t>
            </a:r>
            <a:r>
              <a:rPr lang="fr-FR" smtClean="0">
                <a:effectLst>
                  <a:outerShdw blurRad="38100" dist="38100" dir="2700000" algn="tl">
                    <a:srgbClr val="C0C0C0"/>
                  </a:outerShdw>
                </a:effectLst>
              </a:rPr>
              <a:t>	</a:t>
            </a:r>
          </a:p>
        </p:txBody>
      </p:sp>
      <p:sp>
        <p:nvSpPr>
          <p:cNvPr id="180268" name="Rectangle 44"/>
          <p:cNvSpPr>
            <a:spLocks noGrp="1" noChangeArrowheads="1"/>
          </p:cNvSpPr>
          <p:nvPr>
            <p:ph type="body" sz="half" idx="2"/>
          </p:nvPr>
        </p:nvSpPr>
        <p:spPr/>
        <p:txBody>
          <a:bodyPr/>
          <a:lstStyle/>
          <a:p>
            <a:pPr eaLnBrk="1" hangingPunct="1">
              <a:defRPr/>
            </a:pPr>
            <a:r>
              <a:rPr lang="fr-FR" smtClean="0">
                <a:solidFill>
                  <a:srgbClr val="000000"/>
                </a:solidFill>
                <a:effectLst>
                  <a:outerShdw blurRad="38100" dist="38100" dir="2700000" algn="tl">
                    <a:srgbClr val="C0C0C0"/>
                  </a:outerShdw>
                </a:effectLst>
              </a:rPr>
              <a:t>No stadium </a:t>
            </a:r>
          </a:p>
          <a:p>
            <a:pPr eaLnBrk="1" hangingPunct="1">
              <a:defRPr/>
            </a:pPr>
            <a:endParaRPr lang="fr-FR" smtClean="0">
              <a:solidFill>
                <a:srgbClr val="000000"/>
              </a:solidFill>
              <a:effectLst>
                <a:outerShdw blurRad="38100" dist="38100" dir="2700000" algn="tl">
                  <a:srgbClr val="C0C0C0"/>
                </a:outerShdw>
              </a:effectLst>
            </a:endParaRPr>
          </a:p>
          <a:p>
            <a:pPr eaLnBrk="1" hangingPunct="1">
              <a:defRPr/>
            </a:pPr>
            <a:r>
              <a:rPr lang="fr-FR" smtClean="0">
                <a:solidFill>
                  <a:srgbClr val="000000"/>
                </a:solidFill>
                <a:effectLst>
                  <a:outerShdw blurRad="38100" dist="38100" dir="2700000" algn="tl">
                    <a:srgbClr val="C0C0C0"/>
                  </a:outerShdw>
                </a:effectLst>
              </a:rPr>
              <a:t>No TV Rigths</a:t>
            </a:r>
          </a:p>
          <a:p>
            <a:pPr eaLnBrk="1" hangingPunct="1">
              <a:defRPr/>
            </a:pPr>
            <a:endParaRPr lang="fr-FR" smtClean="0">
              <a:solidFill>
                <a:srgbClr val="000000"/>
              </a:solidFill>
              <a:effectLst>
                <a:outerShdw blurRad="38100" dist="38100" dir="2700000" algn="tl">
                  <a:srgbClr val="C0C0C0"/>
                </a:outerShdw>
              </a:effectLst>
            </a:endParaRPr>
          </a:p>
          <a:p>
            <a:pPr eaLnBrk="1" hangingPunct="1">
              <a:defRPr/>
            </a:pPr>
            <a:r>
              <a:rPr lang="fr-FR" smtClean="0">
                <a:solidFill>
                  <a:srgbClr val="000000"/>
                </a:solidFill>
                <a:effectLst>
                  <a:outerShdw blurRad="38100" dist="38100" dir="2700000" algn="tl">
                    <a:srgbClr val="C0C0C0"/>
                  </a:outerShdw>
                </a:effectLst>
              </a:rPr>
              <a:t>Public sponsors dependency </a:t>
            </a:r>
          </a:p>
          <a:p>
            <a:pPr eaLnBrk="1" hangingPunct="1">
              <a:defRPr/>
            </a:pPr>
            <a:endParaRPr lang="fr-FR" smtClean="0">
              <a:solidFill>
                <a:srgbClr val="000000"/>
              </a:solidFill>
              <a:effectLst>
                <a:outerShdw blurRad="38100" dist="38100" dir="2700000" algn="tl">
                  <a:srgbClr val="C0C0C0"/>
                </a:outerShdw>
              </a:effectLst>
            </a:endParaRPr>
          </a:p>
          <a:p>
            <a:pPr eaLnBrk="1" hangingPunct="1">
              <a:defRPr/>
            </a:pPr>
            <a:r>
              <a:rPr lang="fr-FR" smtClean="0">
                <a:solidFill>
                  <a:srgbClr val="000000"/>
                </a:solidFill>
                <a:effectLst>
                  <a:outerShdw blurRad="38100" dist="38100" dir="2700000" algn="tl">
                    <a:srgbClr val="C0C0C0"/>
                  </a:outerShdw>
                </a:effectLst>
              </a:rPr>
              <a:t>Relational Model = short term?</a:t>
            </a:r>
          </a:p>
          <a:p>
            <a:pPr eaLnBrk="1" hangingPunct="1">
              <a:defRPr/>
            </a:pPr>
            <a:endParaRPr lang="fr-FR" smtClean="0">
              <a:solidFill>
                <a:srgbClr val="000000"/>
              </a:solidFill>
              <a:effectLst>
                <a:outerShdw blurRad="38100" dist="38100" dir="2700000" algn="tl">
                  <a:srgbClr val="C0C0C0"/>
                </a:outerShdw>
              </a:effectLst>
            </a:endParaRPr>
          </a:p>
        </p:txBody>
      </p:sp>
      <p:sp>
        <p:nvSpPr>
          <p:cNvPr id="15364" name="AutoShape 5"/>
          <p:cNvSpPr>
            <a:spLocks noChangeArrowheads="1"/>
          </p:cNvSpPr>
          <p:nvPr/>
        </p:nvSpPr>
        <p:spPr bwMode="auto">
          <a:xfrm>
            <a:off x="0" y="1628775"/>
            <a:ext cx="4456113" cy="5040313"/>
          </a:xfrm>
          <a:prstGeom prst="triangle">
            <a:avLst>
              <a:gd name="adj" fmla="val 50000"/>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pic>
        <p:nvPicPr>
          <p:cNvPr id="15365" name="Picture 16" descr="logo_babola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788" y="6010275"/>
            <a:ext cx="10080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26"/>
          <p:cNvSpPr txBox="1">
            <a:spLocks noChangeArrowheads="1"/>
          </p:cNvSpPr>
          <p:nvPr/>
        </p:nvSpPr>
        <p:spPr bwMode="auto">
          <a:xfrm>
            <a:off x="889000" y="2708275"/>
            <a:ext cx="2663825" cy="323850"/>
          </a:xfrm>
          <a:prstGeom prst="rect">
            <a:avLst/>
          </a:prstGeom>
          <a:solidFill>
            <a:srgbClr val="D40028"/>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a:solidFill>
                  <a:srgbClr val="000000"/>
                </a:solidFill>
                <a:latin typeface="Sylfaen" panose="010A0502050306030303" pitchFamily="18" charset="0"/>
              </a:rPr>
              <a:t>OFFICIAL SPONSORS</a:t>
            </a:r>
          </a:p>
        </p:txBody>
      </p:sp>
      <p:sp>
        <p:nvSpPr>
          <p:cNvPr id="15367" name="Text Box 27"/>
          <p:cNvSpPr txBox="1">
            <a:spLocks noChangeArrowheads="1"/>
          </p:cNvSpPr>
          <p:nvPr/>
        </p:nvSpPr>
        <p:spPr bwMode="auto">
          <a:xfrm>
            <a:off x="930275" y="1557338"/>
            <a:ext cx="2593975" cy="323850"/>
          </a:xfrm>
          <a:prstGeom prst="rect">
            <a:avLst/>
          </a:prstGeom>
          <a:solidFill>
            <a:srgbClr val="D40028"/>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a:solidFill>
                  <a:srgbClr val="000000"/>
                </a:solidFill>
                <a:latin typeface="Sylfaen" panose="010A0502050306030303" pitchFamily="18" charset="0"/>
              </a:rPr>
              <a:t>TITLE SPONOR</a:t>
            </a:r>
          </a:p>
        </p:txBody>
      </p:sp>
      <p:sp>
        <p:nvSpPr>
          <p:cNvPr id="15368" name="Text Box 28"/>
          <p:cNvSpPr txBox="1">
            <a:spLocks noChangeArrowheads="1"/>
          </p:cNvSpPr>
          <p:nvPr/>
        </p:nvSpPr>
        <p:spPr bwMode="auto">
          <a:xfrm>
            <a:off x="892175" y="4724400"/>
            <a:ext cx="2663825" cy="323850"/>
          </a:xfrm>
          <a:prstGeom prst="rect">
            <a:avLst/>
          </a:prstGeom>
          <a:solidFill>
            <a:srgbClr val="D40028"/>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a:solidFill>
                  <a:srgbClr val="000000"/>
                </a:solidFill>
                <a:latin typeface="Sylfaen" panose="010A0502050306030303" pitchFamily="18" charset="0"/>
              </a:rPr>
              <a:t>SPONSORS</a:t>
            </a:r>
          </a:p>
        </p:txBody>
      </p:sp>
      <p:pic>
        <p:nvPicPr>
          <p:cNvPr id="15369" name="Picture 29" descr="BNP Pariba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5" y="3213100"/>
            <a:ext cx="17176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31" descr="logo-blanc-veolia-environnement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0" y="3068638"/>
            <a:ext cx="9366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3" descr="1239285240_logo%20nice%20cote%20az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989138"/>
            <a:ext cx="719138"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6" descr="logo_cg0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6500" y="3860800"/>
            <a:ext cx="103822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4525" y="5292725"/>
            <a:ext cx="330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0" descr="logo_ed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0975" y="5832475"/>
            <a:ext cx="4302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40" descr="logo_or__lenotre_(2)_%5B%5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7913" y="5256213"/>
            <a:ext cx="9334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41" descr="lervinqueur_1111263021_logo_peugeo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93950" y="5256213"/>
            <a:ext cx="4667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Image 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39813" y="3743325"/>
            <a:ext cx="11811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p:txBody>
          <a:bodyPr/>
          <a:lstStyle/>
          <a:p>
            <a:pPr eaLnBrk="1" hangingPunct="1">
              <a:defRPr/>
            </a:pPr>
            <a:r>
              <a:rPr lang="fr-FR" smtClean="0"/>
              <a:t>How to be sustainable ?</a:t>
            </a:r>
          </a:p>
        </p:txBody>
      </p:sp>
      <p:sp>
        <p:nvSpPr>
          <p:cNvPr id="182275" name="Rectangle 3"/>
          <p:cNvSpPr>
            <a:spLocks noGrp="1" noChangeArrowheads="1"/>
          </p:cNvSpPr>
          <p:nvPr>
            <p:ph type="subTitle" idx="1"/>
          </p:nvPr>
        </p:nvSpPr>
        <p:spPr/>
        <p:txBody>
          <a:bodyPr/>
          <a:lstStyle/>
          <a:p>
            <a:pPr eaLnBrk="1" hangingPunct="1">
              <a:defRPr/>
            </a:pPr>
            <a:r>
              <a:rPr lang="fr-FR" smtClean="0"/>
              <a:t>With a relational model !</a:t>
            </a:r>
          </a:p>
          <a:p>
            <a:pPr eaLnBrk="1" hangingPunct="1">
              <a:defRPr/>
            </a:pPr>
            <a:endParaRPr lang="fr-FR" smtClean="0"/>
          </a:p>
          <a:p>
            <a:pPr eaLnBrk="1" hangingPunct="1">
              <a:defRPr/>
            </a:pPr>
            <a:endParaRPr lang="fr-FR"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eaLnBrk="1" hangingPunct="1">
              <a:defRPr/>
            </a:pPr>
            <a:r>
              <a:rPr lang="fr-FR" smtClean="0">
                <a:solidFill>
                  <a:srgbClr val="000000"/>
                </a:solidFill>
                <a:effectLst>
                  <a:outerShdw blurRad="38100" dist="38100" dir="2700000" algn="tl">
                    <a:srgbClr val="C0C0C0"/>
                  </a:outerShdw>
                </a:effectLst>
              </a:rPr>
              <a:t>One solution for this case !</a:t>
            </a:r>
          </a:p>
        </p:txBody>
      </p:sp>
      <p:pic>
        <p:nvPicPr>
          <p:cNvPr id="17411" name="Picture 5" descr="caa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341438"/>
            <a:ext cx="280828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6"/>
          <p:cNvSpPr>
            <a:spLocks noChangeArrowheads="1"/>
          </p:cNvSpPr>
          <p:nvPr/>
        </p:nvSpPr>
        <p:spPr bwMode="auto">
          <a:xfrm>
            <a:off x="250825" y="3302000"/>
            <a:ext cx="4105275"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8088" tIns="9522" rIns="38088" bIns="9522" anchor="ct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rPr>
              <a:t>Creative Artists Agency (CAA) is a prominent entertainment and sports agency headquartered in Los Angeles. CAA represents A-list and emerging stars in movies, television, music, and sports. It is often cited as the leading talent agency and its clients include Meryl Streep, Brad Pitt, George Clooney, Sandra Bullock, Oprah Winfrey, Julia Roberts, Steven Spielberg, and David Letterman.</a:t>
            </a:r>
          </a:p>
        </p:txBody>
      </p:sp>
      <p:sp>
        <p:nvSpPr>
          <p:cNvPr id="17413" name="Rectangle 9"/>
          <p:cNvSpPr>
            <a:spLocks noChangeArrowheads="1"/>
          </p:cNvSpPr>
          <p:nvPr/>
        </p:nvSpPr>
        <p:spPr bwMode="auto">
          <a:xfrm>
            <a:off x="4859338" y="3429000"/>
            <a:ext cx="410527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8088" tIns="9522" rIns="38088" bIns="9522" anchor="ct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solidFill>
                  <a:srgbClr val="000000"/>
                </a:solidFill>
              </a:rPr>
              <a:t>CAA Sports represents more than 650 of the world's best athletes in baseball, football, hockey, basketball, soccer, tennis, and golf, </a:t>
            </a:r>
            <a:br>
              <a:rPr lang="fr-FR" altLang="fr-FR" sz="1600" b="1">
                <a:solidFill>
                  <a:srgbClr val="000000"/>
                </a:solidFill>
              </a:rPr>
            </a:br>
            <a:r>
              <a:rPr lang="fr-FR" altLang="fr-FR" sz="1600" b="1">
                <a:solidFill>
                  <a:srgbClr val="000000"/>
                </a:solidFill>
              </a:rPr>
              <a:t/>
            </a:r>
            <a:br>
              <a:rPr lang="fr-FR" altLang="fr-FR" sz="1600" b="1">
                <a:solidFill>
                  <a:srgbClr val="000000"/>
                </a:solidFill>
              </a:rPr>
            </a:br>
            <a:r>
              <a:rPr lang="fr-FR" altLang="fr-FR" sz="1600" b="1">
                <a:solidFill>
                  <a:srgbClr val="000000"/>
                </a:solidFill>
              </a:rPr>
              <a:t>Licensing, endorsements, speaking, philanthropy, video games, and the Internet.</a:t>
            </a:r>
            <a:br>
              <a:rPr lang="fr-FR" altLang="fr-FR" sz="1600" b="1">
                <a:solidFill>
                  <a:srgbClr val="000000"/>
                </a:solidFill>
              </a:rPr>
            </a:br>
            <a:r>
              <a:rPr lang="fr-FR" altLang="fr-FR" sz="1600" b="1">
                <a:solidFill>
                  <a:srgbClr val="000000"/>
                </a:solidFill>
              </a:rPr>
              <a:t/>
            </a:r>
            <a:br>
              <a:rPr lang="fr-FR" altLang="fr-FR" sz="1600" b="1">
                <a:solidFill>
                  <a:srgbClr val="000000"/>
                </a:solidFill>
              </a:rPr>
            </a:br>
            <a:r>
              <a:rPr lang="fr-FR" altLang="fr-FR" sz="1600" b="1">
                <a:solidFill>
                  <a:srgbClr val="000000"/>
                </a:solidFill>
              </a:rPr>
              <a:t>broadcast rights, corporate marketing initiatives, and sports properties for sales/sponsorship opportunities.</a:t>
            </a:r>
          </a:p>
        </p:txBody>
      </p:sp>
      <p:pic>
        <p:nvPicPr>
          <p:cNvPr id="1741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557338"/>
            <a:ext cx="3967162"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50" name="Rectangle 6"/>
          <p:cNvSpPr>
            <a:spLocks noGrp="1" noChangeArrowheads="1"/>
          </p:cNvSpPr>
          <p:nvPr>
            <p:ph type="body" idx="1"/>
          </p:nvPr>
        </p:nvSpPr>
        <p:spPr>
          <a:xfrm>
            <a:off x="358775" y="333375"/>
            <a:ext cx="8785225" cy="6858000"/>
          </a:xfrm>
        </p:spPr>
        <p:txBody>
          <a:bodyPr/>
          <a:lstStyle/>
          <a:p>
            <a:pPr eaLnBrk="1" hangingPunct="1">
              <a:lnSpc>
                <a:spcPct val="80000"/>
              </a:lnSpc>
              <a:buFont typeface="Wingdings" panose="05000000000000000000" pitchFamily="2" charset="2"/>
              <a:buChar char="q"/>
              <a:defRPr/>
            </a:pPr>
            <a:r>
              <a:rPr lang="fr-FR" sz="1300" b="1" smtClean="0">
                <a:effectLst/>
              </a:rPr>
              <a:t>CAA Football </a:t>
            </a:r>
            <a:r>
              <a:rPr lang="fr-FR" sz="1300" smtClean="0">
                <a:effectLst/>
              </a:rPr>
              <a:t>: Drew Brees, Peyton Manning, Eli Manning, Tony Romo, LaDainian Tomlinson, and Adrian Peterson, among many others. </a:t>
            </a:r>
          </a:p>
          <a:p>
            <a:pPr eaLnBrk="1" hangingPunct="1">
              <a:lnSpc>
                <a:spcPct val="80000"/>
              </a:lnSpc>
              <a:buFont typeface="Wingdings" panose="05000000000000000000" pitchFamily="2" charset="2"/>
              <a:buNone/>
              <a:defRPr/>
            </a:pPr>
            <a:endParaRPr lang="fr-FR" sz="1300" smtClean="0">
              <a:effectLst/>
            </a:endParaRPr>
          </a:p>
          <a:p>
            <a:pPr eaLnBrk="1" hangingPunct="1">
              <a:lnSpc>
                <a:spcPct val="80000"/>
              </a:lnSpc>
              <a:buFont typeface="Wingdings" panose="05000000000000000000" pitchFamily="2" charset="2"/>
              <a:buNone/>
              <a:defRPr/>
            </a:pPr>
            <a:r>
              <a:rPr lang="fr-FR" sz="1300" smtClean="0">
                <a:effectLst/>
              </a:rPr>
              <a:t> </a:t>
            </a:r>
            <a:r>
              <a:rPr lang="fr-FR" sz="1300" b="1" smtClean="0">
                <a:effectLst/>
              </a:rPr>
              <a:t>CAA Basketball </a:t>
            </a:r>
            <a:r>
              <a:rPr lang="fr-FR" sz="1300" smtClean="0">
                <a:effectLst/>
              </a:rPr>
              <a:t>LeBron James, Chris Bosh, and Dwyane Wade, plus Carmelo Anthony, Tony Parker, Chris Paul, and many other stars. </a:t>
            </a:r>
          </a:p>
          <a:p>
            <a:pPr eaLnBrk="1" hangingPunct="1">
              <a:lnSpc>
                <a:spcPct val="80000"/>
              </a:lnSpc>
              <a:buFont typeface="Wingdings" panose="05000000000000000000" pitchFamily="2" charset="2"/>
              <a:buNone/>
              <a:defRPr/>
            </a:pPr>
            <a:endParaRPr lang="fr-FR" sz="1300" smtClean="0">
              <a:effectLst/>
            </a:endParaRPr>
          </a:p>
          <a:p>
            <a:pPr eaLnBrk="1" hangingPunct="1">
              <a:lnSpc>
                <a:spcPct val="80000"/>
              </a:lnSpc>
              <a:buFont typeface="Wingdings" panose="05000000000000000000" pitchFamily="2" charset="2"/>
              <a:buNone/>
              <a:defRPr/>
            </a:pPr>
            <a:r>
              <a:rPr lang="fr-FR" sz="1300" smtClean="0">
                <a:effectLst/>
              </a:rPr>
              <a:t> </a:t>
            </a:r>
            <a:r>
              <a:rPr lang="fr-FR" sz="1300" b="1" smtClean="0">
                <a:effectLst/>
              </a:rPr>
              <a:t>CAA Baseball </a:t>
            </a:r>
            <a:r>
              <a:rPr lang="fr-FR" sz="1300" smtClean="0">
                <a:effectLst/>
              </a:rPr>
              <a:t>negotiated $400 million in new guaranteed contracts within the past year ($135 million more than the next closest agency), including three of the six largest contracts in the league (based on an average annual value.) Clients include Derek Jeter, Ryan Howard, Roy Halladay, Ryan Braun, and Ryan Zimmerman. </a:t>
            </a:r>
          </a:p>
          <a:p>
            <a:pPr eaLnBrk="1" hangingPunct="1">
              <a:lnSpc>
                <a:spcPct val="80000"/>
              </a:lnSpc>
              <a:buFont typeface="Wingdings" panose="05000000000000000000" pitchFamily="2" charset="2"/>
              <a:buNone/>
              <a:defRPr/>
            </a:pPr>
            <a:endParaRPr lang="fr-FR" sz="1300" smtClean="0">
              <a:effectLst/>
            </a:endParaRPr>
          </a:p>
          <a:p>
            <a:pPr eaLnBrk="1" hangingPunct="1">
              <a:lnSpc>
                <a:spcPct val="80000"/>
              </a:lnSpc>
              <a:buFont typeface="Wingdings" panose="05000000000000000000" pitchFamily="2" charset="2"/>
              <a:buNone/>
              <a:defRPr/>
            </a:pPr>
            <a:r>
              <a:rPr lang="fr-FR" sz="1300" smtClean="0">
                <a:effectLst/>
              </a:rPr>
              <a:t> </a:t>
            </a:r>
            <a:r>
              <a:rPr lang="fr-FR" sz="1300" b="1" smtClean="0">
                <a:effectLst/>
              </a:rPr>
              <a:t>CAA Hockey </a:t>
            </a:r>
            <a:r>
              <a:rPr lang="fr-FR" sz="1300" smtClean="0">
                <a:effectLst/>
              </a:rPr>
              <a:t>Sidney Crosby, Henrik Sedin, Evgeni Malkin, Jonathan Toews, Daniel Briere, Patrick Kane, John Tavares, and Daniel Sedin, among many others. </a:t>
            </a:r>
          </a:p>
          <a:p>
            <a:pPr eaLnBrk="1" hangingPunct="1">
              <a:lnSpc>
                <a:spcPct val="80000"/>
              </a:lnSpc>
              <a:buFont typeface="Wingdings" panose="05000000000000000000" pitchFamily="2" charset="2"/>
              <a:buNone/>
              <a:defRPr/>
            </a:pPr>
            <a:endParaRPr lang="fr-FR" sz="1300" smtClean="0">
              <a:effectLst/>
            </a:endParaRPr>
          </a:p>
          <a:p>
            <a:pPr eaLnBrk="1" hangingPunct="1">
              <a:lnSpc>
                <a:spcPct val="80000"/>
              </a:lnSpc>
              <a:buFont typeface="Wingdings" panose="05000000000000000000" pitchFamily="2" charset="2"/>
              <a:buNone/>
              <a:defRPr/>
            </a:pPr>
            <a:r>
              <a:rPr lang="fr-FR" sz="1300" smtClean="0">
                <a:effectLst/>
              </a:rPr>
              <a:t> </a:t>
            </a:r>
            <a:r>
              <a:rPr lang="fr-FR" sz="1300" b="1" smtClean="0">
                <a:effectLst/>
              </a:rPr>
              <a:t>CAA Tennis </a:t>
            </a:r>
            <a:r>
              <a:rPr lang="fr-FR" sz="1300" smtClean="0">
                <a:effectLst/>
              </a:rPr>
              <a:t>3 Novak Djokovic and #4 Andy Murray, plus tennis legends Andre Agassi and Stefanie Graf. </a:t>
            </a:r>
          </a:p>
          <a:p>
            <a:pPr eaLnBrk="1" hangingPunct="1">
              <a:lnSpc>
                <a:spcPct val="80000"/>
              </a:lnSpc>
              <a:buFont typeface="Wingdings" panose="05000000000000000000" pitchFamily="2" charset="2"/>
              <a:buNone/>
              <a:defRPr/>
            </a:pPr>
            <a:endParaRPr lang="fr-FR" sz="1300" smtClean="0">
              <a:effectLst/>
            </a:endParaRPr>
          </a:p>
          <a:p>
            <a:pPr eaLnBrk="1" hangingPunct="1">
              <a:lnSpc>
                <a:spcPct val="80000"/>
              </a:lnSpc>
              <a:buFont typeface="Wingdings" panose="05000000000000000000" pitchFamily="2" charset="2"/>
              <a:buNone/>
              <a:defRPr/>
            </a:pPr>
            <a:r>
              <a:rPr lang="fr-FR" sz="1300" smtClean="0">
                <a:effectLst/>
              </a:rPr>
              <a:t> Cristiano Ronaldo, renowned manager of Real Madrid José Mourinho, Chelsea FC’s Deco, Manchester United stars Nani and Anderson, and along with CAA client Simon Fuller, represents David Beckham, for whom it orchestrated the landmark deal that brought him to Major League Soccer’s Los Angeles Galaxy.</a:t>
            </a:r>
          </a:p>
          <a:p>
            <a:pPr eaLnBrk="1" hangingPunct="1">
              <a:lnSpc>
                <a:spcPct val="80000"/>
              </a:lnSpc>
              <a:buFont typeface="Wingdings" panose="05000000000000000000" pitchFamily="2" charset="2"/>
              <a:buNone/>
              <a:defRPr/>
            </a:pPr>
            <a:r>
              <a:rPr lang="fr-FR" sz="1300" smtClean="0">
                <a:effectLst/>
              </a:rPr>
              <a:t> </a:t>
            </a:r>
          </a:p>
          <a:p>
            <a:pPr eaLnBrk="1" hangingPunct="1">
              <a:lnSpc>
                <a:spcPct val="80000"/>
              </a:lnSpc>
              <a:buFont typeface="Wingdings" panose="05000000000000000000" pitchFamily="2" charset="2"/>
              <a:buNone/>
              <a:defRPr/>
            </a:pPr>
            <a:r>
              <a:rPr lang="fr-FR" sz="1300" smtClean="0">
                <a:effectLst/>
              </a:rPr>
              <a:t> In 2009, CAA was the organizer of the </a:t>
            </a:r>
            <a:r>
              <a:rPr lang="fr-FR" sz="1300" i="1" smtClean="0">
                <a:effectLst/>
              </a:rPr>
              <a:t>World Football Challenge</a:t>
            </a:r>
            <a:r>
              <a:rPr lang="fr-FR" sz="1300" smtClean="0">
                <a:effectLst/>
              </a:rPr>
              <a:t>, a six-city round robin tournament which brought Chelsea FC, AC Milan, FC Internazionale Milano, and Club America to compete in the United States, and became the most watched international soccer exhibition matches to air on Spanish-language cable all year. </a:t>
            </a:r>
          </a:p>
          <a:p>
            <a:pPr eaLnBrk="1" hangingPunct="1">
              <a:lnSpc>
                <a:spcPct val="80000"/>
              </a:lnSpc>
              <a:buFont typeface="Wingdings" panose="05000000000000000000" pitchFamily="2" charset="2"/>
              <a:buNone/>
              <a:defRPr/>
            </a:pPr>
            <a:endParaRPr lang="fr-FR" sz="1300" smtClean="0">
              <a:effectLst/>
            </a:endParaRPr>
          </a:p>
          <a:p>
            <a:pPr eaLnBrk="1" hangingPunct="1">
              <a:lnSpc>
                <a:spcPct val="80000"/>
              </a:lnSpc>
              <a:buFont typeface="Wingdings" panose="05000000000000000000" pitchFamily="2" charset="2"/>
              <a:buNone/>
              <a:defRPr/>
            </a:pPr>
            <a:r>
              <a:rPr lang="fr-FR" sz="1300" smtClean="0">
                <a:effectLst/>
              </a:rPr>
              <a:t> </a:t>
            </a:r>
            <a:r>
              <a:rPr lang="fr-FR" sz="1300" b="1" smtClean="0">
                <a:effectLst/>
              </a:rPr>
              <a:t>CAA Golf </a:t>
            </a:r>
            <a:r>
              <a:rPr lang="fr-FR" sz="1300" smtClean="0">
                <a:effectLst/>
              </a:rPr>
              <a:t>represents </a:t>
            </a:r>
            <a:r>
              <a:rPr lang="fr-FR" sz="1300" i="1" smtClean="0">
                <a:effectLst/>
              </a:rPr>
              <a:t>Sports Illustrated</a:t>
            </a:r>
            <a:r>
              <a:rPr lang="fr-FR" sz="1300" smtClean="0">
                <a:effectLst/>
              </a:rPr>
              <a:t>’s “Individual Male Athlete of the Century” Jack Nicklaus and legendary champion Greg Norman, who spent seven years atop the world rankings and now heads a global enterprise. </a:t>
            </a:r>
          </a:p>
          <a:p>
            <a:pPr eaLnBrk="1" hangingPunct="1">
              <a:lnSpc>
                <a:spcPct val="80000"/>
              </a:lnSpc>
              <a:buFont typeface="Wingdings" panose="05000000000000000000" pitchFamily="2" charset="2"/>
              <a:buNone/>
              <a:defRPr/>
            </a:pPr>
            <a:endParaRPr lang="fr-FR" sz="1300" smtClean="0">
              <a:effectLst/>
            </a:endParaRPr>
          </a:p>
          <a:p>
            <a:pPr eaLnBrk="1" hangingPunct="1">
              <a:lnSpc>
                <a:spcPct val="80000"/>
              </a:lnSpc>
              <a:buFont typeface="Wingdings" panose="05000000000000000000" pitchFamily="2" charset="2"/>
              <a:buNone/>
              <a:defRPr/>
            </a:pPr>
            <a:r>
              <a:rPr lang="fr-FR" sz="1300" smtClean="0">
                <a:effectLst/>
              </a:rPr>
              <a:t> The agency represents such superstar athletes as </a:t>
            </a:r>
            <a:r>
              <a:rPr lang="fr-FR" sz="1300" b="1" smtClean="0">
                <a:effectLst/>
              </a:rPr>
              <a:t>action sports icons </a:t>
            </a:r>
            <a:r>
              <a:rPr lang="fr-FR" sz="1300" smtClean="0">
                <a:effectLst/>
              </a:rPr>
              <a:t>Tony Hawk and Shaun White and four-time reigning NASCAR champion Jimmie Johnson. </a:t>
            </a:r>
          </a:p>
          <a:p>
            <a:pPr eaLnBrk="1" hangingPunct="1">
              <a:lnSpc>
                <a:spcPct val="80000"/>
              </a:lnSpc>
              <a:buFont typeface="Wingdings" panose="05000000000000000000" pitchFamily="2" charset="2"/>
              <a:buNone/>
              <a:defRPr/>
            </a:pPr>
            <a:endParaRPr lang="fr-FR" sz="1300" smtClean="0">
              <a:effectLst/>
            </a:endParaRPr>
          </a:p>
          <a:p>
            <a:pPr eaLnBrk="1" hangingPunct="1">
              <a:lnSpc>
                <a:spcPct val="80000"/>
              </a:lnSpc>
              <a:buFont typeface="Wingdings" panose="05000000000000000000" pitchFamily="2" charset="2"/>
              <a:buNone/>
              <a:defRPr/>
            </a:pPr>
            <a:r>
              <a:rPr lang="fr-FR" sz="1300" smtClean="0">
                <a:effectLst/>
              </a:rPr>
              <a:t> CAA Sports won the highly-coveted assignments to sell major corporate partnerships for the new Yankee Stadium and the soon-to-be renovated Madison Square Garden, and has since closed nearly 20 deals. </a:t>
            </a:r>
          </a:p>
          <a:p>
            <a:pPr eaLnBrk="1" hangingPunct="1">
              <a:lnSpc>
                <a:spcPct val="80000"/>
              </a:lnSpc>
              <a:buFont typeface="Wingdings" panose="05000000000000000000" pitchFamily="2" charset="2"/>
              <a:buNone/>
              <a:defRPr/>
            </a:pPr>
            <a:endParaRPr lang="fr-FR" sz="1300" smtClean="0">
              <a:effectLst/>
            </a:endParaRPr>
          </a:p>
          <a:p>
            <a:pPr eaLnBrk="1" hangingPunct="1">
              <a:lnSpc>
                <a:spcPct val="80000"/>
              </a:lnSpc>
              <a:buFont typeface="Wingdings" panose="05000000000000000000" pitchFamily="2" charset="2"/>
              <a:buNone/>
              <a:defRPr/>
            </a:pPr>
            <a:r>
              <a:rPr lang="fr-FR" sz="1300" smtClean="0">
                <a:effectLst/>
              </a:rPr>
              <a:t> Corporate clients also include FC Barcelona, Chelsea FC, Juventus FC, and StubHub, among many others. </a:t>
            </a:r>
          </a:p>
          <a:p>
            <a:pPr eaLnBrk="1" hangingPunct="1">
              <a:lnSpc>
                <a:spcPct val="80000"/>
              </a:lnSpc>
              <a:defRPr/>
            </a:pPr>
            <a:endParaRPr lang="fr-FR" sz="1300" smtClean="0">
              <a:effectLst/>
            </a:endParaRPr>
          </a:p>
          <a:p>
            <a:pPr eaLnBrk="1" hangingPunct="1">
              <a:lnSpc>
                <a:spcPct val="80000"/>
              </a:lnSpc>
              <a:buFont typeface="Wingdings" panose="05000000000000000000" pitchFamily="2" charset="2"/>
              <a:buNone/>
              <a:defRPr/>
            </a:pPr>
            <a:endParaRPr lang="fr-FR" sz="1400" smtClean="0">
              <a:effectLst/>
            </a:endParaRPr>
          </a:p>
          <a:p>
            <a:pPr eaLnBrk="1" hangingPunct="1">
              <a:lnSpc>
                <a:spcPct val="80000"/>
              </a:lnSpc>
              <a:buFont typeface="Wingdings" panose="05000000000000000000" pitchFamily="2" charset="2"/>
              <a:buNone/>
              <a:defRPr/>
            </a:pPr>
            <a:endParaRPr lang="fr-FR" sz="1400" smtClean="0">
              <a:effectLst/>
            </a:endParaRPr>
          </a:p>
          <a:p>
            <a:pPr eaLnBrk="1" hangingPunct="1">
              <a:lnSpc>
                <a:spcPct val="80000"/>
              </a:lnSpc>
              <a:buFont typeface="Wingdings" panose="05000000000000000000" pitchFamily="2" charset="2"/>
              <a:buNone/>
              <a:defRPr/>
            </a:pPr>
            <a:endParaRPr lang="fr-FR" sz="1200" smtClean="0"/>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sz="quarter"/>
          </p:nvPr>
        </p:nvSpPr>
        <p:spPr/>
        <p:txBody>
          <a:bodyPr/>
          <a:lstStyle/>
          <a:p>
            <a:r>
              <a:rPr lang="fr-FR" dirty="0" err="1" smtClean="0"/>
              <a:t>Assets</a:t>
            </a:r>
            <a:r>
              <a:rPr lang="fr-FR" dirty="0" smtClean="0"/>
              <a:t> Construction !</a:t>
            </a:r>
            <a:endParaRPr lang="fr-FR" dirty="0"/>
          </a:p>
        </p:txBody>
      </p:sp>
      <p:sp>
        <p:nvSpPr>
          <p:cNvPr id="3" name="Sous-titre 2"/>
          <p:cNvSpPr>
            <a:spLocks noGrp="1"/>
          </p:cNvSpPr>
          <p:nvPr>
            <p:ph type="subTitle" sz="quarter" idx="1"/>
          </p:nvPr>
        </p:nvSpPr>
        <p:spPr/>
        <p:txBody>
          <a:bodyPr/>
          <a:lstStyle/>
          <a:p>
            <a:r>
              <a:rPr lang="fr-FR" dirty="0" smtClean="0"/>
              <a:t>Be efficient !</a:t>
            </a:r>
          </a:p>
        </p:txBody>
      </p:sp>
    </p:spTree>
    <p:extLst>
      <p:ext uri="{BB962C8B-B14F-4D97-AF65-F5344CB8AC3E}">
        <p14:creationId xmlns:p14="http://schemas.microsoft.com/office/powerpoint/2010/main" val="3135398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764704"/>
            <a:ext cx="9144000" cy="5143501"/>
          </a:xfrm>
          <a:prstGeom prst="rect">
            <a:avLst/>
          </a:prstGeom>
        </p:spPr>
      </p:pic>
    </p:spTree>
    <p:extLst>
      <p:ext uri="{BB962C8B-B14F-4D97-AF65-F5344CB8AC3E}">
        <p14:creationId xmlns:p14="http://schemas.microsoft.com/office/powerpoint/2010/main" val="4065996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857250"/>
            <a:ext cx="9180512" cy="5164038"/>
          </a:xfrm>
          <a:prstGeom prst="rect">
            <a:avLst/>
          </a:prstGeom>
          <a:solidFill>
            <a:schemeClr val="tx1"/>
          </a:solidFill>
        </p:spPr>
      </p:pic>
    </p:spTree>
    <p:extLst>
      <p:ext uri="{BB962C8B-B14F-4D97-AF65-F5344CB8AC3E}">
        <p14:creationId xmlns:p14="http://schemas.microsoft.com/office/powerpoint/2010/main" val="1114849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ctrTitle"/>
          </p:nvPr>
        </p:nvSpPr>
        <p:spPr/>
        <p:txBody>
          <a:bodyPr/>
          <a:lstStyle/>
          <a:p>
            <a:pPr eaLnBrk="1" hangingPunct="1">
              <a:defRPr/>
            </a:pPr>
            <a:r>
              <a:rPr lang="en-US" b="1" smtClean="0"/>
              <a:t>Business Plan &amp; Model</a:t>
            </a:r>
          </a:p>
        </p:txBody>
      </p:sp>
      <p:sp>
        <p:nvSpPr>
          <p:cNvPr id="121859" name="Rectangle 3"/>
          <p:cNvSpPr>
            <a:spLocks noGrp="1" noChangeArrowheads="1"/>
          </p:cNvSpPr>
          <p:nvPr>
            <p:ph type="subTitle" idx="1"/>
          </p:nvPr>
        </p:nvSpPr>
        <p:spPr/>
        <p:txBody>
          <a:bodyPr/>
          <a:lstStyle/>
          <a:p>
            <a:pPr eaLnBrk="1" hangingPunct="1">
              <a:defRPr/>
            </a:pPr>
            <a:r>
              <a:rPr lang="en-US" smtClean="0"/>
              <a:t>From theory to practice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250825" y="277813"/>
            <a:ext cx="8713788"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en-US" sz="3200" b="1" dirty="0" smtClean="0">
                <a:solidFill>
                  <a:schemeClr val="tx2"/>
                </a:solidFill>
                <a:effectLst>
                  <a:outerShdw blurRad="38100" dist="38100" dir="2700000" algn="tl">
                    <a:srgbClr val="000000"/>
                  </a:outerShdw>
                </a:effectLst>
                <a:latin typeface="Arial" charset="0"/>
                <a:cs typeface="Arial" charset="0"/>
              </a:rPr>
              <a:t>Strategic management of Stakeholders </a:t>
            </a:r>
            <a:r>
              <a:rPr lang="en-US" sz="3200" b="1" dirty="0">
                <a:solidFill>
                  <a:schemeClr val="tx2"/>
                </a:solidFill>
                <a:effectLst>
                  <a:outerShdw blurRad="38100" dist="38100" dir="2700000" algn="tl">
                    <a:srgbClr val="000000"/>
                  </a:outerShdw>
                </a:effectLst>
                <a:latin typeface="Arial" charset="0"/>
                <a:cs typeface="Arial" charset="0"/>
              </a:rPr>
              <a:t>in sport organizations</a:t>
            </a:r>
            <a:r>
              <a:rPr lang="en-US" sz="3200" dirty="0">
                <a:solidFill>
                  <a:schemeClr val="tx2"/>
                </a:solidFill>
                <a:effectLst>
                  <a:outerShdw blurRad="38100" dist="38100" dir="2700000" algn="tl">
                    <a:srgbClr val="000000"/>
                  </a:outerShdw>
                </a:effectLst>
                <a:latin typeface="Arial" charset="0"/>
                <a:cs typeface="Arial" charset="0"/>
              </a:rPr>
              <a:t> </a:t>
            </a:r>
            <a:r>
              <a:rPr lang="en-US" sz="3200" b="1" dirty="0">
                <a:solidFill>
                  <a:schemeClr val="tx2"/>
                </a:solidFill>
                <a:effectLst>
                  <a:outerShdw blurRad="38100" dist="38100" dir="2700000" algn="tl">
                    <a:srgbClr val="000000"/>
                  </a:outerShdw>
                </a:effectLst>
                <a:latin typeface="Arial" charset="0"/>
                <a:cs typeface="Arial" charset="0"/>
              </a:rPr>
              <a:t>ecosystem</a:t>
            </a:r>
          </a:p>
        </p:txBody>
      </p:sp>
      <p:sp>
        <p:nvSpPr>
          <p:cNvPr id="5123" name="AutoShape 3"/>
          <p:cNvSpPr>
            <a:spLocks noChangeAspect="1" noChangeArrowheads="1"/>
          </p:cNvSpPr>
          <p:nvPr/>
        </p:nvSpPr>
        <p:spPr bwMode="auto">
          <a:xfrm>
            <a:off x="0" y="1557338"/>
            <a:ext cx="91440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124" name="Text Box 4"/>
          <p:cNvSpPr txBox="1">
            <a:spLocks noChangeArrowheads="1"/>
          </p:cNvSpPr>
          <p:nvPr/>
        </p:nvSpPr>
        <p:spPr bwMode="auto">
          <a:xfrm>
            <a:off x="731838" y="1989138"/>
            <a:ext cx="2193925" cy="647700"/>
          </a:xfrm>
          <a:prstGeom prst="rect">
            <a:avLst/>
          </a:prstGeom>
          <a:solidFill>
            <a:srgbClr val="FF33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Private sponsors</a:t>
            </a:r>
          </a:p>
        </p:txBody>
      </p:sp>
      <p:sp>
        <p:nvSpPr>
          <p:cNvPr id="5125" name="Text Box 5"/>
          <p:cNvSpPr txBox="1">
            <a:spLocks noChangeArrowheads="1"/>
          </p:cNvSpPr>
          <p:nvPr/>
        </p:nvSpPr>
        <p:spPr bwMode="auto">
          <a:xfrm>
            <a:off x="392113" y="3717925"/>
            <a:ext cx="1985962" cy="647700"/>
          </a:xfrm>
          <a:prstGeom prst="rect">
            <a:avLst/>
          </a:prstGeom>
          <a:solidFill>
            <a:srgbClr val="0000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Verdana" panose="020B0604030504040204" pitchFamily="34" charset="0"/>
              </a:rPr>
              <a:t>Organisation</a:t>
            </a:r>
          </a:p>
        </p:txBody>
      </p:sp>
      <p:sp>
        <p:nvSpPr>
          <p:cNvPr id="5126" name="Text Box 6"/>
          <p:cNvSpPr txBox="1">
            <a:spLocks noChangeArrowheads="1"/>
          </p:cNvSpPr>
          <p:nvPr/>
        </p:nvSpPr>
        <p:spPr bwMode="auto">
          <a:xfrm>
            <a:off x="3475038" y="1989138"/>
            <a:ext cx="2193925" cy="647700"/>
          </a:xfrm>
          <a:prstGeom prst="rect">
            <a:avLst/>
          </a:prstGeom>
          <a:solidFill>
            <a:srgbClr val="CC99FF"/>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Public sponsors</a:t>
            </a:r>
          </a:p>
        </p:txBody>
      </p:sp>
      <p:sp>
        <p:nvSpPr>
          <p:cNvPr id="5127" name="Text Box 7"/>
          <p:cNvSpPr txBox="1">
            <a:spLocks noChangeArrowheads="1"/>
          </p:cNvSpPr>
          <p:nvPr/>
        </p:nvSpPr>
        <p:spPr bwMode="auto">
          <a:xfrm>
            <a:off x="6034088" y="1989138"/>
            <a:ext cx="2560637" cy="647700"/>
          </a:xfrm>
          <a:prstGeom prst="rect">
            <a:avLst/>
          </a:prstGeom>
          <a:solidFill>
            <a:srgbClr val="CC99FF"/>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Sport institutions</a:t>
            </a:r>
          </a:p>
        </p:txBody>
      </p:sp>
      <p:sp>
        <p:nvSpPr>
          <p:cNvPr id="5128" name="Text Box 8"/>
          <p:cNvSpPr txBox="1">
            <a:spLocks noChangeArrowheads="1"/>
          </p:cNvSpPr>
          <p:nvPr/>
        </p:nvSpPr>
        <p:spPr bwMode="auto">
          <a:xfrm>
            <a:off x="4022725" y="5445125"/>
            <a:ext cx="1096963" cy="646113"/>
          </a:xfrm>
          <a:prstGeom prst="rect">
            <a:avLst/>
          </a:prstGeom>
          <a:solidFill>
            <a:srgbClr val="FF33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Media</a:t>
            </a:r>
          </a:p>
        </p:txBody>
      </p:sp>
      <p:sp>
        <p:nvSpPr>
          <p:cNvPr id="5129" name="Text Box 9"/>
          <p:cNvSpPr txBox="1">
            <a:spLocks noChangeArrowheads="1"/>
          </p:cNvSpPr>
          <p:nvPr/>
        </p:nvSpPr>
        <p:spPr bwMode="auto">
          <a:xfrm>
            <a:off x="5851525" y="5227638"/>
            <a:ext cx="1646238" cy="649287"/>
          </a:xfrm>
          <a:prstGeom prst="rect">
            <a:avLst/>
          </a:prstGeom>
          <a:solidFill>
            <a:srgbClr val="FFFF99"/>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Spectators</a:t>
            </a:r>
          </a:p>
        </p:txBody>
      </p:sp>
      <p:sp>
        <p:nvSpPr>
          <p:cNvPr id="5130" name="Text Box 10"/>
          <p:cNvSpPr txBox="1">
            <a:spLocks noChangeArrowheads="1"/>
          </p:cNvSpPr>
          <p:nvPr/>
        </p:nvSpPr>
        <p:spPr bwMode="auto">
          <a:xfrm>
            <a:off x="6581775" y="3716338"/>
            <a:ext cx="1281113" cy="649287"/>
          </a:xfrm>
          <a:prstGeom prst="rect">
            <a:avLst/>
          </a:prstGeom>
          <a:solidFill>
            <a:srgbClr val="FFFF99"/>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Athletes</a:t>
            </a:r>
          </a:p>
        </p:txBody>
      </p:sp>
      <p:sp>
        <p:nvSpPr>
          <p:cNvPr id="5131" name="Text Box 11"/>
          <p:cNvSpPr txBox="1">
            <a:spLocks noChangeArrowheads="1"/>
          </p:cNvSpPr>
          <p:nvPr/>
        </p:nvSpPr>
        <p:spPr bwMode="auto">
          <a:xfrm>
            <a:off x="1462088" y="5227638"/>
            <a:ext cx="1647825" cy="649287"/>
          </a:xfrm>
          <a:prstGeom prst="rect">
            <a:avLst/>
          </a:prstGeom>
          <a:solidFill>
            <a:srgbClr val="0000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b="1">
                <a:latin typeface="Tahoma" panose="020B0604030504040204" pitchFamily="34" charset="0"/>
              </a:rPr>
              <a:t>Suppliers</a:t>
            </a:r>
            <a:r>
              <a:rPr lang="en-US" altLang="fr-FR" sz="1800">
                <a:solidFill>
                  <a:schemeClr val="accent1"/>
                </a:solidFill>
                <a:latin typeface="Tahoma" panose="020B0604030504040204" pitchFamily="34" charset="0"/>
              </a:rPr>
              <a:t> </a:t>
            </a:r>
            <a:endParaRPr lang="fr-FR" altLang="fr-FR" sz="1800">
              <a:solidFill>
                <a:schemeClr val="accent1"/>
              </a:solidFill>
              <a:latin typeface="Tahoma" panose="020B0604030504040204" pitchFamily="34" charset="0"/>
            </a:endParaRPr>
          </a:p>
        </p:txBody>
      </p:sp>
      <p:sp>
        <p:nvSpPr>
          <p:cNvPr id="5132" name="Oval 12"/>
          <p:cNvSpPr>
            <a:spLocks noChangeArrowheads="1"/>
          </p:cNvSpPr>
          <p:nvPr/>
        </p:nvSpPr>
        <p:spPr bwMode="auto">
          <a:xfrm>
            <a:off x="3657600" y="3500438"/>
            <a:ext cx="1827213" cy="1079500"/>
          </a:xfrm>
          <a:prstGeom prst="ellipse">
            <a:avLst/>
          </a:prstGeom>
          <a:solidFill>
            <a:srgbClr val="FFCC00"/>
          </a:solidFill>
          <a:ln w="9525">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2000" b="1">
                <a:solidFill>
                  <a:srgbClr val="000000"/>
                </a:solidFill>
                <a:latin typeface="Tahoma" panose="020B0604030504040204" pitchFamily="34" charset="0"/>
              </a:rPr>
              <a:t>Event / Club</a:t>
            </a:r>
          </a:p>
        </p:txBody>
      </p:sp>
      <p:sp>
        <p:nvSpPr>
          <p:cNvPr id="5133" name="Line 13"/>
          <p:cNvSpPr>
            <a:spLocks noChangeShapeType="1"/>
          </p:cNvSpPr>
          <p:nvPr/>
        </p:nvSpPr>
        <p:spPr bwMode="auto">
          <a:xfrm flipV="1">
            <a:off x="3109913" y="4579938"/>
            <a:ext cx="912812"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4" name="Line 14"/>
          <p:cNvSpPr>
            <a:spLocks noChangeShapeType="1"/>
          </p:cNvSpPr>
          <p:nvPr/>
        </p:nvSpPr>
        <p:spPr bwMode="auto">
          <a:xfrm flipV="1">
            <a:off x="4572000" y="4579938"/>
            <a:ext cx="1588" cy="865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5" name="Line 15"/>
          <p:cNvSpPr>
            <a:spLocks noChangeShapeType="1"/>
          </p:cNvSpPr>
          <p:nvPr/>
        </p:nvSpPr>
        <p:spPr bwMode="auto">
          <a:xfrm flipH="1" flipV="1">
            <a:off x="5119688" y="4579938"/>
            <a:ext cx="731837"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6" name="Line 16"/>
          <p:cNvSpPr>
            <a:spLocks noChangeShapeType="1"/>
          </p:cNvSpPr>
          <p:nvPr/>
        </p:nvSpPr>
        <p:spPr bwMode="auto">
          <a:xfrm flipH="1">
            <a:off x="5484813" y="3933825"/>
            <a:ext cx="10969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7" name="Line 17"/>
          <p:cNvSpPr>
            <a:spLocks noChangeShapeType="1"/>
          </p:cNvSpPr>
          <p:nvPr/>
        </p:nvSpPr>
        <p:spPr bwMode="auto">
          <a:xfrm>
            <a:off x="2378075" y="3933825"/>
            <a:ext cx="12795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8" name="Line 18"/>
          <p:cNvSpPr>
            <a:spLocks noChangeShapeType="1"/>
          </p:cNvSpPr>
          <p:nvPr/>
        </p:nvSpPr>
        <p:spPr bwMode="auto">
          <a:xfrm>
            <a:off x="2925763" y="2636838"/>
            <a:ext cx="91440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9" name="Line 19"/>
          <p:cNvSpPr>
            <a:spLocks noChangeShapeType="1"/>
          </p:cNvSpPr>
          <p:nvPr/>
        </p:nvSpPr>
        <p:spPr bwMode="auto">
          <a:xfrm>
            <a:off x="4572000" y="2636838"/>
            <a:ext cx="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40" name="Line 20"/>
          <p:cNvSpPr>
            <a:spLocks noChangeShapeType="1"/>
          </p:cNvSpPr>
          <p:nvPr/>
        </p:nvSpPr>
        <p:spPr bwMode="auto">
          <a:xfrm flipH="1">
            <a:off x="5119688" y="2636838"/>
            <a:ext cx="91440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defRPr/>
            </a:pPr>
            <a:r>
              <a:rPr lang="en-US" b="1" smtClean="0"/>
              <a:t>Business Plan</a:t>
            </a:r>
          </a:p>
        </p:txBody>
      </p:sp>
      <p:sp>
        <p:nvSpPr>
          <p:cNvPr id="122883"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Char char="«"/>
              <a:defRPr/>
            </a:pPr>
            <a:r>
              <a:rPr lang="en-US" sz="2800" smtClean="0"/>
              <a:t>A B</a:t>
            </a:r>
            <a:r>
              <a:rPr lang="en-US" sz="2800" b="1" smtClean="0"/>
              <a:t>usiness Plan</a:t>
            </a:r>
            <a:r>
              <a:rPr lang="en-US" sz="2800" smtClean="0"/>
              <a:t> is a document that summarizes the operational and financial objectives of a business and contains the detailed plans and budgets showing how the objectives are to be realized. </a:t>
            </a:r>
          </a:p>
          <a:p>
            <a:pPr eaLnBrk="1" hangingPunct="1">
              <a:lnSpc>
                <a:spcPct val="90000"/>
              </a:lnSpc>
              <a:defRPr/>
            </a:pPr>
            <a:endParaRPr lang="en-US" sz="2800" smtClean="0"/>
          </a:p>
          <a:p>
            <a:pPr eaLnBrk="1" hangingPunct="1">
              <a:lnSpc>
                <a:spcPct val="90000"/>
              </a:lnSpc>
              <a:buFont typeface="Wingdings" panose="05000000000000000000" pitchFamily="2" charset="2"/>
              <a:buChar char="«"/>
              <a:defRPr/>
            </a:pPr>
            <a:r>
              <a:rPr lang="en-US" sz="2800" smtClean="0"/>
              <a:t>A Business Plan includes :</a:t>
            </a:r>
          </a:p>
          <a:p>
            <a:pPr lvl="1" eaLnBrk="1" hangingPunct="1">
              <a:lnSpc>
                <a:spcPct val="90000"/>
              </a:lnSpc>
              <a:defRPr/>
            </a:pPr>
            <a:r>
              <a:rPr lang="en-US" sz="2400" smtClean="0"/>
              <a:t>Strategy formulation and complete description</a:t>
            </a:r>
          </a:p>
          <a:p>
            <a:pPr lvl="1" eaLnBrk="1" hangingPunct="1">
              <a:lnSpc>
                <a:spcPct val="90000"/>
              </a:lnSpc>
              <a:defRPr/>
            </a:pPr>
            <a:r>
              <a:rPr lang="en-US" sz="2400" smtClean="0"/>
              <a:t>Financial aspects linking to the project</a:t>
            </a:r>
          </a:p>
          <a:p>
            <a:pPr lvl="1" eaLnBrk="1" hangingPunct="1">
              <a:lnSpc>
                <a:spcPct val="90000"/>
              </a:lnSpc>
              <a:defRPr/>
            </a:pPr>
            <a:r>
              <a:rPr lang="en-US" sz="2400" smtClean="0"/>
              <a:t>Core Model (Business Model) to resume the link  between strategy and financial returns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defRPr/>
            </a:pPr>
            <a:r>
              <a:rPr lang="en-US" b="1" smtClean="0"/>
              <a:t>Business Plan of what ?</a:t>
            </a:r>
          </a:p>
        </p:txBody>
      </p:sp>
      <p:sp>
        <p:nvSpPr>
          <p:cNvPr id="123907"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Char char="«"/>
              <a:defRPr/>
            </a:pPr>
            <a:r>
              <a:rPr lang="en-US" sz="2800" smtClean="0"/>
              <a:t>For sport organizations :</a:t>
            </a:r>
          </a:p>
          <a:p>
            <a:pPr lvl="1" eaLnBrk="1" hangingPunct="1">
              <a:lnSpc>
                <a:spcPct val="90000"/>
              </a:lnSpc>
              <a:defRPr/>
            </a:pPr>
            <a:r>
              <a:rPr lang="en-US" sz="2400" smtClean="0"/>
              <a:t>New partnership activation ?</a:t>
            </a:r>
          </a:p>
          <a:p>
            <a:pPr lvl="1" eaLnBrk="1" hangingPunct="1">
              <a:lnSpc>
                <a:spcPct val="90000"/>
              </a:lnSpc>
              <a:defRPr/>
            </a:pPr>
            <a:r>
              <a:rPr lang="en-US" sz="2400" smtClean="0"/>
              <a:t>Develop new profit centers ? Stadium ?</a:t>
            </a:r>
          </a:p>
          <a:p>
            <a:pPr lvl="1" eaLnBrk="1" hangingPunct="1">
              <a:lnSpc>
                <a:spcPct val="90000"/>
              </a:lnSpc>
              <a:defRPr/>
            </a:pPr>
            <a:r>
              <a:rPr lang="en-US" sz="2400" smtClean="0"/>
              <a:t>Ticketing strategy : new technologies ? CRM ?</a:t>
            </a:r>
          </a:p>
          <a:p>
            <a:pPr lvl="1" eaLnBrk="1" hangingPunct="1">
              <a:lnSpc>
                <a:spcPct val="90000"/>
              </a:lnSpc>
              <a:defRPr/>
            </a:pPr>
            <a:r>
              <a:rPr lang="en-US" sz="2400" smtClean="0"/>
              <a:t>Merchandising ?</a:t>
            </a:r>
          </a:p>
          <a:p>
            <a:pPr lvl="1" eaLnBrk="1" hangingPunct="1">
              <a:lnSpc>
                <a:spcPct val="90000"/>
              </a:lnSpc>
              <a:defRPr/>
            </a:pPr>
            <a:r>
              <a:rPr lang="en-US" sz="2400" smtClean="0"/>
              <a:t>Branding strategy ? Co-branding ?</a:t>
            </a:r>
          </a:p>
          <a:p>
            <a:pPr lvl="1" eaLnBrk="1" hangingPunct="1">
              <a:lnSpc>
                <a:spcPct val="90000"/>
              </a:lnSpc>
              <a:defRPr/>
            </a:pPr>
            <a:r>
              <a:rPr lang="en-US" sz="2400" smtClean="0"/>
              <a:t>Diversification ? </a:t>
            </a:r>
          </a:p>
          <a:p>
            <a:pPr lvl="1" eaLnBrk="1" hangingPunct="1">
              <a:lnSpc>
                <a:spcPct val="90000"/>
              </a:lnSpc>
              <a:defRPr/>
            </a:pPr>
            <a:r>
              <a:rPr lang="en-US" sz="2400" smtClean="0"/>
              <a:t>Training ?</a:t>
            </a:r>
          </a:p>
          <a:p>
            <a:pPr lvl="1" eaLnBrk="1" hangingPunct="1">
              <a:lnSpc>
                <a:spcPct val="90000"/>
              </a:lnSpc>
              <a:defRPr/>
            </a:pPr>
            <a:r>
              <a:rPr lang="en-US" sz="2400" smtClean="0"/>
              <a:t>Recruitment ? </a:t>
            </a:r>
          </a:p>
          <a:p>
            <a:pPr lvl="1" eaLnBrk="1" hangingPunct="1">
              <a:lnSpc>
                <a:spcPct val="90000"/>
              </a:lnSpc>
              <a:defRPr/>
            </a:pPr>
            <a:r>
              <a:rPr lang="en-US" sz="2400" smtClean="0"/>
              <a:t>Quotation ?</a:t>
            </a:r>
          </a:p>
          <a:p>
            <a:pPr lvl="1" eaLnBrk="1" hangingPunct="1">
              <a:lnSpc>
                <a:spcPct val="90000"/>
              </a:lnSpc>
              <a:defRPr/>
            </a:pPr>
            <a:r>
              <a:rPr lang="en-US" sz="2400" smtClean="0"/>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defRPr/>
            </a:pPr>
            <a:r>
              <a:rPr lang="en-US" smtClean="0"/>
              <a:t>Business Plan approach</a:t>
            </a:r>
          </a:p>
        </p:txBody>
      </p:sp>
      <p:sp>
        <p:nvSpPr>
          <p:cNvPr id="124931"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Char char="«"/>
              <a:defRPr/>
            </a:pPr>
            <a:r>
              <a:rPr lang="en-US" smtClean="0"/>
              <a:t>For sport organizations </a:t>
            </a:r>
            <a:r>
              <a:rPr lang="en-US" smtClean="0">
                <a:sym typeface="Wingdings" pitchFamily="2" charset="2"/>
              </a:rPr>
              <a:t> </a:t>
            </a:r>
            <a:r>
              <a:rPr lang="en-US" i="1" smtClean="0">
                <a:solidFill>
                  <a:schemeClr val="hlink"/>
                </a:solidFill>
                <a:sym typeface="Wingdings" pitchFamily="2" charset="2"/>
              </a:rPr>
              <a:t>specific “hybrid” approach  : RBV development at first and environment analysis as a kind support in a generic (classical) “background”</a:t>
            </a:r>
            <a:endParaRPr lang="en-US" i="1" smtClean="0">
              <a:solidFill>
                <a:schemeClr val="hlink"/>
              </a:solidFill>
            </a:endParaRPr>
          </a:p>
          <a:p>
            <a:pPr eaLnBrk="1" hangingPunct="1">
              <a:lnSpc>
                <a:spcPct val="90000"/>
              </a:lnSpc>
              <a:defRPr/>
            </a:pPr>
            <a:endParaRPr lang="en-US" i="1" smtClean="0">
              <a:solidFill>
                <a:schemeClr val="hlink"/>
              </a:solidFill>
            </a:endParaRPr>
          </a:p>
          <a:p>
            <a:pPr eaLnBrk="1" hangingPunct="1">
              <a:lnSpc>
                <a:spcPct val="90000"/>
              </a:lnSpc>
              <a:buFont typeface="Wingdings" panose="05000000000000000000" pitchFamily="2" charset="2"/>
              <a:buChar char="«"/>
              <a:defRPr/>
            </a:pPr>
            <a:r>
              <a:rPr lang="en-US" smtClean="0"/>
              <a:t>3 levels :</a:t>
            </a:r>
          </a:p>
          <a:p>
            <a:pPr lvl="1" eaLnBrk="1" hangingPunct="1">
              <a:lnSpc>
                <a:spcPct val="90000"/>
              </a:lnSpc>
              <a:defRPr/>
            </a:pPr>
            <a:r>
              <a:rPr lang="en-US" b="1" i="1" smtClean="0">
                <a:solidFill>
                  <a:schemeClr val="folHlink"/>
                </a:solidFill>
              </a:rPr>
              <a:t>Evaluation</a:t>
            </a:r>
          </a:p>
          <a:p>
            <a:pPr lvl="1" eaLnBrk="1" hangingPunct="1">
              <a:lnSpc>
                <a:spcPct val="90000"/>
              </a:lnSpc>
              <a:defRPr/>
            </a:pPr>
            <a:r>
              <a:rPr lang="en-US" b="1" i="1" smtClean="0">
                <a:solidFill>
                  <a:schemeClr val="folHlink"/>
                </a:solidFill>
              </a:rPr>
              <a:t>Organization</a:t>
            </a:r>
          </a:p>
          <a:p>
            <a:pPr lvl="1" eaLnBrk="1" hangingPunct="1">
              <a:lnSpc>
                <a:spcPct val="90000"/>
              </a:lnSpc>
              <a:defRPr/>
            </a:pPr>
            <a:r>
              <a:rPr lang="en-US" b="1" i="1" smtClean="0">
                <a:solidFill>
                  <a:schemeClr val="folHlink"/>
                </a:solidFill>
              </a:rPr>
              <a:t>Restitution</a:t>
            </a:r>
          </a:p>
          <a:p>
            <a:pPr eaLnBrk="1" hangingPunct="1">
              <a:lnSpc>
                <a:spcPct val="90000"/>
              </a:lnSpc>
              <a:defRPr/>
            </a:pPr>
            <a:endParaRPr lang="en-US" b="1" i="1" smtClean="0">
              <a:solidFill>
                <a:schemeClr val="folHlink"/>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defRPr/>
            </a:pPr>
            <a:r>
              <a:rPr lang="en-US" b="1" smtClean="0"/>
              <a:t>Evaluation step</a:t>
            </a:r>
          </a:p>
        </p:txBody>
      </p:sp>
      <p:sp>
        <p:nvSpPr>
          <p:cNvPr id="125955" name="Rectangle 3"/>
          <p:cNvSpPr>
            <a:spLocks noGrp="1" noChangeArrowheads="1"/>
          </p:cNvSpPr>
          <p:nvPr>
            <p:ph type="body" idx="1"/>
          </p:nvPr>
        </p:nvSpPr>
        <p:spPr/>
        <p:txBody>
          <a:bodyPr/>
          <a:lstStyle/>
          <a:p>
            <a:pPr eaLnBrk="1" hangingPunct="1">
              <a:lnSpc>
                <a:spcPct val="80000"/>
              </a:lnSpc>
              <a:buFont typeface="Wingdings" panose="05000000000000000000" pitchFamily="2" charset="2"/>
              <a:buChar char="«"/>
              <a:defRPr/>
            </a:pPr>
            <a:r>
              <a:rPr lang="en-US" sz="2800" smtClean="0"/>
              <a:t>1. Assets (resources &amp; capabilities) identification linking to the main profit centers and key stakeholders</a:t>
            </a:r>
          </a:p>
          <a:p>
            <a:pPr eaLnBrk="1" hangingPunct="1">
              <a:lnSpc>
                <a:spcPct val="80000"/>
              </a:lnSpc>
              <a:buFont typeface="Wingdings" panose="05000000000000000000" pitchFamily="2" charset="2"/>
              <a:buChar char="«"/>
              <a:defRPr/>
            </a:pPr>
            <a:r>
              <a:rPr lang="en-US" sz="2800" smtClean="0"/>
              <a:t>2. Potential and rent evaluation of each asset (V.R.I.O)</a:t>
            </a:r>
          </a:p>
          <a:p>
            <a:pPr eaLnBrk="1" hangingPunct="1">
              <a:lnSpc>
                <a:spcPct val="80000"/>
              </a:lnSpc>
              <a:buFont typeface="Wingdings" panose="05000000000000000000" pitchFamily="2" charset="2"/>
              <a:buChar char="«"/>
              <a:defRPr/>
            </a:pPr>
            <a:r>
              <a:rPr lang="en-US" sz="2800" smtClean="0"/>
              <a:t>3. Description of the main characteristics of the “macro” environment :</a:t>
            </a:r>
          </a:p>
          <a:p>
            <a:pPr lvl="1" eaLnBrk="1" hangingPunct="1">
              <a:lnSpc>
                <a:spcPct val="80000"/>
              </a:lnSpc>
              <a:defRPr/>
            </a:pPr>
            <a:r>
              <a:rPr lang="en-US" sz="2400" smtClean="0"/>
              <a:t>Economical</a:t>
            </a:r>
          </a:p>
          <a:p>
            <a:pPr lvl="1" eaLnBrk="1" hangingPunct="1">
              <a:lnSpc>
                <a:spcPct val="80000"/>
              </a:lnSpc>
              <a:defRPr/>
            </a:pPr>
            <a:r>
              <a:rPr lang="en-US" sz="2400" smtClean="0"/>
              <a:t>Political</a:t>
            </a:r>
          </a:p>
          <a:p>
            <a:pPr lvl="1" eaLnBrk="1" hangingPunct="1">
              <a:lnSpc>
                <a:spcPct val="80000"/>
              </a:lnSpc>
              <a:defRPr/>
            </a:pPr>
            <a:r>
              <a:rPr lang="en-US" sz="2400" smtClean="0"/>
              <a:t>Sociological &amp; cultural</a:t>
            </a:r>
          </a:p>
          <a:p>
            <a:pPr lvl="1" eaLnBrk="1" hangingPunct="1">
              <a:lnSpc>
                <a:spcPct val="80000"/>
              </a:lnSpc>
              <a:defRPr/>
            </a:pPr>
            <a:r>
              <a:rPr lang="en-US" sz="2400" smtClean="0"/>
              <a:t>Legal aspects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defRPr/>
            </a:pPr>
            <a:r>
              <a:rPr lang="en-US" b="1" smtClean="0"/>
              <a:t>Evaluation step</a:t>
            </a:r>
          </a:p>
        </p:txBody>
      </p:sp>
      <p:sp>
        <p:nvSpPr>
          <p:cNvPr id="126979" name="Rectangle 3"/>
          <p:cNvSpPr>
            <a:spLocks noGrp="1" noChangeArrowheads="1"/>
          </p:cNvSpPr>
          <p:nvPr>
            <p:ph type="body" idx="1"/>
          </p:nvPr>
        </p:nvSpPr>
        <p:spPr/>
        <p:txBody>
          <a:bodyPr/>
          <a:lstStyle/>
          <a:p>
            <a:pPr eaLnBrk="1" hangingPunct="1">
              <a:lnSpc>
                <a:spcPct val="80000"/>
              </a:lnSpc>
              <a:buFont typeface="Wingdings" panose="05000000000000000000" pitchFamily="2" charset="2"/>
              <a:buChar char="«"/>
              <a:defRPr/>
            </a:pPr>
            <a:r>
              <a:rPr lang="en-US" sz="2400" smtClean="0"/>
              <a:t>4. Description of the main characteristic of the “micro” environment ( “5 forces model”) :</a:t>
            </a:r>
          </a:p>
          <a:p>
            <a:pPr lvl="1" eaLnBrk="1" hangingPunct="1">
              <a:lnSpc>
                <a:spcPct val="80000"/>
              </a:lnSpc>
              <a:defRPr/>
            </a:pPr>
            <a:r>
              <a:rPr lang="en-US" sz="2000" smtClean="0"/>
              <a:t>Identification of your stakeholders linking to resources access and sharing : analyze your control and negotiating power !</a:t>
            </a:r>
          </a:p>
          <a:p>
            <a:pPr lvl="1" eaLnBrk="1" hangingPunct="1">
              <a:lnSpc>
                <a:spcPct val="80000"/>
              </a:lnSpc>
              <a:defRPr/>
            </a:pPr>
            <a:r>
              <a:rPr lang="en-US" sz="2000" smtClean="0"/>
              <a:t>Customers (marketing segmentation) : analyze your control and negotiating power !</a:t>
            </a:r>
          </a:p>
          <a:p>
            <a:pPr lvl="1" eaLnBrk="1" hangingPunct="1">
              <a:lnSpc>
                <a:spcPct val="80000"/>
              </a:lnSpc>
              <a:defRPr/>
            </a:pPr>
            <a:r>
              <a:rPr lang="en-US" sz="2000" smtClean="0"/>
              <a:t>Competitors (direct - substitutes – new entrants) analyze the threats  </a:t>
            </a:r>
          </a:p>
          <a:p>
            <a:pPr eaLnBrk="1" hangingPunct="1">
              <a:lnSpc>
                <a:spcPct val="80000"/>
              </a:lnSpc>
              <a:buFont typeface="Wingdings" panose="05000000000000000000" pitchFamily="2" charset="2"/>
              <a:buChar char="«"/>
              <a:defRPr/>
            </a:pPr>
            <a:r>
              <a:rPr lang="en-US" sz="2400" smtClean="0"/>
              <a:t>5. First summary :</a:t>
            </a:r>
          </a:p>
          <a:p>
            <a:pPr lvl="1" eaLnBrk="1" hangingPunct="1">
              <a:lnSpc>
                <a:spcPct val="80000"/>
              </a:lnSpc>
              <a:defRPr/>
            </a:pPr>
            <a:r>
              <a:rPr lang="en-US" sz="2000" smtClean="0"/>
              <a:t>Financial needs : budget necessary to implement</a:t>
            </a:r>
          </a:p>
          <a:p>
            <a:pPr lvl="1" eaLnBrk="1" hangingPunct="1">
              <a:lnSpc>
                <a:spcPct val="80000"/>
              </a:lnSpc>
              <a:defRPr/>
            </a:pPr>
            <a:r>
              <a:rPr lang="en-US" sz="2000" smtClean="0"/>
              <a:t>Human needs : competencies ? Recruitment ? Formation ? Placements ? Consulting agencies ?</a:t>
            </a:r>
          </a:p>
          <a:p>
            <a:pPr lvl="1" eaLnBrk="1" hangingPunct="1">
              <a:lnSpc>
                <a:spcPct val="80000"/>
              </a:lnSpc>
              <a:defRPr/>
            </a:pPr>
            <a:r>
              <a:rPr lang="en-US" sz="2000" smtClean="0"/>
              <a:t>Global profitability of the development project</a:t>
            </a:r>
          </a:p>
          <a:p>
            <a:pPr lvl="1" eaLnBrk="1" hangingPunct="1">
              <a:lnSpc>
                <a:spcPct val="80000"/>
              </a:lnSpc>
              <a:defRPr/>
            </a:pPr>
            <a:r>
              <a:rPr lang="en-US" sz="2000" smtClean="0"/>
              <a:t>First prices fixation : ticketing – Public Relations – Communication supports - Merchandising…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defRPr/>
            </a:pPr>
            <a:r>
              <a:rPr lang="en-US" b="1" smtClean="0"/>
              <a:t>Organizational step</a:t>
            </a:r>
            <a:r>
              <a:rPr lang="en-US" smtClean="0"/>
              <a:t> </a:t>
            </a:r>
          </a:p>
        </p:txBody>
      </p:sp>
      <p:sp>
        <p:nvSpPr>
          <p:cNvPr id="131075" name="Rectangle 3"/>
          <p:cNvSpPr>
            <a:spLocks noGrp="1" noChangeArrowheads="1"/>
          </p:cNvSpPr>
          <p:nvPr>
            <p:ph type="body" idx="1"/>
          </p:nvPr>
        </p:nvSpPr>
        <p:spPr/>
        <p:txBody>
          <a:bodyPr/>
          <a:lstStyle/>
          <a:p>
            <a:pPr eaLnBrk="1" hangingPunct="1">
              <a:buFont typeface="Wingdings" panose="05000000000000000000" pitchFamily="2" charset="2"/>
              <a:buChar char="«"/>
              <a:defRPr/>
            </a:pPr>
            <a:r>
              <a:rPr lang="en-US" smtClean="0"/>
              <a:t>1. Articulation and orchestration of resources with your capabilities : exploration and exploitation to optimize the whole potential of assets portfolio ?</a:t>
            </a:r>
          </a:p>
          <a:p>
            <a:pPr eaLnBrk="1" hangingPunct="1">
              <a:buFont typeface="Wingdings" panose="05000000000000000000" pitchFamily="2" charset="2"/>
              <a:buChar char="«"/>
              <a:defRPr/>
            </a:pPr>
            <a:r>
              <a:rPr lang="en-US" smtClean="0"/>
              <a:t>2.Interactions between resources : analyze the links and the creation of a system ?</a:t>
            </a:r>
          </a:p>
          <a:p>
            <a:pPr eaLnBrk="1" hangingPunct="1">
              <a:buFont typeface="Wingdings" panose="05000000000000000000" pitchFamily="2" charset="2"/>
              <a:buChar char="«"/>
              <a:defRPr/>
            </a:pPr>
            <a:r>
              <a:rPr lang="en-US" smtClean="0"/>
              <a:t>3.Renew or reject your assets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p:txBody>
          <a:bodyPr/>
          <a:lstStyle/>
          <a:p>
            <a:pPr eaLnBrk="1" hangingPunct="1">
              <a:defRPr/>
            </a:pPr>
            <a:r>
              <a:rPr lang="en-US" sz="4800" b="1" smtClean="0"/>
              <a:t>Resume</a:t>
            </a:r>
            <a:br>
              <a:rPr lang="en-US" sz="4800" b="1" smtClean="0"/>
            </a:br>
            <a:r>
              <a:rPr lang="en-US" sz="4800" b="1" smtClean="0"/>
              <a:t>“BUSINESS MODEL”</a:t>
            </a:r>
          </a:p>
        </p:txBody>
      </p:sp>
      <p:sp>
        <p:nvSpPr>
          <p:cNvPr id="152579" name="Rectangle 3"/>
          <p:cNvSpPr>
            <a:spLocks noGrp="1" noChangeArrowheads="1"/>
          </p:cNvSpPr>
          <p:nvPr>
            <p:ph type="subTitle" idx="1"/>
          </p:nvPr>
        </p:nvSpPr>
        <p:spPr/>
        <p:txBody>
          <a:bodyPr/>
          <a:lstStyle/>
          <a:p>
            <a:pPr eaLnBrk="1" hangingPunct="1">
              <a:defRPr/>
            </a:pPr>
            <a:r>
              <a:rPr lang="en-US" sz="2800" smtClean="0"/>
              <a:t>Definition : a sort of diagram which explain how you can generate profits (more precisely your turnover)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smtClean="0"/>
              <a:t>Business Model ? </a:t>
            </a:r>
            <a:endParaRPr lang="fr-FR" dirty="0"/>
          </a:p>
        </p:txBody>
      </p:sp>
      <p:sp>
        <p:nvSpPr>
          <p:cNvPr id="3" name="Espace réservé du contenu 2"/>
          <p:cNvSpPr>
            <a:spLocks noGrp="1"/>
          </p:cNvSpPr>
          <p:nvPr>
            <p:ph idx="1"/>
          </p:nvPr>
        </p:nvSpPr>
        <p:spPr/>
        <p:txBody>
          <a:bodyPr/>
          <a:lstStyle/>
          <a:p>
            <a:pPr>
              <a:buFont typeface="Wingdings" panose="05000000000000000000" pitchFamily="2" charset="2"/>
              <a:buChar char="q"/>
              <a:defRPr/>
            </a:pPr>
            <a:r>
              <a:rPr lang="en-US" dirty="0"/>
              <a:t>« The essence of the idea is </a:t>
            </a:r>
            <a:r>
              <a:rPr lang="en-US" b="1" dirty="0"/>
              <a:t>‘how you get paid’, or ‘how you </a:t>
            </a:r>
            <a:r>
              <a:rPr lang="en-US" b="1" dirty="0" smtClean="0"/>
              <a:t>make money</a:t>
            </a:r>
            <a:r>
              <a:rPr lang="en-US" b="1" dirty="0"/>
              <a:t>’ </a:t>
            </a:r>
            <a:r>
              <a:rPr lang="en-US" dirty="0"/>
              <a:t>with a taxonomy of alternative mechanisms </a:t>
            </a:r>
            <a:r>
              <a:rPr lang="en-US" dirty="0" smtClean="0"/>
              <a:t>». (</a:t>
            </a:r>
            <a:r>
              <a:rPr lang="fr-FR" dirty="0" err="1"/>
              <a:t>Chesbrough</a:t>
            </a:r>
            <a:r>
              <a:rPr lang="fr-FR" dirty="0"/>
              <a:t> </a:t>
            </a:r>
            <a:r>
              <a:rPr lang="fr-FR" dirty="0" smtClean="0"/>
              <a:t>et </a:t>
            </a:r>
            <a:r>
              <a:rPr lang="fr-FR" dirty="0" err="1" smtClean="0"/>
              <a:t>Rosembloom</a:t>
            </a:r>
            <a:r>
              <a:rPr lang="fr-FR" dirty="0" smtClean="0"/>
              <a:t>, 2002)</a:t>
            </a:r>
            <a:endParaRPr lang="en-US" dirty="0" smtClean="0"/>
          </a:p>
          <a:p>
            <a:pPr>
              <a:buFont typeface="Wingdings" panose="05000000000000000000" pitchFamily="2" charset="2"/>
              <a:buChar char="q"/>
              <a:defRPr/>
            </a:pPr>
            <a:endParaRPr lang="en-US" dirty="0"/>
          </a:p>
          <a:p>
            <a:pPr>
              <a:buFont typeface="Wingdings" panose="05000000000000000000" pitchFamily="2" charset="2"/>
              <a:buChar char="q"/>
              <a:defRPr/>
            </a:pPr>
            <a:r>
              <a:rPr lang="en-US" dirty="0" smtClean="0"/>
              <a:t>« Business model refers to the core architecture of a firm, specifically how it deploys all relevant resources ». (</a:t>
            </a:r>
            <a:r>
              <a:rPr lang="en-US" dirty="0" err="1" smtClean="0"/>
              <a:t>Tapscott</a:t>
            </a:r>
            <a:r>
              <a:rPr lang="en-US" dirty="0" smtClean="0"/>
              <a:t>, 2001)</a:t>
            </a:r>
          </a:p>
          <a:p>
            <a:pPr>
              <a:defRPr/>
            </a:pPr>
            <a:endParaRPr lang="en-US" dirty="0"/>
          </a:p>
          <a:p>
            <a:pPr>
              <a:defRPr/>
            </a:pPr>
            <a:endParaRPr lang="fr-F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defRPr/>
            </a:pPr>
            <a:r>
              <a:rPr lang="en-US" sz="4000" b="1" smtClean="0"/>
              <a:t>5 “keys” to explain for your Business Model</a:t>
            </a:r>
          </a:p>
        </p:txBody>
      </p:sp>
      <p:sp>
        <p:nvSpPr>
          <p:cNvPr id="153603" name="AutoShape 3"/>
          <p:cNvSpPr>
            <a:spLocks noChangeArrowheads="1"/>
          </p:cNvSpPr>
          <p:nvPr/>
        </p:nvSpPr>
        <p:spPr bwMode="auto">
          <a:xfrm>
            <a:off x="1835150" y="2133600"/>
            <a:ext cx="5618163" cy="3887788"/>
          </a:xfrm>
          <a:prstGeom prst="star5">
            <a:avLst/>
          </a:prstGeom>
          <a:solidFill>
            <a:srgbClr val="FFCC99">
              <a:alpha val="50000"/>
            </a:srgbClr>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sz="3200" b="1">
                <a:latin typeface="Snap ITC" pitchFamily="82" charset="0"/>
                <a:cs typeface="Arial" charset="0"/>
              </a:rPr>
              <a:t>Business </a:t>
            </a:r>
          </a:p>
          <a:p>
            <a:pPr algn="ctr" eaLnBrk="1" hangingPunct="1">
              <a:defRPr/>
            </a:pPr>
            <a:r>
              <a:rPr lang="fr-FR" sz="3200" b="1">
                <a:latin typeface="Snap ITC" pitchFamily="82" charset="0"/>
                <a:cs typeface="Arial" charset="0"/>
              </a:rPr>
              <a:t>Model</a:t>
            </a:r>
          </a:p>
        </p:txBody>
      </p:sp>
      <p:sp>
        <p:nvSpPr>
          <p:cNvPr id="28676" name="Text Box 4"/>
          <p:cNvSpPr txBox="1">
            <a:spLocks noChangeArrowheads="1"/>
          </p:cNvSpPr>
          <p:nvPr/>
        </p:nvSpPr>
        <p:spPr bwMode="auto">
          <a:xfrm>
            <a:off x="179388" y="3213100"/>
            <a:ext cx="2378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2400" b="1">
                <a:latin typeface="Times New Roman" panose="02020603050405020304" pitchFamily="18" charset="0"/>
              </a:rPr>
              <a:t>Positioning ?</a:t>
            </a:r>
          </a:p>
        </p:txBody>
      </p:sp>
      <p:sp>
        <p:nvSpPr>
          <p:cNvPr id="28677" name="Text Box 5"/>
          <p:cNvSpPr txBox="1">
            <a:spLocks noChangeArrowheads="1"/>
          </p:cNvSpPr>
          <p:nvPr/>
        </p:nvSpPr>
        <p:spPr bwMode="auto">
          <a:xfrm>
            <a:off x="7200900" y="3141663"/>
            <a:ext cx="1943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2400" b="1">
                <a:latin typeface="Times New Roman" panose="02020603050405020304" pitchFamily="18" charset="0"/>
              </a:rPr>
              <a:t>Singularity ?</a:t>
            </a:r>
          </a:p>
        </p:txBody>
      </p:sp>
      <p:sp>
        <p:nvSpPr>
          <p:cNvPr id="28678" name="Text Box 6"/>
          <p:cNvSpPr txBox="1">
            <a:spLocks noChangeArrowheads="1"/>
          </p:cNvSpPr>
          <p:nvPr/>
        </p:nvSpPr>
        <p:spPr bwMode="auto">
          <a:xfrm>
            <a:off x="3708400" y="1628775"/>
            <a:ext cx="1871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2400" b="1">
                <a:latin typeface="Times New Roman" panose="02020603050405020304" pitchFamily="18" charset="0"/>
              </a:rPr>
              <a:t>Trade ?</a:t>
            </a:r>
          </a:p>
        </p:txBody>
      </p:sp>
      <p:sp>
        <p:nvSpPr>
          <p:cNvPr id="28679" name="Text Box 7"/>
          <p:cNvSpPr txBox="1">
            <a:spLocks noChangeArrowheads="1"/>
          </p:cNvSpPr>
          <p:nvPr/>
        </p:nvSpPr>
        <p:spPr bwMode="auto">
          <a:xfrm>
            <a:off x="1477963" y="5949950"/>
            <a:ext cx="25209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2400" b="1">
                <a:latin typeface="Times New Roman" panose="02020603050405020304" pitchFamily="18" charset="0"/>
              </a:rPr>
              <a:t>Core human compenetencies ?</a:t>
            </a:r>
          </a:p>
        </p:txBody>
      </p:sp>
      <p:sp>
        <p:nvSpPr>
          <p:cNvPr id="28680" name="Text Box 8"/>
          <p:cNvSpPr txBox="1">
            <a:spLocks noChangeArrowheads="1"/>
          </p:cNvSpPr>
          <p:nvPr/>
        </p:nvSpPr>
        <p:spPr bwMode="auto">
          <a:xfrm>
            <a:off x="5003800" y="5949950"/>
            <a:ext cx="35290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2400" b="1">
                <a:latin typeface="Times New Roman" panose="02020603050405020304" pitchFamily="18" charset="0"/>
              </a:rPr>
              <a:t>Description of the demand in your market?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defRPr/>
            </a:pPr>
            <a:r>
              <a:rPr lang="en-US" sz="3200" b="1" smtClean="0"/>
              <a:t>Example of Business Model : ZARA case</a:t>
            </a:r>
          </a:p>
        </p:txBody>
      </p:sp>
      <p:sp>
        <p:nvSpPr>
          <p:cNvPr id="154627" name="Rectangle 3"/>
          <p:cNvSpPr>
            <a:spLocks noGrp="1" noChangeArrowheads="1"/>
          </p:cNvSpPr>
          <p:nvPr>
            <p:ph type="body" idx="1"/>
          </p:nvPr>
        </p:nvSpPr>
        <p:spPr>
          <a:xfrm>
            <a:off x="457200" y="1341438"/>
            <a:ext cx="8229600" cy="5183187"/>
          </a:xfrm>
        </p:spPr>
        <p:txBody>
          <a:bodyPr/>
          <a:lstStyle/>
          <a:p>
            <a:pPr marL="609600" indent="-609600" eaLnBrk="1" hangingPunct="1">
              <a:lnSpc>
                <a:spcPct val="90000"/>
              </a:lnSpc>
              <a:buFont typeface="Wingdings" panose="05000000000000000000" pitchFamily="2" charset="2"/>
              <a:buAutoNum type="arabicPeriod"/>
              <a:defRPr/>
            </a:pPr>
            <a:r>
              <a:rPr lang="en-US" sz="2400" smtClean="0"/>
              <a:t>Creation (imitation in fact !), production (plants), distribution (ZARA shops) of fashion products with a large diffusion</a:t>
            </a:r>
          </a:p>
          <a:p>
            <a:pPr marL="609600" indent="-609600" eaLnBrk="1" hangingPunct="1">
              <a:lnSpc>
                <a:spcPct val="90000"/>
              </a:lnSpc>
              <a:buFont typeface="Wingdings" panose="05000000000000000000" pitchFamily="2" charset="2"/>
              <a:buAutoNum type="arabicPeriod"/>
              <a:defRPr/>
            </a:pPr>
            <a:r>
              <a:rPr lang="en-US" sz="2400" smtClean="0"/>
              <a:t>Positioning in selling fashion products with relative low prices</a:t>
            </a:r>
          </a:p>
          <a:p>
            <a:pPr marL="609600" indent="-609600" eaLnBrk="1" hangingPunct="1">
              <a:lnSpc>
                <a:spcPct val="90000"/>
              </a:lnSpc>
              <a:buFont typeface="Wingdings" panose="05000000000000000000" pitchFamily="2" charset="2"/>
              <a:buAutoNum type="arabicPeriod"/>
              <a:defRPr/>
            </a:pPr>
            <a:r>
              <a:rPr lang="en-US" sz="2400" smtClean="0"/>
              <a:t>Singularity : imitation of fashion actuality (most creative dressmakers) &amp; new models in the shops every week !</a:t>
            </a:r>
          </a:p>
          <a:p>
            <a:pPr marL="609600" indent="-609600" eaLnBrk="1" hangingPunct="1">
              <a:lnSpc>
                <a:spcPct val="90000"/>
              </a:lnSpc>
              <a:buFont typeface="Wingdings" panose="05000000000000000000" pitchFamily="2" charset="2"/>
              <a:buAutoNum type="arabicPeriod"/>
              <a:defRPr/>
            </a:pPr>
            <a:r>
              <a:rPr lang="en-US" sz="2400" smtClean="0"/>
              <a:t>Core competencies : control of all the process of the supply chain management (creation – production – logistic) </a:t>
            </a:r>
            <a:r>
              <a:rPr lang="en-US" sz="2400" smtClean="0">
                <a:sym typeface="Wingdings" pitchFamily="2" charset="2"/>
              </a:rPr>
              <a:t> a just in time strategy very difficult to implement in this industry !</a:t>
            </a:r>
          </a:p>
          <a:p>
            <a:pPr marL="609600" indent="-609600" eaLnBrk="1" hangingPunct="1">
              <a:lnSpc>
                <a:spcPct val="90000"/>
              </a:lnSpc>
              <a:buFont typeface="Wingdings" panose="05000000000000000000" pitchFamily="2" charset="2"/>
              <a:buAutoNum type="arabicPeriod"/>
              <a:defRPr/>
            </a:pPr>
            <a:r>
              <a:rPr lang="en-US" sz="2400" smtClean="0"/>
              <a:t>The demand is very high for this kind of “fashion” products with relative low prices…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611188" y="0"/>
            <a:ext cx="8229600"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700" b="1"/>
              <a:t>Identifying key stakeholders (Mitchell et al., 1997)</a:t>
            </a:r>
          </a:p>
        </p:txBody>
      </p:sp>
      <p:grpSp>
        <p:nvGrpSpPr>
          <p:cNvPr id="6147" name="Group 3"/>
          <p:cNvGrpSpPr>
            <a:grpSpLocks/>
          </p:cNvGrpSpPr>
          <p:nvPr/>
        </p:nvGrpSpPr>
        <p:grpSpPr bwMode="auto">
          <a:xfrm>
            <a:off x="1116013" y="908050"/>
            <a:ext cx="7199312" cy="5949950"/>
            <a:chOff x="1066" y="754"/>
            <a:chExt cx="3900" cy="3130"/>
          </a:xfrm>
        </p:grpSpPr>
        <p:sp>
          <p:nvSpPr>
            <p:cNvPr id="6159" name="Oval 4"/>
            <p:cNvSpPr>
              <a:spLocks noChangeArrowheads="1"/>
            </p:cNvSpPr>
            <p:nvPr/>
          </p:nvSpPr>
          <p:spPr bwMode="auto">
            <a:xfrm>
              <a:off x="1066" y="799"/>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6160" name="Oval 5"/>
            <p:cNvSpPr>
              <a:spLocks noChangeArrowheads="1"/>
            </p:cNvSpPr>
            <p:nvPr/>
          </p:nvSpPr>
          <p:spPr bwMode="auto">
            <a:xfrm>
              <a:off x="2744" y="754"/>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6161" name="Oval 6"/>
            <p:cNvSpPr>
              <a:spLocks noChangeArrowheads="1"/>
            </p:cNvSpPr>
            <p:nvPr/>
          </p:nvSpPr>
          <p:spPr bwMode="auto">
            <a:xfrm>
              <a:off x="1837" y="1888"/>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grpSp>
      <p:sp>
        <p:nvSpPr>
          <p:cNvPr id="6148" name="Text Box 7"/>
          <p:cNvSpPr txBox="1">
            <a:spLocks noChangeArrowheads="1"/>
          </p:cNvSpPr>
          <p:nvPr/>
        </p:nvSpPr>
        <p:spPr bwMode="auto">
          <a:xfrm>
            <a:off x="1619250" y="21336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Dormant</a:t>
            </a:r>
          </a:p>
        </p:txBody>
      </p:sp>
      <p:sp>
        <p:nvSpPr>
          <p:cNvPr id="6149" name="Text Box 8"/>
          <p:cNvSpPr txBox="1">
            <a:spLocks noChangeArrowheads="1"/>
          </p:cNvSpPr>
          <p:nvPr/>
        </p:nvSpPr>
        <p:spPr bwMode="auto">
          <a:xfrm>
            <a:off x="2916238" y="39338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Dangerous</a:t>
            </a:r>
          </a:p>
        </p:txBody>
      </p:sp>
      <p:sp>
        <p:nvSpPr>
          <p:cNvPr id="6150" name="Text Box 9"/>
          <p:cNvSpPr txBox="1">
            <a:spLocks noChangeArrowheads="1"/>
          </p:cNvSpPr>
          <p:nvPr/>
        </p:nvSpPr>
        <p:spPr bwMode="auto">
          <a:xfrm>
            <a:off x="6227763" y="1989138"/>
            <a:ext cx="1584325"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Discretionary</a:t>
            </a:r>
          </a:p>
          <a:p>
            <a:pPr algn="ctr" eaLnBrk="1" hangingPunct="1">
              <a:spcBef>
                <a:spcPct val="50000"/>
              </a:spcBef>
              <a:buClrTx/>
              <a:buSzTx/>
              <a:buFontTx/>
              <a:buNone/>
            </a:pPr>
            <a:endParaRPr lang="fr-FR" altLang="fr-FR" sz="1600" b="1">
              <a:latin typeface="Tahoma" panose="020B0604030504040204" pitchFamily="34" charset="0"/>
            </a:endParaRPr>
          </a:p>
        </p:txBody>
      </p:sp>
      <p:sp>
        <p:nvSpPr>
          <p:cNvPr id="6151" name="Text Box 10"/>
          <p:cNvSpPr txBox="1">
            <a:spLocks noChangeArrowheads="1"/>
          </p:cNvSpPr>
          <p:nvPr/>
        </p:nvSpPr>
        <p:spPr bwMode="auto">
          <a:xfrm>
            <a:off x="3924300" y="32131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Definitive</a:t>
            </a:r>
          </a:p>
        </p:txBody>
      </p:sp>
      <p:sp>
        <p:nvSpPr>
          <p:cNvPr id="6152" name="Text Box 11"/>
          <p:cNvSpPr txBox="1">
            <a:spLocks noChangeArrowheads="1"/>
          </p:cNvSpPr>
          <p:nvPr/>
        </p:nvSpPr>
        <p:spPr bwMode="auto">
          <a:xfrm>
            <a:off x="3779838" y="52292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Demanding</a:t>
            </a:r>
          </a:p>
        </p:txBody>
      </p:sp>
      <p:sp>
        <p:nvSpPr>
          <p:cNvPr id="6153" name="Text Box 12"/>
          <p:cNvSpPr txBox="1">
            <a:spLocks noChangeArrowheads="1"/>
          </p:cNvSpPr>
          <p:nvPr/>
        </p:nvSpPr>
        <p:spPr bwMode="auto">
          <a:xfrm>
            <a:off x="4859338" y="39338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Dépendent</a:t>
            </a:r>
          </a:p>
        </p:txBody>
      </p:sp>
      <p:sp>
        <p:nvSpPr>
          <p:cNvPr id="6154" name="Text Box 13"/>
          <p:cNvSpPr txBox="1">
            <a:spLocks noChangeArrowheads="1"/>
          </p:cNvSpPr>
          <p:nvPr/>
        </p:nvSpPr>
        <p:spPr bwMode="auto">
          <a:xfrm>
            <a:off x="3924300" y="23495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Dominant</a:t>
            </a:r>
          </a:p>
        </p:txBody>
      </p:sp>
      <p:sp>
        <p:nvSpPr>
          <p:cNvPr id="6155" name="Text Box 14"/>
          <p:cNvSpPr txBox="1">
            <a:spLocks noChangeArrowheads="1"/>
          </p:cNvSpPr>
          <p:nvPr/>
        </p:nvSpPr>
        <p:spPr bwMode="auto">
          <a:xfrm>
            <a:off x="7019925" y="5300663"/>
            <a:ext cx="15843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Non stakeholder</a:t>
            </a:r>
          </a:p>
        </p:txBody>
      </p:sp>
      <p:sp>
        <p:nvSpPr>
          <p:cNvPr id="6156" name="Text Box 15"/>
          <p:cNvSpPr txBox="1">
            <a:spLocks noChangeArrowheads="1"/>
          </p:cNvSpPr>
          <p:nvPr/>
        </p:nvSpPr>
        <p:spPr bwMode="auto">
          <a:xfrm>
            <a:off x="179388" y="981075"/>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a:solidFill>
                  <a:schemeClr val="hlink"/>
                </a:solidFill>
                <a:latin typeface="Tahoma" panose="020B0604030504040204" pitchFamily="34" charset="0"/>
              </a:rPr>
              <a:t>POWER</a:t>
            </a:r>
          </a:p>
        </p:txBody>
      </p:sp>
      <p:sp>
        <p:nvSpPr>
          <p:cNvPr id="6157" name="Text Box 16"/>
          <p:cNvSpPr txBox="1">
            <a:spLocks noChangeArrowheads="1"/>
          </p:cNvSpPr>
          <p:nvPr/>
        </p:nvSpPr>
        <p:spPr bwMode="auto">
          <a:xfrm>
            <a:off x="7308850" y="836613"/>
            <a:ext cx="183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a:solidFill>
                  <a:schemeClr val="hlink"/>
                </a:solidFill>
                <a:latin typeface="Tahoma" panose="020B0604030504040204" pitchFamily="34" charset="0"/>
              </a:rPr>
              <a:t>LEGITIMACY</a:t>
            </a:r>
          </a:p>
        </p:txBody>
      </p:sp>
      <p:sp>
        <p:nvSpPr>
          <p:cNvPr id="6158" name="Text Box 17"/>
          <p:cNvSpPr txBox="1">
            <a:spLocks noChangeArrowheads="1"/>
          </p:cNvSpPr>
          <p:nvPr/>
        </p:nvSpPr>
        <p:spPr bwMode="auto">
          <a:xfrm>
            <a:off x="1187450" y="616585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a:solidFill>
                  <a:schemeClr val="hlink"/>
                </a:solidFill>
                <a:latin typeface="Tahoma" panose="020B0604030504040204" pitchFamily="34" charset="0"/>
              </a:rPr>
              <a:t>URGENCY</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457200" y="158750"/>
            <a:ext cx="24590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eaLnBrk="1" hangingPunct="1">
              <a:defRPr/>
            </a:pPr>
            <a:r>
              <a:rPr lang="fr-FR" sz="4000">
                <a:solidFill>
                  <a:schemeClr val="tx2"/>
                </a:solidFill>
                <a:effectLst>
                  <a:outerShdw blurRad="38100" dist="38100" dir="2700000" algn="tl">
                    <a:srgbClr val="000000"/>
                  </a:outerShdw>
                </a:effectLst>
                <a:latin typeface="Arial" charset="0"/>
                <a:cs typeface="Arial" charset="0"/>
              </a:rPr>
              <a:t>Example : </a:t>
            </a:r>
          </a:p>
        </p:txBody>
      </p:sp>
      <p:pic>
        <p:nvPicPr>
          <p:cNvPr id="30723" name="Picture 3" descr="pam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188913"/>
            <a:ext cx="24098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haut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0"/>
            <a:ext cx="1152525"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pampelon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125538"/>
            <a:ext cx="8713788" cy="542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Rectangle 6"/>
          <p:cNvSpPr>
            <a:spLocks noChangeArrowheads="1"/>
          </p:cNvSpPr>
          <p:nvPr/>
        </p:nvSpPr>
        <p:spPr bwMode="auto">
          <a:xfrm>
            <a:off x="2987675" y="6491288"/>
            <a:ext cx="27987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fr-FR">
                <a:solidFill>
                  <a:schemeClr val="tx2"/>
                </a:solidFill>
                <a:effectLst>
                  <a:outerShdw blurRad="38100" dist="38100" dir="2700000" algn="tl">
                    <a:srgbClr val="000000"/>
                  </a:outerShdw>
                </a:effectLst>
                <a:latin typeface="Verdana" pitchFamily="34" charset="0"/>
                <a:cs typeface="Arial" charset="0"/>
                <a:hlinkClick r:id="rId5"/>
              </a:rPr>
              <a:t>www.pampelonne.com</a:t>
            </a:r>
            <a:endParaRPr lang="fr-FR">
              <a:solidFill>
                <a:schemeClr val="tx2"/>
              </a:solidFill>
              <a:effectLst>
                <a:outerShdw blurRad="38100" dist="38100" dir="2700000" algn="tl">
                  <a:srgbClr val="000000"/>
                </a:outerShdw>
              </a:effectLst>
              <a:latin typeface="Verdana" pitchFamily="34" charset="0"/>
              <a:cs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defRPr/>
            </a:pPr>
            <a:r>
              <a:rPr lang="en-US" b="1" smtClean="0"/>
              <a:t>Pampelonne Business Model</a:t>
            </a:r>
          </a:p>
        </p:txBody>
      </p:sp>
      <p:sp>
        <p:nvSpPr>
          <p:cNvPr id="151555" name="Rectangle 3"/>
          <p:cNvSpPr>
            <a:spLocks noGrp="1" noChangeArrowheads="1"/>
          </p:cNvSpPr>
          <p:nvPr>
            <p:ph type="body" idx="1"/>
          </p:nvPr>
        </p:nvSpPr>
        <p:spPr>
          <a:xfrm>
            <a:off x="457200" y="1600200"/>
            <a:ext cx="8229600" cy="4997450"/>
          </a:xfrm>
        </p:spPr>
        <p:txBody>
          <a:bodyPr/>
          <a:lstStyle/>
          <a:p>
            <a:pPr eaLnBrk="1" hangingPunct="1">
              <a:lnSpc>
                <a:spcPct val="80000"/>
              </a:lnSpc>
              <a:buFont typeface="Wingdings" panose="05000000000000000000" pitchFamily="2" charset="2"/>
              <a:buChar char="«"/>
              <a:defRPr/>
            </a:pPr>
            <a:r>
              <a:rPr lang="en-US" sz="2000" smtClean="0">
                <a:solidFill>
                  <a:schemeClr val="hlink"/>
                </a:solidFill>
              </a:rPr>
              <a:t>Trade :</a:t>
            </a:r>
            <a:r>
              <a:rPr lang="en-US" sz="2000" smtClean="0"/>
              <a:t> Public Relations expert </a:t>
            </a:r>
            <a:r>
              <a:rPr lang="en-US" sz="2000" smtClean="0">
                <a:sym typeface="Wingdings" pitchFamily="2" charset="2"/>
              </a:rPr>
              <a:t> implementation &amp; activation</a:t>
            </a:r>
          </a:p>
          <a:p>
            <a:pPr eaLnBrk="1" hangingPunct="1">
              <a:lnSpc>
                <a:spcPct val="80000"/>
              </a:lnSpc>
              <a:defRPr/>
            </a:pPr>
            <a:endParaRPr lang="en-US" sz="2000" smtClean="0">
              <a:sym typeface="Wingdings" pitchFamily="2" charset="2"/>
            </a:endParaRPr>
          </a:p>
          <a:p>
            <a:pPr eaLnBrk="1" hangingPunct="1">
              <a:lnSpc>
                <a:spcPct val="80000"/>
              </a:lnSpc>
              <a:buFont typeface="Wingdings" panose="05000000000000000000" pitchFamily="2" charset="2"/>
              <a:buChar char="«"/>
              <a:defRPr/>
            </a:pPr>
            <a:r>
              <a:rPr lang="en-US" sz="2000" smtClean="0">
                <a:solidFill>
                  <a:schemeClr val="hlink"/>
                </a:solidFill>
                <a:sym typeface="Wingdings" pitchFamily="2" charset="2"/>
              </a:rPr>
              <a:t>Positioning :</a:t>
            </a:r>
            <a:r>
              <a:rPr lang="en-US" sz="2000" smtClean="0">
                <a:sym typeface="Wingdings" pitchFamily="2" charset="2"/>
              </a:rPr>
              <a:t> High level services coupling to rare sport experiences with the most prestigious events</a:t>
            </a:r>
          </a:p>
          <a:p>
            <a:pPr eaLnBrk="1" hangingPunct="1">
              <a:lnSpc>
                <a:spcPct val="80000"/>
              </a:lnSpc>
              <a:defRPr/>
            </a:pPr>
            <a:endParaRPr lang="en-US" sz="2000" smtClean="0">
              <a:sym typeface="Wingdings" pitchFamily="2" charset="2"/>
            </a:endParaRPr>
          </a:p>
          <a:p>
            <a:pPr eaLnBrk="1" hangingPunct="1">
              <a:lnSpc>
                <a:spcPct val="80000"/>
              </a:lnSpc>
              <a:buFont typeface="Wingdings" panose="05000000000000000000" pitchFamily="2" charset="2"/>
              <a:buChar char="«"/>
              <a:defRPr/>
            </a:pPr>
            <a:r>
              <a:rPr lang="en-US" sz="2000" smtClean="0">
                <a:solidFill>
                  <a:schemeClr val="hlink"/>
                </a:solidFill>
                <a:sym typeface="Wingdings" pitchFamily="2" charset="2"/>
              </a:rPr>
              <a:t>Core competences :</a:t>
            </a:r>
            <a:r>
              <a:rPr lang="en-US" sz="2000" smtClean="0">
                <a:sym typeface="Wingdings" pitchFamily="2" charset="2"/>
              </a:rPr>
              <a:t> relational networks exploitation – anticipation due to personal informations and “special” access to key actors…</a:t>
            </a:r>
          </a:p>
          <a:p>
            <a:pPr eaLnBrk="1" hangingPunct="1">
              <a:lnSpc>
                <a:spcPct val="80000"/>
              </a:lnSpc>
              <a:defRPr/>
            </a:pPr>
            <a:endParaRPr lang="en-US" sz="2000" smtClean="0">
              <a:sym typeface="Wingdings" pitchFamily="2" charset="2"/>
            </a:endParaRPr>
          </a:p>
          <a:p>
            <a:pPr eaLnBrk="1" hangingPunct="1">
              <a:lnSpc>
                <a:spcPct val="80000"/>
              </a:lnSpc>
              <a:buFont typeface="Wingdings" panose="05000000000000000000" pitchFamily="2" charset="2"/>
              <a:buChar char="«"/>
              <a:defRPr/>
            </a:pPr>
            <a:r>
              <a:rPr lang="en-US" sz="2000" smtClean="0">
                <a:solidFill>
                  <a:schemeClr val="hlink"/>
                </a:solidFill>
                <a:sym typeface="Wingdings" pitchFamily="2" charset="2"/>
              </a:rPr>
              <a:t>Singularity :</a:t>
            </a:r>
            <a:r>
              <a:rPr lang="en-US" sz="2000" smtClean="0">
                <a:sym typeface="Wingdings" pitchFamily="2" charset="2"/>
              </a:rPr>
              <a:t> contracts &amp; agreement (Roland Garros – Stade de France…) – possession of an event (Open13) and direction of BNP Paribas Masters in Paris.</a:t>
            </a:r>
          </a:p>
          <a:p>
            <a:pPr eaLnBrk="1" hangingPunct="1">
              <a:lnSpc>
                <a:spcPct val="80000"/>
              </a:lnSpc>
              <a:defRPr/>
            </a:pPr>
            <a:endParaRPr lang="en-US" sz="2000" smtClean="0">
              <a:sym typeface="Wingdings" pitchFamily="2" charset="2"/>
            </a:endParaRPr>
          </a:p>
          <a:p>
            <a:pPr eaLnBrk="1" hangingPunct="1">
              <a:lnSpc>
                <a:spcPct val="80000"/>
              </a:lnSpc>
              <a:buFont typeface="Wingdings" panose="05000000000000000000" pitchFamily="2" charset="2"/>
              <a:buChar char="«"/>
              <a:defRPr/>
            </a:pPr>
            <a:r>
              <a:rPr lang="en-US" sz="2000" smtClean="0">
                <a:solidFill>
                  <a:schemeClr val="hlink"/>
                </a:solidFill>
                <a:sym typeface="Wingdings" pitchFamily="2" charset="2"/>
              </a:rPr>
              <a:t>The demand ? :</a:t>
            </a:r>
            <a:r>
              <a:rPr lang="en-US" sz="2000" smtClean="0">
                <a:sym typeface="Wingdings" pitchFamily="2" charset="2"/>
              </a:rPr>
              <a:t> Large firms communication (Public Relations) strategy (Total, Sodexho, BNP Paribas…) and important demand due to exceptional event (Rugby World Cup for instance…)</a:t>
            </a:r>
          </a:p>
          <a:p>
            <a:pPr eaLnBrk="1" hangingPunct="1">
              <a:lnSpc>
                <a:spcPct val="80000"/>
              </a:lnSpc>
              <a:buFont typeface="Wingdings" panose="05000000000000000000" pitchFamily="2" charset="2"/>
              <a:buNone/>
              <a:defRPr/>
            </a:pPr>
            <a:r>
              <a:rPr lang="en-US" sz="2000" smtClean="0">
                <a:sym typeface="Wingdings" pitchFamily="2" charset="2"/>
              </a:rPr>
              <a:t> </a:t>
            </a:r>
            <a:endParaRPr lang="en-US" sz="200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6" name="Rectangle 6"/>
          <p:cNvSpPr>
            <a:spLocks noRot="1" noChangeArrowheads="1"/>
          </p:cNvSpPr>
          <p:nvPr/>
        </p:nvSpPr>
        <p:spPr bwMode="auto">
          <a:xfrm>
            <a:off x="179388" y="260350"/>
            <a:ext cx="86518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fr-FR" sz="2800">
                <a:solidFill>
                  <a:schemeClr val="tx2"/>
                </a:solidFill>
                <a:effectLst>
                  <a:outerShdw blurRad="38100" dist="38100" dir="2700000" algn="tl">
                    <a:srgbClr val="000000"/>
                  </a:outerShdw>
                </a:effectLst>
                <a:latin typeface="Arial" charset="0"/>
                <a:cs typeface="Arial" charset="0"/>
              </a:rPr>
              <a:t>Understanding your Business Model </a:t>
            </a:r>
            <a:br>
              <a:rPr lang="fr-FR" sz="2800">
                <a:solidFill>
                  <a:schemeClr val="tx2"/>
                </a:solidFill>
                <a:effectLst>
                  <a:outerShdw blurRad="38100" dist="38100" dir="2700000" algn="tl">
                    <a:srgbClr val="000000"/>
                  </a:outerShdw>
                </a:effectLst>
                <a:latin typeface="Arial" charset="0"/>
                <a:cs typeface="Arial" charset="0"/>
              </a:rPr>
            </a:br>
            <a:r>
              <a:rPr lang="fr-FR" sz="2400">
                <a:solidFill>
                  <a:schemeClr val="tx2"/>
                </a:solidFill>
                <a:effectLst>
                  <a:outerShdw blurRad="38100" dist="38100" dir="2700000" algn="tl">
                    <a:srgbClr val="000000"/>
                  </a:outerShdw>
                </a:effectLst>
                <a:latin typeface="Arial" charset="0"/>
                <a:cs typeface="Arial" charset="0"/>
              </a:rPr>
              <a:t>Adapted from Gary Hamel :  Leading the Revolution (2002)</a:t>
            </a:r>
          </a:p>
        </p:txBody>
      </p:sp>
      <p:sp>
        <p:nvSpPr>
          <p:cNvPr id="32771" name="Rectangle 7"/>
          <p:cNvSpPr>
            <a:spLocks noChangeArrowheads="1"/>
          </p:cNvSpPr>
          <p:nvPr/>
        </p:nvSpPr>
        <p:spPr bwMode="auto">
          <a:xfrm>
            <a:off x="0" y="3716338"/>
            <a:ext cx="2195513" cy="23050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FFFF00"/>
                </a:solidFill>
                <a:latin typeface="Garamond" panose="02020404030301010803" pitchFamily="18" charset="0"/>
              </a:rPr>
              <a:t>Customer Interface</a:t>
            </a:r>
          </a:p>
          <a:p>
            <a:pPr algn="ctr" eaLnBrk="1" hangingPunct="1">
              <a:spcBef>
                <a:spcPct val="0"/>
              </a:spcBef>
              <a:buClrTx/>
              <a:buSzTx/>
              <a:buFontTx/>
              <a:buNone/>
            </a:pPr>
            <a:r>
              <a:rPr lang="fr-FR" altLang="fr-FR" sz="1800">
                <a:latin typeface="Garamond" panose="02020404030301010803" pitchFamily="18" charset="0"/>
              </a:rPr>
              <a:t>Fulfillment &amp; Support</a:t>
            </a:r>
          </a:p>
          <a:p>
            <a:pPr algn="ctr" eaLnBrk="1" hangingPunct="1">
              <a:spcBef>
                <a:spcPct val="0"/>
              </a:spcBef>
              <a:buClrTx/>
              <a:buSzTx/>
              <a:buFontTx/>
              <a:buNone/>
            </a:pPr>
            <a:r>
              <a:rPr lang="fr-FR" altLang="fr-FR" sz="1800">
                <a:latin typeface="Garamond" panose="02020404030301010803" pitchFamily="18" charset="0"/>
              </a:rPr>
              <a:t>Information &amp; Insight</a:t>
            </a:r>
          </a:p>
          <a:p>
            <a:pPr algn="ctr" eaLnBrk="1" hangingPunct="1">
              <a:spcBef>
                <a:spcPct val="0"/>
              </a:spcBef>
              <a:buClrTx/>
              <a:buSzTx/>
              <a:buFontTx/>
              <a:buNone/>
            </a:pPr>
            <a:r>
              <a:rPr lang="fr-FR" altLang="fr-FR" sz="1800">
                <a:latin typeface="Garamond" panose="02020404030301010803" pitchFamily="18" charset="0"/>
              </a:rPr>
              <a:t>Relationship Dynamics</a:t>
            </a:r>
          </a:p>
          <a:p>
            <a:pPr algn="ctr" eaLnBrk="1" hangingPunct="1">
              <a:spcBef>
                <a:spcPct val="0"/>
              </a:spcBef>
              <a:buClrTx/>
              <a:buSzTx/>
              <a:buFontTx/>
              <a:buNone/>
            </a:pPr>
            <a:r>
              <a:rPr lang="fr-FR" altLang="fr-FR" sz="1800">
                <a:latin typeface="Garamond" panose="02020404030301010803" pitchFamily="18" charset="0"/>
              </a:rPr>
              <a:t>Princing Structure</a:t>
            </a:r>
          </a:p>
        </p:txBody>
      </p:sp>
      <p:sp>
        <p:nvSpPr>
          <p:cNvPr id="32772" name="Rectangle 8"/>
          <p:cNvSpPr>
            <a:spLocks noChangeArrowheads="1"/>
          </p:cNvSpPr>
          <p:nvPr/>
        </p:nvSpPr>
        <p:spPr bwMode="auto">
          <a:xfrm>
            <a:off x="2411413" y="3716338"/>
            <a:ext cx="2160587" cy="23050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FFFF00"/>
                </a:solidFill>
                <a:latin typeface="Garamond" panose="02020404030301010803" pitchFamily="18" charset="0"/>
              </a:rPr>
              <a:t>Core Strategy</a:t>
            </a:r>
          </a:p>
          <a:p>
            <a:pPr algn="ctr" eaLnBrk="1" hangingPunct="1">
              <a:spcBef>
                <a:spcPct val="0"/>
              </a:spcBef>
              <a:buClrTx/>
              <a:buSzTx/>
              <a:buFontTx/>
              <a:buNone/>
            </a:pPr>
            <a:endParaRPr lang="fr-FR" altLang="fr-FR" sz="1800" b="1">
              <a:solidFill>
                <a:srgbClr val="FFFF00"/>
              </a:solidFill>
              <a:latin typeface="Garamond" panose="02020404030301010803" pitchFamily="18" charset="0"/>
            </a:endParaRPr>
          </a:p>
          <a:p>
            <a:pPr algn="ctr" eaLnBrk="1" hangingPunct="1">
              <a:spcBef>
                <a:spcPct val="0"/>
              </a:spcBef>
              <a:buClrTx/>
              <a:buSzTx/>
              <a:buFontTx/>
              <a:buNone/>
            </a:pPr>
            <a:r>
              <a:rPr lang="fr-FR" altLang="fr-FR" sz="1800">
                <a:latin typeface="Garamond" panose="02020404030301010803" pitchFamily="18" charset="0"/>
              </a:rPr>
              <a:t>Business Mission</a:t>
            </a:r>
          </a:p>
          <a:p>
            <a:pPr algn="ctr" eaLnBrk="1" hangingPunct="1">
              <a:spcBef>
                <a:spcPct val="0"/>
              </a:spcBef>
              <a:buClrTx/>
              <a:buSzTx/>
              <a:buFontTx/>
              <a:buNone/>
            </a:pPr>
            <a:r>
              <a:rPr lang="fr-FR" altLang="fr-FR" sz="1800">
                <a:latin typeface="Garamond" panose="02020404030301010803" pitchFamily="18" charset="0"/>
              </a:rPr>
              <a:t>Product / Market Scope</a:t>
            </a:r>
          </a:p>
          <a:p>
            <a:pPr algn="ctr" eaLnBrk="1" hangingPunct="1">
              <a:spcBef>
                <a:spcPct val="0"/>
              </a:spcBef>
              <a:buClrTx/>
              <a:buSzTx/>
              <a:buFontTx/>
              <a:buNone/>
            </a:pPr>
            <a:r>
              <a:rPr lang="fr-FR" altLang="fr-FR" sz="1800">
                <a:latin typeface="Garamond" panose="02020404030301010803" pitchFamily="18" charset="0"/>
              </a:rPr>
              <a:t>Basis for </a:t>
            </a:r>
          </a:p>
          <a:p>
            <a:pPr algn="ctr" eaLnBrk="1" hangingPunct="1">
              <a:spcBef>
                <a:spcPct val="0"/>
              </a:spcBef>
              <a:buClrTx/>
              <a:buSzTx/>
              <a:buFontTx/>
              <a:buNone/>
            </a:pPr>
            <a:r>
              <a:rPr lang="fr-FR" altLang="fr-FR" sz="1800">
                <a:latin typeface="Garamond" panose="02020404030301010803" pitchFamily="18" charset="0"/>
              </a:rPr>
              <a:t>Differenciation</a:t>
            </a:r>
          </a:p>
        </p:txBody>
      </p:sp>
      <p:sp>
        <p:nvSpPr>
          <p:cNvPr id="32773" name="Rectangle 9"/>
          <p:cNvSpPr>
            <a:spLocks noChangeArrowheads="1"/>
          </p:cNvSpPr>
          <p:nvPr/>
        </p:nvSpPr>
        <p:spPr bwMode="auto">
          <a:xfrm>
            <a:off x="4787900" y="3716338"/>
            <a:ext cx="2089150" cy="23050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FFFF00"/>
                </a:solidFill>
                <a:latin typeface="Garamond" panose="02020404030301010803" pitchFamily="18" charset="0"/>
              </a:rPr>
              <a:t>Strategic Resources</a:t>
            </a:r>
          </a:p>
          <a:p>
            <a:pPr algn="ctr" eaLnBrk="1" hangingPunct="1">
              <a:spcBef>
                <a:spcPct val="0"/>
              </a:spcBef>
              <a:buClrTx/>
              <a:buSzTx/>
              <a:buFontTx/>
              <a:buNone/>
            </a:pPr>
            <a:endParaRPr lang="fr-FR" altLang="fr-FR" sz="1800">
              <a:latin typeface="Garamond" panose="02020404030301010803" pitchFamily="18" charset="0"/>
            </a:endParaRPr>
          </a:p>
          <a:p>
            <a:pPr algn="ctr" eaLnBrk="1" hangingPunct="1">
              <a:spcBef>
                <a:spcPct val="0"/>
              </a:spcBef>
              <a:buClrTx/>
              <a:buSzTx/>
              <a:buFontTx/>
              <a:buNone/>
            </a:pPr>
            <a:r>
              <a:rPr lang="fr-FR" altLang="fr-FR" sz="1800">
                <a:latin typeface="Garamond" panose="02020404030301010803" pitchFamily="18" charset="0"/>
              </a:rPr>
              <a:t>Core Competencies</a:t>
            </a:r>
          </a:p>
          <a:p>
            <a:pPr algn="ctr" eaLnBrk="1" hangingPunct="1">
              <a:spcBef>
                <a:spcPct val="0"/>
              </a:spcBef>
              <a:buClrTx/>
              <a:buSzTx/>
              <a:buFontTx/>
              <a:buNone/>
            </a:pPr>
            <a:r>
              <a:rPr lang="fr-FR" altLang="fr-FR" sz="1800">
                <a:latin typeface="Garamond" panose="02020404030301010803" pitchFamily="18" charset="0"/>
              </a:rPr>
              <a:t>Strategic Assets</a:t>
            </a:r>
          </a:p>
          <a:p>
            <a:pPr algn="ctr" eaLnBrk="1" hangingPunct="1">
              <a:spcBef>
                <a:spcPct val="0"/>
              </a:spcBef>
              <a:buClrTx/>
              <a:buSzTx/>
              <a:buFontTx/>
              <a:buNone/>
            </a:pPr>
            <a:r>
              <a:rPr lang="fr-FR" altLang="fr-FR" sz="1800">
                <a:latin typeface="Garamond" panose="02020404030301010803" pitchFamily="18" charset="0"/>
              </a:rPr>
              <a:t>Core Processes</a:t>
            </a:r>
          </a:p>
          <a:p>
            <a:pPr algn="ctr" eaLnBrk="1" hangingPunct="1">
              <a:spcBef>
                <a:spcPct val="0"/>
              </a:spcBef>
              <a:buClrTx/>
              <a:buSzTx/>
              <a:buFontTx/>
              <a:buNone/>
            </a:pPr>
            <a:endParaRPr lang="fr-FR" altLang="fr-FR" sz="1800">
              <a:latin typeface="Garamond" panose="02020404030301010803" pitchFamily="18" charset="0"/>
            </a:endParaRPr>
          </a:p>
        </p:txBody>
      </p:sp>
      <p:sp>
        <p:nvSpPr>
          <p:cNvPr id="32774" name="Rectangle 10"/>
          <p:cNvSpPr>
            <a:spLocks noChangeArrowheads="1"/>
          </p:cNvSpPr>
          <p:nvPr/>
        </p:nvSpPr>
        <p:spPr bwMode="auto">
          <a:xfrm>
            <a:off x="7019925" y="3716338"/>
            <a:ext cx="1944688" cy="23050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FFFF00"/>
                </a:solidFill>
                <a:latin typeface="Garamond" panose="02020404030301010803" pitchFamily="18" charset="0"/>
              </a:rPr>
              <a:t>Value Network</a:t>
            </a:r>
          </a:p>
          <a:p>
            <a:pPr algn="ctr" eaLnBrk="1" hangingPunct="1">
              <a:spcBef>
                <a:spcPct val="0"/>
              </a:spcBef>
              <a:buClrTx/>
              <a:buSzTx/>
              <a:buFontTx/>
              <a:buNone/>
            </a:pPr>
            <a:endParaRPr lang="fr-FR" altLang="fr-FR" sz="1800">
              <a:latin typeface="Garamond" panose="02020404030301010803" pitchFamily="18" charset="0"/>
            </a:endParaRPr>
          </a:p>
          <a:p>
            <a:pPr algn="ctr" eaLnBrk="1" hangingPunct="1">
              <a:spcBef>
                <a:spcPct val="0"/>
              </a:spcBef>
              <a:buClrTx/>
              <a:buSzTx/>
              <a:buFontTx/>
              <a:buNone/>
            </a:pPr>
            <a:r>
              <a:rPr lang="fr-FR" altLang="fr-FR" sz="1800">
                <a:latin typeface="Garamond" panose="02020404030301010803" pitchFamily="18" charset="0"/>
              </a:rPr>
              <a:t>Suppliers</a:t>
            </a:r>
          </a:p>
          <a:p>
            <a:pPr algn="ctr" eaLnBrk="1" hangingPunct="1">
              <a:spcBef>
                <a:spcPct val="0"/>
              </a:spcBef>
              <a:buClrTx/>
              <a:buSzTx/>
              <a:buFontTx/>
              <a:buNone/>
            </a:pPr>
            <a:r>
              <a:rPr lang="fr-FR" altLang="fr-FR" sz="1800">
                <a:latin typeface="Garamond" panose="02020404030301010803" pitchFamily="18" charset="0"/>
              </a:rPr>
              <a:t>Partners</a:t>
            </a:r>
          </a:p>
          <a:p>
            <a:pPr algn="ctr" eaLnBrk="1" hangingPunct="1">
              <a:spcBef>
                <a:spcPct val="0"/>
              </a:spcBef>
              <a:buClrTx/>
              <a:buSzTx/>
              <a:buFontTx/>
              <a:buNone/>
            </a:pPr>
            <a:r>
              <a:rPr lang="fr-FR" altLang="fr-FR" sz="1800">
                <a:latin typeface="Garamond" panose="02020404030301010803" pitchFamily="18" charset="0"/>
              </a:rPr>
              <a:t>Coaltions</a:t>
            </a:r>
          </a:p>
          <a:p>
            <a:pPr algn="ctr" eaLnBrk="1" hangingPunct="1">
              <a:spcBef>
                <a:spcPct val="0"/>
              </a:spcBef>
              <a:buClrTx/>
              <a:buSzTx/>
              <a:buFontTx/>
              <a:buNone/>
            </a:pPr>
            <a:endParaRPr lang="fr-FR" altLang="fr-FR" sz="1800">
              <a:latin typeface="Garamond" panose="02020404030301010803" pitchFamily="18" charset="0"/>
            </a:endParaRPr>
          </a:p>
          <a:p>
            <a:pPr algn="ctr" eaLnBrk="1" hangingPunct="1">
              <a:spcBef>
                <a:spcPct val="0"/>
              </a:spcBef>
              <a:buClrTx/>
              <a:buSzTx/>
              <a:buFontTx/>
              <a:buNone/>
            </a:pPr>
            <a:endParaRPr lang="fr-FR" altLang="fr-FR" sz="1800">
              <a:latin typeface="Garamond" panose="02020404030301010803" pitchFamily="18" charset="0"/>
            </a:endParaRPr>
          </a:p>
        </p:txBody>
      </p:sp>
      <p:sp>
        <p:nvSpPr>
          <p:cNvPr id="32775" name="Freeform 11"/>
          <p:cNvSpPr>
            <a:spLocks/>
          </p:cNvSpPr>
          <p:nvPr/>
        </p:nvSpPr>
        <p:spPr bwMode="auto">
          <a:xfrm>
            <a:off x="1116013" y="2805113"/>
            <a:ext cx="2303462" cy="911225"/>
          </a:xfrm>
          <a:custGeom>
            <a:avLst/>
            <a:gdLst>
              <a:gd name="T0" fmla="*/ 0 w 1451"/>
              <a:gd name="T1" fmla="*/ 2147483646 h 574"/>
              <a:gd name="T2" fmla="*/ 2147483646 w 1451"/>
              <a:gd name="T3" fmla="*/ 2147483646 h 574"/>
              <a:gd name="T4" fmla="*/ 2147483646 w 1451"/>
              <a:gd name="T5" fmla="*/ 2147483646 h 574"/>
              <a:gd name="T6" fmla="*/ 2147483646 w 1451"/>
              <a:gd name="T7" fmla="*/ 2147483646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1" h="574">
                <a:moveTo>
                  <a:pt x="0" y="574"/>
                </a:moveTo>
                <a:cubicBezTo>
                  <a:pt x="143" y="389"/>
                  <a:pt x="287" y="204"/>
                  <a:pt x="453" y="121"/>
                </a:cubicBezTo>
                <a:cubicBezTo>
                  <a:pt x="619" y="38"/>
                  <a:pt x="832" y="0"/>
                  <a:pt x="998" y="75"/>
                </a:cubicBezTo>
                <a:cubicBezTo>
                  <a:pt x="1164" y="150"/>
                  <a:pt x="1375" y="491"/>
                  <a:pt x="1451" y="57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6" name="Freeform 12"/>
          <p:cNvSpPr>
            <a:spLocks/>
          </p:cNvSpPr>
          <p:nvPr/>
        </p:nvSpPr>
        <p:spPr bwMode="auto">
          <a:xfrm>
            <a:off x="3779838" y="2781300"/>
            <a:ext cx="2303462" cy="911225"/>
          </a:xfrm>
          <a:custGeom>
            <a:avLst/>
            <a:gdLst>
              <a:gd name="T0" fmla="*/ 0 w 1451"/>
              <a:gd name="T1" fmla="*/ 2147483646 h 574"/>
              <a:gd name="T2" fmla="*/ 2147483646 w 1451"/>
              <a:gd name="T3" fmla="*/ 2147483646 h 574"/>
              <a:gd name="T4" fmla="*/ 2147483646 w 1451"/>
              <a:gd name="T5" fmla="*/ 2147483646 h 574"/>
              <a:gd name="T6" fmla="*/ 2147483646 w 1451"/>
              <a:gd name="T7" fmla="*/ 2147483646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1" h="574">
                <a:moveTo>
                  <a:pt x="0" y="574"/>
                </a:moveTo>
                <a:cubicBezTo>
                  <a:pt x="143" y="389"/>
                  <a:pt x="287" y="204"/>
                  <a:pt x="453" y="121"/>
                </a:cubicBezTo>
                <a:cubicBezTo>
                  <a:pt x="619" y="38"/>
                  <a:pt x="832" y="0"/>
                  <a:pt x="998" y="75"/>
                </a:cubicBezTo>
                <a:cubicBezTo>
                  <a:pt x="1164" y="150"/>
                  <a:pt x="1375" y="491"/>
                  <a:pt x="1451" y="57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7" name="Freeform 13"/>
          <p:cNvSpPr>
            <a:spLocks/>
          </p:cNvSpPr>
          <p:nvPr/>
        </p:nvSpPr>
        <p:spPr bwMode="auto">
          <a:xfrm>
            <a:off x="6372225" y="2781300"/>
            <a:ext cx="2303463" cy="911225"/>
          </a:xfrm>
          <a:custGeom>
            <a:avLst/>
            <a:gdLst>
              <a:gd name="T0" fmla="*/ 0 w 1451"/>
              <a:gd name="T1" fmla="*/ 2147483646 h 574"/>
              <a:gd name="T2" fmla="*/ 2147483646 w 1451"/>
              <a:gd name="T3" fmla="*/ 2147483646 h 574"/>
              <a:gd name="T4" fmla="*/ 2147483646 w 1451"/>
              <a:gd name="T5" fmla="*/ 2147483646 h 574"/>
              <a:gd name="T6" fmla="*/ 2147483646 w 1451"/>
              <a:gd name="T7" fmla="*/ 2147483646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1" h="574">
                <a:moveTo>
                  <a:pt x="0" y="574"/>
                </a:moveTo>
                <a:cubicBezTo>
                  <a:pt x="143" y="389"/>
                  <a:pt x="287" y="204"/>
                  <a:pt x="453" y="121"/>
                </a:cubicBezTo>
                <a:cubicBezTo>
                  <a:pt x="619" y="38"/>
                  <a:pt x="832" y="0"/>
                  <a:pt x="998" y="75"/>
                </a:cubicBezTo>
                <a:cubicBezTo>
                  <a:pt x="1164" y="150"/>
                  <a:pt x="1375" y="491"/>
                  <a:pt x="1451" y="57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8" name="Text Box 14"/>
          <p:cNvSpPr txBox="1">
            <a:spLocks noChangeArrowheads="1"/>
          </p:cNvSpPr>
          <p:nvPr/>
        </p:nvSpPr>
        <p:spPr bwMode="auto">
          <a:xfrm>
            <a:off x="1331913" y="2492375"/>
            <a:ext cx="208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latin typeface="Garamond" panose="02020404030301010803" pitchFamily="18" charset="0"/>
              </a:rPr>
              <a:t>Customer Benefits</a:t>
            </a:r>
          </a:p>
        </p:txBody>
      </p:sp>
      <p:sp>
        <p:nvSpPr>
          <p:cNvPr id="32779" name="Text Box 15"/>
          <p:cNvSpPr txBox="1">
            <a:spLocks noChangeArrowheads="1"/>
          </p:cNvSpPr>
          <p:nvPr/>
        </p:nvSpPr>
        <p:spPr bwMode="auto">
          <a:xfrm>
            <a:off x="3995738" y="2492375"/>
            <a:ext cx="208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latin typeface="Garamond" panose="02020404030301010803" pitchFamily="18" charset="0"/>
              </a:rPr>
              <a:t>Configuration</a:t>
            </a:r>
          </a:p>
        </p:txBody>
      </p:sp>
      <p:sp>
        <p:nvSpPr>
          <p:cNvPr id="32780" name="Text Box 16"/>
          <p:cNvSpPr txBox="1">
            <a:spLocks noChangeArrowheads="1"/>
          </p:cNvSpPr>
          <p:nvPr/>
        </p:nvSpPr>
        <p:spPr bwMode="auto">
          <a:xfrm>
            <a:off x="6588125" y="2492375"/>
            <a:ext cx="208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latin typeface="Garamond" panose="02020404030301010803" pitchFamily="18" charset="0"/>
              </a:rPr>
              <a:t>Company Boundary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defRPr/>
            </a:pPr>
            <a:r>
              <a:rPr lang="en-US" b="1" smtClean="0"/>
              <a:t>Restitution step</a:t>
            </a:r>
          </a:p>
        </p:txBody>
      </p:sp>
      <p:sp>
        <p:nvSpPr>
          <p:cNvPr id="133123" name="Rectangle 3"/>
          <p:cNvSpPr>
            <a:spLocks noGrp="1" noChangeArrowheads="1"/>
          </p:cNvSpPr>
          <p:nvPr>
            <p:ph type="body" idx="1"/>
          </p:nvPr>
        </p:nvSpPr>
        <p:spPr>
          <a:xfrm>
            <a:off x="457200" y="1600200"/>
            <a:ext cx="8362950" cy="5257800"/>
          </a:xfrm>
        </p:spPr>
        <p:txBody>
          <a:bodyPr/>
          <a:lstStyle/>
          <a:p>
            <a:pPr eaLnBrk="1" hangingPunct="1">
              <a:lnSpc>
                <a:spcPct val="80000"/>
              </a:lnSpc>
              <a:buFont typeface="Wingdings" panose="05000000000000000000" pitchFamily="2" charset="2"/>
              <a:buChar char="«"/>
              <a:defRPr/>
            </a:pPr>
            <a:r>
              <a:rPr lang="en-US" sz="2000" dirty="0" smtClean="0"/>
              <a:t>Business and marketing actions :</a:t>
            </a:r>
          </a:p>
          <a:p>
            <a:pPr eaLnBrk="1" hangingPunct="1">
              <a:lnSpc>
                <a:spcPct val="80000"/>
              </a:lnSpc>
              <a:buFont typeface="Wingdings" panose="05000000000000000000" pitchFamily="2" charset="2"/>
              <a:buChar char="«"/>
              <a:defRPr/>
            </a:pPr>
            <a:endParaRPr lang="en-US" sz="2000" dirty="0" smtClean="0"/>
          </a:p>
          <a:p>
            <a:pPr lvl="1" eaLnBrk="1" hangingPunct="1">
              <a:lnSpc>
                <a:spcPct val="80000"/>
              </a:lnSpc>
              <a:buFont typeface="Wingdings" panose="05000000000000000000" pitchFamily="2" charset="2"/>
              <a:buChar char="«"/>
              <a:defRPr/>
            </a:pPr>
            <a:r>
              <a:rPr lang="en-US" sz="1800" dirty="0" smtClean="0"/>
              <a:t>Stadia / Arena management (“Model based on Fans”) : </a:t>
            </a:r>
          </a:p>
          <a:p>
            <a:pPr lvl="2" eaLnBrk="1" hangingPunct="1">
              <a:lnSpc>
                <a:spcPct val="80000"/>
              </a:lnSpc>
              <a:buFont typeface="Wingdings" pitchFamily="2" charset="2"/>
              <a:buChar char="«"/>
              <a:defRPr/>
            </a:pPr>
            <a:r>
              <a:rPr lang="en-US" sz="1600" dirty="0" smtClean="0"/>
              <a:t>hospitality </a:t>
            </a:r>
          </a:p>
          <a:p>
            <a:pPr lvl="2" eaLnBrk="1" hangingPunct="1">
              <a:lnSpc>
                <a:spcPct val="80000"/>
              </a:lnSpc>
              <a:buFont typeface="Wingdings" pitchFamily="2" charset="2"/>
              <a:buChar char="«"/>
              <a:defRPr/>
            </a:pPr>
            <a:r>
              <a:rPr lang="en-US" sz="1600" dirty="0" smtClean="0"/>
              <a:t>CRM (Ticketing) </a:t>
            </a:r>
          </a:p>
          <a:p>
            <a:pPr lvl="2" eaLnBrk="1" hangingPunct="1">
              <a:lnSpc>
                <a:spcPct val="80000"/>
              </a:lnSpc>
              <a:buFont typeface="Wingdings" pitchFamily="2" charset="2"/>
              <a:buChar char="«"/>
              <a:defRPr/>
            </a:pPr>
            <a:r>
              <a:rPr lang="en-US" sz="1600" dirty="0" smtClean="0"/>
              <a:t>Merge sport and Entertainment </a:t>
            </a:r>
          </a:p>
          <a:p>
            <a:pPr eaLnBrk="1" hangingPunct="1">
              <a:lnSpc>
                <a:spcPct val="80000"/>
              </a:lnSpc>
              <a:buFont typeface="Wingdings" panose="05000000000000000000" pitchFamily="2" charset="2"/>
              <a:buChar char="«"/>
              <a:defRPr/>
            </a:pPr>
            <a:endParaRPr lang="en-US" sz="2000" dirty="0" smtClean="0"/>
          </a:p>
          <a:p>
            <a:pPr lvl="1" eaLnBrk="1" hangingPunct="1">
              <a:lnSpc>
                <a:spcPct val="80000"/>
              </a:lnSpc>
              <a:buFont typeface="Wingdings" panose="05000000000000000000" pitchFamily="2" charset="2"/>
              <a:buChar char="«"/>
              <a:defRPr/>
            </a:pPr>
            <a:r>
              <a:rPr lang="en-US" sz="1800" dirty="0" smtClean="0"/>
              <a:t>Sponsorship Activations</a:t>
            </a:r>
          </a:p>
          <a:p>
            <a:pPr eaLnBrk="1" hangingPunct="1">
              <a:lnSpc>
                <a:spcPct val="80000"/>
              </a:lnSpc>
              <a:buFont typeface="Wingdings" panose="05000000000000000000" pitchFamily="2" charset="2"/>
              <a:buChar char="«"/>
              <a:defRPr/>
            </a:pPr>
            <a:endParaRPr lang="en-US" sz="2000" dirty="0" smtClean="0"/>
          </a:p>
          <a:p>
            <a:pPr lvl="1" eaLnBrk="1" hangingPunct="1">
              <a:lnSpc>
                <a:spcPct val="80000"/>
              </a:lnSpc>
              <a:buFont typeface="Wingdings" panose="05000000000000000000" pitchFamily="2" charset="2"/>
              <a:buChar char="«"/>
              <a:defRPr/>
            </a:pPr>
            <a:r>
              <a:rPr lang="en-US" sz="1800" dirty="0" smtClean="0"/>
              <a:t>CSR Strategy</a:t>
            </a:r>
          </a:p>
          <a:p>
            <a:pPr eaLnBrk="1" hangingPunct="1">
              <a:lnSpc>
                <a:spcPct val="80000"/>
              </a:lnSpc>
              <a:buFont typeface="Wingdings" panose="05000000000000000000" pitchFamily="2" charset="2"/>
              <a:buChar char="«"/>
              <a:defRPr/>
            </a:pPr>
            <a:endParaRPr lang="en-US" sz="2000" dirty="0" smtClean="0"/>
          </a:p>
          <a:p>
            <a:pPr lvl="1" eaLnBrk="1" hangingPunct="1">
              <a:lnSpc>
                <a:spcPct val="80000"/>
              </a:lnSpc>
              <a:buFont typeface="Wingdings" panose="05000000000000000000" pitchFamily="2" charset="2"/>
              <a:buChar char="«"/>
              <a:defRPr/>
            </a:pPr>
            <a:r>
              <a:rPr lang="en-US" sz="1800" dirty="0" smtClean="0"/>
              <a:t>Reputation and Brand Management </a:t>
            </a:r>
          </a:p>
          <a:p>
            <a:pPr eaLnBrk="1" hangingPunct="1">
              <a:lnSpc>
                <a:spcPct val="80000"/>
              </a:lnSpc>
              <a:buFont typeface="Wingdings" panose="05000000000000000000" pitchFamily="2" charset="2"/>
              <a:buChar char="«"/>
              <a:defRPr/>
            </a:pPr>
            <a:endParaRPr lang="en-US" sz="2000" dirty="0" smtClean="0"/>
          </a:p>
          <a:p>
            <a:pPr lvl="1" eaLnBrk="1" hangingPunct="1">
              <a:lnSpc>
                <a:spcPct val="80000"/>
              </a:lnSpc>
              <a:buFont typeface="Wingdings" panose="05000000000000000000" pitchFamily="2" charset="2"/>
              <a:buChar char="«"/>
              <a:defRPr/>
            </a:pPr>
            <a:r>
              <a:rPr lang="en-US" sz="1800" dirty="0" smtClean="0"/>
              <a:t>Sport area development : training – coaches – scout… : sport performance !</a:t>
            </a:r>
          </a:p>
          <a:p>
            <a:pPr eaLnBrk="1" hangingPunct="1">
              <a:lnSpc>
                <a:spcPct val="80000"/>
              </a:lnSpc>
              <a:buFont typeface="Wingdings" panose="05000000000000000000" pitchFamily="2" charset="2"/>
              <a:buChar char="«"/>
              <a:defRPr/>
            </a:pPr>
            <a:endParaRPr lang="en-US" sz="2000" dirty="0" smtClean="0"/>
          </a:p>
          <a:p>
            <a:pPr eaLnBrk="1" hangingPunct="1">
              <a:lnSpc>
                <a:spcPct val="80000"/>
              </a:lnSpc>
              <a:buFont typeface="Wingdings" panose="05000000000000000000" pitchFamily="2" charset="2"/>
              <a:buNone/>
              <a:defRPr/>
            </a:pPr>
            <a:endParaRPr lang="en-US" sz="20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defRPr/>
            </a:pPr>
            <a:r>
              <a:rPr lang="en-US" b="1" smtClean="0"/>
              <a:t>Final Restitution step</a:t>
            </a:r>
            <a:endParaRPr lang="fr-FR" b="1" smtClean="0"/>
          </a:p>
        </p:txBody>
      </p:sp>
      <p:sp>
        <p:nvSpPr>
          <p:cNvPr id="142339" name="Rectangle 3"/>
          <p:cNvSpPr>
            <a:spLocks noGrp="1" noChangeArrowheads="1"/>
          </p:cNvSpPr>
          <p:nvPr>
            <p:ph type="body" idx="1"/>
          </p:nvPr>
        </p:nvSpPr>
        <p:spPr>
          <a:xfrm>
            <a:off x="457200" y="1341438"/>
            <a:ext cx="8218488" cy="5256212"/>
          </a:xfrm>
        </p:spPr>
        <p:txBody>
          <a:bodyPr/>
          <a:lstStyle/>
          <a:p>
            <a:pPr lvl="1" eaLnBrk="1" hangingPunct="1">
              <a:buFont typeface="Wingdings" panose="05000000000000000000" pitchFamily="2" charset="2"/>
              <a:buNone/>
              <a:defRPr/>
            </a:pPr>
            <a:r>
              <a:rPr lang="en-US" sz="2400" smtClean="0"/>
              <a:t>Proposition of development axes and Marketing activities :</a:t>
            </a:r>
          </a:p>
          <a:p>
            <a:pPr lvl="1" eaLnBrk="1" hangingPunct="1">
              <a:defRPr/>
            </a:pPr>
            <a:r>
              <a:rPr lang="en-US" sz="2400" smtClean="0"/>
              <a:t>Public Relations – Social Capital</a:t>
            </a:r>
          </a:p>
          <a:p>
            <a:pPr lvl="1" eaLnBrk="1" hangingPunct="1">
              <a:defRPr/>
            </a:pPr>
            <a:r>
              <a:rPr lang="en-US" sz="2400" smtClean="0"/>
              <a:t>Partnership - Sponsorship Activation</a:t>
            </a:r>
          </a:p>
          <a:p>
            <a:pPr lvl="1" eaLnBrk="1" hangingPunct="1">
              <a:defRPr/>
            </a:pPr>
            <a:r>
              <a:rPr lang="en-US" sz="2400" smtClean="0"/>
              <a:t>Communication</a:t>
            </a:r>
          </a:p>
          <a:p>
            <a:pPr lvl="1" eaLnBrk="1" hangingPunct="1">
              <a:defRPr/>
            </a:pPr>
            <a:r>
              <a:rPr lang="en-US" sz="2400" smtClean="0"/>
              <a:t>Brand Management</a:t>
            </a:r>
          </a:p>
          <a:p>
            <a:pPr lvl="1" eaLnBrk="1" hangingPunct="1">
              <a:defRPr/>
            </a:pPr>
            <a:r>
              <a:rPr lang="en-US" sz="2400" smtClean="0"/>
              <a:t>Merchandising</a:t>
            </a:r>
          </a:p>
          <a:p>
            <a:pPr lvl="1" eaLnBrk="1" hangingPunct="1">
              <a:defRPr/>
            </a:pPr>
            <a:r>
              <a:rPr lang="en-US" sz="2400" smtClean="0"/>
              <a:t>Ticketing – CRM</a:t>
            </a:r>
          </a:p>
          <a:p>
            <a:pPr lvl="1" eaLnBrk="1" hangingPunct="1">
              <a:defRPr/>
            </a:pPr>
            <a:r>
              <a:rPr lang="en-US" sz="2400" smtClean="0"/>
              <a:t>Stadia Management :</a:t>
            </a:r>
          </a:p>
          <a:p>
            <a:pPr lvl="2" eaLnBrk="1" hangingPunct="1">
              <a:defRPr/>
            </a:pPr>
            <a:r>
              <a:rPr lang="en-US" sz="2000" smtClean="0"/>
              <a:t>Experiential View B to B </a:t>
            </a:r>
          </a:p>
          <a:p>
            <a:pPr lvl="2" eaLnBrk="1" hangingPunct="1">
              <a:defRPr/>
            </a:pPr>
            <a:r>
              <a:rPr lang="en-US" sz="2000" smtClean="0"/>
              <a:t>Experiential View B to C</a:t>
            </a:r>
          </a:p>
          <a:p>
            <a:pPr lvl="1" eaLnBrk="1" hangingPunct="1">
              <a:defRPr/>
            </a:pPr>
            <a:r>
              <a:rPr lang="en-US" sz="2400" smtClean="0"/>
              <a:t>…</a:t>
            </a:r>
          </a:p>
          <a:p>
            <a:pPr eaLnBrk="1" hangingPunct="1">
              <a:defRPr/>
            </a:pPr>
            <a:endParaRPr lang="fr-FR" sz="280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defRPr/>
            </a:pPr>
            <a:r>
              <a:rPr lang="en-US" smtClean="0"/>
              <a:t>Be careful !</a:t>
            </a:r>
          </a:p>
        </p:txBody>
      </p:sp>
      <p:sp>
        <p:nvSpPr>
          <p:cNvPr id="134147" name="Rectangle 3"/>
          <p:cNvSpPr>
            <a:spLocks noGrp="1" noChangeArrowheads="1"/>
          </p:cNvSpPr>
          <p:nvPr>
            <p:ph type="body" idx="1"/>
          </p:nvPr>
        </p:nvSpPr>
        <p:spPr/>
        <p:txBody>
          <a:bodyPr/>
          <a:lstStyle/>
          <a:p>
            <a:pPr eaLnBrk="1" hangingPunct="1">
              <a:defRPr/>
            </a:pPr>
            <a:endParaRPr lang="en-US" smtClean="0"/>
          </a:p>
          <a:p>
            <a:pPr algn="ctr" eaLnBrk="1" hangingPunct="1">
              <a:buFont typeface="Wingdings" panose="05000000000000000000" pitchFamily="2" charset="2"/>
              <a:buNone/>
              <a:defRPr/>
            </a:pPr>
            <a:r>
              <a:rPr lang="en-US" smtClean="0"/>
              <a:t>Be sensemaking in linking  your final propositions (development axes and marketing activities) to your strategic analysis (evaluation + organization)</a:t>
            </a:r>
          </a:p>
          <a:p>
            <a:pPr algn="ctr" eaLnBrk="1" hangingPunct="1">
              <a:buFont typeface="Wingdings" panose="05000000000000000000" pitchFamily="2" charset="2"/>
              <a:buNone/>
              <a:defRPr/>
            </a:pPr>
            <a:endParaRPr lang="en-US" smtClean="0"/>
          </a:p>
          <a:p>
            <a:pPr eaLnBrk="1" hangingPunct="1">
              <a:defRPr/>
            </a:pPr>
            <a:endParaRPr lang="en-US"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ctrTitle"/>
          </p:nvPr>
        </p:nvSpPr>
        <p:spPr>
          <a:xfrm>
            <a:off x="684213" y="1052513"/>
            <a:ext cx="7772400" cy="1016000"/>
          </a:xfrm>
        </p:spPr>
        <p:txBody>
          <a:bodyPr/>
          <a:lstStyle/>
          <a:p>
            <a:pPr eaLnBrk="1" hangingPunct="1">
              <a:defRPr/>
            </a:pPr>
            <a:r>
              <a:rPr lang="en-US" sz="4000" b="1" smtClean="0"/>
              <a:t>+ You have to be “sensemaking” and on the implementation of :</a:t>
            </a:r>
          </a:p>
        </p:txBody>
      </p:sp>
      <p:sp>
        <p:nvSpPr>
          <p:cNvPr id="135171" name="Rectangle 3"/>
          <p:cNvSpPr>
            <a:spLocks noGrp="1" noChangeArrowheads="1"/>
          </p:cNvSpPr>
          <p:nvPr>
            <p:ph type="subTitle" idx="1"/>
          </p:nvPr>
        </p:nvSpPr>
        <p:spPr>
          <a:xfrm>
            <a:off x="395288" y="2492375"/>
            <a:ext cx="8424862" cy="4105275"/>
          </a:xfrm>
        </p:spPr>
        <p:txBody>
          <a:bodyPr/>
          <a:lstStyle/>
          <a:p>
            <a:pPr eaLnBrk="1" hangingPunct="1">
              <a:lnSpc>
                <a:spcPct val="80000"/>
              </a:lnSpc>
              <a:defRPr/>
            </a:pPr>
            <a:r>
              <a:rPr lang="en-GB" sz="2800" smtClean="0"/>
              <a:t>Characterisation of </a:t>
            </a:r>
            <a:r>
              <a:rPr lang="en-GB" sz="2800" smtClean="0">
                <a:solidFill>
                  <a:schemeClr val="hlink"/>
                </a:solidFill>
              </a:rPr>
              <a:t>interconnections between resources</a:t>
            </a:r>
            <a:r>
              <a:rPr lang="en-GB" sz="2800" smtClean="0"/>
              <a:t> (and not only VRIO) and </a:t>
            </a:r>
            <a:r>
              <a:rPr lang="en-GB" sz="2800" smtClean="0">
                <a:solidFill>
                  <a:schemeClr val="hlink"/>
                </a:solidFill>
              </a:rPr>
              <a:t>their interaction with the environment</a:t>
            </a:r>
            <a:r>
              <a:rPr lang="en-GB" sz="2800" smtClean="0"/>
              <a:t> indicates that the </a:t>
            </a:r>
            <a:r>
              <a:rPr lang="en-GB" sz="2800" smtClean="0">
                <a:solidFill>
                  <a:schemeClr val="hlink"/>
                </a:solidFill>
              </a:rPr>
              <a:t>managerial aptitudes to manipulate assets</a:t>
            </a:r>
            <a:r>
              <a:rPr lang="en-GB" sz="2800" smtClean="0"/>
              <a:t> within a single system are essential !</a:t>
            </a:r>
          </a:p>
          <a:p>
            <a:pPr eaLnBrk="1" hangingPunct="1">
              <a:lnSpc>
                <a:spcPct val="80000"/>
              </a:lnSpc>
              <a:defRPr/>
            </a:pPr>
            <a:endParaRPr lang="en-GB" sz="2800" smtClean="0"/>
          </a:p>
          <a:p>
            <a:pPr eaLnBrk="1" hangingPunct="1">
              <a:lnSpc>
                <a:spcPct val="80000"/>
              </a:lnSpc>
              <a:defRPr/>
            </a:pPr>
            <a:r>
              <a:rPr lang="en-GB" sz="2800" smtClean="0"/>
              <a:t>The objective is to create an unique combination of assets to exploit opportunities, face to threats and to develop sustainable performance.  </a:t>
            </a:r>
          </a:p>
          <a:p>
            <a:pPr eaLnBrk="1" hangingPunct="1">
              <a:lnSpc>
                <a:spcPct val="80000"/>
              </a:lnSpc>
              <a:defRPr/>
            </a:pPr>
            <a:endParaRPr lang="en-GB" sz="2800" smtClean="0"/>
          </a:p>
          <a:p>
            <a:pPr eaLnBrk="1" hangingPunct="1">
              <a:lnSpc>
                <a:spcPct val="80000"/>
              </a:lnSpc>
              <a:defRPr/>
            </a:pPr>
            <a:r>
              <a:rPr lang="fr-FR" sz="1800" smtClean="0"/>
              <a:t> </a:t>
            </a:r>
            <a:endParaRPr lang="en-US" sz="180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7890" name="Picture 2" descr="LOGO OPEN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4508500"/>
            <a:ext cx="2011362"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3"/>
          <p:cNvSpPr>
            <a:spLocks noChangeArrowheads="1"/>
          </p:cNvSpPr>
          <p:nvPr/>
        </p:nvSpPr>
        <p:spPr bwMode="auto">
          <a:xfrm>
            <a:off x="827088" y="0"/>
            <a:ext cx="777240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pPr algn="ctr" eaLnBrk="1" hangingPunct="1">
              <a:defRPr/>
            </a:pPr>
            <a:r>
              <a:rPr lang="en-US" sz="2800" b="1" dirty="0">
                <a:solidFill>
                  <a:srgbClr val="000000"/>
                </a:solidFill>
                <a:effectLst>
                  <a:outerShdw blurRad="38100" dist="38100" dir="2700000" algn="tl">
                    <a:srgbClr val="C0C0C0"/>
                  </a:outerShdw>
                </a:effectLst>
                <a:latin typeface="Arial" charset="0"/>
                <a:cs typeface="Arial" charset="0"/>
              </a:rPr>
              <a:t>Success case</a:t>
            </a:r>
            <a:br>
              <a:rPr lang="en-US" sz="2800" b="1" dirty="0">
                <a:solidFill>
                  <a:srgbClr val="000000"/>
                </a:solidFill>
                <a:effectLst>
                  <a:outerShdw blurRad="38100" dist="38100" dir="2700000" algn="tl">
                    <a:srgbClr val="C0C0C0"/>
                  </a:outerShdw>
                </a:effectLst>
                <a:latin typeface="Arial" charset="0"/>
                <a:cs typeface="Arial" charset="0"/>
              </a:rPr>
            </a:br>
            <a:r>
              <a:rPr lang="en-US" sz="2800" b="1" dirty="0">
                <a:solidFill>
                  <a:srgbClr val="000000"/>
                </a:solidFill>
                <a:effectLst>
                  <a:outerShdw blurRad="38100" dist="38100" dir="2700000" algn="tl">
                    <a:srgbClr val="C0C0C0"/>
                  </a:outerShdw>
                </a:effectLst>
                <a:latin typeface="Arial" charset="0"/>
                <a:cs typeface="Arial" charset="0"/>
              </a:rPr>
              <a:t>Open13 1993---</a:t>
            </a:r>
            <a:r>
              <a:rPr lang="en-US" sz="2800" b="1" dirty="0" smtClean="0">
                <a:solidFill>
                  <a:srgbClr val="000000"/>
                </a:solidFill>
                <a:effectLst>
                  <a:outerShdw blurRad="38100" dist="38100" dir="2700000" algn="tl">
                    <a:srgbClr val="C0C0C0"/>
                  </a:outerShdw>
                </a:effectLst>
                <a:latin typeface="Arial" charset="0"/>
                <a:cs typeface="Arial" charset="0"/>
              </a:rPr>
              <a:t>2017</a:t>
            </a:r>
            <a:r>
              <a:rPr lang="en-US" sz="2800" b="1" dirty="0">
                <a:solidFill>
                  <a:srgbClr val="000000"/>
                </a:solidFill>
                <a:effectLst>
                  <a:outerShdw blurRad="38100" dist="38100" dir="2700000" algn="tl">
                    <a:srgbClr val="C0C0C0"/>
                  </a:outerShdw>
                </a:effectLst>
                <a:latin typeface="Arial" charset="0"/>
                <a:cs typeface="Arial" charset="0"/>
              </a:rPr>
              <a:t/>
            </a:r>
            <a:br>
              <a:rPr lang="en-US" sz="2800" b="1" dirty="0">
                <a:solidFill>
                  <a:srgbClr val="000000"/>
                </a:solidFill>
                <a:effectLst>
                  <a:outerShdw blurRad="38100" dist="38100" dir="2700000" algn="tl">
                    <a:srgbClr val="C0C0C0"/>
                  </a:outerShdw>
                </a:effectLst>
                <a:latin typeface="Arial" charset="0"/>
                <a:cs typeface="Arial" charset="0"/>
              </a:rPr>
            </a:br>
            <a:r>
              <a:rPr lang="en-US" sz="2800" b="1" dirty="0">
                <a:solidFill>
                  <a:srgbClr val="000000"/>
                </a:solidFill>
                <a:effectLst>
                  <a:outerShdw blurRad="38100" dist="38100" dir="2700000" algn="tl">
                    <a:srgbClr val="C0C0C0"/>
                  </a:outerShdw>
                </a:effectLst>
                <a:latin typeface="Arial" charset="0"/>
                <a:cs typeface="Arial" charset="0"/>
              </a:rPr>
              <a:t>www.open13.org</a:t>
            </a:r>
            <a:r>
              <a:rPr lang="en-US" sz="4800" dirty="0">
                <a:solidFill>
                  <a:schemeClr val="tx2"/>
                </a:solidFill>
                <a:effectLst>
                  <a:outerShdw blurRad="38100" dist="38100" dir="2700000" algn="tl">
                    <a:srgbClr val="C0C0C0"/>
                  </a:outerShdw>
                </a:effectLst>
                <a:latin typeface="Arial" charset="0"/>
                <a:cs typeface="Arial" charset="0"/>
              </a:rPr>
              <a:t> </a:t>
            </a:r>
          </a:p>
        </p:txBody>
      </p:sp>
      <p:sp>
        <p:nvSpPr>
          <p:cNvPr id="155652" name="Rectangle 4"/>
          <p:cNvSpPr>
            <a:spLocks noChangeArrowheads="1"/>
          </p:cNvSpPr>
          <p:nvPr/>
        </p:nvSpPr>
        <p:spPr bwMode="auto">
          <a:xfrm>
            <a:off x="250825" y="2276475"/>
            <a:ext cx="864076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1" hangingPunct="1">
              <a:spcBef>
                <a:spcPct val="20000"/>
              </a:spcBef>
              <a:buClr>
                <a:schemeClr val="hlink"/>
              </a:buClr>
              <a:buSzPct val="80000"/>
              <a:buFont typeface="Wingdings" pitchFamily="2" charset="2"/>
              <a:buNone/>
              <a:defRPr/>
            </a:pPr>
            <a:r>
              <a:rPr lang="en-US" sz="3200">
                <a:solidFill>
                  <a:srgbClr val="000000"/>
                </a:solidFill>
                <a:effectLst>
                  <a:outerShdw blurRad="38100" dist="38100" dir="2700000" algn="tl">
                    <a:srgbClr val="C0C0C0"/>
                  </a:outerShdw>
                </a:effectLst>
                <a:latin typeface="Arial" charset="0"/>
                <a:cs typeface="Arial" charset="0"/>
              </a:rPr>
              <a:t>“Familial professional “bricolage” from Marseille</a:t>
            </a:r>
            <a:r>
              <a:rPr lang="en-US" sz="3200">
                <a:effectLst>
                  <a:outerShdw blurRad="38100" dist="38100" dir="2700000" algn="tl">
                    <a:srgbClr val="C0C0C0"/>
                  </a:outerShdw>
                </a:effectLst>
                <a:latin typeface="Arial" charset="0"/>
                <a:cs typeface="Arial" charset="0"/>
              </a:rPr>
              <a: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674" name="Object 2"/>
          <p:cNvGraphicFramePr>
            <a:graphicFrameLocks noChangeAspect="1"/>
          </p:cNvGraphicFramePr>
          <p:nvPr/>
        </p:nvGraphicFramePr>
        <p:xfrm>
          <a:off x="179388" y="908050"/>
          <a:ext cx="2593975" cy="3600450"/>
        </p:xfrm>
        <a:graphic>
          <a:graphicData uri="http://schemas.openxmlformats.org/presentationml/2006/ole">
            <mc:AlternateContent xmlns:mc="http://schemas.openxmlformats.org/markup-compatibility/2006">
              <mc:Choice xmlns:v="urn:schemas-microsoft-com:vml" Requires="v">
                <p:oleObj spid="_x0000_s38939" name="Image" r:id="rId3" imgW="5200917" imgH="7588640" progId="Photoshop.Image.7">
                  <p:embed/>
                </p:oleObj>
              </mc:Choice>
              <mc:Fallback>
                <p:oleObj name="Image" r:id="rId3" imgW="5200917" imgH="7588640" progId="Photoshop.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908050"/>
                        <a:ext cx="259397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6675" name="Picture 3" descr="4_3_open13 san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1098550"/>
            <a:ext cx="3457575"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4" descr="open20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3813" y="836613"/>
            <a:ext cx="263842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5" descr="open200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3213" y="3644900"/>
            <a:ext cx="3457575"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6674"/>
                                        </p:tgtEl>
                                        <p:attrNameLst>
                                          <p:attrName>style.visibility</p:attrName>
                                        </p:attrNameLst>
                                      </p:cBhvr>
                                      <p:to>
                                        <p:strVal val="visible"/>
                                      </p:to>
                                    </p:set>
                                    <p:animEffect transition="in" filter="dissolve">
                                      <p:cBhvr>
                                        <p:cTn id="7" dur="1000"/>
                                        <p:tgtEl>
                                          <p:spTgt spid="156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6675"/>
                                        </p:tgtEl>
                                        <p:attrNameLst>
                                          <p:attrName>style.visibility</p:attrName>
                                        </p:attrNameLst>
                                      </p:cBhvr>
                                      <p:to>
                                        <p:strVal val="visible"/>
                                      </p:to>
                                    </p:set>
                                    <p:animEffect transition="in" filter="dissolve">
                                      <p:cBhvr>
                                        <p:cTn id="12" dur="1000"/>
                                        <p:tgtEl>
                                          <p:spTgt spid="1566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56676"/>
                                        </p:tgtEl>
                                        <p:attrNameLst>
                                          <p:attrName>style.visibility</p:attrName>
                                        </p:attrNameLst>
                                      </p:cBhvr>
                                      <p:to>
                                        <p:strVal val="visible"/>
                                      </p:to>
                                    </p:set>
                                    <p:animEffect transition="in" filter="dissolve">
                                      <p:cBhvr>
                                        <p:cTn id="17" dur="1000"/>
                                        <p:tgtEl>
                                          <p:spTgt spid="1566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56677"/>
                                        </p:tgtEl>
                                        <p:attrNameLst>
                                          <p:attrName>style.visibility</p:attrName>
                                        </p:attrNameLst>
                                      </p:cBhvr>
                                      <p:to>
                                        <p:strVal val="visible"/>
                                      </p:to>
                                    </p:set>
                                    <p:animEffect transition="in" filter="dissolve">
                                      <p:cBhvr>
                                        <p:cTn id="22" dur="1000"/>
                                        <p:tgtEl>
                                          <p:spTgt spid="156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open2006"/>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395288" y="1700213"/>
            <a:ext cx="4572000"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39" name="Picture 3" descr="Open13 affiche 2007 Nad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836613"/>
            <a:ext cx="3454400"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457200" y="277813"/>
            <a:ext cx="86868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en-US" sz="3200" b="1">
                <a:solidFill>
                  <a:schemeClr val="tx2"/>
                </a:solidFill>
                <a:effectLst>
                  <a:outerShdw blurRad="38100" dist="38100" dir="2700000" algn="tl">
                    <a:srgbClr val="000000"/>
                  </a:outerShdw>
                </a:effectLst>
                <a:latin typeface="Arial" charset="0"/>
                <a:cs typeface="Arial" charset="0"/>
              </a:rPr>
              <a:t>Sport events &amp; clubs : assets identification</a:t>
            </a:r>
          </a:p>
        </p:txBody>
      </p:sp>
      <p:graphicFrame>
        <p:nvGraphicFramePr>
          <p:cNvPr id="111619" name="Group 3"/>
          <p:cNvGraphicFramePr>
            <a:graphicFrameLocks noGrp="1"/>
          </p:cNvGraphicFramePr>
          <p:nvPr/>
        </p:nvGraphicFramePr>
        <p:xfrm>
          <a:off x="179388" y="1557338"/>
          <a:ext cx="4176712" cy="5040312"/>
        </p:xfrm>
        <a:graphic>
          <a:graphicData uri="http://schemas.openxmlformats.org/drawingml/2006/table">
            <a:tbl>
              <a:tblPr/>
              <a:tblGrid>
                <a:gridCol w="1501775"/>
                <a:gridCol w="2674937"/>
              </a:tblGrid>
              <a:tr h="66683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smtClean="0">
                          <a:ln>
                            <a:noFill/>
                          </a:ln>
                          <a:solidFill>
                            <a:schemeClr val="tx1"/>
                          </a:solidFill>
                          <a:effectLst/>
                          <a:latin typeface="Arial" charset="0"/>
                          <a:cs typeface="Arial" charset="0"/>
                        </a:rPr>
                        <a:t>Sport Event &amp; Clubs </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c hMerge="1">
                  <a:txBody>
                    <a:bodyPr/>
                    <a:lstStyle/>
                    <a:p>
                      <a:endParaRPr lang="fr-FR"/>
                    </a:p>
                  </a:txBody>
                  <a:tcPr/>
                </a:tc>
              </a:tr>
              <a:tr h="487424">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Financial resources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 Profit centres »</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Ticketting</a:t>
                      </a:r>
                      <a:r>
                        <a:rPr kumimoji="0" lang="en-US" sz="1800" b="0" i="0" u="none" strike="noStrike" cap="none" normalizeH="0" baseline="0" smtClean="0">
                          <a:ln>
                            <a:noFill/>
                          </a:ln>
                          <a:solidFill>
                            <a:schemeClr val="tx1"/>
                          </a:solidFill>
                          <a:effectLst/>
                          <a:latin typeface="Arial" charset="0"/>
                          <a:cs typeface="Arial" charset="0"/>
                        </a:rPr>
                        <a:t> </a:t>
                      </a:r>
                      <a:endParaRPr kumimoji="0" lang="fr-FR" sz="1800" b="0" i="0" u="none" strike="noStrike" cap="none" normalizeH="0" baseline="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r h="1188869">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Contracts (sponsoring, Public Relations) &amp; </a:t>
                      </a:r>
                      <a:r>
                        <a:rPr kumimoji="0" lang="fr-FR" sz="1800" b="1" i="0" u="none" strike="noStrike" cap="none" normalizeH="0" baseline="0" smtClean="0">
                          <a:ln>
                            <a:noFill/>
                          </a:ln>
                          <a:solidFill>
                            <a:srgbClr val="FF9900"/>
                          </a:solidFill>
                          <a:effectLst/>
                          <a:latin typeface="Arial" charset="0"/>
                          <a:cs typeface="Arial" charset="0"/>
                        </a:rPr>
                        <a:t>Players (clubs only)</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r h="431854">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TV rights </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r h="365806">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Merchandising</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r h="795438">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Institutions (</a:t>
                      </a:r>
                      <a:r>
                        <a:rPr kumimoji="0" lang="en-US" sz="1800" b="1" i="0" u="none" strike="noStrike" cap="none" normalizeH="0" baseline="0" smtClean="0">
                          <a:ln>
                            <a:noFill/>
                          </a:ln>
                          <a:solidFill>
                            <a:schemeClr val="tx1"/>
                          </a:solidFill>
                          <a:effectLst/>
                          <a:latin typeface="Arial" charset="0"/>
                          <a:cs typeface="Arial" charset="0"/>
                        </a:rPr>
                        <a:t>public subsidies</a:t>
                      </a:r>
                      <a:r>
                        <a:rPr kumimoji="0" lang="fr-FR" sz="1800" b="1" i="0" u="none" strike="noStrike" cap="none" normalizeH="0" baseline="0" smtClean="0">
                          <a:ln>
                            <a:noFill/>
                          </a:ln>
                          <a:solidFill>
                            <a:schemeClr val="tx1"/>
                          </a:solidFill>
                          <a:effectLst/>
                          <a:latin typeface="Arial" charset="0"/>
                          <a:cs typeface="Arial" charset="0"/>
                        </a:rPr>
                        <a:t>)</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r h="365806">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Renown</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History</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r h="371522">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Sport performance</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r h="366759">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Affluence, audience</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bl>
          </a:graphicData>
        </a:graphic>
      </p:graphicFrame>
      <p:graphicFrame>
        <p:nvGraphicFramePr>
          <p:cNvPr id="111647" name="Group 31"/>
          <p:cNvGraphicFramePr>
            <a:graphicFrameLocks noGrp="1"/>
          </p:cNvGraphicFramePr>
          <p:nvPr/>
        </p:nvGraphicFramePr>
        <p:xfrm>
          <a:off x="5580063" y="1484313"/>
          <a:ext cx="3384550" cy="5153025"/>
        </p:xfrm>
        <a:graphic>
          <a:graphicData uri="http://schemas.openxmlformats.org/drawingml/2006/table">
            <a:tbl>
              <a:tblPr/>
              <a:tblGrid>
                <a:gridCol w="3384550"/>
              </a:tblGrid>
              <a:tr h="7699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smtClean="0">
                          <a:ln>
                            <a:noFill/>
                          </a:ln>
                          <a:solidFill>
                            <a:schemeClr val="tx1"/>
                          </a:solidFill>
                          <a:effectLst/>
                          <a:latin typeface="Arial" charset="0"/>
                          <a:cs typeface="Arial" charset="0"/>
                        </a:rPr>
                        <a:t>Assets</a:t>
                      </a:r>
                    </a:p>
                  </a:txBody>
                  <a:tcPr marT="45721" marB="4572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r h="4383078">
                <a:tc>
                  <a:txBody>
                    <a:bodyPr/>
                    <a:lstStyle/>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smtClean="0">
                          <a:ln>
                            <a:noFill/>
                          </a:ln>
                          <a:solidFill>
                            <a:srgbClr val="FF9900"/>
                          </a:solidFill>
                          <a:effectLst/>
                          <a:latin typeface="Arial" charset="0"/>
                          <a:cs typeface="Arial" charset="0"/>
                        </a:rPr>
                        <a:t>Players &amp; coach </a:t>
                      </a:r>
                      <a:r>
                        <a:rPr kumimoji="0" lang="fr-FR" sz="1600" b="1" i="0" u="none" strike="noStrike" cap="none" normalizeH="0" baseline="0" smtClean="0">
                          <a:ln>
                            <a:noFill/>
                          </a:ln>
                          <a:solidFill>
                            <a:srgbClr val="FF9900"/>
                          </a:solidFill>
                          <a:effectLst/>
                          <a:latin typeface="Arial" charset="0"/>
                          <a:cs typeface="Arial" charset="0"/>
                        </a:rPr>
                        <a:t>(clubs only)</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cs typeface="Arial" charset="0"/>
                        </a:rPr>
                        <a:t>Partnership </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1600" b="1" i="0" u="none" strike="noStrike" cap="none" normalizeH="0" baseline="0" smtClean="0">
                          <a:ln>
                            <a:noFill/>
                          </a:ln>
                          <a:solidFill>
                            <a:schemeClr val="tx1"/>
                          </a:solidFill>
                          <a:effectLst/>
                          <a:latin typeface="Arial" charset="0"/>
                          <a:cs typeface="Arial" charset="0"/>
                        </a:rPr>
                        <a:t>(sponsoring, partners)</a:t>
                      </a:r>
                      <a:r>
                        <a:rPr kumimoji="0" lang="fr-FR" sz="2000" b="1"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cs typeface="Arial" charset="0"/>
                        </a:rPr>
                        <a:t>Reputation </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1600" b="1" i="0" u="none" strike="noStrike" cap="none" normalizeH="0" baseline="0" smtClean="0">
                          <a:ln>
                            <a:noFill/>
                          </a:ln>
                          <a:solidFill>
                            <a:schemeClr val="tx1"/>
                          </a:solidFill>
                          <a:effectLst/>
                          <a:latin typeface="Arial" charset="0"/>
                          <a:cs typeface="Arial" charset="0"/>
                        </a:rPr>
                        <a:t>(event, sport, players)</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cs typeface="Arial" charset="0"/>
                        </a:rPr>
                        <a:t>Relational </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1600" b="1" i="0" u="none" strike="noStrike" cap="none" normalizeH="0" baseline="0" smtClean="0">
                          <a:ln>
                            <a:noFill/>
                          </a:ln>
                          <a:solidFill>
                            <a:schemeClr val="tx1"/>
                          </a:solidFill>
                          <a:effectLst/>
                          <a:latin typeface="Arial" charset="0"/>
                          <a:cs typeface="Arial" charset="0"/>
                        </a:rPr>
                        <a:t>(Social capital, relational networks, Public Relations)</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cs typeface="Arial" charset="0"/>
                        </a:rPr>
                        <a:t>Physical</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1600" b="1" i="0" u="none" strike="noStrike" cap="none" normalizeH="0" baseline="0" smtClean="0">
                          <a:ln>
                            <a:noFill/>
                          </a:ln>
                          <a:solidFill>
                            <a:schemeClr val="tx1"/>
                          </a:solidFill>
                          <a:effectLst/>
                          <a:latin typeface="Arial" charset="0"/>
                          <a:cs typeface="Arial" charset="0"/>
                        </a:rPr>
                        <a:t>(infrastructures, stadium, territory)</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cs typeface="Arial" charset="0"/>
                        </a:rPr>
                        <a:t>Organizational Capabilities</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cs typeface="Arial" charset="0"/>
                        </a:rPr>
                        <a:t> </a:t>
                      </a:r>
                      <a:r>
                        <a:rPr kumimoji="0" lang="fr-FR" sz="1600" b="1" i="0" u="none" strike="noStrike" cap="none" normalizeH="0" baseline="0" smtClean="0">
                          <a:ln>
                            <a:noFill/>
                          </a:ln>
                          <a:solidFill>
                            <a:schemeClr val="tx1"/>
                          </a:solidFill>
                          <a:effectLst/>
                          <a:latin typeface="Arial" charset="0"/>
                          <a:cs typeface="Arial" charset="0"/>
                        </a:rPr>
                        <a:t>(Core competences, event driven know how, project management))</a:t>
                      </a:r>
                    </a:p>
                  </a:txBody>
                  <a:tcPr marT="45721" marB="4572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bl>
          </a:graphicData>
        </a:graphic>
      </p:graphicFrame>
      <p:sp>
        <p:nvSpPr>
          <p:cNvPr id="111655" name="AutoShape 39"/>
          <p:cNvSpPr>
            <a:spLocks noChangeArrowheads="1"/>
          </p:cNvSpPr>
          <p:nvPr/>
        </p:nvSpPr>
        <p:spPr bwMode="auto">
          <a:xfrm>
            <a:off x="4356100" y="3284538"/>
            <a:ext cx="1225550" cy="165576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16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8" fill="hold" grpId="0" nodeType="clickEffect">
                                  <p:stCondLst>
                                    <p:cond delay="0"/>
                                  </p:stCondLst>
                                  <p:childTnLst>
                                    <p:set>
                                      <p:cBhvr>
                                        <p:cTn id="10" dur="1" fill="hold">
                                          <p:stCondLst>
                                            <p:cond delay="0"/>
                                          </p:stCondLst>
                                        </p:cTn>
                                        <p:tgtEl>
                                          <p:spTgt spid="111655"/>
                                        </p:tgtEl>
                                        <p:attrNameLst>
                                          <p:attrName>style.visibility</p:attrName>
                                        </p:attrNameLst>
                                      </p:cBhvr>
                                      <p:to>
                                        <p:strVal val="visible"/>
                                      </p:to>
                                    </p:set>
                                    <p:anim calcmode="lin" valueType="num">
                                      <p:cBhvr>
                                        <p:cTn id="11" dur="500" fill="hold"/>
                                        <p:tgtEl>
                                          <p:spTgt spid="111655"/>
                                        </p:tgtEl>
                                        <p:attrNameLst>
                                          <p:attrName>ppt_x</p:attrName>
                                        </p:attrNameLst>
                                      </p:cBhvr>
                                      <p:tavLst>
                                        <p:tav tm="0">
                                          <p:val>
                                            <p:strVal val="#ppt_x-#ppt_w/2"/>
                                          </p:val>
                                        </p:tav>
                                        <p:tav tm="100000">
                                          <p:val>
                                            <p:strVal val="#ppt_x"/>
                                          </p:val>
                                        </p:tav>
                                      </p:tavLst>
                                    </p:anim>
                                    <p:anim calcmode="lin" valueType="num">
                                      <p:cBhvr>
                                        <p:cTn id="12" dur="500" fill="hold"/>
                                        <p:tgtEl>
                                          <p:spTgt spid="111655"/>
                                        </p:tgtEl>
                                        <p:attrNameLst>
                                          <p:attrName>ppt_y</p:attrName>
                                        </p:attrNameLst>
                                      </p:cBhvr>
                                      <p:tavLst>
                                        <p:tav tm="0">
                                          <p:val>
                                            <p:strVal val="#ppt_y"/>
                                          </p:val>
                                        </p:tav>
                                        <p:tav tm="100000">
                                          <p:val>
                                            <p:strVal val="#ppt_y"/>
                                          </p:val>
                                        </p:tav>
                                      </p:tavLst>
                                    </p:anim>
                                    <p:anim calcmode="lin" valueType="num">
                                      <p:cBhvr>
                                        <p:cTn id="13" dur="500" fill="hold"/>
                                        <p:tgtEl>
                                          <p:spTgt spid="111655"/>
                                        </p:tgtEl>
                                        <p:attrNameLst>
                                          <p:attrName>ppt_w</p:attrName>
                                        </p:attrNameLst>
                                      </p:cBhvr>
                                      <p:tavLst>
                                        <p:tav tm="0">
                                          <p:val>
                                            <p:fltVal val="0"/>
                                          </p:val>
                                        </p:tav>
                                        <p:tav tm="100000">
                                          <p:val>
                                            <p:strVal val="#ppt_w"/>
                                          </p:val>
                                        </p:tav>
                                      </p:tavLst>
                                    </p:anim>
                                    <p:anim calcmode="lin" valueType="num">
                                      <p:cBhvr>
                                        <p:cTn id="14" dur="500" fill="hold"/>
                                        <p:tgtEl>
                                          <p:spTgt spid="11165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11647"/>
                                        </p:tgtEl>
                                        <p:attrNameLst>
                                          <p:attrName>style.visibility</p:attrName>
                                        </p:attrNameLst>
                                      </p:cBhvr>
                                      <p:to>
                                        <p:strVal val="visible"/>
                                      </p:to>
                                    </p:set>
                                    <p:animEffect transition="in" filter="checkerboard(across)">
                                      <p:cBhvr>
                                        <p:cTn id="19" dur="500"/>
                                        <p:tgtEl>
                                          <p:spTgt spid="111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5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open13-affiche-1-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88913"/>
            <a:ext cx="25114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open13-affiche-2-2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88913"/>
            <a:ext cx="25114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open13-affiche-3-2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188913"/>
            <a:ext cx="250983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open13-affiche-4-2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4076700"/>
            <a:ext cx="17335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4x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333375"/>
            <a:ext cx="8424863" cy="6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4X3 OPEN 20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333375"/>
            <a:ext cx="8424862"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2"/>
          <p:cNvGraphicFramePr>
            <a:graphicFrameLocks noGrp="1" noChangeAspect="1"/>
          </p:cNvGraphicFramePr>
          <p:nvPr>
            <p:ph/>
          </p:nvPr>
        </p:nvGraphicFramePr>
        <p:xfrm>
          <a:off x="0" y="0"/>
          <a:ext cx="9144000" cy="6853238"/>
        </p:xfrm>
        <a:graphic>
          <a:graphicData uri="http://schemas.openxmlformats.org/presentationml/2006/ole">
            <mc:AlternateContent xmlns:mc="http://schemas.openxmlformats.org/markup-compatibility/2006">
              <mc:Choice xmlns:v="urn:schemas-microsoft-com:vml" Requires="v">
                <p:oleObj spid="_x0000_s44056" name="Acrobat Document" r:id="rId3" imgW="10801198" imgH="8096098" progId="AcroExch.Document.7">
                  <p:embed/>
                </p:oleObj>
              </mc:Choice>
              <mc:Fallback>
                <p:oleObj name="Acrobat Document" r:id="rId3" imgW="10801198" imgH="8096098" progId="AcroExch.Document.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33375"/>
            <a:ext cx="4083050" cy="304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33375"/>
            <a:ext cx="4038600"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500438"/>
            <a:ext cx="4129087" cy="307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500438"/>
            <a:ext cx="2079625" cy="295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914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4308475" cy="638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60350"/>
            <a:ext cx="4308475" cy="642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1492"/>
                                        </p:tgtEl>
                                        <p:attrNameLst>
                                          <p:attrName>style.visibility</p:attrName>
                                        </p:attrNameLst>
                                      </p:cBhvr>
                                      <p:to>
                                        <p:strVal val="visible"/>
                                      </p:to>
                                    </p:set>
                                    <p:animEffect transition="in" filter="fade">
                                      <p:cBhvr>
                                        <p:cTn id="7" dur="2000"/>
                                        <p:tgtEl>
                                          <p:spTgt spid="191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1493"/>
                                        </p:tgtEl>
                                        <p:attrNameLst>
                                          <p:attrName>style.visibility</p:attrName>
                                        </p:attrNameLst>
                                      </p:cBhvr>
                                      <p:to>
                                        <p:strVal val="visible"/>
                                      </p:to>
                                    </p:set>
                                    <p:animEffect transition="in" filter="fade">
                                      <p:cBhvr>
                                        <p:cTn id="12" dur="2000"/>
                                        <p:tgtEl>
                                          <p:spTgt spid="191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1625" cy="6884988"/>
          </a:xfrm>
          <a:prstGeom prst="rect">
            <a:avLst/>
          </a:prstGeom>
          <a:ln/>
        </p:spPr>
        <p:style>
          <a:lnRef idx="0">
            <a:schemeClr val="accent6"/>
          </a:lnRef>
          <a:fillRef idx="3">
            <a:schemeClr val="accent6"/>
          </a:fillRef>
          <a:effectRef idx="3">
            <a:schemeClr val="accent6"/>
          </a:effectRef>
          <a:fontRef idx="minor">
            <a:schemeClr val="lt1"/>
          </a:fontRef>
        </p:style>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contenu 2"/>
          <p:cNvSpPr>
            <a:spLocks noGrp="1"/>
          </p:cNvSpPr>
          <p:nvPr>
            <p:ph idx="1"/>
          </p:nvPr>
        </p:nvSpPr>
        <p:spPr/>
        <p:txBody>
          <a:bodyPr/>
          <a:lstStyle/>
          <a:p>
            <a:pPr eaLnBrk="1" hangingPunct="1">
              <a:defRPr/>
            </a:pPr>
            <a:endParaRPr lang="fr-FR" smtClean="0"/>
          </a:p>
        </p:txBody>
      </p:sp>
      <p:sp>
        <p:nvSpPr>
          <p:cNvPr id="3074" name="Titre 1"/>
          <p:cNvSpPr>
            <a:spLocks noGrp="1"/>
          </p:cNvSpPr>
          <p:nvPr>
            <p:ph type="title"/>
          </p:nvPr>
        </p:nvSpPr>
        <p:spPr/>
        <p:txBody>
          <a:bodyPr/>
          <a:lstStyle/>
          <a:p>
            <a:pPr eaLnBrk="1" fontAlgn="auto" hangingPunct="1">
              <a:spcAft>
                <a:spcPts val="0"/>
              </a:spcAft>
              <a:defRPr/>
            </a:pPr>
            <a:endParaRPr lang="fr-FR" smtClean="0"/>
          </a:p>
        </p:txBody>
      </p:sp>
      <p:pic>
        <p:nvPicPr>
          <p:cNvPr id="4813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3438" cy="692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608513" cy="692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5888"/>
            <a:ext cx="448151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1513" y="128588"/>
            <a:ext cx="4545012"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3200"/>
            <a:ext cx="4600575"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203200"/>
            <a:ext cx="45720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1835150" y="0"/>
            <a:ext cx="73088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en-US" sz="2700" b="1">
                <a:solidFill>
                  <a:schemeClr val="tx2"/>
                </a:solidFill>
                <a:effectLst>
                  <a:outerShdw blurRad="38100" dist="38100" dir="2700000" algn="tl">
                    <a:srgbClr val="000000"/>
                  </a:outerShdw>
                </a:effectLst>
                <a:latin typeface="Arial" charset="0"/>
                <a:cs typeface="Arial" charset="0"/>
              </a:rPr>
              <a:t>RBV first model for a sport organization</a:t>
            </a:r>
          </a:p>
        </p:txBody>
      </p:sp>
      <p:sp>
        <p:nvSpPr>
          <p:cNvPr id="112643" name="Text Box 3"/>
          <p:cNvSpPr txBox="1">
            <a:spLocks noChangeArrowheads="1"/>
          </p:cNvSpPr>
          <p:nvPr/>
        </p:nvSpPr>
        <p:spPr bwMode="auto">
          <a:xfrm>
            <a:off x="2195513" y="2636838"/>
            <a:ext cx="201612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b="1">
                <a:latin typeface="Tahoma" pitchFamily="34" charset="0"/>
                <a:cs typeface="Arial" charset="0"/>
              </a:rPr>
              <a:t>Relational Resources</a:t>
            </a:r>
          </a:p>
        </p:txBody>
      </p:sp>
      <p:sp>
        <p:nvSpPr>
          <p:cNvPr id="112644" name="Text Box 4"/>
          <p:cNvSpPr txBox="1">
            <a:spLocks noChangeArrowheads="1"/>
          </p:cNvSpPr>
          <p:nvPr/>
        </p:nvSpPr>
        <p:spPr bwMode="auto">
          <a:xfrm>
            <a:off x="2195513" y="765175"/>
            <a:ext cx="199707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a:latin typeface="Tahoma" pitchFamily="34" charset="0"/>
                <a:cs typeface="Arial" charset="0"/>
              </a:rPr>
              <a:t>Partnership Resources</a:t>
            </a:r>
          </a:p>
        </p:txBody>
      </p:sp>
      <p:sp>
        <p:nvSpPr>
          <p:cNvPr id="8197" name="Text Box 5"/>
          <p:cNvSpPr txBox="1">
            <a:spLocks noChangeArrowheads="1"/>
          </p:cNvSpPr>
          <p:nvPr/>
        </p:nvSpPr>
        <p:spPr bwMode="auto">
          <a:xfrm>
            <a:off x="0" y="981075"/>
            <a:ext cx="1331913"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endParaRPr lang="fr-FR" altLang="fr-FR" sz="1800" b="1">
              <a:solidFill>
                <a:schemeClr val="tx2"/>
              </a:solidFill>
              <a:latin typeface="Times New Roman" panose="02020603050405020304" pitchFamily="18" charset="0"/>
            </a:endParaRPr>
          </a:p>
          <a:p>
            <a:pPr algn="ctr" eaLnBrk="1" hangingPunct="1">
              <a:spcBef>
                <a:spcPct val="50000"/>
              </a:spcBef>
              <a:buClrTx/>
              <a:buSzTx/>
              <a:buFontTx/>
              <a:buNone/>
            </a:pPr>
            <a:r>
              <a:rPr lang="fr-FR" altLang="fr-FR" sz="1600" b="1">
                <a:solidFill>
                  <a:schemeClr val="tx2"/>
                </a:solidFill>
                <a:latin typeface="Tahoma" panose="020B0604030504040204" pitchFamily="34" charset="0"/>
              </a:rPr>
              <a:t>Resources </a:t>
            </a:r>
          </a:p>
          <a:p>
            <a:pPr algn="ctr" eaLnBrk="1" hangingPunct="1">
              <a:spcBef>
                <a:spcPct val="50000"/>
              </a:spcBef>
              <a:buClrTx/>
              <a:buSzTx/>
              <a:buFontTx/>
              <a:buNone/>
            </a:pPr>
            <a:endParaRPr lang="fr-FR" altLang="fr-FR" sz="1600" b="1">
              <a:solidFill>
                <a:schemeClr val="tx2"/>
              </a:solidFill>
              <a:latin typeface="Tahoma" panose="020B0604030504040204" pitchFamily="34" charset="0"/>
            </a:endParaRPr>
          </a:p>
          <a:p>
            <a:pPr algn="ctr" eaLnBrk="1" hangingPunct="1">
              <a:spcBef>
                <a:spcPct val="50000"/>
              </a:spcBef>
              <a:buClrTx/>
              <a:buSzTx/>
              <a:buFontTx/>
              <a:buNone/>
            </a:pPr>
            <a:r>
              <a:rPr lang="en-US" altLang="fr-FR" sz="1600" b="1">
                <a:solidFill>
                  <a:schemeClr val="tx2"/>
                </a:solidFill>
                <a:latin typeface="Tahoma" panose="020B0604030504040204" pitchFamily="34" charset="0"/>
              </a:rPr>
              <a:t>portfolio </a:t>
            </a:r>
            <a:endParaRPr lang="fr-FR" altLang="fr-FR" sz="1600" b="1">
              <a:solidFill>
                <a:schemeClr val="tx2"/>
              </a:solidFill>
              <a:latin typeface="Tahoma" panose="020B0604030504040204" pitchFamily="34" charset="0"/>
            </a:endParaRPr>
          </a:p>
        </p:txBody>
      </p:sp>
      <p:sp>
        <p:nvSpPr>
          <p:cNvPr id="8198" name="Text Box 6"/>
          <p:cNvSpPr txBox="1">
            <a:spLocks noChangeArrowheads="1"/>
          </p:cNvSpPr>
          <p:nvPr/>
        </p:nvSpPr>
        <p:spPr bwMode="auto">
          <a:xfrm>
            <a:off x="0" y="3657600"/>
            <a:ext cx="20574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600" b="1">
                <a:solidFill>
                  <a:schemeClr val="tx2"/>
                </a:solidFill>
                <a:latin typeface="Times New Roman" panose="02020603050405020304" pitchFamily="18" charset="0"/>
              </a:rPr>
              <a:t>Core</a:t>
            </a:r>
          </a:p>
          <a:p>
            <a:pPr eaLnBrk="1" hangingPunct="1">
              <a:spcBef>
                <a:spcPct val="50000"/>
              </a:spcBef>
              <a:buClrTx/>
              <a:buSzTx/>
              <a:buFontTx/>
              <a:buNone/>
            </a:pPr>
            <a:r>
              <a:rPr lang="fr-FR" altLang="fr-FR" sz="1600" b="1">
                <a:solidFill>
                  <a:schemeClr val="tx2"/>
                </a:solidFill>
                <a:latin typeface="Times New Roman" panose="02020603050405020304" pitchFamily="18" charset="0"/>
              </a:rPr>
              <a:t>Competencies,</a:t>
            </a:r>
          </a:p>
          <a:p>
            <a:pPr eaLnBrk="1" hangingPunct="1">
              <a:spcBef>
                <a:spcPct val="50000"/>
              </a:spcBef>
              <a:buClrTx/>
              <a:buSzTx/>
              <a:buFontTx/>
              <a:buNone/>
            </a:pPr>
            <a:r>
              <a:rPr lang="fr-FR" altLang="fr-FR" sz="1600" b="1">
                <a:solidFill>
                  <a:schemeClr val="tx2"/>
                </a:solidFill>
                <a:latin typeface="Times New Roman" panose="02020603050405020304" pitchFamily="18" charset="0"/>
              </a:rPr>
              <a:t>Capabilities</a:t>
            </a:r>
          </a:p>
        </p:txBody>
      </p:sp>
      <p:sp>
        <p:nvSpPr>
          <p:cNvPr id="8199" name="Text Box 7"/>
          <p:cNvSpPr txBox="1">
            <a:spLocks noChangeArrowheads="1"/>
          </p:cNvSpPr>
          <p:nvPr/>
        </p:nvSpPr>
        <p:spPr bwMode="auto">
          <a:xfrm>
            <a:off x="0" y="4953000"/>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a:solidFill>
                  <a:schemeClr val="tx2"/>
                </a:solidFill>
                <a:latin typeface="Times New Roman" panose="02020603050405020304" pitchFamily="18" charset="0"/>
              </a:rPr>
              <a:t>Performance, Sucess</a:t>
            </a:r>
          </a:p>
        </p:txBody>
      </p:sp>
      <p:sp>
        <p:nvSpPr>
          <p:cNvPr id="8200" name="Line 8"/>
          <p:cNvSpPr>
            <a:spLocks noChangeShapeType="1"/>
          </p:cNvSpPr>
          <p:nvPr/>
        </p:nvSpPr>
        <p:spPr bwMode="auto">
          <a:xfrm>
            <a:off x="1447800" y="0"/>
            <a:ext cx="0" cy="6858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1" name="Line 9"/>
          <p:cNvSpPr>
            <a:spLocks noChangeShapeType="1"/>
          </p:cNvSpPr>
          <p:nvPr/>
        </p:nvSpPr>
        <p:spPr bwMode="auto">
          <a:xfrm>
            <a:off x="0" y="457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50" name="Oval 10"/>
          <p:cNvSpPr>
            <a:spLocks noChangeArrowheads="1"/>
          </p:cNvSpPr>
          <p:nvPr/>
        </p:nvSpPr>
        <p:spPr bwMode="auto">
          <a:xfrm>
            <a:off x="3492500" y="6381750"/>
            <a:ext cx="2438400" cy="33337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Long Term</a:t>
            </a:r>
          </a:p>
        </p:txBody>
      </p:sp>
      <p:sp>
        <p:nvSpPr>
          <p:cNvPr id="112651" name="Oval 11"/>
          <p:cNvSpPr>
            <a:spLocks noChangeArrowheads="1"/>
          </p:cNvSpPr>
          <p:nvPr/>
        </p:nvSpPr>
        <p:spPr bwMode="auto">
          <a:xfrm>
            <a:off x="3206750" y="5000625"/>
            <a:ext cx="2819400" cy="5334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Sport Success</a:t>
            </a:r>
          </a:p>
        </p:txBody>
      </p:sp>
      <p:sp>
        <p:nvSpPr>
          <p:cNvPr id="112652" name="Oval 12"/>
          <p:cNvSpPr>
            <a:spLocks noChangeArrowheads="1"/>
          </p:cNvSpPr>
          <p:nvPr/>
        </p:nvSpPr>
        <p:spPr bwMode="auto">
          <a:xfrm>
            <a:off x="3203575" y="3716338"/>
            <a:ext cx="3168650" cy="8382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Organizational team, </a:t>
            </a:r>
          </a:p>
          <a:p>
            <a:pPr algn="ctr" eaLnBrk="1" hangingPunct="1">
              <a:defRPr/>
            </a:pPr>
            <a:r>
              <a:rPr lang="fr-FR" b="1">
                <a:latin typeface="Arial" charset="0"/>
                <a:cs typeface="Arial" charset="0"/>
              </a:rPr>
              <a:t>Managers</a:t>
            </a:r>
          </a:p>
        </p:txBody>
      </p:sp>
      <p:sp>
        <p:nvSpPr>
          <p:cNvPr id="8205" name="Line 13"/>
          <p:cNvSpPr>
            <a:spLocks noChangeShapeType="1"/>
          </p:cNvSpPr>
          <p:nvPr/>
        </p:nvSpPr>
        <p:spPr bwMode="auto">
          <a:xfrm flipV="1">
            <a:off x="0" y="3644900"/>
            <a:ext cx="8388350" cy="1270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6" name="Line 14"/>
          <p:cNvSpPr>
            <a:spLocks noChangeShapeType="1"/>
          </p:cNvSpPr>
          <p:nvPr/>
        </p:nvSpPr>
        <p:spPr bwMode="auto">
          <a:xfrm>
            <a:off x="0" y="4724400"/>
            <a:ext cx="8388350" cy="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55" name="Text Box 15"/>
          <p:cNvSpPr txBox="1">
            <a:spLocks noChangeArrowheads="1"/>
          </p:cNvSpPr>
          <p:nvPr/>
        </p:nvSpPr>
        <p:spPr bwMode="auto">
          <a:xfrm>
            <a:off x="8388350" y="1125538"/>
            <a:ext cx="379413" cy="3606800"/>
          </a:xfrm>
          <a:prstGeom prst="rect">
            <a:avLst/>
          </a:prstGeom>
          <a:gradFill rotWithShape="1">
            <a:gsLst>
              <a:gs pos="0">
                <a:schemeClr val="bg2"/>
              </a:gs>
              <a:gs pos="50000">
                <a:schemeClr val="bg2">
                  <a:gamma/>
                  <a:shade val="46275"/>
                  <a:invGamma/>
                </a:schemeClr>
              </a:gs>
              <a:gs pos="100000">
                <a:schemeClr val="bg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sz="2000" b="1">
                <a:latin typeface="Times New Roman" pitchFamily="18" charset="0"/>
                <a:cs typeface="Arial" charset="0"/>
              </a:rPr>
              <a:t>PROPERTIES</a:t>
            </a:r>
          </a:p>
          <a:p>
            <a:pPr algn="ctr" eaLnBrk="1" hangingPunct="1">
              <a:spcBef>
                <a:spcPct val="50000"/>
              </a:spcBef>
              <a:defRPr/>
            </a:pPr>
            <a:r>
              <a:rPr lang="fr-FR" sz="2000" b="1">
                <a:latin typeface="Times New Roman" pitchFamily="18" charset="0"/>
                <a:cs typeface="Arial" charset="0"/>
              </a:rPr>
              <a:t>?</a:t>
            </a:r>
          </a:p>
        </p:txBody>
      </p:sp>
      <p:sp>
        <p:nvSpPr>
          <p:cNvPr id="112656" name="Rectangle 16"/>
          <p:cNvSpPr>
            <a:spLocks noChangeArrowheads="1"/>
          </p:cNvSpPr>
          <p:nvPr/>
        </p:nvSpPr>
        <p:spPr bwMode="auto">
          <a:xfrm>
            <a:off x="1600200" y="609600"/>
            <a:ext cx="6356350" cy="2747963"/>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12657" name="Oval 17"/>
          <p:cNvSpPr>
            <a:spLocks noChangeArrowheads="1"/>
          </p:cNvSpPr>
          <p:nvPr/>
        </p:nvSpPr>
        <p:spPr bwMode="auto">
          <a:xfrm>
            <a:off x="1690688" y="5564188"/>
            <a:ext cx="1985962" cy="72072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Financial Sucess</a:t>
            </a:r>
          </a:p>
        </p:txBody>
      </p:sp>
      <p:sp>
        <p:nvSpPr>
          <p:cNvPr id="112658" name="Oval 18"/>
          <p:cNvSpPr>
            <a:spLocks noChangeArrowheads="1"/>
          </p:cNvSpPr>
          <p:nvPr/>
        </p:nvSpPr>
        <p:spPr bwMode="auto">
          <a:xfrm>
            <a:off x="5621338" y="5564188"/>
            <a:ext cx="1871662" cy="6477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Public Sucess</a:t>
            </a:r>
          </a:p>
        </p:txBody>
      </p:sp>
      <p:sp>
        <p:nvSpPr>
          <p:cNvPr id="112659" name="Line 19"/>
          <p:cNvSpPr>
            <a:spLocks noChangeShapeType="1"/>
          </p:cNvSpPr>
          <p:nvPr/>
        </p:nvSpPr>
        <p:spPr bwMode="auto">
          <a:xfrm>
            <a:off x="3060700" y="6310313"/>
            <a:ext cx="473075" cy="192087"/>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0" name="Line 20"/>
          <p:cNvSpPr>
            <a:spLocks noChangeShapeType="1"/>
          </p:cNvSpPr>
          <p:nvPr/>
        </p:nvSpPr>
        <p:spPr bwMode="auto">
          <a:xfrm flipH="1">
            <a:off x="5868988" y="6310313"/>
            <a:ext cx="503237" cy="21590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1" name="Line 21"/>
          <p:cNvSpPr>
            <a:spLocks noChangeShapeType="1"/>
          </p:cNvSpPr>
          <p:nvPr/>
        </p:nvSpPr>
        <p:spPr bwMode="auto">
          <a:xfrm>
            <a:off x="3676650" y="5924550"/>
            <a:ext cx="1944688" cy="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2" name="Line 22"/>
          <p:cNvSpPr>
            <a:spLocks noChangeShapeType="1"/>
          </p:cNvSpPr>
          <p:nvPr/>
        </p:nvSpPr>
        <p:spPr bwMode="auto">
          <a:xfrm>
            <a:off x="8388350" y="3141663"/>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3" name="Line 23"/>
          <p:cNvSpPr>
            <a:spLocks noChangeShapeType="1"/>
          </p:cNvSpPr>
          <p:nvPr/>
        </p:nvSpPr>
        <p:spPr bwMode="auto">
          <a:xfrm flipH="1" flipV="1">
            <a:off x="7956550" y="2349500"/>
            <a:ext cx="431800" cy="35877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4" name="Line 24"/>
          <p:cNvSpPr>
            <a:spLocks noChangeShapeType="1"/>
          </p:cNvSpPr>
          <p:nvPr/>
        </p:nvSpPr>
        <p:spPr bwMode="auto">
          <a:xfrm flipH="1">
            <a:off x="6372225" y="3716338"/>
            <a:ext cx="2016125" cy="28892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5" name="Text Box 25"/>
          <p:cNvSpPr txBox="1">
            <a:spLocks noChangeArrowheads="1"/>
          </p:cNvSpPr>
          <p:nvPr/>
        </p:nvSpPr>
        <p:spPr bwMode="auto">
          <a:xfrm>
            <a:off x="5435600" y="765175"/>
            <a:ext cx="199707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a:latin typeface="Tahoma" pitchFamily="34" charset="0"/>
                <a:cs typeface="Arial" charset="0"/>
              </a:rPr>
              <a:t>Reputational</a:t>
            </a:r>
          </a:p>
          <a:p>
            <a:pPr algn="ctr" eaLnBrk="1" hangingPunct="1">
              <a:defRPr/>
            </a:pPr>
            <a:r>
              <a:rPr lang="fr-FR" b="1">
                <a:latin typeface="Tahoma" pitchFamily="34" charset="0"/>
                <a:cs typeface="Arial" charset="0"/>
              </a:rPr>
              <a:t>Resources</a:t>
            </a:r>
          </a:p>
        </p:txBody>
      </p:sp>
      <p:sp>
        <p:nvSpPr>
          <p:cNvPr id="112666" name="Text Box 26"/>
          <p:cNvSpPr txBox="1">
            <a:spLocks noChangeArrowheads="1"/>
          </p:cNvSpPr>
          <p:nvPr/>
        </p:nvSpPr>
        <p:spPr bwMode="auto">
          <a:xfrm>
            <a:off x="5364163" y="2636838"/>
            <a:ext cx="201612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b="1">
                <a:latin typeface="Tahoma" pitchFamily="34" charset="0"/>
                <a:cs typeface="Arial" charset="0"/>
              </a:rPr>
              <a:t>Physical     Resources</a:t>
            </a:r>
          </a:p>
        </p:txBody>
      </p:sp>
      <p:sp>
        <p:nvSpPr>
          <p:cNvPr id="112667" name="Line 27"/>
          <p:cNvSpPr>
            <a:spLocks noChangeShapeType="1"/>
          </p:cNvSpPr>
          <p:nvPr/>
        </p:nvSpPr>
        <p:spPr bwMode="auto">
          <a:xfrm>
            <a:off x="3203575"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8" name="Line 28"/>
          <p:cNvSpPr>
            <a:spLocks noChangeShapeType="1"/>
          </p:cNvSpPr>
          <p:nvPr/>
        </p:nvSpPr>
        <p:spPr bwMode="auto">
          <a:xfrm>
            <a:off x="6443663"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9" name="Line 29"/>
          <p:cNvSpPr>
            <a:spLocks noChangeShapeType="1"/>
          </p:cNvSpPr>
          <p:nvPr/>
        </p:nvSpPr>
        <p:spPr bwMode="auto">
          <a:xfrm>
            <a:off x="4211638" y="2924175"/>
            <a:ext cx="1152525"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0" name="Line 30"/>
          <p:cNvSpPr>
            <a:spLocks noChangeShapeType="1"/>
          </p:cNvSpPr>
          <p:nvPr/>
        </p:nvSpPr>
        <p:spPr bwMode="auto">
          <a:xfrm>
            <a:off x="4211638" y="1052513"/>
            <a:ext cx="1223962"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1" name="Rectangle 31"/>
          <p:cNvSpPr>
            <a:spLocks noChangeArrowheads="1"/>
          </p:cNvSpPr>
          <p:nvPr/>
        </p:nvSpPr>
        <p:spPr bwMode="auto">
          <a:xfrm>
            <a:off x="1619250" y="4941888"/>
            <a:ext cx="6048375" cy="1366837"/>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12672" name="Line 32"/>
          <p:cNvSpPr>
            <a:spLocks noChangeShapeType="1"/>
          </p:cNvSpPr>
          <p:nvPr/>
        </p:nvSpPr>
        <p:spPr bwMode="auto">
          <a:xfrm>
            <a:off x="4716463" y="4581525"/>
            <a:ext cx="0" cy="360363"/>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3" name="Line 33"/>
          <p:cNvSpPr>
            <a:spLocks noChangeShapeType="1"/>
          </p:cNvSpPr>
          <p:nvPr/>
        </p:nvSpPr>
        <p:spPr bwMode="auto">
          <a:xfrm>
            <a:off x="4716463" y="3357563"/>
            <a:ext cx="0" cy="358775"/>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4" name="Line 34"/>
          <p:cNvSpPr>
            <a:spLocks noChangeShapeType="1"/>
          </p:cNvSpPr>
          <p:nvPr/>
        </p:nvSpPr>
        <p:spPr bwMode="auto">
          <a:xfrm flipV="1">
            <a:off x="2771775" y="5300663"/>
            <a:ext cx="504825"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5" name="Line 35"/>
          <p:cNvSpPr>
            <a:spLocks noChangeShapeType="1"/>
          </p:cNvSpPr>
          <p:nvPr/>
        </p:nvSpPr>
        <p:spPr bwMode="auto">
          <a:xfrm>
            <a:off x="6011863" y="5300663"/>
            <a:ext cx="576262"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28" name="Line 36"/>
          <p:cNvSpPr>
            <a:spLocks noChangeShapeType="1"/>
          </p:cNvSpPr>
          <p:nvPr/>
        </p:nvSpPr>
        <p:spPr bwMode="auto">
          <a:xfrm>
            <a:off x="8820150" y="3644900"/>
            <a:ext cx="323850" cy="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29" name="Line 37"/>
          <p:cNvSpPr>
            <a:spLocks noChangeShapeType="1"/>
          </p:cNvSpPr>
          <p:nvPr/>
        </p:nvSpPr>
        <p:spPr bwMode="auto">
          <a:xfrm>
            <a:off x="8820150" y="4724400"/>
            <a:ext cx="323850" cy="0"/>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30" name="Text Box 38"/>
          <p:cNvSpPr txBox="1">
            <a:spLocks noChangeArrowheads="1"/>
          </p:cNvSpPr>
          <p:nvPr/>
        </p:nvSpPr>
        <p:spPr bwMode="auto">
          <a:xfrm>
            <a:off x="0" y="0"/>
            <a:ext cx="140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fr-FR" sz="1800" b="1">
                <a:latin typeface="Tahoma" panose="020B0604030504040204" pitchFamily="34" charset="0"/>
              </a:rPr>
              <a:t>Concepts</a:t>
            </a:r>
          </a:p>
        </p:txBody>
      </p:sp>
      <p:sp>
        <p:nvSpPr>
          <p:cNvPr id="112679" name="Text Box 39"/>
          <p:cNvSpPr txBox="1">
            <a:spLocks noChangeArrowheads="1"/>
          </p:cNvSpPr>
          <p:nvPr/>
        </p:nvSpPr>
        <p:spPr bwMode="auto">
          <a:xfrm>
            <a:off x="3924300" y="1700213"/>
            <a:ext cx="1871663"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a:latin typeface="Tahoma" pitchFamily="34" charset="0"/>
                <a:cs typeface="Arial" charset="0"/>
              </a:rPr>
              <a:t>Players</a:t>
            </a:r>
          </a:p>
          <a:p>
            <a:pPr algn="ctr" eaLnBrk="1" hangingPunct="1">
              <a:defRPr/>
            </a:pPr>
            <a:r>
              <a:rPr lang="fr-FR" b="1">
                <a:latin typeface="Tahoma" pitchFamily="34" charset="0"/>
                <a:cs typeface="Arial" charset="0"/>
              </a:rPr>
              <a:t>Coach </a:t>
            </a:r>
            <a:r>
              <a:rPr lang="fr-FR" sz="1200" b="1">
                <a:latin typeface="Tahoma" pitchFamily="34" charset="0"/>
                <a:cs typeface="Arial" charset="0"/>
              </a:rPr>
              <a:t>(club only)</a:t>
            </a:r>
          </a:p>
        </p:txBody>
      </p:sp>
      <p:sp>
        <p:nvSpPr>
          <p:cNvPr id="8232" name="Line 40"/>
          <p:cNvSpPr>
            <a:spLocks noChangeShapeType="1"/>
          </p:cNvSpPr>
          <p:nvPr/>
        </p:nvSpPr>
        <p:spPr bwMode="auto">
          <a:xfrm flipV="1">
            <a:off x="4211638" y="1412875"/>
            <a:ext cx="1223962" cy="1223963"/>
          </a:xfrm>
          <a:prstGeom prst="line">
            <a:avLst/>
          </a:prstGeom>
          <a:noFill/>
          <a:ln w="38100">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33" name="Line 41"/>
          <p:cNvSpPr>
            <a:spLocks noChangeShapeType="1"/>
          </p:cNvSpPr>
          <p:nvPr/>
        </p:nvSpPr>
        <p:spPr bwMode="auto">
          <a:xfrm>
            <a:off x="4211638" y="1412875"/>
            <a:ext cx="1152525" cy="1152525"/>
          </a:xfrm>
          <a:prstGeom prst="line">
            <a:avLst/>
          </a:prstGeom>
          <a:noFill/>
          <a:ln w="38100">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6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6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6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6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6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26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26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2670"/>
                                        </p:tgtEl>
                                        <p:attrNameLst>
                                          <p:attrName>style.visibility</p:attrName>
                                        </p:attrNameLst>
                                      </p:cBhvr>
                                      <p:to>
                                        <p:strVal val="visible"/>
                                      </p:to>
                                    </p:set>
                                  </p:childTnLst>
                                </p:cTn>
                              </p:par>
                            </p:childTnLst>
                          </p:cTn>
                        </p:par>
                        <p:par>
                          <p:cTn id="23" fill="hold" nodeType="afterGroup">
                            <p:stCondLst>
                              <p:cond delay="0"/>
                            </p:stCondLst>
                            <p:childTnLst>
                              <p:par>
                                <p:cTn id="24" presetID="17" presetClass="entr" presetSubtype="1" fill="hold" grpId="0" nodeType="afterEffect">
                                  <p:stCondLst>
                                    <p:cond delay="0"/>
                                  </p:stCondLst>
                                  <p:childTnLst>
                                    <p:set>
                                      <p:cBhvr>
                                        <p:cTn id="25" dur="1" fill="hold">
                                          <p:stCondLst>
                                            <p:cond delay="0"/>
                                          </p:stCondLst>
                                        </p:cTn>
                                        <p:tgtEl>
                                          <p:spTgt spid="112673"/>
                                        </p:tgtEl>
                                        <p:attrNameLst>
                                          <p:attrName>style.visibility</p:attrName>
                                        </p:attrNameLst>
                                      </p:cBhvr>
                                      <p:to>
                                        <p:strVal val="visible"/>
                                      </p:to>
                                    </p:set>
                                    <p:anim calcmode="lin" valueType="num">
                                      <p:cBhvr>
                                        <p:cTn id="26" dur="500" fill="hold"/>
                                        <p:tgtEl>
                                          <p:spTgt spid="112673"/>
                                        </p:tgtEl>
                                        <p:attrNameLst>
                                          <p:attrName>ppt_x</p:attrName>
                                        </p:attrNameLst>
                                      </p:cBhvr>
                                      <p:tavLst>
                                        <p:tav tm="0">
                                          <p:val>
                                            <p:strVal val="#ppt_x"/>
                                          </p:val>
                                        </p:tav>
                                        <p:tav tm="100000">
                                          <p:val>
                                            <p:strVal val="#ppt_x"/>
                                          </p:val>
                                        </p:tav>
                                      </p:tavLst>
                                    </p:anim>
                                    <p:anim calcmode="lin" valueType="num">
                                      <p:cBhvr>
                                        <p:cTn id="27" dur="500" fill="hold"/>
                                        <p:tgtEl>
                                          <p:spTgt spid="112673"/>
                                        </p:tgtEl>
                                        <p:attrNameLst>
                                          <p:attrName>ppt_y</p:attrName>
                                        </p:attrNameLst>
                                      </p:cBhvr>
                                      <p:tavLst>
                                        <p:tav tm="0">
                                          <p:val>
                                            <p:strVal val="#ppt_y-#ppt_h/2"/>
                                          </p:val>
                                        </p:tav>
                                        <p:tav tm="100000">
                                          <p:val>
                                            <p:strVal val="#ppt_y"/>
                                          </p:val>
                                        </p:tav>
                                      </p:tavLst>
                                    </p:anim>
                                    <p:anim calcmode="lin" valueType="num">
                                      <p:cBhvr>
                                        <p:cTn id="28" dur="500" fill="hold"/>
                                        <p:tgtEl>
                                          <p:spTgt spid="112673"/>
                                        </p:tgtEl>
                                        <p:attrNameLst>
                                          <p:attrName>ppt_w</p:attrName>
                                        </p:attrNameLst>
                                      </p:cBhvr>
                                      <p:tavLst>
                                        <p:tav tm="0">
                                          <p:val>
                                            <p:strVal val="#ppt_w"/>
                                          </p:val>
                                        </p:tav>
                                        <p:tav tm="100000">
                                          <p:val>
                                            <p:strVal val="#ppt_w"/>
                                          </p:val>
                                        </p:tav>
                                      </p:tavLst>
                                    </p:anim>
                                    <p:anim calcmode="lin" valueType="num">
                                      <p:cBhvr>
                                        <p:cTn id="29" dur="500" fill="hold"/>
                                        <p:tgtEl>
                                          <p:spTgt spid="112673"/>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2652"/>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2655"/>
                                        </p:tgtEl>
                                        <p:attrNameLst>
                                          <p:attrName>style.visibility</p:attrName>
                                        </p:attrNameLst>
                                      </p:cBhvr>
                                      <p:to>
                                        <p:strVal val="visible"/>
                                      </p:to>
                                    </p:set>
                                  </p:childTnLst>
                                </p:cTn>
                              </p:par>
                            </p:childTnLst>
                          </p:cTn>
                        </p:par>
                        <p:par>
                          <p:cTn id="38" fill="hold" nodeType="afterGroup">
                            <p:stCondLst>
                              <p:cond delay="0"/>
                            </p:stCondLst>
                            <p:childTnLst>
                              <p:par>
                                <p:cTn id="39" presetID="17" presetClass="entr" presetSubtype="2" fill="hold" grpId="0" nodeType="afterEffect">
                                  <p:stCondLst>
                                    <p:cond delay="0"/>
                                  </p:stCondLst>
                                  <p:childTnLst>
                                    <p:set>
                                      <p:cBhvr>
                                        <p:cTn id="40" dur="1" fill="hold">
                                          <p:stCondLst>
                                            <p:cond delay="0"/>
                                          </p:stCondLst>
                                        </p:cTn>
                                        <p:tgtEl>
                                          <p:spTgt spid="112662"/>
                                        </p:tgtEl>
                                        <p:attrNameLst>
                                          <p:attrName>style.visibility</p:attrName>
                                        </p:attrNameLst>
                                      </p:cBhvr>
                                      <p:to>
                                        <p:strVal val="visible"/>
                                      </p:to>
                                    </p:set>
                                    <p:anim calcmode="lin" valueType="num">
                                      <p:cBhvr>
                                        <p:cTn id="41" dur="500" fill="hold"/>
                                        <p:tgtEl>
                                          <p:spTgt spid="112662"/>
                                        </p:tgtEl>
                                        <p:attrNameLst>
                                          <p:attrName>ppt_x</p:attrName>
                                        </p:attrNameLst>
                                      </p:cBhvr>
                                      <p:tavLst>
                                        <p:tav tm="0">
                                          <p:val>
                                            <p:strVal val="#ppt_x+#ppt_w/2"/>
                                          </p:val>
                                        </p:tav>
                                        <p:tav tm="100000">
                                          <p:val>
                                            <p:strVal val="#ppt_x"/>
                                          </p:val>
                                        </p:tav>
                                      </p:tavLst>
                                    </p:anim>
                                    <p:anim calcmode="lin" valueType="num">
                                      <p:cBhvr>
                                        <p:cTn id="42" dur="500" fill="hold"/>
                                        <p:tgtEl>
                                          <p:spTgt spid="112662"/>
                                        </p:tgtEl>
                                        <p:attrNameLst>
                                          <p:attrName>ppt_y</p:attrName>
                                        </p:attrNameLst>
                                      </p:cBhvr>
                                      <p:tavLst>
                                        <p:tav tm="0">
                                          <p:val>
                                            <p:strVal val="#ppt_y"/>
                                          </p:val>
                                        </p:tav>
                                        <p:tav tm="100000">
                                          <p:val>
                                            <p:strVal val="#ppt_y"/>
                                          </p:val>
                                        </p:tav>
                                      </p:tavLst>
                                    </p:anim>
                                    <p:anim calcmode="lin" valueType="num">
                                      <p:cBhvr>
                                        <p:cTn id="43" dur="500" fill="hold"/>
                                        <p:tgtEl>
                                          <p:spTgt spid="112662"/>
                                        </p:tgtEl>
                                        <p:attrNameLst>
                                          <p:attrName>ppt_w</p:attrName>
                                        </p:attrNameLst>
                                      </p:cBhvr>
                                      <p:tavLst>
                                        <p:tav tm="0">
                                          <p:val>
                                            <p:fltVal val="0"/>
                                          </p:val>
                                        </p:tav>
                                        <p:tav tm="100000">
                                          <p:val>
                                            <p:strVal val="#ppt_w"/>
                                          </p:val>
                                        </p:tav>
                                      </p:tavLst>
                                    </p:anim>
                                    <p:anim calcmode="lin" valueType="num">
                                      <p:cBhvr>
                                        <p:cTn id="44" dur="500" fill="hold"/>
                                        <p:tgtEl>
                                          <p:spTgt spid="112662"/>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2" fill="hold" grpId="0" nodeType="clickEffect">
                                  <p:stCondLst>
                                    <p:cond delay="0"/>
                                  </p:stCondLst>
                                  <p:childTnLst>
                                    <p:set>
                                      <p:cBhvr>
                                        <p:cTn id="48" dur="1" fill="hold">
                                          <p:stCondLst>
                                            <p:cond delay="0"/>
                                          </p:stCondLst>
                                        </p:cTn>
                                        <p:tgtEl>
                                          <p:spTgt spid="112663"/>
                                        </p:tgtEl>
                                        <p:attrNameLst>
                                          <p:attrName>style.visibility</p:attrName>
                                        </p:attrNameLst>
                                      </p:cBhvr>
                                      <p:to>
                                        <p:strVal val="visible"/>
                                      </p:to>
                                    </p:set>
                                    <p:anim calcmode="lin" valueType="num">
                                      <p:cBhvr>
                                        <p:cTn id="49" dur="500" fill="hold"/>
                                        <p:tgtEl>
                                          <p:spTgt spid="112663"/>
                                        </p:tgtEl>
                                        <p:attrNameLst>
                                          <p:attrName>ppt_x</p:attrName>
                                        </p:attrNameLst>
                                      </p:cBhvr>
                                      <p:tavLst>
                                        <p:tav tm="0">
                                          <p:val>
                                            <p:strVal val="#ppt_x+#ppt_w/2"/>
                                          </p:val>
                                        </p:tav>
                                        <p:tav tm="100000">
                                          <p:val>
                                            <p:strVal val="#ppt_x"/>
                                          </p:val>
                                        </p:tav>
                                      </p:tavLst>
                                    </p:anim>
                                    <p:anim calcmode="lin" valueType="num">
                                      <p:cBhvr>
                                        <p:cTn id="50" dur="500" fill="hold"/>
                                        <p:tgtEl>
                                          <p:spTgt spid="112663"/>
                                        </p:tgtEl>
                                        <p:attrNameLst>
                                          <p:attrName>ppt_y</p:attrName>
                                        </p:attrNameLst>
                                      </p:cBhvr>
                                      <p:tavLst>
                                        <p:tav tm="0">
                                          <p:val>
                                            <p:strVal val="#ppt_y"/>
                                          </p:val>
                                        </p:tav>
                                        <p:tav tm="100000">
                                          <p:val>
                                            <p:strVal val="#ppt_y"/>
                                          </p:val>
                                        </p:tav>
                                      </p:tavLst>
                                    </p:anim>
                                    <p:anim calcmode="lin" valueType="num">
                                      <p:cBhvr>
                                        <p:cTn id="51" dur="500" fill="hold"/>
                                        <p:tgtEl>
                                          <p:spTgt spid="112663"/>
                                        </p:tgtEl>
                                        <p:attrNameLst>
                                          <p:attrName>ppt_w</p:attrName>
                                        </p:attrNameLst>
                                      </p:cBhvr>
                                      <p:tavLst>
                                        <p:tav tm="0">
                                          <p:val>
                                            <p:fltVal val="0"/>
                                          </p:val>
                                        </p:tav>
                                        <p:tav tm="100000">
                                          <p:val>
                                            <p:strVal val="#ppt_w"/>
                                          </p:val>
                                        </p:tav>
                                      </p:tavLst>
                                    </p:anim>
                                    <p:anim calcmode="lin" valueType="num">
                                      <p:cBhvr>
                                        <p:cTn id="52" dur="500" fill="hold"/>
                                        <p:tgtEl>
                                          <p:spTgt spid="112663"/>
                                        </p:tgtEl>
                                        <p:attrNameLst>
                                          <p:attrName>ppt_h</p:attrName>
                                        </p:attrNameLst>
                                      </p:cBhvr>
                                      <p:tavLst>
                                        <p:tav tm="0">
                                          <p:val>
                                            <p:strVal val="#ppt_h"/>
                                          </p:val>
                                        </p:tav>
                                        <p:tav tm="100000">
                                          <p:val>
                                            <p:strVal val="#ppt_h"/>
                                          </p:val>
                                        </p:tav>
                                      </p:tavLst>
                                    </p:anim>
                                  </p:childTnLst>
                                </p:cTn>
                              </p:par>
                            </p:childTnLst>
                          </p:cTn>
                        </p:par>
                        <p:par>
                          <p:cTn id="53" fill="hold" nodeType="afterGroup">
                            <p:stCondLst>
                              <p:cond delay="500"/>
                            </p:stCondLst>
                            <p:childTnLst>
                              <p:par>
                                <p:cTn id="54" presetID="17" presetClass="entr" presetSubtype="2" fill="hold" grpId="0" nodeType="afterEffect">
                                  <p:stCondLst>
                                    <p:cond delay="0"/>
                                  </p:stCondLst>
                                  <p:childTnLst>
                                    <p:set>
                                      <p:cBhvr>
                                        <p:cTn id="55" dur="1" fill="hold">
                                          <p:stCondLst>
                                            <p:cond delay="0"/>
                                          </p:stCondLst>
                                        </p:cTn>
                                        <p:tgtEl>
                                          <p:spTgt spid="112664"/>
                                        </p:tgtEl>
                                        <p:attrNameLst>
                                          <p:attrName>style.visibility</p:attrName>
                                        </p:attrNameLst>
                                      </p:cBhvr>
                                      <p:to>
                                        <p:strVal val="visible"/>
                                      </p:to>
                                    </p:set>
                                    <p:anim calcmode="lin" valueType="num">
                                      <p:cBhvr>
                                        <p:cTn id="56" dur="500" fill="hold"/>
                                        <p:tgtEl>
                                          <p:spTgt spid="112664"/>
                                        </p:tgtEl>
                                        <p:attrNameLst>
                                          <p:attrName>ppt_x</p:attrName>
                                        </p:attrNameLst>
                                      </p:cBhvr>
                                      <p:tavLst>
                                        <p:tav tm="0">
                                          <p:val>
                                            <p:strVal val="#ppt_x+#ppt_w/2"/>
                                          </p:val>
                                        </p:tav>
                                        <p:tav tm="100000">
                                          <p:val>
                                            <p:strVal val="#ppt_x"/>
                                          </p:val>
                                        </p:tav>
                                      </p:tavLst>
                                    </p:anim>
                                    <p:anim calcmode="lin" valueType="num">
                                      <p:cBhvr>
                                        <p:cTn id="57" dur="500" fill="hold"/>
                                        <p:tgtEl>
                                          <p:spTgt spid="112664"/>
                                        </p:tgtEl>
                                        <p:attrNameLst>
                                          <p:attrName>ppt_y</p:attrName>
                                        </p:attrNameLst>
                                      </p:cBhvr>
                                      <p:tavLst>
                                        <p:tav tm="0">
                                          <p:val>
                                            <p:strVal val="#ppt_y"/>
                                          </p:val>
                                        </p:tav>
                                        <p:tav tm="100000">
                                          <p:val>
                                            <p:strVal val="#ppt_y"/>
                                          </p:val>
                                        </p:tav>
                                      </p:tavLst>
                                    </p:anim>
                                    <p:anim calcmode="lin" valueType="num">
                                      <p:cBhvr>
                                        <p:cTn id="58" dur="500" fill="hold"/>
                                        <p:tgtEl>
                                          <p:spTgt spid="112664"/>
                                        </p:tgtEl>
                                        <p:attrNameLst>
                                          <p:attrName>ppt_w</p:attrName>
                                        </p:attrNameLst>
                                      </p:cBhvr>
                                      <p:tavLst>
                                        <p:tav tm="0">
                                          <p:val>
                                            <p:fltVal val="0"/>
                                          </p:val>
                                        </p:tav>
                                        <p:tav tm="100000">
                                          <p:val>
                                            <p:strVal val="#ppt_w"/>
                                          </p:val>
                                        </p:tav>
                                      </p:tavLst>
                                    </p:anim>
                                    <p:anim calcmode="lin" valueType="num">
                                      <p:cBhvr>
                                        <p:cTn id="59" dur="500" fill="hold"/>
                                        <p:tgtEl>
                                          <p:spTgt spid="112664"/>
                                        </p:tgtEl>
                                        <p:attrNameLst>
                                          <p:attrName>ppt_h</p:attrName>
                                        </p:attrNameLst>
                                      </p:cBhvr>
                                      <p:tavLst>
                                        <p:tav tm="0">
                                          <p:val>
                                            <p:strVal val="#ppt_h"/>
                                          </p:val>
                                        </p:tav>
                                        <p:tav tm="100000">
                                          <p:val>
                                            <p:strVal val="#ppt_h"/>
                                          </p:val>
                                        </p:tav>
                                      </p:tavLst>
                                    </p:anim>
                                  </p:childTnLst>
                                </p:cTn>
                              </p:par>
                            </p:childTnLst>
                          </p:cTn>
                        </p:par>
                        <p:par>
                          <p:cTn id="60" fill="hold" nodeType="afterGroup">
                            <p:stCondLst>
                              <p:cond delay="1000"/>
                            </p:stCondLst>
                            <p:childTnLst>
                              <p:par>
                                <p:cTn id="61" presetID="17" presetClass="entr" presetSubtype="1" fill="hold" grpId="0" nodeType="afterEffect">
                                  <p:stCondLst>
                                    <p:cond delay="0"/>
                                  </p:stCondLst>
                                  <p:childTnLst>
                                    <p:set>
                                      <p:cBhvr>
                                        <p:cTn id="62" dur="1" fill="hold">
                                          <p:stCondLst>
                                            <p:cond delay="0"/>
                                          </p:stCondLst>
                                        </p:cTn>
                                        <p:tgtEl>
                                          <p:spTgt spid="112672"/>
                                        </p:tgtEl>
                                        <p:attrNameLst>
                                          <p:attrName>style.visibility</p:attrName>
                                        </p:attrNameLst>
                                      </p:cBhvr>
                                      <p:to>
                                        <p:strVal val="visible"/>
                                      </p:to>
                                    </p:set>
                                    <p:anim calcmode="lin" valueType="num">
                                      <p:cBhvr>
                                        <p:cTn id="63" dur="500" fill="hold"/>
                                        <p:tgtEl>
                                          <p:spTgt spid="112672"/>
                                        </p:tgtEl>
                                        <p:attrNameLst>
                                          <p:attrName>ppt_x</p:attrName>
                                        </p:attrNameLst>
                                      </p:cBhvr>
                                      <p:tavLst>
                                        <p:tav tm="0">
                                          <p:val>
                                            <p:strVal val="#ppt_x"/>
                                          </p:val>
                                        </p:tav>
                                        <p:tav tm="100000">
                                          <p:val>
                                            <p:strVal val="#ppt_x"/>
                                          </p:val>
                                        </p:tav>
                                      </p:tavLst>
                                    </p:anim>
                                    <p:anim calcmode="lin" valueType="num">
                                      <p:cBhvr>
                                        <p:cTn id="64" dur="500" fill="hold"/>
                                        <p:tgtEl>
                                          <p:spTgt spid="112672"/>
                                        </p:tgtEl>
                                        <p:attrNameLst>
                                          <p:attrName>ppt_y</p:attrName>
                                        </p:attrNameLst>
                                      </p:cBhvr>
                                      <p:tavLst>
                                        <p:tav tm="0">
                                          <p:val>
                                            <p:strVal val="#ppt_y-#ppt_h/2"/>
                                          </p:val>
                                        </p:tav>
                                        <p:tav tm="100000">
                                          <p:val>
                                            <p:strVal val="#ppt_y"/>
                                          </p:val>
                                        </p:tav>
                                      </p:tavLst>
                                    </p:anim>
                                    <p:anim calcmode="lin" valueType="num">
                                      <p:cBhvr>
                                        <p:cTn id="65" dur="500" fill="hold"/>
                                        <p:tgtEl>
                                          <p:spTgt spid="112672"/>
                                        </p:tgtEl>
                                        <p:attrNameLst>
                                          <p:attrName>ppt_w</p:attrName>
                                        </p:attrNameLst>
                                      </p:cBhvr>
                                      <p:tavLst>
                                        <p:tav tm="0">
                                          <p:val>
                                            <p:strVal val="#ppt_w"/>
                                          </p:val>
                                        </p:tav>
                                        <p:tav tm="100000">
                                          <p:val>
                                            <p:strVal val="#ppt_w"/>
                                          </p:val>
                                        </p:tav>
                                      </p:tavLst>
                                    </p:anim>
                                    <p:anim calcmode="lin" valueType="num">
                                      <p:cBhvr>
                                        <p:cTn id="66" dur="500" fill="hold"/>
                                        <p:tgtEl>
                                          <p:spTgt spid="112672"/>
                                        </p:tgtEl>
                                        <p:attrNameLst>
                                          <p:attrName>ppt_h</p:attrName>
                                        </p:attrNameLst>
                                      </p:cBhvr>
                                      <p:tavLst>
                                        <p:tav tm="0">
                                          <p:val>
                                            <p:fltVal val="0"/>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265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265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265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266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267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267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2675"/>
                                        </p:tgtEl>
                                        <p:attrNameLst>
                                          <p:attrName>style.visibility</p:attrName>
                                        </p:attrNameLst>
                                      </p:cBhvr>
                                      <p:to>
                                        <p:strVal val="visible"/>
                                      </p:to>
                                    </p:set>
                                  </p:childTnLst>
                                </p:cTn>
                              </p:par>
                            </p:childTnLst>
                          </p:cTn>
                        </p:par>
                        <p:par>
                          <p:cTn id="83" fill="hold" nodeType="afterGroup">
                            <p:stCondLst>
                              <p:cond delay="0"/>
                            </p:stCondLst>
                            <p:childTnLst>
                              <p:par>
                                <p:cTn id="84" presetID="17" presetClass="entr" presetSubtype="1" fill="hold" grpId="0" nodeType="afterEffect">
                                  <p:stCondLst>
                                    <p:cond delay="0"/>
                                  </p:stCondLst>
                                  <p:childTnLst>
                                    <p:set>
                                      <p:cBhvr>
                                        <p:cTn id="85" dur="1" fill="hold">
                                          <p:stCondLst>
                                            <p:cond delay="0"/>
                                          </p:stCondLst>
                                        </p:cTn>
                                        <p:tgtEl>
                                          <p:spTgt spid="112659"/>
                                        </p:tgtEl>
                                        <p:attrNameLst>
                                          <p:attrName>style.visibility</p:attrName>
                                        </p:attrNameLst>
                                      </p:cBhvr>
                                      <p:to>
                                        <p:strVal val="visible"/>
                                      </p:to>
                                    </p:set>
                                    <p:anim calcmode="lin" valueType="num">
                                      <p:cBhvr>
                                        <p:cTn id="86" dur="500" fill="hold"/>
                                        <p:tgtEl>
                                          <p:spTgt spid="112659"/>
                                        </p:tgtEl>
                                        <p:attrNameLst>
                                          <p:attrName>ppt_x</p:attrName>
                                        </p:attrNameLst>
                                      </p:cBhvr>
                                      <p:tavLst>
                                        <p:tav tm="0">
                                          <p:val>
                                            <p:strVal val="#ppt_x"/>
                                          </p:val>
                                        </p:tav>
                                        <p:tav tm="100000">
                                          <p:val>
                                            <p:strVal val="#ppt_x"/>
                                          </p:val>
                                        </p:tav>
                                      </p:tavLst>
                                    </p:anim>
                                    <p:anim calcmode="lin" valueType="num">
                                      <p:cBhvr>
                                        <p:cTn id="87" dur="500" fill="hold"/>
                                        <p:tgtEl>
                                          <p:spTgt spid="112659"/>
                                        </p:tgtEl>
                                        <p:attrNameLst>
                                          <p:attrName>ppt_y</p:attrName>
                                        </p:attrNameLst>
                                      </p:cBhvr>
                                      <p:tavLst>
                                        <p:tav tm="0">
                                          <p:val>
                                            <p:strVal val="#ppt_y-#ppt_h/2"/>
                                          </p:val>
                                        </p:tav>
                                        <p:tav tm="100000">
                                          <p:val>
                                            <p:strVal val="#ppt_y"/>
                                          </p:val>
                                        </p:tav>
                                      </p:tavLst>
                                    </p:anim>
                                    <p:anim calcmode="lin" valueType="num">
                                      <p:cBhvr>
                                        <p:cTn id="88" dur="500" fill="hold"/>
                                        <p:tgtEl>
                                          <p:spTgt spid="112659"/>
                                        </p:tgtEl>
                                        <p:attrNameLst>
                                          <p:attrName>ppt_w</p:attrName>
                                        </p:attrNameLst>
                                      </p:cBhvr>
                                      <p:tavLst>
                                        <p:tav tm="0">
                                          <p:val>
                                            <p:strVal val="#ppt_w"/>
                                          </p:val>
                                        </p:tav>
                                        <p:tav tm="100000">
                                          <p:val>
                                            <p:strVal val="#ppt_w"/>
                                          </p:val>
                                        </p:tav>
                                      </p:tavLst>
                                    </p:anim>
                                    <p:anim calcmode="lin" valueType="num">
                                      <p:cBhvr>
                                        <p:cTn id="89" dur="500" fill="hold"/>
                                        <p:tgtEl>
                                          <p:spTgt spid="112659"/>
                                        </p:tgtEl>
                                        <p:attrNameLst>
                                          <p:attrName>ppt_h</p:attrName>
                                        </p:attrNameLst>
                                      </p:cBhvr>
                                      <p:tavLst>
                                        <p:tav tm="0">
                                          <p:val>
                                            <p:fltVal val="0"/>
                                          </p:val>
                                        </p:tav>
                                        <p:tav tm="100000">
                                          <p:val>
                                            <p:strVal val="#ppt_h"/>
                                          </p:val>
                                        </p:tav>
                                      </p:tavLst>
                                    </p:anim>
                                  </p:childTnLst>
                                </p:cTn>
                              </p:par>
                            </p:childTnLst>
                          </p:cTn>
                        </p:par>
                        <p:par>
                          <p:cTn id="90" fill="hold" nodeType="afterGroup">
                            <p:stCondLst>
                              <p:cond delay="500"/>
                            </p:stCondLst>
                            <p:childTnLst>
                              <p:par>
                                <p:cTn id="91" presetID="17" presetClass="entr" presetSubtype="1" fill="hold" grpId="0" nodeType="afterEffect">
                                  <p:stCondLst>
                                    <p:cond delay="0"/>
                                  </p:stCondLst>
                                  <p:childTnLst>
                                    <p:set>
                                      <p:cBhvr>
                                        <p:cTn id="92" dur="1" fill="hold">
                                          <p:stCondLst>
                                            <p:cond delay="0"/>
                                          </p:stCondLst>
                                        </p:cTn>
                                        <p:tgtEl>
                                          <p:spTgt spid="112660"/>
                                        </p:tgtEl>
                                        <p:attrNameLst>
                                          <p:attrName>style.visibility</p:attrName>
                                        </p:attrNameLst>
                                      </p:cBhvr>
                                      <p:to>
                                        <p:strVal val="visible"/>
                                      </p:to>
                                    </p:set>
                                    <p:anim calcmode="lin" valueType="num">
                                      <p:cBhvr>
                                        <p:cTn id="93" dur="500" fill="hold"/>
                                        <p:tgtEl>
                                          <p:spTgt spid="112660"/>
                                        </p:tgtEl>
                                        <p:attrNameLst>
                                          <p:attrName>ppt_x</p:attrName>
                                        </p:attrNameLst>
                                      </p:cBhvr>
                                      <p:tavLst>
                                        <p:tav tm="0">
                                          <p:val>
                                            <p:strVal val="#ppt_x"/>
                                          </p:val>
                                        </p:tav>
                                        <p:tav tm="100000">
                                          <p:val>
                                            <p:strVal val="#ppt_x"/>
                                          </p:val>
                                        </p:tav>
                                      </p:tavLst>
                                    </p:anim>
                                    <p:anim calcmode="lin" valueType="num">
                                      <p:cBhvr>
                                        <p:cTn id="94" dur="500" fill="hold"/>
                                        <p:tgtEl>
                                          <p:spTgt spid="112660"/>
                                        </p:tgtEl>
                                        <p:attrNameLst>
                                          <p:attrName>ppt_y</p:attrName>
                                        </p:attrNameLst>
                                      </p:cBhvr>
                                      <p:tavLst>
                                        <p:tav tm="0">
                                          <p:val>
                                            <p:strVal val="#ppt_y-#ppt_h/2"/>
                                          </p:val>
                                        </p:tav>
                                        <p:tav tm="100000">
                                          <p:val>
                                            <p:strVal val="#ppt_y"/>
                                          </p:val>
                                        </p:tav>
                                      </p:tavLst>
                                    </p:anim>
                                    <p:anim calcmode="lin" valueType="num">
                                      <p:cBhvr>
                                        <p:cTn id="95" dur="500" fill="hold"/>
                                        <p:tgtEl>
                                          <p:spTgt spid="112660"/>
                                        </p:tgtEl>
                                        <p:attrNameLst>
                                          <p:attrName>ppt_w</p:attrName>
                                        </p:attrNameLst>
                                      </p:cBhvr>
                                      <p:tavLst>
                                        <p:tav tm="0">
                                          <p:val>
                                            <p:strVal val="#ppt_w"/>
                                          </p:val>
                                        </p:tav>
                                        <p:tav tm="100000">
                                          <p:val>
                                            <p:strVal val="#ppt_w"/>
                                          </p:val>
                                        </p:tav>
                                      </p:tavLst>
                                    </p:anim>
                                    <p:anim calcmode="lin" valueType="num">
                                      <p:cBhvr>
                                        <p:cTn id="96" dur="500" fill="hold"/>
                                        <p:tgtEl>
                                          <p:spTgt spid="112660"/>
                                        </p:tgtEl>
                                        <p:attrNameLst>
                                          <p:attrName>ppt_h</p:attrName>
                                        </p:attrNameLst>
                                      </p:cBhvr>
                                      <p:tavLst>
                                        <p:tav tm="0">
                                          <p:val>
                                            <p:fltVal val="0"/>
                                          </p:val>
                                        </p:tav>
                                        <p:tav tm="100000">
                                          <p:val>
                                            <p:strVal val="#ppt_h"/>
                                          </p:val>
                                        </p:tav>
                                      </p:tavLst>
                                    </p:anim>
                                  </p:childTnLst>
                                </p:cTn>
                              </p:par>
                            </p:childTnLst>
                          </p:cTn>
                        </p:par>
                        <p:par>
                          <p:cTn id="97" fill="hold" nodeType="afterGroup">
                            <p:stCondLst>
                              <p:cond delay="1000"/>
                            </p:stCondLst>
                            <p:childTnLst>
                              <p:par>
                                <p:cTn id="98" presetID="17" presetClass="entr" presetSubtype="1" fill="hold" grpId="0" nodeType="afterEffect">
                                  <p:stCondLst>
                                    <p:cond delay="0"/>
                                  </p:stCondLst>
                                  <p:childTnLst>
                                    <p:set>
                                      <p:cBhvr>
                                        <p:cTn id="99" dur="1" fill="hold">
                                          <p:stCondLst>
                                            <p:cond delay="0"/>
                                          </p:stCondLst>
                                        </p:cTn>
                                        <p:tgtEl>
                                          <p:spTgt spid="112650"/>
                                        </p:tgtEl>
                                        <p:attrNameLst>
                                          <p:attrName>style.visibility</p:attrName>
                                        </p:attrNameLst>
                                      </p:cBhvr>
                                      <p:to>
                                        <p:strVal val="visible"/>
                                      </p:to>
                                    </p:set>
                                    <p:anim calcmode="lin" valueType="num">
                                      <p:cBhvr>
                                        <p:cTn id="100" dur="500" fill="hold"/>
                                        <p:tgtEl>
                                          <p:spTgt spid="112650"/>
                                        </p:tgtEl>
                                        <p:attrNameLst>
                                          <p:attrName>ppt_x</p:attrName>
                                        </p:attrNameLst>
                                      </p:cBhvr>
                                      <p:tavLst>
                                        <p:tav tm="0">
                                          <p:val>
                                            <p:strVal val="#ppt_x"/>
                                          </p:val>
                                        </p:tav>
                                        <p:tav tm="100000">
                                          <p:val>
                                            <p:strVal val="#ppt_x"/>
                                          </p:val>
                                        </p:tav>
                                      </p:tavLst>
                                    </p:anim>
                                    <p:anim calcmode="lin" valueType="num">
                                      <p:cBhvr>
                                        <p:cTn id="101" dur="500" fill="hold"/>
                                        <p:tgtEl>
                                          <p:spTgt spid="112650"/>
                                        </p:tgtEl>
                                        <p:attrNameLst>
                                          <p:attrName>ppt_y</p:attrName>
                                        </p:attrNameLst>
                                      </p:cBhvr>
                                      <p:tavLst>
                                        <p:tav tm="0">
                                          <p:val>
                                            <p:strVal val="#ppt_y-#ppt_h/2"/>
                                          </p:val>
                                        </p:tav>
                                        <p:tav tm="100000">
                                          <p:val>
                                            <p:strVal val="#ppt_y"/>
                                          </p:val>
                                        </p:tav>
                                      </p:tavLst>
                                    </p:anim>
                                    <p:anim calcmode="lin" valueType="num">
                                      <p:cBhvr>
                                        <p:cTn id="102" dur="500" fill="hold"/>
                                        <p:tgtEl>
                                          <p:spTgt spid="112650"/>
                                        </p:tgtEl>
                                        <p:attrNameLst>
                                          <p:attrName>ppt_w</p:attrName>
                                        </p:attrNameLst>
                                      </p:cBhvr>
                                      <p:tavLst>
                                        <p:tav tm="0">
                                          <p:val>
                                            <p:strVal val="#ppt_w"/>
                                          </p:val>
                                        </p:tav>
                                        <p:tav tm="100000">
                                          <p:val>
                                            <p:strVal val="#ppt_w"/>
                                          </p:val>
                                        </p:tav>
                                      </p:tavLst>
                                    </p:anim>
                                    <p:anim calcmode="lin" valueType="num">
                                      <p:cBhvr>
                                        <p:cTn id="103" dur="500" fill="hold"/>
                                        <p:tgtEl>
                                          <p:spTgt spid="112650"/>
                                        </p:tgtEl>
                                        <p:attrNameLst>
                                          <p:attrName>ppt_h</p:attrName>
                                        </p:attrNameLst>
                                      </p:cBhvr>
                                      <p:tavLst>
                                        <p:tav tm="0">
                                          <p:val>
                                            <p:fltVal val="0"/>
                                          </p:val>
                                        </p:tav>
                                        <p:tav tm="100000">
                                          <p:val>
                                            <p:strVal val="#ppt_h"/>
                                          </p:val>
                                        </p:tav>
                                      </p:tavLst>
                                    </p:anim>
                                  </p:childTnLst>
                                </p:cTn>
                              </p:par>
                              <p:par>
                                <p:cTn id="104" presetID="1" presetClass="entr" presetSubtype="0" fill="hold" grpId="0" nodeType="withEffect">
                                  <p:stCondLst>
                                    <p:cond delay="0"/>
                                  </p:stCondLst>
                                  <p:childTnLst>
                                    <p:set>
                                      <p:cBhvr>
                                        <p:cTn id="105" dur="1" fill="hold">
                                          <p:stCondLst>
                                            <p:cond delay="0"/>
                                          </p:stCondLst>
                                        </p:cTn>
                                        <p:tgtEl>
                                          <p:spTgt spid="112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p:bldP spid="112644" grpId="0" animBg="1"/>
      <p:bldP spid="112650" grpId="0" animBg="1"/>
      <p:bldP spid="112651" grpId="0" animBg="1"/>
      <p:bldP spid="112652" grpId="0" animBg="1"/>
      <p:bldP spid="112655" grpId="0" animBg="1"/>
      <p:bldP spid="112656" grpId="0" animBg="1"/>
      <p:bldP spid="112657" grpId="0" animBg="1"/>
      <p:bldP spid="112658" grpId="0" animBg="1"/>
      <p:bldP spid="112659" grpId="0" animBg="1"/>
      <p:bldP spid="112660" grpId="0" animBg="1"/>
      <p:bldP spid="112661" grpId="0" animBg="1"/>
      <p:bldP spid="112662" grpId="0" animBg="1"/>
      <p:bldP spid="112663" grpId="0" animBg="1"/>
      <p:bldP spid="112664" grpId="0" animBg="1"/>
      <p:bldP spid="112665" grpId="0" animBg="1"/>
      <p:bldP spid="112666" grpId="0" animBg="1"/>
      <p:bldP spid="112667" grpId="0" animBg="1"/>
      <p:bldP spid="112668" grpId="0" animBg="1"/>
      <p:bldP spid="112669" grpId="0" animBg="1"/>
      <p:bldP spid="112670" grpId="0" animBg="1"/>
      <p:bldP spid="112671" grpId="0" animBg="1"/>
      <p:bldP spid="112672" grpId="0" animBg="1"/>
      <p:bldP spid="112673" grpId="0" animBg="1"/>
      <p:bldP spid="112674" grpId="0" animBg="1"/>
      <p:bldP spid="112675" grpId="0" animBg="1"/>
      <p:bldP spid="11267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95523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6787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704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15888"/>
            <a:ext cx="4471987"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0545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8066"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5888"/>
            <a:ext cx="8642350" cy="654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875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9090" name="Imag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925" y="22225"/>
            <a:ext cx="26638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Imag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525" y="-3175"/>
            <a:ext cx="2659063"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Imag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7725" y="3435350"/>
            <a:ext cx="266382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1618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162" y="-1"/>
            <a:ext cx="9142837" cy="6940993"/>
          </a:xfrm>
          <a:prstGeom prst="rect">
            <a:avLst/>
          </a:prstGeom>
        </p:spPr>
      </p:pic>
    </p:spTree>
    <p:extLst>
      <p:ext uri="{BB962C8B-B14F-4D97-AF65-F5344CB8AC3E}">
        <p14:creationId xmlns:p14="http://schemas.microsoft.com/office/powerpoint/2010/main" val="14407064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2940" y="0"/>
            <a:ext cx="4672940" cy="6858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72940" cy="6858000"/>
          </a:xfrm>
          <a:prstGeom prst="rect">
            <a:avLst/>
          </a:prstGeom>
        </p:spPr>
      </p:pic>
    </p:spTree>
    <p:extLst>
      <p:ext uri="{BB962C8B-B14F-4D97-AF65-F5344CB8AC3E}">
        <p14:creationId xmlns:p14="http://schemas.microsoft.com/office/powerpoint/2010/main" val="1896725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4672939" cy="6858000"/>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938" y="0"/>
            <a:ext cx="4672940" cy="6858000"/>
          </a:xfrm>
          <a:prstGeom prst="rect">
            <a:avLst/>
          </a:prstGeom>
        </p:spPr>
      </p:pic>
    </p:spTree>
    <p:extLst>
      <p:ext uri="{BB962C8B-B14F-4D97-AF65-F5344CB8AC3E}">
        <p14:creationId xmlns:p14="http://schemas.microsoft.com/office/powerpoint/2010/main" val="14612303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9179"/>
            <a:ext cx="4692822" cy="6887179"/>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822" y="-29180"/>
            <a:ext cx="4672940" cy="6887179"/>
          </a:xfrm>
          <a:prstGeom prst="rect">
            <a:avLst/>
          </a:prstGeom>
        </p:spPr>
      </p:pic>
    </p:spTree>
    <p:extLst>
      <p:ext uri="{BB962C8B-B14F-4D97-AF65-F5344CB8AC3E}">
        <p14:creationId xmlns:p14="http://schemas.microsoft.com/office/powerpoint/2010/main" val="2934027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0429" y="0"/>
            <a:ext cx="4673571" cy="685800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673571" cy="6858000"/>
          </a:xfrm>
          <a:prstGeom prst="rect">
            <a:avLst/>
          </a:prstGeom>
        </p:spPr>
      </p:pic>
    </p:spTree>
    <p:extLst>
      <p:ext uri="{BB962C8B-B14F-4D97-AF65-F5344CB8AC3E}">
        <p14:creationId xmlns:p14="http://schemas.microsoft.com/office/powerpoint/2010/main" val="2315286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277813"/>
            <a:ext cx="8229600" cy="630237"/>
          </a:xfrm>
        </p:spPr>
        <p:txBody>
          <a:bodyPr/>
          <a:lstStyle/>
          <a:p>
            <a:pPr eaLnBrk="1" hangingPunct="1">
              <a:defRPr/>
            </a:pPr>
            <a:r>
              <a:rPr lang="en-US" sz="3600" b="1" smtClean="0"/>
              <a:t>Learning by failures on resources</a:t>
            </a:r>
          </a:p>
        </p:txBody>
      </p:sp>
      <p:sp>
        <p:nvSpPr>
          <p:cNvPr id="9219" name="Line 3"/>
          <p:cNvSpPr>
            <a:spLocks noChangeShapeType="1"/>
          </p:cNvSpPr>
          <p:nvPr/>
        </p:nvSpPr>
        <p:spPr bwMode="auto">
          <a:xfrm>
            <a:off x="4691063" y="1751013"/>
            <a:ext cx="0" cy="421322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220" name="Line 4"/>
          <p:cNvSpPr>
            <a:spLocks noChangeShapeType="1"/>
          </p:cNvSpPr>
          <p:nvPr/>
        </p:nvSpPr>
        <p:spPr bwMode="auto">
          <a:xfrm>
            <a:off x="1831975" y="3857625"/>
            <a:ext cx="586898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221" name="Text Box 5"/>
          <p:cNvSpPr txBox="1">
            <a:spLocks noChangeArrowheads="1"/>
          </p:cNvSpPr>
          <p:nvPr/>
        </p:nvSpPr>
        <p:spPr bwMode="auto">
          <a:xfrm>
            <a:off x="971550" y="1544638"/>
            <a:ext cx="3719513"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ko-KR" sz="2000" b="1">
                <a:solidFill>
                  <a:schemeClr val="hlink"/>
                </a:solidFill>
                <a:latin typeface="Times New Roman" panose="02020603050405020304" pitchFamily="18" charset="0"/>
                <a:ea typeface="Batang" panose="02030600000101010101" pitchFamily="18" charset="-127"/>
              </a:rPr>
              <a:t>Handicap of Inexperience</a:t>
            </a:r>
          </a:p>
          <a:p>
            <a:pPr algn="ctr" eaLnBrk="1" hangingPunct="1">
              <a:spcBef>
                <a:spcPct val="0"/>
              </a:spcBef>
              <a:buClrTx/>
              <a:buSzTx/>
              <a:buFontTx/>
              <a:buNone/>
            </a:pPr>
            <a:endParaRPr lang="fr-FR" altLang="ko-KR" sz="1600">
              <a:solidFill>
                <a:schemeClr val="hlink"/>
              </a:solidFill>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fr-FR" altLang="ko-KR" sz="1600" b="1" i="1">
                <a:latin typeface="Times New Roman" panose="02020603050405020304" pitchFamily="18" charset="0"/>
                <a:ea typeface="Batang" panose="02030600000101010101" pitchFamily="18" charset="-127"/>
              </a:rPr>
              <a:t>Survival = Capacity to develop new assets because of « ossification » of the starting ones</a:t>
            </a:r>
          </a:p>
        </p:txBody>
      </p:sp>
      <p:sp>
        <p:nvSpPr>
          <p:cNvPr id="9222" name="Text Box 6"/>
          <p:cNvSpPr txBox="1">
            <a:spLocks noChangeArrowheads="1"/>
          </p:cNvSpPr>
          <p:nvPr/>
        </p:nvSpPr>
        <p:spPr bwMode="auto">
          <a:xfrm>
            <a:off x="827088" y="4149725"/>
            <a:ext cx="3863975"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en-US" altLang="ko-KR" sz="1800" b="1" i="1">
                <a:latin typeface="Times New Roman" panose="02020603050405020304" pitchFamily="18" charset="0"/>
                <a:ea typeface="굴림" panose="020B0600000101010101" pitchFamily="34" charset="-127"/>
              </a:rPr>
              <a:t>Low probability of survival without important starting assets to support learning about sectoral factors and the acquisition of valuable R &amp; C</a:t>
            </a:r>
            <a:r>
              <a:rPr lang="en-US" altLang="ko-KR" sz="1800" b="1" i="1">
                <a:ea typeface="굴림" panose="020B0600000101010101" pitchFamily="34" charset="-127"/>
              </a:rPr>
              <a:t> </a:t>
            </a:r>
            <a:r>
              <a:rPr lang="en-US" altLang="ko-KR" sz="1800">
                <a:ea typeface="굴림" panose="020B0600000101010101" pitchFamily="34" charset="-127"/>
              </a:rPr>
              <a:t> </a:t>
            </a: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endParaRPr lang="fr-FR" altLang="ko-KR" sz="2000" b="1" i="1">
              <a:solidFill>
                <a:srgbClr val="990033"/>
              </a:solidFill>
              <a:latin typeface="Times New Roman" panose="02020603050405020304" pitchFamily="18" charset="0"/>
              <a:ea typeface="Batang" panose="02030600000101010101" pitchFamily="18" charset="-127"/>
            </a:endParaRPr>
          </a:p>
          <a:p>
            <a:pPr eaLnBrk="1" hangingPunct="1">
              <a:spcBef>
                <a:spcPct val="0"/>
              </a:spcBef>
              <a:buClrTx/>
              <a:buSzTx/>
              <a:buFontTx/>
              <a:buNone/>
            </a:pPr>
            <a:r>
              <a:rPr lang="fr-FR" altLang="ko-KR" sz="2000" b="1">
                <a:solidFill>
                  <a:schemeClr val="hlink"/>
                </a:solidFill>
                <a:latin typeface="Times New Roman" panose="02020603050405020304" pitchFamily="18" charset="0"/>
                <a:ea typeface="Batang" panose="02030600000101010101" pitchFamily="18" charset="-127"/>
              </a:rPr>
              <a:t>          </a:t>
            </a:r>
            <a:r>
              <a:rPr lang="fr-FR" altLang="ko-KR" sz="1800" b="1">
                <a:solidFill>
                  <a:schemeClr val="hlink"/>
                </a:solidFill>
                <a:ea typeface="굴림" panose="020B0600000101010101" pitchFamily="34" charset="-127"/>
              </a:rPr>
              <a:t>Handicap of </a:t>
            </a:r>
            <a:r>
              <a:rPr lang="fr-FR" altLang="ko-KR" sz="2000" b="1">
                <a:solidFill>
                  <a:schemeClr val="hlink"/>
                </a:solidFill>
                <a:latin typeface="Times New Roman" panose="02020603050405020304" pitchFamily="18" charset="0"/>
                <a:ea typeface="Batang" panose="02030600000101010101" pitchFamily="18" charset="-127"/>
              </a:rPr>
              <a:t>Ignorance</a:t>
            </a:r>
            <a:endParaRPr lang="fr-FR" altLang="fr-FR" sz="2000" b="1">
              <a:solidFill>
                <a:schemeClr val="hlink"/>
              </a:solidFill>
              <a:latin typeface="Times New Roman" panose="02020603050405020304" pitchFamily="18" charset="0"/>
              <a:ea typeface="Batang" panose="02030600000101010101" pitchFamily="18" charset="-127"/>
            </a:endParaRPr>
          </a:p>
        </p:txBody>
      </p:sp>
      <p:sp>
        <p:nvSpPr>
          <p:cNvPr id="9223" name="Text Box 7"/>
          <p:cNvSpPr txBox="1">
            <a:spLocks noChangeArrowheads="1"/>
          </p:cNvSpPr>
          <p:nvPr/>
        </p:nvSpPr>
        <p:spPr bwMode="auto">
          <a:xfrm>
            <a:off x="4716463" y="1473200"/>
            <a:ext cx="362585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ko-KR" sz="2000" b="1">
                <a:solidFill>
                  <a:schemeClr val="hlink"/>
                </a:solidFill>
                <a:latin typeface="Times New Roman" panose="02020603050405020304" pitchFamily="18" charset="0"/>
                <a:ea typeface="Batang" panose="02030600000101010101" pitchFamily="18" charset="-127"/>
              </a:rPr>
              <a:t>Organizational Rents</a:t>
            </a:r>
          </a:p>
          <a:p>
            <a:pPr algn="ctr" eaLnBrk="1" hangingPunct="1">
              <a:spcBef>
                <a:spcPct val="0"/>
              </a:spcBef>
              <a:buClrTx/>
              <a:buSzTx/>
              <a:buFontTx/>
              <a:buNone/>
            </a:pPr>
            <a:endParaRPr lang="fr-FR" altLang="ko-KR" sz="2000" i="1">
              <a:solidFill>
                <a:srgbClr val="990033"/>
              </a:solidFill>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fr-FR" altLang="ko-KR" sz="1600" b="1" i="1">
                <a:latin typeface="Times New Roman" panose="02020603050405020304" pitchFamily="18" charset="0"/>
                <a:ea typeface="Batang" panose="02030600000101010101" pitchFamily="18" charset="-127"/>
              </a:rPr>
              <a:t>Strategic assets lead to development</a:t>
            </a:r>
            <a:endParaRPr lang="fr-FR" altLang="fr-FR" sz="1600" b="1">
              <a:ea typeface="Batang" panose="02030600000101010101" pitchFamily="18" charset="-127"/>
            </a:endParaRPr>
          </a:p>
        </p:txBody>
      </p:sp>
      <p:sp>
        <p:nvSpPr>
          <p:cNvPr id="9224" name="Text Box 8"/>
          <p:cNvSpPr txBox="1">
            <a:spLocks noChangeArrowheads="1"/>
          </p:cNvSpPr>
          <p:nvPr/>
        </p:nvSpPr>
        <p:spPr bwMode="auto">
          <a:xfrm>
            <a:off x="4643438" y="4352925"/>
            <a:ext cx="405765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en-US" altLang="ko-KR" sz="1800" b="1" i="1">
                <a:latin typeface="Times New Roman" panose="02020603050405020304" pitchFamily="18" charset="0"/>
                <a:ea typeface="굴림" panose="020B0600000101010101" pitchFamily="34" charset="-127"/>
              </a:rPr>
              <a:t>The risk of failure increases because of the gap and its evolution between R &amp; C and the competitive requirements of the environment</a:t>
            </a: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en-US" altLang="fr-FR" sz="1800" b="1">
                <a:solidFill>
                  <a:schemeClr val="hlink"/>
                </a:solidFill>
              </a:rPr>
              <a:t>Handicap of obsolescence</a:t>
            </a:r>
            <a:r>
              <a:rPr lang="en-US" altLang="fr-FR" sz="1800">
                <a:solidFill>
                  <a:schemeClr val="hlink"/>
                </a:solidFill>
              </a:rPr>
              <a:t> </a:t>
            </a:r>
            <a:endParaRPr lang="fr-FR" altLang="fr-FR" sz="1800">
              <a:solidFill>
                <a:schemeClr val="hlink"/>
              </a:solidFill>
            </a:endParaRPr>
          </a:p>
        </p:txBody>
      </p:sp>
      <p:sp>
        <p:nvSpPr>
          <p:cNvPr id="9225" name="Text Box 9"/>
          <p:cNvSpPr txBox="1">
            <a:spLocks noChangeArrowheads="1"/>
          </p:cNvSpPr>
          <p:nvPr/>
        </p:nvSpPr>
        <p:spPr bwMode="auto">
          <a:xfrm>
            <a:off x="611188" y="3706813"/>
            <a:ext cx="1671637"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1800" b="1">
                <a:latin typeface="Times New Roman" panose="02020603050405020304" pitchFamily="18" charset="0"/>
                <a:ea typeface="Batang" panose="02030600000101010101" pitchFamily="18" charset="-127"/>
              </a:rPr>
              <a:t>R &amp; C</a:t>
            </a:r>
          </a:p>
          <a:p>
            <a:pPr eaLnBrk="1" hangingPunct="1">
              <a:spcBef>
                <a:spcPct val="0"/>
              </a:spcBef>
              <a:buClrTx/>
              <a:buSzTx/>
              <a:buFontTx/>
              <a:buNone/>
            </a:pPr>
            <a:r>
              <a:rPr lang="fr-FR" altLang="ko-KR" sz="1800" b="1">
                <a:latin typeface="Times New Roman" panose="02020603050405020304" pitchFamily="18" charset="0"/>
                <a:ea typeface="Batang" panose="02030600000101010101" pitchFamily="18" charset="-127"/>
              </a:rPr>
              <a:t>Low Value</a:t>
            </a:r>
            <a:endParaRPr lang="fr-FR" altLang="fr-FR" sz="1800" b="1">
              <a:ea typeface="Batang" panose="02030600000101010101" pitchFamily="18" charset="-127"/>
            </a:endParaRPr>
          </a:p>
        </p:txBody>
      </p:sp>
      <p:sp>
        <p:nvSpPr>
          <p:cNvPr id="9226" name="Text Box 10"/>
          <p:cNvSpPr txBox="1">
            <a:spLocks noChangeArrowheads="1"/>
          </p:cNvSpPr>
          <p:nvPr/>
        </p:nvSpPr>
        <p:spPr bwMode="auto">
          <a:xfrm>
            <a:off x="7400925" y="3556000"/>
            <a:ext cx="17430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r" eaLnBrk="1" hangingPunct="1">
              <a:spcBef>
                <a:spcPct val="0"/>
              </a:spcBef>
              <a:buClrTx/>
              <a:buSzTx/>
              <a:buFontTx/>
              <a:buNone/>
            </a:pPr>
            <a:r>
              <a:rPr lang="fr-FR" altLang="ko-KR" sz="1800" b="1">
                <a:latin typeface="Times New Roman" panose="02020603050405020304" pitchFamily="18" charset="0"/>
                <a:ea typeface="Batang" panose="02030600000101010101" pitchFamily="18" charset="-127"/>
              </a:rPr>
              <a:t>R &amp; C</a:t>
            </a:r>
          </a:p>
          <a:p>
            <a:pPr algn="r" eaLnBrk="1" hangingPunct="1">
              <a:spcBef>
                <a:spcPct val="0"/>
              </a:spcBef>
              <a:buClrTx/>
              <a:buSzTx/>
              <a:buFontTx/>
              <a:buNone/>
            </a:pPr>
            <a:r>
              <a:rPr lang="fr-FR" altLang="ko-KR" sz="1800" b="1">
                <a:latin typeface="Times New Roman" panose="02020603050405020304" pitchFamily="18" charset="0"/>
                <a:ea typeface="Batang" panose="02030600000101010101" pitchFamily="18" charset="-127"/>
              </a:rPr>
              <a:t>High Value</a:t>
            </a:r>
            <a:endParaRPr lang="fr-FR" altLang="fr-FR" sz="1800" b="1">
              <a:ea typeface="Batang" panose="02030600000101010101" pitchFamily="18" charset="-127"/>
            </a:endParaRPr>
          </a:p>
        </p:txBody>
      </p:sp>
      <p:sp>
        <p:nvSpPr>
          <p:cNvPr id="9227" name="Text Box 11"/>
          <p:cNvSpPr txBox="1">
            <a:spLocks noChangeArrowheads="1"/>
          </p:cNvSpPr>
          <p:nvPr/>
        </p:nvSpPr>
        <p:spPr bwMode="auto">
          <a:xfrm>
            <a:off x="3708400" y="6256338"/>
            <a:ext cx="201612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ko-KR" sz="1800" b="1">
                <a:latin typeface="Times New Roman" panose="02020603050405020304" pitchFamily="18" charset="0"/>
                <a:ea typeface="Batang" panose="02030600000101010101" pitchFamily="18" charset="-127"/>
              </a:rPr>
              <a:t>Sector factors not understood</a:t>
            </a:r>
            <a:endParaRPr lang="fr-FR" altLang="fr-FR" sz="1800" b="1">
              <a:ea typeface="Batang" panose="02030600000101010101" pitchFamily="18" charset="-127"/>
            </a:endParaRPr>
          </a:p>
        </p:txBody>
      </p:sp>
      <p:sp>
        <p:nvSpPr>
          <p:cNvPr id="9228" name="Text Box 12"/>
          <p:cNvSpPr txBox="1">
            <a:spLocks noChangeArrowheads="1"/>
          </p:cNvSpPr>
          <p:nvPr/>
        </p:nvSpPr>
        <p:spPr bwMode="auto">
          <a:xfrm>
            <a:off x="2886075" y="29543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2000" b="1">
                <a:latin typeface="Times New Roman" panose="02020603050405020304" pitchFamily="18" charset="0"/>
                <a:ea typeface="Batang" panose="02030600000101010101" pitchFamily="18" charset="-127"/>
              </a:rPr>
              <a:t>B</a:t>
            </a:r>
            <a:endParaRPr lang="fr-FR" altLang="fr-FR" sz="2000">
              <a:ea typeface="Batang" panose="02030600000101010101" pitchFamily="18" charset="-127"/>
            </a:endParaRPr>
          </a:p>
        </p:txBody>
      </p:sp>
      <p:sp>
        <p:nvSpPr>
          <p:cNvPr id="9229" name="Text Box 13"/>
          <p:cNvSpPr txBox="1">
            <a:spLocks noChangeArrowheads="1"/>
          </p:cNvSpPr>
          <p:nvPr/>
        </p:nvSpPr>
        <p:spPr bwMode="auto">
          <a:xfrm>
            <a:off x="6045200" y="2954338"/>
            <a:ext cx="458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2000" b="1">
                <a:latin typeface="Times New Roman" panose="02020603050405020304" pitchFamily="18" charset="0"/>
                <a:ea typeface="Batang" panose="02030600000101010101" pitchFamily="18" charset="-127"/>
              </a:rPr>
              <a:t>C</a:t>
            </a:r>
            <a:endParaRPr lang="fr-FR" altLang="fr-FR" sz="2000">
              <a:ea typeface="Batang" panose="02030600000101010101" pitchFamily="18" charset="-127"/>
            </a:endParaRPr>
          </a:p>
        </p:txBody>
      </p:sp>
      <p:sp>
        <p:nvSpPr>
          <p:cNvPr id="9230" name="Text Box 14"/>
          <p:cNvSpPr txBox="1">
            <a:spLocks noChangeArrowheads="1"/>
          </p:cNvSpPr>
          <p:nvPr/>
        </p:nvSpPr>
        <p:spPr bwMode="auto">
          <a:xfrm>
            <a:off x="2886075" y="4157663"/>
            <a:ext cx="4572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2000" b="1">
                <a:latin typeface="Times New Roman" panose="02020603050405020304" pitchFamily="18" charset="0"/>
                <a:ea typeface="Batang" panose="02030600000101010101" pitchFamily="18" charset="-127"/>
              </a:rPr>
              <a:t>A</a:t>
            </a:r>
            <a:endParaRPr lang="fr-FR" altLang="fr-FR" sz="2000">
              <a:ea typeface="Batang" panose="02030600000101010101" pitchFamily="18" charset="-127"/>
            </a:endParaRPr>
          </a:p>
        </p:txBody>
      </p:sp>
      <p:sp>
        <p:nvSpPr>
          <p:cNvPr id="9231" name="Text Box 15"/>
          <p:cNvSpPr txBox="1">
            <a:spLocks noChangeArrowheads="1"/>
          </p:cNvSpPr>
          <p:nvPr/>
        </p:nvSpPr>
        <p:spPr bwMode="auto">
          <a:xfrm>
            <a:off x="6045200" y="4157663"/>
            <a:ext cx="458788"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2000" b="1">
                <a:latin typeface="Times New Roman" panose="02020603050405020304" pitchFamily="18" charset="0"/>
                <a:ea typeface="Batang" panose="02030600000101010101" pitchFamily="18" charset="-127"/>
              </a:rPr>
              <a:t>D</a:t>
            </a:r>
            <a:endParaRPr lang="fr-FR" altLang="fr-FR" sz="2000">
              <a:ea typeface="Batang" panose="02030600000101010101" pitchFamily="18" charset="-127"/>
            </a:endParaRPr>
          </a:p>
        </p:txBody>
      </p:sp>
      <p:sp>
        <p:nvSpPr>
          <p:cNvPr id="9232" name="Line 16"/>
          <p:cNvSpPr>
            <a:spLocks noChangeShapeType="1"/>
          </p:cNvSpPr>
          <p:nvPr/>
        </p:nvSpPr>
        <p:spPr bwMode="auto">
          <a:xfrm>
            <a:off x="3186113" y="3105150"/>
            <a:ext cx="3009900" cy="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33" name="Line 17"/>
          <p:cNvSpPr>
            <a:spLocks noChangeShapeType="1"/>
          </p:cNvSpPr>
          <p:nvPr/>
        </p:nvSpPr>
        <p:spPr bwMode="auto">
          <a:xfrm>
            <a:off x="6196013" y="3255963"/>
            <a:ext cx="0" cy="901700"/>
          </a:xfrm>
          <a:prstGeom prst="line">
            <a:avLst/>
          </a:prstGeom>
          <a:noFill/>
          <a:ln w="9525">
            <a:solidFill>
              <a:schemeClr val="folHlink"/>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34" name="Line 18"/>
          <p:cNvSpPr>
            <a:spLocks noChangeShapeType="1"/>
          </p:cNvSpPr>
          <p:nvPr/>
        </p:nvSpPr>
        <p:spPr bwMode="auto">
          <a:xfrm flipV="1">
            <a:off x="3186113" y="3255963"/>
            <a:ext cx="2859087" cy="1052512"/>
          </a:xfrm>
          <a:prstGeom prst="line">
            <a:avLst/>
          </a:prstGeom>
          <a:noFill/>
          <a:ln w="9525">
            <a:solidFill>
              <a:schemeClr val="fo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35" name="Text Box 19"/>
          <p:cNvSpPr txBox="1">
            <a:spLocks noChangeArrowheads="1"/>
          </p:cNvSpPr>
          <p:nvPr/>
        </p:nvSpPr>
        <p:spPr bwMode="auto">
          <a:xfrm>
            <a:off x="3348038" y="998538"/>
            <a:ext cx="2519362"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ko-KR" sz="1800" b="1">
                <a:latin typeface="Times New Roman" panose="02020603050405020304" pitchFamily="18" charset="0"/>
                <a:ea typeface="Batang" panose="02030600000101010101" pitchFamily="18" charset="-127"/>
              </a:rPr>
              <a:t>Sectoral factors understood</a:t>
            </a:r>
            <a:endParaRPr lang="fr-FR" altLang="fr-FR" sz="1800" b="1">
              <a:ea typeface="Batang" panose="02030600000101010101" pitchFamily="18" charset="-127"/>
            </a:endParaRPr>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535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136063" cy="76517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90116" name="ZoneTexte 5"/>
          <p:cNvSpPr txBox="1">
            <a:spLocks noChangeArrowheads="1"/>
          </p:cNvSpPr>
          <p:nvPr/>
        </p:nvSpPr>
        <p:spPr bwMode="auto">
          <a:xfrm>
            <a:off x="827088" y="260350"/>
            <a:ext cx="73453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r>
              <a:rPr lang="fr-FR" altLang="fr-FR" sz="4800" b="1" smtClean="0">
                <a:solidFill>
                  <a:srgbClr val="FFFFFF"/>
                </a:solidFill>
                <a:latin typeface="AR JULIAN" pitchFamily="2" charset="0"/>
                <a:cs typeface="+mn-cs"/>
              </a:rPr>
              <a:t>ARE YOU OPEN ?</a:t>
            </a:r>
          </a:p>
        </p:txBody>
      </p:sp>
    </p:spTree>
    <p:extLst>
      <p:ext uri="{BB962C8B-B14F-4D97-AF65-F5344CB8AC3E}">
        <p14:creationId xmlns:p14="http://schemas.microsoft.com/office/powerpoint/2010/main" val="16085682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p:cNvSpPr/>
          <p:nvPr/>
        </p:nvSpPr>
        <p:spPr>
          <a:xfrm>
            <a:off x="1042988" y="595313"/>
            <a:ext cx="2665412" cy="216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N°1 </a:t>
            </a:r>
          </a:p>
          <a:p>
            <a:pPr algn="ctr" eaLnBrk="1" hangingPunct="1">
              <a:defRPr/>
            </a:pPr>
            <a:r>
              <a:rPr lang="fr-FR" dirty="0"/>
              <a:t>Sport </a:t>
            </a:r>
            <a:r>
              <a:rPr lang="fr-FR" dirty="0" err="1"/>
              <a:t>Ranking</a:t>
            </a:r>
            <a:endParaRPr lang="fr-FR" dirty="0"/>
          </a:p>
          <a:p>
            <a:pPr algn="ctr" eaLnBrk="1" hangingPunct="1">
              <a:defRPr/>
            </a:pPr>
            <a:r>
              <a:rPr lang="fr-FR" dirty="0"/>
              <a:t>ATP 250</a:t>
            </a:r>
          </a:p>
          <a:p>
            <a:pPr algn="ctr" eaLnBrk="1" hangingPunct="1">
              <a:defRPr/>
            </a:pPr>
            <a:r>
              <a:rPr lang="fr-FR" dirty="0"/>
              <a:t>N°2-3</a:t>
            </a:r>
          </a:p>
          <a:p>
            <a:pPr algn="ctr" eaLnBrk="1" hangingPunct="1">
              <a:defRPr/>
            </a:pPr>
            <a:r>
              <a:rPr lang="fr-FR" dirty="0"/>
              <a:t>ATP 500</a:t>
            </a:r>
          </a:p>
        </p:txBody>
      </p:sp>
      <p:sp>
        <p:nvSpPr>
          <p:cNvPr id="8" name="Ellipse 7"/>
          <p:cNvSpPr/>
          <p:nvPr/>
        </p:nvSpPr>
        <p:spPr>
          <a:xfrm>
            <a:off x="4643438" y="595313"/>
            <a:ext cx="2665412" cy="216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Public Relations </a:t>
            </a:r>
          </a:p>
          <a:p>
            <a:pPr algn="ctr" eaLnBrk="1" hangingPunct="1">
              <a:defRPr/>
            </a:pPr>
            <a:r>
              <a:rPr lang="fr-FR" dirty="0"/>
              <a:t>Reference</a:t>
            </a:r>
          </a:p>
          <a:p>
            <a:pPr algn="ctr" eaLnBrk="1" hangingPunct="1">
              <a:defRPr/>
            </a:pPr>
            <a:r>
              <a:rPr lang="fr-FR" dirty="0"/>
              <a:t>Place to Be</a:t>
            </a:r>
          </a:p>
          <a:p>
            <a:pPr algn="ctr" eaLnBrk="1" hangingPunct="1">
              <a:defRPr/>
            </a:pPr>
            <a:r>
              <a:rPr lang="fr-FR" dirty="0"/>
              <a:t>South of France</a:t>
            </a:r>
          </a:p>
        </p:txBody>
      </p:sp>
      <p:sp>
        <p:nvSpPr>
          <p:cNvPr id="9" name="Ellipse 8"/>
          <p:cNvSpPr/>
          <p:nvPr/>
        </p:nvSpPr>
        <p:spPr>
          <a:xfrm>
            <a:off x="1058863" y="3789363"/>
            <a:ext cx="2663825" cy="216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err="1"/>
              <a:t>Cost</a:t>
            </a:r>
            <a:r>
              <a:rPr lang="fr-FR" dirty="0"/>
              <a:t> </a:t>
            </a:r>
            <a:r>
              <a:rPr lang="fr-FR" dirty="0" err="1"/>
              <a:t>Efficiency</a:t>
            </a:r>
            <a:endParaRPr lang="fr-FR" dirty="0"/>
          </a:p>
          <a:p>
            <a:pPr algn="ctr" eaLnBrk="1" hangingPunct="1">
              <a:defRPr/>
            </a:pPr>
            <a:r>
              <a:rPr lang="fr-FR" dirty="0" err="1"/>
              <a:t>Operational</a:t>
            </a:r>
            <a:r>
              <a:rPr lang="fr-FR" dirty="0"/>
              <a:t> </a:t>
            </a:r>
            <a:r>
              <a:rPr lang="fr-FR" dirty="0" err="1"/>
              <a:t>Organization</a:t>
            </a:r>
            <a:endParaRPr lang="fr-FR" dirty="0"/>
          </a:p>
        </p:txBody>
      </p:sp>
      <p:sp>
        <p:nvSpPr>
          <p:cNvPr id="10" name="Ellipse 9"/>
          <p:cNvSpPr/>
          <p:nvPr/>
        </p:nvSpPr>
        <p:spPr>
          <a:xfrm>
            <a:off x="4859338" y="3573463"/>
            <a:ext cx="2665412" cy="215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Mix Public / </a:t>
            </a:r>
            <a:r>
              <a:rPr lang="fr-FR" dirty="0" err="1"/>
              <a:t>Private</a:t>
            </a:r>
            <a:r>
              <a:rPr lang="fr-FR" dirty="0"/>
              <a:t> Sponsor</a:t>
            </a:r>
          </a:p>
          <a:p>
            <a:pPr algn="ctr" eaLnBrk="1" hangingPunct="1">
              <a:defRPr/>
            </a:pPr>
            <a:r>
              <a:rPr lang="fr-FR" dirty="0" err="1"/>
              <a:t>Hight</a:t>
            </a:r>
            <a:r>
              <a:rPr lang="fr-FR" dirty="0"/>
              <a:t> </a:t>
            </a:r>
            <a:r>
              <a:rPr lang="fr-FR" dirty="0" err="1"/>
              <a:t>Loyalty</a:t>
            </a:r>
            <a:r>
              <a:rPr lang="fr-FR" dirty="0"/>
              <a:t> </a:t>
            </a:r>
          </a:p>
        </p:txBody>
      </p:sp>
      <p:pic>
        <p:nvPicPr>
          <p:cNvPr id="53254" name="Imag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113" y="2060575"/>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395288" y="260350"/>
            <a:ext cx="82296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fr-FR" sz="4400" b="1">
                <a:solidFill>
                  <a:schemeClr val="hlink"/>
                </a:solidFill>
                <a:effectLst>
                  <a:outerShdw blurRad="38100" dist="38100" dir="2700000" algn="tl">
                    <a:srgbClr val="000000"/>
                  </a:outerShdw>
                </a:effectLst>
                <a:latin typeface="Arial" charset="0"/>
                <a:cs typeface="Arial" charset="0"/>
              </a:rPr>
              <a:t>Cascade of assets</a:t>
            </a:r>
          </a:p>
        </p:txBody>
      </p:sp>
      <p:pic>
        <p:nvPicPr>
          <p:cNvPr id="54275" name="Picture 3"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484313"/>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150" y="3789363"/>
            <a:ext cx="388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7" name="Group 5"/>
          <p:cNvGrpSpPr>
            <a:grpSpLocks/>
          </p:cNvGrpSpPr>
          <p:nvPr/>
        </p:nvGrpSpPr>
        <p:grpSpPr bwMode="auto">
          <a:xfrm>
            <a:off x="828675" y="5334000"/>
            <a:ext cx="6919913" cy="1257300"/>
            <a:chOff x="2342" y="6919"/>
            <a:chExt cx="6912" cy="1584"/>
          </a:xfrm>
        </p:grpSpPr>
        <p:sp>
          <p:nvSpPr>
            <p:cNvPr id="54328" name="Line 6"/>
            <p:cNvSpPr>
              <a:spLocks noChangeShapeType="1"/>
            </p:cNvSpPr>
            <p:nvPr/>
          </p:nvSpPr>
          <p:spPr bwMode="auto">
            <a:xfrm>
              <a:off x="2342" y="7063"/>
              <a:ext cx="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9" name="Line 7"/>
            <p:cNvSpPr>
              <a:spLocks noChangeShapeType="1"/>
            </p:cNvSpPr>
            <p:nvPr/>
          </p:nvSpPr>
          <p:spPr bwMode="auto">
            <a:xfrm>
              <a:off x="2342" y="8503"/>
              <a:ext cx="69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30" name="Line 8"/>
            <p:cNvSpPr>
              <a:spLocks noChangeShapeType="1"/>
            </p:cNvSpPr>
            <p:nvPr/>
          </p:nvSpPr>
          <p:spPr bwMode="auto">
            <a:xfrm flipV="1">
              <a:off x="9254" y="6919"/>
              <a:ext cx="0" cy="15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4278" name="Group 9"/>
          <p:cNvGrpSpPr>
            <a:grpSpLocks/>
          </p:cNvGrpSpPr>
          <p:nvPr/>
        </p:nvGrpSpPr>
        <p:grpSpPr bwMode="auto">
          <a:xfrm>
            <a:off x="2414588" y="1104900"/>
            <a:ext cx="1298575" cy="800100"/>
            <a:chOff x="4070" y="7"/>
            <a:chExt cx="1296" cy="1008"/>
          </a:xfrm>
        </p:grpSpPr>
        <p:sp>
          <p:nvSpPr>
            <p:cNvPr id="54325" name="Line 10"/>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6" name="Line 11"/>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7" name="Line 12"/>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4279" name="Group 13"/>
          <p:cNvGrpSpPr>
            <a:grpSpLocks/>
          </p:cNvGrpSpPr>
          <p:nvPr/>
        </p:nvGrpSpPr>
        <p:grpSpPr bwMode="auto">
          <a:xfrm rot="-1244874">
            <a:off x="3424238" y="2133600"/>
            <a:ext cx="1296987" cy="800100"/>
            <a:chOff x="4070" y="7"/>
            <a:chExt cx="1296" cy="1008"/>
          </a:xfrm>
        </p:grpSpPr>
        <p:sp>
          <p:nvSpPr>
            <p:cNvPr id="54322" name="Line 14"/>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3" name="Line 15"/>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4" name="Line 16"/>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4280" name="Group 17"/>
          <p:cNvGrpSpPr>
            <a:grpSpLocks/>
          </p:cNvGrpSpPr>
          <p:nvPr/>
        </p:nvGrpSpPr>
        <p:grpSpPr bwMode="auto">
          <a:xfrm rot="-1765081">
            <a:off x="4287838" y="3276600"/>
            <a:ext cx="1298575" cy="800100"/>
            <a:chOff x="4070" y="7"/>
            <a:chExt cx="1296" cy="1008"/>
          </a:xfrm>
        </p:grpSpPr>
        <p:sp>
          <p:nvSpPr>
            <p:cNvPr id="54319" name="Line 18"/>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0" name="Line 19"/>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1" name="Line 20"/>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4281" name="Group 21"/>
          <p:cNvGrpSpPr>
            <a:grpSpLocks/>
          </p:cNvGrpSpPr>
          <p:nvPr/>
        </p:nvGrpSpPr>
        <p:grpSpPr bwMode="auto">
          <a:xfrm rot="-1244874">
            <a:off x="5008563" y="4419600"/>
            <a:ext cx="1298575" cy="800100"/>
            <a:chOff x="4070" y="7"/>
            <a:chExt cx="1296" cy="1008"/>
          </a:xfrm>
        </p:grpSpPr>
        <p:sp>
          <p:nvSpPr>
            <p:cNvPr id="54316" name="Line 22"/>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17" name="Line 23"/>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18" name="Line 24"/>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54282" name="Rectangle 25"/>
          <p:cNvSpPr>
            <a:spLocks noChangeArrowheads="1"/>
          </p:cNvSpPr>
          <p:nvPr/>
        </p:nvSpPr>
        <p:spPr bwMode="auto">
          <a:xfrm>
            <a:off x="828675" y="1104900"/>
            <a:ext cx="720725" cy="5486400"/>
          </a:xfrm>
          <a:prstGeom prst="rect">
            <a:avLst/>
          </a:prstGeom>
          <a:noFill/>
          <a:ln w="19050"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4283" name="Line 26"/>
          <p:cNvSpPr>
            <a:spLocks noChangeShapeType="1"/>
          </p:cNvSpPr>
          <p:nvPr/>
        </p:nvSpPr>
        <p:spPr bwMode="auto">
          <a:xfrm flipV="1">
            <a:off x="1042988" y="2819400"/>
            <a:ext cx="2813050" cy="33338"/>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284" name="Line 27"/>
          <p:cNvSpPr>
            <a:spLocks noChangeShapeType="1"/>
          </p:cNvSpPr>
          <p:nvPr/>
        </p:nvSpPr>
        <p:spPr bwMode="auto">
          <a:xfrm flipH="1" flipV="1">
            <a:off x="900113" y="5084763"/>
            <a:ext cx="4541837" cy="20637"/>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1820" name="Freeform 28"/>
          <p:cNvSpPr>
            <a:spLocks/>
          </p:cNvSpPr>
          <p:nvPr/>
        </p:nvSpPr>
        <p:spPr bwMode="auto">
          <a:xfrm>
            <a:off x="3567113" y="1790700"/>
            <a:ext cx="577850" cy="457200"/>
          </a:xfrm>
          <a:custGeom>
            <a:avLst/>
            <a:gdLst>
              <a:gd name="T0" fmla="*/ 0 w 720"/>
              <a:gd name="T1" fmla="*/ 0 h 720"/>
              <a:gd name="T2" fmla="*/ 2147483646 w 720"/>
              <a:gd name="T3" fmla="*/ 2147483646 h 720"/>
              <a:gd name="T4" fmla="*/ 2147483646 w 720"/>
              <a:gd name="T5" fmla="*/ 2147483646 h 720"/>
              <a:gd name="T6" fmla="*/ 0 60000 65536"/>
              <a:gd name="T7" fmla="*/ 0 60000 65536"/>
              <a:gd name="T8" fmla="*/ 0 60000 65536"/>
            </a:gdLst>
            <a:ahLst/>
            <a:cxnLst>
              <a:cxn ang="T6">
                <a:pos x="T0" y="T1"/>
              </a:cxn>
              <a:cxn ang="T7">
                <a:pos x="T2" y="T3"/>
              </a:cxn>
              <a:cxn ang="T8">
                <a:pos x="T4" y="T5"/>
              </a:cxn>
            </a:cxnLst>
            <a:rect l="0" t="0" r="r" b="b"/>
            <a:pathLst>
              <a:path w="720" h="720">
                <a:moveTo>
                  <a:pt x="0" y="0"/>
                </a:moveTo>
                <a:cubicBezTo>
                  <a:pt x="210" y="30"/>
                  <a:pt x="420" y="60"/>
                  <a:pt x="540" y="180"/>
                </a:cubicBezTo>
                <a:cubicBezTo>
                  <a:pt x="660" y="300"/>
                  <a:pt x="690" y="630"/>
                  <a:pt x="720" y="72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4286" name="AutoShape 29"/>
          <p:cNvSpPr>
            <a:spLocks noChangeArrowheads="1"/>
          </p:cNvSpPr>
          <p:nvPr/>
        </p:nvSpPr>
        <p:spPr bwMode="auto">
          <a:xfrm>
            <a:off x="1547813" y="1557338"/>
            <a:ext cx="865187" cy="28733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525">
            <a:solidFill>
              <a:srgbClr val="000000"/>
            </a:solidFill>
            <a:miter lim="800000"/>
            <a:headEnd/>
            <a:tailEnd/>
          </a:ln>
        </p:spPr>
        <p:txBody>
          <a:bodyPr/>
          <a:lstStyle/>
          <a:p>
            <a:endParaRPr lang="fr-FR"/>
          </a:p>
        </p:txBody>
      </p:sp>
      <p:sp>
        <p:nvSpPr>
          <p:cNvPr id="54287" name="Line 30"/>
          <p:cNvSpPr>
            <a:spLocks noChangeShapeType="1"/>
          </p:cNvSpPr>
          <p:nvPr/>
        </p:nvSpPr>
        <p:spPr bwMode="auto">
          <a:xfrm>
            <a:off x="828675" y="5676900"/>
            <a:ext cx="6919913" cy="0"/>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fr-FR"/>
          </a:p>
        </p:txBody>
      </p:sp>
      <p:sp>
        <p:nvSpPr>
          <p:cNvPr id="54288" name="Rectangle 31"/>
          <p:cNvSpPr>
            <a:spLocks noChangeArrowheads="1"/>
          </p:cNvSpPr>
          <p:nvPr/>
        </p:nvSpPr>
        <p:spPr bwMode="auto">
          <a:xfrm>
            <a:off x="755650" y="5661025"/>
            <a:ext cx="6985000" cy="914400"/>
          </a:xfrm>
          <a:prstGeom prst="rect">
            <a:avLst/>
          </a:prstGeom>
          <a:solidFill>
            <a:srgbClr val="CCFFFF">
              <a:alpha val="30196"/>
            </a:srgbClr>
          </a:solidFill>
          <a:ln w="9525">
            <a:solidFill>
              <a:srgbClr val="000000"/>
            </a:solidFill>
            <a:prstDash val="dashDot"/>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61824" name="Text Box 32"/>
          <p:cNvSpPr txBox="1">
            <a:spLocks noChangeArrowheads="1"/>
          </p:cNvSpPr>
          <p:nvPr/>
        </p:nvSpPr>
        <p:spPr bwMode="auto">
          <a:xfrm>
            <a:off x="6156325" y="5661025"/>
            <a:ext cx="17272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Verdana" panose="020B0604030504040204" pitchFamily="34" charset="0"/>
              </a:rPr>
              <a:t>Stock of resources</a:t>
            </a:r>
            <a:endParaRPr lang="fr-FR" altLang="fr-FR" sz="1600">
              <a:latin typeface="Verdana" panose="020B0604030504040204" pitchFamily="34" charset="0"/>
            </a:endParaRPr>
          </a:p>
        </p:txBody>
      </p:sp>
      <p:sp>
        <p:nvSpPr>
          <p:cNvPr id="161825" name="Text Box 33"/>
          <p:cNvSpPr txBox="1">
            <a:spLocks noChangeArrowheads="1"/>
          </p:cNvSpPr>
          <p:nvPr/>
        </p:nvSpPr>
        <p:spPr bwMode="auto">
          <a:xfrm>
            <a:off x="2627313" y="1052513"/>
            <a:ext cx="2089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Relational</a:t>
            </a:r>
          </a:p>
          <a:p>
            <a:pPr algn="ctr" eaLnBrk="1" hangingPunct="1">
              <a:spcBef>
                <a:spcPct val="0"/>
              </a:spcBef>
              <a:buClrTx/>
              <a:buSzTx/>
              <a:buFontTx/>
              <a:buNone/>
            </a:pPr>
            <a:r>
              <a:rPr lang="fr-FR" altLang="fr-FR" sz="1400" b="1">
                <a:latin typeface="Verdana" panose="020B0604030504040204" pitchFamily="34" charset="0"/>
              </a:rPr>
              <a:t>Resources</a:t>
            </a:r>
          </a:p>
          <a:p>
            <a:pPr algn="ctr" eaLnBrk="1" hangingPunct="1">
              <a:spcBef>
                <a:spcPct val="0"/>
              </a:spcBef>
              <a:buClrTx/>
              <a:buSzTx/>
              <a:buFontTx/>
              <a:buNone/>
            </a:pPr>
            <a:r>
              <a:rPr lang="fr-FR" altLang="fr-FR" sz="1400" b="1">
                <a:latin typeface="Verdana" panose="020B0604030504040204" pitchFamily="34" charset="0"/>
              </a:rPr>
              <a:t>« Axes »</a:t>
            </a:r>
          </a:p>
        </p:txBody>
      </p:sp>
      <p:sp>
        <p:nvSpPr>
          <p:cNvPr id="161826" name="Text Box 34"/>
          <p:cNvSpPr txBox="1">
            <a:spLocks noChangeArrowheads="1"/>
          </p:cNvSpPr>
          <p:nvPr/>
        </p:nvSpPr>
        <p:spPr bwMode="auto">
          <a:xfrm>
            <a:off x="3779838" y="2133600"/>
            <a:ext cx="208438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Partnership</a:t>
            </a:r>
          </a:p>
          <a:p>
            <a:pPr algn="ctr" eaLnBrk="1" hangingPunct="1">
              <a:spcBef>
                <a:spcPct val="0"/>
              </a:spcBef>
              <a:buClrTx/>
              <a:buSzTx/>
              <a:buFontTx/>
              <a:buNone/>
            </a:pPr>
            <a:r>
              <a:rPr lang="fr-FR" altLang="fr-FR" sz="1400" b="1">
                <a:latin typeface="Verdana" panose="020B0604030504040204" pitchFamily="34" charset="0"/>
              </a:rPr>
              <a:t>Resources</a:t>
            </a:r>
          </a:p>
        </p:txBody>
      </p:sp>
      <p:sp>
        <p:nvSpPr>
          <p:cNvPr id="161827" name="Freeform 35"/>
          <p:cNvSpPr>
            <a:spLocks/>
          </p:cNvSpPr>
          <p:nvPr/>
        </p:nvSpPr>
        <p:spPr bwMode="auto">
          <a:xfrm>
            <a:off x="684213" y="1700213"/>
            <a:ext cx="1800225" cy="5157787"/>
          </a:xfrm>
          <a:custGeom>
            <a:avLst/>
            <a:gdLst>
              <a:gd name="T0" fmla="*/ 2147483646 w 3060"/>
              <a:gd name="T1" fmla="*/ 2147483646 h 7980"/>
              <a:gd name="T2" fmla="*/ 2147483646 w 3060"/>
              <a:gd name="T3" fmla="*/ 2147483646 h 7980"/>
              <a:gd name="T4" fmla="*/ 2147483646 w 3060"/>
              <a:gd name="T5" fmla="*/ 0 h 7980"/>
              <a:gd name="T6" fmla="*/ 0 60000 65536"/>
              <a:gd name="T7" fmla="*/ 0 60000 65536"/>
              <a:gd name="T8" fmla="*/ 0 60000 65536"/>
            </a:gdLst>
            <a:ahLst/>
            <a:cxnLst>
              <a:cxn ang="T6">
                <a:pos x="T0" y="T1"/>
              </a:cxn>
              <a:cxn ang="T7">
                <a:pos x="T2" y="T3"/>
              </a:cxn>
              <a:cxn ang="T8">
                <a:pos x="T4" y="T5"/>
              </a:cxn>
            </a:cxnLst>
            <a:rect l="0" t="0" r="r" b="b"/>
            <a:pathLst>
              <a:path w="3060" h="7980">
                <a:moveTo>
                  <a:pt x="3060" y="6840"/>
                </a:moveTo>
                <a:cubicBezTo>
                  <a:pt x="1890" y="7410"/>
                  <a:pt x="720" y="7980"/>
                  <a:pt x="360" y="6840"/>
                </a:cubicBezTo>
                <a:cubicBezTo>
                  <a:pt x="0" y="5700"/>
                  <a:pt x="810" y="1140"/>
                  <a:pt x="900" y="0"/>
                </a:cubicBezTo>
              </a:path>
            </a:pathLst>
          </a:custGeom>
          <a:noFill/>
          <a:ln w="76200">
            <a:solidFill>
              <a:srgbClr val="000000"/>
            </a:solidFill>
            <a:round/>
            <a:headEnd type="none" w="med" len="me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1828" name="Text Box 36"/>
          <p:cNvSpPr txBox="1">
            <a:spLocks noChangeArrowheads="1"/>
          </p:cNvSpPr>
          <p:nvPr/>
        </p:nvSpPr>
        <p:spPr bwMode="auto">
          <a:xfrm>
            <a:off x="4732338" y="3141663"/>
            <a:ext cx="250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Reputational</a:t>
            </a:r>
          </a:p>
          <a:p>
            <a:pPr eaLnBrk="1" hangingPunct="1">
              <a:spcBef>
                <a:spcPct val="0"/>
              </a:spcBef>
              <a:buClrTx/>
              <a:buSzTx/>
              <a:buFontTx/>
              <a:buNone/>
            </a:pPr>
            <a:r>
              <a:rPr lang="fr-FR" altLang="fr-FR" sz="1400" b="1">
                <a:latin typeface="Verdana" panose="020B0604030504040204" pitchFamily="34" charset="0"/>
              </a:rPr>
              <a:t>Resources</a:t>
            </a:r>
          </a:p>
        </p:txBody>
      </p:sp>
      <p:sp>
        <p:nvSpPr>
          <p:cNvPr id="161829" name="Text Box 37"/>
          <p:cNvSpPr txBox="1">
            <a:spLocks noChangeArrowheads="1"/>
          </p:cNvSpPr>
          <p:nvPr/>
        </p:nvSpPr>
        <p:spPr bwMode="auto">
          <a:xfrm>
            <a:off x="5335588" y="4292600"/>
            <a:ext cx="276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Physical resources</a:t>
            </a:r>
          </a:p>
        </p:txBody>
      </p:sp>
      <p:sp>
        <p:nvSpPr>
          <p:cNvPr id="161830" name="AutoShape 38"/>
          <p:cNvSpPr>
            <a:spLocks noChangeArrowheads="1"/>
          </p:cNvSpPr>
          <p:nvPr/>
        </p:nvSpPr>
        <p:spPr bwMode="auto">
          <a:xfrm>
            <a:off x="6516688" y="1557338"/>
            <a:ext cx="2376487" cy="1117600"/>
          </a:xfrm>
          <a:prstGeom prst="flowChartAlternateProcess">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Learning</a:t>
            </a:r>
          </a:p>
          <a:p>
            <a:pPr algn="ctr" eaLnBrk="1" hangingPunct="1">
              <a:spcBef>
                <a:spcPct val="0"/>
              </a:spcBef>
              <a:buClrTx/>
              <a:buSzTx/>
              <a:buFontTx/>
              <a:buNone/>
            </a:pPr>
            <a:r>
              <a:rPr lang="fr-FR" altLang="fr-FR" sz="1800" b="1"/>
              <a:t>Organizational</a:t>
            </a:r>
          </a:p>
          <a:p>
            <a:pPr algn="ctr" eaLnBrk="1" hangingPunct="1">
              <a:spcBef>
                <a:spcPct val="0"/>
              </a:spcBef>
              <a:buClrTx/>
              <a:buSzTx/>
              <a:buFontTx/>
              <a:buNone/>
            </a:pPr>
            <a:r>
              <a:rPr lang="fr-FR" altLang="fr-FR" sz="1800" b="1"/>
              <a:t>Capabilities</a:t>
            </a:r>
          </a:p>
        </p:txBody>
      </p:sp>
      <p:sp>
        <p:nvSpPr>
          <p:cNvPr id="161831" name="Freeform 39"/>
          <p:cNvSpPr>
            <a:spLocks/>
          </p:cNvSpPr>
          <p:nvPr/>
        </p:nvSpPr>
        <p:spPr bwMode="auto">
          <a:xfrm>
            <a:off x="6450013" y="4876800"/>
            <a:ext cx="858837" cy="784225"/>
          </a:xfrm>
          <a:custGeom>
            <a:avLst/>
            <a:gdLst>
              <a:gd name="T0" fmla="*/ 0 w 900"/>
              <a:gd name="T1" fmla="*/ 0 h 1080"/>
              <a:gd name="T2" fmla="*/ 2147483646 w 900"/>
              <a:gd name="T3" fmla="*/ 2147483646 h 1080"/>
              <a:gd name="T4" fmla="*/ 2147483646 w 900"/>
              <a:gd name="T5" fmla="*/ 2147483646 h 1080"/>
              <a:gd name="T6" fmla="*/ 0 60000 65536"/>
              <a:gd name="T7" fmla="*/ 0 60000 65536"/>
              <a:gd name="T8" fmla="*/ 0 60000 65536"/>
            </a:gdLst>
            <a:ahLst/>
            <a:cxnLst>
              <a:cxn ang="T6">
                <a:pos x="T0" y="T1"/>
              </a:cxn>
              <a:cxn ang="T7">
                <a:pos x="T2" y="T3"/>
              </a:cxn>
              <a:cxn ang="T8">
                <a:pos x="T4" y="T5"/>
              </a:cxn>
            </a:cxnLst>
            <a:rect l="0" t="0" r="r" b="b"/>
            <a:pathLst>
              <a:path w="900" h="1080">
                <a:moveTo>
                  <a:pt x="0" y="0"/>
                </a:moveTo>
                <a:cubicBezTo>
                  <a:pt x="195" y="0"/>
                  <a:pt x="390" y="0"/>
                  <a:pt x="540" y="180"/>
                </a:cubicBezTo>
                <a:cubicBezTo>
                  <a:pt x="690" y="360"/>
                  <a:pt x="840" y="930"/>
                  <a:pt x="900" y="108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1832" name="Freeform 40"/>
          <p:cNvSpPr>
            <a:spLocks/>
          </p:cNvSpPr>
          <p:nvPr/>
        </p:nvSpPr>
        <p:spPr bwMode="auto">
          <a:xfrm>
            <a:off x="5148263" y="2636838"/>
            <a:ext cx="431800" cy="504825"/>
          </a:xfrm>
          <a:custGeom>
            <a:avLst/>
            <a:gdLst>
              <a:gd name="T0" fmla="*/ 0 w 272"/>
              <a:gd name="T1" fmla="*/ 0 h 318"/>
              <a:gd name="T2" fmla="*/ 2147483646 w 272"/>
              <a:gd name="T3" fmla="*/ 2147483646 h 318"/>
              <a:gd name="T4" fmla="*/ 2147483646 w 272"/>
              <a:gd name="T5" fmla="*/ 2147483646 h 318"/>
              <a:gd name="T6" fmla="*/ 0 60000 65536"/>
              <a:gd name="T7" fmla="*/ 0 60000 65536"/>
              <a:gd name="T8" fmla="*/ 0 60000 65536"/>
            </a:gdLst>
            <a:ahLst/>
            <a:cxnLst>
              <a:cxn ang="T6">
                <a:pos x="T0" y="T1"/>
              </a:cxn>
              <a:cxn ang="T7">
                <a:pos x="T2" y="T3"/>
              </a:cxn>
              <a:cxn ang="T8">
                <a:pos x="T4" y="T5"/>
              </a:cxn>
            </a:cxnLst>
            <a:rect l="0" t="0" r="r" b="b"/>
            <a:pathLst>
              <a:path w="272" h="318">
                <a:moveTo>
                  <a:pt x="0" y="0"/>
                </a:moveTo>
                <a:cubicBezTo>
                  <a:pt x="91" y="64"/>
                  <a:pt x="182" y="128"/>
                  <a:pt x="227" y="181"/>
                </a:cubicBezTo>
                <a:cubicBezTo>
                  <a:pt x="272" y="234"/>
                  <a:pt x="265" y="295"/>
                  <a:pt x="272" y="318"/>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3" name="Freeform 41"/>
          <p:cNvSpPr>
            <a:spLocks/>
          </p:cNvSpPr>
          <p:nvPr/>
        </p:nvSpPr>
        <p:spPr bwMode="auto">
          <a:xfrm>
            <a:off x="6011863" y="3716338"/>
            <a:ext cx="420687" cy="576262"/>
          </a:xfrm>
          <a:custGeom>
            <a:avLst/>
            <a:gdLst>
              <a:gd name="T0" fmla="*/ 0 w 265"/>
              <a:gd name="T1" fmla="*/ 0 h 363"/>
              <a:gd name="T2" fmla="*/ 2147483646 w 265"/>
              <a:gd name="T3" fmla="*/ 2147483646 h 363"/>
              <a:gd name="T4" fmla="*/ 2147483646 w 265"/>
              <a:gd name="T5" fmla="*/ 2147483646 h 363"/>
              <a:gd name="T6" fmla="*/ 0 60000 65536"/>
              <a:gd name="T7" fmla="*/ 0 60000 65536"/>
              <a:gd name="T8" fmla="*/ 0 60000 65536"/>
            </a:gdLst>
            <a:ahLst/>
            <a:cxnLst>
              <a:cxn ang="T6">
                <a:pos x="T0" y="T1"/>
              </a:cxn>
              <a:cxn ang="T7">
                <a:pos x="T2" y="T3"/>
              </a:cxn>
              <a:cxn ang="T8">
                <a:pos x="T4" y="T5"/>
              </a:cxn>
            </a:cxnLst>
            <a:rect l="0" t="0" r="r" b="b"/>
            <a:pathLst>
              <a:path w="265" h="363">
                <a:moveTo>
                  <a:pt x="0" y="0"/>
                </a:moveTo>
                <a:cubicBezTo>
                  <a:pt x="94" y="106"/>
                  <a:pt x="189" y="213"/>
                  <a:pt x="227" y="273"/>
                </a:cubicBezTo>
                <a:cubicBezTo>
                  <a:pt x="265" y="333"/>
                  <a:pt x="227" y="348"/>
                  <a:pt x="227" y="36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4" name="Freeform 42"/>
          <p:cNvSpPr>
            <a:spLocks/>
          </p:cNvSpPr>
          <p:nvPr/>
        </p:nvSpPr>
        <p:spPr bwMode="auto">
          <a:xfrm>
            <a:off x="1908175" y="1773238"/>
            <a:ext cx="4535488" cy="360362"/>
          </a:xfrm>
          <a:custGeom>
            <a:avLst/>
            <a:gdLst>
              <a:gd name="T0" fmla="*/ 2147483646 w 2706"/>
              <a:gd name="T1" fmla="*/ 2147483646 h 227"/>
              <a:gd name="T2" fmla="*/ 2147483646 w 2706"/>
              <a:gd name="T3" fmla="*/ 2147483646 h 227"/>
              <a:gd name="T4" fmla="*/ 2147483646 w 2706"/>
              <a:gd name="T5" fmla="*/ 0 h 227"/>
              <a:gd name="T6" fmla="*/ 0 60000 65536"/>
              <a:gd name="T7" fmla="*/ 0 60000 65536"/>
              <a:gd name="T8" fmla="*/ 0 60000 65536"/>
            </a:gdLst>
            <a:ahLst/>
            <a:cxnLst>
              <a:cxn ang="T6">
                <a:pos x="T0" y="T1"/>
              </a:cxn>
              <a:cxn ang="T7">
                <a:pos x="T2" y="T3"/>
              </a:cxn>
              <a:cxn ang="T8">
                <a:pos x="T4" y="T5"/>
              </a:cxn>
            </a:cxnLst>
            <a:rect l="0" t="0" r="r" b="b"/>
            <a:pathLst>
              <a:path w="2706" h="227">
                <a:moveTo>
                  <a:pt x="2706" y="227"/>
                </a:moveTo>
                <a:cubicBezTo>
                  <a:pt x="1746" y="223"/>
                  <a:pt x="786" y="219"/>
                  <a:pt x="393" y="181"/>
                </a:cubicBezTo>
                <a:cubicBezTo>
                  <a:pt x="0" y="143"/>
                  <a:pt x="355" y="30"/>
                  <a:pt x="348" y="0"/>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5" name="Freeform 43"/>
          <p:cNvSpPr>
            <a:spLocks/>
          </p:cNvSpPr>
          <p:nvPr/>
        </p:nvSpPr>
        <p:spPr bwMode="auto">
          <a:xfrm>
            <a:off x="3311525" y="2636838"/>
            <a:ext cx="3205163" cy="623887"/>
          </a:xfrm>
          <a:custGeom>
            <a:avLst/>
            <a:gdLst>
              <a:gd name="T0" fmla="*/ 2147483646 w 2019"/>
              <a:gd name="T1" fmla="*/ 0 h 393"/>
              <a:gd name="T2" fmla="*/ 2147483646 w 2019"/>
              <a:gd name="T3" fmla="*/ 2147483646 h 393"/>
              <a:gd name="T4" fmla="*/ 2147483646 w 2019"/>
              <a:gd name="T5" fmla="*/ 2147483646 h 393"/>
              <a:gd name="T6" fmla="*/ 0 60000 65536"/>
              <a:gd name="T7" fmla="*/ 0 60000 65536"/>
              <a:gd name="T8" fmla="*/ 0 60000 65536"/>
            </a:gdLst>
            <a:ahLst/>
            <a:cxnLst>
              <a:cxn ang="T6">
                <a:pos x="T0" y="T1"/>
              </a:cxn>
              <a:cxn ang="T7">
                <a:pos x="T2" y="T3"/>
              </a:cxn>
              <a:cxn ang="T8">
                <a:pos x="T4" y="T5"/>
              </a:cxn>
            </a:cxnLst>
            <a:rect l="0" t="0" r="r" b="b"/>
            <a:pathLst>
              <a:path w="2019" h="393">
                <a:moveTo>
                  <a:pt x="2019" y="0"/>
                </a:moveTo>
                <a:cubicBezTo>
                  <a:pt x="1304" y="166"/>
                  <a:pt x="590" y="333"/>
                  <a:pt x="295" y="363"/>
                </a:cubicBezTo>
                <a:cubicBezTo>
                  <a:pt x="0" y="393"/>
                  <a:pt x="250" y="211"/>
                  <a:pt x="250" y="181"/>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6" name="Freeform 44"/>
          <p:cNvSpPr>
            <a:spLocks/>
          </p:cNvSpPr>
          <p:nvPr/>
        </p:nvSpPr>
        <p:spPr bwMode="auto">
          <a:xfrm>
            <a:off x="4187825" y="2708275"/>
            <a:ext cx="3624263" cy="1681163"/>
          </a:xfrm>
          <a:custGeom>
            <a:avLst/>
            <a:gdLst>
              <a:gd name="T0" fmla="*/ 2147483646 w 2306"/>
              <a:gd name="T1" fmla="*/ 0 h 1104"/>
              <a:gd name="T2" fmla="*/ 2147483646 w 2306"/>
              <a:gd name="T3" fmla="*/ 2147483646 h 1104"/>
              <a:gd name="T4" fmla="*/ 2147483646 w 2306"/>
              <a:gd name="T5" fmla="*/ 2147483646 h 1104"/>
              <a:gd name="T6" fmla="*/ 2147483646 w 2306"/>
              <a:gd name="T7" fmla="*/ 2147483646 h 1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6" h="1104">
                <a:moveTo>
                  <a:pt x="2056" y="0"/>
                </a:moveTo>
                <a:cubicBezTo>
                  <a:pt x="2181" y="294"/>
                  <a:pt x="2306" y="589"/>
                  <a:pt x="2011" y="771"/>
                </a:cubicBezTo>
                <a:cubicBezTo>
                  <a:pt x="1716" y="953"/>
                  <a:pt x="574" y="1074"/>
                  <a:pt x="287" y="1089"/>
                </a:cubicBezTo>
                <a:cubicBezTo>
                  <a:pt x="0" y="1104"/>
                  <a:pt x="287" y="900"/>
                  <a:pt x="287" y="862"/>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7" name="Freeform 45"/>
          <p:cNvSpPr>
            <a:spLocks/>
          </p:cNvSpPr>
          <p:nvPr/>
        </p:nvSpPr>
        <p:spPr bwMode="auto">
          <a:xfrm>
            <a:off x="4487863" y="2708275"/>
            <a:ext cx="4548187" cy="2976563"/>
          </a:xfrm>
          <a:custGeom>
            <a:avLst/>
            <a:gdLst>
              <a:gd name="T0" fmla="*/ 2147483646 w 2865"/>
              <a:gd name="T1" fmla="*/ 0 h 1875"/>
              <a:gd name="T2" fmla="*/ 2147483646 w 2865"/>
              <a:gd name="T3" fmla="*/ 2147483646 h 1875"/>
              <a:gd name="T4" fmla="*/ 2147483646 w 2865"/>
              <a:gd name="T5" fmla="*/ 2147483646 h 1875"/>
              <a:gd name="T6" fmla="*/ 2147483646 w 2865"/>
              <a:gd name="T7" fmla="*/ 2147483646 h 18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65" h="1875">
                <a:moveTo>
                  <a:pt x="2502" y="0"/>
                </a:moveTo>
                <a:cubicBezTo>
                  <a:pt x="2683" y="650"/>
                  <a:pt x="2865" y="1301"/>
                  <a:pt x="2502" y="1588"/>
                </a:cubicBezTo>
                <a:cubicBezTo>
                  <a:pt x="2139" y="1875"/>
                  <a:pt x="650" y="1724"/>
                  <a:pt x="325" y="1724"/>
                </a:cubicBezTo>
                <a:cubicBezTo>
                  <a:pt x="0" y="1724"/>
                  <a:pt x="514" y="1611"/>
                  <a:pt x="552" y="1588"/>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54303" name="Picture 46"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494188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4" name="Picture 47"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263683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05" name="Line 48"/>
          <p:cNvSpPr>
            <a:spLocks noChangeShapeType="1"/>
          </p:cNvSpPr>
          <p:nvPr/>
        </p:nvSpPr>
        <p:spPr bwMode="auto">
          <a:xfrm flipV="1">
            <a:off x="1547813" y="1700213"/>
            <a:ext cx="863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06" name="Line 49"/>
          <p:cNvSpPr>
            <a:spLocks noChangeShapeType="1"/>
          </p:cNvSpPr>
          <p:nvPr/>
        </p:nvSpPr>
        <p:spPr bwMode="auto">
          <a:xfrm>
            <a:off x="971550" y="4005263"/>
            <a:ext cx="3600450"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1842" name="Text Box 50"/>
          <p:cNvSpPr txBox="1">
            <a:spLocks noChangeArrowheads="1"/>
          </p:cNvSpPr>
          <p:nvPr/>
        </p:nvSpPr>
        <p:spPr bwMode="auto">
          <a:xfrm>
            <a:off x="2555875" y="5803900"/>
            <a:ext cx="3744913"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a:t>Dynamic Capabilities</a:t>
            </a:r>
          </a:p>
          <a:p>
            <a:pPr eaLnBrk="1" hangingPunct="1">
              <a:spcBef>
                <a:spcPct val="50000"/>
              </a:spcBef>
              <a:buClrTx/>
              <a:buSzTx/>
              <a:buFontTx/>
              <a:buNone/>
            </a:pPr>
            <a:r>
              <a:rPr lang="fr-FR" altLang="fr-FR" sz="1800" b="1"/>
              <a:t>« Bricolage  »</a:t>
            </a:r>
          </a:p>
        </p:txBody>
      </p:sp>
      <p:sp>
        <p:nvSpPr>
          <p:cNvPr id="161843" name="Line 51"/>
          <p:cNvSpPr>
            <a:spLocks noChangeShapeType="1"/>
          </p:cNvSpPr>
          <p:nvPr/>
        </p:nvSpPr>
        <p:spPr bwMode="auto">
          <a:xfrm>
            <a:off x="900113" y="5084763"/>
            <a:ext cx="4751387"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44" name="Freeform 52"/>
          <p:cNvSpPr>
            <a:spLocks/>
          </p:cNvSpPr>
          <p:nvPr/>
        </p:nvSpPr>
        <p:spPr bwMode="auto">
          <a:xfrm>
            <a:off x="1152525" y="1700213"/>
            <a:ext cx="1835150" cy="288925"/>
          </a:xfrm>
          <a:custGeom>
            <a:avLst/>
            <a:gdLst>
              <a:gd name="T0" fmla="*/ 2147483646 w 703"/>
              <a:gd name="T1" fmla="*/ 2147483646 h 212"/>
              <a:gd name="T2" fmla="*/ 2147483646 w 703"/>
              <a:gd name="T3" fmla="*/ 2147483646 h 212"/>
              <a:gd name="T4" fmla="*/ 2147483646 w 703"/>
              <a:gd name="T5" fmla="*/ 2147483646 h 212"/>
              <a:gd name="T6" fmla="*/ 0 60000 65536"/>
              <a:gd name="T7" fmla="*/ 0 60000 65536"/>
              <a:gd name="T8" fmla="*/ 0 60000 65536"/>
            </a:gdLst>
            <a:ahLst/>
            <a:cxnLst>
              <a:cxn ang="T6">
                <a:pos x="T0" y="T1"/>
              </a:cxn>
              <a:cxn ang="T7">
                <a:pos x="T2" y="T3"/>
              </a:cxn>
              <a:cxn ang="T8">
                <a:pos x="T4" y="T5"/>
              </a:cxn>
            </a:cxnLst>
            <a:rect l="0" t="0" r="r" b="b"/>
            <a:pathLst>
              <a:path w="703" h="212">
                <a:moveTo>
                  <a:pt x="22" y="212"/>
                </a:moveTo>
                <a:cubicBezTo>
                  <a:pt x="11" y="136"/>
                  <a:pt x="0" y="60"/>
                  <a:pt x="113" y="30"/>
                </a:cubicBezTo>
                <a:cubicBezTo>
                  <a:pt x="226" y="0"/>
                  <a:pt x="605" y="30"/>
                  <a:pt x="703" y="30"/>
                </a:cubicBezTo>
              </a:path>
            </a:pathLst>
          </a:custGeom>
          <a:noFill/>
          <a:ln w="25400" cap="flat">
            <a:solidFill>
              <a:srgbClr val="000000"/>
            </a:solidFill>
            <a:prstDash val="dash"/>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45" name="Line 53"/>
          <p:cNvSpPr>
            <a:spLocks noChangeShapeType="1"/>
          </p:cNvSpPr>
          <p:nvPr/>
        </p:nvSpPr>
        <p:spPr bwMode="auto">
          <a:xfrm>
            <a:off x="971550" y="4005263"/>
            <a:ext cx="403225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46" name="Line 54"/>
          <p:cNvSpPr>
            <a:spLocks noChangeShapeType="1"/>
          </p:cNvSpPr>
          <p:nvPr/>
        </p:nvSpPr>
        <p:spPr bwMode="auto">
          <a:xfrm>
            <a:off x="1042988" y="2852738"/>
            <a:ext cx="309721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312" name="Freeform 55"/>
          <p:cNvSpPr>
            <a:spLocks/>
          </p:cNvSpPr>
          <p:nvPr/>
        </p:nvSpPr>
        <p:spPr bwMode="auto">
          <a:xfrm>
            <a:off x="2484438" y="1268413"/>
            <a:ext cx="885825" cy="633412"/>
          </a:xfrm>
          <a:custGeom>
            <a:avLst/>
            <a:gdLst>
              <a:gd name="T0" fmla="*/ 2147483646 w 695"/>
              <a:gd name="T1" fmla="*/ 2147483646 h 433"/>
              <a:gd name="T2" fmla="*/ 2147483646 w 695"/>
              <a:gd name="T3" fmla="*/ 2147483646 h 433"/>
              <a:gd name="T4" fmla="*/ 2147483646 w 695"/>
              <a:gd name="T5" fmla="*/ 2147483646 h 433"/>
              <a:gd name="T6" fmla="*/ 2147483646 w 695"/>
              <a:gd name="T7" fmla="*/ 2147483646 h 433"/>
              <a:gd name="T8" fmla="*/ 2147483646 w 695"/>
              <a:gd name="T9" fmla="*/ 2147483646 h 433"/>
              <a:gd name="T10" fmla="*/ 2147483646 w 695"/>
              <a:gd name="T11" fmla="*/ 2147483646 h 433"/>
              <a:gd name="T12" fmla="*/ 2147483646 w 695"/>
              <a:gd name="T13" fmla="*/ 2147483646 h 433"/>
              <a:gd name="T14" fmla="*/ 2147483646 w 695"/>
              <a:gd name="T15" fmla="*/ 2147483646 h 433"/>
              <a:gd name="T16" fmla="*/ 2147483646 w 695"/>
              <a:gd name="T17" fmla="*/ 2147483646 h 433"/>
              <a:gd name="T18" fmla="*/ 2147483646 w 695"/>
              <a:gd name="T19" fmla="*/ 2147483646 h 433"/>
              <a:gd name="T20" fmla="*/ 2147483646 w 695"/>
              <a:gd name="T21" fmla="*/ 2147483646 h 433"/>
              <a:gd name="T22" fmla="*/ 2147483646 w 695"/>
              <a:gd name="T23" fmla="*/ 2147483646 h 433"/>
              <a:gd name="T24" fmla="*/ 2147483646 w 695"/>
              <a:gd name="T25" fmla="*/ 2147483646 h 433"/>
              <a:gd name="T26" fmla="*/ 2147483646 w 695"/>
              <a:gd name="T27" fmla="*/ 2147483646 h 433"/>
              <a:gd name="T28" fmla="*/ 2147483646 w 695"/>
              <a:gd name="T29" fmla="*/ 2147483646 h 433"/>
              <a:gd name="T30" fmla="*/ 2147483646 w 695"/>
              <a:gd name="T31" fmla="*/ 2147483646 h 433"/>
              <a:gd name="T32" fmla="*/ 2147483646 w 695"/>
              <a:gd name="T33" fmla="*/ 2147483646 h 433"/>
              <a:gd name="T34" fmla="*/ 2147483646 w 695"/>
              <a:gd name="T35" fmla="*/ 2147483646 h 433"/>
              <a:gd name="T36" fmla="*/ 2147483646 w 695"/>
              <a:gd name="T37" fmla="*/ 2147483646 h 433"/>
              <a:gd name="T38" fmla="*/ 2147483646 w 695"/>
              <a:gd name="T39" fmla="*/ 2147483646 h 433"/>
              <a:gd name="T40" fmla="*/ 2147483646 w 695"/>
              <a:gd name="T41" fmla="*/ 2147483646 h 433"/>
              <a:gd name="T42" fmla="*/ 2147483646 w 695"/>
              <a:gd name="T43" fmla="*/ 2147483646 h 4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95" h="433">
                <a:moveTo>
                  <a:pt x="693" y="433"/>
                </a:moveTo>
                <a:cubicBezTo>
                  <a:pt x="587" y="422"/>
                  <a:pt x="479" y="426"/>
                  <a:pt x="373" y="414"/>
                </a:cubicBezTo>
                <a:cubicBezTo>
                  <a:pt x="342" y="411"/>
                  <a:pt x="326" y="368"/>
                  <a:pt x="309" y="350"/>
                </a:cubicBezTo>
                <a:cubicBezTo>
                  <a:pt x="292" y="332"/>
                  <a:pt x="276" y="330"/>
                  <a:pt x="254" y="323"/>
                </a:cubicBezTo>
                <a:cubicBezTo>
                  <a:pt x="203" y="247"/>
                  <a:pt x="287" y="365"/>
                  <a:pt x="181" y="259"/>
                </a:cubicBezTo>
                <a:cubicBezTo>
                  <a:pt x="166" y="244"/>
                  <a:pt x="153" y="225"/>
                  <a:pt x="135" y="213"/>
                </a:cubicBezTo>
                <a:cubicBezTo>
                  <a:pt x="126" y="207"/>
                  <a:pt x="116" y="202"/>
                  <a:pt x="108" y="195"/>
                </a:cubicBezTo>
                <a:cubicBezTo>
                  <a:pt x="43" y="138"/>
                  <a:pt x="88" y="158"/>
                  <a:pt x="35" y="140"/>
                </a:cubicBezTo>
                <a:cubicBezTo>
                  <a:pt x="26" y="127"/>
                  <a:pt x="0" y="103"/>
                  <a:pt x="26" y="85"/>
                </a:cubicBezTo>
                <a:lnTo>
                  <a:pt x="108" y="58"/>
                </a:lnTo>
                <a:cubicBezTo>
                  <a:pt x="108" y="58"/>
                  <a:pt x="108" y="58"/>
                  <a:pt x="108" y="58"/>
                </a:cubicBezTo>
                <a:cubicBezTo>
                  <a:pt x="134" y="41"/>
                  <a:pt x="155" y="20"/>
                  <a:pt x="181" y="3"/>
                </a:cubicBezTo>
                <a:cubicBezTo>
                  <a:pt x="215" y="7"/>
                  <a:pt x="255" y="0"/>
                  <a:pt x="282" y="21"/>
                </a:cubicBezTo>
                <a:cubicBezTo>
                  <a:pt x="299" y="34"/>
                  <a:pt x="327" y="67"/>
                  <a:pt x="327" y="67"/>
                </a:cubicBezTo>
                <a:cubicBezTo>
                  <a:pt x="341" y="105"/>
                  <a:pt x="367" y="136"/>
                  <a:pt x="401" y="158"/>
                </a:cubicBezTo>
                <a:cubicBezTo>
                  <a:pt x="417" y="183"/>
                  <a:pt x="417" y="191"/>
                  <a:pt x="446" y="204"/>
                </a:cubicBezTo>
                <a:cubicBezTo>
                  <a:pt x="464" y="212"/>
                  <a:pt x="501" y="222"/>
                  <a:pt x="501" y="222"/>
                </a:cubicBezTo>
                <a:cubicBezTo>
                  <a:pt x="507" y="228"/>
                  <a:pt x="514" y="234"/>
                  <a:pt x="519" y="241"/>
                </a:cubicBezTo>
                <a:cubicBezTo>
                  <a:pt x="524" y="249"/>
                  <a:pt x="523" y="261"/>
                  <a:pt x="529" y="268"/>
                </a:cubicBezTo>
                <a:cubicBezTo>
                  <a:pt x="536" y="276"/>
                  <a:pt x="548" y="279"/>
                  <a:pt x="556" y="286"/>
                </a:cubicBezTo>
                <a:cubicBezTo>
                  <a:pt x="600" y="322"/>
                  <a:pt x="640" y="360"/>
                  <a:pt x="675" y="405"/>
                </a:cubicBezTo>
                <a:cubicBezTo>
                  <a:pt x="695" y="431"/>
                  <a:pt x="693" y="414"/>
                  <a:pt x="693" y="433"/>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313" name="Freeform 56"/>
          <p:cNvSpPr>
            <a:spLocks/>
          </p:cNvSpPr>
          <p:nvPr/>
        </p:nvSpPr>
        <p:spPr bwMode="auto">
          <a:xfrm>
            <a:off x="3563938" y="2349500"/>
            <a:ext cx="895350" cy="611188"/>
          </a:xfrm>
          <a:custGeom>
            <a:avLst/>
            <a:gdLst>
              <a:gd name="T0" fmla="*/ 2147483646 w 692"/>
              <a:gd name="T1" fmla="*/ 2147483646 h 372"/>
              <a:gd name="T2" fmla="*/ 2147483646 w 692"/>
              <a:gd name="T3" fmla="*/ 2147483646 h 372"/>
              <a:gd name="T4" fmla="*/ 2147483646 w 692"/>
              <a:gd name="T5" fmla="*/ 2147483646 h 372"/>
              <a:gd name="T6" fmla="*/ 2147483646 w 692"/>
              <a:gd name="T7" fmla="*/ 2147483646 h 372"/>
              <a:gd name="T8" fmla="*/ 2147483646 w 692"/>
              <a:gd name="T9" fmla="*/ 2147483646 h 372"/>
              <a:gd name="T10" fmla="*/ 2147483646 w 692"/>
              <a:gd name="T11" fmla="*/ 2147483646 h 372"/>
              <a:gd name="T12" fmla="*/ 2147483646 w 692"/>
              <a:gd name="T13" fmla="*/ 2147483646 h 372"/>
              <a:gd name="T14" fmla="*/ 2147483646 w 692"/>
              <a:gd name="T15" fmla="*/ 2147483646 h 372"/>
              <a:gd name="T16" fmla="*/ 2147483646 w 692"/>
              <a:gd name="T17" fmla="*/ 2147483646 h 372"/>
              <a:gd name="T18" fmla="*/ 2147483646 w 692"/>
              <a:gd name="T19" fmla="*/ 2147483646 h 372"/>
              <a:gd name="T20" fmla="*/ 2147483646 w 692"/>
              <a:gd name="T21" fmla="*/ 2147483646 h 372"/>
              <a:gd name="T22" fmla="*/ 2147483646 w 692"/>
              <a:gd name="T23" fmla="*/ 2147483646 h 372"/>
              <a:gd name="T24" fmla="*/ 2147483646 w 692"/>
              <a:gd name="T25" fmla="*/ 2147483646 h 372"/>
              <a:gd name="T26" fmla="*/ 2147483646 w 692"/>
              <a:gd name="T27" fmla="*/ 2147483646 h 372"/>
              <a:gd name="T28" fmla="*/ 2147483646 w 692"/>
              <a:gd name="T29" fmla="*/ 2147483646 h 372"/>
              <a:gd name="T30" fmla="*/ 2147483646 w 692"/>
              <a:gd name="T31" fmla="*/ 2147483646 h 372"/>
              <a:gd name="T32" fmla="*/ 2147483646 w 692"/>
              <a:gd name="T33" fmla="*/ 2147483646 h 3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2" h="372">
                <a:moveTo>
                  <a:pt x="672" y="272"/>
                </a:moveTo>
                <a:cubicBezTo>
                  <a:pt x="604" y="316"/>
                  <a:pt x="692" y="266"/>
                  <a:pt x="544" y="299"/>
                </a:cubicBezTo>
                <a:cubicBezTo>
                  <a:pt x="514" y="306"/>
                  <a:pt x="489" y="372"/>
                  <a:pt x="489" y="372"/>
                </a:cubicBezTo>
                <a:cubicBezTo>
                  <a:pt x="468" y="369"/>
                  <a:pt x="446" y="368"/>
                  <a:pt x="425" y="363"/>
                </a:cubicBezTo>
                <a:cubicBezTo>
                  <a:pt x="406" y="359"/>
                  <a:pt x="370" y="345"/>
                  <a:pt x="370" y="345"/>
                </a:cubicBezTo>
                <a:cubicBezTo>
                  <a:pt x="291" y="261"/>
                  <a:pt x="170" y="222"/>
                  <a:pt x="59" y="208"/>
                </a:cubicBezTo>
                <a:cubicBezTo>
                  <a:pt x="24" y="195"/>
                  <a:pt x="16" y="188"/>
                  <a:pt x="4" y="153"/>
                </a:cubicBezTo>
                <a:cubicBezTo>
                  <a:pt x="17" y="47"/>
                  <a:pt x="0" y="98"/>
                  <a:pt x="68" y="52"/>
                </a:cubicBezTo>
                <a:cubicBezTo>
                  <a:pt x="103" y="0"/>
                  <a:pt x="81" y="16"/>
                  <a:pt x="187" y="34"/>
                </a:cubicBezTo>
                <a:cubicBezTo>
                  <a:pt x="206" y="37"/>
                  <a:pt x="224" y="46"/>
                  <a:pt x="242" y="52"/>
                </a:cubicBezTo>
                <a:cubicBezTo>
                  <a:pt x="251" y="55"/>
                  <a:pt x="269" y="61"/>
                  <a:pt x="269" y="61"/>
                </a:cubicBezTo>
                <a:cubicBezTo>
                  <a:pt x="306" y="98"/>
                  <a:pt x="268" y="65"/>
                  <a:pt x="315" y="89"/>
                </a:cubicBezTo>
                <a:cubicBezTo>
                  <a:pt x="332" y="98"/>
                  <a:pt x="344" y="116"/>
                  <a:pt x="361" y="125"/>
                </a:cubicBezTo>
                <a:cubicBezTo>
                  <a:pt x="410" y="149"/>
                  <a:pt x="474" y="172"/>
                  <a:pt x="525" y="189"/>
                </a:cubicBezTo>
                <a:cubicBezTo>
                  <a:pt x="533" y="192"/>
                  <a:pt x="572" y="204"/>
                  <a:pt x="580" y="208"/>
                </a:cubicBezTo>
                <a:cubicBezTo>
                  <a:pt x="599" y="219"/>
                  <a:pt x="635" y="244"/>
                  <a:pt x="635" y="244"/>
                </a:cubicBezTo>
                <a:cubicBezTo>
                  <a:pt x="647" y="281"/>
                  <a:pt x="634" y="272"/>
                  <a:pt x="672" y="272"/>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314" name="Freeform 57"/>
          <p:cNvSpPr>
            <a:spLocks/>
          </p:cNvSpPr>
          <p:nvPr/>
        </p:nvSpPr>
        <p:spPr bwMode="auto">
          <a:xfrm>
            <a:off x="4427538" y="3500438"/>
            <a:ext cx="933450" cy="549275"/>
          </a:xfrm>
          <a:custGeom>
            <a:avLst/>
            <a:gdLst>
              <a:gd name="T0" fmla="*/ 2147483646 w 709"/>
              <a:gd name="T1" fmla="*/ 2147483646 h 316"/>
              <a:gd name="T2" fmla="*/ 2147483646 w 709"/>
              <a:gd name="T3" fmla="*/ 2147483646 h 316"/>
              <a:gd name="T4" fmla="*/ 2147483646 w 709"/>
              <a:gd name="T5" fmla="*/ 2147483646 h 316"/>
              <a:gd name="T6" fmla="*/ 2147483646 w 709"/>
              <a:gd name="T7" fmla="*/ 2147483646 h 316"/>
              <a:gd name="T8" fmla="*/ 2147483646 w 709"/>
              <a:gd name="T9" fmla="*/ 2147483646 h 316"/>
              <a:gd name="T10" fmla="*/ 2147483646 w 709"/>
              <a:gd name="T11" fmla="*/ 2147483646 h 316"/>
              <a:gd name="T12" fmla="*/ 2147483646 w 709"/>
              <a:gd name="T13" fmla="*/ 2147483646 h 316"/>
              <a:gd name="T14" fmla="*/ 2147483646 w 709"/>
              <a:gd name="T15" fmla="*/ 2147483646 h 316"/>
              <a:gd name="T16" fmla="*/ 2147483646 w 709"/>
              <a:gd name="T17" fmla="*/ 2147483646 h 316"/>
              <a:gd name="T18" fmla="*/ 2147483646 w 709"/>
              <a:gd name="T19" fmla="*/ 2147483646 h 316"/>
              <a:gd name="T20" fmla="*/ 2147483646 w 709"/>
              <a:gd name="T21" fmla="*/ 2147483646 h 316"/>
              <a:gd name="T22" fmla="*/ 2147483646 w 709"/>
              <a:gd name="T23" fmla="*/ 2147483646 h 316"/>
              <a:gd name="T24" fmla="*/ 2147483646 w 709"/>
              <a:gd name="T25" fmla="*/ 2147483646 h 316"/>
              <a:gd name="T26" fmla="*/ 2147483646 w 709"/>
              <a:gd name="T27" fmla="*/ 2147483646 h 316"/>
              <a:gd name="T28" fmla="*/ 2147483646 w 709"/>
              <a:gd name="T29" fmla="*/ 2147483646 h 3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9" h="316">
                <a:moveTo>
                  <a:pt x="706" y="197"/>
                </a:moveTo>
                <a:cubicBezTo>
                  <a:pt x="642" y="218"/>
                  <a:pt x="637" y="231"/>
                  <a:pt x="578" y="270"/>
                </a:cubicBezTo>
                <a:cubicBezTo>
                  <a:pt x="551" y="288"/>
                  <a:pt x="547" y="305"/>
                  <a:pt x="514" y="316"/>
                </a:cubicBezTo>
                <a:cubicBezTo>
                  <a:pt x="468" y="313"/>
                  <a:pt x="422" y="312"/>
                  <a:pt x="377" y="307"/>
                </a:cubicBezTo>
                <a:cubicBezTo>
                  <a:pt x="348" y="304"/>
                  <a:pt x="323" y="283"/>
                  <a:pt x="294" y="279"/>
                </a:cubicBezTo>
                <a:cubicBezTo>
                  <a:pt x="230" y="271"/>
                  <a:pt x="166" y="268"/>
                  <a:pt x="102" y="261"/>
                </a:cubicBezTo>
                <a:cubicBezTo>
                  <a:pt x="84" y="255"/>
                  <a:pt x="65" y="249"/>
                  <a:pt x="47" y="243"/>
                </a:cubicBezTo>
                <a:cubicBezTo>
                  <a:pt x="38" y="240"/>
                  <a:pt x="20" y="234"/>
                  <a:pt x="20" y="234"/>
                </a:cubicBezTo>
                <a:cubicBezTo>
                  <a:pt x="0" y="172"/>
                  <a:pt x="14" y="240"/>
                  <a:pt x="29" y="179"/>
                </a:cubicBezTo>
                <a:cubicBezTo>
                  <a:pt x="51" y="90"/>
                  <a:pt x="21" y="102"/>
                  <a:pt x="84" y="60"/>
                </a:cubicBezTo>
                <a:cubicBezTo>
                  <a:pt x="87" y="51"/>
                  <a:pt x="86" y="39"/>
                  <a:pt x="93" y="32"/>
                </a:cubicBezTo>
                <a:cubicBezTo>
                  <a:pt x="125" y="0"/>
                  <a:pt x="255" y="53"/>
                  <a:pt x="294" y="69"/>
                </a:cubicBezTo>
                <a:cubicBezTo>
                  <a:pt x="343" y="115"/>
                  <a:pt x="491" y="120"/>
                  <a:pt x="550" y="124"/>
                </a:cubicBezTo>
                <a:cubicBezTo>
                  <a:pt x="599" y="140"/>
                  <a:pt x="644" y="159"/>
                  <a:pt x="687" y="188"/>
                </a:cubicBezTo>
                <a:cubicBezTo>
                  <a:pt x="709" y="220"/>
                  <a:pt x="706" y="226"/>
                  <a:pt x="706" y="197"/>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315" name="Freeform 58"/>
          <p:cNvSpPr>
            <a:spLocks/>
          </p:cNvSpPr>
          <p:nvPr/>
        </p:nvSpPr>
        <p:spPr bwMode="auto">
          <a:xfrm>
            <a:off x="5148263" y="4724400"/>
            <a:ext cx="876300" cy="500063"/>
          </a:xfrm>
          <a:custGeom>
            <a:avLst/>
            <a:gdLst>
              <a:gd name="T0" fmla="*/ 2147483646 w 674"/>
              <a:gd name="T1" fmla="*/ 2147483646 h 332"/>
              <a:gd name="T2" fmla="*/ 2147483646 w 674"/>
              <a:gd name="T3" fmla="*/ 2147483646 h 332"/>
              <a:gd name="T4" fmla="*/ 2147483646 w 674"/>
              <a:gd name="T5" fmla="*/ 2147483646 h 332"/>
              <a:gd name="T6" fmla="*/ 2147483646 w 674"/>
              <a:gd name="T7" fmla="*/ 2147483646 h 332"/>
              <a:gd name="T8" fmla="*/ 2147483646 w 674"/>
              <a:gd name="T9" fmla="*/ 2147483646 h 332"/>
              <a:gd name="T10" fmla="*/ 2147483646 w 674"/>
              <a:gd name="T11" fmla="*/ 2147483646 h 332"/>
              <a:gd name="T12" fmla="*/ 2147483646 w 674"/>
              <a:gd name="T13" fmla="*/ 2147483646 h 332"/>
              <a:gd name="T14" fmla="*/ 2147483646 w 674"/>
              <a:gd name="T15" fmla="*/ 2147483646 h 332"/>
              <a:gd name="T16" fmla="*/ 2147483646 w 674"/>
              <a:gd name="T17" fmla="*/ 2147483646 h 332"/>
              <a:gd name="T18" fmla="*/ 2147483646 w 674"/>
              <a:gd name="T19" fmla="*/ 2147483646 h 332"/>
              <a:gd name="T20" fmla="*/ 2147483646 w 674"/>
              <a:gd name="T21" fmla="*/ 2147483646 h 332"/>
              <a:gd name="T22" fmla="*/ 2147483646 w 674"/>
              <a:gd name="T23" fmla="*/ 2147483646 h 332"/>
              <a:gd name="T24" fmla="*/ 2147483646 w 674"/>
              <a:gd name="T25" fmla="*/ 2147483646 h 332"/>
              <a:gd name="T26" fmla="*/ 2147483646 w 674"/>
              <a:gd name="T27" fmla="*/ 2147483646 h 332"/>
              <a:gd name="T28" fmla="*/ 2147483646 w 674"/>
              <a:gd name="T29" fmla="*/ 2147483646 h 332"/>
              <a:gd name="T30" fmla="*/ 2147483646 w 674"/>
              <a:gd name="T31" fmla="*/ 2147483646 h 332"/>
              <a:gd name="T32" fmla="*/ 2147483646 w 674"/>
              <a:gd name="T33" fmla="*/ 2147483646 h 332"/>
              <a:gd name="T34" fmla="*/ 2147483646 w 674"/>
              <a:gd name="T35" fmla="*/ 2147483646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74" h="332">
                <a:moveTo>
                  <a:pt x="655" y="250"/>
                </a:moveTo>
                <a:cubicBezTo>
                  <a:pt x="613" y="264"/>
                  <a:pt x="570" y="266"/>
                  <a:pt x="527" y="278"/>
                </a:cubicBezTo>
                <a:cubicBezTo>
                  <a:pt x="507" y="309"/>
                  <a:pt x="498" y="320"/>
                  <a:pt x="463" y="332"/>
                </a:cubicBezTo>
                <a:cubicBezTo>
                  <a:pt x="454" y="329"/>
                  <a:pt x="444" y="328"/>
                  <a:pt x="436" y="323"/>
                </a:cubicBezTo>
                <a:cubicBezTo>
                  <a:pt x="428" y="319"/>
                  <a:pt x="425" y="309"/>
                  <a:pt x="417" y="305"/>
                </a:cubicBezTo>
                <a:cubicBezTo>
                  <a:pt x="400" y="297"/>
                  <a:pt x="380" y="293"/>
                  <a:pt x="362" y="287"/>
                </a:cubicBezTo>
                <a:cubicBezTo>
                  <a:pt x="353" y="284"/>
                  <a:pt x="335" y="278"/>
                  <a:pt x="335" y="278"/>
                </a:cubicBezTo>
                <a:cubicBezTo>
                  <a:pt x="296" y="251"/>
                  <a:pt x="259" y="205"/>
                  <a:pt x="216" y="186"/>
                </a:cubicBezTo>
                <a:cubicBezTo>
                  <a:pt x="154" y="159"/>
                  <a:pt x="89" y="163"/>
                  <a:pt x="24" y="150"/>
                </a:cubicBezTo>
                <a:cubicBezTo>
                  <a:pt x="0" y="76"/>
                  <a:pt x="34" y="68"/>
                  <a:pt x="79" y="31"/>
                </a:cubicBezTo>
                <a:cubicBezTo>
                  <a:pt x="115" y="1"/>
                  <a:pt x="76" y="19"/>
                  <a:pt x="125" y="3"/>
                </a:cubicBezTo>
                <a:cubicBezTo>
                  <a:pt x="253" y="14"/>
                  <a:pt x="200" y="0"/>
                  <a:pt x="289" y="31"/>
                </a:cubicBezTo>
                <a:cubicBezTo>
                  <a:pt x="299" y="35"/>
                  <a:pt x="307" y="45"/>
                  <a:pt x="317" y="49"/>
                </a:cubicBezTo>
                <a:cubicBezTo>
                  <a:pt x="335" y="57"/>
                  <a:pt x="372" y="67"/>
                  <a:pt x="372" y="67"/>
                </a:cubicBezTo>
                <a:cubicBezTo>
                  <a:pt x="406" y="90"/>
                  <a:pt x="440" y="114"/>
                  <a:pt x="472" y="140"/>
                </a:cubicBezTo>
                <a:cubicBezTo>
                  <a:pt x="479" y="146"/>
                  <a:pt x="482" y="155"/>
                  <a:pt x="490" y="159"/>
                </a:cubicBezTo>
                <a:cubicBezTo>
                  <a:pt x="526" y="177"/>
                  <a:pt x="571" y="182"/>
                  <a:pt x="609" y="195"/>
                </a:cubicBezTo>
                <a:cubicBezTo>
                  <a:pt x="670" y="236"/>
                  <a:pt x="674" y="212"/>
                  <a:pt x="655" y="250"/>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grpId="0" nodeType="clickEffect">
                                  <p:stCondLst>
                                    <p:cond delay="0"/>
                                  </p:stCondLst>
                                  <p:childTnLst>
                                    <p:animEffect transition="out" filter="checkerboard(across)">
                                      <p:cBhvr>
                                        <p:cTn id="6" dur="500"/>
                                        <p:tgtEl>
                                          <p:spTgt spid="161794"/>
                                        </p:tgtEl>
                                      </p:cBhvr>
                                    </p:animEffect>
                                    <p:set>
                                      <p:cBhvr>
                                        <p:cTn id="7" dur="1" fill="hold">
                                          <p:stCondLst>
                                            <p:cond delay="499"/>
                                          </p:stCondLst>
                                        </p:cTn>
                                        <p:tgtEl>
                                          <p:spTgt spid="16179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61825"/>
                                        </p:tgtEl>
                                        <p:attrNameLst>
                                          <p:attrName>style.visibility</p:attrName>
                                        </p:attrNameLst>
                                      </p:cBhvr>
                                      <p:to>
                                        <p:strVal val="visible"/>
                                      </p:to>
                                    </p:set>
                                    <p:animEffect transition="in" filter="strips(downLeft)">
                                      <p:cBhvr>
                                        <p:cTn id="12" dur="500"/>
                                        <p:tgtEl>
                                          <p:spTgt spid="161825"/>
                                        </p:tgtEl>
                                      </p:cBhvr>
                                    </p:animEffect>
                                  </p:childTnLst>
                                </p:cTn>
                              </p:par>
                            </p:childTnLst>
                          </p:cTn>
                        </p:par>
                        <p:par>
                          <p:cTn id="13" fill="hold" nodeType="afterGroup">
                            <p:stCondLst>
                              <p:cond delay="500"/>
                            </p:stCondLst>
                            <p:childTnLst>
                              <p:par>
                                <p:cTn id="14" presetID="17" presetClass="entr" presetSubtype="1" fill="hold" grpId="0" nodeType="afterEffect">
                                  <p:stCondLst>
                                    <p:cond delay="0"/>
                                  </p:stCondLst>
                                  <p:childTnLst>
                                    <p:set>
                                      <p:cBhvr>
                                        <p:cTn id="15" dur="1" fill="hold">
                                          <p:stCondLst>
                                            <p:cond delay="0"/>
                                          </p:stCondLst>
                                        </p:cTn>
                                        <p:tgtEl>
                                          <p:spTgt spid="161820"/>
                                        </p:tgtEl>
                                        <p:attrNameLst>
                                          <p:attrName>style.visibility</p:attrName>
                                        </p:attrNameLst>
                                      </p:cBhvr>
                                      <p:to>
                                        <p:strVal val="visible"/>
                                      </p:to>
                                    </p:set>
                                    <p:anim calcmode="lin" valueType="num">
                                      <p:cBhvr>
                                        <p:cTn id="16" dur="500" fill="hold"/>
                                        <p:tgtEl>
                                          <p:spTgt spid="161820"/>
                                        </p:tgtEl>
                                        <p:attrNameLst>
                                          <p:attrName>ppt_x</p:attrName>
                                        </p:attrNameLst>
                                      </p:cBhvr>
                                      <p:tavLst>
                                        <p:tav tm="0">
                                          <p:val>
                                            <p:strVal val="#ppt_x"/>
                                          </p:val>
                                        </p:tav>
                                        <p:tav tm="100000">
                                          <p:val>
                                            <p:strVal val="#ppt_x"/>
                                          </p:val>
                                        </p:tav>
                                      </p:tavLst>
                                    </p:anim>
                                    <p:anim calcmode="lin" valueType="num">
                                      <p:cBhvr>
                                        <p:cTn id="17" dur="500" fill="hold"/>
                                        <p:tgtEl>
                                          <p:spTgt spid="161820"/>
                                        </p:tgtEl>
                                        <p:attrNameLst>
                                          <p:attrName>ppt_y</p:attrName>
                                        </p:attrNameLst>
                                      </p:cBhvr>
                                      <p:tavLst>
                                        <p:tav tm="0">
                                          <p:val>
                                            <p:strVal val="#ppt_y-#ppt_h/2"/>
                                          </p:val>
                                        </p:tav>
                                        <p:tav tm="100000">
                                          <p:val>
                                            <p:strVal val="#ppt_y"/>
                                          </p:val>
                                        </p:tav>
                                      </p:tavLst>
                                    </p:anim>
                                    <p:anim calcmode="lin" valueType="num">
                                      <p:cBhvr>
                                        <p:cTn id="18" dur="500" fill="hold"/>
                                        <p:tgtEl>
                                          <p:spTgt spid="161820"/>
                                        </p:tgtEl>
                                        <p:attrNameLst>
                                          <p:attrName>ppt_w</p:attrName>
                                        </p:attrNameLst>
                                      </p:cBhvr>
                                      <p:tavLst>
                                        <p:tav tm="0">
                                          <p:val>
                                            <p:strVal val="#ppt_w"/>
                                          </p:val>
                                        </p:tav>
                                        <p:tav tm="100000">
                                          <p:val>
                                            <p:strVal val="#ppt_w"/>
                                          </p:val>
                                        </p:tav>
                                      </p:tavLst>
                                    </p:anim>
                                    <p:anim calcmode="lin" valueType="num">
                                      <p:cBhvr>
                                        <p:cTn id="19" dur="500" fill="hold"/>
                                        <p:tgtEl>
                                          <p:spTgt spid="161820"/>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161826"/>
                                        </p:tgtEl>
                                        <p:attrNameLst>
                                          <p:attrName>style.visibility</p:attrName>
                                        </p:attrNameLst>
                                      </p:cBhvr>
                                      <p:to>
                                        <p:strVal val="visible"/>
                                      </p:to>
                                    </p:set>
                                    <p:animEffect transition="in" filter="strips(downLeft)">
                                      <p:cBhvr>
                                        <p:cTn id="24" dur="500"/>
                                        <p:tgtEl>
                                          <p:spTgt spid="161826"/>
                                        </p:tgtEl>
                                      </p:cBhvr>
                                    </p:animEffect>
                                  </p:childTnLst>
                                </p:cTn>
                              </p:par>
                            </p:childTnLst>
                          </p:cTn>
                        </p:par>
                        <p:par>
                          <p:cTn id="25" fill="hold" nodeType="afterGroup">
                            <p:stCondLst>
                              <p:cond delay="500"/>
                            </p:stCondLst>
                            <p:childTnLst>
                              <p:par>
                                <p:cTn id="26" presetID="17" presetClass="entr" presetSubtype="1" fill="hold" grpId="0" nodeType="afterEffect">
                                  <p:stCondLst>
                                    <p:cond delay="0"/>
                                  </p:stCondLst>
                                  <p:childTnLst>
                                    <p:set>
                                      <p:cBhvr>
                                        <p:cTn id="27" dur="1" fill="hold">
                                          <p:stCondLst>
                                            <p:cond delay="0"/>
                                          </p:stCondLst>
                                        </p:cTn>
                                        <p:tgtEl>
                                          <p:spTgt spid="161832"/>
                                        </p:tgtEl>
                                        <p:attrNameLst>
                                          <p:attrName>style.visibility</p:attrName>
                                        </p:attrNameLst>
                                      </p:cBhvr>
                                      <p:to>
                                        <p:strVal val="visible"/>
                                      </p:to>
                                    </p:set>
                                    <p:anim calcmode="lin" valueType="num">
                                      <p:cBhvr>
                                        <p:cTn id="28" dur="500" fill="hold"/>
                                        <p:tgtEl>
                                          <p:spTgt spid="161832"/>
                                        </p:tgtEl>
                                        <p:attrNameLst>
                                          <p:attrName>ppt_x</p:attrName>
                                        </p:attrNameLst>
                                      </p:cBhvr>
                                      <p:tavLst>
                                        <p:tav tm="0">
                                          <p:val>
                                            <p:strVal val="#ppt_x"/>
                                          </p:val>
                                        </p:tav>
                                        <p:tav tm="100000">
                                          <p:val>
                                            <p:strVal val="#ppt_x"/>
                                          </p:val>
                                        </p:tav>
                                      </p:tavLst>
                                    </p:anim>
                                    <p:anim calcmode="lin" valueType="num">
                                      <p:cBhvr>
                                        <p:cTn id="29" dur="500" fill="hold"/>
                                        <p:tgtEl>
                                          <p:spTgt spid="161832"/>
                                        </p:tgtEl>
                                        <p:attrNameLst>
                                          <p:attrName>ppt_y</p:attrName>
                                        </p:attrNameLst>
                                      </p:cBhvr>
                                      <p:tavLst>
                                        <p:tav tm="0">
                                          <p:val>
                                            <p:strVal val="#ppt_y-#ppt_h/2"/>
                                          </p:val>
                                        </p:tav>
                                        <p:tav tm="100000">
                                          <p:val>
                                            <p:strVal val="#ppt_y"/>
                                          </p:val>
                                        </p:tav>
                                      </p:tavLst>
                                    </p:anim>
                                    <p:anim calcmode="lin" valueType="num">
                                      <p:cBhvr>
                                        <p:cTn id="30" dur="500" fill="hold"/>
                                        <p:tgtEl>
                                          <p:spTgt spid="161832"/>
                                        </p:tgtEl>
                                        <p:attrNameLst>
                                          <p:attrName>ppt_w</p:attrName>
                                        </p:attrNameLst>
                                      </p:cBhvr>
                                      <p:tavLst>
                                        <p:tav tm="0">
                                          <p:val>
                                            <p:strVal val="#ppt_w"/>
                                          </p:val>
                                        </p:tav>
                                        <p:tav tm="100000">
                                          <p:val>
                                            <p:strVal val="#ppt_w"/>
                                          </p:val>
                                        </p:tav>
                                      </p:tavLst>
                                    </p:anim>
                                    <p:anim calcmode="lin" valueType="num">
                                      <p:cBhvr>
                                        <p:cTn id="31" dur="500" fill="hold"/>
                                        <p:tgtEl>
                                          <p:spTgt spid="161832"/>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61828"/>
                                        </p:tgtEl>
                                        <p:attrNameLst>
                                          <p:attrName>style.visibility</p:attrName>
                                        </p:attrNameLst>
                                      </p:cBhvr>
                                      <p:to>
                                        <p:strVal val="visible"/>
                                      </p:to>
                                    </p:set>
                                    <p:animEffect transition="in" filter="strips(downLeft)">
                                      <p:cBhvr>
                                        <p:cTn id="36" dur="500"/>
                                        <p:tgtEl>
                                          <p:spTgt spid="1618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 fill="hold" grpId="0" nodeType="clickEffect">
                                  <p:stCondLst>
                                    <p:cond delay="0"/>
                                  </p:stCondLst>
                                  <p:childTnLst>
                                    <p:set>
                                      <p:cBhvr>
                                        <p:cTn id="40" dur="1" fill="hold">
                                          <p:stCondLst>
                                            <p:cond delay="0"/>
                                          </p:stCondLst>
                                        </p:cTn>
                                        <p:tgtEl>
                                          <p:spTgt spid="161833"/>
                                        </p:tgtEl>
                                        <p:attrNameLst>
                                          <p:attrName>style.visibility</p:attrName>
                                        </p:attrNameLst>
                                      </p:cBhvr>
                                      <p:to>
                                        <p:strVal val="visible"/>
                                      </p:to>
                                    </p:set>
                                    <p:anim calcmode="lin" valueType="num">
                                      <p:cBhvr>
                                        <p:cTn id="41" dur="500" fill="hold"/>
                                        <p:tgtEl>
                                          <p:spTgt spid="161833"/>
                                        </p:tgtEl>
                                        <p:attrNameLst>
                                          <p:attrName>ppt_x</p:attrName>
                                        </p:attrNameLst>
                                      </p:cBhvr>
                                      <p:tavLst>
                                        <p:tav tm="0">
                                          <p:val>
                                            <p:strVal val="#ppt_x"/>
                                          </p:val>
                                        </p:tav>
                                        <p:tav tm="100000">
                                          <p:val>
                                            <p:strVal val="#ppt_x"/>
                                          </p:val>
                                        </p:tav>
                                      </p:tavLst>
                                    </p:anim>
                                    <p:anim calcmode="lin" valueType="num">
                                      <p:cBhvr>
                                        <p:cTn id="42" dur="500" fill="hold"/>
                                        <p:tgtEl>
                                          <p:spTgt spid="161833"/>
                                        </p:tgtEl>
                                        <p:attrNameLst>
                                          <p:attrName>ppt_y</p:attrName>
                                        </p:attrNameLst>
                                      </p:cBhvr>
                                      <p:tavLst>
                                        <p:tav tm="0">
                                          <p:val>
                                            <p:strVal val="#ppt_y-#ppt_h/2"/>
                                          </p:val>
                                        </p:tav>
                                        <p:tav tm="100000">
                                          <p:val>
                                            <p:strVal val="#ppt_y"/>
                                          </p:val>
                                        </p:tav>
                                      </p:tavLst>
                                    </p:anim>
                                    <p:anim calcmode="lin" valueType="num">
                                      <p:cBhvr>
                                        <p:cTn id="43" dur="500" fill="hold"/>
                                        <p:tgtEl>
                                          <p:spTgt spid="161833"/>
                                        </p:tgtEl>
                                        <p:attrNameLst>
                                          <p:attrName>ppt_w</p:attrName>
                                        </p:attrNameLst>
                                      </p:cBhvr>
                                      <p:tavLst>
                                        <p:tav tm="0">
                                          <p:val>
                                            <p:strVal val="#ppt_w"/>
                                          </p:val>
                                        </p:tav>
                                        <p:tav tm="100000">
                                          <p:val>
                                            <p:strVal val="#ppt_w"/>
                                          </p:val>
                                        </p:tav>
                                      </p:tavLst>
                                    </p:anim>
                                    <p:anim calcmode="lin" valueType="num">
                                      <p:cBhvr>
                                        <p:cTn id="44" dur="500" fill="hold"/>
                                        <p:tgtEl>
                                          <p:spTgt spid="161833"/>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161829"/>
                                        </p:tgtEl>
                                        <p:attrNameLst>
                                          <p:attrName>style.visibility</p:attrName>
                                        </p:attrNameLst>
                                      </p:cBhvr>
                                      <p:to>
                                        <p:strVal val="visible"/>
                                      </p:to>
                                    </p:set>
                                    <p:animEffect transition="in" filter="strips(downLeft)">
                                      <p:cBhvr>
                                        <p:cTn id="49" dur="500"/>
                                        <p:tgtEl>
                                          <p:spTgt spid="161829"/>
                                        </p:tgtEl>
                                      </p:cBhvr>
                                    </p:animEffect>
                                  </p:childTnLst>
                                </p:cTn>
                              </p:par>
                            </p:childTnLst>
                          </p:cTn>
                        </p:par>
                        <p:par>
                          <p:cTn id="50" fill="hold" nodeType="afterGroup">
                            <p:stCondLst>
                              <p:cond delay="500"/>
                            </p:stCondLst>
                            <p:childTnLst>
                              <p:par>
                                <p:cTn id="51" presetID="17" presetClass="entr" presetSubtype="1" fill="hold" grpId="0" nodeType="afterEffect">
                                  <p:stCondLst>
                                    <p:cond delay="0"/>
                                  </p:stCondLst>
                                  <p:childTnLst>
                                    <p:set>
                                      <p:cBhvr>
                                        <p:cTn id="52" dur="1" fill="hold">
                                          <p:stCondLst>
                                            <p:cond delay="0"/>
                                          </p:stCondLst>
                                        </p:cTn>
                                        <p:tgtEl>
                                          <p:spTgt spid="161831"/>
                                        </p:tgtEl>
                                        <p:attrNameLst>
                                          <p:attrName>style.visibility</p:attrName>
                                        </p:attrNameLst>
                                      </p:cBhvr>
                                      <p:to>
                                        <p:strVal val="visible"/>
                                      </p:to>
                                    </p:set>
                                    <p:anim calcmode="lin" valueType="num">
                                      <p:cBhvr>
                                        <p:cTn id="53" dur="500" fill="hold"/>
                                        <p:tgtEl>
                                          <p:spTgt spid="161831"/>
                                        </p:tgtEl>
                                        <p:attrNameLst>
                                          <p:attrName>ppt_x</p:attrName>
                                        </p:attrNameLst>
                                      </p:cBhvr>
                                      <p:tavLst>
                                        <p:tav tm="0">
                                          <p:val>
                                            <p:strVal val="#ppt_x"/>
                                          </p:val>
                                        </p:tav>
                                        <p:tav tm="100000">
                                          <p:val>
                                            <p:strVal val="#ppt_x"/>
                                          </p:val>
                                        </p:tav>
                                      </p:tavLst>
                                    </p:anim>
                                    <p:anim calcmode="lin" valueType="num">
                                      <p:cBhvr>
                                        <p:cTn id="54" dur="500" fill="hold"/>
                                        <p:tgtEl>
                                          <p:spTgt spid="161831"/>
                                        </p:tgtEl>
                                        <p:attrNameLst>
                                          <p:attrName>ppt_y</p:attrName>
                                        </p:attrNameLst>
                                      </p:cBhvr>
                                      <p:tavLst>
                                        <p:tav tm="0">
                                          <p:val>
                                            <p:strVal val="#ppt_y-#ppt_h/2"/>
                                          </p:val>
                                        </p:tav>
                                        <p:tav tm="100000">
                                          <p:val>
                                            <p:strVal val="#ppt_y"/>
                                          </p:val>
                                        </p:tav>
                                      </p:tavLst>
                                    </p:anim>
                                    <p:anim calcmode="lin" valueType="num">
                                      <p:cBhvr>
                                        <p:cTn id="55" dur="500" fill="hold"/>
                                        <p:tgtEl>
                                          <p:spTgt spid="161831"/>
                                        </p:tgtEl>
                                        <p:attrNameLst>
                                          <p:attrName>ppt_w</p:attrName>
                                        </p:attrNameLst>
                                      </p:cBhvr>
                                      <p:tavLst>
                                        <p:tav tm="0">
                                          <p:val>
                                            <p:strVal val="#ppt_w"/>
                                          </p:val>
                                        </p:tav>
                                        <p:tav tm="100000">
                                          <p:val>
                                            <p:strVal val="#ppt_w"/>
                                          </p:val>
                                        </p:tav>
                                      </p:tavLst>
                                    </p:anim>
                                    <p:anim calcmode="lin" valueType="num">
                                      <p:cBhvr>
                                        <p:cTn id="56" dur="500" fill="hold"/>
                                        <p:tgtEl>
                                          <p:spTgt spid="161831"/>
                                        </p:tgtEl>
                                        <p:attrNameLst>
                                          <p:attrName>ppt_h</p:attrName>
                                        </p:attrNameLst>
                                      </p:cBhvr>
                                      <p:tavLst>
                                        <p:tav tm="0">
                                          <p:val>
                                            <p:fltVal val="0"/>
                                          </p:val>
                                        </p:tav>
                                        <p:tav tm="100000">
                                          <p:val>
                                            <p:strVal val="#ppt_h"/>
                                          </p:val>
                                        </p:tav>
                                      </p:tavLst>
                                    </p:anim>
                                  </p:childTnLst>
                                </p:cTn>
                              </p:par>
                            </p:childTnLst>
                          </p:cTn>
                        </p:par>
                        <p:par>
                          <p:cTn id="57" fill="hold" nodeType="afterGroup">
                            <p:stCondLst>
                              <p:cond delay="1000"/>
                            </p:stCondLst>
                            <p:childTnLst>
                              <p:par>
                                <p:cTn id="58" presetID="1" presetClass="entr" presetSubtype="0" fill="hold" grpId="0" nodeType="afterEffect">
                                  <p:stCondLst>
                                    <p:cond delay="0"/>
                                  </p:stCondLst>
                                  <p:childTnLst>
                                    <p:set>
                                      <p:cBhvr>
                                        <p:cTn id="59" dur="1" fill="hold">
                                          <p:stCondLst>
                                            <p:cond delay="0"/>
                                          </p:stCondLst>
                                        </p:cTn>
                                        <p:tgtEl>
                                          <p:spTgt spid="161824"/>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8" presetClass="entr" presetSubtype="12" fill="hold" grpId="0" nodeType="clickEffect">
                                  <p:stCondLst>
                                    <p:cond delay="0"/>
                                  </p:stCondLst>
                                  <p:childTnLst>
                                    <p:set>
                                      <p:cBhvr>
                                        <p:cTn id="63" dur="1" fill="hold">
                                          <p:stCondLst>
                                            <p:cond delay="0"/>
                                          </p:stCondLst>
                                        </p:cTn>
                                        <p:tgtEl>
                                          <p:spTgt spid="161830"/>
                                        </p:tgtEl>
                                        <p:attrNameLst>
                                          <p:attrName>style.visibility</p:attrName>
                                        </p:attrNameLst>
                                      </p:cBhvr>
                                      <p:to>
                                        <p:strVal val="visible"/>
                                      </p:to>
                                    </p:set>
                                    <p:animEffect transition="in" filter="strips(downLeft)">
                                      <p:cBhvr>
                                        <p:cTn id="64" dur="500"/>
                                        <p:tgtEl>
                                          <p:spTgt spid="16183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161834"/>
                                        </p:tgtEl>
                                        <p:attrNameLst>
                                          <p:attrName>style.visibility</p:attrName>
                                        </p:attrNameLst>
                                      </p:cBhvr>
                                      <p:to>
                                        <p:strVal val="visible"/>
                                      </p:to>
                                    </p:set>
                                    <p:animEffect transition="in" filter="strips(downLeft)">
                                      <p:cBhvr>
                                        <p:cTn id="69" dur="500"/>
                                        <p:tgtEl>
                                          <p:spTgt spid="161834"/>
                                        </p:tgtEl>
                                      </p:cBhvr>
                                    </p:animEffect>
                                  </p:childTnLst>
                                </p:cTn>
                              </p:par>
                            </p:childTnLst>
                          </p:cTn>
                        </p:par>
                        <p:par>
                          <p:cTn id="70" fill="hold" nodeType="afterGroup">
                            <p:stCondLst>
                              <p:cond delay="500"/>
                            </p:stCondLst>
                            <p:childTnLst>
                              <p:par>
                                <p:cTn id="71" presetID="18" presetClass="entr" presetSubtype="12" fill="hold" grpId="0" nodeType="afterEffect">
                                  <p:stCondLst>
                                    <p:cond delay="0"/>
                                  </p:stCondLst>
                                  <p:childTnLst>
                                    <p:set>
                                      <p:cBhvr>
                                        <p:cTn id="72" dur="1" fill="hold">
                                          <p:stCondLst>
                                            <p:cond delay="0"/>
                                          </p:stCondLst>
                                        </p:cTn>
                                        <p:tgtEl>
                                          <p:spTgt spid="161835"/>
                                        </p:tgtEl>
                                        <p:attrNameLst>
                                          <p:attrName>style.visibility</p:attrName>
                                        </p:attrNameLst>
                                      </p:cBhvr>
                                      <p:to>
                                        <p:strVal val="visible"/>
                                      </p:to>
                                    </p:set>
                                    <p:animEffect transition="in" filter="strips(downLeft)">
                                      <p:cBhvr>
                                        <p:cTn id="73" dur="500"/>
                                        <p:tgtEl>
                                          <p:spTgt spid="161835"/>
                                        </p:tgtEl>
                                      </p:cBhvr>
                                    </p:animEffect>
                                  </p:childTnLst>
                                </p:cTn>
                              </p:par>
                            </p:childTnLst>
                          </p:cTn>
                        </p:par>
                        <p:par>
                          <p:cTn id="74" fill="hold" nodeType="afterGroup">
                            <p:stCondLst>
                              <p:cond delay="1000"/>
                            </p:stCondLst>
                            <p:childTnLst>
                              <p:par>
                                <p:cTn id="75" presetID="18" presetClass="entr" presetSubtype="12" fill="hold" grpId="0" nodeType="afterEffect">
                                  <p:stCondLst>
                                    <p:cond delay="0"/>
                                  </p:stCondLst>
                                  <p:childTnLst>
                                    <p:set>
                                      <p:cBhvr>
                                        <p:cTn id="76" dur="1" fill="hold">
                                          <p:stCondLst>
                                            <p:cond delay="0"/>
                                          </p:stCondLst>
                                        </p:cTn>
                                        <p:tgtEl>
                                          <p:spTgt spid="161836"/>
                                        </p:tgtEl>
                                        <p:attrNameLst>
                                          <p:attrName>style.visibility</p:attrName>
                                        </p:attrNameLst>
                                      </p:cBhvr>
                                      <p:to>
                                        <p:strVal val="visible"/>
                                      </p:to>
                                    </p:set>
                                    <p:animEffect transition="in" filter="strips(downLeft)">
                                      <p:cBhvr>
                                        <p:cTn id="77" dur="500"/>
                                        <p:tgtEl>
                                          <p:spTgt spid="161836"/>
                                        </p:tgtEl>
                                      </p:cBhvr>
                                    </p:animEffect>
                                  </p:childTnLst>
                                </p:cTn>
                              </p:par>
                            </p:childTnLst>
                          </p:cTn>
                        </p:par>
                        <p:par>
                          <p:cTn id="78" fill="hold" nodeType="afterGroup">
                            <p:stCondLst>
                              <p:cond delay="1500"/>
                            </p:stCondLst>
                            <p:childTnLst>
                              <p:par>
                                <p:cTn id="79" presetID="18" presetClass="entr" presetSubtype="12" fill="hold" grpId="0" nodeType="afterEffect">
                                  <p:stCondLst>
                                    <p:cond delay="0"/>
                                  </p:stCondLst>
                                  <p:childTnLst>
                                    <p:set>
                                      <p:cBhvr>
                                        <p:cTn id="80" dur="1" fill="hold">
                                          <p:stCondLst>
                                            <p:cond delay="0"/>
                                          </p:stCondLst>
                                        </p:cTn>
                                        <p:tgtEl>
                                          <p:spTgt spid="161837"/>
                                        </p:tgtEl>
                                        <p:attrNameLst>
                                          <p:attrName>style.visibility</p:attrName>
                                        </p:attrNameLst>
                                      </p:cBhvr>
                                      <p:to>
                                        <p:strVal val="visible"/>
                                      </p:to>
                                    </p:set>
                                    <p:animEffect transition="in" filter="strips(downLeft)">
                                      <p:cBhvr>
                                        <p:cTn id="81" dur="500"/>
                                        <p:tgtEl>
                                          <p:spTgt spid="161837"/>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61842"/>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21" presetClass="entr" presetSubtype="4" fill="hold" grpId="0" nodeType="clickEffect">
                                  <p:stCondLst>
                                    <p:cond delay="0"/>
                                  </p:stCondLst>
                                  <p:childTnLst>
                                    <p:set>
                                      <p:cBhvr>
                                        <p:cTn id="89" dur="1" fill="hold">
                                          <p:stCondLst>
                                            <p:cond delay="0"/>
                                          </p:stCondLst>
                                        </p:cTn>
                                        <p:tgtEl>
                                          <p:spTgt spid="161827"/>
                                        </p:tgtEl>
                                        <p:attrNameLst>
                                          <p:attrName>style.visibility</p:attrName>
                                        </p:attrNameLst>
                                      </p:cBhvr>
                                      <p:to>
                                        <p:strVal val="visible"/>
                                      </p:to>
                                    </p:set>
                                    <p:animEffect transition="in" filter="wheel(4)">
                                      <p:cBhvr>
                                        <p:cTn id="90" dur="2000"/>
                                        <p:tgtEl>
                                          <p:spTgt spid="161827"/>
                                        </p:tgtEl>
                                      </p:cBhvr>
                                    </p:animEffect>
                                  </p:childTnLst>
                                </p:cTn>
                              </p:par>
                            </p:childTnLst>
                          </p:cTn>
                        </p:par>
                        <p:par>
                          <p:cTn id="91" fill="hold" nodeType="afterGroup">
                            <p:stCondLst>
                              <p:cond delay="2000"/>
                            </p:stCondLst>
                            <p:childTnLst>
                              <p:par>
                                <p:cTn id="92" presetID="18" presetClass="entr" presetSubtype="6" fill="hold" grpId="0" nodeType="afterEffect">
                                  <p:stCondLst>
                                    <p:cond delay="0"/>
                                  </p:stCondLst>
                                  <p:childTnLst>
                                    <p:set>
                                      <p:cBhvr>
                                        <p:cTn id="93" dur="1" fill="hold">
                                          <p:stCondLst>
                                            <p:cond delay="0"/>
                                          </p:stCondLst>
                                        </p:cTn>
                                        <p:tgtEl>
                                          <p:spTgt spid="161843"/>
                                        </p:tgtEl>
                                        <p:attrNameLst>
                                          <p:attrName>style.visibility</p:attrName>
                                        </p:attrNameLst>
                                      </p:cBhvr>
                                      <p:to>
                                        <p:strVal val="visible"/>
                                      </p:to>
                                    </p:set>
                                    <p:animEffect transition="in" filter="strips(downRight)">
                                      <p:cBhvr>
                                        <p:cTn id="94" dur="500"/>
                                        <p:tgtEl>
                                          <p:spTgt spid="161843"/>
                                        </p:tgtEl>
                                      </p:cBhvr>
                                    </p:animEffect>
                                  </p:childTnLst>
                                </p:cTn>
                              </p:par>
                              <p:par>
                                <p:cTn id="95" presetID="18" presetClass="entr" presetSubtype="6" fill="hold" grpId="0" nodeType="withEffect">
                                  <p:stCondLst>
                                    <p:cond delay="0"/>
                                  </p:stCondLst>
                                  <p:childTnLst>
                                    <p:set>
                                      <p:cBhvr>
                                        <p:cTn id="96" dur="1" fill="hold">
                                          <p:stCondLst>
                                            <p:cond delay="0"/>
                                          </p:stCondLst>
                                        </p:cTn>
                                        <p:tgtEl>
                                          <p:spTgt spid="161845"/>
                                        </p:tgtEl>
                                        <p:attrNameLst>
                                          <p:attrName>style.visibility</p:attrName>
                                        </p:attrNameLst>
                                      </p:cBhvr>
                                      <p:to>
                                        <p:strVal val="visible"/>
                                      </p:to>
                                    </p:set>
                                    <p:animEffect transition="in" filter="strips(downRight)">
                                      <p:cBhvr>
                                        <p:cTn id="97" dur="500"/>
                                        <p:tgtEl>
                                          <p:spTgt spid="161845"/>
                                        </p:tgtEl>
                                      </p:cBhvr>
                                    </p:animEffect>
                                  </p:childTnLst>
                                </p:cTn>
                              </p:par>
                              <p:par>
                                <p:cTn id="98" presetID="18" presetClass="entr" presetSubtype="6" fill="hold" grpId="0" nodeType="withEffect">
                                  <p:stCondLst>
                                    <p:cond delay="0"/>
                                  </p:stCondLst>
                                  <p:childTnLst>
                                    <p:set>
                                      <p:cBhvr>
                                        <p:cTn id="99" dur="1" fill="hold">
                                          <p:stCondLst>
                                            <p:cond delay="0"/>
                                          </p:stCondLst>
                                        </p:cTn>
                                        <p:tgtEl>
                                          <p:spTgt spid="161846"/>
                                        </p:tgtEl>
                                        <p:attrNameLst>
                                          <p:attrName>style.visibility</p:attrName>
                                        </p:attrNameLst>
                                      </p:cBhvr>
                                      <p:to>
                                        <p:strVal val="visible"/>
                                      </p:to>
                                    </p:set>
                                    <p:animEffect transition="in" filter="strips(downRight)">
                                      <p:cBhvr>
                                        <p:cTn id="100" dur="500"/>
                                        <p:tgtEl>
                                          <p:spTgt spid="161846"/>
                                        </p:tgtEl>
                                      </p:cBhvr>
                                    </p:animEffect>
                                  </p:childTnLst>
                                </p:cTn>
                              </p:par>
                              <p:par>
                                <p:cTn id="101" presetID="18" presetClass="entr" presetSubtype="6" fill="hold" grpId="0" nodeType="withEffect">
                                  <p:stCondLst>
                                    <p:cond delay="0"/>
                                  </p:stCondLst>
                                  <p:childTnLst>
                                    <p:set>
                                      <p:cBhvr>
                                        <p:cTn id="102" dur="1" fill="hold">
                                          <p:stCondLst>
                                            <p:cond delay="0"/>
                                          </p:stCondLst>
                                        </p:cTn>
                                        <p:tgtEl>
                                          <p:spTgt spid="161844"/>
                                        </p:tgtEl>
                                        <p:attrNameLst>
                                          <p:attrName>style.visibility</p:attrName>
                                        </p:attrNameLst>
                                      </p:cBhvr>
                                      <p:to>
                                        <p:strVal val="visible"/>
                                      </p:to>
                                    </p:set>
                                    <p:animEffect transition="in" filter="strips(downRight)">
                                      <p:cBhvr>
                                        <p:cTn id="103" dur="500"/>
                                        <p:tgtEl>
                                          <p:spTgt spid="161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p:bldP spid="161820" grpId="0" animBg="1"/>
      <p:bldP spid="161824" grpId="0"/>
      <p:bldP spid="161825" grpId="0"/>
      <p:bldP spid="161826" grpId="0"/>
      <p:bldP spid="161827" grpId="0" animBg="1"/>
      <p:bldP spid="161828" grpId="0"/>
      <p:bldP spid="161829" grpId="0"/>
      <p:bldP spid="161830" grpId="0" animBg="1"/>
      <p:bldP spid="161831" grpId="0" animBg="1"/>
      <p:bldP spid="161832" grpId="0" animBg="1"/>
      <p:bldP spid="161833" grpId="0" animBg="1"/>
      <p:bldP spid="161834" grpId="0" animBg="1"/>
      <p:bldP spid="161835" grpId="0" animBg="1"/>
      <p:bldP spid="161836" grpId="0" animBg="1"/>
      <p:bldP spid="161837" grpId="0" animBg="1"/>
      <p:bldP spid="161842" grpId="0"/>
      <p:bldP spid="161843" grpId="0" animBg="1"/>
      <p:bldP spid="161844" grpId="0" animBg="1"/>
      <p:bldP spid="161845" grpId="0" animBg="1"/>
      <p:bldP spid="16184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defRPr/>
            </a:pPr>
            <a:r>
              <a:rPr lang="fr-FR" smtClean="0"/>
              <a:t>Business Model / RBV Open13</a:t>
            </a:r>
          </a:p>
        </p:txBody>
      </p:sp>
      <p:sp>
        <p:nvSpPr>
          <p:cNvPr id="55299" name="AutoShape 3"/>
          <p:cNvSpPr>
            <a:spLocks noChangeAspect="1" noChangeArrowheads="1"/>
          </p:cNvSpPr>
          <p:nvPr/>
        </p:nvSpPr>
        <p:spPr bwMode="auto">
          <a:xfrm>
            <a:off x="-396875" y="1196975"/>
            <a:ext cx="90011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5300" name="Text Box 4"/>
          <p:cNvSpPr txBox="1">
            <a:spLocks noChangeArrowheads="1"/>
          </p:cNvSpPr>
          <p:nvPr/>
        </p:nvSpPr>
        <p:spPr bwMode="auto">
          <a:xfrm>
            <a:off x="503238" y="2997200"/>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latin typeface="Times New Roman" panose="02020603050405020304" pitchFamily="18" charset="0"/>
            </a:endParaRPr>
          </a:p>
          <a:p>
            <a:pPr algn="ctr" eaLnBrk="1" hangingPunct="1">
              <a:spcBef>
                <a:spcPct val="0"/>
              </a:spcBef>
              <a:buClrTx/>
              <a:buSzTx/>
              <a:buFontTx/>
              <a:buNone/>
            </a:pPr>
            <a:r>
              <a:rPr lang="fr-FR" altLang="fr-FR" sz="1600" b="1">
                <a:latin typeface="Times New Roman" panose="02020603050405020304" pitchFamily="18" charset="0"/>
              </a:rPr>
              <a:t>Reputation</a:t>
            </a:r>
          </a:p>
          <a:p>
            <a:pPr eaLnBrk="1" hangingPunct="1">
              <a:spcBef>
                <a:spcPct val="0"/>
              </a:spcBef>
              <a:buClrTx/>
              <a:buSzTx/>
              <a:buFontTx/>
              <a:buNone/>
            </a:pPr>
            <a:endParaRPr lang="fr-FR" altLang="fr-FR" sz="1600" b="1">
              <a:latin typeface="Garamond" panose="02020404030301010803" pitchFamily="18" charset="0"/>
            </a:endParaRPr>
          </a:p>
        </p:txBody>
      </p:sp>
      <p:sp>
        <p:nvSpPr>
          <p:cNvPr id="55301" name="Text Box 5"/>
          <p:cNvSpPr txBox="1">
            <a:spLocks noChangeArrowheads="1"/>
          </p:cNvSpPr>
          <p:nvPr/>
        </p:nvSpPr>
        <p:spPr bwMode="auto">
          <a:xfrm>
            <a:off x="3022600" y="2997200"/>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latin typeface="Times New Roman" panose="02020603050405020304" pitchFamily="18" charset="0"/>
            </a:endParaRPr>
          </a:p>
          <a:p>
            <a:pPr algn="ctr" eaLnBrk="1" hangingPunct="1">
              <a:spcBef>
                <a:spcPct val="0"/>
              </a:spcBef>
              <a:buClrTx/>
              <a:buSzTx/>
              <a:buFontTx/>
              <a:buNone/>
            </a:pPr>
            <a:r>
              <a:rPr lang="fr-FR" altLang="fr-FR" sz="1600" b="1">
                <a:latin typeface="Times New Roman" panose="02020603050405020304" pitchFamily="18" charset="0"/>
              </a:rPr>
              <a:t>Social Capital</a:t>
            </a:r>
          </a:p>
          <a:p>
            <a:pPr eaLnBrk="1" hangingPunct="1">
              <a:spcBef>
                <a:spcPct val="0"/>
              </a:spcBef>
              <a:buClrTx/>
              <a:buSzTx/>
              <a:buFontTx/>
              <a:buNone/>
            </a:pPr>
            <a:endParaRPr lang="fr-FR" altLang="fr-FR" sz="1600" b="1">
              <a:latin typeface="Garamond" panose="02020404030301010803" pitchFamily="18" charset="0"/>
            </a:endParaRPr>
          </a:p>
        </p:txBody>
      </p:sp>
      <p:sp>
        <p:nvSpPr>
          <p:cNvPr id="55302" name="Text Box 6"/>
          <p:cNvSpPr txBox="1">
            <a:spLocks noChangeArrowheads="1"/>
          </p:cNvSpPr>
          <p:nvPr/>
        </p:nvSpPr>
        <p:spPr bwMode="auto">
          <a:xfrm>
            <a:off x="5543550" y="1917700"/>
            <a:ext cx="1800225" cy="71913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latin typeface="Times New Roman" panose="02020603050405020304" pitchFamily="18" charset="0"/>
            </a:endParaRPr>
          </a:p>
          <a:p>
            <a:pPr algn="ctr" eaLnBrk="1" hangingPunct="1">
              <a:spcBef>
                <a:spcPct val="0"/>
              </a:spcBef>
              <a:buClrTx/>
              <a:buSzTx/>
              <a:buFontTx/>
              <a:buNone/>
            </a:pPr>
            <a:r>
              <a:rPr lang="fr-FR" altLang="fr-FR" sz="1600" b="1">
                <a:solidFill>
                  <a:schemeClr val="bg1"/>
                </a:solidFill>
                <a:latin typeface="Times New Roman" panose="02020603050405020304" pitchFamily="18" charset="0"/>
              </a:rPr>
              <a:t>Partnerships</a:t>
            </a:r>
          </a:p>
          <a:p>
            <a:pPr eaLnBrk="1" hangingPunct="1">
              <a:spcBef>
                <a:spcPct val="0"/>
              </a:spcBef>
              <a:buClrTx/>
              <a:buSzTx/>
              <a:buFontTx/>
              <a:buNone/>
            </a:pPr>
            <a:endParaRPr lang="fr-FR" altLang="fr-FR" sz="1600" b="1">
              <a:solidFill>
                <a:schemeClr val="bg1"/>
              </a:solidFill>
              <a:latin typeface="Garamond" panose="02020404030301010803" pitchFamily="18" charset="0"/>
            </a:endParaRPr>
          </a:p>
        </p:txBody>
      </p:sp>
      <p:sp>
        <p:nvSpPr>
          <p:cNvPr id="55303" name="Text Box 7"/>
          <p:cNvSpPr txBox="1">
            <a:spLocks noChangeArrowheads="1"/>
          </p:cNvSpPr>
          <p:nvPr/>
        </p:nvSpPr>
        <p:spPr bwMode="auto">
          <a:xfrm>
            <a:off x="5543550" y="4076700"/>
            <a:ext cx="1836738" cy="86518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solidFill>
                  <a:schemeClr val="bg1"/>
                </a:solidFill>
                <a:latin typeface="Times New Roman" panose="02020603050405020304" pitchFamily="18" charset="0"/>
              </a:rPr>
              <a:t>Physical Resources (stadium)</a:t>
            </a:r>
          </a:p>
          <a:p>
            <a:pPr eaLnBrk="1" hangingPunct="1">
              <a:spcBef>
                <a:spcPct val="0"/>
              </a:spcBef>
              <a:buClrTx/>
              <a:buSzTx/>
              <a:buFontTx/>
              <a:buNone/>
            </a:pPr>
            <a:endParaRPr lang="fr-FR" altLang="fr-FR" sz="1600" b="1">
              <a:solidFill>
                <a:schemeClr val="bg1"/>
              </a:solidFill>
              <a:latin typeface="Garamond" panose="02020404030301010803" pitchFamily="18" charset="0"/>
            </a:endParaRPr>
          </a:p>
        </p:txBody>
      </p:sp>
      <p:sp>
        <p:nvSpPr>
          <p:cNvPr id="55304" name="Line 8"/>
          <p:cNvSpPr>
            <a:spLocks noChangeShapeType="1"/>
          </p:cNvSpPr>
          <p:nvPr/>
        </p:nvSpPr>
        <p:spPr bwMode="auto">
          <a:xfrm flipH="1">
            <a:off x="2303463" y="3357563"/>
            <a:ext cx="719137" cy="1587"/>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05" name="Line 9"/>
          <p:cNvSpPr>
            <a:spLocks noChangeShapeType="1"/>
          </p:cNvSpPr>
          <p:nvPr/>
        </p:nvSpPr>
        <p:spPr bwMode="auto">
          <a:xfrm flipV="1">
            <a:off x="4822825" y="2636838"/>
            <a:ext cx="720725" cy="360362"/>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06" name="Line 10"/>
          <p:cNvSpPr>
            <a:spLocks noChangeShapeType="1"/>
          </p:cNvSpPr>
          <p:nvPr/>
        </p:nvSpPr>
        <p:spPr bwMode="auto">
          <a:xfrm>
            <a:off x="4822825" y="3717925"/>
            <a:ext cx="720725" cy="358775"/>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07" name="Oval 11"/>
          <p:cNvSpPr>
            <a:spLocks noChangeArrowheads="1"/>
          </p:cNvSpPr>
          <p:nvPr/>
        </p:nvSpPr>
        <p:spPr bwMode="auto">
          <a:xfrm>
            <a:off x="1692275" y="4076700"/>
            <a:ext cx="1690688" cy="720725"/>
          </a:xfrm>
          <a:prstGeom prst="ellipse">
            <a:avLst/>
          </a:prstGeom>
          <a:solidFill>
            <a:schemeClr val="accent4">
              <a:lumMod val="10000"/>
            </a:schemeClr>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Garamond" panose="02020404030301010803" pitchFamily="18" charset="0"/>
              </a:rPr>
              <a:t>Social</a:t>
            </a:r>
          </a:p>
          <a:p>
            <a:pPr algn="ctr" eaLnBrk="1" hangingPunct="1">
              <a:spcBef>
                <a:spcPct val="0"/>
              </a:spcBef>
              <a:buClrTx/>
              <a:buSzTx/>
              <a:buFontTx/>
              <a:buNone/>
            </a:pPr>
            <a:r>
              <a:rPr lang="fr-FR" altLang="fr-FR" sz="1400" b="1">
                <a:latin typeface="Garamond" panose="02020404030301010803" pitchFamily="18" charset="0"/>
              </a:rPr>
              <a:t>Networking</a:t>
            </a:r>
          </a:p>
        </p:txBody>
      </p:sp>
      <p:sp>
        <p:nvSpPr>
          <p:cNvPr id="55308" name="Line 12"/>
          <p:cNvSpPr>
            <a:spLocks noChangeShapeType="1"/>
          </p:cNvSpPr>
          <p:nvPr/>
        </p:nvSpPr>
        <p:spPr bwMode="auto">
          <a:xfrm flipV="1">
            <a:off x="2663825" y="3357563"/>
            <a:ext cx="0" cy="71913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55309" name="AutoShape 13"/>
          <p:cNvSpPr>
            <a:spLocks noChangeArrowheads="1"/>
          </p:cNvSpPr>
          <p:nvPr/>
        </p:nvSpPr>
        <p:spPr bwMode="auto">
          <a:xfrm>
            <a:off x="3563938" y="4257675"/>
            <a:ext cx="1800225" cy="719138"/>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chemeClr val="bg1"/>
                </a:solidFill>
                <a:latin typeface="Garamond" panose="02020404030301010803" pitchFamily="18" charset="0"/>
              </a:rPr>
              <a:t>PR infrastructure development</a:t>
            </a:r>
          </a:p>
        </p:txBody>
      </p:sp>
      <p:sp>
        <p:nvSpPr>
          <p:cNvPr id="55310" name="Line 14"/>
          <p:cNvSpPr>
            <a:spLocks noChangeShapeType="1"/>
          </p:cNvSpPr>
          <p:nvPr/>
        </p:nvSpPr>
        <p:spPr bwMode="auto">
          <a:xfrm flipH="1">
            <a:off x="4464050" y="3897313"/>
            <a:ext cx="719138" cy="360362"/>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55311" name="AutoShape 15"/>
          <p:cNvSpPr>
            <a:spLocks noChangeArrowheads="1"/>
          </p:cNvSpPr>
          <p:nvPr/>
        </p:nvSpPr>
        <p:spPr bwMode="auto">
          <a:xfrm>
            <a:off x="3743325" y="1557338"/>
            <a:ext cx="1620838" cy="719137"/>
          </a:xfrm>
          <a:prstGeom prst="roundRect">
            <a:avLst>
              <a:gd name="adj" fmla="val 16667"/>
            </a:avLst>
          </a:prstGeom>
          <a:solidFill>
            <a:srgbClr val="FFFFFF"/>
          </a:solidFill>
          <a:ln w="9525">
            <a:solidFill>
              <a:srgbClr val="FFFF99"/>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chemeClr val="bg1"/>
                </a:solidFill>
                <a:latin typeface="Times New Roman" panose="02020603050405020304" pitchFamily="18" charset="0"/>
              </a:rPr>
              <a:t>CRM </a:t>
            </a:r>
          </a:p>
          <a:p>
            <a:pPr algn="ctr" eaLnBrk="1" hangingPunct="1">
              <a:spcBef>
                <a:spcPct val="0"/>
              </a:spcBef>
              <a:buClrTx/>
              <a:buSzTx/>
              <a:buFontTx/>
              <a:buNone/>
            </a:pPr>
            <a:r>
              <a:rPr lang="fr-FR" altLang="fr-FR" sz="1400" b="1">
                <a:solidFill>
                  <a:schemeClr val="bg1"/>
                </a:solidFill>
                <a:latin typeface="Times New Roman" panose="02020603050405020304" pitchFamily="18" charset="0"/>
              </a:rPr>
              <a:t>Activation</a:t>
            </a:r>
          </a:p>
          <a:p>
            <a:pPr algn="ctr" eaLnBrk="1" hangingPunct="1">
              <a:spcBef>
                <a:spcPct val="0"/>
              </a:spcBef>
              <a:buClrTx/>
              <a:buSzTx/>
              <a:buFontTx/>
              <a:buNone/>
            </a:pPr>
            <a:r>
              <a:rPr lang="fr-FR" altLang="fr-FR" sz="1400" b="1">
                <a:solidFill>
                  <a:schemeClr val="bg1"/>
                </a:solidFill>
                <a:latin typeface="Times New Roman" panose="02020603050405020304" pitchFamily="18" charset="0"/>
              </a:rPr>
              <a:t>B to B</a:t>
            </a:r>
            <a:endParaRPr lang="fr-FR" altLang="fr-FR" sz="1400" b="1">
              <a:solidFill>
                <a:schemeClr val="bg1"/>
              </a:solidFill>
              <a:latin typeface="Garamond" panose="02020404030301010803" pitchFamily="18" charset="0"/>
            </a:endParaRPr>
          </a:p>
        </p:txBody>
      </p:sp>
      <p:sp>
        <p:nvSpPr>
          <p:cNvPr id="55312" name="Line 16"/>
          <p:cNvSpPr>
            <a:spLocks noChangeShapeType="1"/>
          </p:cNvSpPr>
          <p:nvPr/>
        </p:nvSpPr>
        <p:spPr bwMode="auto">
          <a:xfrm flipH="1" flipV="1">
            <a:off x="4464050" y="2276475"/>
            <a:ext cx="719138" cy="541338"/>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55313" name="Line 17"/>
          <p:cNvSpPr>
            <a:spLocks noChangeShapeType="1"/>
          </p:cNvSpPr>
          <p:nvPr/>
        </p:nvSpPr>
        <p:spPr bwMode="auto">
          <a:xfrm>
            <a:off x="6227763" y="4941888"/>
            <a:ext cx="36512" cy="215900"/>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55314" name="Line 18"/>
          <p:cNvSpPr>
            <a:spLocks noChangeShapeType="1"/>
          </p:cNvSpPr>
          <p:nvPr/>
        </p:nvSpPr>
        <p:spPr bwMode="auto">
          <a:xfrm flipH="1">
            <a:off x="1222375" y="5157788"/>
            <a:ext cx="5041900" cy="1587"/>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55315" name="Line 19"/>
          <p:cNvSpPr>
            <a:spLocks noChangeShapeType="1"/>
          </p:cNvSpPr>
          <p:nvPr/>
        </p:nvSpPr>
        <p:spPr bwMode="auto">
          <a:xfrm flipV="1">
            <a:off x="1222375" y="3717925"/>
            <a:ext cx="1588" cy="1439863"/>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16" name="Line 20"/>
          <p:cNvSpPr>
            <a:spLocks noChangeShapeType="1"/>
          </p:cNvSpPr>
          <p:nvPr/>
        </p:nvSpPr>
        <p:spPr bwMode="auto">
          <a:xfrm>
            <a:off x="6083300"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17" name="Line 21"/>
          <p:cNvSpPr>
            <a:spLocks noChangeShapeType="1"/>
          </p:cNvSpPr>
          <p:nvPr/>
        </p:nvSpPr>
        <p:spPr bwMode="auto">
          <a:xfrm flipV="1">
            <a:off x="6804025"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18" name="Line 22"/>
          <p:cNvSpPr>
            <a:spLocks noChangeShapeType="1"/>
          </p:cNvSpPr>
          <p:nvPr/>
        </p:nvSpPr>
        <p:spPr bwMode="auto">
          <a:xfrm flipV="1">
            <a:off x="6264275" y="1196975"/>
            <a:ext cx="0" cy="720725"/>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55319" name="Line 23"/>
          <p:cNvSpPr>
            <a:spLocks noChangeShapeType="1"/>
          </p:cNvSpPr>
          <p:nvPr/>
        </p:nvSpPr>
        <p:spPr bwMode="auto">
          <a:xfrm flipH="1">
            <a:off x="3563938" y="1196975"/>
            <a:ext cx="2700337" cy="1588"/>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55320" name="Line 24"/>
          <p:cNvSpPr>
            <a:spLocks noChangeShapeType="1"/>
          </p:cNvSpPr>
          <p:nvPr/>
        </p:nvSpPr>
        <p:spPr bwMode="auto">
          <a:xfrm>
            <a:off x="3563938" y="1196975"/>
            <a:ext cx="0" cy="1800225"/>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21" name="Rectangle 25"/>
          <p:cNvSpPr>
            <a:spLocks noChangeArrowheads="1"/>
          </p:cNvSpPr>
          <p:nvPr/>
        </p:nvSpPr>
        <p:spPr bwMode="auto">
          <a:xfrm>
            <a:off x="322263" y="5518150"/>
            <a:ext cx="541337" cy="35877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5322" name="Line 26"/>
          <p:cNvSpPr>
            <a:spLocks noChangeShapeType="1"/>
          </p:cNvSpPr>
          <p:nvPr/>
        </p:nvSpPr>
        <p:spPr bwMode="auto">
          <a:xfrm>
            <a:off x="3022600" y="5697538"/>
            <a:ext cx="541338"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23" name="Line 27"/>
          <p:cNvSpPr>
            <a:spLocks noChangeShapeType="1"/>
          </p:cNvSpPr>
          <p:nvPr/>
        </p:nvSpPr>
        <p:spPr bwMode="auto">
          <a:xfrm>
            <a:off x="3022600" y="6237288"/>
            <a:ext cx="541338" cy="1587"/>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24" name="Line 28"/>
          <p:cNvSpPr>
            <a:spLocks noChangeShapeType="1"/>
          </p:cNvSpPr>
          <p:nvPr/>
        </p:nvSpPr>
        <p:spPr bwMode="auto">
          <a:xfrm>
            <a:off x="5364163" y="5697538"/>
            <a:ext cx="539750" cy="158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55325" name="Text Box 29"/>
          <p:cNvSpPr txBox="1">
            <a:spLocks noChangeArrowheads="1"/>
          </p:cNvSpPr>
          <p:nvPr/>
        </p:nvSpPr>
        <p:spPr bwMode="auto">
          <a:xfrm>
            <a:off x="863600"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Resources Basis</a:t>
            </a:r>
            <a:endParaRPr lang="fr-FR" altLang="fr-FR" sz="1400">
              <a:latin typeface="Garamond" panose="02020404030301010803" pitchFamily="18" charset="0"/>
            </a:endParaRPr>
          </a:p>
        </p:txBody>
      </p:sp>
      <p:sp>
        <p:nvSpPr>
          <p:cNvPr id="55326" name="Text Box 30"/>
          <p:cNvSpPr txBox="1">
            <a:spLocks noChangeArrowheads="1"/>
          </p:cNvSpPr>
          <p:nvPr/>
        </p:nvSpPr>
        <p:spPr bwMode="auto">
          <a:xfrm>
            <a:off x="3563938" y="6057900"/>
            <a:ext cx="1800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Indirect impact</a:t>
            </a:r>
            <a:endParaRPr lang="fr-FR" altLang="fr-FR" sz="1400">
              <a:latin typeface="Garamond" panose="02020404030301010803" pitchFamily="18" charset="0"/>
            </a:endParaRPr>
          </a:p>
        </p:txBody>
      </p:sp>
      <p:sp>
        <p:nvSpPr>
          <p:cNvPr id="55327" name="Oval 31"/>
          <p:cNvSpPr>
            <a:spLocks noChangeArrowheads="1"/>
          </p:cNvSpPr>
          <p:nvPr/>
        </p:nvSpPr>
        <p:spPr bwMode="auto">
          <a:xfrm>
            <a:off x="322263" y="6237288"/>
            <a:ext cx="541337" cy="360362"/>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5328" name="Text Box 32"/>
          <p:cNvSpPr txBox="1">
            <a:spLocks noChangeArrowheads="1"/>
          </p:cNvSpPr>
          <p:nvPr/>
        </p:nvSpPr>
        <p:spPr bwMode="auto">
          <a:xfrm>
            <a:off x="3563938"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Direct impact</a:t>
            </a:r>
            <a:endParaRPr lang="fr-FR" altLang="fr-FR" sz="1400">
              <a:latin typeface="Garamond" panose="02020404030301010803" pitchFamily="18" charset="0"/>
            </a:endParaRPr>
          </a:p>
        </p:txBody>
      </p:sp>
      <p:sp>
        <p:nvSpPr>
          <p:cNvPr id="55329" name="Text Box 33"/>
          <p:cNvSpPr txBox="1">
            <a:spLocks noChangeArrowheads="1"/>
          </p:cNvSpPr>
          <p:nvPr/>
        </p:nvSpPr>
        <p:spPr bwMode="auto">
          <a:xfrm>
            <a:off x="6083300"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Deployment</a:t>
            </a:r>
            <a:endParaRPr lang="fr-FR" altLang="fr-FR" sz="1400">
              <a:latin typeface="Garamond" panose="02020404030301010803" pitchFamily="18" charset="0"/>
            </a:endParaRPr>
          </a:p>
        </p:txBody>
      </p:sp>
      <p:sp>
        <p:nvSpPr>
          <p:cNvPr id="55330" name="Text Box 34"/>
          <p:cNvSpPr txBox="1">
            <a:spLocks noChangeArrowheads="1"/>
          </p:cNvSpPr>
          <p:nvPr/>
        </p:nvSpPr>
        <p:spPr bwMode="auto">
          <a:xfrm>
            <a:off x="863600" y="6237288"/>
            <a:ext cx="2339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Core Competences</a:t>
            </a:r>
            <a:endParaRPr lang="fr-FR" altLang="fr-FR" sz="1400">
              <a:latin typeface="Garamond" panose="02020404030301010803"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606425"/>
            <a:ext cx="696595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ZoneTexte 4"/>
          <p:cNvSpPr txBox="1">
            <a:spLocks noChangeArrowheads="1"/>
          </p:cNvSpPr>
          <p:nvPr/>
        </p:nvSpPr>
        <p:spPr bwMode="auto">
          <a:xfrm>
            <a:off x="900113" y="115888"/>
            <a:ext cx="698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New investor from India…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17463"/>
            <a:ext cx="8229600" cy="747712"/>
          </a:xfrm>
        </p:spPr>
        <p:txBody>
          <a:bodyPr/>
          <a:lstStyle/>
          <a:p>
            <a:pPr>
              <a:defRPr/>
            </a:pPr>
            <a:r>
              <a:rPr lang="fr-FR" dirty="0" smtClean="0"/>
              <a:t>Futur ? </a:t>
            </a:r>
            <a:endParaRPr lang="fr-FR" dirty="0"/>
          </a:p>
        </p:txBody>
      </p:sp>
      <p:pic>
        <p:nvPicPr>
          <p:cNvPr id="56323"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3716338"/>
            <a:ext cx="29559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4" name="Groupe 7"/>
          <p:cNvGrpSpPr>
            <a:grpSpLocks/>
          </p:cNvGrpSpPr>
          <p:nvPr/>
        </p:nvGrpSpPr>
        <p:grpSpPr bwMode="auto">
          <a:xfrm>
            <a:off x="755650" y="3763963"/>
            <a:ext cx="3667125" cy="3071812"/>
            <a:chOff x="597915" y="907514"/>
            <a:chExt cx="3667125" cy="3071678"/>
          </a:xfrm>
        </p:grpSpPr>
        <p:pic>
          <p:nvPicPr>
            <p:cNvPr id="5632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915" y="1340767"/>
              <a:ext cx="36671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915" y="907514"/>
              <a:ext cx="3667125" cy="44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325"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747713"/>
            <a:ext cx="3706813"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Imag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1550" y="747713"/>
            <a:ext cx="214312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9371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ctrTitle"/>
          </p:nvPr>
        </p:nvSpPr>
        <p:spPr>
          <a:xfrm>
            <a:off x="1143000" y="1371600"/>
            <a:ext cx="6858000" cy="538163"/>
          </a:xfrm>
        </p:spPr>
        <p:txBody>
          <a:bodyPr>
            <a:normAutofit fontScale="90000"/>
          </a:bodyPr>
          <a:lstStyle/>
          <a:p>
            <a:pPr>
              <a:defRPr/>
            </a:pPr>
            <a:r>
              <a:rPr lang="fr-FR" sz="3300" i="1" dirty="0">
                <a:latin typeface="AR DARLING" pitchFamily="2"/>
              </a:rPr>
              <a:t>T.T.T </a:t>
            </a:r>
            <a:r>
              <a:rPr lang="fr-FR" sz="3300" i="1" dirty="0" err="1">
                <a:latin typeface="AR DARLING" pitchFamily="2"/>
              </a:rPr>
              <a:t>Strategy</a:t>
            </a:r>
            <a:endParaRPr lang="fr-FR" sz="3300" i="1" dirty="0">
              <a:latin typeface="AR DARLING" pitchFamily="2"/>
            </a:endParaRPr>
          </a:p>
        </p:txBody>
      </p:sp>
      <p:sp>
        <p:nvSpPr>
          <p:cNvPr id="3" name="Sous-titre 2"/>
          <p:cNvSpPr txBox="1">
            <a:spLocks noGrp="1"/>
          </p:cNvSpPr>
          <p:nvPr>
            <p:ph type="subTitle" idx="1"/>
          </p:nvPr>
        </p:nvSpPr>
        <p:spPr>
          <a:xfrm>
            <a:off x="0" y="5202238"/>
            <a:ext cx="9144000" cy="1241425"/>
          </a:xfrm>
        </p:spPr>
        <p:txBody>
          <a:bodyPr/>
          <a:lstStyle/>
          <a:p>
            <a:pPr>
              <a:spcBef>
                <a:spcPts val="600"/>
              </a:spcBef>
              <a:defRPr/>
            </a:pPr>
            <a:r>
              <a:rPr lang="fr-FR" i="1"/>
              <a:t>How to create synergies between </a:t>
            </a:r>
            <a:r>
              <a:rPr lang="fr-FR" sz="2400" i="1"/>
              <a:t>T</a:t>
            </a:r>
            <a:r>
              <a:rPr lang="fr-FR" i="1"/>
              <a:t>ournaments, </a:t>
            </a:r>
            <a:r>
              <a:rPr lang="fr-FR" sz="2400" i="1"/>
              <a:t>T</a:t>
            </a:r>
            <a:r>
              <a:rPr lang="fr-FR" i="1"/>
              <a:t>alents and </a:t>
            </a:r>
            <a:r>
              <a:rPr lang="fr-FR" sz="2400" i="1"/>
              <a:t>T</a:t>
            </a:r>
            <a:r>
              <a:rPr lang="fr-FR" i="1"/>
              <a:t>eam forging an unique tennis ecosystem ?</a:t>
            </a:r>
          </a:p>
        </p:txBody>
      </p:sp>
      <p:sp>
        <p:nvSpPr>
          <p:cNvPr id="4" name="Rectangle 3"/>
          <p:cNvSpPr/>
          <p:nvPr/>
        </p:nvSpPr>
        <p:spPr>
          <a:xfrm>
            <a:off x="134938" y="404813"/>
            <a:ext cx="8977312" cy="346075"/>
          </a:xfrm>
          <a:prstGeom prst="rect">
            <a:avLst/>
          </a:prstGeom>
          <a:solidFill>
            <a:schemeClr val="tx1"/>
          </a:solidFill>
          <a:ln cap="flat">
            <a:noFill/>
            <a:prstDash val="solid"/>
          </a:ln>
        </p:spPr>
        <p:txBody>
          <a:bodyPr lIns="68580" tIns="34290" rIns="68580" bIns="34290">
            <a:spAutoFit/>
          </a:bodyPr>
          <a:lstStyle/>
          <a:p>
            <a:pPr defTabSz="685800" fontAlgn="auto" hangingPunct="1">
              <a:spcBef>
                <a:spcPts val="0"/>
              </a:spcBef>
              <a:spcAft>
                <a:spcPts val="0"/>
              </a:spcAft>
              <a:defRPr sz="1800" b="0" i="0" u="none" strike="noStrike" kern="0" cap="none" spc="0" baseline="0">
                <a:solidFill>
                  <a:srgbClr val="000000"/>
                </a:solidFill>
                <a:uFillTx/>
              </a:defRPr>
            </a:pPr>
            <a:r>
              <a:rPr lang="en-US" b="1" i="1" kern="0" dirty="0">
                <a:solidFill>
                  <a:srgbClr val="000000"/>
                </a:solidFill>
                <a:latin typeface="Garamond"/>
              </a:rPr>
              <a:t>"Human beings are the new form of currency and valuation in companies.“ </a:t>
            </a:r>
            <a:r>
              <a:rPr lang="en-US" kern="0" dirty="0">
                <a:solidFill>
                  <a:srgbClr val="000000"/>
                </a:solidFill>
                <a:latin typeface="Garamond"/>
              </a:rPr>
              <a:t>(C.K. </a:t>
            </a:r>
            <a:r>
              <a:rPr lang="en-US" kern="0" dirty="0" err="1">
                <a:solidFill>
                  <a:srgbClr val="000000"/>
                </a:solidFill>
                <a:latin typeface="Garamond"/>
              </a:rPr>
              <a:t>Prahalad</a:t>
            </a:r>
            <a:r>
              <a:rPr lang="en-US" kern="0" dirty="0">
                <a:solidFill>
                  <a:srgbClr val="000000"/>
                </a:solidFill>
                <a:latin typeface="Garamond"/>
              </a:rPr>
              <a:t>)</a:t>
            </a:r>
            <a:endParaRPr lang="fr-FR" kern="0" dirty="0">
              <a:solidFill>
                <a:srgbClr val="000000"/>
              </a:solidFill>
              <a:latin typeface="Garamond"/>
            </a:endParaRPr>
          </a:p>
        </p:txBody>
      </p:sp>
      <p:pic>
        <p:nvPicPr>
          <p:cNvPr id="57349" name="Imag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2300288"/>
            <a:ext cx="409257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674442"/>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a:defRPr/>
            </a:pPr>
            <a:r>
              <a:rPr lang="fr-FR" sz="3000"/>
              <a:t>Strategic vision for an unique tennis ecosystem</a:t>
            </a:r>
          </a:p>
        </p:txBody>
      </p:sp>
      <p:sp>
        <p:nvSpPr>
          <p:cNvPr id="3" name="Espace réservé du contenu 2"/>
          <p:cNvSpPr txBox="1">
            <a:spLocks noGrp="1"/>
          </p:cNvSpPr>
          <p:nvPr>
            <p:ph idx="1"/>
          </p:nvPr>
        </p:nvSpPr>
        <p:spPr/>
        <p:txBody>
          <a:bodyPr/>
          <a:lstStyle/>
          <a:p>
            <a:pPr>
              <a:defRPr/>
            </a:pPr>
            <a:r>
              <a:rPr lang="fr-FR"/>
              <a:t>Sport business companies are not industrial, we have to create a new « crafting human strategy »</a:t>
            </a:r>
          </a:p>
          <a:p>
            <a:pPr>
              <a:defRPr/>
            </a:pPr>
            <a:r>
              <a:rPr lang="fr-FR"/>
              <a:t>Sport performance is the first goal : we have to create and maintain sport reliability and credibility </a:t>
            </a:r>
          </a:p>
          <a:p>
            <a:pPr>
              <a:defRPr/>
            </a:pPr>
            <a:r>
              <a:rPr lang="fr-FR"/>
              <a:t>Strategic assets combination and synergy will create a powerfull brand with a singular value chain for our future tennis factory.</a:t>
            </a:r>
          </a:p>
        </p:txBody>
      </p:sp>
    </p:spTree>
    <p:extLst>
      <p:ext uri="{BB962C8B-B14F-4D97-AF65-F5344CB8AC3E}">
        <p14:creationId xmlns:p14="http://schemas.microsoft.com/office/powerpoint/2010/main" val="3590572915"/>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Diagramme 3"/>
          <p:cNvGrpSpPr>
            <a:grpSpLocks/>
          </p:cNvGrpSpPr>
          <p:nvPr/>
        </p:nvGrpSpPr>
        <p:grpSpPr bwMode="auto">
          <a:xfrm>
            <a:off x="4422775" y="1947863"/>
            <a:ext cx="3981450" cy="3781425"/>
            <a:chOff x="5897395" y="1453639"/>
            <a:chExt cx="5307414" cy="5042697"/>
          </a:xfrm>
        </p:grpSpPr>
        <p:sp>
          <p:nvSpPr>
            <p:cNvPr id="3" name="Forme libre 2"/>
            <p:cNvSpPr/>
            <p:nvPr/>
          </p:nvSpPr>
          <p:spPr>
            <a:xfrm>
              <a:off x="7886617" y="3674373"/>
              <a:ext cx="2765866" cy="2493827"/>
            </a:xfrm>
            <a:custGeom>
              <a:avLst/>
              <a:gdLst>
                <a:gd name="f0" fmla="val 10800000"/>
                <a:gd name="f1" fmla="val 5400000"/>
                <a:gd name="f2" fmla="val 180"/>
                <a:gd name="f3" fmla="val w"/>
                <a:gd name="f4" fmla="val h"/>
                <a:gd name="f5" fmla="val 0"/>
                <a:gd name="f6" fmla="val 2980266"/>
                <a:gd name="f7" fmla="val 2115406"/>
                <a:gd name="f8" fmla="val 475169"/>
                <a:gd name="f9" fmla="val 2347223"/>
                <a:gd name="f10" fmla="val 280641"/>
                <a:gd name="f11" fmla="val 2532418"/>
                <a:gd name="f12" fmla="val 436038"/>
                <a:gd name="f13" fmla="val 2381100"/>
                <a:gd name="f14" fmla="val 698113"/>
                <a:gd name="f15" fmla="val 2488696"/>
                <a:gd name="f16" fmla="val 819151"/>
                <a:gd name="f17" fmla="val 2570502"/>
                <a:gd name="f18" fmla="val 960843"/>
                <a:gd name="f19" fmla="val 2621526"/>
                <a:gd name="f20" fmla="val 1114543"/>
                <a:gd name="f21" fmla="val 2924149"/>
                <a:gd name="f22" fmla="val 1114535"/>
                <a:gd name="f23" fmla="val 2966129"/>
                <a:gd name="f24" fmla="val 1352617"/>
                <a:gd name="f25" fmla="val 2681754"/>
                <a:gd name="f26" fmla="val 1456113"/>
                <a:gd name="f27" fmla="val 2686376"/>
                <a:gd name="f28" fmla="val 1617995"/>
                <a:gd name="f29" fmla="val 2657965"/>
                <a:gd name="f30" fmla="val 1779121"/>
                <a:gd name="f31" fmla="val 2598255"/>
                <a:gd name="f32" fmla="val 1929659"/>
                <a:gd name="f33" fmla="val 2830082"/>
                <a:gd name="f34" fmla="val 2124176"/>
                <a:gd name="f35" fmla="val 2709205"/>
                <a:gd name="f36" fmla="val 2333542"/>
                <a:gd name="f37" fmla="val 2424835"/>
                <a:gd name="f38" fmla="val 2230031"/>
                <a:gd name="f39" fmla="val 2324320"/>
                <a:gd name="f40" fmla="val 2357010"/>
                <a:gd name="f41" fmla="val 2198986"/>
                <a:gd name="f42" fmla="val 2462178"/>
                <a:gd name="f43" fmla="val 2056481"/>
                <a:gd name="f44" fmla="val 2539116"/>
                <a:gd name="f45" fmla="val 2109039"/>
                <a:gd name="f46" fmla="val 2837141"/>
                <a:gd name="f47" fmla="val 1881863"/>
                <a:gd name="f48" fmla="val 2919826"/>
                <a:gd name="f49" fmla="val 1730559"/>
                <a:gd name="f50" fmla="val 2657743"/>
                <a:gd name="f51" fmla="val 1571939"/>
                <a:gd name="f52" fmla="val 2690405"/>
                <a:gd name="f53" fmla="val 1408327"/>
                <a:gd name="f54" fmla="val 1249707"/>
                <a:gd name="f55" fmla="val 1098403"/>
                <a:gd name="f56" fmla="val 871227"/>
                <a:gd name="f57" fmla="val 923785"/>
                <a:gd name="f58" fmla="val 2539117"/>
                <a:gd name="f59" fmla="val 781280"/>
                <a:gd name="f60" fmla="val 2462179"/>
                <a:gd name="f61" fmla="val 655947"/>
                <a:gd name="f62" fmla="val 2357011"/>
                <a:gd name="f63" fmla="val 555431"/>
                <a:gd name="f64" fmla="val 2230032"/>
                <a:gd name="f65" fmla="val 271061"/>
                <a:gd name="f66" fmla="val 150184"/>
                <a:gd name="f67" fmla="val 382011"/>
                <a:gd name="f68" fmla="val 1929660"/>
                <a:gd name="f69" fmla="val 322301"/>
                <a:gd name="f70" fmla="val 1779122"/>
                <a:gd name="f71" fmla="val 293890"/>
                <a:gd name="f72" fmla="val 298512"/>
                <a:gd name="f73" fmla="val 1456114"/>
                <a:gd name="f74" fmla="val 14137"/>
                <a:gd name="f75" fmla="val 56117"/>
                <a:gd name="f76" fmla="val 358740"/>
                <a:gd name="f77" fmla="val 409764"/>
                <a:gd name="f78" fmla="val 491570"/>
                <a:gd name="f79" fmla="val 599166"/>
                <a:gd name="f80" fmla="val 447848"/>
                <a:gd name="f81" fmla="val 633043"/>
                <a:gd name="f82" fmla="val 864860"/>
                <a:gd name="f83" fmla="val 1002743"/>
                <a:gd name="f84" fmla="val 390226"/>
                <a:gd name="f85" fmla="val 1156488"/>
                <a:gd name="f86" fmla="val 334267"/>
                <a:gd name="f87" fmla="val 1316713"/>
                <a:gd name="f88" fmla="val 310708"/>
                <a:gd name="f89" fmla="val 1369255"/>
                <a:gd name="f90" fmla="val 12681"/>
                <a:gd name="f91" fmla="val 1611011"/>
                <a:gd name="f92" fmla="val 1663553"/>
                <a:gd name="f93" fmla="val 1823778"/>
                <a:gd name="f94" fmla="val 1977523"/>
                <a:gd name="f95" fmla="+- 0 0 -90"/>
                <a:gd name="f96" fmla="*/ f3 1 2980266"/>
                <a:gd name="f97" fmla="*/ f4 1 2980266"/>
                <a:gd name="f98" fmla="+- f6 0 f5"/>
                <a:gd name="f99" fmla="*/ f95 f0 1"/>
                <a:gd name="f100" fmla="*/ f98 1 2980266"/>
                <a:gd name="f101" fmla="*/ 2115406 f98 1"/>
                <a:gd name="f102" fmla="*/ 475169 f98 1"/>
                <a:gd name="f103" fmla="*/ 2347223 f98 1"/>
                <a:gd name="f104" fmla="*/ 280641 f98 1"/>
                <a:gd name="f105" fmla="*/ 2532418 f98 1"/>
                <a:gd name="f106" fmla="*/ 436038 f98 1"/>
                <a:gd name="f107" fmla="*/ 2381100 f98 1"/>
                <a:gd name="f108" fmla="*/ 698113 f98 1"/>
                <a:gd name="f109" fmla="*/ 2621526 f98 1"/>
                <a:gd name="f110" fmla="*/ 1114543 f98 1"/>
                <a:gd name="f111" fmla="*/ 2924149 f98 1"/>
                <a:gd name="f112" fmla="*/ 1114535 f98 1"/>
                <a:gd name="f113" fmla="*/ 2966129 f98 1"/>
                <a:gd name="f114" fmla="*/ 1352617 f98 1"/>
                <a:gd name="f115" fmla="*/ 2681754 f98 1"/>
                <a:gd name="f116" fmla="*/ 1456113 f98 1"/>
                <a:gd name="f117" fmla="*/ 2598255 f98 1"/>
                <a:gd name="f118" fmla="*/ 1929659 f98 1"/>
                <a:gd name="f119" fmla="*/ 2830082 f98 1"/>
                <a:gd name="f120" fmla="*/ 2124176 f98 1"/>
                <a:gd name="f121" fmla="*/ 2709205 f98 1"/>
                <a:gd name="f122" fmla="*/ 2333542 f98 1"/>
                <a:gd name="f123" fmla="*/ 2424835 f98 1"/>
                <a:gd name="f124" fmla="*/ 2230031 f98 1"/>
                <a:gd name="f125" fmla="*/ 2056481 f98 1"/>
                <a:gd name="f126" fmla="*/ 2539116 f98 1"/>
                <a:gd name="f127" fmla="*/ 2109039 f98 1"/>
                <a:gd name="f128" fmla="*/ 2837141 f98 1"/>
                <a:gd name="f129" fmla="*/ 1881863 f98 1"/>
                <a:gd name="f130" fmla="*/ 2919826 f98 1"/>
                <a:gd name="f131" fmla="*/ 1730559 f98 1"/>
                <a:gd name="f132" fmla="*/ 2657743 f98 1"/>
                <a:gd name="f133" fmla="*/ 1249707 f98 1"/>
                <a:gd name="f134" fmla="*/ 1098403 f98 1"/>
                <a:gd name="f135" fmla="*/ 871227 f98 1"/>
                <a:gd name="f136" fmla="*/ 923785 f98 1"/>
                <a:gd name="f137" fmla="*/ 2539117 f98 1"/>
                <a:gd name="f138" fmla="*/ 555431 f98 1"/>
                <a:gd name="f139" fmla="*/ 2230032 f98 1"/>
                <a:gd name="f140" fmla="*/ 271061 f98 1"/>
                <a:gd name="f141" fmla="*/ 150184 f98 1"/>
                <a:gd name="f142" fmla="*/ 382011 f98 1"/>
                <a:gd name="f143" fmla="*/ 1929660 f98 1"/>
                <a:gd name="f144" fmla="*/ 298512 f98 1"/>
                <a:gd name="f145" fmla="*/ 1456114 f98 1"/>
                <a:gd name="f146" fmla="*/ 14137 f98 1"/>
                <a:gd name="f147" fmla="*/ 56117 f98 1"/>
                <a:gd name="f148" fmla="*/ 358740 f98 1"/>
                <a:gd name="f149" fmla="*/ 599166 f98 1"/>
                <a:gd name="f150" fmla="*/ 447848 f98 1"/>
                <a:gd name="f151" fmla="*/ 633043 f98 1"/>
                <a:gd name="f152" fmla="*/ 864860 f98 1"/>
                <a:gd name="f153" fmla="*/ 1316713 f98 1"/>
                <a:gd name="f154" fmla="*/ 310708 f98 1"/>
                <a:gd name="f155" fmla="*/ 1369255 f98 1"/>
                <a:gd name="f156" fmla="*/ 12681 f98 1"/>
                <a:gd name="f157" fmla="*/ 1611011 f98 1"/>
                <a:gd name="f158" fmla="*/ 1663553 f98 1"/>
                <a:gd name="f159" fmla="*/ f99 1 f2"/>
                <a:gd name="f160" fmla="*/ f101 1 2980266"/>
                <a:gd name="f161" fmla="*/ f102 1 2980266"/>
                <a:gd name="f162" fmla="*/ f103 1 2980266"/>
                <a:gd name="f163" fmla="*/ f104 1 2980266"/>
                <a:gd name="f164" fmla="*/ f105 1 2980266"/>
                <a:gd name="f165" fmla="*/ f106 1 2980266"/>
                <a:gd name="f166" fmla="*/ f107 1 2980266"/>
                <a:gd name="f167" fmla="*/ f108 1 2980266"/>
                <a:gd name="f168" fmla="*/ f109 1 2980266"/>
                <a:gd name="f169" fmla="*/ f110 1 2980266"/>
                <a:gd name="f170" fmla="*/ f111 1 2980266"/>
                <a:gd name="f171" fmla="*/ f112 1 2980266"/>
                <a:gd name="f172" fmla="*/ f113 1 2980266"/>
                <a:gd name="f173" fmla="*/ f114 1 2980266"/>
                <a:gd name="f174" fmla="*/ f115 1 2980266"/>
                <a:gd name="f175" fmla="*/ f116 1 2980266"/>
                <a:gd name="f176" fmla="*/ f117 1 2980266"/>
                <a:gd name="f177" fmla="*/ f118 1 2980266"/>
                <a:gd name="f178" fmla="*/ f119 1 2980266"/>
                <a:gd name="f179" fmla="*/ f120 1 2980266"/>
                <a:gd name="f180" fmla="*/ f121 1 2980266"/>
                <a:gd name="f181" fmla="*/ f122 1 2980266"/>
                <a:gd name="f182" fmla="*/ f123 1 2980266"/>
                <a:gd name="f183" fmla="*/ f124 1 2980266"/>
                <a:gd name="f184" fmla="*/ f125 1 2980266"/>
                <a:gd name="f185" fmla="*/ f126 1 2980266"/>
                <a:gd name="f186" fmla="*/ f127 1 2980266"/>
                <a:gd name="f187" fmla="*/ f128 1 2980266"/>
                <a:gd name="f188" fmla="*/ f129 1 2980266"/>
                <a:gd name="f189" fmla="*/ f130 1 2980266"/>
                <a:gd name="f190" fmla="*/ f131 1 2980266"/>
                <a:gd name="f191" fmla="*/ f132 1 2980266"/>
                <a:gd name="f192" fmla="*/ f133 1 2980266"/>
                <a:gd name="f193" fmla="*/ f134 1 2980266"/>
                <a:gd name="f194" fmla="*/ f135 1 2980266"/>
                <a:gd name="f195" fmla="*/ f136 1 2980266"/>
                <a:gd name="f196" fmla="*/ f137 1 2980266"/>
                <a:gd name="f197" fmla="*/ f138 1 2980266"/>
                <a:gd name="f198" fmla="*/ f139 1 2980266"/>
                <a:gd name="f199" fmla="*/ f140 1 2980266"/>
                <a:gd name="f200" fmla="*/ f141 1 2980266"/>
                <a:gd name="f201" fmla="*/ f142 1 2980266"/>
                <a:gd name="f202" fmla="*/ f143 1 2980266"/>
                <a:gd name="f203" fmla="*/ f144 1 2980266"/>
                <a:gd name="f204" fmla="*/ f145 1 2980266"/>
                <a:gd name="f205" fmla="*/ f146 1 2980266"/>
                <a:gd name="f206" fmla="*/ f147 1 2980266"/>
                <a:gd name="f207" fmla="*/ f148 1 2980266"/>
                <a:gd name="f208" fmla="*/ f149 1 2980266"/>
                <a:gd name="f209" fmla="*/ f150 1 2980266"/>
                <a:gd name="f210" fmla="*/ f151 1 2980266"/>
                <a:gd name="f211" fmla="*/ f152 1 2980266"/>
                <a:gd name="f212" fmla="*/ f153 1 2980266"/>
                <a:gd name="f213" fmla="*/ f154 1 2980266"/>
                <a:gd name="f214" fmla="*/ f155 1 2980266"/>
                <a:gd name="f215" fmla="*/ f156 1 2980266"/>
                <a:gd name="f216" fmla="*/ f157 1 2980266"/>
                <a:gd name="f217" fmla="*/ f158 1 2980266"/>
                <a:gd name="f218" fmla="*/ f5 1 f100"/>
                <a:gd name="f219" fmla="*/ f6 1 f100"/>
                <a:gd name="f220" fmla="+- f159 0 f1"/>
                <a:gd name="f221" fmla="*/ f160 1 f100"/>
                <a:gd name="f222" fmla="*/ f161 1 f100"/>
                <a:gd name="f223" fmla="*/ f162 1 f100"/>
                <a:gd name="f224" fmla="*/ f163 1 f100"/>
                <a:gd name="f225" fmla="*/ f164 1 f100"/>
                <a:gd name="f226" fmla="*/ f165 1 f100"/>
                <a:gd name="f227" fmla="*/ f166 1 f100"/>
                <a:gd name="f228" fmla="*/ f167 1 f100"/>
                <a:gd name="f229" fmla="*/ f168 1 f100"/>
                <a:gd name="f230" fmla="*/ f169 1 f100"/>
                <a:gd name="f231" fmla="*/ f170 1 f100"/>
                <a:gd name="f232" fmla="*/ f171 1 f100"/>
                <a:gd name="f233" fmla="*/ f172 1 f100"/>
                <a:gd name="f234" fmla="*/ f173 1 f100"/>
                <a:gd name="f235" fmla="*/ f174 1 f100"/>
                <a:gd name="f236" fmla="*/ f175 1 f100"/>
                <a:gd name="f237" fmla="*/ f176 1 f100"/>
                <a:gd name="f238" fmla="*/ f177 1 f100"/>
                <a:gd name="f239" fmla="*/ f178 1 f100"/>
                <a:gd name="f240" fmla="*/ f179 1 f100"/>
                <a:gd name="f241" fmla="*/ f180 1 f100"/>
                <a:gd name="f242" fmla="*/ f181 1 f100"/>
                <a:gd name="f243" fmla="*/ f182 1 f100"/>
                <a:gd name="f244" fmla="*/ f183 1 f100"/>
                <a:gd name="f245" fmla="*/ f184 1 f100"/>
                <a:gd name="f246" fmla="*/ f185 1 f100"/>
                <a:gd name="f247" fmla="*/ f186 1 f100"/>
                <a:gd name="f248" fmla="*/ f187 1 f100"/>
                <a:gd name="f249" fmla="*/ f188 1 f100"/>
                <a:gd name="f250" fmla="*/ f189 1 f100"/>
                <a:gd name="f251" fmla="*/ f190 1 f100"/>
                <a:gd name="f252" fmla="*/ f191 1 f100"/>
                <a:gd name="f253" fmla="*/ f192 1 f100"/>
                <a:gd name="f254" fmla="*/ f193 1 f100"/>
                <a:gd name="f255" fmla="*/ f194 1 f100"/>
                <a:gd name="f256" fmla="*/ f195 1 f100"/>
                <a:gd name="f257" fmla="*/ f196 1 f100"/>
                <a:gd name="f258" fmla="*/ f197 1 f100"/>
                <a:gd name="f259" fmla="*/ f198 1 f100"/>
                <a:gd name="f260" fmla="*/ f199 1 f100"/>
                <a:gd name="f261" fmla="*/ f200 1 f100"/>
                <a:gd name="f262" fmla="*/ f201 1 f100"/>
                <a:gd name="f263" fmla="*/ f202 1 f100"/>
                <a:gd name="f264" fmla="*/ f203 1 f100"/>
                <a:gd name="f265" fmla="*/ f204 1 f100"/>
                <a:gd name="f266" fmla="*/ f205 1 f100"/>
                <a:gd name="f267" fmla="*/ f206 1 f100"/>
                <a:gd name="f268" fmla="*/ f207 1 f100"/>
                <a:gd name="f269" fmla="*/ f208 1 f100"/>
                <a:gd name="f270" fmla="*/ f209 1 f100"/>
                <a:gd name="f271" fmla="*/ f210 1 f100"/>
                <a:gd name="f272" fmla="*/ f211 1 f100"/>
                <a:gd name="f273" fmla="*/ f212 1 f100"/>
                <a:gd name="f274" fmla="*/ f213 1 f100"/>
                <a:gd name="f275" fmla="*/ f214 1 f100"/>
                <a:gd name="f276" fmla="*/ f215 1 f100"/>
                <a:gd name="f277" fmla="*/ f216 1 f100"/>
                <a:gd name="f278" fmla="*/ f217 1 f100"/>
                <a:gd name="f279" fmla="*/ f218 f96 1"/>
                <a:gd name="f280" fmla="*/ f219 f96 1"/>
                <a:gd name="f281" fmla="*/ f219 f97 1"/>
                <a:gd name="f282" fmla="*/ f218 f97 1"/>
                <a:gd name="f283" fmla="*/ f221 f96 1"/>
                <a:gd name="f284" fmla="*/ f222 f97 1"/>
                <a:gd name="f285" fmla="*/ f223 f96 1"/>
                <a:gd name="f286" fmla="*/ f224 f97 1"/>
                <a:gd name="f287" fmla="*/ f225 f96 1"/>
                <a:gd name="f288" fmla="*/ f226 f97 1"/>
                <a:gd name="f289" fmla="*/ f227 f96 1"/>
                <a:gd name="f290" fmla="*/ f228 f97 1"/>
                <a:gd name="f291" fmla="*/ f229 f96 1"/>
                <a:gd name="f292" fmla="*/ f230 f97 1"/>
                <a:gd name="f293" fmla="*/ f231 f96 1"/>
                <a:gd name="f294" fmla="*/ f232 f97 1"/>
                <a:gd name="f295" fmla="*/ f233 f96 1"/>
                <a:gd name="f296" fmla="*/ f234 f97 1"/>
                <a:gd name="f297" fmla="*/ f235 f96 1"/>
                <a:gd name="f298" fmla="*/ f236 f97 1"/>
                <a:gd name="f299" fmla="*/ f237 f96 1"/>
                <a:gd name="f300" fmla="*/ f238 f97 1"/>
                <a:gd name="f301" fmla="*/ f239 f96 1"/>
                <a:gd name="f302" fmla="*/ f240 f97 1"/>
                <a:gd name="f303" fmla="*/ f241 f96 1"/>
                <a:gd name="f304" fmla="*/ f242 f97 1"/>
                <a:gd name="f305" fmla="*/ f243 f96 1"/>
                <a:gd name="f306" fmla="*/ f244 f97 1"/>
                <a:gd name="f307" fmla="*/ f245 f96 1"/>
                <a:gd name="f308" fmla="*/ f246 f97 1"/>
                <a:gd name="f309" fmla="*/ f247 f96 1"/>
                <a:gd name="f310" fmla="*/ f248 f97 1"/>
                <a:gd name="f311" fmla="*/ f249 f96 1"/>
                <a:gd name="f312" fmla="*/ f250 f97 1"/>
                <a:gd name="f313" fmla="*/ f251 f96 1"/>
                <a:gd name="f314" fmla="*/ f252 f97 1"/>
                <a:gd name="f315" fmla="*/ f253 f96 1"/>
                <a:gd name="f316" fmla="*/ f254 f96 1"/>
                <a:gd name="f317" fmla="*/ f255 f96 1"/>
                <a:gd name="f318" fmla="*/ f256 f96 1"/>
                <a:gd name="f319" fmla="*/ f257 f97 1"/>
                <a:gd name="f320" fmla="*/ f258 f96 1"/>
                <a:gd name="f321" fmla="*/ f259 f97 1"/>
                <a:gd name="f322" fmla="*/ f260 f96 1"/>
                <a:gd name="f323" fmla="*/ f261 f96 1"/>
                <a:gd name="f324" fmla="*/ f262 f96 1"/>
                <a:gd name="f325" fmla="*/ f263 f97 1"/>
                <a:gd name="f326" fmla="*/ f264 f96 1"/>
                <a:gd name="f327" fmla="*/ f265 f97 1"/>
                <a:gd name="f328" fmla="*/ f266 f96 1"/>
                <a:gd name="f329" fmla="*/ f267 f96 1"/>
                <a:gd name="f330" fmla="*/ f268 f96 1"/>
                <a:gd name="f331" fmla="*/ f269 f96 1"/>
                <a:gd name="f332" fmla="*/ f270 f96 1"/>
                <a:gd name="f333" fmla="*/ f271 f96 1"/>
                <a:gd name="f334" fmla="*/ f272 f96 1"/>
                <a:gd name="f335" fmla="*/ f273 f96 1"/>
                <a:gd name="f336" fmla="*/ f274 f97 1"/>
                <a:gd name="f337" fmla="*/ f275 f96 1"/>
                <a:gd name="f338" fmla="*/ f276 f97 1"/>
                <a:gd name="f339" fmla="*/ f277 f96 1"/>
                <a:gd name="f340" fmla="*/ f278 f96 1"/>
              </a:gdLst>
              <a:ahLst/>
              <a:cxnLst>
                <a:cxn ang="3cd4">
                  <a:pos x="hc" y="t"/>
                </a:cxn>
                <a:cxn ang="0">
                  <a:pos x="r" y="vc"/>
                </a:cxn>
                <a:cxn ang="cd4">
                  <a:pos x="hc" y="b"/>
                </a:cxn>
                <a:cxn ang="cd2">
                  <a:pos x="l" y="vc"/>
                </a:cxn>
                <a:cxn ang="f220">
                  <a:pos x="f283" y="f284"/>
                </a:cxn>
                <a:cxn ang="f220">
                  <a:pos x="f285" y="f286"/>
                </a:cxn>
                <a:cxn ang="f220">
                  <a:pos x="f287" y="f288"/>
                </a:cxn>
                <a:cxn ang="f220">
                  <a:pos x="f289" y="f290"/>
                </a:cxn>
                <a:cxn ang="f220">
                  <a:pos x="f291" y="f292"/>
                </a:cxn>
                <a:cxn ang="f220">
                  <a:pos x="f293" y="f294"/>
                </a:cxn>
                <a:cxn ang="f220">
                  <a:pos x="f295" y="f296"/>
                </a:cxn>
                <a:cxn ang="f220">
                  <a:pos x="f297" y="f298"/>
                </a:cxn>
                <a:cxn ang="f220">
                  <a:pos x="f299" y="f300"/>
                </a:cxn>
                <a:cxn ang="f220">
                  <a:pos x="f301" y="f302"/>
                </a:cxn>
                <a:cxn ang="f220">
                  <a:pos x="f303" y="f304"/>
                </a:cxn>
                <a:cxn ang="f220">
                  <a:pos x="f305" y="f306"/>
                </a:cxn>
                <a:cxn ang="f220">
                  <a:pos x="f307" y="f308"/>
                </a:cxn>
                <a:cxn ang="f220">
                  <a:pos x="f309" y="f310"/>
                </a:cxn>
                <a:cxn ang="f220">
                  <a:pos x="f311" y="f312"/>
                </a:cxn>
                <a:cxn ang="f220">
                  <a:pos x="f313" y="f314"/>
                </a:cxn>
                <a:cxn ang="f220">
                  <a:pos x="f315" y="f314"/>
                </a:cxn>
                <a:cxn ang="f220">
                  <a:pos x="f316" y="f312"/>
                </a:cxn>
                <a:cxn ang="f220">
                  <a:pos x="f317" y="f310"/>
                </a:cxn>
                <a:cxn ang="f220">
                  <a:pos x="f318" y="f319"/>
                </a:cxn>
                <a:cxn ang="f220">
                  <a:pos x="f320" y="f321"/>
                </a:cxn>
                <a:cxn ang="f220">
                  <a:pos x="f322" y="f304"/>
                </a:cxn>
                <a:cxn ang="f220">
                  <a:pos x="f323" y="f302"/>
                </a:cxn>
                <a:cxn ang="f220">
                  <a:pos x="f324" y="f325"/>
                </a:cxn>
                <a:cxn ang="f220">
                  <a:pos x="f326" y="f327"/>
                </a:cxn>
                <a:cxn ang="f220">
                  <a:pos x="f328" y="f296"/>
                </a:cxn>
                <a:cxn ang="f220">
                  <a:pos x="f329" y="f294"/>
                </a:cxn>
                <a:cxn ang="f220">
                  <a:pos x="f330" y="f292"/>
                </a:cxn>
                <a:cxn ang="f220">
                  <a:pos x="f331" y="f290"/>
                </a:cxn>
                <a:cxn ang="f220">
                  <a:pos x="f332" y="f288"/>
                </a:cxn>
                <a:cxn ang="f220">
                  <a:pos x="f333" y="f286"/>
                </a:cxn>
                <a:cxn ang="f220">
                  <a:pos x="f334" y="f284"/>
                </a:cxn>
                <a:cxn ang="f220">
                  <a:pos x="f335" y="f336"/>
                </a:cxn>
                <a:cxn ang="f220">
                  <a:pos x="f337" y="f338"/>
                </a:cxn>
                <a:cxn ang="f220">
                  <a:pos x="f339" y="f338"/>
                </a:cxn>
                <a:cxn ang="f220">
                  <a:pos x="f340" y="f336"/>
                </a:cxn>
                <a:cxn ang="f220">
                  <a:pos x="f283" y="f284"/>
                </a:cxn>
              </a:cxnLst>
              <a:rect l="f279" t="f282" r="f280" b="f281"/>
              <a:pathLst>
                <a:path w="2980266" h="2980266">
                  <a:moveTo>
                    <a:pt x="f7" y="f8"/>
                  </a:moveTo>
                  <a:lnTo>
                    <a:pt x="f9" y="f10"/>
                  </a:lnTo>
                  <a:lnTo>
                    <a:pt x="f11" y="f12"/>
                  </a:lnTo>
                  <a:lnTo>
                    <a:pt x="f13" y="f14"/>
                  </a:lnTo>
                  <a:cubicBezTo>
                    <a:pt x="f15" y="f16"/>
                    <a:pt x="f17" y="f18"/>
                    <a:pt x="f19" y="f20"/>
                  </a:cubicBezTo>
                  <a:lnTo>
                    <a:pt x="f21" y="f22"/>
                  </a:lnTo>
                  <a:lnTo>
                    <a:pt x="f23" y="f24"/>
                  </a:lnTo>
                  <a:lnTo>
                    <a:pt x="f25" y="f26"/>
                  </a:lnTo>
                  <a:cubicBezTo>
                    <a:pt x="f27" y="f28"/>
                    <a:pt x="f29" y="f30"/>
                    <a:pt x="f31" y="f32"/>
                  </a:cubicBezTo>
                  <a:lnTo>
                    <a:pt x="f33" y="f34"/>
                  </a:lnTo>
                  <a:lnTo>
                    <a:pt x="f35" y="f36"/>
                  </a:lnTo>
                  <a:lnTo>
                    <a:pt x="f37" y="f38"/>
                  </a:lnTo>
                  <a:cubicBezTo>
                    <a:pt x="f39" y="f40"/>
                    <a:pt x="f41" y="f42"/>
                    <a:pt x="f43" y="f44"/>
                  </a:cubicBezTo>
                  <a:lnTo>
                    <a:pt x="f45" y="f46"/>
                  </a:lnTo>
                  <a:lnTo>
                    <a:pt x="f47" y="f48"/>
                  </a:lnTo>
                  <a:lnTo>
                    <a:pt x="f49" y="f50"/>
                  </a:lnTo>
                  <a:cubicBezTo>
                    <a:pt x="f51" y="f52"/>
                    <a:pt x="f53" y="f52"/>
                    <a:pt x="f54" y="f50"/>
                  </a:cubicBezTo>
                  <a:lnTo>
                    <a:pt x="f55" y="f48"/>
                  </a:lnTo>
                  <a:lnTo>
                    <a:pt x="f56" y="f46"/>
                  </a:lnTo>
                  <a:lnTo>
                    <a:pt x="f57" y="f58"/>
                  </a:lnTo>
                  <a:cubicBezTo>
                    <a:pt x="f59" y="f60"/>
                    <a:pt x="f61" y="f62"/>
                    <a:pt x="f63" y="f64"/>
                  </a:cubicBezTo>
                  <a:lnTo>
                    <a:pt x="f65" y="f36"/>
                  </a:lnTo>
                  <a:lnTo>
                    <a:pt x="f66" y="f34"/>
                  </a:lnTo>
                  <a:lnTo>
                    <a:pt x="f67" y="f68"/>
                  </a:lnTo>
                  <a:cubicBezTo>
                    <a:pt x="f69" y="f70"/>
                    <a:pt x="f71" y="f28"/>
                    <a:pt x="f72" y="f73"/>
                  </a:cubicBezTo>
                  <a:lnTo>
                    <a:pt x="f74" y="f24"/>
                  </a:lnTo>
                  <a:lnTo>
                    <a:pt x="f75" y="f22"/>
                  </a:lnTo>
                  <a:lnTo>
                    <a:pt x="f76" y="f20"/>
                  </a:lnTo>
                  <a:cubicBezTo>
                    <a:pt x="f77" y="f18"/>
                    <a:pt x="f78" y="f16"/>
                    <a:pt x="f79" y="f14"/>
                  </a:cubicBezTo>
                  <a:lnTo>
                    <a:pt x="f80" y="f12"/>
                  </a:lnTo>
                  <a:lnTo>
                    <a:pt x="f81" y="f10"/>
                  </a:lnTo>
                  <a:lnTo>
                    <a:pt x="f82" y="f8"/>
                  </a:lnTo>
                  <a:cubicBezTo>
                    <a:pt x="f83" y="f84"/>
                    <a:pt x="f85" y="f86"/>
                    <a:pt x="f87" y="f88"/>
                  </a:cubicBezTo>
                  <a:lnTo>
                    <a:pt x="f89" y="f90"/>
                  </a:lnTo>
                  <a:lnTo>
                    <a:pt x="f91" y="f90"/>
                  </a:lnTo>
                  <a:lnTo>
                    <a:pt x="f92" y="f88"/>
                  </a:lnTo>
                  <a:cubicBezTo>
                    <a:pt x="f93" y="f86"/>
                    <a:pt x="f94" y="f84"/>
                    <a:pt x="f7" y="f8"/>
                  </a:cubicBezTo>
                  <a:close/>
                </a:path>
              </a:pathLst>
            </a:custGeom>
            <a:solidFill>
              <a:srgbClr val="D97828"/>
            </a:solidFill>
            <a:ln cap="flat">
              <a:noFill/>
              <a:prstDash val="solid"/>
            </a:ln>
          </p:spPr>
          <p:txBody>
            <a:bodyPr lIns="474141" tIns="548351" rIns="474141" bIns="587442" anchor="ctr" anchorCtr="1"/>
            <a:lstStyle/>
            <a:p>
              <a:pPr algn="ctr" defTabSz="866776" fontAlgn="auto" hangingPunct="1">
                <a:lnSpc>
                  <a:spcPct val="90000"/>
                </a:lnSpc>
                <a:spcBef>
                  <a:spcPts val="0"/>
                </a:spcBef>
                <a:spcAft>
                  <a:spcPts val="825"/>
                </a:spcAft>
                <a:defRPr sz="1800" b="0" i="0" u="none" strike="noStrike" kern="0" cap="none" spc="0" baseline="0">
                  <a:solidFill>
                    <a:srgbClr val="000000"/>
                  </a:solidFill>
                  <a:uFillTx/>
                </a:defRPr>
              </a:pPr>
              <a:r>
                <a:rPr lang="fr-FR" sz="1350" kern="0">
                  <a:solidFill>
                    <a:srgbClr val="FFFFFF"/>
                  </a:solidFill>
                  <a:latin typeface="Garamond"/>
                </a:rPr>
                <a:t>Tournaments</a:t>
              </a:r>
            </a:p>
          </p:txBody>
        </p:sp>
        <p:sp>
          <p:nvSpPr>
            <p:cNvPr id="4" name="Forme libre 3"/>
            <p:cNvSpPr/>
            <p:nvPr/>
          </p:nvSpPr>
          <p:spPr>
            <a:xfrm>
              <a:off x="6252916" y="3098548"/>
              <a:ext cx="2012501" cy="1812153"/>
            </a:xfrm>
            <a:custGeom>
              <a:avLst/>
              <a:gdLst>
                <a:gd name="f0" fmla="val 10800000"/>
                <a:gd name="f1" fmla="val 5400000"/>
                <a:gd name="f2" fmla="val 180"/>
                <a:gd name="f3" fmla="val w"/>
                <a:gd name="f4" fmla="val h"/>
                <a:gd name="f5" fmla="val 0"/>
                <a:gd name="f6" fmla="val 2167466"/>
                <a:gd name="f7" fmla="val 1621800"/>
                <a:gd name="f8" fmla="val 548964"/>
                <a:gd name="f9" fmla="val 1941574"/>
                <a:gd name="f10" fmla="val 452590"/>
                <a:gd name="f11" fmla="val 2059240"/>
                <a:gd name="f12" fmla="val 656392"/>
                <a:gd name="f13" fmla="val 1815890"/>
                <a:gd name="f14" fmla="val 885138"/>
                <a:gd name="f15" fmla="val 1851165"/>
                <a:gd name="f16" fmla="val 1015185"/>
                <a:gd name="f17" fmla="val 1152281"/>
                <a:gd name="f18" fmla="val 1282328"/>
                <a:gd name="f19" fmla="val 1511074"/>
                <a:gd name="f20" fmla="val 1714876"/>
                <a:gd name="f21" fmla="val 1618502"/>
                <a:gd name="f22" fmla="val 1526813"/>
                <a:gd name="f23" fmla="val 1714075"/>
                <a:gd name="f24" fmla="val 1408085"/>
                <a:gd name="f25" fmla="val 1782623"/>
                <a:gd name="f26" fmla="val 1277823"/>
                <a:gd name="f27" fmla="val 1817097"/>
                <a:gd name="f28" fmla="val 1201398"/>
                <a:gd name="f29" fmla="val 2142217"/>
                <a:gd name="f30" fmla="val 966068"/>
                <a:gd name="f31" fmla="val 889643"/>
                <a:gd name="f32" fmla="val 759381"/>
                <a:gd name="f33" fmla="val 1782622"/>
                <a:gd name="f34" fmla="val 640653"/>
                <a:gd name="f35" fmla="val 1714074"/>
                <a:gd name="f36" fmla="val 545666"/>
                <a:gd name="f37" fmla="val 225892"/>
                <a:gd name="f38" fmla="val 108226"/>
                <a:gd name="f39" fmla="val 351576"/>
                <a:gd name="f40" fmla="val 316301"/>
                <a:gd name="f41" fmla="val 453391"/>
                <a:gd name="f42" fmla="val 384843"/>
                <a:gd name="f43" fmla="val 350369"/>
                <a:gd name="f44" fmla="val 25249"/>
                <a:gd name="f45" fmla="val 384844"/>
                <a:gd name="f46" fmla="val 453392"/>
                <a:gd name="f47" fmla="+- 0 0 -90"/>
                <a:gd name="f48" fmla="*/ f3 1 2167466"/>
                <a:gd name="f49" fmla="*/ f4 1 2167466"/>
                <a:gd name="f50" fmla="+- f6 0 f5"/>
                <a:gd name="f51" fmla="*/ f47 f0 1"/>
                <a:gd name="f52" fmla="*/ f50 1 2167466"/>
                <a:gd name="f53" fmla="*/ 1621800 f50 1"/>
                <a:gd name="f54" fmla="*/ 548964 f50 1"/>
                <a:gd name="f55" fmla="*/ 1941574 f50 1"/>
                <a:gd name="f56" fmla="*/ 452590 f50 1"/>
                <a:gd name="f57" fmla="*/ 2059240 f50 1"/>
                <a:gd name="f58" fmla="*/ 656392 f50 1"/>
                <a:gd name="f59" fmla="*/ 1815890 f50 1"/>
                <a:gd name="f60" fmla="*/ 885138 f50 1"/>
                <a:gd name="f61" fmla="*/ 1282328 f50 1"/>
                <a:gd name="f62" fmla="*/ 1511074 f50 1"/>
                <a:gd name="f63" fmla="*/ 1714876 f50 1"/>
                <a:gd name="f64" fmla="*/ 1618502 f50 1"/>
                <a:gd name="f65" fmla="*/ 1277823 f50 1"/>
                <a:gd name="f66" fmla="*/ 1817097 f50 1"/>
                <a:gd name="f67" fmla="*/ 1201398 f50 1"/>
                <a:gd name="f68" fmla="*/ 2142217 f50 1"/>
                <a:gd name="f69" fmla="*/ 966068 f50 1"/>
                <a:gd name="f70" fmla="*/ 889643 f50 1"/>
                <a:gd name="f71" fmla="*/ 545666 f50 1"/>
                <a:gd name="f72" fmla="*/ 225892 f50 1"/>
                <a:gd name="f73" fmla="*/ 108226 f50 1"/>
                <a:gd name="f74" fmla="*/ 351576 f50 1"/>
                <a:gd name="f75" fmla="*/ 350369 f50 1"/>
                <a:gd name="f76" fmla="*/ 25249 f50 1"/>
                <a:gd name="f77" fmla="*/ f51 1 f2"/>
                <a:gd name="f78" fmla="*/ f53 1 2167466"/>
                <a:gd name="f79" fmla="*/ f54 1 2167466"/>
                <a:gd name="f80" fmla="*/ f55 1 2167466"/>
                <a:gd name="f81" fmla="*/ f56 1 2167466"/>
                <a:gd name="f82" fmla="*/ f57 1 2167466"/>
                <a:gd name="f83" fmla="*/ f58 1 2167466"/>
                <a:gd name="f84" fmla="*/ f59 1 2167466"/>
                <a:gd name="f85" fmla="*/ f60 1 2167466"/>
                <a:gd name="f86" fmla="*/ f61 1 2167466"/>
                <a:gd name="f87" fmla="*/ f62 1 2167466"/>
                <a:gd name="f88" fmla="*/ f63 1 2167466"/>
                <a:gd name="f89" fmla="*/ f64 1 2167466"/>
                <a:gd name="f90" fmla="*/ f65 1 2167466"/>
                <a:gd name="f91" fmla="*/ f66 1 2167466"/>
                <a:gd name="f92" fmla="*/ f67 1 2167466"/>
                <a:gd name="f93" fmla="*/ f68 1 2167466"/>
                <a:gd name="f94" fmla="*/ f69 1 2167466"/>
                <a:gd name="f95" fmla="*/ f70 1 2167466"/>
                <a:gd name="f96" fmla="*/ f71 1 2167466"/>
                <a:gd name="f97" fmla="*/ f72 1 2167466"/>
                <a:gd name="f98" fmla="*/ f73 1 2167466"/>
                <a:gd name="f99" fmla="*/ f74 1 2167466"/>
                <a:gd name="f100" fmla="*/ f75 1 2167466"/>
                <a:gd name="f101" fmla="*/ f76 1 2167466"/>
                <a:gd name="f102" fmla="*/ f5 1 f52"/>
                <a:gd name="f103" fmla="*/ f6 1 f52"/>
                <a:gd name="f104" fmla="+- f77 0 f1"/>
                <a:gd name="f105" fmla="*/ f78 1 f52"/>
                <a:gd name="f106" fmla="*/ f79 1 f52"/>
                <a:gd name="f107" fmla="*/ f80 1 f52"/>
                <a:gd name="f108" fmla="*/ f81 1 f52"/>
                <a:gd name="f109" fmla="*/ f82 1 f52"/>
                <a:gd name="f110" fmla="*/ f83 1 f52"/>
                <a:gd name="f111" fmla="*/ f84 1 f52"/>
                <a:gd name="f112" fmla="*/ f85 1 f52"/>
                <a:gd name="f113" fmla="*/ f86 1 f52"/>
                <a:gd name="f114" fmla="*/ f87 1 f52"/>
                <a:gd name="f115" fmla="*/ f88 1 f52"/>
                <a:gd name="f116" fmla="*/ f89 1 f52"/>
                <a:gd name="f117" fmla="*/ f90 1 f52"/>
                <a:gd name="f118" fmla="*/ f91 1 f52"/>
                <a:gd name="f119" fmla="*/ f92 1 f52"/>
                <a:gd name="f120" fmla="*/ f93 1 f52"/>
                <a:gd name="f121" fmla="*/ f94 1 f52"/>
                <a:gd name="f122" fmla="*/ f95 1 f52"/>
                <a:gd name="f123" fmla="*/ f96 1 f52"/>
                <a:gd name="f124" fmla="*/ f97 1 f52"/>
                <a:gd name="f125" fmla="*/ f98 1 f52"/>
                <a:gd name="f126" fmla="*/ f99 1 f52"/>
                <a:gd name="f127" fmla="*/ f100 1 f52"/>
                <a:gd name="f128" fmla="*/ f101 1 f52"/>
                <a:gd name="f129" fmla="*/ f102 f48 1"/>
                <a:gd name="f130" fmla="*/ f103 f48 1"/>
                <a:gd name="f131" fmla="*/ f103 f49 1"/>
                <a:gd name="f132" fmla="*/ f102 f49 1"/>
                <a:gd name="f133" fmla="*/ f105 f48 1"/>
                <a:gd name="f134" fmla="*/ f106 f49 1"/>
                <a:gd name="f135" fmla="*/ f107 f48 1"/>
                <a:gd name="f136" fmla="*/ f108 f49 1"/>
                <a:gd name="f137" fmla="*/ f109 f48 1"/>
                <a:gd name="f138" fmla="*/ f110 f49 1"/>
                <a:gd name="f139" fmla="*/ f111 f48 1"/>
                <a:gd name="f140" fmla="*/ f112 f49 1"/>
                <a:gd name="f141" fmla="*/ f113 f49 1"/>
                <a:gd name="f142" fmla="*/ f114 f49 1"/>
                <a:gd name="f143" fmla="*/ f115 f49 1"/>
                <a:gd name="f144" fmla="*/ f116 f49 1"/>
                <a:gd name="f145" fmla="*/ f117 f48 1"/>
                <a:gd name="f146" fmla="*/ f118 f49 1"/>
                <a:gd name="f147" fmla="*/ f119 f48 1"/>
                <a:gd name="f148" fmla="*/ f120 f49 1"/>
                <a:gd name="f149" fmla="*/ f121 f48 1"/>
                <a:gd name="f150" fmla="*/ f122 f48 1"/>
                <a:gd name="f151" fmla="*/ f123 f48 1"/>
                <a:gd name="f152" fmla="*/ f124 f48 1"/>
                <a:gd name="f153" fmla="*/ f125 f48 1"/>
                <a:gd name="f154" fmla="*/ f126 f48 1"/>
                <a:gd name="f155" fmla="*/ f127 f49 1"/>
                <a:gd name="f156" fmla="*/ f128 f49 1"/>
              </a:gdLst>
              <a:ahLst/>
              <a:cxnLst>
                <a:cxn ang="3cd4">
                  <a:pos x="hc" y="t"/>
                </a:cxn>
                <a:cxn ang="0">
                  <a:pos x="r" y="vc"/>
                </a:cxn>
                <a:cxn ang="cd4">
                  <a:pos x="hc" y="b"/>
                </a:cxn>
                <a:cxn ang="cd2">
                  <a:pos x="l" y="vc"/>
                </a:cxn>
                <a:cxn ang="f104">
                  <a:pos x="f133" y="f134"/>
                </a:cxn>
                <a:cxn ang="f104">
                  <a:pos x="f135" y="f136"/>
                </a:cxn>
                <a:cxn ang="f104">
                  <a:pos x="f137" y="f138"/>
                </a:cxn>
                <a:cxn ang="f104">
                  <a:pos x="f139" y="f140"/>
                </a:cxn>
                <a:cxn ang="f104">
                  <a:pos x="f139" y="f141"/>
                </a:cxn>
                <a:cxn ang="f104">
                  <a:pos x="f137" y="f142"/>
                </a:cxn>
                <a:cxn ang="f104">
                  <a:pos x="f135" y="f143"/>
                </a:cxn>
                <a:cxn ang="f104">
                  <a:pos x="f133" y="f144"/>
                </a:cxn>
                <a:cxn ang="f104">
                  <a:pos x="f145" y="f146"/>
                </a:cxn>
                <a:cxn ang="f104">
                  <a:pos x="f147" y="f148"/>
                </a:cxn>
                <a:cxn ang="f104">
                  <a:pos x="f149" y="f148"/>
                </a:cxn>
                <a:cxn ang="f104">
                  <a:pos x="f150" y="f146"/>
                </a:cxn>
                <a:cxn ang="f104">
                  <a:pos x="f151" y="f144"/>
                </a:cxn>
                <a:cxn ang="f104">
                  <a:pos x="f152" y="f143"/>
                </a:cxn>
                <a:cxn ang="f104">
                  <a:pos x="f153" y="f142"/>
                </a:cxn>
                <a:cxn ang="f104">
                  <a:pos x="f154" y="f141"/>
                </a:cxn>
                <a:cxn ang="f104">
                  <a:pos x="f154" y="f140"/>
                </a:cxn>
                <a:cxn ang="f104">
                  <a:pos x="f153" y="f138"/>
                </a:cxn>
                <a:cxn ang="f104">
                  <a:pos x="f152" y="f136"/>
                </a:cxn>
                <a:cxn ang="f104">
                  <a:pos x="f151" y="f134"/>
                </a:cxn>
                <a:cxn ang="f104">
                  <a:pos x="f150" y="f155"/>
                </a:cxn>
                <a:cxn ang="f104">
                  <a:pos x="f149" y="f156"/>
                </a:cxn>
                <a:cxn ang="f104">
                  <a:pos x="f147" y="f156"/>
                </a:cxn>
                <a:cxn ang="f104">
                  <a:pos x="f145" y="f155"/>
                </a:cxn>
                <a:cxn ang="f104">
                  <a:pos x="f133" y="f134"/>
                </a:cxn>
              </a:cxnLst>
              <a:rect l="f129" t="f132" r="f130" b="f131"/>
              <a:pathLst>
                <a:path w="2167466" h="2167466">
                  <a:moveTo>
                    <a:pt x="f7" y="f8"/>
                  </a:moveTo>
                  <a:lnTo>
                    <a:pt x="f9" y="f10"/>
                  </a:lnTo>
                  <a:lnTo>
                    <a:pt x="f11" y="f12"/>
                  </a:lnTo>
                  <a:lnTo>
                    <a:pt x="f13" y="f14"/>
                  </a:lnTo>
                  <a:cubicBezTo>
                    <a:pt x="f15" y="f16"/>
                    <a:pt x="f15" y="f17"/>
                    <a:pt x="f13" y="f18"/>
                  </a:cubicBezTo>
                  <a:lnTo>
                    <a:pt x="f11" y="f19"/>
                  </a:lnTo>
                  <a:lnTo>
                    <a:pt x="f9" y="f20"/>
                  </a:lnTo>
                  <a:lnTo>
                    <a:pt x="f7" y="f21"/>
                  </a:lnTo>
                  <a:cubicBezTo>
                    <a:pt x="f22" y="f23"/>
                    <a:pt x="f24" y="f25"/>
                    <a:pt x="f26" y="f27"/>
                  </a:cubicBezTo>
                  <a:lnTo>
                    <a:pt x="f28" y="f29"/>
                  </a:lnTo>
                  <a:lnTo>
                    <a:pt x="f30" y="f29"/>
                  </a:lnTo>
                  <a:lnTo>
                    <a:pt x="f31" y="f27"/>
                  </a:lnTo>
                  <a:cubicBezTo>
                    <a:pt x="f32" y="f33"/>
                    <a:pt x="f34" y="f35"/>
                    <a:pt x="f36" y="f21"/>
                  </a:cubicBezTo>
                  <a:lnTo>
                    <a:pt x="f37" y="f20"/>
                  </a:lnTo>
                  <a:lnTo>
                    <a:pt x="f38" y="f19"/>
                  </a:lnTo>
                  <a:lnTo>
                    <a:pt x="f39" y="f18"/>
                  </a:lnTo>
                  <a:cubicBezTo>
                    <a:pt x="f40" y="f17"/>
                    <a:pt x="f40" y="f16"/>
                    <a:pt x="f39" y="f14"/>
                  </a:cubicBezTo>
                  <a:lnTo>
                    <a:pt x="f38" y="f12"/>
                  </a:lnTo>
                  <a:lnTo>
                    <a:pt x="f37" y="f10"/>
                  </a:lnTo>
                  <a:lnTo>
                    <a:pt x="f36" y="f8"/>
                  </a:lnTo>
                  <a:cubicBezTo>
                    <a:pt x="f34" y="f41"/>
                    <a:pt x="f32" y="f42"/>
                    <a:pt x="f31" y="f43"/>
                  </a:cubicBezTo>
                  <a:lnTo>
                    <a:pt x="f30" y="f44"/>
                  </a:lnTo>
                  <a:lnTo>
                    <a:pt x="f28" y="f44"/>
                  </a:lnTo>
                  <a:lnTo>
                    <a:pt x="f26" y="f43"/>
                  </a:lnTo>
                  <a:cubicBezTo>
                    <a:pt x="f24" y="f45"/>
                    <a:pt x="f22" y="f46"/>
                    <a:pt x="f7" y="f8"/>
                  </a:cubicBezTo>
                  <a:close/>
                </a:path>
              </a:pathLst>
            </a:custGeom>
            <a:solidFill>
              <a:srgbClr val="DC9734"/>
            </a:solidFill>
            <a:ln cap="flat">
              <a:noFill/>
              <a:prstDash val="solid"/>
            </a:ln>
          </p:spPr>
          <p:txBody>
            <a:bodyPr lIns="434015" tIns="436491" rIns="434015" bIns="436491" anchor="ctr" anchorCtr="1"/>
            <a:lstStyle/>
            <a:p>
              <a:pPr algn="ctr" defTabSz="866776" fontAlgn="auto" hangingPunct="1">
                <a:lnSpc>
                  <a:spcPct val="90000"/>
                </a:lnSpc>
                <a:spcBef>
                  <a:spcPts val="0"/>
                </a:spcBef>
                <a:spcAft>
                  <a:spcPts val="825"/>
                </a:spcAft>
                <a:defRPr sz="1800" b="0" i="0" u="none" strike="noStrike" kern="0" cap="none" spc="0" baseline="0">
                  <a:solidFill>
                    <a:srgbClr val="000000"/>
                  </a:solidFill>
                  <a:uFillTx/>
                </a:defRPr>
              </a:pPr>
              <a:r>
                <a:rPr lang="fr-FR" sz="1350" kern="0">
                  <a:solidFill>
                    <a:srgbClr val="FFFFFF"/>
                  </a:solidFill>
                  <a:latin typeface="Garamond"/>
                </a:rPr>
                <a:t>Talents</a:t>
              </a:r>
            </a:p>
          </p:txBody>
        </p:sp>
        <p:sp>
          <p:nvSpPr>
            <p:cNvPr id="5" name="Forme libre 4"/>
            <p:cNvSpPr/>
            <p:nvPr/>
          </p:nvSpPr>
          <p:spPr>
            <a:xfrm>
              <a:off x="7158646" y="1648403"/>
              <a:ext cx="2414578" cy="2174160"/>
            </a:xfrm>
            <a:custGeom>
              <a:avLst/>
              <a:gdLst>
                <a:gd name="f0" fmla="val 10800000"/>
                <a:gd name="f1" fmla="val 5400000"/>
                <a:gd name="f2" fmla="val 180"/>
                <a:gd name="f3" fmla="val w"/>
                <a:gd name="f4" fmla="val h"/>
                <a:gd name="f5" fmla="val 0"/>
                <a:gd name="f6" fmla="val 2123675"/>
                <a:gd name="f7" fmla="val 1366897"/>
                <a:gd name="f8" fmla="val 537190"/>
                <a:gd name="f9" fmla="val 1594045"/>
                <a:gd name="f10" fmla="val 396507"/>
                <a:gd name="f11" fmla="val 1727168"/>
                <a:gd name="f12" fmla="val 529630"/>
                <a:gd name="f13" fmla="val 1586485"/>
                <a:gd name="f14" fmla="val 756778"/>
                <a:gd name="f15" fmla="val 1640670"/>
                <a:gd name="f16" fmla="val 849967"/>
                <a:gd name="f17" fmla="val 1669056"/>
                <a:gd name="f18" fmla="val 955907"/>
                <a:gd name="f19" fmla="val 1668725"/>
                <a:gd name="f20" fmla="val 1063703"/>
                <a:gd name="f21" fmla="val 1904134"/>
                <a:gd name="f22" fmla="val 1190078"/>
                <a:gd name="f23" fmla="val 1855408"/>
                <a:gd name="f24" fmla="val 1371927"/>
                <a:gd name="f25" fmla="val 1588350"/>
                <a:gd name="f26" fmla="val 1363666"/>
                <a:gd name="f27" fmla="val 1534739"/>
                <a:gd name="f28" fmla="val 1457186"/>
                <a:gd name="f29" fmla="val 1588351"/>
                <a:gd name="f30" fmla="val 1371926"/>
                <a:gd name="f31" fmla="val 1669057"/>
                <a:gd name="f32" fmla="val 483005"/>
                <a:gd name="f33" fmla="val 1273708"/>
                <a:gd name="f34" fmla="val 454619"/>
                <a:gd name="f35" fmla="val 1167768"/>
                <a:gd name="f36" fmla="val 454950"/>
                <a:gd name="f37" fmla="val 1059972"/>
                <a:gd name="f38" fmla="val 219541"/>
                <a:gd name="f39" fmla="val 933597"/>
                <a:gd name="f40" fmla="val 268267"/>
                <a:gd name="f41" fmla="val 751748"/>
                <a:gd name="f42" fmla="val 535325"/>
                <a:gd name="f43" fmla="val 760009"/>
                <a:gd name="f44" fmla="val 588936"/>
                <a:gd name="f45" fmla="val 666489"/>
                <a:gd name="f46" fmla="val 535324"/>
                <a:gd name="f47" fmla="val 751749"/>
                <a:gd name="f48" fmla="val 454618"/>
                <a:gd name="f49" fmla="+- 0 0 -90"/>
                <a:gd name="f50" fmla="*/ f3 1 2123675"/>
                <a:gd name="f51" fmla="*/ f4 1 2123675"/>
                <a:gd name="f52" fmla="+- f6 0 f5"/>
                <a:gd name="f53" fmla="*/ f49 f0 1"/>
                <a:gd name="f54" fmla="*/ f52 1 2123675"/>
                <a:gd name="f55" fmla="*/ 1589033 f52 1"/>
                <a:gd name="f56" fmla="*/ 537873 f52 1"/>
                <a:gd name="f57" fmla="*/ 1902347 f52 1"/>
                <a:gd name="f58" fmla="*/ 443446 f52 1"/>
                <a:gd name="f59" fmla="*/ 2017635 f52 1"/>
                <a:gd name="f60" fmla="*/ 643130 f52 1"/>
                <a:gd name="f61" fmla="*/ 1779202 f52 1"/>
                <a:gd name="f62" fmla="*/ 867255 f52 1"/>
                <a:gd name="f63" fmla="*/ 1256420 f52 1"/>
                <a:gd name="f64" fmla="*/ 1480545 f52 1"/>
                <a:gd name="f65" fmla="*/ 1680229 f52 1"/>
                <a:gd name="f66" fmla="*/ 1585802 f52 1"/>
                <a:gd name="f67" fmla="*/ 1252006 f52 1"/>
                <a:gd name="f68" fmla="*/ 1780385 f52 1"/>
                <a:gd name="f69" fmla="*/ 1177125 f52 1"/>
                <a:gd name="f70" fmla="*/ 2098936 f52 1"/>
                <a:gd name="f71" fmla="*/ 946550 f52 1"/>
                <a:gd name="f72" fmla="*/ 871669 f52 1"/>
                <a:gd name="f73" fmla="*/ 534642 f52 1"/>
                <a:gd name="f74" fmla="*/ 221328 f52 1"/>
                <a:gd name="f75" fmla="*/ 106040 f52 1"/>
                <a:gd name="f76" fmla="*/ 344473 f52 1"/>
                <a:gd name="f77" fmla="*/ 343290 f52 1"/>
                <a:gd name="f78" fmla="*/ 24739 f52 1"/>
                <a:gd name="f79" fmla="*/ f53 1 f2"/>
                <a:gd name="f80" fmla="*/ f55 1 2123675"/>
                <a:gd name="f81" fmla="*/ f56 1 2123675"/>
                <a:gd name="f82" fmla="*/ f57 1 2123675"/>
                <a:gd name="f83" fmla="*/ f58 1 2123675"/>
                <a:gd name="f84" fmla="*/ f59 1 2123675"/>
                <a:gd name="f85" fmla="*/ f60 1 2123675"/>
                <a:gd name="f86" fmla="*/ f61 1 2123675"/>
                <a:gd name="f87" fmla="*/ f62 1 2123675"/>
                <a:gd name="f88" fmla="*/ f63 1 2123675"/>
                <a:gd name="f89" fmla="*/ f64 1 2123675"/>
                <a:gd name="f90" fmla="*/ f65 1 2123675"/>
                <a:gd name="f91" fmla="*/ f66 1 2123675"/>
                <a:gd name="f92" fmla="*/ f67 1 2123675"/>
                <a:gd name="f93" fmla="*/ f68 1 2123675"/>
                <a:gd name="f94" fmla="*/ f69 1 2123675"/>
                <a:gd name="f95" fmla="*/ f70 1 2123675"/>
                <a:gd name="f96" fmla="*/ f71 1 2123675"/>
                <a:gd name="f97" fmla="*/ f72 1 2123675"/>
                <a:gd name="f98" fmla="*/ f73 1 2123675"/>
                <a:gd name="f99" fmla="*/ f74 1 2123675"/>
                <a:gd name="f100" fmla="*/ f75 1 2123675"/>
                <a:gd name="f101" fmla="*/ f76 1 2123675"/>
                <a:gd name="f102" fmla="*/ f77 1 2123675"/>
                <a:gd name="f103" fmla="*/ f78 1 2123675"/>
                <a:gd name="f104" fmla="*/ f5 1 f54"/>
                <a:gd name="f105" fmla="*/ f6 1 f54"/>
                <a:gd name="f106" fmla="+- f79 0 f1"/>
                <a:gd name="f107" fmla="*/ f80 1 f54"/>
                <a:gd name="f108" fmla="*/ f81 1 f54"/>
                <a:gd name="f109" fmla="*/ f82 1 f54"/>
                <a:gd name="f110" fmla="*/ f83 1 f54"/>
                <a:gd name="f111" fmla="*/ f84 1 f54"/>
                <a:gd name="f112" fmla="*/ f85 1 f54"/>
                <a:gd name="f113" fmla="*/ f86 1 f54"/>
                <a:gd name="f114" fmla="*/ f87 1 f54"/>
                <a:gd name="f115" fmla="*/ f88 1 f54"/>
                <a:gd name="f116" fmla="*/ f89 1 f54"/>
                <a:gd name="f117" fmla="*/ f90 1 f54"/>
                <a:gd name="f118" fmla="*/ f91 1 f54"/>
                <a:gd name="f119" fmla="*/ f92 1 f54"/>
                <a:gd name="f120" fmla="*/ f93 1 f54"/>
                <a:gd name="f121" fmla="*/ f94 1 f54"/>
                <a:gd name="f122" fmla="*/ f95 1 f54"/>
                <a:gd name="f123" fmla="*/ f96 1 f54"/>
                <a:gd name="f124" fmla="*/ f97 1 f54"/>
                <a:gd name="f125" fmla="*/ f98 1 f54"/>
                <a:gd name="f126" fmla="*/ f99 1 f54"/>
                <a:gd name="f127" fmla="*/ f100 1 f54"/>
                <a:gd name="f128" fmla="*/ f101 1 f54"/>
                <a:gd name="f129" fmla="*/ f102 1 f54"/>
                <a:gd name="f130" fmla="*/ f103 1 f54"/>
                <a:gd name="f131" fmla="*/ f104 f50 1"/>
                <a:gd name="f132" fmla="*/ f105 f50 1"/>
                <a:gd name="f133" fmla="*/ f105 f51 1"/>
                <a:gd name="f134" fmla="*/ f104 f51 1"/>
                <a:gd name="f135" fmla="*/ f107 f50 1"/>
                <a:gd name="f136" fmla="*/ f108 f51 1"/>
                <a:gd name="f137" fmla="*/ f109 f50 1"/>
                <a:gd name="f138" fmla="*/ f110 f51 1"/>
                <a:gd name="f139" fmla="*/ f111 f50 1"/>
                <a:gd name="f140" fmla="*/ f112 f51 1"/>
                <a:gd name="f141" fmla="*/ f113 f50 1"/>
                <a:gd name="f142" fmla="*/ f114 f51 1"/>
                <a:gd name="f143" fmla="*/ f115 f51 1"/>
                <a:gd name="f144" fmla="*/ f116 f51 1"/>
                <a:gd name="f145" fmla="*/ f117 f51 1"/>
                <a:gd name="f146" fmla="*/ f118 f51 1"/>
                <a:gd name="f147" fmla="*/ f119 f50 1"/>
                <a:gd name="f148" fmla="*/ f120 f51 1"/>
                <a:gd name="f149" fmla="*/ f121 f50 1"/>
                <a:gd name="f150" fmla="*/ f122 f51 1"/>
                <a:gd name="f151" fmla="*/ f123 f50 1"/>
                <a:gd name="f152" fmla="*/ f124 f50 1"/>
                <a:gd name="f153" fmla="*/ f125 f50 1"/>
                <a:gd name="f154" fmla="*/ f126 f50 1"/>
                <a:gd name="f155" fmla="*/ f127 f50 1"/>
                <a:gd name="f156" fmla="*/ f128 f50 1"/>
                <a:gd name="f157" fmla="*/ f129 f51 1"/>
                <a:gd name="f158" fmla="*/ f130 f51 1"/>
              </a:gdLst>
              <a:ahLst/>
              <a:cxnLst>
                <a:cxn ang="3cd4">
                  <a:pos x="hc" y="t"/>
                </a:cxn>
                <a:cxn ang="0">
                  <a:pos x="r" y="vc"/>
                </a:cxn>
                <a:cxn ang="cd4">
                  <a:pos x="hc" y="b"/>
                </a:cxn>
                <a:cxn ang="cd2">
                  <a:pos x="l" y="vc"/>
                </a:cxn>
                <a:cxn ang="f106">
                  <a:pos x="f135" y="f136"/>
                </a:cxn>
                <a:cxn ang="f106">
                  <a:pos x="f137" y="f138"/>
                </a:cxn>
                <a:cxn ang="f106">
                  <a:pos x="f139" y="f140"/>
                </a:cxn>
                <a:cxn ang="f106">
                  <a:pos x="f141" y="f142"/>
                </a:cxn>
                <a:cxn ang="f106">
                  <a:pos x="f141" y="f143"/>
                </a:cxn>
                <a:cxn ang="f106">
                  <a:pos x="f139" y="f144"/>
                </a:cxn>
                <a:cxn ang="f106">
                  <a:pos x="f137" y="f145"/>
                </a:cxn>
                <a:cxn ang="f106">
                  <a:pos x="f135" y="f146"/>
                </a:cxn>
                <a:cxn ang="f106">
                  <a:pos x="f147" y="f148"/>
                </a:cxn>
                <a:cxn ang="f106">
                  <a:pos x="f149" y="f150"/>
                </a:cxn>
                <a:cxn ang="f106">
                  <a:pos x="f151" y="f150"/>
                </a:cxn>
                <a:cxn ang="f106">
                  <a:pos x="f152" y="f148"/>
                </a:cxn>
                <a:cxn ang="f106">
                  <a:pos x="f153" y="f146"/>
                </a:cxn>
                <a:cxn ang="f106">
                  <a:pos x="f154" y="f145"/>
                </a:cxn>
                <a:cxn ang="f106">
                  <a:pos x="f155" y="f144"/>
                </a:cxn>
                <a:cxn ang="f106">
                  <a:pos x="f156" y="f143"/>
                </a:cxn>
                <a:cxn ang="f106">
                  <a:pos x="f156" y="f142"/>
                </a:cxn>
                <a:cxn ang="f106">
                  <a:pos x="f155" y="f140"/>
                </a:cxn>
                <a:cxn ang="f106">
                  <a:pos x="f154" y="f138"/>
                </a:cxn>
                <a:cxn ang="f106">
                  <a:pos x="f153" y="f136"/>
                </a:cxn>
                <a:cxn ang="f106">
                  <a:pos x="f152" y="f157"/>
                </a:cxn>
                <a:cxn ang="f106">
                  <a:pos x="f151" y="f158"/>
                </a:cxn>
                <a:cxn ang="f106">
                  <a:pos x="f149" y="f158"/>
                </a:cxn>
                <a:cxn ang="f106">
                  <a:pos x="f147" y="f157"/>
                </a:cxn>
                <a:cxn ang="f106">
                  <a:pos x="f135" y="f136"/>
                </a:cxn>
              </a:cxnLst>
              <a:rect l="f131" t="f134" r="f132" b="f133"/>
              <a:pathLst>
                <a:path w="2123675" h="2123675">
                  <a:moveTo>
                    <a:pt x="f7" y="f8"/>
                  </a:moveTo>
                  <a:lnTo>
                    <a:pt x="f9" y="f10"/>
                  </a:lnTo>
                  <a:lnTo>
                    <a:pt x="f11" y="f12"/>
                  </a:lnTo>
                  <a:lnTo>
                    <a:pt x="f13" y="f14"/>
                  </a:lnTo>
                  <a:cubicBezTo>
                    <a:pt x="f15" y="f16"/>
                    <a:pt x="f17" y="f18"/>
                    <a:pt x="f19" y="f20"/>
                  </a:cubicBezTo>
                  <a:lnTo>
                    <a:pt x="f21" y="f22"/>
                  </a:lnTo>
                  <a:lnTo>
                    <a:pt x="f23" y="f24"/>
                  </a:lnTo>
                  <a:lnTo>
                    <a:pt x="f25" y="f26"/>
                  </a:lnTo>
                  <a:cubicBezTo>
                    <a:pt x="f27" y="f28"/>
                    <a:pt x="f28" y="f27"/>
                    <a:pt x="f26" y="f29"/>
                  </a:cubicBezTo>
                  <a:lnTo>
                    <a:pt x="f30" y="f23"/>
                  </a:lnTo>
                  <a:lnTo>
                    <a:pt x="f22" y="f21"/>
                  </a:lnTo>
                  <a:lnTo>
                    <a:pt x="f20" y="f19"/>
                  </a:lnTo>
                  <a:cubicBezTo>
                    <a:pt x="f18" y="f31"/>
                    <a:pt x="f16" y="f15"/>
                    <a:pt x="f14" y="f13"/>
                  </a:cubicBezTo>
                  <a:lnTo>
                    <a:pt x="f12" y="f11"/>
                  </a:lnTo>
                  <a:lnTo>
                    <a:pt x="f10" y="f9"/>
                  </a:lnTo>
                  <a:lnTo>
                    <a:pt x="f8" y="f7"/>
                  </a:lnTo>
                  <a:cubicBezTo>
                    <a:pt x="f32" y="f33"/>
                    <a:pt x="f34" y="f35"/>
                    <a:pt x="f36" y="f37"/>
                  </a:cubicBezTo>
                  <a:lnTo>
                    <a:pt x="f38" y="f39"/>
                  </a:lnTo>
                  <a:lnTo>
                    <a:pt x="f40" y="f41"/>
                  </a:lnTo>
                  <a:lnTo>
                    <a:pt x="f42" y="f43"/>
                  </a:lnTo>
                  <a:cubicBezTo>
                    <a:pt x="f44" y="f45"/>
                    <a:pt x="f45" y="f44"/>
                    <a:pt x="f43" y="f46"/>
                  </a:cubicBezTo>
                  <a:lnTo>
                    <a:pt x="f47" y="f40"/>
                  </a:lnTo>
                  <a:lnTo>
                    <a:pt x="f39" y="f38"/>
                  </a:lnTo>
                  <a:lnTo>
                    <a:pt x="f37" y="f36"/>
                  </a:lnTo>
                  <a:cubicBezTo>
                    <a:pt x="f35" y="f48"/>
                    <a:pt x="f33" y="f32"/>
                    <a:pt x="f7" y="f8"/>
                  </a:cubicBezTo>
                  <a:close/>
                </a:path>
              </a:pathLst>
            </a:custGeom>
            <a:solidFill>
              <a:srgbClr val="DEB340"/>
            </a:solidFill>
            <a:ln cap="flat">
              <a:noFill/>
              <a:prstDash val="solid"/>
            </a:ln>
          </p:spPr>
          <p:txBody>
            <a:bodyPr lIns="553084" tIns="553084" rIns="553084" bIns="553084" anchor="ctr" anchorCtr="1"/>
            <a:lstStyle/>
            <a:p>
              <a:pPr algn="ctr" defTabSz="866776" fontAlgn="auto" hangingPunct="1">
                <a:lnSpc>
                  <a:spcPct val="90000"/>
                </a:lnSpc>
                <a:spcBef>
                  <a:spcPts val="0"/>
                </a:spcBef>
                <a:spcAft>
                  <a:spcPts val="825"/>
                </a:spcAft>
                <a:defRPr sz="1800" b="0" i="0" u="none" strike="noStrike" kern="0" cap="none" spc="0" baseline="0">
                  <a:solidFill>
                    <a:srgbClr val="000000"/>
                  </a:solidFill>
                  <a:uFillTx/>
                </a:defRPr>
              </a:pPr>
              <a:r>
                <a:rPr lang="fr-FR" sz="1350" kern="0">
                  <a:solidFill>
                    <a:srgbClr val="FFFFFF"/>
                  </a:solidFill>
                  <a:latin typeface="Garamond"/>
                </a:rPr>
                <a:t>Team</a:t>
              </a:r>
            </a:p>
          </p:txBody>
        </p:sp>
        <p:sp>
          <p:nvSpPr>
            <p:cNvPr id="6" name="Forme libre 5"/>
            <p:cNvSpPr/>
            <p:nvPr/>
          </p:nvSpPr>
          <p:spPr>
            <a:xfrm>
              <a:off x="7664417" y="3303898"/>
              <a:ext cx="3540392" cy="3192438"/>
            </a:xfrm>
            <a:custGeom>
              <a:avLst/>
              <a:gdLst>
                <a:gd name="f0" fmla="val 10800000"/>
                <a:gd name="f1" fmla="val 5400000"/>
                <a:gd name="f2" fmla="val 180"/>
                <a:gd name="f3" fmla="val w"/>
                <a:gd name="f4" fmla="val h"/>
                <a:gd name="f5" fmla="val 0"/>
                <a:gd name="f6" fmla="val 3814741"/>
                <a:gd name="f7" fmla="+- 0 0 8310314"/>
                <a:gd name="f8" fmla="val 1706145"/>
                <a:gd name="f9" fmla="val 130569"/>
                <a:gd name="f10" fmla="val 1788160"/>
                <a:gd name="f11" fmla="val 15812321"/>
                <a:gd name="f12" fmla="val 8341962"/>
                <a:gd name="f13" fmla="val 3304851"/>
                <a:gd name="f14" fmla="val 3204456"/>
                <a:gd name="f15" fmla="val 3059271"/>
                <a:gd name="f16" fmla="val 3155910"/>
                <a:gd name="f17" fmla="val 3021914"/>
                <a:gd name="f18" fmla="val 2897781"/>
                <a:gd name="f19" fmla="val 3102506"/>
                <a:gd name="f20" fmla="val 2985135"/>
                <a:gd name="f21" fmla="val 1609325"/>
                <a:gd name="f22" fmla="val 2522635"/>
                <a:gd name="f23" fmla="+- 0 0 -263"/>
                <a:gd name="f24" fmla="+- 0 0 -137"/>
                <a:gd name="f25" fmla="+- 0 0 -227"/>
                <a:gd name="f26" fmla="+- 0 0 -317"/>
                <a:gd name="f27" fmla="*/ f3 1 3814741"/>
                <a:gd name="f28" fmla="*/ f4 1 3814741"/>
                <a:gd name="f29" fmla="+- f6 0 f5"/>
                <a:gd name="f30" fmla="*/ f23 f0 1"/>
                <a:gd name="f31" fmla="*/ f24 f0 1"/>
                <a:gd name="f32" fmla="*/ f25 f0 1"/>
                <a:gd name="f33" fmla="*/ f26 f0 1"/>
                <a:gd name="f34" fmla="*/ f29 1 3814741"/>
                <a:gd name="f35" fmla="*/ f30 1 f2"/>
                <a:gd name="f36" fmla="*/ f31 1 f2"/>
                <a:gd name="f37" fmla="*/ f32 1 f2"/>
                <a:gd name="f38" fmla="*/ f33 1 f2"/>
                <a:gd name="f39" fmla="*/ 1716207 1 f34"/>
                <a:gd name="f40" fmla="*/ 219418 1 f34"/>
                <a:gd name="f41" fmla="*/ 3304851 1 f34"/>
                <a:gd name="f42" fmla="*/ 3204456 1 f34"/>
                <a:gd name="f43" fmla="*/ 3059271 1 f34"/>
                <a:gd name="f44" fmla="*/ 3155910 1 f34"/>
                <a:gd name="f45" fmla="*/ 3021914 1 f34"/>
                <a:gd name="f46" fmla="*/ 2897781 1 f34"/>
                <a:gd name="f47" fmla="*/ 642951 1 f34"/>
                <a:gd name="f48" fmla="*/ 3171790 1 f34"/>
                <a:gd name="f49" fmla="+- f35 0 f1"/>
                <a:gd name="f50" fmla="+- f36 0 f1"/>
                <a:gd name="f51" fmla="+- f37 0 f1"/>
                <a:gd name="f52" fmla="+- f38 0 f1"/>
                <a:gd name="f53" fmla="*/ f47 f27 1"/>
                <a:gd name="f54" fmla="*/ f48 f27 1"/>
                <a:gd name="f55" fmla="*/ f48 f28 1"/>
                <a:gd name="f56" fmla="*/ f47 f28 1"/>
                <a:gd name="f57" fmla="*/ f39 f27 1"/>
                <a:gd name="f58" fmla="*/ f40 f28 1"/>
                <a:gd name="f59" fmla="*/ f41 f27 1"/>
                <a:gd name="f60" fmla="*/ f42 f28 1"/>
                <a:gd name="f61" fmla="*/ f43 f27 1"/>
                <a:gd name="f62" fmla="*/ f44 f28 1"/>
                <a:gd name="f63" fmla="*/ f45 f27 1"/>
                <a:gd name="f64" fmla="*/ f46 f28 1"/>
              </a:gdLst>
              <a:ahLst/>
              <a:cxnLst>
                <a:cxn ang="3cd4">
                  <a:pos x="hc" y="t"/>
                </a:cxn>
                <a:cxn ang="0">
                  <a:pos x="r" y="vc"/>
                </a:cxn>
                <a:cxn ang="cd4">
                  <a:pos x="hc" y="b"/>
                </a:cxn>
                <a:cxn ang="cd2">
                  <a:pos x="l" y="vc"/>
                </a:cxn>
                <a:cxn ang="f49">
                  <a:pos x="f57" y="f58"/>
                </a:cxn>
                <a:cxn ang="f50">
                  <a:pos x="f59" y="f60"/>
                </a:cxn>
                <a:cxn ang="f51">
                  <a:pos x="f61" y="f62"/>
                </a:cxn>
                <a:cxn ang="f52">
                  <a:pos x="f63" y="f64"/>
                </a:cxn>
              </a:cxnLst>
              <a:rect l="f53" t="f56" r="f54" b="f55"/>
              <a:pathLst>
                <a:path w="3814741" h="3814741">
                  <a:moveTo>
                    <a:pt x="f8" y="f9"/>
                  </a:moveTo>
                  <a:arcTo wR="f10" hR="f10" stAng="f11" swAng="f12"/>
                  <a:lnTo>
                    <a:pt x="f13" y="f14"/>
                  </a:lnTo>
                  <a:lnTo>
                    <a:pt x="f15" y="f16"/>
                  </a:lnTo>
                  <a:lnTo>
                    <a:pt x="f17" y="f18"/>
                  </a:lnTo>
                  <a:lnTo>
                    <a:pt x="f19" y="f20"/>
                  </a:lnTo>
                  <a:arcTo wR="f21" hR="f21" stAng="f22" swAng="f7"/>
                  <a:close/>
                </a:path>
              </a:pathLst>
            </a:custGeom>
            <a:solidFill>
              <a:srgbClr val="D97828"/>
            </a:solidFill>
            <a:ln cap="flat">
              <a:noFill/>
              <a:prstDash val="solid"/>
            </a:ln>
          </p:spPr>
          <p:txBody>
            <a:bodyPr lIns="0" tIns="0" rIns="0" bIns="0"/>
            <a:lstStyle/>
            <a:p>
              <a:pPr defTabSz="685800" fontAlgn="auto" hangingPunct="1">
                <a:spcBef>
                  <a:spcPts val="0"/>
                </a:spcBef>
                <a:spcAft>
                  <a:spcPts val="0"/>
                </a:spcAft>
                <a:defRPr sz="1800" b="0" i="0" u="none" strike="noStrike" kern="0" cap="none" spc="0" baseline="0">
                  <a:solidFill>
                    <a:srgbClr val="000000"/>
                  </a:solidFill>
                  <a:uFillTx/>
                </a:defRPr>
              </a:pPr>
              <a:endParaRPr lang="fr-FR" sz="1350" kern="0">
                <a:solidFill>
                  <a:srgbClr val="000000"/>
                </a:solidFill>
                <a:latin typeface="Calibri"/>
              </a:endParaRPr>
            </a:p>
          </p:txBody>
        </p:sp>
        <p:sp>
          <p:nvSpPr>
            <p:cNvPr id="7" name="Forme libre 6"/>
            <p:cNvSpPr/>
            <p:nvPr/>
          </p:nvSpPr>
          <p:spPr>
            <a:xfrm>
              <a:off x="5897395" y="2692084"/>
              <a:ext cx="2573292" cy="2320233"/>
            </a:xfrm>
            <a:custGeom>
              <a:avLst/>
              <a:gdLst>
                <a:gd name="f0" fmla="val 10800000"/>
                <a:gd name="f1" fmla="val 5400000"/>
                <a:gd name="f2" fmla="val 180"/>
                <a:gd name="f3" fmla="val w"/>
                <a:gd name="f4" fmla="val h"/>
                <a:gd name="f5" fmla="val 0"/>
                <a:gd name="f6" fmla="val 2771648"/>
                <a:gd name="f7" fmla="+- 0 0 4313128"/>
                <a:gd name="f8" fmla="val 896964"/>
                <a:gd name="f9" fmla="val 217351"/>
                <a:gd name="f10" fmla="val 965983"/>
                <a:gd name="f11" fmla="val 382321"/>
                <a:gd name="f12" fmla="val 1087789"/>
                <a:gd name="f13" fmla="val 14837806"/>
                <a:gd name="f14" fmla="val 417228"/>
                <a:gd name="f15" fmla="val 1447520"/>
                <a:gd name="f16" fmla="val 235854"/>
                <a:gd name="f17" fmla="val 1637566"/>
                <a:gd name="f18" fmla="val 9636"/>
                <a:gd name="f19" fmla="val 1536747"/>
                <a:gd name="f20" fmla="val 125448"/>
                <a:gd name="f21" fmla="val 1511394"/>
                <a:gd name="f22" fmla="val 1266615"/>
                <a:gd name="f23" fmla="val 10458627"/>
                <a:gd name="f24" fmla="val 4379179"/>
                <a:gd name="f25" fmla="+- 0 0 -427"/>
                <a:gd name="f26" fmla="+- 0 0 -257"/>
                <a:gd name="f27" fmla="+- 0 0 -167"/>
                <a:gd name="f28" fmla="+- 0 0 -437"/>
                <a:gd name="f29" fmla="*/ f3 1 2771648"/>
                <a:gd name="f30" fmla="*/ f4 1 2771648"/>
                <a:gd name="f31" fmla="+- f6 0 f5"/>
                <a:gd name="f32" fmla="*/ f25 f0 1"/>
                <a:gd name="f33" fmla="*/ f26 f0 1"/>
                <a:gd name="f34" fmla="*/ f27 f0 1"/>
                <a:gd name="f35" fmla="*/ f28 f0 1"/>
                <a:gd name="f36" fmla="*/ f31 1 2771648"/>
                <a:gd name="f37" fmla="*/ f32 1 f2"/>
                <a:gd name="f38" fmla="*/ f33 1 f2"/>
                <a:gd name="f39" fmla="*/ f34 1 f2"/>
                <a:gd name="f40" fmla="*/ f35 1 f2"/>
                <a:gd name="f41" fmla="*/ 931473 1 f36"/>
                <a:gd name="f42" fmla="*/ 299836 1 f36"/>
                <a:gd name="f43" fmla="*/ 9636 1 f36"/>
                <a:gd name="f44" fmla="*/ 1536747 1 f36"/>
                <a:gd name="f45" fmla="*/ 235854 1 f36"/>
                <a:gd name="f46" fmla="*/ 1637566 1 f36"/>
                <a:gd name="f47" fmla="*/ 417228 1 f36"/>
                <a:gd name="f48" fmla="*/ 1447520 1 f36"/>
                <a:gd name="f49" fmla="*/ 490192 1 f36"/>
                <a:gd name="f50" fmla="*/ 2281456 1 f36"/>
                <a:gd name="f51" fmla="+- f37 0 f1"/>
                <a:gd name="f52" fmla="+- f38 0 f1"/>
                <a:gd name="f53" fmla="+- f39 0 f1"/>
                <a:gd name="f54" fmla="+- f40 0 f1"/>
                <a:gd name="f55" fmla="*/ f49 f29 1"/>
                <a:gd name="f56" fmla="*/ f50 f29 1"/>
                <a:gd name="f57" fmla="*/ f50 f30 1"/>
                <a:gd name="f58" fmla="*/ f49 f30 1"/>
                <a:gd name="f59" fmla="*/ f41 f29 1"/>
                <a:gd name="f60" fmla="*/ f42 f30 1"/>
                <a:gd name="f61" fmla="*/ f43 f29 1"/>
                <a:gd name="f62" fmla="*/ f44 f30 1"/>
                <a:gd name="f63" fmla="*/ f45 f29 1"/>
                <a:gd name="f64" fmla="*/ f46 f30 1"/>
                <a:gd name="f65" fmla="*/ f47 f29 1"/>
                <a:gd name="f66" fmla="*/ f48 f30 1"/>
              </a:gdLst>
              <a:ahLst/>
              <a:cxnLst>
                <a:cxn ang="3cd4">
                  <a:pos x="hc" y="t"/>
                </a:cxn>
                <a:cxn ang="0">
                  <a:pos x="r" y="vc"/>
                </a:cxn>
                <a:cxn ang="cd4">
                  <a:pos x="hc" y="b"/>
                </a:cxn>
                <a:cxn ang="cd2">
                  <a:pos x="l" y="vc"/>
                </a:cxn>
                <a:cxn ang="f51">
                  <a:pos x="f59" y="f60"/>
                </a:cxn>
                <a:cxn ang="f52">
                  <a:pos x="f61" y="f62"/>
                </a:cxn>
                <a:cxn ang="f53">
                  <a:pos x="f63" y="f64"/>
                </a:cxn>
                <a:cxn ang="f54">
                  <a:pos x="f65" y="f66"/>
                </a:cxn>
              </a:cxnLst>
              <a:rect l="f55" t="f58" r="f56" b="f57"/>
              <a:pathLst>
                <a:path w="2771648" h="2771648">
                  <a:moveTo>
                    <a:pt x="f8" y="f9"/>
                  </a:moveTo>
                  <a:lnTo>
                    <a:pt x="f10" y="f11"/>
                  </a:lnTo>
                  <a:arcTo wR="f12" hR="f12" stAng="f13" swAng="f7"/>
                  <a:lnTo>
                    <a:pt x="f14" y="f15"/>
                  </a:lnTo>
                  <a:lnTo>
                    <a:pt x="f16" y="f17"/>
                  </a:lnTo>
                  <a:lnTo>
                    <a:pt x="f18" y="f19"/>
                  </a:lnTo>
                  <a:lnTo>
                    <a:pt x="f20" y="f21"/>
                  </a:lnTo>
                  <a:arcTo wR="f22" hR="f22" stAng="f23" swAng="f24"/>
                  <a:close/>
                </a:path>
              </a:pathLst>
            </a:custGeom>
            <a:solidFill>
              <a:srgbClr val="DC9734"/>
            </a:solidFill>
            <a:ln cap="flat">
              <a:noFill/>
              <a:prstDash val="solid"/>
            </a:ln>
          </p:spPr>
          <p:txBody>
            <a:bodyPr lIns="0" tIns="0" rIns="0" bIns="0"/>
            <a:lstStyle/>
            <a:p>
              <a:pPr defTabSz="685800" fontAlgn="auto" hangingPunct="1">
                <a:spcBef>
                  <a:spcPts val="0"/>
                </a:spcBef>
                <a:spcAft>
                  <a:spcPts val="0"/>
                </a:spcAft>
                <a:defRPr sz="1800" b="0" i="0" u="none" strike="noStrike" kern="0" cap="none" spc="0" baseline="0">
                  <a:solidFill>
                    <a:srgbClr val="000000"/>
                  </a:solidFill>
                  <a:uFillTx/>
                </a:defRPr>
              </a:pPr>
              <a:endParaRPr lang="fr-FR" sz="1350" kern="0">
                <a:solidFill>
                  <a:srgbClr val="000000"/>
                </a:solidFill>
                <a:latin typeface="Calibri"/>
              </a:endParaRPr>
            </a:p>
          </p:txBody>
        </p:sp>
        <p:sp>
          <p:nvSpPr>
            <p:cNvPr id="8" name="Forme libre 7"/>
            <p:cNvSpPr/>
            <p:nvPr/>
          </p:nvSpPr>
          <p:spPr>
            <a:xfrm>
              <a:off x="6923750" y="1453639"/>
              <a:ext cx="2774329" cy="2500178"/>
            </a:xfrm>
            <a:custGeom>
              <a:avLst/>
              <a:gdLst>
                <a:gd name="f0" fmla="val 10800000"/>
                <a:gd name="f1" fmla="val 5400000"/>
                <a:gd name="f2" fmla="val 180"/>
                <a:gd name="f3" fmla="val w"/>
                <a:gd name="f4" fmla="val h"/>
                <a:gd name="f5" fmla="val 0"/>
                <a:gd name="f6" fmla="val 2988394"/>
                <a:gd name="f7" fmla="+- 0 0 2775998"/>
                <a:gd name="f8" fmla="val 124157"/>
                <a:gd name="f9" fmla="val 1610759"/>
                <a:gd name="f10" fmla="val 1374990"/>
                <a:gd name="f11" fmla="val 10508221"/>
                <a:gd name="f12" fmla="val 2831334"/>
                <a:gd name="f13" fmla="val 398954"/>
                <a:gd name="f14" fmla="val 479531"/>
                <a:gd name="f15" fmla="val 641773"/>
                <a:gd name="f16" fmla="val 531865"/>
                <a:gd name="f17" fmla="val 675612"/>
                <a:gd name="f18" fmla="val 791860"/>
                <a:gd name="f19" fmla="val 596991"/>
                <a:gd name="f20" fmla="val 703102"/>
                <a:gd name="f21" fmla="val 1196164"/>
                <a:gd name="f22" fmla="val 13284219"/>
                <a:gd name="f23" fmla="+- 0 0 -175"/>
                <a:gd name="f24" fmla="+- 0 0 -318"/>
                <a:gd name="f25" fmla="+- 0 0 -408"/>
                <a:gd name="f26" fmla="+- 0 0 -498"/>
                <a:gd name="f27" fmla="*/ f3 1 2988394"/>
                <a:gd name="f28" fmla="*/ f4 1 2988394"/>
                <a:gd name="f29" fmla="+- f6 0 f5"/>
                <a:gd name="f30" fmla="*/ f23 f0 1"/>
                <a:gd name="f31" fmla="*/ f24 f0 1"/>
                <a:gd name="f32" fmla="*/ f25 f0 1"/>
                <a:gd name="f33" fmla="*/ f26 f0 1"/>
                <a:gd name="f34" fmla="*/ f29 1 2988394"/>
                <a:gd name="f35" fmla="*/ f30 1 f2"/>
                <a:gd name="f36" fmla="*/ f31 1 f2"/>
                <a:gd name="f37" fmla="*/ f32 1 f2"/>
                <a:gd name="f38" fmla="*/ f33 1 f2"/>
                <a:gd name="f39" fmla="*/ 213248 1 f34"/>
                <a:gd name="f40" fmla="*/ 1603179 1 f34"/>
                <a:gd name="f41" fmla="*/ 398954 1 f34"/>
                <a:gd name="f42" fmla="*/ 479531 1 f34"/>
                <a:gd name="f43" fmla="*/ 641773 1 f34"/>
                <a:gd name="f44" fmla="*/ 531865 1 f34"/>
                <a:gd name="f45" fmla="*/ 675612 1 f34"/>
                <a:gd name="f46" fmla="*/ 791860 1 f34"/>
                <a:gd name="f47" fmla="*/ 521932 1 f34"/>
                <a:gd name="f48" fmla="*/ 2466462 1 f34"/>
                <a:gd name="f49" fmla="+- f35 0 f1"/>
                <a:gd name="f50" fmla="+- f36 0 f1"/>
                <a:gd name="f51" fmla="+- f37 0 f1"/>
                <a:gd name="f52" fmla="+- f38 0 f1"/>
                <a:gd name="f53" fmla="*/ f47 f27 1"/>
                <a:gd name="f54" fmla="*/ f48 f27 1"/>
                <a:gd name="f55" fmla="*/ f48 f28 1"/>
                <a:gd name="f56" fmla="*/ f47 f28 1"/>
                <a:gd name="f57" fmla="*/ f39 f27 1"/>
                <a:gd name="f58" fmla="*/ f40 f28 1"/>
                <a:gd name="f59" fmla="*/ f41 f27 1"/>
                <a:gd name="f60" fmla="*/ f42 f28 1"/>
                <a:gd name="f61" fmla="*/ f43 f27 1"/>
                <a:gd name="f62" fmla="*/ f44 f28 1"/>
                <a:gd name="f63" fmla="*/ f45 f27 1"/>
                <a:gd name="f64" fmla="*/ f46 f28 1"/>
              </a:gdLst>
              <a:ahLst/>
              <a:cxnLst>
                <a:cxn ang="3cd4">
                  <a:pos x="hc" y="t"/>
                </a:cxn>
                <a:cxn ang="0">
                  <a:pos x="r" y="vc"/>
                </a:cxn>
                <a:cxn ang="cd4">
                  <a:pos x="hc" y="b"/>
                </a:cxn>
                <a:cxn ang="cd2">
                  <a:pos x="l" y="vc"/>
                </a:cxn>
                <a:cxn ang="f49">
                  <a:pos x="f57" y="f58"/>
                </a:cxn>
                <a:cxn ang="f50">
                  <a:pos x="f59" y="f60"/>
                </a:cxn>
                <a:cxn ang="f51">
                  <a:pos x="f61" y="f62"/>
                </a:cxn>
                <a:cxn ang="f52">
                  <a:pos x="f63" y="f64"/>
                </a:cxn>
              </a:cxnLst>
              <a:rect l="f53" t="f56" r="f54" b="f55"/>
              <a:pathLst>
                <a:path w="2988394" h="2988394">
                  <a:moveTo>
                    <a:pt x="f8" y="f9"/>
                  </a:moveTo>
                  <a:arcTo wR="f10" hR="f10" stAng="f11" swAng="f12"/>
                  <a:lnTo>
                    <a:pt x="f13" y="f14"/>
                  </a:lnTo>
                  <a:lnTo>
                    <a:pt x="f15" y="f16"/>
                  </a:lnTo>
                  <a:lnTo>
                    <a:pt x="f17" y="f18"/>
                  </a:lnTo>
                  <a:lnTo>
                    <a:pt x="f19" y="f20"/>
                  </a:lnTo>
                  <a:arcTo wR="f21" hR="f21" stAng="f22" swAng="f7"/>
                  <a:close/>
                </a:path>
              </a:pathLst>
            </a:custGeom>
            <a:solidFill>
              <a:srgbClr val="DEB340"/>
            </a:solidFill>
            <a:ln cap="flat">
              <a:noFill/>
              <a:prstDash val="solid"/>
            </a:ln>
          </p:spPr>
          <p:txBody>
            <a:bodyPr lIns="0" tIns="0" rIns="0" bIns="0"/>
            <a:lstStyle/>
            <a:p>
              <a:pPr defTabSz="685800" fontAlgn="auto" hangingPunct="1">
                <a:spcBef>
                  <a:spcPts val="0"/>
                </a:spcBef>
                <a:spcAft>
                  <a:spcPts val="0"/>
                </a:spcAft>
                <a:defRPr sz="1800" b="0" i="0" u="none" strike="noStrike" kern="0" cap="none" spc="0" baseline="0">
                  <a:solidFill>
                    <a:srgbClr val="000000"/>
                  </a:solidFill>
                  <a:uFillTx/>
                </a:defRPr>
              </a:pPr>
              <a:endParaRPr lang="fr-FR" sz="1350" kern="0">
                <a:solidFill>
                  <a:srgbClr val="000000"/>
                </a:solidFill>
                <a:latin typeface="Calibri"/>
              </a:endParaRPr>
            </a:p>
          </p:txBody>
        </p:sp>
      </p:grpSp>
      <p:sp>
        <p:nvSpPr>
          <p:cNvPr id="9" name="ZoneTexte 4"/>
          <p:cNvSpPr txBox="1"/>
          <p:nvPr/>
        </p:nvSpPr>
        <p:spPr>
          <a:xfrm>
            <a:off x="468313" y="534988"/>
            <a:ext cx="8080375" cy="484187"/>
          </a:xfrm>
          <a:prstGeom prst="rect">
            <a:avLst/>
          </a:prstGeom>
          <a:solidFill>
            <a:schemeClr val="tx1"/>
          </a:solidFill>
          <a:ln cap="flat">
            <a:noFill/>
          </a:ln>
        </p:spPr>
        <p:txBody>
          <a:bodyPr lIns="68580" tIns="34290" rIns="68580" bIns="34290" anchorCtr="1">
            <a:spAutoFit/>
          </a:bodyPr>
          <a:lstStyle/>
          <a:p>
            <a:pPr algn="ctr" defTabSz="685800" fontAlgn="auto" hangingPunct="1">
              <a:spcBef>
                <a:spcPts val="0"/>
              </a:spcBef>
              <a:spcAft>
                <a:spcPts val="0"/>
              </a:spcAft>
              <a:defRPr sz="1800" b="0" i="0" u="none" strike="noStrike" kern="0" cap="none" spc="0" baseline="0">
                <a:solidFill>
                  <a:srgbClr val="000000"/>
                </a:solidFill>
                <a:uFillTx/>
              </a:defRPr>
            </a:pPr>
            <a:r>
              <a:rPr lang="fr-FR" sz="1350" b="1" i="1" kern="0" dirty="0" err="1">
                <a:solidFill>
                  <a:srgbClr val="000000"/>
                </a:solidFill>
                <a:latin typeface="Garamond"/>
              </a:rPr>
              <a:t>Each</a:t>
            </a:r>
            <a:r>
              <a:rPr lang="fr-FR" sz="1350" b="1" i="1" kern="0" dirty="0">
                <a:solidFill>
                  <a:srgbClr val="000000"/>
                </a:solidFill>
                <a:latin typeface="Garamond"/>
              </a:rPr>
              <a:t> </a:t>
            </a:r>
            <a:r>
              <a:rPr lang="fr-FR" sz="1350" b="1" i="1" kern="0" dirty="0" err="1">
                <a:solidFill>
                  <a:srgbClr val="000000"/>
                </a:solidFill>
                <a:latin typeface="Garamond"/>
              </a:rPr>
              <a:t>asset</a:t>
            </a:r>
            <a:r>
              <a:rPr lang="fr-FR" sz="1350" b="1" i="1" kern="0" dirty="0">
                <a:solidFill>
                  <a:srgbClr val="000000"/>
                </a:solidFill>
                <a:latin typeface="Garamond"/>
              </a:rPr>
              <a:t> (</a:t>
            </a:r>
            <a:r>
              <a:rPr lang="fr-FR" sz="1350" b="1" i="1" kern="0" dirty="0" err="1">
                <a:solidFill>
                  <a:srgbClr val="000000"/>
                </a:solidFill>
                <a:latin typeface="Garamond"/>
              </a:rPr>
              <a:t>Tournament</a:t>
            </a:r>
            <a:r>
              <a:rPr lang="fr-FR" sz="1350" b="1" i="1" kern="0" dirty="0">
                <a:solidFill>
                  <a:srgbClr val="000000"/>
                </a:solidFill>
                <a:latin typeface="Garamond"/>
              </a:rPr>
              <a:t> – Talent – Team) </a:t>
            </a:r>
            <a:r>
              <a:rPr lang="fr-FR" sz="1350" b="1" i="1" kern="0" dirty="0" err="1">
                <a:solidFill>
                  <a:srgbClr val="000000"/>
                </a:solidFill>
                <a:latin typeface="Garamond"/>
              </a:rPr>
              <a:t>will</a:t>
            </a:r>
            <a:r>
              <a:rPr lang="fr-FR" sz="1350" b="1" i="1" kern="0" dirty="0">
                <a:solidFill>
                  <a:srgbClr val="000000"/>
                </a:solidFill>
                <a:latin typeface="Garamond"/>
              </a:rPr>
              <a:t> help </a:t>
            </a:r>
            <a:r>
              <a:rPr lang="fr-FR" sz="1350" b="1" i="1" kern="0" dirty="0" err="1">
                <a:solidFill>
                  <a:srgbClr val="000000"/>
                </a:solidFill>
                <a:latin typeface="Garamond"/>
              </a:rPr>
              <a:t>each</a:t>
            </a:r>
            <a:r>
              <a:rPr lang="fr-FR" sz="1350" b="1" i="1" kern="0" dirty="0">
                <a:solidFill>
                  <a:srgbClr val="000000"/>
                </a:solidFill>
                <a:latin typeface="Garamond"/>
              </a:rPr>
              <a:t> </a:t>
            </a:r>
            <a:r>
              <a:rPr lang="fr-FR" sz="1350" b="1" i="1" kern="0" dirty="0" err="1">
                <a:solidFill>
                  <a:srgbClr val="000000"/>
                </a:solidFill>
                <a:latin typeface="Garamond"/>
              </a:rPr>
              <a:t>other</a:t>
            </a:r>
            <a:r>
              <a:rPr lang="fr-FR" sz="1350" b="1" i="1" kern="0" dirty="0">
                <a:solidFill>
                  <a:srgbClr val="000000"/>
                </a:solidFill>
                <a:latin typeface="Garamond"/>
              </a:rPr>
              <a:t> for </a:t>
            </a:r>
            <a:r>
              <a:rPr lang="fr-FR" sz="1350" b="1" i="1" kern="0" dirty="0" err="1">
                <a:solidFill>
                  <a:srgbClr val="000000"/>
                </a:solidFill>
                <a:latin typeface="Garamond"/>
              </a:rPr>
              <a:t>their</a:t>
            </a:r>
            <a:r>
              <a:rPr lang="fr-FR" sz="1350" b="1" i="1" kern="0" dirty="0">
                <a:solidFill>
                  <a:srgbClr val="000000"/>
                </a:solidFill>
                <a:latin typeface="Garamond"/>
              </a:rPr>
              <a:t> </a:t>
            </a:r>
            <a:r>
              <a:rPr lang="fr-FR" sz="1350" b="1" i="1" kern="0" dirty="0" err="1">
                <a:solidFill>
                  <a:srgbClr val="000000"/>
                </a:solidFill>
                <a:latin typeface="Garamond"/>
              </a:rPr>
              <a:t>sustainable</a:t>
            </a:r>
            <a:r>
              <a:rPr lang="fr-FR" sz="1350" b="1" i="1" kern="0" dirty="0">
                <a:solidFill>
                  <a:srgbClr val="000000"/>
                </a:solidFill>
                <a:latin typeface="Garamond"/>
              </a:rPr>
              <a:t> </a:t>
            </a:r>
            <a:r>
              <a:rPr lang="fr-FR" sz="1350" b="1" i="1" kern="0" dirty="0" err="1">
                <a:solidFill>
                  <a:srgbClr val="000000"/>
                </a:solidFill>
                <a:latin typeface="Garamond"/>
              </a:rPr>
              <a:t>development</a:t>
            </a:r>
            <a:r>
              <a:rPr lang="fr-FR" sz="1350" b="1" i="1" kern="0" dirty="0">
                <a:solidFill>
                  <a:srgbClr val="000000"/>
                </a:solidFill>
                <a:latin typeface="Garamond"/>
              </a:rPr>
              <a:t> in sharing </a:t>
            </a:r>
            <a:r>
              <a:rPr lang="fr-FR" sz="1350" b="1" i="1" kern="0" dirty="0" err="1">
                <a:solidFill>
                  <a:srgbClr val="000000"/>
                </a:solidFill>
                <a:latin typeface="Garamond"/>
              </a:rPr>
              <a:t>resources</a:t>
            </a:r>
            <a:r>
              <a:rPr lang="fr-FR" sz="1350" b="1" i="1" kern="0" dirty="0">
                <a:solidFill>
                  <a:srgbClr val="000000"/>
                </a:solidFill>
                <a:latin typeface="Garamond"/>
              </a:rPr>
              <a:t> and </a:t>
            </a:r>
            <a:r>
              <a:rPr lang="fr-FR" sz="1350" b="1" i="1" kern="0" dirty="0" err="1">
                <a:solidFill>
                  <a:srgbClr val="000000"/>
                </a:solidFill>
                <a:latin typeface="Garamond"/>
              </a:rPr>
              <a:t>competencies</a:t>
            </a:r>
            <a:r>
              <a:rPr lang="fr-FR" sz="1350" b="1" i="1" kern="0" dirty="0">
                <a:solidFill>
                  <a:srgbClr val="000000"/>
                </a:solidFill>
                <a:latin typeface="Garamond"/>
              </a:rPr>
              <a:t> </a:t>
            </a:r>
            <a:r>
              <a:rPr lang="fr-FR" sz="1350" b="1" i="1" kern="0" dirty="0" err="1">
                <a:solidFill>
                  <a:srgbClr val="000000"/>
                </a:solidFill>
                <a:latin typeface="Garamond"/>
              </a:rPr>
              <a:t>such</a:t>
            </a:r>
            <a:r>
              <a:rPr lang="fr-FR" sz="1350" b="1" i="1" kern="0" dirty="0">
                <a:solidFill>
                  <a:srgbClr val="000000"/>
                </a:solidFill>
                <a:latin typeface="Garamond"/>
              </a:rPr>
              <a:t> as </a:t>
            </a:r>
            <a:r>
              <a:rPr lang="fr-FR" sz="1350" b="1" i="1" kern="0" dirty="0" err="1">
                <a:solidFill>
                  <a:srgbClr val="000000"/>
                </a:solidFill>
                <a:latin typeface="Garamond"/>
              </a:rPr>
              <a:t>political</a:t>
            </a:r>
            <a:r>
              <a:rPr lang="fr-FR" sz="1350" b="1" i="1" kern="0" dirty="0">
                <a:solidFill>
                  <a:srgbClr val="000000"/>
                </a:solidFill>
                <a:latin typeface="Garamond"/>
              </a:rPr>
              <a:t>, </a:t>
            </a:r>
            <a:r>
              <a:rPr lang="fr-FR" sz="1350" b="1" i="1" kern="0" dirty="0" err="1">
                <a:solidFill>
                  <a:srgbClr val="000000"/>
                </a:solidFill>
                <a:latin typeface="Garamond"/>
              </a:rPr>
              <a:t>institutional</a:t>
            </a:r>
            <a:r>
              <a:rPr lang="fr-FR" sz="1350" b="1" i="1" kern="0" dirty="0">
                <a:solidFill>
                  <a:srgbClr val="000000"/>
                </a:solidFill>
                <a:latin typeface="Garamond"/>
              </a:rPr>
              <a:t>, business, tennis networks and </a:t>
            </a:r>
            <a:r>
              <a:rPr lang="fr-FR" sz="1350" b="1" i="1" kern="0" dirty="0" err="1">
                <a:solidFill>
                  <a:srgbClr val="000000"/>
                </a:solidFill>
                <a:latin typeface="Garamond"/>
              </a:rPr>
              <a:t>knowledge</a:t>
            </a:r>
            <a:r>
              <a:rPr lang="fr-FR" sz="1350" b="1" i="1" kern="0" dirty="0">
                <a:solidFill>
                  <a:srgbClr val="000000"/>
                </a:solidFill>
                <a:latin typeface="Garamond"/>
              </a:rPr>
              <a:t>.</a:t>
            </a:r>
          </a:p>
        </p:txBody>
      </p:sp>
      <p:graphicFrame>
        <p:nvGraphicFramePr>
          <p:cNvPr id="10" name="Tableau 5"/>
          <p:cNvGraphicFramePr>
            <a:graphicFrameLocks noGrp="1"/>
          </p:cNvGraphicFramePr>
          <p:nvPr/>
        </p:nvGraphicFramePr>
        <p:xfrm>
          <a:off x="711200" y="2292350"/>
          <a:ext cx="3194050" cy="3048603"/>
        </p:xfrm>
        <a:graphic>
          <a:graphicData uri="http://schemas.openxmlformats.org/drawingml/2006/table">
            <a:tbl>
              <a:tblPr firstRow="1" bandRow="1">
                <a:effectLst/>
                <a:tableStyleId>{93296810-A885-4BE3-A3E7-6D5BEEA58F35}</a:tableStyleId>
              </a:tblPr>
              <a:tblGrid>
                <a:gridCol w="1093513"/>
                <a:gridCol w="2100537"/>
              </a:tblGrid>
              <a:tr h="282067">
                <a:tc>
                  <a:txBody>
                    <a:bodyPr/>
                    <a:lstStyle/>
                    <a:p>
                      <a:pPr lvl="0"/>
                      <a:r>
                        <a:rPr lang="fr-FR" sz="1400" dirty="0" err="1"/>
                        <a:t>Assets</a:t>
                      </a:r>
                      <a:endParaRPr lang="fr-FR" sz="1400" dirty="0"/>
                    </a:p>
                  </a:txBody>
                  <a:tcPr marL="68576" marR="68576" marT="34305" marB="34305"/>
                </a:tc>
                <a:tc>
                  <a:txBody>
                    <a:bodyPr/>
                    <a:lstStyle/>
                    <a:p>
                      <a:pPr lvl="0"/>
                      <a:r>
                        <a:rPr lang="fr-FR" sz="1400"/>
                        <a:t>Description</a:t>
                      </a:r>
                    </a:p>
                  </a:txBody>
                  <a:tcPr marL="68576" marR="68576" marT="34305" marB="34305"/>
                </a:tc>
              </a:tr>
              <a:tr h="686110">
                <a:tc>
                  <a:txBody>
                    <a:bodyPr/>
                    <a:lstStyle/>
                    <a:p>
                      <a:pPr lvl="0"/>
                      <a:r>
                        <a:rPr lang="fr-FR" sz="1400"/>
                        <a:t>Tournaments </a:t>
                      </a:r>
                    </a:p>
                  </a:txBody>
                  <a:tcPr marL="68576" marR="68576" marT="34305" marB="34305"/>
                </a:tc>
                <a:tc>
                  <a:txBody>
                    <a:bodyPr/>
                    <a:lstStyle/>
                    <a:p>
                      <a:pPr lvl="0"/>
                      <a:r>
                        <a:rPr lang="fr-FR" sz="1400" dirty="0"/>
                        <a:t>Marseille, Nice, Chennai,</a:t>
                      </a:r>
                      <a:r>
                        <a:rPr lang="fr-FR" sz="1400" baseline="0" dirty="0"/>
                        <a:t> </a:t>
                      </a:r>
                      <a:r>
                        <a:rPr lang="fr-FR" sz="1400" baseline="0" dirty="0" smtClean="0"/>
                        <a:t>Vienna, Geneva, Taipei…</a:t>
                      </a:r>
                      <a:endParaRPr lang="fr-FR" sz="1400" dirty="0"/>
                    </a:p>
                  </a:txBody>
                  <a:tcPr marL="68576" marR="68576" marT="34305" marB="34305"/>
                </a:tc>
              </a:tr>
              <a:tr h="922436">
                <a:tc>
                  <a:txBody>
                    <a:bodyPr/>
                    <a:lstStyle/>
                    <a:p>
                      <a:pPr lvl="0"/>
                      <a:r>
                        <a:rPr lang="fr-FR" sz="1400" dirty="0"/>
                        <a:t>Talents</a:t>
                      </a:r>
                    </a:p>
                  </a:txBody>
                  <a:tcPr marL="68576" marR="68576" marT="34305" marB="34305"/>
                </a:tc>
                <a:tc>
                  <a:txBody>
                    <a:bodyPr/>
                    <a:lstStyle/>
                    <a:p>
                      <a:pPr lvl="0"/>
                      <a:r>
                        <a:rPr lang="fr-FR" sz="1400" dirty="0"/>
                        <a:t>Agents </a:t>
                      </a:r>
                      <a:r>
                        <a:rPr lang="fr-FR" sz="1400" dirty="0" err="1"/>
                        <a:t>pooling</a:t>
                      </a:r>
                      <a:r>
                        <a:rPr lang="fr-FR" sz="1400" dirty="0"/>
                        <a:t> </a:t>
                      </a:r>
                      <a:r>
                        <a:rPr lang="fr-FR" sz="1400" dirty="0" err="1"/>
                        <a:t>with</a:t>
                      </a:r>
                      <a:r>
                        <a:rPr lang="fr-FR" sz="1400" dirty="0"/>
                        <a:t> Ivan</a:t>
                      </a:r>
                      <a:r>
                        <a:rPr lang="fr-FR" sz="1400" baseline="0" dirty="0"/>
                        <a:t> </a:t>
                      </a:r>
                      <a:r>
                        <a:rPr lang="fr-FR" sz="1400" baseline="0" dirty="0" err="1"/>
                        <a:t>Ljubicic</a:t>
                      </a:r>
                      <a:r>
                        <a:rPr lang="fr-FR" sz="1400" baseline="0" dirty="0"/>
                        <a:t> and </a:t>
                      </a:r>
                      <a:r>
                        <a:rPr lang="fr-FR" sz="1400" baseline="0" dirty="0" err="1"/>
                        <a:t>Naor</a:t>
                      </a:r>
                      <a:r>
                        <a:rPr lang="fr-FR" sz="1400" baseline="0" dirty="0"/>
                        <a:t> </a:t>
                      </a:r>
                      <a:r>
                        <a:rPr lang="fr-FR" sz="1400" baseline="0" dirty="0" err="1"/>
                        <a:t>Amit</a:t>
                      </a:r>
                      <a:r>
                        <a:rPr lang="fr-FR" sz="1400" baseline="0" dirty="0"/>
                        <a:t> (</a:t>
                      </a:r>
                      <a:r>
                        <a:rPr lang="fr-FR" sz="1400" baseline="0" dirty="0" err="1"/>
                        <a:t>Raonic</a:t>
                      </a:r>
                      <a:r>
                        <a:rPr lang="fr-FR" sz="1400" baseline="0" dirty="0"/>
                        <a:t>, </a:t>
                      </a:r>
                      <a:r>
                        <a:rPr lang="fr-FR" sz="1400" baseline="0" dirty="0" err="1" smtClean="0"/>
                        <a:t>Berdych</a:t>
                      </a:r>
                      <a:r>
                        <a:rPr lang="fr-FR" sz="1400" baseline="0" dirty="0" smtClean="0"/>
                        <a:t>, </a:t>
                      </a:r>
                      <a:r>
                        <a:rPr lang="fr-FR" sz="1400" baseline="0" dirty="0" err="1" smtClean="0"/>
                        <a:t>Gulbis</a:t>
                      </a:r>
                      <a:r>
                        <a:rPr lang="fr-FR" sz="1400" baseline="0" dirty="0"/>
                        <a:t>, </a:t>
                      </a:r>
                      <a:r>
                        <a:rPr lang="fr-FR" sz="1400" baseline="0" dirty="0" err="1"/>
                        <a:t>Thiem</a:t>
                      </a:r>
                      <a:r>
                        <a:rPr lang="fr-FR" sz="1400" baseline="0" dirty="0"/>
                        <a:t>…)</a:t>
                      </a:r>
                      <a:endParaRPr lang="fr-FR" sz="1400" dirty="0"/>
                    </a:p>
                  </a:txBody>
                  <a:tcPr marL="68576" marR="68576" marT="34305" marB="34305"/>
                </a:tc>
              </a:tr>
              <a:tr h="922436">
                <a:tc>
                  <a:txBody>
                    <a:bodyPr/>
                    <a:lstStyle/>
                    <a:p>
                      <a:pPr lvl="0"/>
                      <a:r>
                        <a:rPr lang="fr-FR" sz="1400"/>
                        <a:t>Team</a:t>
                      </a:r>
                    </a:p>
                  </a:txBody>
                  <a:tcPr marL="68576" marR="68576" marT="34305" marB="34305"/>
                </a:tc>
                <a:tc>
                  <a:txBody>
                    <a:bodyPr/>
                    <a:lstStyle/>
                    <a:p>
                      <a:pPr lvl="0"/>
                      <a:r>
                        <a:rPr lang="fr-FR" sz="1400"/>
                        <a:t>4 Slam</a:t>
                      </a:r>
                      <a:r>
                        <a:rPr lang="fr-FR" sz="1400" baseline="0"/>
                        <a:t> Tennis Academy Barcelona managing by Galo Blanco, Fernando Vincente and Jairo Velasco</a:t>
                      </a:r>
                      <a:endParaRPr lang="fr-FR" sz="1400"/>
                    </a:p>
                  </a:txBody>
                  <a:tcPr marL="68576" marR="68576" marT="34305" marB="34305"/>
                </a:tc>
              </a:tr>
            </a:tbl>
          </a:graphicData>
        </a:graphic>
      </p:graphicFrame>
    </p:spTree>
    <p:extLst>
      <p:ext uri="{BB962C8B-B14F-4D97-AF65-F5344CB8AC3E}">
        <p14:creationId xmlns:p14="http://schemas.microsoft.com/office/powerpoint/2010/main" val="1474625631"/>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2"/>
          <p:cNvGraphicFramePr>
            <a:graphicFrameLocks noGrp="1"/>
          </p:cNvGraphicFramePr>
          <p:nvPr/>
        </p:nvGraphicFramePr>
        <p:xfrm>
          <a:off x="658813" y="1489075"/>
          <a:ext cx="7842250" cy="4024283"/>
        </p:xfrm>
        <a:graphic>
          <a:graphicData uri="http://schemas.openxmlformats.org/drawingml/2006/table">
            <a:tbl>
              <a:tblPr firstRow="1" bandRow="1">
                <a:effectLst/>
                <a:tableStyleId>{93296810-A885-4BE3-A3E7-6D5BEEA58F35}</a:tableStyleId>
              </a:tblPr>
              <a:tblGrid>
                <a:gridCol w="2473358"/>
                <a:gridCol w="5368892"/>
              </a:tblGrid>
              <a:tr h="521374">
                <a:tc>
                  <a:txBody>
                    <a:bodyPr/>
                    <a:lstStyle/>
                    <a:p>
                      <a:pPr lvl="0"/>
                      <a:r>
                        <a:rPr lang="fr-FR" sz="1400" dirty="0" err="1"/>
                        <a:t>Theoretical</a:t>
                      </a:r>
                      <a:r>
                        <a:rPr lang="fr-FR" sz="1400" dirty="0"/>
                        <a:t> </a:t>
                      </a:r>
                      <a:r>
                        <a:rPr lang="fr-FR" sz="1400" dirty="0" err="1"/>
                        <a:t>Assets</a:t>
                      </a:r>
                      <a:r>
                        <a:rPr lang="fr-FR" sz="1400" dirty="0"/>
                        <a:t> Relations</a:t>
                      </a:r>
                    </a:p>
                  </a:txBody>
                  <a:tcPr marL="68578" marR="68578" marT="34294" marB="34294"/>
                </a:tc>
                <a:tc>
                  <a:txBody>
                    <a:bodyPr/>
                    <a:lstStyle/>
                    <a:p>
                      <a:pPr lvl="0"/>
                      <a:r>
                        <a:rPr lang="fr-FR" sz="1400"/>
                        <a:t>Practical Assets Relations</a:t>
                      </a:r>
                    </a:p>
                  </a:txBody>
                  <a:tcPr marL="68578" marR="68578" marT="34294" marB="34294"/>
                </a:tc>
              </a:tr>
              <a:tr h="521374">
                <a:tc>
                  <a:txBody>
                    <a:bodyPr/>
                    <a:lstStyle/>
                    <a:p>
                      <a:pPr lvl="0"/>
                      <a:r>
                        <a:rPr lang="fr-FR" sz="1400" dirty="0" err="1"/>
                        <a:t>Tournaments</a:t>
                      </a:r>
                      <a:r>
                        <a:rPr lang="fr-FR" sz="1400" dirty="0"/>
                        <a:t> </a:t>
                      </a:r>
                      <a:r>
                        <a:rPr lang="fr-FR" sz="1400" dirty="0" smtClean="0">
                          <a:sym typeface="Wingdings" panose="05000000000000000000" pitchFamily="2" charset="2"/>
                        </a:rPr>
                        <a:t></a:t>
                      </a:r>
                      <a:r>
                        <a:rPr lang="fr-FR" sz="1400" dirty="0" smtClean="0"/>
                        <a:t> </a:t>
                      </a:r>
                      <a:r>
                        <a:rPr lang="fr-FR" sz="1400" dirty="0"/>
                        <a:t>Talents</a:t>
                      </a:r>
                    </a:p>
                  </a:txBody>
                  <a:tcPr marL="68578" marR="68578" marT="34294" marB="34294"/>
                </a:tc>
                <a:tc>
                  <a:txBody>
                    <a:bodyPr/>
                    <a:lstStyle/>
                    <a:p>
                      <a:pPr lvl="0"/>
                      <a:r>
                        <a:rPr lang="fr-FR" sz="1400"/>
                        <a:t>Wild Cards</a:t>
                      </a:r>
                      <a:r>
                        <a:rPr lang="fr-FR" sz="1400" baseline="0"/>
                        <a:t> – Marketing and Media Promotion  - Personal Branding and Endorsment by potential tournaments’ sponsors</a:t>
                      </a:r>
                      <a:endParaRPr lang="fr-FR" sz="1400"/>
                    </a:p>
                  </a:txBody>
                  <a:tcPr marL="68578" marR="68578" marT="34294" marB="34294"/>
                </a:tc>
              </a:tr>
              <a:tr h="521374">
                <a:tc>
                  <a:txBody>
                    <a:bodyPr/>
                    <a:lstStyle/>
                    <a:p>
                      <a:pPr lvl="0"/>
                      <a:r>
                        <a:rPr lang="fr-FR" sz="1400" dirty="0"/>
                        <a:t>Talents </a:t>
                      </a:r>
                      <a:r>
                        <a:rPr lang="fr-FR" sz="1400" dirty="0" smtClean="0">
                          <a:sym typeface="Wingdings" panose="05000000000000000000" pitchFamily="2" charset="2"/>
                        </a:rPr>
                        <a:t></a:t>
                      </a:r>
                      <a:r>
                        <a:rPr lang="fr-FR" sz="1400" dirty="0" smtClean="0"/>
                        <a:t> </a:t>
                      </a:r>
                      <a:r>
                        <a:rPr lang="fr-FR" sz="1400" dirty="0" err="1"/>
                        <a:t>Tournaments</a:t>
                      </a:r>
                      <a:endParaRPr lang="fr-FR" sz="1400" dirty="0"/>
                    </a:p>
                  </a:txBody>
                  <a:tcPr marL="68578" marR="68578" marT="34294" marB="34294"/>
                </a:tc>
                <a:tc>
                  <a:txBody>
                    <a:bodyPr/>
                    <a:lstStyle/>
                    <a:p>
                      <a:pPr lvl="0"/>
                      <a:r>
                        <a:rPr lang="fr-FR" sz="1400" baseline="0"/>
                        <a:t>Security of top players – Public Relations - Activation of «  marketing » sponsors using the double brand impact Player/Tournament</a:t>
                      </a:r>
                      <a:endParaRPr lang="fr-FR" sz="1400"/>
                    </a:p>
                  </a:txBody>
                  <a:tcPr marL="68578" marR="68578" marT="34294" marB="34294"/>
                </a:tc>
              </a:tr>
              <a:tr h="708745">
                <a:tc>
                  <a:txBody>
                    <a:bodyPr/>
                    <a:lstStyle/>
                    <a:p>
                      <a:pPr lvl="0"/>
                      <a:r>
                        <a:rPr lang="fr-FR" sz="1400" dirty="0" err="1"/>
                        <a:t>Tournaments</a:t>
                      </a:r>
                      <a:r>
                        <a:rPr lang="fr-FR" sz="1400" dirty="0"/>
                        <a:t> </a:t>
                      </a:r>
                      <a:r>
                        <a:rPr lang="fr-FR" sz="1400" dirty="0" smtClean="0">
                          <a:sym typeface="Wingdings" panose="05000000000000000000" pitchFamily="2" charset="2"/>
                        </a:rPr>
                        <a:t></a:t>
                      </a:r>
                      <a:r>
                        <a:rPr lang="fr-FR" sz="1400" dirty="0" smtClean="0"/>
                        <a:t> </a:t>
                      </a:r>
                      <a:r>
                        <a:rPr lang="fr-FR" sz="1400" dirty="0"/>
                        <a:t>Team</a:t>
                      </a:r>
                    </a:p>
                  </a:txBody>
                  <a:tcPr marL="68578" marR="68578" marT="34294" marB="34294"/>
                </a:tc>
                <a:tc>
                  <a:txBody>
                    <a:bodyPr/>
                    <a:lstStyle/>
                    <a:p>
                      <a:pPr lvl="0"/>
                      <a:r>
                        <a:rPr lang="fr-FR" sz="1400"/>
                        <a:t>Wild Card – Promoting the next generation – </a:t>
                      </a:r>
                      <a:r>
                        <a:rPr lang="fr-FR" sz="1400" baseline="0"/>
                        <a:t>Team branding and promotion during the events to attract new young players by individual networking</a:t>
                      </a:r>
                      <a:endParaRPr lang="fr-FR" sz="1400"/>
                    </a:p>
                  </a:txBody>
                  <a:tcPr marL="68578" marR="68578" marT="34294" marB="34294"/>
                </a:tc>
              </a:tr>
              <a:tr h="521374">
                <a:tc>
                  <a:txBody>
                    <a:bodyPr/>
                    <a:lstStyle/>
                    <a:p>
                      <a:pPr lvl="0"/>
                      <a:r>
                        <a:rPr lang="fr-FR" sz="1400" dirty="0"/>
                        <a:t>Team </a:t>
                      </a:r>
                      <a:r>
                        <a:rPr lang="fr-FR" sz="1400" dirty="0" smtClean="0">
                          <a:sym typeface="Wingdings" panose="05000000000000000000" pitchFamily="2" charset="2"/>
                        </a:rPr>
                        <a:t></a:t>
                      </a:r>
                      <a:r>
                        <a:rPr lang="fr-FR" sz="1400" dirty="0" smtClean="0"/>
                        <a:t> </a:t>
                      </a:r>
                      <a:r>
                        <a:rPr lang="fr-FR" sz="1400" dirty="0" err="1"/>
                        <a:t>Tournaments</a:t>
                      </a:r>
                      <a:endParaRPr lang="fr-FR" sz="1400" dirty="0"/>
                    </a:p>
                  </a:txBody>
                  <a:tcPr marL="68578" marR="68578" marT="34294" marB="34294"/>
                </a:tc>
                <a:tc>
                  <a:txBody>
                    <a:bodyPr/>
                    <a:lstStyle/>
                    <a:p>
                      <a:pPr lvl="0"/>
                      <a:r>
                        <a:rPr lang="fr-FR" sz="1400"/>
                        <a:t>Young</a:t>
                      </a:r>
                      <a:r>
                        <a:rPr lang="fr-FR" sz="1400" baseline="0"/>
                        <a:t> talents discovering – Education Program for local young players with the Team contribution </a:t>
                      </a:r>
                      <a:endParaRPr lang="fr-FR" sz="1400"/>
                    </a:p>
                  </a:txBody>
                  <a:tcPr marL="68578" marR="68578" marT="34294" marB="34294"/>
                </a:tc>
              </a:tr>
              <a:tr h="521374">
                <a:tc>
                  <a:txBody>
                    <a:bodyPr/>
                    <a:lstStyle/>
                    <a:p>
                      <a:pPr lvl="0"/>
                      <a:r>
                        <a:rPr lang="fr-FR" sz="1400" dirty="0" smtClean="0"/>
                        <a:t>Talents</a:t>
                      </a:r>
                      <a:r>
                        <a:rPr lang="fr-FR" sz="1400" baseline="0" dirty="0" smtClean="0"/>
                        <a:t> </a:t>
                      </a:r>
                      <a:r>
                        <a:rPr lang="fr-FR" sz="1400" baseline="0" dirty="0" smtClean="0">
                          <a:sym typeface="Wingdings" panose="05000000000000000000" pitchFamily="2" charset="2"/>
                        </a:rPr>
                        <a:t></a:t>
                      </a:r>
                      <a:r>
                        <a:rPr lang="fr-FR" sz="1400" dirty="0" smtClean="0"/>
                        <a:t> </a:t>
                      </a:r>
                      <a:r>
                        <a:rPr lang="fr-FR" sz="1400" dirty="0"/>
                        <a:t>Team</a:t>
                      </a:r>
                    </a:p>
                  </a:txBody>
                  <a:tcPr marL="68578" marR="68578" marT="34294" marB="34294"/>
                </a:tc>
                <a:tc>
                  <a:txBody>
                    <a:bodyPr/>
                    <a:lstStyle/>
                    <a:p>
                      <a:pPr lvl="0"/>
                      <a:r>
                        <a:rPr lang="fr-FR" sz="1400"/>
                        <a:t>Young players emulation – Permanent tennis performance learning</a:t>
                      </a:r>
                      <a:r>
                        <a:rPr lang="fr-FR" sz="1400" baseline="0"/>
                        <a:t> </a:t>
                      </a:r>
                      <a:endParaRPr lang="fr-FR" sz="1400"/>
                    </a:p>
                  </a:txBody>
                  <a:tcPr marL="68578" marR="68578" marT="34294" marB="34294"/>
                </a:tc>
              </a:tr>
              <a:tr h="521374">
                <a:tc>
                  <a:txBody>
                    <a:bodyPr/>
                    <a:lstStyle/>
                    <a:p>
                      <a:pPr lvl="0"/>
                      <a:r>
                        <a:rPr lang="fr-FR" sz="1400" dirty="0"/>
                        <a:t>Team </a:t>
                      </a:r>
                      <a:r>
                        <a:rPr lang="fr-FR" sz="1400" dirty="0" smtClean="0">
                          <a:sym typeface="Wingdings" panose="05000000000000000000" pitchFamily="2" charset="2"/>
                        </a:rPr>
                        <a:t></a:t>
                      </a:r>
                      <a:r>
                        <a:rPr lang="fr-FR" sz="1400" dirty="0" smtClean="0"/>
                        <a:t> </a:t>
                      </a:r>
                      <a:r>
                        <a:rPr lang="fr-FR" sz="1400" dirty="0"/>
                        <a:t>Talents</a:t>
                      </a:r>
                    </a:p>
                  </a:txBody>
                  <a:tcPr marL="68578" marR="68578" marT="34294" marB="34294"/>
                </a:tc>
                <a:tc>
                  <a:txBody>
                    <a:bodyPr/>
                    <a:lstStyle/>
                    <a:p>
                      <a:pPr lvl="0"/>
                      <a:r>
                        <a:rPr lang="fr-FR" sz="1400"/>
                        <a:t>Talent maker factory – Marketing</a:t>
                      </a:r>
                      <a:r>
                        <a:rPr lang="fr-FR" sz="1400" baseline="0"/>
                        <a:t> storytelling </a:t>
                      </a:r>
                      <a:endParaRPr lang="fr-FR" sz="1400"/>
                    </a:p>
                  </a:txBody>
                  <a:tcPr marL="68578" marR="68578" marT="34294" marB="34294"/>
                </a:tc>
              </a:tr>
            </a:tbl>
          </a:graphicData>
        </a:graphic>
      </p:graphicFrame>
    </p:spTree>
    <p:extLst>
      <p:ext uri="{BB962C8B-B14F-4D97-AF65-F5344CB8AC3E}">
        <p14:creationId xmlns:p14="http://schemas.microsoft.com/office/powerpoint/2010/main" val="4280922007"/>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p:txBody>
          <a:bodyPr/>
          <a:lstStyle/>
          <a:p>
            <a:pPr eaLnBrk="1" hangingPunct="1">
              <a:defRPr/>
            </a:pPr>
            <a:r>
              <a:rPr lang="en-US" smtClean="0"/>
              <a:t>Failure Case Study </a:t>
            </a:r>
          </a:p>
        </p:txBody>
      </p:sp>
      <p:sp>
        <p:nvSpPr>
          <p:cNvPr id="114691" name="Rectangle 3"/>
          <p:cNvSpPr>
            <a:spLocks noGrp="1" noChangeArrowheads="1"/>
          </p:cNvSpPr>
          <p:nvPr>
            <p:ph type="subTitle" idx="1"/>
          </p:nvPr>
        </p:nvSpPr>
        <p:spPr/>
        <p:txBody>
          <a:bodyPr/>
          <a:lstStyle/>
          <a:p>
            <a:pPr eaLnBrk="1" hangingPunct="1">
              <a:defRPr/>
            </a:pPr>
            <a:r>
              <a:rPr lang="en-US" dirty="0" smtClean="0"/>
              <a:t>ATP Tennis Tournament</a:t>
            </a:r>
          </a:p>
          <a:p>
            <a:pPr eaLnBrk="1" hangingPunct="1">
              <a:defRPr/>
            </a:pPr>
            <a:r>
              <a:rPr lang="en-US" dirty="0" smtClean="0"/>
              <a:t>Philips Open of Nice (1995)</a:t>
            </a:r>
          </a:p>
          <a:p>
            <a:pPr eaLnBrk="1" hangingPunct="1">
              <a:defRPr/>
            </a:pPr>
            <a:r>
              <a:rPr lang="en-US" dirty="0" smtClean="0"/>
              <a:t>“Honeymoon illusion”</a:t>
            </a:r>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defRPr/>
            </a:pPr>
            <a:r>
              <a:rPr lang="fr-FR" smtClean="0"/>
              <a:t>90 % of sports organizations	</a:t>
            </a:r>
          </a:p>
        </p:txBody>
      </p:sp>
      <p:sp>
        <p:nvSpPr>
          <p:cNvPr id="178179" name="Rectangle 3"/>
          <p:cNvSpPr>
            <a:spLocks noGrp="1" noChangeArrowheads="1"/>
          </p:cNvSpPr>
          <p:nvPr>
            <p:ph type="body" idx="1"/>
          </p:nvPr>
        </p:nvSpPr>
        <p:spPr>
          <a:xfrm>
            <a:off x="457200" y="1600200"/>
            <a:ext cx="8229600" cy="5068888"/>
          </a:xfrm>
        </p:spPr>
        <p:txBody>
          <a:bodyPr/>
          <a:lstStyle/>
          <a:p>
            <a:pPr eaLnBrk="1" hangingPunct="1">
              <a:lnSpc>
                <a:spcPct val="80000"/>
              </a:lnSpc>
              <a:buFont typeface="Wingdings" panose="05000000000000000000" pitchFamily="2" charset="2"/>
              <a:buChar char="q"/>
              <a:defRPr/>
            </a:pPr>
            <a:r>
              <a:rPr lang="fr-FR" sz="2800" dirty="0" err="1" smtClean="0"/>
              <a:t>Relational</a:t>
            </a:r>
            <a:r>
              <a:rPr lang="fr-FR" sz="2800" dirty="0" smtClean="0"/>
              <a:t> Business Model </a:t>
            </a:r>
            <a:r>
              <a:rPr lang="fr-FR" sz="2800" dirty="0" err="1" smtClean="0"/>
              <a:t>because</a:t>
            </a:r>
            <a:r>
              <a:rPr lang="fr-FR" sz="2800" dirty="0" smtClean="0"/>
              <a:t> :</a:t>
            </a:r>
          </a:p>
          <a:p>
            <a:pPr eaLnBrk="1" hangingPunct="1">
              <a:lnSpc>
                <a:spcPct val="80000"/>
              </a:lnSpc>
              <a:buFont typeface="Wingdings" panose="05000000000000000000" pitchFamily="2" charset="2"/>
              <a:buChar char="q"/>
              <a:defRPr/>
            </a:pPr>
            <a:endParaRPr lang="fr-FR" sz="2800" dirty="0" smtClean="0"/>
          </a:p>
          <a:p>
            <a:pPr eaLnBrk="1" hangingPunct="1">
              <a:lnSpc>
                <a:spcPct val="80000"/>
              </a:lnSpc>
              <a:buFont typeface="Wingdings" panose="05000000000000000000" pitchFamily="2" charset="2"/>
              <a:buChar char="q"/>
              <a:defRPr/>
            </a:pPr>
            <a:r>
              <a:rPr lang="fr-FR" sz="2800" dirty="0" err="1" smtClean="0"/>
              <a:t>With</a:t>
            </a:r>
            <a:r>
              <a:rPr lang="fr-FR" sz="2800" dirty="0" smtClean="0"/>
              <a:t> a large part of the turnover </a:t>
            </a:r>
            <a:r>
              <a:rPr lang="fr-FR" sz="2800" dirty="0" err="1" smtClean="0"/>
              <a:t>linking</a:t>
            </a:r>
            <a:r>
              <a:rPr lang="fr-FR" sz="2800" dirty="0" smtClean="0"/>
              <a:t> to public and </a:t>
            </a:r>
            <a:r>
              <a:rPr lang="fr-FR" sz="2800" dirty="0" err="1" smtClean="0"/>
              <a:t>private</a:t>
            </a:r>
            <a:r>
              <a:rPr lang="fr-FR" sz="2800" dirty="0" smtClean="0"/>
              <a:t> sponsors </a:t>
            </a:r>
          </a:p>
          <a:p>
            <a:pPr eaLnBrk="1" hangingPunct="1">
              <a:lnSpc>
                <a:spcPct val="80000"/>
              </a:lnSpc>
              <a:buFont typeface="Wingdings" panose="05000000000000000000" pitchFamily="2" charset="2"/>
              <a:buChar char="q"/>
              <a:defRPr/>
            </a:pPr>
            <a:endParaRPr lang="fr-FR" sz="2800" dirty="0" smtClean="0"/>
          </a:p>
          <a:p>
            <a:pPr eaLnBrk="1" hangingPunct="1">
              <a:lnSpc>
                <a:spcPct val="80000"/>
              </a:lnSpc>
              <a:buFont typeface="Wingdings" panose="05000000000000000000" pitchFamily="2" charset="2"/>
              <a:buChar char="q"/>
              <a:defRPr/>
            </a:pPr>
            <a:r>
              <a:rPr lang="fr-FR" sz="2800" dirty="0" err="1" smtClean="0"/>
              <a:t>Without</a:t>
            </a:r>
            <a:r>
              <a:rPr lang="fr-FR" sz="2800" dirty="0" smtClean="0"/>
              <a:t> </a:t>
            </a:r>
            <a:r>
              <a:rPr lang="fr-FR" sz="2800" dirty="0" err="1" smtClean="0"/>
              <a:t>huge</a:t>
            </a:r>
            <a:r>
              <a:rPr lang="fr-FR" sz="2800" dirty="0" smtClean="0"/>
              <a:t> TV </a:t>
            </a:r>
            <a:r>
              <a:rPr lang="fr-FR" sz="2800" dirty="0" err="1" smtClean="0"/>
              <a:t>Rights</a:t>
            </a:r>
            <a:endParaRPr lang="fr-FR" sz="2800" dirty="0" smtClean="0"/>
          </a:p>
          <a:p>
            <a:pPr eaLnBrk="1" hangingPunct="1">
              <a:lnSpc>
                <a:spcPct val="80000"/>
              </a:lnSpc>
              <a:buFont typeface="Wingdings" panose="05000000000000000000" pitchFamily="2" charset="2"/>
              <a:buChar char="q"/>
              <a:defRPr/>
            </a:pPr>
            <a:endParaRPr lang="fr-FR" sz="2800" dirty="0" smtClean="0"/>
          </a:p>
          <a:p>
            <a:pPr eaLnBrk="1" hangingPunct="1">
              <a:lnSpc>
                <a:spcPct val="80000"/>
              </a:lnSpc>
              <a:buFont typeface="Wingdings" panose="05000000000000000000" pitchFamily="2" charset="2"/>
              <a:buChar char="q"/>
              <a:defRPr/>
            </a:pPr>
            <a:r>
              <a:rPr lang="fr-FR" sz="2800" dirty="0" err="1" smtClean="0"/>
              <a:t>Without</a:t>
            </a:r>
            <a:r>
              <a:rPr lang="fr-FR" sz="2800" dirty="0" smtClean="0"/>
              <a:t> Stadium or </a:t>
            </a:r>
            <a:r>
              <a:rPr lang="fr-FR" sz="2800" dirty="0" err="1" smtClean="0"/>
              <a:t>Arena</a:t>
            </a:r>
            <a:r>
              <a:rPr lang="fr-FR" sz="2800" dirty="0" smtClean="0"/>
              <a:t> to </a:t>
            </a:r>
            <a:r>
              <a:rPr lang="fr-FR" sz="2800" dirty="0" err="1" smtClean="0"/>
              <a:t>implement</a:t>
            </a:r>
            <a:r>
              <a:rPr lang="fr-FR" sz="2800" dirty="0" smtClean="0"/>
              <a:t> a </a:t>
            </a:r>
            <a:r>
              <a:rPr lang="fr-FR" sz="2800" dirty="0" err="1" smtClean="0"/>
              <a:t>strong</a:t>
            </a:r>
            <a:r>
              <a:rPr lang="fr-FR" sz="2800" dirty="0" smtClean="0"/>
              <a:t> brand </a:t>
            </a:r>
            <a:r>
              <a:rPr lang="fr-FR" sz="2800" dirty="0" err="1" smtClean="0"/>
              <a:t>strategy</a:t>
            </a:r>
            <a:r>
              <a:rPr lang="fr-FR" sz="2800" dirty="0" smtClean="0"/>
              <a:t> </a:t>
            </a:r>
            <a:r>
              <a:rPr lang="fr-FR" sz="2800" dirty="0" err="1" smtClean="0"/>
              <a:t>based</a:t>
            </a:r>
            <a:r>
              <a:rPr lang="fr-FR" sz="2800" dirty="0" smtClean="0"/>
              <a:t> on fans </a:t>
            </a:r>
            <a:r>
              <a:rPr lang="fr-FR" sz="2800" dirty="0" err="1" smtClean="0"/>
              <a:t>consuming</a:t>
            </a:r>
            <a:r>
              <a:rPr lang="fr-FR" sz="2800" dirty="0" smtClean="0"/>
              <a:t>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noFill/>
        </p:spPr>
        <p:txBody>
          <a:bodyPr/>
          <a:lstStyle/>
          <a:p>
            <a:r>
              <a:rPr lang="fr-FR" b="1" dirty="0" smtClean="0">
                <a:solidFill>
                  <a:schemeClr val="accent4">
                    <a:lumMod val="10000"/>
                  </a:schemeClr>
                </a:solidFill>
              </a:rPr>
              <a:t>Strategic vision ?</a:t>
            </a:r>
            <a:endParaRPr lang="fr-FR" b="1" dirty="0">
              <a:solidFill>
                <a:schemeClr val="accent4">
                  <a:lumMod val="10000"/>
                </a:schemeClr>
              </a:solidFill>
            </a:endParaRPr>
          </a:p>
        </p:txBody>
      </p:sp>
      <p:sp>
        <p:nvSpPr>
          <p:cNvPr id="4" name="Ellipse 3"/>
          <p:cNvSpPr/>
          <p:nvPr/>
        </p:nvSpPr>
        <p:spPr>
          <a:xfrm>
            <a:off x="539552" y="3573016"/>
            <a:ext cx="1944216"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Relational</a:t>
            </a:r>
            <a:endParaRPr lang="fr-FR" dirty="0" smtClean="0"/>
          </a:p>
          <a:p>
            <a:pPr algn="ctr"/>
            <a:r>
              <a:rPr lang="fr-FR" dirty="0" smtClean="0"/>
              <a:t>BM</a:t>
            </a:r>
            <a:endParaRPr lang="fr-FR" dirty="0"/>
          </a:p>
        </p:txBody>
      </p:sp>
      <p:sp>
        <p:nvSpPr>
          <p:cNvPr id="6" name="Ellipse 5"/>
          <p:cNvSpPr/>
          <p:nvPr/>
        </p:nvSpPr>
        <p:spPr>
          <a:xfrm>
            <a:off x="3203848" y="3573016"/>
            <a:ext cx="2232248"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Reputational</a:t>
            </a:r>
            <a:endParaRPr lang="fr-FR" dirty="0" smtClean="0"/>
          </a:p>
          <a:p>
            <a:pPr algn="ctr"/>
            <a:r>
              <a:rPr lang="fr-FR" dirty="0" smtClean="0"/>
              <a:t>BM</a:t>
            </a:r>
            <a:endParaRPr lang="fr-FR" dirty="0"/>
          </a:p>
        </p:txBody>
      </p:sp>
      <p:sp>
        <p:nvSpPr>
          <p:cNvPr id="7" name="Ellipse 6"/>
          <p:cNvSpPr/>
          <p:nvPr/>
        </p:nvSpPr>
        <p:spPr>
          <a:xfrm>
            <a:off x="6012160" y="3594233"/>
            <a:ext cx="2232248"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Cultural</a:t>
            </a:r>
          </a:p>
          <a:p>
            <a:pPr algn="ctr"/>
            <a:r>
              <a:rPr lang="fr-FR" dirty="0" smtClean="0"/>
              <a:t>BM</a:t>
            </a:r>
            <a:endParaRPr lang="fr-FR" dirty="0"/>
          </a:p>
        </p:txBody>
      </p:sp>
      <p:cxnSp>
        <p:nvCxnSpPr>
          <p:cNvPr id="9" name="Connecteur droit avec flèche 8"/>
          <p:cNvCxnSpPr>
            <a:stCxn id="4" idx="6"/>
            <a:endCxn id="6" idx="2"/>
          </p:cNvCxnSpPr>
          <p:nvPr/>
        </p:nvCxnSpPr>
        <p:spPr>
          <a:xfrm>
            <a:off x="2483768" y="4185084"/>
            <a:ext cx="7200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Imag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060848"/>
            <a:ext cx="1260214" cy="126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t 10"/>
          <p:cNvGraphicFramePr>
            <a:graphicFrameLocks noChangeAspect="1"/>
          </p:cNvGraphicFramePr>
          <p:nvPr>
            <p:extLst>
              <p:ext uri="{D42A27DB-BD31-4B8C-83A1-F6EECF244321}">
                <p14:modId xmlns:p14="http://schemas.microsoft.com/office/powerpoint/2010/main" val="1831981493"/>
              </p:ext>
            </p:extLst>
          </p:nvPr>
        </p:nvGraphicFramePr>
        <p:xfrm>
          <a:off x="2771800" y="2233571"/>
          <a:ext cx="3096344" cy="914767"/>
        </p:xfrm>
        <a:graphic>
          <a:graphicData uri="http://schemas.openxmlformats.org/presentationml/2006/ole">
            <mc:AlternateContent xmlns:mc="http://schemas.openxmlformats.org/markup-compatibility/2006">
              <mc:Choice xmlns:v="urn:schemas-microsoft-com:vml" Requires="v">
                <p:oleObj spid="_x0000_s45068" r:id="rId4" imgW="5460120" imgH="1612440" progId="">
                  <p:embed/>
                </p:oleObj>
              </mc:Choice>
              <mc:Fallback>
                <p:oleObj r:id="rId4" imgW="5460120" imgH="1612440" progId="">
                  <p:embed/>
                  <p:pic>
                    <p:nvPicPr>
                      <p:cNvPr id="0" name=""/>
                      <p:cNvPicPr/>
                      <p:nvPr/>
                    </p:nvPicPr>
                    <p:blipFill>
                      <a:blip r:embed="rId5"/>
                      <a:stretch>
                        <a:fillRect/>
                      </a:stretch>
                    </p:blipFill>
                    <p:spPr>
                      <a:xfrm>
                        <a:off x="2771800" y="2233571"/>
                        <a:ext cx="3096344" cy="914767"/>
                      </a:xfrm>
                      <a:prstGeom prst="rect">
                        <a:avLst/>
                      </a:prstGeom>
                    </p:spPr>
                  </p:pic>
                </p:oleObj>
              </mc:Fallback>
            </mc:AlternateContent>
          </a:graphicData>
        </a:graphic>
      </p:graphicFrame>
      <p:sp>
        <p:nvSpPr>
          <p:cNvPr id="12" name="ZoneTexte 11"/>
          <p:cNvSpPr txBox="1"/>
          <p:nvPr/>
        </p:nvSpPr>
        <p:spPr>
          <a:xfrm>
            <a:off x="6516216" y="1904814"/>
            <a:ext cx="1512168" cy="1446550"/>
          </a:xfrm>
          <a:prstGeom prst="rect">
            <a:avLst/>
          </a:prstGeom>
          <a:noFill/>
        </p:spPr>
        <p:txBody>
          <a:bodyPr wrap="square" rtlCol="0">
            <a:spAutoFit/>
          </a:bodyPr>
          <a:lstStyle/>
          <a:p>
            <a:r>
              <a:rPr lang="fr-FR" sz="8800" dirty="0">
                <a:solidFill>
                  <a:schemeClr val="accent4">
                    <a:lumMod val="10000"/>
                  </a:schemeClr>
                </a:solidFill>
              </a:rPr>
              <a:t>?</a:t>
            </a:r>
          </a:p>
        </p:txBody>
      </p:sp>
    </p:spTree>
    <p:extLst>
      <p:ext uri="{BB962C8B-B14F-4D97-AF65-F5344CB8AC3E}">
        <p14:creationId xmlns:p14="http://schemas.microsoft.com/office/powerpoint/2010/main" val="18473395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42" name="Picture 3" descr="BNPinter">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1288" y="260350"/>
            <a:ext cx="1163637"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9" descr="image-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916113"/>
            <a:ext cx="741045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oneTexte 4"/>
          <p:cNvSpPr txBox="1">
            <a:spLocks noChangeArrowheads="1"/>
          </p:cNvSpPr>
          <p:nvPr/>
        </p:nvSpPr>
        <p:spPr bwMode="auto">
          <a:xfrm>
            <a:off x="7143750" y="6500813"/>
            <a:ext cx="20002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100">
                <a:latin typeface="Century Gothic" panose="020B0502020202020204" pitchFamily="34" charset="0"/>
              </a:rPr>
              <a:t>© Illustrasport – juin 2010</a:t>
            </a:r>
          </a:p>
        </p:txBody>
      </p:sp>
      <p:pic>
        <p:nvPicPr>
          <p:cNvPr id="62467" name="Image 2" descr="Service_J-N-Groupe5[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2412"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C:\Documents and Settings\mthomas\Mes documents\@MAGALI\Magali\2011\BNPPM 2010\CAMPAGNE\VISUELS BAT\DEF_OK\Service J&amp;N-Tson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Documents and Settings\mthomas\Mes documents\@MAGALI\Magali\2011\BNPPM 2010\CAMPAGNE\VISUELS BAT\DEF_OK\Service J&amp;N-Nad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Documents and Settings\mthomas\Mes documents\@MAGALI\Magali\2011\BNPPM 2010\CAMPAGNE\VISUELS BAT\DEF_OK\Service J&amp;N-Feder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Documents and Settings\mthomas\Mes documents\@MAGALI\Magali\2011\BNPPM 2010\CAMPAGNE\VISUELS BAT\DEF_OK\Service J&amp;N-MONFI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Documents and Settings\mthomas\Mes documents\@MAGALI\Magali\2011\BNPPM 2010\CAMPAGNE\VISUELS BAT\DEF_OK\Service J&amp;N-Djokov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Documents and Settings\mthomas\Mes documents\@MAGALI\Magali\2011\BNPPM 2010\CAMPAGNE\VISUELS BAT\DEF_OK\4x3UrbainSimulBNPPM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700"/>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defRPr/>
            </a:pPr>
            <a:r>
              <a:rPr lang="en-US" smtClean="0"/>
              <a:t>History : Philips Open of Nice</a:t>
            </a:r>
          </a:p>
        </p:txBody>
      </p:sp>
      <p:sp>
        <p:nvSpPr>
          <p:cNvPr id="115715" name="Rectangle 3"/>
          <p:cNvSpPr>
            <a:spLocks noGrp="1" noChangeArrowheads="1"/>
          </p:cNvSpPr>
          <p:nvPr>
            <p:ph type="body" idx="1"/>
          </p:nvPr>
        </p:nvSpPr>
        <p:spPr>
          <a:xfrm>
            <a:off x="457200" y="1341438"/>
            <a:ext cx="8229600" cy="4784725"/>
          </a:xfrm>
        </p:spPr>
        <p:txBody>
          <a:bodyPr/>
          <a:lstStyle/>
          <a:p>
            <a:pPr eaLnBrk="1" hangingPunct="1">
              <a:lnSpc>
                <a:spcPct val="90000"/>
              </a:lnSpc>
              <a:buFont typeface="Wingdings" panose="05000000000000000000" pitchFamily="2" charset="2"/>
              <a:buChar char="«"/>
              <a:defRPr/>
            </a:pPr>
            <a:r>
              <a:rPr lang="en-US" sz="2800" smtClean="0"/>
              <a:t>Date : April – Outdoor (clay)</a:t>
            </a:r>
          </a:p>
          <a:p>
            <a:pPr eaLnBrk="1" hangingPunct="1">
              <a:lnSpc>
                <a:spcPct val="90000"/>
              </a:lnSpc>
              <a:buFont typeface="Wingdings" panose="05000000000000000000" pitchFamily="2" charset="2"/>
              <a:buChar char="«"/>
              <a:defRPr/>
            </a:pPr>
            <a:r>
              <a:rPr lang="en-US" sz="2800" smtClean="0"/>
              <a:t>Tournament direction : ex ATP french players (Pascal Portes and Dominique Bedel)</a:t>
            </a:r>
          </a:p>
          <a:p>
            <a:pPr eaLnBrk="1" hangingPunct="1">
              <a:lnSpc>
                <a:spcPct val="90000"/>
              </a:lnSpc>
              <a:buFont typeface="Wingdings" panose="05000000000000000000" pitchFamily="2" charset="2"/>
              <a:buChar char="«"/>
              <a:defRPr/>
            </a:pPr>
            <a:r>
              <a:rPr lang="en-US" sz="2800" smtClean="0"/>
              <a:t>Ambush with Monte Carlo Tournament (TMS) : important sport success (Sampras, Courrier, Bruguera…)</a:t>
            </a:r>
          </a:p>
          <a:p>
            <a:pPr eaLnBrk="1" hangingPunct="1">
              <a:lnSpc>
                <a:spcPct val="90000"/>
              </a:lnSpc>
              <a:buFont typeface="Wingdings" panose="05000000000000000000" pitchFamily="2" charset="2"/>
              <a:buChar char="«"/>
              <a:defRPr/>
            </a:pPr>
            <a:r>
              <a:rPr lang="en-US" sz="2800" smtClean="0"/>
              <a:t>Creation of this event for Philips </a:t>
            </a:r>
          </a:p>
          <a:p>
            <a:pPr eaLnBrk="1" hangingPunct="1">
              <a:lnSpc>
                <a:spcPct val="90000"/>
              </a:lnSpc>
              <a:buFont typeface="Wingdings" panose="05000000000000000000" pitchFamily="2" charset="2"/>
              <a:buChar char="«"/>
              <a:defRPr/>
            </a:pPr>
            <a:r>
              <a:rPr lang="en-US" sz="2800" smtClean="0"/>
              <a:t>Resources allocations </a:t>
            </a:r>
            <a:r>
              <a:rPr lang="en-US" sz="2800" smtClean="0">
                <a:sym typeface="Wingdings" pitchFamily="2" charset="2"/>
              </a:rPr>
              <a:t> Focus on Philips demand</a:t>
            </a:r>
          </a:p>
          <a:p>
            <a:pPr eaLnBrk="1" hangingPunct="1">
              <a:lnSpc>
                <a:spcPct val="90000"/>
              </a:lnSpc>
              <a:buFont typeface="Wingdings" panose="05000000000000000000" pitchFamily="2" charset="2"/>
              <a:buChar char="«"/>
              <a:defRPr/>
            </a:pPr>
            <a:r>
              <a:rPr lang="en-US" sz="2800" smtClean="0"/>
              <a:t>Long term Vision ?</a:t>
            </a:r>
          </a:p>
          <a:p>
            <a:pPr eaLnBrk="1" hangingPunct="1">
              <a:lnSpc>
                <a:spcPct val="90000"/>
              </a:lnSpc>
              <a:defRPr/>
            </a:pPr>
            <a:endParaRPr lang="en-US" sz="2800" smtClean="0"/>
          </a:p>
        </p:txBody>
      </p:sp>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44000" cy="59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937150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www.nouveau-paris-ile-de-france.fr/fichiers/fckeditor/Image/3364/fr/event/original/sports-bnp-paribas-masters-palais-omnisports-de-paris-bercy-paris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19036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76250"/>
            <a:ext cx="8809037"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3521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2888"/>
            <a:ext cx="8496300" cy="637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9094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1618"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0350"/>
            <a:ext cx="8353425"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2722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2642"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845502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7321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44713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1643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defRPr/>
            </a:pPr>
            <a:r>
              <a:rPr lang="fr-FR" smtClean="0"/>
              <a:t>Business Model / RBV BNPPM</a:t>
            </a:r>
          </a:p>
        </p:txBody>
      </p:sp>
      <p:sp>
        <p:nvSpPr>
          <p:cNvPr id="72707" name="AutoShape 3"/>
          <p:cNvSpPr>
            <a:spLocks noChangeAspect="1" noChangeArrowheads="1"/>
          </p:cNvSpPr>
          <p:nvPr/>
        </p:nvSpPr>
        <p:spPr bwMode="auto">
          <a:xfrm>
            <a:off x="-396875" y="1196975"/>
            <a:ext cx="90011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2708" name="Text Box 4"/>
          <p:cNvSpPr txBox="1">
            <a:spLocks noChangeArrowheads="1"/>
          </p:cNvSpPr>
          <p:nvPr/>
        </p:nvSpPr>
        <p:spPr bwMode="auto">
          <a:xfrm>
            <a:off x="503238" y="2997200"/>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latin typeface="Times New Roman" panose="02020603050405020304" pitchFamily="18" charset="0"/>
            </a:endParaRPr>
          </a:p>
          <a:p>
            <a:pPr algn="ctr" eaLnBrk="1" hangingPunct="1">
              <a:spcBef>
                <a:spcPct val="0"/>
              </a:spcBef>
              <a:buClrTx/>
              <a:buSzTx/>
              <a:buFontTx/>
              <a:buNone/>
            </a:pPr>
            <a:r>
              <a:rPr lang="fr-FR" altLang="fr-FR" sz="1600" b="1">
                <a:latin typeface="Times New Roman" panose="02020603050405020304" pitchFamily="18" charset="0"/>
              </a:rPr>
              <a:t>Reputation</a:t>
            </a:r>
          </a:p>
          <a:p>
            <a:pPr eaLnBrk="1" hangingPunct="1">
              <a:spcBef>
                <a:spcPct val="0"/>
              </a:spcBef>
              <a:buClrTx/>
              <a:buSzTx/>
              <a:buFontTx/>
              <a:buNone/>
            </a:pPr>
            <a:endParaRPr lang="fr-FR" altLang="fr-FR" sz="1600" b="1">
              <a:latin typeface="Garamond" panose="02020404030301010803" pitchFamily="18" charset="0"/>
            </a:endParaRPr>
          </a:p>
        </p:txBody>
      </p:sp>
      <p:sp>
        <p:nvSpPr>
          <p:cNvPr id="72709" name="Text Box 5"/>
          <p:cNvSpPr txBox="1">
            <a:spLocks noChangeArrowheads="1"/>
          </p:cNvSpPr>
          <p:nvPr/>
        </p:nvSpPr>
        <p:spPr bwMode="auto">
          <a:xfrm>
            <a:off x="3022600" y="2997200"/>
            <a:ext cx="1800225" cy="863600"/>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solidFill>
                  <a:srgbClr val="FFFF00"/>
                </a:solidFill>
                <a:latin typeface="Times New Roman" panose="02020603050405020304" pitchFamily="18" charset="0"/>
              </a:rPr>
              <a:t>Physical Resources (Stadium)</a:t>
            </a:r>
            <a:endParaRPr lang="fr-FR" altLang="fr-FR" sz="1600" b="1">
              <a:solidFill>
                <a:srgbClr val="FFFF00"/>
              </a:solidFill>
              <a:latin typeface="Garamond" panose="02020404030301010803" pitchFamily="18" charset="0"/>
            </a:endParaRPr>
          </a:p>
        </p:txBody>
      </p:sp>
      <p:sp>
        <p:nvSpPr>
          <p:cNvPr id="72710" name="Text Box 6"/>
          <p:cNvSpPr txBox="1">
            <a:spLocks noChangeArrowheads="1"/>
          </p:cNvSpPr>
          <p:nvPr/>
        </p:nvSpPr>
        <p:spPr bwMode="auto">
          <a:xfrm>
            <a:off x="5543550" y="1917700"/>
            <a:ext cx="1800225" cy="71913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latin typeface="Times New Roman" panose="02020603050405020304" pitchFamily="18" charset="0"/>
            </a:endParaRPr>
          </a:p>
          <a:p>
            <a:pPr algn="ctr" eaLnBrk="1" hangingPunct="1">
              <a:spcBef>
                <a:spcPct val="0"/>
              </a:spcBef>
              <a:buClrTx/>
              <a:buSzTx/>
              <a:buFontTx/>
              <a:buNone/>
            </a:pPr>
            <a:r>
              <a:rPr lang="fr-FR" altLang="fr-FR" sz="1600" b="1">
                <a:solidFill>
                  <a:schemeClr val="bg1"/>
                </a:solidFill>
                <a:latin typeface="Times New Roman" panose="02020603050405020304" pitchFamily="18" charset="0"/>
              </a:rPr>
              <a:t>Parnerships</a:t>
            </a:r>
          </a:p>
          <a:p>
            <a:pPr eaLnBrk="1" hangingPunct="1">
              <a:spcBef>
                <a:spcPct val="0"/>
              </a:spcBef>
              <a:buClrTx/>
              <a:buSzTx/>
              <a:buFontTx/>
              <a:buNone/>
            </a:pPr>
            <a:endParaRPr lang="fr-FR" altLang="fr-FR" sz="1600" b="1">
              <a:solidFill>
                <a:schemeClr val="bg1"/>
              </a:solidFill>
              <a:latin typeface="Garamond" panose="02020404030301010803" pitchFamily="18" charset="0"/>
            </a:endParaRPr>
          </a:p>
        </p:txBody>
      </p:sp>
      <p:sp>
        <p:nvSpPr>
          <p:cNvPr id="72711" name="Text Box 7"/>
          <p:cNvSpPr txBox="1">
            <a:spLocks noChangeArrowheads="1"/>
          </p:cNvSpPr>
          <p:nvPr/>
        </p:nvSpPr>
        <p:spPr bwMode="auto">
          <a:xfrm>
            <a:off x="5543550" y="4076700"/>
            <a:ext cx="1800225" cy="720725"/>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solidFill>
                  <a:schemeClr val="bg1"/>
                </a:solidFill>
                <a:latin typeface="Times New Roman" panose="02020603050405020304" pitchFamily="18" charset="0"/>
              </a:rPr>
              <a:t>Social Capital</a:t>
            </a:r>
          </a:p>
          <a:p>
            <a:pPr eaLnBrk="1" hangingPunct="1">
              <a:spcBef>
                <a:spcPct val="0"/>
              </a:spcBef>
              <a:buClrTx/>
              <a:buSzTx/>
              <a:buFontTx/>
              <a:buNone/>
            </a:pPr>
            <a:endParaRPr lang="fr-FR" altLang="fr-FR" sz="1600" b="1">
              <a:solidFill>
                <a:schemeClr val="bg1"/>
              </a:solidFill>
              <a:latin typeface="Garamond" panose="02020404030301010803" pitchFamily="18" charset="0"/>
            </a:endParaRPr>
          </a:p>
        </p:txBody>
      </p:sp>
      <p:sp>
        <p:nvSpPr>
          <p:cNvPr id="72712" name="Line 8"/>
          <p:cNvSpPr>
            <a:spLocks noChangeShapeType="1"/>
          </p:cNvSpPr>
          <p:nvPr/>
        </p:nvSpPr>
        <p:spPr bwMode="auto">
          <a:xfrm flipH="1">
            <a:off x="2303463" y="3357563"/>
            <a:ext cx="719137"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13" name="Line 9"/>
          <p:cNvSpPr>
            <a:spLocks noChangeShapeType="1"/>
          </p:cNvSpPr>
          <p:nvPr/>
        </p:nvSpPr>
        <p:spPr bwMode="auto">
          <a:xfrm flipV="1">
            <a:off x="4822825" y="2636838"/>
            <a:ext cx="720725" cy="360362"/>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14" name="Line 10"/>
          <p:cNvSpPr>
            <a:spLocks noChangeShapeType="1"/>
          </p:cNvSpPr>
          <p:nvPr/>
        </p:nvSpPr>
        <p:spPr bwMode="auto">
          <a:xfrm>
            <a:off x="4822825" y="3717925"/>
            <a:ext cx="720725" cy="358775"/>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15" name="Oval 11"/>
          <p:cNvSpPr>
            <a:spLocks noChangeArrowheads="1"/>
          </p:cNvSpPr>
          <p:nvPr/>
        </p:nvSpPr>
        <p:spPr bwMode="auto">
          <a:xfrm>
            <a:off x="1476375" y="4076700"/>
            <a:ext cx="1906588" cy="1081088"/>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chemeClr val="bg1"/>
                </a:solidFill>
                <a:latin typeface="Garamond" panose="02020404030301010803" pitchFamily="18" charset="0"/>
              </a:rPr>
              <a:t>Entertainment Production</a:t>
            </a:r>
          </a:p>
          <a:p>
            <a:pPr algn="ctr" eaLnBrk="1" hangingPunct="1">
              <a:spcBef>
                <a:spcPct val="0"/>
              </a:spcBef>
              <a:buClrTx/>
              <a:buSzTx/>
              <a:buFontTx/>
              <a:buNone/>
            </a:pPr>
            <a:r>
              <a:rPr lang="fr-FR" altLang="fr-FR" sz="1400" b="1">
                <a:solidFill>
                  <a:schemeClr val="bg1"/>
                </a:solidFill>
                <a:latin typeface="Garamond" panose="02020404030301010803" pitchFamily="18" charset="0"/>
              </a:rPr>
              <a:t>Ticketing &amp; CRM</a:t>
            </a:r>
          </a:p>
        </p:txBody>
      </p:sp>
      <p:sp>
        <p:nvSpPr>
          <p:cNvPr id="72716" name="Line 12"/>
          <p:cNvSpPr>
            <a:spLocks noChangeShapeType="1"/>
          </p:cNvSpPr>
          <p:nvPr/>
        </p:nvSpPr>
        <p:spPr bwMode="auto">
          <a:xfrm flipV="1">
            <a:off x="2663825" y="3357563"/>
            <a:ext cx="0" cy="71913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72717" name="AutoShape 13"/>
          <p:cNvSpPr>
            <a:spLocks noChangeArrowheads="1"/>
          </p:cNvSpPr>
          <p:nvPr/>
        </p:nvSpPr>
        <p:spPr bwMode="auto">
          <a:xfrm>
            <a:off x="3563938" y="4257675"/>
            <a:ext cx="1800225" cy="719138"/>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solidFill>
                  <a:schemeClr val="bg1"/>
                </a:solidFill>
              </a:rPr>
              <a:t>PR infrastructure development</a:t>
            </a:r>
          </a:p>
          <a:p>
            <a:pPr algn="ctr" eaLnBrk="1" hangingPunct="1">
              <a:spcBef>
                <a:spcPct val="0"/>
              </a:spcBef>
              <a:buClrTx/>
              <a:buSzTx/>
              <a:buFontTx/>
              <a:buNone/>
            </a:pPr>
            <a:endParaRPr lang="fr-FR" altLang="fr-FR" sz="1200" b="1">
              <a:solidFill>
                <a:schemeClr val="bg1"/>
              </a:solidFill>
              <a:latin typeface="Garamond" panose="02020404030301010803" pitchFamily="18" charset="0"/>
            </a:endParaRPr>
          </a:p>
        </p:txBody>
      </p:sp>
      <p:sp>
        <p:nvSpPr>
          <p:cNvPr id="72718" name="Line 14"/>
          <p:cNvSpPr>
            <a:spLocks noChangeShapeType="1"/>
          </p:cNvSpPr>
          <p:nvPr/>
        </p:nvSpPr>
        <p:spPr bwMode="auto">
          <a:xfrm flipH="1">
            <a:off x="4464050" y="3897313"/>
            <a:ext cx="719138" cy="360362"/>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72719" name="AutoShape 15"/>
          <p:cNvSpPr>
            <a:spLocks noChangeArrowheads="1"/>
          </p:cNvSpPr>
          <p:nvPr/>
        </p:nvSpPr>
        <p:spPr bwMode="auto">
          <a:xfrm>
            <a:off x="3743325" y="1557338"/>
            <a:ext cx="1620838" cy="719137"/>
          </a:xfrm>
          <a:prstGeom prst="roundRect">
            <a:avLst>
              <a:gd name="adj" fmla="val 16667"/>
            </a:avLst>
          </a:prstGeom>
          <a:solidFill>
            <a:srgbClr val="FFFFFF"/>
          </a:solidFill>
          <a:ln w="9525">
            <a:solidFill>
              <a:srgbClr val="FFFF99"/>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chemeClr val="bg1"/>
                </a:solidFill>
                <a:latin typeface="Times New Roman" panose="02020603050405020304" pitchFamily="18" charset="0"/>
              </a:rPr>
              <a:t>CRM</a:t>
            </a:r>
          </a:p>
          <a:p>
            <a:pPr algn="ctr" eaLnBrk="1" hangingPunct="1">
              <a:spcBef>
                <a:spcPct val="0"/>
              </a:spcBef>
              <a:buClrTx/>
              <a:buSzTx/>
              <a:buFontTx/>
              <a:buNone/>
            </a:pPr>
            <a:r>
              <a:rPr lang="fr-FR" altLang="fr-FR" sz="1400" b="1">
                <a:solidFill>
                  <a:schemeClr val="bg1"/>
                </a:solidFill>
                <a:latin typeface="Times New Roman" panose="02020603050405020304" pitchFamily="18" charset="0"/>
              </a:rPr>
              <a:t>Activation</a:t>
            </a:r>
          </a:p>
          <a:p>
            <a:pPr algn="ctr" eaLnBrk="1" hangingPunct="1">
              <a:spcBef>
                <a:spcPct val="0"/>
              </a:spcBef>
              <a:buClrTx/>
              <a:buSzTx/>
              <a:buFontTx/>
              <a:buNone/>
            </a:pPr>
            <a:r>
              <a:rPr lang="fr-FR" altLang="fr-FR" sz="1400" b="1">
                <a:solidFill>
                  <a:schemeClr val="bg1"/>
                </a:solidFill>
                <a:latin typeface="Times New Roman" panose="02020603050405020304" pitchFamily="18" charset="0"/>
              </a:rPr>
              <a:t>B to B</a:t>
            </a:r>
            <a:endParaRPr lang="fr-FR" altLang="fr-FR" sz="1400" b="1">
              <a:solidFill>
                <a:schemeClr val="bg1"/>
              </a:solidFill>
              <a:latin typeface="Garamond" panose="02020404030301010803" pitchFamily="18" charset="0"/>
            </a:endParaRPr>
          </a:p>
        </p:txBody>
      </p:sp>
      <p:sp>
        <p:nvSpPr>
          <p:cNvPr id="72720" name="Line 16"/>
          <p:cNvSpPr>
            <a:spLocks noChangeShapeType="1"/>
          </p:cNvSpPr>
          <p:nvPr/>
        </p:nvSpPr>
        <p:spPr bwMode="auto">
          <a:xfrm flipH="1" flipV="1">
            <a:off x="4464050" y="2276475"/>
            <a:ext cx="719138" cy="541338"/>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72721" name="Line 17"/>
          <p:cNvSpPr>
            <a:spLocks noChangeShapeType="1"/>
          </p:cNvSpPr>
          <p:nvPr/>
        </p:nvSpPr>
        <p:spPr bwMode="auto">
          <a:xfrm>
            <a:off x="6083300"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22" name="Line 18"/>
          <p:cNvSpPr>
            <a:spLocks noChangeShapeType="1"/>
          </p:cNvSpPr>
          <p:nvPr/>
        </p:nvSpPr>
        <p:spPr bwMode="auto">
          <a:xfrm flipV="1">
            <a:off x="6804025"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23" name="Line 19"/>
          <p:cNvSpPr>
            <a:spLocks noChangeShapeType="1"/>
          </p:cNvSpPr>
          <p:nvPr/>
        </p:nvSpPr>
        <p:spPr bwMode="auto">
          <a:xfrm flipV="1">
            <a:off x="6264275" y="1196975"/>
            <a:ext cx="0" cy="720725"/>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2724" name="Line 20"/>
          <p:cNvSpPr>
            <a:spLocks noChangeShapeType="1"/>
          </p:cNvSpPr>
          <p:nvPr/>
        </p:nvSpPr>
        <p:spPr bwMode="auto">
          <a:xfrm flipH="1">
            <a:off x="1187450" y="1196975"/>
            <a:ext cx="5076825" cy="0"/>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2725" name="Line 31"/>
          <p:cNvSpPr>
            <a:spLocks noChangeShapeType="1"/>
          </p:cNvSpPr>
          <p:nvPr/>
        </p:nvSpPr>
        <p:spPr bwMode="auto">
          <a:xfrm>
            <a:off x="2339975" y="3141663"/>
            <a:ext cx="719138"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26" name="Oval 32"/>
          <p:cNvSpPr>
            <a:spLocks noChangeArrowheads="1"/>
          </p:cNvSpPr>
          <p:nvPr/>
        </p:nvSpPr>
        <p:spPr bwMode="auto">
          <a:xfrm>
            <a:off x="1692275" y="1916113"/>
            <a:ext cx="1871663" cy="720725"/>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chemeClr val="bg1"/>
                </a:solidFill>
                <a:latin typeface="Garamond" panose="02020404030301010803" pitchFamily="18" charset="0"/>
              </a:rPr>
              <a:t>Athletes</a:t>
            </a:r>
          </a:p>
          <a:p>
            <a:pPr algn="ctr" eaLnBrk="1" hangingPunct="1">
              <a:spcBef>
                <a:spcPct val="0"/>
              </a:spcBef>
              <a:buClrTx/>
              <a:buSzTx/>
              <a:buFontTx/>
              <a:buNone/>
            </a:pPr>
            <a:r>
              <a:rPr lang="fr-FR" altLang="fr-FR" sz="1400" b="1">
                <a:solidFill>
                  <a:schemeClr val="bg1"/>
                </a:solidFill>
                <a:latin typeface="Garamond" panose="02020404030301010803" pitchFamily="18" charset="0"/>
              </a:rPr>
              <a:t>Management</a:t>
            </a:r>
          </a:p>
          <a:p>
            <a:pPr algn="ctr" eaLnBrk="1" hangingPunct="1">
              <a:spcBef>
                <a:spcPct val="0"/>
              </a:spcBef>
              <a:buClrTx/>
              <a:buSzTx/>
              <a:buFontTx/>
              <a:buNone/>
            </a:pPr>
            <a:endParaRPr lang="fr-FR" altLang="fr-FR" sz="1400" b="1">
              <a:solidFill>
                <a:schemeClr val="bg1"/>
              </a:solidFill>
              <a:latin typeface="Garamond" panose="02020404030301010803" pitchFamily="18" charset="0"/>
            </a:endParaRPr>
          </a:p>
        </p:txBody>
      </p:sp>
      <p:sp>
        <p:nvSpPr>
          <p:cNvPr id="72727" name="Line 33"/>
          <p:cNvSpPr>
            <a:spLocks noChangeShapeType="1"/>
          </p:cNvSpPr>
          <p:nvPr/>
        </p:nvSpPr>
        <p:spPr bwMode="auto">
          <a:xfrm>
            <a:off x="2555875" y="2636838"/>
            <a:ext cx="0" cy="504825"/>
          </a:xfrm>
          <a:prstGeom prst="line">
            <a:avLst/>
          </a:prstGeom>
          <a:noFill/>
          <a:ln w="9525">
            <a:solidFill>
              <a:schemeClr val="hlink"/>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28" name="Line 34"/>
          <p:cNvSpPr>
            <a:spLocks noChangeShapeType="1"/>
          </p:cNvSpPr>
          <p:nvPr/>
        </p:nvSpPr>
        <p:spPr bwMode="auto">
          <a:xfrm>
            <a:off x="1187450" y="1196975"/>
            <a:ext cx="0" cy="1800225"/>
          </a:xfrm>
          <a:prstGeom prst="line">
            <a:avLst/>
          </a:prstGeom>
          <a:noFill/>
          <a:ln w="9525">
            <a:solidFill>
              <a:schemeClr val="hlink"/>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29" name="Rectangle 36"/>
          <p:cNvSpPr>
            <a:spLocks noChangeArrowheads="1"/>
          </p:cNvSpPr>
          <p:nvPr/>
        </p:nvSpPr>
        <p:spPr bwMode="auto">
          <a:xfrm>
            <a:off x="322263" y="5518150"/>
            <a:ext cx="541337" cy="35877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2730" name="Line 37"/>
          <p:cNvSpPr>
            <a:spLocks noChangeShapeType="1"/>
          </p:cNvSpPr>
          <p:nvPr/>
        </p:nvSpPr>
        <p:spPr bwMode="auto">
          <a:xfrm>
            <a:off x="3022600" y="5697538"/>
            <a:ext cx="541338"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31" name="Line 38"/>
          <p:cNvSpPr>
            <a:spLocks noChangeShapeType="1"/>
          </p:cNvSpPr>
          <p:nvPr/>
        </p:nvSpPr>
        <p:spPr bwMode="auto">
          <a:xfrm>
            <a:off x="3022600" y="6237288"/>
            <a:ext cx="541338" cy="1587"/>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32" name="Line 39"/>
          <p:cNvSpPr>
            <a:spLocks noChangeShapeType="1"/>
          </p:cNvSpPr>
          <p:nvPr/>
        </p:nvSpPr>
        <p:spPr bwMode="auto">
          <a:xfrm>
            <a:off x="5364163" y="5697538"/>
            <a:ext cx="539750" cy="158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72733" name="Text Box 40"/>
          <p:cNvSpPr txBox="1">
            <a:spLocks noChangeArrowheads="1"/>
          </p:cNvSpPr>
          <p:nvPr/>
        </p:nvSpPr>
        <p:spPr bwMode="auto">
          <a:xfrm>
            <a:off x="863600"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Resources Basis</a:t>
            </a:r>
            <a:endParaRPr lang="fr-FR" altLang="fr-FR" sz="1400">
              <a:latin typeface="Garamond" panose="02020404030301010803" pitchFamily="18" charset="0"/>
            </a:endParaRPr>
          </a:p>
        </p:txBody>
      </p:sp>
      <p:sp>
        <p:nvSpPr>
          <p:cNvPr id="72734" name="Text Box 41"/>
          <p:cNvSpPr txBox="1">
            <a:spLocks noChangeArrowheads="1"/>
          </p:cNvSpPr>
          <p:nvPr/>
        </p:nvSpPr>
        <p:spPr bwMode="auto">
          <a:xfrm>
            <a:off x="3563938" y="6057900"/>
            <a:ext cx="1800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Indirect impact</a:t>
            </a:r>
            <a:endParaRPr lang="fr-FR" altLang="fr-FR" sz="1400">
              <a:latin typeface="Garamond" panose="02020404030301010803" pitchFamily="18" charset="0"/>
            </a:endParaRPr>
          </a:p>
        </p:txBody>
      </p:sp>
      <p:sp>
        <p:nvSpPr>
          <p:cNvPr id="72735" name="Oval 42"/>
          <p:cNvSpPr>
            <a:spLocks noChangeArrowheads="1"/>
          </p:cNvSpPr>
          <p:nvPr/>
        </p:nvSpPr>
        <p:spPr bwMode="auto">
          <a:xfrm>
            <a:off x="322263" y="6237288"/>
            <a:ext cx="541337" cy="360362"/>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2736" name="Text Box 43"/>
          <p:cNvSpPr txBox="1">
            <a:spLocks noChangeArrowheads="1"/>
          </p:cNvSpPr>
          <p:nvPr/>
        </p:nvSpPr>
        <p:spPr bwMode="auto">
          <a:xfrm>
            <a:off x="3563938"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Direct impact</a:t>
            </a:r>
            <a:endParaRPr lang="fr-FR" altLang="fr-FR" sz="1400">
              <a:latin typeface="Garamond" panose="02020404030301010803" pitchFamily="18" charset="0"/>
            </a:endParaRPr>
          </a:p>
        </p:txBody>
      </p:sp>
      <p:sp>
        <p:nvSpPr>
          <p:cNvPr id="72737" name="Text Box 44"/>
          <p:cNvSpPr txBox="1">
            <a:spLocks noChangeArrowheads="1"/>
          </p:cNvSpPr>
          <p:nvPr/>
        </p:nvSpPr>
        <p:spPr bwMode="auto">
          <a:xfrm>
            <a:off x="6083300"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Deployment</a:t>
            </a:r>
            <a:endParaRPr lang="fr-FR" altLang="fr-FR" sz="1400">
              <a:latin typeface="Garamond" panose="02020404030301010803" pitchFamily="18" charset="0"/>
            </a:endParaRPr>
          </a:p>
        </p:txBody>
      </p:sp>
      <p:sp>
        <p:nvSpPr>
          <p:cNvPr id="72738" name="Text Box 45"/>
          <p:cNvSpPr txBox="1">
            <a:spLocks noChangeArrowheads="1"/>
          </p:cNvSpPr>
          <p:nvPr/>
        </p:nvSpPr>
        <p:spPr bwMode="auto">
          <a:xfrm>
            <a:off x="863600" y="6237288"/>
            <a:ext cx="2339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Core Competences</a:t>
            </a:r>
            <a:endParaRPr lang="fr-FR" altLang="fr-FR" sz="1400">
              <a:latin typeface="Garamond" panose="02020404030301010803" pitchFamily="18"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3204" y="114160"/>
            <a:ext cx="8229600" cy="630907"/>
          </a:xfrm>
        </p:spPr>
        <p:txBody>
          <a:bodyPr/>
          <a:lstStyle/>
          <a:p>
            <a:pPr>
              <a:defRPr/>
            </a:pPr>
            <a:r>
              <a:rPr lang="fr-FR" dirty="0" smtClean="0"/>
              <a:t>Futur ?</a:t>
            </a:r>
            <a:endParaRPr lang="fr-FR" dirty="0"/>
          </a:p>
        </p:txBody>
      </p:sp>
      <p:pic>
        <p:nvPicPr>
          <p:cNvPr id="74755"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692696"/>
            <a:ext cx="5184576" cy="236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3212976"/>
            <a:ext cx="5472608" cy="3530715"/>
          </a:xfrm>
          <a:prstGeom prst="rect">
            <a:avLst/>
          </a:prstGeom>
        </p:spPr>
      </p:pic>
    </p:spTree>
    <p:extLst>
      <p:ext uri="{BB962C8B-B14F-4D97-AF65-F5344CB8AC3E}">
        <p14:creationId xmlns:p14="http://schemas.microsoft.com/office/powerpoint/2010/main" val="6480406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277813"/>
            <a:ext cx="8229600" cy="630237"/>
          </a:xfrm>
        </p:spPr>
        <p:txBody>
          <a:bodyPr/>
          <a:lstStyle/>
          <a:p>
            <a:pPr eaLnBrk="1" hangingPunct="1">
              <a:defRPr/>
            </a:pPr>
            <a:r>
              <a:rPr lang="en-US" sz="4000" b="1" smtClean="0"/>
              <a:t>Understanding the failure</a:t>
            </a:r>
          </a:p>
        </p:txBody>
      </p:sp>
      <p:sp>
        <p:nvSpPr>
          <p:cNvPr id="116739" name="Text Box 3"/>
          <p:cNvSpPr txBox="1">
            <a:spLocks noChangeArrowheads="1"/>
          </p:cNvSpPr>
          <p:nvPr/>
        </p:nvSpPr>
        <p:spPr bwMode="auto">
          <a:xfrm>
            <a:off x="2339975" y="1268413"/>
            <a:ext cx="4489450" cy="949325"/>
          </a:xfrm>
          <a:prstGeom prst="rect">
            <a:avLst/>
          </a:prstGeom>
          <a:solidFill>
            <a:srgbClr val="CC99FF">
              <a:alpha val="30000"/>
            </a:srgbClr>
          </a:solidFill>
          <a:ln w="9525">
            <a:solidFill>
              <a:schemeClr val="tx1"/>
            </a:solidFill>
            <a:miter lim="800000"/>
            <a:headEnd/>
            <a:tailEnd/>
          </a:ln>
        </p:spPr>
        <p:txBody>
          <a:bodyPr/>
          <a:lstStyle/>
          <a:p>
            <a:pPr algn="ctr" eaLnBrk="1" hangingPunct="1">
              <a:defRPr/>
            </a:pPr>
            <a:r>
              <a:rPr lang="fr-FR" sz="1600" b="1">
                <a:solidFill>
                  <a:schemeClr val="tx2"/>
                </a:solidFill>
                <a:effectLst>
                  <a:outerShdw blurRad="38100" dist="38100" dir="2700000" algn="tl">
                    <a:srgbClr val="000000"/>
                  </a:outerShdw>
                </a:effectLst>
                <a:latin typeface="Verdana" pitchFamily="34" charset="0"/>
                <a:cs typeface="Arial" charset="0"/>
              </a:rPr>
              <a:t>Philipe Open of Nice</a:t>
            </a:r>
            <a:endParaRPr lang="fr-FR" sz="1600" b="1">
              <a:effectLst>
                <a:outerShdw blurRad="38100" dist="38100" dir="2700000" algn="tl">
                  <a:srgbClr val="000000"/>
                </a:outerShdw>
              </a:effectLst>
              <a:latin typeface="Verdana" pitchFamily="34" charset="0"/>
              <a:cs typeface="Arial" charset="0"/>
            </a:endParaRPr>
          </a:p>
          <a:p>
            <a:pPr algn="ctr" eaLnBrk="1" hangingPunct="1">
              <a:defRPr/>
            </a:pPr>
            <a:r>
              <a:rPr lang="fr-FR" sz="1400" b="1">
                <a:latin typeface="Verdana" pitchFamily="34" charset="0"/>
                <a:cs typeface="Arial" charset="0"/>
              </a:rPr>
              <a:t>Handicap of inexperience</a:t>
            </a:r>
          </a:p>
          <a:p>
            <a:pPr algn="ctr" eaLnBrk="1" hangingPunct="1">
              <a:defRPr/>
            </a:pPr>
            <a:endParaRPr lang="fr-FR" sz="1400" b="1">
              <a:latin typeface="Verdana" pitchFamily="34" charset="0"/>
              <a:cs typeface="Arial" charset="0"/>
            </a:endParaRPr>
          </a:p>
          <a:p>
            <a:pPr algn="ctr" eaLnBrk="1" hangingPunct="1">
              <a:defRPr/>
            </a:pPr>
            <a:r>
              <a:rPr lang="fr-FR" sz="1400" b="1">
                <a:latin typeface="Verdana" pitchFamily="34" charset="0"/>
                <a:cs typeface="Arial" charset="0"/>
              </a:rPr>
              <a:t>« Honeymoon illusion » with Philips</a:t>
            </a:r>
            <a:endParaRPr lang="fr-FR" sz="1000" b="1">
              <a:latin typeface="Verdana" pitchFamily="34" charset="0"/>
              <a:cs typeface="Arial" charset="0"/>
            </a:endParaRPr>
          </a:p>
        </p:txBody>
      </p:sp>
      <p:sp>
        <p:nvSpPr>
          <p:cNvPr id="116740" name="Text Box 4"/>
          <p:cNvSpPr txBox="1">
            <a:spLocks noChangeArrowheads="1"/>
          </p:cNvSpPr>
          <p:nvPr/>
        </p:nvSpPr>
        <p:spPr bwMode="auto">
          <a:xfrm>
            <a:off x="611188" y="2781300"/>
            <a:ext cx="7921625" cy="685800"/>
          </a:xfrm>
          <a:prstGeom prst="rect">
            <a:avLst/>
          </a:prstGeom>
          <a:solidFill>
            <a:srgbClr val="CC99FF">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600" b="1">
                <a:latin typeface="Times New Roman" panose="02020603050405020304" pitchFamily="18" charset="0"/>
              </a:rPr>
              <a:t>Handicap of obsolescence</a:t>
            </a:r>
            <a:r>
              <a:rPr lang="en-US" altLang="fr-FR" sz="1600">
                <a:latin typeface="Times New Roman" panose="02020603050405020304" pitchFamily="18" charset="0"/>
              </a:rPr>
              <a:t> </a:t>
            </a:r>
            <a:r>
              <a:rPr lang="fr-FR" altLang="fr-FR" sz="1600" b="1">
                <a:latin typeface="Times New Roman" panose="02020603050405020304" pitchFamily="18" charset="0"/>
              </a:rPr>
              <a:t>  :</a:t>
            </a:r>
          </a:p>
          <a:p>
            <a:pPr algn="ctr" eaLnBrk="1" hangingPunct="1">
              <a:spcBef>
                <a:spcPct val="0"/>
              </a:spcBef>
              <a:buClrTx/>
              <a:buSzTx/>
              <a:buFontTx/>
              <a:buNone/>
            </a:pPr>
            <a:r>
              <a:rPr lang="fr-FR" altLang="fr-FR" sz="1600" b="1">
                <a:latin typeface="Times New Roman" panose="02020603050405020304" pitchFamily="18" charset="0"/>
              </a:rPr>
              <a:t>Resources isolation</a:t>
            </a:r>
          </a:p>
        </p:txBody>
      </p:sp>
      <p:sp>
        <p:nvSpPr>
          <p:cNvPr id="116741" name="Text Box 5"/>
          <p:cNvSpPr txBox="1">
            <a:spLocks noChangeArrowheads="1"/>
          </p:cNvSpPr>
          <p:nvPr/>
        </p:nvSpPr>
        <p:spPr bwMode="auto">
          <a:xfrm>
            <a:off x="1619250" y="3860800"/>
            <a:ext cx="6048375" cy="685800"/>
          </a:xfrm>
          <a:prstGeom prst="rect">
            <a:avLst/>
          </a:prstGeom>
          <a:solidFill>
            <a:srgbClr val="CC99FF">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Times New Roman" panose="02020603050405020304" pitchFamily="18" charset="0"/>
              </a:rPr>
              <a:t>Failure of « axes » resources </a:t>
            </a:r>
          </a:p>
          <a:p>
            <a:pPr algn="ctr" eaLnBrk="1" hangingPunct="1">
              <a:spcBef>
                <a:spcPct val="0"/>
              </a:spcBef>
              <a:buClrTx/>
              <a:buSzTx/>
              <a:buFontTx/>
              <a:buNone/>
            </a:pPr>
            <a:r>
              <a:rPr lang="fr-FR" altLang="fr-FR" sz="1400" b="1">
                <a:latin typeface="Times New Roman" panose="02020603050405020304" pitchFamily="18" charset="0"/>
              </a:rPr>
              <a:t>&amp;</a:t>
            </a:r>
          </a:p>
          <a:p>
            <a:pPr algn="ctr" eaLnBrk="1" hangingPunct="1">
              <a:spcBef>
                <a:spcPct val="0"/>
              </a:spcBef>
              <a:buClrTx/>
              <a:buSzTx/>
              <a:buFontTx/>
              <a:buNone/>
            </a:pPr>
            <a:r>
              <a:rPr lang="fr-FR" altLang="fr-FR" sz="1400" b="1">
                <a:latin typeface="Times New Roman" panose="02020603050405020304" pitchFamily="18" charset="0"/>
              </a:rPr>
              <a:t>Capabilties on survival sectors</a:t>
            </a:r>
          </a:p>
        </p:txBody>
      </p:sp>
      <p:sp>
        <p:nvSpPr>
          <p:cNvPr id="116742" name="Text Box 6"/>
          <p:cNvSpPr txBox="1">
            <a:spLocks noChangeArrowheads="1"/>
          </p:cNvSpPr>
          <p:nvPr/>
        </p:nvSpPr>
        <p:spPr bwMode="auto">
          <a:xfrm>
            <a:off x="1619250" y="5013325"/>
            <a:ext cx="6048375" cy="863600"/>
          </a:xfrm>
          <a:prstGeom prst="rect">
            <a:avLst/>
          </a:prstGeom>
          <a:solidFill>
            <a:srgbClr val="CC99FF">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400" b="1">
                <a:latin typeface="Times New Roman" panose="02020603050405020304" pitchFamily="18" charset="0"/>
              </a:rPr>
              <a:t>Weakening of the stock of resources </a:t>
            </a:r>
          </a:p>
          <a:p>
            <a:pPr algn="ctr" eaLnBrk="1" hangingPunct="1">
              <a:spcBef>
                <a:spcPct val="0"/>
              </a:spcBef>
              <a:buClrTx/>
              <a:buSzTx/>
              <a:buFontTx/>
              <a:buNone/>
            </a:pPr>
            <a:r>
              <a:rPr lang="en-US" altLang="fr-FR" sz="1400" b="1">
                <a:latin typeface="Times New Roman" panose="02020603050405020304" pitchFamily="18" charset="0"/>
              </a:rPr>
              <a:t>&amp; </a:t>
            </a:r>
          </a:p>
          <a:p>
            <a:pPr algn="ctr" eaLnBrk="1" hangingPunct="1">
              <a:spcBef>
                <a:spcPct val="0"/>
              </a:spcBef>
              <a:buClrTx/>
              <a:buSzTx/>
              <a:buFontTx/>
              <a:buNone/>
            </a:pPr>
            <a:r>
              <a:rPr lang="en-US" altLang="fr-FR" sz="1400" b="1">
                <a:latin typeface="Times New Roman" panose="02020603050405020304" pitchFamily="18" charset="0"/>
              </a:rPr>
              <a:t>Dynamism (mechanism) broken</a:t>
            </a:r>
            <a:r>
              <a:rPr lang="en-US" altLang="fr-FR" sz="1800"/>
              <a:t> </a:t>
            </a:r>
            <a:endParaRPr lang="fr-FR" altLang="fr-FR" sz="1400" b="1">
              <a:latin typeface="Verdana" panose="020B0604030504040204" pitchFamily="34" charset="0"/>
            </a:endParaRPr>
          </a:p>
          <a:p>
            <a:pPr eaLnBrk="1" hangingPunct="1">
              <a:spcBef>
                <a:spcPct val="0"/>
              </a:spcBef>
              <a:buClrTx/>
              <a:buSzTx/>
              <a:buFontTx/>
              <a:buNone/>
            </a:pPr>
            <a:endParaRPr lang="fr-FR" altLang="fr-FR" sz="1400" b="1">
              <a:latin typeface="Verdana" panose="020B0604030504040204" pitchFamily="34" charset="0"/>
            </a:endParaRPr>
          </a:p>
        </p:txBody>
      </p:sp>
      <p:sp>
        <p:nvSpPr>
          <p:cNvPr id="116743" name="AutoShape 7"/>
          <p:cNvSpPr>
            <a:spLocks noChangeArrowheads="1"/>
          </p:cNvSpPr>
          <p:nvPr/>
        </p:nvSpPr>
        <p:spPr bwMode="auto">
          <a:xfrm>
            <a:off x="2627313" y="6034088"/>
            <a:ext cx="4176712" cy="823912"/>
          </a:xfrm>
          <a:prstGeom prst="irregularSeal1">
            <a:avLst/>
          </a:prstGeom>
          <a:solidFill>
            <a:schemeClr val="bg1">
              <a:alpha val="39999"/>
            </a:schemeClr>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t>Event failure</a:t>
            </a:r>
          </a:p>
        </p:txBody>
      </p:sp>
      <p:sp>
        <p:nvSpPr>
          <p:cNvPr id="116744" name="Line 8"/>
          <p:cNvSpPr>
            <a:spLocks noChangeShapeType="1"/>
          </p:cNvSpPr>
          <p:nvPr/>
        </p:nvSpPr>
        <p:spPr bwMode="auto">
          <a:xfrm>
            <a:off x="4643438" y="2217738"/>
            <a:ext cx="0" cy="504825"/>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6745" name="Line 9"/>
          <p:cNvSpPr>
            <a:spLocks noChangeShapeType="1"/>
          </p:cNvSpPr>
          <p:nvPr/>
        </p:nvSpPr>
        <p:spPr bwMode="auto">
          <a:xfrm>
            <a:off x="4716463" y="3500438"/>
            <a:ext cx="0" cy="360362"/>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6746" name="Line 10"/>
          <p:cNvSpPr>
            <a:spLocks noChangeShapeType="1"/>
          </p:cNvSpPr>
          <p:nvPr/>
        </p:nvSpPr>
        <p:spPr bwMode="auto">
          <a:xfrm>
            <a:off x="4716463" y="4581525"/>
            <a:ext cx="0" cy="431800"/>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6747" name="Line 11"/>
          <p:cNvSpPr>
            <a:spLocks noChangeShapeType="1"/>
          </p:cNvSpPr>
          <p:nvPr/>
        </p:nvSpPr>
        <p:spPr bwMode="auto">
          <a:xfrm>
            <a:off x="4716463" y="5876925"/>
            <a:ext cx="0" cy="360363"/>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childTnLst>
                                </p:cTn>
                              </p:par>
                            </p:childTnLst>
                          </p:cTn>
                        </p:par>
                        <p:par>
                          <p:cTn id="7" fill="hold" nodeType="afterGroup">
                            <p:stCondLst>
                              <p:cond delay="0"/>
                            </p:stCondLst>
                            <p:childTnLst>
                              <p:par>
                                <p:cTn id="8" presetID="17" presetClass="entr" presetSubtype="1" fill="hold" grpId="0" nodeType="afterEffect">
                                  <p:stCondLst>
                                    <p:cond delay="0"/>
                                  </p:stCondLst>
                                  <p:childTnLst>
                                    <p:set>
                                      <p:cBhvr>
                                        <p:cTn id="9" dur="1" fill="hold">
                                          <p:stCondLst>
                                            <p:cond delay="0"/>
                                          </p:stCondLst>
                                        </p:cTn>
                                        <p:tgtEl>
                                          <p:spTgt spid="116744"/>
                                        </p:tgtEl>
                                        <p:attrNameLst>
                                          <p:attrName>style.visibility</p:attrName>
                                        </p:attrNameLst>
                                      </p:cBhvr>
                                      <p:to>
                                        <p:strVal val="visible"/>
                                      </p:to>
                                    </p:set>
                                    <p:anim calcmode="lin" valueType="num">
                                      <p:cBhvr>
                                        <p:cTn id="10" dur="500" fill="hold"/>
                                        <p:tgtEl>
                                          <p:spTgt spid="116744"/>
                                        </p:tgtEl>
                                        <p:attrNameLst>
                                          <p:attrName>ppt_x</p:attrName>
                                        </p:attrNameLst>
                                      </p:cBhvr>
                                      <p:tavLst>
                                        <p:tav tm="0">
                                          <p:val>
                                            <p:strVal val="#ppt_x"/>
                                          </p:val>
                                        </p:tav>
                                        <p:tav tm="100000">
                                          <p:val>
                                            <p:strVal val="#ppt_x"/>
                                          </p:val>
                                        </p:tav>
                                      </p:tavLst>
                                    </p:anim>
                                    <p:anim calcmode="lin" valueType="num">
                                      <p:cBhvr>
                                        <p:cTn id="11" dur="500" fill="hold"/>
                                        <p:tgtEl>
                                          <p:spTgt spid="116744"/>
                                        </p:tgtEl>
                                        <p:attrNameLst>
                                          <p:attrName>ppt_y</p:attrName>
                                        </p:attrNameLst>
                                      </p:cBhvr>
                                      <p:tavLst>
                                        <p:tav tm="0">
                                          <p:val>
                                            <p:strVal val="#ppt_y-#ppt_h/2"/>
                                          </p:val>
                                        </p:tav>
                                        <p:tav tm="100000">
                                          <p:val>
                                            <p:strVal val="#ppt_y"/>
                                          </p:val>
                                        </p:tav>
                                      </p:tavLst>
                                    </p:anim>
                                    <p:anim calcmode="lin" valueType="num">
                                      <p:cBhvr>
                                        <p:cTn id="12" dur="500" fill="hold"/>
                                        <p:tgtEl>
                                          <p:spTgt spid="116744"/>
                                        </p:tgtEl>
                                        <p:attrNameLst>
                                          <p:attrName>ppt_w</p:attrName>
                                        </p:attrNameLst>
                                      </p:cBhvr>
                                      <p:tavLst>
                                        <p:tav tm="0">
                                          <p:val>
                                            <p:strVal val="#ppt_w"/>
                                          </p:val>
                                        </p:tav>
                                        <p:tav tm="100000">
                                          <p:val>
                                            <p:strVal val="#ppt_w"/>
                                          </p:val>
                                        </p:tav>
                                      </p:tavLst>
                                    </p:anim>
                                    <p:anim calcmode="lin" valueType="num">
                                      <p:cBhvr>
                                        <p:cTn id="13" dur="500" fill="hold"/>
                                        <p:tgtEl>
                                          <p:spTgt spid="116744"/>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6740"/>
                                        </p:tgtEl>
                                        <p:attrNameLst>
                                          <p:attrName>style.visibility</p:attrName>
                                        </p:attrNameLst>
                                      </p:cBhvr>
                                      <p:to>
                                        <p:strVal val="visible"/>
                                      </p:to>
                                    </p:set>
                                  </p:childTnLst>
                                </p:cTn>
                              </p:par>
                            </p:childTnLst>
                          </p:cTn>
                        </p:par>
                        <p:par>
                          <p:cTn id="18" fill="hold" nodeType="afterGroup">
                            <p:stCondLst>
                              <p:cond delay="0"/>
                            </p:stCondLst>
                            <p:childTnLst>
                              <p:par>
                                <p:cTn id="19" presetID="17" presetClass="entr" presetSubtype="1" fill="hold" grpId="0" nodeType="afterEffect">
                                  <p:stCondLst>
                                    <p:cond delay="0"/>
                                  </p:stCondLst>
                                  <p:childTnLst>
                                    <p:set>
                                      <p:cBhvr>
                                        <p:cTn id="20" dur="1" fill="hold">
                                          <p:stCondLst>
                                            <p:cond delay="0"/>
                                          </p:stCondLst>
                                        </p:cTn>
                                        <p:tgtEl>
                                          <p:spTgt spid="116745"/>
                                        </p:tgtEl>
                                        <p:attrNameLst>
                                          <p:attrName>style.visibility</p:attrName>
                                        </p:attrNameLst>
                                      </p:cBhvr>
                                      <p:to>
                                        <p:strVal val="visible"/>
                                      </p:to>
                                    </p:set>
                                    <p:anim calcmode="lin" valueType="num">
                                      <p:cBhvr>
                                        <p:cTn id="21" dur="500" fill="hold"/>
                                        <p:tgtEl>
                                          <p:spTgt spid="116745"/>
                                        </p:tgtEl>
                                        <p:attrNameLst>
                                          <p:attrName>ppt_x</p:attrName>
                                        </p:attrNameLst>
                                      </p:cBhvr>
                                      <p:tavLst>
                                        <p:tav tm="0">
                                          <p:val>
                                            <p:strVal val="#ppt_x"/>
                                          </p:val>
                                        </p:tav>
                                        <p:tav tm="100000">
                                          <p:val>
                                            <p:strVal val="#ppt_x"/>
                                          </p:val>
                                        </p:tav>
                                      </p:tavLst>
                                    </p:anim>
                                    <p:anim calcmode="lin" valueType="num">
                                      <p:cBhvr>
                                        <p:cTn id="22" dur="500" fill="hold"/>
                                        <p:tgtEl>
                                          <p:spTgt spid="116745"/>
                                        </p:tgtEl>
                                        <p:attrNameLst>
                                          <p:attrName>ppt_y</p:attrName>
                                        </p:attrNameLst>
                                      </p:cBhvr>
                                      <p:tavLst>
                                        <p:tav tm="0">
                                          <p:val>
                                            <p:strVal val="#ppt_y-#ppt_h/2"/>
                                          </p:val>
                                        </p:tav>
                                        <p:tav tm="100000">
                                          <p:val>
                                            <p:strVal val="#ppt_y"/>
                                          </p:val>
                                        </p:tav>
                                      </p:tavLst>
                                    </p:anim>
                                    <p:anim calcmode="lin" valueType="num">
                                      <p:cBhvr>
                                        <p:cTn id="23" dur="500" fill="hold"/>
                                        <p:tgtEl>
                                          <p:spTgt spid="116745"/>
                                        </p:tgtEl>
                                        <p:attrNameLst>
                                          <p:attrName>ppt_w</p:attrName>
                                        </p:attrNameLst>
                                      </p:cBhvr>
                                      <p:tavLst>
                                        <p:tav tm="0">
                                          <p:val>
                                            <p:strVal val="#ppt_w"/>
                                          </p:val>
                                        </p:tav>
                                        <p:tav tm="100000">
                                          <p:val>
                                            <p:strVal val="#ppt_w"/>
                                          </p:val>
                                        </p:tav>
                                      </p:tavLst>
                                    </p:anim>
                                    <p:anim calcmode="lin" valueType="num">
                                      <p:cBhvr>
                                        <p:cTn id="24" dur="500" fill="hold"/>
                                        <p:tgtEl>
                                          <p:spTgt spid="116745"/>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6741"/>
                                        </p:tgtEl>
                                        <p:attrNameLst>
                                          <p:attrName>style.visibility</p:attrName>
                                        </p:attrNameLst>
                                      </p:cBhvr>
                                      <p:to>
                                        <p:strVal val="visible"/>
                                      </p:to>
                                    </p:set>
                                  </p:childTnLst>
                                </p:cTn>
                              </p:par>
                            </p:childTnLst>
                          </p:cTn>
                        </p:par>
                        <p:par>
                          <p:cTn id="29" fill="hold" nodeType="afterGroup">
                            <p:stCondLst>
                              <p:cond delay="0"/>
                            </p:stCondLst>
                            <p:childTnLst>
                              <p:par>
                                <p:cTn id="30" presetID="17" presetClass="entr" presetSubtype="1" fill="hold" grpId="0" nodeType="afterEffect">
                                  <p:stCondLst>
                                    <p:cond delay="0"/>
                                  </p:stCondLst>
                                  <p:childTnLst>
                                    <p:set>
                                      <p:cBhvr>
                                        <p:cTn id="31" dur="1" fill="hold">
                                          <p:stCondLst>
                                            <p:cond delay="0"/>
                                          </p:stCondLst>
                                        </p:cTn>
                                        <p:tgtEl>
                                          <p:spTgt spid="116746"/>
                                        </p:tgtEl>
                                        <p:attrNameLst>
                                          <p:attrName>style.visibility</p:attrName>
                                        </p:attrNameLst>
                                      </p:cBhvr>
                                      <p:to>
                                        <p:strVal val="visible"/>
                                      </p:to>
                                    </p:set>
                                    <p:anim calcmode="lin" valueType="num">
                                      <p:cBhvr>
                                        <p:cTn id="32" dur="500" fill="hold"/>
                                        <p:tgtEl>
                                          <p:spTgt spid="116746"/>
                                        </p:tgtEl>
                                        <p:attrNameLst>
                                          <p:attrName>ppt_x</p:attrName>
                                        </p:attrNameLst>
                                      </p:cBhvr>
                                      <p:tavLst>
                                        <p:tav tm="0">
                                          <p:val>
                                            <p:strVal val="#ppt_x"/>
                                          </p:val>
                                        </p:tav>
                                        <p:tav tm="100000">
                                          <p:val>
                                            <p:strVal val="#ppt_x"/>
                                          </p:val>
                                        </p:tav>
                                      </p:tavLst>
                                    </p:anim>
                                    <p:anim calcmode="lin" valueType="num">
                                      <p:cBhvr>
                                        <p:cTn id="33" dur="500" fill="hold"/>
                                        <p:tgtEl>
                                          <p:spTgt spid="116746"/>
                                        </p:tgtEl>
                                        <p:attrNameLst>
                                          <p:attrName>ppt_y</p:attrName>
                                        </p:attrNameLst>
                                      </p:cBhvr>
                                      <p:tavLst>
                                        <p:tav tm="0">
                                          <p:val>
                                            <p:strVal val="#ppt_y-#ppt_h/2"/>
                                          </p:val>
                                        </p:tav>
                                        <p:tav tm="100000">
                                          <p:val>
                                            <p:strVal val="#ppt_y"/>
                                          </p:val>
                                        </p:tav>
                                      </p:tavLst>
                                    </p:anim>
                                    <p:anim calcmode="lin" valueType="num">
                                      <p:cBhvr>
                                        <p:cTn id="34" dur="500" fill="hold"/>
                                        <p:tgtEl>
                                          <p:spTgt spid="116746"/>
                                        </p:tgtEl>
                                        <p:attrNameLst>
                                          <p:attrName>ppt_w</p:attrName>
                                        </p:attrNameLst>
                                      </p:cBhvr>
                                      <p:tavLst>
                                        <p:tav tm="0">
                                          <p:val>
                                            <p:strVal val="#ppt_w"/>
                                          </p:val>
                                        </p:tav>
                                        <p:tav tm="100000">
                                          <p:val>
                                            <p:strVal val="#ppt_w"/>
                                          </p:val>
                                        </p:tav>
                                      </p:tavLst>
                                    </p:anim>
                                    <p:anim calcmode="lin" valueType="num">
                                      <p:cBhvr>
                                        <p:cTn id="35" dur="500" fill="hold"/>
                                        <p:tgtEl>
                                          <p:spTgt spid="116746"/>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6742"/>
                                        </p:tgtEl>
                                        <p:attrNameLst>
                                          <p:attrName>style.visibility</p:attrName>
                                        </p:attrNameLst>
                                      </p:cBhvr>
                                      <p:to>
                                        <p:strVal val="visible"/>
                                      </p:to>
                                    </p:set>
                                  </p:childTnLst>
                                </p:cTn>
                              </p:par>
                            </p:childTnLst>
                          </p:cTn>
                        </p:par>
                        <p:par>
                          <p:cTn id="40" fill="hold" nodeType="afterGroup">
                            <p:stCondLst>
                              <p:cond delay="0"/>
                            </p:stCondLst>
                            <p:childTnLst>
                              <p:par>
                                <p:cTn id="41" presetID="17" presetClass="entr" presetSubtype="1" fill="hold" grpId="0" nodeType="afterEffect">
                                  <p:stCondLst>
                                    <p:cond delay="0"/>
                                  </p:stCondLst>
                                  <p:childTnLst>
                                    <p:set>
                                      <p:cBhvr>
                                        <p:cTn id="42" dur="1" fill="hold">
                                          <p:stCondLst>
                                            <p:cond delay="0"/>
                                          </p:stCondLst>
                                        </p:cTn>
                                        <p:tgtEl>
                                          <p:spTgt spid="116747"/>
                                        </p:tgtEl>
                                        <p:attrNameLst>
                                          <p:attrName>style.visibility</p:attrName>
                                        </p:attrNameLst>
                                      </p:cBhvr>
                                      <p:to>
                                        <p:strVal val="visible"/>
                                      </p:to>
                                    </p:set>
                                    <p:anim calcmode="lin" valueType="num">
                                      <p:cBhvr>
                                        <p:cTn id="43" dur="500" fill="hold"/>
                                        <p:tgtEl>
                                          <p:spTgt spid="116747"/>
                                        </p:tgtEl>
                                        <p:attrNameLst>
                                          <p:attrName>ppt_x</p:attrName>
                                        </p:attrNameLst>
                                      </p:cBhvr>
                                      <p:tavLst>
                                        <p:tav tm="0">
                                          <p:val>
                                            <p:strVal val="#ppt_x"/>
                                          </p:val>
                                        </p:tav>
                                        <p:tav tm="100000">
                                          <p:val>
                                            <p:strVal val="#ppt_x"/>
                                          </p:val>
                                        </p:tav>
                                      </p:tavLst>
                                    </p:anim>
                                    <p:anim calcmode="lin" valueType="num">
                                      <p:cBhvr>
                                        <p:cTn id="44" dur="500" fill="hold"/>
                                        <p:tgtEl>
                                          <p:spTgt spid="116747"/>
                                        </p:tgtEl>
                                        <p:attrNameLst>
                                          <p:attrName>ppt_y</p:attrName>
                                        </p:attrNameLst>
                                      </p:cBhvr>
                                      <p:tavLst>
                                        <p:tav tm="0">
                                          <p:val>
                                            <p:strVal val="#ppt_y-#ppt_h/2"/>
                                          </p:val>
                                        </p:tav>
                                        <p:tav tm="100000">
                                          <p:val>
                                            <p:strVal val="#ppt_y"/>
                                          </p:val>
                                        </p:tav>
                                      </p:tavLst>
                                    </p:anim>
                                    <p:anim calcmode="lin" valueType="num">
                                      <p:cBhvr>
                                        <p:cTn id="45" dur="500" fill="hold"/>
                                        <p:tgtEl>
                                          <p:spTgt spid="116747"/>
                                        </p:tgtEl>
                                        <p:attrNameLst>
                                          <p:attrName>ppt_w</p:attrName>
                                        </p:attrNameLst>
                                      </p:cBhvr>
                                      <p:tavLst>
                                        <p:tav tm="0">
                                          <p:val>
                                            <p:strVal val="#ppt_w"/>
                                          </p:val>
                                        </p:tav>
                                        <p:tav tm="100000">
                                          <p:val>
                                            <p:strVal val="#ppt_w"/>
                                          </p:val>
                                        </p:tav>
                                      </p:tavLst>
                                    </p:anim>
                                    <p:anim calcmode="lin" valueType="num">
                                      <p:cBhvr>
                                        <p:cTn id="46" dur="500" fill="hold"/>
                                        <p:tgtEl>
                                          <p:spTgt spid="116747"/>
                                        </p:tgtEl>
                                        <p:attrNameLst>
                                          <p:attrName>ppt_h</p:attrName>
                                        </p:attrNameLst>
                                      </p:cBhvr>
                                      <p:tavLst>
                                        <p:tav tm="0">
                                          <p:val>
                                            <p:fltVal val="0"/>
                                          </p:val>
                                        </p:tav>
                                        <p:tav tm="100000">
                                          <p:val>
                                            <p:strVal val="#ppt_h"/>
                                          </p:val>
                                        </p:tav>
                                      </p:tavLst>
                                    </p:anim>
                                  </p:childTnLst>
                                </p:cTn>
                              </p:par>
                            </p:childTnLst>
                          </p:cTn>
                        </p:par>
                        <p:par>
                          <p:cTn id="47" fill="hold" nodeType="afterGroup">
                            <p:stCondLst>
                              <p:cond delay="500"/>
                            </p:stCondLst>
                            <p:childTnLst>
                              <p:par>
                                <p:cTn id="48" presetID="47" presetClass="entr" presetSubtype="0" fill="hold" grpId="0" nodeType="afterEffect">
                                  <p:stCondLst>
                                    <p:cond delay="0"/>
                                  </p:stCondLst>
                                  <p:childTnLst>
                                    <p:set>
                                      <p:cBhvr>
                                        <p:cTn id="49" dur="1" fill="hold">
                                          <p:stCondLst>
                                            <p:cond delay="0"/>
                                          </p:stCondLst>
                                        </p:cTn>
                                        <p:tgtEl>
                                          <p:spTgt spid="116743"/>
                                        </p:tgtEl>
                                        <p:attrNameLst>
                                          <p:attrName>style.visibility</p:attrName>
                                        </p:attrNameLst>
                                      </p:cBhvr>
                                      <p:to>
                                        <p:strVal val="visible"/>
                                      </p:to>
                                    </p:set>
                                    <p:animEffect transition="in" filter="fade">
                                      <p:cBhvr>
                                        <p:cTn id="50" dur="1000"/>
                                        <p:tgtEl>
                                          <p:spTgt spid="116743"/>
                                        </p:tgtEl>
                                      </p:cBhvr>
                                    </p:animEffect>
                                    <p:anim calcmode="lin" valueType="num">
                                      <p:cBhvr>
                                        <p:cTn id="51" dur="1000" fill="hold"/>
                                        <p:tgtEl>
                                          <p:spTgt spid="116743"/>
                                        </p:tgtEl>
                                        <p:attrNameLst>
                                          <p:attrName>ppt_x</p:attrName>
                                        </p:attrNameLst>
                                      </p:cBhvr>
                                      <p:tavLst>
                                        <p:tav tm="0">
                                          <p:val>
                                            <p:strVal val="#ppt_x"/>
                                          </p:val>
                                        </p:tav>
                                        <p:tav tm="100000">
                                          <p:val>
                                            <p:strVal val="#ppt_x"/>
                                          </p:val>
                                        </p:tav>
                                      </p:tavLst>
                                    </p:anim>
                                    <p:anim calcmode="lin" valueType="num">
                                      <p:cBhvr>
                                        <p:cTn id="52" dur="1000" fill="hold"/>
                                        <p:tgtEl>
                                          <p:spTgt spid="1167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nimBg="1"/>
      <p:bldP spid="116740" grpId="0" animBg="1"/>
      <p:bldP spid="116741" grpId="0" animBg="1"/>
      <p:bldP spid="116742" grpId="0" animBg="1"/>
      <p:bldP spid="116743" grpId="0" animBg="1"/>
      <p:bldP spid="116744" grpId="0" animBg="1"/>
      <p:bldP spid="116745" grpId="0" animBg="1"/>
      <p:bldP spid="116746" grpId="0" animBg="1"/>
      <p:bldP spid="11674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defRPr/>
            </a:pPr>
            <a:r>
              <a:rPr lang="fr-FR" smtClean="0"/>
              <a:t>10 % of sports organizations</a:t>
            </a:r>
          </a:p>
        </p:txBody>
      </p:sp>
      <p:sp>
        <p:nvSpPr>
          <p:cNvPr id="179203"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Char char="q"/>
              <a:defRPr/>
            </a:pPr>
            <a:r>
              <a:rPr lang="fr-FR" sz="2800" smtClean="0"/>
              <a:t>Reputational business model based on brand management and where fans are the HEART of the entire Model</a:t>
            </a:r>
          </a:p>
          <a:p>
            <a:pPr eaLnBrk="1" hangingPunct="1">
              <a:lnSpc>
                <a:spcPct val="90000"/>
              </a:lnSpc>
              <a:buFont typeface="Wingdings" panose="05000000000000000000" pitchFamily="2" charset="2"/>
              <a:buChar char="q"/>
              <a:defRPr/>
            </a:pPr>
            <a:endParaRPr lang="fr-FR" sz="2800" smtClean="0"/>
          </a:p>
          <a:p>
            <a:pPr eaLnBrk="1" hangingPunct="1">
              <a:lnSpc>
                <a:spcPct val="90000"/>
              </a:lnSpc>
              <a:buFont typeface="Wingdings" panose="05000000000000000000" pitchFamily="2" charset="2"/>
              <a:buChar char="q"/>
              <a:defRPr/>
            </a:pPr>
            <a:r>
              <a:rPr lang="fr-FR" sz="2800" smtClean="0"/>
              <a:t>With a modern stadium or arena </a:t>
            </a:r>
          </a:p>
          <a:p>
            <a:pPr eaLnBrk="1" hangingPunct="1">
              <a:lnSpc>
                <a:spcPct val="90000"/>
              </a:lnSpc>
              <a:buFont typeface="Wingdings" panose="05000000000000000000" pitchFamily="2" charset="2"/>
              <a:buChar char="q"/>
              <a:defRPr/>
            </a:pPr>
            <a:endParaRPr lang="fr-FR" sz="2800" smtClean="0"/>
          </a:p>
          <a:p>
            <a:pPr eaLnBrk="1" hangingPunct="1">
              <a:lnSpc>
                <a:spcPct val="90000"/>
              </a:lnSpc>
              <a:buFont typeface="Wingdings" panose="05000000000000000000" pitchFamily="2" charset="2"/>
              <a:buChar char="q"/>
              <a:defRPr/>
            </a:pPr>
            <a:r>
              <a:rPr lang="fr-FR" sz="2800" smtClean="0"/>
              <a:t>With TV Rights </a:t>
            </a:r>
          </a:p>
          <a:p>
            <a:pPr eaLnBrk="1" hangingPunct="1">
              <a:lnSpc>
                <a:spcPct val="90000"/>
              </a:lnSpc>
              <a:buFont typeface="Wingdings" panose="05000000000000000000" pitchFamily="2" charset="2"/>
              <a:buChar char="q"/>
              <a:defRPr/>
            </a:pPr>
            <a:endParaRPr lang="fr-FR" sz="2800" smtClean="0"/>
          </a:p>
          <a:p>
            <a:pPr eaLnBrk="1" hangingPunct="1">
              <a:lnSpc>
                <a:spcPct val="90000"/>
              </a:lnSpc>
              <a:buFont typeface="Wingdings" panose="05000000000000000000" pitchFamily="2" charset="2"/>
              <a:buChar char="q"/>
              <a:defRPr/>
            </a:pPr>
            <a:r>
              <a:rPr lang="fr-FR" sz="2800" smtClean="0"/>
              <a:t>With a better control of key assets : reputation-brand and stadium-arena  </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à trois pointes 3"/>
          <p:cNvSpPr/>
          <p:nvPr/>
        </p:nvSpPr>
        <p:spPr>
          <a:xfrm>
            <a:off x="2411413" y="2636838"/>
            <a:ext cx="3889375" cy="2305050"/>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Club or Event BRAND</a:t>
            </a:r>
          </a:p>
        </p:txBody>
      </p:sp>
      <p:sp>
        <p:nvSpPr>
          <p:cNvPr id="74755" name="ZoneTexte 4"/>
          <p:cNvSpPr txBox="1">
            <a:spLocks noChangeArrowheads="1"/>
          </p:cNvSpPr>
          <p:nvPr/>
        </p:nvSpPr>
        <p:spPr bwMode="auto">
          <a:xfrm>
            <a:off x="3521075" y="2038350"/>
            <a:ext cx="1670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Relational</a:t>
            </a:r>
          </a:p>
        </p:txBody>
      </p:sp>
      <p:sp>
        <p:nvSpPr>
          <p:cNvPr id="74756" name="Rectangle 5"/>
          <p:cNvSpPr>
            <a:spLocks noChangeArrowheads="1"/>
          </p:cNvSpPr>
          <p:nvPr/>
        </p:nvSpPr>
        <p:spPr bwMode="auto">
          <a:xfrm>
            <a:off x="131763" y="333375"/>
            <a:ext cx="8880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3600"/>
              <a:t>3 Business Models in sport Business area </a:t>
            </a:r>
          </a:p>
        </p:txBody>
      </p:sp>
      <p:sp>
        <p:nvSpPr>
          <p:cNvPr id="74757" name="ZoneTexte 6"/>
          <p:cNvSpPr txBox="1">
            <a:spLocks noChangeArrowheads="1"/>
          </p:cNvSpPr>
          <p:nvPr/>
        </p:nvSpPr>
        <p:spPr bwMode="auto">
          <a:xfrm>
            <a:off x="479425" y="4168775"/>
            <a:ext cx="1670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Reputational</a:t>
            </a:r>
          </a:p>
        </p:txBody>
      </p:sp>
      <p:sp>
        <p:nvSpPr>
          <p:cNvPr id="74758" name="ZoneTexte 7"/>
          <p:cNvSpPr txBox="1">
            <a:spLocks noChangeArrowheads="1"/>
          </p:cNvSpPr>
          <p:nvPr/>
        </p:nvSpPr>
        <p:spPr bwMode="auto">
          <a:xfrm>
            <a:off x="6359525" y="4030663"/>
            <a:ext cx="1670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smtClean="0"/>
              <a:t>Cultural</a:t>
            </a:r>
            <a:endParaRPr lang="fr-FR" altLang="fr-FR" sz="1800" b="1" dirty="0"/>
          </a:p>
        </p:txBody>
      </p:sp>
      <p:sp>
        <p:nvSpPr>
          <p:cNvPr id="9" name="Ellipse 8"/>
          <p:cNvSpPr/>
          <p:nvPr/>
        </p:nvSpPr>
        <p:spPr>
          <a:xfrm>
            <a:off x="3057525" y="1196975"/>
            <a:ext cx="2376488" cy="7191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err="1"/>
              <a:t>Hospitality</a:t>
            </a:r>
            <a:r>
              <a:rPr lang="fr-FR" dirty="0"/>
              <a:t> / PR</a:t>
            </a:r>
          </a:p>
        </p:txBody>
      </p:sp>
      <p:sp>
        <p:nvSpPr>
          <p:cNvPr id="12" name="Ellipse 11"/>
          <p:cNvSpPr/>
          <p:nvPr/>
        </p:nvSpPr>
        <p:spPr>
          <a:xfrm>
            <a:off x="165100" y="4724400"/>
            <a:ext cx="2535238"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Media </a:t>
            </a:r>
            <a:r>
              <a:rPr lang="fr-FR" dirty="0" smtClean="0"/>
              <a:t>/ WOM</a:t>
            </a:r>
            <a:endParaRPr lang="fr-FR" dirty="0"/>
          </a:p>
          <a:p>
            <a:pPr algn="ctr" eaLnBrk="1" hangingPunct="1">
              <a:defRPr/>
            </a:pPr>
            <a:r>
              <a:rPr lang="fr-FR" dirty="0"/>
              <a:t>Communication</a:t>
            </a:r>
          </a:p>
        </p:txBody>
      </p:sp>
      <p:sp>
        <p:nvSpPr>
          <p:cNvPr id="13" name="Ellipse 12"/>
          <p:cNvSpPr/>
          <p:nvPr/>
        </p:nvSpPr>
        <p:spPr>
          <a:xfrm>
            <a:off x="5580063" y="4816475"/>
            <a:ext cx="3168650"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FRM</a:t>
            </a:r>
          </a:p>
          <a:p>
            <a:pPr algn="ctr" eaLnBrk="1" hangingPunct="1">
              <a:defRPr/>
            </a:pPr>
            <a:r>
              <a:rPr lang="fr-FR" dirty="0"/>
              <a:t>Brand Management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ndulation">
  <a:themeElements>
    <a:clrScheme name="Ondulation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Ondul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dulation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Ondulation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Ondulation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Ondulation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Ondulation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Ondulation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Ondulation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Ondulation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Ondulation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uisseau">
  <a:themeElements>
    <a:clrScheme name="Ruisseau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Ruisseau">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isseau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Ruisseau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Ruisseau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Ruisseau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Ruisseau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Ruisseau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Ruisseau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Ruisseau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Ruisseau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Ruisseau">
  <a:themeElements>
    <a:clrScheme name="Ruisseau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Ruisseau">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isseau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Ruisseau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Ruisseau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Ruisseau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Ruisseau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Ruisseau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Ruisseau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Ruisseau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Ruisseau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Ripple</Template>
  <TotalTime>4000</TotalTime>
  <Words>2503</Words>
  <Application>Microsoft Office PowerPoint</Application>
  <PresentationFormat>Affichage à l'écran (4:3)</PresentationFormat>
  <Paragraphs>486</Paragraphs>
  <Slides>91</Slides>
  <Notes>0</Notes>
  <HiddenSlides>0</HiddenSlides>
  <MMClips>0</MMClips>
  <ScaleCrop>false</ScaleCrop>
  <HeadingPairs>
    <vt:vector size="8" baseType="variant">
      <vt:variant>
        <vt:lpstr>Polices utilisées</vt:lpstr>
      </vt:variant>
      <vt:variant>
        <vt:i4>16</vt:i4>
      </vt:variant>
      <vt:variant>
        <vt:lpstr>Thème</vt:lpstr>
      </vt:variant>
      <vt:variant>
        <vt:i4>3</vt:i4>
      </vt:variant>
      <vt:variant>
        <vt:lpstr>Serveurs OLE incorporés</vt:lpstr>
      </vt:variant>
      <vt:variant>
        <vt:i4>2</vt:i4>
      </vt:variant>
      <vt:variant>
        <vt:lpstr>Titres des diapositives</vt:lpstr>
      </vt:variant>
      <vt:variant>
        <vt:i4>91</vt:i4>
      </vt:variant>
    </vt:vector>
  </HeadingPairs>
  <TitlesOfParts>
    <vt:vector size="112" baseType="lpstr">
      <vt:lpstr>Batang</vt:lpstr>
      <vt:lpstr>Gulim</vt:lpstr>
      <vt:lpstr>MS PGothic</vt:lpstr>
      <vt:lpstr>Aharoni</vt:lpstr>
      <vt:lpstr>AR DARLING</vt:lpstr>
      <vt:lpstr>AR JULIAN</vt:lpstr>
      <vt:lpstr>Arial</vt:lpstr>
      <vt:lpstr>Calibri</vt:lpstr>
      <vt:lpstr>Century Gothic</vt:lpstr>
      <vt:lpstr>Garamond</vt:lpstr>
      <vt:lpstr>Snap ITC</vt:lpstr>
      <vt:lpstr>Sylfaen</vt:lpstr>
      <vt:lpstr>Tahoma</vt:lpstr>
      <vt:lpstr>Times New Roman</vt:lpstr>
      <vt:lpstr>Verdana</vt:lpstr>
      <vt:lpstr>Wingdings</vt:lpstr>
      <vt:lpstr>Ondulation</vt:lpstr>
      <vt:lpstr>Ruisseau</vt:lpstr>
      <vt:lpstr>1_Ruisseau</vt:lpstr>
      <vt:lpstr>Image</vt:lpstr>
      <vt:lpstr>Acrobat Document</vt:lpstr>
      <vt:lpstr>Présentation PowerPoint</vt:lpstr>
      <vt:lpstr>Présentation PowerPoint</vt:lpstr>
      <vt:lpstr>Présentation PowerPoint</vt:lpstr>
      <vt:lpstr>Présentation PowerPoint</vt:lpstr>
      <vt:lpstr>Présentation PowerPoint</vt:lpstr>
      <vt:lpstr>Learning by failures on resources</vt:lpstr>
      <vt:lpstr>Failure Case Study </vt:lpstr>
      <vt:lpstr>History : Philips Open of Nice</vt:lpstr>
      <vt:lpstr>Understanding the failure</vt:lpstr>
      <vt:lpstr>Présentation PowerPoint</vt:lpstr>
      <vt:lpstr>Présentation PowerPoint</vt:lpstr>
      <vt:lpstr>Dangers </vt:lpstr>
      <vt:lpstr>How to be sustainable ?</vt:lpstr>
      <vt:lpstr>One solution for this case !</vt:lpstr>
      <vt:lpstr>Présentation PowerPoint</vt:lpstr>
      <vt:lpstr>Assets Construction !</vt:lpstr>
      <vt:lpstr>Présentation PowerPoint</vt:lpstr>
      <vt:lpstr>Présentation PowerPoint</vt:lpstr>
      <vt:lpstr>Business Plan &amp; Model</vt:lpstr>
      <vt:lpstr>Business Plan</vt:lpstr>
      <vt:lpstr>Business Plan of what ?</vt:lpstr>
      <vt:lpstr>Business Plan approach</vt:lpstr>
      <vt:lpstr>Evaluation step</vt:lpstr>
      <vt:lpstr>Evaluation step</vt:lpstr>
      <vt:lpstr>Organizational step </vt:lpstr>
      <vt:lpstr>Resume “BUSINESS MODEL”</vt:lpstr>
      <vt:lpstr>Business Model ? </vt:lpstr>
      <vt:lpstr>5 “keys” to explain for your Business Model</vt:lpstr>
      <vt:lpstr>Example of Business Model : ZARA case</vt:lpstr>
      <vt:lpstr>Présentation PowerPoint</vt:lpstr>
      <vt:lpstr>Pampelonne Business Model</vt:lpstr>
      <vt:lpstr>Présentation PowerPoint</vt:lpstr>
      <vt:lpstr>Restitution step</vt:lpstr>
      <vt:lpstr>Final Restitution step</vt:lpstr>
      <vt:lpstr>Be careful !</vt:lpstr>
      <vt:lpstr>+ You have to be “sensemaking” and on the implementation of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Business Model / RBV Open13</vt:lpstr>
      <vt:lpstr>Présentation PowerPoint</vt:lpstr>
      <vt:lpstr>Futur ? </vt:lpstr>
      <vt:lpstr>T.T.T Strategy</vt:lpstr>
      <vt:lpstr>Strategic vision for an unique tennis ecosystem</vt:lpstr>
      <vt:lpstr>Présentation PowerPoint</vt:lpstr>
      <vt:lpstr>Présentation PowerPoint</vt:lpstr>
      <vt:lpstr>90 % of sports organizations </vt:lpstr>
      <vt:lpstr>Strategic vision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Business Model / RBV BNPPM</vt:lpstr>
      <vt:lpstr>Futur ?</vt:lpstr>
      <vt:lpstr>10 % of sports organizations</vt:lpstr>
      <vt:lpstr>Présentation PowerPoint</vt:lpstr>
    </vt:vector>
  </TitlesOfParts>
  <Company>iut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MANAGEMENT OF SPORTS EVENTS AND ENTERTAINMENT ORGANISATIONS</dc:title>
  <dc:creator>LEO</dc:creator>
  <cp:lastModifiedBy>Maltese Lionel</cp:lastModifiedBy>
  <cp:revision>50</cp:revision>
  <dcterms:created xsi:type="dcterms:W3CDTF">2008-05-22T06:33:27Z</dcterms:created>
  <dcterms:modified xsi:type="dcterms:W3CDTF">2019-01-02T15:15:44Z</dcterms:modified>
</cp:coreProperties>
</file>