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3"/>
  </p:notesMasterIdLst>
  <p:handoutMasterIdLst>
    <p:handoutMasterId r:id="rId54"/>
  </p:handoutMasterIdLst>
  <p:sldIdLst>
    <p:sldId id="256" r:id="rId2"/>
    <p:sldId id="298" r:id="rId3"/>
    <p:sldId id="328" r:id="rId4"/>
    <p:sldId id="343" r:id="rId5"/>
    <p:sldId id="341" r:id="rId6"/>
    <p:sldId id="338" r:id="rId7"/>
    <p:sldId id="257" r:id="rId8"/>
    <p:sldId id="329" r:id="rId9"/>
    <p:sldId id="348" r:id="rId10"/>
    <p:sldId id="331" r:id="rId11"/>
    <p:sldId id="258" r:id="rId12"/>
    <p:sldId id="259" r:id="rId13"/>
    <p:sldId id="260" r:id="rId14"/>
    <p:sldId id="265" r:id="rId15"/>
    <p:sldId id="267" r:id="rId16"/>
    <p:sldId id="273" r:id="rId17"/>
    <p:sldId id="359" r:id="rId18"/>
    <p:sldId id="360" r:id="rId19"/>
    <p:sldId id="349" r:id="rId20"/>
    <p:sldId id="350" r:id="rId21"/>
    <p:sldId id="351" r:id="rId22"/>
    <p:sldId id="269" r:id="rId23"/>
    <p:sldId id="276" r:id="rId24"/>
    <p:sldId id="277" r:id="rId25"/>
    <p:sldId id="282" r:id="rId26"/>
    <p:sldId id="283" r:id="rId27"/>
    <p:sldId id="284" r:id="rId28"/>
    <p:sldId id="357" r:id="rId29"/>
    <p:sldId id="285" r:id="rId30"/>
    <p:sldId id="293" r:id="rId31"/>
    <p:sldId id="294" r:id="rId32"/>
    <p:sldId id="295" r:id="rId33"/>
    <p:sldId id="296" r:id="rId34"/>
    <p:sldId id="292" r:id="rId35"/>
    <p:sldId id="289" r:id="rId36"/>
    <p:sldId id="290" r:id="rId37"/>
    <p:sldId id="332" r:id="rId38"/>
    <p:sldId id="291" r:id="rId39"/>
    <p:sldId id="301" r:id="rId40"/>
    <p:sldId id="333" r:id="rId41"/>
    <p:sldId id="344" r:id="rId42"/>
    <p:sldId id="346" r:id="rId43"/>
    <p:sldId id="352" r:id="rId44"/>
    <p:sldId id="354" r:id="rId45"/>
    <p:sldId id="358" r:id="rId46"/>
    <p:sldId id="361" r:id="rId47"/>
    <p:sldId id="362" r:id="rId48"/>
    <p:sldId id="347" r:id="rId49"/>
    <p:sldId id="355" r:id="rId50"/>
    <p:sldId id="334" r:id="rId51"/>
    <p:sldId id="356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125BC4F-6BD6-48A1-AE9F-77043F9E2CE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5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28B77B8-23AC-49DC-B0DE-7B065794A7B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5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053935-0E02-4DC1-AD77-69BD05858929}" type="slidenum">
              <a:rPr lang="en-US" altLang="fr-FR"/>
              <a:pPr>
                <a:spcBef>
                  <a:spcPct val="0"/>
                </a:spcBef>
              </a:pPr>
              <a:t>1</a:t>
            </a:fld>
            <a:endParaRPr lang="en-US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6823DC-5D16-426A-8A0C-1B5B31AB4AAF}" type="slidenum">
              <a:rPr lang="en-US" altLang="fr-FR"/>
              <a:pPr>
                <a:spcBef>
                  <a:spcPct val="0"/>
                </a:spcBef>
              </a:pPr>
              <a:t>7</a:t>
            </a:fld>
            <a:endParaRPr lang="en-US" altLang="fr-F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6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581F4E-D070-49ED-88EA-4E57F94534A2}" type="slidenum">
              <a:rPr lang="en-US" altLang="fr-FR"/>
              <a:pPr>
                <a:spcBef>
                  <a:spcPct val="0"/>
                </a:spcBef>
              </a:pPr>
              <a:t>11</a:t>
            </a:fld>
            <a:endParaRPr lang="en-US" altLang="fr-F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2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33AB43-B58A-46A0-BC8B-5810C65BCDB0}" type="slidenum">
              <a:rPr lang="en-US" altLang="fr-FR"/>
              <a:pPr>
                <a:spcBef>
                  <a:spcPct val="0"/>
                </a:spcBef>
              </a:pPr>
              <a:t>12</a:t>
            </a:fld>
            <a:endParaRPr lang="en-US" altLang="fr-F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12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032F46-2E50-4BBF-BFF0-9E928EB67B94}" type="slidenum">
              <a:rPr lang="en-US" altLang="fr-FR"/>
              <a:pPr>
                <a:spcBef>
                  <a:spcPct val="0"/>
                </a:spcBef>
              </a:pPr>
              <a:t>13</a:t>
            </a:fld>
            <a:endParaRPr lang="en-US" alt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fr-FR" smtClean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fr-FR" smtClean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fr-FR" smtClean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fr-FR" smtClean="0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Cliquez pour modifier le style du titre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Cliquez pour modifier le style des sous-titres du masque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8BF38-59D5-4148-8E7C-AD5ACA34057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6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2F315-CE1A-46D8-9ECE-4D76DE73FBE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0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213CB-9F2E-4B86-8FD6-9D5E0DA3F39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30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5861F-F1D4-4B68-B9DD-2E81E51ADC2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3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629B9-800B-4FD2-B30D-A93A4BCBFE7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9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BADB2-89BA-4781-AF7E-703851284D5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8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F49C0-F440-4DA8-A172-6FA21353262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2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708F6-2957-406F-B613-F3F9552B1BE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1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EA34F-2750-4388-AA4D-D5C35F40EAA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5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0A066-FC45-4DEB-B516-F53445CF732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5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7352C-A3DC-4A7D-BF92-0F3F8E08039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9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615CD-1B49-4D3A-B777-F0AD9CD8952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4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fr-FR" smtClean="0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fr-FR" smtClean="0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fr-FR" smtClean="0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fr-FR" smtClean="0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D167880-2EDE-4731-8FA0-48D14B74248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hyperlink" Target="http://www.bnpparibas.com/" TargetMode="Externa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www.alp-assurances.com/sommaire.htm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/>
        </p:nvSpPr>
        <p:spPr bwMode="auto">
          <a:xfrm>
            <a:off x="87551" y="4090913"/>
            <a:ext cx="907256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rtl="0" eaLnBrk="0" fontAlgn="base" latinLnBrk="0" hangingPunct="0">
              <a:spcBef>
                <a:spcPct val="20000"/>
              </a:spcBef>
              <a:spcAft>
                <a:spcPct val="0"/>
              </a:spcAft>
              <a:buNone/>
              <a:defRPr lang="fr-FR" sz="2800">
                <a:solidFill>
                  <a:schemeClr val="tx1"/>
                </a:solidFill>
                <a:latin typeface="+mn-lt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fr-FR"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fr-FR"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fr-FR"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fr-FR" sz="2000">
                <a:solidFill>
                  <a:schemeClr val="tx1"/>
                </a:solidFill>
                <a:latin typeface="+mn-lt"/>
              </a:defRPr>
            </a:lvl5pPr>
            <a:lvl6pPr marL="2286000" indent="0" algn="ctr">
              <a:buNone/>
              <a:defRPr lang="fr-FR" sz="2000"/>
            </a:lvl6pPr>
            <a:lvl7pPr marL="2743200" indent="0" algn="ctr">
              <a:buNone/>
              <a:defRPr lang="fr-FR" sz="2000"/>
            </a:lvl7pPr>
            <a:lvl8pPr marL="3200400" indent="0" algn="ctr">
              <a:buNone/>
              <a:defRPr lang="fr-FR" sz="2000"/>
            </a:lvl8pPr>
            <a:lvl9pPr marL="3657600" indent="0" algn="ctr">
              <a:buNone/>
              <a:defRPr lang="fr-FR" sz="2000"/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endParaRPr lang="fr-FR" altLang="fr-FR" sz="16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fr-FR" altLang="fr-FR" sz="1600" b="1" dirty="0">
                <a:latin typeface="Arial" panose="020B0604020202020204" pitchFamily="34" charset="0"/>
              </a:rPr>
              <a:t>lionelmaltese.fr </a:t>
            </a:r>
            <a:endParaRPr altLang="fr-FR" sz="16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endParaRPr altLang="fr-FR" sz="16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altLang="fr-FR" sz="16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85800" y="2341116"/>
            <a:ext cx="7772400" cy="17367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Strategic Management and Advanced for sports </a:t>
            </a:r>
            <a:r>
              <a:rPr lang="fr-FR" altLang="fr-FR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organizations</a:t>
            </a:r>
            <a:endParaRPr lang="fr-FR" altLang="fr-F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fr-FR" altLang="fr-FR" sz="36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fr-FR" altLang="fr-FR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Summer </a:t>
            </a:r>
            <a:r>
              <a:rPr lang="fr-FR" altLang="fr-FR" sz="3600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School</a:t>
            </a:r>
            <a:endParaRPr lang="fr-FR" altLang="fr-FR" sz="36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fr-FR" altLang="fr-FR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SPORT EVENT MANAGEMENT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893164" y="130175"/>
            <a:ext cx="1871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fr-FR" b="1" i="1" dirty="0"/>
              <a:t>Lecture </a:t>
            </a:r>
            <a:r>
              <a:rPr lang="fr-FR" altLang="fr-FR" b="1" i="1" dirty="0"/>
              <a:t>4</a:t>
            </a:r>
            <a:endParaRPr lang="fr-FR" altLang="fr-FR" b="1" i="1" dirty="0"/>
          </a:p>
        </p:txBody>
      </p:sp>
      <p:sp>
        <p:nvSpPr>
          <p:cNvPr id="13" name="Subtitle 1"/>
          <p:cNvSpPr txBox="1">
            <a:spLocks/>
          </p:cNvSpPr>
          <p:nvPr/>
        </p:nvSpPr>
        <p:spPr bwMode="auto">
          <a:xfrm>
            <a:off x="-524454" y="4993919"/>
            <a:ext cx="10192909" cy="173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fr-FR" sz="1600" b="1" kern="0" dirty="0"/>
              <a:t>Lionel Maltese</a:t>
            </a:r>
            <a:br>
              <a:rPr lang="fr-FR" sz="1600" b="1" kern="0" dirty="0"/>
            </a:br>
            <a:endParaRPr lang="fr-FR" sz="1600" b="1" kern="0" dirty="0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fr-FR" sz="1600" b="1" kern="0" dirty="0"/>
              <a:t>Maitre de Conférences Aix Marseille </a:t>
            </a:r>
            <a:r>
              <a:rPr lang="fr-FR" sz="1600" b="1" kern="0" dirty="0" err="1"/>
              <a:t>University</a:t>
            </a:r>
            <a:r>
              <a:rPr lang="fr-FR" sz="1600" b="1" kern="0" dirty="0"/>
              <a:t> – CERGAM IAE Aix-en-Provence</a:t>
            </a:r>
            <a:br>
              <a:rPr lang="fr-FR" sz="1600" b="1" kern="0" dirty="0"/>
            </a:br>
            <a:r>
              <a:rPr lang="fr-FR" sz="1600" b="1" kern="0" dirty="0" err="1"/>
              <a:t>Associate</a:t>
            </a:r>
            <a:r>
              <a:rPr lang="fr-FR" sz="1600" b="1" kern="0" dirty="0"/>
              <a:t> Professor Sport BUSINESS Management </a:t>
            </a:r>
            <a:r>
              <a:rPr lang="fr-FR" sz="1600" b="1" kern="0" dirty="0" err="1"/>
              <a:t>Kedge</a:t>
            </a:r>
            <a:r>
              <a:rPr lang="fr-FR" sz="1600" b="1" kern="0" dirty="0"/>
              <a:t> Business </a:t>
            </a:r>
            <a:r>
              <a:rPr lang="fr-FR" sz="1600" b="1" kern="0" dirty="0" err="1"/>
              <a:t>School</a:t>
            </a:r>
            <a:r>
              <a:rPr lang="fr-FR" sz="1600" b="1" kern="0" dirty="0"/>
              <a:t/>
            </a:r>
            <a:br>
              <a:rPr lang="fr-FR" sz="1600" b="1" kern="0" dirty="0"/>
            </a:br>
            <a:r>
              <a:rPr lang="fr-FR" sz="1600" b="1" kern="0" dirty="0" err="1"/>
              <a:t>Assets</a:t>
            </a:r>
            <a:r>
              <a:rPr lang="fr-FR" sz="1600" b="1" kern="0" dirty="0"/>
              <a:t> Manager ATP – WTA Events and consulting </a:t>
            </a:r>
            <a:br>
              <a:rPr lang="fr-FR" sz="1600" b="1" kern="0" dirty="0"/>
            </a:br>
            <a:r>
              <a:rPr lang="fr-FR" sz="1600" b="1" kern="0" dirty="0" err="1"/>
              <a:t>Member</a:t>
            </a:r>
            <a:r>
              <a:rPr lang="fr-FR" sz="1600" b="1" kern="0" dirty="0"/>
              <a:t> of the </a:t>
            </a:r>
            <a:r>
              <a:rPr lang="fr-FR" sz="1600" b="1" kern="0" dirty="0" err="1"/>
              <a:t>Executive</a:t>
            </a:r>
            <a:r>
              <a:rPr lang="fr-FR" sz="1600" b="1" kern="0" dirty="0"/>
              <a:t> </a:t>
            </a:r>
            <a:r>
              <a:rPr lang="fr-FR" sz="1600" b="1" kern="0" dirty="0" err="1"/>
              <a:t>Committee</a:t>
            </a:r>
            <a:r>
              <a:rPr lang="fr-FR" sz="1600" b="1" kern="0" dirty="0"/>
              <a:t> FFT – Roland Garros – BUSINESS STRATEGY</a:t>
            </a:r>
            <a:br>
              <a:rPr lang="fr-FR" sz="1600" b="1" kern="0" dirty="0"/>
            </a:br>
            <a:r>
              <a:rPr lang="fr-FR" sz="1600" b="1" kern="0" dirty="0"/>
              <a:t/>
            </a:r>
            <a:br>
              <a:rPr lang="fr-FR" sz="1600" b="1" kern="0" dirty="0"/>
            </a:br>
            <a:endParaRPr lang="fr-FR" altLang="fr-FR" sz="16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b="1" smtClean="0"/>
              <a:t>Your CONTENT (Brand Equity)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b="1" i="1" smtClean="0"/>
              <a:t>The relation = 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b="1" i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smtClean="0"/>
              <a:t>Your social capital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smtClean="0"/>
              <a:t>Your individual relationships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smtClean="0"/>
              <a:t>Your support (place) = hospitality = way of life (french touch for instance) 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smtClean="0"/>
              <a:t>Your optimization = sport as emotional moment and place to generate extrabusinesses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Public Relations (PR) 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r>
              <a:rPr lang="fr-FR" sz="2800" b="1" smtClean="0"/>
              <a:t>Public Relations is a management function which tabulates </a:t>
            </a:r>
            <a:r>
              <a:rPr lang="fr-FR" sz="2800" b="1" smtClean="0">
                <a:solidFill>
                  <a:schemeClr val="hlink"/>
                </a:solidFill>
              </a:rPr>
              <a:t>public attitudes</a:t>
            </a:r>
            <a:r>
              <a:rPr lang="fr-FR" sz="2800" b="1" smtClean="0"/>
              <a:t>, defines the policies, procedures and interest of an organization followed by executing a program of action to </a:t>
            </a:r>
            <a:r>
              <a:rPr lang="fr-FR" sz="2800" b="1" smtClean="0">
                <a:solidFill>
                  <a:schemeClr val="hlink"/>
                </a:solidFill>
              </a:rPr>
              <a:t>earn public understanding and acceptance</a:t>
            </a:r>
            <a:r>
              <a:rPr lang="fr-FR" sz="2800" b="1" smtClean="0"/>
              <a:t>. " (Edward Bernays)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endParaRPr lang="fr-FR" sz="28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r>
              <a:rPr lang="fr-FR" sz="2800" b="1" smtClean="0"/>
              <a:t>According to Michel Crozier (1957) : Public Relations is a set of processes used by managers to gain external publics’ </a:t>
            </a:r>
            <a:r>
              <a:rPr lang="fr-FR" sz="2800" b="1" smtClean="0">
                <a:solidFill>
                  <a:schemeClr val="hlink"/>
                </a:solidFill>
              </a:rPr>
              <a:t>sympathy</a:t>
            </a:r>
            <a:r>
              <a:rPr lang="fr-FR" sz="2800" b="1" smtClean="0"/>
              <a:t> and </a:t>
            </a:r>
            <a:r>
              <a:rPr lang="fr-FR" sz="2800" b="1" smtClean="0">
                <a:solidFill>
                  <a:schemeClr val="hlink"/>
                </a:solidFill>
              </a:rPr>
              <a:t>goodwill</a:t>
            </a:r>
            <a:r>
              <a:rPr lang="fr-FR" sz="2800" b="1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8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Public Relations activities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«"/>
              <a:defRPr/>
            </a:pPr>
            <a:r>
              <a:rPr lang="fr-FR" sz="2800" smtClean="0"/>
              <a:t> </a:t>
            </a:r>
            <a:r>
              <a:rPr lang="fr-FR" sz="2800" b="1" smtClean="0"/>
              <a:t>Public relations involves:</a:t>
            </a:r>
          </a:p>
          <a:p>
            <a:pPr lvl="1" eaLnBrk="1" hangingPunct="1">
              <a:defRPr/>
            </a:pPr>
            <a:r>
              <a:rPr lang="fr-FR" sz="2400" b="1" smtClean="0"/>
              <a:t>Evaluation of </a:t>
            </a:r>
            <a:r>
              <a:rPr lang="fr-FR" sz="2400" b="1" smtClean="0">
                <a:solidFill>
                  <a:schemeClr val="hlink"/>
                </a:solidFill>
              </a:rPr>
              <a:t>public attitudes</a:t>
            </a:r>
            <a:r>
              <a:rPr lang="fr-FR" sz="2400" b="1" smtClean="0"/>
              <a:t> and </a:t>
            </a:r>
            <a:r>
              <a:rPr lang="fr-FR" sz="2400" b="1" smtClean="0">
                <a:solidFill>
                  <a:schemeClr val="hlink"/>
                </a:solidFill>
              </a:rPr>
              <a:t>opinions</a:t>
            </a:r>
            <a:r>
              <a:rPr lang="fr-FR" sz="2400" b="1" smtClean="0"/>
              <a:t>. </a:t>
            </a:r>
          </a:p>
          <a:p>
            <a:pPr lvl="1" eaLnBrk="1" hangingPunct="1">
              <a:defRPr/>
            </a:pPr>
            <a:r>
              <a:rPr lang="fr-FR" sz="2400" b="1" smtClean="0">
                <a:solidFill>
                  <a:schemeClr val="hlink"/>
                </a:solidFill>
              </a:rPr>
              <a:t>Formulation</a:t>
            </a:r>
            <a:r>
              <a:rPr lang="fr-FR" sz="2400" b="1" smtClean="0"/>
              <a:t> and </a:t>
            </a:r>
            <a:r>
              <a:rPr lang="fr-FR" sz="2400" b="1" smtClean="0">
                <a:solidFill>
                  <a:schemeClr val="hlink"/>
                </a:solidFill>
              </a:rPr>
              <a:t>implementation</a:t>
            </a:r>
            <a:r>
              <a:rPr lang="fr-FR" sz="2400" b="1" smtClean="0"/>
              <a:t> of an organization's procedures and policy regarding communication with its publics. </a:t>
            </a:r>
          </a:p>
          <a:p>
            <a:pPr lvl="1" eaLnBrk="1" hangingPunct="1">
              <a:defRPr/>
            </a:pPr>
            <a:r>
              <a:rPr lang="fr-FR" sz="2400" b="1" smtClean="0">
                <a:solidFill>
                  <a:schemeClr val="hlink"/>
                </a:solidFill>
              </a:rPr>
              <a:t>Coordination</a:t>
            </a:r>
            <a:r>
              <a:rPr lang="fr-FR" sz="2400" b="1" smtClean="0"/>
              <a:t> of communications programs. </a:t>
            </a:r>
          </a:p>
          <a:p>
            <a:pPr lvl="1" eaLnBrk="1" hangingPunct="1">
              <a:defRPr/>
            </a:pPr>
            <a:r>
              <a:rPr lang="fr-FR" sz="2400" b="1" smtClean="0"/>
              <a:t>Developing </a:t>
            </a:r>
            <a:r>
              <a:rPr lang="fr-FR" sz="2400" b="1" smtClean="0">
                <a:solidFill>
                  <a:schemeClr val="hlink"/>
                </a:solidFill>
              </a:rPr>
              <a:t>rapport and goodwill</a:t>
            </a:r>
            <a:r>
              <a:rPr lang="fr-FR" sz="2400" b="1" smtClean="0"/>
              <a:t> through a communication process. </a:t>
            </a:r>
          </a:p>
          <a:p>
            <a:pPr lvl="1" eaLnBrk="1" hangingPunct="1">
              <a:defRPr/>
            </a:pPr>
            <a:r>
              <a:rPr lang="fr-FR" sz="2400" b="1" smtClean="0"/>
              <a:t>Fostering a </a:t>
            </a:r>
            <a:r>
              <a:rPr lang="fr-FR" sz="2400" b="1" smtClean="0">
                <a:solidFill>
                  <a:schemeClr val="hlink"/>
                </a:solidFill>
              </a:rPr>
              <a:t>positive relationship</a:t>
            </a:r>
            <a:r>
              <a:rPr lang="fr-FR" sz="2400" b="1" smtClean="0"/>
              <a:t> between an organization and its public constituents. </a:t>
            </a:r>
          </a:p>
          <a:p>
            <a:pPr eaLnBrk="1" hangingPunct="1">
              <a:defRPr/>
            </a:pPr>
            <a:endParaRPr lang="fr-FR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PR = Marketing asset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r>
              <a:rPr lang="fr-FR" sz="2800" b="1" smtClean="0"/>
              <a:t>A very « large » communication tool : financial communication, lobbying, media, Sponsorship…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endParaRPr lang="fr-FR" sz="28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r>
              <a:rPr lang="fr-FR" sz="2800" b="1" smtClean="0"/>
              <a:t>More than 200 definitions… for us : It’s a marketing activity implemented by a firm, a public or private organization, a person or a group, to </a:t>
            </a:r>
            <a:r>
              <a:rPr lang="fr-FR" sz="2800" b="1" smtClean="0">
                <a:solidFill>
                  <a:schemeClr val="hlink"/>
                </a:solidFill>
              </a:rPr>
              <a:t>create, establish, maintain or improve</a:t>
            </a:r>
            <a:r>
              <a:rPr lang="fr-FR" sz="2800" b="1" smtClean="0"/>
              <a:t>, on the one hand </a:t>
            </a:r>
            <a:r>
              <a:rPr lang="fr-FR" sz="2800" b="1" smtClean="0">
                <a:solidFill>
                  <a:schemeClr val="hlink"/>
                </a:solidFill>
              </a:rPr>
              <a:t>loyalty, understanding </a:t>
            </a:r>
            <a:r>
              <a:rPr lang="fr-FR" sz="2800" b="1" smtClean="0"/>
              <a:t>and</a:t>
            </a:r>
            <a:r>
              <a:rPr lang="fr-FR" sz="2800" b="1" smtClean="0">
                <a:solidFill>
                  <a:schemeClr val="hlink"/>
                </a:solidFill>
              </a:rPr>
              <a:t> sympathy</a:t>
            </a:r>
            <a:r>
              <a:rPr lang="fr-FR" sz="2800" b="1" smtClean="0"/>
              <a:t>, and on the other hand, the </a:t>
            </a:r>
            <a:r>
              <a:rPr lang="fr-FR" sz="2800" b="1" smtClean="0">
                <a:solidFill>
                  <a:schemeClr val="hlink"/>
                </a:solidFill>
              </a:rPr>
              <a:t>relationships</a:t>
            </a:r>
            <a:r>
              <a:rPr lang="fr-FR" sz="2800" b="1" smtClean="0"/>
              <a:t> with the public inside and outside the institution, at the origign of its development (Kotler and Dubois, 2004).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PR for events managers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800" b="1" dirty="0" err="1" smtClean="0">
                <a:solidFill>
                  <a:schemeClr val="hlink"/>
                </a:solidFill>
              </a:rPr>
              <a:t>Press</a:t>
            </a:r>
            <a:r>
              <a:rPr lang="fr-FR" sz="2800" b="1" dirty="0" smtClean="0">
                <a:solidFill>
                  <a:schemeClr val="hlink"/>
                </a:solidFill>
              </a:rPr>
              <a:t>-relations</a:t>
            </a:r>
            <a:r>
              <a:rPr lang="fr-FR" sz="2800" b="1" dirty="0" smtClean="0"/>
              <a:t> : control &amp; </a:t>
            </a:r>
            <a:r>
              <a:rPr lang="fr-FR" sz="2800" b="1" dirty="0" err="1" smtClean="0"/>
              <a:t>development</a:t>
            </a:r>
            <a:endParaRPr lang="fr-FR" sz="28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800" b="1" dirty="0" smtClean="0">
                <a:solidFill>
                  <a:schemeClr val="hlink"/>
                </a:solidFill>
              </a:rPr>
              <a:t>Events </a:t>
            </a:r>
            <a:r>
              <a:rPr lang="fr-FR" sz="2800" b="1" dirty="0" err="1" smtClean="0">
                <a:solidFill>
                  <a:schemeClr val="hlink"/>
                </a:solidFill>
              </a:rPr>
              <a:t>creation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during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your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event</a:t>
            </a:r>
            <a:endParaRPr lang="fr-FR" sz="28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800" b="1" dirty="0" err="1" smtClean="0"/>
              <a:t>Political</a:t>
            </a:r>
            <a:r>
              <a:rPr lang="fr-FR" sz="2800" b="1" dirty="0" smtClean="0"/>
              <a:t> PR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800" b="1" dirty="0" smtClean="0">
                <a:solidFill>
                  <a:schemeClr val="hlink"/>
                </a:solidFill>
              </a:rPr>
              <a:t>« People »</a:t>
            </a:r>
            <a:r>
              <a:rPr lang="fr-FR" sz="2800" b="1" dirty="0" smtClean="0"/>
              <a:t> exploitation (</a:t>
            </a:r>
            <a:r>
              <a:rPr lang="fr-FR" sz="2800" b="1" dirty="0" err="1" smtClean="0"/>
              <a:t>dedicated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person</a:t>
            </a:r>
            <a:r>
              <a:rPr lang="fr-FR" sz="2800" b="1" dirty="0" smtClean="0"/>
              <a:t> in </a:t>
            </a:r>
            <a:r>
              <a:rPr lang="fr-FR" sz="2800" b="1" dirty="0" err="1" smtClean="0"/>
              <a:t>your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organization</a:t>
            </a:r>
            <a:r>
              <a:rPr lang="fr-FR" sz="2800" b="1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800" b="1" dirty="0" smtClean="0"/>
              <a:t>Construction and management of </a:t>
            </a:r>
            <a:r>
              <a:rPr lang="fr-FR" sz="2800" b="1" dirty="0" err="1" smtClean="0">
                <a:solidFill>
                  <a:schemeClr val="hlink"/>
                </a:solidFill>
              </a:rPr>
              <a:t>relational</a:t>
            </a:r>
            <a:r>
              <a:rPr lang="fr-FR" sz="2800" b="1" dirty="0" smtClean="0">
                <a:solidFill>
                  <a:schemeClr val="hlink"/>
                </a:solidFill>
              </a:rPr>
              <a:t> networks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inside</a:t>
            </a:r>
            <a:r>
              <a:rPr lang="fr-FR" sz="2800" b="1" dirty="0" smtClean="0"/>
              <a:t> and </a:t>
            </a:r>
            <a:r>
              <a:rPr lang="fr-FR" sz="2800" b="1" dirty="0" err="1" smtClean="0"/>
              <a:t>outside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your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event</a:t>
            </a:r>
            <a:endParaRPr lang="fr-FR" sz="28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800" b="1" dirty="0" smtClean="0"/>
              <a:t> </a:t>
            </a:r>
            <a:r>
              <a:rPr lang="fr-FR" sz="2800" b="1" dirty="0" err="1" smtClean="0"/>
              <a:t>Forging</a:t>
            </a:r>
            <a:r>
              <a:rPr lang="fr-FR" sz="2800" b="1" dirty="0" smtClean="0"/>
              <a:t> an </a:t>
            </a:r>
            <a:r>
              <a:rPr lang="fr-FR" sz="2800" b="1" dirty="0" smtClean="0">
                <a:solidFill>
                  <a:schemeClr val="hlink"/>
                </a:solidFill>
              </a:rPr>
              <a:t>« </a:t>
            </a:r>
            <a:r>
              <a:rPr lang="fr-FR" sz="2800" b="1" dirty="0" err="1" smtClean="0">
                <a:solidFill>
                  <a:schemeClr val="hlink"/>
                </a:solidFill>
              </a:rPr>
              <a:t>iron</a:t>
            </a:r>
            <a:r>
              <a:rPr lang="fr-FR" sz="2800" b="1" dirty="0" smtClean="0">
                <a:solidFill>
                  <a:schemeClr val="hlink"/>
                </a:solidFill>
              </a:rPr>
              <a:t> cage »</a:t>
            </a:r>
            <a:r>
              <a:rPr lang="fr-FR" sz="2800" b="1" dirty="0" smtClean="0"/>
              <a:t> for </a:t>
            </a:r>
            <a:r>
              <a:rPr lang="fr-FR" sz="2800" b="1" dirty="0" err="1" smtClean="0"/>
              <a:t>your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event</a:t>
            </a:r>
            <a:r>
              <a:rPr lang="fr-FR" sz="2800" b="1" dirty="0" smtClean="0"/>
              <a:t> network : be </a:t>
            </a:r>
            <a:r>
              <a:rPr lang="fr-FR" sz="2800" b="1" dirty="0" err="1" smtClean="0"/>
              <a:t>carefull</a:t>
            </a:r>
            <a:r>
              <a:rPr lang="fr-FR" sz="2800" b="1" dirty="0" smtClean="0"/>
              <a:t> about the balance </a:t>
            </a:r>
            <a:r>
              <a:rPr lang="fr-FR" sz="2800" b="1" dirty="0" err="1" smtClean="0"/>
              <a:t>between</a:t>
            </a:r>
            <a:r>
              <a:rPr lang="fr-FR" sz="2800" b="1" dirty="0" smtClean="0"/>
              <a:t> quantitative and qualitative </a:t>
            </a:r>
            <a:r>
              <a:rPr lang="fr-FR" sz="2800" b="1" dirty="0" err="1" smtClean="0"/>
              <a:t>interpersonal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relationships</a:t>
            </a:r>
            <a:endParaRPr lang="fr-F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b="1" smtClean="0"/>
              <a:t>« Celebrity utility » : people and ex professional athletes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400" b="1" smtClean="0"/>
              <a:t>« Open the doors »…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endParaRPr lang="fr-FR" sz="2400" b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400" b="1" smtClean="0"/>
              <a:t>Personal relationships with important CEO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endParaRPr lang="fr-FR" sz="2400" b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400" b="1" smtClean="0"/>
              <a:t>Adress book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endParaRPr lang="fr-FR" sz="2400" b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400" b="1" smtClean="0"/>
              <a:t>Relationships with the athletes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endParaRPr lang="fr-FR" sz="2400" b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400" b="1" smtClean="0"/>
              <a:t>« Special » information access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400" b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400" b="1" smtClean="0"/>
              <a:t>The example of China : the importance of interpersonal relationship (GUANXI - 关系 ) in Business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r>
              <a:rPr lang="fr-FR" sz="2000" smtClean="0"/>
              <a:t>The Chinese word « guanxi » (</a:t>
            </a:r>
            <a:r>
              <a:rPr lang="fr-FR" sz="2000" b="1" smtClean="0"/>
              <a:t>关系) refers to the concept of drawing on connections in order to secure favors in personal relations (Luo, 2000).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endParaRPr lang="fr-FR" sz="20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sz="2000" b="1" smtClean="0"/>
              <a:t>Key characteristics 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r>
              <a:rPr lang="fr-FR" sz="2000" b="1" smtClean="0"/>
              <a:t>Implicit mutual obligations, assurances and understanding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r>
              <a:rPr lang="fr-FR" sz="2000" b="1" smtClean="0"/>
              <a:t>Attitudes toward long term social and business relationships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r>
              <a:rPr lang="fr-FR" sz="2000" b="1" smtClean="0"/>
              <a:t>More than a friendship or a simple interpersonal relationship : it includes reciprocal oblogations to respond to requests for assistance.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endParaRPr lang="fr-FR" sz="20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r>
              <a:rPr lang="fr-FR" sz="2000" b="1" smtClean="0"/>
              <a:t>So Guanxi means interpersonal linkages with the implication of continued exchange of favors </a:t>
            </a:r>
            <a:r>
              <a:rPr lang="fr-FR" sz="2000" b="1" smtClean="0">
                <a:sym typeface="Wingdings" pitchFamily="2" charset="2"/>
              </a:rPr>
              <a:t> in my experience in a PR agency we can tranfer this phenomemon in sports events context !</a:t>
            </a:r>
            <a:endParaRPr lang="fr-FR" sz="2000" b="1" smtClean="0"/>
          </a:p>
          <a:p>
            <a:pPr eaLnBrk="1" hangingPunct="1">
              <a:lnSpc>
                <a:spcPct val="80000"/>
              </a:lnSpc>
              <a:defRPr/>
            </a:pPr>
            <a:endParaRPr lang="fr-FR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/>
            </a:extLst>
          </p:cNvPr>
          <p:cNvSpPr/>
          <p:nvPr/>
        </p:nvSpPr>
        <p:spPr>
          <a:xfrm>
            <a:off x="971550" y="260350"/>
            <a:ext cx="3024188" cy="2519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800" b="1" dirty="0" err="1" smtClean="0"/>
              <a:t>pr</a:t>
            </a:r>
            <a:endParaRPr lang="fr-FR" sz="4800" b="1" dirty="0"/>
          </a:p>
        </p:txBody>
      </p:sp>
      <p:sp>
        <p:nvSpPr>
          <p:cNvPr id="5" name="Ellipse 4">
            <a:extLst>
              <a:ext uri="{FF2B5EF4-FFF2-40B4-BE49-F238E27FC236}"/>
            </a:extLst>
          </p:cNvPr>
          <p:cNvSpPr/>
          <p:nvPr/>
        </p:nvSpPr>
        <p:spPr>
          <a:xfrm>
            <a:off x="5076825" y="260350"/>
            <a:ext cx="3311525" cy="2376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/>
              <a:t>LOBBYING</a:t>
            </a:r>
          </a:p>
        </p:txBody>
      </p:sp>
      <p:pic>
        <p:nvPicPr>
          <p:cNvPr id="41988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52813"/>
            <a:ext cx="18002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52813"/>
            <a:ext cx="273685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270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908050"/>
            <a:ext cx="9088437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146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16113"/>
            <a:ext cx="5575300" cy="3640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ZoneTexte 2"/>
          <p:cNvSpPr txBox="1">
            <a:spLocks noChangeArrowheads="1"/>
          </p:cNvSpPr>
          <p:nvPr/>
        </p:nvSpPr>
        <p:spPr bwMode="auto">
          <a:xfrm>
            <a:off x="323850" y="549275"/>
            <a:ext cx="82089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 smtClean="0"/>
              <a:t>CEO are </a:t>
            </a:r>
            <a:r>
              <a:rPr lang="fr-FR" altLang="fr-FR" sz="2800" b="1" dirty="0" err="1" smtClean="0"/>
              <a:t>also</a:t>
            </a:r>
            <a:r>
              <a:rPr lang="fr-FR" altLang="fr-FR" sz="2800" b="1" dirty="0" smtClean="0"/>
              <a:t> key FANS </a:t>
            </a:r>
            <a:r>
              <a:rPr lang="fr-FR" altLang="fr-FR" sz="2800" b="1" dirty="0"/>
              <a:t>!!!!!!!!!!!!!!!!!!!!!!!</a:t>
            </a:r>
          </a:p>
        </p:txBody>
      </p:sp>
    </p:spTree>
    <p:extLst>
      <p:ext uri="{BB962C8B-B14F-4D97-AF65-F5344CB8AC3E}">
        <p14:creationId xmlns:p14="http://schemas.microsoft.com/office/powerpoint/2010/main" val="21269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843213" y="2781300"/>
            <a:ext cx="15113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cs typeface="Arial" panose="020B0604020202020204" pitchFamily="34" charset="0"/>
              </a:rPr>
              <a:t>Reputation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380288" y="692150"/>
            <a:ext cx="15113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cs typeface="Arial" panose="020B0604020202020204" pitchFamily="34" charset="0"/>
              </a:rPr>
              <a:t>Partnership 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cs typeface="Arial" panose="020B0604020202020204" pitchFamily="34" charset="0"/>
              </a:rPr>
              <a:t>Sponsorship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200" b="1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cs typeface="Arial" panose="020B0604020202020204" pitchFamily="34" charset="0"/>
              </a:rPr>
              <a:t>Privates - Public – Media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380288" y="2781300"/>
            <a:ext cx="15113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cs typeface="Arial" panose="020B0604020202020204" pitchFamily="34" charset="0"/>
              </a:rPr>
              <a:t>Commercial Brand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200" b="1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cs typeface="Arial" panose="020B0604020202020204" pitchFamily="34" charset="0"/>
              </a:rPr>
              <a:t>Merchandising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451725" y="4724400"/>
            <a:ext cx="15113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cs typeface="Arial" panose="020B0604020202020204" pitchFamily="34" charset="0"/>
              </a:rPr>
              <a:t>Social networks &amp;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cs typeface="Arial" panose="020B0604020202020204" pitchFamily="34" charset="0"/>
              </a:rPr>
              <a:t>capital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 b="1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cs typeface="Arial" panose="020B0604020202020204" pitchFamily="34" charset="0"/>
              </a:rPr>
              <a:t>Public Relations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076825" y="2781300"/>
            <a:ext cx="15113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cs typeface="Arial" panose="020B0604020202020204" pitchFamily="34" charset="0"/>
              </a:rPr>
              <a:t>Stadium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200" b="1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cs typeface="Arial" panose="020B0604020202020204" pitchFamily="34" charset="0"/>
              </a:rPr>
              <a:t>Ticketing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979613" y="30686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1908175" y="34290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4356100" y="29972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4356100" y="33575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6588125" y="31416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6588125" y="1557338"/>
            <a:ext cx="792163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6588125" y="3644900"/>
            <a:ext cx="8636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4140200" y="1125538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3779838" y="4797425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7667625" y="36449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3995738" y="3933825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V="1">
            <a:off x="3995738" y="36449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V="1">
            <a:off x="3779838" y="36449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4140200" y="112553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643438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2484438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23850" y="0"/>
            <a:ext cx="18002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b="1" i="1">
                <a:cs typeface="Arial" panose="020B0604020202020204" pitchFamily="34" charset="0"/>
              </a:rPr>
              <a:t>Athletes as suppliers for the   « show content »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1" i="1">
              <a:cs typeface="Arial" panose="020B0604020202020204" pitchFamily="34" charset="0"/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2771775" y="0"/>
            <a:ext cx="15843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b="1" i="1">
                <a:cs typeface="Arial" panose="020B0604020202020204" pitchFamily="34" charset="0"/>
              </a:rPr>
              <a:t>Key synergistic  resources « Heart »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4859338" y="0"/>
            <a:ext cx="15843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b="1" i="1">
                <a:cs typeface="Arial" panose="020B0604020202020204" pitchFamily="34" charset="0"/>
              </a:rPr>
              <a:t>Deployment resources  « Lung »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7308850" y="0"/>
            <a:ext cx="1584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b="1" i="1">
                <a:cs typeface="Arial" panose="020B0604020202020204" pitchFamily="34" charset="0"/>
              </a:rPr>
              <a:t>Market-based resources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4572000" y="6092825"/>
            <a:ext cx="3311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i="1">
                <a:cs typeface="Arial" panose="020B0604020202020204" pitchFamily="34" charset="0"/>
              </a:rPr>
              <a:t>Commercial resources linked to products &amp; services and profit centers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2555875" y="5734050"/>
            <a:ext cx="19446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i="1">
                <a:cs typeface="Arial" panose="020B0604020202020204" pitchFamily="34" charset="0"/>
              </a:rPr>
              <a:t>Intangible Resources « Event expressiveness » 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468313" y="3860800"/>
            <a:ext cx="180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i="1">
                <a:cs typeface="Arial" panose="020B0604020202020204" pitchFamily="34" charset="0"/>
              </a:rPr>
              <a:t>Hedonism</a:t>
            </a:r>
          </a:p>
        </p:txBody>
      </p:sp>
      <p:sp>
        <p:nvSpPr>
          <p:cNvPr id="7198" name="Oval 30"/>
          <p:cNvSpPr>
            <a:spLocks noChangeArrowheads="1"/>
          </p:cNvSpPr>
          <p:nvPr/>
        </p:nvSpPr>
        <p:spPr bwMode="auto">
          <a:xfrm>
            <a:off x="611188" y="1773238"/>
            <a:ext cx="1295400" cy="71913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Sport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auto">
          <a:xfrm>
            <a:off x="2700338" y="1773238"/>
            <a:ext cx="1295400" cy="71913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3348038" y="24923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1258888" y="24923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7451725" y="1700213"/>
            <a:ext cx="1295400" cy="71913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Activation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CRM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Negociation</a:t>
            </a:r>
          </a:p>
        </p:txBody>
      </p:sp>
      <p:sp>
        <p:nvSpPr>
          <p:cNvPr id="7203" name="Oval 35"/>
          <p:cNvSpPr>
            <a:spLocks noChangeArrowheads="1"/>
          </p:cNvSpPr>
          <p:nvPr/>
        </p:nvSpPr>
        <p:spPr bwMode="auto">
          <a:xfrm>
            <a:off x="7667625" y="5876925"/>
            <a:ext cx="1295400" cy="71913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CRM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BtoB Networks</a:t>
            </a:r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>
            <a:off x="7596188" y="3860800"/>
            <a:ext cx="1295400" cy="71913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Brand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Management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Co-branding</a:t>
            </a:r>
          </a:p>
        </p:txBody>
      </p:sp>
      <p:sp>
        <p:nvSpPr>
          <p:cNvPr id="7205" name="Oval 37"/>
          <p:cNvSpPr>
            <a:spLocks noChangeArrowheads="1"/>
          </p:cNvSpPr>
          <p:nvPr/>
        </p:nvSpPr>
        <p:spPr bwMode="auto">
          <a:xfrm>
            <a:off x="4932363" y="1773238"/>
            <a:ext cx="1800225" cy="792162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Hospitality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management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CRM </a:t>
            </a: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0" y="5373688"/>
            <a:ext cx="2484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2484438" y="5373688"/>
            <a:ext cx="0" cy="148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107950" y="5589588"/>
            <a:ext cx="431800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209" name="Oval 41"/>
          <p:cNvSpPr>
            <a:spLocks noChangeArrowheads="1"/>
          </p:cNvSpPr>
          <p:nvPr/>
        </p:nvSpPr>
        <p:spPr bwMode="auto">
          <a:xfrm>
            <a:off x="107950" y="6165850"/>
            <a:ext cx="504825" cy="35877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971550" y="5589588"/>
            <a:ext cx="115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971550" y="6165850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Competencies</a:t>
            </a:r>
          </a:p>
        </p:txBody>
      </p:sp>
      <p:sp>
        <p:nvSpPr>
          <p:cNvPr id="7212" name="AutoShape 44"/>
          <p:cNvSpPr>
            <a:spLocks noChangeArrowheads="1"/>
          </p:cNvSpPr>
          <p:nvPr/>
        </p:nvSpPr>
        <p:spPr bwMode="auto">
          <a:xfrm>
            <a:off x="468313" y="2781300"/>
            <a:ext cx="1655762" cy="863600"/>
          </a:xfrm>
          <a:prstGeom prst="hexagon">
            <a:avLst>
              <a:gd name="adj" fmla="val 47932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400" b="1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cs typeface="Arial" panose="020B0604020202020204" pitchFamily="34" charset="0"/>
              </a:rPr>
              <a:t>Sport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cs typeface="Arial" panose="020B0604020202020204" pitchFamily="34" charset="0"/>
              </a:rPr>
              <a:t>Performances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400">
              <a:cs typeface="Arial" panose="020B0604020202020204" pitchFamily="34" charset="0"/>
            </a:endParaRPr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 flipV="1">
            <a:off x="8316913" y="55895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 flipV="1">
            <a:off x="8243888" y="36449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 flipV="1">
            <a:off x="8101013" y="155733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1042988" y="6207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cs typeface="Arial" panose="020B0604020202020204" pitchFamily="34" charset="0"/>
                <a:sym typeface="Wingdings" panose="05000000000000000000" pitchFamily="2" charset="2"/>
              </a:rPr>
              <a:t></a:t>
            </a:r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5364163" y="6207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cs typeface="Arial" panose="020B0604020202020204" pitchFamily="34" charset="0"/>
                <a:sym typeface="Wingdings" panose="05000000000000000000" pitchFamily="2" charset="2"/>
              </a:rPr>
              <a:t></a:t>
            </a:r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3348038" y="6207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cs typeface="Arial" panose="020B0604020202020204" pitchFamily="34" charset="0"/>
                <a:sym typeface="Wingdings" panose="05000000000000000000" pitchFamily="2" charset="2"/>
              </a:rPr>
              <a:t></a:t>
            </a: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7812088" y="33337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cs typeface="Arial" panose="020B0604020202020204" pitchFamily="34" charset="0"/>
                <a:sym typeface="Wingdings" panose="05000000000000000000" pitchFamily="2" charset="2"/>
              </a:rPr>
              <a:t></a:t>
            </a:r>
          </a:p>
        </p:txBody>
      </p:sp>
      <p:sp>
        <p:nvSpPr>
          <p:cNvPr id="7220" name="Line 52"/>
          <p:cNvSpPr>
            <a:spLocks noChangeShapeType="1"/>
          </p:cNvSpPr>
          <p:nvPr/>
        </p:nvSpPr>
        <p:spPr bwMode="auto">
          <a:xfrm>
            <a:off x="5795963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 </a:t>
            </a:r>
            <a:r>
              <a:rPr lang="fr-FR" dirty="0" err="1"/>
              <a:t>c</a:t>
            </a:r>
            <a:r>
              <a:rPr lang="fr-FR" dirty="0" err="1" smtClean="0"/>
              <a:t>onsuming</a:t>
            </a:r>
            <a:r>
              <a:rPr lang="fr-FR" dirty="0" smtClean="0"/>
              <a:t> </a:t>
            </a:r>
            <a:r>
              <a:rPr lang="fr-FR" dirty="0" err="1" smtClean="0"/>
              <a:t>reasons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b="1" i="1" dirty="0" err="1" smtClean="0">
                <a:solidFill>
                  <a:srgbClr val="FF0000"/>
                </a:solidFill>
                <a:effectLst/>
              </a:rPr>
              <a:t>Happiness</a:t>
            </a:r>
            <a:r>
              <a:rPr lang="fr-FR" b="1" i="1" dirty="0" smtClean="0">
                <a:solidFill>
                  <a:srgbClr val="FF0000"/>
                </a:solidFill>
                <a:effectLst/>
              </a:rPr>
              <a:t> &amp; passion </a:t>
            </a:r>
            <a:r>
              <a:rPr lang="fr-FR" dirty="0" smtClean="0">
                <a:effectLst/>
              </a:rPr>
              <a:t>: </a:t>
            </a:r>
            <a:r>
              <a:rPr lang="fr-FR" dirty="0" err="1" smtClean="0">
                <a:effectLst/>
              </a:rPr>
              <a:t>individual</a:t>
            </a:r>
            <a:r>
              <a:rPr lang="fr-FR" dirty="0" smtClean="0">
                <a:effectLst/>
              </a:rPr>
              <a:t> « </a:t>
            </a:r>
            <a:r>
              <a:rPr lang="fr-FR" dirty="0" err="1" smtClean="0">
                <a:effectLst/>
              </a:rPr>
              <a:t>happiness</a:t>
            </a:r>
            <a:r>
              <a:rPr lang="fr-FR" dirty="0" smtClean="0">
                <a:effectLst/>
              </a:rPr>
              <a:t> </a:t>
            </a:r>
            <a:r>
              <a:rPr lang="fr-FR" dirty="0" err="1" smtClean="0">
                <a:effectLst/>
              </a:rPr>
              <a:t>therapy</a:t>
            </a:r>
            <a:r>
              <a:rPr lang="fr-FR" dirty="0" smtClean="0">
                <a:effectLst/>
              </a:rPr>
              <a:t> »</a:t>
            </a:r>
            <a:endParaRPr lang="fr-FR" dirty="0">
              <a:effectLst/>
            </a:endParaRPr>
          </a:p>
          <a:p>
            <a:pPr>
              <a:defRPr/>
            </a:pPr>
            <a:endParaRPr lang="fr-FR" b="1" i="1" dirty="0" smtClean="0">
              <a:solidFill>
                <a:srgbClr val="FF0000"/>
              </a:solidFill>
              <a:effectLst/>
            </a:endParaRPr>
          </a:p>
          <a:p>
            <a:pPr>
              <a:defRPr/>
            </a:pPr>
            <a:r>
              <a:rPr lang="fr-FR" b="1" i="1" dirty="0" err="1" smtClean="0">
                <a:solidFill>
                  <a:srgbClr val="FF0000"/>
                </a:solidFill>
                <a:effectLst/>
              </a:rPr>
              <a:t>Demontration</a:t>
            </a:r>
            <a:r>
              <a:rPr lang="fr-FR" b="1" i="1" dirty="0" smtClean="0">
                <a:solidFill>
                  <a:srgbClr val="FF0000"/>
                </a:solidFill>
                <a:effectLst/>
              </a:rPr>
              <a:t> : </a:t>
            </a:r>
            <a:r>
              <a:rPr lang="fr-FR" dirty="0" smtClean="0">
                <a:effectLst/>
              </a:rPr>
              <a:t>be visible for </a:t>
            </a:r>
            <a:r>
              <a:rPr lang="fr-FR" dirty="0" err="1" smtClean="0">
                <a:effectLst/>
              </a:rPr>
              <a:t>their</a:t>
            </a:r>
            <a:r>
              <a:rPr lang="fr-FR" dirty="0" smtClean="0">
                <a:effectLst/>
              </a:rPr>
              <a:t> </a:t>
            </a:r>
            <a:r>
              <a:rPr lang="fr-FR" dirty="0" err="1" smtClean="0">
                <a:effectLst/>
              </a:rPr>
              <a:t>guests</a:t>
            </a:r>
            <a:r>
              <a:rPr lang="fr-FR" dirty="0" smtClean="0">
                <a:effectLst/>
              </a:rPr>
              <a:t> </a:t>
            </a:r>
            <a:endParaRPr lang="fr-FR" dirty="0" smtClean="0">
              <a:solidFill>
                <a:srgbClr val="FF0000"/>
              </a:solidFill>
              <a:effectLst/>
            </a:endParaRPr>
          </a:p>
          <a:p>
            <a:pPr>
              <a:defRPr/>
            </a:pPr>
            <a:endParaRPr lang="fr-FR" b="1" i="1" dirty="0" smtClean="0">
              <a:solidFill>
                <a:srgbClr val="FF0000"/>
              </a:solidFill>
              <a:effectLst/>
            </a:endParaRPr>
          </a:p>
          <a:p>
            <a:pPr>
              <a:defRPr/>
            </a:pPr>
            <a:r>
              <a:rPr lang="fr-FR" b="1" i="1" dirty="0" smtClean="0">
                <a:solidFill>
                  <a:srgbClr val="FF0000"/>
                </a:solidFill>
                <a:effectLst/>
              </a:rPr>
              <a:t>Strategic</a:t>
            </a:r>
            <a:r>
              <a:rPr lang="fr-FR" dirty="0" smtClean="0">
                <a:effectLst/>
              </a:rPr>
              <a:t> : CRM and </a:t>
            </a:r>
            <a:r>
              <a:rPr lang="en-US" dirty="0" smtClean="0">
                <a:effectLst/>
              </a:rPr>
              <a:t>collecting </a:t>
            </a:r>
            <a:r>
              <a:rPr lang="en-US" i="1" dirty="0">
                <a:effectLst/>
              </a:rPr>
              <a:t>information</a:t>
            </a:r>
            <a:r>
              <a:rPr lang="en-US" dirty="0">
                <a:effectLst/>
              </a:rPr>
              <a:t> about </a:t>
            </a:r>
            <a:r>
              <a:rPr lang="en-US" i="1" dirty="0">
                <a:effectLst/>
              </a:rPr>
              <a:t>guests</a:t>
            </a:r>
            <a:r>
              <a:rPr lang="en-US" dirty="0">
                <a:effectLst/>
              </a:rPr>
              <a:t> to </a:t>
            </a:r>
            <a:r>
              <a:rPr lang="en-US" dirty="0" smtClean="0">
                <a:effectLst/>
              </a:rPr>
              <a:t>anticipating </a:t>
            </a:r>
            <a:r>
              <a:rPr lang="en-US" dirty="0">
                <a:effectLst/>
              </a:rPr>
              <a:t>their needs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87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712200" cy="11430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PR segmentation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99122"/>
              </p:ext>
            </p:extLst>
          </p:nvPr>
        </p:nvGraphicFramePr>
        <p:xfrm>
          <a:off x="251520" y="1456852"/>
          <a:ext cx="7777163" cy="4937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18"/>
                <a:gridCol w="6049045"/>
              </a:tblGrid>
              <a:tr h="377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Cibles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Marketing Goals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946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Prospect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Improving</a:t>
                      </a:r>
                      <a:r>
                        <a:rPr lang="fr-FR" sz="1800" baseline="0" dirty="0" smtClean="0">
                          <a:effectLst/>
                        </a:rPr>
                        <a:t> prospects RDV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946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Current</a:t>
                      </a:r>
                      <a:r>
                        <a:rPr lang="fr-FR" sz="1800" dirty="0" smtClean="0">
                          <a:effectLst/>
                        </a:rPr>
                        <a:t> </a:t>
                      </a:r>
                      <a:r>
                        <a:rPr lang="fr-FR" sz="1800" dirty="0" err="1" smtClean="0">
                          <a:effectLst/>
                        </a:rPr>
                        <a:t>customer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Loyalty</a:t>
                      </a:r>
                      <a:r>
                        <a:rPr lang="fr-FR" sz="1800" baseline="0" dirty="0" smtClean="0">
                          <a:effectLst/>
                        </a:rPr>
                        <a:t> &amp;</a:t>
                      </a:r>
                      <a:r>
                        <a:rPr lang="fr-FR" sz="1800" dirty="0" smtClean="0">
                          <a:effectLst/>
                        </a:rPr>
                        <a:t> CRM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946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Lost</a:t>
                      </a:r>
                      <a:r>
                        <a:rPr lang="fr-FR" sz="1800" dirty="0" smtClean="0">
                          <a:effectLst/>
                        </a:rPr>
                        <a:t> </a:t>
                      </a:r>
                      <a:r>
                        <a:rPr lang="fr-FR" sz="1800" dirty="0" err="1" smtClean="0">
                          <a:effectLst/>
                        </a:rPr>
                        <a:t>customer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Understanding</a:t>
                      </a:r>
                      <a:r>
                        <a:rPr lang="fr-FR" sz="1800" dirty="0" smtClean="0">
                          <a:effectLst/>
                        </a:rPr>
                        <a:t> of </a:t>
                      </a:r>
                      <a:r>
                        <a:rPr lang="fr-FR" sz="1800" dirty="0" err="1" smtClean="0">
                          <a:effectLst/>
                        </a:rPr>
                        <a:t>company</a:t>
                      </a:r>
                      <a:r>
                        <a:rPr lang="fr-FR" sz="1800" dirty="0" smtClean="0">
                          <a:effectLst/>
                        </a:rPr>
                        <a:t> </a:t>
                      </a:r>
                      <a:r>
                        <a:rPr lang="fr-FR" sz="1800" dirty="0" err="1" smtClean="0">
                          <a:effectLst/>
                        </a:rPr>
                        <a:t>errors</a:t>
                      </a:r>
                      <a:r>
                        <a:rPr lang="fr-FR" sz="1800" baseline="0" dirty="0" smtClean="0">
                          <a:effectLst/>
                        </a:rPr>
                        <a:t>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946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Ambassadors</a:t>
                      </a:r>
                      <a:r>
                        <a:rPr lang="fr-FR" sz="1800" dirty="0" smtClean="0">
                          <a:effectLst/>
                        </a:rPr>
                        <a:t>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Lobbying, viral marketing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774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Employee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Internal</a:t>
                      </a:r>
                      <a:r>
                        <a:rPr lang="fr-FR" sz="1800" dirty="0" smtClean="0">
                          <a:effectLst/>
                        </a:rPr>
                        <a:t> communication and </a:t>
                      </a:r>
                      <a:r>
                        <a:rPr lang="fr-FR" sz="1800" dirty="0" err="1" smtClean="0">
                          <a:effectLst/>
                        </a:rPr>
                        <a:t>human</a:t>
                      </a:r>
                      <a:r>
                        <a:rPr lang="fr-FR" sz="1800" dirty="0" smtClean="0">
                          <a:effectLst/>
                        </a:rPr>
                        <a:t> relation management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0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PR &amp; Press Relations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mtClean="0"/>
              <a:t>Do not reduce PR with press relations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mtClean="0"/>
              <a:t>Generally, PR are using to (Occurrence Agency Study, 2003) 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mtClean="0"/>
              <a:t>Brands and products communication (70 %)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mtClean="0"/>
              <a:t>Institutional communication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mtClean="0"/>
              <a:t>Press relations (53 %)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mtClean="0"/>
              <a:t>But on the fiels, the tools are 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mtClean="0"/>
              <a:t>Press relations (97 %)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mtClean="0"/>
              <a:t>Institutional communication (91 %)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mtClean="0"/>
              <a:t>Internal communication (89 %)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Interpersonal “ties” efficiency (Granovetter, 1973)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smtClean="0"/>
              <a:t>“The Strength of Weak Ties”, 4 criteria 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en-US" sz="2800" smtClean="0"/>
              <a:t>Relation duration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en-US" sz="2800" smtClean="0"/>
              <a:t>Emotional intensity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en-US" sz="2800" smtClean="0"/>
              <a:t>Intimacy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en-US" sz="2800" smtClean="0"/>
              <a:t>Services reciprocity between stakeholders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PR evaluation from customers perspective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Tx/>
              <a:buFont typeface="Wingdings" panose="05000000000000000000" pitchFamily="2" charset="2"/>
              <a:buChar char="«"/>
              <a:defRPr/>
            </a:pPr>
            <a:r>
              <a:rPr lang="en-US" dirty="0" smtClean="0"/>
              <a:t>Setting measurable PR objectives (BNPP current challenge !)</a:t>
            </a:r>
          </a:p>
          <a:p>
            <a:pPr eaLnBrk="1" hangingPunct="1">
              <a:buSzTx/>
              <a:buFont typeface="Wingdings" panose="05000000000000000000" pitchFamily="2" charset="2"/>
              <a:buChar char="«"/>
              <a:defRPr/>
            </a:pPr>
            <a:endParaRPr lang="en-US" dirty="0" smtClean="0"/>
          </a:p>
          <a:p>
            <a:pPr eaLnBrk="1" hangingPunct="1">
              <a:buSzTx/>
              <a:buFont typeface="Wingdings" panose="05000000000000000000" pitchFamily="2" charset="2"/>
              <a:buChar char="«"/>
              <a:defRPr/>
            </a:pPr>
            <a:r>
              <a:rPr lang="en-US" dirty="0" smtClean="0"/>
              <a:t>Launching :</a:t>
            </a:r>
          </a:p>
          <a:p>
            <a:pPr lvl="1" eaLnBrk="1" hangingPunct="1">
              <a:buSzTx/>
              <a:buFont typeface="Wingdings" panose="05000000000000000000" pitchFamily="2" charset="2"/>
              <a:buChar char="«"/>
              <a:defRPr/>
            </a:pPr>
            <a:r>
              <a:rPr lang="en-US" dirty="0" smtClean="0"/>
              <a:t>Example : Using press and event to ensure better returns on special targets. </a:t>
            </a:r>
          </a:p>
          <a:p>
            <a:pPr eaLnBrk="1" hangingPunct="1">
              <a:buSzTx/>
              <a:buFont typeface="Wingdings" panose="05000000000000000000" pitchFamily="2" charset="2"/>
              <a:buChar char="«"/>
              <a:defRPr/>
            </a:pPr>
            <a:endParaRPr lang="en-US" dirty="0" smtClean="0"/>
          </a:p>
          <a:p>
            <a:pPr lvl="1" eaLnBrk="1" hangingPunct="1">
              <a:buSzTx/>
              <a:buFont typeface="Wingdings" panose="05000000000000000000" pitchFamily="2" charset="2"/>
              <a:buChar char="«"/>
              <a:defRPr/>
            </a:pPr>
            <a:r>
              <a:rPr lang="en-US" dirty="0" smtClean="0"/>
              <a:t>The event facilitates the access to media.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Remarks…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«"/>
              <a:defRPr/>
            </a:pPr>
            <a:r>
              <a:rPr lang="en-US" smtClean="0"/>
              <a:t>Can we separate the PR impact for advertising ones ? </a:t>
            </a:r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endParaRPr lang="en-US" smtClean="0"/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r>
              <a:rPr lang="en-US" smtClean="0"/>
              <a:t>Analyse and try to evaluate the ties between the target members more than the target itself ! Very difficult to measure : a thesis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Main objective of a PR strategy ?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Gathering your network thanks to an event (partner club, community…) and make it Valuable – Rare – Non Imitable (or Substituable) - Organizational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Dangers !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«"/>
              <a:defRPr/>
            </a:pPr>
            <a:r>
              <a:rPr lang="en-US" smtClean="0"/>
              <a:t>Too much ties to manage ? Strength or Weak Ties ?</a:t>
            </a:r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endParaRPr lang="en-US" smtClean="0"/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r>
              <a:rPr lang="en-US" smtClean="0"/>
              <a:t>Dependency ?</a:t>
            </a:r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endParaRPr lang="en-US" smtClean="0"/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r>
              <a:rPr lang="en-US" smtClean="0"/>
              <a:t>Be careful to the rumors inside the networks…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 –Service - </a:t>
            </a:r>
            <a:r>
              <a:rPr lang="fr-FR" dirty="0" err="1" smtClean="0"/>
              <a:t>Experience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619672" y="2636912"/>
            <a:ext cx="208823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PRODUCT</a:t>
            </a:r>
          </a:p>
          <a:p>
            <a:pPr algn="ctr"/>
            <a:r>
              <a:rPr lang="fr-FR" dirty="0" err="1" smtClean="0"/>
              <a:t>Hospitality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5580112" y="2708920"/>
            <a:ext cx="208823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Servicing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3491880" y="4797152"/>
            <a:ext cx="208823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Players</a:t>
            </a:r>
            <a:endParaRPr lang="fr-FR" dirty="0" smtClean="0"/>
          </a:p>
          <a:p>
            <a:pPr algn="ctr"/>
            <a:r>
              <a:rPr lang="fr-FR" dirty="0" smtClean="0"/>
              <a:t>VIP People</a:t>
            </a:r>
            <a:endParaRPr lang="fr-FR" dirty="0"/>
          </a:p>
        </p:txBody>
      </p:sp>
      <p:cxnSp>
        <p:nvCxnSpPr>
          <p:cNvPr id="8" name="Connecteur droit 7"/>
          <p:cNvCxnSpPr>
            <a:stCxn id="4" idx="6"/>
          </p:cNvCxnSpPr>
          <p:nvPr/>
        </p:nvCxnSpPr>
        <p:spPr>
          <a:xfrm>
            <a:off x="3707904" y="3284984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4" idx="4"/>
            <a:endCxn id="6" idx="0"/>
          </p:cNvCxnSpPr>
          <p:nvPr/>
        </p:nvCxnSpPr>
        <p:spPr>
          <a:xfrm>
            <a:off x="2663788" y="3933056"/>
            <a:ext cx="187220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5" idx="4"/>
            <a:endCxn id="6" idx="0"/>
          </p:cNvCxnSpPr>
          <p:nvPr/>
        </p:nvCxnSpPr>
        <p:spPr>
          <a:xfrm flipH="1">
            <a:off x="4535996" y="4005064"/>
            <a:ext cx="208823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3995936" y="3429000"/>
            <a:ext cx="115212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5849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Occade example</a:t>
            </a:r>
            <a:br>
              <a:rPr lang="en-US" smtClean="0"/>
            </a:br>
            <a:r>
              <a:rPr lang="en-US" smtClean="0"/>
              <a:t>Now Canal Plus Event…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Grand Slam of Tennis of Lyon</a:t>
            </a:r>
          </a:p>
          <a:p>
            <a:pPr eaLnBrk="1" hangingPunct="1">
              <a:defRPr/>
            </a:pPr>
            <a:r>
              <a:rPr lang="en-US" smtClean="0"/>
              <a:t>GPTL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Focus on Relational Business Models 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8135937" cy="2566988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smtClean="0"/>
              <a:t>How to implement ?</a:t>
            </a:r>
          </a:p>
          <a:p>
            <a:pPr eaLnBrk="1" hangingPunct="1">
              <a:defRPr/>
            </a:pPr>
            <a:r>
              <a:rPr lang="fr-FR" sz="2800" smtClean="0"/>
              <a:t>How to involve ?</a:t>
            </a:r>
          </a:p>
          <a:p>
            <a:pPr eaLnBrk="1" hangingPunct="1">
              <a:defRPr/>
            </a:pPr>
            <a:r>
              <a:rPr lang="fr-FR" sz="2800" smtClean="0"/>
              <a:t>How to maintain ?</a:t>
            </a:r>
          </a:p>
          <a:p>
            <a:pPr eaLnBrk="1" hangingPunct="1">
              <a:defRPr/>
            </a:pPr>
            <a:r>
              <a:rPr lang="fr-FR" sz="2800" smtClean="0"/>
              <a:t>How to create dependency and control the external environment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gasque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377507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3" descr="visuel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00438"/>
            <a:ext cx="2881313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 descr="gptl2004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4176713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ff0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6480175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Visuel%20GPTL%20Bellec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41021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GPTL-2008-Affi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36613"/>
            <a:ext cx="3852862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Affiche%20GPTL%20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371316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zone-pub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89138"/>
            <a:ext cx="45370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414337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Partnership Strategy (GPTL)</a:t>
            </a:r>
          </a:p>
        </p:txBody>
      </p:sp>
      <p:graphicFrame>
        <p:nvGraphicFramePr>
          <p:cNvPr id="36867" name="Object 2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3850" y="3429000"/>
          <a:ext cx="2303463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6" name="Image" r:id="rId3" imgW="2158730" imgH="1853315" progId="Photoshop.Image.8">
                  <p:embed/>
                </p:oleObj>
              </mc:Choice>
              <mc:Fallback>
                <p:oleObj name="Image" r:id="rId3" imgW="2158730" imgH="1853315" progId="Photoshop.Image.8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429000"/>
                        <a:ext cx="2303463" cy="197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2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588125" y="3571875"/>
          <a:ext cx="2095500" cy="1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7" name="Image" r:id="rId5" imgW="2095238" imgH="1853315" progId="Photoshop.Image.8">
                  <p:embed/>
                </p:oleObj>
              </mc:Choice>
              <mc:Fallback>
                <p:oleObj name="Image" r:id="rId5" imgW="2095238" imgH="1853315" progId="Photoshop.Image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3571875"/>
                        <a:ext cx="2095500" cy="184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24"/>
          <p:cNvGraphicFramePr>
            <a:graphicFrameLocks noChangeAspect="1"/>
          </p:cNvGraphicFramePr>
          <p:nvPr/>
        </p:nvGraphicFramePr>
        <p:xfrm>
          <a:off x="3635375" y="4797425"/>
          <a:ext cx="1981200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8" name="Image" r:id="rId7" imgW="1980952" imgH="1853315" progId="Photoshop.Image.8">
                  <p:embed/>
                </p:oleObj>
              </mc:Choice>
              <mc:Fallback>
                <p:oleObj name="Image" r:id="rId7" imgW="1980952" imgH="1853315" progId="Photoshop.Image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797425"/>
                        <a:ext cx="1981200" cy="185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Oval 25"/>
          <p:cNvSpPr>
            <a:spLocks noChangeArrowheads="1"/>
          </p:cNvSpPr>
          <p:nvPr/>
        </p:nvSpPr>
        <p:spPr bwMode="auto">
          <a:xfrm>
            <a:off x="3708400" y="2781300"/>
            <a:ext cx="2016125" cy="17287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  <a:latin typeface="Verdana" panose="020B0604030504040204" pitchFamily="34" charset="0"/>
              </a:rPr>
              <a:t>« 5 balls 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  <a:latin typeface="Verdana" panose="020B0604030504040204" pitchFamily="34" charset="0"/>
              </a:rPr>
              <a:t>Strategy</a:t>
            </a:r>
          </a:p>
        </p:txBody>
      </p:sp>
      <p:sp>
        <p:nvSpPr>
          <p:cNvPr id="36871" name="Line 26"/>
          <p:cNvSpPr>
            <a:spLocks noChangeShapeType="1"/>
          </p:cNvSpPr>
          <p:nvPr/>
        </p:nvSpPr>
        <p:spPr bwMode="auto">
          <a:xfrm flipH="1">
            <a:off x="2411413" y="3860800"/>
            <a:ext cx="1296987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872" name="Line 27"/>
          <p:cNvSpPr>
            <a:spLocks noChangeShapeType="1"/>
          </p:cNvSpPr>
          <p:nvPr/>
        </p:nvSpPr>
        <p:spPr bwMode="auto">
          <a:xfrm>
            <a:off x="5724525" y="3716338"/>
            <a:ext cx="1008063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873" name="Line 28"/>
          <p:cNvSpPr>
            <a:spLocks noChangeShapeType="1"/>
          </p:cNvSpPr>
          <p:nvPr/>
        </p:nvSpPr>
        <p:spPr bwMode="auto">
          <a:xfrm>
            <a:off x="4643438" y="4508500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874" name="Line 29"/>
          <p:cNvSpPr>
            <a:spLocks noChangeShapeType="1"/>
          </p:cNvSpPr>
          <p:nvPr/>
        </p:nvSpPr>
        <p:spPr bwMode="auto">
          <a:xfrm flipH="1" flipV="1">
            <a:off x="3563938" y="2420938"/>
            <a:ext cx="647700" cy="503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875" name="Line 30"/>
          <p:cNvSpPr>
            <a:spLocks noChangeShapeType="1"/>
          </p:cNvSpPr>
          <p:nvPr/>
        </p:nvSpPr>
        <p:spPr bwMode="auto">
          <a:xfrm flipV="1">
            <a:off x="5292725" y="2349500"/>
            <a:ext cx="64770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876" name="Text Box 31"/>
          <p:cNvSpPr txBox="1">
            <a:spLocks noChangeArrowheads="1"/>
          </p:cNvSpPr>
          <p:nvPr/>
        </p:nvSpPr>
        <p:spPr bwMode="auto">
          <a:xfrm>
            <a:off x="0" y="1628775"/>
            <a:ext cx="20510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  <a:latin typeface="Verdana" panose="020B0604030504040204" pitchFamily="34" charset="0"/>
              </a:rPr>
              <a:t>SFR 2003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  <a:latin typeface="Verdana" panose="020B0604030504040204" pitchFamily="34" charset="0"/>
              </a:rPr>
              <a:t>ARKEMA 2006</a:t>
            </a:r>
          </a:p>
        </p:txBody>
      </p:sp>
      <p:sp>
        <p:nvSpPr>
          <p:cNvPr id="36877" name="Text Box 32"/>
          <p:cNvSpPr txBox="1">
            <a:spLocks noChangeArrowheads="1"/>
          </p:cNvSpPr>
          <p:nvPr/>
        </p:nvSpPr>
        <p:spPr bwMode="auto">
          <a:xfrm>
            <a:off x="7127875" y="5445125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  <a:latin typeface="Verdana" panose="020B0604030504040204" pitchFamily="34" charset="0"/>
              </a:rPr>
              <a:t>Beghin Say 2005</a:t>
            </a:r>
          </a:p>
        </p:txBody>
      </p:sp>
      <p:sp>
        <p:nvSpPr>
          <p:cNvPr id="36878" name="Text Box 33"/>
          <p:cNvSpPr txBox="1">
            <a:spLocks noChangeArrowheads="1"/>
          </p:cNvSpPr>
          <p:nvPr/>
        </p:nvSpPr>
        <p:spPr bwMode="auto">
          <a:xfrm>
            <a:off x="1116013" y="6021388"/>
            <a:ext cx="266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  <a:latin typeface="Verdana" panose="020B0604030504040204" pitchFamily="34" charset="0"/>
              </a:rPr>
              <a:t>PERRIER 2004</a:t>
            </a:r>
          </a:p>
        </p:txBody>
      </p:sp>
      <p:sp>
        <p:nvSpPr>
          <p:cNvPr id="36879" name="Text Box 34"/>
          <p:cNvSpPr txBox="1">
            <a:spLocks noChangeArrowheads="1"/>
          </p:cNvSpPr>
          <p:nvPr/>
        </p:nvSpPr>
        <p:spPr bwMode="auto">
          <a:xfrm>
            <a:off x="250825" y="5516563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>
                <a:latin typeface="Verdana" panose="020B0604030504040204" pitchFamily="34" charset="0"/>
              </a:rPr>
              <a:t>Historique</a:t>
            </a:r>
          </a:p>
        </p:txBody>
      </p:sp>
      <p:pic>
        <p:nvPicPr>
          <p:cNvPr id="36880" name="Picture 35" descr="ALT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52513"/>
            <a:ext cx="172878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36" descr="BNP Paribas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81075"/>
            <a:ext cx="1655762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Text Box 37"/>
          <p:cNvSpPr txBox="1">
            <a:spLocks noChangeArrowheads="1"/>
          </p:cNvSpPr>
          <p:nvPr/>
        </p:nvSpPr>
        <p:spPr bwMode="auto">
          <a:xfrm>
            <a:off x="7092950" y="2349500"/>
            <a:ext cx="205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  <a:latin typeface="Verdana" panose="020B0604030504040204" pitchFamily="34" charset="0"/>
              </a:rPr>
              <a:t>Banque Rhône Alpes 2006</a:t>
            </a:r>
            <a:endParaRPr lang="fr-FR" altLang="fr-FR" sz="1600" b="1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4191000" y="3879850"/>
            <a:ext cx="1908175" cy="536575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Physical Resources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191000" y="2000250"/>
            <a:ext cx="2098675" cy="536575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Reputational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Resources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191000" y="2941638"/>
            <a:ext cx="1908175" cy="536575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Partnership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Resources</a:t>
            </a: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971550" y="3213100"/>
            <a:ext cx="1881188" cy="652463"/>
          </a:xfrm>
          <a:prstGeom prst="rect">
            <a:avLst/>
          </a:prstGeom>
          <a:solidFill>
            <a:srgbClr val="FFCC99">
              <a:alpha val="30196"/>
            </a:srgb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Relational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Resources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400" b="1">
              <a:latin typeface="Verdana" panose="020B0604030504040204" pitchFamily="34" charset="0"/>
            </a:endParaRP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3044825" y="5891213"/>
            <a:ext cx="3244850" cy="565150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800" b="1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Organizational capabilities</a:t>
            </a: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3235325" y="1196975"/>
            <a:ext cx="1717675" cy="536575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Corporate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Reputation</a:t>
            </a:r>
          </a:p>
        </p:txBody>
      </p:sp>
      <p:sp>
        <p:nvSpPr>
          <p:cNvPr id="37896" name="Text Box 10"/>
          <p:cNvSpPr txBox="1">
            <a:spLocks noChangeArrowheads="1"/>
          </p:cNvSpPr>
          <p:nvPr/>
        </p:nvSpPr>
        <p:spPr bwMode="auto">
          <a:xfrm>
            <a:off x="5526088" y="1196975"/>
            <a:ext cx="1909762" cy="536575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Sport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Reputation</a:t>
            </a: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561975" y="5219700"/>
            <a:ext cx="2290763" cy="536575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Relational competencies</a:t>
            </a:r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179388" y="4941888"/>
            <a:ext cx="8785225" cy="16446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7899" name="Line 13"/>
          <p:cNvSpPr>
            <a:spLocks noChangeShapeType="1"/>
          </p:cNvSpPr>
          <p:nvPr/>
        </p:nvSpPr>
        <p:spPr bwMode="auto">
          <a:xfrm flipH="1" flipV="1">
            <a:off x="2852738" y="5756275"/>
            <a:ext cx="192087" cy="134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 flipV="1">
            <a:off x="4570413" y="5756275"/>
            <a:ext cx="0" cy="134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 flipV="1">
            <a:off x="6289675" y="5756275"/>
            <a:ext cx="192088" cy="134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2" name="Line 16"/>
          <p:cNvSpPr>
            <a:spLocks noChangeShapeType="1"/>
          </p:cNvSpPr>
          <p:nvPr/>
        </p:nvSpPr>
        <p:spPr bwMode="auto">
          <a:xfrm flipV="1">
            <a:off x="1908175" y="3860800"/>
            <a:ext cx="9525" cy="1358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3" name="Line 17"/>
          <p:cNvSpPr>
            <a:spLocks noChangeShapeType="1"/>
          </p:cNvSpPr>
          <p:nvPr/>
        </p:nvSpPr>
        <p:spPr bwMode="auto">
          <a:xfrm flipV="1">
            <a:off x="3425825" y="1733550"/>
            <a:ext cx="0" cy="3486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4" name="Line 18"/>
          <p:cNvSpPr>
            <a:spLocks noChangeShapeType="1"/>
          </p:cNvSpPr>
          <p:nvPr/>
        </p:nvSpPr>
        <p:spPr bwMode="auto">
          <a:xfrm flipV="1">
            <a:off x="6672263" y="1733550"/>
            <a:ext cx="0" cy="3486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5" name="Line 19"/>
          <p:cNvSpPr>
            <a:spLocks noChangeShapeType="1"/>
          </p:cNvSpPr>
          <p:nvPr/>
        </p:nvSpPr>
        <p:spPr bwMode="auto">
          <a:xfrm flipH="1" flipV="1">
            <a:off x="2852738" y="3879850"/>
            <a:ext cx="573087" cy="1339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6" name="Line 20"/>
          <p:cNvSpPr>
            <a:spLocks noChangeShapeType="1"/>
          </p:cNvSpPr>
          <p:nvPr/>
        </p:nvSpPr>
        <p:spPr bwMode="auto">
          <a:xfrm flipV="1">
            <a:off x="2843213" y="3208338"/>
            <a:ext cx="1347787" cy="220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7" name="Line 21"/>
          <p:cNvSpPr>
            <a:spLocks noChangeShapeType="1"/>
          </p:cNvSpPr>
          <p:nvPr/>
        </p:nvSpPr>
        <p:spPr bwMode="auto">
          <a:xfrm>
            <a:off x="4953000" y="2536825"/>
            <a:ext cx="3175" cy="404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8" name="Line 22"/>
          <p:cNvSpPr>
            <a:spLocks noChangeShapeType="1"/>
          </p:cNvSpPr>
          <p:nvPr/>
        </p:nvSpPr>
        <p:spPr bwMode="auto">
          <a:xfrm>
            <a:off x="4953000" y="3478213"/>
            <a:ext cx="3175" cy="401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9" name="Line 23"/>
          <p:cNvSpPr>
            <a:spLocks noChangeShapeType="1"/>
          </p:cNvSpPr>
          <p:nvPr/>
        </p:nvSpPr>
        <p:spPr bwMode="auto">
          <a:xfrm>
            <a:off x="4191000" y="1733550"/>
            <a:ext cx="762000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10" name="Line 24"/>
          <p:cNvSpPr>
            <a:spLocks noChangeShapeType="1"/>
          </p:cNvSpPr>
          <p:nvPr/>
        </p:nvSpPr>
        <p:spPr bwMode="auto">
          <a:xfrm flipH="1">
            <a:off x="5716588" y="1733550"/>
            <a:ext cx="573087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11" name="Line 25"/>
          <p:cNvSpPr>
            <a:spLocks noChangeShapeType="1"/>
          </p:cNvSpPr>
          <p:nvPr/>
        </p:nvSpPr>
        <p:spPr bwMode="auto">
          <a:xfrm flipV="1">
            <a:off x="5526088" y="2536825"/>
            <a:ext cx="0" cy="404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12" name="Line 26"/>
          <p:cNvSpPr>
            <a:spLocks noChangeShapeType="1"/>
          </p:cNvSpPr>
          <p:nvPr/>
        </p:nvSpPr>
        <p:spPr bwMode="auto">
          <a:xfrm flipV="1">
            <a:off x="5526088" y="3478213"/>
            <a:ext cx="0" cy="401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13" name="Line 27"/>
          <p:cNvSpPr>
            <a:spLocks noChangeShapeType="1"/>
          </p:cNvSpPr>
          <p:nvPr/>
        </p:nvSpPr>
        <p:spPr bwMode="auto">
          <a:xfrm>
            <a:off x="2843213" y="3500438"/>
            <a:ext cx="13684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14" name="Line 28"/>
          <p:cNvSpPr>
            <a:spLocks noChangeShapeType="1"/>
          </p:cNvSpPr>
          <p:nvPr/>
        </p:nvSpPr>
        <p:spPr bwMode="auto">
          <a:xfrm flipV="1">
            <a:off x="1979613" y="2135188"/>
            <a:ext cx="2211387" cy="1077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15" name="Line 29"/>
          <p:cNvSpPr>
            <a:spLocks noChangeShapeType="1"/>
          </p:cNvSpPr>
          <p:nvPr/>
        </p:nvSpPr>
        <p:spPr bwMode="auto">
          <a:xfrm flipH="1">
            <a:off x="2339975" y="2270125"/>
            <a:ext cx="1851025" cy="942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16" name="Line 30"/>
          <p:cNvSpPr>
            <a:spLocks noChangeShapeType="1"/>
          </p:cNvSpPr>
          <p:nvPr/>
        </p:nvSpPr>
        <p:spPr bwMode="auto">
          <a:xfrm flipH="1">
            <a:off x="2843213" y="3073400"/>
            <a:ext cx="1347787" cy="21113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17" name="Line 31"/>
          <p:cNvSpPr>
            <a:spLocks noChangeShapeType="1"/>
          </p:cNvSpPr>
          <p:nvPr/>
        </p:nvSpPr>
        <p:spPr bwMode="auto">
          <a:xfrm flipH="1" flipV="1">
            <a:off x="2843213" y="3644900"/>
            <a:ext cx="1347787" cy="5016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74" name="Text Box 34"/>
          <p:cNvSpPr txBox="1">
            <a:spLocks noChangeArrowheads="1"/>
          </p:cNvSpPr>
          <p:nvPr/>
        </p:nvSpPr>
        <p:spPr bwMode="auto">
          <a:xfrm>
            <a:off x="3419475" y="5229225"/>
            <a:ext cx="2290763" cy="536575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CEO celebrity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400" b="1">
              <a:latin typeface="Verdana" panose="020B0604030504040204" pitchFamily="34" charset="0"/>
            </a:endParaRPr>
          </a:p>
        </p:txBody>
      </p:sp>
      <p:sp>
        <p:nvSpPr>
          <p:cNvPr id="87075" name="Text Box 35"/>
          <p:cNvSpPr txBox="1">
            <a:spLocks noChangeArrowheads="1"/>
          </p:cNvSpPr>
          <p:nvPr/>
        </p:nvSpPr>
        <p:spPr bwMode="auto">
          <a:xfrm>
            <a:off x="6481763" y="5219700"/>
            <a:ext cx="2290762" cy="536575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Opportunism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400" b="1">
              <a:latin typeface="Verdana" panose="020B0604030504040204" pitchFamily="34" charset="0"/>
            </a:endParaRPr>
          </a:p>
        </p:txBody>
      </p:sp>
      <p:sp>
        <p:nvSpPr>
          <p:cNvPr id="37920" name="Line 36"/>
          <p:cNvSpPr>
            <a:spLocks noChangeShapeType="1"/>
          </p:cNvSpPr>
          <p:nvPr/>
        </p:nvSpPr>
        <p:spPr bwMode="auto">
          <a:xfrm flipV="1">
            <a:off x="4570413" y="5756275"/>
            <a:ext cx="0" cy="134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21" name="Line 37"/>
          <p:cNvSpPr>
            <a:spLocks noChangeShapeType="1"/>
          </p:cNvSpPr>
          <p:nvPr/>
        </p:nvSpPr>
        <p:spPr bwMode="auto">
          <a:xfrm flipV="1">
            <a:off x="6289675" y="5756275"/>
            <a:ext cx="192088" cy="134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78" name="Text Box 38"/>
          <p:cNvSpPr txBox="1">
            <a:spLocks noChangeArrowheads="1"/>
          </p:cNvSpPr>
          <p:nvPr/>
        </p:nvSpPr>
        <p:spPr bwMode="auto">
          <a:xfrm>
            <a:off x="3419475" y="5229225"/>
            <a:ext cx="3816350" cy="536575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Learning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400" b="1">
              <a:latin typeface="Verdana" panose="020B0604030504040204" pitchFamily="34" charset="0"/>
            </a:endParaRPr>
          </a:p>
        </p:txBody>
      </p:sp>
      <p:sp>
        <p:nvSpPr>
          <p:cNvPr id="87079" name="Rectangle 39"/>
          <p:cNvSpPr>
            <a:spLocks noChangeArrowheads="1"/>
          </p:cNvSpPr>
          <p:nvPr/>
        </p:nvSpPr>
        <p:spPr bwMode="auto">
          <a:xfrm>
            <a:off x="457200" y="277813"/>
            <a:ext cx="82296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fr-FR" sz="4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GPTL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7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87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74" grpId="0" animBg="1"/>
      <p:bldP spid="87075" grpId="0" animBg="1"/>
      <p:bldP spid="8707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95288" y="260350"/>
            <a:ext cx="8229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fr-FR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Cascade of assets</a:t>
            </a:r>
          </a:p>
        </p:txBody>
      </p:sp>
      <p:pic>
        <p:nvPicPr>
          <p:cNvPr id="38915" name="Picture 5" descr="Sans titre-1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84313"/>
            <a:ext cx="39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 descr="Sans titre-1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789363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7" name="Group 7"/>
          <p:cNvGrpSpPr>
            <a:grpSpLocks/>
          </p:cNvGrpSpPr>
          <p:nvPr/>
        </p:nvGrpSpPr>
        <p:grpSpPr bwMode="auto">
          <a:xfrm>
            <a:off x="828675" y="5334000"/>
            <a:ext cx="6919913" cy="1257300"/>
            <a:chOff x="2342" y="6919"/>
            <a:chExt cx="6912" cy="1584"/>
          </a:xfrm>
        </p:grpSpPr>
        <p:sp>
          <p:nvSpPr>
            <p:cNvPr id="38969" name="Line 8"/>
            <p:cNvSpPr>
              <a:spLocks noChangeShapeType="1"/>
            </p:cNvSpPr>
            <p:nvPr/>
          </p:nvSpPr>
          <p:spPr bwMode="auto">
            <a:xfrm>
              <a:off x="2342" y="7063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0" name="Line 9"/>
            <p:cNvSpPr>
              <a:spLocks noChangeShapeType="1"/>
            </p:cNvSpPr>
            <p:nvPr/>
          </p:nvSpPr>
          <p:spPr bwMode="auto">
            <a:xfrm>
              <a:off x="2342" y="8503"/>
              <a:ext cx="6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1" name="Line 10"/>
            <p:cNvSpPr>
              <a:spLocks noChangeShapeType="1"/>
            </p:cNvSpPr>
            <p:nvPr/>
          </p:nvSpPr>
          <p:spPr bwMode="auto">
            <a:xfrm flipV="1">
              <a:off x="9254" y="6919"/>
              <a:ext cx="0" cy="15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8918" name="Group 11"/>
          <p:cNvGrpSpPr>
            <a:grpSpLocks/>
          </p:cNvGrpSpPr>
          <p:nvPr/>
        </p:nvGrpSpPr>
        <p:grpSpPr bwMode="auto">
          <a:xfrm>
            <a:off x="2414588" y="1104900"/>
            <a:ext cx="1298575" cy="800100"/>
            <a:chOff x="4070" y="7"/>
            <a:chExt cx="1296" cy="1008"/>
          </a:xfrm>
        </p:grpSpPr>
        <p:sp>
          <p:nvSpPr>
            <p:cNvPr id="38966" name="Line 12"/>
            <p:cNvSpPr>
              <a:spLocks noChangeShapeType="1"/>
            </p:cNvSpPr>
            <p:nvPr/>
          </p:nvSpPr>
          <p:spPr bwMode="auto">
            <a:xfrm>
              <a:off x="4070" y="439"/>
              <a:ext cx="57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7" name="Line 13"/>
            <p:cNvSpPr>
              <a:spLocks noChangeShapeType="1"/>
            </p:cNvSpPr>
            <p:nvPr/>
          </p:nvSpPr>
          <p:spPr bwMode="auto">
            <a:xfrm>
              <a:off x="4646" y="1015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8" name="Line 14"/>
            <p:cNvSpPr>
              <a:spLocks noChangeShapeType="1"/>
            </p:cNvSpPr>
            <p:nvPr/>
          </p:nvSpPr>
          <p:spPr bwMode="auto">
            <a:xfrm flipV="1">
              <a:off x="4070" y="7"/>
              <a:ext cx="576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8919" name="Group 15"/>
          <p:cNvGrpSpPr>
            <a:grpSpLocks/>
          </p:cNvGrpSpPr>
          <p:nvPr/>
        </p:nvGrpSpPr>
        <p:grpSpPr bwMode="auto">
          <a:xfrm rot="-1244874">
            <a:off x="3424238" y="2133600"/>
            <a:ext cx="1296987" cy="800100"/>
            <a:chOff x="4070" y="7"/>
            <a:chExt cx="1296" cy="1008"/>
          </a:xfrm>
        </p:grpSpPr>
        <p:sp>
          <p:nvSpPr>
            <p:cNvPr id="38963" name="Line 16"/>
            <p:cNvSpPr>
              <a:spLocks noChangeShapeType="1"/>
            </p:cNvSpPr>
            <p:nvPr/>
          </p:nvSpPr>
          <p:spPr bwMode="auto">
            <a:xfrm>
              <a:off x="4070" y="439"/>
              <a:ext cx="57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4" name="Line 17"/>
            <p:cNvSpPr>
              <a:spLocks noChangeShapeType="1"/>
            </p:cNvSpPr>
            <p:nvPr/>
          </p:nvSpPr>
          <p:spPr bwMode="auto">
            <a:xfrm>
              <a:off x="4646" y="1015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5" name="Line 18"/>
            <p:cNvSpPr>
              <a:spLocks noChangeShapeType="1"/>
            </p:cNvSpPr>
            <p:nvPr/>
          </p:nvSpPr>
          <p:spPr bwMode="auto">
            <a:xfrm flipV="1">
              <a:off x="4070" y="7"/>
              <a:ext cx="576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8920" name="Group 19"/>
          <p:cNvGrpSpPr>
            <a:grpSpLocks/>
          </p:cNvGrpSpPr>
          <p:nvPr/>
        </p:nvGrpSpPr>
        <p:grpSpPr bwMode="auto">
          <a:xfrm rot="-1765081">
            <a:off x="4287838" y="3276600"/>
            <a:ext cx="1298575" cy="800100"/>
            <a:chOff x="4070" y="7"/>
            <a:chExt cx="1296" cy="1008"/>
          </a:xfrm>
        </p:grpSpPr>
        <p:sp>
          <p:nvSpPr>
            <p:cNvPr id="38960" name="Line 20"/>
            <p:cNvSpPr>
              <a:spLocks noChangeShapeType="1"/>
            </p:cNvSpPr>
            <p:nvPr/>
          </p:nvSpPr>
          <p:spPr bwMode="auto">
            <a:xfrm>
              <a:off x="4070" y="439"/>
              <a:ext cx="57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1" name="Line 21"/>
            <p:cNvSpPr>
              <a:spLocks noChangeShapeType="1"/>
            </p:cNvSpPr>
            <p:nvPr/>
          </p:nvSpPr>
          <p:spPr bwMode="auto">
            <a:xfrm>
              <a:off x="4646" y="1015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2" name="Line 22"/>
            <p:cNvSpPr>
              <a:spLocks noChangeShapeType="1"/>
            </p:cNvSpPr>
            <p:nvPr/>
          </p:nvSpPr>
          <p:spPr bwMode="auto">
            <a:xfrm flipV="1">
              <a:off x="4070" y="7"/>
              <a:ext cx="576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8921" name="Group 23"/>
          <p:cNvGrpSpPr>
            <a:grpSpLocks/>
          </p:cNvGrpSpPr>
          <p:nvPr/>
        </p:nvGrpSpPr>
        <p:grpSpPr bwMode="auto">
          <a:xfrm rot="-1244874">
            <a:off x="5008563" y="4419600"/>
            <a:ext cx="1298575" cy="800100"/>
            <a:chOff x="4070" y="7"/>
            <a:chExt cx="1296" cy="1008"/>
          </a:xfrm>
        </p:grpSpPr>
        <p:sp>
          <p:nvSpPr>
            <p:cNvPr id="38957" name="Line 24"/>
            <p:cNvSpPr>
              <a:spLocks noChangeShapeType="1"/>
            </p:cNvSpPr>
            <p:nvPr/>
          </p:nvSpPr>
          <p:spPr bwMode="auto">
            <a:xfrm>
              <a:off x="4070" y="439"/>
              <a:ext cx="57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8" name="Line 25"/>
            <p:cNvSpPr>
              <a:spLocks noChangeShapeType="1"/>
            </p:cNvSpPr>
            <p:nvPr/>
          </p:nvSpPr>
          <p:spPr bwMode="auto">
            <a:xfrm>
              <a:off x="4646" y="1015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9" name="Line 26"/>
            <p:cNvSpPr>
              <a:spLocks noChangeShapeType="1"/>
            </p:cNvSpPr>
            <p:nvPr/>
          </p:nvSpPr>
          <p:spPr bwMode="auto">
            <a:xfrm flipV="1">
              <a:off x="4070" y="7"/>
              <a:ext cx="576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922" name="Rectangle 27"/>
          <p:cNvSpPr>
            <a:spLocks noChangeArrowheads="1"/>
          </p:cNvSpPr>
          <p:nvPr/>
        </p:nvSpPr>
        <p:spPr bwMode="auto">
          <a:xfrm>
            <a:off x="828675" y="1104900"/>
            <a:ext cx="720725" cy="5486400"/>
          </a:xfrm>
          <a:prstGeom prst="rect">
            <a:avLst/>
          </a:prstGeom>
          <a:noFill/>
          <a:ln w="19050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8923" name="Line 28"/>
          <p:cNvSpPr>
            <a:spLocks noChangeShapeType="1"/>
          </p:cNvSpPr>
          <p:nvPr/>
        </p:nvSpPr>
        <p:spPr bwMode="auto">
          <a:xfrm flipV="1">
            <a:off x="1042988" y="2819400"/>
            <a:ext cx="2813050" cy="3333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24" name="Line 29"/>
          <p:cNvSpPr>
            <a:spLocks noChangeShapeType="1"/>
          </p:cNvSpPr>
          <p:nvPr/>
        </p:nvSpPr>
        <p:spPr bwMode="auto">
          <a:xfrm flipH="1" flipV="1">
            <a:off x="900113" y="5084763"/>
            <a:ext cx="4541837" cy="2063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94" name="Freeform 30"/>
          <p:cNvSpPr>
            <a:spLocks/>
          </p:cNvSpPr>
          <p:nvPr/>
        </p:nvSpPr>
        <p:spPr bwMode="auto">
          <a:xfrm>
            <a:off x="3567113" y="1790700"/>
            <a:ext cx="577850" cy="457200"/>
          </a:xfrm>
          <a:custGeom>
            <a:avLst/>
            <a:gdLst>
              <a:gd name="T0" fmla="*/ 0 w 720"/>
              <a:gd name="T1" fmla="*/ 0 h 720"/>
              <a:gd name="T2" fmla="*/ 2147483646 w 720"/>
              <a:gd name="T3" fmla="*/ 2147483646 h 720"/>
              <a:gd name="T4" fmla="*/ 2147483646 w 720"/>
              <a:gd name="T5" fmla="*/ 2147483646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0" h="720">
                <a:moveTo>
                  <a:pt x="0" y="0"/>
                </a:moveTo>
                <a:cubicBezTo>
                  <a:pt x="210" y="30"/>
                  <a:pt x="420" y="60"/>
                  <a:pt x="540" y="180"/>
                </a:cubicBezTo>
                <a:cubicBezTo>
                  <a:pt x="660" y="300"/>
                  <a:pt x="690" y="630"/>
                  <a:pt x="720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26" name="AutoShape 31"/>
          <p:cNvSpPr>
            <a:spLocks noChangeArrowheads="1"/>
          </p:cNvSpPr>
          <p:nvPr/>
        </p:nvSpPr>
        <p:spPr bwMode="auto">
          <a:xfrm>
            <a:off x="1547813" y="1557338"/>
            <a:ext cx="865187" cy="2873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338202260 h 21600"/>
              <a:gd name="T4" fmla="*/ 2147483646 w 21600"/>
              <a:gd name="T5" fmla="*/ 676402060 h 21600"/>
              <a:gd name="T6" fmla="*/ 2147483646 w 21600"/>
              <a:gd name="T7" fmla="*/ 33820226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927" name="Line 32"/>
          <p:cNvSpPr>
            <a:spLocks noChangeShapeType="1"/>
          </p:cNvSpPr>
          <p:nvPr/>
        </p:nvSpPr>
        <p:spPr bwMode="auto">
          <a:xfrm>
            <a:off x="828675" y="5676900"/>
            <a:ext cx="691991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28" name="Rectangle 33"/>
          <p:cNvSpPr>
            <a:spLocks noChangeArrowheads="1"/>
          </p:cNvSpPr>
          <p:nvPr/>
        </p:nvSpPr>
        <p:spPr bwMode="auto">
          <a:xfrm>
            <a:off x="755650" y="5661025"/>
            <a:ext cx="6985000" cy="914400"/>
          </a:xfrm>
          <a:prstGeom prst="rect">
            <a:avLst/>
          </a:prstGeom>
          <a:solidFill>
            <a:srgbClr val="CCFFFF">
              <a:alpha val="30196"/>
            </a:srgbClr>
          </a:solidFill>
          <a:ln w="9525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88098" name="Text Box 34"/>
          <p:cNvSpPr txBox="1">
            <a:spLocks noChangeArrowheads="1"/>
          </p:cNvSpPr>
          <p:nvPr/>
        </p:nvSpPr>
        <p:spPr bwMode="auto">
          <a:xfrm>
            <a:off x="6156325" y="5661025"/>
            <a:ext cx="1727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latin typeface="Verdana" panose="020B0604030504040204" pitchFamily="34" charset="0"/>
              </a:rPr>
              <a:t>Stock of resources</a:t>
            </a:r>
            <a:endParaRPr lang="fr-FR" altLang="fr-FR" sz="1600">
              <a:latin typeface="Verdana" panose="020B0604030504040204" pitchFamily="34" charset="0"/>
            </a:endParaRPr>
          </a:p>
        </p:txBody>
      </p:sp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2627313" y="1052513"/>
            <a:ext cx="2089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Relational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Resources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« Axes »</a:t>
            </a:r>
          </a:p>
        </p:txBody>
      </p:sp>
      <p:sp>
        <p:nvSpPr>
          <p:cNvPr id="88100" name="Text Box 36"/>
          <p:cNvSpPr txBox="1">
            <a:spLocks noChangeArrowheads="1"/>
          </p:cNvSpPr>
          <p:nvPr/>
        </p:nvSpPr>
        <p:spPr bwMode="auto">
          <a:xfrm>
            <a:off x="3779838" y="2133600"/>
            <a:ext cx="20843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Partnership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Resources</a:t>
            </a:r>
          </a:p>
        </p:txBody>
      </p:sp>
      <p:sp>
        <p:nvSpPr>
          <p:cNvPr id="88101" name="Freeform 37"/>
          <p:cNvSpPr>
            <a:spLocks/>
          </p:cNvSpPr>
          <p:nvPr/>
        </p:nvSpPr>
        <p:spPr bwMode="auto">
          <a:xfrm>
            <a:off x="684213" y="1700213"/>
            <a:ext cx="1800225" cy="5157787"/>
          </a:xfrm>
          <a:custGeom>
            <a:avLst/>
            <a:gdLst>
              <a:gd name="T0" fmla="*/ 2147483646 w 3060"/>
              <a:gd name="T1" fmla="*/ 2147483646 h 7980"/>
              <a:gd name="T2" fmla="*/ 2147483646 w 3060"/>
              <a:gd name="T3" fmla="*/ 2147483646 h 7980"/>
              <a:gd name="T4" fmla="*/ 2147483646 w 3060"/>
              <a:gd name="T5" fmla="*/ 0 h 79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60" h="7980">
                <a:moveTo>
                  <a:pt x="3060" y="6840"/>
                </a:moveTo>
                <a:cubicBezTo>
                  <a:pt x="1890" y="7410"/>
                  <a:pt x="720" y="7980"/>
                  <a:pt x="360" y="6840"/>
                </a:cubicBezTo>
                <a:cubicBezTo>
                  <a:pt x="0" y="5700"/>
                  <a:pt x="810" y="1140"/>
                  <a:pt x="900" y="0"/>
                </a:cubicBezTo>
              </a:path>
            </a:pathLst>
          </a:custGeom>
          <a:noFill/>
          <a:ln w="76200">
            <a:solidFill>
              <a:srgbClr val="000000"/>
            </a:solidFill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02" name="Text Box 38"/>
          <p:cNvSpPr txBox="1">
            <a:spLocks noChangeArrowheads="1"/>
          </p:cNvSpPr>
          <p:nvPr/>
        </p:nvSpPr>
        <p:spPr bwMode="auto">
          <a:xfrm>
            <a:off x="4732338" y="3141663"/>
            <a:ext cx="2503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400" b="1">
              <a:latin typeface="Verdana" panose="020B0604030504040204" pitchFamily="34" charset="0"/>
            </a:endParaRPr>
          </a:p>
        </p:txBody>
      </p:sp>
      <p:sp>
        <p:nvSpPr>
          <p:cNvPr id="88103" name="Text Box 39"/>
          <p:cNvSpPr txBox="1">
            <a:spLocks noChangeArrowheads="1"/>
          </p:cNvSpPr>
          <p:nvPr/>
        </p:nvSpPr>
        <p:spPr bwMode="auto">
          <a:xfrm>
            <a:off x="5335588" y="4292600"/>
            <a:ext cx="276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/>
              <a:t>Reputational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/>
              <a:t>Resources</a:t>
            </a:r>
          </a:p>
        </p:txBody>
      </p:sp>
      <p:sp>
        <p:nvSpPr>
          <p:cNvPr id="88104" name="AutoShape 40"/>
          <p:cNvSpPr>
            <a:spLocks noChangeArrowheads="1"/>
          </p:cNvSpPr>
          <p:nvPr/>
        </p:nvSpPr>
        <p:spPr bwMode="auto">
          <a:xfrm>
            <a:off x="6516688" y="1557338"/>
            <a:ext cx="2376487" cy="1117600"/>
          </a:xfrm>
          <a:prstGeom prst="flowChartAlternateProcess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Learning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Organizational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Capabilities</a:t>
            </a:r>
          </a:p>
        </p:txBody>
      </p:sp>
      <p:sp>
        <p:nvSpPr>
          <p:cNvPr id="88105" name="Freeform 41"/>
          <p:cNvSpPr>
            <a:spLocks/>
          </p:cNvSpPr>
          <p:nvPr/>
        </p:nvSpPr>
        <p:spPr bwMode="auto">
          <a:xfrm>
            <a:off x="6450013" y="4876800"/>
            <a:ext cx="858837" cy="784225"/>
          </a:xfrm>
          <a:custGeom>
            <a:avLst/>
            <a:gdLst>
              <a:gd name="T0" fmla="*/ 0 w 900"/>
              <a:gd name="T1" fmla="*/ 0 h 1080"/>
              <a:gd name="T2" fmla="*/ 2147483646 w 900"/>
              <a:gd name="T3" fmla="*/ 2147483646 h 1080"/>
              <a:gd name="T4" fmla="*/ 2147483646 w 900"/>
              <a:gd name="T5" fmla="*/ 2147483646 h 10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0" h="1080">
                <a:moveTo>
                  <a:pt x="0" y="0"/>
                </a:moveTo>
                <a:cubicBezTo>
                  <a:pt x="195" y="0"/>
                  <a:pt x="390" y="0"/>
                  <a:pt x="540" y="180"/>
                </a:cubicBezTo>
                <a:cubicBezTo>
                  <a:pt x="690" y="360"/>
                  <a:pt x="840" y="930"/>
                  <a:pt x="900" y="10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06" name="Freeform 42"/>
          <p:cNvSpPr>
            <a:spLocks/>
          </p:cNvSpPr>
          <p:nvPr/>
        </p:nvSpPr>
        <p:spPr bwMode="auto">
          <a:xfrm>
            <a:off x="5148263" y="2636838"/>
            <a:ext cx="431800" cy="504825"/>
          </a:xfrm>
          <a:custGeom>
            <a:avLst/>
            <a:gdLst>
              <a:gd name="T0" fmla="*/ 0 w 272"/>
              <a:gd name="T1" fmla="*/ 0 h 318"/>
              <a:gd name="T2" fmla="*/ 2147483646 w 272"/>
              <a:gd name="T3" fmla="*/ 2147483646 h 318"/>
              <a:gd name="T4" fmla="*/ 2147483646 w 272"/>
              <a:gd name="T5" fmla="*/ 2147483646 h 3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2" h="318">
                <a:moveTo>
                  <a:pt x="0" y="0"/>
                </a:moveTo>
                <a:cubicBezTo>
                  <a:pt x="91" y="64"/>
                  <a:pt x="182" y="128"/>
                  <a:pt x="227" y="181"/>
                </a:cubicBezTo>
                <a:cubicBezTo>
                  <a:pt x="272" y="234"/>
                  <a:pt x="265" y="295"/>
                  <a:pt x="272" y="3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07" name="Freeform 43"/>
          <p:cNvSpPr>
            <a:spLocks/>
          </p:cNvSpPr>
          <p:nvPr/>
        </p:nvSpPr>
        <p:spPr bwMode="auto">
          <a:xfrm>
            <a:off x="6011863" y="3716338"/>
            <a:ext cx="420687" cy="576262"/>
          </a:xfrm>
          <a:custGeom>
            <a:avLst/>
            <a:gdLst>
              <a:gd name="T0" fmla="*/ 0 w 265"/>
              <a:gd name="T1" fmla="*/ 0 h 363"/>
              <a:gd name="T2" fmla="*/ 2147483646 w 265"/>
              <a:gd name="T3" fmla="*/ 2147483646 h 363"/>
              <a:gd name="T4" fmla="*/ 2147483646 w 265"/>
              <a:gd name="T5" fmla="*/ 2147483646 h 3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" h="363">
                <a:moveTo>
                  <a:pt x="0" y="0"/>
                </a:moveTo>
                <a:cubicBezTo>
                  <a:pt x="94" y="106"/>
                  <a:pt x="189" y="213"/>
                  <a:pt x="227" y="273"/>
                </a:cubicBezTo>
                <a:cubicBezTo>
                  <a:pt x="265" y="333"/>
                  <a:pt x="227" y="348"/>
                  <a:pt x="227" y="3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08" name="Freeform 44"/>
          <p:cNvSpPr>
            <a:spLocks/>
          </p:cNvSpPr>
          <p:nvPr/>
        </p:nvSpPr>
        <p:spPr bwMode="auto">
          <a:xfrm>
            <a:off x="1908175" y="1773238"/>
            <a:ext cx="4535488" cy="360362"/>
          </a:xfrm>
          <a:custGeom>
            <a:avLst/>
            <a:gdLst>
              <a:gd name="T0" fmla="*/ 2147483646 w 2706"/>
              <a:gd name="T1" fmla="*/ 2147483646 h 227"/>
              <a:gd name="T2" fmla="*/ 2147483646 w 2706"/>
              <a:gd name="T3" fmla="*/ 2147483646 h 227"/>
              <a:gd name="T4" fmla="*/ 2147483646 w 2706"/>
              <a:gd name="T5" fmla="*/ 0 h 22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06" h="227">
                <a:moveTo>
                  <a:pt x="2706" y="227"/>
                </a:moveTo>
                <a:cubicBezTo>
                  <a:pt x="1746" y="223"/>
                  <a:pt x="786" y="219"/>
                  <a:pt x="393" y="181"/>
                </a:cubicBezTo>
                <a:cubicBezTo>
                  <a:pt x="0" y="143"/>
                  <a:pt x="355" y="30"/>
                  <a:pt x="348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09" name="Freeform 45"/>
          <p:cNvSpPr>
            <a:spLocks/>
          </p:cNvSpPr>
          <p:nvPr/>
        </p:nvSpPr>
        <p:spPr bwMode="auto">
          <a:xfrm>
            <a:off x="3311525" y="2636838"/>
            <a:ext cx="3205163" cy="623887"/>
          </a:xfrm>
          <a:custGeom>
            <a:avLst/>
            <a:gdLst>
              <a:gd name="T0" fmla="*/ 2147483646 w 2019"/>
              <a:gd name="T1" fmla="*/ 0 h 393"/>
              <a:gd name="T2" fmla="*/ 2147483646 w 2019"/>
              <a:gd name="T3" fmla="*/ 2147483646 h 393"/>
              <a:gd name="T4" fmla="*/ 2147483646 w 2019"/>
              <a:gd name="T5" fmla="*/ 2147483646 h 3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9" h="393">
                <a:moveTo>
                  <a:pt x="2019" y="0"/>
                </a:moveTo>
                <a:cubicBezTo>
                  <a:pt x="1304" y="166"/>
                  <a:pt x="590" y="333"/>
                  <a:pt x="295" y="363"/>
                </a:cubicBezTo>
                <a:cubicBezTo>
                  <a:pt x="0" y="393"/>
                  <a:pt x="250" y="211"/>
                  <a:pt x="250" y="181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10" name="Freeform 46"/>
          <p:cNvSpPr>
            <a:spLocks/>
          </p:cNvSpPr>
          <p:nvPr/>
        </p:nvSpPr>
        <p:spPr bwMode="auto">
          <a:xfrm>
            <a:off x="4187825" y="2708275"/>
            <a:ext cx="3624263" cy="1681163"/>
          </a:xfrm>
          <a:custGeom>
            <a:avLst/>
            <a:gdLst>
              <a:gd name="T0" fmla="*/ 2147483646 w 2306"/>
              <a:gd name="T1" fmla="*/ 0 h 1104"/>
              <a:gd name="T2" fmla="*/ 2147483646 w 2306"/>
              <a:gd name="T3" fmla="*/ 2147483646 h 1104"/>
              <a:gd name="T4" fmla="*/ 2147483646 w 2306"/>
              <a:gd name="T5" fmla="*/ 2147483646 h 1104"/>
              <a:gd name="T6" fmla="*/ 2147483646 w 2306"/>
              <a:gd name="T7" fmla="*/ 2147483646 h 11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06" h="1104">
                <a:moveTo>
                  <a:pt x="2056" y="0"/>
                </a:moveTo>
                <a:cubicBezTo>
                  <a:pt x="2181" y="294"/>
                  <a:pt x="2306" y="589"/>
                  <a:pt x="2011" y="771"/>
                </a:cubicBezTo>
                <a:cubicBezTo>
                  <a:pt x="1716" y="953"/>
                  <a:pt x="574" y="1074"/>
                  <a:pt x="287" y="1089"/>
                </a:cubicBezTo>
                <a:cubicBezTo>
                  <a:pt x="0" y="1104"/>
                  <a:pt x="287" y="900"/>
                  <a:pt x="287" y="86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11" name="Freeform 47"/>
          <p:cNvSpPr>
            <a:spLocks/>
          </p:cNvSpPr>
          <p:nvPr/>
        </p:nvSpPr>
        <p:spPr bwMode="auto">
          <a:xfrm>
            <a:off x="4487863" y="2708275"/>
            <a:ext cx="4548187" cy="2976563"/>
          </a:xfrm>
          <a:custGeom>
            <a:avLst/>
            <a:gdLst>
              <a:gd name="T0" fmla="*/ 2147483646 w 2865"/>
              <a:gd name="T1" fmla="*/ 0 h 1875"/>
              <a:gd name="T2" fmla="*/ 2147483646 w 2865"/>
              <a:gd name="T3" fmla="*/ 2147483646 h 1875"/>
              <a:gd name="T4" fmla="*/ 2147483646 w 2865"/>
              <a:gd name="T5" fmla="*/ 2147483646 h 1875"/>
              <a:gd name="T6" fmla="*/ 2147483646 w 2865"/>
              <a:gd name="T7" fmla="*/ 2147483646 h 18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65" h="1875">
                <a:moveTo>
                  <a:pt x="2502" y="0"/>
                </a:moveTo>
                <a:cubicBezTo>
                  <a:pt x="2683" y="650"/>
                  <a:pt x="2865" y="1301"/>
                  <a:pt x="2502" y="1588"/>
                </a:cubicBezTo>
                <a:cubicBezTo>
                  <a:pt x="2139" y="1875"/>
                  <a:pt x="650" y="1724"/>
                  <a:pt x="325" y="1724"/>
                </a:cubicBezTo>
                <a:cubicBezTo>
                  <a:pt x="0" y="1724"/>
                  <a:pt x="514" y="1611"/>
                  <a:pt x="552" y="158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38943" name="Picture 48" descr="Sans titre-1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941888"/>
            <a:ext cx="39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4" name="Picture 49" descr="Sans titre-1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36838"/>
            <a:ext cx="39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5" name="Line 50"/>
          <p:cNvSpPr>
            <a:spLocks noChangeShapeType="1"/>
          </p:cNvSpPr>
          <p:nvPr/>
        </p:nvSpPr>
        <p:spPr bwMode="auto">
          <a:xfrm flipV="1">
            <a:off x="1547813" y="1700213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46" name="Line 51"/>
          <p:cNvSpPr>
            <a:spLocks noChangeShapeType="1"/>
          </p:cNvSpPr>
          <p:nvPr/>
        </p:nvSpPr>
        <p:spPr bwMode="auto">
          <a:xfrm>
            <a:off x="971550" y="4005263"/>
            <a:ext cx="360045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16" name="Text Box 52"/>
          <p:cNvSpPr txBox="1">
            <a:spLocks noChangeArrowheads="1"/>
          </p:cNvSpPr>
          <p:nvPr/>
        </p:nvSpPr>
        <p:spPr bwMode="auto">
          <a:xfrm>
            <a:off x="2555875" y="5803900"/>
            <a:ext cx="374491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Dynamic Capabilities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« Bricolage  »</a:t>
            </a:r>
          </a:p>
        </p:txBody>
      </p:sp>
      <p:sp>
        <p:nvSpPr>
          <p:cNvPr id="88117" name="Line 53"/>
          <p:cNvSpPr>
            <a:spLocks noChangeShapeType="1"/>
          </p:cNvSpPr>
          <p:nvPr/>
        </p:nvSpPr>
        <p:spPr bwMode="auto">
          <a:xfrm>
            <a:off x="900113" y="5084763"/>
            <a:ext cx="47513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18" name="Freeform 54"/>
          <p:cNvSpPr>
            <a:spLocks/>
          </p:cNvSpPr>
          <p:nvPr/>
        </p:nvSpPr>
        <p:spPr bwMode="auto">
          <a:xfrm>
            <a:off x="1152525" y="1700213"/>
            <a:ext cx="1835150" cy="288925"/>
          </a:xfrm>
          <a:custGeom>
            <a:avLst/>
            <a:gdLst>
              <a:gd name="T0" fmla="*/ 2147483646 w 703"/>
              <a:gd name="T1" fmla="*/ 2147483646 h 212"/>
              <a:gd name="T2" fmla="*/ 2147483646 w 703"/>
              <a:gd name="T3" fmla="*/ 2147483646 h 212"/>
              <a:gd name="T4" fmla="*/ 2147483646 w 703"/>
              <a:gd name="T5" fmla="*/ 2147483646 h 2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3" h="212">
                <a:moveTo>
                  <a:pt x="22" y="212"/>
                </a:moveTo>
                <a:cubicBezTo>
                  <a:pt x="11" y="136"/>
                  <a:pt x="0" y="60"/>
                  <a:pt x="113" y="30"/>
                </a:cubicBezTo>
                <a:cubicBezTo>
                  <a:pt x="226" y="0"/>
                  <a:pt x="605" y="30"/>
                  <a:pt x="703" y="30"/>
                </a:cubicBezTo>
              </a:path>
            </a:pathLst>
          </a:custGeom>
          <a:noFill/>
          <a:ln w="25400" cap="flat">
            <a:solidFill>
              <a:srgbClr val="000000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19" name="Line 55"/>
          <p:cNvSpPr>
            <a:spLocks noChangeShapeType="1"/>
          </p:cNvSpPr>
          <p:nvPr/>
        </p:nvSpPr>
        <p:spPr bwMode="auto">
          <a:xfrm>
            <a:off x="971550" y="4005263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20" name="Line 56"/>
          <p:cNvSpPr>
            <a:spLocks noChangeShapeType="1"/>
          </p:cNvSpPr>
          <p:nvPr/>
        </p:nvSpPr>
        <p:spPr bwMode="auto">
          <a:xfrm>
            <a:off x="1042988" y="2852738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52" name="Freeform 57"/>
          <p:cNvSpPr>
            <a:spLocks/>
          </p:cNvSpPr>
          <p:nvPr/>
        </p:nvSpPr>
        <p:spPr bwMode="auto">
          <a:xfrm>
            <a:off x="2484438" y="1268413"/>
            <a:ext cx="885825" cy="633412"/>
          </a:xfrm>
          <a:custGeom>
            <a:avLst/>
            <a:gdLst>
              <a:gd name="T0" fmla="*/ 2147483646 w 695"/>
              <a:gd name="T1" fmla="*/ 2147483646 h 433"/>
              <a:gd name="T2" fmla="*/ 2147483646 w 695"/>
              <a:gd name="T3" fmla="*/ 2147483646 h 433"/>
              <a:gd name="T4" fmla="*/ 2147483646 w 695"/>
              <a:gd name="T5" fmla="*/ 2147483646 h 433"/>
              <a:gd name="T6" fmla="*/ 2147483646 w 695"/>
              <a:gd name="T7" fmla="*/ 2147483646 h 433"/>
              <a:gd name="T8" fmla="*/ 2147483646 w 695"/>
              <a:gd name="T9" fmla="*/ 2147483646 h 433"/>
              <a:gd name="T10" fmla="*/ 2147483646 w 695"/>
              <a:gd name="T11" fmla="*/ 2147483646 h 433"/>
              <a:gd name="T12" fmla="*/ 2147483646 w 695"/>
              <a:gd name="T13" fmla="*/ 2147483646 h 433"/>
              <a:gd name="T14" fmla="*/ 2147483646 w 695"/>
              <a:gd name="T15" fmla="*/ 2147483646 h 433"/>
              <a:gd name="T16" fmla="*/ 2147483646 w 695"/>
              <a:gd name="T17" fmla="*/ 2147483646 h 433"/>
              <a:gd name="T18" fmla="*/ 2147483646 w 695"/>
              <a:gd name="T19" fmla="*/ 2147483646 h 433"/>
              <a:gd name="T20" fmla="*/ 2147483646 w 695"/>
              <a:gd name="T21" fmla="*/ 2147483646 h 433"/>
              <a:gd name="T22" fmla="*/ 2147483646 w 695"/>
              <a:gd name="T23" fmla="*/ 2147483646 h 433"/>
              <a:gd name="T24" fmla="*/ 2147483646 w 695"/>
              <a:gd name="T25" fmla="*/ 2147483646 h 433"/>
              <a:gd name="T26" fmla="*/ 2147483646 w 695"/>
              <a:gd name="T27" fmla="*/ 2147483646 h 433"/>
              <a:gd name="T28" fmla="*/ 2147483646 w 695"/>
              <a:gd name="T29" fmla="*/ 2147483646 h 433"/>
              <a:gd name="T30" fmla="*/ 2147483646 w 695"/>
              <a:gd name="T31" fmla="*/ 2147483646 h 433"/>
              <a:gd name="T32" fmla="*/ 2147483646 w 695"/>
              <a:gd name="T33" fmla="*/ 2147483646 h 433"/>
              <a:gd name="T34" fmla="*/ 2147483646 w 695"/>
              <a:gd name="T35" fmla="*/ 2147483646 h 433"/>
              <a:gd name="T36" fmla="*/ 2147483646 w 695"/>
              <a:gd name="T37" fmla="*/ 2147483646 h 433"/>
              <a:gd name="T38" fmla="*/ 2147483646 w 695"/>
              <a:gd name="T39" fmla="*/ 2147483646 h 433"/>
              <a:gd name="T40" fmla="*/ 2147483646 w 695"/>
              <a:gd name="T41" fmla="*/ 2147483646 h 433"/>
              <a:gd name="T42" fmla="*/ 2147483646 w 695"/>
              <a:gd name="T43" fmla="*/ 2147483646 h 43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95" h="433">
                <a:moveTo>
                  <a:pt x="693" y="433"/>
                </a:moveTo>
                <a:cubicBezTo>
                  <a:pt x="587" y="422"/>
                  <a:pt x="479" y="426"/>
                  <a:pt x="373" y="414"/>
                </a:cubicBezTo>
                <a:cubicBezTo>
                  <a:pt x="342" y="411"/>
                  <a:pt x="326" y="368"/>
                  <a:pt x="309" y="350"/>
                </a:cubicBezTo>
                <a:cubicBezTo>
                  <a:pt x="292" y="332"/>
                  <a:pt x="276" y="330"/>
                  <a:pt x="254" y="323"/>
                </a:cubicBezTo>
                <a:cubicBezTo>
                  <a:pt x="203" y="247"/>
                  <a:pt x="287" y="365"/>
                  <a:pt x="181" y="259"/>
                </a:cubicBezTo>
                <a:cubicBezTo>
                  <a:pt x="166" y="244"/>
                  <a:pt x="153" y="225"/>
                  <a:pt x="135" y="213"/>
                </a:cubicBezTo>
                <a:cubicBezTo>
                  <a:pt x="126" y="207"/>
                  <a:pt x="116" y="202"/>
                  <a:pt x="108" y="195"/>
                </a:cubicBezTo>
                <a:cubicBezTo>
                  <a:pt x="43" y="138"/>
                  <a:pt x="88" y="158"/>
                  <a:pt x="35" y="140"/>
                </a:cubicBezTo>
                <a:cubicBezTo>
                  <a:pt x="26" y="127"/>
                  <a:pt x="0" y="103"/>
                  <a:pt x="26" y="85"/>
                </a:cubicBezTo>
                <a:lnTo>
                  <a:pt x="108" y="58"/>
                </a:lnTo>
                <a:cubicBezTo>
                  <a:pt x="108" y="58"/>
                  <a:pt x="108" y="58"/>
                  <a:pt x="108" y="58"/>
                </a:cubicBezTo>
                <a:cubicBezTo>
                  <a:pt x="134" y="41"/>
                  <a:pt x="155" y="20"/>
                  <a:pt x="181" y="3"/>
                </a:cubicBezTo>
                <a:cubicBezTo>
                  <a:pt x="215" y="7"/>
                  <a:pt x="255" y="0"/>
                  <a:pt x="282" y="21"/>
                </a:cubicBezTo>
                <a:cubicBezTo>
                  <a:pt x="299" y="34"/>
                  <a:pt x="327" y="67"/>
                  <a:pt x="327" y="67"/>
                </a:cubicBezTo>
                <a:cubicBezTo>
                  <a:pt x="341" y="105"/>
                  <a:pt x="367" y="136"/>
                  <a:pt x="401" y="158"/>
                </a:cubicBezTo>
                <a:cubicBezTo>
                  <a:pt x="417" y="183"/>
                  <a:pt x="417" y="191"/>
                  <a:pt x="446" y="204"/>
                </a:cubicBezTo>
                <a:cubicBezTo>
                  <a:pt x="464" y="212"/>
                  <a:pt x="501" y="222"/>
                  <a:pt x="501" y="222"/>
                </a:cubicBezTo>
                <a:cubicBezTo>
                  <a:pt x="507" y="228"/>
                  <a:pt x="514" y="234"/>
                  <a:pt x="519" y="241"/>
                </a:cubicBezTo>
                <a:cubicBezTo>
                  <a:pt x="524" y="249"/>
                  <a:pt x="523" y="261"/>
                  <a:pt x="529" y="268"/>
                </a:cubicBezTo>
                <a:cubicBezTo>
                  <a:pt x="536" y="276"/>
                  <a:pt x="548" y="279"/>
                  <a:pt x="556" y="286"/>
                </a:cubicBezTo>
                <a:cubicBezTo>
                  <a:pt x="600" y="322"/>
                  <a:pt x="640" y="360"/>
                  <a:pt x="675" y="405"/>
                </a:cubicBezTo>
                <a:cubicBezTo>
                  <a:pt x="695" y="431"/>
                  <a:pt x="693" y="414"/>
                  <a:pt x="693" y="433"/>
                </a:cubicBezTo>
                <a:close/>
              </a:path>
            </a:pathLst>
          </a:custGeom>
          <a:solidFill>
            <a:srgbClr val="CCECFF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53" name="Freeform 58"/>
          <p:cNvSpPr>
            <a:spLocks/>
          </p:cNvSpPr>
          <p:nvPr/>
        </p:nvSpPr>
        <p:spPr bwMode="auto">
          <a:xfrm>
            <a:off x="3563938" y="2349500"/>
            <a:ext cx="895350" cy="611188"/>
          </a:xfrm>
          <a:custGeom>
            <a:avLst/>
            <a:gdLst>
              <a:gd name="T0" fmla="*/ 2147483646 w 692"/>
              <a:gd name="T1" fmla="*/ 2147483646 h 372"/>
              <a:gd name="T2" fmla="*/ 2147483646 w 692"/>
              <a:gd name="T3" fmla="*/ 2147483646 h 372"/>
              <a:gd name="T4" fmla="*/ 2147483646 w 692"/>
              <a:gd name="T5" fmla="*/ 2147483646 h 372"/>
              <a:gd name="T6" fmla="*/ 2147483646 w 692"/>
              <a:gd name="T7" fmla="*/ 2147483646 h 372"/>
              <a:gd name="T8" fmla="*/ 2147483646 w 692"/>
              <a:gd name="T9" fmla="*/ 2147483646 h 372"/>
              <a:gd name="T10" fmla="*/ 2147483646 w 692"/>
              <a:gd name="T11" fmla="*/ 2147483646 h 372"/>
              <a:gd name="T12" fmla="*/ 2147483646 w 692"/>
              <a:gd name="T13" fmla="*/ 2147483646 h 372"/>
              <a:gd name="T14" fmla="*/ 2147483646 w 692"/>
              <a:gd name="T15" fmla="*/ 2147483646 h 372"/>
              <a:gd name="T16" fmla="*/ 2147483646 w 692"/>
              <a:gd name="T17" fmla="*/ 2147483646 h 372"/>
              <a:gd name="T18" fmla="*/ 2147483646 w 692"/>
              <a:gd name="T19" fmla="*/ 2147483646 h 372"/>
              <a:gd name="T20" fmla="*/ 2147483646 w 692"/>
              <a:gd name="T21" fmla="*/ 2147483646 h 372"/>
              <a:gd name="T22" fmla="*/ 2147483646 w 692"/>
              <a:gd name="T23" fmla="*/ 2147483646 h 372"/>
              <a:gd name="T24" fmla="*/ 2147483646 w 692"/>
              <a:gd name="T25" fmla="*/ 2147483646 h 372"/>
              <a:gd name="T26" fmla="*/ 2147483646 w 692"/>
              <a:gd name="T27" fmla="*/ 2147483646 h 372"/>
              <a:gd name="T28" fmla="*/ 2147483646 w 692"/>
              <a:gd name="T29" fmla="*/ 2147483646 h 372"/>
              <a:gd name="T30" fmla="*/ 2147483646 w 692"/>
              <a:gd name="T31" fmla="*/ 2147483646 h 372"/>
              <a:gd name="T32" fmla="*/ 2147483646 w 692"/>
              <a:gd name="T33" fmla="*/ 2147483646 h 37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92" h="372">
                <a:moveTo>
                  <a:pt x="672" y="272"/>
                </a:moveTo>
                <a:cubicBezTo>
                  <a:pt x="604" y="316"/>
                  <a:pt x="692" y="266"/>
                  <a:pt x="544" y="299"/>
                </a:cubicBezTo>
                <a:cubicBezTo>
                  <a:pt x="514" y="306"/>
                  <a:pt x="489" y="372"/>
                  <a:pt x="489" y="372"/>
                </a:cubicBezTo>
                <a:cubicBezTo>
                  <a:pt x="468" y="369"/>
                  <a:pt x="446" y="368"/>
                  <a:pt x="425" y="363"/>
                </a:cubicBezTo>
                <a:cubicBezTo>
                  <a:pt x="406" y="359"/>
                  <a:pt x="370" y="345"/>
                  <a:pt x="370" y="345"/>
                </a:cubicBezTo>
                <a:cubicBezTo>
                  <a:pt x="291" y="261"/>
                  <a:pt x="170" y="222"/>
                  <a:pt x="59" y="208"/>
                </a:cubicBezTo>
                <a:cubicBezTo>
                  <a:pt x="24" y="195"/>
                  <a:pt x="16" y="188"/>
                  <a:pt x="4" y="153"/>
                </a:cubicBezTo>
                <a:cubicBezTo>
                  <a:pt x="17" y="47"/>
                  <a:pt x="0" y="98"/>
                  <a:pt x="68" y="52"/>
                </a:cubicBezTo>
                <a:cubicBezTo>
                  <a:pt x="103" y="0"/>
                  <a:pt x="81" y="16"/>
                  <a:pt x="187" y="34"/>
                </a:cubicBezTo>
                <a:cubicBezTo>
                  <a:pt x="206" y="37"/>
                  <a:pt x="224" y="46"/>
                  <a:pt x="242" y="52"/>
                </a:cubicBezTo>
                <a:cubicBezTo>
                  <a:pt x="251" y="55"/>
                  <a:pt x="269" y="61"/>
                  <a:pt x="269" y="61"/>
                </a:cubicBezTo>
                <a:cubicBezTo>
                  <a:pt x="306" y="98"/>
                  <a:pt x="268" y="65"/>
                  <a:pt x="315" y="89"/>
                </a:cubicBezTo>
                <a:cubicBezTo>
                  <a:pt x="332" y="98"/>
                  <a:pt x="344" y="116"/>
                  <a:pt x="361" y="125"/>
                </a:cubicBezTo>
                <a:cubicBezTo>
                  <a:pt x="410" y="149"/>
                  <a:pt x="474" y="172"/>
                  <a:pt x="525" y="189"/>
                </a:cubicBezTo>
                <a:cubicBezTo>
                  <a:pt x="533" y="192"/>
                  <a:pt x="572" y="204"/>
                  <a:pt x="580" y="208"/>
                </a:cubicBezTo>
                <a:cubicBezTo>
                  <a:pt x="599" y="219"/>
                  <a:pt x="635" y="244"/>
                  <a:pt x="635" y="244"/>
                </a:cubicBezTo>
                <a:cubicBezTo>
                  <a:pt x="647" y="281"/>
                  <a:pt x="634" y="272"/>
                  <a:pt x="672" y="272"/>
                </a:cubicBezTo>
                <a:close/>
              </a:path>
            </a:pathLst>
          </a:custGeom>
          <a:solidFill>
            <a:srgbClr val="CCECFF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54" name="Freeform 59"/>
          <p:cNvSpPr>
            <a:spLocks/>
          </p:cNvSpPr>
          <p:nvPr/>
        </p:nvSpPr>
        <p:spPr bwMode="auto">
          <a:xfrm>
            <a:off x="4427538" y="3500438"/>
            <a:ext cx="933450" cy="549275"/>
          </a:xfrm>
          <a:custGeom>
            <a:avLst/>
            <a:gdLst>
              <a:gd name="T0" fmla="*/ 2147483646 w 709"/>
              <a:gd name="T1" fmla="*/ 2147483646 h 316"/>
              <a:gd name="T2" fmla="*/ 2147483646 w 709"/>
              <a:gd name="T3" fmla="*/ 2147483646 h 316"/>
              <a:gd name="T4" fmla="*/ 2147483646 w 709"/>
              <a:gd name="T5" fmla="*/ 2147483646 h 316"/>
              <a:gd name="T6" fmla="*/ 2147483646 w 709"/>
              <a:gd name="T7" fmla="*/ 2147483646 h 316"/>
              <a:gd name="T8" fmla="*/ 2147483646 w 709"/>
              <a:gd name="T9" fmla="*/ 2147483646 h 316"/>
              <a:gd name="T10" fmla="*/ 2147483646 w 709"/>
              <a:gd name="T11" fmla="*/ 2147483646 h 316"/>
              <a:gd name="T12" fmla="*/ 2147483646 w 709"/>
              <a:gd name="T13" fmla="*/ 2147483646 h 316"/>
              <a:gd name="T14" fmla="*/ 2147483646 w 709"/>
              <a:gd name="T15" fmla="*/ 2147483646 h 316"/>
              <a:gd name="T16" fmla="*/ 2147483646 w 709"/>
              <a:gd name="T17" fmla="*/ 2147483646 h 316"/>
              <a:gd name="T18" fmla="*/ 2147483646 w 709"/>
              <a:gd name="T19" fmla="*/ 2147483646 h 316"/>
              <a:gd name="T20" fmla="*/ 2147483646 w 709"/>
              <a:gd name="T21" fmla="*/ 2147483646 h 316"/>
              <a:gd name="T22" fmla="*/ 2147483646 w 709"/>
              <a:gd name="T23" fmla="*/ 2147483646 h 316"/>
              <a:gd name="T24" fmla="*/ 2147483646 w 709"/>
              <a:gd name="T25" fmla="*/ 2147483646 h 316"/>
              <a:gd name="T26" fmla="*/ 2147483646 w 709"/>
              <a:gd name="T27" fmla="*/ 2147483646 h 316"/>
              <a:gd name="T28" fmla="*/ 2147483646 w 709"/>
              <a:gd name="T29" fmla="*/ 2147483646 h 3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09" h="316">
                <a:moveTo>
                  <a:pt x="706" y="197"/>
                </a:moveTo>
                <a:cubicBezTo>
                  <a:pt x="642" y="218"/>
                  <a:pt x="637" y="231"/>
                  <a:pt x="578" y="270"/>
                </a:cubicBezTo>
                <a:cubicBezTo>
                  <a:pt x="551" y="288"/>
                  <a:pt x="547" y="305"/>
                  <a:pt x="514" y="316"/>
                </a:cubicBezTo>
                <a:cubicBezTo>
                  <a:pt x="468" y="313"/>
                  <a:pt x="422" y="312"/>
                  <a:pt x="377" y="307"/>
                </a:cubicBezTo>
                <a:cubicBezTo>
                  <a:pt x="348" y="304"/>
                  <a:pt x="323" y="283"/>
                  <a:pt x="294" y="279"/>
                </a:cubicBezTo>
                <a:cubicBezTo>
                  <a:pt x="230" y="271"/>
                  <a:pt x="166" y="268"/>
                  <a:pt x="102" y="261"/>
                </a:cubicBezTo>
                <a:cubicBezTo>
                  <a:pt x="84" y="255"/>
                  <a:pt x="65" y="249"/>
                  <a:pt x="47" y="243"/>
                </a:cubicBezTo>
                <a:cubicBezTo>
                  <a:pt x="38" y="240"/>
                  <a:pt x="20" y="234"/>
                  <a:pt x="20" y="234"/>
                </a:cubicBezTo>
                <a:cubicBezTo>
                  <a:pt x="0" y="172"/>
                  <a:pt x="14" y="240"/>
                  <a:pt x="29" y="179"/>
                </a:cubicBezTo>
                <a:cubicBezTo>
                  <a:pt x="51" y="90"/>
                  <a:pt x="21" y="102"/>
                  <a:pt x="84" y="60"/>
                </a:cubicBezTo>
                <a:cubicBezTo>
                  <a:pt x="87" y="51"/>
                  <a:pt x="86" y="39"/>
                  <a:pt x="93" y="32"/>
                </a:cubicBezTo>
                <a:cubicBezTo>
                  <a:pt x="125" y="0"/>
                  <a:pt x="255" y="53"/>
                  <a:pt x="294" y="69"/>
                </a:cubicBezTo>
                <a:cubicBezTo>
                  <a:pt x="343" y="115"/>
                  <a:pt x="491" y="120"/>
                  <a:pt x="550" y="124"/>
                </a:cubicBezTo>
                <a:cubicBezTo>
                  <a:pt x="599" y="140"/>
                  <a:pt x="644" y="159"/>
                  <a:pt x="687" y="188"/>
                </a:cubicBezTo>
                <a:cubicBezTo>
                  <a:pt x="709" y="220"/>
                  <a:pt x="706" y="226"/>
                  <a:pt x="706" y="197"/>
                </a:cubicBezTo>
                <a:close/>
              </a:path>
            </a:pathLst>
          </a:custGeom>
          <a:solidFill>
            <a:srgbClr val="CCECFF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55" name="Freeform 60"/>
          <p:cNvSpPr>
            <a:spLocks/>
          </p:cNvSpPr>
          <p:nvPr/>
        </p:nvSpPr>
        <p:spPr bwMode="auto">
          <a:xfrm>
            <a:off x="5148263" y="4724400"/>
            <a:ext cx="876300" cy="500063"/>
          </a:xfrm>
          <a:custGeom>
            <a:avLst/>
            <a:gdLst>
              <a:gd name="T0" fmla="*/ 2147483646 w 674"/>
              <a:gd name="T1" fmla="*/ 2147483646 h 332"/>
              <a:gd name="T2" fmla="*/ 2147483646 w 674"/>
              <a:gd name="T3" fmla="*/ 2147483646 h 332"/>
              <a:gd name="T4" fmla="*/ 2147483646 w 674"/>
              <a:gd name="T5" fmla="*/ 2147483646 h 332"/>
              <a:gd name="T6" fmla="*/ 2147483646 w 674"/>
              <a:gd name="T7" fmla="*/ 2147483646 h 332"/>
              <a:gd name="T8" fmla="*/ 2147483646 w 674"/>
              <a:gd name="T9" fmla="*/ 2147483646 h 332"/>
              <a:gd name="T10" fmla="*/ 2147483646 w 674"/>
              <a:gd name="T11" fmla="*/ 2147483646 h 332"/>
              <a:gd name="T12" fmla="*/ 2147483646 w 674"/>
              <a:gd name="T13" fmla="*/ 2147483646 h 332"/>
              <a:gd name="T14" fmla="*/ 2147483646 w 674"/>
              <a:gd name="T15" fmla="*/ 2147483646 h 332"/>
              <a:gd name="T16" fmla="*/ 2147483646 w 674"/>
              <a:gd name="T17" fmla="*/ 2147483646 h 332"/>
              <a:gd name="T18" fmla="*/ 2147483646 w 674"/>
              <a:gd name="T19" fmla="*/ 2147483646 h 332"/>
              <a:gd name="T20" fmla="*/ 2147483646 w 674"/>
              <a:gd name="T21" fmla="*/ 2147483646 h 332"/>
              <a:gd name="T22" fmla="*/ 2147483646 w 674"/>
              <a:gd name="T23" fmla="*/ 2147483646 h 332"/>
              <a:gd name="T24" fmla="*/ 2147483646 w 674"/>
              <a:gd name="T25" fmla="*/ 2147483646 h 332"/>
              <a:gd name="T26" fmla="*/ 2147483646 w 674"/>
              <a:gd name="T27" fmla="*/ 2147483646 h 332"/>
              <a:gd name="T28" fmla="*/ 2147483646 w 674"/>
              <a:gd name="T29" fmla="*/ 2147483646 h 332"/>
              <a:gd name="T30" fmla="*/ 2147483646 w 674"/>
              <a:gd name="T31" fmla="*/ 2147483646 h 332"/>
              <a:gd name="T32" fmla="*/ 2147483646 w 674"/>
              <a:gd name="T33" fmla="*/ 2147483646 h 332"/>
              <a:gd name="T34" fmla="*/ 2147483646 w 674"/>
              <a:gd name="T35" fmla="*/ 2147483646 h 3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74" h="332">
                <a:moveTo>
                  <a:pt x="655" y="250"/>
                </a:moveTo>
                <a:cubicBezTo>
                  <a:pt x="613" y="264"/>
                  <a:pt x="570" y="266"/>
                  <a:pt x="527" y="278"/>
                </a:cubicBezTo>
                <a:cubicBezTo>
                  <a:pt x="507" y="309"/>
                  <a:pt x="498" y="320"/>
                  <a:pt x="463" y="332"/>
                </a:cubicBezTo>
                <a:cubicBezTo>
                  <a:pt x="454" y="329"/>
                  <a:pt x="444" y="328"/>
                  <a:pt x="436" y="323"/>
                </a:cubicBezTo>
                <a:cubicBezTo>
                  <a:pt x="428" y="319"/>
                  <a:pt x="425" y="309"/>
                  <a:pt x="417" y="305"/>
                </a:cubicBezTo>
                <a:cubicBezTo>
                  <a:pt x="400" y="297"/>
                  <a:pt x="380" y="293"/>
                  <a:pt x="362" y="287"/>
                </a:cubicBezTo>
                <a:cubicBezTo>
                  <a:pt x="353" y="284"/>
                  <a:pt x="335" y="278"/>
                  <a:pt x="335" y="278"/>
                </a:cubicBezTo>
                <a:cubicBezTo>
                  <a:pt x="296" y="251"/>
                  <a:pt x="259" y="205"/>
                  <a:pt x="216" y="186"/>
                </a:cubicBezTo>
                <a:cubicBezTo>
                  <a:pt x="154" y="159"/>
                  <a:pt x="89" y="163"/>
                  <a:pt x="24" y="150"/>
                </a:cubicBezTo>
                <a:cubicBezTo>
                  <a:pt x="0" y="76"/>
                  <a:pt x="34" y="68"/>
                  <a:pt x="79" y="31"/>
                </a:cubicBezTo>
                <a:cubicBezTo>
                  <a:pt x="115" y="1"/>
                  <a:pt x="76" y="19"/>
                  <a:pt x="125" y="3"/>
                </a:cubicBezTo>
                <a:cubicBezTo>
                  <a:pt x="253" y="14"/>
                  <a:pt x="200" y="0"/>
                  <a:pt x="289" y="31"/>
                </a:cubicBezTo>
                <a:cubicBezTo>
                  <a:pt x="299" y="35"/>
                  <a:pt x="307" y="45"/>
                  <a:pt x="317" y="49"/>
                </a:cubicBezTo>
                <a:cubicBezTo>
                  <a:pt x="335" y="57"/>
                  <a:pt x="372" y="67"/>
                  <a:pt x="372" y="67"/>
                </a:cubicBezTo>
                <a:cubicBezTo>
                  <a:pt x="406" y="90"/>
                  <a:pt x="440" y="114"/>
                  <a:pt x="472" y="140"/>
                </a:cubicBezTo>
                <a:cubicBezTo>
                  <a:pt x="479" y="146"/>
                  <a:pt x="482" y="155"/>
                  <a:pt x="490" y="159"/>
                </a:cubicBezTo>
                <a:cubicBezTo>
                  <a:pt x="526" y="177"/>
                  <a:pt x="571" y="182"/>
                  <a:pt x="609" y="195"/>
                </a:cubicBezTo>
                <a:cubicBezTo>
                  <a:pt x="670" y="236"/>
                  <a:pt x="674" y="212"/>
                  <a:pt x="655" y="250"/>
                </a:cubicBezTo>
                <a:close/>
              </a:path>
            </a:pathLst>
          </a:custGeom>
          <a:solidFill>
            <a:srgbClr val="CCECFF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56" name="Rectangle 61"/>
          <p:cNvSpPr>
            <a:spLocks noChangeArrowheads="1"/>
          </p:cNvSpPr>
          <p:nvPr/>
        </p:nvSpPr>
        <p:spPr bwMode="auto">
          <a:xfrm>
            <a:off x="4643438" y="3263900"/>
            <a:ext cx="180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/>
              <a:t>Physical resources</a:t>
            </a:r>
            <a:endParaRPr lang="en-US" altLang="fr-FR" sz="1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8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8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8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8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8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94" grpId="0" animBg="1"/>
      <p:bldP spid="88098" grpId="0"/>
      <p:bldP spid="88099" grpId="0"/>
      <p:bldP spid="88100" grpId="0"/>
      <p:bldP spid="88101" grpId="0" animBg="1"/>
      <p:bldP spid="88102" grpId="0"/>
      <p:bldP spid="88103" grpId="0"/>
      <p:bldP spid="88104" grpId="0" animBg="1"/>
      <p:bldP spid="88105" grpId="0" animBg="1"/>
      <p:bldP spid="88106" grpId="0" animBg="1"/>
      <p:bldP spid="88107" grpId="0" animBg="1"/>
      <p:bldP spid="88108" grpId="0" animBg="1"/>
      <p:bldP spid="88109" grpId="0" animBg="1"/>
      <p:bldP spid="88110" grpId="0" animBg="1"/>
      <p:bldP spid="88111" grpId="0" animBg="1"/>
      <p:bldP spid="88116" grpId="0"/>
      <p:bldP spid="88117" grpId="0" animBg="1"/>
      <p:bldP spid="88118" grpId="0" animBg="1"/>
      <p:bldP spid="88119" grpId="0" animBg="1"/>
      <p:bldP spid="881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 smtClean="0"/>
              <a:t>Relational</a:t>
            </a:r>
            <a:r>
              <a:rPr lang="fr-FR" dirty="0" smtClean="0"/>
              <a:t> Business Model</a:t>
            </a:r>
          </a:p>
        </p:txBody>
      </p:sp>
      <p:sp>
        <p:nvSpPr>
          <p:cNvPr id="39939" name="AutoShape 3"/>
          <p:cNvSpPr>
            <a:spLocks noChangeAspect="1" noChangeArrowheads="1"/>
          </p:cNvSpPr>
          <p:nvPr/>
        </p:nvSpPr>
        <p:spPr bwMode="auto">
          <a:xfrm>
            <a:off x="-396875" y="1196975"/>
            <a:ext cx="90011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03238" y="2997200"/>
            <a:ext cx="1800225" cy="7207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40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Reputation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b="1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022600" y="2997200"/>
            <a:ext cx="1800225" cy="720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latin typeface="Times New Roman" panose="02020603050405020304" pitchFamily="18" charset="0"/>
                <a:cs typeface="Arial" panose="020B0604020202020204" pitchFamily="34" charset="0"/>
              </a:rPr>
              <a:t>Social Capital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b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543550" y="1917700"/>
            <a:ext cx="18002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Partnerships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b="1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543550" y="4076700"/>
            <a:ext cx="1836738" cy="865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Physical Resources (stadium)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b="1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H="1">
            <a:off x="2303463" y="3357563"/>
            <a:ext cx="719137" cy="158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V="1">
            <a:off x="4822825" y="2636838"/>
            <a:ext cx="720725" cy="3603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4822825" y="3717925"/>
            <a:ext cx="720725" cy="3587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1692275" y="4076700"/>
            <a:ext cx="1690688" cy="72072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Individual networking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V="1">
            <a:off x="2663825" y="3357563"/>
            <a:ext cx="0" cy="7191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>
            <a:off x="3563938" y="4257675"/>
            <a:ext cx="1800225" cy="7191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 infrastructure development</a:t>
            </a: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4464050" y="3897313"/>
            <a:ext cx="719138" cy="3603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3743325" y="1557338"/>
            <a:ext cx="1620838" cy="7191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CRM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Activation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 to B</a:t>
            </a:r>
            <a:endParaRPr lang="fr-FR" altLang="fr-FR" sz="1400" b="1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H="1" flipV="1">
            <a:off x="4464050" y="2276475"/>
            <a:ext cx="719138" cy="5413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6227763" y="4941888"/>
            <a:ext cx="36512" cy="21590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 flipH="1">
            <a:off x="1222375" y="5157788"/>
            <a:ext cx="5041900" cy="1587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 flipV="1">
            <a:off x="1222375" y="3717925"/>
            <a:ext cx="1588" cy="1439863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>
            <a:off x="6083300" y="2636838"/>
            <a:ext cx="0" cy="14398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flipV="1">
            <a:off x="6804025" y="2636838"/>
            <a:ext cx="0" cy="14398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58" name="Rectangle 25"/>
          <p:cNvSpPr>
            <a:spLocks noChangeArrowheads="1"/>
          </p:cNvSpPr>
          <p:nvPr/>
        </p:nvSpPr>
        <p:spPr bwMode="auto">
          <a:xfrm>
            <a:off x="322263" y="5518150"/>
            <a:ext cx="541337" cy="3587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9959" name="Line 26"/>
          <p:cNvSpPr>
            <a:spLocks noChangeShapeType="1"/>
          </p:cNvSpPr>
          <p:nvPr/>
        </p:nvSpPr>
        <p:spPr bwMode="auto">
          <a:xfrm>
            <a:off x="3022600" y="5697538"/>
            <a:ext cx="541338" cy="158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60" name="Line 27"/>
          <p:cNvSpPr>
            <a:spLocks noChangeShapeType="1"/>
          </p:cNvSpPr>
          <p:nvPr/>
        </p:nvSpPr>
        <p:spPr bwMode="auto">
          <a:xfrm>
            <a:off x="3022600" y="6237288"/>
            <a:ext cx="541338" cy="1587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61" name="Line 28"/>
          <p:cNvSpPr>
            <a:spLocks noChangeShapeType="1"/>
          </p:cNvSpPr>
          <p:nvPr/>
        </p:nvSpPr>
        <p:spPr bwMode="auto">
          <a:xfrm>
            <a:off x="5364163" y="5697538"/>
            <a:ext cx="539750" cy="158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62" name="Text Box 29"/>
          <p:cNvSpPr txBox="1">
            <a:spLocks noChangeArrowheads="1"/>
          </p:cNvSpPr>
          <p:nvPr/>
        </p:nvSpPr>
        <p:spPr bwMode="auto">
          <a:xfrm>
            <a:off x="863600" y="5518150"/>
            <a:ext cx="18002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Times New Roman" panose="02020603050405020304" pitchFamily="18" charset="0"/>
                <a:cs typeface="Arial" panose="020B0604020202020204" pitchFamily="34" charset="0"/>
              </a:rPr>
              <a:t>Resources Basis</a:t>
            </a:r>
            <a:endParaRPr lang="fr-FR" altLang="fr-FR" sz="140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9963" name="Text Box 30"/>
          <p:cNvSpPr txBox="1">
            <a:spLocks noChangeArrowheads="1"/>
          </p:cNvSpPr>
          <p:nvPr/>
        </p:nvSpPr>
        <p:spPr bwMode="auto">
          <a:xfrm>
            <a:off x="3563938" y="6057900"/>
            <a:ext cx="18002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Times New Roman" panose="02020603050405020304" pitchFamily="18" charset="0"/>
                <a:cs typeface="Arial" panose="020B0604020202020204" pitchFamily="34" charset="0"/>
              </a:rPr>
              <a:t>Indirect impact</a:t>
            </a:r>
            <a:endParaRPr lang="fr-FR" altLang="fr-FR" sz="140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9964" name="Oval 31"/>
          <p:cNvSpPr>
            <a:spLocks noChangeArrowheads="1"/>
          </p:cNvSpPr>
          <p:nvPr/>
        </p:nvSpPr>
        <p:spPr bwMode="auto">
          <a:xfrm>
            <a:off x="322263" y="6237288"/>
            <a:ext cx="541337" cy="3603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9965" name="Text Box 32"/>
          <p:cNvSpPr txBox="1">
            <a:spLocks noChangeArrowheads="1"/>
          </p:cNvSpPr>
          <p:nvPr/>
        </p:nvSpPr>
        <p:spPr bwMode="auto">
          <a:xfrm>
            <a:off x="3563938" y="5518150"/>
            <a:ext cx="18002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Times New Roman" panose="02020603050405020304" pitchFamily="18" charset="0"/>
                <a:cs typeface="Arial" panose="020B0604020202020204" pitchFamily="34" charset="0"/>
              </a:rPr>
              <a:t>Direct impact</a:t>
            </a:r>
            <a:endParaRPr lang="fr-FR" altLang="fr-FR" sz="140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9966" name="Text Box 33"/>
          <p:cNvSpPr txBox="1">
            <a:spLocks noChangeArrowheads="1"/>
          </p:cNvSpPr>
          <p:nvPr/>
        </p:nvSpPr>
        <p:spPr bwMode="auto">
          <a:xfrm>
            <a:off x="6083300" y="5518150"/>
            <a:ext cx="18002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Times New Roman" panose="02020603050405020304" pitchFamily="18" charset="0"/>
                <a:cs typeface="Arial" panose="020B0604020202020204" pitchFamily="34" charset="0"/>
              </a:rPr>
              <a:t>Deployment</a:t>
            </a:r>
            <a:endParaRPr lang="fr-FR" altLang="fr-FR" sz="140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9967" name="Text Box 34"/>
          <p:cNvSpPr txBox="1">
            <a:spLocks noChangeArrowheads="1"/>
          </p:cNvSpPr>
          <p:nvPr/>
        </p:nvSpPr>
        <p:spPr bwMode="auto">
          <a:xfrm>
            <a:off x="863600" y="6237288"/>
            <a:ext cx="23399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Times New Roman" panose="02020603050405020304" pitchFamily="18" charset="0"/>
                <a:cs typeface="Arial" panose="020B0604020202020204" pitchFamily="34" charset="0"/>
              </a:rPr>
              <a:t>Core Competences</a:t>
            </a:r>
            <a:endParaRPr lang="fr-FR" altLang="fr-FR" sz="140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Event development ?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«"/>
              <a:defRPr/>
            </a:pPr>
            <a:r>
              <a:rPr lang="en-US" smtClean="0"/>
              <a:t>Balance between PR / Public event or Sport / Business ?</a:t>
            </a:r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endParaRPr lang="en-US" smtClean="0"/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r>
              <a:rPr lang="en-US" smtClean="0"/>
              <a:t>Question : sponsors turnover and control ?</a:t>
            </a:r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endParaRPr lang="en-US" smtClean="0"/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r>
              <a:rPr lang="en-US" smtClean="0"/>
              <a:t>PR rarity ? Overflowing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431235514@22092008-10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39179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5219700" y="2205038"/>
            <a:ext cx="20891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9600" b="1">
                <a:latin typeface="Garamond" panose="02020404030301010803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042988" y="2852738"/>
            <a:ext cx="1512887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REPUTATION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419475" y="2852738"/>
            <a:ext cx="1512888" cy="10080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rgbClr val="FFFF00"/>
                </a:solidFill>
              </a:rPr>
              <a:t>SOCIAL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rgbClr val="FFFF00"/>
                </a:solidFill>
              </a:rPr>
              <a:t>CAPITAL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rgbClr val="FFFF00"/>
                </a:solidFill>
              </a:rPr>
              <a:t>BRAND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651500" y="1484313"/>
            <a:ext cx="1512888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SPONSORSHIP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5724525" y="4221163"/>
            <a:ext cx="1512888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PHYSICAL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SUPPORT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4932363" y="2492375"/>
            <a:ext cx="7191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5219700" y="2708275"/>
            <a:ext cx="215900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H="1">
            <a:off x="1835150" y="1916113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835150" y="191611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3779838" y="1989138"/>
            <a:ext cx="215900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4932363" y="3860800"/>
            <a:ext cx="7921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5219700" y="3644900"/>
            <a:ext cx="215900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H="1">
            <a:off x="2555875" y="33575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2916238" y="2997200"/>
            <a:ext cx="215900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2555875" y="35734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9" name="Oval 21"/>
          <p:cNvSpPr>
            <a:spLocks noChangeArrowheads="1"/>
          </p:cNvSpPr>
          <p:nvPr/>
        </p:nvSpPr>
        <p:spPr bwMode="auto">
          <a:xfrm>
            <a:off x="2916238" y="3644900"/>
            <a:ext cx="215900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 flipV="1">
            <a:off x="6516688" y="24923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71" name="Oval 23"/>
          <p:cNvSpPr>
            <a:spLocks noChangeArrowheads="1"/>
          </p:cNvSpPr>
          <p:nvPr/>
        </p:nvSpPr>
        <p:spPr bwMode="auto">
          <a:xfrm>
            <a:off x="4211638" y="5157788"/>
            <a:ext cx="215900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 flipH="1">
            <a:off x="1979613" y="4941888"/>
            <a:ext cx="3744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 flipV="1">
            <a:off x="1979613" y="386080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6877050" y="24923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75" name="Oval 27"/>
          <p:cNvSpPr>
            <a:spLocks noChangeArrowheads="1"/>
          </p:cNvSpPr>
          <p:nvPr/>
        </p:nvSpPr>
        <p:spPr bwMode="auto">
          <a:xfrm>
            <a:off x="6227763" y="3068638"/>
            <a:ext cx="215900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076" name="Oval 28"/>
          <p:cNvSpPr>
            <a:spLocks noChangeArrowheads="1"/>
          </p:cNvSpPr>
          <p:nvPr/>
        </p:nvSpPr>
        <p:spPr bwMode="auto">
          <a:xfrm>
            <a:off x="6948488" y="3068638"/>
            <a:ext cx="215900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9240" name="Oval 29"/>
          <p:cNvSpPr>
            <a:spLocks noChangeArrowheads="1"/>
          </p:cNvSpPr>
          <p:nvPr/>
        </p:nvSpPr>
        <p:spPr bwMode="auto">
          <a:xfrm>
            <a:off x="5867400" y="5445125"/>
            <a:ext cx="12969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Hospitality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Management</a:t>
            </a:r>
          </a:p>
        </p:txBody>
      </p:sp>
      <p:sp>
        <p:nvSpPr>
          <p:cNvPr id="9241" name="Oval 30"/>
          <p:cNvSpPr>
            <a:spLocks noChangeArrowheads="1"/>
          </p:cNvSpPr>
          <p:nvPr/>
        </p:nvSpPr>
        <p:spPr bwMode="auto">
          <a:xfrm>
            <a:off x="5795963" y="404813"/>
            <a:ext cx="12969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CRM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Negociation</a:t>
            </a:r>
          </a:p>
        </p:txBody>
      </p:sp>
      <p:sp>
        <p:nvSpPr>
          <p:cNvPr id="9242" name="Oval 31"/>
          <p:cNvSpPr>
            <a:spLocks noChangeArrowheads="1"/>
          </p:cNvSpPr>
          <p:nvPr/>
        </p:nvSpPr>
        <p:spPr bwMode="auto">
          <a:xfrm>
            <a:off x="3563938" y="4005263"/>
            <a:ext cx="1296987" cy="863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solidFill>
                  <a:srgbClr val="FFFF00"/>
                </a:solidFill>
              </a:rPr>
              <a:t>Interpersonnal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solidFill>
                  <a:srgbClr val="FFFF00"/>
                </a:solidFill>
              </a:rPr>
              <a:t>Networking</a:t>
            </a:r>
          </a:p>
        </p:txBody>
      </p:sp>
      <p:sp>
        <p:nvSpPr>
          <p:cNvPr id="9243" name="Oval 32"/>
          <p:cNvSpPr>
            <a:spLocks noChangeArrowheads="1"/>
          </p:cNvSpPr>
          <p:nvPr/>
        </p:nvSpPr>
        <p:spPr bwMode="auto">
          <a:xfrm>
            <a:off x="468313" y="4076700"/>
            <a:ext cx="12969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Sport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Management</a:t>
            </a:r>
          </a:p>
        </p:txBody>
      </p:sp>
      <p:sp>
        <p:nvSpPr>
          <p:cNvPr id="9244" name="Line 33"/>
          <p:cNvSpPr>
            <a:spLocks noChangeShapeType="1"/>
          </p:cNvSpPr>
          <p:nvPr/>
        </p:nvSpPr>
        <p:spPr bwMode="auto">
          <a:xfrm flipV="1">
            <a:off x="4211638" y="38608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45" name="Line 34"/>
          <p:cNvSpPr>
            <a:spLocks noChangeShapeType="1"/>
          </p:cNvSpPr>
          <p:nvPr/>
        </p:nvSpPr>
        <p:spPr bwMode="auto">
          <a:xfrm flipV="1">
            <a:off x="6516688" y="52292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46" name="Line 35"/>
          <p:cNvSpPr>
            <a:spLocks noChangeShapeType="1"/>
          </p:cNvSpPr>
          <p:nvPr/>
        </p:nvSpPr>
        <p:spPr bwMode="auto">
          <a:xfrm flipV="1">
            <a:off x="1187450" y="38608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47" name="Line 36"/>
          <p:cNvSpPr>
            <a:spLocks noChangeShapeType="1"/>
          </p:cNvSpPr>
          <p:nvPr/>
        </p:nvSpPr>
        <p:spPr bwMode="auto">
          <a:xfrm>
            <a:off x="6443663" y="12684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48" name="Rectangle 41"/>
          <p:cNvSpPr>
            <a:spLocks noChangeArrowheads="1"/>
          </p:cNvSpPr>
          <p:nvPr/>
        </p:nvSpPr>
        <p:spPr bwMode="auto">
          <a:xfrm>
            <a:off x="179388" y="5705475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249" name="Oval 42"/>
          <p:cNvSpPr>
            <a:spLocks noChangeArrowheads="1"/>
          </p:cNvSpPr>
          <p:nvPr/>
        </p:nvSpPr>
        <p:spPr bwMode="auto">
          <a:xfrm>
            <a:off x="179388" y="6281738"/>
            <a:ext cx="6492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250" name="Text Box 43"/>
          <p:cNvSpPr txBox="1">
            <a:spLocks noChangeArrowheads="1"/>
          </p:cNvSpPr>
          <p:nvPr/>
        </p:nvSpPr>
        <p:spPr bwMode="auto">
          <a:xfrm>
            <a:off x="900113" y="5705475"/>
            <a:ext cx="1512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/>
              <a:t>resources</a:t>
            </a:r>
          </a:p>
        </p:txBody>
      </p:sp>
      <p:sp>
        <p:nvSpPr>
          <p:cNvPr id="9251" name="Text Box 44"/>
          <p:cNvSpPr txBox="1">
            <a:spLocks noChangeArrowheads="1"/>
          </p:cNvSpPr>
          <p:nvPr/>
        </p:nvSpPr>
        <p:spPr bwMode="auto">
          <a:xfrm>
            <a:off x="900113" y="6308725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/>
              <a:t>competencies</a:t>
            </a:r>
          </a:p>
        </p:txBody>
      </p:sp>
      <p:sp>
        <p:nvSpPr>
          <p:cNvPr id="9252" name="Rectangle 45"/>
          <p:cNvSpPr>
            <a:spLocks noChangeArrowheads="1"/>
          </p:cNvSpPr>
          <p:nvPr/>
        </p:nvSpPr>
        <p:spPr bwMode="auto">
          <a:xfrm>
            <a:off x="0" y="5562600"/>
            <a:ext cx="2411413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253" name="Line 46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54" name="Text Box 47"/>
          <p:cNvSpPr txBox="1">
            <a:spLocks noChangeArrowheads="1"/>
          </p:cNvSpPr>
          <p:nvPr/>
        </p:nvSpPr>
        <p:spPr bwMode="auto">
          <a:xfrm>
            <a:off x="900113" y="0"/>
            <a:ext cx="741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i="1">
                <a:solidFill>
                  <a:srgbClr val="FFFF00"/>
                </a:solidFill>
              </a:rPr>
              <a:t>Relational (« Meetic ») Business Model </a:t>
            </a:r>
          </a:p>
        </p:txBody>
      </p:sp>
      <p:sp>
        <p:nvSpPr>
          <p:cNvPr id="9255" name="Rectangle 49"/>
          <p:cNvSpPr>
            <a:spLocks noChangeArrowheads="1"/>
          </p:cNvSpPr>
          <p:nvPr/>
        </p:nvSpPr>
        <p:spPr bwMode="auto">
          <a:xfrm>
            <a:off x="7308850" y="1916113"/>
            <a:ext cx="1727200" cy="3241675"/>
          </a:xfrm>
          <a:prstGeom prst="rect">
            <a:avLst/>
          </a:prstGeom>
          <a:solidFill>
            <a:schemeClr val="accent1">
              <a:alpha val="1490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 err="1"/>
              <a:t>Offer</a:t>
            </a:r>
            <a:r>
              <a:rPr lang="fr-FR" altLang="fr-FR" sz="1800" dirty="0"/>
              <a:t> </a:t>
            </a:r>
            <a:r>
              <a:rPr lang="fr-FR" altLang="fr-FR" sz="1800" dirty="0" err="1"/>
              <a:t>attractivity</a:t>
            </a:r>
            <a:endParaRPr lang="fr-FR" altLang="fr-FR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fr-FR" altLang="fr-FR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fr-FR" altLang="fr-FR" sz="1200" dirty="0"/>
              <a:t>SPONSORSHIP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fr-FR" altLang="fr-FR" sz="1200" dirty="0"/>
              <a:t>PR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fr-FR" altLang="fr-FR" sz="1200" dirty="0" err="1"/>
              <a:t>Visibility</a:t>
            </a:r>
            <a:endParaRPr lang="fr-FR" altLang="fr-FR" sz="1200" dirty="0"/>
          </a:p>
          <a:p>
            <a:pPr lvl="1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fr-FR" altLang="fr-FR" sz="1200" dirty="0" smtClean="0"/>
              <a:t>CSR</a:t>
            </a:r>
            <a:endParaRPr lang="fr-FR" altLang="fr-FR" sz="1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fr-FR" altLang="fr-FR" sz="1200" dirty="0"/>
              <a:t>Media </a:t>
            </a:r>
            <a:r>
              <a:rPr lang="fr-FR" altLang="fr-FR" sz="1200" dirty="0" err="1" smtClean="0"/>
              <a:t>rights</a:t>
            </a:r>
            <a:endParaRPr lang="fr-FR" altLang="fr-FR" sz="12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fr-FR" altLang="fr-FR" sz="1200" dirty="0" err="1" smtClean="0"/>
              <a:t>Ticketing</a:t>
            </a:r>
            <a:endParaRPr lang="fr-FR" altLang="fr-FR" sz="1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fr-FR" alt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9" grpId="0" animBg="1"/>
      <p:bldP spid="2060" grpId="0" animBg="1"/>
      <p:bldP spid="2061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fficheTson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41148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4" descr="open_sud_de_france_de_tennis_photo_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4813"/>
            <a:ext cx="42481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4403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7838"/>
            <a:ext cx="3883025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5250"/>
            <a:ext cx="3097212" cy="34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22713"/>
            <a:ext cx="42243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763270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4717"/>
            <a:ext cx="8064896" cy="625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46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200800" cy="558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37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8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6540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27"/>
            <a:ext cx="4824536" cy="68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63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93885"/>
            <a:ext cx="4176464" cy="234926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4" y="2693885"/>
            <a:ext cx="4157664" cy="23282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6304" y="8367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0000"/>
                </a:solidFill>
              </a:rPr>
              <a:t>Business Model Evolution &amp; Innovation ? </a:t>
            </a:r>
            <a:endParaRPr lang="fr-FR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6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97818561761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0350"/>
            <a:ext cx="48101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Future ?		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 dirty="0" smtClean="0"/>
              <a:t>New place (stadium) and new business model ?</a:t>
            </a:r>
          </a:p>
          <a:p>
            <a:pPr eaLnBrk="1" hangingPunct="1">
              <a:defRPr/>
            </a:pPr>
            <a:endParaRPr lang="fr-FR" sz="2800" dirty="0" smtClean="0"/>
          </a:p>
          <a:p>
            <a:pPr eaLnBrk="1" hangingPunct="1">
              <a:defRPr/>
            </a:pPr>
            <a:r>
              <a:rPr lang="fr-FR" sz="2800" dirty="0" err="1" smtClean="0"/>
              <a:t>Competencies</a:t>
            </a:r>
            <a:r>
              <a:rPr lang="fr-FR" sz="2800" dirty="0" smtClean="0"/>
              <a:t> ?</a:t>
            </a:r>
          </a:p>
          <a:p>
            <a:pPr eaLnBrk="1" hangingPunct="1">
              <a:defRPr/>
            </a:pPr>
            <a:endParaRPr lang="fr-FR" sz="2800" dirty="0" smtClean="0"/>
          </a:p>
          <a:p>
            <a:pPr eaLnBrk="1" hangingPunct="1">
              <a:defRPr/>
            </a:pPr>
            <a:r>
              <a:rPr lang="fr-FR" sz="2800" dirty="0" err="1" smtClean="0"/>
              <a:t>Reputation</a:t>
            </a:r>
            <a:r>
              <a:rPr lang="fr-FR" sz="2800" dirty="0" smtClean="0"/>
              <a:t> – relation Construction ?</a:t>
            </a:r>
          </a:p>
          <a:p>
            <a:pPr eaLnBrk="1" hangingPunct="1">
              <a:defRPr/>
            </a:pPr>
            <a:endParaRPr lang="fr-FR" sz="2800" dirty="0" smtClean="0"/>
          </a:p>
          <a:p>
            <a:pPr eaLnBrk="1" hangingPunct="1">
              <a:defRPr/>
            </a:pPr>
            <a:r>
              <a:rPr lang="fr-FR" sz="2800" dirty="0" smtClean="0"/>
              <a:t>To </a:t>
            </a:r>
            <a:r>
              <a:rPr lang="fr-FR" sz="2800" dirty="0" err="1" smtClean="0"/>
              <a:t>pay</a:t>
            </a:r>
            <a:r>
              <a:rPr lang="fr-FR" sz="2800" dirty="0" smtClean="0"/>
              <a:t> the </a:t>
            </a:r>
            <a:r>
              <a:rPr lang="fr-FR" sz="2800" dirty="0" err="1" smtClean="0"/>
              <a:t>players</a:t>
            </a:r>
            <a:r>
              <a:rPr lang="fr-FR" sz="2800" dirty="0" smtClean="0"/>
              <a:t> (the central </a:t>
            </a:r>
            <a:r>
              <a:rPr lang="fr-FR" sz="2800" dirty="0" err="1" smtClean="0"/>
              <a:t>offer</a:t>
            </a:r>
            <a:r>
              <a:rPr lang="fr-FR" sz="2800" dirty="0" smtClean="0"/>
              <a:t>) </a:t>
            </a:r>
            <a:r>
              <a:rPr lang="fr-FR" sz="2800" dirty="0" err="1" smtClean="0"/>
              <a:t>you</a:t>
            </a:r>
            <a:r>
              <a:rPr lang="fr-FR" sz="2800" dirty="0" smtClean="0"/>
              <a:t> </a:t>
            </a:r>
            <a:r>
              <a:rPr lang="fr-FR" sz="2800" dirty="0" err="1" smtClean="0"/>
              <a:t>need</a:t>
            </a:r>
            <a:r>
              <a:rPr lang="fr-FR" sz="2800" dirty="0" smtClean="0"/>
              <a:t> money ! </a:t>
            </a:r>
          </a:p>
          <a:p>
            <a:pPr eaLnBrk="1" hangingPunct="1">
              <a:defRPr/>
            </a:pPr>
            <a:endParaRPr lang="fr-FR" sz="2800" dirty="0"/>
          </a:p>
          <a:p>
            <a:pPr eaLnBrk="1" hangingPunct="1">
              <a:defRPr/>
            </a:pPr>
            <a:r>
              <a:rPr lang="fr-FR" sz="2800" dirty="0" err="1" smtClean="0"/>
              <a:t>Coopetition</a:t>
            </a:r>
            <a:r>
              <a:rPr lang="fr-FR" sz="2800" dirty="0" smtClean="0"/>
              <a:t> / Resource-Supplier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"/>
            <a:ext cx="7772400" cy="1196752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solidFill>
                  <a:srgbClr val="000000"/>
                </a:solidFill>
              </a:rPr>
              <a:t>Your </a:t>
            </a:r>
            <a:r>
              <a:rPr lang="fr-FR" dirty="0" err="1" smtClean="0">
                <a:solidFill>
                  <a:srgbClr val="000000"/>
                </a:solidFill>
              </a:rPr>
              <a:t>difficulties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1378436"/>
            <a:ext cx="6400800" cy="2638425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 smtClean="0">
                <a:solidFill>
                  <a:srgbClr val="000000"/>
                </a:solidFill>
              </a:rPr>
              <a:t>The business of Public Relations </a:t>
            </a:r>
          </a:p>
          <a:p>
            <a:pPr eaLnBrk="1" hangingPunct="1">
              <a:defRPr/>
            </a:pPr>
            <a:r>
              <a:rPr lang="fr-FR" sz="2800" dirty="0" smtClean="0">
                <a:solidFill>
                  <a:srgbClr val="000000"/>
                </a:solidFill>
              </a:rPr>
              <a:t>Entertainment = people !</a:t>
            </a:r>
          </a:p>
          <a:p>
            <a:pPr eaLnBrk="1" hangingPunct="1">
              <a:defRPr/>
            </a:pPr>
            <a:r>
              <a:rPr lang="fr-FR" sz="2800" dirty="0" smtClean="0">
                <a:solidFill>
                  <a:srgbClr val="000000"/>
                </a:solidFill>
              </a:rPr>
              <a:t>ROI for </a:t>
            </a:r>
            <a:r>
              <a:rPr lang="fr-FR" sz="2800" dirty="0" err="1" smtClean="0">
                <a:solidFill>
                  <a:srgbClr val="000000"/>
                </a:solidFill>
              </a:rPr>
              <a:t>your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customer</a:t>
            </a:r>
            <a:r>
              <a:rPr lang="fr-FR" sz="2800" dirty="0" smtClean="0">
                <a:solidFill>
                  <a:srgbClr val="000000"/>
                </a:solidFill>
              </a:rPr>
              <a:t>…</a:t>
            </a:r>
          </a:p>
          <a:p>
            <a:pPr eaLnBrk="1" hangingPunct="1">
              <a:defRPr/>
            </a:pPr>
            <a:r>
              <a:rPr lang="fr-FR" sz="2800" dirty="0" smtClean="0">
                <a:solidFill>
                  <a:srgbClr val="000000"/>
                </a:solidFill>
              </a:rPr>
              <a:t>PR Brand = VIP Event, </a:t>
            </a:r>
            <a:r>
              <a:rPr lang="fr-FR" sz="2800" dirty="0" err="1" smtClean="0">
                <a:solidFill>
                  <a:srgbClr val="000000"/>
                </a:solidFill>
              </a:rPr>
              <a:t>is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it</a:t>
            </a:r>
            <a:r>
              <a:rPr lang="fr-FR" sz="2800" dirty="0" smtClean="0">
                <a:solidFill>
                  <a:srgbClr val="000000"/>
                </a:solidFill>
              </a:rPr>
              <a:t> possible ?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28703"/>
            <a:ext cx="5702771" cy="12605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01008"/>
            <a:ext cx="3115950" cy="31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7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RBV first model for a sport organization</a:t>
            </a: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3708400" y="1700213"/>
            <a:ext cx="2016125" cy="650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latin typeface="Tahoma" panose="020B0604030504040204" pitchFamily="34" charset="0"/>
                <a:cs typeface="Arial" panose="020B0604020202020204" pitchFamily="34" charset="0"/>
              </a:rPr>
              <a:t>Relational Resources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195513" y="765175"/>
            <a:ext cx="1997075" cy="650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b="1">
                <a:latin typeface="Tahoma" pitchFamily="34" charset="0"/>
                <a:cs typeface="Arial" charset="0"/>
              </a:rPr>
              <a:t>Partnership Resources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981075"/>
            <a:ext cx="1331913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800" b="1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Resources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600" b="1">
              <a:solidFill>
                <a:schemeClr val="tx2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portfolio </a:t>
            </a:r>
            <a:endParaRPr lang="fr-FR" altLang="fr-FR" sz="1600" b="1">
              <a:solidFill>
                <a:schemeClr val="tx2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3657600"/>
            <a:ext cx="2057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Core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Competencies,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Capabilities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49530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Performance, Sucess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447800" y="0"/>
            <a:ext cx="0" cy="685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50" name="Oval 10"/>
          <p:cNvSpPr>
            <a:spLocks noChangeArrowheads="1"/>
          </p:cNvSpPr>
          <p:nvPr/>
        </p:nvSpPr>
        <p:spPr bwMode="auto">
          <a:xfrm>
            <a:off x="3492500" y="6381750"/>
            <a:ext cx="2438400" cy="333375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b="1">
                <a:latin typeface="Arial" charset="0"/>
                <a:cs typeface="Arial" charset="0"/>
              </a:rPr>
              <a:t>Long Term</a:t>
            </a:r>
          </a:p>
        </p:txBody>
      </p:sp>
      <p:sp>
        <p:nvSpPr>
          <p:cNvPr id="163851" name="Oval 11"/>
          <p:cNvSpPr>
            <a:spLocks noChangeArrowheads="1"/>
          </p:cNvSpPr>
          <p:nvPr/>
        </p:nvSpPr>
        <p:spPr bwMode="auto">
          <a:xfrm>
            <a:off x="3206750" y="5000625"/>
            <a:ext cx="2819400" cy="5334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b="1">
                <a:latin typeface="Arial" charset="0"/>
                <a:cs typeface="Arial" charset="0"/>
              </a:rPr>
              <a:t>Sport Success</a:t>
            </a:r>
          </a:p>
        </p:txBody>
      </p:sp>
      <p:sp>
        <p:nvSpPr>
          <p:cNvPr id="163852" name="Oval 12"/>
          <p:cNvSpPr>
            <a:spLocks noChangeArrowheads="1"/>
          </p:cNvSpPr>
          <p:nvPr/>
        </p:nvSpPr>
        <p:spPr bwMode="auto">
          <a:xfrm>
            <a:off x="3203575" y="3716338"/>
            <a:ext cx="3168650" cy="838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b="1">
                <a:latin typeface="Arial" charset="0"/>
                <a:cs typeface="Arial" charset="0"/>
              </a:rPr>
              <a:t>Organizational team, </a:t>
            </a:r>
          </a:p>
          <a:p>
            <a:pPr algn="ctr" eaLnBrk="1" hangingPunct="1">
              <a:defRPr/>
            </a:pPr>
            <a:r>
              <a:rPr lang="fr-FR" b="1">
                <a:latin typeface="Arial" charset="0"/>
                <a:cs typeface="Arial" charset="0"/>
              </a:rPr>
              <a:t>Managers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0" y="3644900"/>
            <a:ext cx="8388350" cy="127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0" y="4724400"/>
            <a:ext cx="838835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8388350" y="1125538"/>
            <a:ext cx="379413" cy="36068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2000" b="1">
                <a:latin typeface="Times New Roman" pitchFamily="18" charset="0"/>
                <a:cs typeface="Arial" charset="0"/>
              </a:rPr>
              <a:t>PROPERTIES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2000" b="1">
                <a:latin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163856" name="Rectangle 16"/>
          <p:cNvSpPr>
            <a:spLocks noChangeArrowheads="1"/>
          </p:cNvSpPr>
          <p:nvPr/>
        </p:nvSpPr>
        <p:spPr bwMode="auto">
          <a:xfrm>
            <a:off x="1600200" y="609600"/>
            <a:ext cx="6356350" cy="27479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63857" name="Oval 17"/>
          <p:cNvSpPr>
            <a:spLocks noChangeArrowheads="1"/>
          </p:cNvSpPr>
          <p:nvPr/>
        </p:nvSpPr>
        <p:spPr bwMode="auto">
          <a:xfrm>
            <a:off x="1690688" y="5564188"/>
            <a:ext cx="1985962" cy="720725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b="1">
                <a:latin typeface="Arial" charset="0"/>
                <a:cs typeface="Arial" charset="0"/>
              </a:rPr>
              <a:t>Financial Sucess</a:t>
            </a:r>
          </a:p>
        </p:txBody>
      </p:sp>
      <p:sp>
        <p:nvSpPr>
          <p:cNvPr id="163858" name="Oval 18"/>
          <p:cNvSpPr>
            <a:spLocks noChangeArrowheads="1"/>
          </p:cNvSpPr>
          <p:nvPr/>
        </p:nvSpPr>
        <p:spPr bwMode="auto">
          <a:xfrm>
            <a:off x="5621338" y="5564188"/>
            <a:ext cx="1871662" cy="6477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b="1">
                <a:latin typeface="Arial" charset="0"/>
                <a:cs typeface="Arial" charset="0"/>
              </a:rPr>
              <a:t>Public Sucess</a:t>
            </a:r>
          </a:p>
        </p:txBody>
      </p:sp>
      <p:sp>
        <p:nvSpPr>
          <p:cNvPr id="163859" name="Line 19"/>
          <p:cNvSpPr>
            <a:spLocks noChangeShapeType="1"/>
          </p:cNvSpPr>
          <p:nvPr/>
        </p:nvSpPr>
        <p:spPr bwMode="auto">
          <a:xfrm>
            <a:off x="3060700" y="6310313"/>
            <a:ext cx="473075" cy="192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60" name="Line 20"/>
          <p:cNvSpPr>
            <a:spLocks noChangeShapeType="1"/>
          </p:cNvSpPr>
          <p:nvPr/>
        </p:nvSpPr>
        <p:spPr bwMode="auto">
          <a:xfrm flipH="1">
            <a:off x="5868988" y="6310313"/>
            <a:ext cx="5032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61" name="Line 21"/>
          <p:cNvSpPr>
            <a:spLocks noChangeShapeType="1"/>
          </p:cNvSpPr>
          <p:nvPr/>
        </p:nvSpPr>
        <p:spPr bwMode="auto">
          <a:xfrm>
            <a:off x="3676650" y="5924550"/>
            <a:ext cx="1944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62" name="Line 22"/>
          <p:cNvSpPr>
            <a:spLocks noChangeShapeType="1"/>
          </p:cNvSpPr>
          <p:nvPr/>
        </p:nvSpPr>
        <p:spPr bwMode="auto">
          <a:xfrm>
            <a:off x="8388350" y="3141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63" name="Line 23"/>
          <p:cNvSpPr>
            <a:spLocks noChangeShapeType="1"/>
          </p:cNvSpPr>
          <p:nvPr/>
        </p:nvSpPr>
        <p:spPr bwMode="auto">
          <a:xfrm flipH="1" flipV="1">
            <a:off x="7956550" y="2349500"/>
            <a:ext cx="4318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64" name="Line 24"/>
          <p:cNvSpPr>
            <a:spLocks noChangeShapeType="1"/>
          </p:cNvSpPr>
          <p:nvPr/>
        </p:nvSpPr>
        <p:spPr bwMode="auto">
          <a:xfrm flipH="1">
            <a:off x="6372225" y="3716338"/>
            <a:ext cx="20161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65" name="Text Box 25"/>
          <p:cNvSpPr txBox="1">
            <a:spLocks noChangeArrowheads="1"/>
          </p:cNvSpPr>
          <p:nvPr/>
        </p:nvSpPr>
        <p:spPr bwMode="auto">
          <a:xfrm>
            <a:off x="5435600" y="765175"/>
            <a:ext cx="1997075" cy="650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b="1">
                <a:latin typeface="Tahoma" pitchFamily="34" charset="0"/>
                <a:cs typeface="Arial" charset="0"/>
              </a:rPr>
              <a:t>Reputational</a:t>
            </a:r>
          </a:p>
          <a:p>
            <a:pPr algn="ctr" eaLnBrk="1" hangingPunct="1">
              <a:defRPr/>
            </a:pPr>
            <a:r>
              <a:rPr lang="fr-FR" b="1">
                <a:latin typeface="Tahoma" pitchFamily="34" charset="0"/>
                <a:cs typeface="Arial" charset="0"/>
              </a:rPr>
              <a:t>Resources</a:t>
            </a:r>
          </a:p>
        </p:txBody>
      </p:sp>
      <p:sp>
        <p:nvSpPr>
          <p:cNvPr id="163866" name="Text Box 26"/>
          <p:cNvSpPr txBox="1">
            <a:spLocks noChangeArrowheads="1"/>
          </p:cNvSpPr>
          <p:nvPr/>
        </p:nvSpPr>
        <p:spPr bwMode="auto">
          <a:xfrm>
            <a:off x="5364163" y="2636838"/>
            <a:ext cx="2016125" cy="650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b="1">
                <a:latin typeface="Tahoma" pitchFamily="34" charset="0"/>
                <a:cs typeface="Arial" charset="0"/>
              </a:rPr>
              <a:t>Physical     Resources</a:t>
            </a:r>
          </a:p>
        </p:txBody>
      </p:sp>
      <p:sp>
        <p:nvSpPr>
          <p:cNvPr id="163867" name="Line 27"/>
          <p:cNvSpPr>
            <a:spLocks noChangeShapeType="1"/>
          </p:cNvSpPr>
          <p:nvPr/>
        </p:nvSpPr>
        <p:spPr bwMode="auto">
          <a:xfrm>
            <a:off x="3203575" y="1341438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68" name="Line 28"/>
          <p:cNvSpPr>
            <a:spLocks noChangeShapeType="1"/>
          </p:cNvSpPr>
          <p:nvPr/>
        </p:nvSpPr>
        <p:spPr bwMode="auto">
          <a:xfrm>
            <a:off x="6443663" y="1341438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69" name="Line 29"/>
          <p:cNvSpPr>
            <a:spLocks noChangeShapeType="1"/>
          </p:cNvSpPr>
          <p:nvPr/>
        </p:nvSpPr>
        <p:spPr bwMode="auto">
          <a:xfrm>
            <a:off x="4211638" y="2924175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70" name="Line 30"/>
          <p:cNvSpPr>
            <a:spLocks noChangeShapeType="1"/>
          </p:cNvSpPr>
          <p:nvPr/>
        </p:nvSpPr>
        <p:spPr bwMode="auto">
          <a:xfrm>
            <a:off x="4211638" y="1052513"/>
            <a:ext cx="12239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71" name="Rectangle 31"/>
          <p:cNvSpPr>
            <a:spLocks noChangeArrowheads="1"/>
          </p:cNvSpPr>
          <p:nvPr/>
        </p:nvSpPr>
        <p:spPr bwMode="auto">
          <a:xfrm>
            <a:off x="1619250" y="4941888"/>
            <a:ext cx="6048375" cy="136683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63872" name="Line 32"/>
          <p:cNvSpPr>
            <a:spLocks noChangeShapeType="1"/>
          </p:cNvSpPr>
          <p:nvPr/>
        </p:nvSpPr>
        <p:spPr bwMode="auto">
          <a:xfrm>
            <a:off x="4716463" y="4581525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73" name="Line 33"/>
          <p:cNvSpPr>
            <a:spLocks noChangeShapeType="1"/>
          </p:cNvSpPr>
          <p:nvPr/>
        </p:nvSpPr>
        <p:spPr bwMode="auto">
          <a:xfrm>
            <a:off x="4716463" y="33575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74" name="Line 34"/>
          <p:cNvSpPr>
            <a:spLocks noChangeShapeType="1"/>
          </p:cNvSpPr>
          <p:nvPr/>
        </p:nvSpPr>
        <p:spPr bwMode="auto">
          <a:xfrm flipV="1">
            <a:off x="2771775" y="5300663"/>
            <a:ext cx="5048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75" name="Line 35"/>
          <p:cNvSpPr>
            <a:spLocks noChangeShapeType="1"/>
          </p:cNvSpPr>
          <p:nvPr/>
        </p:nvSpPr>
        <p:spPr bwMode="auto">
          <a:xfrm>
            <a:off x="6011863" y="5300663"/>
            <a:ext cx="5762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8820150" y="3644900"/>
            <a:ext cx="32385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8820150" y="4724400"/>
            <a:ext cx="32385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0" y="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800" b="1">
                <a:latin typeface="Tahoma" panose="020B0604030504040204" pitchFamily="34" charset="0"/>
                <a:cs typeface="Arial" panose="020B0604020202020204" pitchFamily="34" charset="0"/>
              </a:rPr>
              <a:t>Concepts</a:t>
            </a:r>
          </a:p>
        </p:txBody>
      </p:sp>
      <p:sp>
        <p:nvSpPr>
          <p:cNvPr id="163879" name="Text Box 39"/>
          <p:cNvSpPr txBox="1">
            <a:spLocks noChangeArrowheads="1"/>
          </p:cNvSpPr>
          <p:nvPr/>
        </p:nvSpPr>
        <p:spPr bwMode="auto">
          <a:xfrm>
            <a:off x="2268538" y="2636838"/>
            <a:ext cx="1871662" cy="650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b="1">
                <a:latin typeface="Tahoma" pitchFamily="34" charset="0"/>
                <a:cs typeface="Arial" charset="0"/>
              </a:rPr>
              <a:t>Player</a:t>
            </a:r>
          </a:p>
          <a:p>
            <a:pPr algn="ctr" eaLnBrk="1" hangingPunct="1">
              <a:defRPr/>
            </a:pPr>
            <a:r>
              <a:rPr lang="fr-FR" b="1">
                <a:latin typeface="Tahoma" pitchFamily="34" charset="0"/>
                <a:cs typeface="Arial" charset="0"/>
              </a:rPr>
              <a:t>Coach </a:t>
            </a:r>
            <a:r>
              <a:rPr lang="fr-FR" sz="1200" b="1">
                <a:latin typeface="Tahoma" pitchFamily="34" charset="0"/>
                <a:cs typeface="Arial" charset="0"/>
              </a:rPr>
              <a:t>(club only)</a:t>
            </a:r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4211638" y="1412875"/>
            <a:ext cx="1223962" cy="12239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>
            <a:off x="4211638" y="1412875"/>
            <a:ext cx="1152525" cy="11525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nimBg="1"/>
      <p:bldP spid="163844" grpId="0" animBg="1"/>
      <p:bldP spid="163850" grpId="0" animBg="1"/>
      <p:bldP spid="163851" grpId="0" animBg="1"/>
      <p:bldP spid="163852" grpId="0" animBg="1"/>
      <p:bldP spid="163855" grpId="0" animBg="1"/>
      <p:bldP spid="163856" grpId="0" animBg="1"/>
      <p:bldP spid="163857" grpId="0" animBg="1"/>
      <p:bldP spid="163858" grpId="0" animBg="1"/>
      <p:bldP spid="163859" grpId="0" animBg="1"/>
      <p:bldP spid="163860" grpId="0" animBg="1"/>
      <p:bldP spid="163861" grpId="0" animBg="1"/>
      <p:bldP spid="163862" grpId="0" animBg="1"/>
      <p:bldP spid="163863" grpId="0" animBg="1"/>
      <p:bldP spid="163864" grpId="0" animBg="1"/>
      <p:bldP spid="163865" grpId="0" animBg="1"/>
      <p:bldP spid="163866" grpId="0" animBg="1"/>
      <p:bldP spid="163867" grpId="0" animBg="1"/>
      <p:bldP spid="163868" grpId="0" animBg="1"/>
      <p:bldP spid="163869" grpId="0" animBg="1"/>
      <p:bldP spid="163870" grpId="0" animBg="1"/>
      <p:bldP spid="163871" grpId="0" animBg="1"/>
      <p:bldP spid="163872" grpId="0" animBg="1"/>
      <p:bldP spid="163873" grpId="0" animBg="1"/>
      <p:bldP spid="163874" grpId="0" animBg="1"/>
      <p:bldP spid="163875" grpId="0" animBg="1"/>
      <p:bldP spid="1638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b="1" smtClean="0"/>
              <a:t>Relational resources as pivotal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2800" b="1" i="1" dirty="0" smtClean="0"/>
              <a:t>To </a:t>
            </a:r>
            <a:r>
              <a:rPr lang="fr-FR" sz="2800" b="1" i="1" dirty="0" err="1" smtClean="0"/>
              <a:t>generate</a:t>
            </a:r>
            <a:r>
              <a:rPr lang="fr-FR" sz="2800" b="1" i="1" dirty="0" smtClean="0"/>
              <a:t> profit </a:t>
            </a:r>
            <a:r>
              <a:rPr lang="fr-FR" sz="2800" b="1" i="1" dirty="0" err="1" smtClean="0"/>
              <a:t>with</a:t>
            </a:r>
            <a:r>
              <a:rPr lang="fr-FR" sz="2800" b="1" i="1" dirty="0" smtClean="0"/>
              <a:t> Public Relations &amp; </a:t>
            </a:r>
            <a:r>
              <a:rPr lang="fr-FR" sz="2800" b="1" i="1" dirty="0" err="1" smtClean="0"/>
              <a:t>Hospitality</a:t>
            </a:r>
            <a:endParaRPr lang="fr-FR" sz="2800" b="1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sz="28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b="1" i="1" dirty="0" err="1" smtClean="0"/>
              <a:t>With</a:t>
            </a:r>
            <a:r>
              <a:rPr lang="fr-FR" sz="2800" b="1" i="1" dirty="0" smtClean="0"/>
              <a:t> the support of Social capital &amp; Networking </a:t>
            </a:r>
            <a:r>
              <a:rPr lang="fr-FR" sz="2800" b="1" i="1" dirty="0" err="1" smtClean="0"/>
              <a:t>core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compencies</a:t>
            </a:r>
            <a:endParaRPr lang="fr-FR" sz="2800" b="1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sz="28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b="1" i="1" dirty="0" err="1" smtClean="0"/>
              <a:t>With</a:t>
            </a:r>
            <a:r>
              <a:rPr lang="fr-FR" sz="2800" b="1" i="1" dirty="0" smtClean="0"/>
              <a:t> the </a:t>
            </a:r>
            <a:r>
              <a:rPr lang="fr-FR" sz="2800" b="1" i="1" dirty="0" err="1" smtClean="0"/>
              <a:t>understanding</a:t>
            </a:r>
            <a:r>
              <a:rPr lang="fr-FR" sz="2800" b="1" i="1" dirty="0" smtClean="0"/>
              <a:t> of sports </a:t>
            </a:r>
            <a:r>
              <a:rPr lang="fr-FR" sz="2800" b="1" i="1" dirty="0" err="1" smtClean="0"/>
              <a:t>events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organizations</a:t>
            </a:r>
            <a:r>
              <a:rPr lang="fr-FR" sz="2800" b="1" i="1" dirty="0" smtClean="0"/>
              <a:t> as « THE PLACE TO BE » !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8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b="1" i="1" dirty="0" err="1" smtClean="0"/>
              <a:t>BtB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markets</a:t>
            </a:r>
            <a:r>
              <a:rPr lang="fr-FR" sz="2800" b="1" i="1" dirty="0" smtClean="0"/>
              <a:t> and </a:t>
            </a:r>
            <a:r>
              <a:rPr lang="fr-FR" sz="2800" b="1" i="1" dirty="0" err="1" smtClean="0"/>
              <a:t>relationships</a:t>
            </a:r>
            <a:endParaRPr lang="fr-FR" sz="2800" b="1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Focus on Relational ressources and the offer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400" b="1" smtClean="0"/>
              <a:t>Public Relations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" y="1700808"/>
            <a:ext cx="9144000" cy="384333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907704" y="116632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0000"/>
                </a:solidFill>
              </a:rPr>
              <a:t>SKODA TOUR DE FRANCE VIP PROGRAM</a:t>
            </a:r>
            <a:endParaRPr lang="fr-FR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02779"/>
      </p:ext>
    </p:extLst>
  </p:cSld>
  <p:clrMapOvr>
    <a:masterClrMapping/>
  </p:clrMapOvr>
</p:sld>
</file>

<file path=ppt/theme/theme1.xml><?xml version="1.0" encoding="utf-8"?>
<a:theme xmlns:a="http://schemas.openxmlformats.org/drawingml/2006/main" name="Ondulation">
  <a:themeElements>
    <a:clrScheme name="Ondulation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ul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ulation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ulation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11387</TotalTime>
  <Words>972</Words>
  <Application>Microsoft Office PowerPoint</Application>
  <PresentationFormat>Affichage à l'écran (4:3)</PresentationFormat>
  <Paragraphs>341</Paragraphs>
  <Slides>51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61" baseType="lpstr">
      <vt:lpstr>Aharoni</vt:lpstr>
      <vt:lpstr>Arial</vt:lpstr>
      <vt:lpstr>Calibri</vt:lpstr>
      <vt:lpstr>Garamond</vt:lpstr>
      <vt:lpstr>Tahoma</vt:lpstr>
      <vt:lpstr>Times New Roman</vt:lpstr>
      <vt:lpstr>Verdana</vt:lpstr>
      <vt:lpstr>Wingdings</vt:lpstr>
      <vt:lpstr>Ondulation</vt:lpstr>
      <vt:lpstr>Image</vt:lpstr>
      <vt:lpstr>Présentation PowerPoint</vt:lpstr>
      <vt:lpstr>Présentation PowerPoint</vt:lpstr>
      <vt:lpstr>Focus on Relational Business Models </vt:lpstr>
      <vt:lpstr>Présentation PowerPoint</vt:lpstr>
      <vt:lpstr>Présentation PowerPoint</vt:lpstr>
      <vt:lpstr>Présentation PowerPoint</vt:lpstr>
      <vt:lpstr>Relational resources as pivotal</vt:lpstr>
      <vt:lpstr>Focus on Relational ressources and the offer</vt:lpstr>
      <vt:lpstr>Présentation PowerPoint</vt:lpstr>
      <vt:lpstr>Your CONTENT (Brand Equity)</vt:lpstr>
      <vt:lpstr>Public Relations (PR) ?</vt:lpstr>
      <vt:lpstr>Public Relations activities</vt:lpstr>
      <vt:lpstr>PR = Marketing asset</vt:lpstr>
      <vt:lpstr>PR for events managers</vt:lpstr>
      <vt:lpstr>« Celebrity utility » : people and ex professional athletes</vt:lpstr>
      <vt:lpstr>The example of China : the importance of interpersonal relationship (GUANXI - 关系 ) in Business</vt:lpstr>
      <vt:lpstr>Présentation PowerPoint</vt:lpstr>
      <vt:lpstr>Présentation PowerPoint</vt:lpstr>
      <vt:lpstr>Présentation PowerPoint</vt:lpstr>
      <vt:lpstr>PR consuming reasons</vt:lpstr>
      <vt:lpstr>PR segmentation</vt:lpstr>
      <vt:lpstr>PR &amp; Press Relations</vt:lpstr>
      <vt:lpstr>Interpersonal “ties” efficiency (Granovetter, 1973)</vt:lpstr>
      <vt:lpstr>PR evaluation from customers perspective</vt:lpstr>
      <vt:lpstr>Remarks…</vt:lpstr>
      <vt:lpstr>Main objective of a PR strategy ?</vt:lpstr>
      <vt:lpstr>Dangers !</vt:lpstr>
      <vt:lpstr>Product –Service - Experience</vt:lpstr>
      <vt:lpstr>Occade example Now Canal Plus Event…</vt:lpstr>
      <vt:lpstr>Présentation PowerPoint</vt:lpstr>
      <vt:lpstr>Présentation PowerPoint</vt:lpstr>
      <vt:lpstr>Présentation PowerPoint</vt:lpstr>
      <vt:lpstr>Présentation PowerPoint</vt:lpstr>
      <vt:lpstr>Partnership Strategy (GPTL)</vt:lpstr>
      <vt:lpstr>Présentation PowerPoint</vt:lpstr>
      <vt:lpstr>Présentation PowerPoint</vt:lpstr>
      <vt:lpstr>Relational Business Model</vt:lpstr>
      <vt:lpstr>Event development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Future ?  </vt:lpstr>
      <vt:lpstr>Your difficulties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Leo Corto</dc:creator>
  <cp:lastModifiedBy>Maltese Lionel</cp:lastModifiedBy>
  <cp:revision>61</cp:revision>
  <dcterms:created xsi:type="dcterms:W3CDTF">2007-02-28T19:23:30Z</dcterms:created>
  <dcterms:modified xsi:type="dcterms:W3CDTF">2019-06-04T13:18:55Z</dcterms:modified>
</cp:coreProperties>
</file>