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sldIdLst>
    <p:sldId id="256" r:id="rId2"/>
    <p:sldId id="354" r:id="rId3"/>
    <p:sldId id="258" r:id="rId4"/>
    <p:sldId id="259" r:id="rId5"/>
    <p:sldId id="300" r:id="rId6"/>
    <p:sldId id="272" r:id="rId7"/>
    <p:sldId id="260" r:id="rId8"/>
    <p:sldId id="346" r:id="rId9"/>
    <p:sldId id="261" r:id="rId10"/>
    <p:sldId id="273" r:id="rId11"/>
    <p:sldId id="351" r:id="rId12"/>
    <p:sldId id="352" r:id="rId13"/>
    <p:sldId id="353" r:id="rId14"/>
    <p:sldId id="262" r:id="rId15"/>
    <p:sldId id="263" r:id="rId16"/>
    <p:sldId id="264" r:id="rId17"/>
    <p:sldId id="265" r:id="rId18"/>
    <p:sldId id="266" r:id="rId19"/>
    <p:sldId id="267" r:id="rId20"/>
    <p:sldId id="268" r:id="rId21"/>
    <p:sldId id="269" r:id="rId22"/>
    <p:sldId id="270" r:id="rId23"/>
    <p:sldId id="271" r:id="rId24"/>
    <p:sldId id="355" r:id="rId25"/>
    <p:sldId id="356"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3" r:id="rId45"/>
    <p:sldId id="302" r:id="rId46"/>
    <p:sldId id="303" r:id="rId47"/>
    <p:sldId id="304" r:id="rId48"/>
    <p:sldId id="294" r:id="rId49"/>
    <p:sldId id="295" r:id="rId50"/>
    <p:sldId id="296" r:id="rId51"/>
    <p:sldId id="297" r:id="rId52"/>
    <p:sldId id="298" r:id="rId53"/>
    <p:sldId id="299"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50" r:id="rId96"/>
    <p:sldId id="349" r:id="rId9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1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svg"/><Relationship Id="rId1" Type="http://schemas.openxmlformats.org/officeDocument/2006/relationships/image" Target="../media/image101.png"/><Relationship Id="rId4" Type="http://schemas.openxmlformats.org/officeDocument/2006/relationships/image" Target="../media/image104.svg"/></Relationships>
</file>

<file path=ppt/diagrams/_rels/data1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114.svg"/><Relationship Id="rId5" Type="http://schemas.openxmlformats.org/officeDocument/2006/relationships/image" Target="../media/image113.png"/><Relationship Id="rId4" Type="http://schemas.openxmlformats.org/officeDocument/2006/relationships/image" Target="../media/image112.svg"/></Relationships>
</file>

<file path=ppt/diagrams/_rels/data14.xml.rels><?xml version="1.0" encoding="UTF-8" standalone="yes"?>
<Relationships xmlns="http://schemas.openxmlformats.org/package/2006/relationships"><Relationship Id="rId8" Type="http://schemas.openxmlformats.org/officeDocument/2006/relationships/image" Target="../media/image120.svg"/><Relationship Id="rId3" Type="http://schemas.openxmlformats.org/officeDocument/2006/relationships/image" Target="../media/image117.png"/><Relationship Id="rId7" Type="http://schemas.openxmlformats.org/officeDocument/2006/relationships/image" Target="../media/image119.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118.svg"/></Relationships>
</file>

<file path=ppt/diagrams/_rels/data16.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svg"/><Relationship Id="rId1" Type="http://schemas.openxmlformats.org/officeDocument/2006/relationships/image" Target="../media/image124.png"/><Relationship Id="rId6" Type="http://schemas.openxmlformats.org/officeDocument/2006/relationships/image" Target="../media/image129.svg"/><Relationship Id="rId5" Type="http://schemas.openxmlformats.org/officeDocument/2006/relationships/image" Target="../media/image128.png"/><Relationship Id="rId4" Type="http://schemas.openxmlformats.org/officeDocument/2006/relationships/image" Target="../media/image127.svg"/></Relationships>
</file>

<file path=ppt/diagrams/_rels/data17.xml.rels><?xml version="1.0" encoding="UTF-8" standalone="yes"?>
<Relationships xmlns="http://schemas.openxmlformats.org/package/2006/relationships"><Relationship Id="rId8" Type="http://schemas.openxmlformats.org/officeDocument/2006/relationships/image" Target="../media/image120.svg"/><Relationship Id="rId3" Type="http://schemas.openxmlformats.org/officeDocument/2006/relationships/image" Target="../media/image76.png"/><Relationship Id="rId7" Type="http://schemas.openxmlformats.org/officeDocument/2006/relationships/image" Target="../media/image119.png"/><Relationship Id="rId2" Type="http://schemas.openxmlformats.org/officeDocument/2006/relationships/image" Target="../media/image133.svg"/><Relationship Id="rId1" Type="http://schemas.openxmlformats.org/officeDocument/2006/relationships/image" Target="../media/image132.png"/><Relationship Id="rId6" Type="http://schemas.openxmlformats.org/officeDocument/2006/relationships/image" Target="../media/image135.svg"/><Relationship Id="rId5" Type="http://schemas.openxmlformats.org/officeDocument/2006/relationships/image" Target="../media/image134.png"/><Relationship Id="rId4" Type="http://schemas.openxmlformats.org/officeDocument/2006/relationships/image" Target="../media/image77.svg"/></Relationships>
</file>

<file path=ppt/diagrams/_rels/data18.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9.svg"/><Relationship Id="rId1" Type="http://schemas.openxmlformats.org/officeDocument/2006/relationships/image" Target="../media/image138.png"/><Relationship Id="rId4" Type="http://schemas.openxmlformats.org/officeDocument/2006/relationships/image" Target="../media/image135.svg"/></Relationships>
</file>

<file path=ppt/diagrams/_rels/data19.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142.svg"/></Relationships>
</file>

<file path=ppt/diagrams/_rels/data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20.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svg"/><Relationship Id="rId1" Type="http://schemas.openxmlformats.org/officeDocument/2006/relationships/image" Target="../media/image144.png"/><Relationship Id="rId6" Type="http://schemas.openxmlformats.org/officeDocument/2006/relationships/image" Target="../media/image149.svg"/><Relationship Id="rId5" Type="http://schemas.openxmlformats.org/officeDocument/2006/relationships/image" Target="../media/image148.png"/><Relationship Id="rId4" Type="http://schemas.openxmlformats.org/officeDocument/2006/relationships/image" Target="../media/image147.svg"/></Relationships>
</file>

<file path=ppt/diagrams/_rels/data21.xml.rels><?xml version="1.0" encoding="UTF-8" standalone="yes"?>
<Relationships xmlns="http://schemas.openxmlformats.org/package/2006/relationships"><Relationship Id="rId8" Type="http://schemas.openxmlformats.org/officeDocument/2006/relationships/image" Target="../media/image159.svg"/><Relationship Id="rId3" Type="http://schemas.openxmlformats.org/officeDocument/2006/relationships/image" Target="../media/image154.png"/><Relationship Id="rId7" Type="http://schemas.openxmlformats.org/officeDocument/2006/relationships/image" Target="../media/image158.png"/><Relationship Id="rId2" Type="http://schemas.openxmlformats.org/officeDocument/2006/relationships/image" Target="../media/image153.svg"/><Relationship Id="rId1" Type="http://schemas.openxmlformats.org/officeDocument/2006/relationships/image" Target="../media/image152.png"/><Relationship Id="rId6" Type="http://schemas.openxmlformats.org/officeDocument/2006/relationships/image" Target="../media/image157.svg"/><Relationship Id="rId5" Type="http://schemas.openxmlformats.org/officeDocument/2006/relationships/image" Target="../media/image156.png"/><Relationship Id="rId4" Type="http://schemas.openxmlformats.org/officeDocument/2006/relationships/image" Target="../media/image155.svg"/></Relationships>
</file>

<file path=ppt/diagrams/_rels/data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4.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ata5.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diagrams/_rels/data7.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diagrams/_rels/data8.xml.rels><?xml version="1.0" encoding="UTF-8" standalone="yes"?>
<Relationships xmlns="http://schemas.openxmlformats.org/package/2006/relationships"><Relationship Id="rId8" Type="http://schemas.openxmlformats.org/officeDocument/2006/relationships/image" Target="../media/image92.sv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svg"/><Relationship Id="rId1" Type="http://schemas.openxmlformats.org/officeDocument/2006/relationships/image" Target="../media/image85.png"/><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88.svg"/></Relationships>
</file>

<file path=ppt/diagrams/_rels/data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svg"/><Relationship Id="rId1" Type="http://schemas.openxmlformats.org/officeDocument/2006/relationships/image" Target="../media/image97.png"/><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hyperlink" Target="https://pixabay.com/fr/billets-de-banque-bankroll-159085/"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14.png"/><Relationship Id="rId6" Type="http://schemas.openxmlformats.org/officeDocument/2006/relationships/image" Target="../media/image7.svg"/><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8.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2.svg"/><Relationship Id="rId1" Type="http://schemas.openxmlformats.org/officeDocument/2006/relationships/image" Target="../media/image105.png"/><Relationship Id="rId4" Type="http://schemas.openxmlformats.org/officeDocument/2006/relationships/image" Target="../media/image104.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27.svg"/><Relationship Id="rId1" Type="http://schemas.openxmlformats.org/officeDocument/2006/relationships/image" Target="../media/image30.png"/><Relationship Id="rId6" Type="http://schemas.openxmlformats.org/officeDocument/2006/relationships/image" Target="../media/image114.svg"/><Relationship Id="rId5" Type="http://schemas.openxmlformats.org/officeDocument/2006/relationships/image" Target="../media/image116.png"/><Relationship Id="rId4" Type="http://schemas.openxmlformats.org/officeDocument/2006/relationships/image" Target="../media/image112.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120.svg"/><Relationship Id="rId3" Type="http://schemas.openxmlformats.org/officeDocument/2006/relationships/image" Target="../media/image121.png"/><Relationship Id="rId7" Type="http://schemas.openxmlformats.org/officeDocument/2006/relationships/image" Target="../media/image122.png"/><Relationship Id="rId2" Type="http://schemas.openxmlformats.org/officeDocument/2006/relationships/image" Target="../media/image21.svg"/><Relationship Id="rId1" Type="http://schemas.openxmlformats.org/officeDocument/2006/relationships/image" Target="../media/image28.png"/><Relationship Id="rId6" Type="http://schemas.openxmlformats.org/officeDocument/2006/relationships/image" Target="../media/image77.svg"/><Relationship Id="rId5" Type="http://schemas.openxmlformats.org/officeDocument/2006/relationships/image" Target="../media/image82.png"/><Relationship Id="rId4" Type="http://schemas.openxmlformats.org/officeDocument/2006/relationships/image" Target="../media/image118.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svg"/><Relationship Id="rId1" Type="http://schemas.openxmlformats.org/officeDocument/2006/relationships/image" Target="../media/image130.png"/><Relationship Id="rId6" Type="http://schemas.openxmlformats.org/officeDocument/2006/relationships/image" Target="../media/image129.svg"/><Relationship Id="rId5" Type="http://schemas.openxmlformats.org/officeDocument/2006/relationships/image" Target="../media/image131.png"/><Relationship Id="rId4" Type="http://schemas.openxmlformats.org/officeDocument/2006/relationships/image" Target="../media/image127.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120.svg"/><Relationship Id="rId3" Type="http://schemas.openxmlformats.org/officeDocument/2006/relationships/image" Target="../media/image82.png"/><Relationship Id="rId7" Type="http://schemas.openxmlformats.org/officeDocument/2006/relationships/image" Target="../media/image122.png"/><Relationship Id="rId2" Type="http://schemas.openxmlformats.org/officeDocument/2006/relationships/image" Target="../media/image133.svg"/><Relationship Id="rId1" Type="http://schemas.openxmlformats.org/officeDocument/2006/relationships/image" Target="../media/image136.png"/><Relationship Id="rId6" Type="http://schemas.openxmlformats.org/officeDocument/2006/relationships/image" Target="../media/image135.svg"/><Relationship Id="rId5" Type="http://schemas.openxmlformats.org/officeDocument/2006/relationships/image" Target="../media/image137.png"/><Relationship Id="rId4" Type="http://schemas.openxmlformats.org/officeDocument/2006/relationships/image" Target="../media/image77.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9.svg"/><Relationship Id="rId1" Type="http://schemas.openxmlformats.org/officeDocument/2006/relationships/image" Target="../media/image140.png"/><Relationship Id="rId4" Type="http://schemas.openxmlformats.org/officeDocument/2006/relationships/image" Target="../media/image135.svg"/></Relationships>
</file>

<file path=ppt/diagrams/_rels/drawing19.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27.svg"/><Relationship Id="rId1" Type="http://schemas.openxmlformats.org/officeDocument/2006/relationships/image" Target="../media/image30.png"/><Relationship Id="rId4" Type="http://schemas.openxmlformats.org/officeDocument/2006/relationships/image" Target="../media/image14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30.png"/><Relationship Id="rId2" Type="http://schemas.openxmlformats.org/officeDocument/2006/relationships/image" Target="../media/image21.svg"/><Relationship Id="rId1" Type="http://schemas.openxmlformats.org/officeDocument/2006/relationships/image" Target="../media/image28.png"/><Relationship Id="rId6" Type="http://schemas.openxmlformats.org/officeDocument/2006/relationships/image" Target="../media/image25.svg"/><Relationship Id="rId5" Type="http://schemas.openxmlformats.org/officeDocument/2006/relationships/image" Target="../media/image29.png"/><Relationship Id="rId4" Type="http://schemas.openxmlformats.org/officeDocument/2006/relationships/image" Target="../media/image23.svg"/></Relationships>
</file>

<file path=ppt/diagrams/_rels/drawing20.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svg"/><Relationship Id="rId1" Type="http://schemas.openxmlformats.org/officeDocument/2006/relationships/image" Target="../media/image150.png"/><Relationship Id="rId6" Type="http://schemas.openxmlformats.org/officeDocument/2006/relationships/image" Target="../media/image149.svg"/><Relationship Id="rId5" Type="http://schemas.openxmlformats.org/officeDocument/2006/relationships/image" Target="../media/image151.png"/><Relationship Id="rId4" Type="http://schemas.openxmlformats.org/officeDocument/2006/relationships/image" Target="../media/image147.svg"/></Relationships>
</file>

<file path=ppt/diagrams/_rels/drawing21.xml.rels><?xml version="1.0" encoding="UTF-8" standalone="yes"?>
<Relationships xmlns="http://schemas.openxmlformats.org/package/2006/relationships"><Relationship Id="rId8" Type="http://schemas.openxmlformats.org/officeDocument/2006/relationships/image" Target="../media/image159.svg"/><Relationship Id="rId3" Type="http://schemas.openxmlformats.org/officeDocument/2006/relationships/image" Target="../media/image161.png"/><Relationship Id="rId7" Type="http://schemas.openxmlformats.org/officeDocument/2006/relationships/image" Target="../media/image163.png"/><Relationship Id="rId2" Type="http://schemas.openxmlformats.org/officeDocument/2006/relationships/image" Target="../media/image153.svg"/><Relationship Id="rId1" Type="http://schemas.openxmlformats.org/officeDocument/2006/relationships/image" Target="../media/image160.png"/><Relationship Id="rId6" Type="http://schemas.openxmlformats.org/officeDocument/2006/relationships/image" Target="../media/image157.svg"/><Relationship Id="rId5" Type="http://schemas.openxmlformats.org/officeDocument/2006/relationships/image" Target="../media/image162.png"/><Relationship Id="rId4" Type="http://schemas.openxmlformats.org/officeDocument/2006/relationships/image" Target="../media/image15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image" Target="../media/image37.svg"/><Relationship Id="rId1" Type="http://schemas.openxmlformats.org/officeDocument/2006/relationships/image" Target="../media/image44.png"/><Relationship Id="rId6" Type="http://schemas.openxmlformats.org/officeDocument/2006/relationships/image" Target="../media/image41.svg"/><Relationship Id="rId5" Type="http://schemas.openxmlformats.org/officeDocument/2006/relationships/image" Target="../media/image46.png"/><Relationship Id="rId4" Type="http://schemas.openxmlformats.org/officeDocument/2006/relationships/image" Target="../media/image3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8.png"/><Relationship Id="rId2" Type="http://schemas.openxmlformats.org/officeDocument/2006/relationships/image" Target="../media/image49.svg"/><Relationship Id="rId1" Type="http://schemas.openxmlformats.org/officeDocument/2006/relationships/image" Target="../media/image56.png"/><Relationship Id="rId6" Type="http://schemas.openxmlformats.org/officeDocument/2006/relationships/image" Target="../media/image53.svg"/><Relationship Id="rId5" Type="http://schemas.openxmlformats.org/officeDocument/2006/relationships/image" Target="../media/image57.png"/><Relationship Id="rId4" Type="http://schemas.openxmlformats.org/officeDocument/2006/relationships/image" Target="../media/image5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8.png"/><Relationship Id="rId7" Type="http://schemas.openxmlformats.org/officeDocument/2006/relationships/image" Target="../media/image70.png"/><Relationship Id="rId2" Type="http://schemas.openxmlformats.org/officeDocument/2006/relationships/image" Target="../media/image60.svg"/><Relationship Id="rId1" Type="http://schemas.openxmlformats.org/officeDocument/2006/relationships/image" Target="../media/image67.png"/><Relationship Id="rId6" Type="http://schemas.openxmlformats.org/officeDocument/2006/relationships/image" Target="../media/image64.svg"/><Relationship Id="rId5" Type="http://schemas.openxmlformats.org/officeDocument/2006/relationships/image" Target="../media/image69.png"/><Relationship Id="rId4" Type="http://schemas.openxmlformats.org/officeDocument/2006/relationships/image" Target="../media/image62.svg"/></Relationships>
</file>

<file path=ppt/diagrams/_rels/drawing7.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82.png"/><Relationship Id="rId7" Type="http://schemas.openxmlformats.org/officeDocument/2006/relationships/image" Target="../media/image84.png"/><Relationship Id="rId2" Type="http://schemas.openxmlformats.org/officeDocument/2006/relationships/image" Target="../media/image27.svg"/><Relationship Id="rId1" Type="http://schemas.openxmlformats.org/officeDocument/2006/relationships/image" Target="../media/image30.png"/><Relationship Id="rId6" Type="http://schemas.openxmlformats.org/officeDocument/2006/relationships/image" Target="../media/image79.svg"/><Relationship Id="rId5" Type="http://schemas.openxmlformats.org/officeDocument/2006/relationships/image" Target="../media/image83.png"/><Relationship Id="rId4" Type="http://schemas.openxmlformats.org/officeDocument/2006/relationships/image" Target="../media/image77.svg"/></Relationships>
</file>

<file path=ppt/diagrams/_rels/drawing8.xml.rels><?xml version="1.0" encoding="UTF-8" standalone="yes"?>
<Relationships xmlns="http://schemas.openxmlformats.org/package/2006/relationships"><Relationship Id="rId8" Type="http://schemas.openxmlformats.org/officeDocument/2006/relationships/image" Target="../media/image92.svg"/><Relationship Id="rId3" Type="http://schemas.openxmlformats.org/officeDocument/2006/relationships/image" Target="../media/image94.png"/><Relationship Id="rId7" Type="http://schemas.openxmlformats.org/officeDocument/2006/relationships/image" Target="../media/image96.png"/><Relationship Id="rId2" Type="http://schemas.openxmlformats.org/officeDocument/2006/relationships/image" Target="../media/image86.svg"/><Relationship Id="rId1" Type="http://schemas.openxmlformats.org/officeDocument/2006/relationships/image" Target="../media/image93.png"/><Relationship Id="rId6" Type="http://schemas.openxmlformats.org/officeDocument/2006/relationships/image" Target="../media/image90.svg"/><Relationship Id="rId5" Type="http://schemas.openxmlformats.org/officeDocument/2006/relationships/image" Target="../media/image95.png"/><Relationship Id="rId4" Type="http://schemas.openxmlformats.org/officeDocument/2006/relationships/image" Target="../media/image88.svg"/></Relationships>
</file>

<file path=ppt/diagrams/_rels/drawing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svg"/><Relationship Id="rId1" Type="http://schemas.openxmlformats.org/officeDocument/2006/relationships/image" Target="../media/image100.png"/><Relationship Id="rId6" Type="http://schemas.openxmlformats.org/officeDocument/2006/relationships/image" Target="../media/image77.svg"/><Relationship Id="rId5" Type="http://schemas.openxmlformats.org/officeDocument/2006/relationships/image" Target="../media/image82.png"/><Relationship Id="rId4" Type="http://schemas.openxmlformats.org/officeDocument/2006/relationships/hyperlink" Target="https://pixabay.com/fr/billets-de-banque-bankroll-159085/"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FA5F2B7-5233-4664-B25B-C994A99666F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239E45A-D763-413B-8F5C-A7DAEEC872A0}">
      <dgm:prSet/>
      <dgm:spPr/>
      <dgm:t>
        <a:bodyPr/>
        <a:lstStyle/>
        <a:p>
          <a:r>
            <a:rPr lang="fr-FR"/>
            <a:t>Travailler (la base !)</a:t>
          </a:r>
          <a:endParaRPr lang="en-US"/>
        </a:p>
      </dgm:t>
    </dgm:pt>
    <dgm:pt modelId="{B4B5922E-736A-41BF-9080-71E2408C38EE}" type="parTrans" cxnId="{12469A0F-1D9C-4441-9510-5FB1A82BB3FA}">
      <dgm:prSet/>
      <dgm:spPr/>
      <dgm:t>
        <a:bodyPr/>
        <a:lstStyle/>
        <a:p>
          <a:endParaRPr lang="en-US"/>
        </a:p>
      </dgm:t>
    </dgm:pt>
    <dgm:pt modelId="{BFB746F6-AA38-4E20-B1E4-414C56C00637}" type="sibTrans" cxnId="{12469A0F-1D9C-4441-9510-5FB1A82BB3FA}">
      <dgm:prSet/>
      <dgm:spPr/>
      <dgm:t>
        <a:bodyPr/>
        <a:lstStyle/>
        <a:p>
          <a:endParaRPr lang="en-US"/>
        </a:p>
      </dgm:t>
    </dgm:pt>
    <dgm:pt modelId="{ACD33EA3-6DC9-43BB-9816-0275D8967BF8}">
      <dgm:prSet/>
      <dgm:spPr/>
      <dgm:t>
        <a:bodyPr/>
        <a:lstStyle/>
        <a:p>
          <a:r>
            <a:rPr lang="fr-FR"/>
            <a:t>Cours / TD </a:t>
          </a:r>
          <a:endParaRPr lang="en-US"/>
        </a:p>
      </dgm:t>
    </dgm:pt>
    <dgm:pt modelId="{0060610A-217C-4A30-AF3A-4D8BDCD21BCC}" type="parTrans" cxnId="{BE544EC6-E70B-419C-A3F2-C890EBFAF142}">
      <dgm:prSet/>
      <dgm:spPr/>
      <dgm:t>
        <a:bodyPr/>
        <a:lstStyle/>
        <a:p>
          <a:endParaRPr lang="en-US"/>
        </a:p>
      </dgm:t>
    </dgm:pt>
    <dgm:pt modelId="{2B64ABD8-3DCC-41E7-A56C-109C91C907EE}" type="sibTrans" cxnId="{BE544EC6-E70B-419C-A3F2-C890EBFAF142}">
      <dgm:prSet/>
      <dgm:spPr/>
      <dgm:t>
        <a:bodyPr/>
        <a:lstStyle/>
        <a:p>
          <a:endParaRPr lang="en-US"/>
        </a:p>
      </dgm:t>
    </dgm:pt>
    <dgm:pt modelId="{F7BC35D5-4DC8-45F7-91B6-EB68509968BB}">
      <dgm:prSet/>
      <dgm:spPr/>
      <dgm:t>
        <a:bodyPr/>
        <a:lstStyle/>
        <a:p>
          <a:r>
            <a:rPr lang="fr-FR"/>
            <a:t>Contenus site Internet : lionelmaltese.fr </a:t>
          </a:r>
          <a:endParaRPr lang="en-US"/>
        </a:p>
      </dgm:t>
    </dgm:pt>
    <dgm:pt modelId="{375C775B-1CDF-47E6-B188-BF61FBEB230C}" type="parTrans" cxnId="{EC6D1428-088C-4697-AD75-71CC5114F73D}">
      <dgm:prSet/>
      <dgm:spPr/>
      <dgm:t>
        <a:bodyPr/>
        <a:lstStyle/>
        <a:p>
          <a:endParaRPr lang="en-US"/>
        </a:p>
      </dgm:t>
    </dgm:pt>
    <dgm:pt modelId="{8C18182C-D51D-417B-9972-149783BB4488}" type="sibTrans" cxnId="{EC6D1428-088C-4697-AD75-71CC5114F73D}">
      <dgm:prSet/>
      <dgm:spPr/>
      <dgm:t>
        <a:bodyPr/>
        <a:lstStyle/>
        <a:p>
          <a:endParaRPr lang="en-US"/>
        </a:p>
      </dgm:t>
    </dgm:pt>
    <dgm:pt modelId="{8BAD3362-62FC-453E-90AE-A3F68131EB37}">
      <dgm:prSet/>
      <dgm:spPr/>
      <dgm:t>
        <a:bodyPr/>
        <a:lstStyle/>
        <a:p>
          <a:r>
            <a:rPr lang="fr-FR"/>
            <a:t>Concours AMU / Pepite</a:t>
          </a:r>
          <a:endParaRPr lang="en-US"/>
        </a:p>
      </dgm:t>
    </dgm:pt>
    <dgm:pt modelId="{296EA44F-5FFB-4B60-9921-E2943A68883E}" type="parTrans" cxnId="{685A885C-1B37-4A62-B8E2-FD53FFF6D3D4}">
      <dgm:prSet/>
      <dgm:spPr/>
      <dgm:t>
        <a:bodyPr/>
        <a:lstStyle/>
        <a:p>
          <a:endParaRPr lang="en-US"/>
        </a:p>
      </dgm:t>
    </dgm:pt>
    <dgm:pt modelId="{45833F3A-27D8-4CFA-B428-0F217D92D011}" type="sibTrans" cxnId="{685A885C-1B37-4A62-B8E2-FD53FFF6D3D4}">
      <dgm:prSet/>
      <dgm:spPr/>
      <dgm:t>
        <a:bodyPr/>
        <a:lstStyle/>
        <a:p>
          <a:endParaRPr lang="en-US"/>
        </a:p>
      </dgm:t>
    </dgm:pt>
    <dgm:pt modelId="{40B707F1-580D-4ADF-AD86-0733FB988B6F}">
      <dgm:prSet/>
      <dgm:spPr/>
      <dgm:t>
        <a:bodyPr/>
        <a:lstStyle/>
        <a:p>
          <a:r>
            <a:rPr lang="fr-FR"/>
            <a:t>Liens avec cours de stratégie</a:t>
          </a:r>
          <a:endParaRPr lang="en-US"/>
        </a:p>
      </dgm:t>
    </dgm:pt>
    <dgm:pt modelId="{27A353D9-0A84-4EA6-B60A-E02AD9BC734C}" type="parTrans" cxnId="{C6DF3D10-00A5-4324-8F3C-F546AF43D0B4}">
      <dgm:prSet/>
      <dgm:spPr/>
      <dgm:t>
        <a:bodyPr/>
        <a:lstStyle/>
        <a:p>
          <a:endParaRPr lang="en-US"/>
        </a:p>
      </dgm:t>
    </dgm:pt>
    <dgm:pt modelId="{2600AB7A-EA49-488A-ABBB-713BB8392A89}" type="sibTrans" cxnId="{C6DF3D10-00A5-4324-8F3C-F546AF43D0B4}">
      <dgm:prSet/>
      <dgm:spPr/>
      <dgm:t>
        <a:bodyPr/>
        <a:lstStyle/>
        <a:p>
          <a:endParaRPr lang="en-US"/>
        </a:p>
      </dgm:t>
    </dgm:pt>
    <dgm:pt modelId="{6620CC83-C80F-4683-8965-9D55031164C0}">
      <dgm:prSet/>
      <dgm:spPr/>
      <dgm:t>
        <a:bodyPr/>
        <a:lstStyle/>
        <a:p>
          <a:r>
            <a:rPr lang="fr-FR"/>
            <a:t>Examens :</a:t>
          </a:r>
          <a:endParaRPr lang="en-US"/>
        </a:p>
      </dgm:t>
    </dgm:pt>
    <dgm:pt modelId="{8E4521E0-3D27-4DB3-B7D7-A6B889498F6D}" type="parTrans" cxnId="{4CEBA6D2-D91D-4690-987D-BD32A8B72157}">
      <dgm:prSet/>
      <dgm:spPr/>
      <dgm:t>
        <a:bodyPr/>
        <a:lstStyle/>
        <a:p>
          <a:endParaRPr lang="en-US"/>
        </a:p>
      </dgm:t>
    </dgm:pt>
    <dgm:pt modelId="{53F1E7CE-49FE-418D-A294-D6F5D3BD98FE}" type="sibTrans" cxnId="{4CEBA6D2-D91D-4690-987D-BD32A8B72157}">
      <dgm:prSet/>
      <dgm:spPr/>
      <dgm:t>
        <a:bodyPr/>
        <a:lstStyle/>
        <a:p>
          <a:endParaRPr lang="en-US"/>
        </a:p>
      </dgm:t>
    </dgm:pt>
    <dgm:pt modelId="{7493E3DA-DB47-4A83-B12F-DBDFB28E972D}">
      <dgm:prSet/>
      <dgm:spPr/>
      <dgm:t>
        <a:bodyPr/>
        <a:lstStyle/>
        <a:p>
          <a:r>
            <a:rPr lang="fr-FR"/>
            <a:t>50 % groupe : business plan</a:t>
          </a:r>
          <a:endParaRPr lang="en-US"/>
        </a:p>
      </dgm:t>
    </dgm:pt>
    <dgm:pt modelId="{88B89DE1-428E-4BD2-914A-7927C0933AC3}" type="parTrans" cxnId="{AD040DB3-794C-48AD-B36D-14AA0789928A}">
      <dgm:prSet/>
      <dgm:spPr/>
      <dgm:t>
        <a:bodyPr/>
        <a:lstStyle/>
        <a:p>
          <a:endParaRPr lang="en-US"/>
        </a:p>
      </dgm:t>
    </dgm:pt>
    <dgm:pt modelId="{2CC0421E-A57C-4E95-8605-331A7CB2CB1E}" type="sibTrans" cxnId="{AD040DB3-794C-48AD-B36D-14AA0789928A}">
      <dgm:prSet/>
      <dgm:spPr/>
      <dgm:t>
        <a:bodyPr/>
        <a:lstStyle/>
        <a:p>
          <a:endParaRPr lang="en-US"/>
        </a:p>
      </dgm:t>
    </dgm:pt>
    <dgm:pt modelId="{5B409F69-58D8-45D0-B92A-F024C312F3DB}">
      <dgm:prSet/>
      <dgm:spPr/>
      <dgm:t>
        <a:bodyPr/>
        <a:lstStyle/>
        <a:p>
          <a:r>
            <a:rPr lang="fr-FR"/>
            <a:t>50 % individuel : audit création réelle </a:t>
          </a:r>
          <a:endParaRPr lang="en-US"/>
        </a:p>
      </dgm:t>
    </dgm:pt>
    <dgm:pt modelId="{2C1535AF-3BC4-4615-9D67-49FB4FE8CEE0}" type="parTrans" cxnId="{5F23F148-50D7-4012-AAB3-A45DCFACD588}">
      <dgm:prSet/>
      <dgm:spPr/>
      <dgm:t>
        <a:bodyPr/>
        <a:lstStyle/>
        <a:p>
          <a:endParaRPr lang="en-US"/>
        </a:p>
      </dgm:t>
    </dgm:pt>
    <dgm:pt modelId="{7292E5F1-87CB-4E67-A00A-0190D8102870}" type="sibTrans" cxnId="{5F23F148-50D7-4012-AAB3-A45DCFACD588}">
      <dgm:prSet/>
      <dgm:spPr/>
      <dgm:t>
        <a:bodyPr/>
        <a:lstStyle/>
        <a:p>
          <a:endParaRPr lang="en-US"/>
        </a:p>
      </dgm:t>
    </dgm:pt>
    <dgm:pt modelId="{1FCFD305-14B3-4169-AF90-DA1C92E3BA29}" type="pres">
      <dgm:prSet presAssocID="{8FA5F2B7-5233-4664-B25B-C994A99666F5}" presName="root" presStyleCnt="0">
        <dgm:presLayoutVars>
          <dgm:dir/>
          <dgm:resizeHandles val="exact"/>
        </dgm:presLayoutVars>
      </dgm:prSet>
      <dgm:spPr/>
    </dgm:pt>
    <dgm:pt modelId="{2F98A8CA-AC26-4167-BF66-929EF250AC4E}" type="pres">
      <dgm:prSet presAssocID="{0239E45A-D763-413B-8F5C-A7DAEEC872A0}" presName="compNode" presStyleCnt="0"/>
      <dgm:spPr/>
    </dgm:pt>
    <dgm:pt modelId="{B5E39354-ECE2-4270-A3A8-6F7A3452A12B}" type="pres">
      <dgm:prSet presAssocID="{0239E45A-D763-413B-8F5C-A7DAEEC872A0}" presName="bgRect" presStyleLbl="bgShp" presStyleIdx="0" presStyleCnt="6"/>
      <dgm:spPr/>
    </dgm:pt>
    <dgm:pt modelId="{E8801233-8568-4250-AE0F-26AD77E4C52B}" type="pres">
      <dgm:prSet presAssocID="{0239E45A-D763-413B-8F5C-A7DAEEC872A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lectrician"/>
        </a:ext>
      </dgm:extLst>
    </dgm:pt>
    <dgm:pt modelId="{B50C520D-5B09-40E0-95F8-F05353AB3BFD}" type="pres">
      <dgm:prSet presAssocID="{0239E45A-D763-413B-8F5C-A7DAEEC872A0}" presName="spaceRect" presStyleCnt="0"/>
      <dgm:spPr/>
    </dgm:pt>
    <dgm:pt modelId="{ABA641F9-3492-4B10-869E-748920626BD8}" type="pres">
      <dgm:prSet presAssocID="{0239E45A-D763-413B-8F5C-A7DAEEC872A0}" presName="parTx" presStyleLbl="revTx" presStyleIdx="0" presStyleCnt="7">
        <dgm:presLayoutVars>
          <dgm:chMax val="0"/>
          <dgm:chPref val="0"/>
        </dgm:presLayoutVars>
      </dgm:prSet>
      <dgm:spPr/>
    </dgm:pt>
    <dgm:pt modelId="{D7398119-A043-4C2F-A04F-7FF4538D0F93}" type="pres">
      <dgm:prSet presAssocID="{BFB746F6-AA38-4E20-B1E4-414C56C00637}" presName="sibTrans" presStyleCnt="0"/>
      <dgm:spPr/>
    </dgm:pt>
    <dgm:pt modelId="{BD5D4315-9CEA-4448-B3B0-8CE47F1CD129}" type="pres">
      <dgm:prSet presAssocID="{ACD33EA3-6DC9-43BB-9816-0275D8967BF8}" presName="compNode" presStyleCnt="0"/>
      <dgm:spPr/>
    </dgm:pt>
    <dgm:pt modelId="{202A832A-32E1-4C3E-9915-1CD23B8DA50C}" type="pres">
      <dgm:prSet presAssocID="{ACD33EA3-6DC9-43BB-9816-0275D8967BF8}" presName="bgRect" presStyleLbl="bgShp" presStyleIdx="1" presStyleCnt="6"/>
      <dgm:spPr/>
    </dgm:pt>
    <dgm:pt modelId="{B1A3554C-F226-4872-BE80-5501E18248D4}" type="pres">
      <dgm:prSet presAssocID="{ACD33EA3-6DC9-43BB-9816-0275D8967BF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BE52518E-4340-47C4-A6F9-F3D7BC6D6BED}" type="pres">
      <dgm:prSet presAssocID="{ACD33EA3-6DC9-43BB-9816-0275D8967BF8}" presName="spaceRect" presStyleCnt="0"/>
      <dgm:spPr/>
    </dgm:pt>
    <dgm:pt modelId="{58BBE5F2-E8E8-4216-A538-27A18BEC859F}" type="pres">
      <dgm:prSet presAssocID="{ACD33EA3-6DC9-43BB-9816-0275D8967BF8}" presName="parTx" presStyleLbl="revTx" presStyleIdx="1" presStyleCnt="7">
        <dgm:presLayoutVars>
          <dgm:chMax val="0"/>
          <dgm:chPref val="0"/>
        </dgm:presLayoutVars>
      </dgm:prSet>
      <dgm:spPr/>
    </dgm:pt>
    <dgm:pt modelId="{B72B2DEE-8225-481D-9ABF-C60838E80330}" type="pres">
      <dgm:prSet presAssocID="{2B64ABD8-3DCC-41E7-A56C-109C91C907EE}" presName="sibTrans" presStyleCnt="0"/>
      <dgm:spPr/>
    </dgm:pt>
    <dgm:pt modelId="{CDA4B035-8246-4F7F-8D84-1035B39334D5}" type="pres">
      <dgm:prSet presAssocID="{F7BC35D5-4DC8-45F7-91B6-EB68509968BB}" presName="compNode" presStyleCnt="0"/>
      <dgm:spPr/>
    </dgm:pt>
    <dgm:pt modelId="{FFE64766-06C2-4352-949D-88C1DA097F9E}" type="pres">
      <dgm:prSet presAssocID="{F7BC35D5-4DC8-45F7-91B6-EB68509968BB}" presName="bgRect" presStyleLbl="bgShp" presStyleIdx="2" presStyleCnt="6"/>
      <dgm:spPr/>
    </dgm:pt>
    <dgm:pt modelId="{B886117B-9DE4-4C78-B050-DF5C2CA71902}" type="pres">
      <dgm:prSet presAssocID="{F7BC35D5-4DC8-45F7-91B6-EB68509968B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
        </a:ext>
      </dgm:extLst>
    </dgm:pt>
    <dgm:pt modelId="{3F15592B-7897-4757-A874-021723ED1D4C}" type="pres">
      <dgm:prSet presAssocID="{F7BC35D5-4DC8-45F7-91B6-EB68509968BB}" presName="spaceRect" presStyleCnt="0"/>
      <dgm:spPr/>
    </dgm:pt>
    <dgm:pt modelId="{781D8BB3-178D-4170-BF73-D294560B51BE}" type="pres">
      <dgm:prSet presAssocID="{F7BC35D5-4DC8-45F7-91B6-EB68509968BB}" presName="parTx" presStyleLbl="revTx" presStyleIdx="2" presStyleCnt="7">
        <dgm:presLayoutVars>
          <dgm:chMax val="0"/>
          <dgm:chPref val="0"/>
        </dgm:presLayoutVars>
      </dgm:prSet>
      <dgm:spPr/>
    </dgm:pt>
    <dgm:pt modelId="{86D8CB17-AD4C-49BD-8070-2DE230FD765F}" type="pres">
      <dgm:prSet presAssocID="{8C18182C-D51D-417B-9972-149783BB4488}" presName="sibTrans" presStyleCnt="0"/>
      <dgm:spPr/>
    </dgm:pt>
    <dgm:pt modelId="{51945CDC-39C9-4229-8DB4-CAE115726F0B}" type="pres">
      <dgm:prSet presAssocID="{8BAD3362-62FC-453E-90AE-A3F68131EB37}" presName="compNode" presStyleCnt="0"/>
      <dgm:spPr/>
    </dgm:pt>
    <dgm:pt modelId="{B2CFD2B6-496F-4AB1-839F-332BE9C5B755}" type="pres">
      <dgm:prSet presAssocID="{8BAD3362-62FC-453E-90AE-A3F68131EB37}" presName="bgRect" presStyleLbl="bgShp" presStyleIdx="3" presStyleCnt="6"/>
      <dgm:spPr/>
    </dgm:pt>
    <dgm:pt modelId="{13B7B696-0721-410E-ACE5-C65F2F86AD6C}" type="pres">
      <dgm:prSet presAssocID="{8BAD3362-62FC-453E-90AE-A3F68131EB3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odium"/>
        </a:ext>
      </dgm:extLst>
    </dgm:pt>
    <dgm:pt modelId="{63C1C5B7-8E82-4BB8-9460-4DFDAAEDEA9F}" type="pres">
      <dgm:prSet presAssocID="{8BAD3362-62FC-453E-90AE-A3F68131EB37}" presName="spaceRect" presStyleCnt="0"/>
      <dgm:spPr/>
    </dgm:pt>
    <dgm:pt modelId="{F19DAF69-CEA2-4F0F-B87D-596EFA385747}" type="pres">
      <dgm:prSet presAssocID="{8BAD3362-62FC-453E-90AE-A3F68131EB37}" presName="parTx" presStyleLbl="revTx" presStyleIdx="3" presStyleCnt="7">
        <dgm:presLayoutVars>
          <dgm:chMax val="0"/>
          <dgm:chPref val="0"/>
        </dgm:presLayoutVars>
      </dgm:prSet>
      <dgm:spPr/>
    </dgm:pt>
    <dgm:pt modelId="{6A619328-279D-4738-B0C4-009D1D8CD09A}" type="pres">
      <dgm:prSet presAssocID="{45833F3A-27D8-4CFA-B428-0F217D92D011}" presName="sibTrans" presStyleCnt="0"/>
      <dgm:spPr/>
    </dgm:pt>
    <dgm:pt modelId="{7C8B154F-4A56-4989-9C17-D2C666F1BEB7}" type="pres">
      <dgm:prSet presAssocID="{40B707F1-580D-4ADF-AD86-0733FB988B6F}" presName="compNode" presStyleCnt="0"/>
      <dgm:spPr/>
    </dgm:pt>
    <dgm:pt modelId="{14CBED75-2210-473C-B6FF-649EE2163691}" type="pres">
      <dgm:prSet presAssocID="{40B707F1-580D-4ADF-AD86-0733FB988B6F}" presName="bgRect" presStyleLbl="bgShp" presStyleIdx="4" presStyleCnt="6"/>
      <dgm:spPr/>
    </dgm:pt>
    <dgm:pt modelId="{622DD623-8352-40BB-B38D-1009914D8D64}" type="pres">
      <dgm:prSet presAssocID="{40B707F1-580D-4ADF-AD86-0733FB988B6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nk"/>
        </a:ext>
      </dgm:extLst>
    </dgm:pt>
    <dgm:pt modelId="{0E919AFE-D103-4EA4-BDE8-E0D3464A7A98}" type="pres">
      <dgm:prSet presAssocID="{40B707F1-580D-4ADF-AD86-0733FB988B6F}" presName="spaceRect" presStyleCnt="0"/>
      <dgm:spPr/>
    </dgm:pt>
    <dgm:pt modelId="{2B72D5D1-C3F0-4224-81E7-17DE24C8CAFD}" type="pres">
      <dgm:prSet presAssocID="{40B707F1-580D-4ADF-AD86-0733FB988B6F}" presName="parTx" presStyleLbl="revTx" presStyleIdx="4" presStyleCnt="7">
        <dgm:presLayoutVars>
          <dgm:chMax val="0"/>
          <dgm:chPref val="0"/>
        </dgm:presLayoutVars>
      </dgm:prSet>
      <dgm:spPr/>
    </dgm:pt>
    <dgm:pt modelId="{DD2C7C3C-0207-4B88-8FFC-97FFB8065DF4}" type="pres">
      <dgm:prSet presAssocID="{2600AB7A-EA49-488A-ABBB-713BB8392A89}" presName="sibTrans" presStyleCnt="0"/>
      <dgm:spPr/>
    </dgm:pt>
    <dgm:pt modelId="{B5E87EE2-F99A-4B2D-8E53-9BECF2C5F5E2}" type="pres">
      <dgm:prSet presAssocID="{6620CC83-C80F-4683-8965-9D55031164C0}" presName="compNode" presStyleCnt="0"/>
      <dgm:spPr/>
    </dgm:pt>
    <dgm:pt modelId="{841E2099-D472-41B3-9B63-6DCF5B14E19A}" type="pres">
      <dgm:prSet presAssocID="{6620CC83-C80F-4683-8965-9D55031164C0}" presName="bgRect" presStyleLbl="bgShp" presStyleIdx="5" presStyleCnt="6"/>
      <dgm:spPr/>
    </dgm:pt>
    <dgm:pt modelId="{E54EDC06-D7C8-4A21-BCAD-7209270D4A3C}" type="pres">
      <dgm:prSet presAssocID="{6620CC83-C80F-4683-8965-9D55031164C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list"/>
        </a:ext>
      </dgm:extLst>
    </dgm:pt>
    <dgm:pt modelId="{481C1495-B646-4EC9-A0FF-A77EFCE62D19}" type="pres">
      <dgm:prSet presAssocID="{6620CC83-C80F-4683-8965-9D55031164C0}" presName="spaceRect" presStyleCnt="0"/>
      <dgm:spPr/>
    </dgm:pt>
    <dgm:pt modelId="{CF624CCC-21CB-40B1-9E26-3CAF663B79B3}" type="pres">
      <dgm:prSet presAssocID="{6620CC83-C80F-4683-8965-9D55031164C0}" presName="parTx" presStyleLbl="revTx" presStyleIdx="5" presStyleCnt="7">
        <dgm:presLayoutVars>
          <dgm:chMax val="0"/>
          <dgm:chPref val="0"/>
        </dgm:presLayoutVars>
      </dgm:prSet>
      <dgm:spPr/>
    </dgm:pt>
    <dgm:pt modelId="{4C61B685-46CA-4AF3-964A-6B88BE2471F5}" type="pres">
      <dgm:prSet presAssocID="{6620CC83-C80F-4683-8965-9D55031164C0}" presName="desTx" presStyleLbl="revTx" presStyleIdx="6" presStyleCnt="7">
        <dgm:presLayoutVars/>
      </dgm:prSet>
      <dgm:spPr/>
    </dgm:pt>
  </dgm:ptLst>
  <dgm:cxnLst>
    <dgm:cxn modelId="{12469A0F-1D9C-4441-9510-5FB1A82BB3FA}" srcId="{8FA5F2B7-5233-4664-B25B-C994A99666F5}" destId="{0239E45A-D763-413B-8F5C-A7DAEEC872A0}" srcOrd="0" destOrd="0" parTransId="{B4B5922E-736A-41BF-9080-71E2408C38EE}" sibTransId="{BFB746F6-AA38-4E20-B1E4-414C56C00637}"/>
    <dgm:cxn modelId="{C6DF3D10-00A5-4324-8F3C-F546AF43D0B4}" srcId="{8FA5F2B7-5233-4664-B25B-C994A99666F5}" destId="{40B707F1-580D-4ADF-AD86-0733FB988B6F}" srcOrd="4" destOrd="0" parTransId="{27A353D9-0A84-4EA6-B60A-E02AD9BC734C}" sibTransId="{2600AB7A-EA49-488A-ABBB-713BB8392A89}"/>
    <dgm:cxn modelId="{2F09A818-FBF5-4B48-BFF7-22B035010BF4}" type="presOf" srcId="{7493E3DA-DB47-4A83-B12F-DBDFB28E972D}" destId="{4C61B685-46CA-4AF3-964A-6B88BE2471F5}" srcOrd="0" destOrd="0" presId="urn:microsoft.com/office/officeart/2018/2/layout/IconVerticalSolidList"/>
    <dgm:cxn modelId="{EC6D1428-088C-4697-AD75-71CC5114F73D}" srcId="{8FA5F2B7-5233-4664-B25B-C994A99666F5}" destId="{F7BC35D5-4DC8-45F7-91B6-EB68509968BB}" srcOrd="2" destOrd="0" parTransId="{375C775B-1CDF-47E6-B188-BF61FBEB230C}" sibTransId="{8C18182C-D51D-417B-9972-149783BB4488}"/>
    <dgm:cxn modelId="{685A885C-1B37-4A62-B8E2-FD53FFF6D3D4}" srcId="{8FA5F2B7-5233-4664-B25B-C994A99666F5}" destId="{8BAD3362-62FC-453E-90AE-A3F68131EB37}" srcOrd="3" destOrd="0" parTransId="{296EA44F-5FFB-4B60-9921-E2943A68883E}" sibTransId="{45833F3A-27D8-4CFA-B428-0F217D92D011}"/>
    <dgm:cxn modelId="{5F23F148-50D7-4012-AAB3-A45DCFACD588}" srcId="{6620CC83-C80F-4683-8965-9D55031164C0}" destId="{5B409F69-58D8-45D0-B92A-F024C312F3DB}" srcOrd="1" destOrd="0" parTransId="{2C1535AF-3BC4-4615-9D67-49FB4FE8CEE0}" sibTransId="{7292E5F1-87CB-4E67-A00A-0190D8102870}"/>
    <dgm:cxn modelId="{110D9B6D-2DB5-466F-A613-F748D2189D7A}" type="presOf" srcId="{40B707F1-580D-4ADF-AD86-0733FB988B6F}" destId="{2B72D5D1-C3F0-4224-81E7-17DE24C8CAFD}" srcOrd="0" destOrd="0" presId="urn:microsoft.com/office/officeart/2018/2/layout/IconVerticalSolidList"/>
    <dgm:cxn modelId="{8C13CB59-785D-46FA-9CDB-A0A681E2CA8D}" type="presOf" srcId="{8BAD3362-62FC-453E-90AE-A3F68131EB37}" destId="{F19DAF69-CEA2-4F0F-B87D-596EFA385747}" srcOrd="0" destOrd="0" presId="urn:microsoft.com/office/officeart/2018/2/layout/IconVerticalSolidList"/>
    <dgm:cxn modelId="{86C5CA7B-189C-4CCA-9656-05B848400A41}" type="presOf" srcId="{0239E45A-D763-413B-8F5C-A7DAEEC872A0}" destId="{ABA641F9-3492-4B10-869E-748920626BD8}" srcOrd="0" destOrd="0" presId="urn:microsoft.com/office/officeart/2018/2/layout/IconVerticalSolidList"/>
    <dgm:cxn modelId="{0FAB9A8E-EF0B-4DE1-890F-9AEFCDEEF498}" type="presOf" srcId="{8FA5F2B7-5233-4664-B25B-C994A99666F5}" destId="{1FCFD305-14B3-4169-AF90-DA1C92E3BA29}" srcOrd="0" destOrd="0" presId="urn:microsoft.com/office/officeart/2018/2/layout/IconVerticalSolidList"/>
    <dgm:cxn modelId="{AD040DB3-794C-48AD-B36D-14AA0789928A}" srcId="{6620CC83-C80F-4683-8965-9D55031164C0}" destId="{7493E3DA-DB47-4A83-B12F-DBDFB28E972D}" srcOrd="0" destOrd="0" parTransId="{88B89DE1-428E-4BD2-914A-7927C0933AC3}" sibTransId="{2CC0421E-A57C-4E95-8605-331A7CB2CB1E}"/>
    <dgm:cxn modelId="{187E85BF-D011-40EA-92BF-7CB302F38DEA}" type="presOf" srcId="{ACD33EA3-6DC9-43BB-9816-0275D8967BF8}" destId="{58BBE5F2-E8E8-4216-A538-27A18BEC859F}" srcOrd="0" destOrd="0" presId="urn:microsoft.com/office/officeart/2018/2/layout/IconVerticalSolidList"/>
    <dgm:cxn modelId="{30412EC2-3512-4FE0-A9C1-DE440ED0ADBC}" type="presOf" srcId="{5B409F69-58D8-45D0-B92A-F024C312F3DB}" destId="{4C61B685-46CA-4AF3-964A-6B88BE2471F5}" srcOrd="0" destOrd="1" presId="urn:microsoft.com/office/officeart/2018/2/layout/IconVerticalSolidList"/>
    <dgm:cxn modelId="{BE544EC6-E70B-419C-A3F2-C890EBFAF142}" srcId="{8FA5F2B7-5233-4664-B25B-C994A99666F5}" destId="{ACD33EA3-6DC9-43BB-9816-0275D8967BF8}" srcOrd="1" destOrd="0" parTransId="{0060610A-217C-4A30-AF3A-4D8BDCD21BCC}" sibTransId="{2B64ABD8-3DCC-41E7-A56C-109C91C907EE}"/>
    <dgm:cxn modelId="{4CEBA6D2-D91D-4690-987D-BD32A8B72157}" srcId="{8FA5F2B7-5233-4664-B25B-C994A99666F5}" destId="{6620CC83-C80F-4683-8965-9D55031164C0}" srcOrd="5" destOrd="0" parTransId="{8E4521E0-3D27-4DB3-B7D7-A6B889498F6D}" sibTransId="{53F1E7CE-49FE-418D-A294-D6F5D3BD98FE}"/>
    <dgm:cxn modelId="{DB0FADE2-2BB4-4B3C-89BD-B794FAF0285B}" type="presOf" srcId="{F7BC35D5-4DC8-45F7-91B6-EB68509968BB}" destId="{781D8BB3-178D-4170-BF73-D294560B51BE}" srcOrd="0" destOrd="0" presId="urn:microsoft.com/office/officeart/2018/2/layout/IconVerticalSolidList"/>
    <dgm:cxn modelId="{3DA0B4E9-D974-4AED-B2F5-AF9203E90D72}" type="presOf" srcId="{6620CC83-C80F-4683-8965-9D55031164C0}" destId="{CF624CCC-21CB-40B1-9E26-3CAF663B79B3}" srcOrd="0" destOrd="0" presId="urn:microsoft.com/office/officeart/2018/2/layout/IconVerticalSolidList"/>
    <dgm:cxn modelId="{8B72A6A0-A35F-4B61-8E5E-5F04A38E1DED}" type="presParOf" srcId="{1FCFD305-14B3-4169-AF90-DA1C92E3BA29}" destId="{2F98A8CA-AC26-4167-BF66-929EF250AC4E}" srcOrd="0" destOrd="0" presId="urn:microsoft.com/office/officeart/2018/2/layout/IconVerticalSolidList"/>
    <dgm:cxn modelId="{F6CF2946-F715-4FFD-BF26-34A4C6554136}" type="presParOf" srcId="{2F98A8CA-AC26-4167-BF66-929EF250AC4E}" destId="{B5E39354-ECE2-4270-A3A8-6F7A3452A12B}" srcOrd="0" destOrd="0" presId="urn:microsoft.com/office/officeart/2018/2/layout/IconVerticalSolidList"/>
    <dgm:cxn modelId="{403E01B8-8A81-4E25-869C-96EC315AB44C}" type="presParOf" srcId="{2F98A8CA-AC26-4167-BF66-929EF250AC4E}" destId="{E8801233-8568-4250-AE0F-26AD77E4C52B}" srcOrd="1" destOrd="0" presId="urn:microsoft.com/office/officeart/2018/2/layout/IconVerticalSolidList"/>
    <dgm:cxn modelId="{BC04EEA1-1C96-4393-BD2A-10720E30D81A}" type="presParOf" srcId="{2F98A8CA-AC26-4167-BF66-929EF250AC4E}" destId="{B50C520D-5B09-40E0-95F8-F05353AB3BFD}" srcOrd="2" destOrd="0" presId="urn:microsoft.com/office/officeart/2018/2/layout/IconVerticalSolidList"/>
    <dgm:cxn modelId="{507D550B-C6A8-4132-B7E6-37CFE351B722}" type="presParOf" srcId="{2F98A8CA-AC26-4167-BF66-929EF250AC4E}" destId="{ABA641F9-3492-4B10-869E-748920626BD8}" srcOrd="3" destOrd="0" presId="urn:microsoft.com/office/officeart/2018/2/layout/IconVerticalSolidList"/>
    <dgm:cxn modelId="{CC8F45B9-88FC-4F10-AFDC-766478288F99}" type="presParOf" srcId="{1FCFD305-14B3-4169-AF90-DA1C92E3BA29}" destId="{D7398119-A043-4C2F-A04F-7FF4538D0F93}" srcOrd="1" destOrd="0" presId="urn:microsoft.com/office/officeart/2018/2/layout/IconVerticalSolidList"/>
    <dgm:cxn modelId="{35AD1D72-54E4-486C-8FED-BDF2C0028627}" type="presParOf" srcId="{1FCFD305-14B3-4169-AF90-DA1C92E3BA29}" destId="{BD5D4315-9CEA-4448-B3B0-8CE47F1CD129}" srcOrd="2" destOrd="0" presId="urn:microsoft.com/office/officeart/2018/2/layout/IconVerticalSolidList"/>
    <dgm:cxn modelId="{83ACF7CE-ED47-4ACD-8FE9-751D1E1BC11E}" type="presParOf" srcId="{BD5D4315-9CEA-4448-B3B0-8CE47F1CD129}" destId="{202A832A-32E1-4C3E-9915-1CD23B8DA50C}" srcOrd="0" destOrd="0" presId="urn:microsoft.com/office/officeart/2018/2/layout/IconVerticalSolidList"/>
    <dgm:cxn modelId="{12887F3D-C47B-483E-94FD-A1BBAB78630F}" type="presParOf" srcId="{BD5D4315-9CEA-4448-B3B0-8CE47F1CD129}" destId="{B1A3554C-F226-4872-BE80-5501E18248D4}" srcOrd="1" destOrd="0" presId="urn:microsoft.com/office/officeart/2018/2/layout/IconVerticalSolidList"/>
    <dgm:cxn modelId="{A76599C0-C0C8-4480-98CA-D6C26CA5E900}" type="presParOf" srcId="{BD5D4315-9CEA-4448-B3B0-8CE47F1CD129}" destId="{BE52518E-4340-47C4-A6F9-F3D7BC6D6BED}" srcOrd="2" destOrd="0" presId="urn:microsoft.com/office/officeart/2018/2/layout/IconVerticalSolidList"/>
    <dgm:cxn modelId="{D700A291-6964-40A9-B080-6978D81054E1}" type="presParOf" srcId="{BD5D4315-9CEA-4448-B3B0-8CE47F1CD129}" destId="{58BBE5F2-E8E8-4216-A538-27A18BEC859F}" srcOrd="3" destOrd="0" presId="urn:microsoft.com/office/officeart/2018/2/layout/IconVerticalSolidList"/>
    <dgm:cxn modelId="{CCD6E6F4-D93C-4261-B795-8F0BAEEE1AE2}" type="presParOf" srcId="{1FCFD305-14B3-4169-AF90-DA1C92E3BA29}" destId="{B72B2DEE-8225-481D-9ABF-C60838E80330}" srcOrd="3" destOrd="0" presId="urn:microsoft.com/office/officeart/2018/2/layout/IconVerticalSolidList"/>
    <dgm:cxn modelId="{84235E6A-DD0A-4257-B5F2-6CE891C0B91C}" type="presParOf" srcId="{1FCFD305-14B3-4169-AF90-DA1C92E3BA29}" destId="{CDA4B035-8246-4F7F-8D84-1035B39334D5}" srcOrd="4" destOrd="0" presId="urn:microsoft.com/office/officeart/2018/2/layout/IconVerticalSolidList"/>
    <dgm:cxn modelId="{EEDF53D1-F70E-42AB-AC9C-C2777F4D9BE1}" type="presParOf" srcId="{CDA4B035-8246-4F7F-8D84-1035B39334D5}" destId="{FFE64766-06C2-4352-949D-88C1DA097F9E}" srcOrd="0" destOrd="0" presId="urn:microsoft.com/office/officeart/2018/2/layout/IconVerticalSolidList"/>
    <dgm:cxn modelId="{51F87CE6-AD9A-4433-9A9B-4A623FB0CAF9}" type="presParOf" srcId="{CDA4B035-8246-4F7F-8D84-1035B39334D5}" destId="{B886117B-9DE4-4C78-B050-DF5C2CA71902}" srcOrd="1" destOrd="0" presId="urn:microsoft.com/office/officeart/2018/2/layout/IconVerticalSolidList"/>
    <dgm:cxn modelId="{564198C5-2FC3-42BD-8F05-36AE52AF06DA}" type="presParOf" srcId="{CDA4B035-8246-4F7F-8D84-1035B39334D5}" destId="{3F15592B-7897-4757-A874-021723ED1D4C}" srcOrd="2" destOrd="0" presId="urn:microsoft.com/office/officeart/2018/2/layout/IconVerticalSolidList"/>
    <dgm:cxn modelId="{703014B2-8B2D-45BA-B6C9-0217496042C6}" type="presParOf" srcId="{CDA4B035-8246-4F7F-8D84-1035B39334D5}" destId="{781D8BB3-178D-4170-BF73-D294560B51BE}" srcOrd="3" destOrd="0" presId="urn:microsoft.com/office/officeart/2018/2/layout/IconVerticalSolidList"/>
    <dgm:cxn modelId="{759D6C35-1769-45F3-B5CF-54A58B921AA1}" type="presParOf" srcId="{1FCFD305-14B3-4169-AF90-DA1C92E3BA29}" destId="{86D8CB17-AD4C-49BD-8070-2DE230FD765F}" srcOrd="5" destOrd="0" presId="urn:microsoft.com/office/officeart/2018/2/layout/IconVerticalSolidList"/>
    <dgm:cxn modelId="{7FB0C68D-344C-4001-BC0E-558E13AF43DE}" type="presParOf" srcId="{1FCFD305-14B3-4169-AF90-DA1C92E3BA29}" destId="{51945CDC-39C9-4229-8DB4-CAE115726F0B}" srcOrd="6" destOrd="0" presId="urn:microsoft.com/office/officeart/2018/2/layout/IconVerticalSolidList"/>
    <dgm:cxn modelId="{17842538-74DB-4653-9B13-F8A0DAB9129E}" type="presParOf" srcId="{51945CDC-39C9-4229-8DB4-CAE115726F0B}" destId="{B2CFD2B6-496F-4AB1-839F-332BE9C5B755}" srcOrd="0" destOrd="0" presId="urn:microsoft.com/office/officeart/2018/2/layout/IconVerticalSolidList"/>
    <dgm:cxn modelId="{CE26E301-525E-474C-A1CB-149ABE810E01}" type="presParOf" srcId="{51945CDC-39C9-4229-8DB4-CAE115726F0B}" destId="{13B7B696-0721-410E-ACE5-C65F2F86AD6C}" srcOrd="1" destOrd="0" presId="urn:microsoft.com/office/officeart/2018/2/layout/IconVerticalSolidList"/>
    <dgm:cxn modelId="{BEAC32DA-B8FE-4390-97E5-6CA1BE9C0315}" type="presParOf" srcId="{51945CDC-39C9-4229-8DB4-CAE115726F0B}" destId="{63C1C5B7-8E82-4BB8-9460-4DFDAAEDEA9F}" srcOrd="2" destOrd="0" presId="urn:microsoft.com/office/officeart/2018/2/layout/IconVerticalSolidList"/>
    <dgm:cxn modelId="{FA20B084-7ED9-4E88-812E-7CADBD186E07}" type="presParOf" srcId="{51945CDC-39C9-4229-8DB4-CAE115726F0B}" destId="{F19DAF69-CEA2-4F0F-B87D-596EFA385747}" srcOrd="3" destOrd="0" presId="urn:microsoft.com/office/officeart/2018/2/layout/IconVerticalSolidList"/>
    <dgm:cxn modelId="{ACE8619C-C103-4F73-AA47-6ECB73542A70}" type="presParOf" srcId="{1FCFD305-14B3-4169-AF90-DA1C92E3BA29}" destId="{6A619328-279D-4738-B0C4-009D1D8CD09A}" srcOrd="7" destOrd="0" presId="urn:microsoft.com/office/officeart/2018/2/layout/IconVerticalSolidList"/>
    <dgm:cxn modelId="{56120EA1-4E33-4E11-9DAC-8BB3C1257EA3}" type="presParOf" srcId="{1FCFD305-14B3-4169-AF90-DA1C92E3BA29}" destId="{7C8B154F-4A56-4989-9C17-D2C666F1BEB7}" srcOrd="8" destOrd="0" presId="urn:microsoft.com/office/officeart/2018/2/layout/IconVerticalSolidList"/>
    <dgm:cxn modelId="{0D1667C8-8EE8-4F73-AF50-D38A2A32ACA6}" type="presParOf" srcId="{7C8B154F-4A56-4989-9C17-D2C666F1BEB7}" destId="{14CBED75-2210-473C-B6FF-649EE2163691}" srcOrd="0" destOrd="0" presId="urn:microsoft.com/office/officeart/2018/2/layout/IconVerticalSolidList"/>
    <dgm:cxn modelId="{F519A4CF-BAFB-403F-A179-247FCA6DEFAA}" type="presParOf" srcId="{7C8B154F-4A56-4989-9C17-D2C666F1BEB7}" destId="{622DD623-8352-40BB-B38D-1009914D8D64}" srcOrd="1" destOrd="0" presId="urn:microsoft.com/office/officeart/2018/2/layout/IconVerticalSolidList"/>
    <dgm:cxn modelId="{C59AA39E-F894-48D5-806E-2C9368466C2A}" type="presParOf" srcId="{7C8B154F-4A56-4989-9C17-D2C666F1BEB7}" destId="{0E919AFE-D103-4EA4-BDE8-E0D3464A7A98}" srcOrd="2" destOrd="0" presId="urn:microsoft.com/office/officeart/2018/2/layout/IconVerticalSolidList"/>
    <dgm:cxn modelId="{FA2593C4-54CB-4C28-89AA-107EBF9730F5}" type="presParOf" srcId="{7C8B154F-4A56-4989-9C17-D2C666F1BEB7}" destId="{2B72D5D1-C3F0-4224-81E7-17DE24C8CAFD}" srcOrd="3" destOrd="0" presId="urn:microsoft.com/office/officeart/2018/2/layout/IconVerticalSolidList"/>
    <dgm:cxn modelId="{84FEA310-25E5-4828-A308-0A3AB6C578CE}" type="presParOf" srcId="{1FCFD305-14B3-4169-AF90-DA1C92E3BA29}" destId="{DD2C7C3C-0207-4B88-8FFC-97FFB8065DF4}" srcOrd="9" destOrd="0" presId="urn:microsoft.com/office/officeart/2018/2/layout/IconVerticalSolidList"/>
    <dgm:cxn modelId="{BF18D931-EA77-4DC5-8F94-497E5B2CE5A6}" type="presParOf" srcId="{1FCFD305-14B3-4169-AF90-DA1C92E3BA29}" destId="{B5E87EE2-F99A-4B2D-8E53-9BECF2C5F5E2}" srcOrd="10" destOrd="0" presId="urn:microsoft.com/office/officeart/2018/2/layout/IconVerticalSolidList"/>
    <dgm:cxn modelId="{9D6F0302-F746-45EB-A203-21963F34F334}" type="presParOf" srcId="{B5E87EE2-F99A-4B2D-8E53-9BECF2C5F5E2}" destId="{841E2099-D472-41B3-9B63-6DCF5B14E19A}" srcOrd="0" destOrd="0" presId="urn:microsoft.com/office/officeart/2018/2/layout/IconVerticalSolidList"/>
    <dgm:cxn modelId="{14EB27A0-C2FC-44DE-872B-0E83D248E904}" type="presParOf" srcId="{B5E87EE2-F99A-4B2D-8E53-9BECF2C5F5E2}" destId="{E54EDC06-D7C8-4A21-BCAD-7209270D4A3C}" srcOrd="1" destOrd="0" presId="urn:microsoft.com/office/officeart/2018/2/layout/IconVerticalSolidList"/>
    <dgm:cxn modelId="{45945C2B-421D-423C-9C91-B0F9E0DA76D7}" type="presParOf" srcId="{B5E87EE2-F99A-4B2D-8E53-9BECF2C5F5E2}" destId="{481C1495-B646-4EC9-A0FF-A77EFCE62D19}" srcOrd="2" destOrd="0" presId="urn:microsoft.com/office/officeart/2018/2/layout/IconVerticalSolidList"/>
    <dgm:cxn modelId="{BA0EF5E4-A765-40E0-B1AD-10F1758732DE}" type="presParOf" srcId="{B5E87EE2-F99A-4B2D-8E53-9BECF2C5F5E2}" destId="{CF624CCC-21CB-40B1-9E26-3CAF663B79B3}" srcOrd="3" destOrd="0" presId="urn:microsoft.com/office/officeart/2018/2/layout/IconVerticalSolidList"/>
    <dgm:cxn modelId="{8DC3D3AA-2406-4CC8-B44A-1AD81AAAB3CF}" type="presParOf" srcId="{B5E87EE2-F99A-4B2D-8E53-9BECF2C5F5E2}" destId="{4C61B685-46CA-4AF3-964A-6B88BE2471F5}"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1611B2-617D-4DD0-9206-2E71E26B1431}" type="doc">
      <dgm:prSet loTypeId="urn:microsoft.com/office/officeart/2005/8/layout/vList5" loCatId="list" qsTypeId="urn:microsoft.com/office/officeart/2005/8/quickstyle/simple4" qsCatId="simple" csTypeId="urn:microsoft.com/office/officeart/2005/8/colors/colorful1" csCatId="colorful"/>
      <dgm:spPr/>
      <dgm:t>
        <a:bodyPr/>
        <a:lstStyle/>
        <a:p>
          <a:endParaRPr lang="en-US"/>
        </a:p>
      </dgm:t>
    </dgm:pt>
    <dgm:pt modelId="{EF6DAE94-9F18-4BEA-8CEC-AA20CF3E302F}">
      <dgm:prSet/>
      <dgm:spPr/>
      <dgm:t>
        <a:bodyPr/>
        <a:lstStyle/>
        <a:p>
          <a:r>
            <a:rPr lang="fr-FR" b="1" u="sng"/>
            <a:t>Tendance 1 :</a:t>
          </a:r>
          <a:r>
            <a:rPr lang="fr-FR"/>
            <a:t> un appétit féroce pour les loisirs</a:t>
          </a:r>
          <a:endParaRPr lang="en-US"/>
        </a:p>
      </dgm:t>
    </dgm:pt>
    <dgm:pt modelId="{71CB33D5-F47D-4EED-80B9-D776FAC12BB5}" type="parTrans" cxnId="{CD3B8234-95DC-49ED-A4F9-F6079E6460F8}">
      <dgm:prSet/>
      <dgm:spPr/>
      <dgm:t>
        <a:bodyPr/>
        <a:lstStyle/>
        <a:p>
          <a:endParaRPr lang="en-US"/>
        </a:p>
      </dgm:t>
    </dgm:pt>
    <dgm:pt modelId="{DBD1F35F-723E-4969-BCB2-DE1D2B002809}" type="sibTrans" cxnId="{CD3B8234-95DC-49ED-A4F9-F6079E6460F8}">
      <dgm:prSet/>
      <dgm:spPr/>
      <dgm:t>
        <a:bodyPr/>
        <a:lstStyle/>
        <a:p>
          <a:endParaRPr lang="en-US"/>
        </a:p>
      </dgm:t>
    </dgm:pt>
    <dgm:pt modelId="{A7C5A59E-1881-41F0-A1BE-6968679939F6}">
      <dgm:prSet/>
      <dgm:spPr/>
      <dgm:t>
        <a:bodyPr/>
        <a:lstStyle/>
        <a:p>
          <a:r>
            <a:rPr lang="fr-FR"/>
            <a:t>Prendre en charge les enfants par exemple (Kilalao, Kidzy….).</a:t>
          </a:r>
          <a:endParaRPr lang="en-US"/>
        </a:p>
      </dgm:t>
    </dgm:pt>
    <dgm:pt modelId="{F30760D1-05DF-4248-8AA7-79B8AA65E085}" type="parTrans" cxnId="{5E87C4FA-E802-4A79-AFD6-027119B5C677}">
      <dgm:prSet/>
      <dgm:spPr/>
      <dgm:t>
        <a:bodyPr/>
        <a:lstStyle/>
        <a:p>
          <a:endParaRPr lang="en-US"/>
        </a:p>
      </dgm:t>
    </dgm:pt>
    <dgm:pt modelId="{D40177DC-F746-497D-8F4A-0E471BA5A9A1}" type="sibTrans" cxnId="{5E87C4FA-E802-4A79-AFD6-027119B5C677}">
      <dgm:prSet/>
      <dgm:spPr/>
      <dgm:t>
        <a:bodyPr/>
        <a:lstStyle/>
        <a:p>
          <a:endParaRPr lang="en-US"/>
        </a:p>
      </dgm:t>
    </dgm:pt>
    <dgm:pt modelId="{6A5FC46F-DF02-4DD6-A6DF-9D19FB71F95A}">
      <dgm:prSet/>
      <dgm:spPr/>
      <dgm:t>
        <a:bodyPr/>
        <a:lstStyle/>
        <a:p>
          <a:r>
            <a:rPr lang="fr-FR" b="1" u="sng"/>
            <a:t>Tendance 2</a:t>
          </a:r>
          <a:r>
            <a:rPr lang="fr-FR"/>
            <a:t> : une demande croissante pour plus de sécurité</a:t>
          </a:r>
          <a:endParaRPr lang="en-US"/>
        </a:p>
      </dgm:t>
    </dgm:pt>
    <dgm:pt modelId="{4826842D-09E2-4929-8348-A0499EA9D266}" type="parTrans" cxnId="{3EFDB4DD-4934-42EF-841E-3FF19F3317A9}">
      <dgm:prSet/>
      <dgm:spPr/>
      <dgm:t>
        <a:bodyPr/>
        <a:lstStyle/>
        <a:p>
          <a:endParaRPr lang="en-US"/>
        </a:p>
      </dgm:t>
    </dgm:pt>
    <dgm:pt modelId="{A9228648-1FEB-4786-B53C-53CCB5F967EF}" type="sibTrans" cxnId="{3EFDB4DD-4934-42EF-841E-3FF19F3317A9}">
      <dgm:prSet/>
      <dgm:spPr/>
      <dgm:t>
        <a:bodyPr/>
        <a:lstStyle/>
        <a:p>
          <a:endParaRPr lang="en-US"/>
        </a:p>
      </dgm:t>
    </dgm:pt>
    <dgm:pt modelId="{5823C4B7-1EB4-49AC-8ABF-A97EB3AB1871}">
      <dgm:prSet/>
      <dgm:spPr/>
      <dgm:t>
        <a:bodyPr/>
        <a:lstStyle/>
        <a:p>
          <a:r>
            <a:rPr lang="fr-FR"/>
            <a:t>NTIC  (applications intelligentes) : logiciel de cryptage (Secway), traçabilité des produits alimentaires (Smart Low), virus, services aux entreprises (sécurité, badges, puces, accréditations)… </a:t>
          </a:r>
          <a:endParaRPr lang="en-US"/>
        </a:p>
      </dgm:t>
    </dgm:pt>
    <dgm:pt modelId="{F0A1B815-A425-4018-B233-090F434754B1}" type="parTrans" cxnId="{55611FCF-54FF-4E9E-BE71-F0133A23292F}">
      <dgm:prSet/>
      <dgm:spPr/>
      <dgm:t>
        <a:bodyPr/>
        <a:lstStyle/>
        <a:p>
          <a:endParaRPr lang="en-US"/>
        </a:p>
      </dgm:t>
    </dgm:pt>
    <dgm:pt modelId="{4F56F2AE-84DC-42B0-A464-AB9734313B4B}" type="sibTrans" cxnId="{55611FCF-54FF-4E9E-BE71-F0133A23292F}">
      <dgm:prSet/>
      <dgm:spPr/>
      <dgm:t>
        <a:bodyPr/>
        <a:lstStyle/>
        <a:p>
          <a:endParaRPr lang="en-US"/>
        </a:p>
      </dgm:t>
    </dgm:pt>
    <dgm:pt modelId="{60181FA6-9D23-4829-8146-74382A29C815}" type="pres">
      <dgm:prSet presAssocID="{041611B2-617D-4DD0-9206-2E71E26B1431}" presName="Name0" presStyleCnt="0">
        <dgm:presLayoutVars>
          <dgm:dir/>
          <dgm:animLvl val="lvl"/>
          <dgm:resizeHandles val="exact"/>
        </dgm:presLayoutVars>
      </dgm:prSet>
      <dgm:spPr/>
    </dgm:pt>
    <dgm:pt modelId="{0CED29CE-B794-4BE4-91C3-FBEB035DF1D4}" type="pres">
      <dgm:prSet presAssocID="{EF6DAE94-9F18-4BEA-8CEC-AA20CF3E302F}" presName="linNode" presStyleCnt="0"/>
      <dgm:spPr/>
    </dgm:pt>
    <dgm:pt modelId="{0229D90F-5824-4CA4-BD74-A3342D38804F}" type="pres">
      <dgm:prSet presAssocID="{EF6DAE94-9F18-4BEA-8CEC-AA20CF3E302F}" presName="parentText" presStyleLbl="node1" presStyleIdx="0" presStyleCnt="2">
        <dgm:presLayoutVars>
          <dgm:chMax val="1"/>
          <dgm:bulletEnabled val="1"/>
        </dgm:presLayoutVars>
      </dgm:prSet>
      <dgm:spPr/>
    </dgm:pt>
    <dgm:pt modelId="{5AEC6196-1B1A-4DF8-921C-0D408BD143B1}" type="pres">
      <dgm:prSet presAssocID="{EF6DAE94-9F18-4BEA-8CEC-AA20CF3E302F}" presName="descendantText" presStyleLbl="alignAccFollowNode1" presStyleIdx="0" presStyleCnt="2">
        <dgm:presLayoutVars>
          <dgm:bulletEnabled val="1"/>
        </dgm:presLayoutVars>
      </dgm:prSet>
      <dgm:spPr/>
    </dgm:pt>
    <dgm:pt modelId="{B0F279AA-5E26-4B69-9971-B3260F61E28A}" type="pres">
      <dgm:prSet presAssocID="{DBD1F35F-723E-4969-BCB2-DE1D2B002809}" presName="sp" presStyleCnt="0"/>
      <dgm:spPr/>
    </dgm:pt>
    <dgm:pt modelId="{1561176E-1E82-45F0-9414-6CC838B9EEC6}" type="pres">
      <dgm:prSet presAssocID="{6A5FC46F-DF02-4DD6-A6DF-9D19FB71F95A}" presName="linNode" presStyleCnt="0"/>
      <dgm:spPr/>
    </dgm:pt>
    <dgm:pt modelId="{C2365354-9476-4137-930E-ADDEA3D8B683}" type="pres">
      <dgm:prSet presAssocID="{6A5FC46F-DF02-4DD6-A6DF-9D19FB71F95A}" presName="parentText" presStyleLbl="node1" presStyleIdx="1" presStyleCnt="2">
        <dgm:presLayoutVars>
          <dgm:chMax val="1"/>
          <dgm:bulletEnabled val="1"/>
        </dgm:presLayoutVars>
      </dgm:prSet>
      <dgm:spPr/>
    </dgm:pt>
    <dgm:pt modelId="{34BD474E-847F-4E4C-9021-35E611E32800}" type="pres">
      <dgm:prSet presAssocID="{6A5FC46F-DF02-4DD6-A6DF-9D19FB71F95A}" presName="descendantText" presStyleLbl="alignAccFollowNode1" presStyleIdx="1" presStyleCnt="2">
        <dgm:presLayoutVars>
          <dgm:bulletEnabled val="1"/>
        </dgm:presLayoutVars>
      </dgm:prSet>
      <dgm:spPr/>
    </dgm:pt>
  </dgm:ptLst>
  <dgm:cxnLst>
    <dgm:cxn modelId="{31650F00-9F8E-440D-A520-448D2046A9B4}" type="presOf" srcId="{A7C5A59E-1881-41F0-A1BE-6968679939F6}" destId="{5AEC6196-1B1A-4DF8-921C-0D408BD143B1}" srcOrd="0" destOrd="0" presId="urn:microsoft.com/office/officeart/2005/8/layout/vList5"/>
    <dgm:cxn modelId="{8086A212-EE72-493D-A668-5426825826E0}" type="presOf" srcId="{041611B2-617D-4DD0-9206-2E71E26B1431}" destId="{60181FA6-9D23-4829-8146-74382A29C815}" srcOrd="0" destOrd="0" presId="urn:microsoft.com/office/officeart/2005/8/layout/vList5"/>
    <dgm:cxn modelId="{CD3B8234-95DC-49ED-A4F9-F6079E6460F8}" srcId="{041611B2-617D-4DD0-9206-2E71E26B1431}" destId="{EF6DAE94-9F18-4BEA-8CEC-AA20CF3E302F}" srcOrd="0" destOrd="0" parTransId="{71CB33D5-F47D-4EED-80B9-D776FAC12BB5}" sibTransId="{DBD1F35F-723E-4969-BCB2-DE1D2B002809}"/>
    <dgm:cxn modelId="{5FCA1B69-BD6B-4086-9F6A-44928F5D2252}" type="presOf" srcId="{EF6DAE94-9F18-4BEA-8CEC-AA20CF3E302F}" destId="{0229D90F-5824-4CA4-BD74-A3342D38804F}" srcOrd="0" destOrd="0" presId="urn:microsoft.com/office/officeart/2005/8/layout/vList5"/>
    <dgm:cxn modelId="{394DAA49-C67B-440A-B817-2FEF50EF54CF}" type="presOf" srcId="{5823C4B7-1EB4-49AC-8ABF-A97EB3AB1871}" destId="{34BD474E-847F-4E4C-9021-35E611E32800}" srcOrd="0" destOrd="0" presId="urn:microsoft.com/office/officeart/2005/8/layout/vList5"/>
    <dgm:cxn modelId="{E3E85178-DC0B-4721-BB0F-D64A07CFEC23}" type="presOf" srcId="{6A5FC46F-DF02-4DD6-A6DF-9D19FB71F95A}" destId="{C2365354-9476-4137-930E-ADDEA3D8B683}" srcOrd="0" destOrd="0" presId="urn:microsoft.com/office/officeart/2005/8/layout/vList5"/>
    <dgm:cxn modelId="{55611FCF-54FF-4E9E-BE71-F0133A23292F}" srcId="{6A5FC46F-DF02-4DD6-A6DF-9D19FB71F95A}" destId="{5823C4B7-1EB4-49AC-8ABF-A97EB3AB1871}" srcOrd="0" destOrd="0" parTransId="{F0A1B815-A425-4018-B233-090F434754B1}" sibTransId="{4F56F2AE-84DC-42B0-A464-AB9734313B4B}"/>
    <dgm:cxn modelId="{3EFDB4DD-4934-42EF-841E-3FF19F3317A9}" srcId="{041611B2-617D-4DD0-9206-2E71E26B1431}" destId="{6A5FC46F-DF02-4DD6-A6DF-9D19FB71F95A}" srcOrd="1" destOrd="0" parTransId="{4826842D-09E2-4929-8348-A0499EA9D266}" sibTransId="{A9228648-1FEB-4786-B53C-53CCB5F967EF}"/>
    <dgm:cxn modelId="{5E87C4FA-E802-4A79-AFD6-027119B5C677}" srcId="{EF6DAE94-9F18-4BEA-8CEC-AA20CF3E302F}" destId="{A7C5A59E-1881-41F0-A1BE-6968679939F6}" srcOrd="0" destOrd="0" parTransId="{F30760D1-05DF-4248-8AA7-79B8AA65E085}" sibTransId="{D40177DC-F746-497D-8F4A-0E471BA5A9A1}"/>
    <dgm:cxn modelId="{250F988A-1BB9-49AB-A894-7284F616E02F}" type="presParOf" srcId="{60181FA6-9D23-4829-8146-74382A29C815}" destId="{0CED29CE-B794-4BE4-91C3-FBEB035DF1D4}" srcOrd="0" destOrd="0" presId="urn:microsoft.com/office/officeart/2005/8/layout/vList5"/>
    <dgm:cxn modelId="{6F495A45-AA61-46A5-A4DC-17983519BE5B}" type="presParOf" srcId="{0CED29CE-B794-4BE4-91C3-FBEB035DF1D4}" destId="{0229D90F-5824-4CA4-BD74-A3342D38804F}" srcOrd="0" destOrd="0" presId="urn:microsoft.com/office/officeart/2005/8/layout/vList5"/>
    <dgm:cxn modelId="{2868D950-D91C-49D5-8D0F-B59889467BBB}" type="presParOf" srcId="{0CED29CE-B794-4BE4-91C3-FBEB035DF1D4}" destId="{5AEC6196-1B1A-4DF8-921C-0D408BD143B1}" srcOrd="1" destOrd="0" presId="urn:microsoft.com/office/officeart/2005/8/layout/vList5"/>
    <dgm:cxn modelId="{5465DCA9-9233-4364-99A5-19FCA12EEE88}" type="presParOf" srcId="{60181FA6-9D23-4829-8146-74382A29C815}" destId="{B0F279AA-5E26-4B69-9971-B3260F61E28A}" srcOrd="1" destOrd="0" presId="urn:microsoft.com/office/officeart/2005/8/layout/vList5"/>
    <dgm:cxn modelId="{5475DAD3-6762-4595-BAE2-FC7C011C5C85}" type="presParOf" srcId="{60181FA6-9D23-4829-8146-74382A29C815}" destId="{1561176E-1E82-45F0-9414-6CC838B9EEC6}" srcOrd="2" destOrd="0" presId="urn:microsoft.com/office/officeart/2005/8/layout/vList5"/>
    <dgm:cxn modelId="{768768AC-8B9F-4010-8D95-FC96ABA88EDF}" type="presParOf" srcId="{1561176E-1E82-45F0-9414-6CC838B9EEC6}" destId="{C2365354-9476-4137-930E-ADDEA3D8B683}" srcOrd="0" destOrd="0" presId="urn:microsoft.com/office/officeart/2005/8/layout/vList5"/>
    <dgm:cxn modelId="{B1DF8887-76AB-4FD1-A2F1-E474F023827B}" type="presParOf" srcId="{1561176E-1E82-45F0-9414-6CC838B9EEC6}" destId="{34BD474E-847F-4E4C-9021-35E611E3280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463F6C3-34D4-46A0-96EE-A5A4DEF87649}"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0D7A91A3-7A95-4616-9FD2-98D7699C5D86}">
      <dgm:prSet/>
      <dgm:spPr/>
      <dgm:t>
        <a:bodyPr/>
        <a:lstStyle/>
        <a:p>
          <a:r>
            <a:rPr lang="fr-FR" b="1" u="sng"/>
            <a:t>Tendance 3 :</a:t>
          </a:r>
          <a:r>
            <a:rPr lang="fr-FR"/>
            <a:t> Toujours plus de besoins dans les services à la personne</a:t>
          </a:r>
          <a:endParaRPr lang="en-US"/>
        </a:p>
      </dgm:t>
    </dgm:pt>
    <dgm:pt modelId="{7060B3A1-BFE1-46E7-B8E1-AF4C2068E6EC}" type="parTrans" cxnId="{21C1429A-B951-479C-AC6B-30C457FB65AD}">
      <dgm:prSet/>
      <dgm:spPr/>
      <dgm:t>
        <a:bodyPr/>
        <a:lstStyle/>
        <a:p>
          <a:endParaRPr lang="en-US"/>
        </a:p>
      </dgm:t>
    </dgm:pt>
    <dgm:pt modelId="{98E964A4-EAA0-4253-BBFD-FEAF1823B712}" type="sibTrans" cxnId="{21C1429A-B951-479C-AC6B-30C457FB65AD}">
      <dgm:prSet/>
      <dgm:spPr/>
      <dgm:t>
        <a:bodyPr/>
        <a:lstStyle/>
        <a:p>
          <a:endParaRPr lang="en-US"/>
        </a:p>
      </dgm:t>
    </dgm:pt>
    <dgm:pt modelId="{D7EF6B70-CB23-4A3A-85E7-D9E5B8F2B628}">
      <dgm:prSet/>
      <dgm:spPr/>
      <dgm:t>
        <a:bodyPr/>
        <a:lstStyle/>
        <a:p>
          <a:r>
            <a:rPr lang="fr-FR"/>
            <a:t>Cours particuliers (Acadomia) ; cours d’informatique à domicile…</a:t>
          </a:r>
          <a:endParaRPr lang="en-US"/>
        </a:p>
      </dgm:t>
    </dgm:pt>
    <dgm:pt modelId="{7F4FF95E-2ED2-4ECA-8EAF-D159565B66F1}" type="parTrans" cxnId="{AFD4C113-F44A-49C4-B5E6-3C5B6A530368}">
      <dgm:prSet/>
      <dgm:spPr/>
      <dgm:t>
        <a:bodyPr/>
        <a:lstStyle/>
        <a:p>
          <a:endParaRPr lang="en-US"/>
        </a:p>
      </dgm:t>
    </dgm:pt>
    <dgm:pt modelId="{B2DBCD21-51A9-45A8-9AFA-27DFA7F1F239}" type="sibTrans" cxnId="{AFD4C113-F44A-49C4-B5E6-3C5B6A530368}">
      <dgm:prSet/>
      <dgm:spPr/>
      <dgm:t>
        <a:bodyPr/>
        <a:lstStyle/>
        <a:p>
          <a:endParaRPr lang="en-US"/>
        </a:p>
      </dgm:t>
    </dgm:pt>
    <dgm:pt modelId="{C1509897-1115-4BE3-B7E7-88A92B12C01F}">
      <dgm:prSet/>
      <dgm:spPr/>
      <dgm:t>
        <a:bodyPr/>
        <a:lstStyle/>
        <a:p>
          <a:r>
            <a:rPr lang="fr-FR" b="1" u="sng"/>
            <a:t>Tendance 4 :</a:t>
          </a:r>
          <a:r>
            <a:rPr lang="fr-FR"/>
            <a:t> L’engouement pour la mixité des services dans un même lieu</a:t>
          </a:r>
          <a:endParaRPr lang="en-US"/>
        </a:p>
      </dgm:t>
    </dgm:pt>
    <dgm:pt modelId="{639902E7-40A8-4976-AEAD-2D1E667844D1}" type="parTrans" cxnId="{C3C65F32-FB25-4467-8D0B-7C8B9E06E87F}">
      <dgm:prSet/>
      <dgm:spPr/>
      <dgm:t>
        <a:bodyPr/>
        <a:lstStyle/>
        <a:p>
          <a:endParaRPr lang="en-US"/>
        </a:p>
      </dgm:t>
    </dgm:pt>
    <dgm:pt modelId="{755908FD-3B5A-42B9-836C-FE591EA98B9C}" type="sibTrans" cxnId="{C3C65F32-FB25-4467-8D0B-7C8B9E06E87F}">
      <dgm:prSet/>
      <dgm:spPr/>
      <dgm:t>
        <a:bodyPr/>
        <a:lstStyle/>
        <a:p>
          <a:endParaRPr lang="en-US"/>
        </a:p>
      </dgm:t>
    </dgm:pt>
    <dgm:pt modelId="{BEBFDE6C-2F8C-4545-A7AD-2F62B4399491}">
      <dgm:prSet/>
      <dgm:spPr/>
      <dgm:t>
        <a:bodyPr/>
        <a:lstStyle/>
        <a:p>
          <a:r>
            <a:rPr lang="fr-FR"/>
            <a:t>Laverie dans un café ; Hammam faisant office d’institut de beauté ; salon de thé et boutique de décoration…</a:t>
          </a:r>
          <a:endParaRPr lang="en-US"/>
        </a:p>
      </dgm:t>
    </dgm:pt>
    <dgm:pt modelId="{3538025D-2C7A-4727-9CFC-D2E54373A8B3}" type="parTrans" cxnId="{DB4D1142-D700-4B0A-A4C1-0914E9CC61A4}">
      <dgm:prSet/>
      <dgm:spPr/>
      <dgm:t>
        <a:bodyPr/>
        <a:lstStyle/>
        <a:p>
          <a:endParaRPr lang="en-US"/>
        </a:p>
      </dgm:t>
    </dgm:pt>
    <dgm:pt modelId="{F2D1D856-C78D-4D5E-B8CD-5D0E894E8B6F}" type="sibTrans" cxnId="{DB4D1142-D700-4B0A-A4C1-0914E9CC61A4}">
      <dgm:prSet/>
      <dgm:spPr/>
      <dgm:t>
        <a:bodyPr/>
        <a:lstStyle/>
        <a:p>
          <a:endParaRPr lang="en-US"/>
        </a:p>
      </dgm:t>
    </dgm:pt>
    <dgm:pt modelId="{8967DDBA-5779-4E5F-A290-FE36C7A974BB}">
      <dgm:prSet/>
      <dgm:spPr/>
      <dgm:t>
        <a:bodyPr/>
        <a:lstStyle/>
        <a:p>
          <a:r>
            <a:rPr lang="fr-FR" b="1" u="sng"/>
            <a:t>Tendance 5 :</a:t>
          </a:r>
          <a:r>
            <a:rPr lang="fr-FR"/>
            <a:t> L’éthique à toute les sauces</a:t>
          </a:r>
          <a:endParaRPr lang="en-US"/>
        </a:p>
      </dgm:t>
    </dgm:pt>
    <dgm:pt modelId="{48BEB4AD-4569-4FC6-8F2B-DA337A64D46F}" type="parTrans" cxnId="{EDA1EF77-01FE-4A47-83EB-B03979064C06}">
      <dgm:prSet/>
      <dgm:spPr/>
      <dgm:t>
        <a:bodyPr/>
        <a:lstStyle/>
        <a:p>
          <a:endParaRPr lang="en-US"/>
        </a:p>
      </dgm:t>
    </dgm:pt>
    <dgm:pt modelId="{65BEE95E-B7FE-4474-9388-232EACF60212}" type="sibTrans" cxnId="{EDA1EF77-01FE-4A47-83EB-B03979064C06}">
      <dgm:prSet/>
      <dgm:spPr/>
      <dgm:t>
        <a:bodyPr/>
        <a:lstStyle/>
        <a:p>
          <a:endParaRPr lang="en-US"/>
        </a:p>
      </dgm:t>
    </dgm:pt>
    <dgm:pt modelId="{50732E81-B5D7-49C8-8B66-40724F0B54F3}">
      <dgm:prSet/>
      <dgm:spPr/>
      <dgm:t>
        <a:bodyPr/>
        <a:lstStyle/>
        <a:p>
          <a:r>
            <a:rPr lang="fr-FR"/>
            <a:t>Bio : ex de la basket Veja premières chaussures labellisées bio et équitables ; en vente en 2005 à Paris</a:t>
          </a:r>
          <a:endParaRPr lang="en-US"/>
        </a:p>
      </dgm:t>
    </dgm:pt>
    <dgm:pt modelId="{E0448D31-1408-413C-9B22-A260CDDBB369}" type="parTrans" cxnId="{FC67FC2C-DFCA-4786-8F2E-505218942C90}">
      <dgm:prSet/>
      <dgm:spPr/>
      <dgm:t>
        <a:bodyPr/>
        <a:lstStyle/>
        <a:p>
          <a:endParaRPr lang="en-US"/>
        </a:p>
      </dgm:t>
    </dgm:pt>
    <dgm:pt modelId="{44B2D1BF-C158-4DE3-9F8B-1A572B6731D3}" type="sibTrans" cxnId="{FC67FC2C-DFCA-4786-8F2E-505218942C90}">
      <dgm:prSet/>
      <dgm:spPr/>
      <dgm:t>
        <a:bodyPr/>
        <a:lstStyle/>
        <a:p>
          <a:endParaRPr lang="en-US"/>
        </a:p>
      </dgm:t>
    </dgm:pt>
    <dgm:pt modelId="{E9B7262C-F029-4EAB-9FA9-5D8340A005E7}">
      <dgm:prSet/>
      <dgm:spPr/>
      <dgm:t>
        <a:bodyPr/>
        <a:lstStyle/>
        <a:p>
          <a:r>
            <a:rPr lang="fr-FR"/>
            <a:t>Ecologie et développement durable : conseil aux entreprises (cabinet de conseil Utopies)</a:t>
          </a:r>
          <a:endParaRPr lang="en-US"/>
        </a:p>
      </dgm:t>
    </dgm:pt>
    <dgm:pt modelId="{7BDEDF3E-2231-4015-813B-48330C892FAE}" type="parTrans" cxnId="{D30DE709-AECC-4FEB-A804-BC5FD53A8437}">
      <dgm:prSet/>
      <dgm:spPr/>
      <dgm:t>
        <a:bodyPr/>
        <a:lstStyle/>
        <a:p>
          <a:endParaRPr lang="en-US"/>
        </a:p>
      </dgm:t>
    </dgm:pt>
    <dgm:pt modelId="{9293A6ED-5126-4FC0-B0CC-2CE420427B3D}" type="sibTrans" cxnId="{D30DE709-AECC-4FEB-A804-BC5FD53A8437}">
      <dgm:prSet/>
      <dgm:spPr/>
      <dgm:t>
        <a:bodyPr/>
        <a:lstStyle/>
        <a:p>
          <a:endParaRPr lang="en-US"/>
        </a:p>
      </dgm:t>
    </dgm:pt>
    <dgm:pt modelId="{9F994215-74C7-4AAB-8191-71523A2CA4B6}" type="pres">
      <dgm:prSet presAssocID="{8463F6C3-34D4-46A0-96EE-A5A4DEF87649}" presName="Name0" presStyleCnt="0">
        <dgm:presLayoutVars>
          <dgm:dir/>
          <dgm:animLvl val="lvl"/>
          <dgm:resizeHandles val="exact"/>
        </dgm:presLayoutVars>
      </dgm:prSet>
      <dgm:spPr/>
    </dgm:pt>
    <dgm:pt modelId="{D9DA2EFF-21B8-4A77-9B69-E6A960C4A3EF}" type="pres">
      <dgm:prSet presAssocID="{0D7A91A3-7A95-4616-9FD2-98D7699C5D86}" presName="composite" presStyleCnt="0"/>
      <dgm:spPr/>
    </dgm:pt>
    <dgm:pt modelId="{D00FDE95-91A5-45DF-BBF2-027127B874E8}" type="pres">
      <dgm:prSet presAssocID="{0D7A91A3-7A95-4616-9FD2-98D7699C5D86}" presName="parTx" presStyleLbl="alignNode1" presStyleIdx="0" presStyleCnt="3">
        <dgm:presLayoutVars>
          <dgm:chMax val="0"/>
          <dgm:chPref val="0"/>
          <dgm:bulletEnabled val="1"/>
        </dgm:presLayoutVars>
      </dgm:prSet>
      <dgm:spPr/>
    </dgm:pt>
    <dgm:pt modelId="{2E2C640A-0450-4305-A55B-3590AB63A004}" type="pres">
      <dgm:prSet presAssocID="{0D7A91A3-7A95-4616-9FD2-98D7699C5D86}" presName="desTx" presStyleLbl="alignAccFollowNode1" presStyleIdx="0" presStyleCnt="3">
        <dgm:presLayoutVars>
          <dgm:bulletEnabled val="1"/>
        </dgm:presLayoutVars>
      </dgm:prSet>
      <dgm:spPr/>
    </dgm:pt>
    <dgm:pt modelId="{1BA71362-12FD-4CCD-A80A-C7C9BB04BC64}" type="pres">
      <dgm:prSet presAssocID="{98E964A4-EAA0-4253-BBFD-FEAF1823B712}" presName="space" presStyleCnt="0"/>
      <dgm:spPr/>
    </dgm:pt>
    <dgm:pt modelId="{F6253E88-7E7E-4A3D-AFC5-E69EA78F0A67}" type="pres">
      <dgm:prSet presAssocID="{C1509897-1115-4BE3-B7E7-88A92B12C01F}" presName="composite" presStyleCnt="0"/>
      <dgm:spPr/>
    </dgm:pt>
    <dgm:pt modelId="{1EB491D7-93DA-41A4-A2B1-0A0F8BA55BB2}" type="pres">
      <dgm:prSet presAssocID="{C1509897-1115-4BE3-B7E7-88A92B12C01F}" presName="parTx" presStyleLbl="alignNode1" presStyleIdx="1" presStyleCnt="3">
        <dgm:presLayoutVars>
          <dgm:chMax val="0"/>
          <dgm:chPref val="0"/>
          <dgm:bulletEnabled val="1"/>
        </dgm:presLayoutVars>
      </dgm:prSet>
      <dgm:spPr/>
    </dgm:pt>
    <dgm:pt modelId="{5842A08C-0762-49FE-A9F2-8539CECBD795}" type="pres">
      <dgm:prSet presAssocID="{C1509897-1115-4BE3-B7E7-88A92B12C01F}" presName="desTx" presStyleLbl="alignAccFollowNode1" presStyleIdx="1" presStyleCnt="3">
        <dgm:presLayoutVars>
          <dgm:bulletEnabled val="1"/>
        </dgm:presLayoutVars>
      </dgm:prSet>
      <dgm:spPr/>
    </dgm:pt>
    <dgm:pt modelId="{F98780AE-0389-4D54-BBC8-A48EE9ED6AA7}" type="pres">
      <dgm:prSet presAssocID="{755908FD-3B5A-42B9-836C-FE591EA98B9C}" presName="space" presStyleCnt="0"/>
      <dgm:spPr/>
    </dgm:pt>
    <dgm:pt modelId="{D96E7FD4-2F3A-4913-852A-AB9D81D8A0A3}" type="pres">
      <dgm:prSet presAssocID="{8967DDBA-5779-4E5F-A290-FE36C7A974BB}" presName="composite" presStyleCnt="0"/>
      <dgm:spPr/>
    </dgm:pt>
    <dgm:pt modelId="{5810508A-BFD1-4E3C-8585-647217B0FA0D}" type="pres">
      <dgm:prSet presAssocID="{8967DDBA-5779-4E5F-A290-FE36C7A974BB}" presName="parTx" presStyleLbl="alignNode1" presStyleIdx="2" presStyleCnt="3">
        <dgm:presLayoutVars>
          <dgm:chMax val="0"/>
          <dgm:chPref val="0"/>
          <dgm:bulletEnabled val="1"/>
        </dgm:presLayoutVars>
      </dgm:prSet>
      <dgm:spPr/>
    </dgm:pt>
    <dgm:pt modelId="{7F8E2B1E-0A0A-41D4-A94C-563B2F478885}" type="pres">
      <dgm:prSet presAssocID="{8967DDBA-5779-4E5F-A290-FE36C7A974BB}" presName="desTx" presStyleLbl="alignAccFollowNode1" presStyleIdx="2" presStyleCnt="3">
        <dgm:presLayoutVars>
          <dgm:bulletEnabled val="1"/>
        </dgm:presLayoutVars>
      </dgm:prSet>
      <dgm:spPr/>
    </dgm:pt>
  </dgm:ptLst>
  <dgm:cxnLst>
    <dgm:cxn modelId="{D30DE709-AECC-4FEB-A804-BC5FD53A8437}" srcId="{8967DDBA-5779-4E5F-A290-FE36C7A974BB}" destId="{E9B7262C-F029-4EAB-9FA9-5D8340A005E7}" srcOrd="1" destOrd="0" parTransId="{7BDEDF3E-2231-4015-813B-48330C892FAE}" sibTransId="{9293A6ED-5126-4FC0-B0CC-2CE420427B3D}"/>
    <dgm:cxn modelId="{AFD4C113-F44A-49C4-B5E6-3C5B6A530368}" srcId="{0D7A91A3-7A95-4616-9FD2-98D7699C5D86}" destId="{D7EF6B70-CB23-4A3A-85E7-D9E5B8F2B628}" srcOrd="0" destOrd="0" parTransId="{7F4FF95E-2ED2-4ECA-8EAF-D159565B66F1}" sibTransId="{B2DBCD21-51A9-45A8-9AFA-27DFA7F1F239}"/>
    <dgm:cxn modelId="{BBE76B18-87B7-4D86-BCC1-05B606675EE7}" type="presOf" srcId="{D7EF6B70-CB23-4A3A-85E7-D9E5B8F2B628}" destId="{2E2C640A-0450-4305-A55B-3590AB63A004}" srcOrd="0" destOrd="0" presId="urn:microsoft.com/office/officeart/2005/8/layout/hList1"/>
    <dgm:cxn modelId="{FC67FC2C-DFCA-4786-8F2E-505218942C90}" srcId="{8967DDBA-5779-4E5F-A290-FE36C7A974BB}" destId="{50732E81-B5D7-49C8-8B66-40724F0B54F3}" srcOrd="0" destOrd="0" parTransId="{E0448D31-1408-413C-9B22-A260CDDBB369}" sibTransId="{44B2D1BF-C158-4DE3-9F8B-1A572B6731D3}"/>
    <dgm:cxn modelId="{C3C65F32-FB25-4467-8D0B-7C8B9E06E87F}" srcId="{8463F6C3-34D4-46A0-96EE-A5A4DEF87649}" destId="{C1509897-1115-4BE3-B7E7-88A92B12C01F}" srcOrd="1" destOrd="0" parTransId="{639902E7-40A8-4976-AEAD-2D1E667844D1}" sibTransId="{755908FD-3B5A-42B9-836C-FE591EA98B9C}"/>
    <dgm:cxn modelId="{DB4D1142-D700-4B0A-A4C1-0914E9CC61A4}" srcId="{C1509897-1115-4BE3-B7E7-88A92B12C01F}" destId="{BEBFDE6C-2F8C-4545-A7AD-2F62B4399491}" srcOrd="0" destOrd="0" parTransId="{3538025D-2C7A-4727-9CFC-D2E54373A8B3}" sibTransId="{F2D1D856-C78D-4D5E-B8CD-5D0E894E8B6F}"/>
    <dgm:cxn modelId="{EDA1EF77-01FE-4A47-83EB-B03979064C06}" srcId="{8463F6C3-34D4-46A0-96EE-A5A4DEF87649}" destId="{8967DDBA-5779-4E5F-A290-FE36C7A974BB}" srcOrd="2" destOrd="0" parTransId="{48BEB4AD-4569-4FC6-8F2B-DA337A64D46F}" sibTransId="{65BEE95E-B7FE-4474-9388-232EACF60212}"/>
    <dgm:cxn modelId="{B5CF0B95-4302-4B87-861F-C438B747B133}" type="presOf" srcId="{E9B7262C-F029-4EAB-9FA9-5D8340A005E7}" destId="{7F8E2B1E-0A0A-41D4-A94C-563B2F478885}" srcOrd="0" destOrd="1" presId="urn:microsoft.com/office/officeart/2005/8/layout/hList1"/>
    <dgm:cxn modelId="{21C1429A-B951-479C-AC6B-30C457FB65AD}" srcId="{8463F6C3-34D4-46A0-96EE-A5A4DEF87649}" destId="{0D7A91A3-7A95-4616-9FD2-98D7699C5D86}" srcOrd="0" destOrd="0" parTransId="{7060B3A1-BFE1-46E7-B8E1-AF4C2068E6EC}" sibTransId="{98E964A4-EAA0-4253-BBFD-FEAF1823B712}"/>
    <dgm:cxn modelId="{699D40D4-9A0D-456B-8780-2EA3B52CB709}" type="presOf" srcId="{0D7A91A3-7A95-4616-9FD2-98D7699C5D86}" destId="{D00FDE95-91A5-45DF-BBF2-027127B874E8}" srcOrd="0" destOrd="0" presId="urn:microsoft.com/office/officeart/2005/8/layout/hList1"/>
    <dgm:cxn modelId="{098497D4-83AD-4384-896A-AEC881CA0F40}" type="presOf" srcId="{BEBFDE6C-2F8C-4545-A7AD-2F62B4399491}" destId="{5842A08C-0762-49FE-A9F2-8539CECBD795}" srcOrd="0" destOrd="0" presId="urn:microsoft.com/office/officeart/2005/8/layout/hList1"/>
    <dgm:cxn modelId="{D63968EA-8E2A-4F95-B9AF-CDAC23AC1C21}" type="presOf" srcId="{50732E81-B5D7-49C8-8B66-40724F0B54F3}" destId="{7F8E2B1E-0A0A-41D4-A94C-563B2F478885}" srcOrd="0" destOrd="0" presId="urn:microsoft.com/office/officeart/2005/8/layout/hList1"/>
    <dgm:cxn modelId="{AB1131F5-FD8D-42DE-9204-B60F58709FA1}" type="presOf" srcId="{8967DDBA-5779-4E5F-A290-FE36C7A974BB}" destId="{5810508A-BFD1-4E3C-8585-647217B0FA0D}" srcOrd="0" destOrd="0" presId="urn:microsoft.com/office/officeart/2005/8/layout/hList1"/>
    <dgm:cxn modelId="{FDA435F7-5CF1-4A8C-A0DA-14BEAD723449}" type="presOf" srcId="{8463F6C3-34D4-46A0-96EE-A5A4DEF87649}" destId="{9F994215-74C7-4AAB-8191-71523A2CA4B6}" srcOrd="0" destOrd="0" presId="urn:microsoft.com/office/officeart/2005/8/layout/hList1"/>
    <dgm:cxn modelId="{95FF04FB-9A2A-483B-803E-E4AC45964DB2}" type="presOf" srcId="{C1509897-1115-4BE3-B7E7-88A92B12C01F}" destId="{1EB491D7-93DA-41A4-A2B1-0A0F8BA55BB2}" srcOrd="0" destOrd="0" presId="urn:microsoft.com/office/officeart/2005/8/layout/hList1"/>
    <dgm:cxn modelId="{162DDE91-61E9-46D7-9764-88F2885135A6}" type="presParOf" srcId="{9F994215-74C7-4AAB-8191-71523A2CA4B6}" destId="{D9DA2EFF-21B8-4A77-9B69-E6A960C4A3EF}" srcOrd="0" destOrd="0" presId="urn:microsoft.com/office/officeart/2005/8/layout/hList1"/>
    <dgm:cxn modelId="{BA0B7734-21FD-48BD-A441-A103426BA538}" type="presParOf" srcId="{D9DA2EFF-21B8-4A77-9B69-E6A960C4A3EF}" destId="{D00FDE95-91A5-45DF-BBF2-027127B874E8}" srcOrd="0" destOrd="0" presId="urn:microsoft.com/office/officeart/2005/8/layout/hList1"/>
    <dgm:cxn modelId="{EAD60CE6-EE23-415D-826F-1CEB03365B99}" type="presParOf" srcId="{D9DA2EFF-21B8-4A77-9B69-E6A960C4A3EF}" destId="{2E2C640A-0450-4305-A55B-3590AB63A004}" srcOrd="1" destOrd="0" presId="urn:microsoft.com/office/officeart/2005/8/layout/hList1"/>
    <dgm:cxn modelId="{83E8D266-8C56-4598-BC7B-AD77F11B8E42}" type="presParOf" srcId="{9F994215-74C7-4AAB-8191-71523A2CA4B6}" destId="{1BA71362-12FD-4CCD-A80A-C7C9BB04BC64}" srcOrd="1" destOrd="0" presId="urn:microsoft.com/office/officeart/2005/8/layout/hList1"/>
    <dgm:cxn modelId="{398190AC-4BD4-4BC8-BA97-CC6465E8BFEA}" type="presParOf" srcId="{9F994215-74C7-4AAB-8191-71523A2CA4B6}" destId="{F6253E88-7E7E-4A3D-AFC5-E69EA78F0A67}" srcOrd="2" destOrd="0" presId="urn:microsoft.com/office/officeart/2005/8/layout/hList1"/>
    <dgm:cxn modelId="{E3F41C06-E5F3-4E12-A7F5-0286442C7F99}" type="presParOf" srcId="{F6253E88-7E7E-4A3D-AFC5-E69EA78F0A67}" destId="{1EB491D7-93DA-41A4-A2B1-0A0F8BA55BB2}" srcOrd="0" destOrd="0" presId="urn:microsoft.com/office/officeart/2005/8/layout/hList1"/>
    <dgm:cxn modelId="{2139ECA8-32E2-4D78-ABBC-CE1673DCAB49}" type="presParOf" srcId="{F6253E88-7E7E-4A3D-AFC5-E69EA78F0A67}" destId="{5842A08C-0762-49FE-A9F2-8539CECBD795}" srcOrd="1" destOrd="0" presId="urn:microsoft.com/office/officeart/2005/8/layout/hList1"/>
    <dgm:cxn modelId="{ADD69D5F-3627-4AF7-AA49-450891BA874A}" type="presParOf" srcId="{9F994215-74C7-4AAB-8191-71523A2CA4B6}" destId="{F98780AE-0389-4D54-BBC8-A48EE9ED6AA7}" srcOrd="3" destOrd="0" presId="urn:microsoft.com/office/officeart/2005/8/layout/hList1"/>
    <dgm:cxn modelId="{30796441-837A-4933-BB3A-52962B8F6239}" type="presParOf" srcId="{9F994215-74C7-4AAB-8191-71523A2CA4B6}" destId="{D96E7FD4-2F3A-4913-852A-AB9D81D8A0A3}" srcOrd="4" destOrd="0" presId="urn:microsoft.com/office/officeart/2005/8/layout/hList1"/>
    <dgm:cxn modelId="{A4D3DDE4-9C30-439B-9B64-DD5ACD15966A}" type="presParOf" srcId="{D96E7FD4-2F3A-4913-852A-AB9D81D8A0A3}" destId="{5810508A-BFD1-4E3C-8585-647217B0FA0D}" srcOrd="0" destOrd="0" presId="urn:microsoft.com/office/officeart/2005/8/layout/hList1"/>
    <dgm:cxn modelId="{993C2168-ABF6-4CD5-AD74-17A9ADC3E923}" type="presParOf" srcId="{D96E7FD4-2F3A-4913-852A-AB9D81D8A0A3}" destId="{7F8E2B1E-0A0A-41D4-A94C-563B2F47888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8E93FB1-A2C1-47D9-A78B-D4464EA63B3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34FC380-0B94-4B60-9147-2C5333ADC82A}">
      <dgm:prSet/>
      <dgm:spPr/>
      <dgm:t>
        <a:bodyPr/>
        <a:lstStyle/>
        <a:p>
          <a:r>
            <a:rPr lang="fr-FR" b="1" u="sng" dirty="0"/>
            <a:t>Tendance 5 :</a:t>
          </a:r>
          <a:r>
            <a:rPr lang="fr-FR" dirty="0"/>
            <a:t> Le combat contre la complexité administrative</a:t>
          </a:r>
          <a:endParaRPr lang="en-US" dirty="0"/>
        </a:p>
      </dgm:t>
    </dgm:pt>
    <dgm:pt modelId="{4C18B767-22FE-45E0-B7BC-9D8686E27145}" type="parTrans" cxnId="{34C8314F-EB6D-461D-9EED-5BC803A9051E}">
      <dgm:prSet/>
      <dgm:spPr/>
      <dgm:t>
        <a:bodyPr/>
        <a:lstStyle/>
        <a:p>
          <a:endParaRPr lang="en-US"/>
        </a:p>
      </dgm:t>
    </dgm:pt>
    <dgm:pt modelId="{56B71FED-FD44-4AC3-B90D-FB12A356CF88}" type="sibTrans" cxnId="{34C8314F-EB6D-461D-9EED-5BC803A9051E}">
      <dgm:prSet/>
      <dgm:spPr/>
      <dgm:t>
        <a:bodyPr/>
        <a:lstStyle/>
        <a:p>
          <a:endParaRPr lang="en-US"/>
        </a:p>
      </dgm:t>
    </dgm:pt>
    <dgm:pt modelId="{73F8F3AA-5937-497E-A7F9-A12251B02CC3}">
      <dgm:prSet/>
      <dgm:spPr/>
      <dgm:t>
        <a:bodyPr/>
        <a:lstStyle/>
        <a:p>
          <a:r>
            <a:rPr lang="fr-FR"/>
            <a:t>Complexité administrative française (imposition, création d’entreprise) ; logiciel de gestion du temps (Equitime) ; logiciel de gestion pour coiffeurs, esthéticiens ; système d’information dans le secteur de la santé (Uni-Médecine) permettant de rendre possible la constitution d’un dossier médical personnel afin de faciliter l’échange avec les intervenants de la chaîne médicale</a:t>
          </a:r>
          <a:endParaRPr lang="en-US"/>
        </a:p>
      </dgm:t>
    </dgm:pt>
    <dgm:pt modelId="{654D657F-8306-48F5-8A6E-B66189A91448}" type="parTrans" cxnId="{2AD7623C-D3C0-4C76-A7E0-43E5EF55173E}">
      <dgm:prSet/>
      <dgm:spPr/>
      <dgm:t>
        <a:bodyPr/>
        <a:lstStyle/>
        <a:p>
          <a:endParaRPr lang="en-US"/>
        </a:p>
      </dgm:t>
    </dgm:pt>
    <dgm:pt modelId="{EA093B28-9EEC-42BD-88FB-6E1A5A7BCD8A}" type="sibTrans" cxnId="{2AD7623C-D3C0-4C76-A7E0-43E5EF55173E}">
      <dgm:prSet/>
      <dgm:spPr/>
      <dgm:t>
        <a:bodyPr/>
        <a:lstStyle/>
        <a:p>
          <a:endParaRPr lang="en-US"/>
        </a:p>
      </dgm:t>
    </dgm:pt>
    <dgm:pt modelId="{5A74D89E-1E46-48C7-87B8-804CDF5F38C8}">
      <dgm:prSet/>
      <dgm:spPr/>
      <dgm:t>
        <a:bodyPr/>
        <a:lstStyle/>
        <a:p>
          <a:r>
            <a:rPr lang="fr-FR" b="1" u="sng"/>
            <a:t>Tendance 7 :</a:t>
          </a:r>
          <a:r>
            <a:rPr lang="fr-FR"/>
            <a:t> Le retour du commerce de proximité</a:t>
          </a:r>
          <a:endParaRPr lang="en-US"/>
        </a:p>
      </dgm:t>
    </dgm:pt>
    <dgm:pt modelId="{54461C9F-3258-4960-8353-B990A7F5DDAB}" type="parTrans" cxnId="{D385CB7B-8C7D-4EE7-A761-E522A598CD3D}">
      <dgm:prSet/>
      <dgm:spPr/>
      <dgm:t>
        <a:bodyPr/>
        <a:lstStyle/>
        <a:p>
          <a:endParaRPr lang="en-US"/>
        </a:p>
      </dgm:t>
    </dgm:pt>
    <dgm:pt modelId="{30D672A8-9AFD-42EF-AC2C-10C72BA51A0B}" type="sibTrans" cxnId="{D385CB7B-8C7D-4EE7-A761-E522A598CD3D}">
      <dgm:prSet/>
      <dgm:spPr/>
      <dgm:t>
        <a:bodyPr/>
        <a:lstStyle/>
        <a:p>
          <a:endParaRPr lang="en-US"/>
        </a:p>
      </dgm:t>
    </dgm:pt>
    <dgm:pt modelId="{9D461CA9-0F50-4ADD-AB67-2C4EDDDEC5C5}">
      <dgm:prSet/>
      <dgm:spPr/>
      <dgm:t>
        <a:bodyPr/>
        <a:lstStyle/>
        <a:p>
          <a:r>
            <a:rPr lang="fr-FR"/>
            <a:t>Retour de la belle épicerie (Hédonie) ; livraison à domicile de produits alimentaires…</a:t>
          </a:r>
          <a:endParaRPr lang="en-US"/>
        </a:p>
      </dgm:t>
    </dgm:pt>
    <dgm:pt modelId="{0235B0D9-86E9-4792-92CD-7B663D225D32}" type="parTrans" cxnId="{187CBE00-BC21-4920-816E-9E518287CC3B}">
      <dgm:prSet/>
      <dgm:spPr/>
      <dgm:t>
        <a:bodyPr/>
        <a:lstStyle/>
        <a:p>
          <a:endParaRPr lang="en-US"/>
        </a:p>
      </dgm:t>
    </dgm:pt>
    <dgm:pt modelId="{FE09498A-1936-4CE0-9CDE-A3A2B2D37068}" type="sibTrans" cxnId="{187CBE00-BC21-4920-816E-9E518287CC3B}">
      <dgm:prSet/>
      <dgm:spPr/>
      <dgm:t>
        <a:bodyPr/>
        <a:lstStyle/>
        <a:p>
          <a:endParaRPr lang="en-US"/>
        </a:p>
      </dgm:t>
    </dgm:pt>
    <dgm:pt modelId="{694797CA-41DD-478F-BD57-20D6CEB6AD80}" type="pres">
      <dgm:prSet presAssocID="{C8E93FB1-A2C1-47D9-A78B-D4464EA63B3D}" presName="root" presStyleCnt="0">
        <dgm:presLayoutVars>
          <dgm:dir/>
          <dgm:resizeHandles val="exact"/>
        </dgm:presLayoutVars>
      </dgm:prSet>
      <dgm:spPr/>
    </dgm:pt>
    <dgm:pt modelId="{33979B7F-7A20-4762-8C47-7F58E50D103B}" type="pres">
      <dgm:prSet presAssocID="{334FC380-0B94-4B60-9147-2C5333ADC82A}" presName="compNode" presStyleCnt="0"/>
      <dgm:spPr/>
    </dgm:pt>
    <dgm:pt modelId="{ECF0E6D7-7307-4530-8825-CFB538B4570F}" type="pres">
      <dgm:prSet presAssocID="{334FC380-0B94-4B60-9147-2C5333ADC82A}" presName="bgRect" presStyleLbl="bgShp" presStyleIdx="0" presStyleCnt="2"/>
      <dgm:spPr/>
    </dgm:pt>
    <dgm:pt modelId="{06350F55-3595-47A9-A594-AAD007561FC2}" type="pres">
      <dgm:prSet presAssocID="{334FC380-0B94-4B60-9147-2C5333ADC82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1EB24A09-2B66-4972-A010-27EA1792BB27}" type="pres">
      <dgm:prSet presAssocID="{334FC380-0B94-4B60-9147-2C5333ADC82A}" presName="spaceRect" presStyleCnt="0"/>
      <dgm:spPr/>
    </dgm:pt>
    <dgm:pt modelId="{9D87E895-EC4A-4108-A102-7B393741B009}" type="pres">
      <dgm:prSet presAssocID="{334FC380-0B94-4B60-9147-2C5333ADC82A}" presName="parTx" presStyleLbl="revTx" presStyleIdx="0" presStyleCnt="4">
        <dgm:presLayoutVars>
          <dgm:chMax val="0"/>
          <dgm:chPref val="0"/>
        </dgm:presLayoutVars>
      </dgm:prSet>
      <dgm:spPr/>
    </dgm:pt>
    <dgm:pt modelId="{B73A3AFE-34A1-4128-88E4-180909668F0E}" type="pres">
      <dgm:prSet presAssocID="{334FC380-0B94-4B60-9147-2C5333ADC82A}" presName="desTx" presStyleLbl="revTx" presStyleIdx="1" presStyleCnt="4">
        <dgm:presLayoutVars/>
      </dgm:prSet>
      <dgm:spPr/>
    </dgm:pt>
    <dgm:pt modelId="{25E0D7C8-753B-4C60-A124-53EB3096E2A4}" type="pres">
      <dgm:prSet presAssocID="{56B71FED-FD44-4AC3-B90D-FB12A356CF88}" presName="sibTrans" presStyleCnt="0"/>
      <dgm:spPr/>
    </dgm:pt>
    <dgm:pt modelId="{45D06093-B728-481D-A0DB-8CB8058CC45C}" type="pres">
      <dgm:prSet presAssocID="{5A74D89E-1E46-48C7-87B8-804CDF5F38C8}" presName="compNode" presStyleCnt="0"/>
      <dgm:spPr/>
    </dgm:pt>
    <dgm:pt modelId="{60F25192-FF53-473F-BCDC-DB1862F1F6FB}" type="pres">
      <dgm:prSet presAssocID="{5A74D89E-1E46-48C7-87B8-804CDF5F38C8}" presName="bgRect" presStyleLbl="bgShp" presStyleIdx="1" presStyleCnt="2"/>
      <dgm:spPr/>
    </dgm:pt>
    <dgm:pt modelId="{E7AEC514-0FB6-4988-B126-C3726517B4C5}" type="pres">
      <dgm:prSet presAssocID="{5A74D89E-1E46-48C7-87B8-804CDF5F38C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osk"/>
        </a:ext>
      </dgm:extLst>
    </dgm:pt>
    <dgm:pt modelId="{95B85E66-C4EA-4E3D-A197-D013622A6E85}" type="pres">
      <dgm:prSet presAssocID="{5A74D89E-1E46-48C7-87B8-804CDF5F38C8}" presName="spaceRect" presStyleCnt="0"/>
      <dgm:spPr/>
    </dgm:pt>
    <dgm:pt modelId="{D2D00210-4543-44AD-B125-FFBDA609A310}" type="pres">
      <dgm:prSet presAssocID="{5A74D89E-1E46-48C7-87B8-804CDF5F38C8}" presName="parTx" presStyleLbl="revTx" presStyleIdx="2" presStyleCnt="4">
        <dgm:presLayoutVars>
          <dgm:chMax val="0"/>
          <dgm:chPref val="0"/>
        </dgm:presLayoutVars>
      </dgm:prSet>
      <dgm:spPr/>
    </dgm:pt>
    <dgm:pt modelId="{0B52279D-1CD2-4128-A8F7-45A1190B25E2}" type="pres">
      <dgm:prSet presAssocID="{5A74D89E-1E46-48C7-87B8-804CDF5F38C8}" presName="desTx" presStyleLbl="revTx" presStyleIdx="3" presStyleCnt="4">
        <dgm:presLayoutVars/>
      </dgm:prSet>
      <dgm:spPr/>
    </dgm:pt>
  </dgm:ptLst>
  <dgm:cxnLst>
    <dgm:cxn modelId="{187CBE00-BC21-4920-816E-9E518287CC3B}" srcId="{5A74D89E-1E46-48C7-87B8-804CDF5F38C8}" destId="{9D461CA9-0F50-4ADD-AB67-2C4EDDDEC5C5}" srcOrd="0" destOrd="0" parTransId="{0235B0D9-86E9-4792-92CD-7B663D225D32}" sibTransId="{FE09498A-1936-4CE0-9CDE-A3A2B2D37068}"/>
    <dgm:cxn modelId="{B672072D-B1AD-4ACD-87F6-EEA9A4940BFB}" type="presOf" srcId="{5A74D89E-1E46-48C7-87B8-804CDF5F38C8}" destId="{D2D00210-4543-44AD-B125-FFBDA609A310}" srcOrd="0" destOrd="0" presId="urn:microsoft.com/office/officeart/2018/2/layout/IconVerticalSolidList"/>
    <dgm:cxn modelId="{2AD7623C-D3C0-4C76-A7E0-43E5EF55173E}" srcId="{334FC380-0B94-4B60-9147-2C5333ADC82A}" destId="{73F8F3AA-5937-497E-A7F9-A12251B02CC3}" srcOrd="0" destOrd="0" parTransId="{654D657F-8306-48F5-8A6E-B66189A91448}" sibTransId="{EA093B28-9EEC-42BD-88FB-6E1A5A7BCD8A}"/>
    <dgm:cxn modelId="{34C8314F-EB6D-461D-9EED-5BC803A9051E}" srcId="{C8E93FB1-A2C1-47D9-A78B-D4464EA63B3D}" destId="{334FC380-0B94-4B60-9147-2C5333ADC82A}" srcOrd="0" destOrd="0" parTransId="{4C18B767-22FE-45E0-B7BC-9D8686E27145}" sibTransId="{56B71FED-FD44-4AC3-B90D-FB12A356CF88}"/>
    <dgm:cxn modelId="{D385CB7B-8C7D-4EE7-A761-E522A598CD3D}" srcId="{C8E93FB1-A2C1-47D9-A78B-D4464EA63B3D}" destId="{5A74D89E-1E46-48C7-87B8-804CDF5F38C8}" srcOrd="1" destOrd="0" parTransId="{54461C9F-3258-4960-8353-B990A7F5DDAB}" sibTransId="{30D672A8-9AFD-42EF-AC2C-10C72BA51A0B}"/>
    <dgm:cxn modelId="{28B112A3-5C56-48C8-93D8-E39550A80834}" type="presOf" srcId="{334FC380-0B94-4B60-9147-2C5333ADC82A}" destId="{9D87E895-EC4A-4108-A102-7B393741B009}" srcOrd="0" destOrd="0" presId="urn:microsoft.com/office/officeart/2018/2/layout/IconVerticalSolidList"/>
    <dgm:cxn modelId="{1FB291D8-1145-45FC-9426-006973EABD3D}" type="presOf" srcId="{9D461CA9-0F50-4ADD-AB67-2C4EDDDEC5C5}" destId="{0B52279D-1CD2-4128-A8F7-45A1190B25E2}" srcOrd="0" destOrd="0" presId="urn:microsoft.com/office/officeart/2018/2/layout/IconVerticalSolidList"/>
    <dgm:cxn modelId="{7A78E6DA-BA48-45B0-8738-18C1380FF816}" type="presOf" srcId="{C8E93FB1-A2C1-47D9-A78B-D4464EA63B3D}" destId="{694797CA-41DD-478F-BD57-20D6CEB6AD80}" srcOrd="0" destOrd="0" presId="urn:microsoft.com/office/officeart/2018/2/layout/IconVerticalSolidList"/>
    <dgm:cxn modelId="{543FF6F1-E02C-4C93-A9E2-274BEA6B24EA}" type="presOf" srcId="{73F8F3AA-5937-497E-A7F9-A12251B02CC3}" destId="{B73A3AFE-34A1-4128-88E4-180909668F0E}" srcOrd="0" destOrd="0" presId="urn:microsoft.com/office/officeart/2018/2/layout/IconVerticalSolidList"/>
    <dgm:cxn modelId="{A282D28E-44CC-4BFA-8EF1-843F05335554}" type="presParOf" srcId="{694797CA-41DD-478F-BD57-20D6CEB6AD80}" destId="{33979B7F-7A20-4762-8C47-7F58E50D103B}" srcOrd="0" destOrd="0" presId="urn:microsoft.com/office/officeart/2018/2/layout/IconVerticalSolidList"/>
    <dgm:cxn modelId="{6C9B6618-D0A7-46A8-B1F3-EA92F2E6288A}" type="presParOf" srcId="{33979B7F-7A20-4762-8C47-7F58E50D103B}" destId="{ECF0E6D7-7307-4530-8825-CFB538B4570F}" srcOrd="0" destOrd="0" presId="urn:microsoft.com/office/officeart/2018/2/layout/IconVerticalSolidList"/>
    <dgm:cxn modelId="{362569F1-CC7F-4D2D-B937-136AE7263A40}" type="presParOf" srcId="{33979B7F-7A20-4762-8C47-7F58E50D103B}" destId="{06350F55-3595-47A9-A594-AAD007561FC2}" srcOrd="1" destOrd="0" presId="urn:microsoft.com/office/officeart/2018/2/layout/IconVerticalSolidList"/>
    <dgm:cxn modelId="{3854381C-8959-4781-BA9C-3335875FD387}" type="presParOf" srcId="{33979B7F-7A20-4762-8C47-7F58E50D103B}" destId="{1EB24A09-2B66-4972-A010-27EA1792BB27}" srcOrd="2" destOrd="0" presId="urn:microsoft.com/office/officeart/2018/2/layout/IconVerticalSolidList"/>
    <dgm:cxn modelId="{26A6CC37-A11F-475F-9028-802CD0D98604}" type="presParOf" srcId="{33979B7F-7A20-4762-8C47-7F58E50D103B}" destId="{9D87E895-EC4A-4108-A102-7B393741B009}" srcOrd="3" destOrd="0" presId="urn:microsoft.com/office/officeart/2018/2/layout/IconVerticalSolidList"/>
    <dgm:cxn modelId="{87404608-DE43-4951-887E-37D8066565AD}" type="presParOf" srcId="{33979B7F-7A20-4762-8C47-7F58E50D103B}" destId="{B73A3AFE-34A1-4128-88E4-180909668F0E}" srcOrd="4" destOrd="0" presId="urn:microsoft.com/office/officeart/2018/2/layout/IconVerticalSolidList"/>
    <dgm:cxn modelId="{C12D83A2-FB9A-4CC8-BB03-5D08FC390330}" type="presParOf" srcId="{694797CA-41DD-478F-BD57-20D6CEB6AD80}" destId="{25E0D7C8-753B-4C60-A124-53EB3096E2A4}" srcOrd="1" destOrd="0" presId="urn:microsoft.com/office/officeart/2018/2/layout/IconVerticalSolidList"/>
    <dgm:cxn modelId="{3655C35B-3879-4BBC-8C5B-E196B10C9268}" type="presParOf" srcId="{694797CA-41DD-478F-BD57-20D6CEB6AD80}" destId="{45D06093-B728-481D-A0DB-8CB8058CC45C}" srcOrd="2" destOrd="0" presId="urn:microsoft.com/office/officeart/2018/2/layout/IconVerticalSolidList"/>
    <dgm:cxn modelId="{25EA2D02-03FD-4D83-A46F-C038B1D5147E}" type="presParOf" srcId="{45D06093-B728-481D-A0DB-8CB8058CC45C}" destId="{60F25192-FF53-473F-BCDC-DB1862F1F6FB}" srcOrd="0" destOrd="0" presId="urn:microsoft.com/office/officeart/2018/2/layout/IconVerticalSolidList"/>
    <dgm:cxn modelId="{E47367BC-6B62-46C4-8E6A-9309B2E0B15B}" type="presParOf" srcId="{45D06093-B728-481D-A0DB-8CB8058CC45C}" destId="{E7AEC514-0FB6-4988-B126-C3726517B4C5}" srcOrd="1" destOrd="0" presId="urn:microsoft.com/office/officeart/2018/2/layout/IconVerticalSolidList"/>
    <dgm:cxn modelId="{DB70FC81-9751-417D-8EAD-3A4702EFFFD3}" type="presParOf" srcId="{45D06093-B728-481D-A0DB-8CB8058CC45C}" destId="{95B85E66-C4EA-4E3D-A197-D013622A6E85}" srcOrd="2" destOrd="0" presId="urn:microsoft.com/office/officeart/2018/2/layout/IconVerticalSolidList"/>
    <dgm:cxn modelId="{1884FD3A-7508-4A55-8708-89B42B1D7AC0}" type="presParOf" srcId="{45D06093-B728-481D-A0DB-8CB8058CC45C}" destId="{D2D00210-4543-44AD-B125-FFBDA609A310}" srcOrd="3" destOrd="0" presId="urn:microsoft.com/office/officeart/2018/2/layout/IconVerticalSolidList"/>
    <dgm:cxn modelId="{D72C681E-5F3F-4760-83D9-1B90B5C43035}" type="presParOf" srcId="{45D06093-B728-481D-A0DB-8CB8058CC45C}" destId="{0B52279D-1CD2-4128-A8F7-45A1190B25E2}"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06F5077-DCAF-4E5B-9F95-5E707AACA88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CCB8676-825A-4A5A-84B6-96BEA1401116}">
      <dgm:prSet/>
      <dgm:spPr/>
      <dgm:t>
        <a:bodyPr/>
        <a:lstStyle/>
        <a:p>
          <a:r>
            <a:rPr lang="fr-FR"/>
            <a:t>Existe-t-il un marché évident (B to B, B to C, local, national, européen…) ?</a:t>
          </a:r>
          <a:endParaRPr lang="en-US"/>
        </a:p>
      </dgm:t>
    </dgm:pt>
    <dgm:pt modelId="{7AE2F927-1C0E-44C3-83EE-066AD88AE99C}" type="parTrans" cxnId="{C616A433-6AA6-4454-BE30-645EDF230287}">
      <dgm:prSet/>
      <dgm:spPr/>
      <dgm:t>
        <a:bodyPr/>
        <a:lstStyle/>
        <a:p>
          <a:endParaRPr lang="en-US"/>
        </a:p>
      </dgm:t>
    </dgm:pt>
    <dgm:pt modelId="{C3E176BB-D356-484B-BA21-ED9E6533AAAE}" type="sibTrans" cxnId="{C616A433-6AA6-4454-BE30-645EDF230287}">
      <dgm:prSet/>
      <dgm:spPr/>
      <dgm:t>
        <a:bodyPr/>
        <a:lstStyle/>
        <a:p>
          <a:endParaRPr lang="en-US"/>
        </a:p>
      </dgm:t>
    </dgm:pt>
    <dgm:pt modelId="{F0EEBB20-FA69-452C-AA40-24AAC58588D2}">
      <dgm:prSet/>
      <dgm:spPr/>
      <dgm:t>
        <a:bodyPr/>
        <a:lstStyle/>
        <a:p>
          <a:r>
            <a:rPr lang="fr-FR"/>
            <a:t>Existe-t-il une barrière de protection crédible (brevet d’invention déposé) pour cette idée ?</a:t>
          </a:r>
          <a:endParaRPr lang="en-US"/>
        </a:p>
      </dgm:t>
    </dgm:pt>
    <dgm:pt modelId="{879447E0-E6B3-4020-ABDB-10278E9CE8B7}" type="parTrans" cxnId="{E875AE28-01C5-4115-A0BD-56003B819EA3}">
      <dgm:prSet/>
      <dgm:spPr/>
      <dgm:t>
        <a:bodyPr/>
        <a:lstStyle/>
        <a:p>
          <a:endParaRPr lang="en-US"/>
        </a:p>
      </dgm:t>
    </dgm:pt>
    <dgm:pt modelId="{F5529F0E-7EEF-40AF-BE70-5AE739E03763}" type="sibTrans" cxnId="{E875AE28-01C5-4115-A0BD-56003B819EA3}">
      <dgm:prSet/>
      <dgm:spPr/>
      <dgm:t>
        <a:bodyPr/>
        <a:lstStyle/>
        <a:p>
          <a:endParaRPr lang="en-US"/>
        </a:p>
      </dgm:t>
    </dgm:pt>
    <dgm:pt modelId="{05C10F4B-DA6D-4B51-8E65-2ACD54B925F6}">
      <dgm:prSet/>
      <dgm:spPr/>
      <dgm:t>
        <a:bodyPr/>
        <a:lstStyle/>
        <a:p>
          <a:r>
            <a:rPr lang="fr-FR"/>
            <a:t>Attention aux idées gadgets déconnectées de la réalité !</a:t>
          </a:r>
          <a:endParaRPr lang="en-US"/>
        </a:p>
      </dgm:t>
    </dgm:pt>
    <dgm:pt modelId="{15DEF496-7FEE-4AE5-99FB-73075F7817FA}" type="parTrans" cxnId="{C5869E46-AB06-44FC-A5CD-5CEEF552079F}">
      <dgm:prSet/>
      <dgm:spPr/>
      <dgm:t>
        <a:bodyPr/>
        <a:lstStyle/>
        <a:p>
          <a:endParaRPr lang="en-US"/>
        </a:p>
      </dgm:t>
    </dgm:pt>
    <dgm:pt modelId="{DF65C203-72FB-4037-8D41-64CC8CCFA9BA}" type="sibTrans" cxnId="{C5869E46-AB06-44FC-A5CD-5CEEF552079F}">
      <dgm:prSet/>
      <dgm:spPr/>
      <dgm:t>
        <a:bodyPr/>
        <a:lstStyle/>
        <a:p>
          <a:endParaRPr lang="en-US"/>
        </a:p>
      </dgm:t>
    </dgm:pt>
    <dgm:pt modelId="{84A9EB34-05B7-4C16-A84D-9D386836E3A2}" type="pres">
      <dgm:prSet presAssocID="{C06F5077-DCAF-4E5B-9F95-5E707AACA882}" presName="root" presStyleCnt="0">
        <dgm:presLayoutVars>
          <dgm:dir/>
          <dgm:resizeHandles val="exact"/>
        </dgm:presLayoutVars>
      </dgm:prSet>
      <dgm:spPr/>
    </dgm:pt>
    <dgm:pt modelId="{911A9C63-E052-42C4-9B44-F3F765B44C81}" type="pres">
      <dgm:prSet presAssocID="{ECCB8676-825A-4A5A-84B6-96BEA1401116}" presName="compNode" presStyleCnt="0"/>
      <dgm:spPr/>
    </dgm:pt>
    <dgm:pt modelId="{FEF18848-CD62-4287-A82C-7A01329CF58B}" type="pres">
      <dgm:prSet presAssocID="{ECCB8676-825A-4A5A-84B6-96BEA1401116}" presName="bgRect" presStyleLbl="bgShp" presStyleIdx="0" presStyleCnt="3"/>
      <dgm:spPr/>
    </dgm:pt>
    <dgm:pt modelId="{CFF8C484-A674-4EF8-A4AD-70022B7C42CE}" type="pres">
      <dgm:prSet presAssocID="{ECCB8676-825A-4A5A-84B6-96BEA140111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A37E88C3-4ACB-48DE-ACB3-F834AC51A77A}" type="pres">
      <dgm:prSet presAssocID="{ECCB8676-825A-4A5A-84B6-96BEA1401116}" presName="spaceRect" presStyleCnt="0"/>
      <dgm:spPr/>
    </dgm:pt>
    <dgm:pt modelId="{298907A7-5E1B-4C13-9E45-F77C24F250E4}" type="pres">
      <dgm:prSet presAssocID="{ECCB8676-825A-4A5A-84B6-96BEA1401116}" presName="parTx" presStyleLbl="revTx" presStyleIdx="0" presStyleCnt="3">
        <dgm:presLayoutVars>
          <dgm:chMax val="0"/>
          <dgm:chPref val="0"/>
        </dgm:presLayoutVars>
      </dgm:prSet>
      <dgm:spPr/>
    </dgm:pt>
    <dgm:pt modelId="{8A84FBBD-AB46-4195-93D7-A9EE23366CEB}" type="pres">
      <dgm:prSet presAssocID="{C3E176BB-D356-484B-BA21-ED9E6533AAAE}" presName="sibTrans" presStyleCnt="0"/>
      <dgm:spPr/>
    </dgm:pt>
    <dgm:pt modelId="{5F483402-CF44-4B11-80D2-2C89A61A0E82}" type="pres">
      <dgm:prSet presAssocID="{F0EEBB20-FA69-452C-AA40-24AAC58588D2}" presName="compNode" presStyleCnt="0"/>
      <dgm:spPr/>
    </dgm:pt>
    <dgm:pt modelId="{E098401E-68DC-40A1-95C4-8A765166E085}" type="pres">
      <dgm:prSet presAssocID="{F0EEBB20-FA69-452C-AA40-24AAC58588D2}" presName="bgRect" presStyleLbl="bgShp" presStyleIdx="1" presStyleCnt="3"/>
      <dgm:spPr/>
    </dgm:pt>
    <dgm:pt modelId="{4CDE9BF3-581A-4759-9A64-711028EC545B}" type="pres">
      <dgm:prSet presAssocID="{F0EEBB20-FA69-452C-AA40-24AAC58588D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sconnected"/>
        </a:ext>
      </dgm:extLst>
    </dgm:pt>
    <dgm:pt modelId="{728EDAF6-59FA-40EF-9F06-47CF63A9D4C9}" type="pres">
      <dgm:prSet presAssocID="{F0EEBB20-FA69-452C-AA40-24AAC58588D2}" presName="spaceRect" presStyleCnt="0"/>
      <dgm:spPr/>
    </dgm:pt>
    <dgm:pt modelId="{C1411FB9-DFDC-49ED-A888-CFE03E42007E}" type="pres">
      <dgm:prSet presAssocID="{F0EEBB20-FA69-452C-AA40-24AAC58588D2}" presName="parTx" presStyleLbl="revTx" presStyleIdx="1" presStyleCnt="3">
        <dgm:presLayoutVars>
          <dgm:chMax val="0"/>
          <dgm:chPref val="0"/>
        </dgm:presLayoutVars>
      </dgm:prSet>
      <dgm:spPr/>
    </dgm:pt>
    <dgm:pt modelId="{D1270917-0CF2-48C1-80A4-F9C5102F25EE}" type="pres">
      <dgm:prSet presAssocID="{F5529F0E-7EEF-40AF-BE70-5AE739E03763}" presName="sibTrans" presStyleCnt="0"/>
      <dgm:spPr/>
    </dgm:pt>
    <dgm:pt modelId="{5A6039F5-DA92-4489-9149-D3221D14B09E}" type="pres">
      <dgm:prSet presAssocID="{05C10F4B-DA6D-4B51-8E65-2ACD54B925F6}" presName="compNode" presStyleCnt="0"/>
      <dgm:spPr/>
    </dgm:pt>
    <dgm:pt modelId="{BA24C81B-4990-470D-88A3-F7F03046F3BF}" type="pres">
      <dgm:prSet presAssocID="{05C10F4B-DA6D-4B51-8E65-2ACD54B925F6}" presName="bgRect" presStyleLbl="bgShp" presStyleIdx="2" presStyleCnt="3"/>
      <dgm:spPr/>
    </dgm:pt>
    <dgm:pt modelId="{94343C1B-87CE-421B-942F-743BA84C1AAC}" type="pres">
      <dgm:prSet presAssocID="{05C10F4B-DA6D-4B51-8E65-2ACD54B925F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oker Hat"/>
        </a:ext>
      </dgm:extLst>
    </dgm:pt>
    <dgm:pt modelId="{0DA06F13-E6EC-40B8-A590-4E7294A676E5}" type="pres">
      <dgm:prSet presAssocID="{05C10F4B-DA6D-4B51-8E65-2ACD54B925F6}" presName="spaceRect" presStyleCnt="0"/>
      <dgm:spPr/>
    </dgm:pt>
    <dgm:pt modelId="{578D7551-A7D1-4A1A-91A9-E1A3DCDE35EF}" type="pres">
      <dgm:prSet presAssocID="{05C10F4B-DA6D-4B51-8E65-2ACD54B925F6}" presName="parTx" presStyleLbl="revTx" presStyleIdx="2" presStyleCnt="3">
        <dgm:presLayoutVars>
          <dgm:chMax val="0"/>
          <dgm:chPref val="0"/>
        </dgm:presLayoutVars>
      </dgm:prSet>
      <dgm:spPr/>
    </dgm:pt>
  </dgm:ptLst>
  <dgm:cxnLst>
    <dgm:cxn modelId="{AA356A1B-7A3B-459A-B94E-CC0E47A8C2F6}" type="presOf" srcId="{ECCB8676-825A-4A5A-84B6-96BEA1401116}" destId="{298907A7-5E1B-4C13-9E45-F77C24F250E4}" srcOrd="0" destOrd="0" presId="urn:microsoft.com/office/officeart/2018/2/layout/IconVerticalSolidList"/>
    <dgm:cxn modelId="{E875AE28-01C5-4115-A0BD-56003B819EA3}" srcId="{C06F5077-DCAF-4E5B-9F95-5E707AACA882}" destId="{F0EEBB20-FA69-452C-AA40-24AAC58588D2}" srcOrd="1" destOrd="0" parTransId="{879447E0-E6B3-4020-ABDB-10278E9CE8B7}" sibTransId="{F5529F0E-7EEF-40AF-BE70-5AE739E03763}"/>
    <dgm:cxn modelId="{C616A433-6AA6-4454-BE30-645EDF230287}" srcId="{C06F5077-DCAF-4E5B-9F95-5E707AACA882}" destId="{ECCB8676-825A-4A5A-84B6-96BEA1401116}" srcOrd="0" destOrd="0" parTransId="{7AE2F927-1C0E-44C3-83EE-066AD88AE99C}" sibTransId="{C3E176BB-D356-484B-BA21-ED9E6533AAAE}"/>
    <dgm:cxn modelId="{4E9C3F42-8D14-49EE-9CA3-9C42C956D679}" type="presOf" srcId="{C06F5077-DCAF-4E5B-9F95-5E707AACA882}" destId="{84A9EB34-05B7-4C16-A84D-9D386836E3A2}" srcOrd="0" destOrd="0" presId="urn:microsoft.com/office/officeart/2018/2/layout/IconVerticalSolidList"/>
    <dgm:cxn modelId="{C5869E46-AB06-44FC-A5CD-5CEEF552079F}" srcId="{C06F5077-DCAF-4E5B-9F95-5E707AACA882}" destId="{05C10F4B-DA6D-4B51-8E65-2ACD54B925F6}" srcOrd="2" destOrd="0" parTransId="{15DEF496-7FEE-4AE5-99FB-73075F7817FA}" sibTransId="{DF65C203-72FB-4037-8D41-64CC8CCFA9BA}"/>
    <dgm:cxn modelId="{67CB026F-7794-4C94-910A-1AF52183C111}" type="presOf" srcId="{05C10F4B-DA6D-4B51-8E65-2ACD54B925F6}" destId="{578D7551-A7D1-4A1A-91A9-E1A3DCDE35EF}" srcOrd="0" destOrd="0" presId="urn:microsoft.com/office/officeart/2018/2/layout/IconVerticalSolidList"/>
    <dgm:cxn modelId="{0A598C8C-7C62-4B81-B0A1-C00BD5A208DE}" type="presOf" srcId="{F0EEBB20-FA69-452C-AA40-24AAC58588D2}" destId="{C1411FB9-DFDC-49ED-A888-CFE03E42007E}" srcOrd="0" destOrd="0" presId="urn:microsoft.com/office/officeart/2018/2/layout/IconVerticalSolidList"/>
    <dgm:cxn modelId="{3BFB9FA2-A871-4397-BDBA-27D63F8D52B3}" type="presParOf" srcId="{84A9EB34-05B7-4C16-A84D-9D386836E3A2}" destId="{911A9C63-E052-42C4-9B44-F3F765B44C81}" srcOrd="0" destOrd="0" presId="urn:microsoft.com/office/officeart/2018/2/layout/IconVerticalSolidList"/>
    <dgm:cxn modelId="{E1B435B6-4469-4934-AB5D-E47FAAEFC9C7}" type="presParOf" srcId="{911A9C63-E052-42C4-9B44-F3F765B44C81}" destId="{FEF18848-CD62-4287-A82C-7A01329CF58B}" srcOrd="0" destOrd="0" presId="urn:microsoft.com/office/officeart/2018/2/layout/IconVerticalSolidList"/>
    <dgm:cxn modelId="{C7AA161D-B249-4C6B-895A-CD79EA03B764}" type="presParOf" srcId="{911A9C63-E052-42C4-9B44-F3F765B44C81}" destId="{CFF8C484-A674-4EF8-A4AD-70022B7C42CE}" srcOrd="1" destOrd="0" presId="urn:microsoft.com/office/officeart/2018/2/layout/IconVerticalSolidList"/>
    <dgm:cxn modelId="{97913988-DE1B-4EA4-AE50-DF89B1695F31}" type="presParOf" srcId="{911A9C63-E052-42C4-9B44-F3F765B44C81}" destId="{A37E88C3-4ACB-48DE-ACB3-F834AC51A77A}" srcOrd="2" destOrd="0" presId="urn:microsoft.com/office/officeart/2018/2/layout/IconVerticalSolidList"/>
    <dgm:cxn modelId="{49D14AAF-4DAA-4330-9EC9-C5DB0B204425}" type="presParOf" srcId="{911A9C63-E052-42C4-9B44-F3F765B44C81}" destId="{298907A7-5E1B-4C13-9E45-F77C24F250E4}" srcOrd="3" destOrd="0" presId="urn:microsoft.com/office/officeart/2018/2/layout/IconVerticalSolidList"/>
    <dgm:cxn modelId="{EB763851-6F90-4920-BD52-58DCB6DA161A}" type="presParOf" srcId="{84A9EB34-05B7-4C16-A84D-9D386836E3A2}" destId="{8A84FBBD-AB46-4195-93D7-A9EE23366CEB}" srcOrd="1" destOrd="0" presId="urn:microsoft.com/office/officeart/2018/2/layout/IconVerticalSolidList"/>
    <dgm:cxn modelId="{F007D4D3-B2BE-4788-A71E-BE3614D130C3}" type="presParOf" srcId="{84A9EB34-05B7-4C16-A84D-9D386836E3A2}" destId="{5F483402-CF44-4B11-80D2-2C89A61A0E82}" srcOrd="2" destOrd="0" presId="urn:microsoft.com/office/officeart/2018/2/layout/IconVerticalSolidList"/>
    <dgm:cxn modelId="{B185CCF5-94A2-44FA-A0CE-B82655C55EE7}" type="presParOf" srcId="{5F483402-CF44-4B11-80D2-2C89A61A0E82}" destId="{E098401E-68DC-40A1-95C4-8A765166E085}" srcOrd="0" destOrd="0" presId="urn:microsoft.com/office/officeart/2018/2/layout/IconVerticalSolidList"/>
    <dgm:cxn modelId="{D6AC3EB4-B209-4604-8726-34E0A8514436}" type="presParOf" srcId="{5F483402-CF44-4B11-80D2-2C89A61A0E82}" destId="{4CDE9BF3-581A-4759-9A64-711028EC545B}" srcOrd="1" destOrd="0" presId="urn:microsoft.com/office/officeart/2018/2/layout/IconVerticalSolidList"/>
    <dgm:cxn modelId="{1ACC1ECB-66DA-4E08-96DF-F62D4F2BFD04}" type="presParOf" srcId="{5F483402-CF44-4B11-80D2-2C89A61A0E82}" destId="{728EDAF6-59FA-40EF-9F06-47CF63A9D4C9}" srcOrd="2" destOrd="0" presId="urn:microsoft.com/office/officeart/2018/2/layout/IconVerticalSolidList"/>
    <dgm:cxn modelId="{5BFF6018-D2FD-48AB-83B8-B3BDC9527EE6}" type="presParOf" srcId="{5F483402-CF44-4B11-80D2-2C89A61A0E82}" destId="{C1411FB9-DFDC-49ED-A888-CFE03E42007E}" srcOrd="3" destOrd="0" presId="urn:microsoft.com/office/officeart/2018/2/layout/IconVerticalSolidList"/>
    <dgm:cxn modelId="{35FBF7F2-93A3-4F54-AF46-FC860C42BD8F}" type="presParOf" srcId="{84A9EB34-05B7-4C16-A84D-9D386836E3A2}" destId="{D1270917-0CF2-48C1-80A4-F9C5102F25EE}" srcOrd="3" destOrd="0" presId="urn:microsoft.com/office/officeart/2018/2/layout/IconVerticalSolidList"/>
    <dgm:cxn modelId="{5C93AE49-36D8-43FD-A057-91E82ACC45AB}" type="presParOf" srcId="{84A9EB34-05B7-4C16-A84D-9D386836E3A2}" destId="{5A6039F5-DA92-4489-9149-D3221D14B09E}" srcOrd="4" destOrd="0" presId="urn:microsoft.com/office/officeart/2018/2/layout/IconVerticalSolidList"/>
    <dgm:cxn modelId="{622D4748-13F1-4789-AC8F-19D8ABCB1123}" type="presParOf" srcId="{5A6039F5-DA92-4489-9149-D3221D14B09E}" destId="{BA24C81B-4990-470D-88A3-F7F03046F3BF}" srcOrd="0" destOrd="0" presId="urn:microsoft.com/office/officeart/2018/2/layout/IconVerticalSolidList"/>
    <dgm:cxn modelId="{80B08104-9670-4237-B07A-3EBEB66DBC96}" type="presParOf" srcId="{5A6039F5-DA92-4489-9149-D3221D14B09E}" destId="{94343C1B-87CE-421B-942F-743BA84C1AAC}" srcOrd="1" destOrd="0" presId="urn:microsoft.com/office/officeart/2018/2/layout/IconVerticalSolidList"/>
    <dgm:cxn modelId="{82CECBFF-442C-4B25-A7B9-E58E996DF80B}" type="presParOf" srcId="{5A6039F5-DA92-4489-9149-D3221D14B09E}" destId="{0DA06F13-E6EC-40B8-A590-4E7294A676E5}" srcOrd="2" destOrd="0" presId="urn:microsoft.com/office/officeart/2018/2/layout/IconVerticalSolidList"/>
    <dgm:cxn modelId="{301C6962-5FC4-486B-AD53-D6BF3D35411B}" type="presParOf" srcId="{5A6039F5-DA92-4489-9149-D3221D14B09E}" destId="{578D7551-A7D1-4A1A-91A9-E1A3DCDE35E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D9941F7-FCA3-4083-A904-55FB581DBBF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93DC3BE-222E-4A03-9261-926F421B642F}">
      <dgm:prSet/>
      <dgm:spPr/>
      <dgm:t>
        <a:bodyPr/>
        <a:lstStyle/>
        <a:p>
          <a:r>
            <a:rPr lang="fr-FR"/>
            <a:t>Décrire l’offre proposée au client à travers le :</a:t>
          </a:r>
          <a:endParaRPr lang="en-US"/>
        </a:p>
      </dgm:t>
    </dgm:pt>
    <dgm:pt modelId="{35E47884-7521-4F49-AED7-1C5347CF8F08}" type="parTrans" cxnId="{266FA2B5-23EF-45F6-9F83-2FA3AA008449}">
      <dgm:prSet/>
      <dgm:spPr/>
      <dgm:t>
        <a:bodyPr/>
        <a:lstStyle/>
        <a:p>
          <a:endParaRPr lang="en-US"/>
        </a:p>
      </dgm:t>
    </dgm:pt>
    <dgm:pt modelId="{A2660929-913D-4E3B-ACDE-83BA0D004BAC}" type="sibTrans" cxnId="{266FA2B5-23EF-45F6-9F83-2FA3AA008449}">
      <dgm:prSet/>
      <dgm:spPr/>
      <dgm:t>
        <a:bodyPr/>
        <a:lstStyle/>
        <a:p>
          <a:endParaRPr lang="en-US"/>
        </a:p>
      </dgm:t>
    </dgm:pt>
    <dgm:pt modelId="{709079B0-328A-48B3-9053-F9C4A47F9CF3}">
      <dgm:prSet/>
      <dgm:spPr/>
      <dgm:t>
        <a:bodyPr/>
        <a:lstStyle/>
        <a:p>
          <a:r>
            <a:rPr lang="fr-FR"/>
            <a:t>QUOI : attractivité pour le client (produit –service – expérience)</a:t>
          </a:r>
          <a:endParaRPr lang="en-US"/>
        </a:p>
      </dgm:t>
    </dgm:pt>
    <dgm:pt modelId="{5D9AC0DD-D886-45CB-9E61-78F5CE65EC2D}" type="parTrans" cxnId="{042CF5FD-62C8-434A-9ABA-005EB17521E9}">
      <dgm:prSet/>
      <dgm:spPr/>
      <dgm:t>
        <a:bodyPr/>
        <a:lstStyle/>
        <a:p>
          <a:endParaRPr lang="en-US"/>
        </a:p>
      </dgm:t>
    </dgm:pt>
    <dgm:pt modelId="{062CFD65-C89B-4F21-B519-BDA973442ACB}" type="sibTrans" cxnId="{042CF5FD-62C8-434A-9ABA-005EB17521E9}">
      <dgm:prSet/>
      <dgm:spPr/>
      <dgm:t>
        <a:bodyPr/>
        <a:lstStyle/>
        <a:p>
          <a:endParaRPr lang="en-US"/>
        </a:p>
      </dgm:t>
    </dgm:pt>
    <dgm:pt modelId="{49672F9C-8DD8-4909-8A1D-B5446E0E848A}">
      <dgm:prSet/>
      <dgm:spPr/>
      <dgm:t>
        <a:bodyPr/>
        <a:lstStyle/>
        <a:p>
          <a:r>
            <a:rPr lang="fr-FR"/>
            <a:t>COMMENT : façon dont l’entreprise élabore et délivre la proposition de valeur pour le client (alchimie ressources – compétences – assets management) </a:t>
          </a:r>
          <a:endParaRPr lang="en-US"/>
        </a:p>
      </dgm:t>
    </dgm:pt>
    <dgm:pt modelId="{D0007158-D744-4E5A-AF26-D1DCE78AE6C2}" type="parTrans" cxnId="{7A507E89-9D88-4705-B9F4-11150175E05A}">
      <dgm:prSet/>
      <dgm:spPr/>
      <dgm:t>
        <a:bodyPr/>
        <a:lstStyle/>
        <a:p>
          <a:endParaRPr lang="en-US"/>
        </a:p>
      </dgm:t>
    </dgm:pt>
    <dgm:pt modelId="{8D7F924A-F057-4EEB-9A10-EAA94AD19B63}" type="sibTrans" cxnId="{7A507E89-9D88-4705-B9F4-11150175E05A}">
      <dgm:prSet/>
      <dgm:spPr/>
      <dgm:t>
        <a:bodyPr/>
        <a:lstStyle/>
        <a:p>
          <a:endParaRPr lang="en-US"/>
        </a:p>
      </dgm:t>
    </dgm:pt>
    <dgm:pt modelId="{46D8AF2D-4397-4946-AAF4-F3AFD899D0F9}">
      <dgm:prSet/>
      <dgm:spPr/>
      <dgm:t>
        <a:bodyPr/>
        <a:lstStyle/>
        <a:p>
          <a:r>
            <a:rPr lang="fr-FR"/>
            <a:t>ORIGINE DE LA RENTABILITE : Association du CA (en lien avec le prix et les volumes), coûts et capitaux engagés. </a:t>
          </a:r>
          <a:endParaRPr lang="en-US"/>
        </a:p>
      </dgm:t>
    </dgm:pt>
    <dgm:pt modelId="{91405DBA-8AE6-4ADF-827A-E90B0BD0A790}" type="parTrans" cxnId="{8D1C2BB0-2563-42F1-A122-928B9B6DD10A}">
      <dgm:prSet/>
      <dgm:spPr/>
      <dgm:t>
        <a:bodyPr/>
        <a:lstStyle/>
        <a:p>
          <a:endParaRPr lang="en-US"/>
        </a:p>
      </dgm:t>
    </dgm:pt>
    <dgm:pt modelId="{5F842CC8-91EB-45F4-B399-C8EDFEE991FB}" type="sibTrans" cxnId="{8D1C2BB0-2563-42F1-A122-928B9B6DD10A}">
      <dgm:prSet/>
      <dgm:spPr/>
      <dgm:t>
        <a:bodyPr/>
        <a:lstStyle/>
        <a:p>
          <a:endParaRPr lang="en-US"/>
        </a:p>
      </dgm:t>
    </dgm:pt>
    <dgm:pt modelId="{9941FA62-9F2D-4FF7-A5C7-4555E9F7717B}" type="pres">
      <dgm:prSet presAssocID="{0D9941F7-FCA3-4083-A904-55FB581DBBF6}" presName="root" presStyleCnt="0">
        <dgm:presLayoutVars>
          <dgm:dir/>
          <dgm:resizeHandles val="exact"/>
        </dgm:presLayoutVars>
      </dgm:prSet>
      <dgm:spPr/>
    </dgm:pt>
    <dgm:pt modelId="{1898FDEC-347C-4D19-BE96-3BD2ABBFD0A1}" type="pres">
      <dgm:prSet presAssocID="{A93DC3BE-222E-4A03-9261-926F421B642F}" presName="compNode" presStyleCnt="0"/>
      <dgm:spPr/>
    </dgm:pt>
    <dgm:pt modelId="{77B1ED8D-28E4-4E5A-B671-647AF5D5183B}" type="pres">
      <dgm:prSet presAssocID="{A93DC3BE-222E-4A03-9261-926F421B642F}" presName="bgRect" presStyleLbl="bgShp" presStyleIdx="0" presStyleCnt="4"/>
      <dgm:spPr/>
    </dgm:pt>
    <dgm:pt modelId="{3E0A12BF-7887-450E-AB04-175983FA7625}" type="pres">
      <dgm:prSet presAssocID="{A93DC3BE-222E-4A03-9261-926F421B642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6CA361F1-59A5-4D10-9E6F-C2F18DC59B52}" type="pres">
      <dgm:prSet presAssocID="{A93DC3BE-222E-4A03-9261-926F421B642F}" presName="spaceRect" presStyleCnt="0"/>
      <dgm:spPr/>
    </dgm:pt>
    <dgm:pt modelId="{C47FA315-86AA-4D82-B9D7-F70B8A57A88E}" type="pres">
      <dgm:prSet presAssocID="{A93DC3BE-222E-4A03-9261-926F421B642F}" presName="parTx" presStyleLbl="revTx" presStyleIdx="0" presStyleCnt="4">
        <dgm:presLayoutVars>
          <dgm:chMax val="0"/>
          <dgm:chPref val="0"/>
        </dgm:presLayoutVars>
      </dgm:prSet>
      <dgm:spPr/>
    </dgm:pt>
    <dgm:pt modelId="{3ED90B3E-EF81-423B-90D9-2001A542E754}" type="pres">
      <dgm:prSet presAssocID="{A2660929-913D-4E3B-ACDE-83BA0D004BAC}" presName="sibTrans" presStyleCnt="0"/>
      <dgm:spPr/>
    </dgm:pt>
    <dgm:pt modelId="{BB33FA47-7E67-4B96-A161-49EEF08D4ACB}" type="pres">
      <dgm:prSet presAssocID="{709079B0-328A-48B3-9053-F9C4A47F9CF3}" presName="compNode" presStyleCnt="0"/>
      <dgm:spPr/>
    </dgm:pt>
    <dgm:pt modelId="{2F4A034E-E0C7-42F8-9115-7E110C1CAF4B}" type="pres">
      <dgm:prSet presAssocID="{709079B0-328A-48B3-9053-F9C4A47F9CF3}" presName="bgRect" presStyleLbl="bgShp" presStyleIdx="1" presStyleCnt="4"/>
      <dgm:spPr/>
    </dgm:pt>
    <dgm:pt modelId="{EF90EE99-1942-4468-8A56-06A336601D26}" type="pres">
      <dgm:prSet presAssocID="{709079B0-328A-48B3-9053-F9C4A47F9CF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elder"/>
        </a:ext>
      </dgm:extLst>
    </dgm:pt>
    <dgm:pt modelId="{A452BC10-C736-443A-B9C8-5C5FE5227926}" type="pres">
      <dgm:prSet presAssocID="{709079B0-328A-48B3-9053-F9C4A47F9CF3}" presName="spaceRect" presStyleCnt="0"/>
      <dgm:spPr/>
    </dgm:pt>
    <dgm:pt modelId="{0DEB550C-2561-4273-9793-D5C68B2315D0}" type="pres">
      <dgm:prSet presAssocID="{709079B0-328A-48B3-9053-F9C4A47F9CF3}" presName="parTx" presStyleLbl="revTx" presStyleIdx="1" presStyleCnt="4">
        <dgm:presLayoutVars>
          <dgm:chMax val="0"/>
          <dgm:chPref val="0"/>
        </dgm:presLayoutVars>
      </dgm:prSet>
      <dgm:spPr/>
    </dgm:pt>
    <dgm:pt modelId="{8F197BE4-D73F-4B6A-BAB0-ABCC0CC3C2F0}" type="pres">
      <dgm:prSet presAssocID="{062CFD65-C89B-4F21-B519-BDA973442ACB}" presName="sibTrans" presStyleCnt="0"/>
      <dgm:spPr/>
    </dgm:pt>
    <dgm:pt modelId="{57B5D61C-F6CF-45FA-8AD1-8CBC5BA09DA0}" type="pres">
      <dgm:prSet presAssocID="{49672F9C-8DD8-4909-8A1D-B5446E0E848A}" presName="compNode" presStyleCnt="0"/>
      <dgm:spPr/>
    </dgm:pt>
    <dgm:pt modelId="{1941FF5D-E1D1-4CA8-AF09-EF634FEB0741}" type="pres">
      <dgm:prSet presAssocID="{49672F9C-8DD8-4909-8A1D-B5446E0E848A}" presName="bgRect" presStyleLbl="bgShp" presStyleIdx="2" presStyleCnt="4"/>
      <dgm:spPr/>
    </dgm:pt>
    <dgm:pt modelId="{BEAF76F1-735C-4F92-B246-041394140DAF}" type="pres">
      <dgm:prSet presAssocID="{49672F9C-8DD8-4909-8A1D-B5446E0E848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18B9B186-1D1D-404C-B1B7-49DA96C3AF39}" type="pres">
      <dgm:prSet presAssocID="{49672F9C-8DD8-4909-8A1D-B5446E0E848A}" presName="spaceRect" presStyleCnt="0"/>
      <dgm:spPr/>
    </dgm:pt>
    <dgm:pt modelId="{EC9F44DF-F0E3-4267-959A-3BC34AFD4FB2}" type="pres">
      <dgm:prSet presAssocID="{49672F9C-8DD8-4909-8A1D-B5446E0E848A}" presName="parTx" presStyleLbl="revTx" presStyleIdx="2" presStyleCnt="4">
        <dgm:presLayoutVars>
          <dgm:chMax val="0"/>
          <dgm:chPref val="0"/>
        </dgm:presLayoutVars>
      </dgm:prSet>
      <dgm:spPr/>
    </dgm:pt>
    <dgm:pt modelId="{3C4E7B7C-D198-49DF-ADBE-94E9E6F2EB46}" type="pres">
      <dgm:prSet presAssocID="{8D7F924A-F057-4EEB-9A10-EAA94AD19B63}" presName="sibTrans" presStyleCnt="0"/>
      <dgm:spPr/>
    </dgm:pt>
    <dgm:pt modelId="{A6D5DB97-E22B-440E-AFD8-742B4B12391E}" type="pres">
      <dgm:prSet presAssocID="{46D8AF2D-4397-4946-AAF4-F3AFD899D0F9}" presName="compNode" presStyleCnt="0"/>
      <dgm:spPr/>
    </dgm:pt>
    <dgm:pt modelId="{E3F18450-D12F-48A5-AA8E-DD45946AD40E}" type="pres">
      <dgm:prSet presAssocID="{46D8AF2D-4397-4946-AAF4-F3AFD899D0F9}" presName="bgRect" presStyleLbl="bgShp" presStyleIdx="3" presStyleCnt="4"/>
      <dgm:spPr/>
    </dgm:pt>
    <dgm:pt modelId="{4C1C3C49-8123-4BEE-BF4D-5850FFB2DFCD}" type="pres">
      <dgm:prSet presAssocID="{46D8AF2D-4397-4946-AAF4-F3AFD899D0F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4377ECE9-60FD-4C31-A894-BF701A4487A5}" type="pres">
      <dgm:prSet presAssocID="{46D8AF2D-4397-4946-AAF4-F3AFD899D0F9}" presName="spaceRect" presStyleCnt="0"/>
      <dgm:spPr/>
    </dgm:pt>
    <dgm:pt modelId="{6FECBE11-9DEB-4D3F-A217-F981B8C8ADA4}" type="pres">
      <dgm:prSet presAssocID="{46D8AF2D-4397-4946-AAF4-F3AFD899D0F9}" presName="parTx" presStyleLbl="revTx" presStyleIdx="3" presStyleCnt="4">
        <dgm:presLayoutVars>
          <dgm:chMax val="0"/>
          <dgm:chPref val="0"/>
        </dgm:presLayoutVars>
      </dgm:prSet>
      <dgm:spPr/>
    </dgm:pt>
  </dgm:ptLst>
  <dgm:cxnLst>
    <dgm:cxn modelId="{E876CB13-DDA5-4362-9508-AF54567E1BFB}" type="presOf" srcId="{709079B0-328A-48B3-9053-F9C4A47F9CF3}" destId="{0DEB550C-2561-4273-9793-D5C68B2315D0}" srcOrd="0" destOrd="0" presId="urn:microsoft.com/office/officeart/2018/2/layout/IconVerticalSolidList"/>
    <dgm:cxn modelId="{D6054B3E-DAA5-4206-9BE0-ED7C06FF807A}" type="presOf" srcId="{0D9941F7-FCA3-4083-A904-55FB581DBBF6}" destId="{9941FA62-9F2D-4FF7-A5C7-4555E9F7717B}" srcOrd="0" destOrd="0" presId="urn:microsoft.com/office/officeart/2018/2/layout/IconVerticalSolidList"/>
    <dgm:cxn modelId="{8CFB0A4F-1887-4ACD-AF39-642F319B4CD4}" type="presOf" srcId="{49672F9C-8DD8-4909-8A1D-B5446E0E848A}" destId="{EC9F44DF-F0E3-4267-959A-3BC34AFD4FB2}" srcOrd="0" destOrd="0" presId="urn:microsoft.com/office/officeart/2018/2/layout/IconVerticalSolidList"/>
    <dgm:cxn modelId="{7A507E89-9D88-4705-B9F4-11150175E05A}" srcId="{0D9941F7-FCA3-4083-A904-55FB581DBBF6}" destId="{49672F9C-8DD8-4909-8A1D-B5446E0E848A}" srcOrd="2" destOrd="0" parTransId="{D0007158-D744-4E5A-AF26-D1DCE78AE6C2}" sibTransId="{8D7F924A-F057-4EEB-9A10-EAA94AD19B63}"/>
    <dgm:cxn modelId="{8D1C2BB0-2563-42F1-A122-928B9B6DD10A}" srcId="{0D9941F7-FCA3-4083-A904-55FB581DBBF6}" destId="{46D8AF2D-4397-4946-AAF4-F3AFD899D0F9}" srcOrd="3" destOrd="0" parTransId="{91405DBA-8AE6-4ADF-827A-E90B0BD0A790}" sibTransId="{5F842CC8-91EB-45F4-B399-C8EDFEE991FB}"/>
    <dgm:cxn modelId="{266FA2B5-23EF-45F6-9F83-2FA3AA008449}" srcId="{0D9941F7-FCA3-4083-A904-55FB581DBBF6}" destId="{A93DC3BE-222E-4A03-9261-926F421B642F}" srcOrd="0" destOrd="0" parTransId="{35E47884-7521-4F49-AED7-1C5347CF8F08}" sibTransId="{A2660929-913D-4E3B-ACDE-83BA0D004BAC}"/>
    <dgm:cxn modelId="{5D8878B9-0E02-4940-8625-410FC2588EEE}" type="presOf" srcId="{46D8AF2D-4397-4946-AAF4-F3AFD899D0F9}" destId="{6FECBE11-9DEB-4D3F-A217-F981B8C8ADA4}" srcOrd="0" destOrd="0" presId="urn:microsoft.com/office/officeart/2018/2/layout/IconVerticalSolidList"/>
    <dgm:cxn modelId="{DF3683FB-27F2-4967-AD70-F2B6D14DFAEF}" type="presOf" srcId="{A93DC3BE-222E-4A03-9261-926F421B642F}" destId="{C47FA315-86AA-4D82-B9D7-F70B8A57A88E}" srcOrd="0" destOrd="0" presId="urn:microsoft.com/office/officeart/2018/2/layout/IconVerticalSolidList"/>
    <dgm:cxn modelId="{042CF5FD-62C8-434A-9ABA-005EB17521E9}" srcId="{0D9941F7-FCA3-4083-A904-55FB581DBBF6}" destId="{709079B0-328A-48B3-9053-F9C4A47F9CF3}" srcOrd="1" destOrd="0" parTransId="{5D9AC0DD-D886-45CB-9E61-78F5CE65EC2D}" sibTransId="{062CFD65-C89B-4F21-B519-BDA973442ACB}"/>
    <dgm:cxn modelId="{784124E9-44FF-412E-BF84-A93F71F3269B}" type="presParOf" srcId="{9941FA62-9F2D-4FF7-A5C7-4555E9F7717B}" destId="{1898FDEC-347C-4D19-BE96-3BD2ABBFD0A1}" srcOrd="0" destOrd="0" presId="urn:microsoft.com/office/officeart/2018/2/layout/IconVerticalSolidList"/>
    <dgm:cxn modelId="{DFDC6B57-8ED7-4D63-BAC8-CCFF87E176E2}" type="presParOf" srcId="{1898FDEC-347C-4D19-BE96-3BD2ABBFD0A1}" destId="{77B1ED8D-28E4-4E5A-B671-647AF5D5183B}" srcOrd="0" destOrd="0" presId="urn:microsoft.com/office/officeart/2018/2/layout/IconVerticalSolidList"/>
    <dgm:cxn modelId="{89F6E85D-E574-43D7-8CDF-7125A87ED342}" type="presParOf" srcId="{1898FDEC-347C-4D19-BE96-3BD2ABBFD0A1}" destId="{3E0A12BF-7887-450E-AB04-175983FA7625}" srcOrd="1" destOrd="0" presId="urn:microsoft.com/office/officeart/2018/2/layout/IconVerticalSolidList"/>
    <dgm:cxn modelId="{C4FFCF55-9621-4C0E-B62A-2A125F698A36}" type="presParOf" srcId="{1898FDEC-347C-4D19-BE96-3BD2ABBFD0A1}" destId="{6CA361F1-59A5-4D10-9E6F-C2F18DC59B52}" srcOrd="2" destOrd="0" presId="urn:microsoft.com/office/officeart/2018/2/layout/IconVerticalSolidList"/>
    <dgm:cxn modelId="{34E827EF-99F6-4C45-A687-A879A8B0E463}" type="presParOf" srcId="{1898FDEC-347C-4D19-BE96-3BD2ABBFD0A1}" destId="{C47FA315-86AA-4D82-B9D7-F70B8A57A88E}" srcOrd="3" destOrd="0" presId="urn:microsoft.com/office/officeart/2018/2/layout/IconVerticalSolidList"/>
    <dgm:cxn modelId="{5D43975A-B13F-4CF5-91D2-BC45AD7266C2}" type="presParOf" srcId="{9941FA62-9F2D-4FF7-A5C7-4555E9F7717B}" destId="{3ED90B3E-EF81-423B-90D9-2001A542E754}" srcOrd="1" destOrd="0" presId="urn:microsoft.com/office/officeart/2018/2/layout/IconVerticalSolidList"/>
    <dgm:cxn modelId="{A0284D20-3E63-41EC-8169-C9D63225CFCF}" type="presParOf" srcId="{9941FA62-9F2D-4FF7-A5C7-4555E9F7717B}" destId="{BB33FA47-7E67-4B96-A161-49EEF08D4ACB}" srcOrd="2" destOrd="0" presId="urn:microsoft.com/office/officeart/2018/2/layout/IconVerticalSolidList"/>
    <dgm:cxn modelId="{5E786AA1-589F-4C86-8EBC-6C08017B7300}" type="presParOf" srcId="{BB33FA47-7E67-4B96-A161-49EEF08D4ACB}" destId="{2F4A034E-E0C7-42F8-9115-7E110C1CAF4B}" srcOrd="0" destOrd="0" presId="urn:microsoft.com/office/officeart/2018/2/layout/IconVerticalSolidList"/>
    <dgm:cxn modelId="{C4CD3CCC-0C35-4B0C-9C59-866DA28B8B4F}" type="presParOf" srcId="{BB33FA47-7E67-4B96-A161-49EEF08D4ACB}" destId="{EF90EE99-1942-4468-8A56-06A336601D26}" srcOrd="1" destOrd="0" presId="urn:microsoft.com/office/officeart/2018/2/layout/IconVerticalSolidList"/>
    <dgm:cxn modelId="{0D2269C3-5484-4455-8C2D-C0B72A1F0B48}" type="presParOf" srcId="{BB33FA47-7E67-4B96-A161-49EEF08D4ACB}" destId="{A452BC10-C736-443A-B9C8-5C5FE5227926}" srcOrd="2" destOrd="0" presId="urn:microsoft.com/office/officeart/2018/2/layout/IconVerticalSolidList"/>
    <dgm:cxn modelId="{A9190F5C-B424-459D-B925-DD005CBA9F59}" type="presParOf" srcId="{BB33FA47-7E67-4B96-A161-49EEF08D4ACB}" destId="{0DEB550C-2561-4273-9793-D5C68B2315D0}" srcOrd="3" destOrd="0" presId="urn:microsoft.com/office/officeart/2018/2/layout/IconVerticalSolidList"/>
    <dgm:cxn modelId="{323505C8-A5BA-48E6-A829-C9C30576D1F4}" type="presParOf" srcId="{9941FA62-9F2D-4FF7-A5C7-4555E9F7717B}" destId="{8F197BE4-D73F-4B6A-BAB0-ABCC0CC3C2F0}" srcOrd="3" destOrd="0" presId="urn:microsoft.com/office/officeart/2018/2/layout/IconVerticalSolidList"/>
    <dgm:cxn modelId="{04D558D2-7E6A-45A8-8E92-F7937C14DFF5}" type="presParOf" srcId="{9941FA62-9F2D-4FF7-A5C7-4555E9F7717B}" destId="{57B5D61C-F6CF-45FA-8AD1-8CBC5BA09DA0}" srcOrd="4" destOrd="0" presId="urn:microsoft.com/office/officeart/2018/2/layout/IconVerticalSolidList"/>
    <dgm:cxn modelId="{6DB46F62-C0E3-4208-A75F-8F120BAEB7C4}" type="presParOf" srcId="{57B5D61C-F6CF-45FA-8AD1-8CBC5BA09DA0}" destId="{1941FF5D-E1D1-4CA8-AF09-EF634FEB0741}" srcOrd="0" destOrd="0" presId="urn:microsoft.com/office/officeart/2018/2/layout/IconVerticalSolidList"/>
    <dgm:cxn modelId="{8F9AE9EB-F57A-4B0D-B245-6F2CDC238FEC}" type="presParOf" srcId="{57B5D61C-F6CF-45FA-8AD1-8CBC5BA09DA0}" destId="{BEAF76F1-735C-4F92-B246-041394140DAF}" srcOrd="1" destOrd="0" presId="urn:microsoft.com/office/officeart/2018/2/layout/IconVerticalSolidList"/>
    <dgm:cxn modelId="{E6EDA7F2-3ED7-48E8-A16B-B0E1D95418B0}" type="presParOf" srcId="{57B5D61C-F6CF-45FA-8AD1-8CBC5BA09DA0}" destId="{18B9B186-1D1D-404C-B1B7-49DA96C3AF39}" srcOrd="2" destOrd="0" presId="urn:microsoft.com/office/officeart/2018/2/layout/IconVerticalSolidList"/>
    <dgm:cxn modelId="{8A1C93AB-CC59-465C-A8B8-77FAE29DABAF}" type="presParOf" srcId="{57B5D61C-F6CF-45FA-8AD1-8CBC5BA09DA0}" destId="{EC9F44DF-F0E3-4267-959A-3BC34AFD4FB2}" srcOrd="3" destOrd="0" presId="urn:microsoft.com/office/officeart/2018/2/layout/IconVerticalSolidList"/>
    <dgm:cxn modelId="{63CC5513-4C85-4D9A-A35F-7D57375E55DC}" type="presParOf" srcId="{9941FA62-9F2D-4FF7-A5C7-4555E9F7717B}" destId="{3C4E7B7C-D198-49DF-ADBE-94E9E6F2EB46}" srcOrd="5" destOrd="0" presId="urn:microsoft.com/office/officeart/2018/2/layout/IconVerticalSolidList"/>
    <dgm:cxn modelId="{785ADDBE-B3CA-4CAF-B24D-BA4F56559A18}" type="presParOf" srcId="{9941FA62-9F2D-4FF7-A5C7-4555E9F7717B}" destId="{A6D5DB97-E22B-440E-AFD8-742B4B12391E}" srcOrd="6" destOrd="0" presId="urn:microsoft.com/office/officeart/2018/2/layout/IconVerticalSolidList"/>
    <dgm:cxn modelId="{F373A896-6C41-48E9-8A66-7E51F26D6F17}" type="presParOf" srcId="{A6D5DB97-E22B-440E-AFD8-742B4B12391E}" destId="{E3F18450-D12F-48A5-AA8E-DD45946AD40E}" srcOrd="0" destOrd="0" presId="urn:microsoft.com/office/officeart/2018/2/layout/IconVerticalSolidList"/>
    <dgm:cxn modelId="{1FE26B79-DC9C-428D-97DC-DBB39F2F88F1}" type="presParOf" srcId="{A6D5DB97-E22B-440E-AFD8-742B4B12391E}" destId="{4C1C3C49-8123-4BEE-BF4D-5850FFB2DFCD}" srcOrd="1" destOrd="0" presId="urn:microsoft.com/office/officeart/2018/2/layout/IconVerticalSolidList"/>
    <dgm:cxn modelId="{1DE9E91F-C33F-4008-805B-9F96F3AC9852}" type="presParOf" srcId="{A6D5DB97-E22B-440E-AFD8-742B4B12391E}" destId="{4377ECE9-60FD-4C31-A894-BF701A4487A5}" srcOrd="2" destOrd="0" presId="urn:microsoft.com/office/officeart/2018/2/layout/IconVerticalSolidList"/>
    <dgm:cxn modelId="{AD757E8C-4A5C-4817-8AF6-EDD84A91D6FA}" type="presParOf" srcId="{A6D5DB97-E22B-440E-AFD8-742B4B12391E}" destId="{6FECBE11-9DEB-4D3F-A217-F981B8C8ADA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A000E53-E6FA-43E6-AEBD-A4CEB50450A4}" type="doc">
      <dgm:prSet loTypeId="urn:microsoft.com/office/officeart/2005/8/layout/chart3" loCatId="relationship" qsTypeId="urn:microsoft.com/office/officeart/2005/8/quickstyle/3d3" qsCatId="3D" csTypeId="urn:microsoft.com/office/officeart/2005/8/colors/accent1_4" csCatId="accent1" phldr="1"/>
      <dgm:spPr/>
    </dgm:pt>
    <dgm:pt modelId="{0640C82B-17EF-44AD-8457-BAE62BCEF41F}">
      <dgm:prSet phldrT="[Texte]" custT="1"/>
      <dgm:spPr/>
      <dgm:t>
        <a:bodyPr/>
        <a:lstStyle/>
        <a:p>
          <a:r>
            <a:rPr lang="fr-FR" sz="1200" dirty="0"/>
            <a:t>Architecture de valeur : </a:t>
          </a:r>
        </a:p>
        <a:p>
          <a:r>
            <a:rPr lang="fr-FR" sz="1200" dirty="0"/>
            <a:t>Agencement ressources et compétences</a:t>
          </a:r>
        </a:p>
      </dgm:t>
    </dgm:pt>
    <dgm:pt modelId="{F9FD77AE-AE93-4D53-B66D-DCD6958D8ADC}" type="parTrans" cxnId="{D9B3421F-2805-4B88-80B9-9FC179F2C127}">
      <dgm:prSet/>
      <dgm:spPr/>
      <dgm:t>
        <a:bodyPr/>
        <a:lstStyle/>
        <a:p>
          <a:endParaRPr lang="fr-FR"/>
        </a:p>
      </dgm:t>
    </dgm:pt>
    <dgm:pt modelId="{D7EDF1BD-7586-43FF-9B4D-056D276BB093}" type="sibTrans" cxnId="{D9B3421F-2805-4B88-80B9-9FC179F2C127}">
      <dgm:prSet/>
      <dgm:spPr/>
      <dgm:t>
        <a:bodyPr/>
        <a:lstStyle/>
        <a:p>
          <a:endParaRPr lang="fr-FR"/>
        </a:p>
      </dgm:t>
    </dgm:pt>
    <dgm:pt modelId="{AA119C4D-1379-45FE-ACC1-E26575CAFD71}">
      <dgm:prSet phldrT="[Texte]" custT="1"/>
      <dgm:spPr/>
      <dgm:t>
        <a:bodyPr/>
        <a:lstStyle/>
        <a:p>
          <a:r>
            <a:rPr lang="fr-FR" sz="1200" dirty="0"/>
            <a:t>Equation de profit </a:t>
          </a:r>
        </a:p>
        <a:p>
          <a:r>
            <a:rPr lang="fr-FR" sz="1200" dirty="0"/>
            <a:t>- CA</a:t>
          </a:r>
        </a:p>
        <a:p>
          <a:r>
            <a:rPr lang="fr-FR" sz="1200" dirty="0"/>
            <a:t>- Structure de coûts</a:t>
          </a:r>
        </a:p>
        <a:p>
          <a:r>
            <a:rPr lang="fr-FR" sz="1200" dirty="0"/>
            <a:t>- Capitaux engagés</a:t>
          </a:r>
        </a:p>
      </dgm:t>
    </dgm:pt>
    <dgm:pt modelId="{1A9C9F71-684B-42EE-9B59-381DBE775E95}" type="parTrans" cxnId="{48ECC838-5371-439F-A1F1-D5FCF8E9B7E5}">
      <dgm:prSet/>
      <dgm:spPr/>
      <dgm:t>
        <a:bodyPr/>
        <a:lstStyle/>
        <a:p>
          <a:endParaRPr lang="fr-FR"/>
        </a:p>
      </dgm:t>
    </dgm:pt>
    <dgm:pt modelId="{CD4124C9-1D66-4722-A1DC-F9F31270A286}" type="sibTrans" cxnId="{48ECC838-5371-439F-A1F1-D5FCF8E9B7E5}">
      <dgm:prSet/>
      <dgm:spPr/>
      <dgm:t>
        <a:bodyPr/>
        <a:lstStyle/>
        <a:p>
          <a:endParaRPr lang="fr-FR"/>
        </a:p>
      </dgm:t>
    </dgm:pt>
    <dgm:pt modelId="{A3BE2C1C-4105-4388-B53C-55A7B3D50A89}">
      <dgm:prSet phldrT="[Texte]" custT="1"/>
      <dgm:spPr/>
      <dgm:t>
        <a:bodyPr/>
        <a:lstStyle/>
        <a:p>
          <a:r>
            <a:rPr lang="fr-FR" sz="1200" dirty="0"/>
            <a:t>Proposition de valeur :</a:t>
          </a:r>
        </a:p>
        <a:p>
          <a:r>
            <a:rPr lang="fr-FR" sz="1200" dirty="0"/>
            <a:t>- Clients</a:t>
          </a:r>
        </a:p>
        <a:p>
          <a:r>
            <a:rPr lang="fr-FR" sz="1200" dirty="0"/>
            <a:t>-Produits et/ou services</a:t>
          </a:r>
        </a:p>
        <a:p>
          <a:r>
            <a:rPr lang="fr-FR" sz="1200" dirty="0"/>
            <a:t>- Prix</a:t>
          </a:r>
        </a:p>
      </dgm:t>
    </dgm:pt>
    <dgm:pt modelId="{B91B4BF0-7498-4FA6-BC0B-938A5705E687}" type="parTrans" cxnId="{CA748F25-9EF1-4D72-B4AC-4B1C584559F8}">
      <dgm:prSet/>
      <dgm:spPr/>
      <dgm:t>
        <a:bodyPr/>
        <a:lstStyle/>
        <a:p>
          <a:endParaRPr lang="fr-FR"/>
        </a:p>
      </dgm:t>
    </dgm:pt>
    <dgm:pt modelId="{94E4D642-6A60-4F3D-8FF3-C24584E5A22F}" type="sibTrans" cxnId="{CA748F25-9EF1-4D72-B4AC-4B1C584559F8}">
      <dgm:prSet/>
      <dgm:spPr/>
      <dgm:t>
        <a:bodyPr/>
        <a:lstStyle/>
        <a:p>
          <a:endParaRPr lang="fr-FR"/>
        </a:p>
      </dgm:t>
    </dgm:pt>
    <dgm:pt modelId="{37998E47-45D0-4D72-AF1E-9C04C6BA1EC4}" type="pres">
      <dgm:prSet presAssocID="{8A000E53-E6FA-43E6-AEBD-A4CEB50450A4}" presName="compositeShape" presStyleCnt="0">
        <dgm:presLayoutVars>
          <dgm:chMax val="7"/>
          <dgm:dir/>
          <dgm:resizeHandles val="exact"/>
        </dgm:presLayoutVars>
      </dgm:prSet>
      <dgm:spPr/>
    </dgm:pt>
    <dgm:pt modelId="{5B8964A3-4BF0-43FD-BCE2-AEFC052BFB4C}" type="pres">
      <dgm:prSet presAssocID="{8A000E53-E6FA-43E6-AEBD-A4CEB50450A4}" presName="wedge1" presStyleLbl="node1" presStyleIdx="0" presStyleCnt="3"/>
      <dgm:spPr/>
    </dgm:pt>
    <dgm:pt modelId="{C2318BC5-604C-410E-ADC7-DDCAF378ACC4}" type="pres">
      <dgm:prSet presAssocID="{8A000E53-E6FA-43E6-AEBD-A4CEB50450A4}" presName="wedge1Tx" presStyleLbl="node1" presStyleIdx="0" presStyleCnt="3">
        <dgm:presLayoutVars>
          <dgm:chMax val="0"/>
          <dgm:chPref val="0"/>
          <dgm:bulletEnabled val="1"/>
        </dgm:presLayoutVars>
      </dgm:prSet>
      <dgm:spPr/>
    </dgm:pt>
    <dgm:pt modelId="{5EC4B2D1-CFAD-4DE5-BA76-8F69DDA47545}" type="pres">
      <dgm:prSet presAssocID="{8A000E53-E6FA-43E6-AEBD-A4CEB50450A4}" presName="wedge2" presStyleLbl="node1" presStyleIdx="1" presStyleCnt="3"/>
      <dgm:spPr/>
    </dgm:pt>
    <dgm:pt modelId="{ABD22E0A-C5B1-47B5-8665-A70A312E7A06}" type="pres">
      <dgm:prSet presAssocID="{8A000E53-E6FA-43E6-AEBD-A4CEB50450A4}" presName="wedge2Tx" presStyleLbl="node1" presStyleIdx="1" presStyleCnt="3">
        <dgm:presLayoutVars>
          <dgm:chMax val="0"/>
          <dgm:chPref val="0"/>
          <dgm:bulletEnabled val="1"/>
        </dgm:presLayoutVars>
      </dgm:prSet>
      <dgm:spPr/>
    </dgm:pt>
    <dgm:pt modelId="{AA2AFBD2-7792-4C25-9E3C-499F584BBD13}" type="pres">
      <dgm:prSet presAssocID="{8A000E53-E6FA-43E6-AEBD-A4CEB50450A4}" presName="wedge3" presStyleLbl="node1" presStyleIdx="2" presStyleCnt="3"/>
      <dgm:spPr/>
    </dgm:pt>
    <dgm:pt modelId="{D5F52C87-488D-4922-A969-B9FEC95CCF1E}" type="pres">
      <dgm:prSet presAssocID="{8A000E53-E6FA-43E6-AEBD-A4CEB50450A4}" presName="wedge3Tx" presStyleLbl="node1" presStyleIdx="2" presStyleCnt="3">
        <dgm:presLayoutVars>
          <dgm:chMax val="0"/>
          <dgm:chPref val="0"/>
          <dgm:bulletEnabled val="1"/>
        </dgm:presLayoutVars>
      </dgm:prSet>
      <dgm:spPr/>
    </dgm:pt>
  </dgm:ptLst>
  <dgm:cxnLst>
    <dgm:cxn modelId="{9116870C-7E92-4686-A692-24CFE07ACAB1}" type="presOf" srcId="{8A000E53-E6FA-43E6-AEBD-A4CEB50450A4}" destId="{37998E47-45D0-4D72-AF1E-9C04C6BA1EC4}" srcOrd="0" destOrd="0" presId="urn:microsoft.com/office/officeart/2005/8/layout/chart3"/>
    <dgm:cxn modelId="{D9B3421F-2805-4B88-80B9-9FC179F2C127}" srcId="{8A000E53-E6FA-43E6-AEBD-A4CEB50450A4}" destId="{0640C82B-17EF-44AD-8457-BAE62BCEF41F}" srcOrd="0" destOrd="0" parTransId="{F9FD77AE-AE93-4D53-B66D-DCD6958D8ADC}" sibTransId="{D7EDF1BD-7586-43FF-9B4D-056D276BB093}"/>
    <dgm:cxn modelId="{CA748F25-9EF1-4D72-B4AC-4B1C584559F8}" srcId="{8A000E53-E6FA-43E6-AEBD-A4CEB50450A4}" destId="{A3BE2C1C-4105-4388-B53C-55A7B3D50A89}" srcOrd="2" destOrd="0" parTransId="{B91B4BF0-7498-4FA6-BC0B-938A5705E687}" sibTransId="{94E4D642-6A60-4F3D-8FF3-C24584E5A22F}"/>
    <dgm:cxn modelId="{48ECC838-5371-439F-A1F1-D5FCF8E9B7E5}" srcId="{8A000E53-E6FA-43E6-AEBD-A4CEB50450A4}" destId="{AA119C4D-1379-45FE-ACC1-E26575CAFD71}" srcOrd="1" destOrd="0" parTransId="{1A9C9F71-684B-42EE-9B59-381DBE775E95}" sibTransId="{CD4124C9-1D66-4722-A1DC-F9F31270A286}"/>
    <dgm:cxn modelId="{9DD7083B-B371-414D-9B12-D2039A2CE0E2}" type="presOf" srcId="{A3BE2C1C-4105-4388-B53C-55A7B3D50A89}" destId="{AA2AFBD2-7792-4C25-9E3C-499F584BBD13}" srcOrd="0" destOrd="0" presId="urn:microsoft.com/office/officeart/2005/8/layout/chart3"/>
    <dgm:cxn modelId="{8A7C2B99-00E2-4F4F-AFC8-0C69C44BF1F9}" type="presOf" srcId="{AA119C4D-1379-45FE-ACC1-E26575CAFD71}" destId="{5EC4B2D1-CFAD-4DE5-BA76-8F69DDA47545}" srcOrd="0" destOrd="0" presId="urn:microsoft.com/office/officeart/2005/8/layout/chart3"/>
    <dgm:cxn modelId="{878A6BAE-6F79-4735-B5A5-ADD58EBA0DA5}" type="presOf" srcId="{AA119C4D-1379-45FE-ACC1-E26575CAFD71}" destId="{ABD22E0A-C5B1-47B5-8665-A70A312E7A06}" srcOrd="1" destOrd="0" presId="urn:microsoft.com/office/officeart/2005/8/layout/chart3"/>
    <dgm:cxn modelId="{8BAA33B8-A90D-433E-AD44-AE66E5C8DD9F}" type="presOf" srcId="{0640C82B-17EF-44AD-8457-BAE62BCEF41F}" destId="{C2318BC5-604C-410E-ADC7-DDCAF378ACC4}" srcOrd="1" destOrd="0" presId="urn:microsoft.com/office/officeart/2005/8/layout/chart3"/>
    <dgm:cxn modelId="{CD86DDDA-7999-44DA-A942-81556B1C1EDE}" type="presOf" srcId="{A3BE2C1C-4105-4388-B53C-55A7B3D50A89}" destId="{D5F52C87-488D-4922-A969-B9FEC95CCF1E}" srcOrd="1" destOrd="0" presId="urn:microsoft.com/office/officeart/2005/8/layout/chart3"/>
    <dgm:cxn modelId="{024FE5F1-4F9D-459F-9608-2E4B568EB4F0}" type="presOf" srcId="{0640C82B-17EF-44AD-8457-BAE62BCEF41F}" destId="{5B8964A3-4BF0-43FD-BCE2-AEFC052BFB4C}" srcOrd="0" destOrd="0" presId="urn:microsoft.com/office/officeart/2005/8/layout/chart3"/>
    <dgm:cxn modelId="{616BB53A-FA31-4B7F-922A-C80A476E942D}" type="presParOf" srcId="{37998E47-45D0-4D72-AF1E-9C04C6BA1EC4}" destId="{5B8964A3-4BF0-43FD-BCE2-AEFC052BFB4C}" srcOrd="0" destOrd="0" presId="urn:microsoft.com/office/officeart/2005/8/layout/chart3"/>
    <dgm:cxn modelId="{5DA44812-D545-4CC5-AD7B-0D27F806D958}" type="presParOf" srcId="{37998E47-45D0-4D72-AF1E-9C04C6BA1EC4}" destId="{C2318BC5-604C-410E-ADC7-DDCAF378ACC4}" srcOrd="1" destOrd="0" presId="urn:microsoft.com/office/officeart/2005/8/layout/chart3"/>
    <dgm:cxn modelId="{9FDC6952-F84B-4272-B907-362458C34396}" type="presParOf" srcId="{37998E47-45D0-4D72-AF1E-9C04C6BA1EC4}" destId="{5EC4B2D1-CFAD-4DE5-BA76-8F69DDA47545}" srcOrd="2" destOrd="0" presId="urn:microsoft.com/office/officeart/2005/8/layout/chart3"/>
    <dgm:cxn modelId="{FF50A8D2-A0F2-4B0D-A89E-2369310FE479}" type="presParOf" srcId="{37998E47-45D0-4D72-AF1E-9C04C6BA1EC4}" destId="{ABD22E0A-C5B1-47B5-8665-A70A312E7A06}" srcOrd="3" destOrd="0" presId="urn:microsoft.com/office/officeart/2005/8/layout/chart3"/>
    <dgm:cxn modelId="{6BDB20A8-2A44-426D-BB5E-EBA22C275237}" type="presParOf" srcId="{37998E47-45D0-4D72-AF1E-9C04C6BA1EC4}" destId="{AA2AFBD2-7792-4C25-9E3C-499F584BBD13}" srcOrd="4" destOrd="0" presId="urn:microsoft.com/office/officeart/2005/8/layout/chart3"/>
    <dgm:cxn modelId="{28C6A9EA-508F-435C-8CD3-EB20E4A87C66}" type="presParOf" srcId="{37998E47-45D0-4D72-AF1E-9C04C6BA1EC4}" destId="{D5F52C87-488D-4922-A969-B9FEC95CCF1E}"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9E8E875-70BB-4AA0-AA18-3D1DC18279C0}"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C1D0962F-0D21-4352-AABC-BDA73AEB5B1D}">
      <dgm:prSet/>
      <dgm:spPr/>
      <dgm:t>
        <a:bodyPr/>
        <a:lstStyle/>
        <a:p>
          <a:pPr>
            <a:defRPr b="1"/>
          </a:pPr>
          <a:r>
            <a:rPr lang="fr-FR"/>
            <a:t>A travers le Business Plan, réaliser une étude de marché pour analyser les caractéristiques de :</a:t>
          </a:r>
          <a:endParaRPr lang="en-US"/>
        </a:p>
      </dgm:t>
    </dgm:pt>
    <dgm:pt modelId="{1802B28A-E412-4425-AB59-63F8D206FDEA}" type="parTrans" cxnId="{22FCB780-4D35-44E6-96AB-D12611C3AFCE}">
      <dgm:prSet/>
      <dgm:spPr/>
      <dgm:t>
        <a:bodyPr/>
        <a:lstStyle/>
        <a:p>
          <a:endParaRPr lang="en-US"/>
        </a:p>
      </dgm:t>
    </dgm:pt>
    <dgm:pt modelId="{1039BF5E-F526-4122-BE5A-83B9EA465419}" type="sibTrans" cxnId="{22FCB780-4D35-44E6-96AB-D12611C3AFCE}">
      <dgm:prSet/>
      <dgm:spPr/>
      <dgm:t>
        <a:bodyPr/>
        <a:lstStyle/>
        <a:p>
          <a:endParaRPr lang="en-US"/>
        </a:p>
      </dgm:t>
    </dgm:pt>
    <dgm:pt modelId="{C4DEA606-55C7-47CE-8BAD-60EACD8EAF37}">
      <dgm:prSet/>
      <dgm:spPr/>
      <dgm:t>
        <a:bodyPr/>
        <a:lstStyle/>
        <a:p>
          <a:pPr>
            <a:defRPr b="1"/>
          </a:pPr>
          <a:r>
            <a:rPr lang="fr-FR"/>
            <a:t>La demande : clientèle présumée (profil-type) ; segmenter l’offre en fonction des types de clients pour déterminer les produits d’accroche, le noyau de clients, ceux qui dégageront le plus de marge ; la localisation au niveau du potentiel de clients. </a:t>
          </a:r>
          <a:endParaRPr lang="en-US"/>
        </a:p>
      </dgm:t>
    </dgm:pt>
    <dgm:pt modelId="{A8712AC9-DE25-4951-9759-9BB1F786A311}" type="parTrans" cxnId="{B9704941-22C4-4DD2-94FF-505B6EF4FC99}">
      <dgm:prSet/>
      <dgm:spPr/>
      <dgm:t>
        <a:bodyPr/>
        <a:lstStyle/>
        <a:p>
          <a:endParaRPr lang="en-US"/>
        </a:p>
      </dgm:t>
    </dgm:pt>
    <dgm:pt modelId="{F10C5949-5F2D-49BA-BC89-B4B0B5CD3CF1}" type="sibTrans" cxnId="{B9704941-22C4-4DD2-94FF-505B6EF4FC99}">
      <dgm:prSet/>
      <dgm:spPr/>
      <dgm:t>
        <a:bodyPr/>
        <a:lstStyle/>
        <a:p>
          <a:endParaRPr lang="en-US"/>
        </a:p>
      </dgm:t>
    </dgm:pt>
    <dgm:pt modelId="{0DE7649C-6ABF-4AD8-8C83-D18171A05BA8}">
      <dgm:prSet/>
      <dgm:spPr/>
      <dgm:t>
        <a:bodyPr/>
        <a:lstStyle/>
        <a:p>
          <a:pPr>
            <a:defRPr b="1"/>
          </a:pPr>
          <a:r>
            <a:rPr lang="fr-FR"/>
            <a:t>La concurrence en place : </a:t>
          </a:r>
          <a:endParaRPr lang="en-US"/>
        </a:p>
      </dgm:t>
    </dgm:pt>
    <dgm:pt modelId="{4F7DC35A-5C82-4C0C-80EF-0B0A162764A0}" type="parTrans" cxnId="{53B0BAB5-ECCB-4C73-A6EE-014A0D2A70F0}">
      <dgm:prSet/>
      <dgm:spPr/>
      <dgm:t>
        <a:bodyPr/>
        <a:lstStyle/>
        <a:p>
          <a:endParaRPr lang="en-US"/>
        </a:p>
      </dgm:t>
    </dgm:pt>
    <dgm:pt modelId="{985210C8-E095-49B4-B85F-FC67B0A52EDB}" type="sibTrans" cxnId="{53B0BAB5-ECCB-4C73-A6EE-014A0D2A70F0}">
      <dgm:prSet/>
      <dgm:spPr/>
      <dgm:t>
        <a:bodyPr/>
        <a:lstStyle/>
        <a:p>
          <a:endParaRPr lang="en-US"/>
        </a:p>
      </dgm:t>
    </dgm:pt>
    <dgm:pt modelId="{C2377AC9-7BD4-4E40-B19A-2813D0C78ED8}">
      <dgm:prSet/>
      <dgm:spPr/>
      <dgm:t>
        <a:bodyPr/>
        <a:lstStyle/>
        <a:p>
          <a:r>
            <a:rPr lang="fr-FR"/>
            <a:t>Concurrence peu développée (rare sauf en cas de création très « innovante ») : grande latitude pour prendre des décisions mais attention à la concurrence indirecte.</a:t>
          </a:r>
          <a:endParaRPr lang="en-US"/>
        </a:p>
      </dgm:t>
    </dgm:pt>
    <dgm:pt modelId="{1F781C50-DDA0-4173-96EE-CFEDA1073F64}" type="parTrans" cxnId="{F9C12F42-338F-4236-A060-FEBA0CC26026}">
      <dgm:prSet/>
      <dgm:spPr/>
      <dgm:t>
        <a:bodyPr/>
        <a:lstStyle/>
        <a:p>
          <a:endParaRPr lang="en-US"/>
        </a:p>
      </dgm:t>
    </dgm:pt>
    <dgm:pt modelId="{ADA6F1DE-CE11-4BAC-A34C-CEB813080B1F}" type="sibTrans" cxnId="{F9C12F42-338F-4236-A060-FEBA0CC26026}">
      <dgm:prSet/>
      <dgm:spPr/>
      <dgm:t>
        <a:bodyPr/>
        <a:lstStyle/>
        <a:p>
          <a:endParaRPr lang="en-US"/>
        </a:p>
      </dgm:t>
    </dgm:pt>
    <dgm:pt modelId="{EF83B238-7345-4A64-8EDF-6B0423106880}">
      <dgm:prSet/>
      <dgm:spPr/>
      <dgm:t>
        <a:bodyPr/>
        <a:lstStyle/>
        <a:p>
          <a:r>
            <a:rPr lang="fr-FR"/>
            <a:t>Présence d’un leader : nécessité de cibler une niche ou plusieurs avantages qui vous distinguera.</a:t>
          </a:r>
          <a:endParaRPr lang="en-US"/>
        </a:p>
      </dgm:t>
    </dgm:pt>
    <dgm:pt modelId="{903260A9-2C58-4019-970A-0ACD09E17DF1}" type="parTrans" cxnId="{230D5F8F-1DC0-4B9F-AE9E-EF84B1829538}">
      <dgm:prSet/>
      <dgm:spPr/>
      <dgm:t>
        <a:bodyPr/>
        <a:lstStyle/>
        <a:p>
          <a:endParaRPr lang="en-US"/>
        </a:p>
      </dgm:t>
    </dgm:pt>
    <dgm:pt modelId="{273E628C-BE2C-4389-94AE-3186317EA869}" type="sibTrans" cxnId="{230D5F8F-1DC0-4B9F-AE9E-EF84B1829538}">
      <dgm:prSet/>
      <dgm:spPr/>
      <dgm:t>
        <a:bodyPr/>
        <a:lstStyle/>
        <a:p>
          <a:endParaRPr lang="en-US"/>
        </a:p>
      </dgm:t>
    </dgm:pt>
    <dgm:pt modelId="{81B9E064-EF78-4A13-9241-DD9678D156B2}">
      <dgm:prSet/>
      <dgm:spPr/>
      <dgm:t>
        <a:bodyPr/>
        <a:lstStyle/>
        <a:p>
          <a:r>
            <a:rPr lang="fr-FR"/>
            <a:t>Concurrence diversifiée : mesurer les atouts de votre offre par rapport aux concurrents vous permettant de vous démarquer.</a:t>
          </a:r>
          <a:endParaRPr lang="en-US"/>
        </a:p>
      </dgm:t>
    </dgm:pt>
    <dgm:pt modelId="{82C59575-7F59-4DA4-B482-E22CAFA19343}" type="parTrans" cxnId="{AF552973-5120-4254-AB9E-1FDD55CE6202}">
      <dgm:prSet/>
      <dgm:spPr/>
      <dgm:t>
        <a:bodyPr/>
        <a:lstStyle/>
        <a:p>
          <a:endParaRPr lang="en-US"/>
        </a:p>
      </dgm:t>
    </dgm:pt>
    <dgm:pt modelId="{F2F1EA6B-3223-4006-927B-C6AC6AE7AC56}" type="sibTrans" cxnId="{AF552973-5120-4254-AB9E-1FDD55CE6202}">
      <dgm:prSet/>
      <dgm:spPr/>
      <dgm:t>
        <a:bodyPr/>
        <a:lstStyle/>
        <a:p>
          <a:endParaRPr lang="en-US"/>
        </a:p>
      </dgm:t>
    </dgm:pt>
    <dgm:pt modelId="{4DE74D6B-C5D2-44A2-931C-9C2FC4AC693D}" type="pres">
      <dgm:prSet presAssocID="{39E8E875-70BB-4AA0-AA18-3D1DC18279C0}" presName="root" presStyleCnt="0">
        <dgm:presLayoutVars>
          <dgm:dir/>
          <dgm:resizeHandles val="exact"/>
        </dgm:presLayoutVars>
      </dgm:prSet>
      <dgm:spPr/>
    </dgm:pt>
    <dgm:pt modelId="{67306F91-0BCE-430D-AFD7-77BD909448F8}" type="pres">
      <dgm:prSet presAssocID="{C1D0962F-0D21-4352-AABC-BDA73AEB5B1D}" presName="compNode" presStyleCnt="0"/>
      <dgm:spPr/>
    </dgm:pt>
    <dgm:pt modelId="{1D2DF23B-B65D-4C0C-9765-C4A1E2A329F6}" type="pres">
      <dgm:prSet presAssocID="{C1D0962F-0D21-4352-AABC-BDA73AEB5B1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CBEF7E5E-7028-4EAA-B1C1-8EF0DD252C67}" type="pres">
      <dgm:prSet presAssocID="{C1D0962F-0D21-4352-AABC-BDA73AEB5B1D}" presName="iconSpace" presStyleCnt="0"/>
      <dgm:spPr/>
    </dgm:pt>
    <dgm:pt modelId="{CF23E176-ECEF-4D44-84C2-594E1A52E756}" type="pres">
      <dgm:prSet presAssocID="{C1D0962F-0D21-4352-AABC-BDA73AEB5B1D}" presName="parTx" presStyleLbl="revTx" presStyleIdx="0" presStyleCnt="6">
        <dgm:presLayoutVars>
          <dgm:chMax val="0"/>
          <dgm:chPref val="0"/>
        </dgm:presLayoutVars>
      </dgm:prSet>
      <dgm:spPr/>
    </dgm:pt>
    <dgm:pt modelId="{52BCBDD1-1FE0-4943-97CE-EADAB0DADCCF}" type="pres">
      <dgm:prSet presAssocID="{C1D0962F-0D21-4352-AABC-BDA73AEB5B1D}" presName="txSpace" presStyleCnt="0"/>
      <dgm:spPr/>
    </dgm:pt>
    <dgm:pt modelId="{F037839E-04D4-4299-87A2-B119AE2393A5}" type="pres">
      <dgm:prSet presAssocID="{C1D0962F-0D21-4352-AABC-BDA73AEB5B1D}" presName="desTx" presStyleLbl="revTx" presStyleIdx="1" presStyleCnt="6">
        <dgm:presLayoutVars/>
      </dgm:prSet>
      <dgm:spPr/>
    </dgm:pt>
    <dgm:pt modelId="{063E6DF1-8B6F-4AEE-8650-6A39213C425E}" type="pres">
      <dgm:prSet presAssocID="{1039BF5E-F526-4122-BE5A-83B9EA465419}" presName="sibTrans" presStyleCnt="0"/>
      <dgm:spPr/>
    </dgm:pt>
    <dgm:pt modelId="{22A15622-514E-42CD-89B0-44826F04B29D}" type="pres">
      <dgm:prSet presAssocID="{C4DEA606-55C7-47CE-8BAD-60EACD8EAF37}" presName="compNode" presStyleCnt="0"/>
      <dgm:spPr/>
    </dgm:pt>
    <dgm:pt modelId="{5B968728-FB98-4288-8854-11A6776827C6}" type="pres">
      <dgm:prSet presAssocID="{C4DEA606-55C7-47CE-8BAD-60EACD8EAF3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235C2182-4672-423C-B3FA-648EFD9CEE2A}" type="pres">
      <dgm:prSet presAssocID="{C4DEA606-55C7-47CE-8BAD-60EACD8EAF37}" presName="iconSpace" presStyleCnt="0"/>
      <dgm:spPr/>
    </dgm:pt>
    <dgm:pt modelId="{61BB1856-EE5F-4621-971A-113E4FCCC623}" type="pres">
      <dgm:prSet presAssocID="{C4DEA606-55C7-47CE-8BAD-60EACD8EAF37}" presName="parTx" presStyleLbl="revTx" presStyleIdx="2" presStyleCnt="6">
        <dgm:presLayoutVars>
          <dgm:chMax val="0"/>
          <dgm:chPref val="0"/>
        </dgm:presLayoutVars>
      </dgm:prSet>
      <dgm:spPr/>
    </dgm:pt>
    <dgm:pt modelId="{81396D7B-E7D9-42CB-8331-28D937ADB2FF}" type="pres">
      <dgm:prSet presAssocID="{C4DEA606-55C7-47CE-8BAD-60EACD8EAF37}" presName="txSpace" presStyleCnt="0"/>
      <dgm:spPr/>
    </dgm:pt>
    <dgm:pt modelId="{1079AACD-7BA2-4B38-8622-9C9C24F59E01}" type="pres">
      <dgm:prSet presAssocID="{C4DEA606-55C7-47CE-8BAD-60EACD8EAF37}" presName="desTx" presStyleLbl="revTx" presStyleIdx="3" presStyleCnt="6">
        <dgm:presLayoutVars/>
      </dgm:prSet>
      <dgm:spPr/>
    </dgm:pt>
    <dgm:pt modelId="{48FB1AEF-F8FA-4E8E-8C71-2B1AA6556998}" type="pres">
      <dgm:prSet presAssocID="{F10C5949-5F2D-49BA-BC89-B4B0B5CD3CF1}" presName="sibTrans" presStyleCnt="0"/>
      <dgm:spPr/>
    </dgm:pt>
    <dgm:pt modelId="{F809F686-FF9D-465E-9AC6-643CE6B72B69}" type="pres">
      <dgm:prSet presAssocID="{0DE7649C-6ABF-4AD8-8C83-D18171A05BA8}" presName="compNode" presStyleCnt="0"/>
      <dgm:spPr/>
    </dgm:pt>
    <dgm:pt modelId="{77741011-6EB4-4F8C-BA24-B5DD9180FE43}" type="pres">
      <dgm:prSet presAssocID="{0DE7649C-6ABF-4AD8-8C83-D18171A05BA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26C5FE9B-FF4C-495D-8959-7E3A2B8020F6}" type="pres">
      <dgm:prSet presAssocID="{0DE7649C-6ABF-4AD8-8C83-D18171A05BA8}" presName="iconSpace" presStyleCnt="0"/>
      <dgm:spPr/>
    </dgm:pt>
    <dgm:pt modelId="{93020BCD-5F39-4F27-9B2A-AD651860B7D3}" type="pres">
      <dgm:prSet presAssocID="{0DE7649C-6ABF-4AD8-8C83-D18171A05BA8}" presName="parTx" presStyleLbl="revTx" presStyleIdx="4" presStyleCnt="6">
        <dgm:presLayoutVars>
          <dgm:chMax val="0"/>
          <dgm:chPref val="0"/>
        </dgm:presLayoutVars>
      </dgm:prSet>
      <dgm:spPr/>
    </dgm:pt>
    <dgm:pt modelId="{5152E178-1F1A-4516-ADEF-F40A295FD11A}" type="pres">
      <dgm:prSet presAssocID="{0DE7649C-6ABF-4AD8-8C83-D18171A05BA8}" presName="txSpace" presStyleCnt="0"/>
      <dgm:spPr/>
    </dgm:pt>
    <dgm:pt modelId="{7967843E-AD0F-4A8C-9EF3-4B4DE1FE3877}" type="pres">
      <dgm:prSet presAssocID="{0DE7649C-6ABF-4AD8-8C83-D18171A05BA8}" presName="desTx" presStyleLbl="revTx" presStyleIdx="5" presStyleCnt="6">
        <dgm:presLayoutVars/>
      </dgm:prSet>
      <dgm:spPr/>
    </dgm:pt>
  </dgm:ptLst>
  <dgm:cxnLst>
    <dgm:cxn modelId="{16319B0A-12EC-48BC-94B5-A956A7C8C983}" type="presOf" srcId="{39E8E875-70BB-4AA0-AA18-3D1DC18279C0}" destId="{4DE74D6B-C5D2-44A2-931C-9C2FC4AC693D}" srcOrd="0" destOrd="0" presId="urn:microsoft.com/office/officeart/2018/5/layout/CenteredIconLabelDescriptionList"/>
    <dgm:cxn modelId="{B9704941-22C4-4DD2-94FF-505B6EF4FC99}" srcId="{39E8E875-70BB-4AA0-AA18-3D1DC18279C0}" destId="{C4DEA606-55C7-47CE-8BAD-60EACD8EAF37}" srcOrd="1" destOrd="0" parTransId="{A8712AC9-DE25-4951-9759-9BB1F786A311}" sibTransId="{F10C5949-5F2D-49BA-BC89-B4B0B5CD3CF1}"/>
    <dgm:cxn modelId="{F9C12F42-338F-4236-A060-FEBA0CC26026}" srcId="{0DE7649C-6ABF-4AD8-8C83-D18171A05BA8}" destId="{C2377AC9-7BD4-4E40-B19A-2813D0C78ED8}" srcOrd="0" destOrd="0" parTransId="{1F781C50-DDA0-4173-96EE-CFEDA1073F64}" sibTransId="{ADA6F1DE-CE11-4BAC-A34C-CEB813080B1F}"/>
    <dgm:cxn modelId="{AF552973-5120-4254-AB9E-1FDD55CE6202}" srcId="{0DE7649C-6ABF-4AD8-8C83-D18171A05BA8}" destId="{81B9E064-EF78-4A13-9241-DD9678D156B2}" srcOrd="2" destOrd="0" parTransId="{82C59575-7F59-4DA4-B482-E22CAFA19343}" sibTransId="{F2F1EA6B-3223-4006-927B-C6AC6AE7AC56}"/>
    <dgm:cxn modelId="{7657AA56-6F30-4F4C-92CA-B5A474FD5F7E}" type="presOf" srcId="{C4DEA606-55C7-47CE-8BAD-60EACD8EAF37}" destId="{61BB1856-EE5F-4621-971A-113E4FCCC623}" srcOrd="0" destOrd="0" presId="urn:microsoft.com/office/officeart/2018/5/layout/CenteredIconLabelDescriptionList"/>
    <dgm:cxn modelId="{22FCB780-4D35-44E6-96AB-D12611C3AFCE}" srcId="{39E8E875-70BB-4AA0-AA18-3D1DC18279C0}" destId="{C1D0962F-0D21-4352-AABC-BDA73AEB5B1D}" srcOrd="0" destOrd="0" parTransId="{1802B28A-E412-4425-AB59-63F8D206FDEA}" sibTransId="{1039BF5E-F526-4122-BE5A-83B9EA465419}"/>
    <dgm:cxn modelId="{573F588B-8A05-4BA6-9612-262BA67CA4FB}" type="presOf" srcId="{C1D0962F-0D21-4352-AABC-BDA73AEB5B1D}" destId="{CF23E176-ECEF-4D44-84C2-594E1A52E756}" srcOrd="0" destOrd="0" presId="urn:microsoft.com/office/officeart/2018/5/layout/CenteredIconLabelDescriptionList"/>
    <dgm:cxn modelId="{230D5F8F-1DC0-4B9F-AE9E-EF84B1829538}" srcId="{0DE7649C-6ABF-4AD8-8C83-D18171A05BA8}" destId="{EF83B238-7345-4A64-8EDF-6B0423106880}" srcOrd="1" destOrd="0" parTransId="{903260A9-2C58-4019-970A-0ACD09E17DF1}" sibTransId="{273E628C-BE2C-4389-94AE-3186317EA869}"/>
    <dgm:cxn modelId="{D6E15498-BCCE-441A-B39F-1C2CDE85C9FC}" type="presOf" srcId="{C2377AC9-7BD4-4E40-B19A-2813D0C78ED8}" destId="{7967843E-AD0F-4A8C-9EF3-4B4DE1FE3877}" srcOrd="0" destOrd="0" presId="urn:microsoft.com/office/officeart/2018/5/layout/CenteredIconLabelDescriptionList"/>
    <dgm:cxn modelId="{05E279B4-39A0-4BEA-B757-666C3A03E786}" type="presOf" srcId="{EF83B238-7345-4A64-8EDF-6B0423106880}" destId="{7967843E-AD0F-4A8C-9EF3-4B4DE1FE3877}" srcOrd="0" destOrd="1" presId="urn:microsoft.com/office/officeart/2018/5/layout/CenteredIconLabelDescriptionList"/>
    <dgm:cxn modelId="{53B0BAB5-ECCB-4C73-A6EE-014A0D2A70F0}" srcId="{39E8E875-70BB-4AA0-AA18-3D1DC18279C0}" destId="{0DE7649C-6ABF-4AD8-8C83-D18171A05BA8}" srcOrd="2" destOrd="0" parTransId="{4F7DC35A-5C82-4C0C-80EF-0B0A162764A0}" sibTransId="{985210C8-E095-49B4-B85F-FC67B0A52EDB}"/>
    <dgm:cxn modelId="{4BEB15C3-810C-4370-93C4-6DB9629EC983}" type="presOf" srcId="{81B9E064-EF78-4A13-9241-DD9678D156B2}" destId="{7967843E-AD0F-4A8C-9EF3-4B4DE1FE3877}" srcOrd="0" destOrd="2" presId="urn:microsoft.com/office/officeart/2018/5/layout/CenteredIconLabelDescriptionList"/>
    <dgm:cxn modelId="{0720CDD3-1AC5-4AF1-B232-AFE0AAD80054}" type="presOf" srcId="{0DE7649C-6ABF-4AD8-8C83-D18171A05BA8}" destId="{93020BCD-5F39-4F27-9B2A-AD651860B7D3}" srcOrd="0" destOrd="0" presId="urn:microsoft.com/office/officeart/2018/5/layout/CenteredIconLabelDescriptionList"/>
    <dgm:cxn modelId="{C9940E7B-9642-4E63-9520-88B2376FF7B0}" type="presParOf" srcId="{4DE74D6B-C5D2-44A2-931C-9C2FC4AC693D}" destId="{67306F91-0BCE-430D-AFD7-77BD909448F8}" srcOrd="0" destOrd="0" presId="urn:microsoft.com/office/officeart/2018/5/layout/CenteredIconLabelDescriptionList"/>
    <dgm:cxn modelId="{06E14BB3-7641-4082-BBEB-CD6149DDDEE0}" type="presParOf" srcId="{67306F91-0BCE-430D-AFD7-77BD909448F8}" destId="{1D2DF23B-B65D-4C0C-9765-C4A1E2A329F6}" srcOrd="0" destOrd="0" presId="urn:microsoft.com/office/officeart/2018/5/layout/CenteredIconLabelDescriptionList"/>
    <dgm:cxn modelId="{8B0E04FB-5033-49D2-B81D-B4CF9CF1A89B}" type="presParOf" srcId="{67306F91-0BCE-430D-AFD7-77BD909448F8}" destId="{CBEF7E5E-7028-4EAA-B1C1-8EF0DD252C67}" srcOrd="1" destOrd="0" presId="urn:microsoft.com/office/officeart/2018/5/layout/CenteredIconLabelDescriptionList"/>
    <dgm:cxn modelId="{96503CC7-B83A-4C61-ADB9-E0964FCD2E5C}" type="presParOf" srcId="{67306F91-0BCE-430D-AFD7-77BD909448F8}" destId="{CF23E176-ECEF-4D44-84C2-594E1A52E756}" srcOrd="2" destOrd="0" presId="urn:microsoft.com/office/officeart/2018/5/layout/CenteredIconLabelDescriptionList"/>
    <dgm:cxn modelId="{42FF5903-4638-4CBF-B490-4C41A1D49B6D}" type="presParOf" srcId="{67306F91-0BCE-430D-AFD7-77BD909448F8}" destId="{52BCBDD1-1FE0-4943-97CE-EADAB0DADCCF}" srcOrd="3" destOrd="0" presId="urn:microsoft.com/office/officeart/2018/5/layout/CenteredIconLabelDescriptionList"/>
    <dgm:cxn modelId="{A374AECA-4F41-44D0-8EC9-B105DF52B27C}" type="presParOf" srcId="{67306F91-0BCE-430D-AFD7-77BD909448F8}" destId="{F037839E-04D4-4299-87A2-B119AE2393A5}" srcOrd="4" destOrd="0" presId="urn:microsoft.com/office/officeart/2018/5/layout/CenteredIconLabelDescriptionList"/>
    <dgm:cxn modelId="{3BF32077-EBED-4321-B565-2BC9F1A44634}" type="presParOf" srcId="{4DE74D6B-C5D2-44A2-931C-9C2FC4AC693D}" destId="{063E6DF1-8B6F-4AEE-8650-6A39213C425E}" srcOrd="1" destOrd="0" presId="urn:microsoft.com/office/officeart/2018/5/layout/CenteredIconLabelDescriptionList"/>
    <dgm:cxn modelId="{7F96A257-7822-4D76-BF4D-12FA23ADCEDC}" type="presParOf" srcId="{4DE74D6B-C5D2-44A2-931C-9C2FC4AC693D}" destId="{22A15622-514E-42CD-89B0-44826F04B29D}" srcOrd="2" destOrd="0" presId="urn:microsoft.com/office/officeart/2018/5/layout/CenteredIconLabelDescriptionList"/>
    <dgm:cxn modelId="{898F64F2-3997-4532-9F32-B6E71F1FD230}" type="presParOf" srcId="{22A15622-514E-42CD-89B0-44826F04B29D}" destId="{5B968728-FB98-4288-8854-11A6776827C6}" srcOrd="0" destOrd="0" presId="urn:microsoft.com/office/officeart/2018/5/layout/CenteredIconLabelDescriptionList"/>
    <dgm:cxn modelId="{F5391C1C-8050-4F0E-BBC2-320DFB19597F}" type="presParOf" srcId="{22A15622-514E-42CD-89B0-44826F04B29D}" destId="{235C2182-4672-423C-B3FA-648EFD9CEE2A}" srcOrd="1" destOrd="0" presId="urn:microsoft.com/office/officeart/2018/5/layout/CenteredIconLabelDescriptionList"/>
    <dgm:cxn modelId="{6A01A94E-F87D-4B37-B511-503ECE0C4C82}" type="presParOf" srcId="{22A15622-514E-42CD-89B0-44826F04B29D}" destId="{61BB1856-EE5F-4621-971A-113E4FCCC623}" srcOrd="2" destOrd="0" presId="urn:microsoft.com/office/officeart/2018/5/layout/CenteredIconLabelDescriptionList"/>
    <dgm:cxn modelId="{D885656C-246D-4F41-9DD2-94DD84C7C41E}" type="presParOf" srcId="{22A15622-514E-42CD-89B0-44826F04B29D}" destId="{81396D7B-E7D9-42CB-8331-28D937ADB2FF}" srcOrd="3" destOrd="0" presId="urn:microsoft.com/office/officeart/2018/5/layout/CenteredIconLabelDescriptionList"/>
    <dgm:cxn modelId="{D7B0AEE8-EC5A-45E7-917F-370770C62796}" type="presParOf" srcId="{22A15622-514E-42CD-89B0-44826F04B29D}" destId="{1079AACD-7BA2-4B38-8622-9C9C24F59E01}" srcOrd="4" destOrd="0" presId="urn:microsoft.com/office/officeart/2018/5/layout/CenteredIconLabelDescriptionList"/>
    <dgm:cxn modelId="{32483808-52D9-4EBB-9CFD-08D61C67BE09}" type="presParOf" srcId="{4DE74D6B-C5D2-44A2-931C-9C2FC4AC693D}" destId="{48FB1AEF-F8FA-4E8E-8C71-2B1AA6556998}" srcOrd="3" destOrd="0" presId="urn:microsoft.com/office/officeart/2018/5/layout/CenteredIconLabelDescriptionList"/>
    <dgm:cxn modelId="{C0AC1A05-5C08-4B84-A439-52BD412D9665}" type="presParOf" srcId="{4DE74D6B-C5D2-44A2-931C-9C2FC4AC693D}" destId="{F809F686-FF9D-465E-9AC6-643CE6B72B69}" srcOrd="4" destOrd="0" presId="urn:microsoft.com/office/officeart/2018/5/layout/CenteredIconLabelDescriptionList"/>
    <dgm:cxn modelId="{F69042B0-27B5-4870-8374-DCFE6EC2F342}" type="presParOf" srcId="{F809F686-FF9D-465E-9AC6-643CE6B72B69}" destId="{77741011-6EB4-4F8C-BA24-B5DD9180FE43}" srcOrd="0" destOrd="0" presId="urn:microsoft.com/office/officeart/2018/5/layout/CenteredIconLabelDescriptionList"/>
    <dgm:cxn modelId="{7E451BC0-6929-44E3-A5E1-AFA3171A2463}" type="presParOf" srcId="{F809F686-FF9D-465E-9AC6-643CE6B72B69}" destId="{26C5FE9B-FF4C-495D-8959-7E3A2B8020F6}" srcOrd="1" destOrd="0" presId="urn:microsoft.com/office/officeart/2018/5/layout/CenteredIconLabelDescriptionList"/>
    <dgm:cxn modelId="{06897AC9-22C0-471B-913B-59B2E61EF608}" type="presParOf" srcId="{F809F686-FF9D-465E-9AC6-643CE6B72B69}" destId="{93020BCD-5F39-4F27-9B2A-AD651860B7D3}" srcOrd="2" destOrd="0" presId="urn:microsoft.com/office/officeart/2018/5/layout/CenteredIconLabelDescriptionList"/>
    <dgm:cxn modelId="{99B7B37B-D3C2-441D-92EB-AA4A935AE6B0}" type="presParOf" srcId="{F809F686-FF9D-465E-9AC6-643CE6B72B69}" destId="{5152E178-1F1A-4516-ADEF-F40A295FD11A}" srcOrd="3" destOrd="0" presId="urn:microsoft.com/office/officeart/2018/5/layout/CenteredIconLabelDescriptionList"/>
    <dgm:cxn modelId="{674FAEFF-2E6F-44CB-B96E-0BA049D2C22F}" type="presParOf" srcId="{F809F686-FF9D-465E-9AC6-643CE6B72B69}" destId="{7967843E-AD0F-4A8C-9EF3-4B4DE1FE3877}"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A133140-F67D-4483-866D-EF1E6FB2CE5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C77E791-0D79-456E-9E74-904FEDD93628}">
      <dgm:prSet/>
      <dgm:spPr/>
      <dgm:t>
        <a:bodyPr/>
        <a:lstStyle/>
        <a:p>
          <a:r>
            <a:rPr lang="fr-FR"/>
            <a:t>Capitaux nécessaires pour lancer le projet : </a:t>
          </a:r>
          <a:r>
            <a:rPr lang="fr-FR" b="1"/>
            <a:t>plan de financement initial</a:t>
          </a:r>
          <a:r>
            <a:rPr lang="fr-FR"/>
            <a:t> où l’on évalue les besoins durables de financement et l’on recense les ressources financières durables.</a:t>
          </a:r>
          <a:endParaRPr lang="en-US"/>
        </a:p>
      </dgm:t>
    </dgm:pt>
    <dgm:pt modelId="{0FD193F5-4054-4AF1-A3AC-86C8960A8931}" type="parTrans" cxnId="{191118A5-169E-48BD-8829-4A653270FDD0}">
      <dgm:prSet/>
      <dgm:spPr/>
      <dgm:t>
        <a:bodyPr/>
        <a:lstStyle/>
        <a:p>
          <a:endParaRPr lang="en-US"/>
        </a:p>
      </dgm:t>
    </dgm:pt>
    <dgm:pt modelId="{EAD7D591-5F7C-45B6-89D5-01FE66C2BBD1}" type="sibTrans" cxnId="{191118A5-169E-48BD-8829-4A653270FDD0}">
      <dgm:prSet/>
      <dgm:spPr/>
      <dgm:t>
        <a:bodyPr/>
        <a:lstStyle/>
        <a:p>
          <a:endParaRPr lang="en-US"/>
        </a:p>
      </dgm:t>
    </dgm:pt>
    <dgm:pt modelId="{E8ABDF68-A236-410B-8A56-847DFB5F319D}">
      <dgm:prSet/>
      <dgm:spPr/>
      <dgm:t>
        <a:bodyPr/>
        <a:lstStyle/>
        <a:p>
          <a:r>
            <a:rPr lang="fr-FR"/>
            <a:t>Activité prévisionnelle : montant de recettes suffisants pour couvrir les charges entraînées par les moyens humains, matériels et financiers mis en oeuvre </a:t>
          </a:r>
          <a:r>
            <a:rPr lang="fr-FR">
              <a:sym typeface="Wingdings" panose="05000000000000000000" pitchFamily="2" charset="2"/>
            </a:rPr>
            <a:t></a:t>
          </a:r>
          <a:r>
            <a:rPr lang="fr-FR"/>
            <a:t> </a:t>
          </a:r>
          <a:r>
            <a:rPr lang="fr-FR" b="1"/>
            <a:t>compte de résultat prévisionnel</a:t>
          </a:r>
          <a:r>
            <a:rPr lang="fr-FR"/>
            <a:t>.</a:t>
          </a:r>
          <a:endParaRPr lang="en-US"/>
        </a:p>
      </dgm:t>
    </dgm:pt>
    <dgm:pt modelId="{0B6676B2-9FB5-4F2C-BF75-420BCEFE0DF2}" type="parTrans" cxnId="{9E03BA3A-5DCA-4312-AEE1-0C0F11F69CF9}">
      <dgm:prSet/>
      <dgm:spPr/>
      <dgm:t>
        <a:bodyPr/>
        <a:lstStyle/>
        <a:p>
          <a:endParaRPr lang="en-US"/>
        </a:p>
      </dgm:t>
    </dgm:pt>
    <dgm:pt modelId="{ADA7B51E-8FD8-4382-9C18-3417E89B702F}" type="sibTrans" cxnId="{9E03BA3A-5DCA-4312-AEE1-0C0F11F69CF9}">
      <dgm:prSet/>
      <dgm:spPr/>
      <dgm:t>
        <a:bodyPr/>
        <a:lstStyle/>
        <a:p>
          <a:endParaRPr lang="en-US"/>
        </a:p>
      </dgm:t>
    </dgm:pt>
    <dgm:pt modelId="{9BF8958C-4C6A-4F37-902B-7DE2736BBFDB}">
      <dgm:prSet/>
      <dgm:spPr/>
      <dgm:t>
        <a:bodyPr/>
        <a:lstStyle/>
        <a:p>
          <a:r>
            <a:rPr lang="fr-FR"/>
            <a:t>Recettes encaissées  tout au long de l’année permettent-elles de faire face en permanence aux dépense de la même période </a:t>
          </a:r>
          <a:r>
            <a:rPr lang="fr-FR">
              <a:sym typeface="Wingdings" panose="05000000000000000000" pitchFamily="2" charset="2"/>
            </a:rPr>
            <a:t></a:t>
          </a:r>
          <a:r>
            <a:rPr lang="fr-FR"/>
            <a:t> </a:t>
          </a:r>
          <a:r>
            <a:rPr lang="fr-FR" b="1"/>
            <a:t>plan de trésorerie</a:t>
          </a:r>
          <a:r>
            <a:rPr lang="fr-FR"/>
            <a:t> : mette en évidence mois par mois l’équilibre ou le déséquilibre entre encaissements et décaissements.</a:t>
          </a:r>
          <a:endParaRPr lang="en-US"/>
        </a:p>
      </dgm:t>
    </dgm:pt>
    <dgm:pt modelId="{0C6D86CA-05E0-4F1C-BFDF-287148FE9170}" type="parTrans" cxnId="{F2BF8861-104A-47C7-9CD5-61A38C0C1DCE}">
      <dgm:prSet/>
      <dgm:spPr/>
      <dgm:t>
        <a:bodyPr/>
        <a:lstStyle/>
        <a:p>
          <a:endParaRPr lang="en-US"/>
        </a:p>
      </dgm:t>
    </dgm:pt>
    <dgm:pt modelId="{1FA2CDC0-2F05-4938-942A-2C73A010FB86}" type="sibTrans" cxnId="{F2BF8861-104A-47C7-9CD5-61A38C0C1DCE}">
      <dgm:prSet/>
      <dgm:spPr/>
      <dgm:t>
        <a:bodyPr/>
        <a:lstStyle/>
        <a:p>
          <a:endParaRPr lang="en-US"/>
        </a:p>
      </dgm:t>
    </dgm:pt>
    <dgm:pt modelId="{A299A921-425B-4F1B-943D-7FB6175CE902}">
      <dgm:prSet/>
      <dgm:spPr/>
      <dgm:t>
        <a:bodyPr/>
        <a:lstStyle/>
        <a:p>
          <a:r>
            <a:rPr lang="fr-FR"/>
            <a:t>Solidité financière : </a:t>
          </a:r>
          <a:r>
            <a:rPr lang="fr-FR" b="1"/>
            <a:t>plan de financement à 3 ans</a:t>
          </a:r>
          <a:r>
            <a:rPr lang="fr-FR"/>
            <a:t> afin de vérifier si la structure financière de la nouvelle entreprise se maintient et même s’améliore malgré de nouveaux besoins durables de financement apparaissent dans le temps. Une bonne structure financière est une des conditions de longue vie pour les nouvelles entreprises.</a:t>
          </a:r>
          <a:endParaRPr lang="en-US"/>
        </a:p>
      </dgm:t>
    </dgm:pt>
    <dgm:pt modelId="{3CCA6031-3C91-446B-B1C1-2BFAC5BFD763}" type="parTrans" cxnId="{1F68792D-FF22-4568-8AC8-754A853E0A74}">
      <dgm:prSet/>
      <dgm:spPr/>
      <dgm:t>
        <a:bodyPr/>
        <a:lstStyle/>
        <a:p>
          <a:endParaRPr lang="en-US"/>
        </a:p>
      </dgm:t>
    </dgm:pt>
    <dgm:pt modelId="{8D9DA133-85B6-49FB-AB59-DA8F119A9FBF}" type="sibTrans" cxnId="{1F68792D-FF22-4568-8AC8-754A853E0A74}">
      <dgm:prSet/>
      <dgm:spPr/>
      <dgm:t>
        <a:bodyPr/>
        <a:lstStyle/>
        <a:p>
          <a:endParaRPr lang="en-US"/>
        </a:p>
      </dgm:t>
    </dgm:pt>
    <dgm:pt modelId="{A9D93316-3983-4578-9CDC-20CB6F15500D}" type="pres">
      <dgm:prSet presAssocID="{8A133140-F67D-4483-866D-EF1E6FB2CE5E}" presName="root" presStyleCnt="0">
        <dgm:presLayoutVars>
          <dgm:dir/>
          <dgm:resizeHandles val="exact"/>
        </dgm:presLayoutVars>
      </dgm:prSet>
      <dgm:spPr/>
    </dgm:pt>
    <dgm:pt modelId="{3FAF9888-26BB-452D-B750-532D6D10FFAD}" type="pres">
      <dgm:prSet presAssocID="{5C77E791-0D79-456E-9E74-904FEDD93628}" presName="compNode" presStyleCnt="0"/>
      <dgm:spPr/>
    </dgm:pt>
    <dgm:pt modelId="{7EE9F0B7-06DA-4DBF-9354-5A5C8C194FD9}" type="pres">
      <dgm:prSet presAssocID="{5C77E791-0D79-456E-9E74-904FEDD93628}" presName="bgRect" presStyleLbl="bgShp" presStyleIdx="0" presStyleCnt="4"/>
      <dgm:spPr/>
    </dgm:pt>
    <dgm:pt modelId="{822D94EF-2588-415B-94C2-C0147264885C}" type="pres">
      <dgm:prSet presAssocID="{5C77E791-0D79-456E-9E74-904FEDD9362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ggy Bank"/>
        </a:ext>
      </dgm:extLst>
    </dgm:pt>
    <dgm:pt modelId="{0A173E28-A155-4A7E-A685-93051E8D902A}" type="pres">
      <dgm:prSet presAssocID="{5C77E791-0D79-456E-9E74-904FEDD93628}" presName="spaceRect" presStyleCnt="0"/>
      <dgm:spPr/>
    </dgm:pt>
    <dgm:pt modelId="{A6A525AB-1E1A-4682-B4C4-E9F6AE416C44}" type="pres">
      <dgm:prSet presAssocID="{5C77E791-0D79-456E-9E74-904FEDD93628}" presName="parTx" presStyleLbl="revTx" presStyleIdx="0" presStyleCnt="4">
        <dgm:presLayoutVars>
          <dgm:chMax val="0"/>
          <dgm:chPref val="0"/>
        </dgm:presLayoutVars>
      </dgm:prSet>
      <dgm:spPr/>
    </dgm:pt>
    <dgm:pt modelId="{6BAE7F1C-0F95-4F44-9364-75887AFF596F}" type="pres">
      <dgm:prSet presAssocID="{EAD7D591-5F7C-45B6-89D5-01FE66C2BBD1}" presName="sibTrans" presStyleCnt="0"/>
      <dgm:spPr/>
    </dgm:pt>
    <dgm:pt modelId="{492376E3-BB47-4529-B8A0-1AB3F541379C}" type="pres">
      <dgm:prSet presAssocID="{E8ABDF68-A236-410B-8A56-847DFB5F319D}" presName="compNode" presStyleCnt="0"/>
      <dgm:spPr/>
    </dgm:pt>
    <dgm:pt modelId="{A08BC25A-38CE-41EA-ACBA-5E6D9CA94D1B}" type="pres">
      <dgm:prSet presAssocID="{E8ABDF68-A236-410B-8A56-847DFB5F319D}" presName="bgRect" presStyleLbl="bgShp" presStyleIdx="1" presStyleCnt="4"/>
      <dgm:spPr/>
    </dgm:pt>
    <dgm:pt modelId="{C9A02EFF-6D06-4AEB-ACD8-6634372D22BE}" type="pres">
      <dgm:prSet presAssocID="{E8ABDF68-A236-410B-8A56-847DFB5F319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CBFEC585-DBF2-41BE-8917-34727DB5296E}" type="pres">
      <dgm:prSet presAssocID="{E8ABDF68-A236-410B-8A56-847DFB5F319D}" presName="spaceRect" presStyleCnt="0"/>
      <dgm:spPr/>
    </dgm:pt>
    <dgm:pt modelId="{2B202F66-C303-4BBA-9789-30B394F4D725}" type="pres">
      <dgm:prSet presAssocID="{E8ABDF68-A236-410B-8A56-847DFB5F319D}" presName="parTx" presStyleLbl="revTx" presStyleIdx="1" presStyleCnt="4">
        <dgm:presLayoutVars>
          <dgm:chMax val="0"/>
          <dgm:chPref val="0"/>
        </dgm:presLayoutVars>
      </dgm:prSet>
      <dgm:spPr/>
    </dgm:pt>
    <dgm:pt modelId="{B5183815-81F1-4132-BA4C-82D61A5D9618}" type="pres">
      <dgm:prSet presAssocID="{ADA7B51E-8FD8-4382-9C18-3417E89B702F}" presName="sibTrans" presStyleCnt="0"/>
      <dgm:spPr/>
    </dgm:pt>
    <dgm:pt modelId="{DAA68076-DEA2-4040-981B-731A22451D66}" type="pres">
      <dgm:prSet presAssocID="{9BF8958C-4C6A-4F37-902B-7DE2736BBFDB}" presName="compNode" presStyleCnt="0"/>
      <dgm:spPr/>
    </dgm:pt>
    <dgm:pt modelId="{33C7F7E1-DD64-40E7-B7DD-F90D174998CA}" type="pres">
      <dgm:prSet presAssocID="{9BF8958C-4C6A-4F37-902B-7DE2736BBFDB}" presName="bgRect" presStyleLbl="bgShp" presStyleIdx="2" presStyleCnt="4"/>
      <dgm:spPr/>
    </dgm:pt>
    <dgm:pt modelId="{5D6B83BA-E272-4C7A-86C8-F7B226A4FA46}" type="pres">
      <dgm:prSet presAssocID="{9BF8958C-4C6A-4F37-902B-7DE2736BBFD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Yuan"/>
        </a:ext>
      </dgm:extLst>
    </dgm:pt>
    <dgm:pt modelId="{CE76F145-D7A5-4CD7-8D08-A5A23D954214}" type="pres">
      <dgm:prSet presAssocID="{9BF8958C-4C6A-4F37-902B-7DE2736BBFDB}" presName="spaceRect" presStyleCnt="0"/>
      <dgm:spPr/>
    </dgm:pt>
    <dgm:pt modelId="{5193C139-E48E-4606-8BB1-FAFA10D815E7}" type="pres">
      <dgm:prSet presAssocID="{9BF8958C-4C6A-4F37-902B-7DE2736BBFDB}" presName="parTx" presStyleLbl="revTx" presStyleIdx="2" presStyleCnt="4">
        <dgm:presLayoutVars>
          <dgm:chMax val="0"/>
          <dgm:chPref val="0"/>
        </dgm:presLayoutVars>
      </dgm:prSet>
      <dgm:spPr/>
    </dgm:pt>
    <dgm:pt modelId="{98B50CDB-7780-4DC4-A551-BE0D3C1F59E5}" type="pres">
      <dgm:prSet presAssocID="{1FA2CDC0-2F05-4938-942A-2C73A010FB86}" presName="sibTrans" presStyleCnt="0"/>
      <dgm:spPr/>
    </dgm:pt>
    <dgm:pt modelId="{975BF62B-C180-40E4-BE02-8DEEBA2465C3}" type="pres">
      <dgm:prSet presAssocID="{A299A921-425B-4F1B-943D-7FB6175CE902}" presName="compNode" presStyleCnt="0"/>
      <dgm:spPr/>
    </dgm:pt>
    <dgm:pt modelId="{E074153A-787C-465F-AEC1-A7D10A85CD55}" type="pres">
      <dgm:prSet presAssocID="{A299A921-425B-4F1B-943D-7FB6175CE902}" presName="bgRect" presStyleLbl="bgShp" presStyleIdx="3" presStyleCnt="4"/>
      <dgm:spPr/>
    </dgm:pt>
    <dgm:pt modelId="{C08565C8-6223-452D-AD7C-89236715E49D}" type="pres">
      <dgm:prSet presAssocID="{A299A921-425B-4F1B-943D-7FB6175CE90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FC7AD5F8-B43B-4244-ACB4-73DBAE6AC4EB}" type="pres">
      <dgm:prSet presAssocID="{A299A921-425B-4F1B-943D-7FB6175CE902}" presName="spaceRect" presStyleCnt="0"/>
      <dgm:spPr/>
    </dgm:pt>
    <dgm:pt modelId="{63EEB0FD-9324-4E40-ABB8-86171F1BDF6F}" type="pres">
      <dgm:prSet presAssocID="{A299A921-425B-4F1B-943D-7FB6175CE902}" presName="parTx" presStyleLbl="revTx" presStyleIdx="3" presStyleCnt="4">
        <dgm:presLayoutVars>
          <dgm:chMax val="0"/>
          <dgm:chPref val="0"/>
        </dgm:presLayoutVars>
      </dgm:prSet>
      <dgm:spPr/>
    </dgm:pt>
  </dgm:ptLst>
  <dgm:cxnLst>
    <dgm:cxn modelId="{1F68792D-FF22-4568-8AC8-754A853E0A74}" srcId="{8A133140-F67D-4483-866D-EF1E6FB2CE5E}" destId="{A299A921-425B-4F1B-943D-7FB6175CE902}" srcOrd="3" destOrd="0" parTransId="{3CCA6031-3C91-446B-B1C1-2BFAC5BFD763}" sibTransId="{8D9DA133-85B6-49FB-AB59-DA8F119A9FBF}"/>
    <dgm:cxn modelId="{A18B5F2F-1B92-43AC-9036-DF2E86781349}" type="presOf" srcId="{8A133140-F67D-4483-866D-EF1E6FB2CE5E}" destId="{A9D93316-3983-4578-9CDC-20CB6F15500D}" srcOrd="0" destOrd="0" presId="urn:microsoft.com/office/officeart/2018/2/layout/IconVerticalSolidList"/>
    <dgm:cxn modelId="{9E03BA3A-5DCA-4312-AEE1-0C0F11F69CF9}" srcId="{8A133140-F67D-4483-866D-EF1E6FB2CE5E}" destId="{E8ABDF68-A236-410B-8A56-847DFB5F319D}" srcOrd="1" destOrd="0" parTransId="{0B6676B2-9FB5-4F2C-BF75-420BCEFE0DF2}" sibTransId="{ADA7B51E-8FD8-4382-9C18-3417E89B702F}"/>
    <dgm:cxn modelId="{F2BF8861-104A-47C7-9CD5-61A38C0C1DCE}" srcId="{8A133140-F67D-4483-866D-EF1E6FB2CE5E}" destId="{9BF8958C-4C6A-4F37-902B-7DE2736BBFDB}" srcOrd="2" destOrd="0" parTransId="{0C6D86CA-05E0-4F1C-BFDF-287148FE9170}" sibTransId="{1FA2CDC0-2F05-4938-942A-2C73A010FB86}"/>
    <dgm:cxn modelId="{AE6BDB87-D5B0-45A9-9E74-6B5696A01FC2}" type="presOf" srcId="{5C77E791-0D79-456E-9E74-904FEDD93628}" destId="{A6A525AB-1E1A-4682-B4C4-E9F6AE416C44}" srcOrd="0" destOrd="0" presId="urn:microsoft.com/office/officeart/2018/2/layout/IconVerticalSolidList"/>
    <dgm:cxn modelId="{191118A5-169E-48BD-8829-4A653270FDD0}" srcId="{8A133140-F67D-4483-866D-EF1E6FB2CE5E}" destId="{5C77E791-0D79-456E-9E74-904FEDD93628}" srcOrd="0" destOrd="0" parTransId="{0FD193F5-4054-4AF1-A3AC-86C8960A8931}" sibTransId="{EAD7D591-5F7C-45B6-89D5-01FE66C2BBD1}"/>
    <dgm:cxn modelId="{E3083ECA-F741-42CD-BEEF-8020CF2AED43}" type="presOf" srcId="{9BF8958C-4C6A-4F37-902B-7DE2736BBFDB}" destId="{5193C139-E48E-4606-8BB1-FAFA10D815E7}" srcOrd="0" destOrd="0" presId="urn:microsoft.com/office/officeart/2018/2/layout/IconVerticalSolidList"/>
    <dgm:cxn modelId="{2BD768E9-F42C-4AA8-86C3-513BF74D2519}" type="presOf" srcId="{A299A921-425B-4F1B-943D-7FB6175CE902}" destId="{63EEB0FD-9324-4E40-ABB8-86171F1BDF6F}" srcOrd="0" destOrd="0" presId="urn:microsoft.com/office/officeart/2018/2/layout/IconVerticalSolidList"/>
    <dgm:cxn modelId="{1FA50AED-337B-4F80-AAAD-6171D30CE5A4}" type="presOf" srcId="{E8ABDF68-A236-410B-8A56-847DFB5F319D}" destId="{2B202F66-C303-4BBA-9789-30B394F4D725}" srcOrd="0" destOrd="0" presId="urn:microsoft.com/office/officeart/2018/2/layout/IconVerticalSolidList"/>
    <dgm:cxn modelId="{C542DB84-A478-4365-84D9-7BC35E95F87E}" type="presParOf" srcId="{A9D93316-3983-4578-9CDC-20CB6F15500D}" destId="{3FAF9888-26BB-452D-B750-532D6D10FFAD}" srcOrd="0" destOrd="0" presId="urn:microsoft.com/office/officeart/2018/2/layout/IconVerticalSolidList"/>
    <dgm:cxn modelId="{9F518D14-33BB-4AC1-BA54-327249B32B99}" type="presParOf" srcId="{3FAF9888-26BB-452D-B750-532D6D10FFAD}" destId="{7EE9F0B7-06DA-4DBF-9354-5A5C8C194FD9}" srcOrd="0" destOrd="0" presId="urn:microsoft.com/office/officeart/2018/2/layout/IconVerticalSolidList"/>
    <dgm:cxn modelId="{585969B2-C274-4B88-8799-9DA1A898780C}" type="presParOf" srcId="{3FAF9888-26BB-452D-B750-532D6D10FFAD}" destId="{822D94EF-2588-415B-94C2-C0147264885C}" srcOrd="1" destOrd="0" presId="urn:microsoft.com/office/officeart/2018/2/layout/IconVerticalSolidList"/>
    <dgm:cxn modelId="{005A7BDE-3DE6-4C08-A49D-0F4CE82B447B}" type="presParOf" srcId="{3FAF9888-26BB-452D-B750-532D6D10FFAD}" destId="{0A173E28-A155-4A7E-A685-93051E8D902A}" srcOrd="2" destOrd="0" presId="urn:microsoft.com/office/officeart/2018/2/layout/IconVerticalSolidList"/>
    <dgm:cxn modelId="{B5894EB4-DF68-4541-9AD3-4C834509A290}" type="presParOf" srcId="{3FAF9888-26BB-452D-B750-532D6D10FFAD}" destId="{A6A525AB-1E1A-4682-B4C4-E9F6AE416C44}" srcOrd="3" destOrd="0" presId="urn:microsoft.com/office/officeart/2018/2/layout/IconVerticalSolidList"/>
    <dgm:cxn modelId="{5E8CB9AB-246E-4CAE-AD80-BC2AC03F7CF4}" type="presParOf" srcId="{A9D93316-3983-4578-9CDC-20CB6F15500D}" destId="{6BAE7F1C-0F95-4F44-9364-75887AFF596F}" srcOrd="1" destOrd="0" presId="urn:microsoft.com/office/officeart/2018/2/layout/IconVerticalSolidList"/>
    <dgm:cxn modelId="{6D614449-DDF5-4818-9D99-AD666326DF87}" type="presParOf" srcId="{A9D93316-3983-4578-9CDC-20CB6F15500D}" destId="{492376E3-BB47-4529-B8A0-1AB3F541379C}" srcOrd="2" destOrd="0" presId="urn:microsoft.com/office/officeart/2018/2/layout/IconVerticalSolidList"/>
    <dgm:cxn modelId="{B3A5FE3D-7BE8-4F8F-812D-712B534680B3}" type="presParOf" srcId="{492376E3-BB47-4529-B8A0-1AB3F541379C}" destId="{A08BC25A-38CE-41EA-ACBA-5E6D9CA94D1B}" srcOrd="0" destOrd="0" presId="urn:microsoft.com/office/officeart/2018/2/layout/IconVerticalSolidList"/>
    <dgm:cxn modelId="{9CF9619F-E859-463F-957E-CE7BA5B0BBA6}" type="presParOf" srcId="{492376E3-BB47-4529-B8A0-1AB3F541379C}" destId="{C9A02EFF-6D06-4AEB-ACD8-6634372D22BE}" srcOrd="1" destOrd="0" presId="urn:microsoft.com/office/officeart/2018/2/layout/IconVerticalSolidList"/>
    <dgm:cxn modelId="{B8DAC5E1-ED26-4858-9660-D4F422A7564D}" type="presParOf" srcId="{492376E3-BB47-4529-B8A0-1AB3F541379C}" destId="{CBFEC585-DBF2-41BE-8917-34727DB5296E}" srcOrd="2" destOrd="0" presId="urn:microsoft.com/office/officeart/2018/2/layout/IconVerticalSolidList"/>
    <dgm:cxn modelId="{A70A7EE2-3710-40C5-B1ED-38BEA433BC61}" type="presParOf" srcId="{492376E3-BB47-4529-B8A0-1AB3F541379C}" destId="{2B202F66-C303-4BBA-9789-30B394F4D725}" srcOrd="3" destOrd="0" presId="urn:microsoft.com/office/officeart/2018/2/layout/IconVerticalSolidList"/>
    <dgm:cxn modelId="{E46B21A5-5BBC-474C-94C3-41B740D6626B}" type="presParOf" srcId="{A9D93316-3983-4578-9CDC-20CB6F15500D}" destId="{B5183815-81F1-4132-BA4C-82D61A5D9618}" srcOrd="3" destOrd="0" presId="urn:microsoft.com/office/officeart/2018/2/layout/IconVerticalSolidList"/>
    <dgm:cxn modelId="{BE01EF0C-06CD-4886-87A6-6319EECAFA48}" type="presParOf" srcId="{A9D93316-3983-4578-9CDC-20CB6F15500D}" destId="{DAA68076-DEA2-4040-981B-731A22451D66}" srcOrd="4" destOrd="0" presId="urn:microsoft.com/office/officeart/2018/2/layout/IconVerticalSolidList"/>
    <dgm:cxn modelId="{CB37815C-3B63-4F2F-AEB5-22E16E4D2B8F}" type="presParOf" srcId="{DAA68076-DEA2-4040-981B-731A22451D66}" destId="{33C7F7E1-DD64-40E7-B7DD-F90D174998CA}" srcOrd="0" destOrd="0" presId="urn:microsoft.com/office/officeart/2018/2/layout/IconVerticalSolidList"/>
    <dgm:cxn modelId="{30388D35-4D3F-455D-A83C-97D4E6AA77EF}" type="presParOf" srcId="{DAA68076-DEA2-4040-981B-731A22451D66}" destId="{5D6B83BA-E272-4C7A-86C8-F7B226A4FA46}" srcOrd="1" destOrd="0" presId="urn:microsoft.com/office/officeart/2018/2/layout/IconVerticalSolidList"/>
    <dgm:cxn modelId="{94C81EAE-5953-4958-88ED-E02F06B152CA}" type="presParOf" srcId="{DAA68076-DEA2-4040-981B-731A22451D66}" destId="{CE76F145-D7A5-4CD7-8D08-A5A23D954214}" srcOrd="2" destOrd="0" presId="urn:microsoft.com/office/officeart/2018/2/layout/IconVerticalSolidList"/>
    <dgm:cxn modelId="{6D14AD04-2C35-4EA4-91D0-6E0E25528C0F}" type="presParOf" srcId="{DAA68076-DEA2-4040-981B-731A22451D66}" destId="{5193C139-E48E-4606-8BB1-FAFA10D815E7}" srcOrd="3" destOrd="0" presId="urn:microsoft.com/office/officeart/2018/2/layout/IconVerticalSolidList"/>
    <dgm:cxn modelId="{F211994B-6941-4D16-B0E8-22E4150A7289}" type="presParOf" srcId="{A9D93316-3983-4578-9CDC-20CB6F15500D}" destId="{98B50CDB-7780-4DC4-A551-BE0D3C1F59E5}" srcOrd="5" destOrd="0" presId="urn:microsoft.com/office/officeart/2018/2/layout/IconVerticalSolidList"/>
    <dgm:cxn modelId="{20FD222C-BF1F-471A-940C-9455DAA2E08E}" type="presParOf" srcId="{A9D93316-3983-4578-9CDC-20CB6F15500D}" destId="{975BF62B-C180-40E4-BE02-8DEEBA2465C3}" srcOrd="6" destOrd="0" presId="urn:microsoft.com/office/officeart/2018/2/layout/IconVerticalSolidList"/>
    <dgm:cxn modelId="{E8D36B65-5E65-42F2-A99B-0098B22010A9}" type="presParOf" srcId="{975BF62B-C180-40E4-BE02-8DEEBA2465C3}" destId="{E074153A-787C-465F-AEC1-A7D10A85CD55}" srcOrd="0" destOrd="0" presId="urn:microsoft.com/office/officeart/2018/2/layout/IconVerticalSolidList"/>
    <dgm:cxn modelId="{EA590A57-2B42-464E-81B4-D95AF2CDA51B}" type="presParOf" srcId="{975BF62B-C180-40E4-BE02-8DEEBA2465C3}" destId="{C08565C8-6223-452D-AD7C-89236715E49D}" srcOrd="1" destOrd="0" presId="urn:microsoft.com/office/officeart/2018/2/layout/IconVerticalSolidList"/>
    <dgm:cxn modelId="{CC05E673-8E70-48FA-BB80-5312BC440569}" type="presParOf" srcId="{975BF62B-C180-40E4-BE02-8DEEBA2465C3}" destId="{FC7AD5F8-B43B-4244-ACB4-73DBAE6AC4EB}" srcOrd="2" destOrd="0" presId="urn:microsoft.com/office/officeart/2018/2/layout/IconVerticalSolidList"/>
    <dgm:cxn modelId="{F691D11B-8F7E-4213-8F4B-AC7A371197DC}" type="presParOf" srcId="{975BF62B-C180-40E4-BE02-8DEEBA2465C3}" destId="{63EEB0FD-9324-4E40-ABB8-86171F1BDF6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D622D51-FD5F-44B9-A092-99F9020C4EA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20A0793-0856-4D37-B866-FC2E438FC263}">
      <dgm:prSet/>
      <dgm:spPr/>
      <dgm:t>
        <a:bodyPr/>
        <a:lstStyle/>
        <a:p>
          <a:r>
            <a:rPr lang="fr-FR"/>
            <a:t>Deux variables ressortent pour arriver à un équilibre de trésorerie : le temps et l’argent !</a:t>
          </a:r>
          <a:endParaRPr lang="en-US"/>
        </a:p>
      </dgm:t>
    </dgm:pt>
    <dgm:pt modelId="{0F999181-EF01-4650-B208-9010195D2CAB}" type="parTrans" cxnId="{376CA3B5-8D1C-4E68-A968-023C93A332E1}">
      <dgm:prSet/>
      <dgm:spPr/>
      <dgm:t>
        <a:bodyPr/>
        <a:lstStyle/>
        <a:p>
          <a:endParaRPr lang="en-US"/>
        </a:p>
      </dgm:t>
    </dgm:pt>
    <dgm:pt modelId="{6C42B802-7086-424E-945F-8907A95C3834}" type="sibTrans" cxnId="{376CA3B5-8D1C-4E68-A968-023C93A332E1}">
      <dgm:prSet/>
      <dgm:spPr/>
      <dgm:t>
        <a:bodyPr/>
        <a:lstStyle/>
        <a:p>
          <a:endParaRPr lang="en-US"/>
        </a:p>
      </dgm:t>
    </dgm:pt>
    <dgm:pt modelId="{80BEF0C9-8EB1-47C3-9256-E0B82C0210A8}">
      <dgm:prSet/>
      <dgm:spPr/>
      <dgm:t>
        <a:bodyPr/>
        <a:lstStyle/>
        <a:p>
          <a:r>
            <a:rPr lang="fr-FR"/>
            <a:t>Exemple de la nouvelle économie : il a fallu environ 5 ans à Yahoo! Et 7 ans à Amazon.com pour atteindre l’équilibre</a:t>
          </a:r>
          <a:endParaRPr lang="en-US"/>
        </a:p>
      </dgm:t>
    </dgm:pt>
    <dgm:pt modelId="{A2D1649F-C4D4-49C2-B7F4-D3678AF16892}" type="parTrans" cxnId="{E7CA3313-3448-4E4E-9D31-41D719E9C0E3}">
      <dgm:prSet/>
      <dgm:spPr/>
      <dgm:t>
        <a:bodyPr/>
        <a:lstStyle/>
        <a:p>
          <a:endParaRPr lang="en-US"/>
        </a:p>
      </dgm:t>
    </dgm:pt>
    <dgm:pt modelId="{0D552A19-6216-4B04-987A-985353B7D47E}" type="sibTrans" cxnId="{E7CA3313-3448-4E4E-9D31-41D719E9C0E3}">
      <dgm:prSet/>
      <dgm:spPr/>
      <dgm:t>
        <a:bodyPr/>
        <a:lstStyle/>
        <a:p>
          <a:endParaRPr lang="en-US"/>
        </a:p>
      </dgm:t>
    </dgm:pt>
    <dgm:pt modelId="{C81C9447-F74A-4DB7-87FA-DC75AB8EED3D}" type="pres">
      <dgm:prSet presAssocID="{ED622D51-FD5F-44B9-A092-99F9020C4EAC}" presName="root" presStyleCnt="0">
        <dgm:presLayoutVars>
          <dgm:dir/>
          <dgm:resizeHandles val="exact"/>
        </dgm:presLayoutVars>
      </dgm:prSet>
      <dgm:spPr/>
    </dgm:pt>
    <dgm:pt modelId="{57CA9C1F-5431-4462-889C-B5DBCDABE381}" type="pres">
      <dgm:prSet presAssocID="{720A0793-0856-4D37-B866-FC2E438FC263}" presName="compNode" presStyleCnt="0"/>
      <dgm:spPr/>
    </dgm:pt>
    <dgm:pt modelId="{AD69C2DB-3A9E-4296-9E3B-4B132182CE89}" type="pres">
      <dgm:prSet presAssocID="{720A0793-0856-4D37-B866-FC2E438FC263}" presName="bgRect" presStyleLbl="bgShp" presStyleIdx="0" presStyleCnt="2"/>
      <dgm:spPr/>
    </dgm:pt>
    <dgm:pt modelId="{6AAD7BB2-AD3B-4BB4-B412-E16D3E542D73}" type="pres">
      <dgm:prSet presAssocID="{720A0793-0856-4D37-B866-FC2E438FC26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uro"/>
        </a:ext>
      </dgm:extLst>
    </dgm:pt>
    <dgm:pt modelId="{CA282988-565E-4E5F-8908-5934BB0A71CA}" type="pres">
      <dgm:prSet presAssocID="{720A0793-0856-4D37-B866-FC2E438FC263}" presName="spaceRect" presStyleCnt="0"/>
      <dgm:spPr/>
    </dgm:pt>
    <dgm:pt modelId="{FAD86DBF-0F61-403F-9FE1-493F7D987B7A}" type="pres">
      <dgm:prSet presAssocID="{720A0793-0856-4D37-B866-FC2E438FC263}" presName="parTx" presStyleLbl="revTx" presStyleIdx="0" presStyleCnt="2">
        <dgm:presLayoutVars>
          <dgm:chMax val="0"/>
          <dgm:chPref val="0"/>
        </dgm:presLayoutVars>
      </dgm:prSet>
      <dgm:spPr/>
    </dgm:pt>
    <dgm:pt modelId="{F7ED3E5F-1297-4841-BD8A-973D68B6FBEF}" type="pres">
      <dgm:prSet presAssocID="{6C42B802-7086-424E-945F-8907A95C3834}" presName="sibTrans" presStyleCnt="0"/>
      <dgm:spPr/>
    </dgm:pt>
    <dgm:pt modelId="{565D2539-439D-431B-9582-B99692FF6B2F}" type="pres">
      <dgm:prSet presAssocID="{80BEF0C9-8EB1-47C3-9256-E0B82C0210A8}" presName="compNode" presStyleCnt="0"/>
      <dgm:spPr/>
    </dgm:pt>
    <dgm:pt modelId="{02D203E5-507C-4D2A-AA39-74A30D394B8E}" type="pres">
      <dgm:prSet presAssocID="{80BEF0C9-8EB1-47C3-9256-E0B82C0210A8}" presName="bgRect" presStyleLbl="bgShp" presStyleIdx="1" presStyleCnt="2"/>
      <dgm:spPr/>
    </dgm:pt>
    <dgm:pt modelId="{B9FC42B6-289D-46E0-87D8-F04084EED708}" type="pres">
      <dgm:prSet presAssocID="{80BEF0C9-8EB1-47C3-9256-E0B82C0210A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Yuan"/>
        </a:ext>
      </dgm:extLst>
    </dgm:pt>
    <dgm:pt modelId="{18213869-7608-44DA-827A-906B48A2D7BA}" type="pres">
      <dgm:prSet presAssocID="{80BEF0C9-8EB1-47C3-9256-E0B82C0210A8}" presName="spaceRect" presStyleCnt="0"/>
      <dgm:spPr/>
    </dgm:pt>
    <dgm:pt modelId="{834D104B-5646-420C-A3A6-57B9D21CBD9B}" type="pres">
      <dgm:prSet presAssocID="{80BEF0C9-8EB1-47C3-9256-E0B82C0210A8}" presName="parTx" presStyleLbl="revTx" presStyleIdx="1" presStyleCnt="2">
        <dgm:presLayoutVars>
          <dgm:chMax val="0"/>
          <dgm:chPref val="0"/>
        </dgm:presLayoutVars>
      </dgm:prSet>
      <dgm:spPr/>
    </dgm:pt>
  </dgm:ptLst>
  <dgm:cxnLst>
    <dgm:cxn modelId="{E7CA3313-3448-4E4E-9D31-41D719E9C0E3}" srcId="{ED622D51-FD5F-44B9-A092-99F9020C4EAC}" destId="{80BEF0C9-8EB1-47C3-9256-E0B82C0210A8}" srcOrd="1" destOrd="0" parTransId="{A2D1649F-C4D4-49C2-B7F4-D3678AF16892}" sibTransId="{0D552A19-6216-4B04-987A-985353B7D47E}"/>
    <dgm:cxn modelId="{C8FD0227-BF5E-46CD-B5BB-C73D79F38204}" type="presOf" srcId="{ED622D51-FD5F-44B9-A092-99F9020C4EAC}" destId="{C81C9447-F74A-4DB7-87FA-DC75AB8EED3D}" srcOrd="0" destOrd="0" presId="urn:microsoft.com/office/officeart/2018/2/layout/IconVerticalSolidList"/>
    <dgm:cxn modelId="{0B272759-DB33-4156-AC37-2DD6A5CDC857}" type="presOf" srcId="{720A0793-0856-4D37-B866-FC2E438FC263}" destId="{FAD86DBF-0F61-403F-9FE1-493F7D987B7A}" srcOrd="0" destOrd="0" presId="urn:microsoft.com/office/officeart/2018/2/layout/IconVerticalSolidList"/>
    <dgm:cxn modelId="{2087A58B-7037-4BE8-827C-F4AA3A27B9BA}" type="presOf" srcId="{80BEF0C9-8EB1-47C3-9256-E0B82C0210A8}" destId="{834D104B-5646-420C-A3A6-57B9D21CBD9B}" srcOrd="0" destOrd="0" presId="urn:microsoft.com/office/officeart/2018/2/layout/IconVerticalSolidList"/>
    <dgm:cxn modelId="{376CA3B5-8D1C-4E68-A968-023C93A332E1}" srcId="{ED622D51-FD5F-44B9-A092-99F9020C4EAC}" destId="{720A0793-0856-4D37-B866-FC2E438FC263}" srcOrd="0" destOrd="0" parTransId="{0F999181-EF01-4650-B208-9010195D2CAB}" sibTransId="{6C42B802-7086-424E-945F-8907A95C3834}"/>
    <dgm:cxn modelId="{F830301F-0E7B-4222-9786-A79A6B1B9E0E}" type="presParOf" srcId="{C81C9447-F74A-4DB7-87FA-DC75AB8EED3D}" destId="{57CA9C1F-5431-4462-889C-B5DBCDABE381}" srcOrd="0" destOrd="0" presId="urn:microsoft.com/office/officeart/2018/2/layout/IconVerticalSolidList"/>
    <dgm:cxn modelId="{899102F0-71FB-4BDA-9FBA-6FCD39B05496}" type="presParOf" srcId="{57CA9C1F-5431-4462-889C-B5DBCDABE381}" destId="{AD69C2DB-3A9E-4296-9E3B-4B132182CE89}" srcOrd="0" destOrd="0" presId="urn:microsoft.com/office/officeart/2018/2/layout/IconVerticalSolidList"/>
    <dgm:cxn modelId="{C055B18E-313C-4FFF-9481-B934DFA639A3}" type="presParOf" srcId="{57CA9C1F-5431-4462-889C-B5DBCDABE381}" destId="{6AAD7BB2-AD3B-4BB4-B412-E16D3E542D73}" srcOrd="1" destOrd="0" presId="urn:microsoft.com/office/officeart/2018/2/layout/IconVerticalSolidList"/>
    <dgm:cxn modelId="{2114721C-1BC1-4734-B975-7FD93F0B0658}" type="presParOf" srcId="{57CA9C1F-5431-4462-889C-B5DBCDABE381}" destId="{CA282988-565E-4E5F-8908-5934BB0A71CA}" srcOrd="2" destOrd="0" presId="urn:microsoft.com/office/officeart/2018/2/layout/IconVerticalSolidList"/>
    <dgm:cxn modelId="{09BF21C5-0727-4866-B781-53AB06E4FD9E}" type="presParOf" srcId="{57CA9C1F-5431-4462-889C-B5DBCDABE381}" destId="{FAD86DBF-0F61-403F-9FE1-493F7D987B7A}" srcOrd="3" destOrd="0" presId="urn:microsoft.com/office/officeart/2018/2/layout/IconVerticalSolidList"/>
    <dgm:cxn modelId="{544F326A-CC2A-431C-A023-74415F9ED38F}" type="presParOf" srcId="{C81C9447-F74A-4DB7-87FA-DC75AB8EED3D}" destId="{F7ED3E5F-1297-4841-BD8A-973D68B6FBEF}" srcOrd="1" destOrd="0" presId="urn:microsoft.com/office/officeart/2018/2/layout/IconVerticalSolidList"/>
    <dgm:cxn modelId="{52755E15-C4D8-481E-9BD4-F27B001EE5FA}" type="presParOf" srcId="{C81C9447-F74A-4DB7-87FA-DC75AB8EED3D}" destId="{565D2539-439D-431B-9582-B99692FF6B2F}" srcOrd="2" destOrd="0" presId="urn:microsoft.com/office/officeart/2018/2/layout/IconVerticalSolidList"/>
    <dgm:cxn modelId="{C31725A4-E983-4BB0-BE8B-AAF3EAF48A82}" type="presParOf" srcId="{565D2539-439D-431B-9582-B99692FF6B2F}" destId="{02D203E5-507C-4D2A-AA39-74A30D394B8E}" srcOrd="0" destOrd="0" presId="urn:microsoft.com/office/officeart/2018/2/layout/IconVerticalSolidList"/>
    <dgm:cxn modelId="{432440A3-193F-4E4B-A8FE-6B316919EB18}" type="presParOf" srcId="{565D2539-439D-431B-9582-B99692FF6B2F}" destId="{B9FC42B6-289D-46E0-87D8-F04084EED708}" srcOrd="1" destOrd="0" presId="urn:microsoft.com/office/officeart/2018/2/layout/IconVerticalSolidList"/>
    <dgm:cxn modelId="{3A9F899D-4406-4946-8FF2-F7CC08F20FB1}" type="presParOf" srcId="{565D2539-439D-431B-9582-B99692FF6B2F}" destId="{18213869-7608-44DA-827A-906B48A2D7BA}" srcOrd="2" destOrd="0" presId="urn:microsoft.com/office/officeart/2018/2/layout/IconVerticalSolidList"/>
    <dgm:cxn modelId="{2861DE18-DCD2-4D36-A3BF-A6775F7FD73A}" type="presParOf" srcId="{565D2539-439D-431B-9582-B99692FF6B2F}" destId="{834D104B-5646-420C-A3A6-57B9D21CBD9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19F530B-F6A1-478C-B570-23B37FA329D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5C4849D-E510-4258-BAF4-0C6EF76E5F8F}">
      <dgm:prSet/>
      <dgm:spPr/>
      <dgm:t>
        <a:bodyPr/>
        <a:lstStyle/>
        <a:p>
          <a:r>
            <a:rPr lang="fr-FR"/>
            <a:t>Réflexion sur le domaine commercial (B to B ou B to C), sur les RH (profil du personnel, moyens de motivation, taille, rémunération…), sur le cœur de métier, sur le mode de production (interne, externe), sur le mode d’administration (interne, externe).</a:t>
          </a:r>
          <a:endParaRPr lang="en-US"/>
        </a:p>
      </dgm:t>
    </dgm:pt>
    <dgm:pt modelId="{239442F4-C092-4A77-B6AA-1247069A2010}" type="parTrans" cxnId="{EAC5CFDE-12EC-491D-AE46-3220B3936CDD}">
      <dgm:prSet/>
      <dgm:spPr/>
      <dgm:t>
        <a:bodyPr/>
        <a:lstStyle/>
        <a:p>
          <a:endParaRPr lang="en-US"/>
        </a:p>
      </dgm:t>
    </dgm:pt>
    <dgm:pt modelId="{97512CA3-3E4F-4F9F-AB40-C1C454148D62}" type="sibTrans" cxnId="{EAC5CFDE-12EC-491D-AE46-3220B3936CDD}">
      <dgm:prSet/>
      <dgm:spPr/>
      <dgm:t>
        <a:bodyPr/>
        <a:lstStyle/>
        <a:p>
          <a:endParaRPr lang="en-US"/>
        </a:p>
      </dgm:t>
    </dgm:pt>
    <dgm:pt modelId="{C8FB2B91-EE8C-4201-8E55-B3777E84D009}">
      <dgm:prSet/>
      <dgm:spPr/>
      <dgm:t>
        <a:bodyPr/>
        <a:lstStyle/>
        <a:p>
          <a:r>
            <a:rPr lang="fr-FR"/>
            <a:t>Le choix de la  structure juridique correspond à la phase finale de préparation de votre projet et doit s’y adapter.</a:t>
          </a:r>
          <a:endParaRPr lang="en-US"/>
        </a:p>
      </dgm:t>
    </dgm:pt>
    <dgm:pt modelId="{1D91FC67-10BC-4EEF-9F97-51516ED1E3EB}" type="parTrans" cxnId="{2CA47EA5-C4C9-4E64-8ACD-3C16A2FEF398}">
      <dgm:prSet/>
      <dgm:spPr/>
      <dgm:t>
        <a:bodyPr/>
        <a:lstStyle/>
        <a:p>
          <a:endParaRPr lang="en-US"/>
        </a:p>
      </dgm:t>
    </dgm:pt>
    <dgm:pt modelId="{461C757D-E27F-4F42-AD15-D3A21154A9B4}" type="sibTrans" cxnId="{2CA47EA5-C4C9-4E64-8ACD-3C16A2FEF398}">
      <dgm:prSet/>
      <dgm:spPr/>
      <dgm:t>
        <a:bodyPr/>
        <a:lstStyle/>
        <a:p>
          <a:endParaRPr lang="en-US"/>
        </a:p>
      </dgm:t>
    </dgm:pt>
    <dgm:pt modelId="{BFF8869B-AE78-430B-B639-7E91A6696055}" type="pres">
      <dgm:prSet presAssocID="{719F530B-F6A1-478C-B570-23B37FA329D8}" presName="root" presStyleCnt="0">
        <dgm:presLayoutVars>
          <dgm:dir/>
          <dgm:resizeHandles val="exact"/>
        </dgm:presLayoutVars>
      </dgm:prSet>
      <dgm:spPr/>
    </dgm:pt>
    <dgm:pt modelId="{0652278A-1391-4CBB-8C0C-9098A9EF1E34}" type="pres">
      <dgm:prSet presAssocID="{95C4849D-E510-4258-BAF4-0C6EF76E5F8F}" presName="compNode" presStyleCnt="0"/>
      <dgm:spPr/>
    </dgm:pt>
    <dgm:pt modelId="{ADBC71AC-7A87-4C16-9AA7-6ECCA8906BD5}" type="pres">
      <dgm:prSet presAssocID="{95C4849D-E510-4258-BAF4-0C6EF76E5F8F}" presName="bgRect" presStyleLbl="bgShp" presStyleIdx="0" presStyleCnt="2"/>
      <dgm:spPr/>
    </dgm:pt>
    <dgm:pt modelId="{E205D712-F3D1-4092-BF85-FB4C53865E13}" type="pres">
      <dgm:prSet presAssocID="{95C4849D-E510-4258-BAF4-0C6EF76E5F8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94A8942C-8E10-4634-A236-78869CC8C8AE}" type="pres">
      <dgm:prSet presAssocID="{95C4849D-E510-4258-BAF4-0C6EF76E5F8F}" presName="spaceRect" presStyleCnt="0"/>
      <dgm:spPr/>
    </dgm:pt>
    <dgm:pt modelId="{FA33CDFE-48A0-49AA-949A-4D619E5BAC8A}" type="pres">
      <dgm:prSet presAssocID="{95C4849D-E510-4258-BAF4-0C6EF76E5F8F}" presName="parTx" presStyleLbl="revTx" presStyleIdx="0" presStyleCnt="2">
        <dgm:presLayoutVars>
          <dgm:chMax val="0"/>
          <dgm:chPref val="0"/>
        </dgm:presLayoutVars>
      </dgm:prSet>
      <dgm:spPr/>
    </dgm:pt>
    <dgm:pt modelId="{5405DF2D-229A-4386-A3A8-87B679185263}" type="pres">
      <dgm:prSet presAssocID="{97512CA3-3E4F-4F9F-AB40-C1C454148D62}" presName="sibTrans" presStyleCnt="0"/>
      <dgm:spPr/>
    </dgm:pt>
    <dgm:pt modelId="{13920EEC-F8BB-45DD-B603-AF5D653838F0}" type="pres">
      <dgm:prSet presAssocID="{C8FB2B91-EE8C-4201-8E55-B3777E84D009}" presName="compNode" presStyleCnt="0"/>
      <dgm:spPr/>
    </dgm:pt>
    <dgm:pt modelId="{7D178A9E-649E-4A45-8FB1-95B2D4E804B6}" type="pres">
      <dgm:prSet presAssocID="{C8FB2B91-EE8C-4201-8E55-B3777E84D009}" presName="bgRect" presStyleLbl="bgShp" presStyleIdx="1" presStyleCnt="2"/>
      <dgm:spPr/>
    </dgm:pt>
    <dgm:pt modelId="{F911241C-E01B-4FE4-8172-5884B53F1883}" type="pres">
      <dgm:prSet presAssocID="{C8FB2B91-EE8C-4201-8E55-B3777E84D00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CF9E9552-B00A-4FCE-AC56-CA914F13BA4F}" type="pres">
      <dgm:prSet presAssocID="{C8FB2B91-EE8C-4201-8E55-B3777E84D009}" presName="spaceRect" presStyleCnt="0"/>
      <dgm:spPr/>
    </dgm:pt>
    <dgm:pt modelId="{91373C11-C727-49AB-9244-B9007C12D622}" type="pres">
      <dgm:prSet presAssocID="{C8FB2B91-EE8C-4201-8E55-B3777E84D009}" presName="parTx" presStyleLbl="revTx" presStyleIdx="1" presStyleCnt="2">
        <dgm:presLayoutVars>
          <dgm:chMax val="0"/>
          <dgm:chPref val="0"/>
        </dgm:presLayoutVars>
      </dgm:prSet>
      <dgm:spPr/>
    </dgm:pt>
  </dgm:ptLst>
  <dgm:cxnLst>
    <dgm:cxn modelId="{8A51C017-00C6-48C7-B982-515C758D5DB8}" type="presOf" srcId="{C8FB2B91-EE8C-4201-8E55-B3777E84D009}" destId="{91373C11-C727-49AB-9244-B9007C12D622}" srcOrd="0" destOrd="0" presId="urn:microsoft.com/office/officeart/2018/2/layout/IconVerticalSolidList"/>
    <dgm:cxn modelId="{D926A467-A2E9-4D36-95E1-799A8316B0AF}" type="presOf" srcId="{95C4849D-E510-4258-BAF4-0C6EF76E5F8F}" destId="{FA33CDFE-48A0-49AA-949A-4D619E5BAC8A}" srcOrd="0" destOrd="0" presId="urn:microsoft.com/office/officeart/2018/2/layout/IconVerticalSolidList"/>
    <dgm:cxn modelId="{248B7678-4C98-49BE-9F47-64666F85F3C3}" type="presOf" srcId="{719F530B-F6A1-478C-B570-23B37FA329D8}" destId="{BFF8869B-AE78-430B-B639-7E91A6696055}" srcOrd="0" destOrd="0" presId="urn:microsoft.com/office/officeart/2018/2/layout/IconVerticalSolidList"/>
    <dgm:cxn modelId="{2CA47EA5-C4C9-4E64-8ACD-3C16A2FEF398}" srcId="{719F530B-F6A1-478C-B570-23B37FA329D8}" destId="{C8FB2B91-EE8C-4201-8E55-B3777E84D009}" srcOrd="1" destOrd="0" parTransId="{1D91FC67-10BC-4EEF-9F97-51516ED1E3EB}" sibTransId="{461C757D-E27F-4F42-AD15-D3A21154A9B4}"/>
    <dgm:cxn modelId="{EAC5CFDE-12EC-491D-AE46-3220B3936CDD}" srcId="{719F530B-F6A1-478C-B570-23B37FA329D8}" destId="{95C4849D-E510-4258-BAF4-0C6EF76E5F8F}" srcOrd="0" destOrd="0" parTransId="{239442F4-C092-4A77-B6AA-1247069A2010}" sibTransId="{97512CA3-3E4F-4F9F-AB40-C1C454148D62}"/>
    <dgm:cxn modelId="{B7CF36BC-C17D-4A54-B427-BED0ED2E9F76}" type="presParOf" srcId="{BFF8869B-AE78-430B-B639-7E91A6696055}" destId="{0652278A-1391-4CBB-8C0C-9098A9EF1E34}" srcOrd="0" destOrd="0" presId="urn:microsoft.com/office/officeart/2018/2/layout/IconVerticalSolidList"/>
    <dgm:cxn modelId="{24027408-C226-4F43-A975-83E713E7481A}" type="presParOf" srcId="{0652278A-1391-4CBB-8C0C-9098A9EF1E34}" destId="{ADBC71AC-7A87-4C16-9AA7-6ECCA8906BD5}" srcOrd="0" destOrd="0" presId="urn:microsoft.com/office/officeart/2018/2/layout/IconVerticalSolidList"/>
    <dgm:cxn modelId="{3972F35A-27F5-482E-B8D6-CDBF5FB6E102}" type="presParOf" srcId="{0652278A-1391-4CBB-8C0C-9098A9EF1E34}" destId="{E205D712-F3D1-4092-BF85-FB4C53865E13}" srcOrd="1" destOrd="0" presId="urn:microsoft.com/office/officeart/2018/2/layout/IconVerticalSolidList"/>
    <dgm:cxn modelId="{489CE7EF-F627-4737-B8A5-B9EAF83F8D92}" type="presParOf" srcId="{0652278A-1391-4CBB-8C0C-9098A9EF1E34}" destId="{94A8942C-8E10-4634-A236-78869CC8C8AE}" srcOrd="2" destOrd="0" presId="urn:microsoft.com/office/officeart/2018/2/layout/IconVerticalSolidList"/>
    <dgm:cxn modelId="{134389D8-9020-41DF-9F2D-8F0C951021C7}" type="presParOf" srcId="{0652278A-1391-4CBB-8C0C-9098A9EF1E34}" destId="{FA33CDFE-48A0-49AA-949A-4D619E5BAC8A}" srcOrd="3" destOrd="0" presId="urn:microsoft.com/office/officeart/2018/2/layout/IconVerticalSolidList"/>
    <dgm:cxn modelId="{0C07F42E-20A5-49E1-BAFF-37C0760E075C}" type="presParOf" srcId="{BFF8869B-AE78-430B-B639-7E91A6696055}" destId="{5405DF2D-229A-4386-A3A8-87B679185263}" srcOrd="1" destOrd="0" presId="urn:microsoft.com/office/officeart/2018/2/layout/IconVerticalSolidList"/>
    <dgm:cxn modelId="{E1FA5D19-404B-4074-ABE2-D15373778F39}" type="presParOf" srcId="{BFF8869B-AE78-430B-B639-7E91A6696055}" destId="{13920EEC-F8BB-45DD-B603-AF5D653838F0}" srcOrd="2" destOrd="0" presId="urn:microsoft.com/office/officeart/2018/2/layout/IconVerticalSolidList"/>
    <dgm:cxn modelId="{A01DC8B7-6D99-4DE2-8DDC-E66758971E9C}" type="presParOf" srcId="{13920EEC-F8BB-45DD-B603-AF5D653838F0}" destId="{7D178A9E-649E-4A45-8FB1-95B2D4E804B6}" srcOrd="0" destOrd="0" presId="urn:microsoft.com/office/officeart/2018/2/layout/IconVerticalSolidList"/>
    <dgm:cxn modelId="{90F68ED2-6935-4F69-9321-E93269A70350}" type="presParOf" srcId="{13920EEC-F8BB-45DD-B603-AF5D653838F0}" destId="{F911241C-E01B-4FE4-8172-5884B53F1883}" srcOrd="1" destOrd="0" presId="urn:microsoft.com/office/officeart/2018/2/layout/IconVerticalSolidList"/>
    <dgm:cxn modelId="{58F86616-EA67-4532-9624-0B14F4FF2DAB}" type="presParOf" srcId="{13920EEC-F8BB-45DD-B603-AF5D653838F0}" destId="{CF9E9552-B00A-4FCE-AC56-CA914F13BA4F}" srcOrd="2" destOrd="0" presId="urn:microsoft.com/office/officeart/2018/2/layout/IconVerticalSolidList"/>
    <dgm:cxn modelId="{4CE30C86-7BAC-45D5-A724-E90A851195C1}" type="presParOf" srcId="{13920EEC-F8BB-45DD-B603-AF5D653838F0}" destId="{91373C11-C727-49AB-9244-B9007C12D62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543F6A-81F0-4BD7-B60E-99F3B8F9851E}" type="doc">
      <dgm:prSet loTypeId="urn:microsoft.com/office/officeart/2018/5/layout/IconCircleLabelList" loCatId="icon" qsTypeId="urn:microsoft.com/office/officeart/2005/8/quickstyle/simple1" qsCatId="simple" csTypeId="urn:microsoft.com/office/officeart/2018/5/colors/Iconchunking_neutralicon_accent4_2" csCatId="accent4" phldr="1"/>
      <dgm:spPr/>
      <dgm:t>
        <a:bodyPr/>
        <a:lstStyle/>
        <a:p>
          <a:endParaRPr lang="en-US"/>
        </a:p>
      </dgm:t>
    </dgm:pt>
    <dgm:pt modelId="{9166768A-3D41-4553-938F-5DA033AFB25C}">
      <dgm:prSet/>
      <dgm:spPr/>
      <dgm:t>
        <a:bodyPr/>
        <a:lstStyle/>
        <a:p>
          <a:pPr>
            <a:defRPr cap="all"/>
          </a:pPr>
          <a:r>
            <a:rPr lang="fr-FR" b="1"/>
            <a:t>Pourquoi ? </a:t>
          </a:r>
          <a:endParaRPr lang="en-US"/>
        </a:p>
      </dgm:t>
    </dgm:pt>
    <dgm:pt modelId="{860D8A2B-3315-4EFD-A794-A266F202D7D4}" type="parTrans" cxnId="{9AD9E72E-2DF6-4CFB-AAC9-E40674A0B606}">
      <dgm:prSet/>
      <dgm:spPr/>
      <dgm:t>
        <a:bodyPr/>
        <a:lstStyle/>
        <a:p>
          <a:endParaRPr lang="en-US"/>
        </a:p>
      </dgm:t>
    </dgm:pt>
    <dgm:pt modelId="{418C25CB-EE32-47EE-B758-F1B4C63D0A7B}" type="sibTrans" cxnId="{9AD9E72E-2DF6-4CFB-AAC9-E40674A0B606}">
      <dgm:prSet/>
      <dgm:spPr/>
      <dgm:t>
        <a:bodyPr/>
        <a:lstStyle/>
        <a:p>
          <a:endParaRPr lang="en-US"/>
        </a:p>
      </dgm:t>
    </dgm:pt>
    <dgm:pt modelId="{F86FC9AE-C247-4938-A7A3-7FB4F482CED7}">
      <dgm:prSet/>
      <dgm:spPr/>
      <dgm:t>
        <a:bodyPr/>
        <a:lstStyle/>
        <a:p>
          <a:pPr>
            <a:defRPr cap="all"/>
          </a:pPr>
          <a:r>
            <a:rPr lang="fr-FR" b="1"/>
            <a:t>Comment ? </a:t>
          </a:r>
          <a:endParaRPr lang="en-US"/>
        </a:p>
      </dgm:t>
    </dgm:pt>
    <dgm:pt modelId="{859FDBFA-757F-40FF-8F68-7B7900403826}" type="parTrans" cxnId="{0FB9C256-8779-45DF-96D5-0E7C599FABDF}">
      <dgm:prSet/>
      <dgm:spPr/>
      <dgm:t>
        <a:bodyPr/>
        <a:lstStyle/>
        <a:p>
          <a:endParaRPr lang="en-US"/>
        </a:p>
      </dgm:t>
    </dgm:pt>
    <dgm:pt modelId="{6107328D-3CD9-4012-99DE-F3328781EE2C}" type="sibTrans" cxnId="{0FB9C256-8779-45DF-96D5-0E7C599FABDF}">
      <dgm:prSet/>
      <dgm:spPr/>
      <dgm:t>
        <a:bodyPr/>
        <a:lstStyle/>
        <a:p>
          <a:endParaRPr lang="en-US"/>
        </a:p>
      </dgm:t>
    </dgm:pt>
    <dgm:pt modelId="{411F4C16-F969-479A-9E2F-D7CECDD7A65A}">
      <dgm:prSet/>
      <dgm:spPr/>
      <dgm:t>
        <a:bodyPr/>
        <a:lstStyle/>
        <a:p>
          <a:pPr>
            <a:defRPr cap="all"/>
          </a:pPr>
          <a:r>
            <a:rPr lang="fr-FR" b="1"/>
            <a:t>Comment gérer les risques ? </a:t>
          </a:r>
          <a:endParaRPr lang="en-US"/>
        </a:p>
      </dgm:t>
    </dgm:pt>
    <dgm:pt modelId="{DAB00B73-48ED-4095-9A00-5130396AB1F6}" type="parTrans" cxnId="{89131AFA-D977-49B3-BA18-9C8D07449AE4}">
      <dgm:prSet/>
      <dgm:spPr/>
      <dgm:t>
        <a:bodyPr/>
        <a:lstStyle/>
        <a:p>
          <a:endParaRPr lang="en-US"/>
        </a:p>
      </dgm:t>
    </dgm:pt>
    <dgm:pt modelId="{96B9AD34-0773-4B40-B517-7CD4359D264C}" type="sibTrans" cxnId="{89131AFA-D977-49B3-BA18-9C8D07449AE4}">
      <dgm:prSet/>
      <dgm:spPr/>
      <dgm:t>
        <a:bodyPr/>
        <a:lstStyle/>
        <a:p>
          <a:endParaRPr lang="en-US"/>
        </a:p>
      </dgm:t>
    </dgm:pt>
    <dgm:pt modelId="{2F9F09F5-37B5-4F07-B6EE-57EA2368FAA8}">
      <dgm:prSet/>
      <dgm:spPr/>
      <dgm:t>
        <a:bodyPr/>
        <a:lstStyle/>
        <a:p>
          <a:pPr>
            <a:defRPr cap="all"/>
          </a:pPr>
          <a:r>
            <a:rPr lang="fr-FR" b="1"/>
            <a:t>Comment durer ? </a:t>
          </a:r>
          <a:endParaRPr lang="en-US"/>
        </a:p>
      </dgm:t>
    </dgm:pt>
    <dgm:pt modelId="{BE19D62D-2428-42E7-877C-C3401C8837C6}" type="parTrans" cxnId="{C26AADBE-D5E7-4268-B659-2BCDC3BE11CF}">
      <dgm:prSet/>
      <dgm:spPr/>
      <dgm:t>
        <a:bodyPr/>
        <a:lstStyle/>
        <a:p>
          <a:endParaRPr lang="en-US"/>
        </a:p>
      </dgm:t>
    </dgm:pt>
    <dgm:pt modelId="{F7054F8F-2733-4590-9FE6-A35A8B7B17EF}" type="sibTrans" cxnId="{C26AADBE-D5E7-4268-B659-2BCDC3BE11CF}">
      <dgm:prSet/>
      <dgm:spPr/>
      <dgm:t>
        <a:bodyPr/>
        <a:lstStyle/>
        <a:p>
          <a:endParaRPr lang="en-US"/>
        </a:p>
      </dgm:t>
    </dgm:pt>
    <dgm:pt modelId="{39075497-3AF3-4865-83B3-68D90F4FD73A}" type="pres">
      <dgm:prSet presAssocID="{E5543F6A-81F0-4BD7-B60E-99F3B8F9851E}" presName="root" presStyleCnt="0">
        <dgm:presLayoutVars>
          <dgm:dir/>
          <dgm:resizeHandles val="exact"/>
        </dgm:presLayoutVars>
      </dgm:prSet>
      <dgm:spPr/>
    </dgm:pt>
    <dgm:pt modelId="{D39A65CB-BEAC-419D-A25E-8A3DC2303343}" type="pres">
      <dgm:prSet presAssocID="{9166768A-3D41-4553-938F-5DA033AFB25C}" presName="compNode" presStyleCnt="0"/>
      <dgm:spPr/>
    </dgm:pt>
    <dgm:pt modelId="{3F3678ED-7C7F-496C-B0E3-214BC6A0E869}" type="pres">
      <dgm:prSet presAssocID="{9166768A-3D41-4553-938F-5DA033AFB25C}" presName="iconBgRect" presStyleLbl="bgShp" presStyleIdx="0" presStyleCnt="4"/>
      <dgm:spPr/>
    </dgm:pt>
    <dgm:pt modelId="{96EF8CDC-C463-4C64-A358-7D928C48BA62}" type="pres">
      <dgm:prSet presAssocID="{9166768A-3D41-4553-938F-5DA033AFB25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DFFBD0FF-576C-40BD-8C78-77CB12E3CC0A}" type="pres">
      <dgm:prSet presAssocID="{9166768A-3D41-4553-938F-5DA033AFB25C}" presName="spaceRect" presStyleCnt="0"/>
      <dgm:spPr/>
    </dgm:pt>
    <dgm:pt modelId="{AAADF7E2-7071-42AD-BD49-40202609286C}" type="pres">
      <dgm:prSet presAssocID="{9166768A-3D41-4553-938F-5DA033AFB25C}" presName="textRect" presStyleLbl="revTx" presStyleIdx="0" presStyleCnt="4">
        <dgm:presLayoutVars>
          <dgm:chMax val="1"/>
          <dgm:chPref val="1"/>
        </dgm:presLayoutVars>
      </dgm:prSet>
      <dgm:spPr/>
    </dgm:pt>
    <dgm:pt modelId="{72C5F721-0248-48CF-9DAF-5F80C3530D45}" type="pres">
      <dgm:prSet presAssocID="{418C25CB-EE32-47EE-B758-F1B4C63D0A7B}" presName="sibTrans" presStyleCnt="0"/>
      <dgm:spPr/>
    </dgm:pt>
    <dgm:pt modelId="{F71B964A-4480-45C8-B87D-018B0DA5AE46}" type="pres">
      <dgm:prSet presAssocID="{F86FC9AE-C247-4938-A7A3-7FB4F482CED7}" presName="compNode" presStyleCnt="0"/>
      <dgm:spPr/>
    </dgm:pt>
    <dgm:pt modelId="{21A7456A-6DE8-402B-9F61-0A61A90AC3F1}" type="pres">
      <dgm:prSet presAssocID="{F86FC9AE-C247-4938-A7A3-7FB4F482CED7}" presName="iconBgRect" presStyleLbl="bgShp" presStyleIdx="1" presStyleCnt="4"/>
      <dgm:spPr/>
    </dgm:pt>
    <dgm:pt modelId="{4D32DE52-A2A9-4041-8F99-628C3FD9CB81}" type="pres">
      <dgm:prSet presAssocID="{F86FC9AE-C247-4938-A7A3-7FB4F482CED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nd Chime"/>
        </a:ext>
      </dgm:extLst>
    </dgm:pt>
    <dgm:pt modelId="{F073EA6F-CB28-4B28-ADAE-C671D25AE41C}" type="pres">
      <dgm:prSet presAssocID="{F86FC9AE-C247-4938-A7A3-7FB4F482CED7}" presName="spaceRect" presStyleCnt="0"/>
      <dgm:spPr/>
    </dgm:pt>
    <dgm:pt modelId="{846446BA-8C96-4B1D-89EA-2E63A6DB1CD9}" type="pres">
      <dgm:prSet presAssocID="{F86FC9AE-C247-4938-A7A3-7FB4F482CED7}" presName="textRect" presStyleLbl="revTx" presStyleIdx="1" presStyleCnt="4">
        <dgm:presLayoutVars>
          <dgm:chMax val="1"/>
          <dgm:chPref val="1"/>
        </dgm:presLayoutVars>
      </dgm:prSet>
      <dgm:spPr/>
    </dgm:pt>
    <dgm:pt modelId="{2B0B3E17-71E9-4E13-82D4-8A0908F21F7B}" type="pres">
      <dgm:prSet presAssocID="{6107328D-3CD9-4012-99DE-F3328781EE2C}" presName="sibTrans" presStyleCnt="0"/>
      <dgm:spPr/>
    </dgm:pt>
    <dgm:pt modelId="{CF2E280C-11BD-4F96-8CD3-82B0F4258A83}" type="pres">
      <dgm:prSet presAssocID="{411F4C16-F969-479A-9E2F-D7CECDD7A65A}" presName="compNode" presStyleCnt="0"/>
      <dgm:spPr/>
    </dgm:pt>
    <dgm:pt modelId="{AD720E80-4781-433A-99D7-8083EFAF24E2}" type="pres">
      <dgm:prSet presAssocID="{411F4C16-F969-479A-9E2F-D7CECDD7A65A}" presName="iconBgRect" presStyleLbl="bgShp" presStyleIdx="2" presStyleCnt="4"/>
      <dgm:spPr/>
    </dgm:pt>
    <dgm:pt modelId="{3A23079A-E506-4004-B10D-15D359CF40A3}" type="pres">
      <dgm:prSet presAssocID="{411F4C16-F969-479A-9E2F-D7CECDD7A65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lippery"/>
        </a:ext>
      </dgm:extLst>
    </dgm:pt>
    <dgm:pt modelId="{448FCCFA-E270-4EDC-9052-22AB485BDA6D}" type="pres">
      <dgm:prSet presAssocID="{411F4C16-F969-479A-9E2F-D7CECDD7A65A}" presName="spaceRect" presStyleCnt="0"/>
      <dgm:spPr/>
    </dgm:pt>
    <dgm:pt modelId="{420D6CE9-1170-436A-BFB9-9227BD7E207C}" type="pres">
      <dgm:prSet presAssocID="{411F4C16-F969-479A-9E2F-D7CECDD7A65A}" presName="textRect" presStyleLbl="revTx" presStyleIdx="2" presStyleCnt="4">
        <dgm:presLayoutVars>
          <dgm:chMax val="1"/>
          <dgm:chPref val="1"/>
        </dgm:presLayoutVars>
      </dgm:prSet>
      <dgm:spPr/>
    </dgm:pt>
    <dgm:pt modelId="{D3A93A74-488B-4D77-923A-DA3CFF13DF8B}" type="pres">
      <dgm:prSet presAssocID="{96B9AD34-0773-4B40-B517-7CD4359D264C}" presName="sibTrans" presStyleCnt="0"/>
      <dgm:spPr/>
    </dgm:pt>
    <dgm:pt modelId="{EDA22DE8-7D33-46B2-818C-3A64BFF57F4E}" type="pres">
      <dgm:prSet presAssocID="{2F9F09F5-37B5-4F07-B6EE-57EA2368FAA8}" presName="compNode" presStyleCnt="0"/>
      <dgm:spPr/>
    </dgm:pt>
    <dgm:pt modelId="{8429B2A5-343B-47BF-B9E6-CE6A4321242E}" type="pres">
      <dgm:prSet presAssocID="{2F9F09F5-37B5-4F07-B6EE-57EA2368FAA8}" presName="iconBgRect" presStyleLbl="bgShp" presStyleIdx="3" presStyleCnt="4"/>
      <dgm:spPr/>
    </dgm:pt>
    <dgm:pt modelId="{77886E5A-E9DE-416E-BC59-AE87BB101B2F}" type="pres">
      <dgm:prSet presAssocID="{2F9F09F5-37B5-4F07-B6EE-57EA2368FAA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863C3BA5-C350-4EE5-B19F-8ACE1751490B}" type="pres">
      <dgm:prSet presAssocID="{2F9F09F5-37B5-4F07-B6EE-57EA2368FAA8}" presName="spaceRect" presStyleCnt="0"/>
      <dgm:spPr/>
    </dgm:pt>
    <dgm:pt modelId="{0CD57E5B-659E-4353-B072-1A01EC48A7DE}" type="pres">
      <dgm:prSet presAssocID="{2F9F09F5-37B5-4F07-B6EE-57EA2368FAA8}" presName="textRect" presStyleLbl="revTx" presStyleIdx="3" presStyleCnt="4">
        <dgm:presLayoutVars>
          <dgm:chMax val="1"/>
          <dgm:chPref val="1"/>
        </dgm:presLayoutVars>
      </dgm:prSet>
      <dgm:spPr/>
    </dgm:pt>
  </dgm:ptLst>
  <dgm:cxnLst>
    <dgm:cxn modelId="{3E518C29-3FE8-4E49-8B72-512599F4D606}" type="presOf" srcId="{9166768A-3D41-4553-938F-5DA033AFB25C}" destId="{AAADF7E2-7071-42AD-BD49-40202609286C}" srcOrd="0" destOrd="0" presId="urn:microsoft.com/office/officeart/2018/5/layout/IconCircleLabelList"/>
    <dgm:cxn modelId="{9AD9E72E-2DF6-4CFB-AAC9-E40674A0B606}" srcId="{E5543F6A-81F0-4BD7-B60E-99F3B8F9851E}" destId="{9166768A-3D41-4553-938F-5DA033AFB25C}" srcOrd="0" destOrd="0" parTransId="{860D8A2B-3315-4EFD-A794-A266F202D7D4}" sibTransId="{418C25CB-EE32-47EE-B758-F1B4C63D0A7B}"/>
    <dgm:cxn modelId="{4748CB3F-83D6-48A4-A5D1-5E34EECE8940}" type="presOf" srcId="{2F9F09F5-37B5-4F07-B6EE-57EA2368FAA8}" destId="{0CD57E5B-659E-4353-B072-1A01EC48A7DE}" srcOrd="0" destOrd="0" presId="urn:microsoft.com/office/officeart/2018/5/layout/IconCircleLabelList"/>
    <dgm:cxn modelId="{A8CC224C-3B7C-4AEC-B956-7EF81012FFFF}" type="presOf" srcId="{E5543F6A-81F0-4BD7-B60E-99F3B8F9851E}" destId="{39075497-3AF3-4865-83B3-68D90F4FD73A}" srcOrd="0" destOrd="0" presId="urn:microsoft.com/office/officeart/2018/5/layout/IconCircleLabelList"/>
    <dgm:cxn modelId="{0FB9C256-8779-45DF-96D5-0E7C599FABDF}" srcId="{E5543F6A-81F0-4BD7-B60E-99F3B8F9851E}" destId="{F86FC9AE-C247-4938-A7A3-7FB4F482CED7}" srcOrd="1" destOrd="0" parTransId="{859FDBFA-757F-40FF-8F68-7B7900403826}" sibTransId="{6107328D-3CD9-4012-99DE-F3328781EE2C}"/>
    <dgm:cxn modelId="{EE210B93-94DF-45AB-9260-B58DB2A8BEDA}" type="presOf" srcId="{F86FC9AE-C247-4938-A7A3-7FB4F482CED7}" destId="{846446BA-8C96-4B1D-89EA-2E63A6DB1CD9}" srcOrd="0" destOrd="0" presId="urn:microsoft.com/office/officeart/2018/5/layout/IconCircleLabelList"/>
    <dgm:cxn modelId="{029B1E93-1A05-4E30-BC73-04913E0F167A}" type="presOf" srcId="{411F4C16-F969-479A-9E2F-D7CECDD7A65A}" destId="{420D6CE9-1170-436A-BFB9-9227BD7E207C}" srcOrd="0" destOrd="0" presId="urn:microsoft.com/office/officeart/2018/5/layout/IconCircleLabelList"/>
    <dgm:cxn modelId="{C26AADBE-D5E7-4268-B659-2BCDC3BE11CF}" srcId="{E5543F6A-81F0-4BD7-B60E-99F3B8F9851E}" destId="{2F9F09F5-37B5-4F07-B6EE-57EA2368FAA8}" srcOrd="3" destOrd="0" parTransId="{BE19D62D-2428-42E7-877C-C3401C8837C6}" sibTransId="{F7054F8F-2733-4590-9FE6-A35A8B7B17EF}"/>
    <dgm:cxn modelId="{89131AFA-D977-49B3-BA18-9C8D07449AE4}" srcId="{E5543F6A-81F0-4BD7-B60E-99F3B8F9851E}" destId="{411F4C16-F969-479A-9E2F-D7CECDD7A65A}" srcOrd="2" destOrd="0" parTransId="{DAB00B73-48ED-4095-9A00-5130396AB1F6}" sibTransId="{96B9AD34-0773-4B40-B517-7CD4359D264C}"/>
    <dgm:cxn modelId="{DD66ECC6-4AF4-495F-ACF9-758732D06673}" type="presParOf" srcId="{39075497-3AF3-4865-83B3-68D90F4FD73A}" destId="{D39A65CB-BEAC-419D-A25E-8A3DC2303343}" srcOrd="0" destOrd="0" presId="urn:microsoft.com/office/officeart/2018/5/layout/IconCircleLabelList"/>
    <dgm:cxn modelId="{F7B6CB1D-CF0F-4FE3-B4AC-621CD82C5C7E}" type="presParOf" srcId="{D39A65CB-BEAC-419D-A25E-8A3DC2303343}" destId="{3F3678ED-7C7F-496C-B0E3-214BC6A0E869}" srcOrd="0" destOrd="0" presId="urn:microsoft.com/office/officeart/2018/5/layout/IconCircleLabelList"/>
    <dgm:cxn modelId="{692F2CF4-5D34-4AF1-B418-F0D930D11221}" type="presParOf" srcId="{D39A65CB-BEAC-419D-A25E-8A3DC2303343}" destId="{96EF8CDC-C463-4C64-A358-7D928C48BA62}" srcOrd="1" destOrd="0" presId="urn:microsoft.com/office/officeart/2018/5/layout/IconCircleLabelList"/>
    <dgm:cxn modelId="{31E35EA5-6084-446A-B1DF-E32CB0B1BE2B}" type="presParOf" srcId="{D39A65CB-BEAC-419D-A25E-8A3DC2303343}" destId="{DFFBD0FF-576C-40BD-8C78-77CB12E3CC0A}" srcOrd="2" destOrd="0" presId="urn:microsoft.com/office/officeart/2018/5/layout/IconCircleLabelList"/>
    <dgm:cxn modelId="{1459ACA4-2A97-463B-BC1F-FD9B77563451}" type="presParOf" srcId="{D39A65CB-BEAC-419D-A25E-8A3DC2303343}" destId="{AAADF7E2-7071-42AD-BD49-40202609286C}" srcOrd="3" destOrd="0" presId="urn:microsoft.com/office/officeart/2018/5/layout/IconCircleLabelList"/>
    <dgm:cxn modelId="{DF210923-42E4-4ACF-850F-B56EB3F997C5}" type="presParOf" srcId="{39075497-3AF3-4865-83B3-68D90F4FD73A}" destId="{72C5F721-0248-48CF-9DAF-5F80C3530D45}" srcOrd="1" destOrd="0" presId="urn:microsoft.com/office/officeart/2018/5/layout/IconCircleLabelList"/>
    <dgm:cxn modelId="{43D34977-5710-4303-B4EE-05E53E666CF1}" type="presParOf" srcId="{39075497-3AF3-4865-83B3-68D90F4FD73A}" destId="{F71B964A-4480-45C8-B87D-018B0DA5AE46}" srcOrd="2" destOrd="0" presId="urn:microsoft.com/office/officeart/2018/5/layout/IconCircleLabelList"/>
    <dgm:cxn modelId="{E1A7DA9B-1EAB-4F84-B695-6DED4945AD35}" type="presParOf" srcId="{F71B964A-4480-45C8-B87D-018B0DA5AE46}" destId="{21A7456A-6DE8-402B-9F61-0A61A90AC3F1}" srcOrd="0" destOrd="0" presId="urn:microsoft.com/office/officeart/2018/5/layout/IconCircleLabelList"/>
    <dgm:cxn modelId="{DFA81CEC-A376-478B-A412-55109074BE36}" type="presParOf" srcId="{F71B964A-4480-45C8-B87D-018B0DA5AE46}" destId="{4D32DE52-A2A9-4041-8F99-628C3FD9CB81}" srcOrd="1" destOrd="0" presId="urn:microsoft.com/office/officeart/2018/5/layout/IconCircleLabelList"/>
    <dgm:cxn modelId="{10F15B59-9F2F-4235-9418-2B3D17187390}" type="presParOf" srcId="{F71B964A-4480-45C8-B87D-018B0DA5AE46}" destId="{F073EA6F-CB28-4B28-ADAE-C671D25AE41C}" srcOrd="2" destOrd="0" presId="urn:microsoft.com/office/officeart/2018/5/layout/IconCircleLabelList"/>
    <dgm:cxn modelId="{64292925-5458-44C1-8A7A-6C93E768AAD3}" type="presParOf" srcId="{F71B964A-4480-45C8-B87D-018B0DA5AE46}" destId="{846446BA-8C96-4B1D-89EA-2E63A6DB1CD9}" srcOrd="3" destOrd="0" presId="urn:microsoft.com/office/officeart/2018/5/layout/IconCircleLabelList"/>
    <dgm:cxn modelId="{501A67E2-DAB7-4C2A-BF38-0252774D5D97}" type="presParOf" srcId="{39075497-3AF3-4865-83B3-68D90F4FD73A}" destId="{2B0B3E17-71E9-4E13-82D4-8A0908F21F7B}" srcOrd="3" destOrd="0" presId="urn:microsoft.com/office/officeart/2018/5/layout/IconCircleLabelList"/>
    <dgm:cxn modelId="{3ACA959D-5E90-48AF-8058-B93728A631A4}" type="presParOf" srcId="{39075497-3AF3-4865-83B3-68D90F4FD73A}" destId="{CF2E280C-11BD-4F96-8CD3-82B0F4258A83}" srcOrd="4" destOrd="0" presId="urn:microsoft.com/office/officeart/2018/5/layout/IconCircleLabelList"/>
    <dgm:cxn modelId="{50474B1A-7486-4464-851C-348830F68FBA}" type="presParOf" srcId="{CF2E280C-11BD-4F96-8CD3-82B0F4258A83}" destId="{AD720E80-4781-433A-99D7-8083EFAF24E2}" srcOrd="0" destOrd="0" presId="urn:microsoft.com/office/officeart/2018/5/layout/IconCircleLabelList"/>
    <dgm:cxn modelId="{3B80F83F-572D-4500-8E0B-54499ACCB656}" type="presParOf" srcId="{CF2E280C-11BD-4F96-8CD3-82B0F4258A83}" destId="{3A23079A-E506-4004-B10D-15D359CF40A3}" srcOrd="1" destOrd="0" presId="urn:microsoft.com/office/officeart/2018/5/layout/IconCircleLabelList"/>
    <dgm:cxn modelId="{A2C19D19-3404-4FA8-BF6E-F0839CDB84A7}" type="presParOf" srcId="{CF2E280C-11BD-4F96-8CD3-82B0F4258A83}" destId="{448FCCFA-E270-4EDC-9052-22AB485BDA6D}" srcOrd="2" destOrd="0" presId="urn:microsoft.com/office/officeart/2018/5/layout/IconCircleLabelList"/>
    <dgm:cxn modelId="{1EABBF9A-E55A-428B-9DDB-D12836042CFF}" type="presParOf" srcId="{CF2E280C-11BD-4F96-8CD3-82B0F4258A83}" destId="{420D6CE9-1170-436A-BFB9-9227BD7E207C}" srcOrd="3" destOrd="0" presId="urn:microsoft.com/office/officeart/2018/5/layout/IconCircleLabelList"/>
    <dgm:cxn modelId="{FCABDF6A-E50C-4547-BEB1-AA9982A7B0C1}" type="presParOf" srcId="{39075497-3AF3-4865-83B3-68D90F4FD73A}" destId="{D3A93A74-488B-4D77-923A-DA3CFF13DF8B}" srcOrd="5" destOrd="0" presId="urn:microsoft.com/office/officeart/2018/5/layout/IconCircleLabelList"/>
    <dgm:cxn modelId="{4B13363F-279B-43CC-A587-B3C36384BA9F}" type="presParOf" srcId="{39075497-3AF3-4865-83B3-68D90F4FD73A}" destId="{EDA22DE8-7D33-46B2-818C-3A64BFF57F4E}" srcOrd="6" destOrd="0" presId="urn:microsoft.com/office/officeart/2018/5/layout/IconCircleLabelList"/>
    <dgm:cxn modelId="{2665A200-AE32-4A67-97AF-614D5932C99A}" type="presParOf" srcId="{EDA22DE8-7D33-46B2-818C-3A64BFF57F4E}" destId="{8429B2A5-343B-47BF-B9E6-CE6A4321242E}" srcOrd="0" destOrd="0" presId="urn:microsoft.com/office/officeart/2018/5/layout/IconCircleLabelList"/>
    <dgm:cxn modelId="{1EE328F5-68F6-49EF-B392-BE7A9504824B}" type="presParOf" srcId="{EDA22DE8-7D33-46B2-818C-3A64BFF57F4E}" destId="{77886E5A-E9DE-416E-BC59-AE87BB101B2F}" srcOrd="1" destOrd="0" presId="urn:microsoft.com/office/officeart/2018/5/layout/IconCircleLabelList"/>
    <dgm:cxn modelId="{B7F4959F-95F4-4C10-8C1B-8D74FF3E74D5}" type="presParOf" srcId="{EDA22DE8-7D33-46B2-818C-3A64BFF57F4E}" destId="{863C3BA5-C350-4EE5-B19F-8ACE1751490B}" srcOrd="2" destOrd="0" presId="urn:microsoft.com/office/officeart/2018/5/layout/IconCircleLabelList"/>
    <dgm:cxn modelId="{720A40B0-FFDB-4A6D-91B3-86829ACF64AB}" type="presParOf" srcId="{EDA22DE8-7D33-46B2-818C-3A64BFF57F4E}" destId="{0CD57E5B-659E-4353-B072-1A01EC48A7D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88CCA3D-1358-48B3-AE03-2C2EE4413447}"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B87CF451-90DE-49B5-8484-5ACF64F25492}">
      <dgm:prSet/>
      <dgm:spPr/>
      <dgm:t>
        <a:bodyPr/>
        <a:lstStyle/>
        <a:p>
          <a:pPr>
            <a:defRPr b="1"/>
          </a:pPr>
          <a:r>
            <a:rPr lang="fr-FR"/>
            <a:t>Au niveau fiscal, votre société pourra être imposée personnellement au titre de l’impôt sur les sociétés (IS) soit de plein droit, soit sur option.</a:t>
          </a:r>
          <a:endParaRPr lang="en-US"/>
        </a:p>
      </dgm:t>
    </dgm:pt>
    <dgm:pt modelId="{096683D6-3F20-4E5F-BF65-2D184140F71C}" type="parTrans" cxnId="{1D3AE362-34F3-47EF-AA5A-A7AE639392E7}">
      <dgm:prSet/>
      <dgm:spPr/>
      <dgm:t>
        <a:bodyPr/>
        <a:lstStyle/>
        <a:p>
          <a:endParaRPr lang="en-US"/>
        </a:p>
      </dgm:t>
    </dgm:pt>
    <dgm:pt modelId="{217C703E-4E70-46BC-A9AD-CE1660A28B5C}" type="sibTrans" cxnId="{1D3AE362-34F3-47EF-AA5A-A7AE639392E7}">
      <dgm:prSet/>
      <dgm:spPr/>
      <dgm:t>
        <a:bodyPr/>
        <a:lstStyle/>
        <a:p>
          <a:endParaRPr lang="en-US"/>
        </a:p>
      </dgm:t>
    </dgm:pt>
    <dgm:pt modelId="{4EBEBA56-67A3-4AD3-8E87-D53BF3072547}">
      <dgm:prSet/>
      <dgm:spPr/>
      <dgm:t>
        <a:bodyPr/>
        <a:lstStyle/>
        <a:p>
          <a:pPr>
            <a:defRPr b="1"/>
          </a:pPr>
          <a:r>
            <a:rPr lang="fr-FR"/>
            <a:t>La création de votre société donnera lieu à des formalités complémentaires : rédaction et enregistrement des statuts, parution d’une annonce dans un journal d’annonces légales.</a:t>
          </a:r>
          <a:endParaRPr lang="en-US"/>
        </a:p>
      </dgm:t>
    </dgm:pt>
    <dgm:pt modelId="{DA8E54D8-64B1-4341-883E-D9AD9A72500B}" type="parTrans" cxnId="{9638C9E8-3977-4BB8-87D7-A6D2F99E00A5}">
      <dgm:prSet/>
      <dgm:spPr/>
      <dgm:t>
        <a:bodyPr/>
        <a:lstStyle/>
        <a:p>
          <a:endParaRPr lang="en-US"/>
        </a:p>
      </dgm:t>
    </dgm:pt>
    <dgm:pt modelId="{50056D48-A3EC-4154-8DFC-DB863F0ED3B7}" type="sibTrans" cxnId="{9638C9E8-3977-4BB8-87D7-A6D2F99E00A5}">
      <dgm:prSet/>
      <dgm:spPr/>
      <dgm:t>
        <a:bodyPr/>
        <a:lstStyle/>
        <a:p>
          <a:endParaRPr lang="en-US"/>
        </a:p>
      </dgm:t>
    </dgm:pt>
    <dgm:pt modelId="{F801F406-80CF-4CAB-AE48-B2A5370204D7}">
      <dgm:prSet/>
      <dgm:spPr/>
      <dgm:t>
        <a:bodyPr/>
        <a:lstStyle/>
        <a:p>
          <a:pPr>
            <a:defRPr b="1"/>
          </a:pPr>
          <a:r>
            <a:rPr lang="fr-FR"/>
            <a:t>Il existe un nombre important de sociétés ; nous nous limiterons aux plus courantes :</a:t>
          </a:r>
          <a:endParaRPr lang="en-US"/>
        </a:p>
      </dgm:t>
    </dgm:pt>
    <dgm:pt modelId="{7493D12D-9594-4E16-B96D-9F9655C99D14}" type="parTrans" cxnId="{E6F5200D-3EA5-456F-B439-C865EEB02534}">
      <dgm:prSet/>
      <dgm:spPr/>
      <dgm:t>
        <a:bodyPr/>
        <a:lstStyle/>
        <a:p>
          <a:endParaRPr lang="en-US"/>
        </a:p>
      </dgm:t>
    </dgm:pt>
    <dgm:pt modelId="{595BF1EA-9904-4381-94E0-362F56F2BADA}" type="sibTrans" cxnId="{E6F5200D-3EA5-456F-B439-C865EEB02534}">
      <dgm:prSet/>
      <dgm:spPr/>
      <dgm:t>
        <a:bodyPr/>
        <a:lstStyle/>
        <a:p>
          <a:endParaRPr lang="en-US"/>
        </a:p>
      </dgm:t>
    </dgm:pt>
    <dgm:pt modelId="{CBF44D4D-41BF-4657-8E57-58178DE3A0F5}">
      <dgm:prSet/>
      <dgm:spPr/>
      <dgm:t>
        <a:bodyPr/>
        <a:lstStyle/>
        <a:p>
          <a:r>
            <a:rPr lang="fr-FR"/>
            <a:t>l’Entreprise Unipersonnelle à Responsabilité Limitée </a:t>
          </a:r>
          <a:r>
            <a:rPr lang="fr-FR" b="1"/>
            <a:t>(EURL)</a:t>
          </a:r>
          <a:r>
            <a:rPr lang="fr-FR"/>
            <a:t> : c’est une SARL à associé unique,</a:t>
          </a:r>
          <a:endParaRPr lang="en-US"/>
        </a:p>
      </dgm:t>
    </dgm:pt>
    <dgm:pt modelId="{2F3D5AF5-23F1-48CB-A407-F3D06DD18248}" type="parTrans" cxnId="{5C41CDDA-CA7C-4DFB-8440-03790FF135C1}">
      <dgm:prSet/>
      <dgm:spPr/>
      <dgm:t>
        <a:bodyPr/>
        <a:lstStyle/>
        <a:p>
          <a:endParaRPr lang="en-US"/>
        </a:p>
      </dgm:t>
    </dgm:pt>
    <dgm:pt modelId="{F532D68A-35F1-48FF-BB8E-8811458B8B5B}" type="sibTrans" cxnId="{5C41CDDA-CA7C-4DFB-8440-03790FF135C1}">
      <dgm:prSet/>
      <dgm:spPr/>
      <dgm:t>
        <a:bodyPr/>
        <a:lstStyle/>
        <a:p>
          <a:endParaRPr lang="en-US"/>
        </a:p>
      </dgm:t>
    </dgm:pt>
    <dgm:pt modelId="{40C658CB-2A44-4517-831D-BF40CB10CC24}">
      <dgm:prSet/>
      <dgm:spPr/>
      <dgm:t>
        <a:bodyPr/>
        <a:lstStyle/>
        <a:p>
          <a:r>
            <a:rPr lang="fr-FR"/>
            <a:t>la Société à Responsabilité Limitée </a:t>
          </a:r>
          <a:r>
            <a:rPr lang="fr-FR" b="1"/>
            <a:t>(SARL)</a:t>
          </a:r>
          <a:r>
            <a:rPr lang="fr-FR"/>
            <a:t>,</a:t>
          </a:r>
          <a:endParaRPr lang="en-US"/>
        </a:p>
      </dgm:t>
    </dgm:pt>
    <dgm:pt modelId="{C8B2EFA4-D160-4162-888C-366B6B7AE056}" type="parTrans" cxnId="{27F4D5A7-EA8B-4C05-BBC8-7419AD8DCED6}">
      <dgm:prSet/>
      <dgm:spPr/>
      <dgm:t>
        <a:bodyPr/>
        <a:lstStyle/>
        <a:p>
          <a:endParaRPr lang="en-US"/>
        </a:p>
      </dgm:t>
    </dgm:pt>
    <dgm:pt modelId="{0EEE1928-DAB1-40C6-893B-9150E5FB5227}" type="sibTrans" cxnId="{27F4D5A7-EA8B-4C05-BBC8-7419AD8DCED6}">
      <dgm:prSet/>
      <dgm:spPr/>
      <dgm:t>
        <a:bodyPr/>
        <a:lstStyle/>
        <a:p>
          <a:endParaRPr lang="en-US"/>
        </a:p>
      </dgm:t>
    </dgm:pt>
    <dgm:pt modelId="{49EB2D71-71B1-462B-9937-FC5E55CFB2CE}">
      <dgm:prSet/>
      <dgm:spPr/>
      <dgm:t>
        <a:bodyPr/>
        <a:lstStyle/>
        <a:p>
          <a:r>
            <a:rPr lang="fr-FR"/>
            <a:t>la Société Anonyme </a:t>
          </a:r>
          <a:r>
            <a:rPr lang="fr-FR" b="1"/>
            <a:t>(SA)</a:t>
          </a:r>
          <a:r>
            <a:rPr lang="fr-FR"/>
            <a:t> à forme classique, c’est-à-dire dirigée par un conseil d’administration,</a:t>
          </a:r>
          <a:endParaRPr lang="en-US"/>
        </a:p>
      </dgm:t>
    </dgm:pt>
    <dgm:pt modelId="{B796BA84-F4B1-4475-88E2-BF92ECEFB6FB}" type="parTrans" cxnId="{0BEDA996-F39D-4A0E-A870-52FA0D3230D1}">
      <dgm:prSet/>
      <dgm:spPr/>
      <dgm:t>
        <a:bodyPr/>
        <a:lstStyle/>
        <a:p>
          <a:endParaRPr lang="en-US"/>
        </a:p>
      </dgm:t>
    </dgm:pt>
    <dgm:pt modelId="{096ADBCA-D533-4990-9F4C-8207A24A3EB3}" type="sibTrans" cxnId="{0BEDA996-F39D-4A0E-A870-52FA0D3230D1}">
      <dgm:prSet/>
      <dgm:spPr/>
      <dgm:t>
        <a:bodyPr/>
        <a:lstStyle/>
        <a:p>
          <a:endParaRPr lang="en-US"/>
        </a:p>
      </dgm:t>
    </dgm:pt>
    <dgm:pt modelId="{5A6F6572-110B-412E-A591-0FE79B0AB426}">
      <dgm:prSet/>
      <dgm:spPr/>
      <dgm:t>
        <a:bodyPr/>
        <a:lstStyle/>
        <a:p>
          <a:r>
            <a:rPr lang="fr-FR"/>
            <a:t>la Société par Actions Simplifiée </a:t>
          </a:r>
          <a:r>
            <a:rPr lang="fr-FR" b="1"/>
            <a:t>(SAS)</a:t>
          </a:r>
          <a:r>
            <a:rPr lang="fr-FR"/>
            <a:t>.</a:t>
          </a:r>
          <a:endParaRPr lang="en-US"/>
        </a:p>
      </dgm:t>
    </dgm:pt>
    <dgm:pt modelId="{E34992D5-6BAF-40DE-AF7D-4EF7536D7F19}" type="parTrans" cxnId="{422BD6C0-EFA0-46F5-8E8C-F957E81DCE68}">
      <dgm:prSet/>
      <dgm:spPr/>
      <dgm:t>
        <a:bodyPr/>
        <a:lstStyle/>
        <a:p>
          <a:endParaRPr lang="en-US"/>
        </a:p>
      </dgm:t>
    </dgm:pt>
    <dgm:pt modelId="{35A8301F-0FF8-4815-9615-D76B139632D8}" type="sibTrans" cxnId="{422BD6C0-EFA0-46F5-8E8C-F957E81DCE68}">
      <dgm:prSet/>
      <dgm:spPr/>
      <dgm:t>
        <a:bodyPr/>
        <a:lstStyle/>
        <a:p>
          <a:endParaRPr lang="en-US"/>
        </a:p>
      </dgm:t>
    </dgm:pt>
    <dgm:pt modelId="{6034254A-4394-4743-804A-94FBA3023B76}" type="pres">
      <dgm:prSet presAssocID="{888CCA3D-1358-48B3-AE03-2C2EE4413447}" presName="root" presStyleCnt="0">
        <dgm:presLayoutVars>
          <dgm:dir/>
          <dgm:resizeHandles val="exact"/>
        </dgm:presLayoutVars>
      </dgm:prSet>
      <dgm:spPr/>
    </dgm:pt>
    <dgm:pt modelId="{33922453-5162-4C24-A5E9-F9C112FDDC11}" type="pres">
      <dgm:prSet presAssocID="{B87CF451-90DE-49B5-8484-5ACF64F25492}" presName="compNode" presStyleCnt="0"/>
      <dgm:spPr/>
    </dgm:pt>
    <dgm:pt modelId="{506CEA42-D67E-43DF-9DE2-12F40FF59567}" type="pres">
      <dgm:prSet presAssocID="{B87CF451-90DE-49B5-8484-5ACF64F2549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D3818BCD-53DB-4A68-B976-C3BFB16B8ADB}" type="pres">
      <dgm:prSet presAssocID="{B87CF451-90DE-49B5-8484-5ACF64F25492}" presName="iconSpace" presStyleCnt="0"/>
      <dgm:spPr/>
    </dgm:pt>
    <dgm:pt modelId="{3D309C57-1C42-4923-AACB-BB4DBA96B050}" type="pres">
      <dgm:prSet presAssocID="{B87CF451-90DE-49B5-8484-5ACF64F25492}" presName="parTx" presStyleLbl="revTx" presStyleIdx="0" presStyleCnt="6">
        <dgm:presLayoutVars>
          <dgm:chMax val="0"/>
          <dgm:chPref val="0"/>
        </dgm:presLayoutVars>
      </dgm:prSet>
      <dgm:spPr/>
    </dgm:pt>
    <dgm:pt modelId="{E9A02BB3-4C66-4709-82BD-7CC3244B3BDF}" type="pres">
      <dgm:prSet presAssocID="{B87CF451-90DE-49B5-8484-5ACF64F25492}" presName="txSpace" presStyleCnt="0"/>
      <dgm:spPr/>
    </dgm:pt>
    <dgm:pt modelId="{348557BE-3FBF-4676-91C9-274D988A217E}" type="pres">
      <dgm:prSet presAssocID="{B87CF451-90DE-49B5-8484-5ACF64F25492}" presName="desTx" presStyleLbl="revTx" presStyleIdx="1" presStyleCnt="6">
        <dgm:presLayoutVars/>
      </dgm:prSet>
      <dgm:spPr/>
    </dgm:pt>
    <dgm:pt modelId="{C2064555-3C37-49EF-AEB5-03F071DE876B}" type="pres">
      <dgm:prSet presAssocID="{217C703E-4E70-46BC-A9AD-CE1660A28B5C}" presName="sibTrans" presStyleCnt="0"/>
      <dgm:spPr/>
    </dgm:pt>
    <dgm:pt modelId="{1636C311-6B93-411C-93F4-FCA13C6EDF32}" type="pres">
      <dgm:prSet presAssocID="{4EBEBA56-67A3-4AD3-8E87-D53BF3072547}" presName="compNode" presStyleCnt="0"/>
      <dgm:spPr/>
    </dgm:pt>
    <dgm:pt modelId="{6B7C4E0A-1AF5-40E8-8346-4276474E267F}" type="pres">
      <dgm:prSet presAssocID="{4EBEBA56-67A3-4AD3-8E87-D53BF307254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DB2839A0-98D0-43D1-A170-3B19555EE5B4}" type="pres">
      <dgm:prSet presAssocID="{4EBEBA56-67A3-4AD3-8E87-D53BF3072547}" presName="iconSpace" presStyleCnt="0"/>
      <dgm:spPr/>
    </dgm:pt>
    <dgm:pt modelId="{58493D29-AEFF-4277-8B61-E681A6E5DE04}" type="pres">
      <dgm:prSet presAssocID="{4EBEBA56-67A3-4AD3-8E87-D53BF3072547}" presName="parTx" presStyleLbl="revTx" presStyleIdx="2" presStyleCnt="6">
        <dgm:presLayoutVars>
          <dgm:chMax val="0"/>
          <dgm:chPref val="0"/>
        </dgm:presLayoutVars>
      </dgm:prSet>
      <dgm:spPr/>
    </dgm:pt>
    <dgm:pt modelId="{23400D31-8289-43D0-B508-C3ECB34A03E2}" type="pres">
      <dgm:prSet presAssocID="{4EBEBA56-67A3-4AD3-8E87-D53BF3072547}" presName="txSpace" presStyleCnt="0"/>
      <dgm:spPr/>
    </dgm:pt>
    <dgm:pt modelId="{A123CD42-82A6-4A7C-8F8F-CC36036C739F}" type="pres">
      <dgm:prSet presAssocID="{4EBEBA56-67A3-4AD3-8E87-D53BF3072547}" presName="desTx" presStyleLbl="revTx" presStyleIdx="3" presStyleCnt="6">
        <dgm:presLayoutVars/>
      </dgm:prSet>
      <dgm:spPr/>
    </dgm:pt>
    <dgm:pt modelId="{03A86782-D165-4C0C-AFF8-BB35502035AC}" type="pres">
      <dgm:prSet presAssocID="{50056D48-A3EC-4154-8DFC-DB863F0ED3B7}" presName="sibTrans" presStyleCnt="0"/>
      <dgm:spPr/>
    </dgm:pt>
    <dgm:pt modelId="{08BA45B4-E679-48D5-8FB8-2E6FAD4E617B}" type="pres">
      <dgm:prSet presAssocID="{F801F406-80CF-4CAB-AE48-B2A5370204D7}" presName="compNode" presStyleCnt="0"/>
      <dgm:spPr/>
    </dgm:pt>
    <dgm:pt modelId="{45318B82-0D81-47B4-9D0D-6F4628A53105}" type="pres">
      <dgm:prSet presAssocID="{F801F406-80CF-4CAB-AE48-B2A5370204D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enn Diagram"/>
        </a:ext>
      </dgm:extLst>
    </dgm:pt>
    <dgm:pt modelId="{8A3CEC1A-6F7B-4B31-8BC3-7E4DA30E2371}" type="pres">
      <dgm:prSet presAssocID="{F801F406-80CF-4CAB-AE48-B2A5370204D7}" presName="iconSpace" presStyleCnt="0"/>
      <dgm:spPr/>
    </dgm:pt>
    <dgm:pt modelId="{740B5C73-C783-4E07-90FC-DDDDA6B21818}" type="pres">
      <dgm:prSet presAssocID="{F801F406-80CF-4CAB-AE48-B2A5370204D7}" presName="parTx" presStyleLbl="revTx" presStyleIdx="4" presStyleCnt="6">
        <dgm:presLayoutVars>
          <dgm:chMax val="0"/>
          <dgm:chPref val="0"/>
        </dgm:presLayoutVars>
      </dgm:prSet>
      <dgm:spPr/>
    </dgm:pt>
    <dgm:pt modelId="{B4E02392-37FA-4073-95CC-DB4CB39D67DF}" type="pres">
      <dgm:prSet presAssocID="{F801F406-80CF-4CAB-AE48-B2A5370204D7}" presName="txSpace" presStyleCnt="0"/>
      <dgm:spPr/>
    </dgm:pt>
    <dgm:pt modelId="{381B8E15-4464-4A39-B2FE-6A504CA0A1FE}" type="pres">
      <dgm:prSet presAssocID="{F801F406-80CF-4CAB-AE48-B2A5370204D7}" presName="desTx" presStyleLbl="revTx" presStyleIdx="5" presStyleCnt="6">
        <dgm:presLayoutVars/>
      </dgm:prSet>
      <dgm:spPr/>
    </dgm:pt>
  </dgm:ptLst>
  <dgm:cxnLst>
    <dgm:cxn modelId="{E6F5200D-3EA5-456F-B439-C865EEB02534}" srcId="{888CCA3D-1358-48B3-AE03-2C2EE4413447}" destId="{F801F406-80CF-4CAB-AE48-B2A5370204D7}" srcOrd="2" destOrd="0" parTransId="{7493D12D-9594-4E16-B96D-9F9655C99D14}" sibTransId="{595BF1EA-9904-4381-94E0-362F56F2BADA}"/>
    <dgm:cxn modelId="{087D291E-649F-4080-B4BB-F7775F6CD7BE}" type="presOf" srcId="{4EBEBA56-67A3-4AD3-8E87-D53BF3072547}" destId="{58493D29-AEFF-4277-8B61-E681A6E5DE04}" srcOrd="0" destOrd="0" presId="urn:microsoft.com/office/officeart/2018/5/layout/CenteredIconLabelDescriptionList"/>
    <dgm:cxn modelId="{ACABE726-0D38-4003-A547-4BC572A1CA00}" type="presOf" srcId="{B87CF451-90DE-49B5-8484-5ACF64F25492}" destId="{3D309C57-1C42-4923-AACB-BB4DBA96B050}" srcOrd="0" destOrd="0" presId="urn:microsoft.com/office/officeart/2018/5/layout/CenteredIconLabelDescriptionList"/>
    <dgm:cxn modelId="{679F563D-A68D-4CFB-BD09-70B5EA3998A9}" type="presOf" srcId="{F801F406-80CF-4CAB-AE48-B2A5370204D7}" destId="{740B5C73-C783-4E07-90FC-DDDDA6B21818}" srcOrd="0" destOrd="0" presId="urn:microsoft.com/office/officeart/2018/5/layout/CenteredIconLabelDescriptionList"/>
    <dgm:cxn modelId="{1D3AE362-34F3-47EF-AA5A-A7AE639392E7}" srcId="{888CCA3D-1358-48B3-AE03-2C2EE4413447}" destId="{B87CF451-90DE-49B5-8484-5ACF64F25492}" srcOrd="0" destOrd="0" parTransId="{096683D6-3F20-4E5F-BF65-2D184140F71C}" sibTransId="{217C703E-4E70-46BC-A9AD-CE1660A28B5C}"/>
    <dgm:cxn modelId="{D77BEB46-D65F-46E2-AA2A-E96FB4B6ADC5}" type="presOf" srcId="{CBF44D4D-41BF-4657-8E57-58178DE3A0F5}" destId="{381B8E15-4464-4A39-B2FE-6A504CA0A1FE}" srcOrd="0" destOrd="0" presId="urn:microsoft.com/office/officeart/2018/5/layout/CenteredIconLabelDescriptionList"/>
    <dgm:cxn modelId="{E1BF626A-729B-41C9-90D5-BD82FBFF7A02}" type="presOf" srcId="{5A6F6572-110B-412E-A591-0FE79B0AB426}" destId="{381B8E15-4464-4A39-B2FE-6A504CA0A1FE}" srcOrd="0" destOrd="3" presId="urn:microsoft.com/office/officeart/2018/5/layout/CenteredIconLabelDescriptionList"/>
    <dgm:cxn modelId="{D22CFE4B-0BCE-4492-BC36-989C7F3CCFFE}" type="presOf" srcId="{40C658CB-2A44-4517-831D-BF40CB10CC24}" destId="{381B8E15-4464-4A39-B2FE-6A504CA0A1FE}" srcOrd="0" destOrd="1" presId="urn:microsoft.com/office/officeart/2018/5/layout/CenteredIconLabelDescriptionList"/>
    <dgm:cxn modelId="{52B14977-514F-4419-8D73-975987C564D6}" type="presOf" srcId="{49EB2D71-71B1-462B-9937-FC5E55CFB2CE}" destId="{381B8E15-4464-4A39-B2FE-6A504CA0A1FE}" srcOrd="0" destOrd="2" presId="urn:microsoft.com/office/officeart/2018/5/layout/CenteredIconLabelDescriptionList"/>
    <dgm:cxn modelId="{0BEDA996-F39D-4A0E-A870-52FA0D3230D1}" srcId="{F801F406-80CF-4CAB-AE48-B2A5370204D7}" destId="{49EB2D71-71B1-462B-9937-FC5E55CFB2CE}" srcOrd="2" destOrd="0" parTransId="{B796BA84-F4B1-4475-88E2-BF92ECEFB6FB}" sibTransId="{096ADBCA-D533-4990-9F4C-8207A24A3EB3}"/>
    <dgm:cxn modelId="{0759799A-62AB-4F51-9836-67311D3A86E3}" type="presOf" srcId="{888CCA3D-1358-48B3-AE03-2C2EE4413447}" destId="{6034254A-4394-4743-804A-94FBA3023B76}" srcOrd="0" destOrd="0" presId="urn:microsoft.com/office/officeart/2018/5/layout/CenteredIconLabelDescriptionList"/>
    <dgm:cxn modelId="{27F4D5A7-EA8B-4C05-BBC8-7419AD8DCED6}" srcId="{F801F406-80CF-4CAB-AE48-B2A5370204D7}" destId="{40C658CB-2A44-4517-831D-BF40CB10CC24}" srcOrd="1" destOrd="0" parTransId="{C8B2EFA4-D160-4162-888C-366B6B7AE056}" sibTransId="{0EEE1928-DAB1-40C6-893B-9150E5FB5227}"/>
    <dgm:cxn modelId="{422BD6C0-EFA0-46F5-8E8C-F957E81DCE68}" srcId="{F801F406-80CF-4CAB-AE48-B2A5370204D7}" destId="{5A6F6572-110B-412E-A591-0FE79B0AB426}" srcOrd="3" destOrd="0" parTransId="{E34992D5-6BAF-40DE-AF7D-4EF7536D7F19}" sibTransId="{35A8301F-0FF8-4815-9615-D76B139632D8}"/>
    <dgm:cxn modelId="{5C41CDDA-CA7C-4DFB-8440-03790FF135C1}" srcId="{F801F406-80CF-4CAB-AE48-B2A5370204D7}" destId="{CBF44D4D-41BF-4657-8E57-58178DE3A0F5}" srcOrd="0" destOrd="0" parTransId="{2F3D5AF5-23F1-48CB-A407-F3D06DD18248}" sibTransId="{F532D68A-35F1-48FF-BB8E-8811458B8B5B}"/>
    <dgm:cxn modelId="{9638C9E8-3977-4BB8-87D7-A6D2F99E00A5}" srcId="{888CCA3D-1358-48B3-AE03-2C2EE4413447}" destId="{4EBEBA56-67A3-4AD3-8E87-D53BF3072547}" srcOrd="1" destOrd="0" parTransId="{DA8E54D8-64B1-4341-883E-D9AD9A72500B}" sibTransId="{50056D48-A3EC-4154-8DFC-DB863F0ED3B7}"/>
    <dgm:cxn modelId="{08CAAD30-9EEE-4CF4-BAE4-4F8FC05451DD}" type="presParOf" srcId="{6034254A-4394-4743-804A-94FBA3023B76}" destId="{33922453-5162-4C24-A5E9-F9C112FDDC11}" srcOrd="0" destOrd="0" presId="urn:microsoft.com/office/officeart/2018/5/layout/CenteredIconLabelDescriptionList"/>
    <dgm:cxn modelId="{6847361F-749B-4BE6-8C98-E4D1C90B3EA9}" type="presParOf" srcId="{33922453-5162-4C24-A5E9-F9C112FDDC11}" destId="{506CEA42-D67E-43DF-9DE2-12F40FF59567}" srcOrd="0" destOrd="0" presId="urn:microsoft.com/office/officeart/2018/5/layout/CenteredIconLabelDescriptionList"/>
    <dgm:cxn modelId="{207E8DA2-0500-4151-967D-DD366C605B85}" type="presParOf" srcId="{33922453-5162-4C24-A5E9-F9C112FDDC11}" destId="{D3818BCD-53DB-4A68-B976-C3BFB16B8ADB}" srcOrd="1" destOrd="0" presId="urn:microsoft.com/office/officeart/2018/5/layout/CenteredIconLabelDescriptionList"/>
    <dgm:cxn modelId="{230EF6CA-1E86-45CC-BFF0-219D565886D1}" type="presParOf" srcId="{33922453-5162-4C24-A5E9-F9C112FDDC11}" destId="{3D309C57-1C42-4923-AACB-BB4DBA96B050}" srcOrd="2" destOrd="0" presId="urn:microsoft.com/office/officeart/2018/5/layout/CenteredIconLabelDescriptionList"/>
    <dgm:cxn modelId="{90BA590D-B337-46E4-B698-D28B23093462}" type="presParOf" srcId="{33922453-5162-4C24-A5E9-F9C112FDDC11}" destId="{E9A02BB3-4C66-4709-82BD-7CC3244B3BDF}" srcOrd="3" destOrd="0" presId="urn:microsoft.com/office/officeart/2018/5/layout/CenteredIconLabelDescriptionList"/>
    <dgm:cxn modelId="{31C0420A-C722-4114-B4D1-6402BF8F6C78}" type="presParOf" srcId="{33922453-5162-4C24-A5E9-F9C112FDDC11}" destId="{348557BE-3FBF-4676-91C9-274D988A217E}" srcOrd="4" destOrd="0" presId="urn:microsoft.com/office/officeart/2018/5/layout/CenteredIconLabelDescriptionList"/>
    <dgm:cxn modelId="{F099AEA4-B8E1-4345-B3DA-FC4080BE265B}" type="presParOf" srcId="{6034254A-4394-4743-804A-94FBA3023B76}" destId="{C2064555-3C37-49EF-AEB5-03F071DE876B}" srcOrd="1" destOrd="0" presId="urn:microsoft.com/office/officeart/2018/5/layout/CenteredIconLabelDescriptionList"/>
    <dgm:cxn modelId="{8A2FE357-B7C3-4369-AE4B-4AA99CEC3165}" type="presParOf" srcId="{6034254A-4394-4743-804A-94FBA3023B76}" destId="{1636C311-6B93-411C-93F4-FCA13C6EDF32}" srcOrd="2" destOrd="0" presId="urn:microsoft.com/office/officeart/2018/5/layout/CenteredIconLabelDescriptionList"/>
    <dgm:cxn modelId="{2FA44077-2543-4B94-805E-66E1AB38AED8}" type="presParOf" srcId="{1636C311-6B93-411C-93F4-FCA13C6EDF32}" destId="{6B7C4E0A-1AF5-40E8-8346-4276474E267F}" srcOrd="0" destOrd="0" presId="urn:microsoft.com/office/officeart/2018/5/layout/CenteredIconLabelDescriptionList"/>
    <dgm:cxn modelId="{16C889BF-1BC1-4125-B0CB-BC5ABBE60826}" type="presParOf" srcId="{1636C311-6B93-411C-93F4-FCA13C6EDF32}" destId="{DB2839A0-98D0-43D1-A170-3B19555EE5B4}" srcOrd="1" destOrd="0" presId="urn:microsoft.com/office/officeart/2018/5/layout/CenteredIconLabelDescriptionList"/>
    <dgm:cxn modelId="{952D016C-6ED7-4AA9-A4D3-AD289337D1D7}" type="presParOf" srcId="{1636C311-6B93-411C-93F4-FCA13C6EDF32}" destId="{58493D29-AEFF-4277-8B61-E681A6E5DE04}" srcOrd="2" destOrd="0" presId="urn:microsoft.com/office/officeart/2018/5/layout/CenteredIconLabelDescriptionList"/>
    <dgm:cxn modelId="{4FC48122-5E1B-40BC-A003-54E7DA1AB8AE}" type="presParOf" srcId="{1636C311-6B93-411C-93F4-FCA13C6EDF32}" destId="{23400D31-8289-43D0-B508-C3ECB34A03E2}" srcOrd="3" destOrd="0" presId="urn:microsoft.com/office/officeart/2018/5/layout/CenteredIconLabelDescriptionList"/>
    <dgm:cxn modelId="{276C6DAD-7A50-45A7-888A-37666F7205A2}" type="presParOf" srcId="{1636C311-6B93-411C-93F4-FCA13C6EDF32}" destId="{A123CD42-82A6-4A7C-8F8F-CC36036C739F}" srcOrd="4" destOrd="0" presId="urn:microsoft.com/office/officeart/2018/5/layout/CenteredIconLabelDescriptionList"/>
    <dgm:cxn modelId="{2EC12DB4-81E1-44FB-9535-BF4F09E1FFC9}" type="presParOf" srcId="{6034254A-4394-4743-804A-94FBA3023B76}" destId="{03A86782-D165-4C0C-AFF8-BB35502035AC}" srcOrd="3" destOrd="0" presId="urn:microsoft.com/office/officeart/2018/5/layout/CenteredIconLabelDescriptionList"/>
    <dgm:cxn modelId="{62361595-0B3F-49A2-946A-65E276F028B2}" type="presParOf" srcId="{6034254A-4394-4743-804A-94FBA3023B76}" destId="{08BA45B4-E679-48D5-8FB8-2E6FAD4E617B}" srcOrd="4" destOrd="0" presId="urn:microsoft.com/office/officeart/2018/5/layout/CenteredIconLabelDescriptionList"/>
    <dgm:cxn modelId="{E53D2809-5543-4CCA-9EE9-2A3D94D004A4}" type="presParOf" srcId="{08BA45B4-E679-48D5-8FB8-2E6FAD4E617B}" destId="{45318B82-0D81-47B4-9D0D-6F4628A53105}" srcOrd="0" destOrd="0" presId="urn:microsoft.com/office/officeart/2018/5/layout/CenteredIconLabelDescriptionList"/>
    <dgm:cxn modelId="{98211016-7FD9-4712-980F-78AC57CC4942}" type="presParOf" srcId="{08BA45B4-E679-48D5-8FB8-2E6FAD4E617B}" destId="{8A3CEC1A-6F7B-4B31-8BC3-7E4DA30E2371}" srcOrd="1" destOrd="0" presId="urn:microsoft.com/office/officeart/2018/5/layout/CenteredIconLabelDescriptionList"/>
    <dgm:cxn modelId="{9AAEED4D-3459-4AE2-A31B-C3FB1C3A995E}" type="presParOf" srcId="{08BA45B4-E679-48D5-8FB8-2E6FAD4E617B}" destId="{740B5C73-C783-4E07-90FC-DDDDA6B21818}" srcOrd="2" destOrd="0" presId="urn:microsoft.com/office/officeart/2018/5/layout/CenteredIconLabelDescriptionList"/>
    <dgm:cxn modelId="{F6ADAEEA-0E79-4BDB-9345-D236A90776EC}" type="presParOf" srcId="{08BA45B4-E679-48D5-8FB8-2E6FAD4E617B}" destId="{B4E02392-37FA-4073-95CC-DB4CB39D67DF}" srcOrd="3" destOrd="0" presId="urn:microsoft.com/office/officeart/2018/5/layout/CenteredIconLabelDescriptionList"/>
    <dgm:cxn modelId="{98072C7E-4B0B-4CED-8BC8-8809E8C064BD}" type="presParOf" srcId="{08BA45B4-E679-48D5-8FB8-2E6FAD4E617B}" destId="{381B8E15-4464-4A39-B2FE-6A504CA0A1FE}"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9376155-793D-47A3-95E6-CA12B020124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22F3C01-E230-4F74-9CC3-974F9155D5E9}">
      <dgm:prSet/>
      <dgm:spPr/>
      <dgm:t>
        <a:bodyPr/>
        <a:lstStyle/>
        <a:p>
          <a:r>
            <a:rPr lang="fr-FR"/>
            <a:t>Rappel, 3 phases : </a:t>
          </a:r>
          <a:endParaRPr lang="en-US"/>
        </a:p>
      </dgm:t>
    </dgm:pt>
    <dgm:pt modelId="{260B6598-5BC3-451B-B59D-82377463CCE2}" type="parTrans" cxnId="{1401F3D4-742D-4530-AD50-13CF0FEE84C6}">
      <dgm:prSet/>
      <dgm:spPr/>
      <dgm:t>
        <a:bodyPr/>
        <a:lstStyle/>
        <a:p>
          <a:endParaRPr lang="en-US"/>
        </a:p>
      </dgm:t>
    </dgm:pt>
    <dgm:pt modelId="{90B2F532-DDDF-4E4D-976D-2E93228E8B87}" type="sibTrans" cxnId="{1401F3D4-742D-4530-AD50-13CF0FEE84C6}">
      <dgm:prSet/>
      <dgm:spPr/>
      <dgm:t>
        <a:bodyPr/>
        <a:lstStyle/>
        <a:p>
          <a:endParaRPr lang="en-US"/>
        </a:p>
      </dgm:t>
    </dgm:pt>
    <dgm:pt modelId="{E8547276-F230-4799-9C95-342B5319F1B9}">
      <dgm:prSet/>
      <dgm:spPr/>
      <dgm:t>
        <a:bodyPr/>
        <a:lstStyle/>
        <a:p>
          <a:r>
            <a:rPr lang="fr-FR"/>
            <a:t>ETUDE : Genèse de l’idée + Business Plan</a:t>
          </a:r>
          <a:endParaRPr lang="en-US"/>
        </a:p>
      </dgm:t>
    </dgm:pt>
    <dgm:pt modelId="{8CBB5516-B8AC-4F0C-8BC7-A79192C6DD2F}" type="parTrans" cxnId="{092801E2-4833-4311-B344-9E3C385B3A29}">
      <dgm:prSet/>
      <dgm:spPr/>
      <dgm:t>
        <a:bodyPr/>
        <a:lstStyle/>
        <a:p>
          <a:endParaRPr lang="en-US"/>
        </a:p>
      </dgm:t>
    </dgm:pt>
    <dgm:pt modelId="{CCD3C160-94F1-4665-807F-C30146F5B4CD}" type="sibTrans" cxnId="{092801E2-4833-4311-B344-9E3C385B3A29}">
      <dgm:prSet/>
      <dgm:spPr/>
      <dgm:t>
        <a:bodyPr/>
        <a:lstStyle/>
        <a:p>
          <a:endParaRPr lang="en-US"/>
        </a:p>
      </dgm:t>
    </dgm:pt>
    <dgm:pt modelId="{84A1A589-567A-47B5-9FDB-F33BF2F96B0C}">
      <dgm:prSet/>
      <dgm:spPr/>
      <dgm:t>
        <a:bodyPr/>
        <a:lstStyle/>
        <a:p>
          <a:r>
            <a:rPr lang="fr-FR"/>
            <a:t>REALISATION : études commerciale, financière et juridique</a:t>
          </a:r>
          <a:endParaRPr lang="en-US"/>
        </a:p>
      </dgm:t>
    </dgm:pt>
    <dgm:pt modelId="{413C4EA6-FC9C-4393-9A77-04B143738A1B}" type="parTrans" cxnId="{FA6DD43E-F115-4861-AB2B-BC617E3194A3}">
      <dgm:prSet/>
      <dgm:spPr/>
      <dgm:t>
        <a:bodyPr/>
        <a:lstStyle/>
        <a:p>
          <a:endParaRPr lang="en-US"/>
        </a:p>
      </dgm:t>
    </dgm:pt>
    <dgm:pt modelId="{0D583687-8B32-44C2-ACED-598989008E2A}" type="sibTrans" cxnId="{FA6DD43E-F115-4861-AB2B-BC617E3194A3}">
      <dgm:prSet/>
      <dgm:spPr/>
      <dgm:t>
        <a:bodyPr/>
        <a:lstStyle/>
        <a:p>
          <a:endParaRPr lang="en-US"/>
        </a:p>
      </dgm:t>
    </dgm:pt>
    <dgm:pt modelId="{5003CC4E-56B6-41EB-BD30-C5A4A7C0DAF5}">
      <dgm:prSet/>
      <dgm:spPr/>
      <dgm:t>
        <a:bodyPr/>
        <a:lstStyle/>
        <a:p>
          <a:r>
            <a:rPr lang="fr-FR"/>
            <a:t>EXPLOITATION : évolution de l’activité </a:t>
          </a:r>
          <a:endParaRPr lang="en-US"/>
        </a:p>
      </dgm:t>
    </dgm:pt>
    <dgm:pt modelId="{2A007F60-5E36-418A-B43B-3BFBFA4FE21E}" type="parTrans" cxnId="{59305032-E21A-4CFD-BD6C-1F512598EF6B}">
      <dgm:prSet/>
      <dgm:spPr/>
      <dgm:t>
        <a:bodyPr/>
        <a:lstStyle/>
        <a:p>
          <a:endParaRPr lang="en-US"/>
        </a:p>
      </dgm:t>
    </dgm:pt>
    <dgm:pt modelId="{CB8D9923-039C-4A10-A2B9-BFFBC57189EF}" type="sibTrans" cxnId="{59305032-E21A-4CFD-BD6C-1F512598EF6B}">
      <dgm:prSet/>
      <dgm:spPr/>
      <dgm:t>
        <a:bodyPr/>
        <a:lstStyle/>
        <a:p>
          <a:endParaRPr lang="en-US"/>
        </a:p>
      </dgm:t>
    </dgm:pt>
    <dgm:pt modelId="{557CB91B-D854-4B15-821C-CBDD8CFC3C9C}" type="pres">
      <dgm:prSet presAssocID="{59376155-793D-47A3-95E6-CA12B020124A}" presName="root" presStyleCnt="0">
        <dgm:presLayoutVars>
          <dgm:dir/>
          <dgm:resizeHandles val="exact"/>
        </dgm:presLayoutVars>
      </dgm:prSet>
      <dgm:spPr/>
    </dgm:pt>
    <dgm:pt modelId="{4D353D91-E88E-45E5-8CC1-6223C974792F}" type="pres">
      <dgm:prSet presAssocID="{922F3C01-E230-4F74-9CC3-974F9155D5E9}" presName="compNode" presStyleCnt="0"/>
      <dgm:spPr/>
    </dgm:pt>
    <dgm:pt modelId="{11352B2D-9E5A-4999-82C7-94CC6D3ED61B}" type="pres">
      <dgm:prSet presAssocID="{922F3C01-E230-4F74-9CC3-974F9155D5E9}" presName="bgRect" presStyleLbl="bgShp" presStyleIdx="0" presStyleCnt="4"/>
      <dgm:spPr/>
    </dgm:pt>
    <dgm:pt modelId="{24EB233D-B971-4DC2-9F3A-3AE2D796B64D}" type="pres">
      <dgm:prSet presAssocID="{922F3C01-E230-4F74-9CC3-974F9155D5E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6D79E25D-11B3-4BF7-B009-B42DD3642342}" type="pres">
      <dgm:prSet presAssocID="{922F3C01-E230-4F74-9CC3-974F9155D5E9}" presName="spaceRect" presStyleCnt="0"/>
      <dgm:spPr/>
    </dgm:pt>
    <dgm:pt modelId="{61C72C83-C7FB-4459-AC35-AC049C66D761}" type="pres">
      <dgm:prSet presAssocID="{922F3C01-E230-4F74-9CC3-974F9155D5E9}" presName="parTx" presStyleLbl="revTx" presStyleIdx="0" presStyleCnt="4">
        <dgm:presLayoutVars>
          <dgm:chMax val="0"/>
          <dgm:chPref val="0"/>
        </dgm:presLayoutVars>
      </dgm:prSet>
      <dgm:spPr/>
    </dgm:pt>
    <dgm:pt modelId="{98A66617-83C6-4D28-B754-0DD11C670409}" type="pres">
      <dgm:prSet presAssocID="{90B2F532-DDDF-4E4D-976D-2E93228E8B87}" presName="sibTrans" presStyleCnt="0"/>
      <dgm:spPr/>
    </dgm:pt>
    <dgm:pt modelId="{A620BCD0-C2DF-46E7-B5B6-FB2EF3819C66}" type="pres">
      <dgm:prSet presAssocID="{E8547276-F230-4799-9C95-342B5319F1B9}" presName="compNode" presStyleCnt="0"/>
      <dgm:spPr/>
    </dgm:pt>
    <dgm:pt modelId="{550C0B34-5847-452D-9FD9-8E8906CD3980}" type="pres">
      <dgm:prSet presAssocID="{E8547276-F230-4799-9C95-342B5319F1B9}" presName="bgRect" presStyleLbl="bgShp" presStyleIdx="1" presStyleCnt="4"/>
      <dgm:spPr/>
    </dgm:pt>
    <dgm:pt modelId="{E8D7DC49-EE57-48B8-B5B0-888BC168E8EC}" type="pres">
      <dgm:prSet presAssocID="{E8547276-F230-4799-9C95-342B5319F1B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pographyMap"/>
        </a:ext>
      </dgm:extLst>
    </dgm:pt>
    <dgm:pt modelId="{5111D735-B118-48F3-9860-8A6850EBB68B}" type="pres">
      <dgm:prSet presAssocID="{E8547276-F230-4799-9C95-342B5319F1B9}" presName="spaceRect" presStyleCnt="0"/>
      <dgm:spPr/>
    </dgm:pt>
    <dgm:pt modelId="{EAD157DB-CD43-4923-A673-84DC510B8245}" type="pres">
      <dgm:prSet presAssocID="{E8547276-F230-4799-9C95-342B5319F1B9}" presName="parTx" presStyleLbl="revTx" presStyleIdx="1" presStyleCnt="4">
        <dgm:presLayoutVars>
          <dgm:chMax val="0"/>
          <dgm:chPref val="0"/>
        </dgm:presLayoutVars>
      </dgm:prSet>
      <dgm:spPr/>
    </dgm:pt>
    <dgm:pt modelId="{EC4313A9-F5CA-4A11-8466-3AF6CE3244E0}" type="pres">
      <dgm:prSet presAssocID="{CCD3C160-94F1-4665-807F-C30146F5B4CD}" presName="sibTrans" presStyleCnt="0"/>
      <dgm:spPr/>
    </dgm:pt>
    <dgm:pt modelId="{A72CAE08-E576-48E8-9DCA-15502306D78A}" type="pres">
      <dgm:prSet presAssocID="{84A1A589-567A-47B5-9FDB-F33BF2F96B0C}" presName="compNode" presStyleCnt="0"/>
      <dgm:spPr/>
    </dgm:pt>
    <dgm:pt modelId="{810E021B-69CE-4C91-9D59-911D461D4C3B}" type="pres">
      <dgm:prSet presAssocID="{84A1A589-567A-47B5-9FDB-F33BF2F96B0C}" presName="bgRect" presStyleLbl="bgShp" presStyleIdx="2" presStyleCnt="4"/>
      <dgm:spPr/>
    </dgm:pt>
    <dgm:pt modelId="{3DD50AF2-F27A-4F1D-8156-DA8BB5016963}" type="pres">
      <dgm:prSet presAssocID="{84A1A589-567A-47B5-9FDB-F33BF2F96B0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2E7D49DC-9AEB-4F29-99BD-3FF9D38007CE}" type="pres">
      <dgm:prSet presAssocID="{84A1A589-567A-47B5-9FDB-F33BF2F96B0C}" presName="spaceRect" presStyleCnt="0"/>
      <dgm:spPr/>
    </dgm:pt>
    <dgm:pt modelId="{D9B5EE7B-9C74-4927-99ED-296663485DEC}" type="pres">
      <dgm:prSet presAssocID="{84A1A589-567A-47B5-9FDB-F33BF2F96B0C}" presName="parTx" presStyleLbl="revTx" presStyleIdx="2" presStyleCnt="4">
        <dgm:presLayoutVars>
          <dgm:chMax val="0"/>
          <dgm:chPref val="0"/>
        </dgm:presLayoutVars>
      </dgm:prSet>
      <dgm:spPr/>
    </dgm:pt>
    <dgm:pt modelId="{78EF28C6-64DB-45A6-9826-CAE59CF7EFA8}" type="pres">
      <dgm:prSet presAssocID="{0D583687-8B32-44C2-ACED-598989008E2A}" presName="sibTrans" presStyleCnt="0"/>
      <dgm:spPr/>
    </dgm:pt>
    <dgm:pt modelId="{997DE52D-541C-4244-B72B-A19ECCE3A878}" type="pres">
      <dgm:prSet presAssocID="{5003CC4E-56B6-41EB-BD30-C5A4A7C0DAF5}" presName="compNode" presStyleCnt="0"/>
      <dgm:spPr/>
    </dgm:pt>
    <dgm:pt modelId="{3ED1FAA7-B636-44AA-BDE5-9675F50D91B7}" type="pres">
      <dgm:prSet presAssocID="{5003CC4E-56B6-41EB-BD30-C5A4A7C0DAF5}" presName="bgRect" presStyleLbl="bgShp" presStyleIdx="3" presStyleCnt="4"/>
      <dgm:spPr/>
    </dgm:pt>
    <dgm:pt modelId="{F82C548F-D804-4E4E-BA47-4DF7C5830E03}" type="pres">
      <dgm:prSet presAssocID="{5003CC4E-56B6-41EB-BD30-C5A4A7C0DAF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D3BB2D4A-8CE2-45C6-94D3-E143A2E9234F}" type="pres">
      <dgm:prSet presAssocID="{5003CC4E-56B6-41EB-BD30-C5A4A7C0DAF5}" presName="spaceRect" presStyleCnt="0"/>
      <dgm:spPr/>
    </dgm:pt>
    <dgm:pt modelId="{C1BF5028-7C43-4F80-A472-A85AB3EF7055}" type="pres">
      <dgm:prSet presAssocID="{5003CC4E-56B6-41EB-BD30-C5A4A7C0DAF5}" presName="parTx" presStyleLbl="revTx" presStyleIdx="3" presStyleCnt="4">
        <dgm:presLayoutVars>
          <dgm:chMax val="0"/>
          <dgm:chPref val="0"/>
        </dgm:presLayoutVars>
      </dgm:prSet>
      <dgm:spPr/>
    </dgm:pt>
  </dgm:ptLst>
  <dgm:cxnLst>
    <dgm:cxn modelId="{59305032-E21A-4CFD-BD6C-1F512598EF6B}" srcId="{59376155-793D-47A3-95E6-CA12B020124A}" destId="{5003CC4E-56B6-41EB-BD30-C5A4A7C0DAF5}" srcOrd="3" destOrd="0" parTransId="{2A007F60-5E36-418A-B43B-3BFBFA4FE21E}" sibTransId="{CB8D9923-039C-4A10-A2B9-BFFBC57189EF}"/>
    <dgm:cxn modelId="{FA6DD43E-F115-4861-AB2B-BC617E3194A3}" srcId="{59376155-793D-47A3-95E6-CA12B020124A}" destId="{84A1A589-567A-47B5-9FDB-F33BF2F96B0C}" srcOrd="2" destOrd="0" parTransId="{413C4EA6-FC9C-4393-9A77-04B143738A1B}" sibTransId="{0D583687-8B32-44C2-ACED-598989008E2A}"/>
    <dgm:cxn modelId="{CB814C6D-7424-468A-AE3D-F35AFE71608E}" type="presOf" srcId="{84A1A589-567A-47B5-9FDB-F33BF2F96B0C}" destId="{D9B5EE7B-9C74-4927-99ED-296663485DEC}" srcOrd="0" destOrd="0" presId="urn:microsoft.com/office/officeart/2018/2/layout/IconVerticalSolidList"/>
    <dgm:cxn modelId="{83D9B94E-40C7-420D-878D-F616715351B6}" type="presOf" srcId="{59376155-793D-47A3-95E6-CA12B020124A}" destId="{557CB91B-D854-4B15-821C-CBDD8CFC3C9C}" srcOrd="0" destOrd="0" presId="urn:microsoft.com/office/officeart/2018/2/layout/IconVerticalSolidList"/>
    <dgm:cxn modelId="{AABB928D-DDF6-4170-B382-CCAF92C21030}" type="presOf" srcId="{E8547276-F230-4799-9C95-342B5319F1B9}" destId="{EAD157DB-CD43-4923-A673-84DC510B8245}" srcOrd="0" destOrd="0" presId="urn:microsoft.com/office/officeart/2018/2/layout/IconVerticalSolidList"/>
    <dgm:cxn modelId="{1401F3D4-742D-4530-AD50-13CF0FEE84C6}" srcId="{59376155-793D-47A3-95E6-CA12B020124A}" destId="{922F3C01-E230-4F74-9CC3-974F9155D5E9}" srcOrd="0" destOrd="0" parTransId="{260B6598-5BC3-451B-B59D-82377463CCE2}" sibTransId="{90B2F532-DDDF-4E4D-976D-2E93228E8B87}"/>
    <dgm:cxn modelId="{092801E2-4833-4311-B344-9E3C385B3A29}" srcId="{59376155-793D-47A3-95E6-CA12B020124A}" destId="{E8547276-F230-4799-9C95-342B5319F1B9}" srcOrd="1" destOrd="0" parTransId="{8CBB5516-B8AC-4F0C-8BC7-A79192C6DD2F}" sibTransId="{CCD3C160-94F1-4665-807F-C30146F5B4CD}"/>
    <dgm:cxn modelId="{0A6D1AEE-CF89-44F3-AB51-2D522F846DD5}" type="presOf" srcId="{5003CC4E-56B6-41EB-BD30-C5A4A7C0DAF5}" destId="{C1BF5028-7C43-4F80-A472-A85AB3EF7055}" srcOrd="0" destOrd="0" presId="urn:microsoft.com/office/officeart/2018/2/layout/IconVerticalSolidList"/>
    <dgm:cxn modelId="{004FEDF6-D457-409E-8C9C-FA828E1688A5}" type="presOf" srcId="{922F3C01-E230-4F74-9CC3-974F9155D5E9}" destId="{61C72C83-C7FB-4459-AC35-AC049C66D761}" srcOrd="0" destOrd="0" presId="urn:microsoft.com/office/officeart/2018/2/layout/IconVerticalSolidList"/>
    <dgm:cxn modelId="{185321A6-34FF-4C73-98CB-D11A79D1017C}" type="presParOf" srcId="{557CB91B-D854-4B15-821C-CBDD8CFC3C9C}" destId="{4D353D91-E88E-45E5-8CC1-6223C974792F}" srcOrd="0" destOrd="0" presId="urn:microsoft.com/office/officeart/2018/2/layout/IconVerticalSolidList"/>
    <dgm:cxn modelId="{0B4EAC53-E7C8-451D-B472-D434787519FF}" type="presParOf" srcId="{4D353D91-E88E-45E5-8CC1-6223C974792F}" destId="{11352B2D-9E5A-4999-82C7-94CC6D3ED61B}" srcOrd="0" destOrd="0" presId="urn:microsoft.com/office/officeart/2018/2/layout/IconVerticalSolidList"/>
    <dgm:cxn modelId="{7CCAC08B-7BC1-47C1-BE9F-04D9D4461C5E}" type="presParOf" srcId="{4D353D91-E88E-45E5-8CC1-6223C974792F}" destId="{24EB233D-B971-4DC2-9F3A-3AE2D796B64D}" srcOrd="1" destOrd="0" presId="urn:microsoft.com/office/officeart/2018/2/layout/IconVerticalSolidList"/>
    <dgm:cxn modelId="{CABBAA50-B920-4AA5-88A1-2E988A07B62C}" type="presParOf" srcId="{4D353D91-E88E-45E5-8CC1-6223C974792F}" destId="{6D79E25D-11B3-4BF7-B009-B42DD3642342}" srcOrd="2" destOrd="0" presId="urn:microsoft.com/office/officeart/2018/2/layout/IconVerticalSolidList"/>
    <dgm:cxn modelId="{BFFA8C16-C491-48E5-8E8E-6EDED2008D8A}" type="presParOf" srcId="{4D353D91-E88E-45E5-8CC1-6223C974792F}" destId="{61C72C83-C7FB-4459-AC35-AC049C66D761}" srcOrd="3" destOrd="0" presId="urn:microsoft.com/office/officeart/2018/2/layout/IconVerticalSolidList"/>
    <dgm:cxn modelId="{8BF218FA-A243-4D2B-85F3-E5FB4A953B23}" type="presParOf" srcId="{557CB91B-D854-4B15-821C-CBDD8CFC3C9C}" destId="{98A66617-83C6-4D28-B754-0DD11C670409}" srcOrd="1" destOrd="0" presId="urn:microsoft.com/office/officeart/2018/2/layout/IconVerticalSolidList"/>
    <dgm:cxn modelId="{C7D16B16-F200-4A80-8466-0A95C9864FC8}" type="presParOf" srcId="{557CB91B-D854-4B15-821C-CBDD8CFC3C9C}" destId="{A620BCD0-C2DF-46E7-B5B6-FB2EF3819C66}" srcOrd="2" destOrd="0" presId="urn:microsoft.com/office/officeart/2018/2/layout/IconVerticalSolidList"/>
    <dgm:cxn modelId="{7F1BAB5C-87D4-4D87-A5E1-26AEAEE79277}" type="presParOf" srcId="{A620BCD0-C2DF-46E7-B5B6-FB2EF3819C66}" destId="{550C0B34-5847-452D-9FD9-8E8906CD3980}" srcOrd="0" destOrd="0" presId="urn:microsoft.com/office/officeart/2018/2/layout/IconVerticalSolidList"/>
    <dgm:cxn modelId="{26C9F734-D4C9-42EA-8772-54C641360794}" type="presParOf" srcId="{A620BCD0-C2DF-46E7-B5B6-FB2EF3819C66}" destId="{E8D7DC49-EE57-48B8-B5B0-888BC168E8EC}" srcOrd="1" destOrd="0" presId="urn:microsoft.com/office/officeart/2018/2/layout/IconVerticalSolidList"/>
    <dgm:cxn modelId="{894D5A29-F255-4CBF-9B05-E850DF5EBB73}" type="presParOf" srcId="{A620BCD0-C2DF-46E7-B5B6-FB2EF3819C66}" destId="{5111D735-B118-48F3-9860-8A6850EBB68B}" srcOrd="2" destOrd="0" presId="urn:microsoft.com/office/officeart/2018/2/layout/IconVerticalSolidList"/>
    <dgm:cxn modelId="{26618E9D-7966-4F30-B1B5-DEE578D3A715}" type="presParOf" srcId="{A620BCD0-C2DF-46E7-B5B6-FB2EF3819C66}" destId="{EAD157DB-CD43-4923-A673-84DC510B8245}" srcOrd="3" destOrd="0" presId="urn:microsoft.com/office/officeart/2018/2/layout/IconVerticalSolidList"/>
    <dgm:cxn modelId="{176D4243-1266-4D03-B6CE-94B7BDC002E0}" type="presParOf" srcId="{557CB91B-D854-4B15-821C-CBDD8CFC3C9C}" destId="{EC4313A9-F5CA-4A11-8466-3AF6CE3244E0}" srcOrd="3" destOrd="0" presId="urn:microsoft.com/office/officeart/2018/2/layout/IconVerticalSolidList"/>
    <dgm:cxn modelId="{8F66F2DB-EF43-4608-B488-DF9D1D54233C}" type="presParOf" srcId="{557CB91B-D854-4B15-821C-CBDD8CFC3C9C}" destId="{A72CAE08-E576-48E8-9DCA-15502306D78A}" srcOrd="4" destOrd="0" presId="urn:microsoft.com/office/officeart/2018/2/layout/IconVerticalSolidList"/>
    <dgm:cxn modelId="{A78CA17E-6E53-415E-A07D-3C5FD5125AA1}" type="presParOf" srcId="{A72CAE08-E576-48E8-9DCA-15502306D78A}" destId="{810E021B-69CE-4C91-9D59-911D461D4C3B}" srcOrd="0" destOrd="0" presId="urn:microsoft.com/office/officeart/2018/2/layout/IconVerticalSolidList"/>
    <dgm:cxn modelId="{A0082228-D708-40ED-B26A-D1AC05AB707A}" type="presParOf" srcId="{A72CAE08-E576-48E8-9DCA-15502306D78A}" destId="{3DD50AF2-F27A-4F1D-8156-DA8BB5016963}" srcOrd="1" destOrd="0" presId="urn:microsoft.com/office/officeart/2018/2/layout/IconVerticalSolidList"/>
    <dgm:cxn modelId="{CFBFA828-469C-433D-B3DF-2577A11CD8EB}" type="presParOf" srcId="{A72CAE08-E576-48E8-9DCA-15502306D78A}" destId="{2E7D49DC-9AEB-4F29-99BD-3FF9D38007CE}" srcOrd="2" destOrd="0" presId="urn:microsoft.com/office/officeart/2018/2/layout/IconVerticalSolidList"/>
    <dgm:cxn modelId="{BC1B0D3B-D7D4-4556-927C-BEC92F35053B}" type="presParOf" srcId="{A72CAE08-E576-48E8-9DCA-15502306D78A}" destId="{D9B5EE7B-9C74-4927-99ED-296663485DEC}" srcOrd="3" destOrd="0" presId="urn:microsoft.com/office/officeart/2018/2/layout/IconVerticalSolidList"/>
    <dgm:cxn modelId="{3C72F2B0-A1F3-449A-A5C0-F8655ADD14A7}" type="presParOf" srcId="{557CB91B-D854-4B15-821C-CBDD8CFC3C9C}" destId="{78EF28C6-64DB-45A6-9826-CAE59CF7EFA8}" srcOrd="5" destOrd="0" presId="urn:microsoft.com/office/officeart/2018/2/layout/IconVerticalSolidList"/>
    <dgm:cxn modelId="{4302D040-5F57-48E7-89E2-0E3E22B894C2}" type="presParOf" srcId="{557CB91B-D854-4B15-821C-CBDD8CFC3C9C}" destId="{997DE52D-541C-4244-B72B-A19ECCE3A878}" srcOrd="6" destOrd="0" presId="urn:microsoft.com/office/officeart/2018/2/layout/IconVerticalSolidList"/>
    <dgm:cxn modelId="{03DB58D3-41F5-48F4-BAFB-DDFF8D04A692}" type="presParOf" srcId="{997DE52D-541C-4244-B72B-A19ECCE3A878}" destId="{3ED1FAA7-B636-44AA-BDE5-9675F50D91B7}" srcOrd="0" destOrd="0" presId="urn:microsoft.com/office/officeart/2018/2/layout/IconVerticalSolidList"/>
    <dgm:cxn modelId="{767F3773-BE03-48D4-B07F-396D66D57D05}" type="presParOf" srcId="{997DE52D-541C-4244-B72B-A19ECCE3A878}" destId="{F82C548F-D804-4E4E-BA47-4DF7C5830E03}" srcOrd="1" destOrd="0" presId="urn:microsoft.com/office/officeart/2018/2/layout/IconVerticalSolidList"/>
    <dgm:cxn modelId="{E7C1D7B3-AB69-4517-B8C4-633F94193172}" type="presParOf" srcId="{997DE52D-541C-4244-B72B-A19ECCE3A878}" destId="{D3BB2D4A-8CE2-45C6-94D3-E143A2E9234F}" srcOrd="2" destOrd="0" presId="urn:microsoft.com/office/officeart/2018/2/layout/IconVerticalSolidList"/>
    <dgm:cxn modelId="{F30C9050-C4AF-410E-8239-CAFCE3F4A3F6}" type="presParOf" srcId="{997DE52D-541C-4244-B72B-A19ECCE3A878}" destId="{C1BF5028-7C43-4F80-A472-A85AB3EF705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88B32E-9481-46E6-97C2-8C5B8889D58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2E62F39-7CEC-4012-88EF-75C699A947AE}">
      <dgm:prSet/>
      <dgm:spPr/>
      <dgm:t>
        <a:bodyPr/>
        <a:lstStyle/>
        <a:p>
          <a:r>
            <a:rPr lang="fr-FR"/>
            <a:t>Interactivité</a:t>
          </a:r>
          <a:endParaRPr lang="en-US"/>
        </a:p>
      </dgm:t>
    </dgm:pt>
    <dgm:pt modelId="{18827F19-6E8D-4AB4-AF94-B394E608C06D}" type="parTrans" cxnId="{7C2AA625-5DBD-4021-956F-BBF14457ED7E}">
      <dgm:prSet/>
      <dgm:spPr/>
      <dgm:t>
        <a:bodyPr/>
        <a:lstStyle/>
        <a:p>
          <a:endParaRPr lang="en-US"/>
        </a:p>
      </dgm:t>
    </dgm:pt>
    <dgm:pt modelId="{74469E3A-E786-4746-96DD-C9494CD1D045}" type="sibTrans" cxnId="{7C2AA625-5DBD-4021-956F-BBF14457ED7E}">
      <dgm:prSet/>
      <dgm:spPr/>
      <dgm:t>
        <a:bodyPr/>
        <a:lstStyle/>
        <a:p>
          <a:endParaRPr lang="en-US"/>
        </a:p>
      </dgm:t>
    </dgm:pt>
    <dgm:pt modelId="{44027F0E-8451-4B7E-A22B-C38A866C7405}">
      <dgm:prSet/>
      <dgm:spPr/>
      <dgm:t>
        <a:bodyPr/>
        <a:lstStyle/>
        <a:p>
          <a:r>
            <a:rPr lang="fr-FR"/>
            <a:t>Méthode de création d’un business </a:t>
          </a:r>
          <a:endParaRPr lang="en-US"/>
        </a:p>
      </dgm:t>
    </dgm:pt>
    <dgm:pt modelId="{9D588729-7FE7-4DF7-B7C1-1982AAF6ECFC}" type="parTrans" cxnId="{4088E344-681B-4209-BF24-EDAFE9A5F186}">
      <dgm:prSet/>
      <dgm:spPr/>
      <dgm:t>
        <a:bodyPr/>
        <a:lstStyle/>
        <a:p>
          <a:endParaRPr lang="en-US"/>
        </a:p>
      </dgm:t>
    </dgm:pt>
    <dgm:pt modelId="{99F10379-D600-4418-BA12-24C25CCF1695}" type="sibTrans" cxnId="{4088E344-681B-4209-BF24-EDAFE9A5F186}">
      <dgm:prSet/>
      <dgm:spPr/>
      <dgm:t>
        <a:bodyPr/>
        <a:lstStyle/>
        <a:p>
          <a:endParaRPr lang="en-US"/>
        </a:p>
      </dgm:t>
    </dgm:pt>
    <dgm:pt modelId="{D05BE654-BE45-4E17-B065-52F464C13AC0}">
      <dgm:prSet/>
      <dgm:spPr/>
      <dgm:t>
        <a:bodyPr/>
        <a:lstStyle/>
        <a:p>
          <a:r>
            <a:rPr lang="fr-FR"/>
            <a:t>Utilisation de vidés et cas réels</a:t>
          </a:r>
          <a:endParaRPr lang="en-US"/>
        </a:p>
      </dgm:t>
    </dgm:pt>
    <dgm:pt modelId="{302BAE4B-170B-44D0-BEF3-52C55DE15F7D}" type="parTrans" cxnId="{F45761A8-0BC4-402C-82AC-ED3A0AB47AF6}">
      <dgm:prSet/>
      <dgm:spPr/>
      <dgm:t>
        <a:bodyPr/>
        <a:lstStyle/>
        <a:p>
          <a:endParaRPr lang="en-US"/>
        </a:p>
      </dgm:t>
    </dgm:pt>
    <dgm:pt modelId="{AD1E9D70-E638-4C1C-A506-FF829A7776FA}" type="sibTrans" cxnId="{F45761A8-0BC4-402C-82AC-ED3A0AB47AF6}">
      <dgm:prSet/>
      <dgm:spPr/>
      <dgm:t>
        <a:bodyPr/>
        <a:lstStyle/>
        <a:p>
          <a:endParaRPr lang="en-US"/>
        </a:p>
      </dgm:t>
    </dgm:pt>
    <dgm:pt modelId="{ECBB1806-70F2-420B-AA78-9107B8A3CA2E}">
      <dgm:prSet/>
      <dgm:spPr/>
      <dgm:t>
        <a:bodyPr/>
        <a:lstStyle/>
        <a:p>
          <a:r>
            <a:rPr lang="fr-FR"/>
            <a:t>Préparation des examens étudiants / professeur </a:t>
          </a:r>
          <a:endParaRPr lang="en-US"/>
        </a:p>
      </dgm:t>
    </dgm:pt>
    <dgm:pt modelId="{8BB9E41D-1CE5-4040-89DD-A46E2218D841}" type="parTrans" cxnId="{E664B7B5-C431-44B7-BF10-408967CA90F0}">
      <dgm:prSet/>
      <dgm:spPr/>
      <dgm:t>
        <a:bodyPr/>
        <a:lstStyle/>
        <a:p>
          <a:endParaRPr lang="en-US"/>
        </a:p>
      </dgm:t>
    </dgm:pt>
    <dgm:pt modelId="{1A165746-D9C6-4A4A-B079-54CEB96E49D2}" type="sibTrans" cxnId="{E664B7B5-C431-44B7-BF10-408967CA90F0}">
      <dgm:prSet/>
      <dgm:spPr/>
      <dgm:t>
        <a:bodyPr/>
        <a:lstStyle/>
        <a:p>
          <a:endParaRPr lang="en-US"/>
        </a:p>
      </dgm:t>
    </dgm:pt>
    <dgm:pt modelId="{0EC5AD6A-82A2-4E3F-A4D9-AF106E25EC3B}" type="pres">
      <dgm:prSet presAssocID="{6888B32E-9481-46E6-97C2-8C5B8889D58F}" presName="root" presStyleCnt="0">
        <dgm:presLayoutVars>
          <dgm:dir/>
          <dgm:resizeHandles val="exact"/>
        </dgm:presLayoutVars>
      </dgm:prSet>
      <dgm:spPr/>
    </dgm:pt>
    <dgm:pt modelId="{3C40B909-DDF7-46E1-B05C-5EDF2F3EA3BE}" type="pres">
      <dgm:prSet presAssocID="{C2E62F39-7CEC-4012-88EF-75C699A947AE}" presName="compNode" presStyleCnt="0"/>
      <dgm:spPr/>
    </dgm:pt>
    <dgm:pt modelId="{E3F8FF3A-428E-4610-A9EE-BB1B28D76C2C}" type="pres">
      <dgm:prSet presAssocID="{C2E62F39-7CEC-4012-88EF-75C699A947AE}" presName="bgRect" presStyleLbl="bgShp" presStyleIdx="0" presStyleCnt="4"/>
      <dgm:spPr/>
    </dgm:pt>
    <dgm:pt modelId="{3BAB6890-21F4-4853-93C1-B4B089E0841C}" type="pres">
      <dgm:prSet presAssocID="{C2E62F39-7CEC-4012-88EF-75C699A947A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jector screen"/>
        </a:ext>
      </dgm:extLst>
    </dgm:pt>
    <dgm:pt modelId="{7FCBEA4E-29AA-4DA2-BBB2-95D33B10C6E8}" type="pres">
      <dgm:prSet presAssocID="{C2E62F39-7CEC-4012-88EF-75C699A947AE}" presName="spaceRect" presStyleCnt="0"/>
      <dgm:spPr/>
    </dgm:pt>
    <dgm:pt modelId="{C5FABDE4-AFEB-4EDC-8596-2AA06AB675B4}" type="pres">
      <dgm:prSet presAssocID="{C2E62F39-7CEC-4012-88EF-75C699A947AE}" presName="parTx" presStyleLbl="revTx" presStyleIdx="0" presStyleCnt="4">
        <dgm:presLayoutVars>
          <dgm:chMax val="0"/>
          <dgm:chPref val="0"/>
        </dgm:presLayoutVars>
      </dgm:prSet>
      <dgm:spPr/>
    </dgm:pt>
    <dgm:pt modelId="{45C071EA-BF4F-4B59-9999-CFD3C1CD07A4}" type="pres">
      <dgm:prSet presAssocID="{74469E3A-E786-4746-96DD-C9494CD1D045}" presName="sibTrans" presStyleCnt="0"/>
      <dgm:spPr/>
    </dgm:pt>
    <dgm:pt modelId="{6FD9857E-93C1-4FF5-A48B-5F2A957DF097}" type="pres">
      <dgm:prSet presAssocID="{44027F0E-8451-4B7E-A22B-C38A866C7405}" presName="compNode" presStyleCnt="0"/>
      <dgm:spPr/>
    </dgm:pt>
    <dgm:pt modelId="{5E6CA3F9-FFEC-430A-988E-68B93FAC2E48}" type="pres">
      <dgm:prSet presAssocID="{44027F0E-8451-4B7E-A22B-C38A866C7405}" presName="bgRect" presStyleLbl="bgShp" presStyleIdx="1" presStyleCnt="4"/>
      <dgm:spPr/>
    </dgm:pt>
    <dgm:pt modelId="{662CF68C-B488-49CF-A807-612B2516F136}" type="pres">
      <dgm:prSet presAssocID="{44027F0E-8451-4B7E-A22B-C38A866C740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stitNotes2"/>
        </a:ext>
      </dgm:extLst>
    </dgm:pt>
    <dgm:pt modelId="{9645D09F-76C0-4E37-9B73-5B908D8A760D}" type="pres">
      <dgm:prSet presAssocID="{44027F0E-8451-4B7E-A22B-C38A866C7405}" presName="spaceRect" presStyleCnt="0"/>
      <dgm:spPr/>
    </dgm:pt>
    <dgm:pt modelId="{BC69F460-95ED-4EF0-8D72-1536F1BCB905}" type="pres">
      <dgm:prSet presAssocID="{44027F0E-8451-4B7E-A22B-C38A866C7405}" presName="parTx" presStyleLbl="revTx" presStyleIdx="1" presStyleCnt="4">
        <dgm:presLayoutVars>
          <dgm:chMax val="0"/>
          <dgm:chPref val="0"/>
        </dgm:presLayoutVars>
      </dgm:prSet>
      <dgm:spPr/>
    </dgm:pt>
    <dgm:pt modelId="{265CE8A0-11D9-41EF-8CF7-462F939C1331}" type="pres">
      <dgm:prSet presAssocID="{99F10379-D600-4418-BA12-24C25CCF1695}" presName="sibTrans" presStyleCnt="0"/>
      <dgm:spPr/>
    </dgm:pt>
    <dgm:pt modelId="{62999F7E-2E3F-4057-8ECD-75AB95AF4951}" type="pres">
      <dgm:prSet presAssocID="{D05BE654-BE45-4E17-B065-52F464C13AC0}" presName="compNode" presStyleCnt="0"/>
      <dgm:spPr/>
    </dgm:pt>
    <dgm:pt modelId="{8465615F-4B2F-4974-B879-7FD61F92907C}" type="pres">
      <dgm:prSet presAssocID="{D05BE654-BE45-4E17-B065-52F464C13AC0}" presName="bgRect" presStyleLbl="bgShp" presStyleIdx="2" presStyleCnt="4"/>
      <dgm:spPr/>
    </dgm:pt>
    <dgm:pt modelId="{6A3FE181-7D4E-41E2-BCEE-0C260E1937AD}" type="pres">
      <dgm:prSet presAssocID="{D05BE654-BE45-4E17-B065-52F464C13AC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C83E64EA-AB10-498C-8CF0-1474CF046D4C}" type="pres">
      <dgm:prSet presAssocID="{D05BE654-BE45-4E17-B065-52F464C13AC0}" presName="spaceRect" presStyleCnt="0"/>
      <dgm:spPr/>
    </dgm:pt>
    <dgm:pt modelId="{001AE128-ADBD-4B61-90C5-A4D537A1884B}" type="pres">
      <dgm:prSet presAssocID="{D05BE654-BE45-4E17-B065-52F464C13AC0}" presName="parTx" presStyleLbl="revTx" presStyleIdx="2" presStyleCnt="4">
        <dgm:presLayoutVars>
          <dgm:chMax val="0"/>
          <dgm:chPref val="0"/>
        </dgm:presLayoutVars>
      </dgm:prSet>
      <dgm:spPr/>
    </dgm:pt>
    <dgm:pt modelId="{57F0B6DD-01D4-40D4-BBE4-78B80E985FA5}" type="pres">
      <dgm:prSet presAssocID="{AD1E9D70-E638-4C1C-A506-FF829A7776FA}" presName="sibTrans" presStyleCnt="0"/>
      <dgm:spPr/>
    </dgm:pt>
    <dgm:pt modelId="{190D7925-0A31-4C75-B2D7-22A9063217DD}" type="pres">
      <dgm:prSet presAssocID="{ECBB1806-70F2-420B-AA78-9107B8A3CA2E}" presName="compNode" presStyleCnt="0"/>
      <dgm:spPr/>
    </dgm:pt>
    <dgm:pt modelId="{D5BD0CDC-13FE-4CF0-844D-DA299509F3CB}" type="pres">
      <dgm:prSet presAssocID="{ECBB1806-70F2-420B-AA78-9107B8A3CA2E}" presName="bgRect" presStyleLbl="bgShp" presStyleIdx="3" presStyleCnt="4"/>
      <dgm:spPr/>
    </dgm:pt>
    <dgm:pt modelId="{B4F605C9-15E9-4CE3-B9AB-22A3EA3D0C6E}" type="pres">
      <dgm:prSet presAssocID="{ECBB1806-70F2-420B-AA78-9107B8A3CA2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FD9D73F8-2A43-44C4-B331-A5D72051C369}" type="pres">
      <dgm:prSet presAssocID="{ECBB1806-70F2-420B-AA78-9107B8A3CA2E}" presName="spaceRect" presStyleCnt="0"/>
      <dgm:spPr/>
    </dgm:pt>
    <dgm:pt modelId="{4E0FFCF4-C2FB-4C6B-8F9D-7F86AC259E73}" type="pres">
      <dgm:prSet presAssocID="{ECBB1806-70F2-420B-AA78-9107B8A3CA2E}" presName="parTx" presStyleLbl="revTx" presStyleIdx="3" presStyleCnt="4">
        <dgm:presLayoutVars>
          <dgm:chMax val="0"/>
          <dgm:chPref val="0"/>
        </dgm:presLayoutVars>
      </dgm:prSet>
      <dgm:spPr/>
    </dgm:pt>
  </dgm:ptLst>
  <dgm:cxnLst>
    <dgm:cxn modelId="{4F60C81E-2D63-414A-829E-4C3582677815}" type="presOf" srcId="{6888B32E-9481-46E6-97C2-8C5B8889D58F}" destId="{0EC5AD6A-82A2-4E3F-A4D9-AF106E25EC3B}" srcOrd="0" destOrd="0" presId="urn:microsoft.com/office/officeart/2018/2/layout/IconVerticalSolidList"/>
    <dgm:cxn modelId="{7C2AA625-5DBD-4021-956F-BBF14457ED7E}" srcId="{6888B32E-9481-46E6-97C2-8C5B8889D58F}" destId="{C2E62F39-7CEC-4012-88EF-75C699A947AE}" srcOrd="0" destOrd="0" parTransId="{18827F19-6E8D-4AB4-AF94-B394E608C06D}" sibTransId="{74469E3A-E786-4746-96DD-C9494CD1D045}"/>
    <dgm:cxn modelId="{89F1672A-7D04-4B79-A887-FDC6880BB66D}" type="presOf" srcId="{D05BE654-BE45-4E17-B065-52F464C13AC0}" destId="{001AE128-ADBD-4B61-90C5-A4D537A1884B}" srcOrd="0" destOrd="0" presId="urn:microsoft.com/office/officeart/2018/2/layout/IconVerticalSolidList"/>
    <dgm:cxn modelId="{4088E344-681B-4209-BF24-EDAFE9A5F186}" srcId="{6888B32E-9481-46E6-97C2-8C5B8889D58F}" destId="{44027F0E-8451-4B7E-A22B-C38A866C7405}" srcOrd="1" destOrd="0" parTransId="{9D588729-7FE7-4DF7-B7C1-1982AAF6ECFC}" sibTransId="{99F10379-D600-4418-BA12-24C25CCF1695}"/>
    <dgm:cxn modelId="{5A6B0A4B-9725-494C-9806-CAB8677023CD}" type="presOf" srcId="{C2E62F39-7CEC-4012-88EF-75C699A947AE}" destId="{C5FABDE4-AFEB-4EDC-8596-2AA06AB675B4}" srcOrd="0" destOrd="0" presId="urn:microsoft.com/office/officeart/2018/2/layout/IconVerticalSolidList"/>
    <dgm:cxn modelId="{65111071-CDE9-4589-A5E4-462107EB939B}" type="presOf" srcId="{ECBB1806-70F2-420B-AA78-9107B8A3CA2E}" destId="{4E0FFCF4-C2FB-4C6B-8F9D-7F86AC259E73}" srcOrd="0" destOrd="0" presId="urn:microsoft.com/office/officeart/2018/2/layout/IconVerticalSolidList"/>
    <dgm:cxn modelId="{D9724285-4D39-4708-A931-4017D578D332}" type="presOf" srcId="{44027F0E-8451-4B7E-A22B-C38A866C7405}" destId="{BC69F460-95ED-4EF0-8D72-1536F1BCB905}" srcOrd="0" destOrd="0" presId="urn:microsoft.com/office/officeart/2018/2/layout/IconVerticalSolidList"/>
    <dgm:cxn modelId="{F45761A8-0BC4-402C-82AC-ED3A0AB47AF6}" srcId="{6888B32E-9481-46E6-97C2-8C5B8889D58F}" destId="{D05BE654-BE45-4E17-B065-52F464C13AC0}" srcOrd="2" destOrd="0" parTransId="{302BAE4B-170B-44D0-BEF3-52C55DE15F7D}" sibTransId="{AD1E9D70-E638-4C1C-A506-FF829A7776FA}"/>
    <dgm:cxn modelId="{E664B7B5-C431-44B7-BF10-408967CA90F0}" srcId="{6888B32E-9481-46E6-97C2-8C5B8889D58F}" destId="{ECBB1806-70F2-420B-AA78-9107B8A3CA2E}" srcOrd="3" destOrd="0" parTransId="{8BB9E41D-1CE5-4040-89DD-A46E2218D841}" sibTransId="{1A165746-D9C6-4A4A-B079-54CEB96E49D2}"/>
    <dgm:cxn modelId="{8C099754-2FD5-4CF3-B0A3-C364A871950B}" type="presParOf" srcId="{0EC5AD6A-82A2-4E3F-A4D9-AF106E25EC3B}" destId="{3C40B909-DDF7-46E1-B05C-5EDF2F3EA3BE}" srcOrd="0" destOrd="0" presId="urn:microsoft.com/office/officeart/2018/2/layout/IconVerticalSolidList"/>
    <dgm:cxn modelId="{67682387-FA9F-473E-A008-8154BAF2590A}" type="presParOf" srcId="{3C40B909-DDF7-46E1-B05C-5EDF2F3EA3BE}" destId="{E3F8FF3A-428E-4610-A9EE-BB1B28D76C2C}" srcOrd="0" destOrd="0" presId="urn:microsoft.com/office/officeart/2018/2/layout/IconVerticalSolidList"/>
    <dgm:cxn modelId="{41BB30F3-3195-463C-AA73-4A7CEF841AA9}" type="presParOf" srcId="{3C40B909-DDF7-46E1-B05C-5EDF2F3EA3BE}" destId="{3BAB6890-21F4-4853-93C1-B4B089E0841C}" srcOrd="1" destOrd="0" presId="urn:microsoft.com/office/officeart/2018/2/layout/IconVerticalSolidList"/>
    <dgm:cxn modelId="{BC564627-8F2E-4929-9669-A42E729FA356}" type="presParOf" srcId="{3C40B909-DDF7-46E1-B05C-5EDF2F3EA3BE}" destId="{7FCBEA4E-29AA-4DA2-BBB2-95D33B10C6E8}" srcOrd="2" destOrd="0" presId="urn:microsoft.com/office/officeart/2018/2/layout/IconVerticalSolidList"/>
    <dgm:cxn modelId="{17B961C8-008E-42E3-BE80-0E512601F137}" type="presParOf" srcId="{3C40B909-DDF7-46E1-B05C-5EDF2F3EA3BE}" destId="{C5FABDE4-AFEB-4EDC-8596-2AA06AB675B4}" srcOrd="3" destOrd="0" presId="urn:microsoft.com/office/officeart/2018/2/layout/IconVerticalSolidList"/>
    <dgm:cxn modelId="{2294D128-A85A-49EB-BF54-4146803E5CA2}" type="presParOf" srcId="{0EC5AD6A-82A2-4E3F-A4D9-AF106E25EC3B}" destId="{45C071EA-BF4F-4B59-9999-CFD3C1CD07A4}" srcOrd="1" destOrd="0" presId="urn:microsoft.com/office/officeart/2018/2/layout/IconVerticalSolidList"/>
    <dgm:cxn modelId="{068FD171-1ABB-4897-A8FE-D59C7FDB6885}" type="presParOf" srcId="{0EC5AD6A-82A2-4E3F-A4D9-AF106E25EC3B}" destId="{6FD9857E-93C1-4FF5-A48B-5F2A957DF097}" srcOrd="2" destOrd="0" presId="urn:microsoft.com/office/officeart/2018/2/layout/IconVerticalSolidList"/>
    <dgm:cxn modelId="{A1AFF07A-CA79-4EFF-B295-A36DC81217BF}" type="presParOf" srcId="{6FD9857E-93C1-4FF5-A48B-5F2A957DF097}" destId="{5E6CA3F9-FFEC-430A-988E-68B93FAC2E48}" srcOrd="0" destOrd="0" presId="urn:microsoft.com/office/officeart/2018/2/layout/IconVerticalSolidList"/>
    <dgm:cxn modelId="{C8BB5817-20C6-4A89-896D-92F58C834D2B}" type="presParOf" srcId="{6FD9857E-93C1-4FF5-A48B-5F2A957DF097}" destId="{662CF68C-B488-49CF-A807-612B2516F136}" srcOrd="1" destOrd="0" presId="urn:microsoft.com/office/officeart/2018/2/layout/IconVerticalSolidList"/>
    <dgm:cxn modelId="{BBC37710-A232-45E3-806F-2EF9C12B32B0}" type="presParOf" srcId="{6FD9857E-93C1-4FF5-A48B-5F2A957DF097}" destId="{9645D09F-76C0-4E37-9B73-5B908D8A760D}" srcOrd="2" destOrd="0" presId="urn:microsoft.com/office/officeart/2018/2/layout/IconVerticalSolidList"/>
    <dgm:cxn modelId="{3C702EC7-C7A5-4C1B-A44C-91DF0F03E4C5}" type="presParOf" srcId="{6FD9857E-93C1-4FF5-A48B-5F2A957DF097}" destId="{BC69F460-95ED-4EF0-8D72-1536F1BCB905}" srcOrd="3" destOrd="0" presId="urn:microsoft.com/office/officeart/2018/2/layout/IconVerticalSolidList"/>
    <dgm:cxn modelId="{BD7685CC-5FE3-40B0-9846-2872097BEF2A}" type="presParOf" srcId="{0EC5AD6A-82A2-4E3F-A4D9-AF106E25EC3B}" destId="{265CE8A0-11D9-41EF-8CF7-462F939C1331}" srcOrd="3" destOrd="0" presId="urn:microsoft.com/office/officeart/2018/2/layout/IconVerticalSolidList"/>
    <dgm:cxn modelId="{6FEC3210-8C3C-41CC-9BFB-8AFB027A54DE}" type="presParOf" srcId="{0EC5AD6A-82A2-4E3F-A4D9-AF106E25EC3B}" destId="{62999F7E-2E3F-4057-8ECD-75AB95AF4951}" srcOrd="4" destOrd="0" presId="urn:microsoft.com/office/officeart/2018/2/layout/IconVerticalSolidList"/>
    <dgm:cxn modelId="{9C5C1593-BA96-4162-B1A7-2768A80EB508}" type="presParOf" srcId="{62999F7E-2E3F-4057-8ECD-75AB95AF4951}" destId="{8465615F-4B2F-4974-B879-7FD61F92907C}" srcOrd="0" destOrd="0" presId="urn:microsoft.com/office/officeart/2018/2/layout/IconVerticalSolidList"/>
    <dgm:cxn modelId="{6525D9DE-0FEF-4187-A217-D71AAB6FD64B}" type="presParOf" srcId="{62999F7E-2E3F-4057-8ECD-75AB95AF4951}" destId="{6A3FE181-7D4E-41E2-BCEE-0C260E1937AD}" srcOrd="1" destOrd="0" presId="urn:microsoft.com/office/officeart/2018/2/layout/IconVerticalSolidList"/>
    <dgm:cxn modelId="{1519A882-198D-4842-8872-DE87AE35A465}" type="presParOf" srcId="{62999F7E-2E3F-4057-8ECD-75AB95AF4951}" destId="{C83E64EA-AB10-498C-8CF0-1474CF046D4C}" srcOrd="2" destOrd="0" presId="urn:microsoft.com/office/officeart/2018/2/layout/IconVerticalSolidList"/>
    <dgm:cxn modelId="{190B8123-3B8A-4F8B-9682-4C359D568642}" type="presParOf" srcId="{62999F7E-2E3F-4057-8ECD-75AB95AF4951}" destId="{001AE128-ADBD-4B61-90C5-A4D537A1884B}" srcOrd="3" destOrd="0" presId="urn:microsoft.com/office/officeart/2018/2/layout/IconVerticalSolidList"/>
    <dgm:cxn modelId="{CAE587DC-086F-4084-8D22-8131BE38A890}" type="presParOf" srcId="{0EC5AD6A-82A2-4E3F-A4D9-AF106E25EC3B}" destId="{57F0B6DD-01D4-40D4-BBE4-78B80E985FA5}" srcOrd="5" destOrd="0" presId="urn:microsoft.com/office/officeart/2018/2/layout/IconVerticalSolidList"/>
    <dgm:cxn modelId="{0E01CFFA-4B06-49AE-A727-61910713ABE0}" type="presParOf" srcId="{0EC5AD6A-82A2-4E3F-A4D9-AF106E25EC3B}" destId="{190D7925-0A31-4C75-B2D7-22A9063217DD}" srcOrd="6" destOrd="0" presId="urn:microsoft.com/office/officeart/2018/2/layout/IconVerticalSolidList"/>
    <dgm:cxn modelId="{E142BBBE-7E08-440A-9F21-B7C1234C8EFE}" type="presParOf" srcId="{190D7925-0A31-4C75-B2D7-22A9063217DD}" destId="{D5BD0CDC-13FE-4CF0-844D-DA299509F3CB}" srcOrd="0" destOrd="0" presId="urn:microsoft.com/office/officeart/2018/2/layout/IconVerticalSolidList"/>
    <dgm:cxn modelId="{552720F4-EA98-4A12-B235-7BAD98EA74E0}" type="presParOf" srcId="{190D7925-0A31-4C75-B2D7-22A9063217DD}" destId="{B4F605C9-15E9-4CE3-B9AB-22A3EA3D0C6E}" srcOrd="1" destOrd="0" presId="urn:microsoft.com/office/officeart/2018/2/layout/IconVerticalSolidList"/>
    <dgm:cxn modelId="{C3143A0E-9AF5-461C-B668-6843B256D7F7}" type="presParOf" srcId="{190D7925-0A31-4C75-B2D7-22A9063217DD}" destId="{FD9D73F8-2A43-44C4-B331-A5D72051C369}" srcOrd="2" destOrd="0" presId="urn:microsoft.com/office/officeart/2018/2/layout/IconVerticalSolidList"/>
    <dgm:cxn modelId="{8D17151A-2622-43FC-AF25-9D5D4F40FF62}" type="presParOf" srcId="{190D7925-0A31-4C75-B2D7-22A9063217DD}" destId="{4E0FFCF4-C2FB-4C6B-8F9D-7F86AC259E7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182593-EE15-4572-8DB4-62F2D4AAFC0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B7CD362-1D0C-4365-A7B6-90F8F0A1D685}">
      <dgm:prSet/>
      <dgm:spPr/>
      <dgm:t>
        <a:bodyPr/>
        <a:lstStyle/>
        <a:p>
          <a:r>
            <a:rPr lang="fr-FR"/>
            <a:t>S1,2 : TD Idée de création – projet de groupe </a:t>
          </a:r>
          <a:endParaRPr lang="en-US"/>
        </a:p>
      </dgm:t>
    </dgm:pt>
    <dgm:pt modelId="{F9832FE6-1B0F-46B1-9927-1B571AD53FE8}" type="parTrans" cxnId="{4E929E9F-4E8F-48DE-AAB4-B0FDE1AC167C}">
      <dgm:prSet/>
      <dgm:spPr/>
      <dgm:t>
        <a:bodyPr/>
        <a:lstStyle/>
        <a:p>
          <a:endParaRPr lang="en-US"/>
        </a:p>
      </dgm:t>
    </dgm:pt>
    <dgm:pt modelId="{678410EC-BD8C-48BC-8F78-10FDCD2FB65E}" type="sibTrans" cxnId="{4E929E9F-4E8F-48DE-AAB4-B0FDE1AC167C}">
      <dgm:prSet/>
      <dgm:spPr/>
      <dgm:t>
        <a:bodyPr/>
        <a:lstStyle/>
        <a:p>
          <a:endParaRPr lang="en-US"/>
        </a:p>
      </dgm:t>
    </dgm:pt>
    <dgm:pt modelId="{7DA4290C-8B05-4540-929D-2D2C55B6EE8C}">
      <dgm:prSet/>
      <dgm:spPr/>
      <dgm:t>
        <a:bodyPr/>
        <a:lstStyle/>
        <a:p>
          <a:r>
            <a:rPr lang="fr-FR"/>
            <a:t>S3, 4, 5 : Business Plan + Business Model </a:t>
          </a:r>
          <a:endParaRPr lang="en-US"/>
        </a:p>
      </dgm:t>
    </dgm:pt>
    <dgm:pt modelId="{B81701CF-DEF2-4077-8DEB-E38F3EFE8A86}" type="parTrans" cxnId="{64B21C65-1DDE-47B6-A3FE-10C632EF565D}">
      <dgm:prSet/>
      <dgm:spPr/>
      <dgm:t>
        <a:bodyPr/>
        <a:lstStyle/>
        <a:p>
          <a:endParaRPr lang="en-US"/>
        </a:p>
      </dgm:t>
    </dgm:pt>
    <dgm:pt modelId="{70CC090F-7F7F-4045-98AB-F6636FDAA4B6}" type="sibTrans" cxnId="{64B21C65-1DDE-47B6-A3FE-10C632EF565D}">
      <dgm:prSet/>
      <dgm:spPr/>
      <dgm:t>
        <a:bodyPr/>
        <a:lstStyle/>
        <a:p>
          <a:endParaRPr lang="en-US"/>
        </a:p>
      </dgm:t>
    </dgm:pt>
    <dgm:pt modelId="{957B9B3C-FA3D-46A6-ABEE-0BB974631CF5}">
      <dgm:prSet/>
      <dgm:spPr/>
      <dgm:t>
        <a:bodyPr/>
        <a:lstStyle/>
        <a:p>
          <a:r>
            <a:rPr lang="fr-FR"/>
            <a:t>S6 : Présentation d’une création d’Entreprise réelle</a:t>
          </a:r>
          <a:endParaRPr lang="en-US"/>
        </a:p>
      </dgm:t>
    </dgm:pt>
    <dgm:pt modelId="{908B8F59-6B5A-4700-92BE-B0803624B227}" type="parTrans" cxnId="{5A860D79-E725-4820-8A70-6EB16D305B1E}">
      <dgm:prSet/>
      <dgm:spPr/>
      <dgm:t>
        <a:bodyPr/>
        <a:lstStyle/>
        <a:p>
          <a:endParaRPr lang="en-US"/>
        </a:p>
      </dgm:t>
    </dgm:pt>
    <dgm:pt modelId="{CCF2928F-4536-4A9D-BB4F-5C1C429AA7DC}" type="sibTrans" cxnId="{5A860D79-E725-4820-8A70-6EB16D305B1E}">
      <dgm:prSet/>
      <dgm:spPr/>
      <dgm:t>
        <a:bodyPr/>
        <a:lstStyle/>
        <a:p>
          <a:endParaRPr lang="en-US"/>
        </a:p>
      </dgm:t>
    </dgm:pt>
    <dgm:pt modelId="{C9D93709-58E2-4912-86C6-2FD928E9632D}">
      <dgm:prSet/>
      <dgm:spPr/>
      <dgm:t>
        <a:bodyPr/>
        <a:lstStyle/>
        <a:p>
          <a:r>
            <a:rPr lang="fr-FR"/>
            <a:t>S7-8 : examen individuel + rendu Business Plan écrit / groupe </a:t>
          </a:r>
          <a:endParaRPr lang="en-US"/>
        </a:p>
      </dgm:t>
    </dgm:pt>
    <dgm:pt modelId="{9259093D-8B6E-4F1F-92EC-49F8BDC820FB}" type="parTrans" cxnId="{87CAA8B0-8E35-45F6-85F3-6CC5DBE46606}">
      <dgm:prSet/>
      <dgm:spPr/>
      <dgm:t>
        <a:bodyPr/>
        <a:lstStyle/>
        <a:p>
          <a:endParaRPr lang="en-US"/>
        </a:p>
      </dgm:t>
    </dgm:pt>
    <dgm:pt modelId="{FE839C2C-653B-49F7-A9A1-60578FE12270}" type="sibTrans" cxnId="{87CAA8B0-8E35-45F6-85F3-6CC5DBE46606}">
      <dgm:prSet/>
      <dgm:spPr/>
      <dgm:t>
        <a:bodyPr/>
        <a:lstStyle/>
        <a:p>
          <a:endParaRPr lang="en-US"/>
        </a:p>
      </dgm:t>
    </dgm:pt>
    <dgm:pt modelId="{5C6BC17B-B70B-4E20-BAAA-40B7A335B91B}" type="pres">
      <dgm:prSet presAssocID="{ED182593-EE15-4572-8DB4-62F2D4AAFC06}" presName="root" presStyleCnt="0">
        <dgm:presLayoutVars>
          <dgm:dir/>
          <dgm:resizeHandles val="exact"/>
        </dgm:presLayoutVars>
      </dgm:prSet>
      <dgm:spPr/>
    </dgm:pt>
    <dgm:pt modelId="{75259809-80D4-4686-84AB-EB5D46750D56}" type="pres">
      <dgm:prSet presAssocID="{EB7CD362-1D0C-4365-A7B6-90F8F0A1D685}" presName="compNode" presStyleCnt="0"/>
      <dgm:spPr/>
    </dgm:pt>
    <dgm:pt modelId="{73A2FC95-8E85-4F33-8906-D4F92861A3A3}" type="pres">
      <dgm:prSet presAssocID="{EB7CD362-1D0C-4365-A7B6-90F8F0A1D685}" presName="bgRect" presStyleLbl="bgShp" presStyleIdx="0" presStyleCnt="4"/>
      <dgm:spPr/>
    </dgm:pt>
    <dgm:pt modelId="{3EB6CF01-442B-4160-8372-635FA756B7BF}" type="pres">
      <dgm:prSet presAssocID="{EB7CD362-1D0C-4365-A7B6-90F8F0A1D68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dhesiveBandage"/>
        </a:ext>
      </dgm:extLst>
    </dgm:pt>
    <dgm:pt modelId="{561FE368-6FFA-491A-BDBF-145826A715F1}" type="pres">
      <dgm:prSet presAssocID="{EB7CD362-1D0C-4365-A7B6-90F8F0A1D685}" presName="spaceRect" presStyleCnt="0"/>
      <dgm:spPr/>
    </dgm:pt>
    <dgm:pt modelId="{BEFD9067-1FE8-4CC1-A42E-FC0BB7E71029}" type="pres">
      <dgm:prSet presAssocID="{EB7CD362-1D0C-4365-A7B6-90F8F0A1D685}" presName="parTx" presStyleLbl="revTx" presStyleIdx="0" presStyleCnt="4">
        <dgm:presLayoutVars>
          <dgm:chMax val="0"/>
          <dgm:chPref val="0"/>
        </dgm:presLayoutVars>
      </dgm:prSet>
      <dgm:spPr/>
    </dgm:pt>
    <dgm:pt modelId="{0CFF25A4-D10D-492A-B3EF-85C32C3662E3}" type="pres">
      <dgm:prSet presAssocID="{678410EC-BD8C-48BC-8F78-10FDCD2FB65E}" presName="sibTrans" presStyleCnt="0"/>
      <dgm:spPr/>
    </dgm:pt>
    <dgm:pt modelId="{8B162764-F62A-483E-AFB5-8B18481D54EC}" type="pres">
      <dgm:prSet presAssocID="{7DA4290C-8B05-4540-929D-2D2C55B6EE8C}" presName="compNode" presStyleCnt="0"/>
      <dgm:spPr/>
    </dgm:pt>
    <dgm:pt modelId="{4B986BEF-A975-4E3B-AA48-DA497AC22B07}" type="pres">
      <dgm:prSet presAssocID="{7DA4290C-8B05-4540-929D-2D2C55B6EE8C}" presName="bgRect" presStyleLbl="bgShp" presStyleIdx="1" presStyleCnt="4"/>
      <dgm:spPr/>
    </dgm:pt>
    <dgm:pt modelId="{DF49A640-8C22-4181-80F2-1CD1FF056276}" type="pres">
      <dgm:prSet presAssocID="{7DA4290C-8B05-4540-929D-2D2C55B6EE8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BD9E077D-A03F-4C65-BA66-30E85600CE9C}" type="pres">
      <dgm:prSet presAssocID="{7DA4290C-8B05-4540-929D-2D2C55B6EE8C}" presName="spaceRect" presStyleCnt="0"/>
      <dgm:spPr/>
    </dgm:pt>
    <dgm:pt modelId="{BF1B612A-3D45-41FC-8E42-BD7B6105C53E}" type="pres">
      <dgm:prSet presAssocID="{7DA4290C-8B05-4540-929D-2D2C55B6EE8C}" presName="parTx" presStyleLbl="revTx" presStyleIdx="1" presStyleCnt="4">
        <dgm:presLayoutVars>
          <dgm:chMax val="0"/>
          <dgm:chPref val="0"/>
        </dgm:presLayoutVars>
      </dgm:prSet>
      <dgm:spPr/>
    </dgm:pt>
    <dgm:pt modelId="{6CFABC22-6F82-477C-8F0C-5F12A0234869}" type="pres">
      <dgm:prSet presAssocID="{70CC090F-7F7F-4045-98AB-F6636FDAA4B6}" presName="sibTrans" presStyleCnt="0"/>
      <dgm:spPr/>
    </dgm:pt>
    <dgm:pt modelId="{53943609-BF63-4092-A866-BB4022B0F2F9}" type="pres">
      <dgm:prSet presAssocID="{957B9B3C-FA3D-46A6-ABEE-0BB974631CF5}" presName="compNode" presStyleCnt="0"/>
      <dgm:spPr/>
    </dgm:pt>
    <dgm:pt modelId="{5FD35352-8960-4770-B86B-B62DE147939E}" type="pres">
      <dgm:prSet presAssocID="{957B9B3C-FA3D-46A6-ABEE-0BB974631CF5}" presName="bgRect" presStyleLbl="bgShp" presStyleIdx="2" presStyleCnt="4"/>
      <dgm:spPr/>
    </dgm:pt>
    <dgm:pt modelId="{0F6980FA-16A8-4415-B3CD-658828BAE8B0}" type="pres">
      <dgm:prSet presAssocID="{957B9B3C-FA3D-46A6-ABEE-0BB974631CF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9AA39C5E-D59A-45AB-9A88-EB560A2B86DE}" type="pres">
      <dgm:prSet presAssocID="{957B9B3C-FA3D-46A6-ABEE-0BB974631CF5}" presName="spaceRect" presStyleCnt="0"/>
      <dgm:spPr/>
    </dgm:pt>
    <dgm:pt modelId="{5D88CC6F-B1BA-44E7-9172-82F3C6380CBB}" type="pres">
      <dgm:prSet presAssocID="{957B9B3C-FA3D-46A6-ABEE-0BB974631CF5}" presName="parTx" presStyleLbl="revTx" presStyleIdx="2" presStyleCnt="4">
        <dgm:presLayoutVars>
          <dgm:chMax val="0"/>
          <dgm:chPref val="0"/>
        </dgm:presLayoutVars>
      </dgm:prSet>
      <dgm:spPr/>
    </dgm:pt>
    <dgm:pt modelId="{9E5585E1-A1FE-4EFB-AB24-112931601155}" type="pres">
      <dgm:prSet presAssocID="{CCF2928F-4536-4A9D-BB4F-5C1C429AA7DC}" presName="sibTrans" presStyleCnt="0"/>
      <dgm:spPr/>
    </dgm:pt>
    <dgm:pt modelId="{3D380A64-9B96-4B8A-B5B5-6831008F1185}" type="pres">
      <dgm:prSet presAssocID="{C9D93709-58E2-4912-86C6-2FD928E9632D}" presName="compNode" presStyleCnt="0"/>
      <dgm:spPr/>
    </dgm:pt>
    <dgm:pt modelId="{3955592B-2C1F-4AAB-AE8F-C7DFCD73BE99}" type="pres">
      <dgm:prSet presAssocID="{C9D93709-58E2-4912-86C6-2FD928E9632D}" presName="bgRect" presStyleLbl="bgShp" presStyleIdx="3" presStyleCnt="4"/>
      <dgm:spPr/>
    </dgm:pt>
    <dgm:pt modelId="{F8F7DD2A-E059-491A-B7AC-384C4B897859}" type="pres">
      <dgm:prSet presAssocID="{C9D93709-58E2-4912-86C6-2FD928E9632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cil"/>
        </a:ext>
      </dgm:extLst>
    </dgm:pt>
    <dgm:pt modelId="{E95B621D-5285-45C3-ABB4-48D040D1BE32}" type="pres">
      <dgm:prSet presAssocID="{C9D93709-58E2-4912-86C6-2FD928E9632D}" presName="spaceRect" presStyleCnt="0"/>
      <dgm:spPr/>
    </dgm:pt>
    <dgm:pt modelId="{702772D0-EC63-4F46-9A77-56983E620BCB}" type="pres">
      <dgm:prSet presAssocID="{C9D93709-58E2-4912-86C6-2FD928E9632D}" presName="parTx" presStyleLbl="revTx" presStyleIdx="3" presStyleCnt="4">
        <dgm:presLayoutVars>
          <dgm:chMax val="0"/>
          <dgm:chPref val="0"/>
        </dgm:presLayoutVars>
      </dgm:prSet>
      <dgm:spPr/>
    </dgm:pt>
  </dgm:ptLst>
  <dgm:cxnLst>
    <dgm:cxn modelId="{64B21C65-1DDE-47B6-A3FE-10C632EF565D}" srcId="{ED182593-EE15-4572-8DB4-62F2D4AAFC06}" destId="{7DA4290C-8B05-4540-929D-2D2C55B6EE8C}" srcOrd="1" destOrd="0" parTransId="{B81701CF-DEF2-4077-8DEB-E38F3EFE8A86}" sibTransId="{70CC090F-7F7F-4045-98AB-F6636FDAA4B6}"/>
    <dgm:cxn modelId="{DDA56B49-7B3E-46DC-8E52-A1DB63EA116F}" type="presOf" srcId="{C9D93709-58E2-4912-86C6-2FD928E9632D}" destId="{702772D0-EC63-4F46-9A77-56983E620BCB}" srcOrd="0" destOrd="0" presId="urn:microsoft.com/office/officeart/2018/2/layout/IconVerticalSolidList"/>
    <dgm:cxn modelId="{5A860D79-E725-4820-8A70-6EB16D305B1E}" srcId="{ED182593-EE15-4572-8DB4-62F2D4AAFC06}" destId="{957B9B3C-FA3D-46A6-ABEE-0BB974631CF5}" srcOrd="2" destOrd="0" parTransId="{908B8F59-6B5A-4700-92BE-B0803624B227}" sibTransId="{CCF2928F-4536-4A9D-BB4F-5C1C429AA7DC}"/>
    <dgm:cxn modelId="{4E929E9F-4E8F-48DE-AAB4-B0FDE1AC167C}" srcId="{ED182593-EE15-4572-8DB4-62F2D4AAFC06}" destId="{EB7CD362-1D0C-4365-A7B6-90F8F0A1D685}" srcOrd="0" destOrd="0" parTransId="{F9832FE6-1B0F-46B1-9927-1B571AD53FE8}" sibTransId="{678410EC-BD8C-48BC-8F78-10FDCD2FB65E}"/>
    <dgm:cxn modelId="{AB2FB1AD-51FD-4577-A8D6-B79F917AC6C4}" type="presOf" srcId="{ED182593-EE15-4572-8DB4-62F2D4AAFC06}" destId="{5C6BC17B-B70B-4E20-BAAA-40B7A335B91B}" srcOrd="0" destOrd="0" presId="urn:microsoft.com/office/officeart/2018/2/layout/IconVerticalSolidList"/>
    <dgm:cxn modelId="{87CAA8B0-8E35-45F6-85F3-6CC5DBE46606}" srcId="{ED182593-EE15-4572-8DB4-62F2D4AAFC06}" destId="{C9D93709-58E2-4912-86C6-2FD928E9632D}" srcOrd="3" destOrd="0" parTransId="{9259093D-8B6E-4F1F-92EC-49F8BDC820FB}" sibTransId="{FE839C2C-653B-49F7-A9A1-60578FE12270}"/>
    <dgm:cxn modelId="{D68034B5-D2D7-4CA0-95F1-8CB334C2611D}" type="presOf" srcId="{7DA4290C-8B05-4540-929D-2D2C55B6EE8C}" destId="{BF1B612A-3D45-41FC-8E42-BD7B6105C53E}" srcOrd="0" destOrd="0" presId="urn:microsoft.com/office/officeart/2018/2/layout/IconVerticalSolidList"/>
    <dgm:cxn modelId="{B9B07FC3-17EA-4DE1-90D1-142B14991A37}" type="presOf" srcId="{957B9B3C-FA3D-46A6-ABEE-0BB974631CF5}" destId="{5D88CC6F-B1BA-44E7-9172-82F3C6380CBB}" srcOrd="0" destOrd="0" presId="urn:microsoft.com/office/officeart/2018/2/layout/IconVerticalSolidList"/>
    <dgm:cxn modelId="{3EC70FD9-6163-488C-BB6A-5FBB498CDEE1}" type="presOf" srcId="{EB7CD362-1D0C-4365-A7B6-90F8F0A1D685}" destId="{BEFD9067-1FE8-4CC1-A42E-FC0BB7E71029}" srcOrd="0" destOrd="0" presId="urn:microsoft.com/office/officeart/2018/2/layout/IconVerticalSolidList"/>
    <dgm:cxn modelId="{660DF7BA-53EE-4A95-9541-693806A7BD2D}" type="presParOf" srcId="{5C6BC17B-B70B-4E20-BAAA-40B7A335B91B}" destId="{75259809-80D4-4686-84AB-EB5D46750D56}" srcOrd="0" destOrd="0" presId="urn:microsoft.com/office/officeart/2018/2/layout/IconVerticalSolidList"/>
    <dgm:cxn modelId="{422630A0-C3D1-4596-B5DA-C416535A782F}" type="presParOf" srcId="{75259809-80D4-4686-84AB-EB5D46750D56}" destId="{73A2FC95-8E85-4F33-8906-D4F92861A3A3}" srcOrd="0" destOrd="0" presId="urn:microsoft.com/office/officeart/2018/2/layout/IconVerticalSolidList"/>
    <dgm:cxn modelId="{B0FB06C1-AFBE-48BB-B9B7-ECACEBDBCEB1}" type="presParOf" srcId="{75259809-80D4-4686-84AB-EB5D46750D56}" destId="{3EB6CF01-442B-4160-8372-635FA756B7BF}" srcOrd="1" destOrd="0" presId="urn:microsoft.com/office/officeart/2018/2/layout/IconVerticalSolidList"/>
    <dgm:cxn modelId="{2AC5F7E4-2B04-4BF5-B817-E828F05D5F2F}" type="presParOf" srcId="{75259809-80D4-4686-84AB-EB5D46750D56}" destId="{561FE368-6FFA-491A-BDBF-145826A715F1}" srcOrd="2" destOrd="0" presId="urn:microsoft.com/office/officeart/2018/2/layout/IconVerticalSolidList"/>
    <dgm:cxn modelId="{7D653348-41C8-461E-9A4C-DDF479D17FE0}" type="presParOf" srcId="{75259809-80D4-4686-84AB-EB5D46750D56}" destId="{BEFD9067-1FE8-4CC1-A42E-FC0BB7E71029}" srcOrd="3" destOrd="0" presId="urn:microsoft.com/office/officeart/2018/2/layout/IconVerticalSolidList"/>
    <dgm:cxn modelId="{7148067A-C8F4-4FC0-90C0-394E8A811299}" type="presParOf" srcId="{5C6BC17B-B70B-4E20-BAAA-40B7A335B91B}" destId="{0CFF25A4-D10D-492A-B3EF-85C32C3662E3}" srcOrd="1" destOrd="0" presId="urn:microsoft.com/office/officeart/2018/2/layout/IconVerticalSolidList"/>
    <dgm:cxn modelId="{303A6613-0865-4516-9255-932FDD67F32E}" type="presParOf" srcId="{5C6BC17B-B70B-4E20-BAAA-40B7A335B91B}" destId="{8B162764-F62A-483E-AFB5-8B18481D54EC}" srcOrd="2" destOrd="0" presId="urn:microsoft.com/office/officeart/2018/2/layout/IconVerticalSolidList"/>
    <dgm:cxn modelId="{6DFD93C0-6D78-40AF-8E8C-E6FE540B9DFE}" type="presParOf" srcId="{8B162764-F62A-483E-AFB5-8B18481D54EC}" destId="{4B986BEF-A975-4E3B-AA48-DA497AC22B07}" srcOrd="0" destOrd="0" presId="urn:microsoft.com/office/officeart/2018/2/layout/IconVerticalSolidList"/>
    <dgm:cxn modelId="{0E6D7457-0BD1-4AC4-89C5-5F7079F60240}" type="presParOf" srcId="{8B162764-F62A-483E-AFB5-8B18481D54EC}" destId="{DF49A640-8C22-4181-80F2-1CD1FF056276}" srcOrd="1" destOrd="0" presId="urn:microsoft.com/office/officeart/2018/2/layout/IconVerticalSolidList"/>
    <dgm:cxn modelId="{33FFE9CA-90F7-48BF-A98E-3EC376A8FC15}" type="presParOf" srcId="{8B162764-F62A-483E-AFB5-8B18481D54EC}" destId="{BD9E077D-A03F-4C65-BA66-30E85600CE9C}" srcOrd="2" destOrd="0" presId="urn:microsoft.com/office/officeart/2018/2/layout/IconVerticalSolidList"/>
    <dgm:cxn modelId="{CA19E167-18B1-451B-A584-5916D359BE4C}" type="presParOf" srcId="{8B162764-F62A-483E-AFB5-8B18481D54EC}" destId="{BF1B612A-3D45-41FC-8E42-BD7B6105C53E}" srcOrd="3" destOrd="0" presId="urn:microsoft.com/office/officeart/2018/2/layout/IconVerticalSolidList"/>
    <dgm:cxn modelId="{9200C375-B6BF-471B-9D2E-943F5475217A}" type="presParOf" srcId="{5C6BC17B-B70B-4E20-BAAA-40B7A335B91B}" destId="{6CFABC22-6F82-477C-8F0C-5F12A0234869}" srcOrd="3" destOrd="0" presId="urn:microsoft.com/office/officeart/2018/2/layout/IconVerticalSolidList"/>
    <dgm:cxn modelId="{1A11656E-AAEB-4A5B-BE2F-91D7C650BEFE}" type="presParOf" srcId="{5C6BC17B-B70B-4E20-BAAA-40B7A335B91B}" destId="{53943609-BF63-4092-A866-BB4022B0F2F9}" srcOrd="4" destOrd="0" presId="urn:microsoft.com/office/officeart/2018/2/layout/IconVerticalSolidList"/>
    <dgm:cxn modelId="{C9809C97-6116-4643-BF60-6AFE3D241B28}" type="presParOf" srcId="{53943609-BF63-4092-A866-BB4022B0F2F9}" destId="{5FD35352-8960-4770-B86B-B62DE147939E}" srcOrd="0" destOrd="0" presId="urn:microsoft.com/office/officeart/2018/2/layout/IconVerticalSolidList"/>
    <dgm:cxn modelId="{87AA6227-A31E-430C-9592-B36101C26278}" type="presParOf" srcId="{53943609-BF63-4092-A866-BB4022B0F2F9}" destId="{0F6980FA-16A8-4415-B3CD-658828BAE8B0}" srcOrd="1" destOrd="0" presId="urn:microsoft.com/office/officeart/2018/2/layout/IconVerticalSolidList"/>
    <dgm:cxn modelId="{1B84C5FB-AD19-4E3B-92C2-422AB7544337}" type="presParOf" srcId="{53943609-BF63-4092-A866-BB4022B0F2F9}" destId="{9AA39C5E-D59A-45AB-9A88-EB560A2B86DE}" srcOrd="2" destOrd="0" presId="urn:microsoft.com/office/officeart/2018/2/layout/IconVerticalSolidList"/>
    <dgm:cxn modelId="{2E15F1C1-7991-4061-A116-FDE92344CC66}" type="presParOf" srcId="{53943609-BF63-4092-A866-BB4022B0F2F9}" destId="{5D88CC6F-B1BA-44E7-9172-82F3C6380CBB}" srcOrd="3" destOrd="0" presId="urn:microsoft.com/office/officeart/2018/2/layout/IconVerticalSolidList"/>
    <dgm:cxn modelId="{E3D483CA-BA02-48AE-9AA0-1D4E0245566A}" type="presParOf" srcId="{5C6BC17B-B70B-4E20-BAAA-40B7A335B91B}" destId="{9E5585E1-A1FE-4EFB-AB24-112931601155}" srcOrd="5" destOrd="0" presId="urn:microsoft.com/office/officeart/2018/2/layout/IconVerticalSolidList"/>
    <dgm:cxn modelId="{DDBC3150-688D-478F-822A-198022A0BD5F}" type="presParOf" srcId="{5C6BC17B-B70B-4E20-BAAA-40B7A335B91B}" destId="{3D380A64-9B96-4B8A-B5B5-6831008F1185}" srcOrd="6" destOrd="0" presId="urn:microsoft.com/office/officeart/2018/2/layout/IconVerticalSolidList"/>
    <dgm:cxn modelId="{ACF2BD79-9EA3-40D2-9434-4D5C0EB5D1A4}" type="presParOf" srcId="{3D380A64-9B96-4B8A-B5B5-6831008F1185}" destId="{3955592B-2C1F-4AAB-AE8F-C7DFCD73BE99}" srcOrd="0" destOrd="0" presId="urn:microsoft.com/office/officeart/2018/2/layout/IconVerticalSolidList"/>
    <dgm:cxn modelId="{AA8E80E9-5941-443D-B07D-094975FA19A3}" type="presParOf" srcId="{3D380A64-9B96-4B8A-B5B5-6831008F1185}" destId="{F8F7DD2A-E059-491A-B7AC-384C4B897859}" srcOrd="1" destOrd="0" presId="urn:microsoft.com/office/officeart/2018/2/layout/IconVerticalSolidList"/>
    <dgm:cxn modelId="{0C1C38ED-277F-44D8-A8FE-5BD1196C95A7}" type="presParOf" srcId="{3D380A64-9B96-4B8A-B5B5-6831008F1185}" destId="{E95B621D-5285-45C3-ABB4-48D040D1BE32}" srcOrd="2" destOrd="0" presId="urn:microsoft.com/office/officeart/2018/2/layout/IconVerticalSolidList"/>
    <dgm:cxn modelId="{E2B31D4D-3899-417B-AABC-28D0C76EE5BF}" type="presParOf" srcId="{3D380A64-9B96-4B8A-B5B5-6831008F1185}" destId="{702772D0-EC63-4F46-9A77-56983E620BC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001956-499F-4539-BE8C-25E97284EEE3}"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ED7912ED-21FB-41D3-B82F-E35FEE395153}">
      <dgm:prSet/>
      <dgm:spPr/>
      <dgm:t>
        <a:bodyPr/>
        <a:lstStyle/>
        <a:p>
          <a:r>
            <a:rPr lang="fr-FR"/>
            <a:t>Pourquoi créer son entreprise ?</a:t>
          </a:r>
          <a:endParaRPr lang="en-US"/>
        </a:p>
      </dgm:t>
    </dgm:pt>
    <dgm:pt modelId="{5AF8B078-FAE1-4875-B96B-2303DFCDB0DC}" type="parTrans" cxnId="{450CC7FA-1772-4F92-AB5E-3A3172F6B4B2}">
      <dgm:prSet/>
      <dgm:spPr/>
      <dgm:t>
        <a:bodyPr/>
        <a:lstStyle/>
        <a:p>
          <a:endParaRPr lang="en-US"/>
        </a:p>
      </dgm:t>
    </dgm:pt>
    <dgm:pt modelId="{FC5937BB-A1B5-403A-A179-C9C5A5236BB6}" type="sibTrans" cxnId="{450CC7FA-1772-4F92-AB5E-3A3172F6B4B2}">
      <dgm:prSet/>
      <dgm:spPr/>
      <dgm:t>
        <a:bodyPr/>
        <a:lstStyle/>
        <a:p>
          <a:endParaRPr lang="en-US"/>
        </a:p>
      </dgm:t>
    </dgm:pt>
    <dgm:pt modelId="{FE3E0AE4-CAD0-4D0A-A97F-D1932F3C6B28}">
      <dgm:prSet/>
      <dgm:spPr/>
      <dgm:t>
        <a:bodyPr/>
        <a:lstStyle/>
        <a:p>
          <a:r>
            <a:rPr lang="fr-FR"/>
            <a:t>Pourquoi seulement 1 entreprise / 5 vit après 5 ans ?</a:t>
          </a:r>
          <a:endParaRPr lang="en-US"/>
        </a:p>
      </dgm:t>
    </dgm:pt>
    <dgm:pt modelId="{DFBF3B70-9ECD-4279-A8F7-DCD726D60AB7}" type="parTrans" cxnId="{F5B865D0-9AF7-4D59-A10E-4CE3E572F59A}">
      <dgm:prSet/>
      <dgm:spPr/>
      <dgm:t>
        <a:bodyPr/>
        <a:lstStyle/>
        <a:p>
          <a:endParaRPr lang="en-US"/>
        </a:p>
      </dgm:t>
    </dgm:pt>
    <dgm:pt modelId="{79257C24-F8A7-4056-AED1-3E6634AFF523}" type="sibTrans" cxnId="{F5B865D0-9AF7-4D59-A10E-4CE3E572F59A}">
      <dgm:prSet/>
      <dgm:spPr/>
      <dgm:t>
        <a:bodyPr/>
        <a:lstStyle/>
        <a:p>
          <a:endParaRPr lang="en-US"/>
        </a:p>
      </dgm:t>
    </dgm:pt>
    <dgm:pt modelId="{41B3AA1C-EC7A-42AD-BE3A-5C4825609855}">
      <dgm:prSet/>
      <dgm:spPr/>
      <dgm:t>
        <a:bodyPr/>
        <a:lstStyle/>
        <a:p>
          <a:r>
            <a:rPr lang="fr-FR"/>
            <a:t>Quelles compétences pour créer ? </a:t>
          </a:r>
          <a:endParaRPr lang="en-US"/>
        </a:p>
      </dgm:t>
    </dgm:pt>
    <dgm:pt modelId="{CDAD6CF2-3087-4D06-83C1-5F33187D55C6}" type="parTrans" cxnId="{15E481CE-4939-45AE-8A20-8F6DC7BF8BE7}">
      <dgm:prSet/>
      <dgm:spPr/>
      <dgm:t>
        <a:bodyPr/>
        <a:lstStyle/>
        <a:p>
          <a:endParaRPr lang="en-US"/>
        </a:p>
      </dgm:t>
    </dgm:pt>
    <dgm:pt modelId="{E3C1ACB7-3BA7-4B62-936B-18F453660BEB}" type="sibTrans" cxnId="{15E481CE-4939-45AE-8A20-8F6DC7BF8BE7}">
      <dgm:prSet/>
      <dgm:spPr/>
      <dgm:t>
        <a:bodyPr/>
        <a:lstStyle/>
        <a:p>
          <a:endParaRPr lang="en-US"/>
        </a:p>
      </dgm:t>
    </dgm:pt>
    <dgm:pt modelId="{F9D98B9F-4885-408F-B2A3-B79366E2D70F}">
      <dgm:prSet/>
      <dgm:spPr/>
      <dgm:t>
        <a:bodyPr/>
        <a:lstStyle/>
        <a:p>
          <a:r>
            <a:rPr lang="fr-FR"/>
            <a:t>Comment manager sa chance ? </a:t>
          </a:r>
          <a:endParaRPr lang="en-US"/>
        </a:p>
      </dgm:t>
    </dgm:pt>
    <dgm:pt modelId="{00EFBC77-0185-40B1-83E7-A92B1CC54685}" type="parTrans" cxnId="{1F0BEBBB-A8F9-47D1-80F9-A53E1CE6AB2E}">
      <dgm:prSet/>
      <dgm:spPr/>
      <dgm:t>
        <a:bodyPr/>
        <a:lstStyle/>
        <a:p>
          <a:endParaRPr lang="en-US"/>
        </a:p>
      </dgm:t>
    </dgm:pt>
    <dgm:pt modelId="{BCD309A2-7570-4FAA-8495-3670C2CBDCB9}" type="sibTrans" cxnId="{1F0BEBBB-A8F9-47D1-80F9-A53E1CE6AB2E}">
      <dgm:prSet/>
      <dgm:spPr/>
      <dgm:t>
        <a:bodyPr/>
        <a:lstStyle/>
        <a:p>
          <a:endParaRPr lang="en-US"/>
        </a:p>
      </dgm:t>
    </dgm:pt>
    <dgm:pt modelId="{6417E015-803A-44B9-A6EE-B977F3DAC071}" type="pres">
      <dgm:prSet presAssocID="{47001956-499F-4539-BE8C-25E97284EEE3}" presName="root" presStyleCnt="0">
        <dgm:presLayoutVars>
          <dgm:dir/>
          <dgm:resizeHandles val="exact"/>
        </dgm:presLayoutVars>
      </dgm:prSet>
      <dgm:spPr/>
    </dgm:pt>
    <dgm:pt modelId="{CBE9C430-A120-4456-99E3-ED7651C35345}" type="pres">
      <dgm:prSet presAssocID="{ED7912ED-21FB-41D3-B82F-E35FEE395153}" presName="compNode" presStyleCnt="0"/>
      <dgm:spPr/>
    </dgm:pt>
    <dgm:pt modelId="{D22E3A83-D49D-43F3-A5DF-548E9B90DE79}" type="pres">
      <dgm:prSet presAssocID="{ED7912ED-21FB-41D3-B82F-E35FEE39515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dvertising"/>
        </a:ext>
      </dgm:extLst>
    </dgm:pt>
    <dgm:pt modelId="{34677090-4ABC-4E63-91D8-5D47C558C3D5}" type="pres">
      <dgm:prSet presAssocID="{ED7912ED-21FB-41D3-B82F-E35FEE395153}" presName="spaceRect" presStyleCnt="0"/>
      <dgm:spPr/>
    </dgm:pt>
    <dgm:pt modelId="{F1A94ACB-FA8D-4991-B19A-168890807689}" type="pres">
      <dgm:prSet presAssocID="{ED7912ED-21FB-41D3-B82F-E35FEE395153}" presName="textRect" presStyleLbl="revTx" presStyleIdx="0" presStyleCnt="4">
        <dgm:presLayoutVars>
          <dgm:chMax val="1"/>
          <dgm:chPref val="1"/>
        </dgm:presLayoutVars>
      </dgm:prSet>
      <dgm:spPr/>
    </dgm:pt>
    <dgm:pt modelId="{CE4947D3-601C-499B-921F-58B03F39D34B}" type="pres">
      <dgm:prSet presAssocID="{FC5937BB-A1B5-403A-A179-C9C5A5236BB6}" presName="sibTrans" presStyleCnt="0"/>
      <dgm:spPr/>
    </dgm:pt>
    <dgm:pt modelId="{B26208BC-A3FC-41BB-BC69-99D3DE2C7749}" type="pres">
      <dgm:prSet presAssocID="{FE3E0AE4-CAD0-4D0A-A97F-D1932F3C6B28}" presName="compNode" presStyleCnt="0"/>
      <dgm:spPr/>
    </dgm:pt>
    <dgm:pt modelId="{2170759E-77B9-40C7-B965-16B406E9C37D}" type="pres">
      <dgm:prSet presAssocID="{FE3E0AE4-CAD0-4D0A-A97F-D1932F3C6B2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Extinguisher"/>
        </a:ext>
      </dgm:extLst>
    </dgm:pt>
    <dgm:pt modelId="{266A68BB-81BF-4514-B342-760EA2DF41E0}" type="pres">
      <dgm:prSet presAssocID="{FE3E0AE4-CAD0-4D0A-A97F-D1932F3C6B28}" presName="spaceRect" presStyleCnt="0"/>
      <dgm:spPr/>
    </dgm:pt>
    <dgm:pt modelId="{14629CF0-69F7-453F-B982-09B4FD0D56B8}" type="pres">
      <dgm:prSet presAssocID="{FE3E0AE4-CAD0-4D0A-A97F-D1932F3C6B28}" presName="textRect" presStyleLbl="revTx" presStyleIdx="1" presStyleCnt="4">
        <dgm:presLayoutVars>
          <dgm:chMax val="1"/>
          <dgm:chPref val="1"/>
        </dgm:presLayoutVars>
      </dgm:prSet>
      <dgm:spPr/>
    </dgm:pt>
    <dgm:pt modelId="{5D1DA87F-3FDC-47E7-A011-5C54FE37BCA3}" type="pres">
      <dgm:prSet presAssocID="{79257C24-F8A7-4056-AED1-3E6634AFF523}" presName="sibTrans" presStyleCnt="0"/>
      <dgm:spPr/>
    </dgm:pt>
    <dgm:pt modelId="{AD42C097-5564-4A9D-BBEB-20C72B6946EF}" type="pres">
      <dgm:prSet presAssocID="{41B3AA1C-EC7A-42AD-BE3A-5C4825609855}" presName="compNode" presStyleCnt="0"/>
      <dgm:spPr/>
    </dgm:pt>
    <dgm:pt modelId="{32744B76-09DC-41AD-8E53-5A2DA1532D46}" type="pres">
      <dgm:prSet presAssocID="{41B3AA1C-EC7A-42AD-BE3A-5C482560985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4F5130F1-B280-42C2-8A0B-5DEAB3464B54}" type="pres">
      <dgm:prSet presAssocID="{41B3AA1C-EC7A-42AD-BE3A-5C4825609855}" presName="spaceRect" presStyleCnt="0"/>
      <dgm:spPr/>
    </dgm:pt>
    <dgm:pt modelId="{92B24012-3B08-4E88-AA89-7DE850BCB831}" type="pres">
      <dgm:prSet presAssocID="{41B3AA1C-EC7A-42AD-BE3A-5C4825609855}" presName="textRect" presStyleLbl="revTx" presStyleIdx="2" presStyleCnt="4">
        <dgm:presLayoutVars>
          <dgm:chMax val="1"/>
          <dgm:chPref val="1"/>
        </dgm:presLayoutVars>
      </dgm:prSet>
      <dgm:spPr/>
    </dgm:pt>
    <dgm:pt modelId="{80D879CC-0C72-41CA-95F5-1608942E6E15}" type="pres">
      <dgm:prSet presAssocID="{E3C1ACB7-3BA7-4B62-936B-18F453660BEB}" presName="sibTrans" presStyleCnt="0"/>
      <dgm:spPr/>
    </dgm:pt>
    <dgm:pt modelId="{56A61D81-1421-44A4-BA9C-1FB4652A9040}" type="pres">
      <dgm:prSet presAssocID="{F9D98B9F-4885-408F-B2A3-B79366E2D70F}" presName="compNode" presStyleCnt="0"/>
      <dgm:spPr/>
    </dgm:pt>
    <dgm:pt modelId="{1FF35FD7-BEAC-4A49-921D-2D27A01C7C1B}" type="pres">
      <dgm:prSet presAssocID="{F9D98B9F-4885-408F-B2A3-B79366E2D70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eprechaun Hat"/>
        </a:ext>
      </dgm:extLst>
    </dgm:pt>
    <dgm:pt modelId="{FE82B98E-2A3F-4F00-9C5B-AC02AC9A0253}" type="pres">
      <dgm:prSet presAssocID="{F9D98B9F-4885-408F-B2A3-B79366E2D70F}" presName="spaceRect" presStyleCnt="0"/>
      <dgm:spPr/>
    </dgm:pt>
    <dgm:pt modelId="{CCE9B8CB-A81F-4CEC-A51B-BA2E7802E2BB}" type="pres">
      <dgm:prSet presAssocID="{F9D98B9F-4885-408F-B2A3-B79366E2D70F}" presName="textRect" presStyleLbl="revTx" presStyleIdx="3" presStyleCnt="4">
        <dgm:presLayoutVars>
          <dgm:chMax val="1"/>
          <dgm:chPref val="1"/>
        </dgm:presLayoutVars>
      </dgm:prSet>
      <dgm:spPr/>
    </dgm:pt>
  </dgm:ptLst>
  <dgm:cxnLst>
    <dgm:cxn modelId="{2431CC07-5CEF-4BD1-839A-8534B013566E}" type="presOf" srcId="{41B3AA1C-EC7A-42AD-BE3A-5C4825609855}" destId="{92B24012-3B08-4E88-AA89-7DE850BCB831}" srcOrd="0" destOrd="0" presId="urn:microsoft.com/office/officeart/2018/2/layout/IconLabelList"/>
    <dgm:cxn modelId="{637F1E83-C648-43AE-A5C8-2B89C1C8C05F}" type="presOf" srcId="{47001956-499F-4539-BE8C-25E97284EEE3}" destId="{6417E015-803A-44B9-A6EE-B977F3DAC071}" srcOrd="0" destOrd="0" presId="urn:microsoft.com/office/officeart/2018/2/layout/IconLabelList"/>
    <dgm:cxn modelId="{618CF68C-2353-40BB-9A3D-2C97F28D7044}" type="presOf" srcId="{ED7912ED-21FB-41D3-B82F-E35FEE395153}" destId="{F1A94ACB-FA8D-4991-B19A-168890807689}" srcOrd="0" destOrd="0" presId="urn:microsoft.com/office/officeart/2018/2/layout/IconLabelList"/>
    <dgm:cxn modelId="{3401D296-1F86-40C5-8C6F-71A3B3D83E21}" type="presOf" srcId="{FE3E0AE4-CAD0-4D0A-A97F-D1932F3C6B28}" destId="{14629CF0-69F7-453F-B982-09B4FD0D56B8}" srcOrd="0" destOrd="0" presId="urn:microsoft.com/office/officeart/2018/2/layout/IconLabelList"/>
    <dgm:cxn modelId="{E5BA82A4-591D-42E4-A1B9-2A24C7603EBB}" type="presOf" srcId="{F9D98B9F-4885-408F-B2A3-B79366E2D70F}" destId="{CCE9B8CB-A81F-4CEC-A51B-BA2E7802E2BB}" srcOrd="0" destOrd="0" presId="urn:microsoft.com/office/officeart/2018/2/layout/IconLabelList"/>
    <dgm:cxn modelId="{1F0BEBBB-A8F9-47D1-80F9-A53E1CE6AB2E}" srcId="{47001956-499F-4539-BE8C-25E97284EEE3}" destId="{F9D98B9F-4885-408F-B2A3-B79366E2D70F}" srcOrd="3" destOrd="0" parTransId="{00EFBC77-0185-40B1-83E7-A92B1CC54685}" sibTransId="{BCD309A2-7570-4FAA-8495-3670C2CBDCB9}"/>
    <dgm:cxn modelId="{15E481CE-4939-45AE-8A20-8F6DC7BF8BE7}" srcId="{47001956-499F-4539-BE8C-25E97284EEE3}" destId="{41B3AA1C-EC7A-42AD-BE3A-5C4825609855}" srcOrd="2" destOrd="0" parTransId="{CDAD6CF2-3087-4D06-83C1-5F33187D55C6}" sibTransId="{E3C1ACB7-3BA7-4B62-936B-18F453660BEB}"/>
    <dgm:cxn modelId="{F5B865D0-9AF7-4D59-A10E-4CE3E572F59A}" srcId="{47001956-499F-4539-BE8C-25E97284EEE3}" destId="{FE3E0AE4-CAD0-4D0A-A97F-D1932F3C6B28}" srcOrd="1" destOrd="0" parTransId="{DFBF3B70-9ECD-4279-A8F7-DCD726D60AB7}" sibTransId="{79257C24-F8A7-4056-AED1-3E6634AFF523}"/>
    <dgm:cxn modelId="{450CC7FA-1772-4F92-AB5E-3A3172F6B4B2}" srcId="{47001956-499F-4539-BE8C-25E97284EEE3}" destId="{ED7912ED-21FB-41D3-B82F-E35FEE395153}" srcOrd="0" destOrd="0" parTransId="{5AF8B078-FAE1-4875-B96B-2303DFCDB0DC}" sibTransId="{FC5937BB-A1B5-403A-A179-C9C5A5236BB6}"/>
    <dgm:cxn modelId="{879E4C8B-D241-40C6-98CA-3FF15D56AB42}" type="presParOf" srcId="{6417E015-803A-44B9-A6EE-B977F3DAC071}" destId="{CBE9C430-A120-4456-99E3-ED7651C35345}" srcOrd="0" destOrd="0" presId="urn:microsoft.com/office/officeart/2018/2/layout/IconLabelList"/>
    <dgm:cxn modelId="{25F01931-2EEF-4C82-B39C-B721D01AB89B}" type="presParOf" srcId="{CBE9C430-A120-4456-99E3-ED7651C35345}" destId="{D22E3A83-D49D-43F3-A5DF-548E9B90DE79}" srcOrd="0" destOrd="0" presId="urn:microsoft.com/office/officeart/2018/2/layout/IconLabelList"/>
    <dgm:cxn modelId="{269C9EAA-F5FC-4ABF-84B2-B8F1B29A028F}" type="presParOf" srcId="{CBE9C430-A120-4456-99E3-ED7651C35345}" destId="{34677090-4ABC-4E63-91D8-5D47C558C3D5}" srcOrd="1" destOrd="0" presId="urn:microsoft.com/office/officeart/2018/2/layout/IconLabelList"/>
    <dgm:cxn modelId="{6B9EFEA2-C12E-42D5-B8BD-595FACECC011}" type="presParOf" srcId="{CBE9C430-A120-4456-99E3-ED7651C35345}" destId="{F1A94ACB-FA8D-4991-B19A-168890807689}" srcOrd="2" destOrd="0" presId="urn:microsoft.com/office/officeart/2018/2/layout/IconLabelList"/>
    <dgm:cxn modelId="{8557632A-16CB-4F52-8300-E7458E4B493A}" type="presParOf" srcId="{6417E015-803A-44B9-A6EE-B977F3DAC071}" destId="{CE4947D3-601C-499B-921F-58B03F39D34B}" srcOrd="1" destOrd="0" presId="urn:microsoft.com/office/officeart/2018/2/layout/IconLabelList"/>
    <dgm:cxn modelId="{9CC5C9F3-D57D-40F9-8C25-5C29DEEDDA1B}" type="presParOf" srcId="{6417E015-803A-44B9-A6EE-B977F3DAC071}" destId="{B26208BC-A3FC-41BB-BC69-99D3DE2C7749}" srcOrd="2" destOrd="0" presId="urn:microsoft.com/office/officeart/2018/2/layout/IconLabelList"/>
    <dgm:cxn modelId="{0FA7A774-D7F8-480E-A958-558FBD0187F2}" type="presParOf" srcId="{B26208BC-A3FC-41BB-BC69-99D3DE2C7749}" destId="{2170759E-77B9-40C7-B965-16B406E9C37D}" srcOrd="0" destOrd="0" presId="urn:microsoft.com/office/officeart/2018/2/layout/IconLabelList"/>
    <dgm:cxn modelId="{C748F3AA-117D-4808-9658-24930A2BF2FB}" type="presParOf" srcId="{B26208BC-A3FC-41BB-BC69-99D3DE2C7749}" destId="{266A68BB-81BF-4514-B342-760EA2DF41E0}" srcOrd="1" destOrd="0" presId="urn:microsoft.com/office/officeart/2018/2/layout/IconLabelList"/>
    <dgm:cxn modelId="{A934F355-9CBA-4A93-ADE9-DFAFE89F8DFE}" type="presParOf" srcId="{B26208BC-A3FC-41BB-BC69-99D3DE2C7749}" destId="{14629CF0-69F7-453F-B982-09B4FD0D56B8}" srcOrd="2" destOrd="0" presId="urn:microsoft.com/office/officeart/2018/2/layout/IconLabelList"/>
    <dgm:cxn modelId="{E75E5568-5C3E-435F-B626-5AE167D803FF}" type="presParOf" srcId="{6417E015-803A-44B9-A6EE-B977F3DAC071}" destId="{5D1DA87F-3FDC-47E7-A011-5C54FE37BCA3}" srcOrd="3" destOrd="0" presId="urn:microsoft.com/office/officeart/2018/2/layout/IconLabelList"/>
    <dgm:cxn modelId="{599E15D1-9DC5-423B-B67D-13C748EF51CE}" type="presParOf" srcId="{6417E015-803A-44B9-A6EE-B977F3DAC071}" destId="{AD42C097-5564-4A9D-BBEB-20C72B6946EF}" srcOrd="4" destOrd="0" presId="urn:microsoft.com/office/officeart/2018/2/layout/IconLabelList"/>
    <dgm:cxn modelId="{A4943853-2597-40F3-B828-CAC0D567449E}" type="presParOf" srcId="{AD42C097-5564-4A9D-BBEB-20C72B6946EF}" destId="{32744B76-09DC-41AD-8E53-5A2DA1532D46}" srcOrd="0" destOrd="0" presId="urn:microsoft.com/office/officeart/2018/2/layout/IconLabelList"/>
    <dgm:cxn modelId="{4D827577-2D8C-4771-BA6A-9D68B8C57216}" type="presParOf" srcId="{AD42C097-5564-4A9D-BBEB-20C72B6946EF}" destId="{4F5130F1-B280-42C2-8A0B-5DEAB3464B54}" srcOrd="1" destOrd="0" presId="urn:microsoft.com/office/officeart/2018/2/layout/IconLabelList"/>
    <dgm:cxn modelId="{1AB5D20B-9892-467A-95BE-5E1303FD33B6}" type="presParOf" srcId="{AD42C097-5564-4A9D-BBEB-20C72B6946EF}" destId="{92B24012-3B08-4E88-AA89-7DE850BCB831}" srcOrd="2" destOrd="0" presId="urn:microsoft.com/office/officeart/2018/2/layout/IconLabelList"/>
    <dgm:cxn modelId="{4F916974-8B71-4DA3-A4A8-FEB3FC171246}" type="presParOf" srcId="{6417E015-803A-44B9-A6EE-B977F3DAC071}" destId="{80D879CC-0C72-41CA-95F5-1608942E6E15}" srcOrd="5" destOrd="0" presId="urn:microsoft.com/office/officeart/2018/2/layout/IconLabelList"/>
    <dgm:cxn modelId="{E537EB8E-7B7A-41F7-BD3B-2C7284952A6C}" type="presParOf" srcId="{6417E015-803A-44B9-A6EE-B977F3DAC071}" destId="{56A61D81-1421-44A4-BA9C-1FB4652A9040}" srcOrd="6" destOrd="0" presId="urn:microsoft.com/office/officeart/2018/2/layout/IconLabelList"/>
    <dgm:cxn modelId="{23732B05-9873-4E25-ABFD-5EEC12C14F2B}" type="presParOf" srcId="{56A61D81-1421-44A4-BA9C-1FB4652A9040}" destId="{1FF35FD7-BEAC-4A49-921D-2D27A01C7C1B}" srcOrd="0" destOrd="0" presId="urn:microsoft.com/office/officeart/2018/2/layout/IconLabelList"/>
    <dgm:cxn modelId="{D25DD5AA-0696-4136-8144-30A742DB1E1E}" type="presParOf" srcId="{56A61D81-1421-44A4-BA9C-1FB4652A9040}" destId="{FE82B98E-2A3F-4F00-9C5B-AC02AC9A0253}" srcOrd="1" destOrd="0" presId="urn:microsoft.com/office/officeart/2018/2/layout/IconLabelList"/>
    <dgm:cxn modelId="{401D9038-3A64-4892-889A-E2E1A425411A}" type="presParOf" srcId="{56A61D81-1421-44A4-BA9C-1FB4652A9040}" destId="{CCE9B8CB-A81F-4CEC-A51B-BA2E7802E2B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CAAFA8-B30D-43A7-B6C0-89FD0C9C6C14}"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E93BEFB3-CCD3-4F1F-9F86-820C9DAE54E1}">
      <dgm:prSet/>
      <dgm:spPr/>
      <dgm:t>
        <a:bodyPr/>
        <a:lstStyle/>
        <a:p>
          <a:r>
            <a:rPr lang="fr-FR" b="1" i="1"/>
            <a:t>3 grandes étapes pour créer son entreprise :</a:t>
          </a:r>
          <a:endParaRPr lang="en-US"/>
        </a:p>
      </dgm:t>
    </dgm:pt>
    <dgm:pt modelId="{072E2120-BCF9-400C-88BE-2B8CF2BACE39}" type="parTrans" cxnId="{EC12970C-C324-41C7-80FB-20B53F946152}">
      <dgm:prSet/>
      <dgm:spPr/>
      <dgm:t>
        <a:bodyPr/>
        <a:lstStyle/>
        <a:p>
          <a:endParaRPr lang="en-US"/>
        </a:p>
      </dgm:t>
    </dgm:pt>
    <dgm:pt modelId="{32260300-4B7D-4692-A6A6-4684376A0A4A}" type="sibTrans" cxnId="{EC12970C-C324-41C7-80FB-20B53F946152}">
      <dgm:prSet/>
      <dgm:spPr/>
      <dgm:t>
        <a:bodyPr/>
        <a:lstStyle/>
        <a:p>
          <a:endParaRPr lang="en-US"/>
        </a:p>
      </dgm:t>
    </dgm:pt>
    <dgm:pt modelId="{609591C6-D3C8-4384-9D8C-10440433D983}">
      <dgm:prSet/>
      <dgm:spPr/>
      <dgm:t>
        <a:bodyPr/>
        <a:lstStyle/>
        <a:p>
          <a:r>
            <a:rPr lang="fr-FR"/>
            <a:t>Trouver la bonne idée </a:t>
          </a:r>
          <a:r>
            <a:rPr lang="fr-FR">
              <a:sym typeface="Wingdings" panose="05000000000000000000" pitchFamily="2" charset="2"/>
            </a:rPr>
            <a:t></a:t>
          </a:r>
          <a:r>
            <a:rPr lang="fr-FR"/>
            <a:t> phase d’étude (« Focus GEA »)</a:t>
          </a:r>
          <a:endParaRPr lang="en-US"/>
        </a:p>
      </dgm:t>
    </dgm:pt>
    <dgm:pt modelId="{09549484-2880-4249-8018-684B544BAF98}" type="parTrans" cxnId="{8FB48293-FE6F-4273-8A19-3643881FBC1E}">
      <dgm:prSet/>
      <dgm:spPr/>
      <dgm:t>
        <a:bodyPr/>
        <a:lstStyle/>
        <a:p>
          <a:endParaRPr lang="en-US"/>
        </a:p>
      </dgm:t>
    </dgm:pt>
    <dgm:pt modelId="{D092DBDF-65ED-4319-8A95-49EBBB116D88}" type="sibTrans" cxnId="{8FB48293-FE6F-4273-8A19-3643881FBC1E}">
      <dgm:prSet/>
      <dgm:spPr/>
      <dgm:t>
        <a:bodyPr/>
        <a:lstStyle/>
        <a:p>
          <a:endParaRPr lang="en-US"/>
        </a:p>
      </dgm:t>
    </dgm:pt>
    <dgm:pt modelId="{E71C30C1-A015-4743-9E0F-D8953CFE8D7E}">
      <dgm:prSet/>
      <dgm:spPr/>
      <dgm:t>
        <a:bodyPr/>
        <a:lstStyle/>
        <a:p>
          <a:r>
            <a:rPr lang="fr-FR"/>
            <a:t>Le Bon moment </a:t>
          </a:r>
          <a:r>
            <a:rPr lang="fr-FR">
              <a:sym typeface="Wingdings" panose="05000000000000000000" pitchFamily="2" charset="2"/>
            </a:rPr>
            <a:t></a:t>
          </a:r>
          <a:r>
            <a:rPr lang="fr-FR"/>
            <a:t> phase de réalisation</a:t>
          </a:r>
          <a:endParaRPr lang="en-US"/>
        </a:p>
      </dgm:t>
    </dgm:pt>
    <dgm:pt modelId="{C7A69949-DBEA-45DB-AF07-896AC60A9B3F}" type="parTrans" cxnId="{79384A47-F335-42F4-B177-0389C4857958}">
      <dgm:prSet/>
      <dgm:spPr/>
      <dgm:t>
        <a:bodyPr/>
        <a:lstStyle/>
        <a:p>
          <a:endParaRPr lang="en-US"/>
        </a:p>
      </dgm:t>
    </dgm:pt>
    <dgm:pt modelId="{FB4E1435-832B-45B5-A114-E11F65E67883}" type="sibTrans" cxnId="{79384A47-F335-42F4-B177-0389C4857958}">
      <dgm:prSet/>
      <dgm:spPr/>
      <dgm:t>
        <a:bodyPr/>
        <a:lstStyle/>
        <a:p>
          <a:endParaRPr lang="en-US"/>
        </a:p>
      </dgm:t>
    </dgm:pt>
    <dgm:pt modelId="{DB5A1FE1-EC51-47BD-B2BB-1E2DAC5A6C2F}">
      <dgm:prSet/>
      <dgm:spPr/>
      <dgm:t>
        <a:bodyPr/>
        <a:lstStyle/>
        <a:p>
          <a:r>
            <a:rPr lang="fr-FR"/>
            <a:t>Assurer les bons moyens </a:t>
          </a:r>
          <a:r>
            <a:rPr lang="fr-FR">
              <a:sym typeface="Wingdings" panose="05000000000000000000" pitchFamily="2" charset="2"/>
            </a:rPr>
            <a:t></a:t>
          </a:r>
          <a:r>
            <a:rPr lang="fr-FR"/>
            <a:t> phase d’exploitation </a:t>
          </a:r>
          <a:endParaRPr lang="en-US"/>
        </a:p>
      </dgm:t>
    </dgm:pt>
    <dgm:pt modelId="{F2F94BB6-F5E9-422B-BA74-C34D368112F1}" type="parTrans" cxnId="{E6084FA3-6292-471A-9AC0-6661E41FC673}">
      <dgm:prSet/>
      <dgm:spPr/>
      <dgm:t>
        <a:bodyPr/>
        <a:lstStyle/>
        <a:p>
          <a:endParaRPr lang="en-US"/>
        </a:p>
      </dgm:t>
    </dgm:pt>
    <dgm:pt modelId="{97D04BE0-4CF1-45CF-B2ED-CCD3527DCEE0}" type="sibTrans" cxnId="{E6084FA3-6292-471A-9AC0-6661E41FC673}">
      <dgm:prSet/>
      <dgm:spPr/>
      <dgm:t>
        <a:bodyPr/>
        <a:lstStyle/>
        <a:p>
          <a:endParaRPr lang="en-US"/>
        </a:p>
      </dgm:t>
    </dgm:pt>
    <dgm:pt modelId="{F75B7143-3289-49D1-B8C7-6C827600CE2E}" type="pres">
      <dgm:prSet presAssocID="{FACAAFA8-B30D-43A7-B6C0-89FD0C9C6C14}" presName="outerComposite" presStyleCnt="0">
        <dgm:presLayoutVars>
          <dgm:chMax val="5"/>
          <dgm:dir/>
          <dgm:resizeHandles val="exact"/>
        </dgm:presLayoutVars>
      </dgm:prSet>
      <dgm:spPr/>
    </dgm:pt>
    <dgm:pt modelId="{6588619B-50CC-4A4C-86A8-2A9217540098}" type="pres">
      <dgm:prSet presAssocID="{FACAAFA8-B30D-43A7-B6C0-89FD0C9C6C14}" presName="dummyMaxCanvas" presStyleCnt="0">
        <dgm:presLayoutVars/>
      </dgm:prSet>
      <dgm:spPr/>
    </dgm:pt>
    <dgm:pt modelId="{69B2110D-50B5-4346-8E88-D8C735C6E9A6}" type="pres">
      <dgm:prSet presAssocID="{FACAAFA8-B30D-43A7-B6C0-89FD0C9C6C14}" presName="FourNodes_1" presStyleLbl="node1" presStyleIdx="0" presStyleCnt="4">
        <dgm:presLayoutVars>
          <dgm:bulletEnabled val="1"/>
        </dgm:presLayoutVars>
      </dgm:prSet>
      <dgm:spPr/>
    </dgm:pt>
    <dgm:pt modelId="{0EE652BA-5ABA-4397-A67A-B1EAE6D2B6EB}" type="pres">
      <dgm:prSet presAssocID="{FACAAFA8-B30D-43A7-B6C0-89FD0C9C6C14}" presName="FourNodes_2" presStyleLbl="node1" presStyleIdx="1" presStyleCnt="4">
        <dgm:presLayoutVars>
          <dgm:bulletEnabled val="1"/>
        </dgm:presLayoutVars>
      </dgm:prSet>
      <dgm:spPr/>
    </dgm:pt>
    <dgm:pt modelId="{1DA23BE9-69CF-4FBA-ACC6-8EBD70395E40}" type="pres">
      <dgm:prSet presAssocID="{FACAAFA8-B30D-43A7-B6C0-89FD0C9C6C14}" presName="FourNodes_3" presStyleLbl="node1" presStyleIdx="2" presStyleCnt="4">
        <dgm:presLayoutVars>
          <dgm:bulletEnabled val="1"/>
        </dgm:presLayoutVars>
      </dgm:prSet>
      <dgm:spPr/>
    </dgm:pt>
    <dgm:pt modelId="{3F826F0B-0E5B-47E9-BF10-AAE91023A0E8}" type="pres">
      <dgm:prSet presAssocID="{FACAAFA8-B30D-43A7-B6C0-89FD0C9C6C14}" presName="FourNodes_4" presStyleLbl="node1" presStyleIdx="3" presStyleCnt="4">
        <dgm:presLayoutVars>
          <dgm:bulletEnabled val="1"/>
        </dgm:presLayoutVars>
      </dgm:prSet>
      <dgm:spPr/>
    </dgm:pt>
    <dgm:pt modelId="{3142F739-192E-4AA9-B579-3A73C57BEAED}" type="pres">
      <dgm:prSet presAssocID="{FACAAFA8-B30D-43A7-B6C0-89FD0C9C6C14}" presName="FourConn_1-2" presStyleLbl="fgAccFollowNode1" presStyleIdx="0" presStyleCnt="3">
        <dgm:presLayoutVars>
          <dgm:bulletEnabled val="1"/>
        </dgm:presLayoutVars>
      </dgm:prSet>
      <dgm:spPr/>
    </dgm:pt>
    <dgm:pt modelId="{202D3260-C2C6-472D-B063-05FC398E3200}" type="pres">
      <dgm:prSet presAssocID="{FACAAFA8-B30D-43A7-B6C0-89FD0C9C6C14}" presName="FourConn_2-3" presStyleLbl="fgAccFollowNode1" presStyleIdx="1" presStyleCnt="3">
        <dgm:presLayoutVars>
          <dgm:bulletEnabled val="1"/>
        </dgm:presLayoutVars>
      </dgm:prSet>
      <dgm:spPr/>
    </dgm:pt>
    <dgm:pt modelId="{B47621FF-C32C-4CBD-A9C5-6451964D873C}" type="pres">
      <dgm:prSet presAssocID="{FACAAFA8-B30D-43A7-B6C0-89FD0C9C6C14}" presName="FourConn_3-4" presStyleLbl="fgAccFollowNode1" presStyleIdx="2" presStyleCnt="3">
        <dgm:presLayoutVars>
          <dgm:bulletEnabled val="1"/>
        </dgm:presLayoutVars>
      </dgm:prSet>
      <dgm:spPr/>
    </dgm:pt>
    <dgm:pt modelId="{4D0C0FB8-B811-4083-A83D-D9DB86A23191}" type="pres">
      <dgm:prSet presAssocID="{FACAAFA8-B30D-43A7-B6C0-89FD0C9C6C14}" presName="FourNodes_1_text" presStyleLbl="node1" presStyleIdx="3" presStyleCnt="4">
        <dgm:presLayoutVars>
          <dgm:bulletEnabled val="1"/>
        </dgm:presLayoutVars>
      </dgm:prSet>
      <dgm:spPr/>
    </dgm:pt>
    <dgm:pt modelId="{8B422F77-DA3B-4142-89F5-E4F30AAAC29A}" type="pres">
      <dgm:prSet presAssocID="{FACAAFA8-B30D-43A7-B6C0-89FD0C9C6C14}" presName="FourNodes_2_text" presStyleLbl="node1" presStyleIdx="3" presStyleCnt="4">
        <dgm:presLayoutVars>
          <dgm:bulletEnabled val="1"/>
        </dgm:presLayoutVars>
      </dgm:prSet>
      <dgm:spPr/>
    </dgm:pt>
    <dgm:pt modelId="{DDE64AD2-228D-4490-904A-FC5AC46C1837}" type="pres">
      <dgm:prSet presAssocID="{FACAAFA8-B30D-43A7-B6C0-89FD0C9C6C14}" presName="FourNodes_3_text" presStyleLbl="node1" presStyleIdx="3" presStyleCnt="4">
        <dgm:presLayoutVars>
          <dgm:bulletEnabled val="1"/>
        </dgm:presLayoutVars>
      </dgm:prSet>
      <dgm:spPr/>
    </dgm:pt>
    <dgm:pt modelId="{DC9CB419-D5E2-4D83-8FC1-67AF2CF8A525}" type="pres">
      <dgm:prSet presAssocID="{FACAAFA8-B30D-43A7-B6C0-89FD0C9C6C14}" presName="FourNodes_4_text" presStyleLbl="node1" presStyleIdx="3" presStyleCnt="4">
        <dgm:presLayoutVars>
          <dgm:bulletEnabled val="1"/>
        </dgm:presLayoutVars>
      </dgm:prSet>
      <dgm:spPr/>
    </dgm:pt>
  </dgm:ptLst>
  <dgm:cxnLst>
    <dgm:cxn modelId="{EC12970C-C324-41C7-80FB-20B53F946152}" srcId="{FACAAFA8-B30D-43A7-B6C0-89FD0C9C6C14}" destId="{E93BEFB3-CCD3-4F1F-9F86-820C9DAE54E1}" srcOrd="0" destOrd="0" parTransId="{072E2120-BCF9-400C-88BE-2B8CF2BACE39}" sibTransId="{32260300-4B7D-4692-A6A6-4684376A0A4A}"/>
    <dgm:cxn modelId="{125ADF14-F9DD-4779-82AC-3E5ABF1CD7CB}" type="presOf" srcId="{D092DBDF-65ED-4319-8A95-49EBBB116D88}" destId="{202D3260-C2C6-472D-B063-05FC398E3200}" srcOrd="0" destOrd="0" presId="urn:microsoft.com/office/officeart/2005/8/layout/vProcess5"/>
    <dgm:cxn modelId="{D4431C1A-AD49-4A52-91A5-2D809EE2E06A}" type="presOf" srcId="{32260300-4B7D-4692-A6A6-4684376A0A4A}" destId="{3142F739-192E-4AA9-B579-3A73C57BEAED}" srcOrd="0" destOrd="0" presId="urn:microsoft.com/office/officeart/2005/8/layout/vProcess5"/>
    <dgm:cxn modelId="{A2044326-4F56-498B-B20E-9FE6DE2F960E}" type="presOf" srcId="{FACAAFA8-B30D-43A7-B6C0-89FD0C9C6C14}" destId="{F75B7143-3289-49D1-B8C7-6C827600CE2E}" srcOrd="0" destOrd="0" presId="urn:microsoft.com/office/officeart/2005/8/layout/vProcess5"/>
    <dgm:cxn modelId="{E6558E31-6A58-4117-9A09-BED15DF57CB4}" type="presOf" srcId="{E71C30C1-A015-4743-9E0F-D8953CFE8D7E}" destId="{1DA23BE9-69CF-4FBA-ACC6-8EBD70395E40}" srcOrd="0" destOrd="0" presId="urn:microsoft.com/office/officeart/2005/8/layout/vProcess5"/>
    <dgm:cxn modelId="{79384A47-F335-42F4-B177-0389C4857958}" srcId="{FACAAFA8-B30D-43A7-B6C0-89FD0C9C6C14}" destId="{E71C30C1-A015-4743-9E0F-D8953CFE8D7E}" srcOrd="2" destOrd="0" parTransId="{C7A69949-DBEA-45DB-AF07-896AC60A9B3F}" sibTransId="{FB4E1435-832B-45B5-A114-E11F65E67883}"/>
    <dgm:cxn modelId="{33FCCE49-192F-4B82-A916-BDB7085E3DA8}" type="presOf" srcId="{609591C6-D3C8-4384-9D8C-10440433D983}" destId="{8B422F77-DA3B-4142-89F5-E4F30AAAC29A}" srcOrd="1" destOrd="0" presId="urn:microsoft.com/office/officeart/2005/8/layout/vProcess5"/>
    <dgm:cxn modelId="{B7F31D74-6916-4568-A749-F0204DA86EB1}" type="presOf" srcId="{609591C6-D3C8-4384-9D8C-10440433D983}" destId="{0EE652BA-5ABA-4397-A67A-B1EAE6D2B6EB}" srcOrd="0" destOrd="0" presId="urn:microsoft.com/office/officeart/2005/8/layout/vProcess5"/>
    <dgm:cxn modelId="{2250DB78-4F3E-4167-823D-A89A7BBBDE1B}" type="presOf" srcId="{FB4E1435-832B-45B5-A114-E11F65E67883}" destId="{B47621FF-C32C-4CBD-A9C5-6451964D873C}" srcOrd="0" destOrd="0" presId="urn:microsoft.com/office/officeart/2005/8/layout/vProcess5"/>
    <dgm:cxn modelId="{88242286-12EA-4B96-A417-BE1F83697750}" type="presOf" srcId="{DB5A1FE1-EC51-47BD-B2BB-1E2DAC5A6C2F}" destId="{3F826F0B-0E5B-47E9-BF10-AAE91023A0E8}" srcOrd="0" destOrd="0" presId="urn:microsoft.com/office/officeart/2005/8/layout/vProcess5"/>
    <dgm:cxn modelId="{8FB48293-FE6F-4273-8A19-3643881FBC1E}" srcId="{FACAAFA8-B30D-43A7-B6C0-89FD0C9C6C14}" destId="{609591C6-D3C8-4384-9D8C-10440433D983}" srcOrd="1" destOrd="0" parTransId="{09549484-2880-4249-8018-684B544BAF98}" sibTransId="{D092DBDF-65ED-4319-8A95-49EBBB116D88}"/>
    <dgm:cxn modelId="{E6084FA3-6292-471A-9AC0-6661E41FC673}" srcId="{FACAAFA8-B30D-43A7-B6C0-89FD0C9C6C14}" destId="{DB5A1FE1-EC51-47BD-B2BB-1E2DAC5A6C2F}" srcOrd="3" destOrd="0" parTransId="{F2F94BB6-F5E9-422B-BA74-C34D368112F1}" sibTransId="{97D04BE0-4CF1-45CF-B2ED-CCD3527DCEE0}"/>
    <dgm:cxn modelId="{56DC1CB7-5CF0-499C-A309-F02B4D4CBEC0}" type="presOf" srcId="{E93BEFB3-CCD3-4F1F-9F86-820C9DAE54E1}" destId="{69B2110D-50B5-4346-8E88-D8C735C6E9A6}" srcOrd="0" destOrd="0" presId="urn:microsoft.com/office/officeart/2005/8/layout/vProcess5"/>
    <dgm:cxn modelId="{158DA6BE-3853-41CD-9C49-1F9A1FFDDBA9}" type="presOf" srcId="{E93BEFB3-CCD3-4F1F-9F86-820C9DAE54E1}" destId="{4D0C0FB8-B811-4083-A83D-D9DB86A23191}" srcOrd="1" destOrd="0" presId="urn:microsoft.com/office/officeart/2005/8/layout/vProcess5"/>
    <dgm:cxn modelId="{FB038EF6-D356-42B9-AF52-878674255C36}" type="presOf" srcId="{DB5A1FE1-EC51-47BD-B2BB-1E2DAC5A6C2F}" destId="{DC9CB419-D5E2-4D83-8FC1-67AF2CF8A525}" srcOrd="1" destOrd="0" presId="urn:microsoft.com/office/officeart/2005/8/layout/vProcess5"/>
    <dgm:cxn modelId="{C3F9B8FD-AF2A-4C75-8C70-8C8DED8A7470}" type="presOf" srcId="{E71C30C1-A015-4743-9E0F-D8953CFE8D7E}" destId="{DDE64AD2-228D-4490-904A-FC5AC46C1837}" srcOrd="1" destOrd="0" presId="urn:microsoft.com/office/officeart/2005/8/layout/vProcess5"/>
    <dgm:cxn modelId="{2245DCF5-96B5-4D97-B2D0-4B249A1BF3C2}" type="presParOf" srcId="{F75B7143-3289-49D1-B8C7-6C827600CE2E}" destId="{6588619B-50CC-4A4C-86A8-2A9217540098}" srcOrd="0" destOrd="0" presId="urn:microsoft.com/office/officeart/2005/8/layout/vProcess5"/>
    <dgm:cxn modelId="{E90EB866-6D93-4AD9-B254-9118ECC6DAD4}" type="presParOf" srcId="{F75B7143-3289-49D1-B8C7-6C827600CE2E}" destId="{69B2110D-50B5-4346-8E88-D8C735C6E9A6}" srcOrd="1" destOrd="0" presId="urn:microsoft.com/office/officeart/2005/8/layout/vProcess5"/>
    <dgm:cxn modelId="{9FB308DA-3852-4B88-AB34-8C5D454FF530}" type="presParOf" srcId="{F75B7143-3289-49D1-B8C7-6C827600CE2E}" destId="{0EE652BA-5ABA-4397-A67A-B1EAE6D2B6EB}" srcOrd="2" destOrd="0" presId="urn:microsoft.com/office/officeart/2005/8/layout/vProcess5"/>
    <dgm:cxn modelId="{B5B6448E-421F-4A98-AAA5-F8999B6A8272}" type="presParOf" srcId="{F75B7143-3289-49D1-B8C7-6C827600CE2E}" destId="{1DA23BE9-69CF-4FBA-ACC6-8EBD70395E40}" srcOrd="3" destOrd="0" presId="urn:microsoft.com/office/officeart/2005/8/layout/vProcess5"/>
    <dgm:cxn modelId="{C5ABB4C9-4037-4664-BE89-BE9472E1091D}" type="presParOf" srcId="{F75B7143-3289-49D1-B8C7-6C827600CE2E}" destId="{3F826F0B-0E5B-47E9-BF10-AAE91023A0E8}" srcOrd="4" destOrd="0" presId="urn:microsoft.com/office/officeart/2005/8/layout/vProcess5"/>
    <dgm:cxn modelId="{91424E4A-BD6F-44B4-A05F-71BB25466DD4}" type="presParOf" srcId="{F75B7143-3289-49D1-B8C7-6C827600CE2E}" destId="{3142F739-192E-4AA9-B579-3A73C57BEAED}" srcOrd="5" destOrd="0" presId="urn:microsoft.com/office/officeart/2005/8/layout/vProcess5"/>
    <dgm:cxn modelId="{4019FB8F-B02D-4A1A-AC13-BDBD6CD1CF4D}" type="presParOf" srcId="{F75B7143-3289-49D1-B8C7-6C827600CE2E}" destId="{202D3260-C2C6-472D-B063-05FC398E3200}" srcOrd="6" destOrd="0" presId="urn:microsoft.com/office/officeart/2005/8/layout/vProcess5"/>
    <dgm:cxn modelId="{0A1B76ED-9A82-413C-90C8-82C3A0F2C001}" type="presParOf" srcId="{F75B7143-3289-49D1-B8C7-6C827600CE2E}" destId="{B47621FF-C32C-4CBD-A9C5-6451964D873C}" srcOrd="7" destOrd="0" presId="urn:microsoft.com/office/officeart/2005/8/layout/vProcess5"/>
    <dgm:cxn modelId="{1D5B87EE-F5DE-4406-8AED-7CC58D5D1563}" type="presParOf" srcId="{F75B7143-3289-49D1-B8C7-6C827600CE2E}" destId="{4D0C0FB8-B811-4083-A83D-D9DB86A23191}" srcOrd="8" destOrd="0" presId="urn:microsoft.com/office/officeart/2005/8/layout/vProcess5"/>
    <dgm:cxn modelId="{8A2099BE-E6E0-47D7-8EB8-FC79F48D7AE4}" type="presParOf" srcId="{F75B7143-3289-49D1-B8C7-6C827600CE2E}" destId="{8B422F77-DA3B-4142-89F5-E4F30AAAC29A}" srcOrd="9" destOrd="0" presId="urn:microsoft.com/office/officeart/2005/8/layout/vProcess5"/>
    <dgm:cxn modelId="{EBBD3E0F-C9FA-4C20-9329-1032260A1032}" type="presParOf" srcId="{F75B7143-3289-49D1-B8C7-6C827600CE2E}" destId="{DDE64AD2-228D-4490-904A-FC5AC46C1837}" srcOrd="10" destOrd="0" presId="urn:microsoft.com/office/officeart/2005/8/layout/vProcess5"/>
    <dgm:cxn modelId="{D5AFEC69-093E-4403-927E-EF51985CDC77}" type="presParOf" srcId="{F75B7143-3289-49D1-B8C7-6C827600CE2E}" destId="{DC9CB419-D5E2-4D83-8FC1-67AF2CF8A525}"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AB9E25-6A42-40E6-8781-D61601850E4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FA4C4AF-C4A8-46E5-9502-D7EDA7B212DE}">
      <dgm:prSet/>
      <dgm:spPr/>
      <dgm:t>
        <a:bodyPr/>
        <a:lstStyle/>
        <a:p>
          <a:r>
            <a:rPr lang="fr-FR"/>
            <a:t>Journaux : Les Echos, La Tribune, Le Monde, Le Figaro…</a:t>
          </a:r>
          <a:endParaRPr lang="en-US"/>
        </a:p>
      </dgm:t>
    </dgm:pt>
    <dgm:pt modelId="{C26D2475-08B3-4A3F-B055-EB279EB1D9E3}" type="parTrans" cxnId="{A0575315-6FCA-4409-9F69-4CFD4D7056D9}">
      <dgm:prSet/>
      <dgm:spPr/>
      <dgm:t>
        <a:bodyPr/>
        <a:lstStyle/>
        <a:p>
          <a:endParaRPr lang="en-US"/>
        </a:p>
      </dgm:t>
    </dgm:pt>
    <dgm:pt modelId="{9DAC0A92-130E-40B4-9383-89131B681140}" type="sibTrans" cxnId="{A0575315-6FCA-4409-9F69-4CFD4D7056D9}">
      <dgm:prSet/>
      <dgm:spPr/>
      <dgm:t>
        <a:bodyPr/>
        <a:lstStyle/>
        <a:p>
          <a:endParaRPr lang="en-US"/>
        </a:p>
      </dgm:t>
    </dgm:pt>
    <dgm:pt modelId="{6FECD362-A0AF-490A-B841-44D2546F0EA9}">
      <dgm:prSet/>
      <dgm:spPr/>
      <dgm:t>
        <a:bodyPr/>
        <a:lstStyle/>
        <a:p>
          <a:r>
            <a:rPr lang="fr-FR"/>
            <a:t>Revues (mensuelles) : Management, L’Entreprise, Capital, Alternatives Economiques, Stratégie, L’Usine Nouvelle…</a:t>
          </a:r>
          <a:endParaRPr lang="en-US"/>
        </a:p>
      </dgm:t>
    </dgm:pt>
    <dgm:pt modelId="{BCF6DC01-D265-4BA5-A593-44993F4FBA62}" type="parTrans" cxnId="{F95149E1-9B00-4C95-84F0-CD369129E281}">
      <dgm:prSet/>
      <dgm:spPr/>
      <dgm:t>
        <a:bodyPr/>
        <a:lstStyle/>
        <a:p>
          <a:endParaRPr lang="en-US"/>
        </a:p>
      </dgm:t>
    </dgm:pt>
    <dgm:pt modelId="{2835335D-BB9A-41AE-9CAC-01854F669AB5}" type="sibTrans" cxnId="{F95149E1-9B00-4C95-84F0-CD369129E281}">
      <dgm:prSet/>
      <dgm:spPr/>
      <dgm:t>
        <a:bodyPr/>
        <a:lstStyle/>
        <a:p>
          <a:endParaRPr lang="en-US"/>
        </a:p>
      </dgm:t>
    </dgm:pt>
    <dgm:pt modelId="{C9F3E1CA-EE78-4A2E-BD3D-0F290E4EB2B6}">
      <dgm:prSet/>
      <dgm:spPr/>
      <dgm:t>
        <a:bodyPr/>
        <a:lstStyle/>
        <a:p>
          <a:r>
            <a:rPr lang="fr-FR"/>
            <a:t>Internet / reportages vidéos</a:t>
          </a:r>
          <a:endParaRPr lang="en-US"/>
        </a:p>
      </dgm:t>
    </dgm:pt>
    <dgm:pt modelId="{CE7B29AE-019F-4CFA-8083-AA62BDE10CB6}" type="parTrans" cxnId="{750BA553-7D44-4A4D-9CA1-EBCD934FF4AC}">
      <dgm:prSet/>
      <dgm:spPr/>
      <dgm:t>
        <a:bodyPr/>
        <a:lstStyle/>
        <a:p>
          <a:endParaRPr lang="en-US"/>
        </a:p>
      </dgm:t>
    </dgm:pt>
    <dgm:pt modelId="{19899671-A5AC-44C6-92F7-26B8FD0DA59D}" type="sibTrans" cxnId="{750BA553-7D44-4A4D-9CA1-EBCD934FF4AC}">
      <dgm:prSet/>
      <dgm:spPr/>
      <dgm:t>
        <a:bodyPr/>
        <a:lstStyle/>
        <a:p>
          <a:endParaRPr lang="en-US"/>
        </a:p>
      </dgm:t>
    </dgm:pt>
    <dgm:pt modelId="{9671B572-437B-4AB3-9BD4-E19105389B08}">
      <dgm:prSet/>
      <dgm:spPr/>
      <dgm:t>
        <a:bodyPr/>
        <a:lstStyle/>
        <a:p>
          <a:r>
            <a:rPr lang="fr-FR"/>
            <a:t>Rencontres / réseaux / Chance… </a:t>
          </a:r>
          <a:endParaRPr lang="en-US"/>
        </a:p>
      </dgm:t>
    </dgm:pt>
    <dgm:pt modelId="{333B9659-8578-4843-882C-9615DB1BE72A}" type="parTrans" cxnId="{15B5DC68-15A9-4104-AB01-3BECEB4C412B}">
      <dgm:prSet/>
      <dgm:spPr/>
      <dgm:t>
        <a:bodyPr/>
        <a:lstStyle/>
        <a:p>
          <a:endParaRPr lang="en-US"/>
        </a:p>
      </dgm:t>
    </dgm:pt>
    <dgm:pt modelId="{6E07B0FC-EA83-43D8-9163-1DFA7DFD09DF}" type="sibTrans" cxnId="{15B5DC68-15A9-4104-AB01-3BECEB4C412B}">
      <dgm:prSet/>
      <dgm:spPr/>
      <dgm:t>
        <a:bodyPr/>
        <a:lstStyle/>
        <a:p>
          <a:endParaRPr lang="en-US"/>
        </a:p>
      </dgm:t>
    </dgm:pt>
    <dgm:pt modelId="{489A1999-D08F-41B6-931A-0A5B33F47740}" type="pres">
      <dgm:prSet presAssocID="{D3AB9E25-6A42-40E6-8781-D61601850E4B}" presName="root" presStyleCnt="0">
        <dgm:presLayoutVars>
          <dgm:dir/>
          <dgm:resizeHandles val="exact"/>
        </dgm:presLayoutVars>
      </dgm:prSet>
      <dgm:spPr/>
    </dgm:pt>
    <dgm:pt modelId="{CD6C782C-A9D0-4554-83A6-0E3EFA736B94}" type="pres">
      <dgm:prSet presAssocID="{7FA4C4AF-C4A8-46E5-9502-D7EDA7B212DE}" presName="compNode" presStyleCnt="0"/>
      <dgm:spPr/>
    </dgm:pt>
    <dgm:pt modelId="{7083C93D-1E92-4F47-8C6B-F1EF0AFBFA8C}" type="pres">
      <dgm:prSet presAssocID="{7FA4C4AF-C4A8-46E5-9502-D7EDA7B212DE}" presName="bgRect" presStyleLbl="bgShp" presStyleIdx="0" presStyleCnt="4"/>
      <dgm:spPr/>
    </dgm:pt>
    <dgm:pt modelId="{79A8E81F-0903-463A-9279-D1FA3FA42262}" type="pres">
      <dgm:prSet presAssocID="{7FA4C4AF-C4A8-46E5-9502-D7EDA7B212D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6C0E60A9-5EBC-49E9-BA02-DDCE2D8DDC81}" type="pres">
      <dgm:prSet presAssocID="{7FA4C4AF-C4A8-46E5-9502-D7EDA7B212DE}" presName="spaceRect" presStyleCnt="0"/>
      <dgm:spPr/>
    </dgm:pt>
    <dgm:pt modelId="{D418DCA5-E2F8-430D-B177-9A3999F7145E}" type="pres">
      <dgm:prSet presAssocID="{7FA4C4AF-C4A8-46E5-9502-D7EDA7B212DE}" presName="parTx" presStyleLbl="revTx" presStyleIdx="0" presStyleCnt="4">
        <dgm:presLayoutVars>
          <dgm:chMax val="0"/>
          <dgm:chPref val="0"/>
        </dgm:presLayoutVars>
      </dgm:prSet>
      <dgm:spPr/>
    </dgm:pt>
    <dgm:pt modelId="{A0F175C1-2F2A-42C2-8206-5F3BAAA7DF36}" type="pres">
      <dgm:prSet presAssocID="{9DAC0A92-130E-40B4-9383-89131B681140}" presName="sibTrans" presStyleCnt="0"/>
      <dgm:spPr/>
    </dgm:pt>
    <dgm:pt modelId="{E9BDDC71-21FB-4210-9DDE-70A7C9CA9B9B}" type="pres">
      <dgm:prSet presAssocID="{6FECD362-A0AF-490A-B841-44D2546F0EA9}" presName="compNode" presStyleCnt="0"/>
      <dgm:spPr/>
    </dgm:pt>
    <dgm:pt modelId="{109BB937-F82F-45E5-AF9D-8F12F898617F}" type="pres">
      <dgm:prSet presAssocID="{6FECD362-A0AF-490A-B841-44D2546F0EA9}" presName="bgRect" presStyleLbl="bgShp" presStyleIdx="1" presStyleCnt="4"/>
      <dgm:spPr/>
    </dgm:pt>
    <dgm:pt modelId="{FFFDF20B-AC40-4911-9016-760DC95EFBB3}" type="pres">
      <dgm:prSet presAssocID="{6FECD362-A0AF-490A-B841-44D2546F0EA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95FD9810-C825-407E-840C-3F9091F1E8D0}" type="pres">
      <dgm:prSet presAssocID="{6FECD362-A0AF-490A-B841-44D2546F0EA9}" presName="spaceRect" presStyleCnt="0"/>
      <dgm:spPr/>
    </dgm:pt>
    <dgm:pt modelId="{DBB3A738-96CE-45CB-84A9-EEFCD00368B5}" type="pres">
      <dgm:prSet presAssocID="{6FECD362-A0AF-490A-B841-44D2546F0EA9}" presName="parTx" presStyleLbl="revTx" presStyleIdx="1" presStyleCnt="4">
        <dgm:presLayoutVars>
          <dgm:chMax val="0"/>
          <dgm:chPref val="0"/>
        </dgm:presLayoutVars>
      </dgm:prSet>
      <dgm:spPr/>
    </dgm:pt>
    <dgm:pt modelId="{0D81E1AD-32F8-480D-BB14-F1976A45C61E}" type="pres">
      <dgm:prSet presAssocID="{2835335D-BB9A-41AE-9CAC-01854F669AB5}" presName="sibTrans" presStyleCnt="0"/>
      <dgm:spPr/>
    </dgm:pt>
    <dgm:pt modelId="{243203DA-5306-44B4-B69C-996692D610DB}" type="pres">
      <dgm:prSet presAssocID="{C9F3E1CA-EE78-4A2E-BD3D-0F290E4EB2B6}" presName="compNode" presStyleCnt="0"/>
      <dgm:spPr/>
    </dgm:pt>
    <dgm:pt modelId="{888E1731-3D3D-4AC8-951A-E9053EA8058A}" type="pres">
      <dgm:prSet presAssocID="{C9F3E1CA-EE78-4A2E-BD3D-0F290E4EB2B6}" presName="bgRect" presStyleLbl="bgShp" presStyleIdx="2" presStyleCnt="4"/>
      <dgm:spPr/>
    </dgm:pt>
    <dgm:pt modelId="{B906BDE9-D306-4FA7-8A8E-2D7DB66F18BD}" type="pres">
      <dgm:prSet presAssocID="{C9F3E1CA-EE78-4A2E-BD3D-0F290E4EB2B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ideo camera"/>
        </a:ext>
      </dgm:extLst>
    </dgm:pt>
    <dgm:pt modelId="{E3925062-5C5C-4D6E-BC91-EFC3F04152CB}" type="pres">
      <dgm:prSet presAssocID="{C9F3E1CA-EE78-4A2E-BD3D-0F290E4EB2B6}" presName="spaceRect" presStyleCnt="0"/>
      <dgm:spPr/>
    </dgm:pt>
    <dgm:pt modelId="{DB46FD32-FCD7-4022-A7BC-5F79D0340120}" type="pres">
      <dgm:prSet presAssocID="{C9F3E1CA-EE78-4A2E-BD3D-0F290E4EB2B6}" presName="parTx" presStyleLbl="revTx" presStyleIdx="2" presStyleCnt="4">
        <dgm:presLayoutVars>
          <dgm:chMax val="0"/>
          <dgm:chPref val="0"/>
        </dgm:presLayoutVars>
      </dgm:prSet>
      <dgm:spPr/>
    </dgm:pt>
    <dgm:pt modelId="{FBCD433C-649E-4D19-B458-E4DD8837DB71}" type="pres">
      <dgm:prSet presAssocID="{19899671-A5AC-44C6-92F7-26B8FD0DA59D}" presName="sibTrans" presStyleCnt="0"/>
      <dgm:spPr/>
    </dgm:pt>
    <dgm:pt modelId="{A8253C9D-7D54-4DA7-911F-DB6949AB3651}" type="pres">
      <dgm:prSet presAssocID="{9671B572-437B-4AB3-9BD4-E19105389B08}" presName="compNode" presStyleCnt="0"/>
      <dgm:spPr/>
    </dgm:pt>
    <dgm:pt modelId="{F69BA138-EF29-449C-B237-03B0031A24F5}" type="pres">
      <dgm:prSet presAssocID="{9671B572-437B-4AB3-9BD4-E19105389B08}" presName="bgRect" presStyleLbl="bgShp" presStyleIdx="3" presStyleCnt="4"/>
      <dgm:spPr/>
    </dgm:pt>
    <dgm:pt modelId="{1AA2CCA8-590D-473A-999C-951B29663A2D}" type="pres">
      <dgm:prSet presAssocID="{9671B572-437B-4AB3-9BD4-E19105389B0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nections"/>
        </a:ext>
      </dgm:extLst>
    </dgm:pt>
    <dgm:pt modelId="{BD48FA1C-ABA3-48D6-BED5-C07B005BCD71}" type="pres">
      <dgm:prSet presAssocID="{9671B572-437B-4AB3-9BD4-E19105389B08}" presName="spaceRect" presStyleCnt="0"/>
      <dgm:spPr/>
    </dgm:pt>
    <dgm:pt modelId="{5D71D5EC-C541-449A-BF45-CDCE17244D94}" type="pres">
      <dgm:prSet presAssocID="{9671B572-437B-4AB3-9BD4-E19105389B08}" presName="parTx" presStyleLbl="revTx" presStyleIdx="3" presStyleCnt="4">
        <dgm:presLayoutVars>
          <dgm:chMax val="0"/>
          <dgm:chPref val="0"/>
        </dgm:presLayoutVars>
      </dgm:prSet>
      <dgm:spPr/>
    </dgm:pt>
  </dgm:ptLst>
  <dgm:cxnLst>
    <dgm:cxn modelId="{A0575315-6FCA-4409-9F69-4CFD4D7056D9}" srcId="{D3AB9E25-6A42-40E6-8781-D61601850E4B}" destId="{7FA4C4AF-C4A8-46E5-9502-D7EDA7B212DE}" srcOrd="0" destOrd="0" parTransId="{C26D2475-08B3-4A3F-B055-EB279EB1D9E3}" sibTransId="{9DAC0A92-130E-40B4-9383-89131B681140}"/>
    <dgm:cxn modelId="{320D5B33-0EB1-4EFF-BA3F-87952D35E259}" type="presOf" srcId="{7FA4C4AF-C4A8-46E5-9502-D7EDA7B212DE}" destId="{D418DCA5-E2F8-430D-B177-9A3999F7145E}" srcOrd="0" destOrd="0" presId="urn:microsoft.com/office/officeart/2018/2/layout/IconVerticalSolidList"/>
    <dgm:cxn modelId="{0B6F5441-E168-4C7F-ABD7-B87832E1B7F3}" type="presOf" srcId="{9671B572-437B-4AB3-9BD4-E19105389B08}" destId="{5D71D5EC-C541-449A-BF45-CDCE17244D94}" srcOrd="0" destOrd="0" presId="urn:microsoft.com/office/officeart/2018/2/layout/IconVerticalSolidList"/>
    <dgm:cxn modelId="{15B5DC68-15A9-4104-AB01-3BECEB4C412B}" srcId="{D3AB9E25-6A42-40E6-8781-D61601850E4B}" destId="{9671B572-437B-4AB3-9BD4-E19105389B08}" srcOrd="3" destOrd="0" parTransId="{333B9659-8578-4843-882C-9615DB1BE72A}" sibTransId="{6E07B0FC-EA83-43D8-9163-1DFA7DFD09DF}"/>
    <dgm:cxn modelId="{750BA553-7D44-4A4D-9CA1-EBCD934FF4AC}" srcId="{D3AB9E25-6A42-40E6-8781-D61601850E4B}" destId="{C9F3E1CA-EE78-4A2E-BD3D-0F290E4EB2B6}" srcOrd="2" destOrd="0" parTransId="{CE7B29AE-019F-4CFA-8083-AA62BDE10CB6}" sibTransId="{19899671-A5AC-44C6-92F7-26B8FD0DA59D}"/>
    <dgm:cxn modelId="{A9375B92-98FB-4E18-BAC0-561690C963D3}" type="presOf" srcId="{6FECD362-A0AF-490A-B841-44D2546F0EA9}" destId="{DBB3A738-96CE-45CB-84A9-EEFCD00368B5}" srcOrd="0" destOrd="0" presId="urn:microsoft.com/office/officeart/2018/2/layout/IconVerticalSolidList"/>
    <dgm:cxn modelId="{CECC66DC-126E-4E8C-9E4F-8AB4B6D9EF06}" type="presOf" srcId="{D3AB9E25-6A42-40E6-8781-D61601850E4B}" destId="{489A1999-D08F-41B6-931A-0A5B33F47740}" srcOrd="0" destOrd="0" presId="urn:microsoft.com/office/officeart/2018/2/layout/IconVerticalSolidList"/>
    <dgm:cxn modelId="{F95149E1-9B00-4C95-84F0-CD369129E281}" srcId="{D3AB9E25-6A42-40E6-8781-D61601850E4B}" destId="{6FECD362-A0AF-490A-B841-44D2546F0EA9}" srcOrd="1" destOrd="0" parTransId="{BCF6DC01-D265-4BA5-A593-44993F4FBA62}" sibTransId="{2835335D-BB9A-41AE-9CAC-01854F669AB5}"/>
    <dgm:cxn modelId="{AFDD2EF7-9793-453A-BEC2-2C62C18A5072}" type="presOf" srcId="{C9F3E1CA-EE78-4A2E-BD3D-0F290E4EB2B6}" destId="{DB46FD32-FCD7-4022-A7BC-5F79D0340120}" srcOrd="0" destOrd="0" presId="urn:microsoft.com/office/officeart/2018/2/layout/IconVerticalSolidList"/>
    <dgm:cxn modelId="{0DE16257-DF3B-43A0-BBBC-2B69CBD41CF5}" type="presParOf" srcId="{489A1999-D08F-41B6-931A-0A5B33F47740}" destId="{CD6C782C-A9D0-4554-83A6-0E3EFA736B94}" srcOrd="0" destOrd="0" presId="urn:microsoft.com/office/officeart/2018/2/layout/IconVerticalSolidList"/>
    <dgm:cxn modelId="{3725B4AA-7AFD-4A25-B6F5-5FE8ED5E58A5}" type="presParOf" srcId="{CD6C782C-A9D0-4554-83A6-0E3EFA736B94}" destId="{7083C93D-1E92-4F47-8C6B-F1EF0AFBFA8C}" srcOrd="0" destOrd="0" presId="urn:microsoft.com/office/officeart/2018/2/layout/IconVerticalSolidList"/>
    <dgm:cxn modelId="{9CC37541-3FA1-4EA4-8013-F3F035013C53}" type="presParOf" srcId="{CD6C782C-A9D0-4554-83A6-0E3EFA736B94}" destId="{79A8E81F-0903-463A-9279-D1FA3FA42262}" srcOrd="1" destOrd="0" presId="urn:microsoft.com/office/officeart/2018/2/layout/IconVerticalSolidList"/>
    <dgm:cxn modelId="{829F1DB2-52A2-4D1E-A671-91802D67ED8E}" type="presParOf" srcId="{CD6C782C-A9D0-4554-83A6-0E3EFA736B94}" destId="{6C0E60A9-5EBC-49E9-BA02-DDCE2D8DDC81}" srcOrd="2" destOrd="0" presId="urn:microsoft.com/office/officeart/2018/2/layout/IconVerticalSolidList"/>
    <dgm:cxn modelId="{93394EB7-536D-4932-9481-00D9D9155B17}" type="presParOf" srcId="{CD6C782C-A9D0-4554-83A6-0E3EFA736B94}" destId="{D418DCA5-E2F8-430D-B177-9A3999F7145E}" srcOrd="3" destOrd="0" presId="urn:microsoft.com/office/officeart/2018/2/layout/IconVerticalSolidList"/>
    <dgm:cxn modelId="{99E62A4F-C73A-45B3-9317-FDBF0C96961F}" type="presParOf" srcId="{489A1999-D08F-41B6-931A-0A5B33F47740}" destId="{A0F175C1-2F2A-42C2-8206-5F3BAAA7DF36}" srcOrd="1" destOrd="0" presId="urn:microsoft.com/office/officeart/2018/2/layout/IconVerticalSolidList"/>
    <dgm:cxn modelId="{D1563988-B878-465E-A48B-E132AF798249}" type="presParOf" srcId="{489A1999-D08F-41B6-931A-0A5B33F47740}" destId="{E9BDDC71-21FB-4210-9DDE-70A7C9CA9B9B}" srcOrd="2" destOrd="0" presId="urn:microsoft.com/office/officeart/2018/2/layout/IconVerticalSolidList"/>
    <dgm:cxn modelId="{B209FB69-99AF-48CD-87B1-5566263F0186}" type="presParOf" srcId="{E9BDDC71-21FB-4210-9DDE-70A7C9CA9B9B}" destId="{109BB937-F82F-45E5-AF9D-8F12F898617F}" srcOrd="0" destOrd="0" presId="urn:microsoft.com/office/officeart/2018/2/layout/IconVerticalSolidList"/>
    <dgm:cxn modelId="{8C563EDE-1AA3-4AB0-89C4-219D6AE233D9}" type="presParOf" srcId="{E9BDDC71-21FB-4210-9DDE-70A7C9CA9B9B}" destId="{FFFDF20B-AC40-4911-9016-760DC95EFBB3}" srcOrd="1" destOrd="0" presId="urn:microsoft.com/office/officeart/2018/2/layout/IconVerticalSolidList"/>
    <dgm:cxn modelId="{668E33C3-0707-4CB4-8CF9-3E034F8BA153}" type="presParOf" srcId="{E9BDDC71-21FB-4210-9DDE-70A7C9CA9B9B}" destId="{95FD9810-C825-407E-840C-3F9091F1E8D0}" srcOrd="2" destOrd="0" presId="urn:microsoft.com/office/officeart/2018/2/layout/IconVerticalSolidList"/>
    <dgm:cxn modelId="{090769CC-B2B0-4730-9D48-46B64A6088D2}" type="presParOf" srcId="{E9BDDC71-21FB-4210-9DDE-70A7C9CA9B9B}" destId="{DBB3A738-96CE-45CB-84A9-EEFCD00368B5}" srcOrd="3" destOrd="0" presId="urn:microsoft.com/office/officeart/2018/2/layout/IconVerticalSolidList"/>
    <dgm:cxn modelId="{5B8D843C-4D63-47C4-A783-85239A94F59A}" type="presParOf" srcId="{489A1999-D08F-41B6-931A-0A5B33F47740}" destId="{0D81E1AD-32F8-480D-BB14-F1976A45C61E}" srcOrd="3" destOrd="0" presId="urn:microsoft.com/office/officeart/2018/2/layout/IconVerticalSolidList"/>
    <dgm:cxn modelId="{DEA62973-5FFF-49F6-9D01-0B5E678A3320}" type="presParOf" srcId="{489A1999-D08F-41B6-931A-0A5B33F47740}" destId="{243203DA-5306-44B4-B69C-996692D610DB}" srcOrd="4" destOrd="0" presId="urn:microsoft.com/office/officeart/2018/2/layout/IconVerticalSolidList"/>
    <dgm:cxn modelId="{4D808193-C109-4092-A368-1007E2C2B2E5}" type="presParOf" srcId="{243203DA-5306-44B4-B69C-996692D610DB}" destId="{888E1731-3D3D-4AC8-951A-E9053EA8058A}" srcOrd="0" destOrd="0" presId="urn:microsoft.com/office/officeart/2018/2/layout/IconVerticalSolidList"/>
    <dgm:cxn modelId="{D3AEBB06-25A3-4812-99C9-CB705E6DD9B2}" type="presParOf" srcId="{243203DA-5306-44B4-B69C-996692D610DB}" destId="{B906BDE9-D306-4FA7-8A8E-2D7DB66F18BD}" srcOrd="1" destOrd="0" presId="urn:microsoft.com/office/officeart/2018/2/layout/IconVerticalSolidList"/>
    <dgm:cxn modelId="{F6D73A9F-B8C2-498E-9108-C710F51E3E7D}" type="presParOf" srcId="{243203DA-5306-44B4-B69C-996692D610DB}" destId="{E3925062-5C5C-4D6E-BC91-EFC3F04152CB}" srcOrd="2" destOrd="0" presId="urn:microsoft.com/office/officeart/2018/2/layout/IconVerticalSolidList"/>
    <dgm:cxn modelId="{87358CC8-0BBD-4D9A-8C33-7B6627D44854}" type="presParOf" srcId="{243203DA-5306-44B4-B69C-996692D610DB}" destId="{DB46FD32-FCD7-4022-A7BC-5F79D0340120}" srcOrd="3" destOrd="0" presId="urn:microsoft.com/office/officeart/2018/2/layout/IconVerticalSolidList"/>
    <dgm:cxn modelId="{F5C4C07B-0B00-442B-AD68-075139598127}" type="presParOf" srcId="{489A1999-D08F-41B6-931A-0A5B33F47740}" destId="{FBCD433C-649E-4D19-B458-E4DD8837DB71}" srcOrd="5" destOrd="0" presId="urn:microsoft.com/office/officeart/2018/2/layout/IconVerticalSolidList"/>
    <dgm:cxn modelId="{F44F97B6-C287-44C5-A64E-97FB16E3BF7C}" type="presParOf" srcId="{489A1999-D08F-41B6-931A-0A5B33F47740}" destId="{A8253C9D-7D54-4DA7-911F-DB6949AB3651}" srcOrd="6" destOrd="0" presId="urn:microsoft.com/office/officeart/2018/2/layout/IconVerticalSolidList"/>
    <dgm:cxn modelId="{5A260725-1862-4EF9-B5B4-45B588E11278}" type="presParOf" srcId="{A8253C9D-7D54-4DA7-911F-DB6949AB3651}" destId="{F69BA138-EF29-449C-B237-03B0031A24F5}" srcOrd="0" destOrd="0" presId="urn:microsoft.com/office/officeart/2018/2/layout/IconVerticalSolidList"/>
    <dgm:cxn modelId="{1F2BC1CF-9BD8-4284-A595-391E9B15112E}" type="presParOf" srcId="{A8253C9D-7D54-4DA7-911F-DB6949AB3651}" destId="{1AA2CCA8-590D-473A-999C-951B29663A2D}" srcOrd="1" destOrd="0" presId="urn:microsoft.com/office/officeart/2018/2/layout/IconVerticalSolidList"/>
    <dgm:cxn modelId="{F963FD05-2B0C-42AE-9E6C-493CE2A78A7C}" type="presParOf" srcId="{A8253C9D-7D54-4DA7-911F-DB6949AB3651}" destId="{BD48FA1C-ABA3-48D6-BED5-C07B005BCD71}" srcOrd="2" destOrd="0" presId="urn:microsoft.com/office/officeart/2018/2/layout/IconVerticalSolidList"/>
    <dgm:cxn modelId="{0E07F85B-D475-448A-9FCC-903F0AEE813D}" type="presParOf" srcId="{A8253C9D-7D54-4DA7-911F-DB6949AB3651}" destId="{5D71D5EC-C541-449A-BF45-CDCE17244D9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92208B-B7B3-45A8-B192-F2B744CA5E4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29B2FB5-472F-4A17-9239-93D7E431DDC6}">
      <dgm:prSet/>
      <dgm:spPr/>
      <dgm:t>
        <a:bodyPr/>
        <a:lstStyle/>
        <a:p>
          <a:r>
            <a:rPr lang="fr-FR"/>
            <a:t>« Etude de marché »</a:t>
          </a:r>
          <a:endParaRPr lang="en-US"/>
        </a:p>
      </dgm:t>
    </dgm:pt>
    <dgm:pt modelId="{6ABD1213-DA52-4976-A9EA-183059E82DA0}" type="parTrans" cxnId="{D116E7BF-1AF5-460D-AA73-57CD150ED0B1}">
      <dgm:prSet/>
      <dgm:spPr/>
      <dgm:t>
        <a:bodyPr/>
        <a:lstStyle/>
        <a:p>
          <a:endParaRPr lang="en-US"/>
        </a:p>
      </dgm:t>
    </dgm:pt>
    <dgm:pt modelId="{1D568BF2-7802-4700-BEA0-40A8F23D7BC5}" type="sibTrans" cxnId="{D116E7BF-1AF5-460D-AA73-57CD150ED0B1}">
      <dgm:prSet/>
      <dgm:spPr/>
      <dgm:t>
        <a:bodyPr/>
        <a:lstStyle/>
        <a:p>
          <a:endParaRPr lang="en-US"/>
        </a:p>
      </dgm:t>
    </dgm:pt>
    <dgm:pt modelId="{A19B1134-58E5-4D30-A4DA-BF447D115A55}">
      <dgm:prSet/>
      <dgm:spPr/>
      <dgm:t>
        <a:bodyPr/>
        <a:lstStyle/>
        <a:p>
          <a:r>
            <a:rPr lang="fr-FR"/>
            <a:t>Le moment n’est pas le fruit du hasard : s’informer auprès de la chambre de commerce locale</a:t>
          </a:r>
          <a:endParaRPr lang="en-US"/>
        </a:p>
      </dgm:t>
    </dgm:pt>
    <dgm:pt modelId="{848A5731-95D0-4494-AF68-695855031317}" type="parTrans" cxnId="{3C880357-D493-48FF-9847-1242E05EDD7E}">
      <dgm:prSet/>
      <dgm:spPr/>
      <dgm:t>
        <a:bodyPr/>
        <a:lstStyle/>
        <a:p>
          <a:endParaRPr lang="en-US"/>
        </a:p>
      </dgm:t>
    </dgm:pt>
    <dgm:pt modelId="{F8115445-62A2-43C4-807D-FA8ADC9A6720}" type="sibTrans" cxnId="{3C880357-D493-48FF-9847-1242E05EDD7E}">
      <dgm:prSet/>
      <dgm:spPr/>
      <dgm:t>
        <a:bodyPr/>
        <a:lstStyle/>
        <a:p>
          <a:endParaRPr lang="en-US"/>
        </a:p>
      </dgm:t>
    </dgm:pt>
    <dgm:pt modelId="{9C9DF452-5371-4520-A762-68428ABD2AE3}">
      <dgm:prSet/>
      <dgm:spPr/>
      <dgm:t>
        <a:bodyPr/>
        <a:lstStyle/>
        <a:p>
          <a:r>
            <a:rPr lang="fr-FR"/>
            <a:t>Etre un maximum disponible au moment de la création</a:t>
          </a:r>
          <a:endParaRPr lang="en-US"/>
        </a:p>
      </dgm:t>
    </dgm:pt>
    <dgm:pt modelId="{1DC9648D-D37F-4126-AA9F-FF64095E1D11}" type="parTrans" cxnId="{4B532979-1DAD-4842-8B2A-89D70EECEB9F}">
      <dgm:prSet/>
      <dgm:spPr/>
      <dgm:t>
        <a:bodyPr/>
        <a:lstStyle/>
        <a:p>
          <a:endParaRPr lang="en-US"/>
        </a:p>
      </dgm:t>
    </dgm:pt>
    <dgm:pt modelId="{FE173F44-D9B2-4507-91A2-E1B4E29CE09A}" type="sibTrans" cxnId="{4B532979-1DAD-4842-8B2A-89D70EECEB9F}">
      <dgm:prSet/>
      <dgm:spPr/>
      <dgm:t>
        <a:bodyPr/>
        <a:lstStyle/>
        <a:p>
          <a:endParaRPr lang="en-US"/>
        </a:p>
      </dgm:t>
    </dgm:pt>
    <dgm:pt modelId="{E6966E31-582B-4BE5-9586-F8A3FFF77880}">
      <dgm:prSet/>
      <dgm:spPr/>
      <dgm:t>
        <a:bodyPr/>
        <a:lstStyle/>
        <a:p>
          <a:r>
            <a:rPr lang="fr-FR"/>
            <a:t>Avoir acquis une expérience suffisante dans le domaine d’activité de votre projet</a:t>
          </a:r>
          <a:endParaRPr lang="en-US"/>
        </a:p>
      </dgm:t>
    </dgm:pt>
    <dgm:pt modelId="{34B2E2A9-0EE4-4F20-B4A1-BA41C4836FC0}" type="parTrans" cxnId="{B69F0C6F-89A6-417B-AA4B-86B8606047DA}">
      <dgm:prSet/>
      <dgm:spPr/>
      <dgm:t>
        <a:bodyPr/>
        <a:lstStyle/>
        <a:p>
          <a:endParaRPr lang="en-US"/>
        </a:p>
      </dgm:t>
    </dgm:pt>
    <dgm:pt modelId="{53268913-0FE8-4E93-96EA-287776C605A8}" type="sibTrans" cxnId="{B69F0C6F-89A6-417B-AA4B-86B8606047DA}">
      <dgm:prSet/>
      <dgm:spPr/>
      <dgm:t>
        <a:bodyPr/>
        <a:lstStyle/>
        <a:p>
          <a:endParaRPr lang="en-US"/>
        </a:p>
      </dgm:t>
    </dgm:pt>
    <dgm:pt modelId="{9CC529D4-FE9E-495B-811D-74007C2A44D7}">
      <dgm:prSet/>
      <dgm:spPr/>
      <dgm:t>
        <a:bodyPr/>
        <a:lstStyle/>
        <a:p>
          <a:r>
            <a:rPr lang="fr-FR"/>
            <a:t>Tenir compte des spécificités locales</a:t>
          </a:r>
          <a:endParaRPr lang="en-US"/>
        </a:p>
      </dgm:t>
    </dgm:pt>
    <dgm:pt modelId="{FC12AF9E-914B-4437-9EFD-F891035FF378}" type="parTrans" cxnId="{60E10BC0-3112-42F1-B7D6-19D4EA379A2E}">
      <dgm:prSet/>
      <dgm:spPr/>
      <dgm:t>
        <a:bodyPr/>
        <a:lstStyle/>
        <a:p>
          <a:endParaRPr lang="en-US"/>
        </a:p>
      </dgm:t>
    </dgm:pt>
    <dgm:pt modelId="{EA86E5D3-D276-4ECF-88C8-3AB51FE0931C}" type="sibTrans" cxnId="{60E10BC0-3112-42F1-B7D6-19D4EA379A2E}">
      <dgm:prSet/>
      <dgm:spPr/>
      <dgm:t>
        <a:bodyPr/>
        <a:lstStyle/>
        <a:p>
          <a:endParaRPr lang="en-US"/>
        </a:p>
      </dgm:t>
    </dgm:pt>
    <dgm:pt modelId="{7E77C239-6EDD-456C-9EC4-0A6BC3C46B94}" type="pres">
      <dgm:prSet presAssocID="{6692208B-B7B3-45A8-B192-F2B744CA5E45}" presName="root" presStyleCnt="0">
        <dgm:presLayoutVars>
          <dgm:dir/>
          <dgm:resizeHandles val="exact"/>
        </dgm:presLayoutVars>
      </dgm:prSet>
      <dgm:spPr/>
    </dgm:pt>
    <dgm:pt modelId="{82EA838C-8260-45EB-824A-31C0C27436E5}" type="pres">
      <dgm:prSet presAssocID="{129B2FB5-472F-4A17-9239-93D7E431DDC6}" presName="compNode" presStyleCnt="0"/>
      <dgm:spPr/>
    </dgm:pt>
    <dgm:pt modelId="{0639415F-33D0-4CC8-A178-914918F79C00}" type="pres">
      <dgm:prSet presAssocID="{129B2FB5-472F-4A17-9239-93D7E431DDC6}" presName="bgRect" presStyleLbl="bgShp" presStyleIdx="0" presStyleCnt="5"/>
      <dgm:spPr/>
    </dgm:pt>
    <dgm:pt modelId="{3C7E7336-E12B-49C4-8B5E-9686A00018C6}" type="pres">
      <dgm:prSet presAssocID="{129B2FB5-472F-4A17-9239-93D7E431DDC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dvertising"/>
        </a:ext>
      </dgm:extLst>
    </dgm:pt>
    <dgm:pt modelId="{9BFB6FD6-E84F-4AC5-BC0D-F0F81BFC578E}" type="pres">
      <dgm:prSet presAssocID="{129B2FB5-472F-4A17-9239-93D7E431DDC6}" presName="spaceRect" presStyleCnt="0"/>
      <dgm:spPr/>
    </dgm:pt>
    <dgm:pt modelId="{E4D544E4-DF7B-44C3-96E2-08C586EA53D7}" type="pres">
      <dgm:prSet presAssocID="{129B2FB5-472F-4A17-9239-93D7E431DDC6}" presName="parTx" presStyleLbl="revTx" presStyleIdx="0" presStyleCnt="5">
        <dgm:presLayoutVars>
          <dgm:chMax val="0"/>
          <dgm:chPref val="0"/>
        </dgm:presLayoutVars>
      </dgm:prSet>
      <dgm:spPr/>
    </dgm:pt>
    <dgm:pt modelId="{16E0B404-11F4-4174-B7CD-F80E459A4589}" type="pres">
      <dgm:prSet presAssocID="{1D568BF2-7802-4700-BEA0-40A8F23D7BC5}" presName="sibTrans" presStyleCnt="0"/>
      <dgm:spPr/>
    </dgm:pt>
    <dgm:pt modelId="{389AF31B-9341-48D9-A925-1CCC8C045422}" type="pres">
      <dgm:prSet presAssocID="{A19B1134-58E5-4D30-A4DA-BF447D115A55}" presName="compNode" presStyleCnt="0"/>
      <dgm:spPr/>
    </dgm:pt>
    <dgm:pt modelId="{15551104-4650-435B-BB91-261B21DC346A}" type="pres">
      <dgm:prSet presAssocID="{A19B1134-58E5-4D30-A4DA-BF447D115A55}" presName="bgRect" presStyleLbl="bgShp" presStyleIdx="1" presStyleCnt="5"/>
      <dgm:spPr/>
    </dgm:pt>
    <dgm:pt modelId="{2796A737-7F25-4761-952C-4E3A7C7445EA}" type="pres">
      <dgm:prSet presAssocID="{A19B1134-58E5-4D30-A4DA-BF447D115A5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iter"/>
        </a:ext>
      </dgm:extLst>
    </dgm:pt>
    <dgm:pt modelId="{C7120781-3DBF-4228-B021-FE1412AA1DBF}" type="pres">
      <dgm:prSet presAssocID="{A19B1134-58E5-4D30-A4DA-BF447D115A55}" presName="spaceRect" presStyleCnt="0"/>
      <dgm:spPr/>
    </dgm:pt>
    <dgm:pt modelId="{31A805D7-96FA-454E-B439-5288EABD1D9F}" type="pres">
      <dgm:prSet presAssocID="{A19B1134-58E5-4D30-A4DA-BF447D115A55}" presName="parTx" presStyleLbl="revTx" presStyleIdx="1" presStyleCnt="5">
        <dgm:presLayoutVars>
          <dgm:chMax val="0"/>
          <dgm:chPref val="0"/>
        </dgm:presLayoutVars>
      </dgm:prSet>
      <dgm:spPr/>
    </dgm:pt>
    <dgm:pt modelId="{051F7FA5-881F-4255-9DC0-0CB3ADCFF809}" type="pres">
      <dgm:prSet presAssocID="{F8115445-62A2-43C4-807D-FA8ADC9A6720}" presName="sibTrans" presStyleCnt="0"/>
      <dgm:spPr/>
    </dgm:pt>
    <dgm:pt modelId="{2E20BF00-DF2F-4F33-855D-2D8768A03DE1}" type="pres">
      <dgm:prSet presAssocID="{9C9DF452-5371-4520-A762-68428ABD2AE3}" presName="compNode" presStyleCnt="0"/>
      <dgm:spPr/>
    </dgm:pt>
    <dgm:pt modelId="{F2BE9393-899E-4B37-87F3-7B6022E32AC7}" type="pres">
      <dgm:prSet presAssocID="{9C9DF452-5371-4520-A762-68428ABD2AE3}" presName="bgRect" presStyleLbl="bgShp" presStyleIdx="2" presStyleCnt="5"/>
      <dgm:spPr/>
    </dgm:pt>
    <dgm:pt modelId="{F80A9090-4CB4-4F1E-B212-7F1EC84EA5D8}" type="pres">
      <dgm:prSet presAssocID="{9C9DF452-5371-4520-A762-68428ABD2AE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indTurbines"/>
        </a:ext>
      </dgm:extLst>
    </dgm:pt>
    <dgm:pt modelId="{2A7E8D23-4921-40D8-8766-D7BDD02EDF8E}" type="pres">
      <dgm:prSet presAssocID="{9C9DF452-5371-4520-A762-68428ABD2AE3}" presName="spaceRect" presStyleCnt="0"/>
      <dgm:spPr/>
    </dgm:pt>
    <dgm:pt modelId="{4C2F052E-9F2F-4D13-8CCD-569D73B570C8}" type="pres">
      <dgm:prSet presAssocID="{9C9DF452-5371-4520-A762-68428ABD2AE3}" presName="parTx" presStyleLbl="revTx" presStyleIdx="2" presStyleCnt="5">
        <dgm:presLayoutVars>
          <dgm:chMax val="0"/>
          <dgm:chPref val="0"/>
        </dgm:presLayoutVars>
      </dgm:prSet>
      <dgm:spPr/>
    </dgm:pt>
    <dgm:pt modelId="{FC654E4A-F2DD-4831-83F8-A8A36BD52376}" type="pres">
      <dgm:prSet presAssocID="{FE173F44-D9B2-4507-91A2-E1B4E29CE09A}" presName="sibTrans" presStyleCnt="0"/>
      <dgm:spPr/>
    </dgm:pt>
    <dgm:pt modelId="{13336B3E-1ACA-4B9C-A661-17DBE6767D62}" type="pres">
      <dgm:prSet presAssocID="{E6966E31-582B-4BE5-9586-F8A3FFF77880}" presName="compNode" presStyleCnt="0"/>
      <dgm:spPr/>
    </dgm:pt>
    <dgm:pt modelId="{C8120D17-9187-47FC-AAAE-71296947128C}" type="pres">
      <dgm:prSet presAssocID="{E6966E31-582B-4BE5-9586-F8A3FFF77880}" presName="bgRect" presStyleLbl="bgShp" presStyleIdx="3" presStyleCnt="5"/>
      <dgm:spPr/>
    </dgm:pt>
    <dgm:pt modelId="{15C2CF57-5113-42C5-9E10-FAAF4601416D}" type="pres">
      <dgm:prSet presAssocID="{E6966E31-582B-4BE5-9586-F8A3FFF7788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icroscope"/>
        </a:ext>
      </dgm:extLst>
    </dgm:pt>
    <dgm:pt modelId="{CFB89EBF-656F-4A31-A0E5-D1EB2BEDFF1C}" type="pres">
      <dgm:prSet presAssocID="{E6966E31-582B-4BE5-9586-F8A3FFF77880}" presName="spaceRect" presStyleCnt="0"/>
      <dgm:spPr/>
    </dgm:pt>
    <dgm:pt modelId="{58132E40-97A5-413D-85B0-D5CA10CBDF95}" type="pres">
      <dgm:prSet presAssocID="{E6966E31-582B-4BE5-9586-F8A3FFF77880}" presName="parTx" presStyleLbl="revTx" presStyleIdx="3" presStyleCnt="5">
        <dgm:presLayoutVars>
          <dgm:chMax val="0"/>
          <dgm:chPref val="0"/>
        </dgm:presLayoutVars>
      </dgm:prSet>
      <dgm:spPr/>
    </dgm:pt>
    <dgm:pt modelId="{66F28248-87EB-4195-BB79-C15A38EAC71A}" type="pres">
      <dgm:prSet presAssocID="{53268913-0FE8-4E93-96EA-287776C605A8}" presName="sibTrans" presStyleCnt="0"/>
      <dgm:spPr/>
    </dgm:pt>
    <dgm:pt modelId="{2BB3F97A-85AE-4F55-8C58-0F7CB33061F9}" type="pres">
      <dgm:prSet presAssocID="{9CC529D4-FE9E-495B-811D-74007C2A44D7}" presName="compNode" presStyleCnt="0"/>
      <dgm:spPr/>
    </dgm:pt>
    <dgm:pt modelId="{F64AF49F-7AFC-4DB4-B0ED-30B9786471F5}" type="pres">
      <dgm:prSet presAssocID="{9CC529D4-FE9E-495B-811D-74007C2A44D7}" presName="bgRect" presStyleLbl="bgShp" presStyleIdx="4" presStyleCnt="5"/>
      <dgm:spPr/>
    </dgm:pt>
    <dgm:pt modelId="{6CC29F02-0CC8-494F-AA76-870D5D0A7B4E}" type="pres">
      <dgm:prSet presAssocID="{9CC529D4-FE9E-495B-811D-74007C2A44D7}" presName="iconRect" presStyleLbl="node1" presStyleIdx="4" presStyleCnt="5"/>
      <dgm:spPr>
        <a:ln>
          <a:noFill/>
        </a:ln>
      </dgm:spPr>
    </dgm:pt>
    <dgm:pt modelId="{980900BA-DE64-4AFA-8246-0173E7306009}" type="pres">
      <dgm:prSet presAssocID="{9CC529D4-FE9E-495B-811D-74007C2A44D7}" presName="spaceRect" presStyleCnt="0"/>
      <dgm:spPr/>
    </dgm:pt>
    <dgm:pt modelId="{F23EE42B-0B65-4EC9-9B5D-26BCE0A39FB0}" type="pres">
      <dgm:prSet presAssocID="{9CC529D4-FE9E-495B-811D-74007C2A44D7}" presName="parTx" presStyleLbl="revTx" presStyleIdx="4" presStyleCnt="5">
        <dgm:presLayoutVars>
          <dgm:chMax val="0"/>
          <dgm:chPref val="0"/>
        </dgm:presLayoutVars>
      </dgm:prSet>
      <dgm:spPr/>
    </dgm:pt>
  </dgm:ptLst>
  <dgm:cxnLst>
    <dgm:cxn modelId="{0C712A0B-8059-430C-AB57-21CBC3D9E46A}" type="presOf" srcId="{E6966E31-582B-4BE5-9586-F8A3FFF77880}" destId="{58132E40-97A5-413D-85B0-D5CA10CBDF95}" srcOrd="0" destOrd="0" presId="urn:microsoft.com/office/officeart/2018/2/layout/IconVerticalSolidList"/>
    <dgm:cxn modelId="{D15E8B20-B550-4167-95C7-613CFB4C4522}" type="presOf" srcId="{129B2FB5-472F-4A17-9239-93D7E431DDC6}" destId="{E4D544E4-DF7B-44C3-96E2-08C586EA53D7}" srcOrd="0" destOrd="0" presId="urn:microsoft.com/office/officeart/2018/2/layout/IconVerticalSolidList"/>
    <dgm:cxn modelId="{0013DA37-A683-41E4-9379-CB497BE5D4E7}" type="presOf" srcId="{9C9DF452-5371-4520-A762-68428ABD2AE3}" destId="{4C2F052E-9F2F-4D13-8CCD-569D73B570C8}" srcOrd="0" destOrd="0" presId="urn:microsoft.com/office/officeart/2018/2/layout/IconVerticalSolidList"/>
    <dgm:cxn modelId="{B69F0C6F-89A6-417B-AA4B-86B8606047DA}" srcId="{6692208B-B7B3-45A8-B192-F2B744CA5E45}" destId="{E6966E31-582B-4BE5-9586-F8A3FFF77880}" srcOrd="3" destOrd="0" parTransId="{34B2E2A9-0EE4-4F20-B4A1-BA41C4836FC0}" sibTransId="{53268913-0FE8-4E93-96EA-287776C605A8}"/>
    <dgm:cxn modelId="{3C880357-D493-48FF-9847-1242E05EDD7E}" srcId="{6692208B-B7B3-45A8-B192-F2B744CA5E45}" destId="{A19B1134-58E5-4D30-A4DA-BF447D115A55}" srcOrd="1" destOrd="0" parTransId="{848A5731-95D0-4494-AF68-695855031317}" sibTransId="{F8115445-62A2-43C4-807D-FA8ADC9A6720}"/>
    <dgm:cxn modelId="{4B532979-1DAD-4842-8B2A-89D70EECEB9F}" srcId="{6692208B-B7B3-45A8-B192-F2B744CA5E45}" destId="{9C9DF452-5371-4520-A762-68428ABD2AE3}" srcOrd="2" destOrd="0" parTransId="{1DC9648D-D37F-4126-AA9F-FF64095E1D11}" sibTransId="{FE173F44-D9B2-4507-91A2-E1B4E29CE09A}"/>
    <dgm:cxn modelId="{FB727383-4F0F-4E9F-833A-8159D2ECB8B5}" type="presOf" srcId="{9CC529D4-FE9E-495B-811D-74007C2A44D7}" destId="{F23EE42B-0B65-4EC9-9B5D-26BCE0A39FB0}" srcOrd="0" destOrd="0" presId="urn:microsoft.com/office/officeart/2018/2/layout/IconVerticalSolidList"/>
    <dgm:cxn modelId="{5DE4A5A0-C246-4357-88EC-723BE70D42C0}" type="presOf" srcId="{A19B1134-58E5-4D30-A4DA-BF447D115A55}" destId="{31A805D7-96FA-454E-B439-5288EABD1D9F}" srcOrd="0" destOrd="0" presId="urn:microsoft.com/office/officeart/2018/2/layout/IconVerticalSolidList"/>
    <dgm:cxn modelId="{D116E7BF-1AF5-460D-AA73-57CD150ED0B1}" srcId="{6692208B-B7B3-45A8-B192-F2B744CA5E45}" destId="{129B2FB5-472F-4A17-9239-93D7E431DDC6}" srcOrd="0" destOrd="0" parTransId="{6ABD1213-DA52-4976-A9EA-183059E82DA0}" sibTransId="{1D568BF2-7802-4700-BEA0-40A8F23D7BC5}"/>
    <dgm:cxn modelId="{60E10BC0-3112-42F1-B7D6-19D4EA379A2E}" srcId="{6692208B-B7B3-45A8-B192-F2B744CA5E45}" destId="{9CC529D4-FE9E-495B-811D-74007C2A44D7}" srcOrd="4" destOrd="0" parTransId="{FC12AF9E-914B-4437-9EFD-F891035FF378}" sibTransId="{EA86E5D3-D276-4ECF-88C8-3AB51FE0931C}"/>
    <dgm:cxn modelId="{546373C4-5DF8-4AD8-95F6-8F2C80282D59}" type="presOf" srcId="{6692208B-B7B3-45A8-B192-F2B744CA5E45}" destId="{7E77C239-6EDD-456C-9EC4-0A6BC3C46B94}" srcOrd="0" destOrd="0" presId="urn:microsoft.com/office/officeart/2018/2/layout/IconVerticalSolidList"/>
    <dgm:cxn modelId="{6EDA8831-6AFC-478D-A4C2-F30D50A5873F}" type="presParOf" srcId="{7E77C239-6EDD-456C-9EC4-0A6BC3C46B94}" destId="{82EA838C-8260-45EB-824A-31C0C27436E5}" srcOrd="0" destOrd="0" presId="urn:microsoft.com/office/officeart/2018/2/layout/IconVerticalSolidList"/>
    <dgm:cxn modelId="{29DD4879-AFA1-4B8E-9FE4-6CF53A1F63F7}" type="presParOf" srcId="{82EA838C-8260-45EB-824A-31C0C27436E5}" destId="{0639415F-33D0-4CC8-A178-914918F79C00}" srcOrd="0" destOrd="0" presId="urn:microsoft.com/office/officeart/2018/2/layout/IconVerticalSolidList"/>
    <dgm:cxn modelId="{70E5E7DF-7522-457A-9011-5F38404B8FC8}" type="presParOf" srcId="{82EA838C-8260-45EB-824A-31C0C27436E5}" destId="{3C7E7336-E12B-49C4-8B5E-9686A00018C6}" srcOrd="1" destOrd="0" presId="urn:microsoft.com/office/officeart/2018/2/layout/IconVerticalSolidList"/>
    <dgm:cxn modelId="{0AC0475A-0F6A-457C-B248-A2140017FCF4}" type="presParOf" srcId="{82EA838C-8260-45EB-824A-31C0C27436E5}" destId="{9BFB6FD6-E84F-4AC5-BC0D-F0F81BFC578E}" srcOrd="2" destOrd="0" presId="urn:microsoft.com/office/officeart/2018/2/layout/IconVerticalSolidList"/>
    <dgm:cxn modelId="{11116D16-99CB-465B-B617-6001F3460925}" type="presParOf" srcId="{82EA838C-8260-45EB-824A-31C0C27436E5}" destId="{E4D544E4-DF7B-44C3-96E2-08C586EA53D7}" srcOrd="3" destOrd="0" presId="urn:microsoft.com/office/officeart/2018/2/layout/IconVerticalSolidList"/>
    <dgm:cxn modelId="{2CD12761-7081-4366-91DA-09F685F8D46B}" type="presParOf" srcId="{7E77C239-6EDD-456C-9EC4-0A6BC3C46B94}" destId="{16E0B404-11F4-4174-B7CD-F80E459A4589}" srcOrd="1" destOrd="0" presId="urn:microsoft.com/office/officeart/2018/2/layout/IconVerticalSolidList"/>
    <dgm:cxn modelId="{63F66923-6DBC-4C0A-943D-2DFA24E1D248}" type="presParOf" srcId="{7E77C239-6EDD-456C-9EC4-0A6BC3C46B94}" destId="{389AF31B-9341-48D9-A925-1CCC8C045422}" srcOrd="2" destOrd="0" presId="urn:microsoft.com/office/officeart/2018/2/layout/IconVerticalSolidList"/>
    <dgm:cxn modelId="{E8521F01-4222-4E49-9A3C-187C4524B6D6}" type="presParOf" srcId="{389AF31B-9341-48D9-A925-1CCC8C045422}" destId="{15551104-4650-435B-BB91-261B21DC346A}" srcOrd="0" destOrd="0" presId="urn:microsoft.com/office/officeart/2018/2/layout/IconVerticalSolidList"/>
    <dgm:cxn modelId="{24DFDAFA-0DA0-400D-B835-EBB1EF109812}" type="presParOf" srcId="{389AF31B-9341-48D9-A925-1CCC8C045422}" destId="{2796A737-7F25-4761-952C-4E3A7C7445EA}" srcOrd="1" destOrd="0" presId="urn:microsoft.com/office/officeart/2018/2/layout/IconVerticalSolidList"/>
    <dgm:cxn modelId="{A2685300-78DD-40B2-A8F0-69298EB53D8E}" type="presParOf" srcId="{389AF31B-9341-48D9-A925-1CCC8C045422}" destId="{C7120781-3DBF-4228-B021-FE1412AA1DBF}" srcOrd="2" destOrd="0" presId="urn:microsoft.com/office/officeart/2018/2/layout/IconVerticalSolidList"/>
    <dgm:cxn modelId="{8F59174A-8680-4E97-A781-B2321617A00A}" type="presParOf" srcId="{389AF31B-9341-48D9-A925-1CCC8C045422}" destId="{31A805D7-96FA-454E-B439-5288EABD1D9F}" srcOrd="3" destOrd="0" presId="urn:microsoft.com/office/officeart/2018/2/layout/IconVerticalSolidList"/>
    <dgm:cxn modelId="{ABDDC4AB-FF5F-4FF1-93E7-4FE12683BE91}" type="presParOf" srcId="{7E77C239-6EDD-456C-9EC4-0A6BC3C46B94}" destId="{051F7FA5-881F-4255-9DC0-0CB3ADCFF809}" srcOrd="3" destOrd="0" presId="urn:microsoft.com/office/officeart/2018/2/layout/IconVerticalSolidList"/>
    <dgm:cxn modelId="{D7A9C76C-26FC-40EF-80FA-EB64E3DEA3EA}" type="presParOf" srcId="{7E77C239-6EDD-456C-9EC4-0A6BC3C46B94}" destId="{2E20BF00-DF2F-4F33-855D-2D8768A03DE1}" srcOrd="4" destOrd="0" presId="urn:microsoft.com/office/officeart/2018/2/layout/IconVerticalSolidList"/>
    <dgm:cxn modelId="{0E196673-AF43-4A5A-94BD-2DBCCA34986B}" type="presParOf" srcId="{2E20BF00-DF2F-4F33-855D-2D8768A03DE1}" destId="{F2BE9393-899E-4B37-87F3-7B6022E32AC7}" srcOrd="0" destOrd="0" presId="urn:microsoft.com/office/officeart/2018/2/layout/IconVerticalSolidList"/>
    <dgm:cxn modelId="{74E82525-165A-41B3-B47B-CAC2B8838AA5}" type="presParOf" srcId="{2E20BF00-DF2F-4F33-855D-2D8768A03DE1}" destId="{F80A9090-4CB4-4F1E-B212-7F1EC84EA5D8}" srcOrd="1" destOrd="0" presId="urn:microsoft.com/office/officeart/2018/2/layout/IconVerticalSolidList"/>
    <dgm:cxn modelId="{AD75DFE9-4F3B-491C-B0EB-BE3962A1B320}" type="presParOf" srcId="{2E20BF00-DF2F-4F33-855D-2D8768A03DE1}" destId="{2A7E8D23-4921-40D8-8766-D7BDD02EDF8E}" srcOrd="2" destOrd="0" presId="urn:microsoft.com/office/officeart/2018/2/layout/IconVerticalSolidList"/>
    <dgm:cxn modelId="{BD971605-A7BF-4843-BEEF-6C7043BDE3F2}" type="presParOf" srcId="{2E20BF00-DF2F-4F33-855D-2D8768A03DE1}" destId="{4C2F052E-9F2F-4D13-8CCD-569D73B570C8}" srcOrd="3" destOrd="0" presId="urn:microsoft.com/office/officeart/2018/2/layout/IconVerticalSolidList"/>
    <dgm:cxn modelId="{A0A6963A-AE0A-49BD-8F72-4ED32AFF8822}" type="presParOf" srcId="{7E77C239-6EDD-456C-9EC4-0A6BC3C46B94}" destId="{FC654E4A-F2DD-4831-83F8-A8A36BD52376}" srcOrd="5" destOrd="0" presId="urn:microsoft.com/office/officeart/2018/2/layout/IconVerticalSolidList"/>
    <dgm:cxn modelId="{FAD7CBA1-417D-4C54-B45B-BD6B98AE35DF}" type="presParOf" srcId="{7E77C239-6EDD-456C-9EC4-0A6BC3C46B94}" destId="{13336B3E-1ACA-4B9C-A661-17DBE6767D62}" srcOrd="6" destOrd="0" presId="urn:microsoft.com/office/officeart/2018/2/layout/IconVerticalSolidList"/>
    <dgm:cxn modelId="{378C2E74-06FA-4703-872F-E27793C1305B}" type="presParOf" srcId="{13336B3E-1ACA-4B9C-A661-17DBE6767D62}" destId="{C8120D17-9187-47FC-AAAE-71296947128C}" srcOrd="0" destOrd="0" presId="urn:microsoft.com/office/officeart/2018/2/layout/IconVerticalSolidList"/>
    <dgm:cxn modelId="{9131D34C-FF2D-4DAB-B087-5ECB63A43E5C}" type="presParOf" srcId="{13336B3E-1ACA-4B9C-A661-17DBE6767D62}" destId="{15C2CF57-5113-42C5-9E10-FAAF4601416D}" srcOrd="1" destOrd="0" presId="urn:microsoft.com/office/officeart/2018/2/layout/IconVerticalSolidList"/>
    <dgm:cxn modelId="{46CA6CE5-81C8-4328-9372-1052336876E9}" type="presParOf" srcId="{13336B3E-1ACA-4B9C-A661-17DBE6767D62}" destId="{CFB89EBF-656F-4A31-A0E5-D1EB2BEDFF1C}" srcOrd="2" destOrd="0" presId="urn:microsoft.com/office/officeart/2018/2/layout/IconVerticalSolidList"/>
    <dgm:cxn modelId="{849A85C4-177E-4D25-A064-FB5C62A76148}" type="presParOf" srcId="{13336B3E-1ACA-4B9C-A661-17DBE6767D62}" destId="{58132E40-97A5-413D-85B0-D5CA10CBDF95}" srcOrd="3" destOrd="0" presId="urn:microsoft.com/office/officeart/2018/2/layout/IconVerticalSolidList"/>
    <dgm:cxn modelId="{BD4752EB-96F4-4C46-9681-E46471BBDD44}" type="presParOf" srcId="{7E77C239-6EDD-456C-9EC4-0A6BC3C46B94}" destId="{66F28248-87EB-4195-BB79-C15A38EAC71A}" srcOrd="7" destOrd="0" presId="urn:microsoft.com/office/officeart/2018/2/layout/IconVerticalSolidList"/>
    <dgm:cxn modelId="{AA0E914E-0340-4F96-8CD8-95AA3EF0B925}" type="presParOf" srcId="{7E77C239-6EDD-456C-9EC4-0A6BC3C46B94}" destId="{2BB3F97A-85AE-4F55-8C58-0F7CB33061F9}" srcOrd="8" destOrd="0" presId="urn:microsoft.com/office/officeart/2018/2/layout/IconVerticalSolidList"/>
    <dgm:cxn modelId="{EC71C97D-DA62-4D8B-987D-A4B5D1C8A8F2}" type="presParOf" srcId="{2BB3F97A-85AE-4F55-8C58-0F7CB33061F9}" destId="{F64AF49F-7AFC-4DB4-B0ED-30B9786471F5}" srcOrd="0" destOrd="0" presId="urn:microsoft.com/office/officeart/2018/2/layout/IconVerticalSolidList"/>
    <dgm:cxn modelId="{8BE104FC-543B-4803-BA53-D96F1CBEA8B2}" type="presParOf" srcId="{2BB3F97A-85AE-4F55-8C58-0F7CB33061F9}" destId="{6CC29F02-0CC8-494F-AA76-870D5D0A7B4E}" srcOrd="1" destOrd="0" presId="urn:microsoft.com/office/officeart/2018/2/layout/IconVerticalSolidList"/>
    <dgm:cxn modelId="{E5A88C90-402B-42D6-938C-5ED3890CC7D8}" type="presParOf" srcId="{2BB3F97A-85AE-4F55-8C58-0F7CB33061F9}" destId="{980900BA-DE64-4AFA-8246-0173E7306009}" srcOrd="2" destOrd="0" presId="urn:microsoft.com/office/officeart/2018/2/layout/IconVerticalSolidList"/>
    <dgm:cxn modelId="{44CD8442-ECAD-495B-BA84-6F83E35209FA}" type="presParOf" srcId="{2BB3F97A-85AE-4F55-8C58-0F7CB33061F9}" destId="{F23EE42B-0B65-4EC9-9B5D-26BCE0A39FB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0C94357-1006-4A9A-B87A-3E10C552DDA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34D2BC1-1667-4F5F-A2EA-A9E08E989450}">
      <dgm:prSet/>
      <dgm:spPr/>
      <dgm:t>
        <a:bodyPr/>
        <a:lstStyle/>
        <a:p>
          <a:r>
            <a:rPr lang="fr-FR"/>
            <a:t>Quelle structure  juridique ?</a:t>
          </a:r>
          <a:endParaRPr lang="en-US"/>
        </a:p>
      </dgm:t>
    </dgm:pt>
    <dgm:pt modelId="{D7155360-D48F-4E76-9033-4FEA70B23585}" type="parTrans" cxnId="{E8A18B7D-1EDA-4EA8-BC8F-C5DF330121FF}">
      <dgm:prSet/>
      <dgm:spPr/>
      <dgm:t>
        <a:bodyPr/>
        <a:lstStyle/>
        <a:p>
          <a:endParaRPr lang="en-US"/>
        </a:p>
      </dgm:t>
    </dgm:pt>
    <dgm:pt modelId="{97B80906-ADCB-41A5-A925-31DD14D4AD92}" type="sibTrans" cxnId="{E8A18B7D-1EDA-4EA8-BC8F-C5DF330121FF}">
      <dgm:prSet/>
      <dgm:spPr/>
      <dgm:t>
        <a:bodyPr/>
        <a:lstStyle/>
        <a:p>
          <a:endParaRPr lang="en-US"/>
        </a:p>
      </dgm:t>
    </dgm:pt>
    <dgm:pt modelId="{ADA86543-BBF0-4E2D-A16B-0533529A8F73}">
      <dgm:prSet/>
      <dgm:spPr/>
      <dgm:t>
        <a:bodyPr/>
        <a:lstStyle/>
        <a:p>
          <a:r>
            <a:rPr lang="fr-FR"/>
            <a:t>Quelles sont les perspectives commerciales ?</a:t>
          </a:r>
          <a:endParaRPr lang="en-US"/>
        </a:p>
      </dgm:t>
    </dgm:pt>
    <dgm:pt modelId="{9223127C-7DCC-4AD5-816F-B1D026AF94D5}" type="parTrans" cxnId="{8851C223-BC15-423C-B4D7-10323C34831E}">
      <dgm:prSet/>
      <dgm:spPr/>
      <dgm:t>
        <a:bodyPr/>
        <a:lstStyle/>
        <a:p>
          <a:endParaRPr lang="en-US"/>
        </a:p>
      </dgm:t>
    </dgm:pt>
    <dgm:pt modelId="{5B81425E-94E7-4761-8B59-3D531F9008ED}" type="sibTrans" cxnId="{8851C223-BC15-423C-B4D7-10323C34831E}">
      <dgm:prSet/>
      <dgm:spPr/>
      <dgm:t>
        <a:bodyPr/>
        <a:lstStyle/>
        <a:p>
          <a:endParaRPr lang="en-US"/>
        </a:p>
      </dgm:t>
    </dgm:pt>
    <dgm:pt modelId="{773D6D17-A03F-4862-A9E5-2D711CCDE642}">
      <dgm:prSet/>
      <dgm:spPr/>
      <dgm:t>
        <a:bodyPr/>
        <a:lstStyle/>
        <a:p>
          <a:r>
            <a:rPr lang="fr-FR"/>
            <a:t>Quelles sont les conséquences pratiques du démarrage de votre activité (locaux, embauche(s), financement de court terme) ?</a:t>
          </a:r>
          <a:endParaRPr lang="en-US"/>
        </a:p>
      </dgm:t>
    </dgm:pt>
    <dgm:pt modelId="{B747F0C5-DB1E-40DE-87E7-219227C5C1EF}" type="parTrans" cxnId="{9EAB6329-90FA-4412-BE07-1205E39FEBCE}">
      <dgm:prSet/>
      <dgm:spPr/>
      <dgm:t>
        <a:bodyPr/>
        <a:lstStyle/>
        <a:p>
          <a:endParaRPr lang="en-US"/>
        </a:p>
      </dgm:t>
    </dgm:pt>
    <dgm:pt modelId="{26679EE2-7185-45E6-BB63-6A889E249A2B}" type="sibTrans" cxnId="{9EAB6329-90FA-4412-BE07-1205E39FEBCE}">
      <dgm:prSet/>
      <dgm:spPr/>
      <dgm:t>
        <a:bodyPr/>
        <a:lstStyle/>
        <a:p>
          <a:endParaRPr lang="en-US"/>
        </a:p>
      </dgm:t>
    </dgm:pt>
    <dgm:pt modelId="{5E18E145-3594-443D-9BC0-CC48B9981D27}" type="pres">
      <dgm:prSet presAssocID="{90C94357-1006-4A9A-B87A-3E10C552DDA5}" presName="root" presStyleCnt="0">
        <dgm:presLayoutVars>
          <dgm:dir/>
          <dgm:resizeHandles val="exact"/>
        </dgm:presLayoutVars>
      </dgm:prSet>
      <dgm:spPr/>
    </dgm:pt>
    <dgm:pt modelId="{61A1F2AB-1BAD-41FE-98DA-135B4A231861}" type="pres">
      <dgm:prSet presAssocID="{A34D2BC1-1667-4F5F-A2EA-A9E08E989450}" presName="compNode" presStyleCnt="0"/>
      <dgm:spPr/>
    </dgm:pt>
    <dgm:pt modelId="{339F8A6D-3698-425B-9880-EB92E75818EE}" type="pres">
      <dgm:prSet presAssocID="{A34D2BC1-1667-4F5F-A2EA-A9E08E989450}" presName="bgRect" presStyleLbl="bgShp" presStyleIdx="0" presStyleCnt="3"/>
      <dgm:spPr/>
    </dgm:pt>
    <dgm:pt modelId="{5D3B022F-AA61-4809-A1C8-90AADE9354CA}" type="pres">
      <dgm:prSet presAssocID="{A34D2BC1-1667-4F5F-A2EA-A9E08E98945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89BD413B-36C0-427C-995D-2E6E63748A03}" type="pres">
      <dgm:prSet presAssocID="{A34D2BC1-1667-4F5F-A2EA-A9E08E989450}" presName="spaceRect" presStyleCnt="0"/>
      <dgm:spPr/>
    </dgm:pt>
    <dgm:pt modelId="{8F3E20B3-0538-48AF-BF13-3318FC9B0EDB}" type="pres">
      <dgm:prSet presAssocID="{A34D2BC1-1667-4F5F-A2EA-A9E08E989450}" presName="parTx" presStyleLbl="revTx" presStyleIdx="0" presStyleCnt="3">
        <dgm:presLayoutVars>
          <dgm:chMax val="0"/>
          <dgm:chPref val="0"/>
        </dgm:presLayoutVars>
      </dgm:prSet>
      <dgm:spPr/>
    </dgm:pt>
    <dgm:pt modelId="{0452A336-32F5-493B-9167-4EDF5B86E6F5}" type="pres">
      <dgm:prSet presAssocID="{97B80906-ADCB-41A5-A925-31DD14D4AD92}" presName="sibTrans" presStyleCnt="0"/>
      <dgm:spPr/>
    </dgm:pt>
    <dgm:pt modelId="{A33DB000-A8B7-4339-9D70-4B7CEAAC6081}" type="pres">
      <dgm:prSet presAssocID="{ADA86543-BBF0-4E2D-A16B-0533529A8F73}" presName="compNode" presStyleCnt="0"/>
      <dgm:spPr/>
    </dgm:pt>
    <dgm:pt modelId="{D0F5A3E4-0391-4B6D-A23B-7931566627AA}" type="pres">
      <dgm:prSet presAssocID="{ADA86543-BBF0-4E2D-A16B-0533529A8F73}" presName="bgRect" presStyleLbl="bgShp" presStyleIdx="1" presStyleCnt="3"/>
      <dgm:spPr/>
    </dgm:pt>
    <dgm:pt modelId="{79423D0B-FA61-4438-905A-A14B06D56054}" type="pres">
      <dgm:prSet presAssocID="{ADA86543-BBF0-4E2D-A16B-0533529A8F73}"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2000" r="-22000"/>
          </a:stretch>
        </a:blipFill>
        <a:ln>
          <a:noFill/>
        </a:ln>
      </dgm:spPr>
    </dgm:pt>
    <dgm:pt modelId="{0BEDACC4-8C1D-408B-9EC0-2BBB95520E13}" type="pres">
      <dgm:prSet presAssocID="{ADA86543-BBF0-4E2D-A16B-0533529A8F73}" presName="spaceRect" presStyleCnt="0"/>
      <dgm:spPr/>
    </dgm:pt>
    <dgm:pt modelId="{5AED1E40-E257-41D9-A2DA-77A9655C94A9}" type="pres">
      <dgm:prSet presAssocID="{ADA86543-BBF0-4E2D-A16B-0533529A8F73}" presName="parTx" presStyleLbl="revTx" presStyleIdx="1" presStyleCnt="3">
        <dgm:presLayoutVars>
          <dgm:chMax val="0"/>
          <dgm:chPref val="0"/>
        </dgm:presLayoutVars>
      </dgm:prSet>
      <dgm:spPr/>
    </dgm:pt>
    <dgm:pt modelId="{9A63A6D0-F881-4965-8FAF-28412409FABF}" type="pres">
      <dgm:prSet presAssocID="{5B81425E-94E7-4761-8B59-3D531F9008ED}" presName="sibTrans" presStyleCnt="0"/>
      <dgm:spPr/>
    </dgm:pt>
    <dgm:pt modelId="{DDB27408-5DEC-4AF9-92BC-709AB5B7BDDC}" type="pres">
      <dgm:prSet presAssocID="{773D6D17-A03F-4862-A9E5-2D711CCDE642}" presName="compNode" presStyleCnt="0"/>
      <dgm:spPr/>
    </dgm:pt>
    <dgm:pt modelId="{98A426C3-27D0-4168-B4A7-040A44407393}" type="pres">
      <dgm:prSet presAssocID="{773D6D17-A03F-4862-A9E5-2D711CCDE642}" presName="bgRect" presStyleLbl="bgShp" presStyleIdx="2" presStyleCnt="3"/>
      <dgm:spPr/>
    </dgm:pt>
    <dgm:pt modelId="{21F96214-8245-4E83-8B4B-089A1E6DBFA0}" type="pres">
      <dgm:prSet presAssocID="{773D6D17-A03F-4862-A9E5-2D711CCDE64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B5BBB81D-978B-4266-B5EC-688A7AA1AF11}" type="pres">
      <dgm:prSet presAssocID="{773D6D17-A03F-4862-A9E5-2D711CCDE642}" presName="spaceRect" presStyleCnt="0"/>
      <dgm:spPr/>
    </dgm:pt>
    <dgm:pt modelId="{5BA8AA0F-BB61-4715-A52F-4026CD3CB351}" type="pres">
      <dgm:prSet presAssocID="{773D6D17-A03F-4862-A9E5-2D711CCDE642}" presName="parTx" presStyleLbl="revTx" presStyleIdx="2" presStyleCnt="3">
        <dgm:presLayoutVars>
          <dgm:chMax val="0"/>
          <dgm:chPref val="0"/>
        </dgm:presLayoutVars>
      </dgm:prSet>
      <dgm:spPr/>
    </dgm:pt>
  </dgm:ptLst>
  <dgm:cxnLst>
    <dgm:cxn modelId="{8851C223-BC15-423C-B4D7-10323C34831E}" srcId="{90C94357-1006-4A9A-B87A-3E10C552DDA5}" destId="{ADA86543-BBF0-4E2D-A16B-0533529A8F73}" srcOrd="1" destOrd="0" parTransId="{9223127C-7DCC-4AD5-816F-B1D026AF94D5}" sibTransId="{5B81425E-94E7-4761-8B59-3D531F9008ED}"/>
    <dgm:cxn modelId="{9EAB6329-90FA-4412-BE07-1205E39FEBCE}" srcId="{90C94357-1006-4A9A-B87A-3E10C552DDA5}" destId="{773D6D17-A03F-4862-A9E5-2D711CCDE642}" srcOrd="2" destOrd="0" parTransId="{B747F0C5-DB1E-40DE-87E7-219227C5C1EF}" sibTransId="{26679EE2-7185-45E6-BB63-6A889E249A2B}"/>
    <dgm:cxn modelId="{8D5F2F60-9C8B-4C9A-A990-094B5F7B9A2A}" type="presOf" srcId="{ADA86543-BBF0-4E2D-A16B-0533529A8F73}" destId="{5AED1E40-E257-41D9-A2DA-77A9655C94A9}" srcOrd="0" destOrd="0" presId="urn:microsoft.com/office/officeart/2018/2/layout/IconVerticalSolidList"/>
    <dgm:cxn modelId="{B9AB1864-96B7-4420-B3A6-E85994B69D7F}" type="presOf" srcId="{90C94357-1006-4A9A-B87A-3E10C552DDA5}" destId="{5E18E145-3594-443D-9BC0-CC48B9981D27}" srcOrd="0" destOrd="0" presId="urn:microsoft.com/office/officeart/2018/2/layout/IconVerticalSolidList"/>
    <dgm:cxn modelId="{82A8F778-44C2-440F-9155-6EB699DE5D4A}" type="presOf" srcId="{A34D2BC1-1667-4F5F-A2EA-A9E08E989450}" destId="{8F3E20B3-0538-48AF-BF13-3318FC9B0EDB}" srcOrd="0" destOrd="0" presId="urn:microsoft.com/office/officeart/2018/2/layout/IconVerticalSolidList"/>
    <dgm:cxn modelId="{E8A18B7D-1EDA-4EA8-BC8F-C5DF330121FF}" srcId="{90C94357-1006-4A9A-B87A-3E10C552DDA5}" destId="{A34D2BC1-1667-4F5F-A2EA-A9E08E989450}" srcOrd="0" destOrd="0" parTransId="{D7155360-D48F-4E76-9033-4FEA70B23585}" sibTransId="{97B80906-ADCB-41A5-A925-31DD14D4AD92}"/>
    <dgm:cxn modelId="{87C6818D-47DE-4D69-8296-5D232C8CBF6B}" type="presOf" srcId="{773D6D17-A03F-4862-A9E5-2D711CCDE642}" destId="{5BA8AA0F-BB61-4715-A52F-4026CD3CB351}" srcOrd="0" destOrd="0" presId="urn:microsoft.com/office/officeart/2018/2/layout/IconVerticalSolidList"/>
    <dgm:cxn modelId="{2AFB0F0B-D031-41D7-A887-21897226E825}" type="presParOf" srcId="{5E18E145-3594-443D-9BC0-CC48B9981D27}" destId="{61A1F2AB-1BAD-41FE-98DA-135B4A231861}" srcOrd="0" destOrd="0" presId="urn:microsoft.com/office/officeart/2018/2/layout/IconVerticalSolidList"/>
    <dgm:cxn modelId="{30A16901-E9CB-44FB-AFEE-DAFD678F9BB3}" type="presParOf" srcId="{61A1F2AB-1BAD-41FE-98DA-135B4A231861}" destId="{339F8A6D-3698-425B-9880-EB92E75818EE}" srcOrd="0" destOrd="0" presId="urn:microsoft.com/office/officeart/2018/2/layout/IconVerticalSolidList"/>
    <dgm:cxn modelId="{C2629CA1-F2E2-4475-ABB8-4C6BD8CD34CC}" type="presParOf" srcId="{61A1F2AB-1BAD-41FE-98DA-135B4A231861}" destId="{5D3B022F-AA61-4809-A1C8-90AADE9354CA}" srcOrd="1" destOrd="0" presId="urn:microsoft.com/office/officeart/2018/2/layout/IconVerticalSolidList"/>
    <dgm:cxn modelId="{5EB469FB-E0C2-44FA-8823-B4BA5A34EE8A}" type="presParOf" srcId="{61A1F2AB-1BAD-41FE-98DA-135B4A231861}" destId="{89BD413B-36C0-427C-995D-2E6E63748A03}" srcOrd="2" destOrd="0" presId="urn:microsoft.com/office/officeart/2018/2/layout/IconVerticalSolidList"/>
    <dgm:cxn modelId="{AEE5DFC1-EF1B-4B42-AF7B-1284F4C5ED96}" type="presParOf" srcId="{61A1F2AB-1BAD-41FE-98DA-135B4A231861}" destId="{8F3E20B3-0538-48AF-BF13-3318FC9B0EDB}" srcOrd="3" destOrd="0" presId="urn:microsoft.com/office/officeart/2018/2/layout/IconVerticalSolidList"/>
    <dgm:cxn modelId="{72B6B508-B6A0-45C0-B874-B0691CD72331}" type="presParOf" srcId="{5E18E145-3594-443D-9BC0-CC48B9981D27}" destId="{0452A336-32F5-493B-9167-4EDF5B86E6F5}" srcOrd="1" destOrd="0" presId="urn:microsoft.com/office/officeart/2018/2/layout/IconVerticalSolidList"/>
    <dgm:cxn modelId="{3768010C-F7EB-4F4E-8D77-EF5AC8CE1D50}" type="presParOf" srcId="{5E18E145-3594-443D-9BC0-CC48B9981D27}" destId="{A33DB000-A8B7-4339-9D70-4B7CEAAC6081}" srcOrd="2" destOrd="0" presId="urn:microsoft.com/office/officeart/2018/2/layout/IconVerticalSolidList"/>
    <dgm:cxn modelId="{7629F2B1-3062-4DF1-96F7-8A41C317FEF5}" type="presParOf" srcId="{A33DB000-A8B7-4339-9D70-4B7CEAAC6081}" destId="{D0F5A3E4-0391-4B6D-A23B-7931566627AA}" srcOrd="0" destOrd="0" presId="urn:microsoft.com/office/officeart/2018/2/layout/IconVerticalSolidList"/>
    <dgm:cxn modelId="{94F623B3-868D-4E7A-989D-1E2FC6D2F7D6}" type="presParOf" srcId="{A33DB000-A8B7-4339-9D70-4B7CEAAC6081}" destId="{79423D0B-FA61-4438-905A-A14B06D56054}" srcOrd="1" destOrd="0" presId="urn:microsoft.com/office/officeart/2018/2/layout/IconVerticalSolidList"/>
    <dgm:cxn modelId="{21B3C659-C11E-496E-9A87-4D265CD6AEEC}" type="presParOf" srcId="{A33DB000-A8B7-4339-9D70-4B7CEAAC6081}" destId="{0BEDACC4-8C1D-408B-9EC0-2BBB95520E13}" srcOrd="2" destOrd="0" presId="urn:microsoft.com/office/officeart/2018/2/layout/IconVerticalSolidList"/>
    <dgm:cxn modelId="{7CE0D31E-5EBB-4901-BE63-67FB7900A0EC}" type="presParOf" srcId="{A33DB000-A8B7-4339-9D70-4B7CEAAC6081}" destId="{5AED1E40-E257-41D9-A2DA-77A9655C94A9}" srcOrd="3" destOrd="0" presId="urn:microsoft.com/office/officeart/2018/2/layout/IconVerticalSolidList"/>
    <dgm:cxn modelId="{D9ED5CFB-D1C9-49AA-BD79-15FF66F01F5E}" type="presParOf" srcId="{5E18E145-3594-443D-9BC0-CC48B9981D27}" destId="{9A63A6D0-F881-4965-8FAF-28412409FABF}" srcOrd="3" destOrd="0" presId="urn:microsoft.com/office/officeart/2018/2/layout/IconVerticalSolidList"/>
    <dgm:cxn modelId="{B57A7092-1687-4027-ACAD-4323086A13CE}" type="presParOf" srcId="{5E18E145-3594-443D-9BC0-CC48B9981D27}" destId="{DDB27408-5DEC-4AF9-92BC-709AB5B7BDDC}" srcOrd="4" destOrd="0" presId="urn:microsoft.com/office/officeart/2018/2/layout/IconVerticalSolidList"/>
    <dgm:cxn modelId="{222D4ED6-74DC-4E77-9082-099B1D64689E}" type="presParOf" srcId="{DDB27408-5DEC-4AF9-92BC-709AB5B7BDDC}" destId="{98A426C3-27D0-4168-B4A7-040A44407393}" srcOrd="0" destOrd="0" presId="urn:microsoft.com/office/officeart/2018/2/layout/IconVerticalSolidList"/>
    <dgm:cxn modelId="{D1AD0C4F-0EF7-49C0-A946-602440B93ECA}" type="presParOf" srcId="{DDB27408-5DEC-4AF9-92BC-709AB5B7BDDC}" destId="{21F96214-8245-4E83-8B4B-089A1E6DBFA0}" srcOrd="1" destOrd="0" presId="urn:microsoft.com/office/officeart/2018/2/layout/IconVerticalSolidList"/>
    <dgm:cxn modelId="{48364BBB-DE1A-45A6-ACC3-9CAA8B54293A}" type="presParOf" srcId="{DDB27408-5DEC-4AF9-92BC-709AB5B7BDDC}" destId="{B5BBB81D-978B-4266-B5EC-688A7AA1AF11}" srcOrd="2" destOrd="0" presId="urn:microsoft.com/office/officeart/2018/2/layout/IconVerticalSolidList"/>
    <dgm:cxn modelId="{6CC14C87-360B-4579-B551-C63F0A327506}" type="presParOf" srcId="{DDB27408-5DEC-4AF9-92BC-709AB5B7BDDC}" destId="{5BA8AA0F-BB61-4715-A52F-4026CD3CB35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39354-ECE2-4270-A3A8-6F7A3452A12B}">
      <dsp:nvSpPr>
        <dsp:cNvPr id="0" name=""/>
        <dsp:cNvSpPr/>
      </dsp:nvSpPr>
      <dsp:spPr>
        <a:xfrm>
          <a:off x="0" y="1703"/>
          <a:ext cx="6832212" cy="7257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801233-8568-4250-AE0F-26AD77E4C52B}">
      <dsp:nvSpPr>
        <dsp:cNvPr id="0" name=""/>
        <dsp:cNvSpPr/>
      </dsp:nvSpPr>
      <dsp:spPr>
        <a:xfrm>
          <a:off x="219526" y="164987"/>
          <a:ext cx="399138" cy="3991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BA641F9-3492-4B10-869E-748920626BD8}">
      <dsp:nvSpPr>
        <dsp:cNvPr id="0" name=""/>
        <dsp:cNvSpPr/>
      </dsp:nvSpPr>
      <dsp:spPr>
        <a:xfrm>
          <a:off x="838191" y="1703"/>
          <a:ext cx="5994020" cy="72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804" tIns="76804" rIns="76804" bIns="76804" numCol="1" spcCol="1270" anchor="ctr" anchorCtr="0">
          <a:noAutofit/>
        </a:bodyPr>
        <a:lstStyle/>
        <a:p>
          <a:pPr marL="0" lvl="0" indent="0" algn="l" defTabSz="844550">
            <a:lnSpc>
              <a:spcPct val="90000"/>
            </a:lnSpc>
            <a:spcBef>
              <a:spcPct val="0"/>
            </a:spcBef>
            <a:spcAft>
              <a:spcPct val="35000"/>
            </a:spcAft>
            <a:buNone/>
          </a:pPr>
          <a:r>
            <a:rPr lang="fr-FR" sz="1900" kern="1200"/>
            <a:t>Travailler (la base !)</a:t>
          </a:r>
          <a:endParaRPr lang="en-US" sz="1900" kern="1200"/>
        </a:p>
      </dsp:txBody>
      <dsp:txXfrm>
        <a:off x="838191" y="1703"/>
        <a:ext cx="5994020" cy="725706"/>
      </dsp:txXfrm>
    </dsp:sp>
    <dsp:sp modelId="{202A832A-32E1-4C3E-9915-1CD23B8DA50C}">
      <dsp:nvSpPr>
        <dsp:cNvPr id="0" name=""/>
        <dsp:cNvSpPr/>
      </dsp:nvSpPr>
      <dsp:spPr>
        <a:xfrm>
          <a:off x="0" y="908836"/>
          <a:ext cx="6832212" cy="7257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A3554C-F226-4872-BE80-5501E18248D4}">
      <dsp:nvSpPr>
        <dsp:cNvPr id="0" name=""/>
        <dsp:cNvSpPr/>
      </dsp:nvSpPr>
      <dsp:spPr>
        <a:xfrm>
          <a:off x="219526" y="1072120"/>
          <a:ext cx="399138" cy="3991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8BBE5F2-E8E8-4216-A538-27A18BEC859F}">
      <dsp:nvSpPr>
        <dsp:cNvPr id="0" name=""/>
        <dsp:cNvSpPr/>
      </dsp:nvSpPr>
      <dsp:spPr>
        <a:xfrm>
          <a:off x="838191" y="908836"/>
          <a:ext cx="5994020" cy="72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804" tIns="76804" rIns="76804" bIns="76804" numCol="1" spcCol="1270" anchor="ctr" anchorCtr="0">
          <a:noAutofit/>
        </a:bodyPr>
        <a:lstStyle/>
        <a:p>
          <a:pPr marL="0" lvl="0" indent="0" algn="l" defTabSz="844550">
            <a:lnSpc>
              <a:spcPct val="90000"/>
            </a:lnSpc>
            <a:spcBef>
              <a:spcPct val="0"/>
            </a:spcBef>
            <a:spcAft>
              <a:spcPct val="35000"/>
            </a:spcAft>
            <a:buNone/>
          </a:pPr>
          <a:r>
            <a:rPr lang="fr-FR" sz="1900" kern="1200"/>
            <a:t>Cours / TD </a:t>
          </a:r>
          <a:endParaRPr lang="en-US" sz="1900" kern="1200"/>
        </a:p>
      </dsp:txBody>
      <dsp:txXfrm>
        <a:off x="838191" y="908836"/>
        <a:ext cx="5994020" cy="725706"/>
      </dsp:txXfrm>
    </dsp:sp>
    <dsp:sp modelId="{FFE64766-06C2-4352-949D-88C1DA097F9E}">
      <dsp:nvSpPr>
        <dsp:cNvPr id="0" name=""/>
        <dsp:cNvSpPr/>
      </dsp:nvSpPr>
      <dsp:spPr>
        <a:xfrm>
          <a:off x="0" y="1815969"/>
          <a:ext cx="6832212" cy="7257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86117B-9DE4-4C78-B050-DF5C2CA71902}">
      <dsp:nvSpPr>
        <dsp:cNvPr id="0" name=""/>
        <dsp:cNvSpPr/>
      </dsp:nvSpPr>
      <dsp:spPr>
        <a:xfrm>
          <a:off x="219526" y="1979253"/>
          <a:ext cx="399138" cy="3991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81D8BB3-178D-4170-BF73-D294560B51BE}">
      <dsp:nvSpPr>
        <dsp:cNvPr id="0" name=""/>
        <dsp:cNvSpPr/>
      </dsp:nvSpPr>
      <dsp:spPr>
        <a:xfrm>
          <a:off x="838191" y="1815969"/>
          <a:ext cx="5994020" cy="72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804" tIns="76804" rIns="76804" bIns="76804" numCol="1" spcCol="1270" anchor="ctr" anchorCtr="0">
          <a:noAutofit/>
        </a:bodyPr>
        <a:lstStyle/>
        <a:p>
          <a:pPr marL="0" lvl="0" indent="0" algn="l" defTabSz="844550">
            <a:lnSpc>
              <a:spcPct val="90000"/>
            </a:lnSpc>
            <a:spcBef>
              <a:spcPct val="0"/>
            </a:spcBef>
            <a:spcAft>
              <a:spcPct val="35000"/>
            </a:spcAft>
            <a:buNone/>
          </a:pPr>
          <a:r>
            <a:rPr lang="fr-FR" sz="1900" kern="1200"/>
            <a:t>Contenus site Internet : lionelmaltese.fr </a:t>
          </a:r>
          <a:endParaRPr lang="en-US" sz="1900" kern="1200"/>
        </a:p>
      </dsp:txBody>
      <dsp:txXfrm>
        <a:off x="838191" y="1815969"/>
        <a:ext cx="5994020" cy="725706"/>
      </dsp:txXfrm>
    </dsp:sp>
    <dsp:sp modelId="{B2CFD2B6-496F-4AB1-839F-332BE9C5B755}">
      <dsp:nvSpPr>
        <dsp:cNvPr id="0" name=""/>
        <dsp:cNvSpPr/>
      </dsp:nvSpPr>
      <dsp:spPr>
        <a:xfrm>
          <a:off x="0" y="2723102"/>
          <a:ext cx="6832212" cy="7257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B7B696-0721-410E-ACE5-C65F2F86AD6C}">
      <dsp:nvSpPr>
        <dsp:cNvPr id="0" name=""/>
        <dsp:cNvSpPr/>
      </dsp:nvSpPr>
      <dsp:spPr>
        <a:xfrm>
          <a:off x="219526" y="2886386"/>
          <a:ext cx="399138" cy="39913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19DAF69-CEA2-4F0F-B87D-596EFA385747}">
      <dsp:nvSpPr>
        <dsp:cNvPr id="0" name=""/>
        <dsp:cNvSpPr/>
      </dsp:nvSpPr>
      <dsp:spPr>
        <a:xfrm>
          <a:off x="838191" y="2723102"/>
          <a:ext cx="5994020" cy="72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804" tIns="76804" rIns="76804" bIns="76804" numCol="1" spcCol="1270" anchor="ctr" anchorCtr="0">
          <a:noAutofit/>
        </a:bodyPr>
        <a:lstStyle/>
        <a:p>
          <a:pPr marL="0" lvl="0" indent="0" algn="l" defTabSz="844550">
            <a:lnSpc>
              <a:spcPct val="90000"/>
            </a:lnSpc>
            <a:spcBef>
              <a:spcPct val="0"/>
            </a:spcBef>
            <a:spcAft>
              <a:spcPct val="35000"/>
            </a:spcAft>
            <a:buNone/>
          </a:pPr>
          <a:r>
            <a:rPr lang="fr-FR" sz="1900" kern="1200"/>
            <a:t>Concours AMU / Pepite</a:t>
          </a:r>
          <a:endParaRPr lang="en-US" sz="1900" kern="1200"/>
        </a:p>
      </dsp:txBody>
      <dsp:txXfrm>
        <a:off x="838191" y="2723102"/>
        <a:ext cx="5994020" cy="725706"/>
      </dsp:txXfrm>
    </dsp:sp>
    <dsp:sp modelId="{14CBED75-2210-473C-B6FF-649EE2163691}">
      <dsp:nvSpPr>
        <dsp:cNvPr id="0" name=""/>
        <dsp:cNvSpPr/>
      </dsp:nvSpPr>
      <dsp:spPr>
        <a:xfrm>
          <a:off x="0" y="3630236"/>
          <a:ext cx="6832212" cy="7257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2DD623-8352-40BB-B38D-1009914D8D64}">
      <dsp:nvSpPr>
        <dsp:cNvPr id="0" name=""/>
        <dsp:cNvSpPr/>
      </dsp:nvSpPr>
      <dsp:spPr>
        <a:xfrm>
          <a:off x="219526" y="3793520"/>
          <a:ext cx="399138" cy="39913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B72D5D1-C3F0-4224-81E7-17DE24C8CAFD}">
      <dsp:nvSpPr>
        <dsp:cNvPr id="0" name=""/>
        <dsp:cNvSpPr/>
      </dsp:nvSpPr>
      <dsp:spPr>
        <a:xfrm>
          <a:off x="838191" y="3630236"/>
          <a:ext cx="5994020" cy="72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804" tIns="76804" rIns="76804" bIns="76804" numCol="1" spcCol="1270" anchor="ctr" anchorCtr="0">
          <a:noAutofit/>
        </a:bodyPr>
        <a:lstStyle/>
        <a:p>
          <a:pPr marL="0" lvl="0" indent="0" algn="l" defTabSz="844550">
            <a:lnSpc>
              <a:spcPct val="90000"/>
            </a:lnSpc>
            <a:spcBef>
              <a:spcPct val="0"/>
            </a:spcBef>
            <a:spcAft>
              <a:spcPct val="35000"/>
            </a:spcAft>
            <a:buNone/>
          </a:pPr>
          <a:r>
            <a:rPr lang="fr-FR" sz="1900" kern="1200"/>
            <a:t>Liens avec cours de stratégie</a:t>
          </a:r>
          <a:endParaRPr lang="en-US" sz="1900" kern="1200"/>
        </a:p>
      </dsp:txBody>
      <dsp:txXfrm>
        <a:off x="838191" y="3630236"/>
        <a:ext cx="5994020" cy="725706"/>
      </dsp:txXfrm>
    </dsp:sp>
    <dsp:sp modelId="{841E2099-D472-41B3-9B63-6DCF5B14E19A}">
      <dsp:nvSpPr>
        <dsp:cNvPr id="0" name=""/>
        <dsp:cNvSpPr/>
      </dsp:nvSpPr>
      <dsp:spPr>
        <a:xfrm>
          <a:off x="0" y="4537369"/>
          <a:ext cx="6832212" cy="7257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4EDC06-D7C8-4A21-BCAD-7209270D4A3C}">
      <dsp:nvSpPr>
        <dsp:cNvPr id="0" name=""/>
        <dsp:cNvSpPr/>
      </dsp:nvSpPr>
      <dsp:spPr>
        <a:xfrm>
          <a:off x="219526" y="4700653"/>
          <a:ext cx="399138" cy="39913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F624CCC-21CB-40B1-9E26-3CAF663B79B3}">
      <dsp:nvSpPr>
        <dsp:cNvPr id="0" name=""/>
        <dsp:cNvSpPr/>
      </dsp:nvSpPr>
      <dsp:spPr>
        <a:xfrm>
          <a:off x="838191" y="4537369"/>
          <a:ext cx="3074495" cy="72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804" tIns="76804" rIns="76804" bIns="76804" numCol="1" spcCol="1270" anchor="ctr" anchorCtr="0">
          <a:noAutofit/>
        </a:bodyPr>
        <a:lstStyle/>
        <a:p>
          <a:pPr marL="0" lvl="0" indent="0" algn="l" defTabSz="844550">
            <a:lnSpc>
              <a:spcPct val="90000"/>
            </a:lnSpc>
            <a:spcBef>
              <a:spcPct val="0"/>
            </a:spcBef>
            <a:spcAft>
              <a:spcPct val="35000"/>
            </a:spcAft>
            <a:buNone/>
          </a:pPr>
          <a:r>
            <a:rPr lang="fr-FR" sz="1900" kern="1200"/>
            <a:t>Examens :</a:t>
          </a:r>
          <a:endParaRPr lang="en-US" sz="1900" kern="1200"/>
        </a:p>
      </dsp:txBody>
      <dsp:txXfrm>
        <a:off x="838191" y="4537369"/>
        <a:ext cx="3074495" cy="725706"/>
      </dsp:txXfrm>
    </dsp:sp>
    <dsp:sp modelId="{4C61B685-46CA-4AF3-964A-6B88BE2471F5}">
      <dsp:nvSpPr>
        <dsp:cNvPr id="0" name=""/>
        <dsp:cNvSpPr/>
      </dsp:nvSpPr>
      <dsp:spPr>
        <a:xfrm>
          <a:off x="3912686" y="4537369"/>
          <a:ext cx="2919525" cy="72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804" tIns="76804" rIns="76804" bIns="76804" numCol="1" spcCol="1270" anchor="ctr" anchorCtr="0">
          <a:noAutofit/>
        </a:bodyPr>
        <a:lstStyle/>
        <a:p>
          <a:pPr marL="0" lvl="0" indent="0" algn="l" defTabSz="533400">
            <a:lnSpc>
              <a:spcPct val="90000"/>
            </a:lnSpc>
            <a:spcBef>
              <a:spcPct val="0"/>
            </a:spcBef>
            <a:spcAft>
              <a:spcPct val="35000"/>
            </a:spcAft>
            <a:buNone/>
          </a:pPr>
          <a:r>
            <a:rPr lang="fr-FR" sz="1200" kern="1200"/>
            <a:t>50 % groupe : business plan</a:t>
          </a:r>
          <a:endParaRPr lang="en-US" sz="1200" kern="1200"/>
        </a:p>
        <a:p>
          <a:pPr marL="0" lvl="0" indent="0" algn="l" defTabSz="533400">
            <a:lnSpc>
              <a:spcPct val="90000"/>
            </a:lnSpc>
            <a:spcBef>
              <a:spcPct val="0"/>
            </a:spcBef>
            <a:spcAft>
              <a:spcPct val="35000"/>
            </a:spcAft>
            <a:buNone/>
          </a:pPr>
          <a:r>
            <a:rPr lang="fr-FR" sz="1200" kern="1200"/>
            <a:t>50 % individuel : audit création réelle </a:t>
          </a:r>
          <a:endParaRPr lang="en-US" sz="1200" kern="1200"/>
        </a:p>
      </dsp:txBody>
      <dsp:txXfrm>
        <a:off x="3912686" y="4537369"/>
        <a:ext cx="2919525" cy="7257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C6196-1B1A-4DF8-921C-0D408BD143B1}">
      <dsp:nvSpPr>
        <dsp:cNvPr id="0" name=""/>
        <dsp:cNvSpPr/>
      </dsp:nvSpPr>
      <dsp:spPr>
        <a:xfrm rot="5400000">
          <a:off x="5398488" y="-1984741"/>
          <a:ext cx="1425893" cy="5751938"/>
        </a:xfrm>
        <a:prstGeom prst="round2Same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fr-FR" sz="1700" kern="1200"/>
            <a:t>Prendre en charge les enfants par exemple (Kilalao, Kidzy….).</a:t>
          </a:r>
          <a:endParaRPr lang="en-US" sz="1700" kern="1200"/>
        </a:p>
      </dsp:txBody>
      <dsp:txXfrm rot="-5400000">
        <a:off x="3235466" y="247887"/>
        <a:ext cx="5682332" cy="1286681"/>
      </dsp:txXfrm>
    </dsp:sp>
    <dsp:sp modelId="{0229D90F-5824-4CA4-BD74-A3342D38804F}">
      <dsp:nvSpPr>
        <dsp:cNvPr id="0" name=""/>
        <dsp:cNvSpPr/>
      </dsp:nvSpPr>
      <dsp:spPr>
        <a:xfrm>
          <a:off x="0" y="44"/>
          <a:ext cx="3235465" cy="1782366"/>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fr-FR" sz="2600" b="1" u="sng" kern="1200"/>
            <a:t>Tendance 1 :</a:t>
          </a:r>
          <a:r>
            <a:rPr lang="fr-FR" sz="2600" kern="1200"/>
            <a:t> un appétit féroce pour les loisirs</a:t>
          </a:r>
          <a:endParaRPr lang="en-US" sz="2600" kern="1200"/>
        </a:p>
      </dsp:txBody>
      <dsp:txXfrm>
        <a:off x="87008" y="87052"/>
        <a:ext cx="3061449" cy="1608350"/>
      </dsp:txXfrm>
    </dsp:sp>
    <dsp:sp modelId="{34BD474E-847F-4E4C-9021-35E611E32800}">
      <dsp:nvSpPr>
        <dsp:cNvPr id="0" name=""/>
        <dsp:cNvSpPr/>
      </dsp:nvSpPr>
      <dsp:spPr>
        <a:xfrm rot="5400000">
          <a:off x="5398488" y="-113256"/>
          <a:ext cx="1425893" cy="5751938"/>
        </a:xfrm>
        <a:prstGeom prst="round2Same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fr-FR" sz="1700" kern="1200"/>
            <a:t>NTIC  (applications intelligentes) : logiciel de cryptage (Secway), traçabilité des produits alimentaires (Smart Low), virus, services aux entreprises (sécurité, badges, puces, accréditations)… </a:t>
          </a:r>
          <a:endParaRPr lang="en-US" sz="1700" kern="1200"/>
        </a:p>
      </dsp:txBody>
      <dsp:txXfrm rot="-5400000">
        <a:off x="3235466" y="2119372"/>
        <a:ext cx="5682332" cy="1286681"/>
      </dsp:txXfrm>
    </dsp:sp>
    <dsp:sp modelId="{C2365354-9476-4137-930E-ADDEA3D8B683}">
      <dsp:nvSpPr>
        <dsp:cNvPr id="0" name=""/>
        <dsp:cNvSpPr/>
      </dsp:nvSpPr>
      <dsp:spPr>
        <a:xfrm>
          <a:off x="0" y="1871529"/>
          <a:ext cx="3235465" cy="1782366"/>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fr-FR" sz="2600" b="1" u="sng" kern="1200"/>
            <a:t>Tendance 2</a:t>
          </a:r>
          <a:r>
            <a:rPr lang="fr-FR" sz="2600" kern="1200"/>
            <a:t> : une demande croissante pour plus de sécurité</a:t>
          </a:r>
          <a:endParaRPr lang="en-US" sz="2600" kern="1200"/>
        </a:p>
      </dsp:txBody>
      <dsp:txXfrm>
        <a:off x="87008" y="1958537"/>
        <a:ext cx="3061449" cy="16083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FDE95-91A5-45DF-BBF2-027127B874E8}">
      <dsp:nvSpPr>
        <dsp:cNvPr id="0" name=""/>
        <dsp:cNvSpPr/>
      </dsp:nvSpPr>
      <dsp:spPr>
        <a:xfrm>
          <a:off x="2808" y="54630"/>
          <a:ext cx="2738349" cy="1034612"/>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FR" sz="1600" b="1" u="sng" kern="1200"/>
            <a:t>Tendance 3 :</a:t>
          </a:r>
          <a:r>
            <a:rPr lang="fr-FR" sz="1600" kern="1200"/>
            <a:t> Toujours plus de besoins dans les services à la personne</a:t>
          </a:r>
          <a:endParaRPr lang="en-US" sz="1600" kern="1200"/>
        </a:p>
      </dsp:txBody>
      <dsp:txXfrm>
        <a:off x="2808" y="54630"/>
        <a:ext cx="2738349" cy="1034612"/>
      </dsp:txXfrm>
    </dsp:sp>
    <dsp:sp modelId="{2E2C640A-0450-4305-A55B-3590AB63A004}">
      <dsp:nvSpPr>
        <dsp:cNvPr id="0" name=""/>
        <dsp:cNvSpPr/>
      </dsp:nvSpPr>
      <dsp:spPr>
        <a:xfrm>
          <a:off x="2808" y="1089243"/>
          <a:ext cx="2738349" cy="2510066"/>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a:t>Cours particuliers (Acadomia) ; cours d’informatique à domicile…</a:t>
          </a:r>
          <a:endParaRPr lang="en-US" sz="1600" kern="1200"/>
        </a:p>
      </dsp:txBody>
      <dsp:txXfrm>
        <a:off x="2808" y="1089243"/>
        <a:ext cx="2738349" cy="2510066"/>
      </dsp:txXfrm>
    </dsp:sp>
    <dsp:sp modelId="{1EB491D7-93DA-41A4-A2B1-0A0F8BA55BB2}">
      <dsp:nvSpPr>
        <dsp:cNvPr id="0" name=""/>
        <dsp:cNvSpPr/>
      </dsp:nvSpPr>
      <dsp:spPr>
        <a:xfrm>
          <a:off x="3124527" y="54630"/>
          <a:ext cx="2738349" cy="1034612"/>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FR" sz="1600" b="1" u="sng" kern="1200"/>
            <a:t>Tendance 4 :</a:t>
          </a:r>
          <a:r>
            <a:rPr lang="fr-FR" sz="1600" kern="1200"/>
            <a:t> L’engouement pour la mixité des services dans un même lieu</a:t>
          </a:r>
          <a:endParaRPr lang="en-US" sz="1600" kern="1200"/>
        </a:p>
      </dsp:txBody>
      <dsp:txXfrm>
        <a:off x="3124527" y="54630"/>
        <a:ext cx="2738349" cy="1034612"/>
      </dsp:txXfrm>
    </dsp:sp>
    <dsp:sp modelId="{5842A08C-0762-49FE-A9F2-8539CECBD795}">
      <dsp:nvSpPr>
        <dsp:cNvPr id="0" name=""/>
        <dsp:cNvSpPr/>
      </dsp:nvSpPr>
      <dsp:spPr>
        <a:xfrm>
          <a:off x="3124527" y="1089243"/>
          <a:ext cx="2738349" cy="2510066"/>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a:t>Laverie dans un café ; Hammam faisant office d’institut de beauté ; salon de thé et boutique de décoration…</a:t>
          </a:r>
          <a:endParaRPr lang="en-US" sz="1600" kern="1200"/>
        </a:p>
      </dsp:txBody>
      <dsp:txXfrm>
        <a:off x="3124527" y="1089243"/>
        <a:ext cx="2738349" cy="2510066"/>
      </dsp:txXfrm>
    </dsp:sp>
    <dsp:sp modelId="{5810508A-BFD1-4E3C-8585-647217B0FA0D}">
      <dsp:nvSpPr>
        <dsp:cNvPr id="0" name=""/>
        <dsp:cNvSpPr/>
      </dsp:nvSpPr>
      <dsp:spPr>
        <a:xfrm>
          <a:off x="6246245" y="54630"/>
          <a:ext cx="2738349" cy="1034612"/>
        </a:xfrm>
        <a:prstGeom prst="rect">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FR" sz="1600" b="1" u="sng" kern="1200"/>
            <a:t>Tendance 5 :</a:t>
          </a:r>
          <a:r>
            <a:rPr lang="fr-FR" sz="1600" kern="1200"/>
            <a:t> L’éthique à toute les sauces</a:t>
          </a:r>
          <a:endParaRPr lang="en-US" sz="1600" kern="1200"/>
        </a:p>
      </dsp:txBody>
      <dsp:txXfrm>
        <a:off x="6246245" y="54630"/>
        <a:ext cx="2738349" cy="1034612"/>
      </dsp:txXfrm>
    </dsp:sp>
    <dsp:sp modelId="{7F8E2B1E-0A0A-41D4-A94C-563B2F478885}">
      <dsp:nvSpPr>
        <dsp:cNvPr id="0" name=""/>
        <dsp:cNvSpPr/>
      </dsp:nvSpPr>
      <dsp:spPr>
        <a:xfrm>
          <a:off x="6246245" y="1089243"/>
          <a:ext cx="2738349" cy="2510066"/>
        </a:xfrm>
        <a:prstGeom prst="rect">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a:t>Bio : ex de la basket Veja premières chaussures labellisées bio et équitables ; en vente en 2005 à Paris</a:t>
          </a:r>
          <a:endParaRPr lang="en-US" sz="1600" kern="1200"/>
        </a:p>
        <a:p>
          <a:pPr marL="171450" lvl="1" indent="-171450" algn="l" defTabSz="711200">
            <a:lnSpc>
              <a:spcPct val="90000"/>
            </a:lnSpc>
            <a:spcBef>
              <a:spcPct val="0"/>
            </a:spcBef>
            <a:spcAft>
              <a:spcPct val="15000"/>
            </a:spcAft>
            <a:buChar char="•"/>
          </a:pPr>
          <a:r>
            <a:rPr lang="fr-FR" sz="1600" kern="1200"/>
            <a:t>Ecologie et développement durable : conseil aux entreprises (cabinet de conseil Utopies)</a:t>
          </a:r>
          <a:endParaRPr lang="en-US" sz="1600" kern="1200"/>
        </a:p>
      </dsp:txBody>
      <dsp:txXfrm>
        <a:off x="6246245" y="1089243"/>
        <a:ext cx="2738349" cy="25100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0E6D7-7307-4530-8825-CFB538B4570F}">
      <dsp:nvSpPr>
        <dsp:cNvPr id="0" name=""/>
        <dsp:cNvSpPr/>
      </dsp:nvSpPr>
      <dsp:spPr>
        <a:xfrm>
          <a:off x="0" y="802144"/>
          <a:ext cx="8987404" cy="147202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350F55-3595-47A9-A594-AAD007561FC2}">
      <dsp:nvSpPr>
        <dsp:cNvPr id="0" name=""/>
        <dsp:cNvSpPr/>
      </dsp:nvSpPr>
      <dsp:spPr>
        <a:xfrm>
          <a:off x="445287" y="1133349"/>
          <a:ext cx="809612" cy="8096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D87E895-EC4A-4108-A102-7B393741B009}">
      <dsp:nvSpPr>
        <dsp:cNvPr id="0" name=""/>
        <dsp:cNvSpPr/>
      </dsp:nvSpPr>
      <dsp:spPr>
        <a:xfrm>
          <a:off x="1700186" y="802144"/>
          <a:ext cx="4044331" cy="1472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789" tIns="155789" rIns="155789" bIns="155789" numCol="1" spcCol="1270" anchor="ctr" anchorCtr="0">
          <a:noAutofit/>
        </a:bodyPr>
        <a:lstStyle/>
        <a:p>
          <a:pPr marL="0" lvl="0" indent="0" algn="l" defTabSz="1066800">
            <a:lnSpc>
              <a:spcPct val="90000"/>
            </a:lnSpc>
            <a:spcBef>
              <a:spcPct val="0"/>
            </a:spcBef>
            <a:spcAft>
              <a:spcPct val="35000"/>
            </a:spcAft>
            <a:buNone/>
          </a:pPr>
          <a:r>
            <a:rPr lang="fr-FR" sz="2400" b="1" u="sng" kern="1200" dirty="0"/>
            <a:t>Tendance 5 :</a:t>
          </a:r>
          <a:r>
            <a:rPr lang="fr-FR" sz="2400" kern="1200" dirty="0"/>
            <a:t> Le combat contre la complexité administrative</a:t>
          </a:r>
          <a:endParaRPr lang="en-US" sz="2400" kern="1200" dirty="0"/>
        </a:p>
      </dsp:txBody>
      <dsp:txXfrm>
        <a:off x="1700186" y="802144"/>
        <a:ext cx="4044331" cy="1472023"/>
      </dsp:txXfrm>
    </dsp:sp>
    <dsp:sp modelId="{B73A3AFE-34A1-4128-88E4-180909668F0E}">
      <dsp:nvSpPr>
        <dsp:cNvPr id="0" name=""/>
        <dsp:cNvSpPr/>
      </dsp:nvSpPr>
      <dsp:spPr>
        <a:xfrm>
          <a:off x="5744518" y="802144"/>
          <a:ext cx="3241223" cy="1472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789" tIns="155789" rIns="155789" bIns="155789" numCol="1" spcCol="1270" anchor="ctr" anchorCtr="0">
          <a:noAutofit/>
        </a:bodyPr>
        <a:lstStyle/>
        <a:p>
          <a:pPr marL="0" lvl="0" indent="0" algn="l" defTabSz="488950">
            <a:lnSpc>
              <a:spcPct val="90000"/>
            </a:lnSpc>
            <a:spcBef>
              <a:spcPct val="0"/>
            </a:spcBef>
            <a:spcAft>
              <a:spcPct val="35000"/>
            </a:spcAft>
            <a:buNone/>
          </a:pPr>
          <a:r>
            <a:rPr lang="fr-FR" sz="1100" kern="1200"/>
            <a:t>Complexité administrative française (imposition, création d’entreprise) ; logiciel de gestion du temps (Equitime) ; logiciel de gestion pour coiffeurs, esthéticiens ; système d’information dans le secteur de la santé (Uni-Médecine) permettant de rendre possible la constitution d’un dossier médical personnel afin de faciliter l’échange avec les intervenants de la chaîne médicale</a:t>
          </a:r>
          <a:endParaRPr lang="en-US" sz="1100" kern="1200"/>
        </a:p>
      </dsp:txBody>
      <dsp:txXfrm>
        <a:off x="5744518" y="802144"/>
        <a:ext cx="3241223" cy="1472023"/>
      </dsp:txXfrm>
    </dsp:sp>
    <dsp:sp modelId="{60F25192-FF53-473F-BCDC-DB1862F1F6FB}">
      <dsp:nvSpPr>
        <dsp:cNvPr id="0" name=""/>
        <dsp:cNvSpPr/>
      </dsp:nvSpPr>
      <dsp:spPr>
        <a:xfrm>
          <a:off x="0" y="2642173"/>
          <a:ext cx="8987404" cy="147202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AEC514-0FB6-4988-B126-C3726517B4C5}">
      <dsp:nvSpPr>
        <dsp:cNvPr id="0" name=""/>
        <dsp:cNvSpPr/>
      </dsp:nvSpPr>
      <dsp:spPr>
        <a:xfrm>
          <a:off x="445287" y="2973379"/>
          <a:ext cx="809612" cy="8096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2D00210-4543-44AD-B125-FFBDA609A310}">
      <dsp:nvSpPr>
        <dsp:cNvPr id="0" name=""/>
        <dsp:cNvSpPr/>
      </dsp:nvSpPr>
      <dsp:spPr>
        <a:xfrm>
          <a:off x="1700186" y="2642173"/>
          <a:ext cx="4044331" cy="1472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789" tIns="155789" rIns="155789" bIns="155789" numCol="1" spcCol="1270" anchor="ctr" anchorCtr="0">
          <a:noAutofit/>
        </a:bodyPr>
        <a:lstStyle/>
        <a:p>
          <a:pPr marL="0" lvl="0" indent="0" algn="l" defTabSz="1066800">
            <a:lnSpc>
              <a:spcPct val="90000"/>
            </a:lnSpc>
            <a:spcBef>
              <a:spcPct val="0"/>
            </a:spcBef>
            <a:spcAft>
              <a:spcPct val="35000"/>
            </a:spcAft>
            <a:buNone/>
          </a:pPr>
          <a:r>
            <a:rPr lang="fr-FR" sz="2400" b="1" u="sng" kern="1200"/>
            <a:t>Tendance 7 :</a:t>
          </a:r>
          <a:r>
            <a:rPr lang="fr-FR" sz="2400" kern="1200"/>
            <a:t> Le retour du commerce de proximité</a:t>
          </a:r>
          <a:endParaRPr lang="en-US" sz="2400" kern="1200"/>
        </a:p>
      </dsp:txBody>
      <dsp:txXfrm>
        <a:off x="1700186" y="2642173"/>
        <a:ext cx="4044331" cy="1472023"/>
      </dsp:txXfrm>
    </dsp:sp>
    <dsp:sp modelId="{0B52279D-1CD2-4128-A8F7-45A1190B25E2}">
      <dsp:nvSpPr>
        <dsp:cNvPr id="0" name=""/>
        <dsp:cNvSpPr/>
      </dsp:nvSpPr>
      <dsp:spPr>
        <a:xfrm>
          <a:off x="5744518" y="2642173"/>
          <a:ext cx="3241223" cy="1472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789" tIns="155789" rIns="155789" bIns="155789" numCol="1" spcCol="1270" anchor="ctr" anchorCtr="0">
          <a:noAutofit/>
        </a:bodyPr>
        <a:lstStyle/>
        <a:p>
          <a:pPr marL="0" lvl="0" indent="0" algn="l" defTabSz="488950">
            <a:lnSpc>
              <a:spcPct val="90000"/>
            </a:lnSpc>
            <a:spcBef>
              <a:spcPct val="0"/>
            </a:spcBef>
            <a:spcAft>
              <a:spcPct val="35000"/>
            </a:spcAft>
            <a:buNone/>
          </a:pPr>
          <a:r>
            <a:rPr lang="fr-FR" sz="1100" kern="1200"/>
            <a:t>Retour de la belle épicerie (Hédonie) ; livraison à domicile de produits alimentaires…</a:t>
          </a:r>
          <a:endParaRPr lang="en-US" sz="1100" kern="1200"/>
        </a:p>
      </dsp:txBody>
      <dsp:txXfrm>
        <a:off x="5744518" y="2642173"/>
        <a:ext cx="3241223" cy="147202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18848-CD62-4287-A82C-7A01329CF58B}">
      <dsp:nvSpPr>
        <dsp:cNvPr id="0" name=""/>
        <dsp:cNvSpPr/>
      </dsp:nvSpPr>
      <dsp:spPr>
        <a:xfrm>
          <a:off x="0" y="642"/>
          <a:ext cx="6832212" cy="150385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F8C484-A674-4EF8-A4AD-70022B7C42CE}">
      <dsp:nvSpPr>
        <dsp:cNvPr id="0" name=""/>
        <dsp:cNvSpPr/>
      </dsp:nvSpPr>
      <dsp:spPr>
        <a:xfrm>
          <a:off x="454916" y="339010"/>
          <a:ext cx="827120" cy="8271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98907A7-5E1B-4C13-9E45-F77C24F250E4}">
      <dsp:nvSpPr>
        <dsp:cNvPr id="0" name=""/>
        <dsp:cNvSpPr/>
      </dsp:nvSpPr>
      <dsp:spPr>
        <a:xfrm>
          <a:off x="1736952" y="642"/>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933450">
            <a:lnSpc>
              <a:spcPct val="90000"/>
            </a:lnSpc>
            <a:spcBef>
              <a:spcPct val="0"/>
            </a:spcBef>
            <a:spcAft>
              <a:spcPct val="35000"/>
            </a:spcAft>
            <a:buNone/>
          </a:pPr>
          <a:r>
            <a:rPr lang="fr-FR" sz="2100" kern="1200"/>
            <a:t>Existe-t-il un marché évident (B to B, B to C, local, national, européen…) ?</a:t>
          </a:r>
          <a:endParaRPr lang="en-US" sz="2100" kern="1200"/>
        </a:p>
      </dsp:txBody>
      <dsp:txXfrm>
        <a:off x="1736952" y="642"/>
        <a:ext cx="5095259" cy="1503855"/>
      </dsp:txXfrm>
    </dsp:sp>
    <dsp:sp modelId="{E098401E-68DC-40A1-95C4-8A765166E085}">
      <dsp:nvSpPr>
        <dsp:cNvPr id="0" name=""/>
        <dsp:cNvSpPr/>
      </dsp:nvSpPr>
      <dsp:spPr>
        <a:xfrm>
          <a:off x="0" y="1880461"/>
          <a:ext cx="6832212" cy="150385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DE9BF3-581A-4759-9A64-711028EC545B}">
      <dsp:nvSpPr>
        <dsp:cNvPr id="0" name=""/>
        <dsp:cNvSpPr/>
      </dsp:nvSpPr>
      <dsp:spPr>
        <a:xfrm>
          <a:off x="454916" y="2218829"/>
          <a:ext cx="827120" cy="8271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1411FB9-DFDC-49ED-A888-CFE03E42007E}">
      <dsp:nvSpPr>
        <dsp:cNvPr id="0" name=""/>
        <dsp:cNvSpPr/>
      </dsp:nvSpPr>
      <dsp:spPr>
        <a:xfrm>
          <a:off x="1736952" y="1880461"/>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933450">
            <a:lnSpc>
              <a:spcPct val="90000"/>
            </a:lnSpc>
            <a:spcBef>
              <a:spcPct val="0"/>
            </a:spcBef>
            <a:spcAft>
              <a:spcPct val="35000"/>
            </a:spcAft>
            <a:buNone/>
          </a:pPr>
          <a:r>
            <a:rPr lang="fr-FR" sz="2100" kern="1200"/>
            <a:t>Existe-t-il une barrière de protection crédible (brevet d’invention déposé) pour cette idée ?</a:t>
          </a:r>
          <a:endParaRPr lang="en-US" sz="2100" kern="1200"/>
        </a:p>
      </dsp:txBody>
      <dsp:txXfrm>
        <a:off x="1736952" y="1880461"/>
        <a:ext cx="5095259" cy="1503855"/>
      </dsp:txXfrm>
    </dsp:sp>
    <dsp:sp modelId="{BA24C81B-4990-470D-88A3-F7F03046F3BF}">
      <dsp:nvSpPr>
        <dsp:cNvPr id="0" name=""/>
        <dsp:cNvSpPr/>
      </dsp:nvSpPr>
      <dsp:spPr>
        <a:xfrm>
          <a:off x="0" y="3760280"/>
          <a:ext cx="6832212" cy="150385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343C1B-87CE-421B-942F-743BA84C1AAC}">
      <dsp:nvSpPr>
        <dsp:cNvPr id="0" name=""/>
        <dsp:cNvSpPr/>
      </dsp:nvSpPr>
      <dsp:spPr>
        <a:xfrm>
          <a:off x="454916" y="4098648"/>
          <a:ext cx="827120" cy="8271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78D7551-A7D1-4A1A-91A9-E1A3DCDE35EF}">
      <dsp:nvSpPr>
        <dsp:cNvPr id="0" name=""/>
        <dsp:cNvSpPr/>
      </dsp:nvSpPr>
      <dsp:spPr>
        <a:xfrm>
          <a:off x="1736952" y="3760280"/>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933450">
            <a:lnSpc>
              <a:spcPct val="90000"/>
            </a:lnSpc>
            <a:spcBef>
              <a:spcPct val="0"/>
            </a:spcBef>
            <a:spcAft>
              <a:spcPct val="35000"/>
            </a:spcAft>
            <a:buNone/>
          </a:pPr>
          <a:r>
            <a:rPr lang="fr-FR" sz="2100" kern="1200"/>
            <a:t>Attention aux idées gadgets déconnectées de la réalité !</a:t>
          </a:r>
          <a:endParaRPr lang="en-US" sz="2100" kern="1200"/>
        </a:p>
      </dsp:txBody>
      <dsp:txXfrm>
        <a:off x="1736952" y="3760280"/>
        <a:ext cx="5095259" cy="150385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1ED8D-28E4-4E5A-B671-647AF5D5183B}">
      <dsp:nvSpPr>
        <dsp:cNvPr id="0" name=""/>
        <dsp:cNvSpPr/>
      </dsp:nvSpPr>
      <dsp:spPr>
        <a:xfrm>
          <a:off x="0" y="2185"/>
          <a:ext cx="6832212" cy="110745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0A12BF-7887-450E-AB04-175983FA7625}">
      <dsp:nvSpPr>
        <dsp:cNvPr id="0" name=""/>
        <dsp:cNvSpPr/>
      </dsp:nvSpPr>
      <dsp:spPr>
        <a:xfrm>
          <a:off x="335004" y="251362"/>
          <a:ext cx="609099" cy="609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7FA315-86AA-4D82-B9D7-F70B8A57A88E}">
      <dsp:nvSpPr>
        <dsp:cNvPr id="0" name=""/>
        <dsp:cNvSpPr/>
      </dsp:nvSpPr>
      <dsp:spPr>
        <a:xfrm>
          <a:off x="1279109" y="2185"/>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711200">
            <a:lnSpc>
              <a:spcPct val="90000"/>
            </a:lnSpc>
            <a:spcBef>
              <a:spcPct val="0"/>
            </a:spcBef>
            <a:spcAft>
              <a:spcPct val="35000"/>
            </a:spcAft>
            <a:buNone/>
          </a:pPr>
          <a:r>
            <a:rPr lang="fr-FR" sz="1600" kern="1200"/>
            <a:t>Décrire l’offre proposée au client à travers le :</a:t>
          </a:r>
          <a:endParaRPr lang="en-US" sz="1600" kern="1200"/>
        </a:p>
      </dsp:txBody>
      <dsp:txXfrm>
        <a:off x="1279109" y="2185"/>
        <a:ext cx="5553102" cy="1107454"/>
      </dsp:txXfrm>
    </dsp:sp>
    <dsp:sp modelId="{2F4A034E-E0C7-42F8-9115-7E110C1CAF4B}">
      <dsp:nvSpPr>
        <dsp:cNvPr id="0" name=""/>
        <dsp:cNvSpPr/>
      </dsp:nvSpPr>
      <dsp:spPr>
        <a:xfrm>
          <a:off x="0" y="1386503"/>
          <a:ext cx="6832212" cy="11074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90EE99-1942-4468-8A56-06A336601D26}">
      <dsp:nvSpPr>
        <dsp:cNvPr id="0" name=""/>
        <dsp:cNvSpPr/>
      </dsp:nvSpPr>
      <dsp:spPr>
        <a:xfrm>
          <a:off x="335004" y="1635680"/>
          <a:ext cx="609099" cy="609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DEB550C-2561-4273-9793-D5C68B2315D0}">
      <dsp:nvSpPr>
        <dsp:cNvPr id="0" name=""/>
        <dsp:cNvSpPr/>
      </dsp:nvSpPr>
      <dsp:spPr>
        <a:xfrm>
          <a:off x="1279109" y="1386503"/>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711200">
            <a:lnSpc>
              <a:spcPct val="90000"/>
            </a:lnSpc>
            <a:spcBef>
              <a:spcPct val="0"/>
            </a:spcBef>
            <a:spcAft>
              <a:spcPct val="35000"/>
            </a:spcAft>
            <a:buNone/>
          </a:pPr>
          <a:r>
            <a:rPr lang="fr-FR" sz="1600" kern="1200"/>
            <a:t>QUOI : attractivité pour le client (produit –service – expérience)</a:t>
          </a:r>
          <a:endParaRPr lang="en-US" sz="1600" kern="1200"/>
        </a:p>
      </dsp:txBody>
      <dsp:txXfrm>
        <a:off x="1279109" y="1386503"/>
        <a:ext cx="5553102" cy="1107454"/>
      </dsp:txXfrm>
    </dsp:sp>
    <dsp:sp modelId="{1941FF5D-E1D1-4CA8-AF09-EF634FEB0741}">
      <dsp:nvSpPr>
        <dsp:cNvPr id="0" name=""/>
        <dsp:cNvSpPr/>
      </dsp:nvSpPr>
      <dsp:spPr>
        <a:xfrm>
          <a:off x="0" y="2770821"/>
          <a:ext cx="6832212" cy="110745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AF76F1-735C-4F92-B246-041394140DAF}">
      <dsp:nvSpPr>
        <dsp:cNvPr id="0" name=""/>
        <dsp:cNvSpPr/>
      </dsp:nvSpPr>
      <dsp:spPr>
        <a:xfrm>
          <a:off x="335004" y="3019998"/>
          <a:ext cx="609099" cy="609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C9F44DF-F0E3-4267-959A-3BC34AFD4FB2}">
      <dsp:nvSpPr>
        <dsp:cNvPr id="0" name=""/>
        <dsp:cNvSpPr/>
      </dsp:nvSpPr>
      <dsp:spPr>
        <a:xfrm>
          <a:off x="1279109" y="2770821"/>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711200">
            <a:lnSpc>
              <a:spcPct val="90000"/>
            </a:lnSpc>
            <a:spcBef>
              <a:spcPct val="0"/>
            </a:spcBef>
            <a:spcAft>
              <a:spcPct val="35000"/>
            </a:spcAft>
            <a:buNone/>
          </a:pPr>
          <a:r>
            <a:rPr lang="fr-FR" sz="1600" kern="1200"/>
            <a:t>COMMENT : façon dont l’entreprise élabore et délivre la proposition de valeur pour le client (alchimie ressources – compétences – assets management) </a:t>
          </a:r>
          <a:endParaRPr lang="en-US" sz="1600" kern="1200"/>
        </a:p>
      </dsp:txBody>
      <dsp:txXfrm>
        <a:off x="1279109" y="2770821"/>
        <a:ext cx="5553102" cy="1107454"/>
      </dsp:txXfrm>
    </dsp:sp>
    <dsp:sp modelId="{E3F18450-D12F-48A5-AA8E-DD45946AD40E}">
      <dsp:nvSpPr>
        <dsp:cNvPr id="0" name=""/>
        <dsp:cNvSpPr/>
      </dsp:nvSpPr>
      <dsp:spPr>
        <a:xfrm>
          <a:off x="0" y="4155139"/>
          <a:ext cx="6832212" cy="110745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1C3C49-8123-4BEE-BF4D-5850FFB2DFCD}">
      <dsp:nvSpPr>
        <dsp:cNvPr id="0" name=""/>
        <dsp:cNvSpPr/>
      </dsp:nvSpPr>
      <dsp:spPr>
        <a:xfrm>
          <a:off x="335004" y="4404316"/>
          <a:ext cx="609099" cy="609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FECBE11-9DEB-4D3F-A217-F981B8C8ADA4}">
      <dsp:nvSpPr>
        <dsp:cNvPr id="0" name=""/>
        <dsp:cNvSpPr/>
      </dsp:nvSpPr>
      <dsp:spPr>
        <a:xfrm>
          <a:off x="1279109" y="4155139"/>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711200">
            <a:lnSpc>
              <a:spcPct val="90000"/>
            </a:lnSpc>
            <a:spcBef>
              <a:spcPct val="0"/>
            </a:spcBef>
            <a:spcAft>
              <a:spcPct val="35000"/>
            </a:spcAft>
            <a:buNone/>
          </a:pPr>
          <a:r>
            <a:rPr lang="fr-FR" sz="1600" kern="1200"/>
            <a:t>ORIGINE DE LA RENTABILITE : Association du CA (en lien avec le prix et les volumes), coûts et capitaux engagés. </a:t>
          </a:r>
          <a:endParaRPr lang="en-US" sz="1600" kern="1200"/>
        </a:p>
      </dsp:txBody>
      <dsp:txXfrm>
        <a:off x="1279109" y="4155139"/>
        <a:ext cx="5553102" cy="11074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964A3-4BF0-43FD-BCE2-AEFC052BFB4C}">
      <dsp:nvSpPr>
        <dsp:cNvPr id="0" name=""/>
        <dsp:cNvSpPr/>
      </dsp:nvSpPr>
      <dsp:spPr>
        <a:xfrm>
          <a:off x="2347982" y="315935"/>
          <a:ext cx="3931636" cy="3931636"/>
        </a:xfrm>
        <a:prstGeom prst="pie">
          <a:avLst>
            <a:gd name="adj1" fmla="val 16200000"/>
            <a:gd name="adj2" fmla="val 1800000"/>
          </a:avLst>
        </a:prstGeom>
        <a:solidFill>
          <a:schemeClr val="accent1">
            <a:shade val="50000"/>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Architecture de valeur : </a:t>
          </a:r>
        </a:p>
        <a:p>
          <a:pPr marL="0" lvl="0" indent="0" algn="ctr" defTabSz="533400">
            <a:lnSpc>
              <a:spcPct val="90000"/>
            </a:lnSpc>
            <a:spcBef>
              <a:spcPct val="0"/>
            </a:spcBef>
            <a:spcAft>
              <a:spcPct val="35000"/>
            </a:spcAft>
            <a:buNone/>
          </a:pPr>
          <a:r>
            <a:rPr lang="fr-FR" sz="1200" kern="1200" dirty="0"/>
            <a:t>Agencement ressources et compétences</a:t>
          </a:r>
        </a:p>
      </dsp:txBody>
      <dsp:txXfrm>
        <a:off x="4485576" y="1041415"/>
        <a:ext cx="1333948" cy="1310545"/>
      </dsp:txXfrm>
    </dsp:sp>
    <dsp:sp modelId="{5EC4B2D1-CFAD-4DE5-BA76-8F69DDA47545}">
      <dsp:nvSpPr>
        <dsp:cNvPr id="0" name=""/>
        <dsp:cNvSpPr/>
      </dsp:nvSpPr>
      <dsp:spPr>
        <a:xfrm>
          <a:off x="2145316" y="432948"/>
          <a:ext cx="3931636" cy="3931636"/>
        </a:xfrm>
        <a:prstGeom prst="pie">
          <a:avLst>
            <a:gd name="adj1" fmla="val 1800000"/>
            <a:gd name="adj2" fmla="val 9000000"/>
          </a:avLst>
        </a:prstGeom>
        <a:solidFill>
          <a:schemeClr val="accent1">
            <a:shade val="50000"/>
            <a:hueOff val="-339284"/>
            <a:satOff val="-39630"/>
            <a:lumOff val="34319"/>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Equation de profit </a:t>
          </a:r>
        </a:p>
        <a:p>
          <a:pPr marL="0" lvl="0" indent="0" algn="ctr" defTabSz="533400">
            <a:lnSpc>
              <a:spcPct val="90000"/>
            </a:lnSpc>
            <a:spcBef>
              <a:spcPct val="0"/>
            </a:spcBef>
            <a:spcAft>
              <a:spcPct val="35000"/>
            </a:spcAft>
            <a:buNone/>
          </a:pPr>
          <a:r>
            <a:rPr lang="fr-FR" sz="1200" kern="1200" dirty="0"/>
            <a:t>- CA</a:t>
          </a:r>
        </a:p>
        <a:p>
          <a:pPr marL="0" lvl="0" indent="0" algn="ctr" defTabSz="533400">
            <a:lnSpc>
              <a:spcPct val="90000"/>
            </a:lnSpc>
            <a:spcBef>
              <a:spcPct val="0"/>
            </a:spcBef>
            <a:spcAft>
              <a:spcPct val="35000"/>
            </a:spcAft>
            <a:buNone/>
          </a:pPr>
          <a:r>
            <a:rPr lang="fr-FR" sz="1200" kern="1200" dirty="0"/>
            <a:t>- Structure de coûts</a:t>
          </a:r>
        </a:p>
        <a:p>
          <a:pPr marL="0" lvl="0" indent="0" algn="ctr" defTabSz="533400">
            <a:lnSpc>
              <a:spcPct val="90000"/>
            </a:lnSpc>
            <a:spcBef>
              <a:spcPct val="0"/>
            </a:spcBef>
            <a:spcAft>
              <a:spcPct val="35000"/>
            </a:spcAft>
            <a:buNone/>
          </a:pPr>
          <a:r>
            <a:rPr lang="fr-FR" sz="1200" kern="1200" dirty="0"/>
            <a:t>- Capitaux engagés</a:t>
          </a:r>
        </a:p>
      </dsp:txBody>
      <dsp:txXfrm>
        <a:off x="3221835" y="2913623"/>
        <a:ext cx="1778597" cy="1216935"/>
      </dsp:txXfrm>
    </dsp:sp>
    <dsp:sp modelId="{AA2AFBD2-7792-4C25-9E3C-499F584BBD13}">
      <dsp:nvSpPr>
        <dsp:cNvPr id="0" name=""/>
        <dsp:cNvSpPr/>
      </dsp:nvSpPr>
      <dsp:spPr>
        <a:xfrm>
          <a:off x="2145316" y="432948"/>
          <a:ext cx="3931636" cy="3931636"/>
        </a:xfrm>
        <a:prstGeom prst="pie">
          <a:avLst>
            <a:gd name="adj1" fmla="val 9000000"/>
            <a:gd name="adj2" fmla="val 16200000"/>
          </a:avLst>
        </a:prstGeom>
        <a:solidFill>
          <a:schemeClr val="accent1">
            <a:shade val="50000"/>
            <a:hueOff val="-339284"/>
            <a:satOff val="-39630"/>
            <a:lumOff val="34319"/>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Proposition de valeur :</a:t>
          </a:r>
        </a:p>
        <a:p>
          <a:pPr marL="0" lvl="0" indent="0" algn="ctr" defTabSz="533400">
            <a:lnSpc>
              <a:spcPct val="90000"/>
            </a:lnSpc>
            <a:spcBef>
              <a:spcPct val="0"/>
            </a:spcBef>
            <a:spcAft>
              <a:spcPct val="35000"/>
            </a:spcAft>
            <a:buNone/>
          </a:pPr>
          <a:r>
            <a:rPr lang="fr-FR" sz="1200" kern="1200" dirty="0"/>
            <a:t>- Clients</a:t>
          </a:r>
        </a:p>
        <a:p>
          <a:pPr marL="0" lvl="0" indent="0" algn="ctr" defTabSz="533400">
            <a:lnSpc>
              <a:spcPct val="90000"/>
            </a:lnSpc>
            <a:spcBef>
              <a:spcPct val="0"/>
            </a:spcBef>
            <a:spcAft>
              <a:spcPct val="35000"/>
            </a:spcAft>
            <a:buNone/>
          </a:pPr>
          <a:r>
            <a:rPr lang="fr-FR" sz="1200" kern="1200" dirty="0"/>
            <a:t>-Produits et/ou services</a:t>
          </a:r>
        </a:p>
        <a:p>
          <a:pPr marL="0" lvl="0" indent="0" algn="ctr" defTabSz="533400">
            <a:lnSpc>
              <a:spcPct val="90000"/>
            </a:lnSpc>
            <a:spcBef>
              <a:spcPct val="0"/>
            </a:spcBef>
            <a:spcAft>
              <a:spcPct val="35000"/>
            </a:spcAft>
            <a:buNone/>
          </a:pPr>
          <a:r>
            <a:rPr lang="fr-FR" sz="1200" kern="1200" dirty="0"/>
            <a:t>- Prix</a:t>
          </a:r>
        </a:p>
      </dsp:txBody>
      <dsp:txXfrm>
        <a:off x="2566563" y="1205233"/>
        <a:ext cx="1333948" cy="131054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DF23B-B65D-4C0C-9765-C4A1E2A329F6}">
      <dsp:nvSpPr>
        <dsp:cNvPr id="0" name=""/>
        <dsp:cNvSpPr/>
      </dsp:nvSpPr>
      <dsp:spPr>
        <a:xfrm>
          <a:off x="1006167" y="516061"/>
          <a:ext cx="1069891" cy="6977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F23E176-ECEF-4D44-84C2-594E1A52E756}">
      <dsp:nvSpPr>
        <dsp:cNvPr id="0" name=""/>
        <dsp:cNvSpPr/>
      </dsp:nvSpPr>
      <dsp:spPr>
        <a:xfrm>
          <a:off x="12697" y="1296809"/>
          <a:ext cx="3056833" cy="1046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fr-FR" sz="1400" kern="1200"/>
            <a:t>A travers le Business Plan, réaliser une étude de marché pour analyser les caractéristiques de :</a:t>
          </a:r>
          <a:endParaRPr lang="en-US" sz="1400" kern="1200"/>
        </a:p>
      </dsp:txBody>
      <dsp:txXfrm>
        <a:off x="12697" y="1296809"/>
        <a:ext cx="3056833" cy="1046019"/>
      </dsp:txXfrm>
    </dsp:sp>
    <dsp:sp modelId="{F037839E-04D4-4299-87A2-B119AE2393A5}">
      <dsp:nvSpPr>
        <dsp:cNvPr id="0" name=""/>
        <dsp:cNvSpPr/>
      </dsp:nvSpPr>
      <dsp:spPr>
        <a:xfrm>
          <a:off x="12697" y="2381426"/>
          <a:ext cx="3056833" cy="64507"/>
        </a:xfrm>
        <a:prstGeom prst="rect">
          <a:avLst/>
        </a:prstGeom>
        <a:noFill/>
        <a:ln>
          <a:noFill/>
        </a:ln>
        <a:effectLst/>
      </dsp:spPr>
      <dsp:style>
        <a:lnRef idx="0">
          <a:scrgbClr r="0" g="0" b="0"/>
        </a:lnRef>
        <a:fillRef idx="0">
          <a:scrgbClr r="0" g="0" b="0"/>
        </a:fillRef>
        <a:effectRef idx="0">
          <a:scrgbClr r="0" g="0" b="0"/>
        </a:effectRef>
        <a:fontRef idx="minor"/>
      </dsp:style>
    </dsp:sp>
    <dsp:sp modelId="{5B968728-FB98-4288-8854-11A6776827C6}">
      <dsp:nvSpPr>
        <dsp:cNvPr id="0" name=""/>
        <dsp:cNvSpPr/>
      </dsp:nvSpPr>
      <dsp:spPr>
        <a:xfrm>
          <a:off x="4597947" y="516061"/>
          <a:ext cx="1069891" cy="6977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BB1856-EE5F-4621-971A-113E4FCCC623}">
      <dsp:nvSpPr>
        <dsp:cNvPr id="0" name=""/>
        <dsp:cNvSpPr/>
      </dsp:nvSpPr>
      <dsp:spPr>
        <a:xfrm>
          <a:off x="3604476" y="1296809"/>
          <a:ext cx="3056833" cy="1046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fr-FR" sz="1400" kern="1200"/>
            <a:t>La demande : clientèle présumée (profil-type) ; segmenter l’offre en fonction des types de clients pour déterminer les produits d’accroche, le noyau de clients, ceux qui dégageront le plus de marge ; la localisation au niveau du potentiel de clients. </a:t>
          </a:r>
          <a:endParaRPr lang="en-US" sz="1400" kern="1200"/>
        </a:p>
      </dsp:txBody>
      <dsp:txXfrm>
        <a:off x="3604476" y="1296809"/>
        <a:ext cx="3056833" cy="1046019"/>
      </dsp:txXfrm>
    </dsp:sp>
    <dsp:sp modelId="{1079AACD-7BA2-4B38-8622-9C9C24F59E01}">
      <dsp:nvSpPr>
        <dsp:cNvPr id="0" name=""/>
        <dsp:cNvSpPr/>
      </dsp:nvSpPr>
      <dsp:spPr>
        <a:xfrm>
          <a:off x="3604476" y="2381426"/>
          <a:ext cx="3056833" cy="64507"/>
        </a:xfrm>
        <a:prstGeom prst="rect">
          <a:avLst/>
        </a:prstGeom>
        <a:noFill/>
        <a:ln>
          <a:noFill/>
        </a:ln>
        <a:effectLst/>
      </dsp:spPr>
      <dsp:style>
        <a:lnRef idx="0">
          <a:scrgbClr r="0" g="0" b="0"/>
        </a:lnRef>
        <a:fillRef idx="0">
          <a:scrgbClr r="0" g="0" b="0"/>
        </a:fillRef>
        <a:effectRef idx="0">
          <a:scrgbClr r="0" g="0" b="0"/>
        </a:effectRef>
        <a:fontRef idx="minor"/>
      </dsp:style>
    </dsp:sp>
    <dsp:sp modelId="{77741011-6EB4-4F8C-BA24-B5DD9180FE43}">
      <dsp:nvSpPr>
        <dsp:cNvPr id="0" name=""/>
        <dsp:cNvSpPr/>
      </dsp:nvSpPr>
      <dsp:spPr>
        <a:xfrm>
          <a:off x="8189726" y="516061"/>
          <a:ext cx="1069891" cy="6977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3020BCD-5F39-4F27-9B2A-AD651860B7D3}">
      <dsp:nvSpPr>
        <dsp:cNvPr id="0" name=""/>
        <dsp:cNvSpPr/>
      </dsp:nvSpPr>
      <dsp:spPr>
        <a:xfrm>
          <a:off x="7196255" y="1296809"/>
          <a:ext cx="3056833" cy="1046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fr-FR" sz="1400" kern="1200"/>
            <a:t>La concurrence en place : </a:t>
          </a:r>
          <a:endParaRPr lang="en-US" sz="1400" kern="1200"/>
        </a:p>
      </dsp:txBody>
      <dsp:txXfrm>
        <a:off x="7196255" y="1296809"/>
        <a:ext cx="3056833" cy="1046019"/>
      </dsp:txXfrm>
    </dsp:sp>
    <dsp:sp modelId="{7967843E-AD0F-4A8C-9EF3-4B4DE1FE3877}">
      <dsp:nvSpPr>
        <dsp:cNvPr id="0" name=""/>
        <dsp:cNvSpPr/>
      </dsp:nvSpPr>
      <dsp:spPr>
        <a:xfrm>
          <a:off x="7196255" y="2381426"/>
          <a:ext cx="3056833" cy="64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fr-FR" sz="1100" kern="1200"/>
            <a:t>Concurrence peu développée (rare sauf en cas de création très « innovante ») : grande latitude pour prendre des décisions mais attention à la concurrence indirecte.</a:t>
          </a:r>
          <a:endParaRPr lang="en-US" sz="1100" kern="1200"/>
        </a:p>
        <a:p>
          <a:pPr marL="0" lvl="0" indent="0" algn="ctr" defTabSz="488950">
            <a:lnSpc>
              <a:spcPct val="90000"/>
            </a:lnSpc>
            <a:spcBef>
              <a:spcPct val="0"/>
            </a:spcBef>
            <a:spcAft>
              <a:spcPct val="35000"/>
            </a:spcAft>
            <a:buNone/>
          </a:pPr>
          <a:r>
            <a:rPr lang="fr-FR" sz="1100" kern="1200"/>
            <a:t>Présence d’un leader : nécessité de cibler une niche ou plusieurs avantages qui vous distinguera.</a:t>
          </a:r>
          <a:endParaRPr lang="en-US" sz="1100" kern="1200"/>
        </a:p>
        <a:p>
          <a:pPr marL="0" lvl="0" indent="0" algn="ctr" defTabSz="488950">
            <a:lnSpc>
              <a:spcPct val="90000"/>
            </a:lnSpc>
            <a:spcBef>
              <a:spcPct val="0"/>
            </a:spcBef>
            <a:spcAft>
              <a:spcPct val="35000"/>
            </a:spcAft>
            <a:buNone/>
          </a:pPr>
          <a:r>
            <a:rPr lang="fr-FR" sz="1100" kern="1200"/>
            <a:t>Concurrence diversifiée : mesurer les atouts de votre offre par rapport aux concurrents vous permettant de vous démarquer.</a:t>
          </a:r>
          <a:endParaRPr lang="en-US" sz="1100" kern="1200"/>
        </a:p>
      </dsp:txBody>
      <dsp:txXfrm>
        <a:off x="7196255" y="2381426"/>
        <a:ext cx="3056833" cy="6450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9F0B7-06DA-4DBF-9354-5A5C8C194FD9}">
      <dsp:nvSpPr>
        <dsp:cNvPr id="0" name=""/>
        <dsp:cNvSpPr/>
      </dsp:nvSpPr>
      <dsp:spPr>
        <a:xfrm>
          <a:off x="0" y="3212"/>
          <a:ext cx="6832212" cy="112568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2D94EF-2588-415B-94C2-C0147264885C}">
      <dsp:nvSpPr>
        <dsp:cNvPr id="0" name=""/>
        <dsp:cNvSpPr/>
      </dsp:nvSpPr>
      <dsp:spPr>
        <a:xfrm>
          <a:off x="340521" y="256492"/>
          <a:ext cx="619734" cy="6191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6A525AB-1E1A-4682-B4C4-E9F6AE416C44}">
      <dsp:nvSpPr>
        <dsp:cNvPr id="0" name=""/>
        <dsp:cNvSpPr/>
      </dsp:nvSpPr>
      <dsp:spPr>
        <a:xfrm>
          <a:off x="1300776" y="3212"/>
          <a:ext cx="5172563" cy="1126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252" tIns="119252" rIns="119252" bIns="119252" numCol="1" spcCol="1270" anchor="ctr" anchorCtr="0">
          <a:noAutofit/>
        </a:bodyPr>
        <a:lstStyle/>
        <a:p>
          <a:pPr marL="0" lvl="0" indent="0" algn="l" defTabSz="622300">
            <a:lnSpc>
              <a:spcPct val="90000"/>
            </a:lnSpc>
            <a:spcBef>
              <a:spcPct val="0"/>
            </a:spcBef>
            <a:spcAft>
              <a:spcPct val="35000"/>
            </a:spcAft>
            <a:buNone/>
          </a:pPr>
          <a:r>
            <a:rPr lang="fr-FR" sz="1400" kern="1200"/>
            <a:t>Capitaux nécessaires pour lancer le projet : </a:t>
          </a:r>
          <a:r>
            <a:rPr lang="fr-FR" sz="1400" b="1" kern="1200"/>
            <a:t>plan de financement initial</a:t>
          </a:r>
          <a:r>
            <a:rPr lang="fr-FR" sz="1400" kern="1200"/>
            <a:t> où l’on évalue les besoins durables de financement et l’on recense les ressources financières durables.</a:t>
          </a:r>
          <a:endParaRPr lang="en-US" sz="1400" kern="1200"/>
        </a:p>
      </dsp:txBody>
      <dsp:txXfrm>
        <a:off x="1300776" y="3212"/>
        <a:ext cx="5172563" cy="1126790"/>
      </dsp:txXfrm>
    </dsp:sp>
    <dsp:sp modelId="{A08BC25A-38CE-41EA-ACBA-5E6D9CA94D1B}">
      <dsp:nvSpPr>
        <dsp:cNvPr id="0" name=""/>
        <dsp:cNvSpPr/>
      </dsp:nvSpPr>
      <dsp:spPr>
        <a:xfrm>
          <a:off x="0" y="1380400"/>
          <a:ext cx="6832212" cy="112568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A02EFF-6D06-4AEB-ACD8-6634372D22BE}">
      <dsp:nvSpPr>
        <dsp:cNvPr id="0" name=""/>
        <dsp:cNvSpPr/>
      </dsp:nvSpPr>
      <dsp:spPr>
        <a:xfrm>
          <a:off x="340521" y="1633680"/>
          <a:ext cx="619734" cy="6191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B202F66-C303-4BBA-9789-30B394F4D725}">
      <dsp:nvSpPr>
        <dsp:cNvPr id="0" name=""/>
        <dsp:cNvSpPr/>
      </dsp:nvSpPr>
      <dsp:spPr>
        <a:xfrm>
          <a:off x="1300776" y="1380400"/>
          <a:ext cx="5172563" cy="1126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252" tIns="119252" rIns="119252" bIns="119252" numCol="1" spcCol="1270" anchor="ctr" anchorCtr="0">
          <a:noAutofit/>
        </a:bodyPr>
        <a:lstStyle/>
        <a:p>
          <a:pPr marL="0" lvl="0" indent="0" algn="l" defTabSz="622300">
            <a:lnSpc>
              <a:spcPct val="90000"/>
            </a:lnSpc>
            <a:spcBef>
              <a:spcPct val="0"/>
            </a:spcBef>
            <a:spcAft>
              <a:spcPct val="35000"/>
            </a:spcAft>
            <a:buNone/>
          </a:pPr>
          <a:r>
            <a:rPr lang="fr-FR" sz="1400" kern="1200"/>
            <a:t>Activité prévisionnelle : montant de recettes suffisants pour couvrir les charges entraînées par les moyens humains, matériels et financiers mis en oeuvre </a:t>
          </a:r>
          <a:r>
            <a:rPr lang="fr-FR" sz="1400" kern="1200">
              <a:sym typeface="Wingdings" panose="05000000000000000000" pitchFamily="2" charset="2"/>
            </a:rPr>
            <a:t></a:t>
          </a:r>
          <a:r>
            <a:rPr lang="fr-FR" sz="1400" kern="1200"/>
            <a:t> </a:t>
          </a:r>
          <a:r>
            <a:rPr lang="fr-FR" sz="1400" b="1" kern="1200"/>
            <a:t>compte de résultat prévisionnel</a:t>
          </a:r>
          <a:r>
            <a:rPr lang="fr-FR" sz="1400" kern="1200"/>
            <a:t>.</a:t>
          </a:r>
          <a:endParaRPr lang="en-US" sz="1400" kern="1200"/>
        </a:p>
      </dsp:txBody>
      <dsp:txXfrm>
        <a:off x="1300776" y="1380400"/>
        <a:ext cx="5172563" cy="1126790"/>
      </dsp:txXfrm>
    </dsp:sp>
    <dsp:sp modelId="{33C7F7E1-DD64-40E7-B7DD-F90D174998CA}">
      <dsp:nvSpPr>
        <dsp:cNvPr id="0" name=""/>
        <dsp:cNvSpPr/>
      </dsp:nvSpPr>
      <dsp:spPr>
        <a:xfrm>
          <a:off x="0" y="2757588"/>
          <a:ext cx="6832212" cy="112568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6B83BA-E272-4C7A-86C8-F7B226A4FA46}">
      <dsp:nvSpPr>
        <dsp:cNvPr id="0" name=""/>
        <dsp:cNvSpPr/>
      </dsp:nvSpPr>
      <dsp:spPr>
        <a:xfrm>
          <a:off x="340521" y="3010868"/>
          <a:ext cx="619734" cy="6191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193C139-E48E-4606-8BB1-FAFA10D815E7}">
      <dsp:nvSpPr>
        <dsp:cNvPr id="0" name=""/>
        <dsp:cNvSpPr/>
      </dsp:nvSpPr>
      <dsp:spPr>
        <a:xfrm>
          <a:off x="1300776" y="2757588"/>
          <a:ext cx="5172563" cy="1126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252" tIns="119252" rIns="119252" bIns="119252" numCol="1" spcCol="1270" anchor="ctr" anchorCtr="0">
          <a:noAutofit/>
        </a:bodyPr>
        <a:lstStyle/>
        <a:p>
          <a:pPr marL="0" lvl="0" indent="0" algn="l" defTabSz="622300">
            <a:lnSpc>
              <a:spcPct val="90000"/>
            </a:lnSpc>
            <a:spcBef>
              <a:spcPct val="0"/>
            </a:spcBef>
            <a:spcAft>
              <a:spcPct val="35000"/>
            </a:spcAft>
            <a:buNone/>
          </a:pPr>
          <a:r>
            <a:rPr lang="fr-FR" sz="1400" kern="1200"/>
            <a:t>Recettes encaissées  tout au long de l’année permettent-elles de faire face en permanence aux dépense de la même période </a:t>
          </a:r>
          <a:r>
            <a:rPr lang="fr-FR" sz="1400" kern="1200">
              <a:sym typeface="Wingdings" panose="05000000000000000000" pitchFamily="2" charset="2"/>
            </a:rPr>
            <a:t></a:t>
          </a:r>
          <a:r>
            <a:rPr lang="fr-FR" sz="1400" kern="1200"/>
            <a:t> </a:t>
          </a:r>
          <a:r>
            <a:rPr lang="fr-FR" sz="1400" b="1" kern="1200"/>
            <a:t>plan de trésorerie</a:t>
          </a:r>
          <a:r>
            <a:rPr lang="fr-FR" sz="1400" kern="1200"/>
            <a:t> : mette en évidence mois par mois l’équilibre ou le déséquilibre entre encaissements et décaissements.</a:t>
          </a:r>
          <a:endParaRPr lang="en-US" sz="1400" kern="1200"/>
        </a:p>
      </dsp:txBody>
      <dsp:txXfrm>
        <a:off x="1300776" y="2757588"/>
        <a:ext cx="5172563" cy="1126790"/>
      </dsp:txXfrm>
    </dsp:sp>
    <dsp:sp modelId="{E074153A-787C-465F-AEC1-A7D10A85CD55}">
      <dsp:nvSpPr>
        <dsp:cNvPr id="0" name=""/>
        <dsp:cNvSpPr/>
      </dsp:nvSpPr>
      <dsp:spPr>
        <a:xfrm>
          <a:off x="0" y="4134776"/>
          <a:ext cx="6832212" cy="112568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8565C8-6223-452D-AD7C-89236715E49D}">
      <dsp:nvSpPr>
        <dsp:cNvPr id="0" name=""/>
        <dsp:cNvSpPr/>
      </dsp:nvSpPr>
      <dsp:spPr>
        <a:xfrm>
          <a:off x="340521" y="4388056"/>
          <a:ext cx="619734" cy="6191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3EEB0FD-9324-4E40-ABB8-86171F1BDF6F}">
      <dsp:nvSpPr>
        <dsp:cNvPr id="0" name=""/>
        <dsp:cNvSpPr/>
      </dsp:nvSpPr>
      <dsp:spPr>
        <a:xfrm>
          <a:off x="1300776" y="4134776"/>
          <a:ext cx="5172563" cy="1126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252" tIns="119252" rIns="119252" bIns="119252" numCol="1" spcCol="1270" anchor="ctr" anchorCtr="0">
          <a:noAutofit/>
        </a:bodyPr>
        <a:lstStyle/>
        <a:p>
          <a:pPr marL="0" lvl="0" indent="0" algn="l" defTabSz="622300">
            <a:lnSpc>
              <a:spcPct val="90000"/>
            </a:lnSpc>
            <a:spcBef>
              <a:spcPct val="0"/>
            </a:spcBef>
            <a:spcAft>
              <a:spcPct val="35000"/>
            </a:spcAft>
            <a:buNone/>
          </a:pPr>
          <a:r>
            <a:rPr lang="fr-FR" sz="1400" kern="1200"/>
            <a:t>Solidité financière : </a:t>
          </a:r>
          <a:r>
            <a:rPr lang="fr-FR" sz="1400" b="1" kern="1200"/>
            <a:t>plan de financement à 3 ans</a:t>
          </a:r>
          <a:r>
            <a:rPr lang="fr-FR" sz="1400" kern="1200"/>
            <a:t> afin de vérifier si la structure financière de la nouvelle entreprise se maintient et même s’améliore malgré de nouveaux besoins durables de financement apparaissent dans le temps. Une bonne structure financière est une des conditions de longue vie pour les nouvelles entreprises.</a:t>
          </a:r>
          <a:endParaRPr lang="en-US" sz="1400" kern="1200"/>
        </a:p>
      </dsp:txBody>
      <dsp:txXfrm>
        <a:off x="1300776" y="4134776"/>
        <a:ext cx="5172563" cy="112679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9C2DB-3A9E-4296-9E3B-4B132182CE89}">
      <dsp:nvSpPr>
        <dsp:cNvPr id="0" name=""/>
        <dsp:cNvSpPr/>
      </dsp:nvSpPr>
      <dsp:spPr>
        <a:xfrm>
          <a:off x="0" y="855526"/>
          <a:ext cx="6832212" cy="157943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AD7BB2-AD3B-4BB4-B412-E16D3E542D73}">
      <dsp:nvSpPr>
        <dsp:cNvPr id="0" name=""/>
        <dsp:cNvSpPr/>
      </dsp:nvSpPr>
      <dsp:spPr>
        <a:xfrm>
          <a:off x="477778" y="1210899"/>
          <a:ext cx="868688" cy="8686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AD86DBF-0F61-403F-9FE1-493F7D987B7A}">
      <dsp:nvSpPr>
        <dsp:cNvPr id="0" name=""/>
        <dsp:cNvSpPr/>
      </dsp:nvSpPr>
      <dsp:spPr>
        <a:xfrm>
          <a:off x="1824245" y="855526"/>
          <a:ext cx="5007966" cy="1579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157" tIns="167157" rIns="167157" bIns="167157" numCol="1" spcCol="1270" anchor="ctr" anchorCtr="0">
          <a:noAutofit/>
        </a:bodyPr>
        <a:lstStyle/>
        <a:p>
          <a:pPr marL="0" lvl="0" indent="0" algn="l" defTabSz="977900">
            <a:lnSpc>
              <a:spcPct val="90000"/>
            </a:lnSpc>
            <a:spcBef>
              <a:spcPct val="0"/>
            </a:spcBef>
            <a:spcAft>
              <a:spcPct val="35000"/>
            </a:spcAft>
            <a:buNone/>
          </a:pPr>
          <a:r>
            <a:rPr lang="fr-FR" sz="2200" kern="1200"/>
            <a:t>Deux variables ressortent pour arriver à un équilibre de trésorerie : le temps et l’argent !</a:t>
          </a:r>
          <a:endParaRPr lang="en-US" sz="2200" kern="1200"/>
        </a:p>
      </dsp:txBody>
      <dsp:txXfrm>
        <a:off x="1824245" y="855526"/>
        <a:ext cx="5007966" cy="1579433"/>
      </dsp:txXfrm>
    </dsp:sp>
    <dsp:sp modelId="{02D203E5-507C-4D2A-AA39-74A30D394B8E}">
      <dsp:nvSpPr>
        <dsp:cNvPr id="0" name=""/>
        <dsp:cNvSpPr/>
      </dsp:nvSpPr>
      <dsp:spPr>
        <a:xfrm>
          <a:off x="0" y="2829818"/>
          <a:ext cx="6832212" cy="157943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FC42B6-289D-46E0-87D8-F04084EED708}">
      <dsp:nvSpPr>
        <dsp:cNvPr id="0" name=""/>
        <dsp:cNvSpPr/>
      </dsp:nvSpPr>
      <dsp:spPr>
        <a:xfrm>
          <a:off x="477778" y="3185191"/>
          <a:ext cx="868688" cy="8686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34D104B-5646-420C-A3A6-57B9D21CBD9B}">
      <dsp:nvSpPr>
        <dsp:cNvPr id="0" name=""/>
        <dsp:cNvSpPr/>
      </dsp:nvSpPr>
      <dsp:spPr>
        <a:xfrm>
          <a:off x="1824245" y="2829818"/>
          <a:ext cx="5007966" cy="1579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157" tIns="167157" rIns="167157" bIns="167157" numCol="1" spcCol="1270" anchor="ctr" anchorCtr="0">
          <a:noAutofit/>
        </a:bodyPr>
        <a:lstStyle/>
        <a:p>
          <a:pPr marL="0" lvl="0" indent="0" algn="l" defTabSz="977900">
            <a:lnSpc>
              <a:spcPct val="90000"/>
            </a:lnSpc>
            <a:spcBef>
              <a:spcPct val="0"/>
            </a:spcBef>
            <a:spcAft>
              <a:spcPct val="35000"/>
            </a:spcAft>
            <a:buNone/>
          </a:pPr>
          <a:r>
            <a:rPr lang="fr-FR" sz="2200" kern="1200"/>
            <a:t>Exemple de la nouvelle économie : il a fallu environ 5 ans à Yahoo! Et 7 ans à Amazon.com pour atteindre l’équilibre</a:t>
          </a:r>
          <a:endParaRPr lang="en-US" sz="2200" kern="1200"/>
        </a:p>
      </dsp:txBody>
      <dsp:txXfrm>
        <a:off x="1824245" y="2829818"/>
        <a:ext cx="5007966" cy="157943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C71AC-7A87-4C16-9AA7-6ECCA8906BD5}">
      <dsp:nvSpPr>
        <dsp:cNvPr id="0" name=""/>
        <dsp:cNvSpPr/>
      </dsp:nvSpPr>
      <dsp:spPr>
        <a:xfrm>
          <a:off x="0" y="855526"/>
          <a:ext cx="6832212" cy="157943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05D712-F3D1-4092-BF85-FB4C53865E13}">
      <dsp:nvSpPr>
        <dsp:cNvPr id="0" name=""/>
        <dsp:cNvSpPr/>
      </dsp:nvSpPr>
      <dsp:spPr>
        <a:xfrm>
          <a:off x="477778" y="1210899"/>
          <a:ext cx="868688" cy="8686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A33CDFE-48A0-49AA-949A-4D619E5BAC8A}">
      <dsp:nvSpPr>
        <dsp:cNvPr id="0" name=""/>
        <dsp:cNvSpPr/>
      </dsp:nvSpPr>
      <dsp:spPr>
        <a:xfrm>
          <a:off x="1824245" y="855526"/>
          <a:ext cx="5007966" cy="1579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157" tIns="167157" rIns="167157" bIns="167157" numCol="1" spcCol="1270" anchor="ctr" anchorCtr="0">
          <a:noAutofit/>
        </a:bodyPr>
        <a:lstStyle/>
        <a:p>
          <a:pPr marL="0" lvl="0" indent="0" algn="l" defTabSz="622300">
            <a:lnSpc>
              <a:spcPct val="90000"/>
            </a:lnSpc>
            <a:spcBef>
              <a:spcPct val="0"/>
            </a:spcBef>
            <a:spcAft>
              <a:spcPct val="35000"/>
            </a:spcAft>
            <a:buNone/>
          </a:pPr>
          <a:r>
            <a:rPr lang="fr-FR" sz="1400" kern="1200"/>
            <a:t>Réflexion sur le domaine commercial (B to B ou B to C), sur les RH (profil du personnel, moyens de motivation, taille, rémunération…), sur le cœur de métier, sur le mode de production (interne, externe), sur le mode d’administration (interne, externe).</a:t>
          </a:r>
          <a:endParaRPr lang="en-US" sz="1400" kern="1200"/>
        </a:p>
      </dsp:txBody>
      <dsp:txXfrm>
        <a:off x="1824245" y="855526"/>
        <a:ext cx="5007966" cy="1579433"/>
      </dsp:txXfrm>
    </dsp:sp>
    <dsp:sp modelId="{7D178A9E-649E-4A45-8FB1-95B2D4E804B6}">
      <dsp:nvSpPr>
        <dsp:cNvPr id="0" name=""/>
        <dsp:cNvSpPr/>
      </dsp:nvSpPr>
      <dsp:spPr>
        <a:xfrm>
          <a:off x="0" y="2829818"/>
          <a:ext cx="6832212" cy="157943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11241C-E01B-4FE4-8172-5884B53F1883}">
      <dsp:nvSpPr>
        <dsp:cNvPr id="0" name=""/>
        <dsp:cNvSpPr/>
      </dsp:nvSpPr>
      <dsp:spPr>
        <a:xfrm>
          <a:off x="477778" y="3185191"/>
          <a:ext cx="868688" cy="8686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1373C11-C727-49AB-9244-B9007C12D622}">
      <dsp:nvSpPr>
        <dsp:cNvPr id="0" name=""/>
        <dsp:cNvSpPr/>
      </dsp:nvSpPr>
      <dsp:spPr>
        <a:xfrm>
          <a:off x="1824245" y="2829818"/>
          <a:ext cx="5007966" cy="1579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157" tIns="167157" rIns="167157" bIns="167157" numCol="1" spcCol="1270" anchor="ctr" anchorCtr="0">
          <a:noAutofit/>
        </a:bodyPr>
        <a:lstStyle/>
        <a:p>
          <a:pPr marL="0" lvl="0" indent="0" algn="l" defTabSz="622300">
            <a:lnSpc>
              <a:spcPct val="90000"/>
            </a:lnSpc>
            <a:spcBef>
              <a:spcPct val="0"/>
            </a:spcBef>
            <a:spcAft>
              <a:spcPct val="35000"/>
            </a:spcAft>
            <a:buNone/>
          </a:pPr>
          <a:r>
            <a:rPr lang="fr-FR" sz="1400" kern="1200"/>
            <a:t>Le choix de la  structure juridique correspond à la phase finale de préparation de votre projet et doit s’y adapter.</a:t>
          </a:r>
          <a:endParaRPr lang="en-US" sz="1400" kern="1200"/>
        </a:p>
      </dsp:txBody>
      <dsp:txXfrm>
        <a:off x="1824245" y="2829818"/>
        <a:ext cx="5007966" cy="1579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678ED-7C7F-496C-B0E3-214BC6A0E869}">
      <dsp:nvSpPr>
        <dsp:cNvPr id="0" name=""/>
        <dsp:cNvSpPr/>
      </dsp:nvSpPr>
      <dsp:spPr>
        <a:xfrm>
          <a:off x="772201" y="746970"/>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EF8CDC-C463-4C64-A358-7D928C48BA62}">
      <dsp:nvSpPr>
        <dsp:cNvPr id="0" name=""/>
        <dsp:cNvSpPr/>
      </dsp:nvSpPr>
      <dsp:spPr>
        <a:xfrm>
          <a:off x="1006201" y="980970"/>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AADF7E2-7071-42AD-BD49-40202609286C}">
      <dsp:nvSpPr>
        <dsp:cNvPr id="0" name=""/>
        <dsp:cNvSpPr/>
      </dsp:nvSpPr>
      <dsp:spPr>
        <a:xfrm>
          <a:off x="421201" y="21869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fr-FR" sz="1700" b="1" kern="1200"/>
            <a:t>Pourquoi ? </a:t>
          </a:r>
          <a:endParaRPr lang="en-US" sz="1700" kern="1200"/>
        </a:p>
      </dsp:txBody>
      <dsp:txXfrm>
        <a:off x="421201" y="2186970"/>
        <a:ext cx="1800000" cy="720000"/>
      </dsp:txXfrm>
    </dsp:sp>
    <dsp:sp modelId="{21A7456A-6DE8-402B-9F61-0A61A90AC3F1}">
      <dsp:nvSpPr>
        <dsp:cNvPr id="0" name=""/>
        <dsp:cNvSpPr/>
      </dsp:nvSpPr>
      <dsp:spPr>
        <a:xfrm>
          <a:off x="2887202" y="746970"/>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32DE52-A2A9-4041-8F99-628C3FD9CB81}">
      <dsp:nvSpPr>
        <dsp:cNvPr id="0" name=""/>
        <dsp:cNvSpPr/>
      </dsp:nvSpPr>
      <dsp:spPr>
        <a:xfrm>
          <a:off x="3121202" y="980970"/>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6446BA-8C96-4B1D-89EA-2E63A6DB1CD9}">
      <dsp:nvSpPr>
        <dsp:cNvPr id="0" name=""/>
        <dsp:cNvSpPr/>
      </dsp:nvSpPr>
      <dsp:spPr>
        <a:xfrm>
          <a:off x="2536202" y="21869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fr-FR" sz="1700" b="1" kern="1200"/>
            <a:t>Comment ? </a:t>
          </a:r>
          <a:endParaRPr lang="en-US" sz="1700" kern="1200"/>
        </a:p>
      </dsp:txBody>
      <dsp:txXfrm>
        <a:off x="2536202" y="2186970"/>
        <a:ext cx="1800000" cy="720000"/>
      </dsp:txXfrm>
    </dsp:sp>
    <dsp:sp modelId="{AD720E80-4781-433A-99D7-8083EFAF24E2}">
      <dsp:nvSpPr>
        <dsp:cNvPr id="0" name=""/>
        <dsp:cNvSpPr/>
      </dsp:nvSpPr>
      <dsp:spPr>
        <a:xfrm>
          <a:off x="5002201" y="746970"/>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23079A-E506-4004-B10D-15D359CF40A3}">
      <dsp:nvSpPr>
        <dsp:cNvPr id="0" name=""/>
        <dsp:cNvSpPr/>
      </dsp:nvSpPr>
      <dsp:spPr>
        <a:xfrm>
          <a:off x="5236201" y="980970"/>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20D6CE9-1170-436A-BFB9-9227BD7E207C}">
      <dsp:nvSpPr>
        <dsp:cNvPr id="0" name=""/>
        <dsp:cNvSpPr/>
      </dsp:nvSpPr>
      <dsp:spPr>
        <a:xfrm>
          <a:off x="4651201" y="21869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fr-FR" sz="1700" b="1" kern="1200"/>
            <a:t>Comment gérer les risques ? </a:t>
          </a:r>
          <a:endParaRPr lang="en-US" sz="1700" kern="1200"/>
        </a:p>
      </dsp:txBody>
      <dsp:txXfrm>
        <a:off x="4651201" y="2186970"/>
        <a:ext cx="1800000" cy="720000"/>
      </dsp:txXfrm>
    </dsp:sp>
    <dsp:sp modelId="{8429B2A5-343B-47BF-B9E6-CE6A4321242E}">
      <dsp:nvSpPr>
        <dsp:cNvPr id="0" name=""/>
        <dsp:cNvSpPr/>
      </dsp:nvSpPr>
      <dsp:spPr>
        <a:xfrm>
          <a:off x="7117202" y="746970"/>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886E5A-E9DE-416E-BC59-AE87BB101B2F}">
      <dsp:nvSpPr>
        <dsp:cNvPr id="0" name=""/>
        <dsp:cNvSpPr/>
      </dsp:nvSpPr>
      <dsp:spPr>
        <a:xfrm>
          <a:off x="7351202" y="980970"/>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CD57E5B-659E-4353-B072-1A01EC48A7DE}">
      <dsp:nvSpPr>
        <dsp:cNvPr id="0" name=""/>
        <dsp:cNvSpPr/>
      </dsp:nvSpPr>
      <dsp:spPr>
        <a:xfrm>
          <a:off x="6766202" y="21869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fr-FR" sz="1700" b="1" kern="1200"/>
            <a:t>Comment durer ? </a:t>
          </a:r>
          <a:endParaRPr lang="en-US" sz="1700" kern="1200"/>
        </a:p>
      </dsp:txBody>
      <dsp:txXfrm>
        <a:off x="6766202" y="2186970"/>
        <a:ext cx="1800000" cy="7200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CEA42-D67E-43DF-9DE2-12F40FF59567}">
      <dsp:nvSpPr>
        <dsp:cNvPr id="0" name=""/>
        <dsp:cNvSpPr/>
      </dsp:nvSpPr>
      <dsp:spPr>
        <a:xfrm>
          <a:off x="1006167" y="356767"/>
          <a:ext cx="1069891" cy="8129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D309C57-1C42-4923-AACB-BB4DBA96B050}">
      <dsp:nvSpPr>
        <dsp:cNvPr id="0" name=""/>
        <dsp:cNvSpPr/>
      </dsp:nvSpPr>
      <dsp:spPr>
        <a:xfrm>
          <a:off x="12697" y="1266403"/>
          <a:ext cx="3056833" cy="913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fr-FR" sz="1400" kern="1200"/>
            <a:t>Au niveau fiscal, votre société pourra être imposée personnellement au titre de l’impôt sur les sociétés (IS) soit de plein droit, soit sur option.</a:t>
          </a:r>
          <a:endParaRPr lang="en-US" sz="1400" kern="1200"/>
        </a:p>
      </dsp:txBody>
      <dsp:txXfrm>
        <a:off x="12697" y="1266403"/>
        <a:ext cx="3056833" cy="913303"/>
      </dsp:txXfrm>
    </dsp:sp>
    <dsp:sp modelId="{348557BE-3FBF-4676-91C9-274D988A217E}">
      <dsp:nvSpPr>
        <dsp:cNvPr id="0" name=""/>
        <dsp:cNvSpPr/>
      </dsp:nvSpPr>
      <dsp:spPr>
        <a:xfrm>
          <a:off x="12697" y="2224676"/>
          <a:ext cx="3056833" cy="380552"/>
        </a:xfrm>
        <a:prstGeom prst="rect">
          <a:avLst/>
        </a:prstGeom>
        <a:noFill/>
        <a:ln>
          <a:noFill/>
        </a:ln>
        <a:effectLst/>
      </dsp:spPr>
      <dsp:style>
        <a:lnRef idx="0">
          <a:scrgbClr r="0" g="0" b="0"/>
        </a:lnRef>
        <a:fillRef idx="0">
          <a:scrgbClr r="0" g="0" b="0"/>
        </a:fillRef>
        <a:effectRef idx="0">
          <a:scrgbClr r="0" g="0" b="0"/>
        </a:effectRef>
        <a:fontRef idx="minor"/>
      </dsp:style>
    </dsp:sp>
    <dsp:sp modelId="{6B7C4E0A-1AF5-40E8-8346-4276474E267F}">
      <dsp:nvSpPr>
        <dsp:cNvPr id="0" name=""/>
        <dsp:cNvSpPr/>
      </dsp:nvSpPr>
      <dsp:spPr>
        <a:xfrm>
          <a:off x="4597947" y="356767"/>
          <a:ext cx="1069891" cy="8129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8493D29-AEFF-4277-8B61-E681A6E5DE04}">
      <dsp:nvSpPr>
        <dsp:cNvPr id="0" name=""/>
        <dsp:cNvSpPr/>
      </dsp:nvSpPr>
      <dsp:spPr>
        <a:xfrm>
          <a:off x="3604476" y="1266403"/>
          <a:ext cx="3056833" cy="913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fr-FR" sz="1400" kern="1200"/>
            <a:t>La création de votre société donnera lieu à des formalités complémentaires : rédaction et enregistrement des statuts, parution d’une annonce dans un journal d’annonces légales.</a:t>
          </a:r>
          <a:endParaRPr lang="en-US" sz="1400" kern="1200"/>
        </a:p>
      </dsp:txBody>
      <dsp:txXfrm>
        <a:off x="3604476" y="1266403"/>
        <a:ext cx="3056833" cy="913303"/>
      </dsp:txXfrm>
    </dsp:sp>
    <dsp:sp modelId="{A123CD42-82A6-4A7C-8F8F-CC36036C739F}">
      <dsp:nvSpPr>
        <dsp:cNvPr id="0" name=""/>
        <dsp:cNvSpPr/>
      </dsp:nvSpPr>
      <dsp:spPr>
        <a:xfrm>
          <a:off x="3604476" y="2224676"/>
          <a:ext cx="3056833" cy="380552"/>
        </a:xfrm>
        <a:prstGeom prst="rect">
          <a:avLst/>
        </a:prstGeom>
        <a:noFill/>
        <a:ln>
          <a:noFill/>
        </a:ln>
        <a:effectLst/>
      </dsp:spPr>
      <dsp:style>
        <a:lnRef idx="0">
          <a:scrgbClr r="0" g="0" b="0"/>
        </a:lnRef>
        <a:fillRef idx="0">
          <a:scrgbClr r="0" g="0" b="0"/>
        </a:fillRef>
        <a:effectRef idx="0">
          <a:scrgbClr r="0" g="0" b="0"/>
        </a:effectRef>
        <a:fontRef idx="minor"/>
      </dsp:style>
    </dsp:sp>
    <dsp:sp modelId="{45318B82-0D81-47B4-9D0D-6F4628A53105}">
      <dsp:nvSpPr>
        <dsp:cNvPr id="0" name=""/>
        <dsp:cNvSpPr/>
      </dsp:nvSpPr>
      <dsp:spPr>
        <a:xfrm>
          <a:off x="8189726" y="356767"/>
          <a:ext cx="1069891" cy="8129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40B5C73-C783-4E07-90FC-DDDDA6B21818}">
      <dsp:nvSpPr>
        <dsp:cNvPr id="0" name=""/>
        <dsp:cNvSpPr/>
      </dsp:nvSpPr>
      <dsp:spPr>
        <a:xfrm>
          <a:off x="7196255" y="1266403"/>
          <a:ext cx="3056833" cy="913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fr-FR" sz="1400" kern="1200"/>
            <a:t>Il existe un nombre important de sociétés ; nous nous limiterons aux plus courantes :</a:t>
          </a:r>
          <a:endParaRPr lang="en-US" sz="1400" kern="1200"/>
        </a:p>
      </dsp:txBody>
      <dsp:txXfrm>
        <a:off x="7196255" y="1266403"/>
        <a:ext cx="3056833" cy="913303"/>
      </dsp:txXfrm>
    </dsp:sp>
    <dsp:sp modelId="{381B8E15-4464-4A39-B2FE-6A504CA0A1FE}">
      <dsp:nvSpPr>
        <dsp:cNvPr id="0" name=""/>
        <dsp:cNvSpPr/>
      </dsp:nvSpPr>
      <dsp:spPr>
        <a:xfrm>
          <a:off x="7196255" y="2224676"/>
          <a:ext cx="3056833" cy="380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fr-FR" sz="1100" kern="1200"/>
            <a:t>l’Entreprise Unipersonnelle à Responsabilité Limitée </a:t>
          </a:r>
          <a:r>
            <a:rPr lang="fr-FR" sz="1100" b="1" kern="1200"/>
            <a:t>(EURL)</a:t>
          </a:r>
          <a:r>
            <a:rPr lang="fr-FR" sz="1100" kern="1200"/>
            <a:t> : c’est une SARL à associé unique,</a:t>
          </a:r>
          <a:endParaRPr lang="en-US" sz="1100" kern="1200"/>
        </a:p>
        <a:p>
          <a:pPr marL="0" lvl="0" indent="0" algn="ctr" defTabSz="488950">
            <a:lnSpc>
              <a:spcPct val="90000"/>
            </a:lnSpc>
            <a:spcBef>
              <a:spcPct val="0"/>
            </a:spcBef>
            <a:spcAft>
              <a:spcPct val="35000"/>
            </a:spcAft>
            <a:buNone/>
          </a:pPr>
          <a:r>
            <a:rPr lang="fr-FR" sz="1100" kern="1200"/>
            <a:t>la Société à Responsabilité Limitée </a:t>
          </a:r>
          <a:r>
            <a:rPr lang="fr-FR" sz="1100" b="1" kern="1200"/>
            <a:t>(SARL)</a:t>
          </a:r>
          <a:r>
            <a:rPr lang="fr-FR" sz="1100" kern="1200"/>
            <a:t>,</a:t>
          </a:r>
          <a:endParaRPr lang="en-US" sz="1100" kern="1200"/>
        </a:p>
        <a:p>
          <a:pPr marL="0" lvl="0" indent="0" algn="ctr" defTabSz="488950">
            <a:lnSpc>
              <a:spcPct val="90000"/>
            </a:lnSpc>
            <a:spcBef>
              <a:spcPct val="0"/>
            </a:spcBef>
            <a:spcAft>
              <a:spcPct val="35000"/>
            </a:spcAft>
            <a:buNone/>
          </a:pPr>
          <a:r>
            <a:rPr lang="fr-FR" sz="1100" kern="1200"/>
            <a:t>la Société Anonyme </a:t>
          </a:r>
          <a:r>
            <a:rPr lang="fr-FR" sz="1100" b="1" kern="1200"/>
            <a:t>(SA)</a:t>
          </a:r>
          <a:r>
            <a:rPr lang="fr-FR" sz="1100" kern="1200"/>
            <a:t> à forme classique, c’est-à-dire dirigée par un conseil d’administration,</a:t>
          </a:r>
          <a:endParaRPr lang="en-US" sz="1100" kern="1200"/>
        </a:p>
        <a:p>
          <a:pPr marL="0" lvl="0" indent="0" algn="ctr" defTabSz="488950">
            <a:lnSpc>
              <a:spcPct val="90000"/>
            </a:lnSpc>
            <a:spcBef>
              <a:spcPct val="0"/>
            </a:spcBef>
            <a:spcAft>
              <a:spcPct val="35000"/>
            </a:spcAft>
            <a:buNone/>
          </a:pPr>
          <a:r>
            <a:rPr lang="fr-FR" sz="1100" kern="1200"/>
            <a:t>la Société par Actions Simplifiée </a:t>
          </a:r>
          <a:r>
            <a:rPr lang="fr-FR" sz="1100" b="1" kern="1200"/>
            <a:t>(SAS)</a:t>
          </a:r>
          <a:r>
            <a:rPr lang="fr-FR" sz="1100" kern="1200"/>
            <a:t>.</a:t>
          </a:r>
          <a:endParaRPr lang="en-US" sz="1100" kern="1200"/>
        </a:p>
      </dsp:txBody>
      <dsp:txXfrm>
        <a:off x="7196255" y="2224676"/>
        <a:ext cx="3056833" cy="38055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52B2D-9E5A-4999-82C7-94CC6D3ED61B}">
      <dsp:nvSpPr>
        <dsp:cNvPr id="0" name=""/>
        <dsp:cNvSpPr/>
      </dsp:nvSpPr>
      <dsp:spPr>
        <a:xfrm>
          <a:off x="0" y="2185"/>
          <a:ext cx="6832212" cy="1107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EB233D-B971-4DC2-9F3A-3AE2D796B64D}">
      <dsp:nvSpPr>
        <dsp:cNvPr id="0" name=""/>
        <dsp:cNvSpPr/>
      </dsp:nvSpPr>
      <dsp:spPr>
        <a:xfrm>
          <a:off x="335004" y="251362"/>
          <a:ext cx="609099" cy="609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C72C83-C7FB-4459-AC35-AC049C66D761}">
      <dsp:nvSpPr>
        <dsp:cNvPr id="0" name=""/>
        <dsp:cNvSpPr/>
      </dsp:nvSpPr>
      <dsp:spPr>
        <a:xfrm>
          <a:off x="1279109" y="2185"/>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977900">
            <a:lnSpc>
              <a:spcPct val="90000"/>
            </a:lnSpc>
            <a:spcBef>
              <a:spcPct val="0"/>
            </a:spcBef>
            <a:spcAft>
              <a:spcPct val="35000"/>
            </a:spcAft>
            <a:buNone/>
          </a:pPr>
          <a:r>
            <a:rPr lang="fr-FR" sz="2200" kern="1200"/>
            <a:t>Rappel, 3 phases : </a:t>
          </a:r>
          <a:endParaRPr lang="en-US" sz="2200" kern="1200"/>
        </a:p>
      </dsp:txBody>
      <dsp:txXfrm>
        <a:off x="1279109" y="2185"/>
        <a:ext cx="5553102" cy="1107454"/>
      </dsp:txXfrm>
    </dsp:sp>
    <dsp:sp modelId="{550C0B34-5847-452D-9FD9-8E8906CD3980}">
      <dsp:nvSpPr>
        <dsp:cNvPr id="0" name=""/>
        <dsp:cNvSpPr/>
      </dsp:nvSpPr>
      <dsp:spPr>
        <a:xfrm>
          <a:off x="0" y="1386503"/>
          <a:ext cx="6832212" cy="1107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D7DC49-EE57-48B8-B5B0-888BC168E8EC}">
      <dsp:nvSpPr>
        <dsp:cNvPr id="0" name=""/>
        <dsp:cNvSpPr/>
      </dsp:nvSpPr>
      <dsp:spPr>
        <a:xfrm>
          <a:off x="335004" y="1635680"/>
          <a:ext cx="609099" cy="609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AD157DB-CD43-4923-A673-84DC510B8245}">
      <dsp:nvSpPr>
        <dsp:cNvPr id="0" name=""/>
        <dsp:cNvSpPr/>
      </dsp:nvSpPr>
      <dsp:spPr>
        <a:xfrm>
          <a:off x="1279109" y="1386503"/>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977900">
            <a:lnSpc>
              <a:spcPct val="90000"/>
            </a:lnSpc>
            <a:spcBef>
              <a:spcPct val="0"/>
            </a:spcBef>
            <a:spcAft>
              <a:spcPct val="35000"/>
            </a:spcAft>
            <a:buNone/>
          </a:pPr>
          <a:r>
            <a:rPr lang="fr-FR" sz="2200" kern="1200"/>
            <a:t>ETUDE : Genèse de l’idée + Business Plan</a:t>
          </a:r>
          <a:endParaRPr lang="en-US" sz="2200" kern="1200"/>
        </a:p>
      </dsp:txBody>
      <dsp:txXfrm>
        <a:off x="1279109" y="1386503"/>
        <a:ext cx="5553102" cy="1107454"/>
      </dsp:txXfrm>
    </dsp:sp>
    <dsp:sp modelId="{810E021B-69CE-4C91-9D59-911D461D4C3B}">
      <dsp:nvSpPr>
        <dsp:cNvPr id="0" name=""/>
        <dsp:cNvSpPr/>
      </dsp:nvSpPr>
      <dsp:spPr>
        <a:xfrm>
          <a:off x="0" y="2770821"/>
          <a:ext cx="6832212" cy="1107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D50AF2-F27A-4F1D-8156-DA8BB5016963}">
      <dsp:nvSpPr>
        <dsp:cNvPr id="0" name=""/>
        <dsp:cNvSpPr/>
      </dsp:nvSpPr>
      <dsp:spPr>
        <a:xfrm>
          <a:off x="335004" y="3019998"/>
          <a:ext cx="609099" cy="609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9B5EE7B-9C74-4927-99ED-296663485DEC}">
      <dsp:nvSpPr>
        <dsp:cNvPr id="0" name=""/>
        <dsp:cNvSpPr/>
      </dsp:nvSpPr>
      <dsp:spPr>
        <a:xfrm>
          <a:off x="1279109" y="2770821"/>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977900">
            <a:lnSpc>
              <a:spcPct val="90000"/>
            </a:lnSpc>
            <a:spcBef>
              <a:spcPct val="0"/>
            </a:spcBef>
            <a:spcAft>
              <a:spcPct val="35000"/>
            </a:spcAft>
            <a:buNone/>
          </a:pPr>
          <a:r>
            <a:rPr lang="fr-FR" sz="2200" kern="1200"/>
            <a:t>REALISATION : études commerciale, financière et juridique</a:t>
          </a:r>
          <a:endParaRPr lang="en-US" sz="2200" kern="1200"/>
        </a:p>
      </dsp:txBody>
      <dsp:txXfrm>
        <a:off x="1279109" y="2770821"/>
        <a:ext cx="5553102" cy="1107454"/>
      </dsp:txXfrm>
    </dsp:sp>
    <dsp:sp modelId="{3ED1FAA7-B636-44AA-BDE5-9675F50D91B7}">
      <dsp:nvSpPr>
        <dsp:cNvPr id="0" name=""/>
        <dsp:cNvSpPr/>
      </dsp:nvSpPr>
      <dsp:spPr>
        <a:xfrm>
          <a:off x="0" y="4155139"/>
          <a:ext cx="6832212" cy="1107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2C548F-D804-4E4E-BA47-4DF7C5830E03}">
      <dsp:nvSpPr>
        <dsp:cNvPr id="0" name=""/>
        <dsp:cNvSpPr/>
      </dsp:nvSpPr>
      <dsp:spPr>
        <a:xfrm>
          <a:off x="335004" y="4404316"/>
          <a:ext cx="609099" cy="609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1BF5028-7C43-4F80-A472-A85AB3EF7055}">
      <dsp:nvSpPr>
        <dsp:cNvPr id="0" name=""/>
        <dsp:cNvSpPr/>
      </dsp:nvSpPr>
      <dsp:spPr>
        <a:xfrm>
          <a:off x="1279109" y="4155139"/>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977900">
            <a:lnSpc>
              <a:spcPct val="90000"/>
            </a:lnSpc>
            <a:spcBef>
              <a:spcPct val="0"/>
            </a:spcBef>
            <a:spcAft>
              <a:spcPct val="35000"/>
            </a:spcAft>
            <a:buNone/>
          </a:pPr>
          <a:r>
            <a:rPr lang="fr-FR" sz="2200" kern="1200"/>
            <a:t>EXPLOITATION : évolution de l’activité </a:t>
          </a:r>
          <a:endParaRPr lang="en-US" sz="2200" kern="1200"/>
        </a:p>
      </dsp:txBody>
      <dsp:txXfrm>
        <a:off x="1279109" y="4155139"/>
        <a:ext cx="5553102" cy="11074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8FF3A-428E-4610-A9EE-BB1B28D76C2C}">
      <dsp:nvSpPr>
        <dsp:cNvPr id="0" name=""/>
        <dsp:cNvSpPr/>
      </dsp:nvSpPr>
      <dsp:spPr>
        <a:xfrm>
          <a:off x="0" y="2185"/>
          <a:ext cx="6832212" cy="1107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AB6890-21F4-4853-93C1-B4B089E0841C}">
      <dsp:nvSpPr>
        <dsp:cNvPr id="0" name=""/>
        <dsp:cNvSpPr/>
      </dsp:nvSpPr>
      <dsp:spPr>
        <a:xfrm>
          <a:off x="335004" y="251362"/>
          <a:ext cx="609099" cy="609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FABDE4-AFEB-4EDC-8596-2AA06AB675B4}">
      <dsp:nvSpPr>
        <dsp:cNvPr id="0" name=""/>
        <dsp:cNvSpPr/>
      </dsp:nvSpPr>
      <dsp:spPr>
        <a:xfrm>
          <a:off x="1279109" y="2185"/>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977900">
            <a:lnSpc>
              <a:spcPct val="90000"/>
            </a:lnSpc>
            <a:spcBef>
              <a:spcPct val="0"/>
            </a:spcBef>
            <a:spcAft>
              <a:spcPct val="35000"/>
            </a:spcAft>
            <a:buNone/>
          </a:pPr>
          <a:r>
            <a:rPr lang="fr-FR" sz="2200" kern="1200"/>
            <a:t>Interactivité</a:t>
          </a:r>
          <a:endParaRPr lang="en-US" sz="2200" kern="1200"/>
        </a:p>
      </dsp:txBody>
      <dsp:txXfrm>
        <a:off x="1279109" y="2185"/>
        <a:ext cx="5553102" cy="1107454"/>
      </dsp:txXfrm>
    </dsp:sp>
    <dsp:sp modelId="{5E6CA3F9-FFEC-430A-988E-68B93FAC2E48}">
      <dsp:nvSpPr>
        <dsp:cNvPr id="0" name=""/>
        <dsp:cNvSpPr/>
      </dsp:nvSpPr>
      <dsp:spPr>
        <a:xfrm>
          <a:off x="0" y="1386503"/>
          <a:ext cx="6832212" cy="1107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2CF68C-B488-49CF-A807-612B2516F136}">
      <dsp:nvSpPr>
        <dsp:cNvPr id="0" name=""/>
        <dsp:cNvSpPr/>
      </dsp:nvSpPr>
      <dsp:spPr>
        <a:xfrm>
          <a:off x="335004" y="1635680"/>
          <a:ext cx="609099" cy="609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C69F460-95ED-4EF0-8D72-1536F1BCB905}">
      <dsp:nvSpPr>
        <dsp:cNvPr id="0" name=""/>
        <dsp:cNvSpPr/>
      </dsp:nvSpPr>
      <dsp:spPr>
        <a:xfrm>
          <a:off x="1279109" y="1386503"/>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977900">
            <a:lnSpc>
              <a:spcPct val="90000"/>
            </a:lnSpc>
            <a:spcBef>
              <a:spcPct val="0"/>
            </a:spcBef>
            <a:spcAft>
              <a:spcPct val="35000"/>
            </a:spcAft>
            <a:buNone/>
          </a:pPr>
          <a:r>
            <a:rPr lang="fr-FR" sz="2200" kern="1200"/>
            <a:t>Méthode de création d’un business </a:t>
          </a:r>
          <a:endParaRPr lang="en-US" sz="2200" kern="1200"/>
        </a:p>
      </dsp:txBody>
      <dsp:txXfrm>
        <a:off x="1279109" y="1386503"/>
        <a:ext cx="5553102" cy="1107454"/>
      </dsp:txXfrm>
    </dsp:sp>
    <dsp:sp modelId="{8465615F-4B2F-4974-B879-7FD61F92907C}">
      <dsp:nvSpPr>
        <dsp:cNvPr id="0" name=""/>
        <dsp:cNvSpPr/>
      </dsp:nvSpPr>
      <dsp:spPr>
        <a:xfrm>
          <a:off x="0" y="2770821"/>
          <a:ext cx="6832212" cy="1107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3FE181-7D4E-41E2-BCEE-0C260E1937AD}">
      <dsp:nvSpPr>
        <dsp:cNvPr id="0" name=""/>
        <dsp:cNvSpPr/>
      </dsp:nvSpPr>
      <dsp:spPr>
        <a:xfrm>
          <a:off x="335004" y="3019998"/>
          <a:ext cx="609099" cy="609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01AE128-ADBD-4B61-90C5-A4D537A1884B}">
      <dsp:nvSpPr>
        <dsp:cNvPr id="0" name=""/>
        <dsp:cNvSpPr/>
      </dsp:nvSpPr>
      <dsp:spPr>
        <a:xfrm>
          <a:off x="1279109" y="2770821"/>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977900">
            <a:lnSpc>
              <a:spcPct val="90000"/>
            </a:lnSpc>
            <a:spcBef>
              <a:spcPct val="0"/>
            </a:spcBef>
            <a:spcAft>
              <a:spcPct val="35000"/>
            </a:spcAft>
            <a:buNone/>
          </a:pPr>
          <a:r>
            <a:rPr lang="fr-FR" sz="2200" kern="1200"/>
            <a:t>Utilisation de vidés et cas réels</a:t>
          </a:r>
          <a:endParaRPr lang="en-US" sz="2200" kern="1200"/>
        </a:p>
      </dsp:txBody>
      <dsp:txXfrm>
        <a:off x="1279109" y="2770821"/>
        <a:ext cx="5553102" cy="1107454"/>
      </dsp:txXfrm>
    </dsp:sp>
    <dsp:sp modelId="{D5BD0CDC-13FE-4CF0-844D-DA299509F3CB}">
      <dsp:nvSpPr>
        <dsp:cNvPr id="0" name=""/>
        <dsp:cNvSpPr/>
      </dsp:nvSpPr>
      <dsp:spPr>
        <a:xfrm>
          <a:off x="0" y="4155139"/>
          <a:ext cx="6832212" cy="1107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F605C9-15E9-4CE3-B9AB-22A3EA3D0C6E}">
      <dsp:nvSpPr>
        <dsp:cNvPr id="0" name=""/>
        <dsp:cNvSpPr/>
      </dsp:nvSpPr>
      <dsp:spPr>
        <a:xfrm>
          <a:off x="335004" y="4404316"/>
          <a:ext cx="609099" cy="609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E0FFCF4-C2FB-4C6B-8F9D-7F86AC259E73}">
      <dsp:nvSpPr>
        <dsp:cNvPr id="0" name=""/>
        <dsp:cNvSpPr/>
      </dsp:nvSpPr>
      <dsp:spPr>
        <a:xfrm>
          <a:off x="1279109" y="4155139"/>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977900">
            <a:lnSpc>
              <a:spcPct val="90000"/>
            </a:lnSpc>
            <a:spcBef>
              <a:spcPct val="0"/>
            </a:spcBef>
            <a:spcAft>
              <a:spcPct val="35000"/>
            </a:spcAft>
            <a:buNone/>
          </a:pPr>
          <a:r>
            <a:rPr lang="fr-FR" sz="2200" kern="1200"/>
            <a:t>Préparation des examens étudiants / professeur </a:t>
          </a:r>
          <a:endParaRPr lang="en-US" sz="2200" kern="1200"/>
        </a:p>
      </dsp:txBody>
      <dsp:txXfrm>
        <a:off x="1279109" y="4155139"/>
        <a:ext cx="5553102" cy="11074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2FC95-8E85-4F33-8906-D4F92861A3A3}">
      <dsp:nvSpPr>
        <dsp:cNvPr id="0" name=""/>
        <dsp:cNvSpPr/>
      </dsp:nvSpPr>
      <dsp:spPr>
        <a:xfrm>
          <a:off x="0" y="2185"/>
          <a:ext cx="6832212" cy="1107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B6CF01-442B-4160-8372-635FA756B7BF}">
      <dsp:nvSpPr>
        <dsp:cNvPr id="0" name=""/>
        <dsp:cNvSpPr/>
      </dsp:nvSpPr>
      <dsp:spPr>
        <a:xfrm>
          <a:off x="335004" y="251362"/>
          <a:ext cx="609099" cy="609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EFD9067-1FE8-4CC1-A42E-FC0BB7E71029}">
      <dsp:nvSpPr>
        <dsp:cNvPr id="0" name=""/>
        <dsp:cNvSpPr/>
      </dsp:nvSpPr>
      <dsp:spPr>
        <a:xfrm>
          <a:off x="1279109" y="2185"/>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977900">
            <a:lnSpc>
              <a:spcPct val="90000"/>
            </a:lnSpc>
            <a:spcBef>
              <a:spcPct val="0"/>
            </a:spcBef>
            <a:spcAft>
              <a:spcPct val="35000"/>
            </a:spcAft>
            <a:buNone/>
          </a:pPr>
          <a:r>
            <a:rPr lang="fr-FR" sz="2200" kern="1200"/>
            <a:t>S1,2 : TD Idée de création – projet de groupe </a:t>
          </a:r>
          <a:endParaRPr lang="en-US" sz="2200" kern="1200"/>
        </a:p>
      </dsp:txBody>
      <dsp:txXfrm>
        <a:off x="1279109" y="2185"/>
        <a:ext cx="5553102" cy="1107454"/>
      </dsp:txXfrm>
    </dsp:sp>
    <dsp:sp modelId="{4B986BEF-A975-4E3B-AA48-DA497AC22B07}">
      <dsp:nvSpPr>
        <dsp:cNvPr id="0" name=""/>
        <dsp:cNvSpPr/>
      </dsp:nvSpPr>
      <dsp:spPr>
        <a:xfrm>
          <a:off x="0" y="1386503"/>
          <a:ext cx="6832212" cy="1107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49A640-8C22-4181-80F2-1CD1FF056276}">
      <dsp:nvSpPr>
        <dsp:cNvPr id="0" name=""/>
        <dsp:cNvSpPr/>
      </dsp:nvSpPr>
      <dsp:spPr>
        <a:xfrm>
          <a:off x="335004" y="1635680"/>
          <a:ext cx="609099" cy="609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F1B612A-3D45-41FC-8E42-BD7B6105C53E}">
      <dsp:nvSpPr>
        <dsp:cNvPr id="0" name=""/>
        <dsp:cNvSpPr/>
      </dsp:nvSpPr>
      <dsp:spPr>
        <a:xfrm>
          <a:off x="1279109" y="1386503"/>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977900">
            <a:lnSpc>
              <a:spcPct val="90000"/>
            </a:lnSpc>
            <a:spcBef>
              <a:spcPct val="0"/>
            </a:spcBef>
            <a:spcAft>
              <a:spcPct val="35000"/>
            </a:spcAft>
            <a:buNone/>
          </a:pPr>
          <a:r>
            <a:rPr lang="fr-FR" sz="2200" kern="1200"/>
            <a:t>S3, 4, 5 : Business Plan + Business Model </a:t>
          </a:r>
          <a:endParaRPr lang="en-US" sz="2200" kern="1200"/>
        </a:p>
      </dsp:txBody>
      <dsp:txXfrm>
        <a:off x="1279109" y="1386503"/>
        <a:ext cx="5553102" cy="1107454"/>
      </dsp:txXfrm>
    </dsp:sp>
    <dsp:sp modelId="{5FD35352-8960-4770-B86B-B62DE147939E}">
      <dsp:nvSpPr>
        <dsp:cNvPr id="0" name=""/>
        <dsp:cNvSpPr/>
      </dsp:nvSpPr>
      <dsp:spPr>
        <a:xfrm>
          <a:off x="0" y="2770821"/>
          <a:ext cx="6832212" cy="1107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6980FA-16A8-4415-B3CD-658828BAE8B0}">
      <dsp:nvSpPr>
        <dsp:cNvPr id="0" name=""/>
        <dsp:cNvSpPr/>
      </dsp:nvSpPr>
      <dsp:spPr>
        <a:xfrm>
          <a:off x="335004" y="3019998"/>
          <a:ext cx="609099" cy="609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D88CC6F-B1BA-44E7-9172-82F3C6380CBB}">
      <dsp:nvSpPr>
        <dsp:cNvPr id="0" name=""/>
        <dsp:cNvSpPr/>
      </dsp:nvSpPr>
      <dsp:spPr>
        <a:xfrm>
          <a:off x="1279109" y="2770821"/>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977900">
            <a:lnSpc>
              <a:spcPct val="90000"/>
            </a:lnSpc>
            <a:spcBef>
              <a:spcPct val="0"/>
            </a:spcBef>
            <a:spcAft>
              <a:spcPct val="35000"/>
            </a:spcAft>
            <a:buNone/>
          </a:pPr>
          <a:r>
            <a:rPr lang="fr-FR" sz="2200" kern="1200"/>
            <a:t>S6 : Présentation d’une création d’Entreprise réelle</a:t>
          </a:r>
          <a:endParaRPr lang="en-US" sz="2200" kern="1200"/>
        </a:p>
      </dsp:txBody>
      <dsp:txXfrm>
        <a:off x="1279109" y="2770821"/>
        <a:ext cx="5553102" cy="1107454"/>
      </dsp:txXfrm>
    </dsp:sp>
    <dsp:sp modelId="{3955592B-2C1F-4AAB-AE8F-C7DFCD73BE99}">
      <dsp:nvSpPr>
        <dsp:cNvPr id="0" name=""/>
        <dsp:cNvSpPr/>
      </dsp:nvSpPr>
      <dsp:spPr>
        <a:xfrm>
          <a:off x="0" y="4155139"/>
          <a:ext cx="6832212" cy="1107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F7DD2A-E059-491A-B7AC-384C4B897859}">
      <dsp:nvSpPr>
        <dsp:cNvPr id="0" name=""/>
        <dsp:cNvSpPr/>
      </dsp:nvSpPr>
      <dsp:spPr>
        <a:xfrm>
          <a:off x="335004" y="4404316"/>
          <a:ext cx="609099" cy="609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02772D0-EC63-4F46-9A77-56983E620BCB}">
      <dsp:nvSpPr>
        <dsp:cNvPr id="0" name=""/>
        <dsp:cNvSpPr/>
      </dsp:nvSpPr>
      <dsp:spPr>
        <a:xfrm>
          <a:off x="1279109" y="4155139"/>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977900">
            <a:lnSpc>
              <a:spcPct val="90000"/>
            </a:lnSpc>
            <a:spcBef>
              <a:spcPct val="0"/>
            </a:spcBef>
            <a:spcAft>
              <a:spcPct val="35000"/>
            </a:spcAft>
            <a:buNone/>
          </a:pPr>
          <a:r>
            <a:rPr lang="fr-FR" sz="2200" kern="1200"/>
            <a:t>S7-8 : examen individuel + rendu Business Plan écrit / groupe </a:t>
          </a:r>
          <a:endParaRPr lang="en-US" sz="2200" kern="1200"/>
        </a:p>
      </dsp:txBody>
      <dsp:txXfrm>
        <a:off x="1279109" y="4155139"/>
        <a:ext cx="5553102" cy="11074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E3A83-D49D-43F3-A5DF-548E9B90DE79}">
      <dsp:nvSpPr>
        <dsp:cNvPr id="0" name=""/>
        <dsp:cNvSpPr/>
      </dsp:nvSpPr>
      <dsp:spPr>
        <a:xfrm>
          <a:off x="916201" y="926874"/>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1A94ACB-FA8D-4991-B19A-168890807689}">
      <dsp:nvSpPr>
        <dsp:cNvPr id="0" name=""/>
        <dsp:cNvSpPr/>
      </dsp:nvSpPr>
      <dsp:spPr>
        <a:xfrm>
          <a:off x="421201" y="200706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fr-FR" sz="1400" kern="1200"/>
            <a:t>Pourquoi créer son entreprise ?</a:t>
          </a:r>
          <a:endParaRPr lang="en-US" sz="1400" kern="1200"/>
        </a:p>
      </dsp:txBody>
      <dsp:txXfrm>
        <a:off x="421201" y="2007066"/>
        <a:ext cx="1800000" cy="720000"/>
      </dsp:txXfrm>
    </dsp:sp>
    <dsp:sp modelId="{2170759E-77B9-40C7-B965-16B406E9C37D}">
      <dsp:nvSpPr>
        <dsp:cNvPr id="0" name=""/>
        <dsp:cNvSpPr/>
      </dsp:nvSpPr>
      <dsp:spPr>
        <a:xfrm>
          <a:off x="3031202" y="926874"/>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4629CF0-69F7-453F-B982-09B4FD0D56B8}">
      <dsp:nvSpPr>
        <dsp:cNvPr id="0" name=""/>
        <dsp:cNvSpPr/>
      </dsp:nvSpPr>
      <dsp:spPr>
        <a:xfrm>
          <a:off x="2536202" y="200706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fr-FR" sz="1400" kern="1200"/>
            <a:t>Pourquoi seulement 1 entreprise / 5 vit après 5 ans ?</a:t>
          </a:r>
          <a:endParaRPr lang="en-US" sz="1400" kern="1200"/>
        </a:p>
      </dsp:txBody>
      <dsp:txXfrm>
        <a:off x="2536202" y="2007066"/>
        <a:ext cx="1800000" cy="720000"/>
      </dsp:txXfrm>
    </dsp:sp>
    <dsp:sp modelId="{32744B76-09DC-41AD-8E53-5A2DA1532D46}">
      <dsp:nvSpPr>
        <dsp:cNvPr id="0" name=""/>
        <dsp:cNvSpPr/>
      </dsp:nvSpPr>
      <dsp:spPr>
        <a:xfrm>
          <a:off x="5146201" y="926874"/>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2B24012-3B08-4E88-AA89-7DE850BCB831}">
      <dsp:nvSpPr>
        <dsp:cNvPr id="0" name=""/>
        <dsp:cNvSpPr/>
      </dsp:nvSpPr>
      <dsp:spPr>
        <a:xfrm>
          <a:off x="4651201" y="200706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fr-FR" sz="1400" kern="1200"/>
            <a:t>Quelles compétences pour créer ? </a:t>
          </a:r>
          <a:endParaRPr lang="en-US" sz="1400" kern="1200"/>
        </a:p>
      </dsp:txBody>
      <dsp:txXfrm>
        <a:off x="4651201" y="2007066"/>
        <a:ext cx="1800000" cy="720000"/>
      </dsp:txXfrm>
    </dsp:sp>
    <dsp:sp modelId="{1FF35FD7-BEAC-4A49-921D-2D27A01C7C1B}">
      <dsp:nvSpPr>
        <dsp:cNvPr id="0" name=""/>
        <dsp:cNvSpPr/>
      </dsp:nvSpPr>
      <dsp:spPr>
        <a:xfrm>
          <a:off x="7261202" y="926874"/>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CE9B8CB-A81F-4CEC-A51B-BA2E7802E2BB}">
      <dsp:nvSpPr>
        <dsp:cNvPr id="0" name=""/>
        <dsp:cNvSpPr/>
      </dsp:nvSpPr>
      <dsp:spPr>
        <a:xfrm>
          <a:off x="6766202" y="200706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fr-FR" sz="1400" kern="1200"/>
            <a:t>Comment manager sa chance ? </a:t>
          </a:r>
          <a:endParaRPr lang="en-US" sz="1400" kern="1200"/>
        </a:p>
      </dsp:txBody>
      <dsp:txXfrm>
        <a:off x="6766202" y="2007066"/>
        <a:ext cx="18000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2110D-50B5-4346-8E88-D8C735C6E9A6}">
      <dsp:nvSpPr>
        <dsp:cNvPr id="0" name=""/>
        <dsp:cNvSpPr/>
      </dsp:nvSpPr>
      <dsp:spPr>
        <a:xfrm>
          <a:off x="0" y="0"/>
          <a:ext cx="7189923" cy="803867"/>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FR" sz="2100" b="1" i="1" kern="1200"/>
            <a:t>3 grandes étapes pour créer son entreprise :</a:t>
          </a:r>
          <a:endParaRPr lang="en-US" sz="2100" kern="1200"/>
        </a:p>
      </dsp:txBody>
      <dsp:txXfrm>
        <a:off x="23544" y="23544"/>
        <a:ext cx="6254562" cy="756779"/>
      </dsp:txXfrm>
    </dsp:sp>
    <dsp:sp modelId="{0EE652BA-5ABA-4397-A67A-B1EAE6D2B6EB}">
      <dsp:nvSpPr>
        <dsp:cNvPr id="0" name=""/>
        <dsp:cNvSpPr/>
      </dsp:nvSpPr>
      <dsp:spPr>
        <a:xfrm>
          <a:off x="602156" y="950024"/>
          <a:ext cx="7189923" cy="803867"/>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FR" sz="2100" kern="1200"/>
            <a:t>Trouver la bonne idée </a:t>
          </a:r>
          <a:r>
            <a:rPr lang="fr-FR" sz="2100" kern="1200">
              <a:sym typeface="Wingdings" panose="05000000000000000000" pitchFamily="2" charset="2"/>
            </a:rPr>
            <a:t></a:t>
          </a:r>
          <a:r>
            <a:rPr lang="fr-FR" sz="2100" kern="1200"/>
            <a:t> phase d’étude (« Focus GEA »)</a:t>
          </a:r>
          <a:endParaRPr lang="en-US" sz="2100" kern="1200"/>
        </a:p>
      </dsp:txBody>
      <dsp:txXfrm>
        <a:off x="625700" y="973568"/>
        <a:ext cx="6018165" cy="756779"/>
      </dsp:txXfrm>
    </dsp:sp>
    <dsp:sp modelId="{1DA23BE9-69CF-4FBA-ACC6-8EBD70395E40}">
      <dsp:nvSpPr>
        <dsp:cNvPr id="0" name=""/>
        <dsp:cNvSpPr/>
      </dsp:nvSpPr>
      <dsp:spPr>
        <a:xfrm>
          <a:off x="1195324" y="1900049"/>
          <a:ext cx="7189923" cy="803867"/>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FR" sz="2100" kern="1200"/>
            <a:t>Le Bon moment </a:t>
          </a:r>
          <a:r>
            <a:rPr lang="fr-FR" sz="2100" kern="1200">
              <a:sym typeface="Wingdings" panose="05000000000000000000" pitchFamily="2" charset="2"/>
            </a:rPr>
            <a:t></a:t>
          </a:r>
          <a:r>
            <a:rPr lang="fr-FR" sz="2100" kern="1200"/>
            <a:t> phase de réalisation</a:t>
          </a:r>
          <a:endParaRPr lang="en-US" sz="2100" kern="1200"/>
        </a:p>
      </dsp:txBody>
      <dsp:txXfrm>
        <a:off x="1218868" y="1923593"/>
        <a:ext cx="6027152" cy="756779"/>
      </dsp:txXfrm>
    </dsp:sp>
    <dsp:sp modelId="{3F826F0B-0E5B-47E9-BF10-AAE91023A0E8}">
      <dsp:nvSpPr>
        <dsp:cNvPr id="0" name=""/>
        <dsp:cNvSpPr/>
      </dsp:nvSpPr>
      <dsp:spPr>
        <a:xfrm>
          <a:off x="1797480" y="2850073"/>
          <a:ext cx="7189923" cy="803867"/>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FR" sz="2100" kern="1200"/>
            <a:t>Assurer les bons moyens </a:t>
          </a:r>
          <a:r>
            <a:rPr lang="fr-FR" sz="2100" kern="1200">
              <a:sym typeface="Wingdings" panose="05000000000000000000" pitchFamily="2" charset="2"/>
            </a:rPr>
            <a:t></a:t>
          </a:r>
          <a:r>
            <a:rPr lang="fr-FR" sz="2100" kern="1200"/>
            <a:t> phase d’exploitation </a:t>
          </a:r>
          <a:endParaRPr lang="en-US" sz="2100" kern="1200"/>
        </a:p>
      </dsp:txBody>
      <dsp:txXfrm>
        <a:off x="1821024" y="2873617"/>
        <a:ext cx="6018165" cy="756779"/>
      </dsp:txXfrm>
    </dsp:sp>
    <dsp:sp modelId="{3142F739-192E-4AA9-B579-3A73C57BEAED}">
      <dsp:nvSpPr>
        <dsp:cNvPr id="0" name=""/>
        <dsp:cNvSpPr/>
      </dsp:nvSpPr>
      <dsp:spPr>
        <a:xfrm>
          <a:off x="6667409" y="615689"/>
          <a:ext cx="522513" cy="522513"/>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6784974" y="615689"/>
        <a:ext cx="287383" cy="393191"/>
      </dsp:txXfrm>
    </dsp:sp>
    <dsp:sp modelId="{202D3260-C2C6-472D-B063-05FC398E3200}">
      <dsp:nvSpPr>
        <dsp:cNvPr id="0" name=""/>
        <dsp:cNvSpPr/>
      </dsp:nvSpPr>
      <dsp:spPr>
        <a:xfrm>
          <a:off x="7269565" y="1565713"/>
          <a:ext cx="522513" cy="522513"/>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387130" y="1565713"/>
        <a:ext cx="287383" cy="393191"/>
      </dsp:txXfrm>
    </dsp:sp>
    <dsp:sp modelId="{B47621FF-C32C-4CBD-A9C5-6451964D873C}">
      <dsp:nvSpPr>
        <dsp:cNvPr id="0" name=""/>
        <dsp:cNvSpPr/>
      </dsp:nvSpPr>
      <dsp:spPr>
        <a:xfrm>
          <a:off x="7862734" y="2515738"/>
          <a:ext cx="522513" cy="522513"/>
        </a:xfrm>
        <a:prstGeom prst="downArrow">
          <a:avLst>
            <a:gd name="adj1" fmla="val 55000"/>
            <a:gd name="adj2" fmla="val 45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980299" y="2515738"/>
        <a:ext cx="287383" cy="3931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3C93D-1E92-4F47-8C6B-F1EF0AFBFA8C}">
      <dsp:nvSpPr>
        <dsp:cNvPr id="0" name=""/>
        <dsp:cNvSpPr/>
      </dsp:nvSpPr>
      <dsp:spPr>
        <a:xfrm>
          <a:off x="0" y="2185"/>
          <a:ext cx="6832212" cy="110745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A8E81F-0903-463A-9279-D1FA3FA42262}">
      <dsp:nvSpPr>
        <dsp:cNvPr id="0" name=""/>
        <dsp:cNvSpPr/>
      </dsp:nvSpPr>
      <dsp:spPr>
        <a:xfrm>
          <a:off x="335004" y="251362"/>
          <a:ext cx="609099" cy="609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418DCA5-E2F8-430D-B177-9A3999F7145E}">
      <dsp:nvSpPr>
        <dsp:cNvPr id="0" name=""/>
        <dsp:cNvSpPr/>
      </dsp:nvSpPr>
      <dsp:spPr>
        <a:xfrm>
          <a:off x="1279109" y="2185"/>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889000">
            <a:lnSpc>
              <a:spcPct val="90000"/>
            </a:lnSpc>
            <a:spcBef>
              <a:spcPct val="0"/>
            </a:spcBef>
            <a:spcAft>
              <a:spcPct val="35000"/>
            </a:spcAft>
            <a:buNone/>
          </a:pPr>
          <a:r>
            <a:rPr lang="fr-FR" sz="2000" kern="1200"/>
            <a:t>Journaux : Les Echos, La Tribune, Le Monde, Le Figaro…</a:t>
          </a:r>
          <a:endParaRPr lang="en-US" sz="2000" kern="1200"/>
        </a:p>
      </dsp:txBody>
      <dsp:txXfrm>
        <a:off x="1279109" y="2185"/>
        <a:ext cx="5553102" cy="1107454"/>
      </dsp:txXfrm>
    </dsp:sp>
    <dsp:sp modelId="{109BB937-F82F-45E5-AF9D-8F12F898617F}">
      <dsp:nvSpPr>
        <dsp:cNvPr id="0" name=""/>
        <dsp:cNvSpPr/>
      </dsp:nvSpPr>
      <dsp:spPr>
        <a:xfrm>
          <a:off x="0" y="1386503"/>
          <a:ext cx="6832212" cy="11074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FDF20B-AC40-4911-9016-760DC95EFBB3}">
      <dsp:nvSpPr>
        <dsp:cNvPr id="0" name=""/>
        <dsp:cNvSpPr/>
      </dsp:nvSpPr>
      <dsp:spPr>
        <a:xfrm>
          <a:off x="335004" y="1635680"/>
          <a:ext cx="609099" cy="609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BB3A738-96CE-45CB-84A9-EEFCD00368B5}">
      <dsp:nvSpPr>
        <dsp:cNvPr id="0" name=""/>
        <dsp:cNvSpPr/>
      </dsp:nvSpPr>
      <dsp:spPr>
        <a:xfrm>
          <a:off x="1279109" y="1386503"/>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889000">
            <a:lnSpc>
              <a:spcPct val="90000"/>
            </a:lnSpc>
            <a:spcBef>
              <a:spcPct val="0"/>
            </a:spcBef>
            <a:spcAft>
              <a:spcPct val="35000"/>
            </a:spcAft>
            <a:buNone/>
          </a:pPr>
          <a:r>
            <a:rPr lang="fr-FR" sz="2000" kern="1200"/>
            <a:t>Revues (mensuelles) : Management, L’Entreprise, Capital, Alternatives Economiques, Stratégie, L’Usine Nouvelle…</a:t>
          </a:r>
          <a:endParaRPr lang="en-US" sz="2000" kern="1200"/>
        </a:p>
      </dsp:txBody>
      <dsp:txXfrm>
        <a:off x="1279109" y="1386503"/>
        <a:ext cx="5553102" cy="1107454"/>
      </dsp:txXfrm>
    </dsp:sp>
    <dsp:sp modelId="{888E1731-3D3D-4AC8-951A-E9053EA8058A}">
      <dsp:nvSpPr>
        <dsp:cNvPr id="0" name=""/>
        <dsp:cNvSpPr/>
      </dsp:nvSpPr>
      <dsp:spPr>
        <a:xfrm>
          <a:off x="0" y="2770821"/>
          <a:ext cx="6832212" cy="110745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06BDE9-D306-4FA7-8A8E-2D7DB66F18BD}">
      <dsp:nvSpPr>
        <dsp:cNvPr id="0" name=""/>
        <dsp:cNvSpPr/>
      </dsp:nvSpPr>
      <dsp:spPr>
        <a:xfrm>
          <a:off x="335004" y="3019998"/>
          <a:ext cx="609099" cy="609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B46FD32-FCD7-4022-A7BC-5F79D0340120}">
      <dsp:nvSpPr>
        <dsp:cNvPr id="0" name=""/>
        <dsp:cNvSpPr/>
      </dsp:nvSpPr>
      <dsp:spPr>
        <a:xfrm>
          <a:off x="1279109" y="2770821"/>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889000">
            <a:lnSpc>
              <a:spcPct val="90000"/>
            </a:lnSpc>
            <a:spcBef>
              <a:spcPct val="0"/>
            </a:spcBef>
            <a:spcAft>
              <a:spcPct val="35000"/>
            </a:spcAft>
            <a:buNone/>
          </a:pPr>
          <a:r>
            <a:rPr lang="fr-FR" sz="2000" kern="1200"/>
            <a:t>Internet / reportages vidéos</a:t>
          </a:r>
          <a:endParaRPr lang="en-US" sz="2000" kern="1200"/>
        </a:p>
      </dsp:txBody>
      <dsp:txXfrm>
        <a:off x="1279109" y="2770821"/>
        <a:ext cx="5553102" cy="1107454"/>
      </dsp:txXfrm>
    </dsp:sp>
    <dsp:sp modelId="{F69BA138-EF29-449C-B237-03B0031A24F5}">
      <dsp:nvSpPr>
        <dsp:cNvPr id="0" name=""/>
        <dsp:cNvSpPr/>
      </dsp:nvSpPr>
      <dsp:spPr>
        <a:xfrm>
          <a:off x="0" y="4155139"/>
          <a:ext cx="6832212" cy="110745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A2CCA8-590D-473A-999C-951B29663A2D}">
      <dsp:nvSpPr>
        <dsp:cNvPr id="0" name=""/>
        <dsp:cNvSpPr/>
      </dsp:nvSpPr>
      <dsp:spPr>
        <a:xfrm>
          <a:off x="335004" y="4404316"/>
          <a:ext cx="609099" cy="609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D71D5EC-C541-449A-BF45-CDCE17244D94}">
      <dsp:nvSpPr>
        <dsp:cNvPr id="0" name=""/>
        <dsp:cNvSpPr/>
      </dsp:nvSpPr>
      <dsp:spPr>
        <a:xfrm>
          <a:off x="1279109" y="4155139"/>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889000">
            <a:lnSpc>
              <a:spcPct val="90000"/>
            </a:lnSpc>
            <a:spcBef>
              <a:spcPct val="0"/>
            </a:spcBef>
            <a:spcAft>
              <a:spcPct val="35000"/>
            </a:spcAft>
            <a:buNone/>
          </a:pPr>
          <a:r>
            <a:rPr lang="fr-FR" sz="2000" kern="1200"/>
            <a:t>Rencontres / réseaux / Chance… </a:t>
          </a:r>
          <a:endParaRPr lang="en-US" sz="2000" kern="1200"/>
        </a:p>
      </dsp:txBody>
      <dsp:txXfrm>
        <a:off x="1279109" y="4155139"/>
        <a:ext cx="5553102" cy="11074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9415F-33D0-4CC8-A178-914918F79C00}">
      <dsp:nvSpPr>
        <dsp:cNvPr id="0" name=""/>
        <dsp:cNvSpPr/>
      </dsp:nvSpPr>
      <dsp:spPr>
        <a:xfrm>
          <a:off x="0" y="4113"/>
          <a:ext cx="6832212" cy="87609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7E7336-E12B-49C4-8B5E-9686A00018C6}">
      <dsp:nvSpPr>
        <dsp:cNvPr id="0" name=""/>
        <dsp:cNvSpPr/>
      </dsp:nvSpPr>
      <dsp:spPr>
        <a:xfrm>
          <a:off x="265017" y="201233"/>
          <a:ext cx="481850" cy="4818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4D544E4-DF7B-44C3-96E2-08C586EA53D7}">
      <dsp:nvSpPr>
        <dsp:cNvPr id="0" name=""/>
        <dsp:cNvSpPr/>
      </dsp:nvSpPr>
      <dsp:spPr>
        <a:xfrm>
          <a:off x="1011886" y="4113"/>
          <a:ext cx="5820325" cy="87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20" tIns="92720" rIns="92720" bIns="92720" numCol="1" spcCol="1270" anchor="ctr" anchorCtr="0">
          <a:noAutofit/>
        </a:bodyPr>
        <a:lstStyle/>
        <a:p>
          <a:pPr marL="0" lvl="0" indent="0" algn="l" defTabSz="800100">
            <a:lnSpc>
              <a:spcPct val="90000"/>
            </a:lnSpc>
            <a:spcBef>
              <a:spcPct val="0"/>
            </a:spcBef>
            <a:spcAft>
              <a:spcPct val="35000"/>
            </a:spcAft>
            <a:buNone/>
          </a:pPr>
          <a:r>
            <a:rPr lang="fr-FR" sz="1800" kern="1200"/>
            <a:t>« Etude de marché »</a:t>
          </a:r>
          <a:endParaRPr lang="en-US" sz="1800" kern="1200"/>
        </a:p>
      </dsp:txBody>
      <dsp:txXfrm>
        <a:off x="1011886" y="4113"/>
        <a:ext cx="5820325" cy="876092"/>
      </dsp:txXfrm>
    </dsp:sp>
    <dsp:sp modelId="{15551104-4650-435B-BB91-261B21DC346A}">
      <dsp:nvSpPr>
        <dsp:cNvPr id="0" name=""/>
        <dsp:cNvSpPr/>
      </dsp:nvSpPr>
      <dsp:spPr>
        <a:xfrm>
          <a:off x="0" y="1099228"/>
          <a:ext cx="6832212" cy="87609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96A737-7F25-4761-952C-4E3A7C7445EA}">
      <dsp:nvSpPr>
        <dsp:cNvPr id="0" name=""/>
        <dsp:cNvSpPr/>
      </dsp:nvSpPr>
      <dsp:spPr>
        <a:xfrm>
          <a:off x="265017" y="1296349"/>
          <a:ext cx="481850" cy="4818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1A805D7-96FA-454E-B439-5288EABD1D9F}">
      <dsp:nvSpPr>
        <dsp:cNvPr id="0" name=""/>
        <dsp:cNvSpPr/>
      </dsp:nvSpPr>
      <dsp:spPr>
        <a:xfrm>
          <a:off x="1011886" y="1099228"/>
          <a:ext cx="5820325" cy="87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20" tIns="92720" rIns="92720" bIns="92720" numCol="1" spcCol="1270" anchor="ctr" anchorCtr="0">
          <a:noAutofit/>
        </a:bodyPr>
        <a:lstStyle/>
        <a:p>
          <a:pPr marL="0" lvl="0" indent="0" algn="l" defTabSz="800100">
            <a:lnSpc>
              <a:spcPct val="90000"/>
            </a:lnSpc>
            <a:spcBef>
              <a:spcPct val="0"/>
            </a:spcBef>
            <a:spcAft>
              <a:spcPct val="35000"/>
            </a:spcAft>
            <a:buNone/>
          </a:pPr>
          <a:r>
            <a:rPr lang="fr-FR" sz="1800" kern="1200"/>
            <a:t>Le moment n’est pas le fruit du hasard : s’informer auprès de la chambre de commerce locale</a:t>
          </a:r>
          <a:endParaRPr lang="en-US" sz="1800" kern="1200"/>
        </a:p>
      </dsp:txBody>
      <dsp:txXfrm>
        <a:off x="1011886" y="1099228"/>
        <a:ext cx="5820325" cy="876092"/>
      </dsp:txXfrm>
    </dsp:sp>
    <dsp:sp modelId="{F2BE9393-899E-4B37-87F3-7B6022E32AC7}">
      <dsp:nvSpPr>
        <dsp:cNvPr id="0" name=""/>
        <dsp:cNvSpPr/>
      </dsp:nvSpPr>
      <dsp:spPr>
        <a:xfrm>
          <a:off x="0" y="2194343"/>
          <a:ext cx="6832212" cy="87609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0A9090-4CB4-4F1E-B212-7F1EC84EA5D8}">
      <dsp:nvSpPr>
        <dsp:cNvPr id="0" name=""/>
        <dsp:cNvSpPr/>
      </dsp:nvSpPr>
      <dsp:spPr>
        <a:xfrm>
          <a:off x="265017" y="2391464"/>
          <a:ext cx="481850" cy="4818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C2F052E-9F2F-4D13-8CCD-569D73B570C8}">
      <dsp:nvSpPr>
        <dsp:cNvPr id="0" name=""/>
        <dsp:cNvSpPr/>
      </dsp:nvSpPr>
      <dsp:spPr>
        <a:xfrm>
          <a:off x="1011886" y="2194343"/>
          <a:ext cx="5820325" cy="87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20" tIns="92720" rIns="92720" bIns="92720" numCol="1" spcCol="1270" anchor="ctr" anchorCtr="0">
          <a:noAutofit/>
        </a:bodyPr>
        <a:lstStyle/>
        <a:p>
          <a:pPr marL="0" lvl="0" indent="0" algn="l" defTabSz="800100">
            <a:lnSpc>
              <a:spcPct val="90000"/>
            </a:lnSpc>
            <a:spcBef>
              <a:spcPct val="0"/>
            </a:spcBef>
            <a:spcAft>
              <a:spcPct val="35000"/>
            </a:spcAft>
            <a:buNone/>
          </a:pPr>
          <a:r>
            <a:rPr lang="fr-FR" sz="1800" kern="1200"/>
            <a:t>Etre un maximum disponible au moment de la création</a:t>
          </a:r>
          <a:endParaRPr lang="en-US" sz="1800" kern="1200"/>
        </a:p>
      </dsp:txBody>
      <dsp:txXfrm>
        <a:off x="1011886" y="2194343"/>
        <a:ext cx="5820325" cy="876092"/>
      </dsp:txXfrm>
    </dsp:sp>
    <dsp:sp modelId="{C8120D17-9187-47FC-AAAE-71296947128C}">
      <dsp:nvSpPr>
        <dsp:cNvPr id="0" name=""/>
        <dsp:cNvSpPr/>
      </dsp:nvSpPr>
      <dsp:spPr>
        <a:xfrm>
          <a:off x="0" y="3289458"/>
          <a:ext cx="6832212" cy="87609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C2CF57-5113-42C5-9E10-FAAF4601416D}">
      <dsp:nvSpPr>
        <dsp:cNvPr id="0" name=""/>
        <dsp:cNvSpPr/>
      </dsp:nvSpPr>
      <dsp:spPr>
        <a:xfrm>
          <a:off x="265017" y="3486579"/>
          <a:ext cx="481850" cy="4818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8132E40-97A5-413D-85B0-D5CA10CBDF95}">
      <dsp:nvSpPr>
        <dsp:cNvPr id="0" name=""/>
        <dsp:cNvSpPr/>
      </dsp:nvSpPr>
      <dsp:spPr>
        <a:xfrm>
          <a:off x="1011886" y="3289458"/>
          <a:ext cx="5820325" cy="87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20" tIns="92720" rIns="92720" bIns="92720" numCol="1" spcCol="1270" anchor="ctr" anchorCtr="0">
          <a:noAutofit/>
        </a:bodyPr>
        <a:lstStyle/>
        <a:p>
          <a:pPr marL="0" lvl="0" indent="0" algn="l" defTabSz="800100">
            <a:lnSpc>
              <a:spcPct val="90000"/>
            </a:lnSpc>
            <a:spcBef>
              <a:spcPct val="0"/>
            </a:spcBef>
            <a:spcAft>
              <a:spcPct val="35000"/>
            </a:spcAft>
            <a:buNone/>
          </a:pPr>
          <a:r>
            <a:rPr lang="fr-FR" sz="1800" kern="1200"/>
            <a:t>Avoir acquis une expérience suffisante dans le domaine d’activité de votre projet</a:t>
          </a:r>
          <a:endParaRPr lang="en-US" sz="1800" kern="1200"/>
        </a:p>
      </dsp:txBody>
      <dsp:txXfrm>
        <a:off x="1011886" y="3289458"/>
        <a:ext cx="5820325" cy="876092"/>
      </dsp:txXfrm>
    </dsp:sp>
    <dsp:sp modelId="{F64AF49F-7AFC-4DB4-B0ED-30B9786471F5}">
      <dsp:nvSpPr>
        <dsp:cNvPr id="0" name=""/>
        <dsp:cNvSpPr/>
      </dsp:nvSpPr>
      <dsp:spPr>
        <a:xfrm>
          <a:off x="0" y="4384573"/>
          <a:ext cx="6832212" cy="87609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C29F02-0CC8-494F-AA76-870D5D0A7B4E}">
      <dsp:nvSpPr>
        <dsp:cNvPr id="0" name=""/>
        <dsp:cNvSpPr/>
      </dsp:nvSpPr>
      <dsp:spPr>
        <a:xfrm>
          <a:off x="265017" y="4581694"/>
          <a:ext cx="481850" cy="481850"/>
        </a:xfrm>
        <a:prstGeom prst="rect">
          <a:avLst/>
        </a:prstGeom>
        <a:solidFill>
          <a:schemeClr val="bg1">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23EE42B-0B65-4EC9-9B5D-26BCE0A39FB0}">
      <dsp:nvSpPr>
        <dsp:cNvPr id="0" name=""/>
        <dsp:cNvSpPr/>
      </dsp:nvSpPr>
      <dsp:spPr>
        <a:xfrm>
          <a:off x="1011886" y="4384573"/>
          <a:ext cx="5820325" cy="87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20" tIns="92720" rIns="92720" bIns="92720" numCol="1" spcCol="1270" anchor="ctr" anchorCtr="0">
          <a:noAutofit/>
        </a:bodyPr>
        <a:lstStyle/>
        <a:p>
          <a:pPr marL="0" lvl="0" indent="0" algn="l" defTabSz="800100">
            <a:lnSpc>
              <a:spcPct val="90000"/>
            </a:lnSpc>
            <a:spcBef>
              <a:spcPct val="0"/>
            </a:spcBef>
            <a:spcAft>
              <a:spcPct val="35000"/>
            </a:spcAft>
            <a:buNone/>
          </a:pPr>
          <a:r>
            <a:rPr lang="fr-FR" sz="1800" kern="1200"/>
            <a:t>Tenir compte des spécificités locales</a:t>
          </a:r>
          <a:endParaRPr lang="en-US" sz="1800" kern="1200"/>
        </a:p>
      </dsp:txBody>
      <dsp:txXfrm>
        <a:off x="1011886" y="4384573"/>
        <a:ext cx="5820325" cy="8760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F8A6D-3698-425B-9880-EB92E75818EE}">
      <dsp:nvSpPr>
        <dsp:cNvPr id="0" name=""/>
        <dsp:cNvSpPr/>
      </dsp:nvSpPr>
      <dsp:spPr>
        <a:xfrm>
          <a:off x="0" y="642"/>
          <a:ext cx="6832212" cy="150385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3B022F-AA61-4809-A1C8-90AADE9354CA}">
      <dsp:nvSpPr>
        <dsp:cNvPr id="0" name=""/>
        <dsp:cNvSpPr/>
      </dsp:nvSpPr>
      <dsp:spPr>
        <a:xfrm>
          <a:off x="454916" y="339010"/>
          <a:ext cx="827120" cy="8271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F3E20B3-0538-48AF-BF13-3318FC9B0EDB}">
      <dsp:nvSpPr>
        <dsp:cNvPr id="0" name=""/>
        <dsp:cNvSpPr/>
      </dsp:nvSpPr>
      <dsp:spPr>
        <a:xfrm>
          <a:off x="1736952" y="642"/>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933450">
            <a:lnSpc>
              <a:spcPct val="90000"/>
            </a:lnSpc>
            <a:spcBef>
              <a:spcPct val="0"/>
            </a:spcBef>
            <a:spcAft>
              <a:spcPct val="35000"/>
            </a:spcAft>
            <a:buNone/>
          </a:pPr>
          <a:r>
            <a:rPr lang="fr-FR" sz="2100" kern="1200"/>
            <a:t>Quelle structure  juridique ?</a:t>
          </a:r>
          <a:endParaRPr lang="en-US" sz="2100" kern="1200"/>
        </a:p>
      </dsp:txBody>
      <dsp:txXfrm>
        <a:off x="1736952" y="642"/>
        <a:ext cx="5095259" cy="1503855"/>
      </dsp:txXfrm>
    </dsp:sp>
    <dsp:sp modelId="{D0F5A3E4-0391-4B6D-A23B-7931566627AA}">
      <dsp:nvSpPr>
        <dsp:cNvPr id="0" name=""/>
        <dsp:cNvSpPr/>
      </dsp:nvSpPr>
      <dsp:spPr>
        <a:xfrm>
          <a:off x="0" y="1880461"/>
          <a:ext cx="6832212" cy="150385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423D0B-FA61-4438-905A-A14B06D56054}">
      <dsp:nvSpPr>
        <dsp:cNvPr id="0" name=""/>
        <dsp:cNvSpPr/>
      </dsp:nvSpPr>
      <dsp:spPr>
        <a:xfrm>
          <a:off x="454916" y="2218829"/>
          <a:ext cx="827120" cy="82712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2000" r="-22000"/>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AED1E40-E257-41D9-A2DA-77A9655C94A9}">
      <dsp:nvSpPr>
        <dsp:cNvPr id="0" name=""/>
        <dsp:cNvSpPr/>
      </dsp:nvSpPr>
      <dsp:spPr>
        <a:xfrm>
          <a:off x="1736952" y="1880461"/>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933450">
            <a:lnSpc>
              <a:spcPct val="90000"/>
            </a:lnSpc>
            <a:spcBef>
              <a:spcPct val="0"/>
            </a:spcBef>
            <a:spcAft>
              <a:spcPct val="35000"/>
            </a:spcAft>
            <a:buNone/>
          </a:pPr>
          <a:r>
            <a:rPr lang="fr-FR" sz="2100" kern="1200"/>
            <a:t>Quelles sont les perspectives commerciales ?</a:t>
          </a:r>
          <a:endParaRPr lang="en-US" sz="2100" kern="1200"/>
        </a:p>
      </dsp:txBody>
      <dsp:txXfrm>
        <a:off x="1736952" y="1880461"/>
        <a:ext cx="5095259" cy="1503855"/>
      </dsp:txXfrm>
    </dsp:sp>
    <dsp:sp modelId="{98A426C3-27D0-4168-B4A7-040A44407393}">
      <dsp:nvSpPr>
        <dsp:cNvPr id="0" name=""/>
        <dsp:cNvSpPr/>
      </dsp:nvSpPr>
      <dsp:spPr>
        <a:xfrm>
          <a:off x="0" y="3760280"/>
          <a:ext cx="6832212" cy="150385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F96214-8245-4E83-8B4B-089A1E6DBFA0}">
      <dsp:nvSpPr>
        <dsp:cNvPr id="0" name=""/>
        <dsp:cNvSpPr/>
      </dsp:nvSpPr>
      <dsp:spPr>
        <a:xfrm>
          <a:off x="454916" y="4098648"/>
          <a:ext cx="827120" cy="8271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BA8AA0F-BB61-4715-A52F-4026CD3CB351}">
      <dsp:nvSpPr>
        <dsp:cNvPr id="0" name=""/>
        <dsp:cNvSpPr/>
      </dsp:nvSpPr>
      <dsp:spPr>
        <a:xfrm>
          <a:off x="1736952" y="3760280"/>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933450">
            <a:lnSpc>
              <a:spcPct val="90000"/>
            </a:lnSpc>
            <a:spcBef>
              <a:spcPct val="0"/>
            </a:spcBef>
            <a:spcAft>
              <a:spcPct val="35000"/>
            </a:spcAft>
            <a:buNone/>
          </a:pPr>
          <a:r>
            <a:rPr lang="fr-FR" sz="2100" kern="1200"/>
            <a:t>Quelles sont les conséquences pratiques du démarrage de votre activité (locaux, embauche(s), financement de court terme) ?</a:t>
          </a:r>
          <a:endParaRPr lang="en-US" sz="2100" kern="1200"/>
        </a:p>
      </dsp:txBody>
      <dsp:txXfrm>
        <a:off x="1736952" y="3760280"/>
        <a:ext cx="5095259" cy="150385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0.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42BB3A0-CC2A-4709-94C0-651D8035F0E5}" type="datetimeFigureOut">
              <a:rPr lang="fr-FR" smtClean="0"/>
              <a:t>26/08/2019</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4B012DF-ABB0-48B8-85B3-3D4FA782834E}" type="slidenum">
              <a:rPr lang="fr-FR" smtClean="0"/>
              <a:t>‹N°›</a:t>
            </a:fld>
            <a:endParaRPr lang="fr-FR"/>
          </a:p>
        </p:txBody>
      </p:sp>
    </p:spTree>
    <p:extLst>
      <p:ext uri="{BB962C8B-B14F-4D97-AF65-F5344CB8AC3E}">
        <p14:creationId xmlns:p14="http://schemas.microsoft.com/office/powerpoint/2010/main" val="1334631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42BB3A0-CC2A-4709-94C0-651D8035F0E5}" type="datetimeFigureOut">
              <a:rPr lang="fr-FR" smtClean="0"/>
              <a:t>26/08/2019</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4B012DF-ABB0-48B8-85B3-3D4FA782834E}" type="slidenum">
              <a:rPr lang="fr-FR" smtClean="0"/>
              <a:t>‹N°›</a:t>
            </a:fld>
            <a:endParaRPr lang="fr-FR"/>
          </a:p>
        </p:txBody>
      </p:sp>
    </p:spTree>
    <p:extLst>
      <p:ext uri="{BB962C8B-B14F-4D97-AF65-F5344CB8AC3E}">
        <p14:creationId xmlns:p14="http://schemas.microsoft.com/office/powerpoint/2010/main" val="2963048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42BB3A0-CC2A-4709-94C0-651D8035F0E5}" type="datetimeFigureOut">
              <a:rPr lang="fr-FR" smtClean="0"/>
              <a:t>26/08/2019</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4B012DF-ABB0-48B8-85B3-3D4FA782834E}"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23129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542BB3A0-CC2A-4709-94C0-651D8035F0E5}" type="datetimeFigureOut">
              <a:rPr lang="fr-FR" smtClean="0"/>
              <a:t>26/08/2019</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4B012DF-ABB0-48B8-85B3-3D4FA782834E}" type="slidenum">
              <a:rPr lang="fr-FR" smtClean="0"/>
              <a:t>‹N°›</a:t>
            </a:fld>
            <a:endParaRPr lang="fr-FR"/>
          </a:p>
        </p:txBody>
      </p:sp>
    </p:spTree>
    <p:extLst>
      <p:ext uri="{BB962C8B-B14F-4D97-AF65-F5344CB8AC3E}">
        <p14:creationId xmlns:p14="http://schemas.microsoft.com/office/powerpoint/2010/main" val="984342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542BB3A0-CC2A-4709-94C0-651D8035F0E5}" type="datetimeFigureOut">
              <a:rPr lang="fr-FR" smtClean="0"/>
              <a:t>26/08/2019</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4B012DF-ABB0-48B8-85B3-3D4FA782834E}"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21398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542BB3A0-CC2A-4709-94C0-651D8035F0E5}" type="datetimeFigureOut">
              <a:rPr lang="fr-FR" smtClean="0"/>
              <a:t>26/08/2019</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4B012DF-ABB0-48B8-85B3-3D4FA782834E}" type="slidenum">
              <a:rPr lang="fr-FR" smtClean="0"/>
              <a:t>‹N°›</a:t>
            </a:fld>
            <a:endParaRPr lang="fr-FR"/>
          </a:p>
        </p:txBody>
      </p:sp>
    </p:spTree>
    <p:extLst>
      <p:ext uri="{BB962C8B-B14F-4D97-AF65-F5344CB8AC3E}">
        <p14:creationId xmlns:p14="http://schemas.microsoft.com/office/powerpoint/2010/main" val="195852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42BB3A0-CC2A-4709-94C0-651D8035F0E5}" type="datetimeFigureOut">
              <a:rPr lang="fr-FR" smtClean="0"/>
              <a:t>26/08/2019</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4B012DF-ABB0-48B8-85B3-3D4FA782834E}" type="slidenum">
              <a:rPr lang="fr-FR" smtClean="0"/>
              <a:t>‹N°›</a:t>
            </a:fld>
            <a:endParaRPr lang="fr-FR"/>
          </a:p>
        </p:txBody>
      </p:sp>
    </p:spTree>
    <p:extLst>
      <p:ext uri="{BB962C8B-B14F-4D97-AF65-F5344CB8AC3E}">
        <p14:creationId xmlns:p14="http://schemas.microsoft.com/office/powerpoint/2010/main" val="1976951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42BB3A0-CC2A-4709-94C0-651D8035F0E5}" type="datetimeFigureOut">
              <a:rPr lang="fr-FR" smtClean="0"/>
              <a:t>26/08/2019</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4B012DF-ABB0-48B8-85B3-3D4FA782834E}" type="slidenum">
              <a:rPr lang="fr-FR" smtClean="0"/>
              <a:t>‹N°›</a:t>
            </a:fld>
            <a:endParaRPr lang="fr-FR"/>
          </a:p>
        </p:txBody>
      </p:sp>
    </p:spTree>
    <p:extLst>
      <p:ext uri="{BB962C8B-B14F-4D97-AF65-F5344CB8AC3E}">
        <p14:creationId xmlns:p14="http://schemas.microsoft.com/office/powerpoint/2010/main" val="2200798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fr-FR"/>
              <a:t>Cliquer ici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Title 8"/>
          <p:cNvSpPr>
            <a:spLocks noGrp="1"/>
          </p:cNvSpPr>
          <p:nvPr>
            <p:ph type="title"/>
          </p:nvPr>
        </p:nvSpPr>
        <p:spPr>
          <a:xfrm>
            <a:off x="609600" y="359465"/>
            <a:ext cx="10972800" cy="1143000"/>
          </a:xfrm>
          <a:prstGeom prst="rect">
            <a:avLst/>
          </a:prstGeom>
        </p:spPr>
        <p:txBody>
          <a:bodyPr/>
          <a:lstStyle/>
          <a:p>
            <a:r>
              <a:rPr lang="fr-FR"/>
              <a:t>Cliquer ici pour modifier le style du titre du masque</a:t>
            </a:r>
          </a:p>
        </p:txBody>
      </p:sp>
      <p:sp>
        <p:nvSpPr>
          <p:cNvPr id="4" name="Rectangle 6"/>
          <p:cNvSpPr>
            <a:spLocks noGrp="1"/>
          </p:cNvSpPr>
          <p:nvPr>
            <p:ph type="dt" sz="half" idx="10"/>
          </p:nvPr>
        </p:nvSpPr>
        <p:spPr/>
        <p:txBody>
          <a:bodyPr/>
          <a:lstStyle>
            <a:lvl1pPr defTabSz="914400" eaLnBrk="0" fontAlgn="base" hangingPunct="0">
              <a:spcBef>
                <a:spcPct val="0"/>
              </a:spcBef>
              <a:spcAft>
                <a:spcPct val="0"/>
              </a:spcAft>
              <a:defRPr>
                <a:latin typeface="Tahoma" panose="020B0604030504040204" pitchFamily="34" charset="0"/>
                <a:cs typeface="Arial" panose="020B0604020202020204" pitchFamily="34" charset="0"/>
              </a:defRPr>
            </a:lvl1pPr>
          </a:lstStyle>
          <a:p>
            <a:pPr>
              <a:defRPr/>
            </a:pPr>
            <a:fld id="{ADAA1844-725D-4B22-A913-05C790242BBD}" type="datetimeFigureOut">
              <a:rPr lang="fr-FR"/>
              <a:pPr>
                <a:defRPr/>
              </a:pPr>
              <a:t>26/08/2019</a:t>
            </a:fld>
            <a:endParaRPr/>
          </a:p>
        </p:txBody>
      </p:sp>
      <p:sp>
        <p:nvSpPr>
          <p:cNvPr id="5" name="Rectangle 20"/>
          <p:cNvSpPr>
            <a:spLocks noGrp="1"/>
          </p:cNvSpPr>
          <p:nvPr>
            <p:ph type="ftr" sz="quarter" idx="11"/>
          </p:nvPr>
        </p:nvSpPr>
        <p:spPr/>
        <p:txBody>
          <a:bodyPr/>
          <a:lstStyle>
            <a:lvl1pPr defTabSz="914400" eaLnBrk="0" fontAlgn="base" hangingPunct="0">
              <a:spcBef>
                <a:spcPct val="0"/>
              </a:spcBef>
              <a:spcAft>
                <a:spcPct val="0"/>
              </a:spcAft>
              <a:defRPr>
                <a:latin typeface="Tahoma" panose="020B0604030504040204" pitchFamily="34" charset="0"/>
                <a:cs typeface="Arial" panose="020B0604020202020204" pitchFamily="34" charset="0"/>
              </a:defRPr>
            </a:lvl1pPr>
          </a:lstStyle>
          <a:p>
            <a:pPr>
              <a:defRPr/>
            </a:pPr>
            <a:endParaRPr/>
          </a:p>
        </p:txBody>
      </p:sp>
      <p:sp>
        <p:nvSpPr>
          <p:cNvPr id="6" name="Rectangle 21"/>
          <p:cNvSpPr>
            <a:spLocks noGrp="1"/>
          </p:cNvSpPr>
          <p:nvPr>
            <p:ph type="sldNum" sz="quarter" idx="12"/>
          </p:nvPr>
        </p:nvSpPr>
        <p:spPr/>
        <p:txBody>
          <a:bodyPr/>
          <a:lstStyle>
            <a:lvl1pPr defTabSz="914400" eaLnBrk="0" fontAlgn="base" hangingPunct="0">
              <a:spcBef>
                <a:spcPct val="0"/>
              </a:spcBef>
              <a:spcAft>
                <a:spcPct val="0"/>
              </a:spcAft>
              <a:defRPr>
                <a:latin typeface="Tahoma" panose="020B0604030504040204" pitchFamily="34" charset="0"/>
                <a:cs typeface="Arial" panose="020B0604020202020204" pitchFamily="34" charset="0"/>
              </a:defRPr>
            </a:lvl1pPr>
          </a:lstStyle>
          <a:p>
            <a:pPr>
              <a:defRPr/>
            </a:pPr>
            <a:fld id="{FD882813-D428-4A8A-8C5D-C3393BBA7EE9}" type="slidenum">
              <a:rPr lang="fr-FR"/>
              <a:pPr>
                <a:defRPr/>
              </a:pPr>
              <a:t>‹N°›</a:t>
            </a:fld>
            <a:endParaRPr lang="fr-FR"/>
          </a:p>
        </p:txBody>
      </p:sp>
    </p:spTree>
    <p:extLst>
      <p:ext uri="{BB962C8B-B14F-4D97-AF65-F5344CB8AC3E}">
        <p14:creationId xmlns:p14="http://schemas.microsoft.com/office/powerpoint/2010/main" val="1683465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02167" y="228600"/>
            <a:ext cx="11387667" cy="1143000"/>
          </a:xfrm>
        </p:spPr>
        <p:txBody>
          <a:bodyPr/>
          <a:lstStyle/>
          <a:p>
            <a:r>
              <a:rPr lang="fr-FR"/>
              <a:t>Modifiez le style du titre</a:t>
            </a:r>
          </a:p>
        </p:txBody>
      </p:sp>
      <p:sp>
        <p:nvSpPr>
          <p:cNvPr id="3" name="Espace réservé du tableau 2"/>
          <p:cNvSpPr>
            <a:spLocks noGrp="1"/>
          </p:cNvSpPr>
          <p:nvPr>
            <p:ph type="tbl" idx="1"/>
          </p:nvPr>
        </p:nvSpPr>
        <p:spPr>
          <a:xfrm>
            <a:off x="402167" y="1600200"/>
            <a:ext cx="11387667" cy="4498975"/>
          </a:xfrm>
        </p:spPr>
        <p:txBody>
          <a:bodyPr/>
          <a:lstStyle/>
          <a:p>
            <a:pPr lvl="0"/>
            <a:endParaRPr lang="fr-FR" noProof="0"/>
          </a:p>
        </p:txBody>
      </p:sp>
      <p:sp>
        <p:nvSpPr>
          <p:cNvPr id="4" name="Rectangle 15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15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156"/>
          <p:cNvSpPr>
            <a:spLocks noGrp="1" noChangeArrowheads="1"/>
          </p:cNvSpPr>
          <p:nvPr>
            <p:ph type="sldNum" sz="quarter" idx="12"/>
          </p:nvPr>
        </p:nvSpPr>
        <p:spPr>
          <a:ln/>
        </p:spPr>
        <p:txBody>
          <a:bodyPr/>
          <a:lstStyle>
            <a:lvl1pPr>
              <a:defRPr/>
            </a:lvl1pPr>
          </a:lstStyle>
          <a:p>
            <a:pPr>
              <a:defRPr/>
            </a:pPr>
            <a:fld id="{4BFABB16-9C76-487B-81E9-231178DB6BCB}" type="slidenum">
              <a:rPr lang="fr-FR" altLang="fr-FR"/>
              <a:pPr>
                <a:defRPr/>
              </a:pPr>
              <a:t>‹N°›</a:t>
            </a:fld>
            <a:endParaRPr lang="fr-FR" altLang="fr-FR"/>
          </a:p>
        </p:txBody>
      </p:sp>
    </p:spTree>
    <p:extLst>
      <p:ext uri="{BB962C8B-B14F-4D97-AF65-F5344CB8AC3E}">
        <p14:creationId xmlns:p14="http://schemas.microsoft.com/office/powerpoint/2010/main" val="1412031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02167" y="228600"/>
            <a:ext cx="11387667" cy="1143000"/>
          </a:xfrm>
        </p:spPr>
        <p:txBody>
          <a:bodyPr/>
          <a:lstStyle/>
          <a:p>
            <a:r>
              <a:rPr lang="fr-FR"/>
              <a:t>Modifiez le style du titre</a:t>
            </a:r>
          </a:p>
        </p:txBody>
      </p:sp>
      <p:sp>
        <p:nvSpPr>
          <p:cNvPr id="3" name="Espace réservé du texte 2"/>
          <p:cNvSpPr>
            <a:spLocks noGrp="1"/>
          </p:cNvSpPr>
          <p:nvPr>
            <p:ph type="body" sz="half" idx="1"/>
          </p:nvPr>
        </p:nvSpPr>
        <p:spPr>
          <a:xfrm>
            <a:off x="402168" y="1600200"/>
            <a:ext cx="5592233" cy="44989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1" y="1600200"/>
            <a:ext cx="5592233" cy="44989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15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15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156"/>
          <p:cNvSpPr>
            <a:spLocks noGrp="1" noChangeArrowheads="1"/>
          </p:cNvSpPr>
          <p:nvPr>
            <p:ph type="sldNum" sz="quarter" idx="12"/>
          </p:nvPr>
        </p:nvSpPr>
        <p:spPr>
          <a:ln/>
        </p:spPr>
        <p:txBody>
          <a:bodyPr/>
          <a:lstStyle>
            <a:lvl1pPr>
              <a:defRPr/>
            </a:lvl1pPr>
          </a:lstStyle>
          <a:p>
            <a:pPr>
              <a:defRPr/>
            </a:pPr>
            <a:fld id="{B97A89AB-80DA-43DA-A9B3-D2142A502E6F}" type="slidenum">
              <a:rPr lang="fr-FR" altLang="fr-FR"/>
              <a:pPr>
                <a:defRPr/>
              </a:pPr>
              <a:t>‹N°›</a:t>
            </a:fld>
            <a:endParaRPr lang="fr-FR" altLang="fr-FR"/>
          </a:p>
        </p:txBody>
      </p:sp>
    </p:spTree>
    <p:extLst>
      <p:ext uri="{BB962C8B-B14F-4D97-AF65-F5344CB8AC3E}">
        <p14:creationId xmlns:p14="http://schemas.microsoft.com/office/powerpoint/2010/main" val="362893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42BB3A0-CC2A-4709-94C0-651D8035F0E5}" type="datetimeFigureOut">
              <a:rPr lang="fr-FR" smtClean="0"/>
              <a:t>26/08/2019</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4B012DF-ABB0-48B8-85B3-3D4FA782834E}" type="slidenum">
              <a:rPr lang="fr-FR" smtClean="0"/>
              <a:t>‹N°›</a:t>
            </a:fld>
            <a:endParaRPr lang="fr-FR"/>
          </a:p>
        </p:txBody>
      </p:sp>
    </p:spTree>
    <p:extLst>
      <p:ext uri="{BB962C8B-B14F-4D97-AF65-F5344CB8AC3E}">
        <p14:creationId xmlns:p14="http://schemas.microsoft.com/office/powerpoint/2010/main" val="1389067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x">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402167" y="228600"/>
            <a:ext cx="11387667" cy="1143000"/>
          </a:xfrm>
        </p:spPr>
        <p:txBody>
          <a:bodyPr/>
          <a:lstStyle/>
          <a:p>
            <a:r>
              <a:rPr lang="fr-FR"/>
              <a:t>Modifiez le style du titre</a:t>
            </a:r>
          </a:p>
        </p:txBody>
      </p:sp>
      <p:sp>
        <p:nvSpPr>
          <p:cNvPr id="3" name="Espace réservé du contenu 2"/>
          <p:cNvSpPr>
            <a:spLocks noGrp="1"/>
          </p:cNvSpPr>
          <p:nvPr>
            <p:ph sz="half" idx="1"/>
          </p:nvPr>
        </p:nvSpPr>
        <p:spPr>
          <a:xfrm>
            <a:off x="402168" y="1600200"/>
            <a:ext cx="5592233" cy="44989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197601" y="1600200"/>
            <a:ext cx="5592233" cy="44989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15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15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156"/>
          <p:cNvSpPr>
            <a:spLocks noGrp="1" noChangeArrowheads="1"/>
          </p:cNvSpPr>
          <p:nvPr>
            <p:ph type="sldNum" sz="quarter" idx="12"/>
          </p:nvPr>
        </p:nvSpPr>
        <p:spPr>
          <a:ln/>
        </p:spPr>
        <p:txBody>
          <a:bodyPr/>
          <a:lstStyle>
            <a:lvl1pPr>
              <a:defRPr/>
            </a:lvl1pPr>
          </a:lstStyle>
          <a:p>
            <a:pPr>
              <a:defRPr/>
            </a:pPr>
            <a:fld id="{0A3835EB-102F-4D83-AB90-462FD018F5FE}" type="slidenum">
              <a:rPr lang="fr-FR" altLang="fr-FR"/>
              <a:pPr>
                <a:defRPr/>
              </a:pPr>
              <a:t>‹N°›</a:t>
            </a:fld>
            <a:endParaRPr lang="fr-FR" altLang="fr-FR"/>
          </a:p>
        </p:txBody>
      </p:sp>
    </p:spTree>
    <p:extLst>
      <p:ext uri="{BB962C8B-B14F-4D97-AF65-F5344CB8AC3E}">
        <p14:creationId xmlns:p14="http://schemas.microsoft.com/office/powerpoint/2010/main" val="4255893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42BB3A0-CC2A-4709-94C0-651D8035F0E5}" type="datetimeFigureOut">
              <a:rPr lang="fr-FR" smtClean="0"/>
              <a:t>26/08/2019</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4B012DF-ABB0-48B8-85B3-3D4FA782834E}" type="slidenum">
              <a:rPr lang="fr-FR" smtClean="0"/>
              <a:t>‹N°›</a:t>
            </a:fld>
            <a:endParaRPr lang="fr-FR"/>
          </a:p>
        </p:txBody>
      </p:sp>
    </p:spTree>
    <p:extLst>
      <p:ext uri="{BB962C8B-B14F-4D97-AF65-F5344CB8AC3E}">
        <p14:creationId xmlns:p14="http://schemas.microsoft.com/office/powerpoint/2010/main" val="401766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42BB3A0-CC2A-4709-94C0-651D8035F0E5}" type="datetimeFigureOut">
              <a:rPr lang="fr-FR" smtClean="0"/>
              <a:t>26/08/2019</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4B012DF-ABB0-48B8-85B3-3D4FA782834E}" type="slidenum">
              <a:rPr lang="fr-FR" smtClean="0"/>
              <a:t>‹N°›</a:t>
            </a:fld>
            <a:endParaRPr lang="fr-FR"/>
          </a:p>
        </p:txBody>
      </p:sp>
    </p:spTree>
    <p:extLst>
      <p:ext uri="{BB962C8B-B14F-4D97-AF65-F5344CB8AC3E}">
        <p14:creationId xmlns:p14="http://schemas.microsoft.com/office/powerpoint/2010/main" val="183476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42BB3A0-CC2A-4709-94C0-651D8035F0E5}" type="datetimeFigureOut">
              <a:rPr lang="fr-FR" smtClean="0"/>
              <a:t>26/08/2019</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4B012DF-ABB0-48B8-85B3-3D4FA782834E}" type="slidenum">
              <a:rPr lang="fr-FR" smtClean="0"/>
              <a:t>‹N°›</a:t>
            </a:fld>
            <a:endParaRPr lang="fr-FR"/>
          </a:p>
        </p:txBody>
      </p:sp>
    </p:spTree>
    <p:extLst>
      <p:ext uri="{BB962C8B-B14F-4D97-AF65-F5344CB8AC3E}">
        <p14:creationId xmlns:p14="http://schemas.microsoft.com/office/powerpoint/2010/main" val="312681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42BB3A0-CC2A-4709-94C0-651D8035F0E5}" type="datetimeFigureOut">
              <a:rPr lang="fr-FR" smtClean="0"/>
              <a:t>26/08/2019</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4B012DF-ABB0-48B8-85B3-3D4FA782834E}" type="slidenum">
              <a:rPr lang="fr-FR" smtClean="0"/>
              <a:t>‹N°›</a:t>
            </a:fld>
            <a:endParaRPr lang="fr-FR"/>
          </a:p>
        </p:txBody>
      </p:sp>
    </p:spTree>
    <p:extLst>
      <p:ext uri="{BB962C8B-B14F-4D97-AF65-F5344CB8AC3E}">
        <p14:creationId xmlns:p14="http://schemas.microsoft.com/office/powerpoint/2010/main" val="34641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2BB3A0-CC2A-4709-94C0-651D8035F0E5}" type="datetimeFigureOut">
              <a:rPr lang="fr-FR" smtClean="0"/>
              <a:t>26/08/2019</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4B012DF-ABB0-48B8-85B3-3D4FA782834E}" type="slidenum">
              <a:rPr lang="fr-FR" smtClean="0"/>
              <a:t>‹N°›</a:t>
            </a:fld>
            <a:endParaRPr lang="fr-FR"/>
          </a:p>
        </p:txBody>
      </p:sp>
    </p:spTree>
    <p:extLst>
      <p:ext uri="{BB962C8B-B14F-4D97-AF65-F5344CB8AC3E}">
        <p14:creationId xmlns:p14="http://schemas.microsoft.com/office/powerpoint/2010/main" val="2542333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42BB3A0-CC2A-4709-94C0-651D8035F0E5}" type="datetimeFigureOut">
              <a:rPr lang="fr-FR" smtClean="0"/>
              <a:t>26/08/2019</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4B012DF-ABB0-48B8-85B3-3D4FA782834E}" type="slidenum">
              <a:rPr lang="fr-FR" smtClean="0"/>
              <a:t>‹N°›</a:t>
            </a:fld>
            <a:endParaRPr lang="fr-FR"/>
          </a:p>
        </p:txBody>
      </p:sp>
    </p:spTree>
    <p:extLst>
      <p:ext uri="{BB962C8B-B14F-4D97-AF65-F5344CB8AC3E}">
        <p14:creationId xmlns:p14="http://schemas.microsoft.com/office/powerpoint/2010/main" val="3808811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42BB3A0-CC2A-4709-94C0-651D8035F0E5}" type="datetimeFigureOut">
              <a:rPr lang="fr-FR" smtClean="0"/>
              <a:t>26/08/2019</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4B012DF-ABB0-48B8-85B3-3D4FA782834E}" type="slidenum">
              <a:rPr lang="fr-FR" smtClean="0"/>
              <a:t>‹N°›</a:t>
            </a:fld>
            <a:endParaRPr lang="fr-FR"/>
          </a:p>
        </p:txBody>
      </p:sp>
    </p:spTree>
    <p:extLst>
      <p:ext uri="{BB962C8B-B14F-4D97-AF65-F5344CB8AC3E}">
        <p14:creationId xmlns:p14="http://schemas.microsoft.com/office/powerpoint/2010/main" val="920204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42BB3A0-CC2A-4709-94C0-651D8035F0E5}" type="datetimeFigureOut">
              <a:rPr lang="fr-FR" smtClean="0"/>
              <a:t>26/08/2019</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4B012DF-ABB0-48B8-85B3-3D4FA782834E}" type="slidenum">
              <a:rPr lang="fr-FR" smtClean="0"/>
              <a:t>‹N°›</a:t>
            </a:fld>
            <a:endParaRPr lang="fr-FR"/>
          </a:p>
        </p:txBody>
      </p:sp>
    </p:spTree>
    <p:extLst>
      <p:ext uri="{BB962C8B-B14F-4D97-AF65-F5344CB8AC3E}">
        <p14:creationId xmlns:p14="http://schemas.microsoft.com/office/powerpoint/2010/main" val="299089426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lionelmaltese.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dBXKl-EJOaI" TargetMode="External"/><Relationship Id="rId2" Type="http://schemas.openxmlformats.org/officeDocument/2006/relationships/image" Target="../media/image107.png"/><Relationship Id="rId1" Type="http://schemas.openxmlformats.org/officeDocument/2006/relationships/slideLayout" Target="../slideLayouts/slideLayout2.xml"/><Relationship Id="rId4" Type="http://schemas.openxmlformats.org/officeDocument/2006/relationships/image" Target="../media/image108.jpg"/></Relationships>
</file>

<file path=ppt/slides/_rels/slide24.xml.rels><?xml version="1.0" encoding="UTF-8" standalone="yes"?>
<Relationships xmlns="http://schemas.openxmlformats.org/package/2006/relationships"><Relationship Id="rId3" Type="http://schemas.openxmlformats.org/officeDocument/2006/relationships/image" Target="../media/image109.jpg"/><Relationship Id="rId2" Type="http://schemas.openxmlformats.org/officeDocument/2006/relationships/hyperlink" Target="https://www.kedgebs-alumni.com/fr/diplome/news/53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xml.rels><?xml version="1.0" encoding="UTF-8" standalone="yes"?>
<Relationships xmlns="http://schemas.openxmlformats.org/package/2006/relationships"><Relationship Id="rId3" Type="http://schemas.openxmlformats.org/officeDocument/2006/relationships/hyperlink" Target="http://www.tennishotel-vanade.com/presta.htm" TargetMode="External"/><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g"/><Relationship Id="rId4" Type="http://schemas.openxmlformats.org/officeDocument/2006/relationships/image" Target="../media/image33.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6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54935" y="129151"/>
            <a:ext cx="9448800" cy="1825096"/>
          </a:xfrm>
        </p:spPr>
        <p:txBody>
          <a:bodyPr/>
          <a:lstStyle/>
          <a:p>
            <a:r>
              <a:rPr lang="fr-FR" b="1" dirty="0"/>
              <a:t>Création d’entreprise</a:t>
            </a:r>
          </a:p>
        </p:txBody>
      </p:sp>
      <p:sp>
        <p:nvSpPr>
          <p:cNvPr id="4" name="Text Box 11"/>
          <p:cNvSpPr txBox="1">
            <a:spLocks noChangeArrowheads="1"/>
          </p:cNvSpPr>
          <p:nvPr/>
        </p:nvSpPr>
        <p:spPr bwMode="auto">
          <a:xfrm>
            <a:off x="2771741" y="2329025"/>
            <a:ext cx="6408738"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buClrTx/>
              <a:buSzTx/>
              <a:buFontTx/>
              <a:buNone/>
            </a:pPr>
            <a:r>
              <a:rPr lang="fr-FR" altLang="fr-FR" sz="1800" b="1" dirty="0">
                <a:latin typeface="Verdana" panose="020B0604030504040204" pitchFamily="34" charset="0"/>
                <a:hlinkClick r:id="rId2"/>
              </a:rPr>
              <a:t>http://lionelmaltese.fr</a:t>
            </a:r>
            <a:endParaRPr lang="fr-FR" altLang="fr-FR" sz="1800" b="1" dirty="0">
              <a:latin typeface="Verdana" panose="020B0604030504040204" pitchFamily="34" charset="0"/>
            </a:endParaRPr>
          </a:p>
          <a:p>
            <a:pPr algn="ctr" eaLnBrk="1" hangingPunct="1">
              <a:spcBef>
                <a:spcPct val="50000"/>
              </a:spcBef>
              <a:buClrTx/>
              <a:buSzTx/>
              <a:buFontTx/>
              <a:buNone/>
            </a:pPr>
            <a:r>
              <a:rPr lang="fr-FR" altLang="fr-FR" sz="1800" b="1" dirty="0">
                <a:latin typeface="Verdana" panose="020B0604030504040204" pitchFamily="34" charset="0"/>
              </a:rPr>
              <a:t>@</a:t>
            </a:r>
            <a:r>
              <a:rPr lang="fr-FR" altLang="fr-FR" sz="1800" b="1" dirty="0" err="1">
                <a:latin typeface="Verdana" panose="020B0604030504040204" pitchFamily="34" charset="0"/>
              </a:rPr>
              <a:t>lionelmaltese</a:t>
            </a:r>
            <a:r>
              <a:rPr lang="fr-FR" altLang="fr-FR" sz="1800" b="1" dirty="0">
                <a:latin typeface="Verdana" panose="020B0604030504040204" pitchFamily="34" charset="0"/>
              </a:rPr>
              <a:t> </a:t>
            </a:r>
          </a:p>
        </p:txBody>
      </p:sp>
      <p:sp>
        <p:nvSpPr>
          <p:cNvPr id="5" name="Rectangle 3"/>
          <p:cNvSpPr txBox="1">
            <a:spLocks noChangeArrowheads="1"/>
          </p:cNvSpPr>
          <p:nvPr/>
        </p:nvSpPr>
        <p:spPr>
          <a:xfrm>
            <a:off x="1654935" y="3488028"/>
            <a:ext cx="8642350" cy="1752600"/>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80000"/>
              </a:lnSpc>
              <a:defRPr/>
            </a:pPr>
            <a:endParaRPr lang="fr-FR" b="1" i="1" dirty="0"/>
          </a:p>
          <a:p>
            <a:pPr algn="ctr">
              <a:lnSpc>
                <a:spcPct val="80000"/>
              </a:lnSpc>
              <a:defRPr/>
            </a:pPr>
            <a:r>
              <a:rPr lang="fr-FR" sz="1800" b="1" i="1" dirty="0"/>
              <a:t>Lionel Maltese</a:t>
            </a:r>
          </a:p>
          <a:p>
            <a:pPr algn="ctr">
              <a:lnSpc>
                <a:spcPct val="80000"/>
              </a:lnSpc>
              <a:defRPr/>
            </a:pPr>
            <a:r>
              <a:rPr lang="fr-FR" sz="1800" b="1" i="1" dirty="0"/>
              <a:t>Maître de Conférences Aix Marseille Université - CERGAM</a:t>
            </a:r>
          </a:p>
          <a:p>
            <a:pPr algn="ctr">
              <a:lnSpc>
                <a:spcPct val="80000"/>
              </a:lnSpc>
              <a:defRPr/>
            </a:pPr>
            <a:r>
              <a:rPr lang="fr-FR" sz="1800" b="1" i="1" dirty="0"/>
              <a:t>Professeur Associé </a:t>
            </a:r>
            <a:r>
              <a:rPr lang="fr-FR" sz="1800" b="1" i="1" dirty="0" err="1"/>
              <a:t>Kedge</a:t>
            </a:r>
            <a:r>
              <a:rPr lang="fr-FR" sz="1800" b="1" i="1" dirty="0"/>
              <a:t> Business </a:t>
            </a:r>
            <a:r>
              <a:rPr lang="fr-FR" sz="1800" b="1" i="1" dirty="0" err="1"/>
              <a:t>School</a:t>
            </a:r>
            <a:endParaRPr lang="fr-FR" sz="1800" b="1" i="1" dirty="0"/>
          </a:p>
          <a:p>
            <a:pPr algn="ctr">
              <a:lnSpc>
                <a:spcPct val="80000"/>
              </a:lnSpc>
              <a:defRPr/>
            </a:pPr>
            <a:r>
              <a:rPr lang="fr-FR" sz="1800" b="1" i="1" dirty="0"/>
              <a:t>Manager Délégué Open13 Provence – Open Parc Auvergne Rhône Alpes</a:t>
            </a:r>
          </a:p>
          <a:p>
            <a:pPr algn="ctr">
              <a:lnSpc>
                <a:spcPct val="80000"/>
              </a:lnSpc>
              <a:defRPr/>
            </a:pPr>
            <a:r>
              <a:rPr lang="fr-FR" sz="1800" b="1" i="1" dirty="0"/>
              <a:t>Membre du Comité Exécutif FFT – Developpement Economique</a:t>
            </a:r>
          </a:p>
        </p:txBody>
      </p:sp>
    </p:spTree>
    <p:extLst>
      <p:ext uri="{BB962C8B-B14F-4D97-AF65-F5344CB8AC3E}">
        <p14:creationId xmlns:p14="http://schemas.microsoft.com/office/powerpoint/2010/main" val="165968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LA CHANCE : QUELLE STRATEGIE ?</a:t>
            </a:r>
          </a:p>
        </p:txBody>
      </p:sp>
      <p:pic>
        <p:nvPicPr>
          <p:cNvPr id="4"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8343" y="1708358"/>
            <a:ext cx="8397025" cy="497989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133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846614" y="1"/>
            <a:ext cx="6781798" cy="6781798"/>
          </a:xfrm>
          <a:prstGeom prst="rect">
            <a:avLst/>
          </a:prstGeom>
        </p:spPr>
      </p:pic>
    </p:spTree>
    <p:extLst>
      <p:ext uri="{BB962C8B-B14F-4D97-AF65-F5344CB8AC3E}">
        <p14:creationId xmlns:p14="http://schemas.microsoft.com/office/powerpoint/2010/main" val="2658576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820634" y="0"/>
            <a:ext cx="9000000" cy="6858000"/>
          </a:xfrm>
          <a:prstGeom prst="rect">
            <a:avLst/>
          </a:prstGeom>
        </p:spPr>
      </p:pic>
    </p:spTree>
    <p:extLst>
      <p:ext uri="{BB962C8B-B14F-4D97-AF65-F5344CB8AC3E}">
        <p14:creationId xmlns:p14="http://schemas.microsoft.com/office/powerpoint/2010/main" val="1216026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426029" y="0"/>
            <a:ext cx="9710057" cy="6869581"/>
          </a:xfrm>
          <a:prstGeom prst="rect">
            <a:avLst/>
          </a:prstGeom>
        </p:spPr>
      </p:pic>
      <p:sp>
        <p:nvSpPr>
          <p:cNvPr id="5" name="Ellipse 4"/>
          <p:cNvSpPr/>
          <p:nvPr/>
        </p:nvSpPr>
        <p:spPr>
          <a:xfrm>
            <a:off x="914400" y="544286"/>
            <a:ext cx="7696200" cy="25581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19819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794897" y="624110"/>
            <a:ext cx="9712998" cy="1280890"/>
          </a:xfrm>
        </p:spPr>
        <p:txBody>
          <a:bodyPr>
            <a:normAutofit/>
          </a:bodyPr>
          <a:lstStyle/>
          <a:p>
            <a:pPr eaLnBrk="1" hangingPunct="1">
              <a:defRPr/>
            </a:pPr>
            <a:r>
              <a:rPr lang="fr-FR" altLang="fr-FR" b="1" dirty="0"/>
              <a:t>Création d’entreprise </a:t>
            </a:r>
            <a:br>
              <a:rPr lang="fr-FR" altLang="fr-FR" b="1" dirty="0"/>
            </a:br>
            <a:r>
              <a:rPr lang="fr-FR" altLang="fr-FR" b="1" dirty="0"/>
              <a:t>1</a:t>
            </a:r>
            <a:r>
              <a:rPr lang="fr-FR" altLang="fr-FR" b="1" baseline="30000" dirty="0"/>
              <a:t>ères</a:t>
            </a:r>
            <a:r>
              <a:rPr lang="fr-FR" altLang="fr-FR" b="1" dirty="0"/>
              <a:t> notions globales</a:t>
            </a:r>
            <a:endParaRPr lang="fr-FR" altLang="fr-FR" b="1"/>
          </a:p>
        </p:txBody>
      </p:sp>
      <p:graphicFrame>
        <p:nvGraphicFramePr>
          <p:cNvPr id="27653" name="Rectangle 3">
            <a:extLst>
              <a:ext uri="{FF2B5EF4-FFF2-40B4-BE49-F238E27FC236}">
                <a16:creationId xmlns:a16="http://schemas.microsoft.com/office/drawing/2014/main" id="{A3DCBAA4-B644-4E34-BBAC-4750260C6585}"/>
              </a:ext>
            </a:extLst>
          </p:cNvPr>
          <p:cNvGraphicFramePr>
            <a:graphicFrameLocks noGrp="1"/>
          </p:cNvGraphicFramePr>
          <p:nvPr>
            <p:ph idx="1"/>
            <p:extLst>
              <p:ext uri="{D42A27DB-BD31-4B8C-83A1-F6EECF244321}">
                <p14:modId xmlns:p14="http://schemas.microsoft.com/office/powerpoint/2010/main" val="63916594"/>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2162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defRPr/>
            </a:pPr>
            <a:r>
              <a:rPr lang="fr-FR" b="1" dirty="0"/>
              <a:t>L’idée ?</a:t>
            </a:r>
          </a:p>
        </p:txBody>
      </p:sp>
      <p:pic>
        <p:nvPicPr>
          <p:cNvPr id="9219"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2269" y="2206581"/>
            <a:ext cx="80962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384146" y="5615189"/>
            <a:ext cx="1725769" cy="2704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646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59893" y="3101093"/>
            <a:ext cx="2454052" cy="3029344"/>
          </a:xfrm>
        </p:spPr>
        <p:txBody>
          <a:bodyPr>
            <a:normAutofit/>
          </a:bodyPr>
          <a:lstStyle/>
          <a:p>
            <a:pPr eaLnBrk="1" hangingPunct="1">
              <a:defRPr/>
            </a:pPr>
            <a:r>
              <a:rPr lang="fr-FR" altLang="fr-FR" sz="2200" b="1">
                <a:solidFill>
                  <a:schemeClr val="bg1"/>
                </a:solidFill>
              </a:rPr>
              <a:t>Sources documentaires</a:t>
            </a:r>
          </a:p>
        </p:txBody>
      </p:sp>
      <p:graphicFrame>
        <p:nvGraphicFramePr>
          <p:cNvPr id="26629" name="Rectangle 3">
            <a:extLst>
              <a:ext uri="{FF2B5EF4-FFF2-40B4-BE49-F238E27FC236}">
                <a16:creationId xmlns:a16="http://schemas.microsoft.com/office/drawing/2014/main" id="{8BF398FB-B171-42B5-BEEA-4480F1E5ADBA}"/>
              </a:ext>
            </a:extLst>
          </p:cNvPr>
          <p:cNvGraphicFramePr>
            <a:graphicFrameLocks noGrp="1"/>
          </p:cNvGraphicFramePr>
          <p:nvPr>
            <p:ph idx="1"/>
            <p:extLst>
              <p:ext uri="{D42A27DB-BD31-4B8C-83A1-F6EECF244321}">
                <p14:modId xmlns:p14="http://schemas.microsoft.com/office/powerpoint/2010/main" val="2181797471"/>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7305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217056" y="1093380"/>
            <a:ext cx="3068182" cy="4671240"/>
          </a:xfrm>
        </p:spPr>
        <p:txBody>
          <a:bodyPr anchor="ctr">
            <a:normAutofit/>
          </a:bodyPr>
          <a:lstStyle/>
          <a:p>
            <a:pPr algn="r" eaLnBrk="1" hangingPunct="1">
              <a:defRPr/>
            </a:pPr>
            <a:r>
              <a:rPr lang="fr-FR" altLang="fr-FR" b="1" dirty="0"/>
              <a:t>I Trouver le bonne idée</a:t>
            </a:r>
            <a:endParaRPr lang="fr-FR" altLang="fr-FR" b="1"/>
          </a:p>
        </p:txBody>
      </p:sp>
      <p:sp>
        <p:nvSpPr>
          <p:cNvPr id="29699" name="Rectangle 3"/>
          <p:cNvSpPr>
            <a:spLocks noGrp="1" noChangeArrowheads="1"/>
          </p:cNvSpPr>
          <p:nvPr>
            <p:ph idx="1"/>
          </p:nvPr>
        </p:nvSpPr>
        <p:spPr>
          <a:xfrm>
            <a:off x="5285509" y="1093380"/>
            <a:ext cx="6219103" cy="4679250"/>
          </a:xfrm>
        </p:spPr>
        <p:txBody>
          <a:bodyPr anchor="ctr">
            <a:normAutofit/>
          </a:bodyPr>
          <a:lstStyle/>
          <a:p>
            <a:pPr eaLnBrk="1" hangingPunct="1">
              <a:defRPr/>
            </a:pPr>
            <a:r>
              <a:rPr lang="fr-FR" altLang="fr-FR"/>
              <a:t>Faisabilité : mon idée est elle réalisable ?</a:t>
            </a:r>
          </a:p>
          <a:p>
            <a:pPr eaLnBrk="1" hangingPunct="1">
              <a:defRPr/>
            </a:pPr>
            <a:r>
              <a:rPr lang="fr-FR" altLang="fr-FR"/>
              <a:t>Spécificité : mon idée est elle spécifique ou originale ?</a:t>
            </a:r>
          </a:p>
          <a:p>
            <a:pPr eaLnBrk="1" hangingPunct="1">
              <a:defRPr/>
            </a:pPr>
            <a:endParaRPr lang="fr-FR" altLang="fr-FR"/>
          </a:p>
          <a:p>
            <a:pPr lvl="1" eaLnBrk="1" hangingPunct="1">
              <a:defRPr/>
            </a:pPr>
            <a:r>
              <a:rPr lang="fr-FR" altLang="fr-FR"/>
              <a:t>Satisfaire une attente ou susciter l’envie</a:t>
            </a:r>
          </a:p>
          <a:p>
            <a:pPr lvl="1" eaLnBrk="1" hangingPunct="1">
              <a:defRPr/>
            </a:pPr>
            <a:r>
              <a:rPr lang="fr-FR" altLang="fr-FR"/>
              <a:t>Innovante : apporter le plus qui fera la différence</a:t>
            </a:r>
          </a:p>
          <a:p>
            <a:pPr lvl="1" eaLnBrk="1" hangingPunct="1">
              <a:defRPr/>
            </a:pPr>
            <a:r>
              <a:rPr lang="fr-FR" altLang="fr-FR"/>
              <a:t>Une bonne idée s’expose clairement</a:t>
            </a:r>
          </a:p>
          <a:p>
            <a:pPr lvl="1" eaLnBrk="1" hangingPunct="1">
              <a:defRPr/>
            </a:pPr>
            <a:r>
              <a:rPr lang="fr-FR" altLang="fr-FR"/>
              <a:t>Vérifier auprès des organismes compétents (Institut National de la Propriété Intellectuelle, CCI, chambre des métiers, Internet…)</a:t>
            </a:r>
          </a:p>
          <a:p>
            <a:pPr lvl="1" eaLnBrk="1" hangingPunct="1">
              <a:defRPr/>
            </a:pPr>
            <a:r>
              <a:rPr lang="fr-FR" altLang="fr-FR"/>
              <a:t>Etre motiver pour transforme un projet en réalité</a:t>
            </a:r>
          </a:p>
        </p:txBody>
      </p:sp>
    </p:spTree>
    <p:extLst>
      <p:ext uri="{BB962C8B-B14F-4D97-AF65-F5344CB8AC3E}">
        <p14:creationId xmlns:p14="http://schemas.microsoft.com/office/powerpoint/2010/main" val="48969363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59893" y="3101093"/>
            <a:ext cx="2454052" cy="3029344"/>
          </a:xfrm>
        </p:spPr>
        <p:txBody>
          <a:bodyPr>
            <a:normAutofit/>
          </a:bodyPr>
          <a:lstStyle/>
          <a:p>
            <a:pPr eaLnBrk="1" hangingPunct="1">
              <a:defRPr/>
            </a:pPr>
            <a:r>
              <a:rPr lang="fr-FR" altLang="fr-FR" sz="3200" b="1">
                <a:solidFill>
                  <a:schemeClr val="bg1"/>
                </a:solidFill>
              </a:rPr>
              <a:t>II Le bon moment</a:t>
            </a:r>
          </a:p>
        </p:txBody>
      </p:sp>
      <p:graphicFrame>
        <p:nvGraphicFramePr>
          <p:cNvPr id="30725" name="Rectangle 3">
            <a:extLst>
              <a:ext uri="{FF2B5EF4-FFF2-40B4-BE49-F238E27FC236}">
                <a16:creationId xmlns:a16="http://schemas.microsoft.com/office/drawing/2014/main" id="{F14D896F-9D6C-4743-943D-7585F6350153}"/>
              </a:ext>
            </a:extLst>
          </p:cNvPr>
          <p:cNvGraphicFramePr>
            <a:graphicFrameLocks noGrp="1"/>
          </p:cNvGraphicFramePr>
          <p:nvPr>
            <p:ph idx="1"/>
            <p:extLst>
              <p:ext uri="{D42A27DB-BD31-4B8C-83A1-F6EECF244321}">
                <p14:modId xmlns:p14="http://schemas.microsoft.com/office/powerpoint/2010/main" val="1486780824"/>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3291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59893" y="3101093"/>
            <a:ext cx="2454052" cy="3029344"/>
          </a:xfrm>
        </p:spPr>
        <p:txBody>
          <a:bodyPr>
            <a:normAutofit/>
          </a:bodyPr>
          <a:lstStyle/>
          <a:p>
            <a:pPr eaLnBrk="1" hangingPunct="1">
              <a:defRPr/>
            </a:pPr>
            <a:r>
              <a:rPr lang="fr-FR" altLang="fr-FR" sz="3200" b="1">
                <a:solidFill>
                  <a:schemeClr val="bg1"/>
                </a:solidFill>
              </a:rPr>
              <a:t>III Assurer les bons moyens</a:t>
            </a:r>
          </a:p>
        </p:txBody>
      </p:sp>
      <p:graphicFrame>
        <p:nvGraphicFramePr>
          <p:cNvPr id="31749" name="Rectangle 3">
            <a:extLst>
              <a:ext uri="{FF2B5EF4-FFF2-40B4-BE49-F238E27FC236}">
                <a16:creationId xmlns:a16="http://schemas.microsoft.com/office/drawing/2014/main" id="{57CF1E02-F684-4C86-BF5B-E8533792210C}"/>
              </a:ext>
            </a:extLst>
          </p:cNvPr>
          <p:cNvGraphicFramePr>
            <a:graphicFrameLocks noGrp="1"/>
          </p:cNvGraphicFramePr>
          <p:nvPr>
            <p:ph idx="1"/>
            <p:extLst>
              <p:ext uri="{D42A27DB-BD31-4B8C-83A1-F6EECF244321}">
                <p14:modId xmlns:p14="http://schemas.microsoft.com/office/powerpoint/2010/main" val="870010110"/>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3492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Titre 1"/>
          <p:cNvSpPr>
            <a:spLocks noGrp="1"/>
          </p:cNvSpPr>
          <p:nvPr>
            <p:ph type="title"/>
          </p:nvPr>
        </p:nvSpPr>
        <p:spPr>
          <a:xfrm>
            <a:off x="2063750" y="-61913"/>
            <a:ext cx="7772400" cy="1143001"/>
          </a:xfrm>
        </p:spPr>
        <p:txBody>
          <a:bodyPr/>
          <a:lstStyle/>
          <a:p>
            <a:pPr algn="ctr">
              <a:defRPr/>
            </a:pPr>
            <a:r>
              <a:rPr lang="fr-FR" altLang="fr-FR" sz="2800" b="1" dirty="0"/>
              <a:t>Lionel Maltese</a:t>
            </a:r>
            <a:br>
              <a:rPr lang="fr-FR" altLang="fr-FR" sz="2800" b="1" dirty="0"/>
            </a:br>
            <a:r>
              <a:rPr lang="fr-FR" altLang="fr-FR" sz="2400" b="1" i="1" dirty="0"/>
              <a:t>Enseignant - Chercheur – </a:t>
            </a:r>
            <a:r>
              <a:rPr lang="fr-FR" altLang="fr-FR" sz="2400" b="1" i="1" dirty="0">
                <a:solidFill>
                  <a:srgbClr val="FF0000"/>
                </a:solidFill>
              </a:rPr>
              <a:t>Entrepreneur ?</a:t>
            </a:r>
            <a:r>
              <a:rPr lang="fr-FR" altLang="fr-FR" sz="2400" b="1" i="1" dirty="0"/>
              <a:t> </a:t>
            </a:r>
          </a:p>
        </p:txBody>
      </p:sp>
      <p:pic>
        <p:nvPicPr>
          <p:cNvPr id="32" name="Image 31"/>
          <p:cNvPicPr>
            <a:picLocks noChangeAspect="1"/>
          </p:cNvPicPr>
          <p:nvPr/>
        </p:nvPicPr>
        <p:blipFill>
          <a:blip r:embed="rId2"/>
          <a:stretch>
            <a:fillRect/>
          </a:stretch>
        </p:blipFill>
        <p:spPr>
          <a:xfrm>
            <a:off x="5014913" y="2566199"/>
            <a:ext cx="1719256" cy="17192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5300" name="ZoneTexte 4"/>
          <p:cNvSpPr txBox="1">
            <a:spLocks noChangeArrowheads="1"/>
          </p:cNvSpPr>
          <p:nvPr/>
        </p:nvSpPr>
        <p:spPr bwMode="auto">
          <a:xfrm>
            <a:off x="1514476" y="3711576"/>
            <a:ext cx="33131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fr-FR" altLang="fr-FR" sz="2400" dirty="0">
                <a:latin typeface="Times New Roman" panose="02020603050405020304" pitchFamily="18" charset="0"/>
              </a:rPr>
              <a:t>Recherche </a:t>
            </a:r>
            <a:r>
              <a:rPr lang="fr-FR" altLang="fr-FR" sz="1400" dirty="0">
                <a:latin typeface="Times New Roman" panose="02020603050405020304" pitchFamily="18" charset="0"/>
              </a:rPr>
              <a:t>(2001…)</a:t>
            </a:r>
          </a:p>
          <a:p>
            <a:pPr algn="ctr"/>
            <a:r>
              <a:rPr lang="fr-FR" altLang="fr-FR" sz="1400" dirty="0">
                <a:latin typeface="Times New Roman" panose="02020603050405020304" pitchFamily="18" charset="0"/>
              </a:rPr>
              <a:t>Management des actifs stratégiques</a:t>
            </a:r>
          </a:p>
          <a:p>
            <a:pPr algn="ctr"/>
            <a:r>
              <a:rPr lang="fr-FR" altLang="fr-FR" sz="1400" dirty="0">
                <a:latin typeface="Times New Roman" panose="02020603050405020304" pitchFamily="18" charset="0"/>
              </a:rPr>
              <a:t>Marketing sportif</a:t>
            </a:r>
          </a:p>
          <a:p>
            <a:pPr algn="ctr"/>
            <a:r>
              <a:rPr lang="fr-FR" altLang="fr-FR" sz="1400" dirty="0" err="1">
                <a:latin typeface="Times New Roman" panose="02020603050405020304" pitchFamily="18" charset="0"/>
              </a:rPr>
              <a:t>Reputation</a:t>
            </a:r>
            <a:r>
              <a:rPr lang="fr-FR" altLang="fr-FR" sz="1400" dirty="0">
                <a:latin typeface="Times New Roman" panose="02020603050405020304" pitchFamily="18" charset="0"/>
              </a:rPr>
              <a:t> Management</a:t>
            </a:r>
          </a:p>
          <a:p>
            <a:pPr algn="ctr"/>
            <a:endParaRPr lang="fr-FR" altLang="fr-FR" sz="1400" dirty="0">
              <a:latin typeface="Times New Roman" panose="02020603050405020304" pitchFamily="18" charset="0"/>
            </a:endParaRPr>
          </a:p>
        </p:txBody>
      </p:sp>
      <p:sp>
        <p:nvSpPr>
          <p:cNvPr id="55301" name="ZoneTexte 5"/>
          <p:cNvSpPr txBox="1">
            <a:spLocks noChangeArrowheads="1"/>
          </p:cNvSpPr>
          <p:nvPr/>
        </p:nvSpPr>
        <p:spPr bwMode="auto">
          <a:xfrm>
            <a:off x="1343025" y="1484314"/>
            <a:ext cx="367188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fr-FR" altLang="fr-FR" sz="2400">
                <a:latin typeface="Times New Roman" panose="02020603050405020304" pitchFamily="18" charset="0"/>
              </a:rPr>
              <a:t>Enseignement </a:t>
            </a:r>
            <a:r>
              <a:rPr lang="fr-FR" altLang="fr-FR" sz="1400">
                <a:latin typeface="Times New Roman" panose="02020603050405020304" pitchFamily="18" charset="0"/>
              </a:rPr>
              <a:t>(2004…)</a:t>
            </a:r>
          </a:p>
          <a:p>
            <a:pPr algn="ctr"/>
            <a:r>
              <a:rPr lang="fr-FR" altLang="fr-FR" sz="1400">
                <a:latin typeface="Times New Roman" panose="02020603050405020304" pitchFamily="18" charset="0"/>
              </a:rPr>
              <a:t>Stratégie – Entreprenariat – Communication</a:t>
            </a:r>
          </a:p>
          <a:p>
            <a:pPr algn="ctr"/>
            <a:r>
              <a:rPr lang="fr-FR" altLang="fr-FR" sz="1400">
                <a:latin typeface="Times New Roman" panose="02020603050405020304" pitchFamily="18" charset="0"/>
              </a:rPr>
              <a:t>Management &amp; Marketing du Sport </a:t>
            </a:r>
          </a:p>
          <a:p>
            <a:pPr algn="ctr"/>
            <a:r>
              <a:rPr lang="fr-FR" altLang="fr-FR" sz="1400">
                <a:latin typeface="Times New Roman" panose="02020603050405020304" pitchFamily="18" charset="0"/>
              </a:rPr>
              <a:t>AMU (IUT-IAE-DROIT)</a:t>
            </a:r>
          </a:p>
          <a:p>
            <a:pPr algn="ctr"/>
            <a:r>
              <a:rPr lang="fr-FR" altLang="fr-FR" sz="1400">
                <a:latin typeface="Times New Roman" panose="02020603050405020304" pitchFamily="18" charset="0"/>
              </a:rPr>
              <a:t>KEDGE BS (2006…)</a:t>
            </a:r>
          </a:p>
          <a:p>
            <a:pPr algn="ctr"/>
            <a:r>
              <a:rPr lang="fr-FR" altLang="fr-FR" sz="1400">
                <a:latin typeface="Times New Roman" panose="02020603050405020304" pitchFamily="18" charset="0"/>
              </a:rPr>
              <a:t>Universités étrangères (US, Chine, Esp…)</a:t>
            </a:r>
          </a:p>
        </p:txBody>
      </p:sp>
      <p:sp>
        <p:nvSpPr>
          <p:cNvPr id="55302" name="ZoneTexte 6"/>
          <p:cNvSpPr txBox="1">
            <a:spLocks noChangeArrowheads="1"/>
          </p:cNvSpPr>
          <p:nvPr/>
        </p:nvSpPr>
        <p:spPr bwMode="auto">
          <a:xfrm>
            <a:off x="6816725" y="1359586"/>
            <a:ext cx="403225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fr-FR" altLang="fr-FR" sz="2400" dirty="0">
                <a:latin typeface="Times New Roman" panose="02020603050405020304" pitchFamily="18" charset="0"/>
              </a:rPr>
              <a:t>Administration </a:t>
            </a:r>
          </a:p>
          <a:p>
            <a:pPr algn="ctr"/>
            <a:r>
              <a:rPr lang="fr-FR" altLang="fr-FR" sz="1400" dirty="0">
                <a:latin typeface="Times New Roman" panose="02020603050405020304" pitchFamily="18" charset="0"/>
              </a:rPr>
              <a:t>Fondateur, Directeur puis co-Directeur LP Chargé de Projet Digital (ex LP M@NTIC) 2005-2019</a:t>
            </a:r>
          </a:p>
          <a:p>
            <a:pPr algn="ctr"/>
            <a:r>
              <a:rPr lang="fr-FR" altLang="fr-FR" sz="1400" dirty="0">
                <a:latin typeface="Times New Roman" panose="02020603050405020304" pitchFamily="18" charset="0"/>
              </a:rPr>
              <a:t>Co-responsable Etudes DUT GEA 2</a:t>
            </a:r>
            <a:r>
              <a:rPr lang="fr-FR" altLang="fr-FR" sz="1400" baseline="30000" dirty="0">
                <a:latin typeface="Times New Roman" panose="02020603050405020304" pitchFamily="18" charset="0"/>
              </a:rPr>
              <a:t>ième</a:t>
            </a:r>
            <a:r>
              <a:rPr lang="fr-FR" altLang="fr-FR" sz="1400" dirty="0">
                <a:latin typeface="Times New Roman" panose="02020603050405020304" pitchFamily="18" charset="0"/>
              </a:rPr>
              <a:t> année depuis 2015 </a:t>
            </a:r>
          </a:p>
          <a:p>
            <a:pPr algn="ctr"/>
            <a:r>
              <a:rPr lang="fr-FR" altLang="fr-FR" sz="1400" dirty="0">
                <a:latin typeface="Times New Roman" panose="02020603050405020304" pitchFamily="18" charset="0"/>
              </a:rPr>
              <a:t>Relations Internationales 2008-2009</a:t>
            </a:r>
          </a:p>
          <a:p>
            <a:pPr algn="ctr"/>
            <a:r>
              <a:rPr lang="fr-FR" altLang="fr-FR" sz="1400" dirty="0">
                <a:latin typeface="Times New Roman" panose="02020603050405020304" pitchFamily="18" charset="0"/>
              </a:rPr>
              <a:t>Responsable Qualité 2012-2013</a:t>
            </a:r>
          </a:p>
          <a:p>
            <a:pPr algn="ctr"/>
            <a:r>
              <a:rPr lang="fr-FR" altLang="fr-FR" sz="1400" dirty="0">
                <a:latin typeface="Times New Roman" panose="02020603050405020304" pitchFamily="18" charset="0"/>
              </a:rPr>
              <a:t>  </a:t>
            </a:r>
          </a:p>
          <a:p>
            <a:pPr algn="ctr"/>
            <a:endParaRPr lang="fr-FR" altLang="fr-FR" sz="1400" dirty="0">
              <a:latin typeface="Times New Roman" panose="02020603050405020304" pitchFamily="18" charset="0"/>
            </a:endParaRPr>
          </a:p>
        </p:txBody>
      </p:sp>
      <p:sp>
        <p:nvSpPr>
          <p:cNvPr id="55303" name="ZoneTexte 7"/>
          <p:cNvSpPr txBox="1">
            <a:spLocks noChangeArrowheads="1"/>
          </p:cNvSpPr>
          <p:nvPr/>
        </p:nvSpPr>
        <p:spPr bwMode="auto">
          <a:xfrm>
            <a:off x="6977064" y="3606801"/>
            <a:ext cx="35845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fr-FR" altLang="fr-FR" sz="2400" dirty="0">
                <a:latin typeface="Times New Roman" panose="02020603050405020304" pitchFamily="18" charset="0"/>
              </a:rPr>
              <a:t>Consulting </a:t>
            </a:r>
            <a:r>
              <a:rPr lang="fr-FR" altLang="fr-FR" sz="1400" dirty="0">
                <a:latin typeface="Times New Roman" panose="02020603050405020304" pitchFamily="18" charset="0"/>
              </a:rPr>
              <a:t>(1999…)</a:t>
            </a:r>
          </a:p>
          <a:p>
            <a:pPr algn="ctr"/>
            <a:r>
              <a:rPr lang="fr-FR" altLang="fr-FR" sz="1400" dirty="0">
                <a:latin typeface="Times New Roman" panose="02020603050405020304" pitchFamily="18" charset="0"/>
              </a:rPr>
              <a:t>Manager Délégué</a:t>
            </a:r>
          </a:p>
          <a:p>
            <a:pPr algn="ctr"/>
            <a:r>
              <a:rPr lang="fr-FR" altLang="fr-FR" sz="1400" dirty="0">
                <a:latin typeface="Times New Roman" panose="02020603050405020304" pitchFamily="18" charset="0"/>
              </a:rPr>
              <a:t>Circuit ATP – WTA (Open13, Open de Nice Côte d’Azur, WTA Brussels Open, BNP Paribas Masters, Open de Lyon…)</a:t>
            </a:r>
          </a:p>
          <a:p>
            <a:pPr algn="ctr"/>
            <a:r>
              <a:rPr lang="fr-FR" altLang="fr-FR" sz="1400" dirty="0">
                <a:latin typeface="Times New Roman" panose="02020603050405020304" pitchFamily="18" charset="0"/>
              </a:rPr>
              <a:t>Consultant Stratégie et Marketing Sportif pour OM</a:t>
            </a:r>
          </a:p>
          <a:p>
            <a:pPr algn="ctr"/>
            <a:r>
              <a:rPr lang="fr-FR" altLang="fr-FR" sz="1400" dirty="0">
                <a:latin typeface="Times New Roman" panose="02020603050405020304" pitchFamily="18" charset="0"/>
              </a:rPr>
              <a:t>PSG</a:t>
            </a:r>
          </a:p>
          <a:p>
            <a:pPr algn="ctr"/>
            <a:r>
              <a:rPr lang="fr-FR" altLang="fr-FR" sz="1400" dirty="0">
                <a:latin typeface="Times New Roman" panose="02020603050405020304" pitchFamily="18" charset="0"/>
              </a:rPr>
              <a:t>BNP Paribas</a:t>
            </a:r>
          </a:p>
          <a:p>
            <a:pPr algn="ctr"/>
            <a:r>
              <a:rPr lang="fr-FR" altLang="fr-FR" sz="1400" dirty="0">
                <a:latin typeface="Times New Roman" panose="02020603050405020304" pitchFamily="18" charset="0"/>
              </a:rPr>
              <a:t>Chroniqueur </a:t>
            </a:r>
          </a:p>
          <a:p>
            <a:pPr algn="ctr"/>
            <a:r>
              <a:rPr lang="fr-FR" altLang="fr-FR" sz="1400" dirty="0">
                <a:latin typeface="Times New Roman" panose="02020603050405020304" pitchFamily="18" charset="0"/>
              </a:rPr>
              <a:t>Média</a:t>
            </a:r>
          </a:p>
          <a:p>
            <a:pPr algn="ctr"/>
            <a:r>
              <a:rPr lang="fr-FR" altLang="fr-FR" sz="1400" dirty="0">
                <a:latin typeface="Times New Roman" panose="02020603050405020304" pitchFamily="18" charset="0"/>
              </a:rPr>
              <a:t>Le Figaro/Sport24, France Football, L’Equipe, Le Monde – The Conversation ...</a:t>
            </a:r>
          </a:p>
        </p:txBody>
      </p:sp>
      <p:sp>
        <p:nvSpPr>
          <p:cNvPr id="55304" name="ZoneTexte 4"/>
          <p:cNvSpPr txBox="1">
            <a:spLocks noChangeArrowheads="1"/>
          </p:cNvSpPr>
          <p:nvPr/>
        </p:nvSpPr>
        <p:spPr bwMode="auto">
          <a:xfrm>
            <a:off x="3259138" y="5108575"/>
            <a:ext cx="3313112"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fr-FR" altLang="fr-FR" sz="2400">
                <a:latin typeface="Times New Roman" panose="02020603050405020304" pitchFamily="18" charset="0"/>
              </a:rPr>
              <a:t>Elu Dirigeant </a:t>
            </a:r>
            <a:r>
              <a:rPr lang="fr-FR" altLang="fr-FR" sz="1400">
                <a:latin typeface="Times New Roman" panose="02020603050405020304" pitchFamily="18" charset="0"/>
              </a:rPr>
              <a:t>(2017…)</a:t>
            </a:r>
          </a:p>
          <a:p>
            <a:pPr algn="ctr"/>
            <a:r>
              <a:rPr lang="fr-FR" altLang="fr-FR" sz="1400">
                <a:latin typeface="Times New Roman" panose="02020603050405020304" pitchFamily="18" charset="0"/>
              </a:rPr>
              <a:t>Membre du Comité Exécutif de la Fédération Française de Tennis en charge du développement économique et Département R&amp;D</a:t>
            </a:r>
          </a:p>
          <a:p>
            <a:pPr algn="ctr"/>
            <a:endParaRPr lang="fr-FR" altLang="fr-FR" sz="1400">
              <a:latin typeface="Times New Roman" panose="02020603050405020304" pitchFamily="18" charset="0"/>
            </a:endParaRPr>
          </a:p>
        </p:txBody>
      </p:sp>
    </p:spTree>
    <p:extLst>
      <p:ext uri="{BB962C8B-B14F-4D97-AF65-F5344CB8AC3E}">
        <p14:creationId xmlns:p14="http://schemas.microsoft.com/office/powerpoint/2010/main" val="258238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794897" y="624110"/>
            <a:ext cx="9712998" cy="1280890"/>
          </a:xfrm>
        </p:spPr>
        <p:txBody>
          <a:bodyPr>
            <a:normAutofit/>
          </a:bodyPr>
          <a:lstStyle/>
          <a:p>
            <a:pPr eaLnBrk="1" hangingPunct="1">
              <a:defRPr/>
            </a:pPr>
            <a:r>
              <a:rPr lang="fr-FR" altLang="fr-FR" b="1" dirty="0"/>
              <a:t>Boîte à idées </a:t>
            </a:r>
            <a:br>
              <a:rPr lang="fr-FR" altLang="fr-FR" dirty="0"/>
            </a:br>
            <a:endParaRPr lang="fr-FR" altLang="fr-FR"/>
          </a:p>
        </p:txBody>
      </p:sp>
      <p:graphicFrame>
        <p:nvGraphicFramePr>
          <p:cNvPr id="28677" name="Rectangle 3">
            <a:extLst>
              <a:ext uri="{FF2B5EF4-FFF2-40B4-BE49-F238E27FC236}">
                <a16:creationId xmlns:a16="http://schemas.microsoft.com/office/drawing/2014/main" id="{179EF02E-3845-40AA-BD60-F3E38C601242}"/>
              </a:ext>
            </a:extLst>
          </p:cNvPr>
          <p:cNvGraphicFramePr>
            <a:graphicFrameLocks noGrp="1"/>
          </p:cNvGraphicFramePr>
          <p:nvPr>
            <p:ph idx="1"/>
            <p:extLst>
              <p:ext uri="{D42A27DB-BD31-4B8C-83A1-F6EECF244321}">
                <p14:modId xmlns:p14="http://schemas.microsoft.com/office/powerpoint/2010/main" val="599054278"/>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0039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aphicFrame>
        <p:nvGraphicFramePr>
          <p:cNvPr id="32773" name="Rectangle 3">
            <a:extLst>
              <a:ext uri="{FF2B5EF4-FFF2-40B4-BE49-F238E27FC236}">
                <a16:creationId xmlns:a16="http://schemas.microsoft.com/office/drawing/2014/main" id="{7358B3D6-48E3-4C69-B23A-FD3E1D97D54F}"/>
              </a:ext>
            </a:extLst>
          </p:cNvPr>
          <p:cNvGraphicFramePr>
            <a:graphicFrameLocks noGrp="1"/>
          </p:cNvGraphicFramePr>
          <p:nvPr>
            <p:ph idx="1"/>
            <p:extLst>
              <p:ext uri="{D42A27DB-BD31-4B8C-83A1-F6EECF244321}">
                <p14:modId xmlns:p14="http://schemas.microsoft.com/office/powerpoint/2010/main" val="2414852248"/>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977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aphicFrame>
        <p:nvGraphicFramePr>
          <p:cNvPr id="33802" name="Rectangle 3">
            <a:extLst>
              <a:ext uri="{FF2B5EF4-FFF2-40B4-BE49-F238E27FC236}">
                <a16:creationId xmlns:a16="http://schemas.microsoft.com/office/drawing/2014/main" id="{4F9043DF-945F-4DAB-B97F-084971E21814}"/>
              </a:ext>
            </a:extLst>
          </p:cNvPr>
          <p:cNvGraphicFramePr>
            <a:graphicFrameLocks noGrp="1"/>
          </p:cNvGraphicFramePr>
          <p:nvPr>
            <p:ph idx="1"/>
            <p:extLst>
              <p:ext uri="{D42A27DB-BD31-4B8C-83A1-F6EECF244321}">
                <p14:modId xmlns:p14="http://schemas.microsoft.com/office/powerpoint/2010/main" val="1909935310"/>
              </p:ext>
            </p:extLst>
          </p:nvPr>
        </p:nvGraphicFramePr>
        <p:xfrm>
          <a:off x="1794897" y="960583"/>
          <a:ext cx="8987404" cy="4916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4036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92925" y="3979877"/>
            <a:ext cx="8911687" cy="778589"/>
          </a:xfrm>
        </p:spPr>
        <p:txBody>
          <a:bodyPr anchor="b">
            <a:normAutofit/>
          </a:bodyPr>
          <a:lstStyle/>
          <a:p>
            <a:pPr>
              <a:defRPr/>
            </a:pPr>
            <a:r>
              <a:rPr lang="fr-FR" sz="2800" b="1"/>
              <a:t>La clé : le besoin </a:t>
            </a:r>
          </a:p>
        </p:txBody>
      </p:sp>
      <p:sp>
        <p:nvSpPr>
          <p:cNvPr id="3" name="Espace réservé du contenu 2"/>
          <p:cNvSpPr>
            <a:spLocks noGrp="1"/>
          </p:cNvSpPr>
          <p:nvPr>
            <p:ph idx="1"/>
          </p:nvPr>
        </p:nvSpPr>
        <p:spPr>
          <a:xfrm>
            <a:off x="2589212" y="4845585"/>
            <a:ext cx="8915400" cy="1280890"/>
          </a:xfrm>
        </p:spPr>
        <p:txBody>
          <a:bodyPr>
            <a:normAutofit/>
          </a:bodyPr>
          <a:lstStyle/>
          <a:p>
            <a:pPr marL="0" indent="0">
              <a:buNone/>
              <a:defRPr/>
            </a:pPr>
            <a:r>
              <a:rPr lang="fr-FR" b="1"/>
              <a:t>Créer ou mieux satisfaire un besoin de consommation !</a:t>
            </a:r>
          </a:p>
          <a:p>
            <a:pPr marL="0" indent="0">
              <a:buNone/>
              <a:defRPr/>
            </a:pPr>
            <a:endParaRPr lang="fr-FR" b="1"/>
          </a:p>
          <a:p>
            <a:pPr marL="0" indent="0">
              <a:buNone/>
              <a:defRPr/>
            </a:pPr>
            <a:r>
              <a:rPr lang="fr-FR" b="1"/>
              <a:t>CAS </a:t>
            </a:r>
            <a:r>
              <a:rPr lang="fr-FR" b="1" err="1"/>
              <a:t>lSee</a:t>
            </a:r>
            <a:endParaRPr lang="fr-FR" b="1"/>
          </a:p>
        </p:txBody>
      </p:sp>
      <p:pic>
        <p:nvPicPr>
          <p:cNvPr id="5" name="Image 4"/>
          <p:cNvPicPr>
            <a:picLocks noChangeAspect="1"/>
          </p:cNvPicPr>
          <p:nvPr/>
        </p:nvPicPr>
        <p:blipFill>
          <a:blip r:embed="rId2"/>
          <a:stretch>
            <a:fillRect/>
          </a:stretch>
        </p:blipFill>
        <p:spPr>
          <a:xfrm>
            <a:off x="2580800" y="616548"/>
            <a:ext cx="4287996" cy="3215997"/>
          </a:xfrm>
          <a:prstGeom prst="rect">
            <a:avLst/>
          </a:prstGeom>
        </p:spPr>
      </p:pic>
      <p:pic>
        <p:nvPicPr>
          <p:cNvPr id="4" name="Imag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0528" y="798787"/>
            <a:ext cx="4287996" cy="2851516"/>
          </a:xfrm>
          <a:prstGeom prst="rect">
            <a:avLst/>
          </a:prstGeom>
          <a:solidFill>
            <a:srgbClr val="FFFFFF"/>
          </a:solidFill>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062891606"/>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Imag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4780" y="643467"/>
            <a:ext cx="7282439" cy="5571066"/>
          </a:xfrm>
          <a:prstGeom prst="rect">
            <a:avLst/>
          </a:prstGeom>
        </p:spPr>
      </p:pic>
    </p:spTree>
    <p:extLst>
      <p:ext uri="{BB962C8B-B14F-4D97-AF65-F5344CB8AC3E}">
        <p14:creationId xmlns:p14="http://schemas.microsoft.com/office/powerpoint/2010/main" val="3106333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ce réservé du contenu 4" descr="Une image contenant personne, intérieur&#10;&#10;Description générée automatiquement">
            <a:extLst>
              <a:ext uri="{FF2B5EF4-FFF2-40B4-BE49-F238E27FC236}">
                <a16:creationId xmlns:a16="http://schemas.microsoft.com/office/drawing/2014/main" id="{51200110-CF26-44C7-92C2-10CE1AA3174A}"/>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r="-2" b="-2"/>
          <a:stretch/>
        </p:blipFill>
        <p:spPr>
          <a:xfrm>
            <a:off x="-8825" y="-5610"/>
            <a:ext cx="12192000" cy="6858000"/>
          </a:xfrm>
          <a:prstGeom prst="rect">
            <a:avLst/>
          </a:prstGeom>
        </p:spPr>
      </p:pic>
      <p:sp>
        <p:nvSpPr>
          <p:cNvPr id="19" name="Content Placeholder 8">
            <a:extLst>
              <a:ext uri="{FF2B5EF4-FFF2-40B4-BE49-F238E27FC236}">
                <a16:creationId xmlns:a16="http://schemas.microsoft.com/office/drawing/2014/main" id="{29CC2C6F-2CC3-4D84-A54A-8981377C994F}"/>
              </a:ext>
            </a:extLst>
          </p:cNvPr>
          <p:cNvSpPr>
            <a:spLocks noGrp="1"/>
          </p:cNvSpPr>
          <p:nvPr>
            <p:ph idx="1"/>
          </p:nvPr>
        </p:nvSpPr>
        <p:spPr>
          <a:xfrm>
            <a:off x="2589212" y="4451926"/>
            <a:ext cx="3275879" cy="554183"/>
          </a:xfrm>
        </p:spPr>
        <p:txBody>
          <a:bodyPr>
            <a:normAutofit/>
          </a:bodyPr>
          <a:lstStyle/>
          <a:p>
            <a:pPr>
              <a:buClr>
                <a:srgbClr val="E6FD48"/>
              </a:buClr>
            </a:pPr>
            <a:r>
              <a:rPr lang="en-US" b="1" dirty="0">
                <a:solidFill>
                  <a:schemeClr val="accent5"/>
                </a:solidFill>
              </a:rPr>
              <a:t>Proposition de </a:t>
            </a:r>
            <a:r>
              <a:rPr lang="en-US" b="1" dirty="0" err="1">
                <a:solidFill>
                  <a:schemeClr val="accent5"/>
                </a:solidFill>
              </a:rPr>
              <a:t>valeur</a:t>
            </a:r>
            <a:r>
              <a:rPr lang="en-US" b="1" dirty="0">
                <a:solidFill>
                  <a:schemeClr val="accent5"/>
                </a:solidFill>
              </a:rPr>
              <a:t> ? </a:t>
            </a:r>
          </a:p>
        </p:txBody>
      </p:sp>
    </p:spTree>
    <p:extLst>
      <p:ext uri="{BB962C8B-B14F-4D97-AF65-F5344CB8AC3E}">
        <p14:creationId xmlns:p14="http://schemas.microsoft.com/office/powerpoint/2010/main" val="3178866268"/>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re 3"/>
          <p:cNvSpPr>
            <a:spLocks noGrp="1"/>
          </p:cNvSpPr>
          <p:nvPr>
            <p:ph type="ctrTitle"/>
          </p:nvPr>
        </p:nvSpPr>
        <p:spPr>
          <a:xfrm>
            <a:off x="987215" y="1318591"/>
            <a:ext cx="5102159" cy="4220820"/>
          </a:xfrm>
        </p:spPr>
        <p:txBody>
          <a:bodyPr anchor="ctr">
            <a:normAutofit/>
          </a:bodyPr>
          <a:lstStyle/>
          <a:p>
            <a:r>
              <a:rPr lang="fr-FR" b="1">
                <a:solidFill>
                  <a:srgbClr val="FFFFFF"/>
                </a:solidFill>
              </a:rPr>
              <a:t>Comment ?</a:t>
            </a:r>
          </a:p>
        </p:txBody>
      </p:sp>
    </p:spTree>
    <p:extLst>
      <p:ext uri="{BB962C8B-B14F-4D97-AF65-F5344CB8AC3E}">
        <p14:creationId xmlns:p14="http://schemas.microsoft.com/office/powerpoint/2010/main" val="3118744025"/>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1217056" y="1093380"/>
            <a:ext cx="3068182" cy="4671240"/>
          </a:xfrm>
        </p:spPr>
        <p:txBody>
          <a:bodyPr anchor="ctr">
            <a:normAutofit/>
          </a:bodyPr>
          <a:lstStyle/>
          <a:p>
            <a:pPr algn="r" eaLnBrk="1" hangingPunct="1">
              <a:defRPr/>
            </a:pPr>
            <a:r>
              <a:rPr lang="fr-FR" altLang="fr-FR" sz="3100" b="1"/>
              <a:t>I La démarche d’entreprendre</a:t>
            </a:r>
          </a:p>
        </p:txBody>
      </p:sp>
      <p:sp>
        <p:nvSpPr>
          <p:cNvPr id="21507" name="Rectangle 3"/>
          <p:cNvSpPr>
            <a:spLocks noGrp="1" noRot="1" noChangeArrowheads="1"/>
          </p:cNvSpPr>
          <p:nvPr>
            <p:ph idx="1"/>
          </p:nvPr>
        </p:nvSpPr>
        <p:spPr>
          <a:xfrm>
            <a:off x="5285509" y="1093380"/>
            <a:ext cx="6219103" cy="4679250"/>
          </a:xfrm>
        </p:spPr>
        <p:txBody>
          <a:bodyPr anchor="ctr">
            <a:normAutofit/>
          </a:bodyPr>
          <a:lstStyle/>
          <a:p>
            <a:pPr eaLnBrk="1" hangingPunct="1">
              <a:defRPr/>
            </a:pPr>
            <a:r>
              <a:rPr lang="fr-FR" altLang="fr-FR" b="1"/>
              <a:t>SCHUMPETER 1883-1950</a:t>
            </a:r>
            <a:r>
              <a:rPr lang="fr-FR" altLang="fr-FR"/>
              <a:t> </a:t>
            </a:r>
            <a:r>
              <a:rPr lang="fr-FR" altLang="fr-FR" b="1"/>
              <a:t>(~1930)</a:t>
            </a:r>
            <a:endParaRPr lang="fr-FR" altLang="fr-FR"/>
          </a:p>
          <a:p>
            <a:pPr lvl="1" eaLnBrk="1" hangingPunct="1">
              <a:defRPr/>
            </a:pPr>
            <a:r>
              <a:rPr lang="fr-FR" altLang="fr-FR"/>
              <a:t>« Tout être humain ayant vocation à </a:t>
            </a:r>
            <a:r>
              <a:rPr lang="fr-FR" altLang="fr-FR" b="1"/>
              <a:t>entreprendre</a:t>
            </a:r>
            <a:r>
              <a:rPr lang="fr-FR" altLang="fr-FR"/>
              <a:t> » ; </a:t>
            </a:r>
          </a:p>
          <a:p>
            <a:pPr lvl="1" eaLnBrk="1" hangingPunct="1">
              <a:defRPr/>
            </a:pPr>
            <a:r>
              <a:rPr lang="fr-FR" altLang="fr-FR"/>
              <a:t>« </a:t>
            </a:r>
            <a:r>
              <a:rPr lang="fr-FR" altLang="fr-FR" b="1"/>
              <a:t>l’entrepreneur innovateur</a:t>
            </a:r>
            <a:r>
              <a:rPr lang="fr-FR" altLang="fr-FR"/>
              <a:t> » ; </a:t>
            </a:r>
          </a:p>
          <a:p>
            <a:pPr lvl="1" eaLnBrk="1" hangingPunct="1">
              <a:defRPr/>
            </a:pPr>
            <a:r>
              <a:rPr lang="fr-FR" altLang="fr-FR"/>
              <a:t>« </a:t>
            </a:r>
            <a:r>
              <a:rPr lang="fr-FR" altLang="fr-FR" b="1"/>
              <a:t>esprit d’entreprise</a:t>
            </a:r>
            <a:r>
              <a:rPr lang="fr-FR" altLang="fr-FR"/>
              <a:t> » ;</a:t>
            </a:r>
          </a:p>
          <a:p>
            <a:pPr lvl="1" eaLnBrk="1" hangingPunct="1">
              <a:defRPr/>
            </a:pPr>
            <a:r>
              <a:rPr lang="fr-FR" altLang="fr-FR" b="1"/>
              <a:t>« destruction créatrice ».</a:t>
            </a:r>
          </a:p>
          <a:p>
            <a:pPr lvl="1" eaLnBrk="1" hangingPunct="1">
              <a:defRPr/>
            </a:pPr>
            <a:endParaRPr lang="fr-FR" altLang="fr-FR"/>
          </a:p>
          <a:p>
            <a:pPr lvl="1" eaLnBrk="1" hangingPunct="1">
              <a:buFont typeface="Wingdings" panose="05000000000000000000" pitchFamily="2" charset="2"/>
              <a:buNone/>
              <a:defRPr/>
            </a:pPr>
            <a:r>
              <a:rPr lang="fr-FR" altLang="fr-FR"/>
              <a:t>  La recherche constante de l’</a:t>
            </a:r>
            <a:r>
              <a:rPr lang="fr-FR" altLang="fr-FR" b="1"/>
              <a:t>innovation</a:t>
            </a:r>
            <a:r>
              <a:rPr lang="fr-FR" altLang="fr-FR"/>
              <a:t> (produits, techniques, marchés, organisation…) explique la dynamique du capitalisme.</a:t>
            </a:r>
          </a:p>
          <a:p>
            <a:pPr eaLnBrk="1" hangingPunct="1">
              <a:defRPr/>
            </a:pPr>
            <a:endParaRPr lang="fr-FR" altLang="fr-FR"/>
          </a:p>
          <a:p>
            <a:pPr eaLnBrk="1" hangingPunct="1">
              <a:defRPr/>
            </a:pPr>
            <a:endParaRPr lang="fr-FR" altLang="fr-FR"/>
          </a:p>
        </p:txBody>
      </p:sp>
    </p:spTree>
    <p:extLst>
      <p:ext uri="{BB962C8B-B14F-4D97-AF65-F5344CB8AC3E}">
        <p14:creationId xmlns:p14="http://schemas.microsoft.com/office/powerpoint/2010/main" val="403902307"/>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1217056" y="1093380"/>
            <a:ext cx="3068182" cy="4671240"/>
          </a:xfrm>
        </p:spPr>
        <p:txBody>
          <a:bodyPr anchor="ctr">
            <a:normAutofit/>
          </a:bodyPr>
          <a:lstStyle/>
          <a:p>
            <a:pPr algn="r" eaLnBrk="1" hangingPunct="1">
              <a:defRPr/>
            </a:pPr>
            <a:r>
              <a:rPr lang="fr-FR" altLang="fr-FR" b="1"/>
              <a:t>Définition</a:t>
            </a:r>
          </a:p>
        </p:txBody>
      </p:sp>
      <p:sp>
        <p:nvSpPr>
          <p:cNvPr id="22531" name="Rectangle 3"/>
          <p:cNvSpPr>
            <a:spLocks noGrp="1" noRot="1" noChangeArrowheads="1"/>
          </p:cNvSpPr>
          <p:nvPr>
            <p:ph idx="1"/>
          </p:nvPr>
        </p:nvSpPr>
        <p:spPr>
          <a:xfrm>
            <a:off x="5285509" y="1093380"/>
            <a:ext cx="6219103" cy="4679250"/>
          </a:xfrm>
        </p:spPr>
        <p:txBody>
          <a:bodyPr anchor="ctr">
            <a:normAutofit/>
          </a:bodyPr>
          <a:lstStyle/>
          <a:p>
            <a:pPr eaLnBrk="1" hangingPunct="1">
              <a:defRPr/>
            </a:pPr>
            <a:r>
              <a:rPr lang="fr-FR" altLang="fr-FR"/>
              <a:t>La démarche d’entreprendre traite de l’</a:t>
            </a:r>
            <a:r>
              <a:rPr lang="fr-FR" altLang="fr-FR" b="1"/>
              <a:t>entrepreneuriat</a:t>
            </a:r>
            <a:r>
              <a:rPr lang="fr-FR" altLang="fr-FR"/>
              <a:t>, c’est-à-dire de la démarche qui consiste à créer une entreprise et des capacités de « l’</a:t>
            </a:r>
            <a:r>
              <a:rPr lang="fr-FR" altLang="fr-FR" b="1"/>
              <a:t>entrepreneur</a:t>
            </a:r>
            <a:r>
              <a:rPr lang="fr-FR" altLang="fr-FR"/>
              <a:t> » à la développer.</a:t>
            </a:r>
          </a:p>
          <a:p>
            <a:pPr eaLnBrk="1" hangingPunct="1">
              <a:defRPr/>
            </a:pPr>
            <a:endParaRPr lang="fr-FR" altLang="fr-FR"/>
          </a:p>
          <a:p>
            <a:pPr eaLnBrk="1" hangingPunct="1">
              <a:defRPr/>
            </a:pPr>
            <a:r>
              <a:rPr lang="fr-FR" altLang="fr-FR"/>
              <a:t>Les auteurs sont divisés autour de la définition de l’entrepreneuriat :</a:t>
            </a:r>
          </a:p>
          <a:p>
            <a:pPr lvl="1" eaLnBrk="1" hangingPunct="1">
              <a:defRPr/>
            </a:pPr>
            <a:r>
              <a:rPr lang="fr-FR" altLang="fr-FR"/>
              <a:t>Création d’entreprises nouvelles qui génèrent de la richesse (objet de ce cours)</a:t>
            </a:r>
          </a:p>
          <a:p>
            <a:pPr lvl="1" eaLnBrk="1" hangingPunct="1">
              <a:defRPr/>
            </a:pPr>
            <a:r>
              <a:rPr lang="fr-FR" altLang="fr-FR"/>
              <a:t>Démarche créative conduisant à l’amélioration d’une organisation.</a:t>
            </a:r>
          </a:p>
          <a:p>
            <a:pPr eaLnBrk="1" hangingPunct="1">
              <a:defRPr/>
            </a:pPr>
            <a:endParaRPr lang="fr-FR" altLang="fr-FR"/>
          </a:p>
        </p:txBody>
      </p:sp>
    </p:spTree>
    <p:extLst>
      <p:ext uri="{BB962C8B-B14F-4D97-AF65-F5344CB8AC3E}">
        <p14:creationId xmlns:p14="http://schemas.microsoft.com/office/powerpoint/2010/main" val="1289999357"/>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1217056" y="1093380"/>
            <a:ext cx="3068182" cy="4671240"/>
          </a:xfrm>
        </p:spPr>
        <p:txBody>
          <a:bodyPr anchor="ctr">
            <a:normAutofit/>
          </a:bodyPr>
          <a:lstStyle/>
          <a:p>
            <a:pPr algn="r" eaLnBrk="1" hangingPunct="1">
              <a:defRPr/>
            </a:pPr>
            <a:r>
              <a:rPr lang="fr-FR" altLang="fr-FR" b="1"/>
              <a:t>Processus de création d’une entreprise</a:t>
            </a:r>
          </a:p>
        </p:txBody>
      </p:sp>
      <p:sp>
        <p:nvSpPr>
          <p:cNvPr id="23555" name="Rectangle 3"/>
          <p:cNvSpPr>
            <a:spLocks noGrp="1" noRot="1" noChangeArrowheads="1"/>
          </p:cNvSpPr>
          <p:nvPr>
            <p:ph idx="1"/>
          </p:nvPr>
        </p:nvSpPr>
        <p:spPr>
          <a:xfrm>
            <a:off x="5285509" y="1093380"/>
            <a:ext cx="6219103" cy="4679250"/>
          </a:xfrm>
        </p:spPr>
        <p:txBody>
          <a:bodyPr anchor="ctr">
            <a:normAutofit fontScale="92500"/>
          </a:bodyPr>
          <a:lstStyle/>
          <a:p>
            <a:pPr eaLnBrk="1" hangingPunct="1">
              <a:lnSpc>
                <a:spcPct val="90000"/>
              </a:lnSpc>
              <a:defRPr/>
            </a:pPr>
            <a:r>
              <a:rPr lang="fr-FR" altLang="fr-FR" sz="1300"/>
              <a:t>Analyser les éléments suivants :</a:t>
            </a:r>
          </a:p>
          <a:p>
            <a:pPr lvl="1" eaLnBrk="1" hangingPunct="1">
              <a:lnSpc>
                <a:spcPct val="90000"/>
              </a:lnSpc>
              <a:defRPr/>
            </a:pPr>
            <a:endParaRPr lang="fr-FR" altLang="fr-FR" sz="1300" b="1"/>
          </a:p>
          <a:p>
            <a:pPr lvl="1" eaLnBrk="1" hangingPunct="1">
              <a:lnSpc>
                <a:spcPct val="90000"/>
              </a:lnSpc>
              <a:defRPr/>
            </a:pPr>
            <a:r>
              <a:rPr lang="fr-FR" altLang="fr-FR" sz="1300" b="1"/>
              <a:t>Origine</a:t>
            </a:r>
            <a:r>
              <a:rPr lang="fr-FR" altLang="fr-FR" sz="1300"/>
              <a:t>s de l’idée qui conduit à la décision de créer une entreprise ;</a:t>
            </a:r>
          </a:p>
          <a:p>
            <a:pPr lvl="1" eaLnBrk="1" hangingPunct="1">
              <a:lnSpc>
                <a:spcPct val="90000"/>
              </a:lnSpc>
              <a:defRPr/>
            </a:pPr>
            <a:endParaRPr lang="fr-FR" altLang="fr-FR" sz="1300" b="1"/>
          </a:p>
          <a:p>
            <a:pPr lvl="1" eaLnBrk="1" hangingPunct="1">
              <a:lnSpc>
                <a:spcPct val="90000"/>
              </a:lnSpc>
              <a:defRPr/>
            </a:pPr>
            <a:r>
              <a:rPr lang="fr-FR" altLang="fr-FR" sz="1300" b="1"/>
              <a:t>Mise à l’épreuve </a:t>
            </a:r>
            <a:r>
              <a:rPr lang="fr-FR" altLang="fr-FR" sz="1300"/>
              <a:t>de cette idée et validation</a:t>
            </a:r>
          </a:p>
          <a:p>
            <a:pPr lvl="1" eaLnBrk="1" hangingPunct="1">
              <a:lnSpc>
                <a:spcPct val="90000"/>
              </a:lnSpc>
              <a:defRPr/>
            </a:pPr>
            <a:endParaRPr lang="fr-FR" altLang="fr-FR" sz="1300" b="1"/>
          </a:p>
          <a:p>
            <a:pPr lvl="1" eaLnBrk="1" hangingPunct="1">
              <a:lnSpc>
                <a:spcPct val="90000"/>
              </a:lnSpc>
              <a:defRPr/>
            </a:pPr>
            <a:r>
              <a:rPr lang="fr-FR" altLang="fr-FR" sz="1300" b="1"/>
              <a:t>Choix des moyens </a:t>
            </a:r>
            <a:r>
              <a:rPr lang="fr-FR" altLang="fr-FR" sz="1300"/>
              <a:t>d’accès au marché : sous-traitance, franchise…</a:t>
            </a:r>
          </a:p>
          <a:p>
            <a:pPr lvl="1" eaLnBrk="1" hangingPunct="1">
              <a:lnSpc>
                <a:spcPct val="90000"/>
              </a:lnSpc>
              <a:defRPr/>
            </a:pPr>
            <a:endParaRPr lang="fr-FR" altLang="fr-FR" sz="1300" b="1"/>
          </a:p>
          <a:p>
            <a:pPr lvl="1" eaLnBrk="1" hangingPunct="1">
              <a:lnSpc>
                <a:spcPct val="90000"/>
              </a:lnSpc>
              <a:defRPr/>
            </a:pPr>
            <a:r>
              <a:rPr lang="fr-FR" altLang="fr-FR" sz="1300" b="1"/>
              <a:t>Mise en place des ressources </a:t>
            </a:r>
            <a:r>
              <a:rPr lang="fr-FR" altLang="fr-FR" sz="1300"/>
              <a:t>nécessaires (capitaux, clientèle, fournisseurs, locaux et personnel) ;</a:t>
            </a:r>
          </a:p>
          <a:p>
            <a:pPr lvl="1" eaLnBrk="1" hangingPunct="1">
              <a:lnSpc>
                <a:spcPct val="90000"/>
              </a:lnSpc>
              <a:defRPr/>
            </a:pPr>
            <a:endParaRPr lang="fr-FR" altLang="fr-FR" sz="1300" b="1"/>
          </a:p>
          <a:p>
            <a:pPr lvl="1" eaLnBrk="1" hangingPunct="1">
              <a:lnSpc>
                <a:spcPct val="90000"/>
              </a:lnSpc>
              <a:defRPr/>
            </a:pPr>
            <a:r>
              <a:rPr lang="fr-FR" altLang="fr-FR" sz="1300" b="1"/>
              <a:t>Lancement commercial </a:t>
            </a:r>
            <a:r>
              <a:rPr lang="fr-FR" altLang="fr-FR" sz="1300"/>
              <a:t>et premières ventes ;</a:t>
            </a:r>
          </a:p>
          <a:p>
            <a:pPr lvl="1" eaLnBrk="1" hangingPunct="1">
              <a:lnSpc>
                <a:spcPct val="90000"/>
              </a:lnSpc>
              <a:defRPr/>
            </a:pPr>
            <a:endParaRPr lang="fr-FR" altLang="fr-FR" sz="1300"/>
          </a:p>
          <a:p>
            <a:pPr lvl="1" eaLnBrk="1" hangingPunct="1">
              <a:lnSpc>
                <a:spcPct val="90000"/>
              </a:lnSpc>
              <a:defRPr/>
            </a:pPr>
            <a:r>
              <a:rPr lang="fr-FR" altLang="fr-FR" sz="1300"/>
              <a:t>Choix des </a:t>
            </a:r>
            <a:r>
              <a:rPr lang="fr-FR" altLang="fr-FR" sz="1300" b="1"/>
              <a:t>stratégies de croissance </a:t>
            </a:r>
            <a:r>
              <a:rPr lang="fr-FR" altLang="fr-FR" sz="1300"/>
              <a:t>;</a:t>
            </a:r>
          </a:p>
          <a:p>
            <a:pPr lvl="1" eaLnBrk="1" hangingPunct="1">
              <a:lnSpc>
                <a:spcPct val="90000"/>
              </a:lnSpc>
              <a:defRPr/>
            </a:pPr>
            <a:endParaRPr lang="fr-FR" altLang="fr-FR" sz="1300"/>
          </a:p>
          <a:p>
            <a:pPr lvl="1" eaLnBrk="1" hangingPunct="1">
              <a:lnSpc>
                <a:spcPct val="90000"/>
              </a:lnSpc>
              <a:defRPr/>
            </a:pPr>
            <a:r>
              <a:rPr lang="fr-FR" altLang="fr-FR" sz="1300"/>
              <a:t>Eventuellement, possibilités de </a:t>
            </a:r>
            <a:r>
              <a:rPr lang="fr-FR" altLang="fr-FR" sz="1300" b="1"/>
              <a:t>sortie</a:t>
            </a:r>
            <a:r>
              <a:rPr lang="fr-FR" altLang="fr-FR" sz="1300"/>
              <a:t> (introduction en bourse, faillite, liquidation volontaire, cession aux salariés ou à des tiers).</a:t>
            </a:r>
          </a:p>
          <a:p>
            <a:pPr eaLnBrk="1" hangingPunct="1">
              <a:lnSpc>
                <a:spcPct val="90000"/>
              </a:lnSpc>
              <a:defRPr/>
            </a:pPr>
            <a:endParaRPr lang="fr-FR" altLang="fr-FR" sz="1300"/>
          </a:p>
          <a:p>
            <a:pPr eaLnBrk="1" hangingPunct="1">
              <a:lnSpc>
                <a:spcPct val="90000"/>
              </a:lnSpc>
              <a:defRPr/>
            </a:pPr>
            <a:endParaRPr lang="fr-FR" altLang="fr-FR" sz="1300"/>
          </a:p>
        </p:txBody>
      </p:sp>
    </p:spTree>
    <p:extLst>
      <p:ext uri="{BB962C8B-B14F-4D97-AF65-F5344CB8AC3E}">
        <p14:creationId xmlns:p14="http://schemas.microsoft.com/office/powerpoint/2010/main" val="161344167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259893" y="3101093"/>
            <a:ext cx="2454052" cy="3029344"/>
          </a:xfrm>
        </p:spPr>
        <p:txBody>
          <a:bodyPr>
            <a:normAutofit/>
          </a:bodyPr>
          <a:lstStyle/>
          <a:p>
            <a:pPr>
              <a:defRPr/>
            </a:pPr>
            <a:r>
              <a:rPr lang="fr-FR" sz="3200" b="1" dirty="0">
                <a:solidFill>
                  <a:schemeClr val="accent1"/>
                </a:solidFill>
              </a:rPr>
              <a:t>Règles du jeu </a:t>
            </a:r>
          </a:p>
        </p:txBody>
      </p:sp>
      <p:graphicFrame>
        <p:nvGraphicFramePr>
          <p:cNvPr id="5" name="Espace réservé du contenu 2">
            <a:extLst>
              <a:ext uri="{FF2B5EF4-FFF2-40B4-BE49-F238E27FC236}">
                <a16:creationId xmlns:a16="http://schemas.microsoft.com/office/drawing/2014/main" id="{446D6C79-E86D-450C-B803-7FB32E52F1D5}"/>
              </a:ext>
            </a:extLst>
          </p:cNvPr>
          <p:cNvGraphicFramePr>
            <a:graphicFrameLocks noGrp="1"/>
          </p:cNvGraphicFramePr>
          <p:nvPr>
            <p:ph idx="1"/>
            <p:extLst>
              <p:ext uri="{D42A27DB-BD31-4B8C-83A1-F6EECF244321}">
                <p14:modId xmlns:p14="http://schemas.microsoft.com/office/powerpoint/2010/main" val="253752740"/>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4230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1217056" y="1093380"/>
            <a:ext cx="3068182" cy="4671240"/>
          </a:xfrm>
        </p:spPr>
        <p:txBody>
          <a:bodyPr anchor="ctr">
            <a:normAutofit/>
          </a:bodyPr>
          <a:lstStyle/>
          <a:p>
            <a:pPr algn="r" eaLnBrk="1" hangingPunct="1">
              <a:defRPr/>
            </a:pPr>
            <a:r>
              <a:rPr lang="fr-FR" altLang="fr-FR" b="1" dirty="0"/>
              <a:t>Avant la création : se poser des questions ?</a:t>
            </a:r>
            <a:endParaRPr lang="fr-FR" altLang="fr-FR" b="1"/>
          </a:p>
        </p:txBody>
      </p:sp>
      <p:sp>
        <p:nvSpPr>
          <p:cNvPr id="24579" name="Rectangle 3"/>
          <p:cNvSpPr>
            <a:spLocks noGrp="1" noRot="1" noChangeArrowheads="1"/>
          </p:cNvSpPr>
          <p:nvPr>
            <p:ph idx="1"/>
          </p:nvPr>
        </p:nvSpPr>
        <p:spPr>
          <a:xfrm>
            <a:off x="5285509" y="1093380"/>
            <a:ext cx="6219103" cy="4679250"/>
          </a:xfrm>
        </p:spPr>
        <p:txBody>
          <a:bodyPr anchor="ctr">
            <a:normAutofit lnSpcReduction="10000"/>
          </a:bodyPr>
          <a:lstStyle/>
          <a:p>
            <a:pPr eaLnBrk="1" hangingPunct="1">
              <a:lnSpc>
                <a:spcPct val="90000"/>
              </a:lnSpc>
              <a:defRPr/>
            </a:pPr>
            <a:r>
              <a:rPr lang="fr-FR" altLang="fr-FR" sz="1400"/>
              <a:t>Ai-je envie de créer mon entreprise ; ai-je ou non la vocation, travailler pour quoi faire ? :</a:t>
            </a:r>
          </a:p>
          <a:p>
            <a:pPr lvl="1" eaLnBrk="1" hangingPunct="1">
              <a:lnSpc>
                <a:spcPct val="90000"/>
              </a:lnSpc>
              <a:defRPr/>
            </a:pPr>
            <a:endParaRPr lang="fr-FR" altLang="fr-FR" sz="1400"/>
          </a:p>
          <a:p>
            <a:pPr lvl="1" eaLnBrk="1" hangingPunct="1">
              <a:lnSpc>
                <a:spcPct val="90000"/>
              </a:lnSpc>
              <a:defRPr/>
            </a:pPr>
            <a:r>
              <a:rPr lang="fr-FR" altLang="fr-FR" sz="1400"/>
              <a:t>Responsabilités (en avoir ? ; partager ? ; à prendre ? …)</a:t>
            </a:r>
          </a:p>
          <a:p>
            <a:pPr lvl="1" eaLnBrk="1" hangingPunct="1">
              <a:lnSpc>
                <a:spcPct val="90000"/>
              </a:lnSpc>
              <a:defRPr/>
            </a:pPr>
            <a:endParaRPr lang="fr-FR" altLang="fr-FR" sz="1400"/>
          </a:p>
          <a:p>
            <a:pPr lvl="1" eaLnBrk="1" hangingPunct="1">
              <a:lnSpc>
                <a:spcPct val="90000"/>
              </a:lnSpc>
              <a:defRPr/>
            </a:pPr>
            <a:r>
              <a:rPr lang="fr-FR" altLang="fr-FR" sz="1400"/>
              <a:t>Autonomie (en avoir ? ; être solitaire ? …)</a:t>
            </a:r>
          </a:p>
          <a:p>
            <a:pPr lvl="1" eaLnBrk="1" hangingPunct="1">
              <a:lnSpc>
                <a:spcPct val="90000"/>
              </a:lnSpc>
              <a:defRPr/>
            </a:pPr>
            <a:endParaRPr lang="fr-FR" altLang="fr-FR" sz="1400"/>
          </a:p>
          <a:p>
            <a:pPr lvl="1" eaLnBrk="1" hangingPunct="1">
              <a:lnSpc>
                <a:spcPct val="90000"/>
              </a:lnSpc>
              <a:defRPr/>
            </a:pPr>
            <a:r>
              <a:rPr lang="fr-FR" altLang="fr-FR" sz="1400"/>
              <a:t>Créativité (qu’est ce que c’est ? en avoir ? Goût du risque ? …)</a:t>
            </a:r>
          </a:p>
          <a:p>
            <a:pPr lvl="1" eaLnBrk="1" hangingPunct="1">
              <a:lnSpc>
                <a:spcPct val="90000"/>
              </a:lnSpc>
              <a:defRPr/>
            </a:pPr>
            <a:endParaRPr lang="fr-FR" altLang="fr-FR" sz="1400"/>
          </a:p>
          <a:p>
            <a:pPr lvl="1" eaLnBrk="1" hangingPunct="1">
              <a:lnSpc>
                <a:spcPct val="90000"/>
              </a:lnSpc>
              <a:defRPr/>
            </a:pPr>
            <a:r>
              <a:rPr lang="fr-FR" altLang="fr-FR" sz="1400"/>
              <a:t>Relations sociales (fibre commerciale ? Esprit d’équipe ? Investissement temps ? …)</a:t>
            </a:r>
          </a:p>
          <a:p>
            <a:pPr lvl="1" eaLnBrk="1" hangingPunct="1">
              <a:lnSpc>
                <a:spcPct val="90000"/>
              </a:lnSpc>
              <a:defRPr/>
            </a:pPr>
            <a:endParaRPr lang="fr-FR" altLang="fr-FR" sz="1400"/>
          </a:p>
          <a:p>
            <a:pPr lvl="1" eaLnBrk="1" hangingPunct="1">
              <a:lnSpc>
                <a:spcPct val="90000"/>
              </a:lnSpc>
              <a:defRPr/>
            </a:pPr>
            <a:r>
              <a:rPr lang="fr-FR" altLang="fr-FR" sz="1400"/>
              <a:t>Rémunération (sacrifice ? ; variable ? …)</a:t>
            </a:r>
          </a:p>
          <a:p>
            <a:pPr lvl="1" eaLnBrk="1" hangingPunct="1">
              <a:lnSpc>
                <a:spcPct val="90000"/>
              </a:lnSpc>
              <a:defRPr/>
            </a:pPr>
            <a:endParaRPr lang="fr-FR" altLang="fr-FR" sz="1400"/>
          </a:p>
          <a:p>
            <a:pPr lvl="1" eaLnBrk="1" hangingPunct="1">
              <a:lnSpc>
                <a:spcPct val="90000"/>
              </a:lnSpc>
              <a:defRPr/>
            </a:pPr>
            <a:r>
              <a:rPr lang="fr-FR" altLang="fr-FR" sz="1400"/>
              <a:t>Patrimoine (investissement ? Enrichissement ? Fonds propres ?...)</a:t>
            </a:r>
          </a:p>
          <a:p>
            <a:pPr eaLnBrk="1" hangingPunct="1">
              <a:lnSpc>
                <a:spcPct val="90000"/>
              </a:lnSpc>
              <a:defRPr/>
            </a:pPr>
            <a:endParaRPr lang="fr-FR" altLang="fr-FR" sz="1400"/>
          </a:p>
        </p:txBody>
      </p:sp>
    </p:spTree>
    <p:extLst>
      <p:ext uri="{BB962C8B-B14F-4D97-AF65-F5344CB8AC3E}">
        <p14:creationId xmlns:p14="http://schemas.microsoft.com/office/powerpoint/2010/main" val="3358159043"/>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402166" y="457200"/>
            <a:ext cx="11387667" cy="1143000"/>
          </a:xfrm>
        </p:spPr>
        <p:txBody>
          <a:bodyPr/>
          <a:lstStyle/>
          <a:p>
            <a:pPr algn="ctr" eaLnBrk="1" hangingPunct="1">
              <a:defRPr/>
            </a:pPr>
            <a:r>
              <a:rPr lang="fr-FR" altLang="fr-FR" b="1" dirty="0"/>
              <a:t>Typologies de l’entrepreneur</a:t>
            </a:r>
          </a:p>
        </p:txBody>
      </p:sp>
      <p:graphicFrame>
        <p:nvGraphicFramePr>
          <p:cNvPr id="25670" name="Group 70"/>
          <p:cNvGraphicFramePr>
            <a:graphicFrameLocks noGrp="1"/>
          </p:cNvGraphicFramePr>
          <p:nvPr>
            <p:ph type="tbl" idx="1"/>
            <p:extLst>
              <p:ext uri="{D42A27DB-BD31-4B8C-83A1-F6EECF244321}">
                <p14:modId xmlns:p14="http://schemas.microsoft.com/office/powerpoint/2010/main" val="1679690743"/>
              </p:ext>
            </p:extLst>
          </p:nvPr>
        </p:nvGraphicFramePr>
        <p:xfrm>
          <a:off x="798490" y="1600200"/>
          <a:ext cx="10121676" cy="4870610"/>
        </p:xfrm>
        <a:graphic>
          <a:graphicData uri="http://schemas.openxmlformats.org/drawingml/2006/table">
            <a:tbl>
              <a:tblPr/>
              <a:tblGrid>
                <a:gridCol w="2530420">
                  <a:extLst>
                    <a:ext uri="{9D8B030D-6E8A-4147-A177-3AD203B41FA5}">
                      <a16:colId xmlns:a16="http://schemas.microsoft.com/office/drawing/2014/main" val="20000"/>
                    </a:ext>
                  </a:extLst>
                </a:gridCol>
                <a:gridCol w="2530418">
                  <a:extLst>
                    <a:ext uri="{9D8B030D-6E8A-4147-A177-3AD203B41FA5}">
                      <a16:colId xmlns:a16="http://schemas.microsoft.com/office/drawing/2014/main" val="20001"/>
                    </a:ext>
                  </a:extLst>
                </a:gridCol>
                <a:gridCol w="2530420">
                  <a:extLst>
                    <a:ext uri="{9D8B030D-6E8A-4147-A177-3AD203B41FA5}">
                      <a16:colId xmlns:a16="http://schemas.microsoft.com/office/drawing/2014/main" val="20002"/>
                    </a:ext>
                  </a:extLst>
                </a:gridCol>
                <a:gridCol w="2530418">
                  <a:extLst>
                    <a:ext uri="{9D8B030D-6E8A-4147-A177-3AD203B41FA5}">
                      <a16:colId xmlns:a16="http://schemas.microsoft.com/office/drawing/2014/main" val="20003"/>
                    </a:ext>
                  </a:extLst>
                </a:gridCol>
              </a:tblGrid>
              <a:tr h="1104721">
                <a:tc gridSpan="4">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28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rPr>
                        <a:t>Organisation</a:t>
                      </a:r>
                    </a:p>
                  </a:txBody>
                  <a:tcPr marT="45717" marB="45717" horzOverflow="overflow">
                    <a:lnL cap="flat">
                      <a:noFill/>
                    </a:lnL>
                    <a:lnR cap="flat">
                      <a:noFill/>
                    </a:lnR>
                    <a:lnT cap="flat">
                      <a:noFill/>
                    </a:lnT>
                    <a:lnB>
                      <a:noFill/>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103163">
                <a:tc gridSpan="2">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endParaRPr kumimoji="0" lang="fr-FR" altLang="fr-FR"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txBody>
                  <a:tcPr marT="45717" marB="45717"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fr-FR"/>
                    </a:p>
                  </a:txBody>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2800" b="0"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rPr>
                        <a:t>Souple (organiste)</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Formalisée (mécaniste)</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17135">
                <a:tc rowSpan="2">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endParaRPr kumimoji="0" lang="fr-FR" altLang="fr-FR" sz="2800" b="0"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28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rPr>
                        <a:t>Degré d’innovation</a:t>
                      </a:r>
                    </a:p>
                  </a:txBody>
                  <a:tcPr marT="45717" marB="45717"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Faible</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2000" b="0"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rPr>
                        <a:t>ARTISAN</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2000" b="0"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rPr>
                        <a:t>« technicien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2000" b="0"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rPr>
                        <a:t>« Réacteur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2000" b="0"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rPr>
                        <a:t>MANAGEUR</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2000" b="0"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rPr>
                        <a:t>« professionnel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2000" b="0"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rPr>
                        <a:t>« Adaptateur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endParaRPr kumimoji="0" lang="fr-FR" altLang="fr-FR" sz="2000" b="0"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45591">
                <a:tc vMerge="1">
                  <a:txBody>
                    <a:bodyPr/>
                    <a:lstStyle/>
                    <a:p>
                      <a:endParaRPr lang="fr-FR"/>
                    </a:p>
                  </a:txBody>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28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Elevé</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20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INNOVATEUR</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20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 hight tech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2000" b="0"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rPr>
                        <a:t>OPPORTUNISTE</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2000" b="0"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rPr>
                        <a:t>« prospecteur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endParaRPr kumimoji="0" lang="fr-FR" altLang="fr-FR" sz="2000" b="0"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31317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1843391" y="624110"/>
            <a:ext cx="9383408" cy="1280890"/>
          </a:xfrm>
        </p:spPr>
        <p:txBody>
          <a:bodyPr>
            <a:normAutofit/>
          </a:bodyPr>
          <a:lstStyle/>
          <a:p>
            <a:pPr eaLnBrk="1" hangingPunct="1">
              <a:defRPr/>
            </a:pPr>
            <a:r>
              <a:rPr lang="fr-FR" altLang="fr-FR" b="1">
                <a:solidFill>
                  <a:srgbClr val="FFFFFF"/>
                </a:solidFill>
              </a:rPr>
              <a:t>Création d’entreprise = projet</a:t>
            </a:r>
          </a:p>
        </p:txBody>
      </p:sp>
      <p:sp>
        <p:nvSpPr>
          <p:cNvPr id="28675" name="Rectangle 3"/>
          <p:cNvSpPr>
            <a:spLocks noGrp="1" noRot="1" noChangeArrowheads="1"/>
          </p:cNvSpPr>
          <p:nvPr>
            <p:ph idx="1"/>
          </p:nvPr>
        </p:nvSpPr>
        <p:spPr>
          <a:xfrm>
            <a:off x="1843392" y="2623930"/>
            <a:ext cx="9383408" cy="3287292"/>
          </a:xfrm>
        </p:spPr>
        <p:txBody>
          <a:bodyPr>
            <a:normAutofit/>
          </a:bodyPr>
          <a:lstStyle/>
          <a:p>
            <a:pPr eaLnBrk="1" hangingPunct="1">
              <a:defRPr/>
            </a:pPr>
            <a:r>
              <a:rPr lang="fr-FR" altLang="fr-FR"/>
              <a:t>La démarche de création d’entreprise se rapproche de celle de la construction  d’un projet industriel = « choix d’une approche globale pour réaliser un objectif par une volonté stratégique ($) »</a:t>
            </a:r>
          </a:p>
          <a:p>
            <a:pPr eaLnBrk="1" hangingPunct="1">
              <a:defRPr/>
            </a:pPr>
            <a:endParaRPr lang="fr-FR" altLang="fr-FR"/>
          </a:p>
          <a:p>
            <a:pPr eaLnBrk="1" hangingPunct="1">
              <a:defRPr/>
            </a:pPr>
            <a:r>
              <a:rPr lang="fr-FR" altLang="fr-FR"/>
              <a:t>Projet de création, 3 phases :</a:t>
            </a:r>
          </a:p>
          <a:p>
            <a:pPr marL="914400" lvl="1" indent="-457200" eaLnBrk="1" hangingPunct="1">
              <a:buFont typeface="+mj-lt"/>
              <a:buAutoNum type="arabicPeriod"/>
              <a:defRPr/>
            </a:pPr>
            <a:r>
              <a:rPr lang="fr-FR" altLang="fr-FR"/>
              <a:t>Phase d’étude (de la genèse de l ’idée à l’établissement d’un business plan) </a:t>
            </a:r>
          </a:p>
          <a:p>
            <a:pPr marL="914400" lvl="1" indent="-457200" eaLnBrk="1" hangingPunct="1">
              <a:buFont typeface="+mj-lt"/>
              <a:buAutoNum type="arabicPeriod"/>
              <a:defRPr/>
            </a:pPr>
            <a:r>
              <a:rPr lang="fr-FR" altLang="fr-FR"/>
              <a:t>Phase de réalisation (depuis la levée des capitaux au démarrage opérationnel)</a:t>
            </a:r>
          </a:p>
          <a:p>
            <a:pPr marL="914400" lvl="1" indent="-457200" eaLnBrk="1" hangingPunct="1">
              <a:buFont typeface="+mj-lt"/>
              <a:buAutoNum type="arabicPeriod"/>
              <a:defRPr/>
            </a:pPr>
            <a:r>
              <a:rPr lang="fr-FR" altLang="fr-FR"/>
              <a:t>Phase d’exploitation (à partir du premier jour d’activité)</a:t>
            </a:r>
          </a:p>
        </p:txBody>
      </p:sp>
    </p:spTree>
    <p:extLst>
      <p:ext uri="{BB962C8B-B14F-4D97-AF65-F5344CB8AC3E}">
        <p14:creationId xmlns:p14="http://schemas.microsoft.com/office/powerpoint/2010/main" val="3902415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normAutofit fontScale="90000"/>
          </a:bodyPr>
          <a:lstStyle/>
          <a:p>
            <a:pPr algn="ctr" eaLnBrk="1" hangingPunct="1">
              <a:defRPr/>
            </a:pPr>
            <a:r>
              <a:rPr lang="fr-FR" altLang="fr-FR" b="1" dirty="0"/>
              <a:t>Projet de création d’une entreprise : </a:t>
            </a:r>
            <a:br>
              <a:rPr lang="fr-FR" altLang="fr-FR" b="1" dirty="0"/>
            </a:br>
            <a:r>
              <a:rPr lang="fr-FR" altLang="fr-FR" b="1" dirty="0"/>
              <a:t>« phases et grandes étapes »</a:t>
            </a:r>
          </a:p>
        </p:txBody>
      </p:sp>
      <p:graphicFrame>
        <p:nvGraphicFramePr>
          <p:cNvPr id="29745" name="Group 49"/>
          <p:cNvGraphicFramePr>
            <a:graphicFrameLocks noGrp="1"/>
          </p:cNvGraphicFramePr>
          <p:nvPr>
            <p:ph type="tbl" idx="1"/>
            <p:extLst>
              <p:ext uri="{D42A27DB-BD31-4B8C-83A1-F6EECF244321}">
                <p14:modId xmlns:p14="http://schemas.microsoft.com/office/powerpoint/2010/main" val="1113143710"/>
              </p:ext>
            </p:extLst>
          </p:nvPr>
        </p:nvGraphicFramePr>
        <p:xfrm>
          <a:off x="1336228" y="1638838"/>
          <a:ext cx="9739602" cy="4852114"/>
        </p:xfrm>
        <a:graphic>
          <a:graphicData uri="http://schemas.openxmlformats.org/drawingml/2006/table">
            <a:tbl>
              <a:tblPr>
                <a:tableStyleId>{3C2FFA5D-87B4-456A-9821-1D502468CF0F}</a:tableStyleId>
              </a:tblPr>
              <a:tblGrid>
                <a:gridCol w="1947201">
                  <a:extLst>
                    <a:ext uri="{9D8B030D-6E8A-4147-A177-3AD203B41FA5}">
                      <a16:colId xmlns:a16="http://schemas.microsoft.com/office/drawing/2014/main" val="20000"/>
                    </a:ext>
                  </a:extLst>
                </a:gridCol>
                <a:gridCol w="1805030">
                  <a:extLst>
                    <a:ext uri="{9D8B030D-6E8A-4147-A177-3AD203B41FA5}">
                      <a16:colId xmlns:a16="http://schemas.microsoft.com/office/drawing/2014/main" val="20001"/>
                    </a:ext>
                  </a:extLst>
                </a:gridCol>
                <a:gridCol w="2091171">
                  <a:extLst>
                    <a:ext uri="{9D8B030D-6E8A-4147-A177-3AD203B41FA5}">
                      <a16:colId xmlns:a16="http://schemas.microsoft.com/office/drawing/2014/main" val="20002"/>
                    </a:ext>
                  </a:extLst>
                </a:gridCol>
                <a:gridCol w="1556680">
                  <a:extLst>
                    <a:ext uri="{9D8B030D-6E8A-4147-A177-3AD203B41FA5}">
                      <a16:colId xmlns:a16="http://schemas.microsoft.com/office/drawing/2014/main" val="20003"/>
                    </a:ext>
                  </a:extLst>
                </a:gridCol>
                <a:gridCol w="2339520">
                  <a:extLst>
                    <a:ext uri="{9D8B030D-6E8A-4147-A177-3AD203B41FA5}">
                      <a16:colId xmlns:a16="http://schemas.microsoft.com/office/drawing/2014/main" val="20004"/>
                    </a:ext>
                  </a:extLst>
                </a:gridCol>
              </a:tblGrid>
              <a:tr h="1616230">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2400" u="none" strike="noStrike" cap="none" normalizeH="0" baseline="0">
                          <a:ln>
                            <a:noFill/>
                          </a:ln>
                          <a:effectLst>
                            <a:outerShdw blurRad="38100" dist="38100" dir="2700000" algn="tl">
                              <a:srgbClr val="000000"/>
                            </a:outerShdw>
                          </a:effectLst>
                        </a:rPr>
                        <a:t>Genèse de l’idée</a:t>
                      </a:r>
                      <a:endParaRPr kumimoji="0" lang="fr-FR" altLang="fr-FR" sz="24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2400" u="none" strike="noStrike" cap="none" normalizeH="0" baseline="0">
                          <a:ln>
                            <a:noFill/>
                          </a:ln>
                          <a:effectLst>
                            <a:outerShdw blurRad="38100" dist="38100" dir="2700000" algn="tl">
                              <a:srgbClr val="000000"/>
                            </a:outerShdw>
                          </a:effectLst>
                        </a:rPr>
                        <a:t>Business Plan</a:t>
                      </a:r>
                      <a:endParaRPr kumimoji="0" lang="fr-FR" altLang="fr-FR" sz="24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2400" u="none" strike="noStrike" cap="none" normalizeH="0" baseline="0">
                          <a:ln>
                            <a:noFill/>
                          </a:ln>
                          <a:effectLst>
                            <a:outerShdw blurRad="38100" dist="38100" dir="2700000" algn="tl">
                              <a:srgbClr val="000000"/>
                            </a:outerShdw>
                          </a:effectLst>
                        </a:rPr>
                        <a:t>Levée de capitaux</a:t>
                      </a:r>
                      <a:endParaRPr kumimoji="0" lang="fr-FR" altLang="fr-FR" sz="24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2400" u="none" strike="noStrike" cap="none" normalizeH="0" baseline="0">
                          <a:ln>
                            <a:noFill/>
                          </a:ln>
                          <a:effectLst>
                            <a:outerShdw blurRad="38100" dist="38100" dir="2700000" algn="tl">
                              <a:srgbClr val="000000"/>
                            </a:outerShdw>
                          </a:effectLst>
                        </a:rPr>
                        <a:t>Création</a:t>
                      </a:r>
                      <a:endParaRPr kumimoji="0" lang="fr-FR" altLang="fr-FR" sz="24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2400" u="none" strike="noStrike" cap="none" normalizeH="0" baseline="0">
                          <a:ln>
                            <a:noFill/>
                          </a:ln>
                          <a:effectLst>
                            <a:outerShdw blurRad="38100" dist="38100" dir="2700000" algn="tl">
                              <a:srgbClr val="000000"/>
                            </a:outerShdw>
                          </a:effectLst>
                        </a:rPr>
                        <a:t>Activité</a:t>
                      </a:r>
                      <a:endParaRPr kumimoji="0" lang="fr-FR" altLang="fr-FR" sz="24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tc>
                <a:extLst>
                  <a:ext uri="{0D108BD9-81ED-4DB2-BD59-A6C34878D82A}">
                    <a16:rowId xmlns:a16="http://schemas.microsoft.com/office/drawing/2014/main" val="10000"/>
                  </a:ext>
                </a:extLst>
              </a:tr>
              <a:tr h="1619654">
                <a:tc gridSpan="2">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2400" u="none" strike="noStrike" cap="none" normalizeH="0" baseline="0">
                          <a:ln>
                            <a:noFill/>
                          </a:ln>
                          <a:effectLst>
                            <a:outerShdw blurRad="38100" dist="38100" dir="2700000" algn="tl">
                              <a:srgbClr val="000000"/>
                            </a:outerShdw>
                          </a:effectLst>
                        </a:rPr>
                        <a:t>Phase 1 : étude (6 à 9 mois)</a:t>
                      </a:r>
                      <a:endParaRPr kumimoji="0" lang="fr-FR" altLang="fr-FR" sz="24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tc>
                <a:tc hMerge="1">
                  <a:txBody>
                    <a:bodyPr/>
                    <a:lstStyle/>
                    <a:p>
                      <a:endParaRPr lang="fr-FR"/>
                    </a:p>
                  </a:txBody>
                  <a:tcPr/>
                </a:tc>
                <a:tc gridSpan="2">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2400" u="none" strike="noStrike" cap="none" normalizeH="0" baseline="0">
                          <a:ln>
                            <a:noFill/>
                          </a:ln>
                          <a:effectLst>
                            <a:outerShdw blurRad="38100" dist="38100" dir="2700000" algn="tl">
                              <a:srgbClr val="000000"/>
                            </a:outerShdw>
                          </a:effectLst>
                        </a:rPr>
                        <a:t>Phase 2 : réalisation (6 à 9 mois)</a:t>
                      </a:r>
                      <a:endParaRPr kumimoji="0" lang="fr-FR" altLang="fr-FR" sz="24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tc>
                <a:tc hMerge="1">
                  <a:txBody>
                    <a:bodyPr/>
                    <a:lstStyle/>
                    <a:p>
                      <a:endParaRPr lang="fr-FR"/>
                    </a:p>
                  </a:txBody>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2400" u="none" strike="noStrike" cap="none" normalizeH="0" baseline="0">
                          <a:ln>
                            <a:noFill/>
                          </a:ln>
                          <a:effectLst>
                            <a:outerShdw blurRad="38100" dist="38100" dir="2700000" algn="tl">
                              <a:srgbClr val="000000"/>
                            </a:outerShdw>
                          </a:effectLst>
                        </a:rPr>
                        <a:t>Phase 3 : exploitation</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endParaRPr kumimoji="0" lang="fr-FR" altLang="fr-FR" sz="24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tc>
                <a:extLst>
                  <a:ext uri="{0D108BD9-81ED-4DB2-BD59-A6C34878D82A}">
                    <a16:rowId xmlns:a16="http://schemas.microsoft.com/office/drawing/2014/main" val="10001"/>
                  </a:ext>
                </a:extLst>
              </a:tr>
              <a:tr h="1616230">
                <a:tc gridSpan="2">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2400" u="none" strike="noStrike" cap="none" normalizeH="0" baseline="0">
                          <a:ln>
                            <a:noFill/>
                          </a:ln>
                          <a:effectLst>
                            <a:outerShdw blurRad="38100" dist="38100" dir="2700000" algn="tl">
                              <a:srgbClr val="000000"/>
                            </a:outerShdw>
                          </a:effectLst>
                        </a:rPr>
                        <a:t>« Trouver la bonne idée »</a:t>
                      </a:r>
                      <a:endParaRPr kumimoji="0" lang="fr-FR" altLang="fr-FR" sz="24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tc>
                <a:tc hMerge="1">
                  <a:txBody>
                    <a:bodyPr/>
                    <a:lstStyle/>
                    <a:p>
                      <a:endParaRPr lang="fr-FR"/>
                    </a:p>
                  </a:txBody>
                  <a:tcPr/>
                </a:tc>
                <a:tc gridSpan="2">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2400" u="none" strike="noStrike" cap="none" normalizeH="0" baseline="0">
                          <a:ln>
                            <a:noFill/>
                          </a:ln>
                          <a:effectLst>
                            <a:outerShdw blurRad="38100" dist="38100" dir="2700000" algn="tl">
                              <a:srgbClr val="000000"/>
                            </a:outerShdw>
                          </a:effectLst>
                        </a:rPr>
                        <a:t>« Le bon moment »</a:t>
                      </a:r>
                      <a:endParaRPr kumimoji="0" lang="fr-FR" altLang="fr-FR" sz="24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tc>
                <a:tc hMerge="1">
                  <a:txBody>
                    <a:bodyPr/>
                    <a:lstStyle/>
                    <a:p>
                      <a:endParaRPr lang="fr-FR"/>
                    </a:p>
                  </a:txBody>
                  <a:tcPr/>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2400" u="none" strike="noStrike" cap="none" normalizeH="0" baseline="0" dirty="0">
                          <a:ln>
                            <a:noFill/>
                          </a:ln>
                          <a:effectLst>
                            <a:outerShdw blurRad="38100" dist="38100" dir="2700000" algn="tl">
                              <a:srgbClr val="000000"/>
                            </a:outerShdw>
                          </a:effectLst>
                        </a:rPr>
                        <a:t>« Assurer les bons moyens »</a:t>
                      </a:r>
                      <a:endParaRPr kumimoji="0" lang="fr-FR" altLang="fr-FR" sz="2400" b="0"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75022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1046019" y="942108"/>
            <a:ext cx="3256550" cy="4969113"/>
          </a:xfrm>
        </p:spPr>
        <p:txBody>
          <a:bodyPr anchor="ctr">
            <a:normAutofit/>
          </a:bodyPr>
          <a:lstStyle/>
          <a:p>
            <a:pPr eaLnBrk="1" hangingPunct="1">
              <a:defRPr/>
            </a:pPr>
            <a:r>
              <a:rPr lang="fr-FR" altLang="fr-FR" b="1">
                <a:solidFill>
                  <a:schemeClr val="tx2">
                    <a:lumMod val="75000"/>
                  </a:schemeClr>
                </a:solidFill>
              </a:rPr>
              <a:t>A. La phase d’étude</a:t>
            </a:r>
          </a:p>
        </p:txBody>
      </p:sp>
      <p:sp>
        <p:nvSpPr>
          <p:cNvPr id="31747" name="Rectangle 3"/>
          <p:cNvSpPr>
            <a:spLocks noGrp="1" noRot="1" noChangeArrowheads="1"/>
          </p:cNvSpPr>
          <p:nvPr>
            <p:ph idx="1"/>
          </p:nvPr>
        </p:nvSpPr>
        <p:spPr>
          <a:xfrm>
            <a:off x="5049062" y="942108"/>
            <a:ext cx="6455549" cy="4969114"/>
          </a:xfrm>
        </p:spPr>
        <p:txBody>
          <a:bodyPr anchor="ctr">
            <a:normAutofit lnSpcReduction="10000"/>
          </a:bodyPr>
          <a:lstStyle/>
          <a:p>
            <a:pPr eaLnBrk="1" hangingPunct="1">
              <a:lnSpc>
                <a:spcPct val="90000"/>
              </a:lnSpc>
              <a:defRPr/>
            </a:pPr>
            <a:r>
              <a:rPr lang="fr-FR" altLang="fr-FR" sz="1400">
                <a:solidFill>
                  <a:schemeClr val="tx2">
                    <a:lumMod val="75000"/>
                  </a:schemeClr>
                </a:solidFill>
              </a:rPr>
              <a:t>Où trouver l’idée :</a:t>
            </a:r>
          </a:p>
          <a:p>
            <a:pPr lvl="1" eaLnBrk="1" hangingPunct="1">
              <a:lnSpc>
                <a:spcPct val="90000"/>
              </a:lnSpc>
              <a:defRPr/>
            </a:pPr>
            <a:endParaRPr lang="fr-FR" altLang="fr-FR" sz="1400">
              <a:solidFill>
                <a:schemeClr val="tx2">
                  <a:lumMod val="75000"/>
                </a:schemeClr>
              </a:solidFill>
            </a:endParaRPr>
          </a:p>
          <a:p>
            <a:pPr lvl="1" eaLnBrk="1" hangingPunct="1">
              <a:lnSpc>
                <a:spcPct val="90000"/>
              </a:lnSpc>
              <a:defRPr/>
            </a:pPr>
            <a:r>
              <a:rPr lang="fr-FR" altLang="fr-FR" sz="1400">
                <a:solidFill>
                  <a:schemeClr val="tx2">
                    <a:lumMod val="75000"/>
                  </a:schemeClr>
                </a:solidFill>
              </a:rPr>
              <a:t>Son milieu de travail : amélioration possible des produits / services, de la production, de la commercialisation…</a:t>
            </a:r>
          </a:p>
          <a:p>
            <a:pPr lvl="1" eaLnBrk="1" hangingPunct="1">
              <a:lnSpc>
                <a:spcPct val="90000"/>
              </a:lnSpc>
              <a:defRPr/>
            </a:pPr>
            <a:endParaRPr lang="fr-FR" altLang="fr-FR" sz="1400">
              <a:solidFill>
                <a:schemeClr val="tx2">
                  <a:lumMod val="75000"/>
                </a:schemeClr>
              </a:solidFill>
            </a:endParaRPr>
          </a:p>
          <a:p>
            <a:pPr lvl="1" eaLnBrk="1" hangingPunct="1">
              <a:lnSpc>
                <a:spcPct val="90000"/>
              </a:lnSpc>
              <a:defRPr/>
            </a:pPr>
            <a:r>
              <a:rPr lang="fr-FR" altLang="fr-FR" sz="1400">
                <a:solidFill>
                  <a:schemeClr val="tx2">
                    <a:lumMod val="75000"/>
                  </a:schemeClr>
                </a:solidFill>
              </a:rPr>
              <a:t>La vie quotidienne : famille, amis, relations personnelles, activités extra professionnelles…</a:t>
            </a:r>
          </a:p>
          <a:p>
            <a:pPr lvl="1" eaLnBrk="1" hangingPunct="1">
              <a:lnSpc>
                <a:spcPct val="90000"/>
              </a:lnSpc>
              <a:defRPr/>
            </a:pPr>
            <a:endParaRPr lang="fr-FR" altLang="fr-FR" sz="1400">
              <a:solidFill>
                <a:schemeClr val="tx2">
                  <a:lumMod val="75000"/>
                </a:schemeClr>
              </a:solidFill>
            </a:endParaRPr>
          </a:p>
          <a:p>
            <a:pPr lvl="1" eaLnBrk="1" hangingPunct="1">
              <a:lnSpc>
                <a:spcPct val="90000"/>
              </a:lnSpc>
              <a:defRPr/>
            </a:pPr>
            <a:r>
              <a:rPr lang="fr-FR" altLang="fr-FR" sz="1400">
                <a:solidFill>
                  <a:schemeClr val="tx2">
                    <a:lumMod val="75000"/>
                  </a:schemeClr>
                </a:solidFill>
              </a:rPr>
              <a:t>Vie économique : presse spécialisée, économique et industrielle, voyages à l’étranger (observations de nouveaux produits, nouvelles pratiques…)…</a:t>
            </a:r>
          </a:p>
          <a:p>
            <a:pPr lvl="1" eaLnBrk="1" hangingPunct="1">
              <a:lnSpc>
                <a:spcPct val="90000"/>
              </a:lnSpc>
              <a:defRPr/>
            </a:pPr>
            <a:endParaRPr lang="fr-FR" altLang="fr-FR" sz="1400">
              <a:solidFill>
                <a:schemeClr val="tx2">
                  <a:lumMod val="75000"/>
                </a:schemeClr>
              </a:solidFill>
            </a:endParaRPr>
          </a:p>
          <a:p>
            <a:pPr lvl="1" eaLnBrk="1" hangingPunct="1">
              <a:lnSpc>
                <a:spcPct val="90000"/>
              </a:lnSpc>
              <a:defRPr/>
            </a:pPr>
            <a:r>
              <a:rPr lang="fr-FR" altLang="fr-FR" sz="1400">
                <a:solidFill>
                  <a:schemeClr val="tx2">
                    <a:lumMod val="75000"/>
                  </a:schemeClr>
                </a:solidFill>
              </a:rPr>
              <a:t>Idée d’autres personnes : opportunisme, exploiter une franchise, achat d’un brevet ou d’une licence de fabrication ou de distribution.</a:t>
            </a:r>
          </a:p>
          <a:p>
            <a:pPr lvl="1" eaLnBrk="1" hangingPunct="1">
              <a:lnSpc>
                <a:spcPct val="90000"/>
              </a:lnSpc>
              <a:defRPr/>
            </a:pPr>
            <a:endParaRPr lang="fr-FR" altLang="fr-FR" sz="1400">
              <a:solidFill>
                <a:schemeClr val="tx2">
                  <a:lumMod val="75000"/>
                </a:schemeClr>
              </a:solidFill>
            </a:endParaRPr>
          </a:p>
          <a:p>
            <a:pPr eaLnBrk="1" hangingPunct="1">
              <a:lnSpc>
                <a:spcPct val="90000"/>
              </a:lnSpc>
              <a:defRPr/>
            </a:pPr>
            <a:r>
              <a:rPr lang="fr-FR" altLang="fr-FR" sz="1400">
                <a:solidFill>
                  <a:schemeClr val="tx2">
                    <a:lumMod val="75000"/>
                  </a:schemeClr>
                </a:solidFill>
              </a:rPr>
              <a:t>BILAN : exploiter sa propre idée ou celle d’une autre ; se lancer dans un marché connu et porteur ou dans un secteur nouveau puis valider la valeur réelle de cette idée pour la réussite de la création d’entreprise.</a:t>
            </a:r>
          </a:p>
        </p:txBody>
      </p:sp>
    </p:spTree>
    <p:extLst>
      <p:ext uri="{BB962C8B-B14F-4D97-AF65-F5344CB8AC3E}">
        <p14:creationId xmlns:p14="http://schemas.microsoft.com/office/powerpoint/2010/main" val="260040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1259893" y="3101093"/>
            <a:ext cx="2454052" cy="3029344"/>
          </a:xfrm>
        </p:spPr>
        <p:txBody>
          <a:bodyPr>
            <a:normAutofit/>
          </a:bodyPr>
          <a:lstStyle/>
          <a:p>
            <a:pPr eaLnBrk="1" hangingPunct="1">
              <a:defRPr/>
            </a:pPr>
            <a:r>
              <a:rPr lang="fr-FR" altLang="fr-FR" sz="3200" b="1">
                <a:solidFill>
                  <a:schemeClr val="bg1"/>
                </a:solidFill>
              </a:rPr>
              <a:t>Quelques exemples </a:t>
            </a:r>
            <a:br>
              <a:rPr lang="fr-FR" altLang="fr-FR" sz="3200" b="1">
                <a:solidFill>
                  <a:schemeClr val="bg1"/>
                </a:solidFill>
              </a:rPr>
            </a:br>
            <a:endParaRPr lang="fr-FR" altLang="fr-FR" sz="3200" b="1">
              <a:solidFill>
                <a:schemeClr val="bg1"/>
              </a:solidFill>
            </a:endParaRPr>
          </a:p>
        </p:txBody>
      </p:sp>
      <p:sp>
        <p:nvSpPr>
          <p:cNvPr id="27651" name="Rectangle 3"/>
          <p:cNvSpPr>
            <a:spLocks noGrp="1" noRot="1" noChangeArrowheads="1"/>
          </p:cNvSpPr>
          <p:nvPr>
            <p:ph idx="1"/>
          </p:nvPr>
        </p:nvSpPr>
        <p:spPr>
          <a:xfrm>
            <a:off x="4706578" y="589722"/>
            <a:ext cx="6798033" cy="5321500"/>
          </a:xfrm>
        </p:spPr>
        <p:txBody>
          <a:bodyPr anchor="ctr">
            <a:normAutofit/>
          </a:bodyPr>
          <a:lstStyle/>
          <a:p>
            <a:pPr eaLnBrk="1" hangingPunct="1">
              <a:defRPr/>
            </a:pPr>
            <a:r>
              <a:rPr lang="fr-FR" altLang="fr-FR"/>
              <a:t>James Dyson (PDG de Dyson) : inventeur de l’aspirateur sans sac (12 millions d’exemplaires vendus dans le monde) et + de 850 brevets à son actif ! </a:t>
            </a:r>
          </a:p>
          <a:p>
            <a:pPr eaLnBrk="1" hangingPunct="1">
              <a:defRPr/>
            </a:pPr>
            <a:endParaRPr lang="fr-FR" altLang="fr-FR"/>
          </a:p>
          <a:p>
            <a:pPr eaLnBrk="1" hangingPunct="1">
              <a:defRPr/>
            </a:pPr>
            <a:r>
              <a:rPr lang="fr-FR" altLang="fr-FR"/>
              <a:t>Il observe les objets du quotidien et les améliore : « mon inspiration, qui se nourrit de mes insatisfactions, ne risque pas de tarir »</a:t>
            </a:r>
          </a:p>
          <a:p>
            <a:pPr eaLnBrk="1" hangingPunct="1">
              <a:buFont typeface="Arial" panose="020B0604020202020204" pitchFamily="34" charset="0"/>
              <a:buNone/>
              <a:defRPr/>
            </a:pPr>
            <a:r>
              <a:rPr lang="fr-FR" altLang="fr-FR"/>
              <a:t> </a:t>
            </a:r>
          </a:p>
        </p:txBody>
      </p:sp>
    </p:spTree>
    <p:extLst>
      <p:ext uri="{BB962C8B-B14F-4D97-AF65-F5344CB8AC3E}">
        <p14:creationId xmlns:p14="http://schemas.microsoft.com/office/powerpoint/2010/main" val="3958799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1433889" y="1059872"/>
            <a:ext cx="3012216" cy="4851349"/>
          </a:xfrm>
        </p:spPr>
        <p:txBody>
          <a:bodyPr>
            <a:normAutofit/>
          </a:bodyPr>
          <a:lstStyle/>
          <a:p>
            <a:pPr eaLnBrk="1" hangingPunct="1">
              <a:defRPr/>
            </a:pPr>
            <a:r>
              <a:rPr lang="fr-FR" altLang="fr-FR" b="1" dirty="0"/>
              <a:t>Produits nés par accident !</a:t>
            </a:r>
            <a:endParaRPr lang="fr-FR" altLang="fr-FR" b="1"/>
          </a:p>
        </p:txBody>
      </p:sp>
      <p:sp>
        <p:nvSpPr>
          <p:cNvPr id="32771" name="Rectangle 3"/>
          <p:cNvSpPr>
            <a:spLocks noGrp="1" noRot="1" noChangeArrowheads="1"/>
          </p:cNvSpPr>
          <p:nvPr>
            <p:ph idx="1"/>
          </p:nvPr>
        </p:nvSpPr>
        <p:spPr>
          <a:xfrm>
            <a:off x="5280368" y="1059872"/>
            <a:ext cx="6224244" cy="4851350"/>
          </a:xfrm>
        </p:spPr>
        <p:txBody>
          <a:bodyPr>
            <a:normAutofit/>
          </a:bodyPr>
          <a:lstStyle/>
          <a:p>
            <a:pPr eaLnBrk="1" hangingPunct="1">
              <a:defRPr/>
            </a:pPr>
            <a:r>
              <a:rPr lang="fr-FR" altLang="fr-FR"/>
              <a:t> Le </a:t>
            </a:r>
            <a:r>
              <a:rPr lang="fr-FR" altLang="fr-FR" b="1"/>
              <a:t>Scotch-</a:t>
            </a:r>
            <a:r>
              <a:rPr lang="fr-FR" altLang="fr-FR" b="1" err="1"/>
              <a:t>Brite</a:t>
            </a:r>
            <a:r>
              <a:rPr lang="fr-FR" altLang="fr-FR"/>
              <a:t> (pellicule verte qui récure). Idée d’un ingénieur de 3M : transposer une technique industrielle d’abrasifs (type papier de verre), que le groupe industriel commercialisait déjà pour les garagistes.</a:t>
            </a:r>
          </a:p>
          <a:p>
            <a:pPr eaLnBrk="1" hangingPunct="1">
              <a:defRPr/>
            </a:pPr>
            <a:endParaRPr lang="fr-FR" altLang="fr-FR"/>
          </a:p>
          <a:p>
            <a:pPr eaLnBrk="1" hangingPunct="1">
              <a:defRPr/>
            </a:pPr>
            <a:r>
              <a:rPr lang="fr-FR" altLang="fr-FR"/>
              <a:t>Le </a:t>
            </a:r>
            <a:r>
              <a:rPr lang="fr-FR" altLang="fr-FR" b="1" err="1"/>
              <a:t>Tipp</a:t>
            </a:r>
            <a:r>
              <a:rPr lang="fr-FR" altLang="fr-FR" b="1"/>
              <a:t>-Ex</a:t>
            </a:r>
            <a:r>
              <a:rPr lang="fr-FR" altLang="fr-FR"/>
              <a:t> (blanc correcteur – bureautique). Une secrétaire allemande </a:t>
            </a:r>
            <a:r>
              <a:rPr lang="fr-FR" altLang="fr-FR" err="1"/>
              <a:t>agaçée</a:t>
            </a:r>
            <a:r>
              <a:rPr lang="fr-FR" altLang="fr-FR"/>
              <a:t> par les fautes de frappe, une passion pour la peinture et l’aide d’un chimiste. Une bande de papier blanche enduite de peinture a servi de point de départ.</a:t>
            </a:r>
          </a:p>
        </p:txBody>
      </p:sp>
    </p:spTree>
    <p:extLst>
      <p:ext uri="{BB962C8B-B14F-4D97-AF65-F5344CB8AC3E}">
        <p14:creationId xmlns:p14="http://schemas.microsoft.com/office/powerpoint/2010/main" val="3143888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1433889" y="1059872"/>
            <a:ext cx="3012216" cy="4851349"/>
          </a:xfrm>
        </p:spPr>
        <p:txBody>
          <a:bodyPr>
            <a:normAutofit/>
          </a:bodyPr>
          <a:lstStyle/>
          <a:p>
            <a:pPr eaLnBrk="1" hangingPunct="1">
              <a:defRPr/>
            </a:pPr>
            <a:r>
              <a:rPr lang="fr-FR" altLang="fr-FR" b="1" dirty="0"/>
              <a:t>Produits nés par accident ! (suite)</a:t>
            </a:r>
          </a:p>
        </p:txBody>
      </p:sp>
      <p:sp>
        <p:nvSpPr>
          <p:cNvPr id="33795" name="Rectangle 3"/>
          <p:cNvSpPr>
            <a:spLocks noGrp="1" noRot="1" noChangeArrowheads="1"/>
          </p:cNvSpPr>
          <p:nvPr>
            <p:ph idx="1"/>
          </p:nvPr>
        </p:nvSpPr>
        <p:spPr>
          <a:xfrm>
            <a:off x="5280368" y="1059872"/>
            <a:ext cx="6224244" cy="4851350"/>
          </a:xfrm>
        </p:spPr>
        <p:txBody>
          <a:bodyPr>
            <a:normAutofit/>
          </a:bodyPr>
          <a:lstStyle/>
          <a:p>
            <a:pPr eaLnBrk="1" hangingPunct="1">
              <a:lnSpc>
                <a:spcPct val="90000"/>
              </a:lnSpc>
              <a:defRPr/>
            </a:pPr>
            <a:r>
              <a:rPr lang="fr-FR" altLang="fr-FR"/>
              <a:t>Le </a:t>
            </a:r>
            <a:r>
              <a:rPr lang="fr-FR" altLang="fr-FR" b="1" err="1"/>
              <a:t>Tetra</a:t>
            </a:r>
            <a:r>
              <a:rPr lang="fr-FR" altLang="fr-FR" b="1"/>
              <a:t> </a:t>
            </a:r>
            <a:r>
              <a:rPr lang="fr-FR" altLang="fr-FR" b="1" err="1"/>
              <a:t>Pak</a:t>
            </a:r>
            <a:r>
              <a:rPr lang="fr-FR" altLang="fr-FR"/>
              <a:t> (conditionnement lait – jus de fruit) : c’est en regardant sa femme remplir des boyaux de chair à saucisse que le Dr </a:t>
            </a:r>
            <a:r>
              <a:rPr lang="fr-FR" altLang="fr-FR" err="1"/>
              <a:t>Rausing</a:t>
            </a:r>
            <a:r>
              <a:rPr lang="fr-FR" altLang="fr-FR"/>
              <a:t> a inventé ce mode de fonctionnement.</a:t>
            </a:r>
          </a:p>
          <a:p>
            <a:pPr eaLnBrk="1" hangingPunct="1">
              <a:lnSpc>
                <a:spcPct val="90000"/>
              </a:lnSpc>
              <a:defRPr/>
            </a:pPr>
            <a:endParaRPr lang="fr-FR" altLang="fr-FR"/>
          </a:p>
          <a:p>
            <a:pPr eaLnBrk="1" hangingPunct="1">
              <a:lnSpc>
                <a:spcPct val="90000"/>
              </a:lnSpc>
              <a:defRPr/>
            </a:pPr>
            <a:r>
              <a:rPr lang="fr-FR" altLang="fr-FR"/>
              <a:t>Le </a:t>
            </a:r>
            <a:r>
              <a:rPr lang="fr-FR" altLang="fr-FR" b="1"/>
              <a:t>Velcro</a:t>
            </a:r>
            <a:r>
              <a:rPr lang="fr-FR" altLang="fr-FR"/>
              <a:t> : en arrachant les coquilles de chardon retenues sur ses vêtements, Georges de </a:t>
            </a:r>
            <a:r>
              <a:rPr lang="fr-FR" altLang="fr-FR" err="1"/>
              <a:t>Mestral</a:t>
            </a:r>
            <a:r>
              <a:rPr lang="fr-FR" altLang="fr-FR"/>
              <a:t> a eu l’idée de reproduire les crochets de la plante sur une surface de velours : la bande velcro était née !</a:t>
            </a:r>
          </a:p>
          <a:p>
            <a:pPr eaLnBrk="1" hangingPunct="1">
              <a:lnSpc>
                <a:spcPct val="90000"/>
              </a:lnSpc>
              <a:defRPr/>
            </a:pPr>
            <a:endParaRPr lang="fr-FR" altLang="fr-FR"/>
          </a:p>
          <a:p>
            <a:pPr eaLnBrk="1" hangingPunct="1">
              <a:lnSpc>
                <a:spcPct val="90000"/>
              </a:lnSpc>
              <a:defRPr/>
            </a:pPr>
            <a:r>
              <a:rPr lang="fr-FR" altLang="fr-FR"/>
              <a:t>Les </a:t>
            </a:r>
            <a:r>
              <a:rPr lang="fr-FR" altLang="fr-FR" b="1"/>
              <a:t>lingettes</a:t>
            </a:r>
            <a:r>
              <a:rPr lang="fr-FR" altLang="fr-FR"/>
              <a:t> : c’est en voyant un infirmier nettoyer le sol avec un tissu fixé au bout d’un balai qu’un ingénieur de la société japonaise Kao a eu l’idée de créer la lingette aseptisée. Un concept repris notamment par Procter &amp; </a:t>
            </a:r>
            <a:r>
              <a:rPr lang="fr-FR" altLang="fr-FR" err="1"/>
              <a:t>Gamble</a:t>
            </a:r>
            <a:r>
              <a:rPr lang="fr-FR" altLang="fr-FR"/>
              <a:t> pour ses lingettes </a:t>
            </a:r>
            <a:r>
              <a:rPr lang="fr-FR" altLang="fr-FR" err="1"/>
              <a:t>Swiffer</a:t>
            </a:r>
            <a:r>
              <a:rPr lang="fr-FR" altLang="fr-FR"/>
              <a:t>.</a:t>
            </a:r>
          </a:p>
          <a:p>
            <a:pPr eaLnBrk="1" hangingPunct="1">
              <a:lnSpc>
                <a:spcPct val="90000"/>
              </a:lnSpc>
              <a:defRPr/>
            </a:pPr>
            <a:endParaRPr lang="fr-FR" altLang="fr-FR"/>
          </a:p>
          <a:p>
            <a:pPr eaLnBrk="1" hangingPunct="1">
              <a:lnSpc>
                <a:spcPct val="90000"/>
              </a:lnSpc>
              <a:defRPr/>
            </a:pPr>
            <a:endParaRPr lang="fr-FR" altLang="fr-FR"/>
          </a:p>
          <a:p>
            <a:pPr eaLnBrk="1" hangingPunct="1">
              <a:lnSpc>
                <a:spcPct val="90000"/>
              </a:lnSpc>
              <a:defRPr/>
            </a:pPr>
            <a:endParaRPr lang="fr-FR" altLang="fr-FR"/>
          </a:p>
          <a:p>
            <a:pPr eaLnBrk="1" hangingPunct="1">
              <a:lnSpc>
                <a:spcPct val="90000"/>
              </a:lnSpc>
              <a:defRPr/>
            </a:pPr>
            <a:endParaRPr lang="fr-FR" altLang="fr-FR"/>
          </a:p>
          <a:p>
            <a:pPr marL="0" indent="0">
              <a:lnSpc>
                <a:spcPct val="90000"/>
              </a:lnSpc>
              <a:buNone/>
              <a:defRPr/>
            </a:pPr>
            <a:endParaRPr lang="fr-FR" altLang="fr-FR"/>
          </a:p>
        </p:txBody>
      </p:sp>
    </p:spTree>
    <p:extLst>
      <p:ext uri="{BB962C8B-B14F-4D97-AF65-F5344CB8AC3E}">
        <p14:creationId xmlns:p14="http://schemas.microsoft.com/office/powerpoint/2010/main" val="2278068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1259893" y="3101093"/>
            <a:ext cx="2454052" cy="3029344"/>
          </a:xfrm>
        </p:spPr>
        <p:txBody>
          <a:bodyPr>
            <a:normAutofit/>
          </a:bodyPr>
          <a:lstStyle/>
          <a:p>
            <a:pPr eaLnBrk="1" hangingPunct="1">
              <a:defRPr/>
            </a:pPr>
            <a:r>
              <a:rPr lang="fr-FR" altLang="fr-FR" sz="3200" b="1">
                <a:solidFill>
                  <a:schemeClr val="bg1"/>
                </a:solidFill>
              </a:rPr>
              <a:t>Attention : analyser les contraintes liées au projet !</a:t>
            </a:r>
          </a:p>
        </p:txBody>
      </p:sp>
      <p:graphicFrame>
        <p:nvGraphicFramePr>
          <p:cNvPr id="34821" name="Rectangle 3">
            <a:extLst>
              <a:ext uri="{FF2B5EF4-FFF2-40B4-BE49-F238E27FC236}">
                <a16:creationId xmlns:a16="http://schemas.microsoft.com/office/drawing/2014/main" id="{76F4691C-CF23-4D90-9BEC-DC769F0BBF6D}"/>
              </a:ext>
            </a:extLst>
          </p:cNvPr>
          <p:cNvGraphicFramePr>
            <a:graphicFrameLocks noGrp="1"/>
          </p:cNvGraphicFramePr>
          <p:nvPr>
            <p:ph idx="1"/>
            <p:extLst>
              <p:ext uri="{D42A27DB-BD31-4B8C-83A1-F6EECF244321}">
                <p14:modId xmlns:p14="http://schemas.microsoft.com/office/powerpoint/2010/main" val="3088304446"/>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9749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1687669" y="624110"/>
            <a:ext cx="4137059" cy="1280890"/>
          </a:xfrm>
        </p:spPr>
        <p:txBody>
          <a:bodyPr vert="horz" lIns="91440" tIns="45720" rIns="91440" bIns="45720" rtlCol="0" anchor="t">
            <a:normAutofit/>
          </a:bodyPr>
          <a:lstStyle/>
          <a:p>
            <a:pPr>
              <a:defRPr/>
            </a:pPr>
            <a:r>
              <a:rPr lang="en-US" altLang="fr-FR" sz="3200" b="1"/>
              <a:t>Différents types de contraintes (1)</a:t>
            </a:r>
          </a:p>
        </p:txBody>
      </p:sp>
      <p:sp>
        <p:nvSpPr>
          <p:cNvPr id="35843" name="Rectangle 3"/>
          <p:cNvSpPr>
            <a:spLocks noGrp="1" noRot="1" noChangeArrowheads="1"/>
          </p:cNvSpPr>
          <p:nvPr>
            <p:ph type="body" sz="half" idx="1"/>
          </p:nvPr>
        </p:nvSpPr>
        <p:spPr>
          <a:xfrm>
            <a:off x="1683956" y="2133600"/>
            <a:ext cx="4140772" cy="3777622"/>
          </a:xfrm>
        </p:spPr>
        <p:txBody>
          <a:bodyPr vert="horz" lIns="91440" tIns="45720" rIns="91440" bIns="45720" rtlCol="0">
            <a:normAutofit/>
          </a:bodyPr>
          <a:lstStyle/>
          <a:p>
            <a:pPr>
              <a:defRPr/>
            </a:pPr>
            <a:r>
              <a:rPr lang="en-US" altLang="fr-FR" b="1" i="1">
                <a:solidFill>
                  <a:srgbClr val="000000"/>
                </a:solidFill>
              </a:rPr>
              <a:t>Contraintes propres au produit ou à la prestation :</a:t>
            </a:r>
            <a:r>
              <a:rPr lang="en-US" altLang="fr-FR">
                <a:solidFill>
                  <a:srgbClr val="000000"/>
                </a:solidFill>
              </a:rPr>
              <a:t> caractéristiques, processus de fabrication, lancement du produit / service sur le marché.</a:t>
            </a:r>
          </a:p>
          <a:p>
            <a:pPr>
              <a:defRPr/>
            </a:pPr>
            <a:r>
              <a:rPr lang="en-US" altLang="fr-FR" b="1" i="1">
                <a:solidFill>
                  <a:srgbClr val="000000"/>
                </a:solidFill>
              </a:rPr>
              <a:t>Exemples :</a:t>
            </a:r>
          </a:p>
          <a:p>
            <a:pPr>
              <a:defRPr/>
            </a:pPr>
            <a:endParaRPr lang="en-US" altLang="fr-FR" b="1" i="1">
              <a:solidFill>
                <a:srgbClr val="000000"/>
              </a:solidFill>
            </a:endParaRPr>
          </a:p>
        </p:txBody>
      </p:sp>
      <p:graphicFrame>
        <p:nvGraphicFramePr>
          <p:cNvPr id="35859" name="Group 19"/>
          <p:cNvGraphicFramePr>
            <a:graphicFrameLocks noGrp="1"/>
          </p:cNvGraphicFramePr>
          <p:nvPr>
            <p:ph sz="half" idx="2"/>
          </p:nvPr>
        </p:nvGraphicFramePr>
        <p:xfrm>
          <a:off x="6091916" y="1390374"/>
          <a:ext cx="5451628" cy="4038683"/>
        </p:xfrm>
        <a:graphic>
          <a:graphicData uri="http://schemas.openxmlformats.org/drawingml/2006/table">
            <a:tbl>
              <a:tblPr firstRow="1" bandRow="1">
                <a:tableStyleId>{8EC20E35-A176-4012-BC5E-935CFFF8708E}</a:tableStyleId>
              </a:tblPr>
              <a:tblGrid>
                <a:gridCol w="2394139">
                  <a:extLst>
                    <a:ext uri="{9D8B030D-6E8A-4147-A177-3AD203B41FA5}">
                      <a16:colId xmlns:a16="http://schemas.microsoft.com/office/drawing/2014/main" val="20000"/>
                    </a:ext>
                  </a:extLst>
                </a:gridCol>
                <a:gridCol w="3057489">
                  <a:extLst>
                    <a:ext uri="{9D8B030D-6E8A-4147-A177-3AD203B41FA5}">
                      <a16:colId xmlns:a16="http://schemas.microsoft.com/office/drawing/2014/main" val="20001"/>
                    </a:ext>
                  </a:extLst>
                </a:gridCol>
              </a:tblGrid>
              <a:tr h="350249">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1600" u="none" strike="noStrike" cap="none" normalizeH="0" baseline="0">
                          <a:ln>
                            <a:noFill/>
                          </a:ln>
                          <a:effectLst>
                            <a:outerShdw blurRad="38100" dist="38100" dir="2700000" algn="tl">
                              <a:srgbClr val="000000"/>
                            </a:outerShdw>
                          </a:effectLst>
                        </a:rPr>
                        <a:t>Vous envisagez :</a:t>
                      </a:r>
                      <a:endParaRPr kumimoji="0" lang="fr-FR" altLang="fr-FR" sz="16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txBody>
                  <a:tcPr marL="79602" marR="79602" marT="39801" marB="39801" horzOverflow="overflow"/>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1600" u="none" strike="noStrike" cap="none" normalizeH="0" baseline="0">
                          <a:ln>
                            <a:noFill/>
                          </a:ln>
                          <a:effectLst>
                            <a:outerShdw blurRad="38100" dist="38100" dir="2700000" algn="tl">
                              <a:srgbClr val="000000"/>
                            </a:outerShdw>
                          </a:effectLst>
                        </a:rPr>
                        <a:t>Tenir compte de :</a:t>
                      </a:r>
                      <a:endParaRPr kumimoji="0" lang="fr-FR" altLang="fr-FR" sz="16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txBody>
                  <a:tcPr marL="79602" marR="79602" marT="39801" marB="39801" horzOverflow="overflow"/>
                </a:tc>
                <a:extLst>
                  <a:ext uri="{0D108BD9-81ED-4DB2-BD59-A6C34878D82A}">
                    <a16:rowId xmlns:a16="http://schemas.microsoft.com/office/drawing/2014/main" val="10000"/>
                  </a:ext>
                </a:extLst>
              </a:tr>
              <a:tr h="3406963">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r>
                        <a:rPr kumimoji="0" lang="fr-FR" altLang="fr-FR" sz="1600" u="none" strike="noStrike" cap="none" normalizeH="0" baseline="0">
                          <a:ln>
                            <a:noFill/>
                          </a:ln>
                          <a:effectLst>
                            <a:outerShdw blurRad="38100" dist="38100" dir="2700000" algn="tl">
                              <a:srgbClr val="000000"/>
                            </a:outerShdw>
                          </a:effectLst>
                        </a:rPr>
                        <a:t>Fabriquer un produit de luxe</a:t>
                      </a: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endParaRPr kumimoji="0" lang="fr-FR" altLang="fr-FR" sz="1600" u="none" strike="noStrike" cap="none" normalizeH="0" baseline="0">
                        <a:ln>
                          <a:noFill/>
                        </a:ln>
                        <a:effectLst>
                          <a:outerShdw blurRad="38100" dist="38100" dir="2700000" algn="tl">
                            <a:srgbClr val="000000"/>
                          </a:outerShdw>
                        </a:effectLst>
                      </a:endParaRP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endParaRPr kumimoji="0" lang="fr-FR" altLang="fr-FR" sz="1600" u="none" strike="noStrike" cap="none" normalizeH="0" baseline="0">
                        <a:ln>
                          <a:noFill/>
                        </a:ln>
                        <a:effectLst>
                          <a:outerShdw blurRad="38100" dist="38100" dir="2700000" algn="tl">
                            <a:srgbClr val="000000"/>
                          </a:outerShdw>
                        </a:effectLst>
                      </a:endParaRP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r>
                        <a:rPr kumimoji="0" lang="fr-FR" altLang="fr-FR" sz="1600" u="none" strike="noStrike" cap="none" normalizeH="0" baseline="0">
                          <a:ln>
                            <a:noFill/>
                          </a:ln>
                          <a:effectLst>
                            <a:outerShdw blurRad="38100" dist="38100" dir="2700000" algn="tl">
                              <a:srgbClr val="000000"/>
                            </a:outerShdw>
                          </a:effectLst>
                        </a:rPr>
                        <a:t>Vendre un produit issu d’un effet de mode</a:t>
                      </a: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r>
                        <a:rPr kumimoji="0" lang="fr-FR" altLang="fr-FR" sz="1600" u="none" strike="noStrike" cap="none" normalizeH="0" baseline="0">
                          <a:ln>
                            <a:noFill/>
                          </a:ln>
                          <a:effectLst>
                            <a:outerShdw blurRad="38100" dist="38100" dir="2700000" algn="tl">
                              <a:srgbClr val="000000"/>
                            </a:outerShdw>
                          </a:effectLst>
                        </a:rPr>
                        <a:t>Activité autour d’un produit dangereux ou à forte nuisance</a:t>
                      </a: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endParaRPr kumimoji="0" lang="fr-FR" altLang="fr-FR" sz="16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txBody>
                  <a:tcPr marL="79602" marR="79602" marT="39801" marB="39801" horzOverflow="overflow"/>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r>
                        <a:rPr kumimoji="0" lang="fr-FR" altLang="fr-FR" sz="1600" u="none" strike="noStrike" cap="none" normalizeH="0" baseline="0">
                          <a:ln>
                            <a:noFill/>
                          </a:ln>
                          <a:effectLst>
                            <a:outerShdw blurRad="38100" dist="38100" dir="2700000" algn="tl">
                              <a:srgbClr val="000000"/>
                            </a:outerShdw>
                          </a:effectLst>
                        </a:rPr>
                        <a:t>Coût de création d’une marque</a:t>
                      </a: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r>
                        <a:rPr kumimoji="0" lang="fr-FR" altLang="fr-FR" sz="1600" u="none" strike="noStrike" cap="none" normalizeH="0" baseline="0">
                          <a:ln>
                            <a:noFill/>
                          </a:ln>
                          <a:effectLst>
                            <a:outerShdw blurRad="38100" dist="38100" dir="2700000" algn="tl">
                              <a:srgbClr val="000000"/>
                            </a:outerShdw>
                          </a:effectLst>
                        </a:rPr>
                        <a:t>Coût d’un « packaging » adapté</a:t>
                      </a: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r>
                        <a:rPr kumimoji="0" lang="fr-FR" altLang="fr-FR" sz="1600" u="none" strike="noStrike" cap="none" normalizeH="0" baseline="0">
                          <a:ln>
                            <a:noFill/>
                          </a:ln>
                          <a:effectLst>
                            <a:outerShdw blurRad="38100" dist="38100" dir="2700000" algn="tl">
                              <a:srgbClr val="000000"/>
                            </a:outerShdw>
                          </a:effectLst>
                        </a:rPr>
                        <a:t>Modalités de distribution (réseau sélectif)</a:t>
                      </a: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r>
                        <a:rPr kumimoji="0" lang="fr-FR" altLang="fr-FR" sz="1600" u="none" strike="noStrike" cap="none" normalizeH="0" baseline="0">
                          <a:ln>
                            <a:noFill/>
                          </a:ln>
                          <a:effectLst>
                            <a:outerShdw blurRad="38100" dist="38100" dir="2700000" algn="tl">
                              <a:srgbClr val="000000"/>
                            </a:outerShdw>
                          </a:effectLst>
                        </a:rPr>
                        <a:t>Courte durée d’exploitation économique de ce produit</a:t>
                      </a: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r>
                        <a:rPr kumimoji="0" lang="fr-FR" altLang="fr-FR" sz="1600" u="none" strike="noStrike" cap="none" normalizeH="0" baseline="0">
                          <a:ln>
                            <a:noFill/>
                          </a:ln>
                          <a:effectLst>
                            <a:outerShdw blurRad="38100" dist="38100" dir="2700000" algn="tl">
                              <a:srgbClr val="000000"/>
                            </a:outerShdw>
                          </a:effectLst>
                        </a:rPr>
                        <a:t> réactions spontanément hostiles du voisinage, des mouvements de protection de l’environnement ou d’associations de consommateurs pouvant paralyser le projet</a:t>
                      </a:r>
                      <a:endParaRPr kumimoji="0" lang="fr-FR" altLang="fr-FR" sz="16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txBody>
                  <a:tcPr marL="79602" marR="79602" marT="39801" marB="39801" horzOverflow="overflow"/>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59141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4897" y="624110"/>
            <a:ext cx="9712998" cy="1280890"/>
          </a:xfrm>
        </p:spPr>
        <p:txBody>
          <a:bodyPr>
            <a:normAutofit/>
          </a:bodyPr>
          <a:lstStyle/>
          <a:p>
            <a:pPr>
              <a:defRPr/>
            </a:pPr>
            <a:r>
              <a:rPr lang="fr-FR" b="1" dirty="0"/>
              <a:t>Créer son entreprise ?</a:t>
            </a:r>
            <a:endParaRPr lang="fr-FR" b="1"/>
          </a:p>
        </p:txBody>
      </p:sp>
      <p:graphicFrame>
        <p:nvGraphicFramePr>
          <p:cNvPr id="5" name="Espace réservé du contenu 2">
            <a:extLst>
              <a:ext uri="{FF2B5EF4-FFF2-40B4-BE49-F238E27FC236}">
                <a16:creationId xmlns:a16="http://schemas.microsoft.com/office/drawing/2014/main" id="{D547DB1C-6FE5-4C56-9CA5-7721E54052C8}"/>
              </a:ext>
            </a:extLst>
          </p:cNvPr>
          <p:cNvGraphicFramePr>
            <a:graphicFrameLocks noGrp="1"/>
          </p:cNvGraphicFramePr>
          <p:nvPr>
            <p:ph idx="1"/>
            <p:extLst>
              <p:ext uri="{D42A27DB-BD31-4B8C-83A1-F6EECF244321}">
                <p14:modId xmlns:p14="http://schemas.microsoft.com/office/powerpoint/2010/main" val="2831535306"/>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7950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7892" name="Rectangle 4"/>
          <p:cNvSpPr>
            <a:spLocks noGrp="1" noRot="1" noChangeArrowheads="1"/>
          </p:cNvSpPr>
          <p:nvPr>
            <p:ph type="title"/>
          </p:nvPr>
        </p:nvSpPr>
        <p:spPr>
          <a:xfrm>
            <a:off x="649224" y="645106"/>
            <a:ext cx="3650279" cy="1259894"/>
          </a:xfrm>
        </p:spPr>
        <p:txBody>
          <a:bodyPr>
            <a:normAutofit/>
          </a:bodyPr>
          <a:lstStyle/>
          <a:p>
            <a:pPr eaLnBrk="1" hangingPunct="1">
              <a:lnSpc>
                <a:spcPct val="90000"/>
              </a:lnSpc>
              <a:defRPr/>
            </a:pPr>
            <a:r>
              <a:rPr lang="fr-FR" altLang="fr-FR" sz="3100" b="1"/>
              <a:t>Différents types de contraintes (2)</a:t>
            </a:r>
          </a:p>
        </p:txBody>
      </p:sp>
      <p:sp>
        <p:nvSpPr>
          <p:cNvPr id="37893" name="Rectangle 5"/>
          <p:cNvSpPr>
            <a:spLocks noGrp="1" noRot="1" noChangeArrowheads="1"/>
          </p:cNvSpPr>
          <p:nvPr>
            <p:ph idx="1"/>
          </p:nvPr>
        </p:nvSpPr>
        <p:spPr>
          <a:xfrm>
            <a:off x="649225" y="2133600"/>
            <a:ext cx="3650278" cy="3759253"/>
          </a:xfrm>
        </p:spPr>
        <p:txBody>
          <a:bodyPr>
            <a:normAutofit/>
          </a:bodyPr>
          <a:lstStyle/>
          <a:p>
            <a:pPr eaLnBrk="1" hangingPunct="1">
              <a:defRPr/>
            </a:pPr>
            <a:r>
              <a:rPr lang="fr-FR" altLang="fr-FR" b="1" i="1"/>
              <a:t>Contraintes de marché :</a:t>
            </a:r>
            <a:r>
              <a:rPr lang="fr-FR" altLang="fr-FR"/>
              <a:t> nouveauté, décollage, maturité, déclin, saturé, fermé, peu solvable, très éclaté…</a:t>
            </a:r>
          </a:p>
          <a:p>
            <a:pPr eaLnBrk="1" hangingPunct="1">
              <a:defRPr/>
            </a:pPr>
            <a:r>
              <a:rPr lang="fr-FR" altLang="fr-FR"/>
              <a:t> </a:t>
            </a:r>
            <a:r>
              <a:rPr lang="fr-FR" altLang="fr-FR" b="1" i="1"/>
              <a:t>Exemples :</a:t>
            </a:r>
          </a:p>
          <a:p>
            <a:pPr eaLnBrk="1" hangingPunct="1">
              <a:buFont typeface="Arial" panose="020B0604020202020204" pitchFamily="34" charset="0"/>
              <a:buNone/>
              <a:defRPr/>
            </a:pPr>
            <a:endParaRPr lang="fr-FR" altLang="fr-FR" b="1" i="1"/>
          </a:p>
        </p:txBody>
      </p:sp>
      <p:graphicFrame>
        <p:nvGraphicFramePr>
          <p:cNvPr id="37905" name="Group 17"/>
          <p:cNvGraphicFramePr>
            <a:graphicFrameLocks noGrp="1"/>
          </p:cNvGraphicFramePr>
          <p:nvPr/>
        </p:nvGraphicFramePr>
        <p:xfrm>
          <a:off x="4619543" y="856001"/>
          <a:ext cx="6953578" cy="4820932"/>
        </p:xfrm>
        <a:graphic>
          <a:graphicData uri="http://schemas.openxmlformats.org/drawingml/2006/table">
            <a:tbl>
              <a:tblPr firstRow="1" bandRow="1">
                <a:tableStyleId>{8EC20E35-A176-4012-BC5E-935CFFF8708E}</a:tableStyleId>
              </a:tblPr>
              <a:tblGrid>
                <a:gridCol w="2923311">
                  <a:extLst>
                    <a:ext uri="{9D8B030D-6E8A-4147-A177-3AD203B41FA5}">
                      <a16:colId xmlns:a16="http://schemas.microsoft.com/office/drawing/2014/main" val="20000"/>
                    </a:ext>
                  </a:extLst>
                </a:gridCol>
                <a:gridCol w="4030267">
                  <a:extLst>
                    <a:ext uri="{9D8B030D-6E8A-4147-A177-3AD203B41FA5}">
                      <a16:colId xmlns:a16="http://schemas.microsoft.com/office/drawing/2014/main" val="20001"/>
                    </a:ext>
                  </a:extLst>
                </a:gridCol>
              </a:tblGrid>
              <a:tr h="427664">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1900" u="none" strike="noStrike" cap="none" normalizeH="0" baseline="0">
                          <a:ln>
                            <a:noFill/>
                          </a:ln>
                          <a:effectLst>
                            <a:outerShdw blurRad="38100" dist="38100" dir="2700000" algn="tl">
                              <a:srgbClr val="000000"/>
                            </a:outerShdw>
                          </a:effectLst>
                        </a:rPr>
                        <a:t>Votre marché est</a:t>
                      </a:r>
                      <a:endParaRPr kumimoji="0" lang="fr-FR" altLang="fr-FR" sz="19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txBody>
                  <a:tcPr marL="97196" marR="97196" marT="48598" marB="48598" horzOverflow="overflow"/>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1900" u="none" strike="noStrike" cap="none" normalizeH="0" baseline="0">
                          <a:ln>
                            <a:noFill/>
                          </a:ln>
                          <a:effectLst>
                            <a:outerShdw blurRad="38100" dist="38100" dir="2700000" algn="tl">
                              <a:srgbClr val="000000"/>
                            </a:outerShdw>
                          </a:effectLst>
                        </a:rPr>
                        <a:t>Tenir compte de :</a:t>
                      </a:r>
                      <a:endParaRPr kumimoji="0" lang="fr-FR" altLang="fr-FR" sz="19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txBody>
                  <a:tcPr marL="97196" marR="97196" marT="48598" marB="48598" horzOverflow="overflow"/>
                </a:tc>
                <a:extLst>
                  <a:ext uri="{0D108BD9-81ED-4DB2-BD59-A6C34878D82A}">
                    <a16:rowId xmlns:a16="http://schemas.microsoft.com/office/drawing/2014/main" val="10000"/>
                  </a:ext>
                </a:extLst>
              </a:tr>
              <a:tr h="4393268">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r>
                        <a:rPr kumimoji="0" lang="fr-FR" altLang="fr-FR" sz="1900" u="none" strike="noStrike" cap="none" normalizeH="0" baseline="0">
                          <a:ln>
                            <a:noFill/>
                          </a:ln>
                          <a:effectLst>
                            <a:outerShdw blurRad="38100" dist="38100" dir="2700000" algn="tl">
                              <a:srgbClr val="000000"/>
                            </a:outerShdw>
                          </a:effectLst>
                        </a:rPr>
                        <a:t>à créer</a:t>
                      </a: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endParaRPr kumimoji="0" lang="fr-FR" altLang="fr-FR" sz="1900" u="none" strike="noStrike" cap="none" normalizeH="0" baseline="0">
                        <a:ln>
                          <a:noFill/>
                        </a:ln>
                        <a:effectLst>
                          <a:outerShdw blurRad="38100" dist="38100" dir="2700000" algn="tl">
                            <a:srgbClr val="000000"/>
                          </a:outerShdw>
                        </a:effectLst>
                      </a:endParaRP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endParaRPr kumimoji="0" lang="fr-FR" altLang="fr-FR" sz="1900" u="none" strike="noStrike" cap="none" normalizeH="0" baseline="0">
                        <a:ln>
                          <a:noFill/>
                        </a:ln>
                        <a:effectLst>
                          <a:outerShdw blurRad="38100" dist="38100" dir="2700000" algn="tl">
                            <a:srgbClr val="000000"/>
                          </a:outerShdw>
                        </a:effectLst>
                      </a:endParaRP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endParaRPr kumimoji="0" lang="fr-FR" altLang="fr-FR" sz="1900" u="none" strike="noStrike" cap="none" normalizeH="0" baseline="0">
                        <a:ln>
                          <a:noFill/>
                        </a:ln>
                        <a:effectLst>
                          <a:outerShdw blurRad="38100" dist="38100" dir="2700000" algn="tl">
                            <a:srgbClr val="000000"/>
                          </a:outerShdw>
                        </a:effectLst>
                      </a:endParaRP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endParaRPr kumimoji="0" lang="fr-FR" altLang="fr-FR" sz="1900" u="none" strike="noStrike" cap="none" normalizeH="0" baseline="0">
                        <a:ln>
                          <a:noFill/>
                        </a:ln>
                        <a:effectLst>
                          <a:outerShdw blurRad="38100" dist="38100" dir="2700000" algn="tl">
                            <a:srgbClr val="000000"/>
                          </a:outerShdw>
                        </a:effectLst>
                      </a:endParaRP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r>
                        <a:rPr kumimoji="0" lang="fr-FR" altLang="fr-FR" sz="1900" u="none" strike="noStrike" cap="none" normalizeH="0" baseline="0">
                          <a:ln>
                            <a:noFill/>
                          </a:ln>
                          <a:effectLst>
                            <a:outerShdw blurRad="38100" dist="38100" dir="2700000" algn="tl">
                              <a:srgbClr val="000000"/>
                            </a:outerShdw>
                          </a:effectLst>
                        </a:rPr>
                        <a:t>Très encombré</a:t>
                      </a: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endParaRPr kumimoji="0" lang="fr-FR" altLang="fr-FR" sz="1900" u="none" strike="noStrike" cap="none" normalizeH="0" baseline="0">
                        <a:ln>
                          <a:noFill/>
                        </a:ln>
                        <a:effectLst>
                          <a:outerShdw blurRad="38100" dist="38100" dir="2700000" algn="tl">
                            <a:srgbClr val="000000"/>
                          </a:outerShdw>
                        </a:effectLst>
                      </a:endParaRP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r>
                        <a:rPr kumimoji="0" lang="fr-FR" altLang="fr-FR" sz="1900" u="none" strike="noStrike" cap="none" normalizeH="0" baseline="0">
                          <a:ln>
                            <a:noFill/>
                          </a:ln>
                          <a:effectLst>
                            <a:outerShdw blurRad="38100" dist="38100" dir="2700000" algn="tl">
                              <a:srgbClr val="000000"/>
                            </a:outerShdw>
                          </a:effectLst>
                        </a:rPr>
                        <a:t>Dominé par des grands groupes</a:t>
                      </a: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endParaRPr kumimoji="0" lang="fr-FR" altLang="fr-FR" sz="1900" u="none" strike="noStrike" cap="none" normalizeH="0" baseline="0">
                        <a:ln>
                          <a:noFill/>
                        </a:ln>
                        <a:effectLst>
                          <a:outerShdw blurRad="38100" dist="38100" dir="2700000" algn="tl">
                            <a:srgbClr val="000000"/>
                          </a:outerShdw>
                        </a:effectLst>
                      </a:endParaRP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endParaRPr kumimoji="0" lang="fr-FR" altLang="fr-FR" sz="1900" u="none" strike="noStrike" cap="none" normalizeH="0" baseline="0">
                        <a:ln>
                          <a:noFill/>
                        </a:ln>
                        <a:effectLst>
                          <a:outerShdw blurRad="38100" dist="38100" dir="2700000" algn="tl">
                            <a:srgbClr val="000000"/>
                          </a:outerShdw>
                        </a:effectLst>
                      </a:endParaRP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endParaRPr kumimoji="0" lang="fr-FR" altLang="fr-FR" sz="19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txBody>
                  <a:tcPr marL="97196" marR="97196" marT="48598" marB="48598" horzOverflow="overflow"/>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r>
                        <a:rPr kumimoji="0" lang="fr-FR" altLang="fr-FR" sz="1900" u="none" strike="noStrike" cap="none" normalizeH="0" baseline="0">
                          <a:ln>
                            <a:noFill/>
                          </a:ln>
                          <a:effectLst>
                            <a:outerShdw blurRad="38100" dist="38100" dir="2700000" algn="tl">
                              <a:srgbClr val="000000"/>
                            </a:outerShdw>
                          </a:effectLst>
                        </a:rPr>
                        <a:t>Prévoir des frais de communication et de prospection importants</a:t>
                      </a: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r>
                        <a:rPr kumimoji="0" lang="fr-FR" altLang="fr-FR" sz="1900" u="none" strike="noStrike" cap="none" normalizeH="0" baseline="0">
                          <a:ln>
                            <a:noFill/>
                          </a:ln>
                          <a:effectLst>
                            <a:outerShdw blurRad="38100" dist="38100" dir="2700000" algn="tl">
                              <a:srgbClr val="000000"/>
                            </a:outerShdw>
                          </a:effectLst>
                        </a:rPr>
                        <a:t>Évaluer le temps de réaction des clients face à une « innovation technologique de rupture (ex : génération 3 des téléphones portables.</a:t>
                      </a: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r>
                        <a:rPr kumimoji="0" lang="fr-FR" altLang="fr-FR" sz="1900" u="none" strike="noStrike" cap="none" normalizeH="0" baseline="0">
                          <a:ln>
                            <a:noFill/>
                          </a:ln>
                          <a:effectLst>
                            <a:outerShdw blurRad="38100" dist="38100" dir="2700000" algn="tl">
                              <a:srgbClr val="000000"/>
                            </a:outerShdw>
                          </a:effectLst>
                        </a:rPr>
                        <a:t> prévoir des moyens qui permettront de se démarquer de la concurrence.</a:t>
                      </a: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r>
                        <a:rPr kumimoji="0" lang="fr-FR" altLang="fr-FR" sz="1900" u="none" strike="noStrike" cap="none" normalizeH="0" baseline="0">
                          <a:ln>
                            <a:noFill/>
                          </a:ln>
                          <a:effectLst>
                            <a:outerShdw blurRad="38100" dist="38100" dir="2700000" algn="tl">
                              <a:srgbClr val="000000"/>
                            </a:outerShdw>
                          </a:effectLst>
                        </a:rPr>
                        <a:t> réfléchir aux moyens à envisager pour vous confronter avec eux (ex : Poweo ; Charles Beidbeder)</a:t>
                      </a:r>
                      <a:endParaRPr kumimoji="0" lang="fr-FR" altLang="fr-FR" sz="19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txBody>
                  <a:tcPr marL="97196" marR="97196" marT="48598" marB="48598" horzOverflow="overflow"/>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929724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8916" name="Rectangle 4"/>
          <p:cNvSpPr>
            <a:spLocks noGrp="1" noRot="1" noChangeArrowheads="1"/>
          </p:cNvSpPr>
          <p:nvPr>
            <p:ph type="title"/>
          </p:nvPr>
        </p:nvSpPr>
        <p:spPr>
          <a:xfrm>
            <a:off x="649224" y="645106"/>
            <a:ext cx="5122652" cy="1259894"/>
          </a:xfrm>
        </p:spPr>
        <p:txBody>
          <a:bodyPr>
            <a:normAutofit/>
          </a:bodyPr>
          <a:lstStyle/>
          <a:p>
            <a:pPr eaLnBrk="1" hangingPunct="1">
              <a:defRPr/>
            </a:pPr>
            <a:r>
              <a:rPr lang="fr-FR" altLang="fr-FR" b="1" dirty="0"/>
              <a:t>Différents types de contraintes (3) </a:t>
            </a:r>
          </a:p>
        </p:txBody>
      </p:sp>
      <p:sp>
        <p:nvSpPr>
          <p:cNvPr id="38917" name="Rectangle 5"/>
          <p:cNvSpPr>
            <a:spLocks noGrp="1" noRot="1" noChangeArrowheads="1"/>
          </p:cNvSpPr>
          <p:nvPr>
            <p:ph idx="1"/>
          </p:nvPr>
        </p:nvSpPr>
        <p:spPr>
          <a:xfrm>
            <a:off x="649225" y="2133600"/>
            <a:ext cx="5122652" cy="3759253"/>
          </a:xfrm>
        </p:spPr>
        <p:txBody>
          <a:bodyPr>
            <a:normAutofit/>
          </a:bodyPr>
          <a:lstStyle/>
          <a:p>
            <a:pPr eaLnBrk="1" hangingPunct="1">
              <a:defRPr/>
            </a:pPr>
            <a:r>
              <a:rPr lang="fr-FR" altLang="fr-FR" b="1" i="1"/>
              <a:t>Contraintes de moyens :</a:t>
            </a:r>
            <a:r>
              <a:rPr lang="fr-FR" altLang="fr-FR"/>
              <a:t> processus de fabrication, de commercialisation, de communication, de gestion, de service après vente…</a:t>
            </a:r>
          </a:p>
          <a:p>
            <a:pPr eaLnBrk="1" hangingPunct="1">
              <a:defRPr/>
            </a:pPr>
            <a:r>
              <a:rPr lang="fr-FR" altLang="fr-FR"/>
              <a:t> </a:t>
            </a:r>
            <a:r>
              <a:rPr lang="fr-FR" altLang="fr-FR" b="1" i="1"/>
              <a:t>Exemples :</a:t>
            </a:r>
          </a:p>
          <a:p>
            <a:pPr eaLnBrk="1" hangingPunct="1">
              <a:buFont typeface="Arial" panose="020B0604020202020204" pitchFamily="34" charset="0"/>
              <a:buNone/>
              <a:defRPr/>
            </a:pPr>
            <a:endParaRPr lang="fr-FR" altLang="fr-FR" b="1" i="1"/>
          </a:p>
        </p:txBody>
      </p:sp>
      <p:graphicFrame>
        <p:nvGraphicFramePr>
          <p:cNvPr id="38930" name="Group 18"/>
          <p:cNvGraphicFramePr>
            <a:graphicFrameLocks noGrp="1"/>
          </p:cNvGraphicFramePr>
          <p:nvPr>
            <p:extLst>
              <p:ext uri="{D42A27DB-BD31-4B8C-83A1-F6EECF244321}">
                <p14:modId xmlns:p14="http://schemas.microsoft.com/office/powerpoint/2010/main" val="478419943"/>
              </p:ext>
            </p:extLst>
          </p:nvPr>
        </p:nvGraphicFramePr>
        <p:xfrm>
          <a:off x="6091916" y="1047248"/>
          <a:ext cx="5451628" cy="4448571"/>
        </p:xfrm>
        <a:graphic>
          <a:graphicData uri="http://schemas.openxmlformats.org/drawingml/2006/table">
            <a:tbl>
              <a:tblPr firstRow="1" bandRow="1">
                <a:tableStyleId>{8EC20E35-A176-4012-BC5E-935CFFF8708E}</a:tableStyleId>
              </a:tblPr>
              <a:tblGrid>
                <a:gridCol w="2478067">
                  <a:extLst>
                    <a:ext uri="{9D8B030D-6E8A-4147-A177-3AD203B41FA5}">
                      <a16:colId xmlns:a16="http://schemas.microsoft.com/office/drawing/2014/main" val="20000"/>
                    </a:ext>
                  </a:extLst>
                </a:gridCol>
                <a:gridCol w="2973561">
                  <a:extLst>
                    <a:ext uri="{9D8B030D-6E8A-4147-A177-3AD203B41FA5}">
                      <a16:colId xmlns:a16="http://schemas.microsoft.com/office/drawing/2014/main" val="20001"/>
                    </a:ext>
                  </a:extLst>
                </a:gridCol>
              </a:tblGrid>
              <a:tr h="632351">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1700" u="none" strike="noStrike" cap="none" normalizeH="0" baseline="0">
                          <a:ln>
                            <a:noFill/>
                          </a:ln>
                          <a:effectLst>
                            <a:outerShdw blurRad="38100" dist="38100" dir="2700000" algn="tl">
                              <a:srgbClr val="000000"/>
                            </a:outerShdw>
                          </a:effectLst>
                        </a:rPr>
                        <a:t>Votre activité est caractérisée par :</a:t>
                      </a:r>
                      <a:endParaRPr kumimoji="0" lang="fr-FR" altLang="fr-FR" sz="17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txBody>
                  <a:tcPr marL="85451" marR="85451" marT="42734" marB="42734" horzOverflow="overflow"/>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1700" u="none" strike="noStrike" cap="none" normalizeH="0" baseline="0">
                          <a:ln>
                            <a:noFill/>
                          </a:ln>
                          <a:effectLst>
                            <a:outerShdw blurRad="38100" dist="38100" dir="2700000" algn="tl">
                              <a:srgbClr val="000000"/>
                            </a:outerShdw>
                          </a:effectLst>
                        </a:rPr>
                        <a:t>Prévoir :</a:t>
                      </a:r>
                      <a:endParaRPr kumimoji="0" lang="fr-FR" altLang="fr-FR" sz="17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txBody>
                  <a:tcPr marL="85451" marR="85451" marT="42734" marB="42734" horzOverflow="overflow"/>
                </a:tc>
                <a:extLst>
                  <a:ext uri="{0D108BD9-81ED-4DB2-BD59-A6C34878D82A}">
                    <a16:rowId xmlns:a16="http://schemas.microsoft.com/office/drawing/2014/main" val="10000"/>
                  </a:ext>
                </a:extLst>
              </a:tr>
              <a:tr h="3811112">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r>
                        <a:rPr kumimoji="0" lang="fr-FR" altLang="fr-FR" sz="1700" u="none" strike="noStrike" cap="none" normalizeH="0" baseline="0">
                          <a:ln>
                            <a:noFill/>
                          </a:ln>
                          <a:effectLst>
                            <a:outerShdw blurRad="38100" dist="38100" dir="2700000" algn="tl">
                              <a:srgbClr val="000000"/>
                            </a:outerShdw>
                          </a:effectLst>
                        </a:rPr>
                        <a:t>Difficultés d’approvisionnement</a:t>
                      </a: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endParaRPr kumimoji="0" lang="fr-FR" altLang="fr-FR" sz="1700" u="none" strike="noStrike" cap="none" normalizeH="0" baseline="0">
                        <a:ln>
                          <a:noFill/>
                        </a:ln>
                        <a:effectLst>
                          <a:outerShdw blurRad="38100" dist="38100" dir="2700000" algn="tl">
                            <a:srgbClr val="000000"/>
                          </a:outerShdw>
                        </a:effectLst>
                      </a:endParaRP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endParaRPr kumimoji="0" lang="fr-FR" altLang="fr-FR" sz="1700" u="none" strike="noStrike" cap="none" normalizeH="0" baseline="0">
                        <a:ln>
                          <a:noFill/>
                        </a:ln>
                        <a:effectLst>
                          <a:outerShdw blurRad="38100" dist="38100" dir="2700000" algn="tl">
                            <a:srgbClr val="000000"/>
                          </a:outerShdw>
                        </a:effectLst>
                      </a:endParaRP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r>
                        <a:rPr kumimoji="0" lang="fr-FR" altLang="fr-FR" sz="1700" u="none" strike="noStrike" cap="none" normalizeH="0" baseline="0">
                          <a:ln>
                            <a:noFill/>
                          </a:ln>
                          <a:effectLst>
                            <a:outerShdw blurRad="38100" dist="38100" dir="2700000" algn="tl">
                              <a:srgbClr val="000000"/>
                            </a:outerShdw>
                          </a:effectLst>
                        </a:rPr>
                        <a:t>Difficultés de recrutement de personnel compétent</a:t>
                      </a: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endParaRPr kumimoji="0" lang="fr-FR" altLang="fr-FR" sz="1700" u="none" strike="noStrike" cap="none" normalizeH="0" baseline="0">
                        <a:ln>
                          <a:noFill/>
                        </a:ln>
                        <a:effectLst>
                          <a:outerShdw blurRad="38100" dist="38100" dir="2700000" algn="tl">
                            <a:srgbClr val="000000"/>
                          </a:outerShdw>
                        </a:effectLst>
                      </a:endParaRP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r>
                        <a:rPr kumimoji="0" lang="fr-FR" altLang="fr-FR" sz="1700" u="none" strike="noStrike" cap="none" normalizeH="0" baseline="0">
                          <a:ln>
                            <a:noFill/>
                          </a:ln>
                          <a:effectLst>
                            <a:outerShdw blurRad="38100" dist="38100" dir="2700000" algn="tl">
                              <a:srgbClr val="000000"/>
                            </a:outerShdw>
                          </a:effectLst>
                        </a:rPr>
                        <a:t>Obligation de consentir des délais de paiement importants</a:t>
                      </a: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endParaRPr kumimoji="0" lang="fr-FR" altLang="fr-FR" sz="1700" u="none" strike="noStrike" cap="none" normalizeH="0" baseline="0">
                        <a:ln>
                          <a:noFill/>
                        </a:ln>
                        <a:effectLst>
                          <a:outerShdw blurRad="38100" dist="38100" dir="2700000" algn="tl">
                            <a:srgbClr val="000000"/>
                          </a:outerShdw>
                        </a:effectLst>
                      </a:endParaRP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endParaRPr kumimoji="0" lang="fr-FR" altLang="fr-FR" sz="17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txBody>
                  <a:tcPr marL="85451" marR="85451" marT="42734" marB="42734" horzOverflow="overflow"/>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r>
                        <a:rPr kumimoji="0" lang="fr-FR" altLang="fr-FR" sz="1700" u="none" strike="noStrike" cap="none" normalizeH="0" baseline="0">
                          <a:ln>
                            <a:noFill/>
                          </a:ln>
                          <a:effectLst>
                            <a:outerShdw blurRad="38100" dist="38100" dir="2700000" algn="tl">
                              <a:srgbClr val="000000"/>
                            </a:outerShdw>
                          </a:effectLst>
                        </a:rPr>
                        <a:t>Nécessité de constituer des stocks importants</a:t>
                      </a: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endParaRPr kumimoji="0" lang="fr-FR" altLang="fr-FR" sz="1700" u="none" strike="noStrike" cap="none" normalizeH="0" baseline="0">
                        <a:ln>
                          <a:noFill/>
                        </a:ln>
                        <a:effectLst>
                          <a:outerShdw blurRad="38100" dist="38100" dir="2700000" algn="tl">
                            <a:srgbClr val="000000"/>
                          </a:outerShdw>
                        </a:effectLst>
                      </a:endParaRP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r>
                        <a:rPr kumimoji="0" lang="fr-FR" altLang="fr-FR" sz="1700" u="none" strike="noStrike" cap="none" normalizeH="0" baseline="0">
                          <a:ln>
                            <a:noFill/>
                          </a:ln>
                          <a:effectLst>
                            <a:outerShdw blurRad="38100" dist="38100" dir="2700000" algn="tl">
                              <a:srgbClr val="000000"/>
                            </a:outerShdw>
                          </a:effectLst>
                        </a:rPr>
                        <a:t>Temps et coût à consacrer à la mise en place de vos équipes</a:t>
                      </a: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endParaRPr kumimoji="0" lang="fr-FR" altLang="fr-FR" sz="1700" u="none" strike="noStrike" cap="none" normalizeH="0" baseline="0">
                        <a:ln>
                          <a:noFill/>
                        </a:ln>
                        <a:effectLst>
                          <a:outerShdw blurRad="38100" dist="38100" dir="2700000" algn="tl">
                            <a:srgbClr val="000000"/>
                          </a:outerShdw>
                        </a:effectLst>
                      </a:endParaRP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r>
                        <a:rPr kumimoji="0" lang="fr-FR" altLang="fr-FR" sz="1700" u="none" strike="noStrike" cap="none" normalizeH="0" baseline="0">
                          <a:ln>
                            <a:noFill/>
                          </a:ln>
                          <a:effectLst>
                            <a:outerShdw blurRad="38100" dist="38100" dir="2700000" algn="tl">
                              <a:srgbClr val="000000"/>
                            </a:outerShdw>
                          </a:effectLst>
                        </a:rPr>
                        <a:t>Trésorerie substantielle</a:t>
                      </a:r>
                      <a:endParaRPr kumimoji="0" lang="fr-FR" altLang="fr-FR" sz="17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txBody>
                  <a:tcPr marL="85451" marR="85451" marT="42734" marB="42734" horzOverflow="overflow"/>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97325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9940" name="Rectangle 4"/>
          <p:cNvSpPr>
            <a:spLocks noGrp="1" noRot="1" noChangeArrowheads="1"/>
          </p:cNvSpPr>
          <p:nvPr>
            <p:ph type="title"/>
          </p:nvPr>
        </p:nvSpPr>
        <p:spPr>
          <a:xfrm>
            <a:off x="649224" y="645106"/>
            <a:ext cx="3650279" cy="1259894"/>
          </a:xfrm>
        </p:spPr>
        <p:txBody>
          <a:bodyPr>
            <a:normAutofit/>
          </a:bodyPr>
          <a:lstStyle/>
          <a:p>
            <a:pPr eaLnBrk="1" hangingPunct="1">
              <a:lnSpc>
                <a:spcPct val="90000"/>
              </a:lnSpc>
              <a:defRPr/>
            </a:pPr>
            <a:r>
              <a:rPr lang="fr-FR" altLang="fr-FR" sz="3100" b="1"/>
              <a:t>Différents types de contraintes (4)</a:t>
            </a:r>
          </a:p>
        </p:txBody>
      </p:sp>
      <p:sp>
        <p:nvSpPr>
          <p:cNvPr id="39941" name="Rectangle 5"/>
          <p:cNvSpPr>
            <a:spLocks noGrp="1" noRot="1" noChangeArrowheads="1"/>
          </p:cNvSpPr>
          <p:nvPr>
            <p:ph idx="1"/>
          </p:nvPr>
        </p:nvSpPr>
        <p:spPr>
          <a:xfrm>
            <a:off x="649225" y="2133600"/>
            <a:ext cx="3650278" cy="3759253"/>
          </a:xfrm>
        </p:spPr>
        <p:txBody>
          <a:bodyPr>
            <a:normAutofit/>
          </a:bodyPr>
          <a:lstStyle/>
          <a:p>
            <a:pPr eaLnBrk="1" hangingPunct="1">
              <a:defRPr/>
            </a:pPr>
            <a:r>
              <a:rPr lang="fr-FR" altLang="fr-FR" b="1" i="1"/>
              <a:t>Contraintes légales :</a:t>
            </a:r>
            <a:r>
              <a:rPr lang="fr-FR" altLang="fr-FR"/>
              <a:t> de leur existence peuvent dépendre la faisabilité et la viabilité du projet caractéristiques.</a:t>
            </a:r>
          </a:p>
          <a:p>
            <a:pPr eaLnBrk="1" hangingPunct="1">
              <a:defRPr/>
            </a:pPr>
            <a:r>
              <a:rPr lang="fr-FR" altLang="fr-FR" b="1" i="1"/>
              <a:t>Exemples :</a:t>
            </a:r>
          </a:p>
          <a:p>
            <a:pPr eaLnBrk="1" hangingPunct="1">
              <a:buFont typeface="Arial" panose="020B0604020202020204" pitchFamily="34" charset="0"/>
              <a:buNone/>
              <a:defRPr/>
            </a:pPr>
            <a:endParaRPr lang="fr-FR" altLang="fr-FR" b="1" i="1"/>
          </a:p>
        </p:txBody>
      </p:sp>
      <p:graphicFrame>
        <p:nvGraphicFramePr>
          <p:cNvPr id="39954" name="Group 18"/>
          <p:cNvGraphicFramePr>
            <a:graphicFrameLocks noGrp="1"/>
          </p:cNvGraphicFramePr>
          <p:nvPr/>
        </p:nvGraphicFramePr>
        <p:xfrm>
          <a:off x="4619543" y="1049261"/>
          <a:ext cx="6953578" cy="4434412"/>
        </p:xfrm>
        <a:graphic>
          <a:graphicData uri="http://schemas.openxmlformats.org/drawingml/2006/table">
            <a:tbl>
              <a:tblPr firstRow="1" bandRow="1">
                <a:tableStyleId>{9D7B26C5-4107-4FEC-AEDC-1716B250A1EF}</a:tableStyleId>
              </a:tblPr>
              <a:tblGrid>
                <a:gridCol w="3183905">
                  <a:extLst>
                    <a:ext uri="{9D8B030D-6E8A-4147-A177-3AD203B41FA5}">
                      <a16:colId xmlns:a16="http://schemas.microsoft.com/office/drawing/2014/main" val="20000"/>
                    </a:ext>
                  </a:extLst>
                </a:gridCol>
                <a:gridCol w="3769673">
                  <a:extLst>
                    <a:ext uri="{9D8B030D-6E8A-4147-A177-3AD203B41FA5}">
                      <a16:colId xmlns:a16="http://schemas.microsoft.com/office/drawing/2014/main" val="20001"/>
                    </a:ext>
                  </a:extLst>
                </a:gridCol>
              </a:tblGrid>
              <a:tr h="424151">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1900" u="none" strike="noStrike" cap="none" normalizeH="0" baseline="0">
                          <a:ln>
                            <a:noFill/>
                          </a:ln>
                          <a:effectLst>
                            <a:outerShdw blurRad="38100" dist="38100" dir="2700000" algn="tl">
                              <a:srgbClr val="000000"/>
                            </a:outerShdw>
                          </a:effectLst>
                        </a:rPr>
                        <a:t>Votre activité est :</a:t>
                      </a:r>
                      <a:endParaRPr kumimoji="0" lang="fr-FR" altLang="fr-FR" sz="19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txBody>
                  <a:tcPr marL="96401" marR="96401" marT="48194" marB="48194" horzOverflow="overflow"/>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fr-FR" altLang="fr-FR" sz="1900" u="none" strike="noStrike" cap="none" normalizeH="0" baseline="0">
                          <a:ln>
                            <a:noFill/>
                          </a:ln>
                          <a:effectLst>
                            <a:outerShdw blurRad="38100" dist="38100" dir="2700000" algn="tl">
                              <a:srgbClr val="000000"/>
                            </a:outerShdw>
                          </a:effectLst>
                        </a:rPr>
                        <a:t>Disposez vous de :</a:t>
                      </a:r>
                      <a:endParaRPr kumimoji="0" lang="fr-FR" altLang="fr-FR" sz="19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txBody>
                  <a:tcPr marL="96401" marR="96401" marT="48194" marB="48194" horzOverflow="overflow"/>
                </a:tc>
                <a:extLst>
                  <a:ext uri="{0D108BD9-81ED-4DB2-BD59-A6C34878D82A}">
                    <a16:rowId xmlns:a16="http://schemas.microsoft.com/office/drawing/2014/main" val="10000"/>
                  </a:ext>
                </a:extLst>
              </a:tr>
              <a:tr h="4010261">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r>
                        <a:rPr kumimoji="0" lang="fr-FR" altLang="fr-FR" sz="1900" u="none" strike="noStrike" cap="none" normalizeH="0" baseline="0">
                          <a:ln>
                            <a:noFill/>
                          </a:ln>
                          <a:effectLst>
                            <a:outerShdw blurRad="38100" dist="38100" dir="2700000" algn="tl">
                              <a:srgbClr val="000000"/>
                            </a:outerShdw>
                          </a:effectLst>
                        </a:rPr>
                        <a:t>Réglementée</a:t>
                      </a: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endParaRPr kumimoji="0" lang="fr-FR" altLang="fr-FR" sz="1900" u="none" strike="noStrike" cap="none" normalizeH="0" baseline="0">
                        <a:ln>
                          <a:noFill/>
                        </a:ln>
                        <a:effectLst>
                          <a:outerShdw blurRad="38100" dist="38100" dir="2700000" algn="tl">
                            <a:srgbClr val="000000"/>
                          </a:outerShdw>
                        </a:effectLst>
                      </a:endParaRP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endParaRPr kumimoji="0" lang="fr-FR" altLang="fr-FR" sz="1900" u="none" strike="noStrike" cap="none" normalizeH="0" baseline="0">
                        <a:ln>
                          <a:noFill/>
                        </a:ln>
                        <a:effectLst>
                          <a:outerShdw blurRad="38100" dist="38100" dir="2700000" algn="tl">
                            <a:srgbClr val="000000"/>
                          </a:outerShdw>
                        </a:effectLst>
                      </a:endParaRP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endParaRPr kumimoji="0" lang="fr-FR" altLang="fr-FR" sz="1900" u="none" strike="noStrike" cap="none" normalizeH="0" baseline="0">
                        <a:ln>
                          <a:noFill/>
                        </a:ln>
                        <a:effectLst>
                          <a:outerShdw blurRad="38100" dist="38100" dir="2700000" algn="tl">
                            <a:srgbClr val="000000"/>
                          </a:outerShdw>
                        </a:effectLst>
                      </a:endParaRP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r>
                        <a:rPr kumimoji="0" lang="fr-FR" altLang="fr-FR" sz="1900" u="none" strike="noStrike" cap="none" normalizeH="0" baseline="0">
                          <a:ln>
                            <a:noFill/>
                          </a:ln>
                          <a:effectLst>
                            <a:outerShdw blurRad="38100" dist="38100" dir="2700000" algn="tl">
                              <a:srgbClr val="000000"/>
                            </a:outerShdw>
                          </a:effectLst>
                        </a:rPr>
                        <a:t>En cours de réglementation (ex : existence d’une directive européenne non encore transcrite en droit français)</a:t>
                      </a: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endParaRPr kumimoji="0" lang="fr-FR" altLang="fr-FR" sz="1900" u="none" strike="noStrike" cap="none" normalizeH="0" baseline="0">
                        <a:ln>
                          <a:noFill/>
                        </a:ln>
                        <a:effectLst>
                          <a:outerShdw blurRad="38100" dist="38100" dir="2700000" algn="tl">
                            <a:srgbClr val="000000"/>
                          </a:outerShdw>
                        </a:effectLst>
                      </a:endParaRPr>
                    </a:p>
                    <a:p>
                      <a:pPr marL="0" marR="0" lvl="0" indent="0" algn="l" defTabSz="914400" rtl="0" eaLnBrk="1" fontAlgn="base" latinLnBrk="0" hangingPunct="1">
                        <a:lnSpc>
                          <a:spcPct val="100000"/>
                        </a:lnSpc>
                        <a:spcBef>
                          <a:spcPct val="20000"/>
                        </a:spcBef>
                        <a:spcAft>
                          <a:spcPct val="0"/>
                        </a:spcAft>
                        <a:buClr>
                          <a:schemeClr val="hlink"/>
                        </a:buClr>
                        <a:buSzPct val="80000"/>
                        <a:buFontTx/>
                        <a:buNone/>
                        <a:tabLst/>
                      </a:pPr>
                      <a:endParaRPr kumimoji="0" lang="fr-FR" altLang="fr-FR" sz="1900" u="none" strike="noStrike" cap="none" normalizeH="0" baseline="0">
                        <a:ln>
                          <a:noFill/>
                        </a:ln>
                        <a:effectLst>
                          <a:outerShdw blurRad="38100" dist="38100" dir="2700000" algn="tl">
                            <a:srgbClr val="000000"/>
                          </a:outerShdw>
                        </a:effectLst>
                      </a:endParaRP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endParaRPr kumimoji="0" lang="fr-FR" altLang="fr-FR" sz="19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txBody>
                  <a:tcPr marL="96401" marR="96401" marT="48194" marB="48194" horzOverflow="overflow"/>
                </a:tc>
                <a:tc>
                  <a:txBody>
                    <a:bodyPr/>
                    <a:lstStyle>
                      <a:lvl1pPr>
                        <a:spcBef>
                          <a:spcPct val="20000"/>
                        </a:spcBef>
                        <a:buClr>
                          <a:schemeClr val="hlink"/>
                        </a:buClr>
                        <a:buSzPct val="80000"/>
                        <a:buFont typeface="Arial" panose="020B0604020202020204" pitchFamily="34" charset="0"/>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80000"/>
                        <a:buFont typeface="Arial" panose="020B0604020202020204" pitchFamily="34" charset="0"/>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r>
                        <a:rPr kumimoji="0" lang="fr-FR" altLang="fr-FR" sz="1900" u="none" strike="noStrike" cap="none" normalizeH="0" baseline="0">
                          <a:ln>
                            <a:noFill/>
                          </a:ln>
                          <a:effectLst>
                            <a:outerShdw blurRad="38100" dist="38100" dir="2700000" algn="tl">
                              <a:srgbClr val="000000"/>
                            </a:outerShdw>
                          </a:effectLst>
                        </a:rPr>
                        <a:t> l’expérience professionnelle ou du diplôme requis ?</a:t>
                      </a: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r>
                        <a:rPr kumimoji="0" lang="fr-FR" altLang="fr-FR" sz="1900" u="none" strike="noStrike" cap="none" normalizeH="0" baseline="0">
                          <a:ln>
                            <a:noFill/>
                          </a:ln>
                          <a:effectLst>
                            <a:outerShdw blurRad="38100" dist="38100" dir="2700000" algn="tl">
                              <a:srgbClr val="000000"/>
                            </a:outerShdw>
                          </a:effectLst>
                        </a:rPr>
                        <a:t>Autorisations exigées ?</a:t>
                      </a: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endParaRPr kumimoji="0" lang="fr-FR" altLang="fr-FR" sz="1900" u="none" strike="noStrike" cap="none" normalizeH="0" baseline="0">
                        <a:ln>
                          <a:noFill/>
                        </a:ln>
                        <a:effectLst>
                          <a:outerShdw blurRad="38100" dist="38100" dir="2700000" algn="tl">
                            <a:srgbClr val="000000"/>
                          </a:outerShdw>
                        </a:effectLst>
                      </a:endParaRPr>
                    </a:p>
                    <a:p>
                      <a:pPr marL="0" marR="0" lvl="0" indent="0" algn="l" defTabSz="914400" rtl="0" eaLnBrk="1" fontAlgn="base" latinLnBrk="0" hangingPunct="1">
                        <a:lnSpc>
                          <a:spcPct val="100000"/>
                        </a:lnSpc>
                        <a:spcBef>
                          <a:spcPct val="20000"/>
                        </a:spcBef>
                        <a:spcAft>
                          <a:spcPct val="0"/>
                        </a:spcAft>
                        <a:buClr>
                          <a:schemeClr val="hlink"/>
                        </a:buClr>
                        <a:buSzPct val="80000"/>
                        <a:buFontTx/>
                        <a:buChar char="-"/>
                        <a:tabLst/>
                      </a:pPr>
                      <a:r>
                        <a:rPr kumimoji="0" lang="fr-FR" altLang="fr-FR" sz="1900" u="none" strike="noStrike" cap="none" normalizeH="0" baseline="0">
                          <a:ln>
                            <a:noFill/>
                          </a:ln>
                          <a:effectLst>
                            <a:outerShdw blurRad="38100" dist="38100" dir="2700000" algn="tl">
                              <a:srgbClr val="000000"/>
                            </a:outerShdw>
                          </a:effectLst>
                        </a:rPr>
                        <a:t>Informations fiables sur les éventuelles conséquences de cette réglementation sur l’exercice de votre activité.</a:t>
                      </a:r>
                      <a:endParaRPr kumimoji="0" lang="fr-FR" altLang="fr-FR" sz="1900" b="0"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txBody>
                  <a:tcPr marL="96401" marR="96401" marT="48194" marB="48194" horzOverflow="overflow"/>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04146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1217056" y="1093380"/>
            <a:ext cx="3068182" cy="4671240"/>
          </a:xfrm>
        </p:spPr>
        <p:txBody>
          <a:bodyPr anchor="ctr">
            <a:normAutofit/>
          </a:bodyPr>
          <a:lstStyle/>
          <a:p>
            <a:pPr algn="r" eaLnBrk="1" hangingPunct="1">
              <a:defRPr/>
            </a:pPr>
            <a:r>
              <a:rPr lang="fr-FR" altLang="fr-FR" b="1" dirty="0"/>
              <a:t>Business Plan – Business Model</a:t>
            </a:r>
            <a:endParaRPr lang="fr-FR" altLang="fr-FR" b="1"/>
          </a:p>
        </p:txBody>
      </p:sp>
      <p:sp>
        <p:nvSpPr>
          <p:cNvPr id="40963" name="Rectangle 3"/>
          <p:cNvSpPr>
            <a:spLocks noGrp="1" noRot="1" noChangeArrowheads="1"/>
          </p:cNvSpPr>
          <p:nvPr>
            <p:ph idx="1"/>
          </p:nvPr>
        </p:nvSpPr>
        <p:spPr>
          <a:xfrm>
            <a:off x="5285509" y="1093380"/>
            <a:ext cx="6219103" cy="4679250"/>
          </a:xfrm>
        </p:spPr>
        <p:txBody>
          <a:bodyPr anchor="ctr">
            <a:normAutofit/>
          </a:bodyPr>
          <a:lstStyle/>
          <a:p>
            <a:pPr eaLnBrk="1" hangingPunct="1">
              <a:defRPr/>
            </a:pPr>
            <a:r>
              <a:rPr lang="fr-FR" altLang="fr-FR" b="1"/>
              <a:t>Business plan</a:t>
            </a:r>
            <a:r>
              <a:rPr lang="fr-FR" altLang="fr-FR"/>
              <a:t> : Document de plusieurs pages qui décrit l'ensemble du </a:t>
            </a:r>
            <a:r>
              <a:rPr lang="fr-FR" altLang="fr-FR" b="1"/>
              <a:t>projet d'une entreprise</a:t>
            </a:r>
            <a:r>
              <a:rPr lang="fr-FR" altLang="fr-FR"/>
              <a:t> : activité, marché, technologie, marketing, ressources humaines et plus précisément </a:t>
            </a:r>
            <a:r>
              <a:rPr lang="fr-FR" altLang="fr-FR" b="1"/>
              <a:t>les dépenses programmées et les ressources</a:t>
            </a:r>
            <a:r>
              <a:rPr lang="fr-FR" altLang="fr-FR"/>
              <a:t> envisagées à court et moyen terme. Ce document sert principalement à </a:t>
            </a:r>
            <a:r>
              <a:rPr lang="fr-FR" altLang="fr-FR" b="1"/>
              <a:t>convaincre les investisseurs de la viabilité d'un projet.</a:t>
            </a:r>
            <a:r>
              <a:rPr lang="fr-FR" altLang="fr-FR"/>
              <a:t> </a:t>
            </a:r>
          </a:p>
          <a:p>
            <a:pPr eaLnBrk="1" hangingPunct="1">
              <a:defRPr/>
            </a:pPr>
            <a:endParaRPr lang="fr-FR" altLang="fr-FR"/>
          </a:p>
          <a:p>
            <a:pPr eaLnBrk="1" hangingPunct="1">
              <a:defRPr/>
            </a:pPr>
            <a:r>
              <a:rPr lang="fr-FR" altLang="fr-FR"/>
              <a:t>Le </a:t>
            </a:r>
            <a:r>
              <a:rPr lang="fr-FR" altLang="fr-FR" b="1"/>
              <a:t>Business Model</a:t>
            </a:r>
            <a:r>
              <a:rPr lang="fr-FR" altLang="fr-FR"/>
              <a:t> est un document présentant la </a:t>
            </a:r>
            <a:r>
              <a:rPr lang="fr-FR" altLang="fr-FR" b="1"/>
              <a:t>répartition de l’activité de l’entreprise</a:t>
            </a:r>
            <a:r>
              <a:rPr lang="fr-FR" altLang="fr-FR"/>
              <a:t> et notamment l'origine des revenus de la société. C'est le modèle économique que va adopter une entreprise pour </a:t>
            </a:r>
            <a:r>
              <a:rPr lang="fr-FR" altLang="fr-FR" b="1"/>
              <a:t>rentabiliser son concept de départ</a:t>
            </a:r>
            <a:r>
              <a:rPr lang="fr-FR" altLang="fr-FR"/>
              <a:t>.</a:t>
            </a:r>
            <a:br>
              <a:rPr lang="fr-FR" altLang="fr-FR"/>
            </a:br>
            <a:endParaRPr lang="fr-FR" altLang="fr-FR"/>
          </a:p>
        </p:txBody>
      </p:sp>
    </p:spTree>
    <p:extLst>
      <p:ext uri="{BB962C8B-B14F-4D97-AF65-F5344CB8AC3E}">
        <p14:creationId xmlns:p14="http://schemas.microsoft.com/office/powerpoint/2010/main" val="3494130663"/>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1843391" y="624110"/>
            <a:ext cx="9383408" cy="1280890"/>
          </a:xfrm>
        </p:spPr>
        <p:txBody>
          <a:bodyPr>
            <a:normAutofit/>
          </a:bodyPr>
          <a:lstStyle/>
          <a:p>
            <a:pPr eaLnBrk="1" hangingPunct="1">
              <a:defRPr/>
            </a:pPr>
            <a:r>
              <a:rPr lang="fr-FR" altLang="fr-FR" b="1">
                <a:solidFill>
                  <a:srgbClr val="FFFFFF"/>
                </a:solidFill>
              </a:rPr>
              <a:t>Différence Business Plan / Business Model</a:t>
            </a:r>
            <a:br>
              <a:rPr lang="fr-FR" altLang="fr-FR" b="1">
                <a:solidFill>
                  <a:srgbClr val="FFFFFF"/>
                </a:solidFill>
              </a:rPr>
            </a:br>
            <a:endParaRPr lang="fr-FR" altLang="fr-FR" b="1">
              <a:solidFill>
                <a:srgbClr val="FFFFFF"/>
              </a:solidFill>
            </a:endParaRPr>
          </a:p>
        </p:txBody>
      </p:sp>
      <p:sp>
        <p:nvSpPr>
          <p:cNvPr id="44035" name="Rectangle 3"/>
          <p:cNvSpPr>
            <a:spLocks noGrp="1" noRot="1" noChangeArrowheads="1"/>
          </p:cNvSpPr>
          <p:nvPr>
            <p:ph idx="1"/>
          </p:nvPr>
        </p:nvSpPr>
        <p:spPr>
          <a:xfrm>
            <a:off x="1843392" y="2623930"/>
            <a:ext cx="9383408" cy="3287292"/>
          </a:xfrm>
        </p:spPr>
        <p:txBody>
          <a:bodyPr>
            <a:normAutofit/>
          </a:bodyPr>
          <a:lstStyle/>
          <a:p>
            <a:pPr eaLnBrk="1" hangingPunct="1">
              <a:defRPr/>
            </a:pPr>
            <a:r>
              <a:rPr lang="fr-FR" altLang="fr-FR"/>
              <a:t>Concevoir son business plan</a:t>
            </a:r>
            <a:r>
              <a:rPr lang="fr-FR" altLang="fr-FR" b="1"/>
              <a:t> </a:t>
            </a:r>
            <a:r>
              <a:rPr lang="fr-FR" altLang="fr-FR"/>
              <a:t>= </a:t>
            </a:r>
            <a:r>
              <a:rPr lang="fr-FR" altLang="fr-FR" b="1"/>
              <a:t>mettre en place des les hypothèses de travail </a:t>
            </a:r>
            <a:r>
              <a:rPr lang="fr-FR" altLang="fr-FR"/>
              <a:t>sur votre produit, votre service dans le secteur d’activité choisi : décrivez-le.</a:t>
            </a:r>
          </a:p>
          <a:p>
            <a:pPr eaLnBrk="1" hangingPunct="1">
              <a:defRPr/>
            </a:pPr>
            <a:endParaRPr lang="fr-FR" altLang="fr-FR"/>
          </a:p>
          <a:p>
            <a:pPr eaLnBrk="1" hangingPunct="1">
              <a:defRPr/>
            </a:pPr>
            <a:r>
              <a:rPr lang="fr-FR" altLang="fr-FR"/>
              <a:t>Le Business Model est souvent </a:t>
            </a:r>
            <a:r>
              <a:rPr lang="fr-FR" altLang="fr-FR" b="1"/>
              <a:t>inclus</a:t>
            </a:r>
            <a:r>
              <a:rPr lang="fr-FR" altLang="fr-FR"/>
              <a:t> dans le document du Business Plan et met en évidence</a:t>
            </a:r>
            <a:r>
              <a:rPr lang="fr-FR" altLang="fr-FR" b="1"/>
              <a:t> l’origine de votre chiffre d’affaires et façon dont vous allez dégager des bénéfices  </a:t>
            </a:r>
          </a:p>
        </p:txBody>
      </p:sp>
    </p:spTree>
    <p:extLst>
      <p:ext uri="{BB962C8B-B14F-4D97-AF65-F5344CB8AC3E}">
        <p14:creationId xmlns:p14="http://schemas.microsoft.com/office/powerpoint/2010/main" val="34046617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986" name="Titre 1"/>
          <p:cNvSpPr>
            <a:spLocks noGrp="1"/>
          </p:cNvSpPr>
          <p:nvPr>
            <p:ph type="title"/>
          </p:nvPr>
        </p:nvSpPr>
        <p:spPr>
          <a:xfrm>
            <a:off x="1217056" y="1093380"/>
            <a:ext cx="3068182" cy="4671240"/>
          </a:xfrm>
        </p:spPr>
        <p:txBody>
          <a:bodyPr anchor="ctr">
            <a:normAutofit/>
          </a:bodyPr>
          <a:lstStyle/>
          <a:p>
            <a:pPr algn="r"/>
            <a:r>
              <a:rPr lang="fr-FR" altLang="fr-FR" b="1" dirty="0"/>
              <a:t>Les 3 piliers d’un Business Model</a:t>
            </a:r>
            <a:endParaRPr lang="fr-FR" altLang="fr-FR" b="1"/>
          </a:p>
        </p:txBody>
      </p:sp>
      <p:sp>
        <p:nvSpPr>
          <p:cNvPr id="41987" name="Espace réservé du contenu 2"/>
          <p:cNvSpPr>
            <a:spLocks noGrp="1"/>
          </p:cNvSpPr>
          <p:nvPr>
            <p:ph idx="1"/>
          </p:nvPr>
        </p:nvSpPr>
        <p:spPr>
          <a:xfrm>
            <a:off x="5285509" y="1093380"/>
            <a:ext cx="6219103" cy="4679250"/>
          </a:xfrm>
        </p:spPr>
        <p:txBody>
          <a:bodyPr anchor="ctr">
            <a:normAutofit/>
          </a:bodyPr>
          <a:lstStyle/>
          <a:p>
            <a:pPr marL="0" indent="0">
              <a:buNone/>
            </a:pPr>
            <a:r>
              <a:rPr lang="fr-FR" altLang="fr-FR"/>
              <a:t>Un Business Model décrit les mécanismes permettant à une entreprises de générer des profits en s’articulant autour de 3 piliers :</a:t>
            </a:r>
          </a:p>
          <a:p>
            <a:pPr lvl="1"/>
            <a:endParaRPr lang="fr-FR" altLang="fr-FR"/>
          </a:p>
          <a:p>
            <a:pPr lvl="1"/>
            <a:r>
              <a:rPr lang="fr-FR" altLang="fr-FR"/>
              <a:t>Proposition de valeur</a:t>
            </a:r>
          </a:p>
          <a:p>
            <a:pPr lvl="1"/>
            <a:endParaRPr lang="fr-FR" altLang="fr-FR"/>
          </a:p>
          <a:p>
            <a:pPr lvl="1"/>
            <a:r>
              <a:rPr lang="fr-FR" altLang="fr-FR"/>
              <a:t>Architecture de valeur</a:t>
            </a:r>
          </a:p>
          <a:p>
            <a:pPr lvl="1"/>
            <a:endParaRPr lang="fr-FR" altLang="fr-FR"/>
          </a:p>
          <a:p>
            <a:pPr lvl="1"/>
            <a:r>
              <a:rPr lang="fr-FR" altLang="fr-FR"/>
              <a:t>Equation de Profit </a:t>
            </a:r>
          </a:p>
        </p:txBody>
      </p:sp>
    </p:spTree>
    <p:extLst>
      <p:ext uri="{BB962C8B-B14F-4D97-AF65-F5344CB8AC3E}">
        <p14:creationId xmlns:p14="http://schemas.microsoft.com/office/powerpoint/2010/main" val="1505852787"/>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3010" name="Titre 1"/>
          <p:cNvSpPr>
            <a:spLocks noGrp="1"/>
          </p:cNvSpPr>
          <p:nvPr>
            <p:ph type="title"/>
          </p:nvPr>
        </p:nvSpPr>
        <p:spPr>
          <a:xfrm>
            <a:off x="1259893" y="3101093"/>
            <a:ext cx="2454052" cy="3029344"/>
          </a:xfrm>
        </p:spPr>
        <p:txBody>
          <a:bodyPr>
            <a:normAutofit/>
          </a:bodyPr>
          <a:lstStyle/>
          <a:p>
            <a:pPr>
              <a:lnSpc>
                <a:spcPct val="90000"/>
              </a:lnSpc>
            </a:pPr>
            <a:r>
              <a:rPr lang="fr-FR" altLang="fr-FR" sz="2700" b="1">
                <a:solidFill>
                  <a:schemeClr val="bg1"/>
                </a:solidFill>
              </a:rPr>
              <a:t>Les 3 piliers d’un Business Model</a:t>
            </a:r>
            <a:br>
              <a:rPr lang="fr-FR" altLang="fr-FR" sz="2700" b="1">
                <a:solidFill>
                  <a:schemeClr val="bg1"/>
                </a:solidFill>
              </a:rPr>
            </a:br>
            <a:r>
              <a:rPr lang="fr-FR" altLang="fr-FR" sz="2700" b="1">
                <a:solidFill>
                  <a:schemeClr val="bg1"/>
                </a:solidFill>
              </a:rPr>
              <a:t>(Lehmann-Ortega, Musikas, Schoettl</a:t>
            </a:r>
            <a:r>
              <a:rPr lang="fr-FR" altLang="fr-FR" sz="2700">
                <a:solidFill>
                  <a:schemeClr val="bg1"/>
                </a:solidFill>
              </a:rPr>
              <a:t>)</a:t>
            </a:r>
          </a:p>
        </p:txBody>
      </p:sp>
      <p:graphicFrame>
        <p:nvGraphicFramePr>
          <p:cNvPr id="43012" name="Espace réservé du contenu 2">
            <a:extLst>
              <a:ext uri="{FF2B5EF4-FFF2-40B4-BE49-F238E27FC236}">
                <a16:creationId xmlns:a16="http://schemas.microsoft.com/office/drawing/2014/main" id="{D283983B-D637-4007-B868-B56473606D33}"/>
              </a:ext>
            </a:extLst>
          </p:cNvPr>
          <p:cNvGraphicFramePr>
            <a:graphicFrameLocks noGrp="1"/>
          </p:cNvGraphicFramePr>
          <p:nvPr>
            <p:ph idx="1"/>
            <p:extLst>
              <p:ext uri="{D42A27DB-BD31-4B8C-83A1-F6EECF244321}">
                <p14:modId xmlns:p14="http://schemas.microsoft.com/office/powerpoint/2010/main" val="2675153270"/>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23410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p:cNvSpPr>
            <a:spLocks noGrp="1"/>
          </p:cNvSpPr>
          <p:nvPr>
            <p:ph type="title"/>
          </p:nvPr>
        </p:nvSpPr>
        <p:spPr>
          <a:xfrm>
            <a:off x="2208213" y="198438"/>
            <a:ext cx="7772400" cy="1143000"/>
          </a:xfrm>
        </p:spPr>
        <p:txBody>
          <a:bodyPr>
            <a:normAutofit fontScale="90000"/>
          </a:bodyPr>
          <a:lstStyle/>
          <a:p>
            <a:r>
              <a:rPr lang="fr-FR" altLang="fr-FR" b="1" dirty="0"/>
              <a:t>Exemple d’une compagnie aérienne low-cost</a:t>
            </a:r>
          </a:p>
        </p:txBody>
      </p:sp>
      <p:graphicFrame>
        <p:nvGraphicFramePr>
          <p:cNvPr id="4" name="Espace réservé du contenu 3"/>
          <p:cNvGraphicFramePr>
            <a:graphicFrameLocks noGrp="1"/>
          </p:cNvGraphicFramePr>
          <p:nvPr>
            <p:ph idx="1"/>
          </p:nvPr>
        </p:nvGraphicFramePr>
        <p:xfrm>
          <a:off x="2063552" y="1916832"/>
          <a:ext cx="842493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036" name="ZoneTexte 4"/>
          <p:cNvSpPr txBox="1">
            <a:spLocks noChangeArrowheads="1"/>
          </p:cNvSpPr>
          <p:nvPr/>
        </p:nvSpPr>
        <p:spPr bwMode="auto">
          <a:xfrm>
            <a:off x="3071814" y="2205038"/>
            <a:ext cx="1944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fr-FR" altLang="fr-FR" sz="2400">
                <a:latin typeface="Times New Roman" panose="02020603050405020304" pitchFamily="18" charset="0"/>
              </a:rPr>
              <a:t>Qui ? Quoi ?</a:t>
            </a:r>
          </a:p>
        </p:txBody>
      </p:sp>
      <p:sp>
        <p:nvSpPr>
          <p:cNvPr id="44037" name="ZoneTexte 5"/>
          <p:cNvSpPr txBox="1">
            <a:spLocks noChangeArrowheads="1"/>
          </p:cNvSpPr>
          <p:nvPr/>
        </p:nvSpPr>
        <p:spPr bwMode="auto">
          <a:xfrm>
            <a:off x="7751764" y="2205038"/>
            <a:ext cx="1944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fr-FR" altLang="fr-FR" sz="2400">
                <a:latin typeface="Times New Roman" panose="02020603050405020304" pitchFamily="18" charset="0"/>
              </a:rPr>
              <a:t>Comment ?</a:t>
            </a:r>
          </a:p>
        </p:txBody>
      </p:sp>
      <p:sp>
        <p:nvSpPr>
          <p:cNvPr id="44038" name="ZoneTexte 6"/>
          <p:cNvSpPr txBox="1">
            <a:spLocks noChangeArrowheads="1"/>
          </p:cNvSpPr>
          <p:nvPr/>
        </p:nvSpPr>
        <p:spPr bwMode="auto">
          <a:xfrm>
            <a:off x="7175500" y="6135688"/>
            <a:ext cx="1944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fr-FR" altLang="fr-FR" sz="2400">
                <a:latin typeface="Times New Roman" panose="02020603050405020304" pitchFamily="18" charset="0"/>
              </a:rPr>
              <a:t>Combien ?</a:t>
            </a:r>
          </a:p>
        </p:txBody>
      </p:sp>
      <p:sp>
        <p:nvSpPr>
          <p:cNvPr id="8" name="Rectangle 7"/>
          <p:cNvSpPr/>
          <p:nvPr/>
        </p:nvSpPr>
        <p:spPr>
          <a:xfrm>
            <a:off x="2063750" y="3357563"/>
            <a:ext cx="1511300"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buFont typeface="Arial" panose="020B0604020202020204" pitchFamily="34" charset="0"/>
              <a:buChar char="•"/>
              <a:defRPr/>
            </a:pPr>
            <a:r>
              <a:rPr lang="fr-FR" sz="1200" dirty="0"/>
              <a:t>Touristes, nouveaux clients</a:t>
            </a:r>
          </a:p>
          <a:p>
            <a:pPr marL="171450" indent="-171450">
              <a:buFont typeface="Arial" panose="020B0604020202020204" pitchFamily="34" charset="0"/>
              <a:buChar char="•"/>
              <a:defRPr/>
            </a:pPr>
            <a:r>
              <a:rPr lang="fr-FR" sz="1200" dirty="0"/>
              <a:t>Vol sans service</a:t>
            </a:r>
          </a:p>
          <a:p>
            <a:pPr marL="171450" indent="-171450">
              <a:buFont typeface="Arial" panose="020B0604020202020204" pitchFamily="34" charset="0"/>
              <a:buChar char="•"/>
              <a:defRPr/>
            </a:pPr>
            <a:r>
              <a:rPr lang="fr-FR" sz="1200" dirty="0"/>
              <a:t>Prix très bas</a:t>
            </a:r>
          </a:p>
        </p:txBody>
      </p:sp>
      <p:sp>
        <p:nvSpPr>
          <p:cNvPr id="9" name="Rectangle 8"/>
          <p:cNvSpPr/>
          <p:nvPr/>
        </p:nvSpPr>
        <p:spPr>
          <a:xfrm>
            <a:off x="2279651" y="5862638"/>
            <a:ext cx="2092325"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buFont typeface="Arial" panose="020B0604020202020204" pitchFamily="34" charset="0"/>
              <a:buChar char="•"/>
              <a:defRPr/>
            </a:pPr>
            <a:r>
              <a:rPr lang="fr-FR" sz="1200" dirty="0"/>
              <a:t>CA grâce au volume</a:t>
            </a:r>
          </a:p>
          <a:p>
            <a:pPr marL="171450" indent="-171450">
              <a:buFont typeface="Arial" panose="020B0604020202020204" pitchFamily="34" charset="0"/>
              <a:buChar char="•"/>
              <a:defRPr/>
            </a:pPr>
            <a:r>
              <a:rPr lang="fr-FR" sz="1200" dirty="0"/>
              <a:t>Coûts bas</a:t>
            </a:r>
          </a:p>
          <a:p>
            <a:pPr marL="171450" indent="-171450">
              <a:buFont typeface="Arial" panose="020B0604020202020204" pitchFamily="34" charset="0"/>
              <a:buChar char="•"/>
              <a:defRPr/>
            </a:pPr>
            <a:r>
              <a:rPr lang="fr-FR" sz="1200" dirty="0"/>
              <a:t>Immobilisations élevées</a:t>
            </a:r>
          </a:p>
          <a:p>
            <a:pPr marL="171450" indent="-171450">
              <a:buFont typeface="Arial" panose="020B0604020202020204" pitchFamily="34" charset="0"/>
              <a:buChar char="•"/>
              <a:defRPr/>
            </a:pPr>
            <a:r>
              <a:rPr lang="fr-FR" sz="1200" dirty="0"/>
              <a:t>Flotte d’avions</a:t>
            </a:r>
          </a:p>
        </p:txBody>
      </p:sp>
      <p:sp>
        <p:nvSpPr>
          <p:cNvPr id="10" name="Rectangle 9"/>
          <p:cNvSpPr/>
          <p:nvPr/>
        </p:nvSpPr>
        <p:spPr>
          <a:xfrm>
            <a:off x="8472489" y="2954339"/>
            <a:ext cx="2092325" cy="1195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buFont typeface="Arial" panose="020B0604020202020204" pitchFamily="34" charset="0"/>
              <a:buChar char="•"/>
              <a:defRPr/>
            </a:pPr>
            <a:r>
              <a:rPr lang="fr-FR" sz="1200" dirty="0"/>
              <a:t>Avions neufs identiques (coûts de maintenance bas)</a:t>
            </a:r>
          </a:p>
          <a:p>
            <a:pPr marL="171450" indent="-171450">
              <a:buFont typeface="Arial" panose="020B0604020202020204" pitchFamily="34" charset="0"/>
              <a:buChar char="•"/>
              <a:defRPr/>
            </a:pPr>
            <a:r>
              <a:rPr lang="fr-FR" sz="1200" dirty="0"/>
              <a:t>Hôtesses multitâches (sol et vol)</a:t>
            </a:r>
          </a:p>
          <a:p>
            <a:pPr marL="171450" indent="-171450">
              <a:buFont typeface="Arial" panose="020B0604020202020204" pitchFamily="34" charset="0"/>
              <a:buChar char="•"/>
              <a:defRPr/>
            </a:pPr>
            <a:r>
              <a:rPr lang="fr-FR" sz="1200" dirty="0"/>
              <a:t>Nombreuses rotations</a:t>
            </a:r>
          </a:p>
        </p:txBody>
      </p:sp>
      <p:cxnSp>
        <p:nvCxnSpPr>
          <p:cNvPr id="12" name="Connecteur droit 11"/>
          <p:cNvCxnSpPr>
            <a:stCxn id="8" idx="3"/>
          </p:cNvCxnSpPr>
          <p:nvPr/>
        </p:nvCxnSpPr>
        <p:spPr>
          <a:xfrm>
            <a:off x="3575051" y="3789363"/>
            <a:ext cx="7969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a:stCxn id="9" idx="3"/>
          </p:cNvCxnSpPr>
          <p:nvPr/>
        </p:nvCxnSpPr>
        <p:spPr>
          <a:xfrm flipV="1">
            <a:off x="4371975" y="5949950"/>
            <a:ext cx="787400" cy="344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a:stCxn id="10" idx="1"/>
          </p:cNvCxnSpPr>
          <p:nvPr/>
        </p:nvCxnSpPr>
        <p:spPr>
          <a:xfrm flipH="1">
            <a:off x="8183564" y="3551239"/>
            <a:ext cx="288925" cy="2222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5721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8132" name="Rectangle 4"/>
          <p:cNvSpPr>
            <a:spLocks noGrp="1" noChangeArrowheads="1"/>
          </p:cNvSpPr>
          <p:nvPr>
            <p:ph type="ctrTitle"/>
          </p:nvPr>
        </p:nvSpPr>
        <p:spPr>
          <a:xfrm>
            <a:off x="987215" y="1318590"/>
            <a:ext cx="5102159" cy="4220820"/>
          </a:xfrm>
        </p:spPr>
        <p:txBody>
          <a:bodyPr anchor="ctr">
            <a:normAutofit/>
          </a:bodyPr>
          <a:lstStyle/>
          <a:p>
            <a:pPr eaLnBrk="1" hangingPunct="1">
              <a:defRPr/>
            </a:pPr>
            <a:r>
              <a:rPr lang="fr-FR" altLang="fr-FR" sz="5000" b="1">
                <a:solidFill>
                  <a:srgbClr val="FFFFFF"/>
                </a:solidFill>
              </a:rPr>
              <a:t>BILAN : choix d’un environnement conditionnant le succès</a:t>
            </a:r>
          </a:p>
        </p:txBody>
      </p:sp>
      <p:sp>
        <p:nvSpPr>
          <p:cNvPr id="48133" name="Rectangle 5"/>
          <p:cNvSpPr>
            <a:spLocks noGrp="1" noChangeArrowheads="1"/>
          </p:cNvSpPr>
          <p:nvPr>
            <p:ph type="subTitle" idx="1"/>
          </p:nvPr>
        </p:nvSpPr>
        <p:spPr>
          <a:xfrm>
            <a:off x="7712032" y="804334"/>
            <a:ext cx="3675634" cy="5249332"/>
          </a:xfrm>
        </p:spPr>
        <p:txBody>
          <a:bodyPr anchor="ctr">
            <a:normAutofit/>
          </a:bodyPr>
          <a:lstStyle/>
          <a:p>
            <a:pPr eaLnBrk="1" hangingPunct="1">
              <a:buFont typeface="Arial" panose="020B0604020202020204" pitchFamily="34" charset="0"/>
              <a:buChar char="►"/>
              <a:defRPr/>
            </a:pPr>
            <a:r>
              <a:rPr lang="fr-FR" altLang="fr-FR">
                <a:solidFill>
                  <a:schemeClr val="tx1"/>
                </a:solidFill>
              </a:rPr>
              <a:t>Besoin réel</a:t>
            </a:r>
          </a:p>
          <a:p>
            <a:pPr eaLnBrk="1" hangingPunct="1">
              <a:buFont typeface="Arial" panose="020B0604020202020204" pitchFamily="34" charset="0"/>
              <a:buChar char="►"/>
              <a:defRPr/>
            </a:pPr>
            <a:r>
              <a:rPr lang="fr-FR" altLang="fr-FR">
                <a:solidFill>
                  <a:schemeClr val="tx1"/>
                </a:solidFill>
              </a:rPr>
              <a:t>Demande commerciale</a:t>
            </a:r>
          </a:p>
          <a:p>
            <a:pPr eaLnBrk="1" hangingPunct="1">
              <a:buFont typeface="Arial" panose="020B0604020202020204" pitchFamily="34" charset="0"/>
              <a:buChar char="►"/>
              <a:defRPr/>
            </a:pPr>
            <a:r>
              <a:rPr lang="fr-FR" altLang="fr-FR">
                <a:solidFill>
                  <a:schemeClr val="tx1"/>
                </a:solidFill>
              </a:rPr>
              <a:t>Façon unique</a:t>
            </a:r>
          </a:p>
          <a:p>
            <a:pPr eaLnBrk="1" hangingPunct="1">
              <a:buFont typeface="Arial" panose="020B0604020202020204" pitchFamily="34" charset="0"/>
              <a:buChar char="►"/>
              <a:defRPr/>
            </a:pPr>
            <a:r>
              <a:rPr lang="fr-FR" altLang="fr-FR">
                <a:solidFill>
                  <a:schemeClr val="tx1"/>
                </a:solidFill>
              </a:rPr>
              <a:t>Marché en croissance</a:t>
            </a:r>
          </a:p>
        </p:txBody>
      </p:sp>
    </p:spTree>
    <p:extLst>
      <p:ext uri="{BB962C8B-B14F-4D97-AF65-F5344CB8AC3E}">
        <p14:creationId xmlns:p14="http://schemas.microsoft.com/office/powerpoint/2010/main" val="1560108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algn="ctr" eaLnBrk="1" hangingPunct="1">
              <a:defRPr/>
            </a:pPr>
            <a:r>
              <a:rPr lang="fr-FR" altLang="fr-FR" b="1" dirty="0"/>
              <a:t>Réponse à un besoin réel </a:t>
            </a:r>
          </a:p>
        </p:txBody>
      </p:sp>
      <p:pic>
        <p:nvPicPr>
          <p:cNvPr id="25604" name="Picture 11" descr="maslow_pyramid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1293019" y="2420937"/>
            <a:ext cx="3810000" cy="285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7" name="Rectangle 3"/>
          <p:cNvSpPr>
            <a:spLocks noGrp="1" noRot="1" noChangeArrowheads="1"/>
          </p:cNvSpPr>
          <p:nvPr>
            <p:ph type="body" sz="half" idx="2"/>
          </p:nvPr>
        </p:nvSpPr>
        <p:spPr>
          <a:xfrm>
            <a:off x="244699" y="1600200"/>
            <a:ext cx="10121677" cy="1468438"/>
          </a:xfrm>
        </p:spPr>
        <p:txBody>
          <a:bodyPr/>
          <a:lstStyle/>
          <a:p>
            <a:pPr eaLnBrk="1" hangingPunct="1">
              <a:defRPr/>
            </a:pPr>
            <a:r>
              <a:rPr lang="fr-FR" altLang="fr-FR" sz="2800" dirty="0"/>
              <a:t>Fonction rempli par le produit (service) pour laquelle il existe un besoin (Maslow).</a:t>
            </a:r>
          </a:p>
          <a:p>
            <a:pPr eaLnBrk="1" hangingPunct="1">
              <a:defRPr/>
            </a:pPr>
            <a:endParaRPr lang="fr-FR" altLang="fr-FR" sz="2800" dirty="0"/>
          </a:p>
          <a:p>
            <a:pPr eaLnBrk="1" hangingPunct="1">
              <a:buFont typeface="Arial" panose="020B0604020202020204" pitchFamily="34" charset="0"/>
              <a:buNone/>
              <a:defRPr/>
            </a:pPr>
            <a:endParaRPr lang="fr-FR" altLang="fr-FR" sz="2800" dirty="0"/>
          </a:p>
        </p:txBody>
      </p:sp>
      <p:sp>
        <p:nvSpPr>
          <p:cNvPr id="25605" name="Text Box 13"/>
          <p:cNvSpPr txBox="1">
            <a:spLocks noChangeArrowheads="1"/>
          </p:cNvSpPr>
          <p:nvPr/>
        </p:nvSpPr>
        <p:spPr bwMode="auto">
          <a:xfrm>
            <a:off x="5802313" y="2510275"/>
            <a:ext cx="6311900"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hangingPunct="1">
              <a:buFontTx/>
              <a:buChar char="•"/>
            </a:pPr>
            <a:r>
              <a:rPr lang="fr-FR" altLang="fr-FR" sz="2000" i="1" dirty="0">
                <a:solidFill>
                  <a:schemeClr val="tx2"/>
                </a:solidFill>
              </a:rPr>
              <a:t>Survie :</a:t>
            </a:r>
            <a:r>
              <a:rPr lang="fr-FR" altLang="fr-FR" sz="2000" b="0" dirty="0"/>
              <a:t> besoins physiologiques : faim, soif, sommeil, … </a:t>
            </a:r>
          </a:p>
          <a:p>
            <a:pPr eaLnBrk="1" hangingPunct="1">
              <a:buFontTx/>
              <a:buChar char="•"/>
            </a:pPr>
            <a:r>
              <a:rPr lang="fr-FR" altLang="fr-FR" sz="2000" i="1" dirty="0">
                <a:solidFill>
                  <a:schemeClr val="tx2"/>
                </a:solidFill>
              </a:rPr>
              <a:t>Sécurité :</a:t>
            </a:r>
            <a:r>
              <a:rPr lang="fr-FR" altLang="fr-FR" sz="2000" b="0" dirty="0"/>
              <a:t> besoins de sécurité : protection morale et physique… </a:t>
            </a:r>
          </a:p>
          <a:p>
            <a:pPr eaLnBrk="1" hangingPunct="1">
              <a:buFontTx/>
              <a:buChar char="•"/>
            </a:pPr>
            <a:r>
              <a:rPr lang="fr-FR" altLang="fr-FR" sz="2000" i="1" dirty="0">
                <a:solidFill>
                  <a:schemeClr val="tx2"/>
                </a:solidFill>
              </a:rPr>
              <a:t>Socialisation :</a:t>
            </a:r>
            <a:r>
              <a:rPr lang="fr-FR" altLang="fr-FR" sz="2000" b="0" dirty="0"/>
              <a:t> besoins de socialisation : amitié, affection, échange… </a:t>
            </a:r>
          </a:p>
          <a:p>
            <a:pPr eaLnBrk="1" hangingPunct="1">
              <a:buFontTx/>
              <a:buChar char="•"/>
            </a:pPr>
            <a:r>
              <a:rPr lang="fr-FR" altLang="fr-FR" sz="2000" i="1" dirty="0">
                <a:solidFill>
                  <a:schemeClr val="tx2"/>
                </a:solidFill>
              </a:rPr>
              <a:t>Estime :</a:t>
            </a:r>
            <a:r>
              <a:rPr lang="fr-FR" altLang="fr-FR" sz="2000" b="0" dirty="0"/>
              <a:t> besoins d’estime : respect de soi, considération, prestige… </a:t>
            </a:r>
          </a:p>
          <a:p>
            <a:pPr eaLnBrk="1" hangingPunct="1">
              <a:buFontTx/>
              <a:buChar char="•"/>
            </a:pPr>
            <a:r>
              <a:rPr lang="fr-FR" altLang="fr-FR" sz="2000" i="1" dirty="0">
                <a:solidFill>
                  <a:schemeClr val="tx2"/>
                </a:solidFill>
              </a:rPr>
              <a:t>Accomplissement :</a:t>
            </a:r>
            <a:r>
              <a:rPr lang="fr-FR" altLang="fr-FR" sz="2000" b="0" dirty="0"/>
              <a:t> besoins d’accomplissement : réalisation personnelle… </a:t>
            </a:r>
          </a:p>
          <a:p>
            <a:pPr eaLnBrk="1" hangingPunct="1">
              <a:spcBef>
                <a:spcPct val="50000"/>
              </a:spcBef>
            </a:pPr>
            <a:endParaRPr lang="fr-FR" altLang="fr-FR" sz="2000" b="0" dirty="0"/>
          </a:p>
        </p:txBody>
      </p:sp>
    </p:spTree>
    <p:extLst>
      <p:ext uri="{BB962C8B-B14F-4D97-AF65-F5344CB8AC3E}">
        <p14:creationId xmlns:p14="http://schemas.microsoft.com/office/powerpoint/2010/main" val="2568714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descr="Une image contenant objet, horloge&#10;&#10;Description générée automatiquement">
            <a:extLst>
              <a:ext uri="{FF2B5EF4-FFF2-40B4-BE49-F238E27FC236}">
                <a16:creationId xmlns:a16="http://schemas.microsoft.com/office/drawing/2014/main" id="{D69D295B-3225-49EC-906B-F688F042A9C0}"/>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6984" b="8016"/>
          <a:stretch/>
        </p:blipFill>
        <p:spPr>
          <a:xfrm>
            <a:off x="20" y="10"/>
            <a:ext cx="12191980" cy="68579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Titre 3"/>
          <p:cNvSpPr>
            <a:spLocks noGrp="1"/>
          </p:cNvSpPr>
          <p:nvPr>
            <p:ph type="ctrTitle"/>
          </p:nvPr>
        </p:nvSpPr>
        <p:spPr/>
        <p:txBody>
          <a:bodyPr>
            <a:normAutofit/>
          </a:bodyPr>
          <a:lstStyle/>
          <a:p>
            <a:r>
              <a:rPr lang="fr-FR" b="1">
                <a:solidFill>
                  <a:schemeClr val="tx1"/>
                </a:solidFill>
              </a:rPr>
              <a:t>Pourquoi ?</a:t>
            </a:r>
          </a:p>
        </p:txBody>
      </p:sp>
    </p:spTree>
    <p:extLst>
      <p:ext uri="{BB962C8B-B14F-4D97-AF65-F5344CB8AC3E}">
        <p14:creationId xmlns:p14="http://schemas.microsoft.com/office/powerpoint/2010/main" val="2840766286"/>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1217056" y="1093380"/>
            <a:ext cx="3068182" cy="4671240"/>
          </a:xfrm>
        </p:spPr>
        <p:txBody>
          <a:bodyPr anchor="ctr">
            <a:normAutofit/>
          </a:bodyPr>
          <a:lstStyle/>
          <a:p>
            <a:pPr algn="r" eaLnBrk="1" hangingPunct="1">
              <a:defRPr/>
            </a:pPr>
            <a:r>
              <a:rPr lang="fr-FR" altLang="fr-FR" sz="3100" b="1"/>
              <a:t>Préférez les besoins physiologiques</a:t>
            </a:r>
          </a:p>
        </p:txBody>
      </p:sp>
      <p:sp>
        <p:nvSpPr>
          <p:cNvPr id="45059" name="Rectangle 3"/>
          <p:cNvSpPr>
            <a:spLocks noGrp="1" noRot="1" noChangeArrowheads="1"/>
          </p:cNvSpPr>
          <p:nvPr>
            <p:ph idx="1"/>
          </p:nvPr>
        </p:nvSpPr>
        <p:spPr>
          <a:xfrm>
            <a:off x="5285509" y="1093380"/>
            <a:ext cx="6219103" cy="4679250"/>
          </a:xfrm>
        </p:spPr>
        <p:txBody>
          <a:bodyPr anchor="ctr">
            <a:normAutofit/>
          </a:bodyPr>
          <a:lstStyle/>
          <a:p>
            <a:pPr eaLnBrk="1" hangingPunct="1">
              <a:buFont typeface="Arial" panose="020B0604020202020204" pitchFamily="34" charset="0"/>
              <a:buNone/>
              <a:defRPr/>
            </a:pPr>
            <a:r>
              <a:rPr lang="fr-FR" altLang="fr-FR"/>
              <a:t>Premiers à satisfaire et donc les moins sensibles aux crises : besoins liés au logement, à la nourriture, aux vêtements, aux vacances, au mode dans son ensemble ou les besoins de sécurité, avec toutes les activités qui en découlent (ex : un logiciel comptable se vendra plus facilement qu’un logiciel juridique ou d’analyse stratégique simplement parce que la loi oblige la tenue de documents comptables).</a:t>
            </a:r>
          </a:p>
        </p:txBody>
      </p:sp>
    </p:spTree>
    <p:extLst>
      <p:ext uri="{BB962C8B-B14F-4D97-AF65-F5344CB8AC3E}">
        <p14:creationId xmlns:p14="http://schemas.microsoft.com/office/powerpoint/2010/main" val="2516814754"/>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a:xfrm>
            <a:off x="1217056" y="1093380"/>
            <a:ext cx="3068182" cy="4671240"/>
          </a:xfrm>
        </p:spPr>
        <p:txBody>
          <a:bodyPr anchor="ctr">
            <a:normAutofit/>
          </a:bodyPr>
          <a:lstStyle/>
          <a:p>
            <a:pPr algn="r" eaLnBrk="1" hangingPunct="1">
              <a:defRPr/>
            </a:pPr>
            <a:r>
              <a:rPr lang="fr-FR" altLang="fr-FR" sz="3300" b="1"/>
              <a:t>Réponse à une demande commerciale</a:t>
            </a:r>
          </a:p>
        </p:txBody>
      </p:sp>
      <p:sp>
        <p:nvSpPr>
          <p:cNvPr id="50179" name="Rectangle 3"/>
          <p:cNvSpPr>
            <a:spLocks noGrp="1" noRot="1" noChangeArrowheads="1"/>
          </p:cNvSpPr>
          <p:nvPr>
            <p:ph idx="1"/>
          </p:nvPr>
        </p:nvSpPr>
        <p:spPr>
          <a:xfrm>
            <a:off x="5285509" y="1093380"/>
            <a:ext cx="6219103" cy="4679250"/>
          </a:xfrm>
        </p:spPr>
        <p:txBody>
          <a:bodyPr anchor="ctr">
            <a:normAutofit/>
          </a:bodyPr>
          <a:lstStyle/>
          <a:p>
            <a:pPr eaLnBrk="1" hangingPunct="1">
              <a:defRPr/>
            </a:pPr>
            <a:r>
              <a:rPr lang="fr-FR" altLang="fr-FR"/>
              <a:t>La qualité de votre idée n’est pas en cause mais n’est pas la garantie de l’existence d’un client !   Ex : les créations et idées sur Internet comme les sites d’informations (ex La Provence) foisonnement mais le consommateur ne se transforme pas tout le temps en client commercial.</a:t>
            </a:r>
          </a:p>
          <a:p>
            <a:pPr eaLnBrk="1" hangingPunct="1">
              <a:defRPr/>
            </a:pPr>
            <a:endParaRPr lang="fr-FR" altLang="fr-FR"/>
          </a:p>
          <a:p>
            <a:pPr eaLnBrk="1" hangingPunct="1">
              <a:defRPr/>
            </a:pPr>
            <a:r>
              <a:rPr lang="fr-FR" altLang="fr-FR"/>
              <a:t>Donc s’assurer que quelqu’un, quelque part, est prêt à </a:t>
            </a:r>
            <a:r>
              <a:rPr lang="fr-FR" altLang="fr-FR" b="1"/>
              <a:t>payer</a:t>
            </a:r>
            <a:r>
              <a:rPr lang="fr-FR" altLang="fr-FR"/>
              <a:t> le produit ou le service que vous offrez. </a:t>
            </a:r>
          </a:p>
        </p:txBody>
      </p:sp>
    </p:spTree>
    <p:extLst>
      <p:ext uri="{BB962C8B-B14F-4D97-AF65-F5344CB8AC3E}">
        <p14:creationId xmlns:p14="http://schemas.microsoft.com/office/powerpoint/2010/main" val="1483516291"/>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1217056" y="1093380"/>
            <a:ext cx="3068182" cy="4671240"/>
          </a:xfrm>
        </p:spPr>
        <p:txBody>
          <a:bodyPr anchor="ctr">
            <a:normAutofit/>
          </a:bodyPr>
          <a:lstStyle/>
          <a:p>
            <a:pPr algn="r" eaLnBrk="1" hangingPunct="1">
              <a:defRPr/>
            </a:pPr>
            <a:r>
              <a:rPr lang="fr-FR" altLang="fr-FR" b="1" dirty="0"/>
              <a:t>D’une façon unique</a:t>
            </a:r>
            <a:endParaRPr lang="fr-FR" altLang="fr-FR" b="1"/>
          </a:p>
        </p:txBody>
      </p:sp>
      <p:sp>
        <p:nvSpPr>
          <p:cNvPr id="51203" name="Rectangle 3"/>
          <p:cNvSpPr>
            <a:spLocks noGrp="1" noRot="1" noChangeArrowheads="1"/>
          </p:cNvSpPr>
          <p:nvPr>
            <p:ph idx="1"/>
          </p:nvPr>
        </p:nvSpPr>
        <p:spPr>
          <a:xfrm>
            <a:off x="5285509" y="1093380"/>
            <a:ext cx="6219103" cy="4679250"/>
          </a:xfrm>
        </p:spPr>
        <p:txBody>
          <a:bodyPr anchor="ctr">
            <a:normAutofit/>
          </a:bodyPr>
          <a:lstStyle/>
          <a:p>
            <a:pPr eaLnBrk="1" hangingPunct="1">
              <a:defRPr/>
            </a:pPr>
            <a:r>
              <a:rPr lang="fr-FR" altLang="fr-FR"/>
              <a:t>Vous allez proposer au consommateur (ou à une entreprise) une nouvelle offre – produit ou service – s’adressant à une fonction déjà remplie par des offres différentes. </a:t>
            </a:r>
          </a:p>
          <a:p>
            <a:pPr eaLnBrk="1" hangingPunct="1">
              <a:defRPr/>
            </a:pPr>
            <a:endParaRPr lang="fr-FR" altLang="fr-FR"/>
          </a:p>
          <a:p>
            <a:pPr eaLnBrk="1" hangingPunct="1">
              <a:defRPr/>
            </a:pPr>
            <a:r>
              <a:rPr lang="fr-FR" altLang="fr-FR"/>
              <a:t>Quelle est la raison pour laquelle les consommateurs changeraient de fournisseurs ? Quel avantage présente votre offre qui la rende tellement unique par rapport à celle existantes ? Pourquoi êtes vous le mieux à même de satisfaire ses besoins ?</a:t>
            </a:r>
          </a:p>
        </p:txBody>
      </p:sp>
    </p:spTree>
    <p:extLst>
      <p:ext uri="{BB962C8B-B14F-4D97-AF65-F5344CB8AC3E}">
        <p14:creationId xmlns:p14="http://schemas.microsoft.com/office/powerpoint/2010/main" val="2057692251"/>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1217056" y="1093380"/>
            <a:ext cx="3068182" cy="4671240"/>
          </a:xfrm>
        </p:spPr>
        <p:txBody>
          <a:bodyPr anchor="ctr">
            <a:normAutofit/>
          </a:bodyPr>
          <a:lstStyle/>
          <a:p>
            <a:pPr algn="r" eaLnBrk="1" hangingPunct="1">
              <a:defRPr/>
            </a:pPr>
            <a:r>
              <a:rPr lang="fr-FR" altLang="fr-FR" b="1" dirty="0"/>
              <a:t>Un marché en croissance</a:t>
            </a:r>
            <a:endParaRPr lang="fr-FR" altLang="fr-FR" b="1"/>
          </a:p>
        </p:txBody>
      </p:sp>
      <p:sp>
        <p:nvSpPr>
          <p:cNvPr id="52227" name="Rectangle 3"/>
          <p:cNvSpPr>
            <a:spLocks noGrp="1" noRot="1" noChangeArrowheads="1"/>
          </p:cNvSpPr>
          <p:nvPr>
            <p:ph idx="1"/>
          </p:nvPr>
        </p:nvSpPr>
        <p:spPr>
          <a:xfrm>
            <a:off x="5285509" y="1093380"/>
            <a:ext cx="6219103" cy="4679250"/>
          </a:xfrm>
        </p:spPr>
        <p:txBody>
          <a:bodyPr anchor="ctr">
            <a:normAutofit/>
          </a:bodyPr>
          <a:lstStyle/>
          <a:p>
            <a:pPr eaLnBrk="1" hangingPunct="1">
              <a:defRPr/>
            </a:pPr>
            <a:r>
              <a:rPr lang="fr-FR" altLang="fr-FR"/>
              <a:t>Préférez les marchés en croissance forte car votre croissance se fera sur celle du marché plus sur les ventes de vos concurrents. Elle réduit donc la probabilité et l’ampleur des réactions des concurrents.</a:t>
            </a:r>
          </a:p>
          <a:p>
            <a:pPr eaLnBrk="1" hangingPunct="1">
              <a:defRPr/>
            </a:pPr>
            <a:endParaRPr lang="fr-FR" altLang="fr-FR"/>
          </a:p>
          <a:p>
            <a:pPr eaLnBrk="1" hangingPunct="1">
              <a:defRPr/>
            </a:pPr>
            <a:r>
              <a:rPr lang="fr-FR" altLang="fr-FR"/>
              <a:t>Dans des marchés sans croissance, il va falloir gagner les clients de vos concurrents ;  il faut s’attendre à une réaction violente de leur part et donc à une vive lutte concurrentielle.</a:t>
            </a:r>
          </a:p>
        </p:txBody>
      </p:sp>
    </p:spTree>
    <p:extLst>
      <p:ext uri="{BB962C8B-B14F-4D97-AF65-F5344CB8AC3E}">
        <p14:creationId xmlns:p14="http://schemas.microsoft.com/office/powerpoint/2010/main" val="2082885632"/>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843391" y="624110"/>
            <a:ext cx="9383408" cy="1280890"/>
          </a:xfrm>
        </p:spPr>
        <p:txBody>
          <a:bodyPr>
            <a:normAutofit/>
          </a:bodyPr>
          <a:lstStyle/>
          <a:p>
            <a:pPr eaLnBrk="1" hangingPunct="1">
              <a:defRPr/>
            </a:pPr>
            <a:r>
              <a:rPr lang="fr-FR" altLang="fr-FR" b="1">
                <a:solidFill>
                  <a:srgbClr val="FFFFFF"/>
                </a:solidFill>
              </a:rPr>
              <a:t>B. La phase de réalisation</a:t>
            </a:r>
          </a:p>
        </p:txBody>
      </p:sp>
      <p:sp>
        <p:nvSpPr>
          <p:cNvPr id="7171" name="Rectangle 3"/>
          <p:cNvSpPr>
            <a:spLocks noGrp="1" noChangeArrowheads="1"/>
          </p:cNvSpPr>
          <p:nvPr>
            <p:ph idx="1"/>
          </p:nvPr>
        </p:nvSpPr>
        <p:spPr>
          <a:xfrm>
            <a:off x="1843392" y="2623930"/>
            <a:ext cx="9383408" cy="3287292"/>
          </a:xfrm>
        </p:spPr>
        <p:txBody>
          <a:bodyPr>
            <a:normAutofit/>
          </a:bodyPr>
          <a:lstStyle/>
          <a:p>
            <a:pPr eaLnBrk="1" hangingPunct="1">
              <a:lnSpc>
                <a:spcPct val="90000"/>
              </a:lnSpc>
              <a:defRPr/>
            </a:pPr>
            <a:r>
              <a:rPr lang="fr-FR" altLang="fr-FR" dirty="0"/>
              <a:t>La première phase (étude = exploration) a permis de </a:t>
            </a:r>
            <a:r>
              <a:rPr lang="fr-FR" altLang="fr-FR"/>
              <a:t>dégrossir le projet</a:t>
            </a:r>
            <a:r>
              <a:rPr lang="fr-FR" altLang="fr-FR" dirty="0"/>
              <a:t> c’est-à-dire </a:t>
            </a:r>
            <a:r>
              <a:rPr lang="fr-FR" altLang="fr-FR"/>
              <a:t>passer d’une idée à un projet réaliste</a:t>
            </a:r>
            <a:r>
              <a:rPr lang="fr-FR" altLang="fr-FR" dirty="0"/>
              <a:t>.</a:t>
            </a:r>
          </a:p>
          <a:p>
            <a:pPr eaLnBrk="1" hangingPunct="1">
              <a:lnSpc>
                <a:spcPct val="90000"/>
              </a:lnSpc>
              <a:defRPr/>
            </a:pPr>
            <a:r>
              <a:rPr lang="fr-FR" altLang="fr-FR" dirty="0"/>
              <a:t>Cette seconde étape doit servir à vérifier sa </a:t>
            </a:r>
            <a:r>
              <a:rPr lang="fr-FR" altLang="fr-FR"/>
              <a:t>faisabilité</a:t>
            </a:r>
            <a:r>
              <a:rPr lang="fr-FR" altLang="fr-FR" dirty="0"/>
              <a:t> et sa </a:t>
            </a:r>
            <a:r>
              <a:rPr lang="fr-FR" altLang="fr-FR"/>
              <a:t>rentabilité</a:t>
            </a:r>
            <a:r>
              <a:rPr lang="fr-FR" altLang="fr-FR" dirty="0"/>
              <a:t>. Trois études sont à mener :</a:t>
            </a:r>
          </a:p>
          <a:p>
            <a:pPr lvl="1" eaLnBrk="1" hangingPunct="1">
              <a:lnSpc>
                <a:spcPct val="90000"/>
              </a:lnSpc>
              <a:defRPr/>
            </a:pPr>
            <a:endParaRPr lang="fr-FR" altLang="fr-FR" dirty="0"/>
          </a:p>
          <a:p>
            <a:pPr lvl="1" eaLnBrk="1" hangingPunct="1">
              <a:lnSpc>
                <a:spcPct val="90000"/>
              </a:lnSpc>
              <a:defRPr/>
            </a:pPr>
            <a:r>
              <a:rPr lang="fr-FR" altLang="fr-FR" dirty="0"/>
              <a:t>Etude commerciale</a:t>
            </a:r>
          </a:p>
          <a:p>
            <a:pPr lvl="1" eaLnBrk="1" hangingPunct="1">
              <a:lnSpc>
                <a:spcPct val="90000"/>
              </a:lnSpc>
              <a:defRPr/>
            </a:pPr>
            <a:endParaRPr lang="fr-FR" altLang="fr-FR" dirty="0"/>
          </a:p>
          <a:p>
            <a:pPr lvl="1" eaLnBrk="1" hangingPunct="1">
              <a:lnSpc>
                <a:spcPct val="90000"/>
              </a:lnSpc>
              <a:defRPr/>
            </a:pPr>
            <a:r>
              <a:rPr lang="fr-FR" altLang="fr-FR" dirty="0"/>
              <a:t>Etude financière</a:t>
            </a:r>
          </a:p>
          <a:p>
            <a:pPr lvl="1" eaLnBrk="1" hangingPunct="1">
              <a:lnSpc>
                <a:spcPct val="90000"/>
              </a:lnSpc>
              <a:defRPr/>
            </a:pPr>
            <a:endParaRPr lang="fr-FR" altLang="fr-FR" dirty="0"/>
          </a:p>
          <a:p>
            <a:pPr lvl="1" eaLnBrk="1" hangingPunct="1">
              <a:lnSpc>
                <a:spcPct val="90000"/>
              </a:lnSpc>
              <a:defRPr/>
            </a:pPr>
            <a:r>
              <a:rPr lang="fr-FR" altLang="fr-FR" dirty="0"/>
              <a:t>Etude juridique</a:t>
            </a:r>
          </a:p>
          <a:p>
            <a:pPr eaLnBrk="1" hangingPunct="1">
              <a:lnSpc>
                <a:spcPct val="90000"/>
              </a:lnSpc>
              <a:defRPr/>
            </a:pPr>
            <a:endParaRPr lang="fr-FR" altLang="fr-FR" dirty="0"/>
          </a:p>
        </p:txBody>
      </p:sp>
    </p:spTree>
    <p:extLst>
      <p:ext uri="{BB962C8B-B14F-4D97-AF65-F5344CB8AC3E}">
        <p14:creationId xmlns:p14="http://schemas.microsoft.com/office/powerpoint/2010/main" val="38164284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316" name="Rectangle 4"/>
          <p:cNvSpPr>
            <a:spLocks noGrp="1" noChangeArrowheads="1"/>
          </p:cNvSpPr>
          <p:nvPr>
            <p:ph type="ctrTitle"/>
          </p:nvPr>
        </p:nvSpPr>
        <p:spPr>
          <a:xfrm>
            <a:off x="987215" y="1318590"/>
            <a:ext cx="5102159" cy="4220820"/>
          </a:xfrm>
        </p:spPr>
        <p:txBody>
          <a:bodyPr anchor="ctr">
            <a:normAutofit/>
          </a:bodyPr>
          <a:lstStyle/>
          <a:p>
            <a:pPr eaLnBrk="1" hangingPunct="1">
              <a:defRPr/>
            </a:pPr>
            <a:r>
              <a:rPr lang="fr-FR" altLang="fr-FR" sz="5000" b="1">
                <a:solidFill>
                  <a:srgbClr val="FFFFFF"/>
                </a:solidFill>
              </a:rPr>
              <a:t>ETUDE COMMERCIALE</a:t>
            </a:r>
          </a:p>
        </p:txBody>
      </p:sp>
      <p:sp>
        <p:nvSpPr>
          <p:cNvPr id="13317" name="Rectangle 5"/>
          <p:cNvSpPr>
            <a:spLocks noGrp="1" noChangeArrowheads="1"/>
          </p:cNvSpPr>
          <p:nvPr>
            <p:ph type="subTitle" idx="1"/>
          </p:nvPr>
        </p:nvSpPr>
        <p:spPr>
          <a:xfrm>
            <a:off x="7712032" y="804334"/>
            <a:ext cx="3675634" cy="5249332"/>
          </a:xfrm>
        </p:spPr>
        <p:txBody>
          <a:bodyPr anchor="ctr">
            <a:normAutofit/>
          </a:bodyPr>
          <a:lstStyle/>
          <a:p>
            <a:pPr eaLnBrk="1" hangingPunct="1">
              <a:buFont typeface="Wingdings" panose="05000000000000000000" pitchFamily="2" charset="2"/>
              <a:buChar char="n"/>
              <a:defRPr/>
            </a:pPr>
            <a:r>
              <a:rPr lang="fr-FR" altLang="fr-FR">
                <a:solidFill>
                  <a:schemeClr val="tx1"/>
                </a:solidFill>
              </a:rPr>
              <a:t>Le marché</a:t>
            </a:r>
          </a:p>
          <a:p>
            <a:pPr eaLnBrk="1" hangingPunct="1">
              <a:buFont typeface="Wingdings" panose="05000000000000000000" pitchFamily="2" charset="2"/>
              <a:buChar char="n"/>
              <a:defRPr/>
            </a:pPr>
            <a:endParaRPr lang="fr-FR" altLang="fr-FR">
              <a:solidFill>
                <a:schemeClr val="tx1"/>
              </a:solidFill>
            </a:endParaRPr>
          </a:p>
          <a:p>
            <a:pPr eaLnBrk="1" hangingPunct="1">
              <a:buFont typeface="Wingdings" panose="05000000000000000000" pitchFamily="2" charset="2"/>
              <a:buChar char="n"/>
              <a:defRPr/>
            </a:pPr>
            <a:r>
              <a:rPr lang="fr-FR" altLang="fr-FR">
                <a:solidFill>
                  <a:schemeClr val="tx1"/>
                </a:solidFill>
              </a:rPr>
              <a:t>Définir la stratégie (plan)</a:t>
            </a:r>
          </a:p>
          <a:p>
            <a:pPr eaLnBrk="1" hangingPunct="1">
              <a:buFont typeface="Wingdings" panose="05000000000000000000" pitchFamily="2" charset="2"/>
              <a:buChar char="n"/>
              <a:defRPr/>
            </a:pPr>
            <a:endParaRPr lang="fr-FR" altLang="fr-FR">
              <a:solidFill>
                <a:schemeClr val="tx1"/>
              </a:solidFill>
            </a:endParaRPr>
          </a:p>
          <a:p>
            <a:pPr eaLnBrk="1" hangingPunct="1">
              <a:buFont typeface="Wingdings" panose="05000000000000000000" pitchFamily="2" charset="2"/>
              <a:buChar char="n"/>
              <a:defRPr/>
            </a:pPr>
            <a:r>
              <a:rPr lang="fr-FR" altLang="fr-FR">
                <a:solidFill>
                  <a:schemeClr val="tx1"/>
                </a:solidFill>
              </a:rPr>
              <a:t>Choisir les actions commerciales</a:t>
            </a:r>
          </a:p>
          <a:p>
            <a:pPr eaLnBrk="1" hangingPunct="1">
              <a:defRPr/>
            </a:pPr>
            <a:endParaRPr lang="fr-FR" altLang="fr-FR">
              <a:solidFill>
                <a:schemeClr val="tx1"/>
              </a:solidFill>
            </a:endParaRPr>
          </a:p>
          <a:p>
            <a:pPr eaLnBrk="1" hangingPunct="1">
              <a:defRPr/>
            </a:pPr>
            <a:endParaRPr lang="fr-FR" altLang="fr-FR">
              <a:solidFill>
                <a:schemeClr val="tx1"/>
              </a:solidFill>
            </a:endParaRPr>
          </a:p>
          <a:p>
            <a:pPr eaLnBrk="1" hangingPunct="1">
              <a:defRPr/>
            </a:pPr>
            <a:endParaRPr lang="fr-FR" altLang="fr-FR">
              <a:solidFill>
                <a:schemeClr val="tx1"/>
              </a:solidFill>
            </a:endParaRPr>
          </a:p>
        </p:txBody>
      </p:sp>
    </p:spTree>
    <p:extLst>
      <p:ext uri="{BB962C8B-B14F-4D97-AF65-F5344CB8AC3E}">
        <p14:creationId xmlns:p14="http://schemas.microsoft.com/office/powerpoint/2010/main" val="2450375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839756" y="1159566"/>
            <a:ext cx="3662939" cy="4568264"/>
          </a:xfrm>
        </p:spPr>
        <p:txBody>
          <a:bodyPr anchor="ctr">
            <a:normAutofit/>
          </a:bodyPr>
          <a:lstStyle/>
          <a:p>
            <a:pPr eaLnBrk="1" hangingPunct="1">
              <a:defRPr/>
            </a:pPr>
            <a:r>
              <a:rPr lang="fr-FR" altLang="fr-FR" b="1">
                <a:solidFill>
                  <a:schemeClr val="bg1">
                    <a:lumMod val="95000"/>
                    <a:lumOff val="5000"/>
                  </a:schemeClr>
                </a:solidFill>
              </a:rPr>
              <a:t>Etude commerciale : le marché (1)</a:t>
            </a:r>
          </a:p>
        </p:txBody>
      </p:sp>
      <p:sp>
        <p:nvSpPr>
          <p:cNvPr id="8195" name="Rectangle 3"/>
          <p:cNvSpPr>
            <a:spLocks noGrp="1" noChangeArrowheads="1"/>
          </p:cNvSpPr>
          <p:nvPr>
            <p:ph idx="1"/>
          </p:nvPr>
        </p:nvSpPr>
        <p:spPr>
          <a:xfrm>
            <a:off x="637310" y="1286934"/>
            <a:ext cx="5292436" cy="4284134"/>
          </a:xfrm>
        </p:spPr>
        <p:txBody>
          <a:bodyPr anchor="ctr">
            <a:normAutofit fontScale="92500"/>
          </a:bodyPr>
          <a:lstStyle/>
          <a:p>
            <a:pPr eaLnBrk="1" hangingPunct="1">
              <a:lnSpc>
                <a:spcPct val="90000"/>
              </a:lnSpc>
              <a:defRPr/>
            </a:pPr>
            <a:r>
              <a:rPr lang="fr-FR" altLang="fr-FR" sz="900">
                <a:solidFill>
                  <a:srgbClr val="FFFFFF"/>
                </a:solidFill>
              </a:rPr>
              <a:t>Rechercher les informations manquantes :</a:t>
            </a:r>
          </a:p>
          <a:p>
            <a:pPr eaLnBrk="1" hangingPunct="1">
              <a:lnSpc>
                <a:spcPct val="90000"/>
              </a:lnSpc>
              <a:defRPr/>
            </a:pPr>
            <a:endParaRPr lang="fr-FR" altLang="fr-FR" sz="900">
              <a:solidFill>
                <a:srgbClr val="FFFFFF"/>
              </a:solidFill>
            </a:endParaRPr>
          </a:p>
          <a:p>
            <a:pPr lvl="1" eaLnBrk="1" hangingPunct="1">
              <a:lnSpc>
                <a:spcPct val="90000"/>
              </a:lnSpc>
              <a:defRPr/>
            </a:pPr>
            <a:r>
              <a:rPr lang="fr-FR" altLang="fr-FR" sz="900">
                <a:solidFill>
                  <a:srgbClr val="FFFFFF"/>
                </a:solidFill>
              </a:rPr>
              <a:t>Sources documentaires : CCI, organismes et syndicats professionnels, INSEE, Centre de recherche pour l’étude et l’observation des conditions de vie (CREDOC), Institut national de la consommations (INC), grandes bibliothèques, sites Internet spécialisés…</a:t>
            </a:r>
          </a:p>
          <a:p>
            <a:pPr lvl="1" eaLnBrk="1" hangingPunct="1">
              <a:lnSpc>
                <a:spcPct val="90000"/>
              </a:lnSpc>
              <a:defRPr/>
            </a:pPr>
            <a:endParaRPr lang="fr-FR" altLang="fr-FR" sz="900">
              <a:solidFill>
                <a:srgbClr val="FFFFFF"/>
              </a:solidFill>
            </a:endParaRPr>
          </a:p>
          <a:p>
            <a:pPr lvl="1" eaLnBrk="1" hangingPunct="1">
              <a:lnSpc>
                <a:spcPct val="90000"/>
              </a:lnSpc>
              <a:defRPr/>
            </a:pPr>
            <a:r>
              <a:rPr lang="fr-FR" altLang="fr-FR" sz="900">
                <a:solidFill>
                  <a:srgbClr val="FFFFFF"/>
                </a:solidFill>
              </a:rPr>
              <a:t>Prospectus publicitaires et annonces parues dans la presse émanant de la </a:t>
            </a:r>
          </a:p>
          <a:p>
            <a:pPr marL="457200" lvl="1" indent="0" eaLnBrk="1" hangingPunct="1">
              <a:lnSpc>
                <a:spcPct val="90000"/>
              </a:lnSpc>
              <a:buNone/>
              <a:defRPr/>
            </a:pPr>
            <a:r>
              <a:rPr lang="fr-FR" altLang="fr-FR" sz="900">
                <a:solidFill>
                  <a:srgbClr val="FFFFFF"/>
                </a:solidFill>
              </a:rPr>
              <a:t>    concurrence</a:t>
            </a:r>
          </a:p>
          <a:p>
            <a:pPr lvl="1" eaLnBrk="1" hangingPunct="1">
              <a:lnSpc>
                <a:spcPct val="90000"/>
              </a:lnSpc>
              <a:defRPr/>
            </a:pPr>
            <a:endParaRPr lang="fr-FR" altLang="fr-FR" sz="900">
              <a:solidFill>
                <a:srgbClr val="FFFFFF"/>
              </a:solidFill>
            </a:endParaRPr>
          </a:p>
          <a:p>
            <a:pPr lvl="1" eaLnBrk="1" hangingPunct="1">
              <a:lnSpc>
                <a:spcPct val="90000"/>
              </a:lnSpc>
              <a:defRPr/>
            </a:pPr>
            <a:r>
              <a:rPr lang="fr-FR" altLang="fr-FR" sz="900">
                <a:solidFill>
                  <a:srgbClr val="FFFFFF"/>
                </a:solidFill>
              </a:rPr>
              <a:t>Veille stratégique et courtage en informations</a:t>
            </a:r>
          </a:p>
          <a:p>
            <a:pPr lvl="1" eaLnBrk="1" hangingPunct="1">
              <a:lnSpc>
                <a:spcPct val="90000"/>
              </a:lnSpc>
              <a:defRPr/>
            </a:pPr>
            <a:endParaRPr lang="fr-FR" altLang="fr-FR" sz="900">
              <a:solidFill>
                <a:srgbClr val="FFFFFF"/>
              </a:solidFill>
            </a:endParaRPr>
          </a:p>
          <a:p>
            <a:pPr lvl="1" eaLnBrk="1" hangingPunct="1">
              <a:lnSpc>
                <a:spcPct val="90000"/>
              </a:lnSpc>
              <a:defRPr/>
            </a:pPr>
            <a:r>
              <a:rPr lang="fr-FR" altLang="fr-FR" sz="900">
                <a:solidFill>
                  <a:srgbClr val="FFFFFF"/>
                </a:solidFill>
              </a:rPr>
              <a:t>Salons, foires, expositions, conférences…</a:t>
            </a:r>
          </a:p>
          <a:p>
            <a:pPr lvl="1" eaLnBrk="1" hangingPunct="1">
              <a:lnSpc>
                <a:spcPct val="90000"/>
              </a:lnSpc>
              <a:defRPr/>
            </a:pPr>
            <a:endParaRPr lang="fr-FR" altLang="fr-FR" sz="900">
              <a:solidFill>
                <a:srgbClr val="FFFFFF"/>
              </a:solidFill>
            </a:endParaRPr>
          </a:p>
          <a:p>
            <a:pPr lvl="1" eaLnBrk="1" hangingPunct="1">
              <a:lnSpc>
                <a:spcPct val="90000"/>
              </a:lnSpc>
              <a:defRPr/>
            </a:pPr>
            <a:r>
              <a:rPr lang="fr-FR" altLang="fr-FR" sz="900">
                <a:solidFill>
                  <a:srgbClr val="FFFFFF"/>
                </a:solidFill>
              </a:rPr>
              <a:t>Interviews de professionnels décideurs</a:t>
            </a:r>
          </a:p>
          <a:p>
            <a:pPr lvl="1" eaLnBrk="1" hangingPunct="1">
              <a:lnSpc>
                <a:spcPct val="90000"/>
              </a:lnSpc>
              <a:defRPr/>
            </a:pPr>
            <a:endParaRPr lang="fr-FR" altLang="fr-FR" sz="900">
              <a:solidFill>
                <a:srgbClr val="FFFFFF"/>
              </a:solidFill>
            </a:endParaRPr>
          </a:p>
          <a:p>
            <a:pPr lvl="1" eaLnBrk="1" hangingPunct="1">
              <a:lnSpc>
                <a:spcPct val="90000"/>
              </a:lnSpc>
              <a:defRPr/>
            </a:pPr>
            <a:r>
              <a:rPr lang="fr-FR" altLang="fr-FR" sz="900">
                <a:solidFill>
                  <a:srgbClr val="FFFFFF"/>
                </a:solidFill>
              </a:rPr>
              <a:t>Enquête par entretiens (quantitatifs), sondages ou mini-tests auprès de la clientèle potentielle</a:t>
            </a:r>
          </a:p>
          <a:p>
            <a:pPr lvl="1" eaLnBrk="1" hangingPunct="1">
              <a:lnSpc>
                <a:spcPct val="90000"/>
              </a:lnSpc>
              <a:defRPr/>
            </a:pPr>
            <a:endParaRPr lang="fr-FR" altLang="fr-FR" sz="900">
              <a:solidFill>
                <a:srgbClr val="FFFFFF"/>
              </a:solidFill>
            </a:endParaRPr>
          </a:p>
          <a:p>
            <a:pPr lvl="1" eaLnBrk="1" hangingPunct="1">
              <a:lnSpc>
                <a:spcPct val="90000"/>
              </a:lnSpc>
              <a:defRPr/>
            </a:pPr>
            <a:r>
              <a:rPr lang="fr-FR" altLang="fr-FR" sz="900">
                <a:solidFill>
                  <a:srgbClr val="FFFFFF"/>
                </a:solidFill>
              </a:rPr>
              <a:t>Observation directe sur le terrain des concurrents ou des comportements de consommation. </a:t>
            </a:r>
          </a:p>
        </p:txBody>
      </p:sp>
    </p:spTree>
    <p:extLst>
      <p:ext uri="{BB962C8B-B14F-4D97-AF65-F5344CB8AC3E}">
        <p14:creationId xmlns:p14="http://schemas.microsoft.com/office/powerpoint/2010/main" val="1136867971"/>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843391" y="624110"/>
            <a:ext cx="9383408" cy="1280890"/>
          </a:xfrm>
        </p:spPr>
        <p:txBody>
          <a:bodyPr>
            <a:normAutofit/>
          </a:bodyPr>
          <a:lstStyle/>
          <a:p>
            <a:pPr eaLnBrk="1" hangingPunct="1">
              <a:defRPr/>
            </a:pPr>
            <a:r>
              <a:rPr lang="fr-FR" altLang="fr-FR" b="1">
                <a:solidFill>
                  <a:srgbClr val="FFFFFF"/>
                </a:solidFill>
              </a:rPr>
              <a:t>Etude commerciale : le marché (2)</a:t>
            </a:r>
          </a:p>
        </p:txBody>
      </p:sp>
      <p:sp>
        <p:nvSpPr>
          <p:cNvPr id="9219" name="Rectangle 3"/>
          <p:cNvSpPr>
            <a:spLocks noGrp="1" noChangeArrowheads="1"/>
          </p:cNvSpPr>
          <p:nvPr>
            <p:ph idx="1"/>
          </p:nvPr>
        </p:nvSpPr>
        <p:spPr>
          <a:xfrm>
            <a:off x="1843392" y="2623930"/>
            <a:ext cx="9383408" cy="3287292"/>
          </a:xfrm>
        </p:spPr>
        <p:txBody>
          <a:bodyPr>
            <a:normAutofit lnSpcReduction="10000"/>
          </a:bodyPr>
          <a:lstStyle/>
          <a:p>
            <a:pPr eaLnBrk="1" hangingPunct="1">
              <a:lnSpc>
                <a:spcPct val="90000"/>
              </a:lnSpc>
              <a:defRPr/>
            </a:pPr>
            <a:r>
              <a:rPr lang="fr-FR" altLang="fr-FR" sz="1100"/>
              <a:t>Ajuster le projet en répondant aux questions suivantes :</a:t>
            </a:r>
          </a:p>
          <a:p>
            <a:pPr lvl="1" eaLnBrk="1" hangingPunct="1">
              <a:lnSpc>
                <a:spcPct val="90000"/>
              </a:lnSpc>
              <a:defRPr/>
            </a:pPr>
            <a:endParaRPr lang="fr-FR" altLang="fr-FR" sz="1100"/>
          </a:p>
          <a:p>
            <a:pPr lvl="1" eaLnBrk="1" hangingPunct="1">
              <a:lnSpc>
                <a:spcPct val="90000"/>
              </a:lnSpc>
              <a:defRPr/>
            </a:pPr>
            <a:r>
              <a:rPr lang="fr-FR" altLang="fr-FR" sz="1100"/>
              <a:t>Qu’allez-vous vendre ? (affiner les caractéristiques des produits et services : spécialisation, niveau de qualité, avantages, gamme, présentation, finition, conditions d’emploi, prestations complémentaires…)</a:t>
            </a:r>
          </a:p>
          <a:p>
            <a:pPr lvl="1" eaLnBrk="1" hangingPunct="1">
              <a:lnSpc>
                <a:spcPct val="90000"/>
              </a:lnSpc>
              <a:defRPr/>
            </a:pPr>
            <a:endParaRPr lang="fr-FR" altLang="fr-FR" sz="1100"/>
          </a:p>
          <a:p>
            <a:pPr lvl="1" eaLnBrk="1" hangingPunct="1">
              <a:lnSpc>
                <a:spcPct val="90000"/>
              </a:lnSpc>
              <a:defRPr/>
            </a:pPr>
            <a:r>
              <a:rPr lang="fr-FR" altLang="fr-FR" sz="1100"/>
              <a:t>A qui allez vous vendre ? (définir précisément la clientèle : sa répartition (</a:t>
            </a:r>
            <a:r>
              <a:rPr lang="fr-FR" altLang="fr-FR" sz="1100" err="1"/>
              <a:t>ent</a:t>
            </a:r>
            <a:r>
              <a:rPr lang="fr-FR" altLang="fr-FR" sz="1100"/>
              <a:t>, associations, institutions, individus, familles…), son homogénéité, ses caractéristiques (taille, activités, CA / âge, CSP…), non niveau de consommation, sa concentration géographique, sa fréquence d’achat)</a:t>
            </a:r>
          </a:p>
          <a:p>
            <a:pPr lvl="1" eaLnBrk="1" hangingPunct="1">
              <a:lnSpc>
                <a:spcPct val="90000"/>
              </a:lnSpc>
              <a:defRPr/>
            </a:pPr>
            <a:endParaRPr lang="fr-FR" altLang="fr-FR" sz="1100"/>
          </a:p>
          <a:p>
            <a:pPr lvl="1" eaLnBrk="1" hangingPunct="1">
              <a:lnSpc>
                <a:spcPct val="90000"/>
              </a:lnSpc>
              <a:defRPr/>
            </a:pPr>
            <a:r>
              <a:rPr lang="fr-FR" altLang="fr-FR" sz="1100"/>
              <a:t>A quel besoin correspond le produit ou service ? (analyser les attentes des clients (gain de temps, de place, d’argent, besoin de sécurité, de confort, de nouveauté…) et préciser les avantages apportés (garantie de qualité, de technicité, de ponctualité, de souplesse, de délais d’exécution, horaires, étendue du choix…)</a:t>
            </a:r>
          </a:p>
          <a:p>
            <a:pPr lvl="1" eaLnBrk="1" hangingPunct="1">
              <a:lnSpc>
                <a:spcPct val="90000"/>
              </a:lnSpc>
              <a:defRPr/>
            </a:pPr>
            <a:endParaRPr lang="fr-FR" altLang="fr-FR" sz="1100"/>
          </a:p>
          <a:p>
            <a:pPr lvl="1" eaLnBrk="1" hangingPunct="1">
              <a:lnSpc>
                <a:spcPct val="90000"/>
              </a:lnSpc>
              <a:defRPr/>
            </a:pPr>
            <a:r>
              <a:rPr lang="fr-FR" altLang="fr-FR" sz="1100"/>
              <a:t>Comment allez vous vendre ? (adapter le mode de distribution aux habitude des clients : achat sur catalogue, après essai, sur références, après démonstration, à domicile, après devis, par appel d’offres…)</a:t>
            </a:r>
          </a:p>
          <a:p>
            <a:pPr eaLnBrk="1" hangingPunct="1">
              <a:lnSpc>
                <a:spcPct val="90000"/>
              </a:lnSpc>
              <a:defRPr/>
            </a:pPr>
            <a:endParaRPr lang="fr-FR" altLang="fr-FR" sz="1100"/>
          </a:p>
        </p:txBody>
      </p:sp>
    </p:spTree>
    <p:extLst>
      <p:ext uri="{BB962C8B-B14F-4D97-AF65-F5344CB8AC3E}">
        <p14:creationId xmlns:p14="http://schemas.microsoft.com/office/powerpoint/2010/main" val="38578344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43391" y="624110"/>
            <a:ext cx="9383408" cy="1280890"/>
          </a:xfrm>
        </p:spPr>
        <p:txBody>
          <a:bodyPr>
            <a:normAutofit/>
          </a:bodyPr>
          <a:lstStyle/>
          <a:p>
            <a:pPr eaLnBrk="1" hangingPunct="1">
              <a:defRPr/>
            </a:pPr>
            <a:r>
              <a:rPr lang="fr-FR" altLang="fr-FR" b="1">
                <a:solidFill>
                  <a:srgbClr val="FFFFFF"/>
                </a:solidFill>
              </a:rPr>
              <a:t>Etude commerciale : le marché (3)</a:t>
            </a:r>
          </a:p>
        </p:txBody>
      </p:sp>
      <p:sp>
        <p:nvSpPr>
          <p:cNvPr id="10243" name="Rectangle 3"/>
          <p:cNvSpPr>
            <a:spLocks noGrp="1" noChangeArrowheads="1"/>
          </p:cNvSpPr>
          <p:nvPr>
            <p:ph idx="1"/>
          </p:nvPr>
        </p:nvSpPr>
        <p:spPr>
          <a:xfrm>
            <a:off x="1843392" y="2623930"/>
            <a:ext cx="9383408" cy="3287292"/>
          </a:xfrm>
        </p:spPr>
        <p:txBody>
          <a:bodyPr>
            <a:normAutofit fontScale="92500" lnSpcReduction="10000"/>
          </a:bodyPr>
          <a:lstStyle/>
          <a:p>
            <a:pPr eaLnBrk="1" hangingPunct="1">
              <a:lnSpc>
                <a:spcPct val="90000"/>
              </a:lnSpc>
              <a:defRPr/>
            </a:pPr>
            <a:r>
              <a:rPr lang="fr-FR" altLang="fr-FR" sz="1300"/>
              <a:t>Ajuster le projet en répondant aux questions suivantes (suite) :</a:t>
            </a:r>
          </a:p>
          <a:p>
            <a:pPr lvl="1" eaLnBrk="1" hangingPunct="1">
              <a:lnSpc>
                <a:spcPct val="90000"/>
              </a:lnSpc>
              <a:defRPr/>
            </a:pPr>
            <a:endParaRPr lang="fr-FR" altLang="fr-FR" sz="1300"/>
          </a:p>
          <a:p>
            <a:pPr lvl="1" eaLnBrk="1" hangingPunct="1">
              <a:lnSpc>
                <a:spcPct val="90000"/>
              </a:lnSpc>
              <a:defRPr/>
            </a:pPr>
            <a:r>
              <a:rPr lang="fr-FR" altLang="fr-FR" sz="1300"/>
              <a:t>Quels sont les concurrents ? (analyser les atouts (notoriété, ancienneté, accessibilité, publicité, surface de vente, étendue de la gamme, tarifs proposés, facilités de paiement…) des concurrents directs et indirects)</a:t>
            </a:r>
          </a:p>
          <a:p>
            <a:pPr lvl="1" eaLnBrk="1" hangingPunct="1">
              <a:lnSpc>
                <a:spcPct val="90000"/>
              </a:lnSpc>
              <a:defRPr/>
            </a:pPr>
            <a:endParaRPr lang="fr-FR" altLang="fr-FR" sz="1300"/>
          </a:p>
          <a:p>
            <a:pPr lvl="1" eaLnBrk="1" hangingPunct="1">
              <a:lnSpc>
                <a:spcPct val="90000"/>
              </a:lnSpc>
              <a:defRPr/>
            </a:pPr>
            <a:r>
              <a:rPr lang="fr-FR" altLang="fr-FR" sz="1300"/>
              <a:t>Quels sont les moments propices à l’achat du produit ou service ? (l’activité est-elle assujettie à un calendrier, un planning, ou des horaires particuliers… ? ; La demande est-elle ponctuelle, accidentelle, périodique, saisonnière, régulière… ?; Les achats sont-ils programmés, aléatoires, d’urgence…. ?</a:t>
            </a:r>
          </a:p>
          <a:p>
            <a:pPr lvl="1" eaLnBrk="1" hangingPunct="1">
              <a:lnSpc>
                <a:spcPct val="90000"/>
              </a:lnSpc>
              <a:defRPr/>
            </a:pPr>
            <a:endParaRPr lang="fr-FR" altLang="fr-FR" sz="1300"/>
          </a:p>
          <a:p>
            <a:pPr lvl="1" eaLnBrk="1" hangingPunct="1">
              <a:lnSpc>
                <a:spcPct val="90000"/>
              </a:lnSpc>
              <a:defRPr/>
            </a:pPr>
            <a:r>
              <a:rPr lang="fr-FR" altLang="fr-FR" sz="1300"/>
              <a:t>Où allez-vous implanter votre entreprise ? (près des sources d’approvisionnements ou près de la clientèle ?)</a:t>
            </a:r>
          </a:p>
          <a:p>
            <a:pPr lvl="1" eaLnBrk="1" hangingPunct="1">
              <a:lnSpc>
                <a:spcPct val="90000"/>
              </a:lnSpc>
              <a:defRPr/>
            </a:pPr>
            <a:endParaRPr lang="fr-FR" altLang="fr-FR" sz="1300"/>
          </a:p>
          <a:p>
            <a:pPr lvl="1" eaLnBrk="1" hangingPunct="1">
              <a:lnSpc>
                <a:spcPct val="90000"/>
              </a:lnSpc>
              <a:defRPr/>
            </a:pPr>
            <a:r>
              <a:rPr lang="fr-FR" altLang="fr-FR" sz="1300"/>
              <a:t>A combien pouvez-vous estimer votre chiffre d’affaires prévisionnel ? (évaluer le nombre de clients potentiels sur votre zone d’intervention et mesurer leur volume de consommation possible afin de bâtir, en le justifiant, votre chiffre d’affaires prévisionnel)</a:t>
            </a:r>
          </a:p>
        </p:txBody>
      </p:sp>
    </p:spTree>
    <p:extLst>
      <p:ext uri="{BB962C8B-B14F-4D97-AF65-F5344CB8AC3E}">
        <p14:creationId xmlns:p14="http://schemas.microsoft.com/office/powerpoint/2010/main" val="3638511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843391" y="624110"/>
            <a:ext cx="9383408" cy="1280890"/>
          </a:xfrm>
        </p:spPr>
        <p:txBody>
          <a:bodyPr>
            <a:normAutofit/>
          </a:bodyPr>
          <a:lstStyle/>
          <a:p>
            <a:pPr eaLnBrk="1" hangingPunct="1">
              <a:defRPr/>
            </a:pPr>
            <a:r>
              <a:rPr lang="fr-FR" altLang="fr-FR">
                <a:solidFill>
                  <a:schemeClr val="bg1"/>
                </a:solidFill>
              </a:rPr>
              <a:t>Définir ma stratégie</a:t>
            </a:r>
          </a:p>
        </p:txBody>
      </p:sp>
      <p:graphicFrame>
        <p:nvGraphicFramePr>
          <p:cNvPr id="11269" name="Rectangle 3">
            <a:extLst>
              <a:ext uri="{FF2B5EF4-FFF2-40B4-BE49-F238E27FC236}">
                <a16:creationId xmlns:a16="http://schemas.microsoft.com/office/drawing/2014/main" id="{214AF4F0-C08F-4E8A-82C4-CB74FB184272}"/>
              </a:ext>
            </a:extLst>
          </p:cNvPr>
          <p:cNvGraphicFramePr>
            <a:graphicFrameLocks noGrp="1"/>
          </p:cNvGraphicFramePr>
          <p:nvPr>
            <p:ph idx="1"/>
            <p:extLst>
              <p:ext uri="{D42A27DB-BD31-4B8C-83A1-F6EECF244321}">
                <p14:modId xmlns:p14="http://schemas.microsoft.com/office/powerpoint/2010/main" val="317499728"/>
              </p:ext>
            </p:extLst>
          </p:nvPr>
        </p:nvGraphicFramePr>
        <p:xfrm>
          <a:off x="961013" y="2395096"/>
          <a:ext cx="10265786"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4315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2374" y="967417"/>
            <a:ext cx="4602116" cy="3943250"/>
          </a:xfrm>
        </p:spPr>
        <p:txBody>
          <a:bodyPr vert="horz" lIns="91440" tIns="45720" rIns="91440" bIns="45720" rtlCol="0" anchor="b">
            <a:normAutofit/>
          </a:bodyPr>
          <a:lstStyle/>
          <a:p>
            <a:r>
              <a:rPr lang="en-US" sz="4000" b="1" dirty="0">
                <a:solidFill>
                  <a:srgbClr val="FEFFFF"/>
                </a:solidFill>
              </a:rPr>
              <a:t>Business in ? </a:t>
            </a:r>
          </a:p>
        </p:txBody>
      </p:sp>
      <p:pic>
        <p:nvPicPr>
          <p:cNvPr id="5" name="Image 4">
            <a:extLst>
              <a:ext uri="{FF2B5EF4-FFF2-40B4-BE49-F238E27FC236}">
                <a16:creationId xmlns:a16="http://schemas.microsoft.com/office/drawing/2014/main" id="{E1C35BB6-4585-44A9-829E-79AFEADBF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9782" y="1127262"/>
            <a:ext cx="2218538" cy="2218538"/>
          </a:xfrm>
          <a:prstGeom prst="rect">
            <a:avLst/>
          </a:prstGeom>
        </p:spPr>
      </p:pic>
      <p:pic>
        <p:nvPicPr>
          <p:cNvPr id="9" name="Image 8" descr="Une image contenant texte, carte&#10;&#10;Description générée automatiquement">
            <a:hlinkClick r:id="rId3"/>
            <a:extLst>
              <a:ext uri="{FF2B5EF4-FFF2-40B4-BE49-F238E27FC236}">
                <a16:creationId xmlns:a16="http://schemas.microsoft.com/office/drawing/2014/main" id="{581EEBDE-2E94-45CC-B8FF-DE5AEE2567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0108" y="1251724"/>
            <a:ext cx="2574662" cy="1969616"/>
          </a:xfrm>
          <a:prstGeom prst="rect">
            <a:avLst/>
          </a:prstGeom>
        </p:spPr>
      </p:pic>
      <p:pic>
        <p:nvPicPr>
          <p:cNvPr id="13" name="Image 12" descr="Une image contenant arbre, extérieur, train, montagne&#10;&#10;Description générée automatiquement">
            <a:extLst>
              <a:ext uri="{FF2B5EF4-FFF2-40B4-BE49-F238E27FC236}">
                <a16:creationId xmlns:a16="http://schemas.microsoft.com/office/drawing/2014/main" id="{290C58CF-56BC-4218-82B6-3D1F7003F9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1720" y="3751442"/>
            <a:ext cx="2574662" cy="1718586"/>
          </a:xfrm>
          <a:prstGeom prst="rect">
            <a:avLst/>
          </a:prstGeom>
        </p:spPr>
      </p:pic>
      <p:pic>
        <p:nvPicPr>
          <p:cNvPr id="11" name="Image 10" descr="Une image contenant terrain, arbre, extérieur, ciel&#10;&#10;Description générée automatiquement">
            <a:extLst>
              <a:ext uri="{FF2B5EF4-FFF2-40B4-BE49-F238E27FC236}">
                <a16:creationId xmlns:a16="http://schemas.microsoft.com/office/drawing/2014/main" id="{57A4B696-2390-4DD8-B3F8-0BBECDDC2A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90108" y="3652429"/>
            <a:ext cx="2574662" cy="1930996"/>
          </a:xfrm>
          <a:prstGeom prst="rect">
            <a:avLst/>
          </a:prstGeom>
        </p:spPr>
      </p:pic>
    </p:spTree>
    <p:extLst>
      <p:ext uri="{BB962C8B-B14F-4D97-AF65-F5344CB8AC3E}">
        <p14:creationId xmlns:p14="http://schemas.microsoft.com/office/powerpoint/2010/main" val="1483949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17056" y="1093380"/>
            <a:ext cx="3068182" cy="4671240"/>
          </a:xfrm>
        </p:spPr>
        <p:txBody>
          <a:bodyPr anchor="ctr">
            <a:normAutofit/>
          </a:bodyPr>
          <a:lstStyle/>
          <a:p>
            <a:pPr algn="r" eaLnBrk="1" hangingPunct="1">
              <a:defRPr/>
            </a:pPr>
            <a:r>
              <a:rPr lang="fr-FR" altLang="fr-FR" sz="3100"/>
              <a:t>Choisir les actions commerciales</a:t>
            </a:r>
          </a:p>
        </p:txBody>
      </p:sp>
      <p:sp>
        <p:nvSpPr>
          <p:cNvPr id="12291" name="Rectangle 3"/>
          <p:cNvSpPr>
            <a:spLocks noGrp="1" noChangeArrowheads="1"/>
          </p:cNvSpPr>
          <p:nvPr>
            <p:ph idx="1"/>
          </p:nvPr>
        </p:nvSpPr>
        <p:spPr>
          <a:xfrm>
            <a:off x="5285509" y="1093380"/>
            <a:ext cx="6219103" cy="4679250"/>
          </a:xfrm>
        </p:spPr>
        <p:txBody>
          <a:bodyPr anchor="ctr">
            <a:normAutofit/>
          </a:bodyPr>
          <a:lstStyle/>
          <a:p>
            <a:pPr eaLnBrk="1" hangingPunct="1">
              <a:defRPr/>
            </a:pPr>
            <a:r>
              <a:rPr lang="fr-FR" altLang="fr-FR"/>
              <a:t>Prévoir les relations et opérations avec les futurs clients pour soit :</a:t>
            </a:r>
          </a:p>
          <a:p>
            <a:pPr lvl="1" eaLnBrk="1" hangingPunct="1">
              <a:defRPr/>
            </a:pPr>
            <a:r>
              <a:rPr lang="fr-FR" altLang="fr-FR"/>
              <a:t>« attirer le consommateur vers le produit » : action de communication et publicitaires : pages jaunes, signalétique, prospectus, cartes de visite, encarts publicitaires, sponsoring, annonces médiatiques (TV, radio, presse, Internet)…</a:t>
            </a:r>
          </a:p>
          <a:p>
            <a:pPr lvl="1" eaLnBrk="1" hangingPunct="1">
              <a:defRPr/>
            </a:pPr>
            <a:r>
              <a:rPr lang="fr-FR" altLang="fr-FR"/>
              <a:t>« pousser le produit vers le consommateur » : action promotionnelle : journées portes ouvertes, petits événements, dégustations, démonstrations, foires, salons, cartes de fidélité, tarification…</a:t>
            </a:r>
          </a:p>
          <a:p>
            <a:pPr lvl="1" eaLnBrk="1" hangingPunct="1">
              <a:defRPr/>
            </a:pPr>
            <a:r>
              <a:rPr lang="fr-FR" altLang="fr-FR"/>
              <a:t>« Etablir un contact direct avec le consommateur » : actions de prospection ou de relance : porte à porte, prospection téléphonique, par courrier, fax, mailing…</a:t>
            </a:r>
          </a:p>
        </p:txBody>
      </p:sp>
    </p:spTree>
    <p:extLst>
      <p:ext uri="{BB962C8B-B14F-4D97-AF65-F5344CB8AC3E}">
        <p14:creationId xmlns:p14="http://schemas.microsoft.com/office/powerpoint/2010/main" val="3367458207"/>
      </p:ext>
    </p:extLst>
  </p:cSld>
  <p:clrMapOvr>
    <a:overrideClrMapping bg1="dk1" tx1="lt1" bg2="dk2" tx2="lt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364" name="Rectangle 4"/>
          <p:cNvSpPr>
            <a:spLocks noGrp="1" noChangeArrowheads="1"/>
          </p:cNvSpPr>
          <p:nvPr>
            <p:ph type="ctrTitle"/>
          </p:nvPr>
        </p:nvSpPr>
        <p:spPr>
          <a:xfrm>
            <a:off x="987215" y="1318590"/>
            <a:ext cx="5102159" cy="4220820"/>
          </a:xfrm>
        </p:spPr>
        <p:txBody>
          <a:bodyPr anchor="ctr">
            <a:normAutofit/>
          </a:bodyPr>
          <a:lstStyle/>
          <a:p>
            <a:pPr eaLnBrk="1" hangingPunct="1">
              <a:defRPr/>
            </a:pPr>
            <a:r>
              <a:rPr lang="fr-FR" altLang="fr-FR" b="1">
                <a:solidFill>
                  <a:srgbClr val="FFFFFF"/>
                </a:solidFill>
              </a:rPr>
              <a:t>ETUDE FINANCIERE</a:t>
            </a:r>
          </a:p>
        </p:txBody>
      </p:sp>
      <p:sp>
        <p:nvSpPr>
          <p:cNvPr id="15365" name="Rectangle 5"/>
          <p:cNvSpPr>
            <a:spLocks noGrp="1" noChangeArrowheads="1"/>
          </p:cNvSpPr>
          <p:nvPr>
            <p:ph type="subTitle" idx="1"/>
          </p:nvPr>
        </p:nvSpPr>
        <p:spPr>
          <a:xfrm>
            <a:off x="7712032" y="804334"/>
            <a:ext cx="3675634" cy="5249332"/>
          </a:xfrm>
        </p:spPr>
        <p:txBody>
          <a:bodyPr anchor="ctr">
            <a:normAutofit/>
          </a:bodyPr>
          <a:lstStyle/>
          <a:p>
            <a:pPr eaLnBrk="1" hangingPunct="1">
              <a:defRPr/>
            </a:pPr>
            <a:r>
              <a:rPr lang="fr-FR" altLang="fr-FR">
                <a:solidFill>
                  <a:schemeClr val="tx1"/>
                </a:solidFill>
              </a:rPr>
              <a:t>Traduire en termes financiers tous les éléments réunis et vérifier la viabilité du projet</a:t>
            </a:r>
          </a:p>
        </p:txBody>
      </p:sp>
    </p:spTree>
    <p:extLst>
      <p:ext uri="{BB962C8B-B14F-4D97-AF65-F5344CB8AC3E}">
        <p14:creationId xmlns:p14="http://schemas.microsoft.com/office/powerpoint/2010/main" val="37225421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59893" y="3101093"/>
            <a:ext cx="2454052" cy="3029344"/>
          </a:xfrm>
        </p:spPr>
        <p:txBody>
          <a:bodyPr>
            <a:normAutofit/>
          </a:bodyPr>
          <a:lstStyle/>
          <a:p>
            <a:pPr eaLnBrk="1" hangingPunct="1">
              <a:defRPr/>
            </a:pPr>
            <a:r>
              <a:rPr lang="fr-FR" altLang="fr-FR" sz="3200" b="1">
                <a:solidFill>
                  <a:schemeClr val="bg1"/>
                </a:solidFill>
              </a:rPr>
              <a:t>Démarche : répondre à 4 questions</a:t>
            </a:r>
          </a:p>
        </p:txBody>
      </p:sp>
      <p:graphicFrame>
        <p:nvGraphicFramePr>
          <p:cNvPr id="17413" name="Rectangle 3">
            <a:extLst>
              <a:ext uri="{FF2B5EF4-FFF2-40B4-BE49-F238E27FC236}">
                <a16:creationId xmlns:a16="http://schemas.microsoft.com/office/drawing/2014/main" id="{E5F6541E-8C1B-4A4F-89C3-A3D22345B81A}"/>
              </a:ext>
            </a:extLst>
          </p:cNvPr>
          <p:cNvGraphicFramePr>
            <a:graphicFrameLocks noGrp="1"/>
          </p:cNvGraphicFramePr>
          <p:nvPr>
            <p:ph idx="1"/>
            <p:extLst>
              <p:ext uri="{D42A27DB-BD31-4B8C-83A1-F6EECF244321}">
                <p14:modId xmlns:p14="http://schemas.microsoft.com/office/powerpoint/2010/main" val="4073974867"/>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98940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6" name="Rectangle 4"/>
          <p:cNvSpPr>
            <a:spLocks noGrp="1" noChangeArrowheads="1"/>
          </p:cNvSpPr>
          <p:nvPr>
            <p:ph type="ctrTitle"/>
          </p:nvPr>
        </p:nvSpPr>
        <p:spPr>
          <a:xfrm>
            <a:off x="987215" y="1318591"/>
            <a:ext cx="5102159" cy="4220820"/>
          </a:xfrm>
        </p:spPr>
        <p:txBody>
          <a:bodyPr anchor="ctr">
            <a:normAutofit/>
          </a:bodyPr>
          <a:lstStyle/>
          <a:p>
            <a:pPr eaLnBrk="1" hangingPunct="1">
              <a:defRPr/>
            </a:pPr>
            <a:r>
              <a:rPr lang="fr-FR" altLang="fr-FR" b="1">
                <a:solidFill>
                  <a:srgbClr val="FFFFFF"/>
                </a:solidFill>
              </a:rPr>
              <a:t>Notions financières de base</a:t>
            </a:r>
          </a:p>
        </p:txBody>
      </p:sp>
    </p:spTree>
    <p:extLst>
      <p:ext uri="{BB962C8B-B14F-4D97-AF65-F5344CB8AC3E}">
        <p14:creationId xmlns:p14="http://schemas.microsoft.com/office/powerpoint/2010/main" val="2068424035"/>
      </p:ext>
    </p:extLst>
  </p:cSld>
  <p:clrMapOvr>
    <a:overrideClrMapping bg1="dk1" tx1="lt1" bg2="dk2" tx2="lt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17056" y="1093380"/>
            <a:ext cx="3068182" cy="4671240"/>
          </a:xfrm>
        </p:spPr>
        <p:txBody>
          <a:bodyPr anchor="ctr">
            <a:normAutofit/>
          </a:bodyPr>
          <a:lstStyle/>
          <a:p>
            <a:pPr algn="r" eaLnBrk="1" hangingPunct="1">
              <a:defRPr/>
            </a:pPr>
            <a:r>
              <a:rPr lang="fr-FR" altLang="fr-FR" sz="3100" b="1"/>
              <a:t>Investissement et trésorerie</a:t>
            </a:r>
          </a:p>
        </p:txBody>
      </p:sp>
      <p:sp>
        <p:nvSpPr>
          <p:cNvPr id="20483" name="Rectangle 3"/>
          <p:cNvSpPr>
            <a:spLocks noGrp="1" noChangeArrowheads="1"/>
          </p:cNvSpPr>
          <p:nvPr>
            <p:ph idx="1"/>
          </p:nvPr>
        </p:nvSpPr>
        <p:spPr>
          <a:xfrm>
            <a:off x="5285509" y="1093380"/>
            <a:ext cx="6219103" cy="4679250"/>
          </a:xfrm>
        </p:spPr>
        <p:txBody>
          <a:bodyPr anchor="ctr">
            <a:normAutofit/>
          </a:bodyPr>
          <a:lstStyle/>
          <a:p>
            <a:pPr eaLnBrk="1" hangingPunct="1">
              <a:defRPr/>
            </a:pPr>
            <a:r>
              <a:rPr lang="fr-FR" altLang="fr-FR"/>
              <a:t>Il faut commencer à investir avant de rentabiliser </a:t>
            </a:r>
            <a:r>
              <a:rPr lang="fr-FR" altLang="fr-FR">
                <a:sym typeface="Wingdings" panose="05000000000000000000" pitchFamily="2" charset="2"/>
              </a:rPr>
              <a:t> flux de trésorerie : considérer qu’il y a de l’argent que l’on dépense, quelle que soit la destination (CASH OUT) et de l’argent qui rentre, quelle que soit l’origine (CASH IN).</a:t>
            </a:r>
          </a:p>
          <a:p>
            <a:pPr eaLnBrk="1" hangingPunct="1">
              <a:defRPr/>
            </a:pPr>
            <a:endParaRPr lang="fr-FR" altLang="fr-FR">
              <a:sym typeface="Wingdings" panose="05000000000000000000" pitchFamily="2" charset="2"/>
            </a:endParaRPr>
          </a:p>
          <a:p>
            <a:pPr eaLnBrk="1" hangingPunct="1">
              <a:defRPr/>
            </a:pPr>
            <a:r>
              <a:rPr lang="fr-FR" altLang="fr-FR">
                <a:sym typeface="Wingdings" panose="05000000000000000000" pitchFamily="2" charset="2"/>
              </a:rPr>
              <a:t>Ce qui nous intéresse : équilibre entre le cash out et le cash in (=net cash) c’est-à-dire que les entrées compensent les sorties mais c’est rarement le cas !</a:t>
            </a:r>
            <a:endParaRPr lang="fr-FR" altLang="fr-FR"/>
          </a:p>
        </p:txBody>
      </p:sp>
    </p:spTree>
    <p:extLst>
      <p:ext uri="{BB962C8B-B14F-4D97-AF65-F5344CB8AC3E}">
        <p14:creationId xmlns:p14="http://schemas.microsoft.com/office/powerpoint/2010/main" val="1459025502"/>
      </p:ext>
    </p:extLst>
  </p:cSld>
  <p:clrMapOvr>
    <a:overrideClrMapping bg1="dk1" tx1="lt1" bg2="dk2"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92313" y="0"/>
            <a:ext cx="8229600" cy="1143000"/>
          </a:xfrm>
        </p:spPr>
        <p:txBody>
          <a:bodyPr/>
          <a:lstStyle/>
          <a:p>
            <a:pPr algn="ctr" eaLnBrk="1" hangingPunct="1">
              <a:defRPr/>
            </a:pPr>
            <a:r>
              <a:rPr lang="fr-FR" altLang="fr-FR" b="1" dirty="0"/>
              <a:t>Déséquilibre de trésorerie</a:t>
            </a:r>
          </a:p>
        </p:txBody>
      </p:sp>
      <p:graphicFrame>
        <p:nvGraphicFramePr>
          <p:cNvPr id="21553" name="Group 49"/>
          <p:cNvGraphicFramePr>
            <a:graphicFrameLocks noGrp="1"/>
          </p:cNvGraphicFramePr>
          <p:nvPr>
            <p:ph type="tbl" idx="1"/>
          </p:nvPr>
        </p:nvGraphicFramePr>
        <p:xfrm>
          <a:off x="1703389" y="1268413"/>
          <a:ext cx="8785225" cy="5498099"/>
        </p:xfrm>
        <a:graphic>
          <a:graphicData uri="http://schemas.openxmlformats.org/drawingml/2006/table">
            <a:tbl>
              <a:tblPr/>
              <a:tblGrid>
                <a:gridCol w="5040312">
                  <a:extLst>
                    <a:ext uri="{9D8B030D-6E8A-4147-A177-3AD203B41FA5}">
                      <a16:colId xmlns:a16="http://schemas.microsoft.com/office/drawing/2014/main" val="20000"/>
                    </a:ext>
                  </a:extLst>
                </a:gridCol>
                <a:gridCol w="3744913">
                  <a:extLst>
                    <a:ext uri="{9D8B030D-6E8A-4147-A177-3AD203B41FA5}">
                      <a16:colId xmlns:a16="http://schemas.microsoft.com/office/drawing/2014/main" val="20001"/>
                    </a:ext>
                  </a:extLst>
                </a:gridCol>
              </a:tblGrid>
              <a:tr h="371385">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fr-FR" altLang="fr-FR" sz="18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rPr>
                        <a:t>CASH OUT</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fr-FR" altLang="fr-FR" sz="18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CASH IN</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26127">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fr-FR" altLang="fr-FR" sz="1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rPr>
                        <a:t>Dépenses préalable à la création – étude de marché, validation, business plan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fr-FR" altLang="fr-FR" sz="1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rPr>
                        <a:t>Création – choix d’une forme juridique, apport en capital</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fr-FR" altLang="fr-FR" sz="1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rPr>
                        <a:t>Constitution de dossiers d’aides à la création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fr-FR" altLang="fr-FR" sz="1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rPr>
                        <a:t>Equipements – bureaux, informatique et autres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endParaRPr kumimoji="0" lang="fr-FR" altLang="fr-FR" sz="1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fr-FR" altLang="fr-FR" sz="1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rPr>
                        <a:t>Recherche et développement – programmation, prototypes, test</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fr-FR" altLang="fr-FR" sz="1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rPr>
                        <a:t>Salaires et charges sociales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fr-FR" altLang="fr-FR" sz="1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rPr>
                        <a:t>Création du marché – déplacements, réceptions, communication…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endParaRPr kumimoji="0" lang="fr-FR" altLang="fr-FR" sz="1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fr-FR" altLang="fr-FR" sz="1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rPr>
                        <a:t>Commercialisation et pénétration du marché – extension géographique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endParaRPr kumimoji="0" lang="fr-FR" altLang="fr-FR" sz="1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fr-FR" altLang="fr-FR" sz="1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rPr>
                        <a:t>Financement de la croissance – anticipation et investissements en capacité</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fr-FR" altLang="fr-FR" sz="1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rPr>
                        <a:t>….</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endParaRPr kumimoji="0" lang="fr-FR" altLang="fr-FR" sz="1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fr-FR" altLang="fr-FR" sz="14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Avances personnelles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endParaRPr kumimoji="0" lang="fr-FR" altLang="fr-FR" sz="14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fr-FR" altLang="fr-FR" sz="14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Capital social débloqué</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endParaRPr kumimoji="0" lang="fr-FR" altLang="fr-FR" sz="14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endParaRPr kumimoji="0" lang="fr-FR" altLang="fr-FR" sz="14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fr-FR" altLang="fr-FR" sz="14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Découvert bancaire autorisé court terme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endParaRPr kumimoji="0" lang="fr-FR" altLang="fr-FR" sz="14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endParaRPr kumimoji="0" lang="fr-FR" altLang="fr-FR" sz="14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endParaRPr kumimoji="0" lang="fr-FR" altLang="fr-FR" sz="14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endParaRPr kumimoji="0" lang="fr-FR" altLang="fr-FR" sz="14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fr-FR" altLang="fr-FR" sz="14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Déception de certaines aides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fr-FR" altLang="fr-FR" sz="14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Miracle du premier client</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fr-FR" altLang="fr-FR" sz="14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Quelques clients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endParaRPr kumimoji="0" lang="fr-FR" altLang="fr-FR" sz="14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fr-FR" altLang="fr-FR" sz="14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Délais de paiement</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fr-FR" altLang="fr-FR" sz="14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Succès commercial – Effets à recevoir</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endParaRPr kumimoji="0" lang="fr-FR" altLang="fr-FR" sz="14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fr-FR" altLang="fr-FR" sz="14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endParaRPr kumimoji="0" lang="fr-FR" altLang="fr-FR" sz="14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811818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59893" y="3101093"/>
            <a:ext cx="2454052" cy="3029344"/>
          </a:xfrm>
        </p:spPr>
        <p:txBody>
          <a:bodyPr>
            <a:normAutofit/>
          </a:bodyPr>
          <a:lstStyle/>
          <a:p>
            <a:pPr eaLnBrk="1" hangingPunct="1">
              <a:defRPr/>
            </a:pPr>
            <a:r>
              <a:rPr lang="fr-FR" altLang="fr-FR" sz="3200" b="1">
                <a:solidFill>
                  <a:schemeClr val="bg1"/>
                </a:solidFill>
              </a:rPr>
              <a:t>Cinq à sept ans pour atteindre l’équilibre</a:t>
            </a:r>
          </a:p>
        </p:txBody>
      </p:sp>
      <p:graphicFrame>
        <p:nvGraphicFramePr>
          <p:cNvPr id="23562" name="Rectangle 3">
            <a:extLst>
              <a:ext uri="{FF2B5EF4-FFF2-40B4-BE49-F238E27FC236}">
                <a16:creationId xmlns:a16="http://schemas.microsoft.com/office/drawing/2014/main" id="{1AF9D74C-3A8D-47A3-8130-F082B5A8C8B6}"/>
              </a:ext>
            </a:extLst>
          </p:cNvPr>
          <p:cNvGraphicFramePr>
            <a:graphicFrameLocks noGrp="1"/>
          </p:cNvGraphicFramePr>
          <p:nvPr>
            <p:ph idx="1"/>
            <p:extLst>
              <p:ext uri="{D42A27DB-BD31-4B8C-83A1-F6EECF244321}">
                <p14:modId xmlns:p14="http://schemas.microsoft.com/office/powerpoint/2010/main" val="1372561803"/>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40867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17056" y="1093380"/>
            <a:ext cx="3068182" cy="4671240"/>
          </a:xfrm>
        </p:spPr>
        <p:txBody>
          <a:bodyPr anchor="ctr">
            <a:normAutofit/>
          </a:bodyPr>
          <a:lstStyle/>
          <a:p>
            <a:pPr algn="r" eaLnBrk="1" hangingPunct="1">
              <a:defRPr/>
            </a:pPr>
            <a:r>
              <a:rPr lang="fr-FR" altLang="fr-FR" b="1" dirty="0"/>
              <a:t>Point mort : seuil de rentabilité</a:t>
            </a:r>
            <a:endParaRPr lang="fr-FR" altLang="fr-FR" b="1"/>
          </a:p>
        </p:txBody>
      </p:sp>
      <p:sp>
        <p:nvSpPr>
          <p:cNvPr id="28675" name="Rectangle 3"/>
          <p:cNvSpPr>
            <a:spLocks noGrp="1" noChangeArrowheads="1"/>
          </p:cNvSpPr>
          <p:nvPr>
            <p:ph idx="1"/>
          </p:nvPr>
        </p:nvSpPr>
        <p:spPr>
          <a:xfrm>
            <a:off x="5285509" y="1093380"/>
            <a:ext cx="6219103" cy="4679250"/>
          </a:xfrm>
        </p:spPr>
        <p:txBody>
          <a:bodyPr anchor="ctr">
            <a:normAutofit/>
          </a:bodyPr>
          <a:lstStyle/>
          <a:p>
            <a:pPr marL="0" indent="0" eaLnBrk="1" hangingPunct="1">
              <a:buNone/>
              <a:defRPr/>
            </a:pPr>
            <a:r>
              <a:rPr lang="fr-FR" altLang="fr-FR" i="1"/>
              <a:t>Le point mort (seuil de rentabilité) représente le niveau d’activité qui permet, grâce à la marge réalisée (différence entre le niveau des ventes et les charges variables découlant implicitement du CA) d’avoir les moyens de payer toutes les autres charges de l’exercice, c’est-à-dire les charges fixes.</a:t>
            </a:r>
          </a:p>
        </p:txBody>
      </p:sp>
    </p:spTree>
    <p:extLst>
      <p:ext uri="{BB962C8B-B14F-4D97-AF65-F5344CB8AC3E}">
        <p14:creationId xmlns:p14="http://schemas.microsoft.com/office/powerpoint/2010/main" val="493525110"/>
      </p:ext>
    </p:extLst>
  </p:cSld>
  <p:clrMapOvr>
    <a:overrideClrMapping bg1="dk1" tx1="lt1" bg2="dk2" tx2="lt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217056" y="1093380"/>
            <a:ext cx="3068182" cy="4671240"/>
          </a:xfrm>
        </p:spPr>
        <p:txBody>
          <a:bodyPr anchor="ctr">
            <a:normAutofit/>
          </a:bodyPr>
          <a:lstStyle/>
          <a:p>
            <a:pPr algn="r" eaLnBrk="1" hangingPunct="1">
              <a:defRPr/>
            </a:pPr>
            <a:r>
              <a:rPr lang="fr-FR" altLang="fr-FR" b="1" dirty="0"/>
              <a:t>Calcul</a:t>
            </a:r>
            <a:endParaRPr lang="fr-FR" altLang="fr-FR" b="1"/>
          </a:p>
        </p:txBody>
      </p:sp>
      <p:sp>
        <p:nvSpPr>
          <p:cNvPr id="29699" name="Rectangle 3"/>
          <p:cNvSpPr>
            <a:spLocks noGrp="1" noChangeArrowheads="1"/>
          </p:cNvSpPr>
          <p:nvPr>
            <p:ph idx="1"/>
          </p:nvPr>
        </p:nvSpPr>
        <p:spPr>
          <a:xfrm>
            <a:off x="5285509" y="1093380"/>
            <a:ext cx="6219103" cy="4679250"/>
          </a:xfrm>
        </p:spPr>
        <p:txBody>
          <a:bodyPr anchor="ctr">
            <a:normAutofit/>
          </a:bodyPr>
          <a:lstStyle/>
          <a:p>
            <a:pPr eaLnBrk="1" hangingPunct="1">
              <a:defRPr/>
            </a:pPr>
            <a:r>
              <a:rPr lang="fr-FR" altLang="fr-FR"/>
              <a:t>Il faut répartir les charges de l’exercice en 2 catégories :</a:t>
            </a:r>
          </a:p>
          <a:p>
            <a:pPr eaLnBrk="1" hangingPunct="1">
              <a:defRPr/>
            </a:pPr>
            <a:endParaRPr lang="fr-FR" altLang="fr-FR"/>
          </a:p>
          <a:p>
            <a:pPr lvl="1" eaLnBrk="1" hangingPunct="1">
              <a:defRPr/>
            </a:pPr>
            <a:r>
              <a:rPr lang="fr-FR" altLang="fr-FR" dirty="0"/>
              <a:t>Le montant de toutes les charges fixes :  ensembles des dépenses que l’on a obligatoirement, que l’on vende ou que l’on ne vende pas (ex : loyer du local commercial, salaires, charges sociales, assurance, comptable…)</a:t>
            </a:r>
            <a:endParaRPr lang="fr-FR" altLang="fr-FR"/>
          </a:p>
          <a:p>
            <a:pPr eaLnBrk="1" hangingPunct="1">
              <a:defRPr/>
            </a:pPr>
            <a:endParaRPr lang="fr-FR" altLang="fr-FR"/>
          </a:p>
          <a:p>
            <a:pPr lvl="1" eaLnBrk="1" hangingPunct="1">
              <a:defRPr/>
            </a:pPr>
            <a:r>
              <a:rPr lang="fr-FR" altLang="fr-FR" dirty="0"/>
              <a:t>Le montant de toutes les charges variables : montant des dépenses découlant automatiquement du niveau des ventes (par ex : montant des approvisionnements correspondant au CA réalisé, frais de transport sur achats et/ou sur ventes, commissionnement versé sur vente…)</a:t>
            </a:r>
            <a:endParaRPr lang="fr-FR" altLang="fr-FR"/>
          </a:p>
          <a:p>
            <a:pPr eaLnBrk="1" hangingPunct="1">
              <a:defRPr/>
            </a:pPr>
            <a:endParaRPr lang="fr-FR" altLang="fr-FR"/>
          </a:p>
        </p:txBody>
      </p:sp>
    </p:spTree>
    <p:extLst>
      <p:ext uri="{BB962C8B-B14F-4D97-AF65-F5344CB8AC3E}">
        <p14:creationId xmlns:p14="http://schemas.microsoft.com/office/powerpoint/2010/main" val="1325625598"/>
      </p:ext>
    </p:extLst>
  </p:cSld>
  <p:clrMapOvr>
    <a:overrideClrMapping bg1="dk1" tx1="lt1" bg2="dk2" tx2="lt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17056" y="1093380"/>
            <a:ext cx="3068182" cy="4671240"/>
          </a:xfrm>
        </p:spPr>
        <p:txBody>
          <a:bodyPr anchor="ctr">
            <a:normAutofit/>
          </a:bodyPr>
          <a:lstStyle/>
          <a:p>
            <a:pPr algn="r" eaLnBrk="1" hangingPunct="1">
              <a:defRPr/>
            </a:pPr>
            <a:r>
              <a:rPr lang="fr-FR" altLang="fr-FR"/>
              <a:t>Calcul (suite)</a:t>
            </a:r>
          </a:p>
        </p:txBody>
      </p:sp>
      <p:sp>
        <p:nvSpPr>
          <p:cNvPr id="30723" name="Rectangle 3"/>
          <p:cNvSpPr>
            <a:spLocks noGrp="1" noChangeArrowheads="1"/>
          </p:cNvSpPr>
          <p:nvPr>
            <p:ph idx="1"/>
          </p:nvPr>
        </p:nvSpPr>
        <p:spPr>
          <a:xfrm>
            <a:off x="5285509" y="1093380"/>
            <a:ext cx="6219103" cy="4679250"/>
          </a:xfrm>
        </p:spPr>
        <p:txBody>
          <a:bodyPr anchor="ctr">
            <a:normAutofit/>
          </a:bodyPr>
          <a:lstStyle/>
          <a:p>
            <a:pPr eaLnBrk="1" hangingPunct="1">
              <a:defRPr/>
            </a:pPr>
            <a:r>
              <a:rPr lang="fr-FR" altLang="fr-FR"/>
              <a:t>Calculer la marge sur coûts variable = montant prévisionnel des ventes diminué des charges variables entraînées automatiquement par ces ventes.</a:t>
            </a:r>
          </a:p>
          <a:p>
            <a:pPr eaLnBrk="1" hangingPunct="1">
              <a:defRPr/>
            </a:pPr>
            <a:r>
              <a:rPr lang="fr-FR" altLang="fr-FR"/>
              <a:t>Traduire cette marche en % de CA (taux de marche sur coût variable) : diviser la marche sur coût variables par le montant du CA et en multipliant le résultat par 100.</a:t>
            </a:r>
          </a:p>
          <a:p>
            <a:pPr eaLnBrk="1" hangingPunct="1">
              <a:defRPr/>
            </a:pPr>
            <a:r>
              <a:rPr lang="fr-FR" altLang="fr-FR"/>
              <a:t>Diviser le montant des charges fixes par ce taux de marge pour obtenir le seuil de rentabilité : </a:t>
            </a:r>
            <a:r>
              <a:rPr lang="fr-FR" altLang="fr-FR" b="1"/>
              <a:t>montant du CA qui permettra de payer toutes les charges fixes.</a:t>
            </a:r>
          </a:p>
        </p:txBody>
      </p:sp>
    </p:spTree>
    <p:extLst>
      <p:ext uri="{BB962C8B-B14F-4D97-AF65-F5344CB8AC3E}">
        <p14:creationId xmlns:p14="http://schemas.microsoft.com/office/powerpoint/2010/main" val="221174016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259893" y="3101093"/>
            <a:ext cx="2454052" cy="3029344"/>
          </a:xfrm>
        </p:spPr>
        <p:txBody>
          <a:bodyPr>
            <a:normAutofit/>
          </a:bodyPr>
          <a:lstStyle/>
          <a:p>
            <a:pPr eaLnBrk="1" hangingPunct="1">
              <a:defRPr/>
            </a:pPr>
            <a:r>
              <a:rPr lang="fr-FR" altLang="fr-FR" sz="2700" b="1">
                <a:solidFill>
                  <a:schemeClr val="bg1"/>
                </a:solidFill>
              </a:rPr>
              <a:t>Déroulement séances de TD</a:t>
            </a:r>
          </a:p>
        </p:txBody>
      </p:sp>
      <p:graphicFrame>
        <p:nvGraphicFramePr>
          <p:cNvPr id="25605" name="Rectangle 3">
            <a:extLst>
              <a:ext uri="{FF2B5EF4-FFF2-40B4-BE49-F238E27FC236}">
                <a16:creationId xmlns:a16="http://schemas.microsoft.com/office/drawing/2014/main" id="{00B87CB7-B121-45CB-AF97-75844C67A40C}"/>
              </a:ext>
            </a:extLst>
          </p:cNvPr>
          <p:cNvGraphicFramePr>
            <a:graphicFrameLocks noGrp="1"/>
          </p:cNvGraphicFramePr>
          <p:nvPr>
            <p:ph idx="1"/>
            <p:extLst>
              <p:ext uri="{D42A27DB-BD31-4B8C-83A1-F6EECF244321}">
                <p14:modId xmlns:p14="http://schemas.microsoft.com/office/powerpoint/2010/main" val="164796696"/>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8587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125014" y="240508"/>
            <a:ext cx="9077459" cy="703262"/>
          </a:xfrm>
        </p:spPr>
        <p:txBody>
          <a:bodyPr>
            <a:normAutofit/>
          </a:bodyPr>
          <a:lstStyle/>
          <a:p>
            <a:pPr eaLnBrk="1" hangingPunct="1">
              <a:defRPr/>
            </a:pPr>
            <a:r>
              <a:rPr lang="fr-FR" altLang="fr-FR" b="1" dirty="0"/>
              <a:t>Bilan : calcul du seuil de rentabilité</a:t>
            </a:r>
          </a:p>
        </p:txBody>
      </p:sp>
      <p:graphicFrame>
        <p:nvGraphicFramePr>
          <p:cNvPr id="31769" name="Group 25"/>
          <p:cNvGraphicFramePr>
            <a:graphicFrameLocks noGrp="1"/>
          </p:cNvGraphicFramePr>
          <p:nvPr>
            <p:ph type="tbl" idx="1"/>
          </p:nvPr>
        </p:nvGraphicFramePr>
        <p:xfrm>
          <a:off x="1992313" y="1125538"/>
          <a:ext cx="8229600" cy="3668714"/>
        </p:xfrm>
        <a:graphic>
          <a:graphicData uri="http://schemas.openxmlformats.org/drawingml/2006/table">
            <a:tbl>
              <a:tblPr/>
              <a:tblGrid>
                <a:gridCol w="8229600">
                  <a:extLst>
                    <a:ext uri="{9D8B030D-6E8A-4147-A177-3AD203B41FA5}">
                      <a16:colId xmlns:a16="http://schemas.microsoft.com/office/drawing/2014/main" val="20000"/>
                    </a:ext>
                  </a:extLst>
                </a:gridCol>
              </a:tblGrid>
              <a:tr h="460375">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fr-FR" altLang="fr-FR" sz="24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CA prévisionnel HT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0538">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fr-FR" altLang="fr-FR" sz="24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Charges variables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4875">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fr-FR" altLang="fr-FR" sz="24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CA - Charges Variables – Marge sur Coûts variables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6463">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fr-FR" altLang="fr-FR" sz="24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Marge sur coûts variable / CA = Taux de Marge sur Coûts variable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6463">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accent2"/>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tx1"/>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fr-FR" altLang="fr-FR" sz="24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rPr>
                        <a:t>Charges fixes / Taux de Marge sur Coûts variables = </a:t>
                      </a:r>
                      <a:r>
                        <a:rPr kumimoji="0" lang="fr-FR" altLang="fr-FR" sz="2400" b="1" i="0" u="none" strike="noStrike" cap="none" normalizeH="0" baseline="0">
                          <a:ln>
                            <a:noFill/>
                          </a:ln>
                          <a:solidFill>
                            <a:schemeClr val="hlink"/>
                          </a:solidFill>
                          <a:effectLst>
                            <a:outerShdw blurRad="38100" dist="38100" dir="2700000" algn="tl">
                              <a:srgbClr val="000000"/>
                            </a:outerShdw>
                          </a:effectLst>
                          <a:latin typeface="Tahoma" panose="020B0604030504040204" pitchFamily="34" charset="0"/>
                        </a:rPr>
                        <a:t>SEUIL DE RENTABILITE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0497" name="Text Box 26"/>
          <p:cNvSpPr txBox="1">
            <a:spLocks noChangeArrowheads="1"/>
          </p:cNvSpPr>
          <p:nvPr/>
        </p:nvSpPr>
        <p:spPr bwMode="auto">
          <a:xfrm>
            <a:off x="1992314" y="5157788"/>
            <a:ext cx="8135937"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fr-FR" altLang="fr-FR" sz="1800" b="1"/>
              <a:t>Dès que les ventes dépasseront le point mort, l’entreprise commencera à dégager des bénéfices. Le seuil de rentabilité est un bon indicateur pour compléter l’approche réaliste du projet, car on peut le traduire concrètement en nombre d’heures à facturer, nombre d’articles à vendre en moyenne par jour (ou par semaine)….</a:t>
            </a:r>
          </a:p>
        </p:txBody>
      </p:sp>
    </p:spTree>
    <p:extLst>
      <p:ext uri="{BB962C8B-B14F-4D97-AF65-F5344CB8AC3E}">
        <p14:creationId xmlns:p14="http://schemas.microsoft.com/office/powerpoint/2010/main" val="778941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820" name="Rectangle 4"/>
          <p:cNvSpPr>
            <a:spLocks noGrp="1" noChangeArrowheads="1"/>
          </p:cNvSpPr>
          <p:nvPr>
            <p:ph type="ctrTitle"/>
          </p:nvPr>
        </p:nvSpPr>
        <p:spPr>
          <a:xfrm>
            <a:off x="987215" y="1318590"/>
            <a:ext cx="5102159" cy="4220820"/>
          </a:xfrm>
        </p:spPr>
        <p:txBody>
          <a:bodyPr anchor="ctr">
            <a:normAutofit/>
          </a:bodyPr>
          <a:lstStyle/>
          <a:p>
            <a:pPr eaLnBrk="1" hangingPunct="1">
              <a:defRPr/>
            </a:pPr>
            <a:r>
              <a:rPr lang="fr-FR" altLang="fr-FR" b="1">
                <a:solidFill>
                  <a:srgbClr val="FFFFFF"/>
                </a:solidFill>
              </a:rPr>
              <a:t>Etude juridique</a:t>
            </a:r>
          </a:p>
        </p:txBody>
      </p:sp>
    </p:spTree>
    <p:extLst>
      <p:ext uri="{BB962C8B-B14F-4D97-AF65-F5344CB8AC3E}">
        <p14:creationId xmlns:p14="http://schemas.microsoft.com/office/powerpoint/2010/main" val="12121089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259893" y="3101093"/>
            <a:ext cx="2454052" cy="3029344"/>
          </a:xfrm>
        </p:spPr>
        <p:txBody>
          <a:bodyPr>
            <a:normAutofit/>
          </a:bodyPr>
          <a:lstStyle/>
          <a:p>
            <a:pPr eaLnBrk="1" hangingPunct="1">
              <a:defRPr/>
            </a:pPr>
            <a:r>
              <a:rPr lang="fr-FR" altLang="fr-FR" sz="3000" b="1">
                <a:solidFill>
                  <a:schemeClr val="bg1"/>
                </a:solidFill>
              </a:rPr>
              <a:t>Quel modèle d’entreprise a-t-on envie de créer ?</a:t>
            </a:r>
          </a:p>
        </p:txBody>
      </p:sp>
      <p:graphicFrame>
        <p:nvGraphicFramePr>
          <p:cNvPr id="36869" name="Rectangle 3">
            <a:extLst>
              <a:ext uri="{FF2B5EF4-FFF2-40B4-BE49-F238E27FC236}">
                <a16:creationId xmlns:a16="http://schemas.microsoft.com/office/drawing/2014/main" id="{1A1197F6-BBF4-42C3-A42A-D23EBFDD3ECB}"/>
              </a:ext>
            </a:extLst>
          </p:cNvPr>
          <p:cNvGraphicFramePr>
            <a:graphicFrameLocks noGrp="1"/>
          </p:cNvGraphicFramePr>
          <p:nvPr>
            <p:ph idx="1"/>
            <p:extLst>
              <p:ext uri="{D42A27DB-BD31-4B8C-83A1-F6EECF244321}">
                <p14:modId xmlns:p14="http://schemas.microsoft.com/office/powerpoint/2010/main" val="1378498585"/>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81745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217056" y="1093380"/>
            <a:ext cx="3068182" cy="4671240"/>
          </a:xfrm>
        </p:spPr>
        <p:txBody>
          <a:bodyPr anchor="ctr">
            <a:normAutofit/>
          </a:bodyPr>
          <a:lstStyle/>
          <a:p>
            <a:pPr algn="r" eaLnBrk="1" hangingPunct="1">
              <a:defRPr/>
            </a:pPr>
            <a:r>
              <a:rPr lang="fr-FR" altLang="fr-FR" b="1" dirty="0"/>
              <a:t>Structure et activité</a:t>
            </a:r>
            <a:endParaRPr lang="fr-FR" altLang="fr-FR" b="1"/>
          </a:p>
        </p:txBody>
      </p:sp>
      <p:sp>
        <p:nvSpPr>
          <p:cNvPr id="37891" name="Rectangle 3"/>
          <p:cNvSpPr>
            <a:spLocks noGrp="1" noChangeArrowheads="1"/>
          </p:cNvSpPr>
          <p:nvPr>
            <p:ph idx="1"/>
          </p:nvPr>
        </p:nvSpPr>
        <p:spPr>
          <a:xfrm>
            <a:off x="5285509" y="1093380"/>
            <a:ext cx="6219103" cy="4679250"/>
          </a:xfrm>
        </p:spPr>
        <p:txBody>
          <a:bodyPr anchor="ctr">
            <a:normAutofit/>
          </a:bodyPr>
          <a:lstStyle/>
          <a:p>
            <a:pPr eaLnBrk="1" hangingPunct="1">
              <a:defRPr/>
            </a:pPr>
            <a:r>
              <a:rPr lang="fr-FR" altLang="fr-FR" b="1"/>
              <a:t>Commerciale :</a:t>
            </a:r>
            <a:r>
              <a:rPr lang="fr-FR" altLang="fr-FR"/>
              <a:t> le code du commerce énonce les activités entrant dans le domaine commercial. Pour l’essentiel, il s’agit de l’achat pour la revente, dans un but lucratif, ainsi que la vente de certains services : hôtels, restaurants, spectacles…</a:t>
            </a:r>
          </a:p>
          <a:p>
            <a:pPr eaLnBrk="1" hangingPunct="1">
              <a:defRPr/>
            </a:pPr>
            <a:endParaRPr lang="fr-FR" altLang="fr-FR"/>
          </a:p>
          <a:p>
            <a:pPr eaLnBrk="1" hangingPunct="1">
              <a:defRPr/>
            </a:pPr>
            <a:r>
              <a:rPr lang="fr-FR" altLang="fr-FR" b="1"/>
              <a:t>Artisanale :</a:t>
            </a:r>
            <a:r>
              <a:rPr lang="fr-FR" altLang="fr-FR"/>
              <a:t> l’activité de l’entreprise doit consister en un travail de fabrication, transformation, réparation ou prestations de services. Les activités artisanales sont répertoriées suivant une liste faisant l’objet d’un décret, par catégories : métiers de l’alimentation, du bâtiment, de fabrication et de services. L’entreprise artisanale en création ne doit pas, en principe, compter plus de 10 salariés </a:t>
            </a:r>
          </a:p>
        </p:txBody>
      </p:sp>
    </p:spTree>
    <p:extLst>
      <p:ext uri="{BB962C8B-B14F-4D97-AF65-F5344CB8AC3E}">
        <p14:creationId xmlns:p14="http://schemas.microsoft.com/office/powerpoint/2010/main" val="3489655123"/>
      </p:ext>
    </p:extLst>
  </p:cSld>
  <p:clrMapOvr>
    <a:overrideClrMapping bg1="dk1" tx1="lt1" bg2="dk2" tx2="lt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217056" y="1093380"/>
            <a:ext cx="3068182" cy="4671240"/>
          </a:xfrm>
        </p:spPr>
        <p:txBody>
          <a:bodyPr anchor="ctr">
            <a:normAutofit/>
          </a:bodyPr>
          <a:lstStyle/>
          <a:p>
            <a:pPr algn="r" eaLnBrk="1" hangingPunct="1">
              <a:defRPr/>
            </a:pPr>
            <a:r>
              <a:rPr lang="fr-FR" altLang="fr-FR" b="1" dirty="0"/>
              <a:t>Structure et activité (suite)</a:t>
            </a:r>
            <a:endParaRPr lang="fr-FR" altLang="fr-FR" b="1"/>
          </a:p>
        </p:txBody>
      </p:sp>
      <p:sp>
        <p:nvSpPr>
          <p:cNvPr id="38915" name="Rectangle 3"/>
          <p:cNvSpPr>
            <a:spLocks noGrp="1" noChangeArrowheads="1"/>
          </p:cNvSpPr>
          <p:nvPr>
            <p:ph idx="1"/>
          </p:nvPr>
        </p:nvSpPr>
        <p:spPr>
          <a:xfrm>
            <a:off x="5285509" y="1093380"/>
            <a:ext cx="6219103" cy="4679250"/>
          </a:xfrm>
        </p:spPr>
        <p:txBody>
          <a:bodyPr anchor="ctr">
            <a:normAutofit/>
          </a:bodyPr>
          <a:lstStyle/>
          <a:p>
            <a:pPr eaLnBrk="1" hangingPunct="1">
              <a:defRPr/>
            </a:pPr>
            <a:r>
              <a:rPr lang="fr-FR" altLang="fr-FR" b="1"/>
              <a:t>Industrielle :</a:t>
            </a:r>
            <a:r>
              <a:rPr lang="fr-FR" altLang="fr-FR"/>
              <a:t> l’activité de l’entreprise consiste à transformer des matières premières. Contrairement à l’activité commerciale, le rôle des machine utilisées et de la main d’œuvre doit être prépondérant. Les revenus professionnels de l’entrepreneur ne proviennent pas de son travail manuel, mais de l’organisation de sa production.</a:t>
            </a:r>
          </a:p>
          <a:p>
            <a:pPr eaLnBrk="1" hangingPunct="1">
              <a:defRPr/>
            </a:pPr>
            <a:endParaRPr lang="fr-FR" altLang="fr-FR"/>
          </a:p>
          <a:p>
            <a:pPr eaLnBrk="1" hangingPunct="1">
              <a:defRPr/>
            </a:pPr>
            <a:r>
              <a:rPr lang="fr-FR" altLang="fr-FR" b="1"/>
              <a:t>Civile :</a:t>
            </a:r>
            <a:r>
              <a:rPr lang="fr-FR" altLang="fr-FR"/>
              <a:t> il existe un certain nombre d’activités civiles parmi lesquelles on trouve l’agriculture et les professions libérales. </a:t>
            </a:r>
          </a:p>
        </p:txBody>
      </p:sp>
    </p:spTree>
    <p:extLst>
      <p:ext uri="{BB962C8B-B14F-4D97-AF65-F5344CB8AC3E}">
        <p14:creationId xmlns:p14="http://schemas.microsoft.com/office/powerpoint/2010/main" val="1076020417"/>
      </p:ext>
    </p:extLst>
  </p:cSld>
  <p:clrMapOvr>
    <a:overrideClrMapping bg1="dk1" tx1="lt1" bg2="dk2" tx2="lt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217056" y="1093380"/>
            <a:ext cx="3068182" cy="4671240"/>
          </a:xfrm>
        </p:spPr>
        <p:txBody>
          <a:bodyPr anchor="ctr">
            <a:normAutofit/>
          </a:bodyPr>
          <a:lstStyle/>
          <a:p>
            <a:pPr algn="r" eaLnBrk="1" hangingPunct="1">
              <a:defRPr/>
            </a:pPr>
            <a:r>
              <a:rPr lang="fr-FR" altLang="fr-FR" b="1" dirty="0"/>
              <a:t>Choix de la structure</a:t>
            </a:r>
            <a:endParaRPr lang="fr-FR" altLang="fr-FR" b="1"/>
          </a:p>
        </p:txBody>
      </p:sp>
      <p:sp>
        <p:nvSpPr>
          <p:cNvPr id="39939" name="Rectangle 3"/>
          <p:cNvSpPr>
            <a:spLocks noGrp="1" noChangeArrowheads="1"/>
          </p:cNvSpPr>
          <p:nvPr>
            <p:ph idx="1"/>
          </p:nvPr>
        </p:nvSpPr>
        <p:spPr>
          <a:xfrm>
            <a:off x="5285509" y="1093380"/>
            <a:ext cx="6219103" cy="4679250"/>
          </a:xfrm>
        </p:spPr>
        <p:txBody>
          <a:bodyPr anchor="ctr">
            <a:normAutofit/>
          </a:bodyPr>
          <a:lstStyle/>
          <a:p>
            <a:pPr eaLnBrk="1" hangingPunct="1">
              <a:defRPr/>
            </a:pPr>
            <a:r>
              <a:rPr lang="fr-FR" altLang="fr-FR" dirty="0"/>
              <a:t>Faire le choix entre :</a:t>
            </a:r>
          </a:p>
          <a:p>
            <a:pPr lvl="1" eaLnBrk="1" hangingPunct="1">
              <a:defRPr/>
            </a:pPr>
            <a:endParaRPr lang="fr-FR" altLang="fr-FR" dirty="0"/>
          </a:p>
          <a:p>
            <a:pPr lvl="1" eaLnBrk="1" hangingPunct="1">
              <a:defRPr/>
            </a:pPr>
            <a:r>
              <a:rPr lang="fr-FR" altLang="fr-FR" dirty="0"/>
              <a:t>Demander une immatriculation en tant qu’entrepreneur individuel,</a:t>
            </a:r>
          </a:p>
          <a:p>
            <a:pPr lvl="1" eaLnBrk="1" hangingPunct="1">
              <a:defRPr/>
            </a:pPr>
            <a:endParaRPr lang="fr-FR" altLang="fr-FR" dirty="0"/>
          </a:p>
          <a:p>
            <a:pPr lvl="1" eaLnBrk="1" hangingPunct="1">
              <a:defRPr/>
            </a:pPr>
            <a:r>
              <a:rPr lang="fr-FR" altLang="fr-FR" dirty="0"/>
              <a:t>Créer une société</a:t>
            </a:r>
          </a:p>
          <a:p>
            <a:pPr lvl="1" eaLnBrk="1" hangingPunct="1">
              <a:defRPr/>
            </a:pPr>
            <a:endParaRPr lang="fr-FR" altLang="fr-FR" dirty="0"/>
          </a:p>
          <a:p>
            <a:pPr eaLnBrk="1" hangingPunct="1">
              <a:defRPr/>
            </a:pPr>
            <a:r>
              <a:rPr lang="fr-FR" altLang="fr-FR" dirty="0"/>
              <a:t>Si entreprise individuelle, votre entreprise et vous-même ne formerez qu’une seule et même personne ainsi :</a:t>
            </a:r>
          </a:p>
          <a:p>
            <a:pPr eaLnBrk="1" hangingPunct="1">
              <a:defRPr/>
            </a:pPr>
            <a:endParaRPr lang="fr-FR" altLang="fr-FR" dirty="0"/>
          </a:p>
        </p:txBody>
      </p:sp>
    </p:spTree>
    <p:extLst>
      <p:ext uri="{BB962C8B-B14F-4D97-AF65-F5344CB8AC3E}">
        <p14:creationId xmlns:p14="http://schemas.microsoft.com/office/powerpoint/2010/main" val="2562298016"/>
      </p:ext>
    </p:extLst>
  </p:cSld>
  <p:clrMapOvr>
    <a:overrideClrMapping bg1="dk1" tx1="lt1" bg2="dk2" tx2="lt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360608" y="1173319"/>
            <a:ext cx="11372046" cy="5581650"/>
          </a:xfrm>
        </p:spPr>
        <p:txBody>
          <a:bodyPr>
            <a:normAutofit fontScale="92500"/>
          </a:bodyPr>
          <a:lstStyle/>
          <a:p>
            <a:pPr eaLnBrk="1" hangingPunct="1">
              <a:lnSpc>
                <a:spcPct val="90000"/>
              </a:lnSpc>
              <a:defRPr/>
            </a:pPr>
            <a:r>
              <a:rPr lang="fr-FR" altLang="fr-FR" sz="2400" dirty="0"/>
              <a:t>Vous disposerez d’une grande liberté d’action : vous serez le seul maître à bord et n’aurez de comptes à rendre à personne. La notion « d’abus de bien social » n’existe pas dans une entreprise individuelle.</a:t>
            </a:r>
          </a:p>
          <a:p>
            <a:pPr eaLnBrk="1" hangingPunct="1">
              <a:lnSpc>
                <a:spcPct val="90000"/>
              </a:lnSpc>
              <a:defRPr/>
            </a:pPr>
            <a:endParaRPr lang="fr-FR" altLang="fr-FR" sz="2400" dirty="0"/>
          </a:p>
          <a:p>
            <a:pPr eaLnBrk="1" hangingPunct="1">
              <a:lnSpc>
                <a:spcPct val="90000"/>
              </a:lnSpc>
              <a:defRPr/>
            </a:pPr>
            <a:r>
              <a:rPr lang="fr-FR" altLang="fr-FR" sz="2400" dirty="0"/>
              <a:t>Vos patrimoines professionnel et personnel seront juridiquement confondus.</a:t>
            </a:r>
          </a:p>
          <a:p>
            <a:pPr eaLnBrk="1" hangingPunct="1">
              <a:lnSpc>
                <a:spcPct val="90000"/>
              </a:lnSpc>
              <a:defRPr/>
            </a:pPr>
            <a:endParaRPr lang="fr-FR" altLang="fr-FR" sz="2400" dirty="0"/>
          </a:p>
          <a:p>
            <a:pPr eaLnBrk="1" hangingPunct="1">
              <a:lnSpc>
                <a:spcPct val="90000"/>
              </a:lnSpc>
              <a:defRPr/>
            </a:pPr>
            <a:r>
              <a:rPr lang="fr-FR" altLang="fr-FR" sz="2400" dirty="0"/>
              <a:t>Votre entreprise portera officiellement votre nom patronymique, auquel vous pourrez éventuellement joindre un nom commercial.</a:t>
            </a:r>
          </a:p>
          <a:p>
            <a:pPr eaLnBrk="1" hangingPunct="1">
              <a:lnSpc>
                <a:spcPct val="90000"/>
              </a:lnSpc>
              <a:defRPr/>
            </a:pPr>
            <a:endParaRPr lang="fr-FR" altLang="fr-FR" sz="2400" dirty="0"/>
          </a:p>
          <a:p>
            <a:pPr eaLnBrk="1" hangingPunct="1">
              <a:lnSpc>
                <a:spcPct val="90000"/>
              </a:lnSpc>
              <a:defRPr/>
            </a:pPr>
            <a:r>
              <a:rPr lang="fr-FR" altLang="fr-FR" sz="2400" dirty="0"/>
              <a:t>Vous porterez dans votre déclaration de revenus les bénéfices réalisés dans la catégorie correspondant à votre activité : bénéfices industriels ou commerciaux ou bénéfices non commerciaux.</a:t>
            </a:r>
          </a:p>
          <a:p>
            <a:pPr eaLnBrk="1" hangingPunct="1">
              <a:lnSpc>
                <a:spcPct val="90000"/>
              </a:lnSpc>
              <a:defRPr/>
            </a:pPr>
            <a:endParaRPr lang="fr-FR" altLang="fr-FR" sz="2400" dirty="0"/>
          </a:p>
          <a:p>
            <a:pPr eaLnBrk="1" hangingPunct="1">
              <a:lnSpc>
                <a:spcPct val="90000"/>
              </a:lnSpc>
              <a:defRPr/>
            </a:pPr>
            <a:r>
              <a:rPr lang="fr-FR" altLang="fr-FR" sz="2400" dirty="0"/>
              <a:t>Les formalités de création de votre entreprise seront réduites au minimum.</a:t>
            </a:r>
          </a:p>
        </p:txBody>
      </p:sp>
    </p:spTree>
    <p:extLst>
      <p:ext uri="{BB962C8B-B14F-4D97-AF65-F5344CB8AC3E}">
        <p14:creationId xmlns:p14="http://schemas.microsoft.com/office/powerpoint/2010/main" val="28915659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528035" y="1347788"/>
            <a:ext cx="9966101" cy="5510212"/>
          </a:xfrm>
        </p:spPr>
        <p:txBody>
          <a:bodyPr>
            <a:normAutofit/>
          </a:bodyPr>
          <a:lstStyle/>
          <a:p>
            <a:pPr eaLnBrk="1" hangingPunct="1">
              <a:lnSpc>
                <a:spcPct val="80000"/>
              </a:lnSpc>
              <a:defRPr/>
            </a:pPr>
            <a:r>
              <a:rPr lang="fr-FR" altLang="fr-FR" sz="2000" dirty="0"/>
              <a:t>Si création de société, vous donnerez naissance à une nouvelle personne, juridiquement distincte de vous-même et des autres associés fondateurs.</a:t>
            </a:r>
          </a:p>
          <a:p>
            <a:pPr eaLnBrk="1" hangingPunct="1">
              <a:lnSpc>
                <a:spcPct val="80000"/>
              </a:lnSpc>
              <a:defRPr/>
            </a:pPr>
            <a:endParaRPr lang="fr-FR" altLang="fr-FR" sz="2000" dirty="0"/>
          </a:p>
          <a:p>
            <a:pPr eaLnBrk="1" hangingPunct="1">
              <a:lnSpc>
                <a:spcPct val="80000"/>
              </a:lnSpc>
              <a:defRPr/>
            </a:pPr>
            <a:r>
              <a:rPr lang="fr-FR" altLang="fr-FR" sz="2000" dirty="0"/>
              <a:t>Si vous utiliser les biens de la société à des fins personnelles, vous  pourrez être poursuivi pour « abus de biens sociaux ».</a:t>
            </a:r>
          </a:p>
          <a:p>
            <a:pPr eaLnBrk="1" hangingPunct="1">
              <a:lnSpc>
                <a:spcPct val="80000"/>
              </a:lnSpc>
              <a:defRPr/>
            </a:pPr>
            <a:endParaRPr lang="fr-FR" altLang="fr-FR" sz="2000" dirty="0"/>
          </a:p>
          <a:p>
            <a:pPr eaLnBrk="1" hangingPunct="1">
              <a:lnSpc>
                <a:spcPct val="80000"/>
              </a:lnSpc>
              <a:defRPr/>
            </a:pPr>
            <a:r>
              <a:rPr lang="fr-FR" altLang="fr-FR" sz="2000" dirty="0"/>
              <a:t>S’agissant d’une « nouvelle personne », vous devrez donner à votre société un nom (dénomination sociale), un domicile (siège social) ainsi qu’un minimum d’apports qui constituera son patrimoine initial et lui permettra de faire face à ses premiers investissements et premières dépenses (capital social).</a:t>
            </a:r>
          </a:p>
          <a:p>
            <a:pPr eaLnBrk="1" hangingPunct="1">
              <a:lnSpc>
                <a:spcPct val="80000"/>
              </a:lnSpc>
              <a:defRPr/>
            </a:pPr>
            <a:endParaRPr lang="fr-FR" altLang="fr-FR" sz="2000" dirty="0"/>
          </a:p>
          <a:p>
            <a:pPr eaLnBrk="1" hangingPunct="1">
              <a:lnSpc>
                <a:spcPct val="80000"/>
              </a:lnSpc>
              <a:defRPr/>
            </a:pPr>
            <a:r>
              <a:rPr lang="fr-FR" altLang="fr-FR" sz="2000" dirty="0"/>
              <a:t>Le dirigeant que vous désignerez pour représenter la société vis à vis des tiers n’agira pas pour son propre compte, mais au nom et pour le compte d’une personne morale distincte. Il devra donc respecter un certain formalisme lorsqu’il sera amené à prendre des décisions importantes. De même, il devra périodiquement rendre des comptes aux associés sur sa gestion.</a:t>
            </a:r>
          </a:p>
        </p:txBody>
      </p:sp>
    </p:spTree>
    <p:extLst>
      <p:ext uri="{BB962C8B-B14F-4D97-AF65-F5344CB8AC3E}">
        <p14:creationId xmlns:p14="http://schemas.microsoft.com/office/powerpoint/2010/main" val="30636992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aphicFrame>
        <p:nvGraphicFramePr>
          <p:cNvPr id="43018" name="Rectangle 3">
            <a:extLst>
              <a:ext uri="{FF2B5EF4-FFF2-40B4-BE49-F238E27FC236}">
                <a16:creationId xmlns:a16="http://schemas.microsoft.com/office/drawing/2014/main" id="{9AEBE42F-6F00-4087-837D-FA0F2D1989AA}"/>
              </a:ext>
            </a:extLst>
          </p:cNvPr>
          <p:cNvGraphicFramePr>
            <a:graphicFrameLocks noGrp="1"/>
          </p:cNvGraphicFramePr>
          <p:nvPr>
            <p:ph idx="1"/>
            <p:extLst>
              <p:ext uri="{D42A27DB-BD31-4B8C-83A1-F6EECF244321}">
                <p14:modId xmlns:p14="http://schemas.microsoft.com/office/powerpoint/2010/main" val="1426924630"/>
              </p:ext>
            </p:extLst>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48361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433889" y="1059872"/>
            <a:ext cx="3012216" cy="4851349"/>
          </a:xfrm>
        </p:spPr>
        <p:txBody>
          <a:bodyPr>
            <a:normAutofit/>
          </a:bodyPr>
          <a:lstStyle/>
          <a:p>
            <a:pPr eaLnBrk="1" hangingPunct="1">
              <a:defRPr/>
            </a:pPr>
            <a:r>
              <a:rPr lang="fr-FR" altLang="fr-FR" b="1" dirty="0"/>
              <a:t>Les principaux critères de choix</a:t>
            </a:r>
            <a:endParaRPr lang="fr-FR" altLang="fr-FR" b="1"/>
          </a:p>
        </p:txBody>
      </p:sp>
      <p:sp>
        <p:nvSpPr>
          <p:cNvPr id="44035" name="Rectangle 3"/>
          <p:cNvSpPr>
            <a:spLocks noGrp="1" noChangeArrowheads="1"/>
          </p:cNvSpPr>
          <p:nvPr>
            <p:ph idx="1"/>
          </p:nvPr>
        </p:nvSpPr>
        <p:spPr>
          <a:xfrm>
            <a:off x="5280368" y="1059872"/>
            <a:ext cx="6224244" cy="4851350"/>
          </a:xfrm>
        </p:spPr>
        <p:txBody>
          <a:bodyPr>
            <a:normAutofit/>
          </a:bodyPr>
          <a:lstStyle/>
          <a:p>
            <a:pPr eaLnBrk="1" hangingPunct="1">
              <a:defRPr/>
            </a:pPr>
            <a:r>
              <a:rPr lang="fr-FR" altLang="fr-FR"/>
              <a:t>La nature de l’activité.</a:t>
            </a:r>
          </a:p>
          <a:p>
            <a:pPr eaLnBrk="1" hangingPunct="1">
              <a:defRPr/>
            </a:pPr>
            <a:r>
              <a:rPr lang="fr-FR" altLang="fr-FR"/>
              <a:t>La volonté de s’associer.</a:t>
            </a:r>
          </a:p>
          <a:p>
            <a:pPr eaLnBrk="1" hangingPunct="1">
              <a:defRPr/>
            </a:pPr>
            <a:r>
              <a:rPr lang="fr-FR" altLang="fr-FR"/>
              <a:t>L’organisation patrimoniale : protection et transmission du patrimoine.</a:t>
            </a:r>
          </a:p>
          <a:p>
            <a:pPr eaLnBrk="1" hangingPunct="1">
              <a:defRPr/>
            </a:pPr>
            <a:r>
              <a:rPr lang="fr-FR" altLang="fr-FR"/>
              <a:t>L’engagement financier.</a:t>
            </a:r>
          </a:p>
          <a:p>
            <a:pPr eaLnBrk="1" hangingPunct="1">
              <a:defRPr/>
            </a:pPr>
            <a:r>
              <a:rPr lang="fr-FR" altLang="fr-FR"/>
              <a:t>Le fonctionnement de l’entreprise.</a:t>
            </a:r>
          </a:p>
          <a:p>
            <a:pPr eaLnBrk="1" hangingPunct="1">
              <a:defRPr/>
            </a:pPr>
            <a:r>
              <a:rPr lang="fr-FR" altLang="fr-FR"/>
              <a:t>Le régime social de l’entrepreneur.</a:t>
            </a:r>
          </a:p>
          <a:p>
            <a:pPr eaLnBrk="1" hangingPunct="1">
              <a:defRPr/>
            </a:pPr>
            <a:r>
              <a:rPr lang="fr-FR" altLang="fr-FR"/>
              <a:t>Le régime fiscal de l’entrepreneur et de l’entreprise.</a:t>
            </a:r>
          </a:p>
          <a:p>
            <a:pPr eaLnBrk="1" hangingPunct="1">
              <a:defRPr/>
            </a:pPr>
            <a:r>
              <a:rPr lang="fr-FR" altLang="fr-FR"/>
              <a:t>La crédibilité vis-à-vis des partenaires (banquiers, clients, fournisseurs...).</a:t>
            </a:r>
          </a:p>
        </p:txBody>
      </p:sp>
    </p:spTree>
    <p:extLst>
      <p:ext uri="{BB962C8B-B14F-4D97-AF65-F5344CB8AC3E}">
        <p14:creationId xmlns:p14="http://schemas.microsoft.com/office/powerpoint/2010/main" val="3770726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259893" y="3101093"/>
            <a:ext cx="2454052" cy="3029344"/>
          </a:xfrm>
        </p:spPr>
        <p:txBody>
          <a:bodyPr>
            <a:normAutofit/>
          </a:bodyPr>
          <a:lstStyle/>
          <a:p>
            <a:r>
              <a:rPr lang="fr-FR" sz="3200" b="1">
                <a:solidFill>
                  <a:schemeClr val="bg1"/>
                </a:solidFill>
              </a:rPr>
              <a:t>TD/TP : 7 séances de 2H</a:t>
            </a:r>
          </a:p>
        </p:txBody>
      </p:sp>
      <p:graphicFrame>
        <p:nvGraphicFramePr>
          <p:cNvPr id="5" name="Espace réservé du contenu 2">
            <a:extLst>
              <a:ext uri="{FF2B5EF4-FFF2-40B4-BE49-F238E27FC236}">
                <a16:creationId xmlns:a16="http://schemas.microsoft.com/office/drawing/2014/main" id="{EE71BFD6-16CD-4394-8404-28B9ECC112AE}"/>
              </a:ext>
            </a:extLst>
          </p:cNvPr>
          <p:cNvGraphicFramePr>
            <a:graphicFrameLocks noGrp="1"/>
          </p:cNvGraphicFramePr>
          <p:nvPr>
            <p:ph idx="1"/>
            <p:extLst>
              <p:ext uri="{D42A27DB-BD31-4B8C-83A1-F6EECF244321}">
                <p14:modId xmlns:p14="http://schemas.microsoft.com/office/powerpoint/2010/main" val="1277034719"/>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50452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59893" y="3101093"/>
            <a:ext cx="2454052" cy="3029344"/>
          </a:xfrm>
        </p:spPr>
        <p:txBody>
          <a:bodyPr>
            <a:normAutofit/>
          </a:bodyPr>
          <a:lstStyle/>
          <a:p>
            <a:pPr eaLnBrk="1" hangingPunct="1">
              <a:lnSpc>
                <a:spcPct val="90000"/>
              </a:lnSpc>
              <a:defRPr/>
            </a:pPr>
            <a:r>
              <a:rPr lang="fr-FR" altLang="fr-FR" sz="2500" b="1">
                <a:solidFill>
                  <a:schemeClr val="bg1"/>
                </a:solidFill>
              </a:rPr>
              <a:t>Analyse de l’évolution d’activité en longue période : </a:t>
            </a:r>
            <a:r>
              <a:rPr lang="fr-FR" altLang="fr-FR" sz="2500" b="1" i="1">
                <a:solidFill>
                  <a:schemeClr val="bg1"/>
                </a:solidFill>
              </a:rPr>
              <a:t>l’exploitation </a:t>
            </a:r>
            <a:br>
              <a:rPr lang="fr-FR" altLang="fr-FR" sz="2500" b="1" i="1">
                <a:solidFill>
                  <a:schemeClr val="bg1"/>
                </a:solidFill>
              </a:rPr>
            </a:br>
            <a:r>
              <a:rPr lang="fr-FR" altLang="fr-FR" sz="2500" b="1" i="1">
                <a:solidFill>
                  <a:schemeClr val="bg1"/>
                </a:solidFill>
              </a:rPr>
              <a:t>(phase 3 : l’activité)</a:t>
            </a:r>
          </a:p>
        </p:txBody>
      </p:sp>
      <p:graphicFrame>
        <p:nvGraphicFramePr>
          <p:cNvPr id="7173" name="Rectangle 3">
            <a:extLst>
              <a:ext uri="{FF2B5EF4-FFF2-40B4-BE49-F238E27FC236}">
                <a16:creationId xmlns:a16="http://schemas.microsoft.com/office/drawing/2014/main" id="{B5BB059C-22B9-4A4D-974B-1339EAAF605A}"/>
              </a:ext>
            </a:extLst>
          </p:cNvPr>
          <p:cNvGraphicFramePr>
            <a:graphicFrameLocks noGrp="1"/>
          </p:cNvGraphicFramePr>
          <p:nvPr>
            <p:ph idx="1"/>
            <p:extLst>
              <p:ext uri="{D42A27DB-BD31-4B8C-83A1-F6EECF244321}">
                <p14:modId xmlns:p14="http://schemas.microsoft.com/office/powerpoint/2010/main" val="1485747179"/>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18285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17056" y="1093380"/>
            <a:ext cx="3068182" cy="4671240"/>
          </a:xfrm>
        </p:spPr>
        <p:txBody>
          <a:bodyPr anchor="ctr">
            <a:normAutofit/>
          </a:bodyPr>
          <a:lstStyle/>
          <a:p>
            <a:pPr algn="r" eaLnBrk="1" hangingPunct="1">
              <a:defRPr/>
            </a:pPr>
            <a:r>
              <a:rPr lang="fr-FR" altLang="fr-FR" b="1" dirty="0"/>
              <a:t>Différents stades de l’évolution de l’activité</a:t>
            </a:r>
            <a:endParaRPr lang="fr-FR" altLang="fr-FR" b="1"/>
          </a:p>
        </p:txBody>
      </p:sp>
      <p:sp>
        <p:nvSpPr>
          <p:cNvPr id="8195" name="Rectangle 3"/>
          <p:cNvSpPr>
            <a:spLocks noGrp="1" noChangeArrowheads="1"/>
          </p:cNvSpPr>
          <p:nvPr>
            <p:ph idx="1"/>
          </p:nvPr>
        </p:nvSpPr>
        <p:spPr>
          <a:xfrm>
            <a:off x="5285509" y="1093380"/>
            <a:ext cx="6219103" cy="4679250"/>
          </a:xfrm>
        </p:spPr>
        <p:txBody>
          <a:bodyPr anchor="ctr">
            <a:normAutofit/>
          </a:bodyPr>
          <a:lstStyle/>
          <a:p>
            <a:pPr eaLnBrk="1" hangingPunct="1">
              <a:lnSpc>
                <a:spcPct val="90000"/>
              </a:lnSpc>
              <a:defRPr/>
            </a:pPr>
            <a:r>
              <a:rPr lang="fr-FR" altLang="fr-FR" sz="1500"/>
              <a:t>Une entreprise passe par </a:t>
            </a:r>
            <a:r>
              <a:rPr lang="fr-FR" altLang="fr-FR" sz="1500" b="1"/>
              <a:t>6 stades de croissance</a:t>
            </a:r>
            <a:r>
              <a:rPr lang="fr-FR" altLang="fr-FR" sz="1500"/>
              <a:t> pour atteindre la maturité. Chaque étape est définie selon un indice de croissance de la taille et de la complexité et/ou diversification de l'entreprise. Cinq critères de management sont également pris en compte : </a:t>
            </a:r>
            <a:r>
              <a:rPr lang="fr-FR" altLang="fr-FR" sz="1500" b="1"/>
              <a:t>le style managérial, la structure de l'organisation, l'importance des systèmes hiérarchiques, les principaux objectifs stratégiques et l'implication du dirigeant dans son entreprise.</a:t>
            </a:r>
            <a:br>
              <a:rPr lang="fr-FR" altLang="fr-FR" sz="1500" b="1"/>
            </a:br>
            <a:endParaRPr lang="fr-FR" altLang="fr-FR" sz="1500" b="1"/>
          </a:p>
          <a:p>
            <a:pPr eaLnBrk="1" hangingPunct="1">
              <a:lnSpc>
                <a:spcPct val="90000"/>
              </a:lnSpc>
              <a:defRPr/>
            </a:pPr>
            <a:endParaRPr lang="fr-FR" altLang="fr-FR" sz="1500"/>
          </a:p>
          <a:p>
            <a:pPr eaLnBrk="1" hangingPunct="1">
              <a:lnSpc>
                <a:spcPct val="90000"/>
              </a:lnSpc>
              <a:defRPr/>
            </a:pPr>
            <a:r>
              <a:rPr lang="fr-FR" altLang="fr-FR" sz="1500" b="1"/>
              <a:t>L'entrepreneuriat crée de la valeur</a:t>
            </a:r>
            <a:r>
              <a:rPr lang="fr-FR" altLang="fr-FR" sz="1500"/>
              <a:t>. Cela signifie généralement créer une entreprise - </a:t>
            </a:r>
            <a:r>
              <a:rPr lang="fr-FR" altLang="fr-FR" sz="1500" b="1"/>
              <a:t>repérer une opportunité, l'adapter aux souhaits de l'entrepreneur et l'exploiter</a:t>
            </a:r>
            <a:r>
              <a:rPr lang="fr-FR" altLang="fr-FR" sz="1500"/>
              <a:t>. Sans vouloir sous-estimer le démarrage d'une entreprise, </a:t>
            </a:r>
            <a:r>
              <a:rPr lang="fr-FR" altLang="fr-FR" sz="1500" b="1"/>
              <a:t>on ne peut parler de création de valeur que lorsque l'entreprise se développe, crée des emplois, satisfait les besoins de clients toujours plus nombreux et génère des dividendes pour les actionnaires</a:t>
            </a:r>
            <a:r>
              <a:rPr lang="fr-FR" altLang="fr-FR" sz="1500"/>
              <a:t>. L'ensemble produit effectivement de la valeur ajoutée pour la société.</a:t>
            </a:r>
            <a:br>
              <a:rPr lang="fr-FR" altLang="fr-FR" sz="1500"/>
            </a:br>
            <a:endParaRPr lang="fr-FR" altLang="fr-FR" sz="1500"/>
          </a:p>
          <a:p>
            <a:pPr eaLnBrk="1" hangingPunct="1">
              <a:lnSpc>
                <a:spcPct val="90000"/>
              </a:lnSpc>
              <a:defRPr/>
            </a:pPr>
            <a:endParaRPr lang="fr-FR" altLang="fr-FR" sz="1500"/>
          </a:p>
        </p:txBody>
      </p:sp>
    </p:spTree>
    <p:extLst>
      <p:ext uri="{BB962C8B-B14F-4D97-AF65-F5344CB8AC3E}">
        <p14:creationId xmlns:p14="http://schemas.microsoft.com/office/powerpoint/2010/main" val="1170590081"/>
      </p:ext>
    </p:extLst>
  </p:cSld>
  <p:clrMapOvr>
    <a:overrideClrMapping bg1="dk1" tx1="lt1" bg2="dk2" tx2="lt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217056" y="1093380"/>
            <a:ext cx="3068182" cy="4671240"/>
          </a:xfrm>
        </p:spPr>
        <p:txBody>
          <a:bodyPr anchor="ctr">
            <a:normAutofit/>
          </a:bodyPr>
          <a:lstStyle/>
          <a:p>
            <a:pPr algn="r" eaLnBrk="1" hangingPunct="1">
              <a:defRPr/>
            </a:pPr>
            <a:r>
              <a:rPr lang="fr-FR" altLang="fr-FR" b="1" dirty="0"/>
              <a:t>Stade I : la conception-création </a:t>
            </a:r>
            <a:br>
              <a:rPr lang="fr-FR" altLang="fr-FR" dirty="0"/>
            </a:br>
            <a:endParaRPr lang="fr-FR" altLang="fr-FR"/>
          </a:p>
        </p:txBody>
      </p:sp>
      <p:sp>
        <p:nvSpPr>
          <p:cNvPr id="9219" name="Rectangle 3"/>
          <p:cNvSpPr>
            <a:spLocks noGrp="1" noChangeArrowheads="1"/>
          </p:cNvSpPr>
          <p:nvPr>
            <p:ph idx="1"/>
          </p:nvPr>
        </p:nvSpPr>
        <p:spPr>
          <a:xfrm>
            <a:off x="5285509" y="1093380"/>
            <a:ext cx="6219103" cy="4679250"/>
          </a:xfrm>
        </p:spPr>
        <p:txBody>
          <a:bodyPr anchor="ctr">
            <a:normAutofit/>
          </a:bodyPr>
          <a:lstStyle/>
          <a:p>
            <a:pPr eaLnBrk="1" hangingPunct="1">
              <a:lnSpc>
                <a:spcPct val="90000"/>
              </a:lnSpc>
              <a:defRPr/>
            </a:pPr>
            <a:r>
              <a:rPr lang="fr-FR" altLang="fr-FR" sz="1700"/>
              <a:t>A ce stade, </a:t>
            </a:r>
            <a:r>
              <a:rPr lang="fr-FR" altLang="fr-FR" sz="1700" b="1"/>
              <a:t>l'entreprise n'existe pas tout à fait.</a:t>
            </a:r>
            <a:r>
              <a:rPr lang="fr-FR" altLang="fr-FR" sz="1700"/>
              <a:t> Elle est encore de l'ordre du concept. Le problème de </a:t>
            </a:r>
            <a:r>
              <a:rPr lang="fr-FR" altLang="fr-FR" sz="1700" b="1"/>
              <a:t>la recherche d'une clientèle</a:t>
            </a:r>
            <a:r>
              <a:rPr lang="fr-FR" altLang="fr-FR" sz="1700"/>
              <a:t> n'a pas encore été résolu, comme celui </a:t>
            </a:r>
            <a:r>
              <a:rPr lang="fr-FR" altLang="fr-FR" sz="1700" b="1"/>
              <a:t>d'une garantie de livraison du produit</a:t>
            </a:r>
            <a:r>
              <a:rPr lang="fr-FR" altLang="fr-FR" sz="1700"/>
              <a:t> ou </a:t>
            </a:r>
            <a:r>
              <a:rPr lang="fr-FR" altLang="fr-FR" sz="1700" b="1"/>
              <a:t>du service voulu en quantité ou en qualité. </a:t>
            </a:r>
          </a:p>
          <a:p>
            <a:pPr eaLnBrk="1" hangingPunct="1">
              <a:lnSpc>
                <a:spcPct val="90000"/>
              </a:lnSpc>
              <a:defRPr/>
            </a:pPr>
            <a:endParaRPr lang="fr-FR" altLang="fr-FR" sz="1700" b="1"/>
          </a:p>
          <a:p>
            <a:pPr eaLnBrk="1" hangingPunct="1">
              <a:lnSpc>
                <a:spcPct val="90000"/>
              </a:lnSpc>
              <a:defRPr/>
            </a:pPr>
            <a:r>
              <a:rPr lang="fr-FR" altLang="fr-FR" sz="1700"/>
              <a:t>L'organisation est réduite à sa plus simple expression : </a:t>
            </a:r>
            <a:r>
              <a:rPr lang="fr-FR" altLang="fr-FR" sz="1700" b="1"/>
              <a:t>le créateur fait tout et supervise directement ses employés</a:t>
            </a:r>
            <a:r>
              <a:rPr lang="fr-FR" altLang="fr-FR" sz="1700"/>
              <a:t>, qui sont pour la plupart dotés de </a:t>
            </a:r>
            <a:r>
              <a:rPr lang="fr-FR" altLang="fr-FR" sz="1700" b="1"/>
              <a:t>compétences moyennes</a:t>
            </a:r>
            <a:r>
              <a:rPr lang="fr-FR" altLang="fr-FR" sz="1700"/>
              <a:t>. </a:t>
            </a:r>
          </a:p>
          <a:p>
            <a:pPr eaLnBrk="1" hangingPunct="1">
              <a:lnSpc>
                <a:spcPct val="90000"/>
              </a:lnSpc>
              <a:defRPr/>
            </a:pPr>
            <a:endParaRPr lang="fr-FR" altLang="fr-FR" sz="1700"/>
          </a:p>
          <a:p>
            <a:pPr eaLnBrk="1" hangingPunct="1">
              <a:lnSpc>
                <a:spcPct val="90000"/>
              </a:lnSpc>
              <a:defRPr/>
            </a:pPr>
            <a:r>
              <a:rPr lang="fr-FR" altLang="fr-FR" sz="1700" b="1"/>
              <a:t>La stratégie vise simplement à survivre</a:t>
            </a:r>
            <a:r>
              <a:rPr lang="fr-FR" altLang="fr-FR" sz="1700"/>
              <a:t>. </a:t>
            </a:r>
            <a:r>
              <a:rPr lang="fr-FR" altLang="fr-FR" sz="1700" b="1"/>
              <a:t>L'entrepreneur se confond avec son entreprise</a:t>
            </a:r>
            <a:r>
              <a:rPr lang="fr-FR" altLang="fr-FR" sz="1700"/>
              <a:t> : il assume toutes les tâches importantes, fournit l'essentiel de l'énergie, assure la direction et apporte, avec ses parents et amis, le capital nécessaire. </a:t>
            </a:r>
          </a:p>
          <a:p>
            <a:pPr eaLnBrk="1" hangingPunct="1">
              <a:lnSpc>
                <a:spcPct val="90000"/>
              </a:lnSpc>
              <a:defRPr/>
            </a:pPr>
            <a:endParaRPr lang="fr-FR" altLang="fr-FR" sz="1700"/>
          </a:p>
        </p:txBody>
      </p:sp>
    </p:spTree>
    <p:extLst>
      <p:ext uri="{BB962C8B-B14F-4D97-AF65-F5344CB8AC3E}">
        <p14:creationId xmlns:p14="http://schemas.microsoft.com/office/powerpoint/2010/main" val="907772296"/>
      </p:ext>
    </p:extLst>
  </p:cSld>
  <p:clrMapOvr>
    <a:overrideClrMapping bg1="dk1" tx1="lt1" bg2="dk2" tx2="lt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17056" y="1093380"/>
            <a:ext cx="3068182" cy="4671240"/>
          </a:xfrm>
        </p:spPr>
        <p:txBody>
          <a:bodyPr anchor="ctr">
            <a:normAutofit/>
          </a:bodyPr>
          <a:lstStyle/>
          <a:p>
            <a:pPr algn="r" eaLnBrk="1" hangingPunct="1">
              <a:defRPr/>
            </a:pPr>
            <a:r>
              <a:rPr lang="fr-FR" altLang="fr-FR" b="1" dirty="0"/>
              <a:t>Stade I : la conception-création (suite</a:t>
            </a:r>
            <a:r>
              <a:rPr lang="fr-FR" altLang="fr-FR" dirty="0"/>
              <a:t>)</a:t>
            </a:r>
            <a:endParaRPr lang="fr-FR" altLang="fr-FR"/>
          </a:p>
        </p:txBody>
      </p:sp>
      <p:sp>
        <p:nvSpPr>
          <p:cNvPr id="10243" name="Rectangle 3"/>
          <p:cNvSpPr>
            <a:spLocks noGrp="1" noChangeArrowheads="1"/>
          </p:cNvSpPr>
          <p:nvPr>
            <p:ph idx="1"/>
          </p:nvPr>
        </p:nvSpPr>
        <p:spPr>
          <a:xfrm>
            <a:off x="5285509" y="1093380"/>
            <a:ext cx="6219103" cy="4679250"/>
          </a:xfrm>
        </p:spPr>
        <p:txBody>
          <a:bodyPr anchor="ctr">
            <a:normAutofit/>
          </a:bodyPr>
          <a:lstStyle/>
          <a:p>
            <a:pPr eaLnBrk="1" hangingPunct="1">
              <a:lnSpc>
                <a:spcPct val="90000"/>
              </a:lnSpc>
              <a:defRPr/>
            </a:pPr>
            <a:r>
              <a:rPr lang="fr-FR" altLang="fr-FR"/>
              <a:t>A ce stade de développement, on trouve une grande variété d'entreprises, depuis </a:t>
            </a:r>
            <a:r>
              <a:rPr lang="fr-FR" altLang="fr-FR" b="1"/>
              <a:t>le nouveau restaurant ou nouveau magasin de vente au détail jusqu'aux fabricants de produits de haute technologie</a:t>
            </a:r>
            <a:r>
              <a:rPr lang="fr-FR" altLang="fr-FR"/>
              <a:t> qui doivent encore </a:t>
            </a:r>
            <a:r>
              <a:rPr lang="fr-FR" altLang="fr-FR" b="1"/>
              <a:t>stabiliser leur production et s'assurer de sa qualité.</a:t>
            </a:r>
            <a:br>
              <a:rPr lang="fr-FR" altLang="fr-FR" b="1"/>
            </a:br>
            <a:endParaRPr lang="fr-FR" altLang="fr-FR" b="1"/>
          </a:p>
          <a:p>
            <a:pPr eaLnBrk="1" hangingPunct="1">
              <a:lnSpc>
                <a:spcPct val="90000"/>
              </a:lnSpc>
              <a:defRPr/>
            </a:pPr>
            <a:r>
              <a:rPr lang="fr-FR" altLang="fr-FR"/>
              <a:t>Beaucoup de ces entreprises ou produits ne parviennent jamais à </a:t>
            </a:r>
            <a:r>
              <a:rPr lang="fr-FR" altLang="fr-FR" b="1"/>
              <a:t>toucher une clientèle assez large pour garantir leur viabilité</a:t>
            </a:r>
            <a:r>
              <a:rPr lang="fr-FR" altLang="fr-FR"/>
              <a:t>. Dans ce cas, l'entrepreneur cesse son activité lorsque le capital de départ est épuisé et, avec un peu de chance, il peut vendre son entreprise pour une partie de la valeur des actifs. Ou bien il ne peut supporter le poids des contraintes - temps, finances et énergie - et abandonne. </a:t>
            </a:r>
            <a:br>
              <a:rPr lang="fr-FR" altLang="fr-FR"/>
            </a:br>
            <a:endParaRPr lang="fr-FR" altLang="fr-FR"/>
          </a:p>
        </p:txBody>
      </p:sp>
    </p:spTree>
    <p:extLst>
      <p:ext uri="{BB962C8B-B14F-4D97-AF65-F5344CB8AC3E}">
        <p14:creationId xmlns:p14="http://schemas.microsoft.com/office/powerpoint/2010/main" val="2380681818"/>
      </p:ext>
    </p:extLst>
  </p:cSld>
  <p:clrMapOvr>
    <a:overrideClrMapping bg1="dk1" tx1="lt1" bg2="dk2" tx2="lt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17056" y="1093380"/>
            <a:ext cx="3068182" cy="4671240"/>
          </a:xfrm>
        </p:spPr>
        <p:txBody>
          <a:bodyPr anchor="ctr">
            <a:normAutofit/>
          </a:bodyPr>
          <a:lstStyle/>
          <a:p>
            <a:pPr algn="r" eaLnBrk="1" hangingPunct="1">
              <a:defRPr/>
            </a:pPr>
            <a:r>
              <a:rPr lang="fr-FR" altLang="fr-FR" b="1" dirty="0"/>
              <a:t>Stade II : la survie </a:t>
            </a:r>
            <a:endParaRPr lang="fr-FR" altLang="fr-FR" b="1"/>
          </a:p>
        </p:txBody>
      </p:sp>
      <p:sp>
        <p:nvSpPr>
          <p:cNvPr id="11267" name="Rectangle 3"/>
          <p:cNvSpPr>
            <a:spLocks noGrp="1" noChangeArrowheads="1"/>
          </p:cNvSpPr>
          <p:nvPr>
            <p:ph idx="1"/>
          </p:nvPr>
        </p:nvSpPr>
        <p:spPr>
          <a:xfrm>
            <a:off x="5285509" y="1093380"/>
            <a:ext cx="6219103" cy="4679250"/>
          </a:xfrm>
        </p:spPr>
        <p:txBody>
          <a:bodyPr anchor="ctr">
            <a:normAutofit/>
          </a:bodyPr>
          <a:lstStyle/>
          <a:p>
            <a:pPr eaLnBrk="1" hangingPunct="1">
              <a:lnSpc>
                <a:spcPct val="90000"/>
              </a:lnSpc>
              <a:defRPr/>
            </a:pPr>
            <a:r>
              <a:rPr lang="fr-FR" altLang="fr-FR" sz="1500"/>
              <a:t>Elle </a:t>
            </a:r>
            <a:r>
              <a:rPr lang="fr-FR" altLang="fr-FR" sz="1500" b="1"/>
              <a:t>satisfait</a:t>
            </a:r>
            <a:r>
              <a:rPr lang="fr-FR" altLang="fr-FR" sz="1500"/>
              <a:t> suffisamment de </a:t>
            </a:r>
            <a:r>
              <a:rPr lang="fr-FR" altLang="fr-FR" sz="1500" b="1"/>
              <a:t>clients</a:t>
            </a:r>
            <a:r>
              <a:rPr lang="fr-FR" altLang="fr-FR" sz="1500"/>
              <a:t> par ses produits ou services. Le problème majeur se déplace de la simple </a:t>
            </a:r>
            <a:r>
              <a:rPr lang="fr-FR" altLang="fr-FR" sz="1500" b="1"/>
              <a:t>survie à la relation entre recettes et dépenses</a:t>
            </a:r>
            <a:r>
              <a:rPr lang="fr-FR" altLang="fr-FR" sz="1500"/>
              <a:t>. Les principales questions sont alors :</a:t>
            </a:r>
            <a:br>
              <a:rPr lang="fr-FR" altLang="fr-FR" sz="1500"/>
            </a:br>
            <a:br>
              <a:rPr lang="fr-FR" altLang="fr-FR" sz="1500"/>
            </a:br>
            <a:r>
              <a:rPr lang="fr-FR" altLang="fr-FR" sz="1500"/>
              <a:t>- Peut-on, à court terme, </a:t>
            </a:r>
            <a:r>
              <a:rPr lang="fr-FR" altLang="fr-FR" sz="1500" b="1"/>
              <a:t>générer assez de trésorerie pour atteindre le seuil de rentabilité</a:t>
            </a:r>
            <a:r>
              <a:rPr lang="fr-FR" altLang="fr-FR" sz="1500"/>
              <a:t> et financer l'entretien ou le remplacement des immobilisations au fur et à mesure des besoins ?</a:t>
            </a:r>
            <a:br>
              <a:rPr lang="fr-FR" altLang="fr-FR" sz="1500"/>
            </a:br>
            <a:br>
              <a:rPr lang="fr-FR" altLang="fr-FR" sz="1500"/>
            </a:br>
            <a:r>
              <a:rPr lang="fr-FR" altLang="fr-FR" sz="1500"/>
              <a:t>- Peut-on générer suffisamment de </a:t>
            </a:r>
            <a:r>
              <a:rPr lang="fr-FR" altLang="fr-FR" sz="1500" b="1"/>
              <a:t>marge brute</a:t>
            </a:r>
            <a:r>
              <a:rPr lang="fr-FR" altLang="fr-FR" sz="1500"/>
              <a:t> d'autofinancement pour la bonne marche de l'entreprise et pour le financement d'une croissance suffisante et rentable dans son secteur d'activité et sur son créneau ?</a:t>
            </a:r>
            <a:br>
              <a:rPr lang="fr-FR" altLang="fr-FR" sz="1500"/>
            </a:br>
            <a:endParaRPr lang="fr-FR" altLang="fr-FR" sz="1500"/>
          </a:p>
          <a:p>
            <a:pPr eaLnBrk="1" hangingPunct="1">
              <a:lnSpc>
                <a:spcPct val="90000"/>
              </a:lnSpc>
              <a:defRPr/>
            </a:pPr>
            <a:r>
              <a:rPr lang="fr-FR" altLang="fr-FR" sz="1500"/>
              <a:t>L'organisation est encore </a:t>
            </a:r>
            <a:r>
              <a:rPr lang="fr-FR" altLang="fr-FR" sz="1500" b="1"/>
              <a:t>simple</a:t>
            </a:r>
            <a:r>
              <a:rPr lang="fr-FR" altLang="fr-FR" sz="1500"/>
              <a:t> avec, par exemple, un nombre restreint de salariés dirigés par un directeur des ventes ou un contremaître. L'objectif principal demeure la survie et </a:t>
            </a:r>
            <a:r>
              <a:rPr lang="fr-FR" altLang="fr-FR" sz="1500" b="1"/>
              <a:t>l'entrepreneur se confond encore avec son entreprise.</a:t>
            </a:r>
            <a:br>
              <a:rPr lang="fr-FR" altLang="fr-FR" sz="1500" b="1"/>
            </a:br>
            <a:endParaRPr lang="fr-FR" altLang="fr-FR" sz="1500" b="1"/>
          </a:p>
        </p:txBody>
      </p:sp>
    </p:spTree>
    <p:extLst>
      <p:ext uri="{BB962C8B-B14F-4D97-AF65-F5344CB8AC3E}">
        <p14:creationId xmlns:p14="http://schemas.microsoft.com/office/powerpoint/2010/main" val="437108169"/>
      </p:ext>
    </p:extLst>
  </p:cSld>
  <p:clrMapOvr>
    <a:overrideClrMapping bg1="dk1" tx1="lt1" bg2="dk2" tx2="lt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17056" y="1093380"/>
            <a:ext cx="3068182" cy="4671240"/>
          </a:xfrm>
        </p:spPr>
        <p:txBody>
          <a:bodyPr anchor="ctr">
            <a:normAutofit/>
          </a:bodyPr>
          <a:lstStyle/>
          <a:p>
            <a:pPr algn="r" eaLnBrk="1" hangingPunct="1">
              <a:defRPr/>
            </a:pPr>
            <a:r>
              <a:rPr lang="fr-FR" altLang="fr-FR" b="1" dirty="0"/>
              <a:t>Stade II : la survie (suite)</a:t>
            </a:r>
            <a:endParaRPr lang="fr-FR" altLang="fr-FR" b="1"/>
          </a:p>
        </p:txBody>
      </p:sp>
      <p:sp>
        <p:nvSpPr>
          <p:cNvPr id="12291" name="Rectangle 3"/>
          <p:cNvSpPr>
            <a:spLocks noGrp="1" noChangeArrowheads="1"/>
          </p:cNvSpPr>
          <p:nvPr>
            <p:ph idx="1"/>
          </p:nvPr>
        </p:nvSpPr>
        <p:spPr>
          <a:xfrm>
            <a:off x="5285509" y="1093380"/>
            <a:ext cx="6219103" cy="4679250"/>
          </a:xfrm>
        </p:spPr>
        <p:txBody>
          <a:bodyPr anchor="ctr">
            <a:normAutofit/>
          </a:bodyPr>
          <a:lstStyle/>
          <a:p>
            <a:pPr eaLnBrk="1" hangingPunct="1">
              <a:lnSpc>
                <a:spcPct val="90000"/>
              </a:lnSpc>
              <a:defRPr/>
            </a:pPr>
            <a:r>
              <a:rPr lang="fr-FR" altLang="fr-FR" sz="1500"/>
              <a:t>L'entreprise peut grandir, accroître sa rentabilité et passer à l'étape suivante mais elle peut aussi, comme c'est souvent le cas, rester longtemps au stade II. Il s'agit alors souvent d'une activité liée à un </a:t>
            </a:r>
            <a:r>
              <a:rPr lang="fr-FR" altLang="fr-FR" sz="1500" b="1"/>
              <a:t>« hobby »</a:t>
            </a:r>
            <a:r>
              <a:rPr lang="fr-FR" altLang="fr-FR" sz="1500"/>
              <a:t> de l'entrepreneur, par exemple un magasin spécialisé dans les sports de glisse pour un passionné de ski. Elle offre donc des intérêts autres qu'économiques. Il peut également s'agir </a:t>
            </a:r>
            <a:r>
              <a:rPr lang="fr-FR" altLang="fr-FR" sz="1500" b="1"/>
              <a:t>d'entreprises familiales,</a:t>
            </a:r>
            <a:r>
              <a:rPr lang="fr-FR" altLang="fr-FR" sz="1500"/>
              <a:t> à l'instar des petits restaurants qui emploient plusieurs membres de la famille.</a:t>
            </a:r>
            <a:br>
              <a:rPr lang="fr-FR" altLang="fr-FR" sz="1500"/>
            </a:br>
            <a:endParaRPr lang="fr-FR" altLang="fr-FR" sz="1500"/>
          </a:p>
          <a:p>
            <a:pPr eaLnBrk="1" hangingPunct="1">
              <a:lnSpc>
                <a:spcPct val="90000"/>
              </a:lnSpc>
              <a:defRPr/>
            </a:pPr>
            <a:r>
              <a:rPr lang="fr-FR" altLang="fr-FR" sz="1500"/>
              <a:t>Il arrive cependant que le fondateur se trouve confronté à </a:t>
            </a:r>
            <a:r>
              <a:rPr lang="fr-FR" altLang="fr-FR" sz="1500" b="1"/>
              <a:t>un secteur saturé</a:t>
            </a:r>
            <a:r>
              <a:rPr lang="fr-FR" altLang="fr-FR" sz="1500"/>
              <a:t> (cas le plus courant), à un mauvais emplacement ou à un défaut de conception et soit incapable, voire refuse, de prendre les décisions nécessaires à un redressement. Certains se contentent alors de gérer leur affaire jusqu'à la retraite. D'autres la vendent ou la </a:t>
            </a:r>
            <a:r>
              <a:rPr lang="fr-FR" altLang="fr-FR" sz="1500" b="1"/>
              <a:t>transmettent </a:t>
            </a:r>
            <a:r>
              <a:rPr lang="fr-FR" altLang="fr-FR" sz="1500"/>
              <a:t>à des héritiers soucieux de la transformer. Mais la plupart finissent simplement par disparaître. </a:t>
            </a:r>
          </a:p>
        </p:txBody>
      </p:sp>
    </p:spTree>
    <p:extLst>
      <p:ext uri="{BB962C8B-B14F-4D97-AF65-F5344CB8AC3E}">
        <p14:creationId xmlns:p14="http://schemas.microsoft.com/office/powerpoint/2010/main" val="1603008147"/>
      </p:ext>
    </p:extLst>
  </p:cSld>
  <p:clrMapOvr>
    <a:overrideClrMapping bg1="dk1" tx1="lt1" bg2="dk2" tx2="lt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17056" y="1093380"/>
            <a:ext cx="3068182" cy="4671240"/>
          </a:xfrm>
        </p:spPr>
        <p:txBody>
          <a:bodyPr anchor="ctr">
            <a:normAutofit/>
          </a:bodyPr>
          <a:lstStyle/>
          <a:p>
            <a:pPr algn="r" eaLnBrk="1" hangingPunct="1">
              <a:defRPr/>
            </a:pPr>
            <a:r>
              <a:rPr lang="fr-FR" altLang="fr-FR" b="1" dirty="0"/>
              <a:t>Stade III : la rentabilité-stabilisation </a:t>
            </a:r>
            <a:endParaRPr lang="fr-FR" altLang="fr-FR" b="1"/>
          </a:p>
        </p:txBody>
      </p:sp>
      <p:sp>
        <p:nvSpPr>
          <p:cNvPr id="13315" name="Rectangle 3"/>
          <p:cNvSpPr>
            <a:spLocks noGrp="1" noChangeArrowheads="1"/>
          </p:cNvSpPr>
          <p:nvPr>
            <p:ph idx="1"/>
          </p:nvPr>
        </p:nvSpPr>
        <p:spPr>
          <a:xfrm>
            <a:off x="5285509" y="1093380"/>
            <a:ext cx="6219103" cy="4679250"/>
          </a:xfrm>
        </p:spPr>
        <p:txBody>
          <a:bodyPr anchor="ctr">
            <a:normAutofit/>
          </a:bodyPr>
          <a:lstStyle/>
          <a:p>
            <a:pPr eaLnBrk="1" hangingPunct="1">
              <a:lnSpc>
                <a:spcPct val="90000"/>
              </a:lnSpc>
              <a:defRPr/>
            </a:pPr>
            <a:r>
              <a:rPr lang="fr-FR" altLang="fr-FR"/>
              <a:t>A ce stade, l'entreprise est </a:t>
            </a:r>
            <a:r>
              <a:rPr lang="fr-FR" altLang="fr-FR" b="1"/>
              <a:t>économiquement saine</a:t>
            </a:r>
            <a:r>
              <a:rPr lang="fr-FR" altLang="fr-FR"/>
              <a:t>. Elle a atteint une </a:t>
            </a:r>
            <a:r>
              <a:rPr lang="fr-FR" altLang="fr-FR" b="1"/>
              <a:t>taille convenable</a:t>
            </a:r>
            <a:r>
              <a:rPr lang="fr-FR" altLang="fr-FR"/>
              <a:t> et une pénétration du marché suffisante pour connaître la réussite ; elle enregistre des </a:t>
            </a:r>
            <a:r>
              <a:rPr lang="fr-FR" altLang="fr-FR" b="1"/>
              <a:t>bénéfices qui peuvent être supérieurs à la moyenne</a:t>
            </a:r>
            <a:r>
              <a:rPr lang="fr-FR" altLang="fr-FR"/>
              <a:t>. </a:t>
            </a:r>
          </a:p>
          <a:p>
            <a:pPr eaLnBrk="1" hangingPunct="1">
              <a:lnSpc>
                <a:spcPct val="90000"/>
              </a:lnSpc>
              <a:defRPr/>
            </a:pPr>
            <a:endParaRPr lang="fr-FR" altLang="fr-FR"/>
          </a:p>
          <a:p>
            <a:pPr eaLnBrk="1" hangingPunct="1">
              <a:lnSpc>
                <a:spcPct val="90000"/>
              </a:lnSpc>
              <a:defRPr/>
            </a:pPr>
            <a:r>
              <a:rPr lang="fr-FR" altLang="fr-FR"/>
              <a:t>Présence de </a:t>
            </a:r>
            <a:r>
              <a:rPr lang="fr-FR" altLang="fr-FR" b="1"/>
              <a:t>cadres</a:t>
            </a:r>
            <a:r>
              <a:rPr lang="fr-FR" altLang="fr-FR"/>
              <a:t> prenant en charge une partie des tâches jusqu'alors assumées par le fondateur. Ces managers doivent être </a:t>
            </a:r>
            <a:r>
              <a:rPr lang="fr-FR" altLang="fr-FR" b="1"/>
              <a:t>compétents</a:t>
            </a:r>
            <a:r>
              <a:rPr lang="fr-FR" altLang="fr-FR"/>
              <a:t>, sans plus, leurs perspectives d'avancement étant encore limitées. La trésorerie ne manque pas et la seule préoccupation consiste à éviter les dépenses inconsidérées en phase prospère afin de préserver les capacités de l'entreprise à supporter d'inévitables périodes de vaches maigres.</a:t>
            </a:r>
            <a:br>
              <a:rPr lang="fr-FR" altLang="fr-FR"/>
            </a:br>
            <a:endParaRPr lang="fr-FR" altLang="fr-FR"/>
          </a:p>
        </p:txBody>
      </p:sp>
    </p:spTree>
    <p:extLst>
      <p:ext uri="{BB962C8B-B14F-4D97-AF65-F5344CB8AC3E}">
        <p14:creationId xmlns:p14="http://schemas.microsoft.com/office/powerpoint/2010/main" val="2082163561"/>
      </p:ext>
    </p:extLst>
  </p:cSld>
  <p:clrMapOvr>
    <a:overrideClrMapping bg1="dk1" tx1="lt1" bg2="dk2" tx2="lt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17056" y="1093380"/>
            <a:ext cx="3068182" cy="4671240"/>
          </a:xfrm>
        </p:spPr>
        <p:txBody>
          <a:bodyPr anchor="ctr">
            <a:normAutofit/>
          </a:bodyPr>
          <a:lstStyle/>
          <a:p>
            <a:pPr algn="r" eaLnBrk="1" hangingPunct="1">
              <a:defRPr/>
            </a:pPr>
            <a:r>
              <a:rPr lang="fr-FR" altLang="fr-FR" b="1" dirty="0"/>
              <a:t>Stade III : la rentabilité-stabilisation (suite</a:t>
            </a:r>
            <a:r>
              <a:rPr lang="fr-FR" altLang="fr-FR" dirty="0"/>
              <a:t>)</a:t>
            </a:r>
            <a:endParaRPr lang="fr-FR" altLang="fr-FR"/>
          </a:p>
        </p:txBody>
      </p:sp>
      <p:sp>
        <p:nvSpPr>
          <p:cNvPr id="14339" name="Rectangle 3"/>
          <p:cNvSpPr>
            <a:spLocks noGrp="1" noChangeArrowheads="1"/>
          </p:cNvSpPr>
          <p:nvPr>
            <p:ph idx="1"/>
          </p:nvPr>
        </p:nvSpPr>
        <p:spPr>
          <a:xfrm>
            <a:off x="5285509" y="1093380"/>
            <a:ext cx="6219103" cy="4679250"/>
          </a:xfrm>
        </p:spPr>
        <p:txBody>
          <a:bodyPr anchor="ctr">
            <a:normAutofit/>
          </a:bodyPr>
          <a:lstStyle/>
          <a:p>
            <a:pPr eaLnBrk="1" hangingPunct="1">
              <a:lnSpc>
                <a:spcPct val="90000"/>
              </a:lnSpc>
              <a:defRPr/>
            </a:pPr>
            <a:r>
              <a:rPr lang="fr-FR" altLang="fr-FR" sz="1500"/>
              <a:t>Le fondateur et, dans une moindre mesure, les managers doivent se préoccuper principalement de préserver le </a:t>
            </a:r>
            <a:r>
              <a:rPr lang="fr-FR" altLang="fr-FR" sz="1500" b="1"/>
              <a:t>statu quo</a:t>
            </a:r>
            <a:r>
              <a:rPr lang="fr-FR" altLang="fr-FR" sz="1500"/>
              <a:t>. Avec sa maturation, </a:t>
            </a:r>
            <a:r>
              <a:rPr lang="fr-FR" altLang="fr-FR" sz="1500" b="1"/>
              <a:t>l'entreprise se détache progressivement de son fondateur</a:t>
            </a:r>
            <a:r>
              <a:rPr lang="fr-FR" altLang="fr-FR" sz="1500"/>
              <a:t>, notamment du fait de la présence d'autres managers.</a:t>
            </a:r>
            <a:br>
              <a:rPr lang="fr-FR" altLang="fr-FR" sz="1500"/>
            </a:br>
            <a:endParaRPr lang="fr-FR" altLang="fr-FR" sz="1500"/>
          </a:p>
          <a:p>
            <a:pPr eaLnBrk="1" hangingPunct="1">
              <a:lnSpc>
                <a:spcPct val="90000"/>
              </a:lnSpc>
              <a:defRPr/>
            </a:pPr>
            <a:r>
              <a:rPr lang="fr-FR" altLang="fr-FR" sz="1500"/>
              <a:t>Beaucoup d'entreprises demeurent longtemps au stade de la stabilisation. La niche qu'elles ont choisie ne leur permet pas toujours de croître - c'est le cas de beaucoup d'entreprises de services établies sur des populations relativement stables et restreintes et des franchisés dont le territoire est limité.</a:t>
            </a:r>
            <a:br>
              <a:rPr lang="fr-FR" altLang="fr-FR" sz="1500"/>
            </a:br>
            <a:endParaRPr lang="fr-FR" altLang="fr-FR" sz="1500"/>
          </a:p>
          <a:p>
            <a:pPr eaLnBrk="1" hangingPunct="1">
              <a:lnSpc>
                <a:spcPct val="90000"/>
              </a:lnSpc>
              <a:defRPr/>
            </a:pPr>
            <a:r>
              <a:rPr lang="fr-FR" altLang="fr-FR" sz="1500"/>
              <a:t>Certains entrepreneurs choisissent d'ailleurs délibérément cette voie. Si l'entreprise continue de s'adapter aux changements de son environnement, elle peut fonctionner telle quelle, faire l'objet d'une vente ou d'une fusion financièrement intéressante, ou encore voir sa croissance relancée </a:t>
            </a:r>
          </a:p>
        </p:txBody>
      </p:sp>
    </p:spTree>
    <p:extLst>
      <p:ext uri="{BB962C8B-B14F-4D97-AF65-F5344CB8AC3E}">
        <p14:creationId xmlns:p14="http://schemas.microsoft.com/office/powerpoint/2010/main" val="1987919747"/>
      </p:ext>
    </p:extLst>
  </p:cSld>
  <p:clrMapOvr>
    <a:overrideClrMapping bg1="dk1" tx1="lt1" bg2="dk2" tx2="lt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17056" y="1093380"/>
            <a:ext cx="3068182" cy="4671240"/>
          </a:xfrm>
        </p:spPr>
        <p:txBody>
          <a:bodyPr anchor="ctr">
            <a:normAutofit/>
          </a:bodyPr>
          <a:lstStyle/>
          <a:p>
            <a:pPr algn="r" eaLnBrk="1" hangingPunct="1">
              <a:defRPr/>
            </a:pPr>
            <a:r>
              <a:rPr lang="fr-FR" altLang="fr-FR" b="1" dirty="0"/>
              <a:t>Stade IV : la rentabilité-croissance </a:t>
            </a:r>
            <a:endParaRPr lang="fr-FR" altLang="fr-FR" b="1"/>
          </a:p>
        </p:txBody>
      </p:sp>
      <p:sp>
        <p:nvSpPr>
          <p:cNvPr id="15363" name="Rectangle 3"/>
          <p:cNvSpPr>
            <a:spLocks noGrp="1" noChangeArrowheads="1"/>
          </p:cNvSpPr>
          <p:nvPr>
            <p:ph idx="1"/>
          </p:nvPr>
        </p:nvSpPr>
        <p:spPr>
          <a:xfrm>
            <a:off x="5285509" y="1093380"/>
            <a:ext cx="6219103" cy="4679250"/>
          </a:xfrm>
        </p:spPr>
        <p:txBody>
          <a:bodyPr anchor="ctr">
            <a:normAutofit/>
          </a:bodyPr>
          <a:lstStyle/>
          <a:p>
            <a:pPr eaLnBrk="1" hangingPunct="1">
              <a:lnSpc>
                <a:spcPct val="90000"/>
              </a:lnSpc>
              <a:defRPr/>
            </a:pPr>
            <a:r>
              <a:rPr lang="fr-FR" altLang="fr-FR" sz="1700"/>
              <a:t>A ce stade, l'entrepreneur consolide son entreprise et </a:t>
            </a:r>
            <a:r>
              <a:rPr lang="fr-FR" altLang="fr-FR" sz="1700" b="1"/>
              <a:t>rassemble les ressources nécessaires à sa croissance</a:t>
            </a:r>
            <a:r>
              <a:rPr lang="fr-FR" altLang="fr-FR" sz="1700"/>
              <a:t>, à savoir la trésorerie et la capacité d'emprunt de l'entreprise.</a:t>
            </a:r>
            <a:br>
              <a:rPr lang="fr-FR" altLang="fr-FR" sz="1700"/>
            </a:br>
            <a:endParaRPr lang="fr-FR" altLang="fr-FR" sz="1700"/>
          </a:p>
          <a:p>
            <a:pPr eaLnBrk="1" hangingPunct="1">
              <a:lnSpc>
                <a:spcPct val="90000"/>
              </a:lnSpc>
              <a:defRPr/>
            </a:pPr>
            <a:r>
              <a:rPr lang="fr-FR" altLang="fr-FR" sz="1700"/>
              <a:t>Ses préoccupations majeures : veiller à </a:t>
            </a:r>
            <a:r>
              <a:rPr lang="fr-FR" altLang="fr-FR" sz="1700" b="1"/>
              <a:t>maintenir une situation bénéficiaire</a:t>
            </a:r>
            <a:r>
              <a:rPr lang="fr-FR" altLang="fr-FR" sz="1700"/>
              <a:t> pour </a:t>
            </a:r>
            <a:r>
              <a:rPr lang="fr-FR" altLang="fr-FR" sz="1700" b="1"/>
              <a:t>ne pas tarir la source principale de trésorerie</a:t>
            </a:r>
            <a:r>
              <a:rPr lang="fr-FR" altLang="fr-FR" sz="1700"/>
              <a:t>, engager - suffisamment à l'avance - et former des managers que leurs compétences placent au-dessus des simples gestionnaires d'une entreprise stabilisée. </a:t>
            </a:r>
          </a:p>
          <a:p>
            <a:pPr eaLnBrk="1" hangingPunct="1">
              <a:lnSpc>
                <a:spcPct val="90000"/>
              </a:lnSpc>
              <a:defRPr/>
            </a:pPr>
            <a:endParaRPr lang="fr-FR" altLang="fr-FR" sz="1700"/>
          </a:p>
          <a:p>
            <a:pPr eaLnBrk="1" hangingPunct="1">
              <a:lnSpc>
                <a:spcPct val="90000"/>
              </a:lnSpc>
              <a:defRPr/>
            </a:pPr>
            <a:r>
              <a:rPr lang="fr-FR" altLang="fr-FR" sz="1700"/>
              <a:t>A ce stade, l'entrepreneur va </a:t>
            </a:r>
            <a:r>
              <a:rPr lang="fr-FR" altLang="fr-FR" sz="1700" b="1"/>
              <a:t>déléguer</a:t>
            </a:r>
            <a:r>
              <a:rPr lang="fr-FR" altLang="fr-FR" sz="1700"/>
              <a:t> la planification opérationnelle, et la planification stratégique est partagée avec les principaux managers. Il conserve le </a:t>
            </a:r>
            <a:r>
              <a:rPr lang="fr-FR" altLang="fr-FR" sz="1700" b="1"/>
              <a:t>contrôle </a:t>
            </a:r>
            <a:r>
              <a:rPr lang="fr-FR" altLang="fr-FR" sz="1700"/>
              <a:t>de l'entreprise et continue de jouer un rôle actif à tous les niveaux de la production.</a:t>
            </a:r>
            <a:br>
              <a:rPr lang="fr-FR" altLang="fr-FR" sz="1700"/>
            </a:br>
            <a:endParaRPr lang="fr-FR" altLang="fr-FR" sz="1700"/>
          </a:p>
        </p:txBody>
      </p:sp>
    </p:spTree>
    <p:extLst>
      <p:ext uri="{BB962C8B-B14F-4D97-AF65-F5344CB8AC3E}">
        <p14:creationId xmlns:p14="http://schemas.microsoft.com/office/powerpoint/2010/main" val="430798643"/>
      </p:ext>
    </p:extLst>
  </p:cSld>
  <p:clrMapOvr>
    <a:overrideClrMapping bg1="dk1" tx1="lt1" bg2="dk2" tx2="lt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17056" y="1093380"/>
            <a:ext cx="3068182" cy="4671240"/>
          </a:xfrm>
        </p:spPr>
        <p:txBody>
          <a:bodyPr anchor="ctr">
            <a:normAutofit/>
          </a:bodyPr>
          <a:lstStyle/>
          <a:p>
            <a:pPr algn="r" eaLnBrk="1" hangingPunct="1">
              <a:defRPr/>
            </a:pPr>
            <a:r>
              <a:rPr lang="fr-FR" altLang="fr-FR" b="1" dirty="0"/>
              <a:t>Stade IV : la rentabilité-croissance (suite)</a:t>
            </a:r>
            <a:endParaRPr lang="fr-FR" altLang="fr-FR" b="1"/>
          </a:p>
        </p:txBody>
      </p:sp>
      <p:sp>
        <p:nvSpPr>
          <p:cNvPr id="16387" name="Rectangle 3"/>
          <p:cNvSpPr>
            <a:spLocks noGrp="1" noChangeArrowheads="1"/>
          </p:cNvSpPr>
          <p:nvPr>
            <p:ph idx="1"/>
          </p:nvPr>
        </p:nvSpPr>
        <p:spPr>
          <a:xfrm>
            <a:off x="5285509" y="1093380"/>
            <a:ext cx="6219103" cy="4679250"/>
          </a:xfrm>
        </p:spPr>
        <p:txBody>
          <a:bodyPr anchor="ctr">
            <a:normAutofit/>
          </a:bodyPr>
          <a:lstStyle/>
          <a:p>
            <a:pPr eaLnBrk="1" hangingPunct="1">
              <a:defRPr/>
            </a:pPr>
            <a:r>
              <a:rPr lang="fr-FR" altLang="fr-FR"/>
              <a:t>Si tout se passe bien, l'entreprise peut se fixer un </a:t>
            </a:r>
            <a:r>
              <a:rPr lang="fr-FR" altLang="fr-FR" b="1"/>
              <a:t>objectif de croissance plus élevé</a:t>
            </a:r>
            <a:r>
              <a:rPr lang="fr-FR" altLang="fr-FR"/>
              <a:t> et envisager le passage au stade V, celui du </a:t>
            </a:r>
            <a:r>
              <a:rPr lang="fr-FR" altLang="fr-FR" b="1"/>
              <a:t>décollage</a:t>
            </a:r>
            <a:r>
              <a:rPr lang="fr-FR" altLang="fr-FR"/>
              <a:t>. </a:t>
            </a:r>
          </a:p>
          <a:p>
            <a:pPr eaLnBrk="1" hangingPunct="1">
              <a:defRPr/>
            </a:pPr>
            <a:endParaRPr lang="fr-FR" altLang="fr-FR"/>
          </a:p>
          <a:p>
            <a:pPr eaLnBrk="1" hangingPunct="1">
              <a:defRPr/>
            </a:pPr>
            <a:r>
              <a:rPr lang="fr-FR" altLang="fr-FR"/>
              <a:t>Le stade IV est souvent, en effet, la première tentative de croissance, disons </a:t>
            </a:r>
            <a:r>
              <a:rPr lang="fr-FR" altLang="fr-FR" b="1"/>
              <a:t>« locale »,</a:t>
            </a:r>
            <a:r>
              <a:rPr lang="fr-FR" altLang="fr-FR"/>
              <a:t> avant l'engagement total vers la croissance. Si une entreprise échoue au stade IV, il est possible de déterminer les raisons de cet échec assez tôt pour permettre un retour au stade III. Sinon, le stade II est peut-être possible, avant d'envisager la faillite ou la liquidation </a:t>
            </a:r>
          </a:p>
        </p:txBody>
      </p:sp>
    </p:spTree>
    <p:extLst>
      <p:ext uri="{BB962C8B-B14F-4D97-AF65-F5344CB8AC3E}">
        <p14:creationId xmlns:p14="http://schemas.microsoft.com/office/powerpoint/2010/main" val="11260122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4897" y="624110"/>
            <a:ext cx="9712998" cy="1280890"/>
          </a:xfrm>
        </p:spPr>
        <p:txBody>
          <a:bodyPr>
            <a:normAutofit/>
          </a:bodyPr>
          <a:lstStyle/>
          <a:p>
            <a:pPr>
              <a:defRPr/>
            </a:pPr>
            <a:r>
              <a:rPr lang="fr-FR" b="1"/>
              <a:t>Questions / débats avec l’amphi</a:t>
            </a:r>
          </a:p>
        </p:txBody>
      </p:sp>
      <p:graphicFrame>
        <p:nvGraphicFramePr>
          <p:cNvPr id="19" name="Espace réservé du contenu 2">
            <a:extLst>
              <a:ext uri="{FF2B5EF4-FFF2-40B4-BE49-F238E27FC236}">
                <a16:creationId xmlns:a16="http://schemas.microsoft.com/office/drawing/2014/main" id="{3B63DFAF-3099-4E0F-A16B-D997FD147F56}"/>
              </a:ext>
            </a:extLst>
          </p:cNvPr>
          <p:cNvGraphicFramePr>
            <a:graphicFrameLocks noGrp="1"/>
          </p:cNvGraphicFramePr>
          <p:nvPr>
            <p:ph idx="1"/>
            <p:extLst>
              <p:ext uri="{D42A27DB-BD31-4B8C-83A1-F6EECF244321}">
                <p14:modId xmlns:p14="http://schemas.microsoft.com/office/powerpoint/2010/main" val="100785302"/>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50079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17056" y="1093380"/>
            <a:ext cx="3068182" cy="4671240"/>
          </a:xfrm>
        </p:spPr>
        <p:txBody>
          <a:bodyPr anchor="ctr">
            <a:normAutofit/>
          </a:bodyPr>
          <a:lstStyle/>
          <a:p>
            <a:pPr algn="r" eaLnBrk="1" hangingPunct="1">
              <a:defRPr/>
            </a:pPr>
            <a:r>
              <a:rPr lang="fr-FR" altLang="fr-FR" b="1" dirty="0"/>
              <a:t>Stade V : le décollage</a:t>
            </a:r>
            <a:br>
              <a:rPr lang="fr-FR" altLang="fr-FR" dirty="0"/>
            </a:br>
            <a:endParaRPr lang="fr-FR" altLang="fr-FR"/>
          </a:p>
        </p:txBody>
      </p:sp>
      <p:sp>
        <p:nvSpPr>
          <p:cNvPr id="17411" name="Rectangle 3"/>
          <p:cNvSpPr>
            <a:spLocks noGrp="1" noChangeArrowheads="1"/>
          </p:cNvSpPr>
          <p:nvPr>
            <p:ph idx="1"/>
          </p:nvPr>
        </p:nvSpPr>
        <p:spPr>
          <a:xfrm>
            <a:off x="5285509" y="1093380"/>
            <a:ext cx="6219103" cy="4679250"/>
          </a:xfrm>
        </p:spPr>
        <p:txBody>
          <a:bodyPr anchor="ctr">
            <a:normAutofit lnSpcReduction="10000"/>
          </a:bodyPr>
          <a:lstStyle/>
          <a:p>
            <a:pPr eaLnBrk="1" hangingPunct="1">
              <a:lnSpc>
                <a:spcPct val="90000"/>
              </a:lnSpc>
              <a:defRPr/>
            </a:pPr>
            <a:r>
              <a:rPr lang="fr-FR" altLang="fr-FR" sz="1300"/>
              <a:t>A ce stade, il faut déterminer comment </a:t>
            </a:r>
            <a:r>
              <a:rPr lang="fr-FR" altLang="fr-FR" sz="1300" b="1"/>
              <a:t>accélérer la croissance et assurer son financement</a:t>
            </a:r>
            <a:r>
              <a:rPr lang="fr-FR" altLang="fr-FR" sz="1300"/>
              <a:t>. Les problèmes à régler ensuite concernent la </a:t>
            </a:r>
            <a:r>
              <a:rPr lang="fr-FR" altLang="fr-FR" sz="1300" b="1"/>
              <a:t>délégation, la gestion de la trésorerie et le contrôle des coûts :</a:t>
            </a:r>
          </a:p>
          <a:p>
            <a:pPr eaLnBrk="1" hangingPunct="1">
              <a:lnSpc>
                <a:spcPct val="90000"/>
              </a:lnSpc>
              <a:defRPr/>
            </a:pPr>
            <a:endParaRPr lang="fr-FR" altLang="fr-FR" sz="1300" b="1"/>
          </a:p>
          <a:p>
            <a:pPr lvl="1" eaLnBrk="1" hangingPunct="1">
              <a:lnSpc>
                <a:spcPct val="90000"/>
              </a:lnSpc>
              <a:defRPr/>
            </a:pPr>
            <a:r>
              <a:rPr lang="fr-FR" altLang="fr-FR" sz="1300" b="1"/>
              <a:t>La délégation.</a:t>
            </a:r>
            <a:r>
              <a:rPr lang="fr-FR" altLang="fr-FR" sz="1300"/>
              <a:t> La délégation de responsabilités par l'entrepreneur peut-elle augmenter l'efficacité managériale au cours de cette phase de croissance rapide et de complexité grandissante de l'entreprise ? Et peut-il s'agir d'une délégation véritable, impliquant un contrôle de la performance avec la volonté d'identifier les erreurs éventuelles, ou s'agira-t-il en fait, comme c'est trop souvent le cas, d'une abdication pure et simple ?</a:t>
            </a:r>
            <a:br>
              <a:rPr lang="fr-FR" altLang="fr-FR" sz="1300"/>
            </a:br>
            <a:endParaRPr lang="fr-FR" altLang="fr-FR" sz="1300"/>
          </a:p>
          <a:p>
            <a:pPr lvl="1" eaLnBrk="1" hangingPunct="1">
              <a:lnSpc>
                <a:spcPct val="90000"/>
              </a:lnSpc>
              <a:defRPr/>
            </a:pPr>
            <a:r>
              <a:rPr lang="fr-FR" altLang="fr-FR" sz="1300" b="1"/>
              <a:t>La trésorerie.</a:t>
            </a:r>
            <a:r>
              <a:rPr lang="fr-FR" altLang="fr-FR" sz="1300"/>
              <a:t> Disposera-t-on, à partir de l'exploitation et de l'épargne, d'assez de trésorerie pour financer les énormes besoins créés par la croissance ? Sinon, où et comment obtenir le financement supplémentaire ? L'entrepreneur acceptera-t-il un ratio d'endettement élevé ou une dilution du capital ?</a:t>
            </a:r>
            <a:br>
              <a:rPr lang="fr-FR" altLang="fr-FR" sz="1300"/>
            </a:br>
            <a:endParaRPr lang="fr-FR" altLang="fr-FR" sz="1300"/>
          </a:p>
          <a:p>
            <a:pPr lvl="1" eaLnBrk="1" hangingPunct="1">
              <a:lnSpc>
                <a:spcPct val="90000"/>
              </a:lnSpc>
              <a:defRPr/>
            </a:pPr>
            <a:r>
              <a:rPr lang="fr-FR" altLang="fr-FR" sz="1300" b="1"/>
              <a:t>Le contrôle des coûts.</a:t>
            </a:r>
            <a:r>
              <a:rPr lang="fr-FR" altLang="fr-FR" sz="1300"/>
              <a:t> Une croissance rapide impose une pression et un rythme tels aux managers qu'il peut commencer à y avoir des ratés. De plus, comme la croissance peut masquer les signes d'alerte classiques, les dirigeants, totalement débordés, ne disposeront d'aucun avertissement adéquat leur signalant ce qui ne va pas.</a:t>
            </a:r>
            <a:br>
              <a:rPr lang="fr-FR" altLang="fr-FR" sz="1300"/>
            </a:br>
            <a:endParaRPr lang="fr-FR" altLang="fr-FR" sz="1300"/>
          </a:p>
        </p:txBody>
      </p:sp>
    </p:spTree>
    <p:extLst>
      <p:ext uri="{BB962C8B-B14F-4D97-AF65-F5344CB8AC3E}">
        <p14:creationId xmlns:p14="http://schemas.microsoft.com/office/powerpoint/2010/main" val="2209033128"/>
      </p:ext>
    </p:extLst>
  </p:cSld>
  <p:clrMapOvr>
    <a:overrideClrMapping bg1="dk1" tx1="lt1" bg2="dk2" tx2="lt2" accent1="accent1" accent2="accent2" accent3="accent3" accent4="accent4" accent5="accent5" accent6="accent6" hlink="hlink" folHlink="folHlink"/>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17056" y="1093380"/>
            <a:ext cx="3068182" cy="4671240"/>
          </a:xfrm>
        </p:spPr>
        <p:txBody>
          <a:bodyPr anchor="ctr">
            <a:normAutofit/>
          </a:bodyPr>
          <a:lstStyle/>
          <a:p>
            <a:pPr algn="r" eaLnBrk="1" hangingPunct="1">
              <a:defRPr/>
            </a:pPr>
            <a:r>
              <a:rPr lang="fr-FR" altLang="fr-FR" b="1" dirty="0"/>
              <a:t>Stade V : le décollage</a:t>
            </a:r>
            <a:br>
              <a:rPr lang="fr-FR" altLang="fr-FR" b="1" dirty="0"/>
            </a:br>
            <a:r>
              <a:rPr lang="fr-FR" altLang="fr-FR" b="1" dirty="0"/>
              <a:t>(suite)</a:t>
            </a:r>
            <a:endParaRPr lang="fr-FR" altLang="fr-FR" b="1"/>
          </a:p>
        </p:txBody>
      </p:sp>
      <p:sp>
        <p:nvSpPr>
          <p:cNvPr id="18435" name="Rectangle 3"/>
          <p:cNvSpPr>
            <a:spLocks noGrp="1" noChangeArrowheads="1"/>
          </p:cNvSpPr>
          <p:nvPr>
            <p:ph idx="1"/>
          </p:nvPr>
        </p:nvSpPr>
        <p:spPr>
          <a:xfrm>
            <a:off x="5285509" y="1093380"/>
            <a:ext cx="6219103" cy="4679250"/>
          </a:xfrm>
        </p:spPr>
        <p:txBody>
          <a:bodyPr anchor="ctr">
            <a:normAutofit/>
          </a:bodyPr>
          <a:lstStyle/>
          <a:p>
            <a:pPr eaLnBrk="1" hangingPunct="1">
              <a:lnSpc>
                <a:spcPct val="90000"/>
              </a:lnSpc>
              <a:defRPr/>
            </a:pPr>
            <a:r>
              <a:rPr lang="fr-FR" altLang="fr-FR" sz="1500"/>
              <a:t>La structure de l'entreprise est </a:t>
            </a:r>
            <a:r>
              <a:rPr lang="fr-FR" altLang="fr-FR" sz="1500" b="1"/>
              <a:t>décentralisée</a:t>
            </a:r>
            <a:r>
              <a:rPr lang="fr-FR" altLang="fr-FR" sz="1500"/>
              <a:t> et divisée en d</a:t>
            </a:r>
            <a:r>
              <a:rPr lang="fr-FR" altLang="fr-FR" sz="1500" b="1"/>
              <a:t>épartements</a:t>
            </a:r>
            <a:r>
              <a:rPr lang="fr-FR" altLang="fr-FR" sz="1500"/>
              <a:t> - les ventes ou la production, le plus souvent. Les principaux directeurs doivent avoir les </a:t>
            </a:r>
            <a:r>
              <a:rPr lang="fr-FR" altLang="fr-FR" sz="1500" b="1"/>
              <a:t>compétences nécessaires pour gérer la croissance</a:t>
            </a:r>
            <a:r>
              <a:rPr lang="fr-FR" altLang="fr-FR" sz="1500"/>
              <a:t> d'une entreprise de cette ampleur.</a:t>
            </a:r>
            <a:br>
              <a:rPr lang="fr-FR" altLang="fr-FR" sz="1500"/>
            </a:br>
            <a:endParaRPr lang="fr-FR" altLang="fr-FR" sz="1500"/>
          </a:p>
          <a:p>
            <a:pPr eaLnBrk="1" hangingPunct="1">
              <a:lnSpc>
                <a:spcPct val="90000"/>
              </a:lnSpc>
              <a:defRPr/>
            </a:pPr>
            <a:r>
              <a:rPr lang="fr-FR" altLang="fr-FR" sz="1500"/>
              <a:t>C'est une période cruciale dans la vie d'une entreprise. Si le fondateur relève le défi de la croissance, tant sur le plan financier que sur celui de la gestion, son entreprise peut entrer dans la cour des grandes. Sinon, elle risque d'être </a:t>
            </a:r>
            <a:r>
              <a:rPr lang="fr-FR" altLang="fr-FR" sz="1500" b="1"/>
              <a:t>vendue</a:t>
            </a:r>
            <a:r>
              <a:rPr lang="fr-FR" altLang="fr-FR" sz="1500"/>
              <a:t>, avec une plus-value, à condition que son propriétaire sache reconnaître à temps ses limites. </a:t>
            </a:r>
          </a:p>
          <a:p>
            <a:pPr eaLnBrk="1" hangingPunct="1">
              <a:lnSpc>
                <a:spcPct val="90000"/>
              </a:lnSpc>
              <a:defRPr/>
            </a:pPr>
            <a:endParaRPr lang="fr-FR" altLang="fr-FR" sz="1500"/>
          </a:p>
          <a:p>
            <a:pPr eaLnBrk="1" hangingPunct="1">
              <a:lnSpc>
                <a:spcPct val="90000"/>
              </a:lnSpc>
              <a:defRPr/>
            </a:pPr>
            <a:r>
              <a:rPr lang="fr-FR" altLang="fr-FR" sz="1500"/>
              <a:t>Trop souvent, hélas ! ceux qui ont mené l'entreprise jusqu'à ce stade échouent, soit parce qu'ils ont cherché à </a:t>
            </a:r>
            <a:r>
              <a:rPr lang="fr-FR" altLang="fr-FR" sz="1500" b="1"/>
              <a:t>grandir trop vite et ont manqué de trésorerie</a:t>
            </a:r>
            <a:r>
              <a:rPr lang="fr-FR" altLang="fr-FR" sz="1500"/>
              <a:t> (le syndrome de l'omnipotence), soit parce qu'ils ont été </a:t>
            </a:r>
            <a:r>
              <a:rPr lang="fr-FR" altLang="fr-FR" sz="1500" b="1"/>
              <a:t>incapables de déléguer</a:t>
            </a:r>
            <a:r>
              <a:rPr lang="fr-FR" altLang="fr-FR" sz="1500"/>
              <a:t> (le syndrome de l'omniscience).</a:t>
            </a:r>
            <a:br>
              <a:rPr lang="fr-FR" altLang="fr-FR" sz="1500"/>
            </a:br>
            <a:endParaRPr lang="fr-FR" altLang="fr-FR" sz="1500"/>
          </a:p>
        </p:txBody>
      </p:sp>
    </p:spTree>
    <p:extLst>
      <p:ext uri="{BB962C8B-B14F-4D97-AF65-F5344CB8AC3E}">
        <p14:creationId xmlns:p14="http://schemas.microsoft.com/office/powerpoint/2010/main" val="206142544"/>
      </p:ext>
    </p:extLst>
  </p:cSld>
  <p:clrMapOvr>
    <a:overrideClrMapping bg1="dk1" tx1="lt1" bg2="dk2" tx2="lt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17056" y="1093380"/>
            <a:ext cx="3068182" cy="4671240"/>
          </a:xfrm>
        </p:spPr>
        <p:txBody>
          <a:bodyPr anchor="ctr">
            <a:normAutofit/>
          </a:bodyPr>
          <a:lstStyle/>
          <a:p>
            <a:pPr algn="r" eaLnBrk="1" hangingPunct="1">
              <a:defRPr/>
            </a:pPr>
            <a:r>
              <a:rPr lang="fr-FR" altLang="fr-FR" b="1" dirty="0"/>
              <a:t>Stade VI : la maturité </a:t>
            </a:r>
            <a:endParaRPr lang="fr-FR" altLang="fr-FR" b="1"/>
          </a:p>
        </p:txBody>
      </p:sp>
      <p:sp>
        <p:nvSpPr>
          <p:cNvPr id="19459" name="Rectangle 3"/>
          <p:cNvSpPr>
            <a:spLocks noGrp="1" noChangeArrowheads="1"/>
          </p:cNvSpPr>
          <p:nvPr>
            <p:ph idx="1"/>
          </p:nvPr>
        </p:nvSpPr>
        <p:spPr>
          <a:xfrm>
            <a:off x="5285509" y="1093380"/>
            <a:ext cx="6219103" cy="4679250"/>
          </a:xfrm>
        </p:spPr>
        <p:txBody>
          <a:bodyPr anchor="ctr">
            <a:normAutofit/>
          </a:bodyPr>
          <a:lstStyle/>
          <a:p>
            <a:pPr eaLnBrk="1" hangingPunct="1">
              <a:lnSpc>
                <a:spcPct val="90000"/>
              </a:lnSpc>
              <a:defRPr/>
            </a:pPr>
            <a:r>
              <a:rPr lang="fr-FR" altLang="fr-FR" sz="1500"/>
              <a:t>Les préoccupations majeures pour une entreprise atteignant la maturité consistent d'abord à </a:t>
            </a:r>
            <a:r>
              <a:rPr lang="fr-FR" altLang="fr-FR" sz="1500" b="1"/>
              <a:t>consolider et à surveiller les gains financiers générés par la croissance rapide</a:t>
            </a:r>
            <a:r>
              <a:rPr lang="fr-FR" altLang="fr-FR" sz="1500"/>
              <a:t> et, ensuite, à conserver les avantages d'une petite entreprise, notamment </a:t>
            </a:r>
            <a:r>
              <a:rPr lang="fr-FR" altLang="fr-FR" sz="1500" b="1"/>
              <a:t>la flexibilité et l'esprit entrepreneurial</a:t>
            </a:r>
            <a:r>
              <a:rPr lang="fr-FR" altLang="fr-FR" sz="1500"/>
              <a:t>. Il faut savoir augmenter assez vite le nombre des dirigeants pour éliminer tous les dysfonctionnements éventuellement liés à la croissance et </a:t>
            </a:r>
            <a:r>
              <a:rPr lang="fr-FR" altLang="fr-FR" sz="1500" b="1"/>
              <a:t>« professionnaliser</a:t>
            </a:r>
            <a:r>
              <a:rPr lang="fr-FR" altLang="fr-FR" sz="1500"/>
              <a:t> » l'entreprise en utilisant des outils comme les budgets, la gestion de projets et les systèmes de coûts normalisés. </a:t>
            </a:r>
          </a:p>
          <a:p>
            <a:pPr eaLnBrk="1" hangingPunct="1">
              <a:lnSpc>
                <a:spcPct val="90000"/>
              </a:lnSpc>
              <a:defRPr/>
            </a:pPr>
            <a:endParaRPr lang="fr-FR" altLang="fr-FR" sz="1500"/>
          </a:p>
          <a:p>
            <a:pPr eaLnBrk="1" hangingPunct="1">
              <a:lnSpc>
                <a:spcPct val="90000"/>
              </a:lnSpc>
              <a:defRPr/>
            </a:pPr>
            <a:r>
              <a:rPr lang="fr-FR" altLang="fr-FR" sz="1500"/>
              <a:t>Une entreprise au stade VI dispose des ressources humaines et financières nécessaires pour passer à une planification précise des opérations et de la stratégie. Le management est décentralisé et rassemble les compétences et l'expérience voulues : l</a:t>
            </a:r>
            <a:r>
              <a:rPr lang="fr-FR" altLang="fr-FR" sz="1500" b="1"/>
              <a:t>'entreprise est désormais une entité tout à fait distincte de son fondateur.</a:t>
            </a:r>
            <a:br>
              <a:rPr lang="fr-FR" altLang="fr-FR" sz="1500" b="1"/>
            </a:br>
            <a:endParaRPr lang="fr-FR" altLang="fr-FR" sz="1500" b="1"/>
          </a:p>
          <a:p>
            <a:pPr eaLnBrk="1" hangingPunct="1">
              <a:lnSpc>
                <a:spcPct val="90000"/>
              </a:lnSpc>
              <a:defRPr/>
            </a:pPr>
            <a:endParaRPr lang="fr-FR" altLang="fr-FR" sz="1500" b="1"/>
          </a:p>
        </p:txBody>
      </p:sp>
    </p:spTree>
    <p:extLst>
      <p:ext uri="{BB962C8B-B14F-4D97-AF65-F5344CB8AC3E}">
        <p14:creationId xmlns:p14="http://schemas.microsoft.com/office/powerpoint/2010/main" val="4149164949"/>
      </p:ext>
    </p:extLst>
  </p:cSld>
  <p:clrMapOvr>
    <a:overrideClrMapping bg1="dk1" tx1="lt1" bg2="dk2" tx2="lt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17056" y="1093380"/>
            <a:ext cx="3068182" cy="4671240"/>
          </a:xfrm>
        </p:spPr>
        <p:txBody>
          <a:bodyPr anchor="ctr">
            <a:normAutofit/>
          </a:bodyPr>
          <a:lstStyle/>
          <a:p>
            <a:pPr algn="r" eaLnBrk="1" hangingPunct="1">
              <a:defRPr/>
            </a:pPr>
            <a:r>
              <a:rPr lang="fr-FR" altLang="fr-FR" b="1" dirty="0"/>
              <a:t>Stade VI : la maturité (suite)</a:t>
            </a:r>
            <a:endParaRPr lang="fr-FR" altLang="fr-FR" b="1"/>
          </a:p>
        </p:txBody>
      </p:sp>
      <p:sp>
        <p:nvSpPr>
          <p:cNvPr id="20483" name="Rectangle 3"/>
          <p:cNvSpPr>
            <a:spLocks noGrp="1" noChangeArrowheads="1"/>
          </p:cNvSpPr>
          <p:nvPr>
            <p:ph idx="1"/>
          </p:nvPr>
        </p:nvSpPr>
        <p:spPr>
          <a:xfrm>
            <a:off x="5285509" y="1093380"/>
            <a:ext cx="6219103" cy="4679250"/>
          </a:xfrm>
        </p:spPr>
        <p:txBody>
          <a:bodyPr anchor="ctr">
            <a:normAutofit/>
          </a:bodyPr>
          <a:lstStyle/>
          <a:p>
            <a:pPr eaLnBrk="1" hangingPunct="1">
              <a:lnSpc>
                <a:spcPct val="90000"/>
              </a:lnSpc>
              <a:defRPr/>
            </a:pPr>
            <a:r>
              <a:rPr lang="fr-FR" altLang="fr-FR"/>
              <a:t>Elle est devenue une grande entreprise, avec les avantages de la taille, des ressources financières et des qualités managériales. Si elle arrive à préserver son esprit </a:t>
            </a:r>
            <a:r>
              <a:rPr lang="fr-FR" altLang="fr-FR" b="1"/>
              <a:t>entrepreneurial </a:t>
            </a:r>
            <a:r>
              <a:rPr lang="fr-FR" altLang="fr-FR"/>
              <a:t>originel, elle disposera d'une puissance considérable sur le marché. Sinon, elle a des chances d'atteindre le septième stade : la </a:t>
            </a:r>
            <a:r>
              <a:rPr lang="fr-FR" altLang="fr-FR" b="1"/>
              <a:t>fossilisation.</a:t>
            </a:r>
          </a:p>
          <a:p>
            <a:pPr eaLnBrk="1" hangingPunct="1">
              <a:lnSpc>
                <a:spcPct val="90000"/>
              </a:lnSpc>
              <a:defRPr/>
            </a:pPr>
            <a:endParaRPr lang="fr-FR" altLang="fr-FR" b="1"/>
          </a:p>
          <a:p>
            <a:pPr eaLnBrk="1" hangingPunct="1">
              <a:lnSpc>
                <a:spcPct val="90000"/>
              </a:lnSpc>
              <a:defRPr/>
            </a:pPr>
            <a:r>
              <a:rPr lang="fr-FR" altLang="fr-FR"/>
              <a:t>Or la fossilisation est caractérisée par un </a:t>
            </a:r>
            <a:r>
              <a:rPr lang="fr-FR" altLang="fr-FR" b="1"/>
              <a:t>manque d'innovation</a:t>
            </a:r>
            <a:r>
              <a:rPr lang="fr-FR" altLang="fr-FR"/>
              <a:t> et une fuite devant les risques. C'est couramment le cas dans les grandes entreprises dont la part de marché, la puissance et les ressources financières leur permettent de ne craindre personne tant que leur environnement ne subit pas des changements majeurs.</a:t>
            </a:r>
            <a:br>
              <a:rPr lang="fr-FR" altLang="fr-FR"/>
            </a:br>
            <a:br>
              <a:rPr lang="fr-FR" altLang="fr-FR" b="1"/>
            </a:br>
            <a:endParaRPr lang="fr-FR" altLang="fr-FR" b="1"/>
          </a:p>
        </p:txBody>
      </p:sp>
    </p:spTree>
    <p:extLst>
      <p:ext uri="{BB962C8B-B14F-4D97-AF65-F5344CB8AC3E}">
        <p14:creationId xmlns:p14="http://schemas.microsoft.com/office/powerpoint/2010/main" val="418960035"/>
      </p:ext>
    </p:extLst>
  </p:cSld>
  <p:clrMapOvr>
    <a:overrideClrMapping bg1="dk1" tx1="lt1" bg2="dk2" tx2="lt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217056" y="1093380"/>
            <a:ext cx="3068182" cy="4671240"/>
          </a:xfrm>
        </p:spPr>
        <p:txBody>
          <a:bodyPr anchor="ctr">
            <a:normAutofit/>
          </a:bodyPr>
          <a:lstStyle/>
          <a:p>
            <a:pPr algn="r" eaLnBrk="1" hangingPunct="1">
              <a:defRPr/>
            </a:pPr>
            <a:r>
              <a:rPr lang="fr-FR" altLang="fr-FR" b="1" dirty="0"/>
              <a:t>Paradoxe d’Icare (Danny Miller)</a:t>
            </a:r>
            <a:endParaRPr lang="fr-FR" altLang="fr-FR" b="1"/>
          </a:p>
        </p:txBody>
      </p:sp>
      <p:sp>
        <p:nvSpPr>
          <p:cNvPr id="21507" name="Rectangle 3"/>
          <p:cNvSpPr>
            <a:spLocks noGrp="1" noChangeArrowheads="1"/>
          </p:cNvSpPr>
          <p:nvPr>
            <p:ph idx="1"/>
          </p:nvPr>
        </p:nvSpPr>
        <p:spPr>
          <a:xfrm>
            <a:off x="5285509" y="1093380"/>
            <a:ext cx="6219103" cy="4679250"/>
          </a:xfrm>
        </p:spPr>
        <p:txBody>
          <a:bodyPr anchor="ctr">
            <a:normAutofit lnSpcReduction="10000"/>
          </a:bodyPr>
          <a:lstStyle/>
          <a:p>
            <a:pPr eaLnBrk="1" hangingPunct="1">
              <a:lnSpc>
                <a:spcPct val="90000"/>
              </a:lnSpc>
              <a:defRPr/>
            </a:pPr>
            <a:r>
              <a:rPr lang="fr-FR" altLang="fr-FR" sz="1400"/>
              <a:t>Mésaventure d’ICARE : ce héros de la mythologie grecque qui réussit à s’échapper du labyrinthe à l’aide d’ailes qu’il s’était fabriqué avec des plumes collées à la cire. Mais grisé par son ascension et pris par l’euphorie de la victoire, il voulut monter plus haut, toujours plus haut, jusqu’à atteindre le point critique où le soleil fit fondre la cire qui tenait ses plumes ; et ce fut l’irrémédiable chute mortel !</a:t>
            </a:r>
          </a:p>
          <a:p>
            <a:pPr eaLnBrk="1" hangingPunct="1">
              <a:lnSpc>
                <a:spcPct val="90000"/>
              </a:lnSpc>
              <a:buFontTx/>
              <a:buNone/>
              <a:defRPr/>
            </a:pPr>
            <a:r>
              <a:rPr lang="fr-FR" altLang="fr-FR" sz="1400"/>
              <a:t> </a:t>
            </a:r>
          </a:p>
          <a:p>
            <a:pPr eaLnBrk="1" hangingPunct="1">
              <a:lnSpc>
                <a:spcPct val="90000"/>
              </a:lnSpc>
              <a:defRPr/>
            </a:pPr>
            <a:r>
              <a:rPr lang="fr-FR" altLang="fr-FR" sz="1400"/>
              <a:t>Danny Miller : </a:t>
            </a:r>
          </a:p>
          <a:p>
            <a:pPr lvl="1" eaLnBrk="1" hangingPunct="1">
              <a:lnSpc>
                <a:spcPct val="90000"/>
              </a:lnSpc>
              <a:defRPr/>
            </a:pPr>
            <a:endParaRPr lang="fr-FR" altLang="fr-FR" sz="1400"/>
          </a:p>
          <a:p>
            <a:pPr lvl="1" eaLnBrk="1" hangingPunct="1">
              <a:lnSpc>
                <a:spcPct val="90000"/>
              </a:lnSpc>
              <a:defRPr/>
            </a:pPr>
            <a:r>
              <a:rPr lang="fr-FR" altLang="fr-FR" sz="1400"/>
              <a:t>explication des faillites de certaines Entreprises qui, pourtant florissantes, ont voulu trop se développer pour accroître encore plus leurs profits. Dans son livre « Le Paradoxe d’ICARE » il explique comment cette ‘folie ascensionnelle’ pousse certains Individus ou Entreprises ou Sociétés, à vouloir toujours aller plus loin et plus haut, jusqu’à atteindre leur « Point d’Icare » et se brûler les ailes au soleil de leurs ambitions démesurées.</a:t>
            </a:r>
          </a:p>
          <a:p>
            <a:pPr lvl="1" eaLnBrk="1" hangingPunct="1">
              <a:lnSpc>
                <a:spcPct val="90000"/>
              </a:lnSpc>
              <a:defRPr/>
            </a:pPr>
            <a:endParaRPr lang="fr-FR" altLang="fr-FR" sz="1400"/>
          </a:p>
          <a:p>
            <a:pPr lvl="1" eaLnBrk="1" hangingPunct="1">
              <a:lnSpc>
                <a:spcPct val="90000"/>
              </a:lnSpc>
              <a:defRPr/>
            </a:pPr>
            <a:r>
              <a:rPr lang="fr-FR" altLang="fr-FR" sz="1400"/>
              <a:t>Exemple : ENRON</a:t>
            </a:r>
          </a:p>
        </p:txBody>
      </p:sp>
    </p:spTree>
    <p:extLst>
      <p:ext uri="{BB962C8B-B14F-4D97-AF65-F5344CB8AC3E}">
        <p14:creationId xmlns:p14="http://schemas.microsoft.com/office/powerpoint/2010/main" val="3522729986"/>
      </p:ext>
    </p:extLst>
  </p:cSld>
  <p:clrMapOvr>
    <a:overrideClrMapping bg1="dk1" tx1="lt1" bg2="dk2" tx2="lt2" accent1="accent1" accent2="accent2" accent3="accent3" accent4="accent4" accent5="accent5" accent6="accent6" hlink="hlink" folHlink="folHlink"/>
  </p:clrMapOvr>
</p:sld>
</file>

<file path=ppt/slides/slide9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2174918"/>
            <a:ext cx="10905066" cy="2508164"/>
          </a:xfrm>
          <a:prstGeom prst="rect">
            <a:avLst/>
          </a:prstGeom>
          <a:solidFill>
            <a:schemeClr val="tx1"/>
          </a:solidFill>
        </p:spPr>
      </p:pic>
    </p:spTree>
    <p:extLst>
      <p:ext uri="{BB962C8B-B14F-4D97-AF65-F5344CB8AC3E}">
        <p14:creationId xmlns:p14="http://schemas.microsoft.com/office/powerpoint/2010/main" val="4058251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3094" y="858565"/>
            <a:ext cx="7594802" cy="4993582"/>
          </a:xfrm>
          <a:prstGeom prst="rect">
            <a:avLst/>
          </a:prstGeom>
          <a:solidFill>
            <a:schemeClr val="tx1"/>
          </a:solidFill>
        </p:spPr>
      </p:pic>
    </p:spTree>
    <p:extLst>
      <p:ext uri="{BB962C8B-B14F-4D97-AF65-F5344CB8AC3E}">
        <p14:creationId xmlns:p14="http://schemas.microsoft.com/office/powerpoint/2010/main" val="727468044"/>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TotalTime>
  <Words>5858</Words>
  <Application>Microsoft Office PowerPoint</Application>
  <PresentationFormat>Grand écran</PresentationFormat>
  <Paragraphs>624</Paragraphs>
  <Slides>96</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96</vt:i4>
      </vt:variant>
    </vt:vector>
  </HeadingPairs>
  <TitlesOfParts>
    <vt:vector size="104" baseType="lpstr">
      <vt:lpstr>Arial</vt:lpstr>
      <vt:lpstr>Century Gothic</vt:lpstr>
      <vt:lpstr>Tahoma</vt:lpstr>
      <vt:lpstr>Times New Roman</vt:lpstr>
      <vt:lpstr>Verdana</vt:lpstr>
      <vt:lpstr>Wingdings</vt:lpstr>
      <vt:lpstr>Wingdings 3</vt:lpstr>
      <vt:lpstr>Brin</vt:lpstr>
      <vt:lpstr>Création d’entreprise</vt:lpstr>
      <vt:lpstr>Lionel Maltese Enseignant - Chercheur – Entrepreneur ? </vt:lpstr>
      <vt:lpstr>Règles du jeu </vt:lpstr>
      <vt:lpstr>Créer son entreprise ?</vt:lpstr>
      <vt:lpstr>Pourquoi ?</vt:lpstr>
      <vt:lpstr>Business in ? </vt:lpstr>
      <vt:lpstr>Déroulement séances de TD</vt:lpstr>
      <vt:lpstr>TD/TP : 7 séances de 2H</vt:lpstr>
      <vt:lpstr>Questions / débats avec l’amphi</vt:lpstr>
      <vt:lpstr>LA CHANCE : QUELLE STRATEGIE ?</vt:lpstr>
      <vt:lpstr>Présentation PowerPoint</vt:lpstr>
      <vt:lpstr>Présentation PowerPoint</vt:lpstr>
      <vt:lpstr>Présentation PowerPoint</vt:lpstr>
      <vt:lpstr>Création d’entreprise  1ères notions globales</vt:lpstr>
      <vt:lpstr>L’idée ?</vt:lpstr>
      <vt:lpstr>Sources documentaires</vt:lpstr>
      <vt:lpstr>I Trouver le bonne idée</vt:lpstr>
      <vt:lpstr>II Le bon moment</vt:lpstr>
      <vt:lpstr>III Assurer les bons moyens</vt:lpstr>
      <vt:lpstr>Boîte à idées  </vt:lpstr>
      <vt:lpstr>Présentation PowerPoint</vt:lpstr>
      <vt:lpstr>Présentation PowerPoint</vt:lpstr>
      <vt:lpstr>La clé : le besoin </vt:lpstr>
      <vt:lpstr>Présentation PowerPoint</vt:lpstr>
      <vt:lpstr>Présentation PowerPoint</vt:lpstr>
      <vt:lpstr>Comment ?</vt:lpstr>
      <vt:lpstr>I La démarche d’entreprendre</vt:lpstr>
      <vt:lpstr>Définition</vt:lpstr>
      <vt:lpstr>Processus de création d’une entreprise</vt:lpstr>
      <vt:lpstr>Avant la création : se poser des questions ?</vt:lpstr>
      <vt:lpstr>Typologies de l’entrepreneur</vt:lpstr>
      <vt:lpstr>Création d’entreprise = projet</vt:lpstr>
      <vt:lpstr>Projet de création d’une entreprise :  « phases et grandes étapes »</vt:lpstr>
      <vt:lpstr>A. La phase d’étude</vt:lpstr>
      <vt:lpstr>Quelques exemples  </vt:lpstr>
      <vt:lpstr>Produits nés par accident !</vt:lpstr>
      <vt:lpstr>Produits nés par accident ! (suite)</vt:lpstr>
      <vt:lpstr>Attention : analyser les contraintes liées au projet !</vt:lpstr>
      <vt:lpstr>Différents types de contraintes (1)</vt:lpstr>
      <vt:lpstr>Différents types de contraintes (2)</vt:lpstr>
      <vt:lpstr>Différents types de contraintes (3) </vt:lpstr>
      <vt:lpstr>Différents types de contraintes (4)</vt:lpstr>
      <vt:lpstr>Business Plan – Business Model</vt:lpstr>
      <vt:lpstr>Différence Business Plan / Business Model </vt:lpstr>
      <vt:lpstr>Les 3 piliers d’un Business Model</vt:lpstr>
      <vt:lpstr>Les 3 piliers d’un Business Model (Lehmann-Ortega, Musikas, Schoettl)</vt:lpstr>
      <vt:lpstr>Exemple d’une compagnie aérienne low-cost</vt:lpstr>
      <vt:lpstr>BILAN : choix d’un environnement conditionnant le succès</vt:lpstr>
      <vt:lpstr>Réponse à un besoin réel </vt:lpstr>
      <vt:lpstr>Préférez les besoins physiologiques</vt:lpstr>
      <vt:lpstr>Réponse à une demande commerciale</vt:lpstr>
      <vt:lpstr>D’une façon unique</vt:lpstr>
      <vt:lpstr>Un marché en croissance</vt:lpstr>
      <vt:lpstr>B. La phase de réalisation</vt:lpstr>
      <vt:lpstr>ETUDE COMMERCIALE</vt:lpstr>
      <vt:lpstr>Etude commerciale : le marché (1)</vt:lpstr>
      <vt:lpstr>Etude commerciale : le marché (2)</vt:lpstr>
      <vt:lpstr>Etude commerciale : le marché (3)</vt:lpstr>
      <vt:lpstr>Définir ma stratégie</vt:lpstr>
      <vt:lpstr>Choisir les actions commerciales</vt:lpstr>
      <vt:lpstr>ETUDE FINANCIERE</vt:lpstr>
      <vt:lpstr>Démarche : répondre à 4 questions</vt:lpstr>
      <vt:lpstr>Notions financières de base</vt:lpstr>
      <vt:lpstr>Investissement et trésorerie</vt:lpstr>
      <vt:lpstr>Déséquilibre de trésorerie</vt:lpstr>
      <vt:lpstr>Cinq à sept ans pour atteindre l’équilibre</vt:lpstr>
      <vt:lpstr>Point mort : seuil de rentabilité</vt:lpstr>
      <vt:lpstr>Calcul</vt:lpstr>
      <vt:lpstr>Calcul (suite)</vt:lpstr>
      <vt:lpstr>Bilan : calcul du seuil de rentabilité</vt:lpstr>
      <vt:lpstr>Etude juridique</vt:lpstr>
      <vt:lpstr>Quel modèle d’entreprise a-t-on envie de créer ?</vt:lpstr>
      <vt:lpstr>Structure et activité</vt:lpstr>
      <vt:lpstr>Structure et activité (suite)</vt:lpstr>
      <vt:lpstr>Choix de la structure</vt:lpstr>
      <vt:lpstr>Présentation PowerPoint</vt:lpstr>
      <vt:lpstr>Présentation PowerPoint</vt:lpstr>
      <vt:lpstr>Présentation PowerPoint</vt:lpstr>
      <vt:lpstr>Les principaux critères de choix</vt:lpstr>
      <vt:lpstr>Analyse de l’évolution d’activité en longue période : l’exploitation  (phase 3 : l’activité)</vt:lpstr>
      <vt:lpstr>Différents stades de l’évolution de l’activité</vt:lpstr>
      <vt:lpstr>Stade I : la conception-création  </vt:lpstr>
      <vt:lpstr>Stade I : la conception-création (suite)</vt:lpstr>
      <vt:lpstr>Stade II : la survie </vt:lpstr>
      <vt:lpstr>Stade II : la survie (suite)</vt:lpstr>
      <vt:lpstr>Stade III : la rentabilité-stabilisation </vt:lpstr>
      <vt:lpstr>Stade III : la rentabilité-stabilisation (suite)</vt:lpstr>
      <vt:lpstr>Stade IV : la rentabilité-croissance </vt:lpstr>
      <vt:lpstr>Stade IV : la rentabilité-croissance (suite)</vt:lpstr>
      <vt:lpstr>Stade V : le décollage </vt:lpstr>
      <vt:lpstr>Stade V : le décollage (suite)</vt:lpstr>
      <vt:lpstr>Stade VI : la maturité </vt:lpstr>
      <vt:lpstr>Stade VI : la maturité (suite)</vt:lpstr>
      <vt:lpstr>Paradoxe d’Icare (Danny Miller)</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Création d’entreprise</dc:title>
  <dc:creator>Lionel Maltese</dc:creator>
  <cp:lastModifiedBy>Lionel Maltese</cp:lastModifiedBy>
  <cp:revision>3</cp:revision>
  <dcterms:created xsi:type="dcterms:W3CDTF">2019-08-26T07:16:29Z</dcterms:created>
  <dcterms:modified xsi:type="dcterms:W3CDTF">2019-08-26T07:19:16Z</dcterms:modified>
</cp:coreProperties>
</file>