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4" r:id="rId3"/>
    <p:sldId id="283" r:id="rId4"/>
    <p:sldId id="297" r:id="rId5"/>
    <p:sldId id="284" r:id="rId6"/>
    <p:sldId id="285" r:id="rId7"/>
    <p:sldId id="295" r:id="rId8"/>
    <p:sldId id="287" r:id="rId9"/>
    <p:sldId id="292" r:id="rId10"/>
    <p:sldId id="296" r:id="rId11"/>
    <p:sldId id="293" r:id="rId12"/>
    <p:sldId id="268" r:id="rId13"/>
    <p:sldId id="269" r:id="rId14"/>
    <p:sldId id="270" r:id="rId15"/>
    <p:sldId id="271" r:id="rId16"/>
    <p:sldId id="273" r:id="rId17"/>
    <p:sldId id="274" r:id="rId18"/>
    <p:sldId id="277" r:id="rId19"/>
    <p:sldId id="278" r:id="rId20"/>
    <p:sldId id="282" r:id="rId21"/>
    <p:sldId id="257" r:id="rId22"/>
    <p:sldId id="258" r:id="rId23"/>
    <p:sldId id="259" r:id="rId24"/>
    <p:sldId id="260" r:id="rId25"/>
    <p:sldId id="261" r:id="rId26"/>
    <p:sldId id="262" r:id="rId27"/>
    <p:sldId id="263" r:id="rId28"/>
    <p:sldId id="264" r:id="rId29"/>
    <p:sldId id="265" r:id="rId30"/>
    <p:sldId id="266" r:id="rId31"/>
    <p:sldId id="29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6.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9.png"/><Relationship Id="rId7"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9.png"/><Relationship Id="rId7"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21D801-F3D5-48D0-B236-A23D4E9C8102}" type="doc">
      <dgm:prSet loTypeId="urn:microsoft.com/office/officeart/2005/8/layout/process4" loCatId="process" qsTypeId="urn:microsoft.com/office/officeart/2005/8/quickstyle/simple1" qsCatId="simple" csTypeId="urn:microsoft.com/office/officeart/2005/8/colors/accent2_2" csCatId="accent2"/>
      <dgm:spPr/>
      <dgm:t>
        <a:bodyPr/>
        <a:lstStyle/>
        <a:p>
          <a:endParaRPr lang="en-US"/>
        </a:p>
      </dgm:t>
    </dgm:pt>
    <dgm:pt modelId="{C826E28F-312E-425B-B831-26CAEDA7BF36}">
      <dgm:prSet/>
      <dgm:spPr/>
      <dgm:t>
        <a:bodyPr/>
        <a:lstStyle/>
        <a:p>
          <a:r>
            <a:rPr lang="fr-FR"/>
            <a:t>Du grec </a:t>
          </a:r>
          <a:r>
            <a:rPr lang="fr-FR" i="1"/>
            <a:t>strategia</a:t>
          </a:r>
          <a:r>
            <a:rPr lang="fr-FR"/>
            <a:t>, la stratégie est l’art de celui qui mène les armées au combat. </a:t>
          </a:r>
          <a:endParaRPr lang="en-US"/>
        </a:p>
      </dgm:t>
    </dgm:pt>
    <dgm:pt modelId="{69685011-2EC8-4CE8-822A-BF5799194306}" type="parTrans" cxnId="{56BD95BF-BF4E-4B65-A2DE-A84F4E37FAD7}">
      <dgm:prSet/>
      <dgm:spPr/>
      <dgm:t>
        <a:bodyPr/>
        <a:lstStyle/>
        <a:p>
          <a:endParaRPr lang="en-US"/>
        </a:p>
      </dgm:t>
    </dgm:pt>
    <dgm:pt modelId="{FE52DA49-05BA-405B-9015-092FB6A497D5}" type="sibTrans" cxnId="{56BD95BF-BF4E-4B65-A2DE-A84F4E37FAD7}">
      <dgm:prSet/>
      <dgm:spPr/>
      <dgm:t>
        <a:bodyPr/>
        <a:lstStyle/>
        <a:p>
          <a:endParaRPr lang="en-US"/>
        </a:p>
      </dgm:t>
    </dgm:pt>
    <dgm:pt modelId="{D6DFE212-CCE1-40A8-B017-7F411C8BCF82}">
      <dgm:prSet/>
      <dgm:spPr/>
      <dgm:t>
        <a:bodyPr/>
        <a:lstStyle/>
        <a:p>
          <a:r>
            <a:rPr lang="fr-FR"/>
            <a:t>Sun Tse (L’art de la guerre) </a:t>
          </a:r>
          <a:endParaRPr lang="en-US"/>
        </a:p>
      </dgm:t>
    </dgm:pt>
    <dgm:pt modelId="{BCE059BB-0A49-4DDE-AC10-1B1E0538368D}" type="parTrans" cxnId="{BDB23A60-F120-48EB-9711-D4D758DD5B48}">
      <dgm:prSet/>
      <dgm:spPr/>
      <dgm:t>
        <a:bodyPr/>
        <a:lstStyle/>
        <a:p>
          <a:endParaRPr lang="en-US"/>
        </a:p>
      </dgm:t>
    </dgm:pt>
    <dgm:pt modelId="{69D19DC2-0D15-4F44-8238-0BBF53ECC370}" type="sibTrans" cxnId="{BDB23A60-F120-48EB-9711-D4D758DD5B48}">
      <dgm:prSet/>
      <dgm:spPr/>
      <dgm:t>
        <a:bodyPr/>
        <a:lstStyle/>
        <a:p>
          <a:endParaRPr lang="en-US"/>
        </a:p>
      </dgm:t>
    </dgm:pt>
    <dgm:pt modelId="{9670D89D-61FF-40B6-B593-3E551D0ACFDC}" type="pres">
      <dgm:prSet presAssocID="{D121D801-F3D5-48D0-B236-A23D4E9C8102}" presName="Name0" presStyleCnt="0">
        <dgm:presLayoutVars>
          <dgm:dir/>
          <dgm:animLvl val="lvl"/>
          <dgm:resizeHandles val="exact"/>
        </dgm:presLayoutVars>
      </dgm:prSet>
      <dgm:spPr/>
    </dgm:pt>
    <dgm:pt modelId="{B7D5A5E3-21FC-4F33-AA78-EB8DAB4C98DF}" type="pres">
      <dgm:prSet presAssocID="{D6DFE212-CCE1-40A8-B017-7F411C8BCF82}" presName="boxAndChildren" presStyleCnt="0"/>
      <dgm:spPr/>
    </dgm:pt>
    <dgm:pt modelId="{4E522D63-F8E4-48F1-BBBA-67455A8894B7}" type="pres">
      <dgm:prSet presAssocID="{D6DFE212-CCE1-40A8-B017-7F411C8BCF82}" presName="parentTextBox" presStyleLbl="node1" presStyleIdx="0" presStyleCnt="2"/>
      <dgm:spPr/>
    </dgm:pt>
    <dgm:pt modelId="{A990969B-B058-496C-ADBC-B07D6EE282E4}" type="pres">
      <dgm:prSet presAssocID="{FE52DA49-05BA-405B-9015-092FB6A497D5}" presName="sp" presStyleCnt="0"/>
      <dgm:spPr/>
    </dgm:pt>
    <dgm:pt modelId="{B5315F8A-BFDA-41DF-AA94-7337D19110FA}" type="pres">
      <dgm:prSet presAssocID="{C826E28F-312E-425B-B831-26CAEDA7BF36}" presName="arrowAndChildren" presStyleCnt="0"/>
      <dgm:spPr/>
    </dgm:pt>
    <dgm:pt modelId="{02B19722-FAC3-43BC-994A-41A31E4DEA19}" type="pres">
      <dgm:prSet presAssocID="{C826E28F-312E-425B-B831-26CAEDA7BF36}" presName="parentTextArrow" presStyleLbl="node1" presStyleIdx="1" presStyleCnt="2"/>
      <dgm:spPr/>
    </dgm:pt>
  </dgm:ptLst>
  <dgm:cxnLst>
    <dgm:cxn modelId="{89E48922-DE86-4F65-B61B-E6A0088B8813}" type="presOf" srcId="{C826E28F-312E-425B-B831-26CAEDA7BF36}" destId="{02B19722-FAC3-43BC-994A-41A31E4DEA19}" srcOrd="0" destOrd="0" presId="urn:microsoft.com/office/officeart/2005/8/layout/process4"/>
    <dgm:cxn modelId="{BDB23A60-F120-48EB-9711-D4D758DD5B48}" srcId="{D121D801-F3D5-48D0-B236-A23D4E9C8102}" destId="{D6DFE212-CCE1-40A8-B017-7F411C8BCF82}" srcOrd="1" destOrd="0" parTransId="{BCE059BB-0A49-4DDE-AC10-1B1E0538368D}" sibTransId="{69D19DC2-0D15-4F44-8238-0BBF53ECC370}"/>
    <dgm:cxn modelId="{B140458A-A3F2-49F0-A6A8-522FD09B2BB1}" type="presOf" srcId="{D6DFE212-CCE1-40A8-B017-7F411C8BCF82}" destId="{4E522D63-F8E4-48F1-BBBA-67455A8894B7}" srcOrd="0" destOrd="0" presId="urn:microsoft.com/office/officeart/2005/8/layout/process4"/>
    <dgm:cxn modelId="{4488B3B1-F352-4BBA-8F78-190F30795917}" type="presOf" srcId="{D121D801-F3D5-48D0-B236-A23D4E9C8102}" destId="{9670D89D-61FF-40B6-B593-3E551D0ACFDC}" srcOrd="0" destOrd="0" presId="urn:microsoft.com/office/officeart/2005/8/layout/process4"/>
    <dgm:cxn modelId="{56BD95BF-BF4E-4B65-A2DE-A84F4E37FAD7}" srcId="{D121D801-F3D5-48D0-B236-A23D4E9C8102}" destId="{C826E28F-312E-425B-B831-26CAEDA7BF36}" srcOrd="0" destOrd="0" parTransId="{69685011-2EC8-4CE8-822A-BF5799194306}" sibTransId="{FE52DA49-05BA-405B-9015-092FB6A497D5}"/>
    <dgm:cxn modelId="{2024E57C-56C0-40CD-A7D3-3E8B2AFF9F5C}" type="presParOf" srcId="{9670D89D-61FF-40B6-B593-3E551D0ACFDC}" destId="{B7D5A5E3-21FC-4F33-AA78-EB8DAB4C98DF}" srcOrd="0" destOrd="0" presId="urn:microsoft.com/office/officeart/2005/8/layout/process4"/>
    <dgm:cxn modelId="{534D2232-9D8D-464E-B519-AA8132CE6E08}" type="presParOf" srcId="{B7D5A5E3-21FC-4F33-AA78-EB8DAB4C98DF}" destId="{4E522D63-F8E4-48F1-BBBA-67455A8894B7}" srcOrd="0" destOrd="0" presId="urn:microsoft.com/office/officeart/2005/8/layout/process4"/>
    <dgm:cxn modelId="{96830543-8229-485C-A18B-FDA21940DA30}" type="presParOf" srcId="{9670D89D-61FF-40B6-B593-3E551D0ACFDC}" destId="{A990969B-B058-496C-ADBC-B07D6EE282E4}" srcOrd="1" destOrd="0" presId="urn:microsoft.com/office/officeart/2005/8/layout/process4"/>
    <dgm:cxn modelId="{AF10B607-BD3A-4711-BD4B-FE7AA6577E88}" type="presParOf" srcId="{9670D89D-61FF-40B6-B593-3E551D0ACFDC}" destId="{B5315F8A-BFDA-41DF-AA94-7337D19110FA}" srcOrd="2" destOrd="0" presId="urn:microsoft.com/office/officeart/2005/8/layout/process4"/>
    <dgm:cxn modelId="{3078F023-647E-4ACA-9280-4EADAC9EF41D}" type="presParOf" srcId="{B5315F8A-BFDA-41DF-AA94-7337D19110FA}" destId="{02B19722-FAC3-43BC-994A-41A31E4DEA1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55D1F7-FFCE-4EF5-83FA-74FA6643E7E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66AD1FA-C1BF-4E6A-A7EB-434A097F6B49}">
      <dgm:prSet/>
      <dgm:spPr/>
      <dgm:t>
        <a:bodyPr/>
        <a:lstStyle/>
        <a:p>
          <a:r>
            <a:rPr lang="fr-FR"/>
            <a:t>Le reflet d’une petit structure type PME-PMI est souvent celui de son  dirigeant (et de son réseau social)</a:t>
          </a:r>
          <a:endParaRPr lang="en-US"/>
        </a:p>
      </dgm:t>
    </dgm:pt>
    <dgm:pt modelId="{401A183A-F581-480A-B8D2-B6CE56EE30B2}" type="parTrans" cxnId="{97DEA6BF-2E4D-407E-9582-71F8835B4177}">
      <dgm:prSet/>
      <dgm:spPr/>
      <dgm:t>
        <a:bodyPr/>
        <a:lstStyle/>
        <a:p>
          <a:endParaRPr lang="en-US"/>
        </a:p>
      </dgm:t>
    </dgm:pt>
    <dgm:pt modelId="{039228A9-E9F4-4715-B441-BEC4D63062A6}" type="sibTrans" cxnId="{97DEA6BF-2E4D-407E-9582-71F8835B4177}">
      <dgm:prSet/>
      <dgm:spPr/>
      <dgm:t>
        <a:bodyPr/>
        <a:lstStyle/>
        <a:p>
          <a:endParaRPr lang="en-US"/>
        </a:p>
      </dgm:t>
    </dgm:pt>
    <dgm:pt modelId="{70DA74AF-FD70-4680-BE4A-3245B0EE43C8}">
      <dgm:prSet/>
      <dgm:spPr/>
      <dgm:t>
        <a:bodyPr/>
        <a:lstStyle/>
        <a:p>
          <a:r>
            <a:rPr lang="fr-FR"/>
            <a:t>Les PME-PMI n’ayant pas, la plupart des cas, des cellules dédiées à leur stratégie, comment décide-t-on le long terme dans ce type d’entreprise ?  </a:t>
          </a:r>
          <a:endParaRPr lang="en-US"/>
        </a:p>
      </dgm:t>
    </dgm:pt>
    <dgm:pt modelId="{90A68FA0-FC7C-43B4-AEDA-81BADCF6D30A}" type="parTrans" cxnId="{D8178DA8-7E1E-41DE-A77A-FB9F596D35CA}">
      <dgm:prSet/>
      <dgm:spPr/>
      <dgm:t>
        <a:bodyPr/>
        <a:lstStyle/>
        <a:p>
          <a:endParaRPr lang="en-US"/>
        </a:p>
      </dgm:t>
    </dgm:pt>
    <dgm:pt modelId="{7CCBB517-40C3-4035-B991-92C0540BD601}" type="sibTrans" cxnId="{D8178DA8-7E1E-41DE-A77A-FB9F596D35CA}">
      <dgm:prSet/>
      <dgm:spPr/>
      <dgm:t>
        <a:bodyPr/>
        <a:lstStyle/>
        <a:p>
          <a:endParaRPr lang="en-US"/>
        </a:p>
      </dgm:t>
    </dgm:pt>
    <dgm:pt modelId="{4C032362-05D1-4A7B-BFF5-C70C5D2B3CC5}" type="pres">
      <dgm:prSet presAssocID="{DA55D1F7-FFCE-4EF5-83FA-74FA6643E7E2}" presName="root" presStyleCnt="0">
        <dgm:presLayoutVars>
          <dgm:dir/>
          <dgm:resizeHandles val="exact"/>
        </dgm:presLayoutVars>
      </dgm:prSet>
      <dgm:spPr/>
    </dgm:pt>
    <dgm:pt modelId="{B5645C32-293E-4ABA-9987-F1D89043FBF9}" type="pres">
      <dgm:prSet presAssocID="{166AD1FA-C1BF-4E6A-A7EB-434A097F6B49}" presName="compNode" presStyleCnt="0"/>
      <dgm:spPr/>
    </dgm:pt>
    <dgm:pt modelId="{6DA7383C-9D1F-4656-A881-1FF92A2D261D}" type="pres">
      <dgm:prSet presAssocID="{166AD1FA-C1BF-4E6A-A7EB-434A097F6B49}" presName="bgRect" presStyleLbl="bgShp" presStyleIdx="0" presStyleCnt="2"/>
      <dgm:spPr/>
    </dgm:pt>
    <dgm:pt modelId="{A2A762F4-A0EB-44B8-8DF6-36B1DA23ABD3}" type="pres">
      <dgm:prSet presAssocID="{166AD1FA-C1BF-4E6A-A7EB-434A097F6B4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F8AE891D-BF65-438B-A029-2C29B2CAAFC2}" type="pres">
      <dgm:prSet presAssocID="{166AD1FA-C1BF-4E6A-A7EB-434A097F6B49}" presName="spaceRect" presStyleCnt="0"/>
      <dgm:spPr/>
    </dgm:pt>
    <dgm:pt modelId="{D63BAA6F-AA1F-40C5-9A74-83FACAB6127E}" type="pres">
      <dgm:prSet presAssocID="{166AD1FA-C1BF-4E6A-A7EB-434A097F6B49}" presName="parTx" presStyleLbl="revTx" presStyleIdx="0" presStyleCnt="2">
        <dgm:presLayoutVars>
          <dgm:chMax val="0"/>
          <dgm:chPref val="0"/>
        </dgm:presLayoutVars>
      </dgm:prSet>
      <dgm:spPr/>
    </dgm:pt>
    <dgm:pt modelId="{1C2BA307-3BC5-4950-88BD-1FB40E5373EE}" type="pres">
      <dgm:prSet presAssocID="{039228A9-E9F4-4715-B441-BEC4D63062A6}" presName="sibTrans" presStyleCnt="0"/>
      <dgm:spPr/>
    </dgm:pt>
    <dgm:pt modelId="{B143D61D-88BF-482D-882D-635DE3D7A6FB}" type="pres">
      <dgm:prSet presAssocID="{70DA74AF-FD70-4680-BE4A-3245B0EE43C8}" presName="compNode" presStyleCnt="0"/>
      <dgm:spPr/>
    </dgm:pt>
    <dgm:pt modelId="{C895C16A-2737-48B2-BF60-4D4261A1256C}" type="pres">
      <dgm:prSet presAssocID="{70DA74AF-FD70-4680-BE4A-3245B0EE43C8}" presName="bgRect" presStyleLbl="bgShp" presStyleIdx="1" presStyleCnt="2"/>
      <dgm:spPr/>
    </dgm:pt>
    <dgm:pt modelId="{C74315A6-BA5E-4DA0-8400-5DB5B518CA96}" type="pres">
      <dgm:prSet presAssocID="{70DA74AF-FD70-4680-BE4A-3245B0EE43C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58855D4A-0C6C-4483-8C66-0FD1F5630F5E}" type="pres">
      <dgm:prSet presAssocID="{70DA74AF-FD70-4680-BE4A-3245B0EE43C8}" presName="spaceRect" presStyleCnt="0"/>
      <dgm:spPr/>
    </dgm:pt>
    <dgm:pt modelId="{6F87A57F-D76A-49F0-8F74-1297C75CA7E8}" type="pres">
      <dgm:prSet presAssocID="{70DA74AF-FD70-4680-BE4A-3245B0EE43C8}" presName="parTx" presStyleLbl="revTx" presStyleIdx="1" presStyleCnt="2">
        <dgm:presLayoutVars>
          <dgm:chMax val="0"/>
          <dgm:chPref val="0"/>
        </dgm:presLayoutVars>
      </dgm:prSet>
      <dgm:spPr/>
    </dgm:pt>
  </dgm:ptLst>
  <dgm:cxnLst>
    <dgm:cxn modelId="{1727A226-551D-4CCF-85DE-4C3674485319}" type="presOf" srcId="{70DA74AF-FD70-4680-BE4A-3245B0EE43C8}" destId="{6F87A57F-D76A-49F0-8F74-1297C75CA7E8}" srcOrd="0" destOrd="0" presId="urn:microsoft.com/office/officeart/2018/2/layout/IconVerticalSolidList"/>
    <dgm:cxn modelId="{45E23741-264C-45B3-9FEF-58F7F84CD186}" type="presOf" srcId="{DA55D1F7-FFCE-4EF5-83FA-74FA6643E7E2}" destId="{4C032362-05D1-4A7B-BFF5-C70C5D2B3CC5}" srcOrd="0" destOrd="0" presId="urn:microsoft.com/office/officeart/2018/2/layout/IconVerticalSolidList"/>
    <dgm:cxn modelId="{8CD31896-2C8E-4B56-A91F-76C08C9689D0}" type="presOf" srcId="{166AD1FA-C1BF-4E6A-A7EB-434A097F6B49}" destId="{D63BAA6F-AA1F-40C5-9A74-83FACAB6127E}" srcOrd="0" destOrd="0" presId="urn:microsoft.com/office/officeart/2018/2/layout/IconVerticalSolidList"/>
    <dgm:cxn modelId="{D8178DA8-7E1E-41DE-A77A-FB9F596D35CA}" srcId="{DA55D1F7-FFCE-4EF5-83FA-74FA6643E7E2}" destId="{70DA74AF-FD70-4680-BE4A-3245B0EE43C8}" srcOrd="1" destOrd="0" parTransId="{90A68FA0-FC7C-43B4-AEDA-81BADCF6D30A}" sibTransId="{7CCBB517-40C3-4035-B991-92C0540BD601}"/>
    <dgm:cxn modelId="{97DEA6BF-2E4D-407E-9582-71F8835B4177}" srcId="{DA55D1F7-FFCE-4EF5-83FA-74FA6643E7E2}" destId="{166AD1FA-C1BF-4E6A-A7EB-434A097F6B49}" srcOrd="0" destOrd="0" parTransId="{401A183A-F581-480A-B8D2-B6CE56EE30B2}" sibTransId="{039228A9-E9F4-4715-B441-BEC4D63062A6}"/>
    <dgm:cxn modelId="{9C17CF01-2E28-4AE7-BEB1-165D43CE2B15}" type="presParOf" srcId="{4C032362-05D1-4A7B-BFF5-C70C5D2B3CC5}" destId="{B5645C32-293E-4ABA-9987-F1D89043FBF9}" srcOrd="0" destOrd="0" presId="urn:microsoft.com/office/officeart/2018/2/layout/IconVerticalSolidList"/>
    <dgm:cxn modelId="{4B5D1597-2BF8-4E79-981F-8D9D443793DA}" type="presParOf" srcId="{B5645C32-293E-4ABA-9987-F1D89043FBF9}" destId="{6DA7383C-9D1F-4656-A881-1FF92A2D261D}" srcOrd="0" destOrd="0" presId="urn:microsoft.com/office/officeart/2018/2/layout/IconVerticalSolidList"/>
    <dgm:cxn modelId="{2E6F38B1-877C-4710-BBF1-C7EB32754DD7}" type="presParOf" srcId="{B5645C32-293E-4ABA-9987-F1D89043FBF9}" destId="{A2A762F4-A0EB-44B8-8DF6-36B1DA23ABD3}" srcOrd="1" destOrd="0" presId="urn:microsoft.com/office/officeart/2018/2/layout/IconVerticalSolidList"/>
    <dgm:cxn modelId="{DA15C555-1CFE-4E17-936E-629704FAC09F}" type="presParOf" srcId="{B5645C32-293E-4ABA-9987-F1D89043FBF9}" destId="{F8AE891D-BF65-438B-A029-2C29B2CAAFC2}" srcOrd="2" destOrd="0" presId="urn:microsoft.com/office/officeart/2018/2/layout/IconVerticalSolidList"/>
    <dgm:cxn modelId="{8C8ED768-A7B1-4657-95A4-5F05D13BE830}" type="presParOf" srcId="{B5645C32-293E-4ABA-9987-F1D89043FBF9}" destId="{D63BAA6F-AA1F-40C5-9A74-83FACAB6127E}" srcOrd="3" destOrd="0" presId="urn:microsoft.com/office/officeart/2018/2/layout/IconVerticalSolidList"/>
    <dgm:cxn modelId="{07B9F68F-C76C-4C47-86E5-FC5D97BE71B4}" type="presParOf" srcId="{4C032362-05D1-4A7B-BFF5-C70C5D2B3CC5}" destId="{1C2BA307-3BC5-4950-88BD-1FB40E5373EE}" srcOrd="1" destOrd="0" presId="urn:microsoft.com/office/officeart/2018/2/layout/IconVerticalSolidList"/>
    <dgm:cxn modelId="{F54134D8-FB97-4175-ADF7-854D1AF90E2C}" type="presParOf" srcId="{4C032362-05D1-4A7B-BFF5-C70C5D2B3CC5}" destId="{B143D61D-88BF-482D-882D-635DE3D7A6FB}" srcOrd="2" destOrd="0" presId="urn:microsoft.com/office/officeart/2018/2/layout/IconVerticalSolidList"/>
    <dgm:cxn modelId="{DF1AE0BA-7B16-44DC-9493-37C4A7D94F1B}" type="presParOf" srcId="{B143D61D-88BF-482D-882D-635DE3D7A6FB}" destId="{C895C16A-2737-48B2-BF60-4D4261A1256C}" srcOrd="0" destOrd="0" presId="urn:microsoft.com/office/officeart/2018/2/layout/IconVerticalSolidList"/>
    <dgm:cxn modelId="{8987A3B6-FC5F-428F-9AB2-B3262280CD0B}" type="presParOf" srcId="{B143D61D-88BF-482D-882D-635DE3D7A6FB}" destId="{C74315A6-BA5E-4DA0-8400-5DB5B518CA96}" srcOrd="1" destOrd="0" presId="urn:microsoft.com/office/officeart/2018/2/layout/IconVerticalSolidList"/>
    <dgm:cxn modelId="{4893A186-C8C9-497E-928F-8BD98713A0D5}" type="presParOf" srcId="{B143D61D-88BF-482D-882D-635DE3D7A6FB}" destId="{58855D4A-0C6C-4483-8C66-0FD1F5630F5E}" srcOrd="2" destOrd="0" presId="urn:microsoft.com/office/officeart/2018/2/layout/IconVerticalSolidList"/>
    <dgm:cxn modelId="{DEF9ECEC-B9D4-4EDF-A853-C9E37576F883}" type="presParOf" srcId="{B143D61D-88BF-482D-882D-635DE3D7A6FB}" destId="{6F87A57F-D76A-49F0-8F74-1297C75CA7E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19D85B-24EA-4F1F-B08D-5D90965A35F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55A21F4-C8C1-42ED-99F1-C3E86F69E40E}">
      <dgm:prSet/>
      <dgm:spPr/>
      <dgm:t>
        <a:bodyPr/>
        <a:lstStyle/>
        <a:p>
          <a:r>
            <a:rPr lang="fr-FR"/>
            <a:t>Envisager le management d’une entreprise comme la gestion d’un portefeuille d’activités</a:t>
          </a:r>
          <a:endParaRPr lang="en-US"/>
        </a:p>
      </dgm:t>
    </dgm:pt>
    <dgm:pt modelId="{297FC945-5237-43DF-A8D4-4E26752DCD4D}" type="parTrans" cxnId="{26B5ECCA-F15D-4E45-8729-5B86F5260335}">
      <dgm:prSet/>
      <dgm:spPr/>
      <dgm:t>
        <a:bodyPr/>
        <a:lstStyle/>
        <a:p>
          <a:endParaRPr lang="en-US"/>
        </a:p>
      </dgm:t>
    </dgm:pt>
    <dgm:pt modelId="{644B6A1A-E399-4AC7-9B80-795F6F4D1929}" type="sibTrans" cxnId="{26B5ECCA-F15D-4E45-8729-5B86F5260335}">
      <dgm:prSet/>
      <dgm:spPr/>
      <dgm:t>
        <a:bodyPr/>
        <a:lstStyle/>
        <a:p>
          <a:endParaRPr lang="en-US"/>
        </a:p>
      </dgm:t>
    </dgm:pt>
    <dgm:pt modelId="{5FDCB59D-DE13-414B-BA99-C71912887DB6}">
      <dgm:prSet/>
      <dgm:spPr/>
      <dgm:t>
        <a:bodyPr/>
        <a:lstStyle/>
        <a:p>
          <a:r>
            <a:rPr lang="fr-FR"/>
            <a:t>Anticiper le potentiel de profit représenté par chaque activité : imaginer des scenarii d’évolution pour chaque marché et les coûts qui y sont rattachés.</a:t>
          </a:r>
          <a:endParaRPr lang="en-US"/>
        </a:p>
      </dgm:t>
    </dgm:pt>
    <dgm:pt modelId="{B7DBD95B-9AF1-431E-9024-A9A3E307BD67}" type="parTrans" cxnId="{525D8110-01A6-4973-984B-41CC24B1DB72}">
      <dgm:prSet/>
      <dgm:spPr/>
      <dgm:t>
        <a:bodyPr/>
        <a:lstStyle/>
        <a:p>
          <a:endParaRPr lang="en-US"/>
        </a:p>
      </dgm:t>
    </dgm:pt>
    <dgm:pt modelId="{94A8FCB4-F795-4C51-BAC5-FCA534DC9F1A}" type="sibTrans" cxnId="{525D8110-01A6-4973-984B-41CC24B1DB72}">
      <dgm:prSet/>
      <dgm:spPr/>
      <dgm:t>
        <a:bodyPr/>
        <a:lstStyle/>
        <a:p>
          <a:endParaRPr lang="en-US"/>
        </a:p>
      </dgm:t>
    </dgm:pt>
    <dgm:pt modelId="{50626F3F-A9F3-44CD-8E8B-AF5C3922785B}">
      <dgm:prSet/>
      <dgm:spPr/>
      <dgm:t>
        <a:bodyPr/>
        <a:lstStyle/>
        <a:p>
          <a:r>
            <a:rPr lang="fr-FR"/>
            <a:t>Stratégie : pour chaque activité il faut un plan de bataille adapté aux objectifs à LT.</a:t>
          </a:r>
          <a:endParaRPr lang="en-US"/>
        </a:p>
      </dgm:t>
    </dgm:pt>
    <dgm:pt modelId="{4F226FF5-9458-4700-B009-FAB77DA2A04C}" type="parTrans" cxnId="{ED706A3A-3C9B-487E-8366-427B6F574B29}">
      <dgm:prSet/>
      <dgm:spPr/>
      <dgm:t>
        <a:bodyPr/>
        <a:lstStyle/>
        <a:p>
          <a:endParaRPr lang="en-US"/>
        </a:p>
      </dgm:t>
    </dgm:pt>
    <dgm:pt modelId="{F8DBAC4C-FA74-4F4B-A3DB-895E6B36357E}" type="sibTrans" cxnId="{ED706A3A-3C9B-487E-8366-427B6F574B29}">
      <dgm:prSet/>
      <dgm:spPr/>
      <dgm:t>
        <a:bodyPr/>
        <a:lstStyle/>
        <a:p>
          <a:endParaRPr lang="en-US"/>
        </a:p>
      </dgm:t>
    </dgm:pt>
    <dgm:pt modelId="{7C95A09B-05C2-4686-8368-5F73D0E9C241}" type="pres">
      <dgm:prSet presAssocID="{4019D85B-24EA-4F1F-B08D-5D90965A35FF}" presName="root" presStyleCnt="0">
        <dgm:presLayoutVars>
          <dgm:dir/>
          <dgm:resizeHandles val="exact"/>
        </dgm:presLayoutVars>
      </dgm:prSet>
      <dgm:spPr/>
    </dgm:pt>
    <dgm:pt modelId="{64D1941A-BF32-491F-A8B7-4BF5E58EDF34}" type="pres">
      <dgm:prSet presAssocID="{955A21F4-C8C1-42ED-99F1-C3E86F69E40E}" presName="compNode" presStyleCnt="0"/>
      <dgm:spPr/>
    </dgm:pt>
    <dgm:pt modelId="{4678EC8F-BF4F-41D0-96D7-D2FEDDA2BFC0}" type="pres">
      <dgm:prSet presAssocID="{955A21F4-C8C1-42ED-99F1-C3E86F69E40E}" presName="bgRect" presStyleLbl="bgShp" presStyleIdx="0" presStyleCnt="3"/>
      <dgm:spPr/>
    </dgm:pt>
    <dgm:pt modelId="{06834961-0F96-4BA4-88FA-A7843EC61A01}" type="pres">
      <dgm:prSet presAssocID="{955A21F4-C8C1-42ED-99F1-C3E86F69E40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69BE93A0-85B5-4DAC-A210-72DD141564DC}" type="pres">
      <dgm:prSet presAssocID="{955A21F4-C8C1-42ED-99F1-C3E86F69E40E}" presName="spaceRect" presStyleCnt="0"/>
      <dgm:spPr/>
    </dgm:pt>
    <dgm:pt modelId="{71FEDCDC-8DB4-47F1-8858-903C0DEFDA70}" type="pres">
      <dgm:prSet presAssocID="{955A21F4-C8C1-42ED-99F1-C3E86F69E40E}" presName="parTx" presStyleLbl="revTx" presStyleIdx="0" presStyleCnt="3">
        <dgm:presLayoutVars>
          <dgm:chMax val="0"/>
          <dgm:chPref val="0"/>
        </dgm:presLayoutVars>
      </dgm:prSet>
      <dgm:spPr/>
    </dgm:pt>
    <dgm:pt modelId="{189FB37F-B947-46DA-8C9D-002D117FA4FA}" type="pres">
      <dgm:prSet presAssocID="{644B6A1A-E399-4AC7-9B80-795F6F4D1929}" presName="sibTrans" presStyleCnt="0"/>
      <dgm:spPr/>
    </dgm:pt>
    <dgm:pt modelId="{40B8F3D9-A6EC-430C-93E1-98B4A550F251}" type="pres">
      <dgm:prSet presAssocID="{5FDCB59D-DE13-414B-BA99-C71912887DB6}" presName="compNode" presStyleCnt="0"/>
      <dgm:spPr/>
    </dgm:pt>
    <dgm:pt modelId="{4B33CC22-8A21-4BFC-BBD3-79EC7AA78896}" type="pres">
      <dgm:prSet presAssocID="{5FDCB59D-DE13-414B-BA99-C71912887DB6}" presName="bgRect" presStyleLbl="bgShp" presStyleIdx="1" presStyleCnt="3"/>
      <dgm:spPr/>
    </dgm:pt>
    <dgm:pt modelId="{89FA1497-72F0-4C5C-9723-EF95035CDC19}" type="pres">
      <dgm:prSet presAssocID="{5FDCB59D-DE13-414B-BA99-C71912887DB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Yuan"/>
        </a:ext>
      </dgm:extLst>
    </dgm:pt>
    <dgm:pt modelId="{01623A45-60D4-4C56-A9D4-85F3613C594E}" type="pres">
      <dgm:prSet presAssocID="{5FDCB59D-DE13-414B-BA99-C71912887DB6}" presName="spaceRect" presStyleCnt="0"/>
      <dgm:spPr/>
    </dgm:pt>
    <dgm:pt modelId="{D210BC56-9FA7-4631-946C-A2D2BD757B28}" type="pres">
      <dgm:prSet presAssocID="{5FDCB59D-DE13-414B-BA99-C71912887DB6}" presName="parTx" presStyleLbl="revTx" presStyleIdx="1" presStyleCnt="3">
        <dgm:presLayoutVars>
          <dgm:chMax val="0"/>
          <dgm:chPref val="0"/>
        </dgm:presLayoutVars>
      </dgm:prSet>
      <dgm:spPr/>
    </dgm:pt>
    <dgm:pt modelId="{6ACBE598-A546-4203-BF8A-6A601731A791}" type="pres">
      <dgm:prSet presAssocID="{94A8FCB4-F795-4C51-BAC5-FCA534DC9F1A}" presName="sibTrans" presStyleCnt="0"/>
      <dgm:spPr/>
    </dgm:pt>
    <dgm:pt modelId="{8875F3B4-A0F4-48E1-9F9F-4E315AB8849F}" type="pres">
      <dgm:prSet presAssocID="{50626F3F-A9F3-44CD-8E8B-AF5C3922785B}" presName="compNode" presStyleCnt="0"/>
      <dgm:spPr/>
    </dgm:pt>
    <dgm:pt modelId="{BAB74B7A-5700-4A84-9682-7906F8FF87AC}" type="pres">
      <dgm:prSet presAssocID="{50626F3F-A9F3-44CD-8E8B-AF5C3922785B}" presName="bgRect" presStyleLbl="bgShp" presStyleIdx="2" presStyleCnt="3"/>
      <dgm:spPr/>
    </dgm:pt>
    <dgm:pt modelId="{6A93D562-9154-4FFD-99D4-2D59C40D76C1}" type="pres">
      <dgm:prSet presAssocID="{50626F3F-A9F3-44CD-8E8B-AF5C3922785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748DD7A6-C724-4E7C-9635-2090A1DFFB16}" type="pres">
      <dgm:prSet presAssocID="{50626F3F-A9F3-44CD-8E8B-AF5C3922785B}" presName="spaceRect" presStyleCnt="0"/>
      <dgm:spPr/>
    </dgm:pt>
    <dgm:pt modelId="{4D8DDE3F-01CC-4A66-9A24-FB721DE571E4}" type="pres">
      <dgm:prSet presAssocID="{50626F3F-A9F3-44CD-8E8B-AF5C3922785B}" presName="parTx" presStyleLbl="revTx" presStyleIdx="2" presStyleCnt="3">
        <dgm:presLayoutVars>
          <dgm:chMax val="0"/>
          <dgm:chPref val="0"/>
        </dgm:presLayoutVars>
      </dgm:prSet>
      <dgm:spPr/>
    </dgm:pt>
  </dgm:ptLst>
  <dgm:cxnLst>
    <dgm:cxn modelId="{FE7EDC0C-7CCA-4135-A97B-3D995F73252B}" type="presOf" srcId="{5FDCB59D-DE13-414B-BA99-C71912887DB6}" destId="{D210BC56-9FA7-4631-946C-A2D2BD757B28}" srcOrd="0" destOrd="0" presId="urn:microsoft.com/office/officeart/2018/2/layout/IconVerticalSolidList"/>
    <dgm:cxn modelId="{525D8110-01A6-4973-984B-41CC24B1DB72}" srcId="{4019D85B-24EA-4F1F-B08D-5D90965A35FF}" destId="{5FDCB59D-DE13-414B-BA99-C71912887DB6}" srcOrd="1" destOrd="0" parTransId="{B7DBD95B-9AF1-431E-9024-A9A3E307BD67}" sibTransId="{94A8FCB4-F795-4C51-BAC5-FCA534DC9F1A}"/>
    <dgm:cxn modelId="{06F6D932-A2D2-472B-88E8-12FCA1EFDD90}" type="presOf" srcId="{955A21F4-C8C1-42ED-99F1-C3E86F69E40E}" destId="{71FEDCDC-8DB4-47F1-8858-903C0DEFDA70}" srcOrd="0" destOrd="0" presId="urn:microsoft.com/office/officeart/2018/2/layout/IconVerticalSolidList"/>
    <dgm:cxn modelId="{ED706A3A-3C9B-487E-8366-427B6F574B29}" srcId="{4019D85B-24EA-4F1F-B08D-5D90965A35FF}" destId="{50626F3F-A9F3-44CD-8E8B-AF5C3922785B}" srcOrd="2" destOrd="0" parTransId="{4F226FF5-9458-4700-B009-FAB77DA2A04C}" sibTransId="{F8DBAC4C-FA74-4F4B-A3DB-895E6B36357E}"/>
    <dgm:cxn modelId="{BC8EB55F-6719-4A98-A29E-545580EF3AAF}" type="presOf" srcId="{4019D85B-24EA-4F1F-B08D-5D90965A35FF}" destId="{7C95A09B-05C2-4686-8368-5F73D0E9C241}" srcOrd="0" destOrd="0" presId="urn:microsoft.com/office/officeart/2018/2/layout/IconVerticalSolidList"/>
    <dgm:cxn modelId="{0A43BD91-235F-46A2-ABCD-C11E4060282C}" type="presOf" srcId="{50626F3F-A9F3-44CD-8E8B-AF5C3922785B}" destId="{4D8DDE3F-01CC-4A66-9A24-FB721DE571E4}" srcOrd="0" destOrd="0" presId="urn:microsoft.com/office/officeart/2018/2/layout/IconVerticalSolidList"/>
    <dgm:cxn modelId="{26B5ECCA-F15D-4E45-8729-5B86F5260335}" srcId="{4019D85B-24EA-4F1F-B08D-5D90965A35FF}" destId="{955A21F4-C8C1-42ED-99F1-C3E86F69E40E}" srcOrd="0" destOrd="0" parTransId="{297FC945-5237-43DF-A8D4-4E26752DCD4D}" sibTransId="{644B6A1A-E399-4AC7-9B80-795F6F4D1929}"/>
    <dgm:cxn modelId="{BFB12B39-9FFB-4DBE-BDC0-E873631B5481}" type="presParOf" srcId="{7C95A09B-05C2-4686-8368-5F73D0E9C241}" destId="{64D1941A-BF32-491F-A8B7-4BF5E58EDF34}" srcOrd="0" destOrd="0" presId="urn:microsoft.com/office/officeart/2018/2/layout/IconVerticalSolidList"/>
    <dgm:cxn modelId="{73D47BBA-ED8A-44B3-872F-7BEF3BAF4FBC}" type="presParOf" srcId="{64D1941A-BF32-491F-A8B7-4BF5E58EDF34}" destId="{4678EC8F-BF4F-41D0-96D7-D2FEDDA2BFC0}" srcOrd="0" destOrd="0" presId="urn:microsoft.com/office/officeart/2018/2/layout/IconVerticalSolidList"/>
    <dgm:cxn modelId="{6CD31B65-50DC-46DF-9AA2-D92492B0AEFF}" type="presParOf" srcId="{64D1941A-BF32-491F-A8B7-4BF5E58EDF34}" destId="{06834961-0F96-4BA4-88FA-A7843EC61A01}" srcOrd="1" destOrd="0" presId="urn:microsoft.com/office/officeart/2018/2/layout/IconVerticalSolidList"/>
    <dgm:cxn modelId="{77396453-B4B0-4512-ABB2-EE3AB52152C9}" type="presParOf" srcId="{64D1941A-BF32-491F-A8B7-4BF5E58EDF34}" destId="{69BE93A0-85B5-4DAC-A210-72DD141564DC}" srcOrd="2" destOrd="0" presId="urn:microsoft.com/office/officeart/2018/2/layout/IconVerticalSolidList"/>
    <dgm:cxn modelId="{286016C4-2F76-4B63-A058-F63A39AF7778}" type="presParOf" srcId="{64D1941A-BF32-491F-A8B7-4BF5E58EDF34}" destId="{71FEDCDC-8DB4-47F1-8858-903C0DEFDA70}" srcOrd="3" destOrd="0" presId="urn:microsoft.com/office/officeart/2018/2/layout/IconVerticalSolidList"/>
    <dgm:cxn modelId="{87DE9F3C-42C8-4216-A70C-8947C0B25CE3}" type="presParOf" srcId="{7C95A09B-05C2-4686-8368-5F73D0E9C241}" destId="{189FB37F-B947-46DA-8C9D-002D117FA4FA}" srcOrd="1" destOrd="0" presId="urn:microsoft.com/office/officeart/2018/2/layout/IconVerticalSolidList"/>
    <dgm:cxn modelId="{FB7D04FE-00C4-428C-A51C-E77314BEF020}" type="presParOf" srcId="{7C95A09B-05C2-4686-8368-5F73D0E9C241}" destId="{40B8F3D9-A6EC-430C-93E1-98B4A550F251}" srcOrd="2" destOrd="0" presId="urn:microsoft.com/office/officeart/2018/2/layout/IconVerticalSolidList"/>
    <dgm:cxn modelId="{38AB8847-51A0-4379-92B1-2AD8ECC67C35}" type="presParOf" srcId="{40B8F3D9-A6EC-430C-93E1-98B4A550F251}" destId="{4B33CC22-8A21-4BFC-BBD3-79EC7AA78896}" srcOrd="0" destOrd="0" presId="urn:microsoft.com/office/officeart/2018/2/layout/IconVerticalSolidList"/>
    <dgm:cxn modelId="{415C2278-E886-4F93-8B56-0568D108306F}" type="presParOf" srcId="{40B8F3D9-A6EC-430C-93E1-98B4A550F251}" destId="{89FA1497-72F0-4C5C-9723-EF95035CDC19}" srcOrd="1" destOrd="0" presId="urn:microsoft.com/office/officeart/2018/2/layout/IconVerticalSolidList"/>
    <dgm:cxn modelId="{0201F236-EE68-4171-9C88-5691E2823204}" type="presParOf" srcId="{40B8F3D9-A6EC-430C-93E1-98B4A550F251}" destId="{01623A45-60D4-4C56-A9D4-85F3613C594E}" srcOrd="2" destOrd="0" presId="urn:microsoft.com/office/officeart/2018/2/layout/IconVerticalSolidList"/>
    <dgm:cxn modelId="{52974BCC-404A-44DA-838C-F9A5CFEB8378}" type="presParOf" srcId="{40B8F3D9-A6EC-430C-93E1-98B4A550F251}" destId="{D210BC56-9FA7-4631-946C-A2D2BD757B28}" srcOrd="3" destOrd="0" presId="urn:microsoft.com/office/officeart/2018/2/layout/IconVerticalSolidList"/>
    <dgm:cxn modelId="{2547D8F8-C743-4C52-B121-EB7B8952EBA5}" type="presParOf" srcId="{7C95A09B-05C2-4686-8368-5F73D0E9C241}" destId="{6ACBE598-A546-4203-BF8A-6A601731A791}" srcOrd="3" destOrd="0" presId="urn:microsoft.com/office/officeart/2018/2/layout/IconVerticalSolidList"/>
    <dgm:cxn modelId="{BDC8229E-75B5-4972-A724-6A78F08AA27F}" type="presParOf" srcId="{7C95A09B-05C2-4686-8368-5F73D0E9C241}" destId="{8875F3B4-A0F4-48E1-9F9F-4E315AB8849F}" srcOrd="4" destOrd="0" presId="urn:microsoft.com/office/officeart/2018/2/layout/IconVerticalSolidList"/>
    <dgm:cxn modelId="{39E5229B-7FDB-4873-8875-40BAE17C3299}" type="presParOf" srcId="{8875F3B4-A0F4-48E1-9F9F-4E315AB8849F}" destId="{BAB74B7A-5700-4A84-9682-7906F8FF87AC}" srcOrd="0" destOrd="0" presId="urn:microsoft.com/office/officeart/2018/2/layout/IconVerticalSolidList"/>
    <dgm:cxn modelId="{CAEC5600-2CDD-4DD7-B15D-451B673AEDFA}" type="presParOf" srcId="{8875F3B4-A0F4-48E1-9F9F-4E315AB8849F}" destId="{6A93D562-9154-4FFD-99D4-2D59C40D76C1}" srcOrd="1" destOrd="0" presId="urn:microsoft.com/office/officeart/2018/2/layout/IconVerticalSolidList"/>
    <dgm:cxn modelId="{ECB40DE3-94E1-4D4F-B050-356402B5DDA8}" type="presParOf" srcId="{8875F3B4-A0F4-48E1-9F9F-4E315AB8849F}" destId="{748DD7A6-C724-4E7C-9635-2090A1DFFB16}" srcOrd="2" destOrd="0" presId="urn:microsoft.com/office/officeart/2018/2/layout/IconVerticalSolidList"/>
    <dgm:cxn modelId="{25A7AA85-43D2-410F-98DA-D45FB5213CD4}" type="presParOf" srcId="{8875F3B4-A0F4-48E1-9F9F-4E315AB8849F}" destId="{4D8DDE3F-01CC-4A66-9A24-FB721DE571E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6B4A33-0038-406A-A1D6-80CEC781F49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DD48EB1-8061-47CA-A110-E1F45AD76B95}">
      <dgm:prSet/>
      <dgm:spPr/>
      <dgm:t>
        <a:bodyPr/>
        <a:lstStyle/>
        <a:p>
          <a:r>
            <a:rPr lang="fr-FR"/>
            <a:t>Divisions : Produits Publics, Produits Professionnels, Produits de luxe, dept Cosmétique Active</a:t>
          </a:r>
          <a:endParaRPr lang="en-US"/>
        </a:p>
      </dgm:t>
    </dgm:pt>
    <dgm:pt modelId="{93E9DCB2-5173-40DC-8CF6-BACC5D76128A}" type="parTrans" cxnId="{D1957146-1B4C-4638-9E4C-B7912940AA16}">
      <dgm:prSet/>
      <dgm:spPr/>
      <dgm:t>
        <a:bodyPr/>
        <a:lstStyle/>
        <a:p>
          <a:endParaRPr lang="en-US"/>
        </a:p>
      </dgm:t>
    </dgm:pt>
    <dgm:pt modelId="{A9F441F2-4241-4666-BC2D-5323A4595DFE}" type="sibTrans" cxnId="{D1957146-1B4C-4638-9E4C-B7912940AA16}">
      <dgm:prSet/>
      <dgm:spPr/>
      <dgm:t>
        <a:bodyPr/>
        <a:lstStyle/>
        <a:p>
          <a:endParaRPr lang="en-US"/>
        </a:p>
      </dgm:t>
    </dgm:pt>
    <dgm:pt modelId="{306B06D8-FA74-421E-8637-C930F574B21F}">
      <dgm:prSet/>
      <dgm:spPr/>
      <dgm:t>
        <a:bodyPr/>
        <a:lstStyle/>
        <a:p>
          <a:r>
            <a:rPr lang="fr-FR"/>
            <a:t>Division Produits publics comprend 4 affaires : L’Oréal Paris, Garnier, Maybelline NY et Soft Sheen-Carson</a:t>
          </a:r>
          <a:endParaRPr lang="en-US"/>
        </a:p>
      </dgm:t>
    </dgm:pt>
    <dgm:pt modelId="{D868B88C-80BD-4E2E-8391-2DCE6ACF10EE}" type="parTrans" cxnId="{6F192944-C3F6-44D7-93BD-C62CDA93A567}">
      <dgm:prSet/>
      <dgm:spPr/>
      <dgm:t>
        <a:bodyPr/>
        <a:lstStyle/>
        <a:p>
          <a:endParaRPr lang="en-US"/>
        </a:p>
      </dgm:t>
    </dgm:pt>
    <dgm:pt modelId="{F7B6DB90-7D9B-46C3-9873-593172C61481}" type="sibTrans" cxnId="{6F192944-C3F6-44D7-93BD-C62CDA93A567}">
      <dgm:prSet/>
      <dgm:spPr/>
      <dgm:t>
        <a:bodyPr/>
        <a:lstStyle/>
        <a:p>
          <a:endParaRPr lang="en-US"/>
        </a:p>
      </dgm:t>
    </dgm:pt>
    <dgm:pt modelId="{B0A89483-1C6F-4E52-9E84-CD96B3F819F1}">
      <dgm:prSet/>
      <dgm:spPr/>
      <dgm:t>
        <a:bodyPr/>
        <a:lstStyle/>
        <a:p>
          <a:r>
            <a:rPr lang="fr-FR"/>
            <a:t>L’affaire Garnier gère de très nombreux produits : Shampoings Ultra-doux et Fructis, cosmestiques Synergie, Ambre Solaire, les marques de colration Nutrisse, Cristal, Belle Color et Lumia…</a:t>
          </a:r>
          <a:endParaRPr lang="en-US"/>
        </a:p>
      </dgm:t>
    </dgm:pt>
    <dgm:pt modelId="{73701C45-892F-42EC-AED9-0ECF81B8716B}" type="parTrans" cxnId="{D847AE23-EDC1-4CA7-A899-C702DD705169}">
      <dgm:prSet/>
      <dgm:spPr/>
      <dgm:t>
        <a:bodyPr/>
        <a:lstStyle/>
        <a:p>
          <a:endParaRPr lang="en-US"/>
        </a:p>
      </dgm:t>
    </dgm:pt>
    <dgm:pt modelId="{8C56FD99-6FF1-4934-AB80-D57A6BAFCF20}" type="sibTrans" cxnId="{D847AE23-EDC1-4CA7-A899-C702DD705169}">
      <dgm:prSet/>
      <dgm:spPr/>
      <dgm:t>
        <a:bodyPr/>
        <a:lstStyle/>
        <a:p>
          <a:endParaRPr lang="en-US"/>
        </a:p>
      </dgm:t>
    </dgm:pt>
    <dgm:pt modelId="{9D004560-018A-4AB3-A048-C855AFBBEC5A}" type="pres">
      <dgm:prSet presAssocID="{5E6B4A33-0038-406A-A1D6-80CEC781F49E}" presName="root" presStyleCnt="0">
        <dgm:presLayoutVars>
          <dgm:dir/>
          <dgm:resizeHandles val="exact"/>
        </dgm:presLayoutVars>
      </dgm:prSet>
      <dgm:spPr/>
    </dgm:pt>
    <dgm:pt modelId="{8A44A00A-5649-401E-9783-3BD4AFC29C84}" type="pres">
      <dgm:prSet presAssocID="{CDD48EB1-8061-47CA-A110-E1F45AD76B95}" presName="compNode" presStyleCnt="0"/>
      <dgm:spPr/>
    </dgm:pt>
    <dgm:pt modelId="{55988843-1392-40EA-AAFC-AA1DC93B49FC}" type="pres">
      <dgm:prSet presAssocID="{CDD48EB1-8061-47CA-A110-E1F45AD76B95}" presName="bgRect" presStyleLbl="bgShp" presStyleIdx="0" presStyleCnt="3"/>
      <dgm:spPr/>
    </dgm:pt>
    <dgm:pt modelId="{7A3C9BBC-8DEF-46C2-BB8A-FDF422F01393}" type="pres">
      <dgm:prSet presAssocID="{CDD48EB1-8061-47CA-A110-E1F45AD76B9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g"/>
        </a:ext>
      </dgm:extLst>
    </dgm:pt>
    <dgm:pt modelId="{234B0804-456F-4109-B6C4-09FF35CEA0F6}" type="pres">
      <dgm:prSet presAssocID="{CDD48EB1-8061-47CA-A110-E1F45AD76B95}" presName="spaceRect" presStyleCnt="0"/>
      <dgm:spPr/>
    </dgm:pt>
    <dgm:pt modelId="{9172E2E9-CEFC-4796-A77A-883C62166242}" type="pres">
      <dgm:prSet presAssocID="{CDD48EB1-8061-47CA-A110-E1F45AD76B95}" presName="parTx" presStyleLbl="revTx" presStyleIdx="0" presStyleCnt="3">
        <dgm:presLayoutVars>
          <dgm:chMax val="0"/>
          <dgm:chPref val="0"/>
        </dgm:presLayoutVars>
      </dgm:prSet>
      <dgm:spPr/>
    </dgm:pt>
    <dgm:pt modelId="{1F44A0C8-12AF-4EE0-A2E0-DD1E65DE9FF4}" type="pres">
      <dgm:prSet presAssocID="{A9F441F2-4241-4666-BC2D-5323A4595DFE}" presName="sibTrans" presStyleCnt="0"/>
      <dgm:spPr/>
    </dgm:pt>
    <dgm:pt modelId="{BA4248AC-C004-41E6-83C4-9EDB126BF7E8}" type="pres">
      <dgm:prSet presAssocID="{306B06D8-FA74-421E-8637-C930F574B21F}" presName="compNode" presStyleCnt="0"/>
      <dgm:spPr/>
    </dgm:pt>
    <dgm:pt modelId="{2050C7BD-4344-450C-B854-8FC9AD6BA7ED}" type="pres">
      <dgm:prSet presAssocID="{306B06D8-FA74-421E-8637-C930F574B21F}" presName="bgRect" presStyleLbl="bgShp" presStyleIdx="1" presStyleCnt="3"/>
      <dgm:spPr/>
    </dgm:pt>
    <dgm:pt modelId="{50686CFB-4531-457E-8D2E-01E13476A526}" type="pres">
      <dgm:prSet presAssocID="{306B06D8-FA74-421E-8637-C930F574B21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ED356DB4-2A0B-41E4-825E-13282AC79792}" type="pres">
      <dgm:prSet presAssocID="{306B06D8-FA74-421E-8637-C930F574B21F}" presName="spaceRect" presStyleCnt="0"/>
      <dgm:spPr/>
    </dgm:pt>
    <dgm:pt modelId="{ED12B844-8F98-4D6F-852A-4507E96D04FE}" type="pres">
      <dgm:prSet presAssocID="{306B06D8-FA74-421E-8637-C930F574B21F}" presName="parTx" presStyleLbl="revTx" presStyleIdx="1" presStyleCnt="3">
        <dgm:presLayoutVars>
          <dgm:chMax val="0"/>
          <dgm:chPref val="0"/>
        </dgm:presLayoutVars>
      </dgm:prSet>
      <dgm:spPr/>
    </dgm:pt>
    <dgm:pt modelId="{63521D14-D061-4E57-A693-B134DB42B317}" type="pres">
      <dgm:prSet presAssocID="{F7B6DB90-7D9B-46C3-9873-593172C61481}" presName="sibTrans" presStyleCnt="0"/>
      <dgm:spPr/>
    </dgm:pt>
    <dgm:pt modelId="{0EF28E7E-40B6-42BD-AD41-3D66DCEA66E3}" type="pres">
      <dgm:prSet presAssocID="{B0A89483-1C6F-4E52-9E84-CD96B3F819F1}" presName="compNode" presStyleCnt="0"/>
      <dgm:spPr/>
    </dgm:pt>
    <dgm:pt modelId="{B59CF24A-DC4C-4DC2-BCA8-1EBCB879DF9D}" type="pres">
      <dgm:prSet presAssocID="{B0A89483-1C6F-4E52-9E84-CD96B3F819F1}" presName="bgRect" presStyleLbl="bgShp" presStyleIdx="2" presStyleCnt="3"/>
      <dgm:spPr/>
    </dgm:pt>
    <dgm:pt modelId="{648BB4EE-E27D-4550-8AB5-AF7C80C2CE5E}" type="pres">
      <dgm:prSet presAssocID="{B0A89483-1C6F-4E52-9E84-CD96B3F819F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prechaun Hat"/>
        </a:ext>
      </dgm:extLst>
    </dgm:pt>
    <dgm:pt modelId="{356FE998-1D0C-476A-ACD6-5D95ABDC7C28}" type="pres">
      <dgm:prSet presAssocID="{B0A89483-1C6F-4E52-9E84-CD96B3F819F1}" presName="spaceRect" presStyleCnt="0"/>
      <dgm:spPr/>
    </dgm:pt>
    <dgm:pt modelId="{37A59A6F-88D6-4B7E-8F23-7407207F8793}" type="pres">
      <dgm:prSet presAssocID="{B0A89483-1C6F-4E52-9E84-CD96B3F819F1}" presName="parTx" presStyleLbl="revTx" presStyleIdx="2" presStyleCnt="3">
        <dgm:presLayoutVars>
          <dgm:chMax val="0"/>
          <dgm:chPref val="0"/>
        </dgm:presLayoutVars>
      </dgm:prSet>
      <dgm:spPr/>
    </dgm:pt>
  </dgm:ptLst>
  <dgm:cxnLst>
    <dgm:cxn modelId="{14E49610-EE9A-402B-BB7C-44F5FED1C441}" type="presOf" srcId="{5E6B4A33-0038-406A-A1D6-80CEC781F49E}" destId="{9D004560-018A-4AB3-A048-C855AFBBEC5A}" srcOrd="0" destOrd="0" presId="urn:microsoft.com/office/officeart/2018/2/layout/IconVerticalSolidList"/>
    <dgm:cxn modelId="{77A1F520-4293-4815-8575-A559FE165740}" type="presOf" srcId="{B0A89483-1C6F-4E52-9E84-CD96B3F819F1}" destId="{37A59A6F-88D6-4B7E-8F23-7407207F8793}" srcOrd="0" destOrd="0" presId="urn:microsoft.com/office/officeart/2018/2/layout/IconVerticalSolidList"/>
    <dgm:cxn modelId="{D847AE23-EDC1-4CA7-A899-C702DD705169}" srcId="{5E6B4A33-0038-406A-A1D6-80CEC781F49E}" destId="{B0A89483-1C6F-4E52-9E84-CD96B3F819F1}" srcOrd="2" destOrd="0" parTransId="{73701C45-892F-42EC-AED9-0ECF81B8716B}" sibTransId="{8C56FD99-6FF1-4934-AB80-D57A6BAFCF20}"/>
    <dgm:cxn modelId="{C08AD828-29F1-4DDF-B986-E67871F50A75}" type="presOf" srcId="{CDD48EB1-8061-47CA-A110-E1F45AD76B95}" destId="{9172E2E9-CEFC-4796-A77A-883C62166242}" srcOrd="0" destOrd="0" presId="urn:microsoft.com/office/officeart/2018/2/layout/IconVerticalSolidList"/>
    <dgm:cxn modelId="{6F192944-C3F6-44D7-93BD-C62CDA93A567}" srcId="{5E6B4A33-0038-406A-A1D6-80CEC781F49E}" destId="{306B06D8-FA74-421E-8637-C930F574B21F}" srcOrd="1" destOrd="0" parTransId="{D868B88C-80BD-4E2E-8391-2DCE6ACF10EE}" sibTransId="{F7B6DB90-7D9B-46C3-9873-593172C61481}"/>
    <dgm:cxn modelId="{D1957146-1B4C-4638-9E4C-B7912940AA16}" srcId="{5E6B4A33-0038-406A-A1D6-80CEC781F49E}" destId="{CDD48EB1-8061-47CA-A110-E1F45AD76B95}" srcOrd="0" destOrd="0" parTransId="{93E9DCB2-5173-40DC-8CF6-BACC5D76128A}" sibTransId="{A9F441F2-4241-4666-BC2D-5323A4595DFE}"/>
    <dgm:cxn modelId="{D1048877-5B2A-425C-A273-44A73DF65B8C}" type="presOf" srcId="{306B06D8-FA74-421E-8637-C930F574B21F}" destId="{ED12B844-8F98-4D6F-852A-4507E96D04FE}" srcOrd="0" destOrd="0" presId="urn:microsoft.com/office/officeart/2018/2/layout/IconVerticalSolidList"/>
    <dgm:cxn modelId="{793FF06A-1178-4C17-8FDC-1D0EF7FED9E8}" type="presParOf" srcId="{9D004560-018A-4AB3-A048-C855AFBBEC5A}" destId="{8A44A00A-5649-401E-9783-3BD4AFC29C84}" srcOrd="0" destOrd="0" presId="urn:microsoft.com/office/officeart/2018/2/layout/IconVerticalSolidList"/>
    <dgm:cxn modelId="{50C36004-1051-4298-A081-9F75801D0F95}" type="presParOf" srcId="{8A44A00A-5649-401E-9783-3BD4AFC29C84}" destId="{55988843-1392-40EA-AAFC-AA1DC93B49FC}" srcOrd="0" destOrd="0" presId="urn:microsoft.com/office/officeart/2018/2/layout/IconVerticalSolidList"/>
    <dgm:cxn modelId="{B9F73D0A-6C4C-43F4-A5EE-68A08C8DF06B}" type="presParOf" srcId="{8A44A00A-5649-401E-9783-3BD4AFC29C84}" destId="{7A3C9BBC-8DEF-46C2-BB8A-FDF422F01393}" srcOrd="1" destOrd="0" presId="urn:microsoft.com/office/officeart/2018/2/layout/IconVerticalSolidList"/>
    <dgm:cxn modelId="{4F8A02BF-83D5-4D50-BBE1-D9ACBD0A3390}" type="presParOf" srcId="{8A44A00A-5649-401E-9783-3BD4AFC29C84}" destId="{234B0804-456F-4109-B6C4-09FF35CEA0F6}" srcOrd="2" destOrd="0" presId="urn:microsoft.com/office/officeart/2018/2/layout/IconVerticalSolidList"/>
    <dgm:cxn modelId="{BDB9C374-7EC2-4690-8CF7-9DB1654A0BC1}" type="presParOf" srcId="{8A44A00A-5649-401E-9783-3BD4AFC29C84}" destId="{9172E2E9-CEFC-4796-A77A-883C62166242}" srcOrd="3" destOrd="0" presId="urn:microsoft.com/office/officeart/2018/2/layout/IconVerticalSolidList"/>
    <dgm:cxn modelId="{85499F1C-E881-456A-8EBF-38602761D0ED}" type="presParOf" srcId="{9D004560-018A-4AB3-A048-C855AFBBEC5A}" destId="{1F44A0C8-12AF-4EE0-A2E0-DD1E65DE9FF4}" srcOrd="1" destOrd="0" presId="urn:microsoft.com/office/officeart/2018/2/layout/IconVerticalSolidList"/>
    <dgm:cxn modelId="{D1F1BAD9-8389-4081-8285-C0613C537BA4}" type="presParOf" srcId="{9D004560-018A-4AB3-A048-C855AFBBEC5A}" destId="{BA4248AC-C004-41E6-83C4-9EDB126BF7E8}" srcOrd="2" destOrd="0" presId="urn:microsoft.com/office/officeart/2018/2/layout/IconVerticalSolidList"/>
    <dgm:cxn modelId="{086650CE-7E2E-4242-B77A-940A10A319DE}" type="presParOf" srcId="{BA4248AC-C004-41E6-83C4-9EDB126BF7E8}" destId="{2050C7BD-4344-450C-B854-8FC9AD6BA7ED}" srcOrd="0" destOrd="0" presId="urn:microsoft.com/office/officeart/2018/2/layout/IconVerticalSolidList"/>
    <dgm:cxn modelId="{F0FC19D8-AE08-436B-9954-40386BC3FF15}" type="presParOf" srcId="{BA4248AC-C004-41E6-83C4-9EDB126BF7E8}" destId="{50686CFB-4531-457E-8D2E-01E13476A526}" srcOrd="1" destOrd="0" presId="urn:microsoft.com/office/officeart/2018/2/layout/IconVerticalSolidList"/>
    <dgm:cxn modelId="{F7C6B125-126C-4219-9285-0EED00605AFB}" type="presParOf" srcId="{BA4248AC-C004-41E6-83C4-9EDB126BF7E8}" destId="{ED356DB4-2A0B-41E4-825E-13282AC79792}" srcOrd="2" destOrd="0" presId="urn:microsoft.com/office/officeart/2018/2/layout/IconVerticalSolidList"/>
    <dgm:cxn modelId="{0F92C87D-90C0-4E19-A27B-448CD0840B01}" type="presParOf" srcId="{BA4248AC-C004-41E6-83C4-9EDB126BF7E8}" destId="{ED12B844-8F98-4D6F-852A-4507E96D04FE}" srcOrd="3" destOrd="0" presId="urn:microsoft.com/office/officeart/2018/2/layout/IconVerticalSolidList"/>
    <dgm:cxn modelId="{AE18153B-5B39-41A2-9886-CAFAEBD87060}" type="presParOf" srcId="{9D004560-018A-4AB3-A048-C855AFBBEC5A}" destId="{63521D14-D061-4E57-A693-B134DB42B317}" srcOrd="3" destOrd="0" presId="urn:microsoft.com/office/officeart/2018/2/layout/IconVerticalSolidList"/>
    <dgm:cxn modelId="{F318BFE6-0E37-4E52-AE97-0A4317E19FFC}" type="presParOf" srcId="{9D004560-018A-4AB3-A048-C855AFBBEC5A}" destId="{0EF28E7E-40B6-42BD-AD41-3D66DCEA66E3}" srcOrd="4" destOrd="0" presId="urn:microsoft.com/office/officeart/2018/2/layout/IconVerticalSolidList"/>
    <dgm:cxn modelId="{F0094273-9EA0-487E-B9D0-818E94C21D7D}" type="presParOf" srcId="{0EF28E7E-40B6-42BD-AD41-3D66DCEA66E3}" destId="{B59CF24A-DC4C-4DC2-BCA8-1EBCB879DF9D}" srcOrd="0" destOrd="0" presId="urn:microsoft.com/office/officeart/2018/2/layout/IconVerticalSolidList"/>
    <dgm:cxn modelId="{7939CAE3-E4A6-4EBB-B0FA-2D7A9996BA4E}" type="presParOf" srcId="{0EF28E7E-40B6-42BD-AD41-3D66DCEA66E3}" destId="{648BB4EE-E27D-4550-8AB5-AF7C80C2CE5E}" srcOrd="1" destOrd="0" presId="urn:microsoft.com/office/officeart/2018/2/layout/IconVerticalSolidList"/>
    <dgm:cxn modelId="{E5100724-54CC-4D39-89B6-97492FE631AA}" type="presParOf" srcId="{0EF28E7E-40B6-42BD-AD41-3D66DCEA66E3}" destId="{356FE998-1D0C-476A-ACD6-5D95ABDC7C28}" srcOrd="2" destOrd="0" presId="urn:microsoft.com/office/officeart/2018/2/layout/IconVerticalSolidList"/>
    <dgm:cxn modelId="{E60900B6-5DF6-47E4-96E6-2F034DB10732}" type="presParOf" srcId="{0EF28E7E-40B6-42BD-AD41-3D66DCEA66E3}" destId="{37A59A6F-88D6-4B7E-8F23-7407207F879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7577ED-A96D-478D-A03A-8F8F6FC91A7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868DF9D-8CB6-4756-8F6B-BB4937AC0958}">
      <dgm:prSet/>
      <dgm:spPr/>
      <dgm:t>
        <a:bodyPr/>
        <a:lstStyle/>
        <a:p>
          <a:r>
            <a:rPr lang="fr-FR"/>
            <a:t>Définir sa mission - métier</a:t>
          </a:r>
          <a:endParaRPr lang="en-US"/>
        </a:p>
      </dgm:t>
    </dgm:pt>
    <dgm:pt modelId="{D7171474-02DF-455A-8E6C-D9C87E01B6B0}" type="parTrans" cxnId="{4BCDA858-5110-4560-9B24-FA4DE9111F3F}">
      <dgm:prSet/>
      <dgm:spPr/>
      <dgm:t>
        <a:bodyPr/>
        <a:lstStyle/>
        <a:p>
          <a:endParaRPr lang="en-US"/>
        </a:p>
      </dgm:t>
    </dgm:pt>
    <dgm:pt modelId="{2878F2DA-FDA2-438D-BDBA-31B84F11262E}" type="sibTrans" cxnId="{4BCDA858-5110-4560-9B24-FA4DE9111F3F}">
      <dgm:prSet/>
      <dgm:spPr/>
      <dgm:t>
        <a:bodyPr/>
        <a:lstStyle/>
        <a:p>
          <a:endParaRPr lang="en-US"/>
        </a:p>
      </dgm:t>
    </dgm:pt>
    <dgm:pt modelId="{48E45F02-6DDC-42CE-99A9-6F7D6877D6F2}">
      <dgm:prSet/>
      <dgm:spPr/>
      <dgm:t>
        <a:bodyPr/>
        <a:lstStyle/>
        <a:p>
          <a:r>
            <a:rPr lang="fr-FR"/>
            <a:t>Identifier ses Domaines d’Activités Stratégiques (Utilité / Fonction – Savoir-Faire - cible)</a:t>
          </a:r>
          <a:endParaRPr lang="en-US"/>
        </a:p>
      </dgm:t>
    </dgm:pt>
    <dgm:pt modelId="{4DB44EFC-5917-449A-8BDD-FFEC994B4EB7}" type="parTrans" cxnId="{5C4B370D-DC22-47D9-9BA5-12795594A6F7}">
      <dgm:prSet/>
      <dgm:spPr/>
      <dgm:t>
        <a:bodyPr/>
        <a:lstStyle/>
        <a:p>
          <a:endParaRPr lang="en-US"/>
        </a:p>
      </dgm:t>
    </dgm:pt>
    <dgm:pt modelId="{CF9E04C0-D173-4680-A7E3-6196F6971B98}" type="sibTrans" cxnId="{5C4B370D-DC22-47D9-9BA5-12795594A6F7}">
      <dgm:prSet/>
      <dgm:spPr/>
      <dgm:t>
        <a:bodyPr/>
        <a:lstStyle/>
        <a:p>
          <a:endParaRPr lang="en-US"/>
        </a:p>
      </dgm:t>
    </dgm:pt>
    <dgm:pt modelId="{0C0340DE-7E18-443B-AD7A-6890C5D93AB7}">
      <dgm:prSet/>
      <dgm:spPr/>
      <dgm:t>
        <a:bodyPr/>
        <a:lstStyle/>
        <a:p>
          <a:r>
            <a:rPr lang="fr-FR"/>
            <a:t>Repartir les ressources entre les différents domaines</a:t>
          </a:r>
          <a:endParaRPr lang="en-US"/>
        </a:p>
      </dgm:t>
    </dgm:pt>
    <dgm:pt modelId="{D6E8405A-0D68-48A5-A2C0-34759ECBF27A}" type="parTrans" cxnId="{C916D613-E6FF-4108-8A64-D0D2E2E18A1D}">
      <dgm:prSet/>
      <dgm:spPr/>
      <dgm:t>
        <a:bodyPr/>
        <a:lstStyle/>
        <a:p>
          <a:endParaRPr lang="en-US"/>
        </a:p>
      </dgm:t>
    </dgm:pt>
    <dgm:pt modelId="{1D75D2A8-24C8-498F-9719-9F96D6BCA1FC}" type="sibTrans" cxnId="{C916D613-E6FF-4108-8A64-D0D2E2E18A1D}">
      <dgm:prSet/>
      <dgm:spPr/>
      <dgm:t>
        <a:bodyPr/>
        <a:lstStyle/>
        <a:p>
          <a:endParaRPr lang="en-US"/>
        </a:p>
      </dgm:t>
    </dgm:pt>
    <dgm:pt modelId="{ED80D6D2-4160-4509-A772-94378456FB3C}">
      <dgm:prSet/>
      <dgm:spPr/>
      <dgm:t>
        <a:bodyPr/>
        <a:lstStyle/>
        <a:p>
          <a:r>
            <a:rPr lang="fr-FR"/>
            <a:t>Identifier les nouveaux domaines dans lesquels investir et ceux qu’il faut abandonner.</a:t>
          </a:r>
          <a:endParaRPr lang="en-US"/>
        </a:p>
      </dgm:t>
    </dgm:pt>
    <dgm:pt modelId="{2DD3955A-F2B5-43D9-B0DB-229AE64507D2}" type="parTrans" cxnId="{00942EBB-E681-48DD-9E7E-891D5311A947}">
      <dgm:prSet/>
      <dgm:spPr/>
      <dgm:t>
        <a:bodyPr/>
        <a:lstStyle/>
        <a:p>
          <a:endParaRPr lang="en-US"/>
        </a:p>
      </dgm:t>
    </dgm:pt>
    <dgm:pt modelId="{3602628D-2BAA-4571-BDE2-C39471B9600D}" type="sibTrans" cxnId="{00942EBB-E681-48DD-9E7E-891D5311A947}">
      <dgm:prSet/>
      <dgm:spPr/>
      <dgm:t>
        <a:bodyPr/>
        <a:lstStyle/>
        <a:p>
          <a:endParaRPr lang="en-US"/>
        </a:p>
      </dgm:t>
    </dgm:pt>
    <dgm:pt modelId="{7790AF3D-B318-47DA-A916-DEC66E978766}" type="pres">
      <dgm:prSet presAssocID="{CD7577ED-A96D-478D-A03A-8F8F6FC91A7B}" presName="root" presStyleCnt="0">
        <dgm:presLayoutVars>
          <dgm:dir/>
          <dgm:resizeHandles val="exact"/>
        </dgm:presLayoutVars>
      </dgm:prSet>
      <dgm:spPr/>
    </dgm:pt>
    <dgm:pt modelId="{C30AA76F-01EA-4C4E-BE2F-72A4E5649334}" type="pres">
      <dgm:prSet presAssocID="{9868DF9D-8CB6-4756-8F6B-BB4937AC0958}" presName="compNode" presStyleCnt="0"/>
      <dgm:spPr/>
    </dgm:pt>
    <dgm:pt modelId="{6B779655-1455-4623-B8F2-D178151C1673}" type="pres">
      <dgm:prSet presAssocID="{9868DF9D-8CB6-4756-8F6B-BB4937AC0958}" presName="bgRect" presStyleLbl="bgShp" presStyleIdx="0" presStyleCnt="4"/>
      <dgm:spPr/>
    </dgm:pt>
    <dgm:pt modelId="{AF2094DB-A0FA-4B6B-BC30-048A5E811D38}" type="pres">
      <dgm:prSet presAssocID="{9868DF9D-8CB6-4756-8F6B-BB4937AC095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4C0B0DFB-45E9-4911-89E0-E79E195FE10A}" type="pres">
      <dgm:prSet presAssocID="{9868DF9D-8CB6-4756-8F6B-BB4937AC0958}" presName="spaceRect" presStyleCnt="0"/>
      <dgm:spPr/>
    </dgm:pt>
    <dgm:pt modelId="{0AC62CAB-A70E-44DF-B61E-82BA99918514}" type="pres">
      <dgm:prSet presAssocID="{9868DF9D-8CB6-4756-8F6B-BB4937AC0958}" presName="parTx" presStyleLbl="revTx" presStyleIdx="0" presStyleCnt="4">
        <dgm:presLayoutVars>
          <dgm:chMax val="0"/>
          <dgm:chPref val="0"/>
        </dgm:presLayoutVars>
      </dgm:prSet>
      <dgm:spPr/>
    </dgm:pt>
    <dgm:pt modelId="{7C06267E-0B44-42A5-864B-3E7224559B14}" type="pres">
      <dgm:prSet presAssocID="{2878F2DA-FDA2-438D-BDBA-31B84F11262E}" presName="sibTrans" presStyleCnt="0"/>
      <dgm:spPr/>
    </dgm:pt>
    <dgm:pt modelId="{3C9D15A8-0AF9-4910-926A-F6F18AF41A1C}" type="pres">
      <dgm:prSet presAssocID="{48E45F02-6DDC-42CE-99A9-6F7D6877D6F2}" presName="compNode" presStyleCnt="0"/>
      <dgm:spPr/>
    </dgm:pt>
    <dgm:pt modelId="{FD3732DB-C026-4966-AA83-99F184D892F2}" type="pres">
      <dgm:prSet presAssocID="{48E45F02-6DDC-42CE-99A9-6F7D6877D6F2}" presName="bgRect" presStyleLbl="bgShp" presStyleIdx="1" presStyleCnt="4"/>
      <dgm:spPr/>
    </dgm:pt>
    <dgm:pt modelId="{46286D00-B223-431F-BCA8-3013106AC275}" type="pres">
      <dgm:prSet presAssocID="{48E45F02-6DDC-42CE-99A9-6F7D6877D6F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C3FF5E64-DF4F-4D3D-AA4F-6F610F6DB227}" type="pres">
      <dgm:prSet presAssocID="{48E45F02-6DDC-42CE-99A9-6F7D6877D6F2}" presName="spaceRect" presStyleCnt="0"/>
      <dgm:spPr/>
    </dgm:pt>
    <dgm:pt modelId="{643CE336-12B9-4F7D-8066-6AA671B92AFB}" type="pres">
      <dgm:prSet presAssocID="{48E45F02-6DDC-42CE-99A9-6F7D6877D6F2}" presName="parTx" presStyleLbl="revTx" presStyleIdx="1" presStyleCnt="4">
        <dgm:presLayoutVars>
          <dgm:chMax val="0"/>
          <dgm:chPref val="0"/>
        </dgm:presLayoutVars>
      </dgm:prSet>
      <dgm:spPr/>
    </dgm:pt>
    <dgm:pt modelId="{FD7E3D0E-66E5-4347-8256-CA3FFC8EF9CB}" type="pres">
      <dgm:prSet presAssocID="{CF9E04C0-D173-4680-A7E3-6196F6971B98}" presName="sibTrans" presStyleCnt="0"/>
      <dgm:spPr/>
    </dgm:pt>
    <dgm:pt modelId="{BA6D6B9B-475B-4330-AEC6-169B294AED5F}" type="pres">
      <dgm:prSet presAssocID="{0C0340DE-7E18-443B-AD7A-6890C5D93AB7}" presName="compNode" presStyleCnt="0"/>
      <dgm:spPr/>
    </dgm:pt>
    <dgm:pt modelId="{1D848F58-03F3-4D3D-AABC-8945616630BC}" type="pres">
      <dgm:prSet presAssocID="{0C0340DE-7E18-443B-AD7A-6890C5D93AB7}" presName="bgRect" presStyleLbl="bgShp" presStyleIdx="2" presStyleCnt="4"/>
      <dgm:spPr/>
    </dgm:pt>
    <dgm:pt modelId="{AEC68F53-F0A3-4A2E-BE01-E34FDA3B1C08}" type="pres">
      <dgm:prSet presAssocID="{0C0340DE-7E18-443B-AD7A-6890C5D93AB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thedral"/>
        </a:ext>
      </dgm:extLst>
    </dgm:pt>
    <dgm:pt modelId="{D40D5A3C-5476-4FF4-9E5F-90B3CEEAAFB7}" type="pres">
      <dgm:prSet presAssocID="{0C0340DE-7E18-443B-AD7A-6890C5D93AB7}" presName="spaceRect" presStyleCnt="0"/>
      <dgm:spPr/>
    </dgm:pt>
    <dgm:pt modelId="{F0A1D362-FD7A-4926-AA17-134F53FAF480}" type="pres">
      <dgm:prSet presAssocID="{0C0340DE-7E18-443B-AD7A-6890C5D93AB7}" presName="parTx" presStyleLbl="revTx" presStyleIdx="2" presStyleCnt="4">
        <dgm:presLayoutVars>
          <dgm:chMax val="0"/>
          <dgm:chPref val="0"/>
        </dgm:presLayoutVars>
      </dgm:prSet>
      <dgm:spPr/>
    </dgm:pt>
    <dgm:pt modelId="{93616E15-649C-454B-89C3-E77093AAC7B7}" type="pres">
      <dgm:prSet presAssocID="{1D75D2A8-24C8-498F-9719-9F96D6BCA1FC}" presName="sibTrans" presStyleCnt="0"/>
      <dgm:spPr/>
    </dgm:pt>
    <dgm:pt modelId="{7BB1320A-DF1F-4ADF-8976-BDD0E8E7F126}" type="pres">
      <dgm:prSet presAssocID="{ED80D6D2-4160-4509-A772-94378456FB3C}" presName="compNode" presStyleCnt="0"/>
      <dgm:spPr/>
    </dgm:pt>
    <dgm:pt modelId="{13F42F70-9EA1-40FB-B9C6-9F4748C83D39}" type="pres">
      <dgm:prSet presAssocID="{ED80D6D2-4160-4509-A772-94378456FB3C}" presName="bgRect" presStyleLbl="bgShp" presStyleIdx="3" presStyleCnt="4"/>
      <dgm:spPr/>
    </dgm:pt>
    <dgm:pt modelId="{CEE42D19-AF6A-4C7F-8D37-F18692502839}" type="pres">
      <dgm:prSet presAssocID="{ED80D6D2-4160-4509-A772-94378456FB3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hjong"/>
        </a:ext>
      </dgm:extLst>
    </dgm:pt>
    <dgm:pt modelId="{C19A2261-5B62-44E7-8F5B-9A88211D3E14}" type="pres">
      <dgm:prSet presAssocID="{ED80D6D2-4160-4509-A772-94378456FB3C}" presName="spaceRect" presStyleCnt="0"/>
      <dgm:spPr/>
    </dgm:pt>
    <dgm:pt modelId="{6C9D90DE-E99E-4921-9760-1467A11ACCCA}" type="pres">
      <dgm:prSet presAssocID="{ED80D6D2-4160-4509-A772-94378456FB3C}" presName="parTx" presStyleLbl="revTx" presStyleIdx="3" presStyleCnt="4">
        <dgm:presLayoutVars>
          <dgm:chMax val="0"/>
          <dgm:chPref val="0"/>
        </dgm:presLayoutVars>
      </dgm:prSet>
      <dgm:spPr/>
    </dgm:pt>
  </dgm:ptLst>
  <dgm:cxnLst>
    <dgm:cxn modelId="{2988DB0B-3369-4186-A219-1D02524FA83F}" type="presOf" srcId="{9868DF9D-8CB6-4756-8F6B-BB4937AC0958}" destId="{0AC62CAB-A70E-44DF-B61E-82BA99918514}" srcOrd="0" destOrd="0" presId="urn:microsoft.com/office/officeart/2018/2/layout/IconVerticalSolidList"/>
    <dgm:cxn modelId="{5C4B370D-DC22-47D9-9BA5-12795594A6F7}" srcId="{CD7577ED-A96D-478D-A03A-8F8F6FC91A7B}" destId="{48E45F02-6DDC-42CE-99A9-6F7D6877D6F2}" srcOrd="1" destOrd="0" parTransId="{4DB44EFC-5917-449A-8BDD-FFEC994B4EB7}" sibTransId="{CF9E04C0-D173-4680-A7E3-6196F6971B98}"/>
    <dgm:cxn modelId="{C916D613-E6FF-4108-8A64-D0D2E2E18A1D}" srcId="{CD7577ED-A96D-478D-A03A-8F8F6FC91A7B}" destId="{0C0340DE-7E18-443B-AD7A-6890C5D93AB7}" srcOrd="2" destOrd="0" parTransId="{D6E8405A-0D68-48A5-A2C0-34759ECBF27A}" sibTransId="{1D75D2A8-24C8-498F-9719-9F96D6BCA1FC}"/>
    <dgm:cxn modelId="{CD67BA3E-0A59-4715-A5AF-007031632102}" type="presOf" srcId="{ED80D6D2-4160-4509-A772-94378456FB3C}" destId="{6C9D90DE-E99E-4921-9760-1467A11ACCCA}" srcOrd="0" destOrd="0" presId="urn:microsoft.com/office/officeart/2018/2/layout/IconVerticalSolidList"/>
    <dgm:cxn modelId="{4BCDA858-5110-4560-9B24-FA4DE9111F3F}" srcId="{CD7577ED-A96D-478D-A03A-8F8F6FC91A7B}" destId="{9868DF9D-8CB6-4756-8F6B-BB4937AC0958}" srcOrd="0" destOrd="0" parTransId="{D7171474-02DF-455A-8E6C-D9C87E01B6B0}" sibTransId="{2878F2DA-FDA2-438D-BDBA-31B84F11262E}"/>
    <dgm:cxn modelId="{C87CB48E-EFEF-4F5E-9BA2-2F9DF42DCD65}" type="presOf" srcId="{0C0340DE-7E18-443B-AD7A-6890C5D93AB7}" destId="{F0A1D362-FD7A-4926-AA17-134F53FAF480}" srcOrd="0" destOrd="0" presId="urn:microsoft.com/office/officeart/2018/2/layout/IconVerticalSolidList"/>
    <dgm:cxn modelId="{B6A31CA1-3FE6-4E41-A0C0-F2A92EF9B231}" type="presOf" srcId="{48E45F02-6DDC-42CE-99A9-6F7D6877D6F2}" destId="{643CE336-12B9-4F7D-8066-6AA671B92AFB}" srcOrd="0" destOrd="0" presId="urn:microsoft.com/office/officeart/2018/2/layout/IconVerticalSolidList"/>
    <dgm:cxn modelId="{00942EBB-E681-48DD-9E7E-891D5311A947}" srcId="{CD7577ED-A96D-478D-A03A-8F8F6FC91A7B}" destId="{ED80D6D2-4160-4509-A772-94378456FB3C}" srcOrd="3" destOrd="0" parTransId="{2DD3955A-F2B5-43D9-B0DB-229AE64507D2}" sibTransId="{3602628D-2BAA-4571-BDE2-C39471B9600D}"/>
    <dgm:cxn modelId="{F78F35D7-38C5-47CC-9618-5873AFA43011}" type="presOf" srcId="{CD7577ED-A96D-478D-A03A-8F8F6FC91A7B}" destId="{7790AF3D-B318-47DA-A916-DEC66E978766}" srcOrd="0" destOrd="0" presId="urn:microsoft.com/office/officeart/2018/2/layout/IconVerticalSolidList"/>
    <dgm:cxn modelId="{F621AEC2-59C3-4836-9A1D-C35DEDCF3262}" type="presParOf" srcId="{7790AF3D-B318-47DA-A916-DEC66E978766}" destId="{C30AA76F-01EA-4C4E-BE2F-72A4E5649334}" srcOrd="0" destOrd="0" presId="urn:microsoft.com/office/officeart/2018/2/layout/IconVerticalSolidList"/>
    <dgm:cxn modelId="{79D17361-04F0-4936-B05E-EEC7F1C48988}" type="presParOf" srcId="{C30AA76F-01EA-4C4E-BE2F-72A4E5649334}" destId="{6B779655-1455-4623-B8F2-D178151C1673}" srcOrd="0" destOrd="0" presId="urn:microsoft.com/office/officeart/2018/2/layout/IconVerticalSolidList"/>
    <dgm:cxn modelId="{885B48EB-85D2-4212-B6FA-681C7869C4D5}" type="presParOf" srcId="{C30AA76F-01EA-4C4E-BE2F-72A4E5649334}" destId="{AF2094DB-A0FA-4B6B-BC30-048A5E811D38}" srcOrd="1" destOrd="0" presId="urn:microsoft.com/office/officeart/2018/2/layout/IconVerticalSolidList"/>
    <dgm:cxn modelId="{41F89CFF-6F18-4AD7-9B15-871861C13F29}" type="presParOf" srcId="{C30AA76F-01EA-4C4E-BE2F-72A4E5649334}" destId="{4C0B0DFB-45E9-4911-89E0-E79E195FE10A}" srcOrd="2" destOrd="0" presId="urn:microsoft.com/office/officeart/2018/2/layout/IconVerticalSolidList"/>
    <dgm:cxn modelId="{66B2C2CB-4F6A-43B5-8FCC-A74976BF047E}" type="presParOf" srcId="{C30AA76F-01EA-4C4E-BE2F-72A4E5649334}" destId="{0AC62CAB-A70E-44DF-B61E-82BA99918514}" srcOrd="3" destOrd="0" presId="urn:microsoft.com/office/officeart/2018/2/layout/IconVerticalSolidList"/>
    <dgm:cxn modelId="{87C593BD-B24C-41DB-A16A-CAC177E4A986}" type="presParOf" srcId="{7790AF3D-B318-47DA-A916-DEC66E978766}" destId="{7C06267E-0B44-42A5-864B-3E7224559B14}" srcOrd="1" destOrd="0" presId="urn:microsoft.com/office/officeart/2018/2/layout/IconVerticalSolidList"/>
    <dgm:cxn modelId="{82FDD189-AA72-41A0-913C-EFAB5EABF43A}" type="presParOf" srcId="{7790AF3D-B318-47DA-A916-DEC66E978766}" destId="{3C9D15A8-0AF9-4910-926A-F6F18AF41A1C}" srcOrd="2" destOrd="0" presId="urn:microsoft.com/office/officeart/2018/2/layout/IconVerticalSolidList"/>
    <dgm:cxn modelId="{420ADF0D-9EF8-4CF7-9609-6144EA1D6FFF}" type="presParOf" srcId="{3C9D15A8-0AF9-4910-926A-F6F18AF41A1C}" destId="{FD3732DB-C026-4966-AA83-99F184D892F2}" srcOrd="0" destOrd="0" presId="urn:microsoft.com/office/officeart/2018/2/layout/IconVerticalSolidList"/>
    <dgm:cxn modelId="{99852882-880D-40B8-98DA-EA4DF17E3DD3}" type="presParOf" srcId="{3C9D15A8-0AF9-4910-926A-F6F18AF41A1C}" destId="{46286D00-B223-431F-BCA8-3013106AC275}" srcOrd="1" destOrd="0" presId="urn:microsoft.com/office/officeart/2018/2/layout/IconVerticalSolidList"/>
    <dgm:cxn modelId="{2CDC20EE-5EFD-4096-97D7-33F2079A072A}" type="presParOf" srcId="{3C9D15A8-0AF9-4910-926A-F6F18AF41A1C}" destId="{C3FF5E64-DF4F-4D3D-AA4F-6F610F6DB227}" srcOrd="2" destOrd="0" presId="urn:microsoft.com/office/officeart/2018/2/layout/IconVerticalSolidList"/>
    <dgm:cxn modelId="{773480F7-86B8-477D-8B24-714CDB1149D5}" type="presParOf" srcId="{3C9D15A8-0AF9-4910-926A-F6F18AF41A1C}" destId="{643CE336-12B9-4F7D-8066-6AA671B92AFB}" srcOrd="3" destOrd="0" presId="urn:microsoft.com/office/officeart/2018/2/layout/IconVerticalSolidList"/>
    <dgm:cxn modelId="{D53D31FF-5674-4903-AD6F-8AC3C14D2B6F}" type="presParOf" srcId="{7790AF3D-B318-47DA-A916-DEC66E978766}" destId="{FD7E3D0E-66E5-4347-8256-CA3FFC8EF9CB}" srcOrd="3" destOrd="0" presId="urn:microsoft.com/office/officeart/2018/2/layout/IconVerticalSolidList"/>
    <dgm:cxn modelId="{DA5C5DD9-6B5D-4B9A-8B69-72CE83E8189C}" type="presParOf" srcId="{7790AF3D-B318-47DA-A916-DEC66E978766}" destId="{BA6D6B9B-475B-4330-AEC6-169B294AED5F}" srcOrd="4" destOrd="0" presId="urn:microsoft.com/office/officeart/2018/2/layout/IconVerticalSolidList"/>
    <dgm:cxn modelId="{99F6832C-3D9F-4502-ADA6-D365A51724FA}" type="presParOf" srcId="{BA6D6B9B-475B-4330-AEC6-169B294AED5F}" destId="{1D848F58-03F3-4D3D-AABC-8945616630BC}" srcOrd="0" destOrd="0" presId="urn:microsoft.com/office/officeart/2018/2/layout/IconVerticalSolidList"/>
    <dgm:cxn modelId="{DD7364BB-582F-4469-8D19-FC60427052AD}" type="presParOf" srcId="{BA6D6B9B-475B-4330-AEC6-169B294AED5F}" destId="{AEC68F53-F0A3-4A2E-BE01-E34FDA3B1C08}" srcOrd="1" destOrd="0" presId="urn:microsoft.com/office/officeart/2018/2/layout/IconVerticalSolidList"/>
    <dgm:cxn modelId="{9B6BA91E-2320-446A-942B-728B9DF85D7A}" type="presParOf" srcId="{BA6D6B9B-475B-4330-AEC6-169B294AED5F}" destId="{D40D5A3C-5476-4FF4-9E5F-90B3CEEAAFB7}" srcOrd="2" destOrd="0" presId="urn:microsoft.com/office/officeart/2018/2/layout/IconVerticalSolidList"/>
    <dgm:cxn modelId="{201853FF-156C-4B25-8C83-779268EDBE38}" type="presParOf" srcId="{BA6D6B9B-475B-4330-AEC6-169B294AED5F}" destId="{F0A1D362-FD7A-4926-AA17-134F53FAF480}" srcOrd="3" destOrd="0" presId="urn:microsoft.com/office/officeart/2018/2/layout/IconVerticalSolidList"/>
    <dgm:cxn modelId="{AF41035C-DC47-4607-A70C-E2620866F503}" type="presParOf" srcId="{7790AF3D-B318-47DA-A916-DEC66E978766}" destId="{93616E15-649C-454B-89C3-E77093AAC7B7}" srcOrd="5" destOrd="0" presId="urn:microsoft.com/office/officeart/2018/2/layout/IconVerticalSolidList"/>
    <dgm:cxn modelId="{135D08A3-7EA0-4AA5-80AF-AF553E48AECF}" type="presParOf" srcId="{7790AF3D-B318-47DA-A916-DEC66E978766}" destId="{7BB1320A-DF1F-4ADF-8976-BDD0E8E7F126}" srcOrd="6" destOrd="0" presId="urn:microsoft.com/office/officeart/2018/2/layout/IconVerticalSolidList"/>
    <dgm:cxn modelId="{04FAA10D-DCB3-44D6-8365-E82B8D64D38B}" type="presParOf" srcId="{7BB1320A-DF1F-4ADF-8976-BDD0E8E7F126}" destId="{13F42F70-9EA1-40FB-B9C6-9F4748C83D39}" srcOrd="0" destOrd="0" presId="urn:microsoft.com/office/officeart/2018/2/layout/IconVerticalSolidList"/>
    <dgm:cxn modelId="{A63FC1DC-8070-4268-9102-0267F4BC9773}" type="presParOf" srcId="{7BB1320A-DF1F-4ADF-8976-BDD0E8E7F126}" destId="{CEE42D19-AF6A-4C7F-8D37-F18692502839}" srcOrd="1" destOrd="0" presId="urn:microsoft.com/office/officeart/2018/2/layout/IconVerticalSolidList"/>
    <dgm:cxn modelId="{A0643547-52A6-45FE-9026-A9AD2BD5FF97}" type="presParOf" srcId="{7BB1320A-DF1F-4ADF-8976-BDD0E8E7F126}" destId="{C19A2261-5B62-44E7-8F5B-9A88211D3E14}" srcOrd="2" destOrd="0" presId="urn:microsoft.com/office/officeart/2018/2/layout/IconVerticalSolidList"/>
    <dgm:cxn modelId="{F8538CFE-8C3A-4E32-82DC-96FA29811C20}" type="presParOf" srcId="{7BB1320A-DF1F-4ADF-8976-BDD0E8E7F126}" destId="{6C9D90DE-E99E-4921-9760-1467A11ACCC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395E57-07DF-42C4-B23F-838FB605A42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CA242B0-1048-4A03-AC8A-B2113280D19B}">
      <dgm:prSet/>
      <dgm:spPr/>
      <dgm:t>
        <a:bodyPr/>
        <a:lstStyle/>
        <a:p>
          <a:r>
            <a:rPr lang="fr-FR"/>
            <a:t>Situation idéale : opportunités sans qu’aucune menace importante ne vienne assombrir l’horizon (investissements immobiliers sans risque, marché des call center retour au Mkt relationnel, SMS)</a:t>
          </a:r>
          <a:endParaRPr lang="en-US"/>
        </a:p>
      </dgm:t>
    </dgm:pt>
    <dgm:pt modelId="{12948EAA-8B1F-476E-9915-D422034ECA7D}" type="parTrans" cxnId="{A8BFE9EC-E668-443F-A4A0-C05144C32167}">
      <dgm:prSet/>
      <dgm:spPr/>
      <dgm:t>
        <a:bodyPr/>
        <a:lstStyle/>
        <a:p>
          <a:endParaRPr lang="en-US"/>
        </a:p>
      </dgm:t>
    </dgm:pt>
    <dgm:pt modelId="{5B35C5F2-4D43-4B90-8CB1-1109393F5B62}" type="sibTrans" cxnId="{A8BFE9EC-E668-443F-A4A0-C05144C32167}">
      <dgm:prSet/>
      <dgm:spPr/>
      <dgm:t>
        <a:bodyPr/>
        <a:lstStyle/>
        <a:p>
          <a:endParaRPr lang="en-US"/>
        </a:p>
      </dgm:t>
    </dgm:pt>
    <dgm:pt modelId="{995D89B7-E403-4313-A0A3-18079EAA434C}">
      <dgm:prSet/>
      <dgm:spPr/>
      <dgm:t>
        <a:bodyPr/>
        <a:lstStyle/>
        <a:p>
          <a:r>
            <a:rPr lang="fr-FR"/>
            <a:t>Situation spéculative (beaucoup d’opportunités et de menaces) se caractérise par un niveau élevé de risque (nlle économie, profusions de chaînes TV, courtiers) </a:t>
          </a:r>
          <a:endParaRPr lang="en-US"/>
        </a:p>
      </dgm:t>
    </dgm:pt>
    <dgm:pt modelId="{19C24496-90EC-433C-860C-8A960C27A9E2}" type="parTrans" cxnId="{190FC0C4-4FE7-4785-B327-72DE79F225D5}">
      <dgm:prSet/>
      <dgm:spPr/>
      <dgm:t>
        <a:bodyPr/>
        <a:lstStyle/>
        <a:p>
          <a:endParaRPr lang="en-US"/>
        </a:p>
      </dgm:t>
    </dgm:pt>
    <dgm:pt modelId="{2150A4D8-BD2F-446E-A620-45B739FACC23}" type="sibTrans" cxnId="{190FC0C4-4FE7-4785-B327-72DE79F225D5}">
      <dgm:prSet/>
      <dgm:spPr/>
      <dgm:t>
        <a:bodyPr/>
        <a:lstStyle/>
        <a:p>
          <a:endParaRPr lang="en-US"/>
        </a:p>
      </dgm:t>
    </dgm:pt>
    <dgm:pt modelId="{3656CFC0-B26C-4CDF-9802-8573332AECBB}">
      <dgm:prSet/>
      <dgm:spPr/>
      <dgm:t>
        <a:bodyPr/>
        <a:lstStyle/>
        <a:p>
          <a:r>
            <a:rPr lang="fr-FR"/>
            <a:t>Une situation stable correspond au cas inverse (bâtiment, organisme de contrôle - qualité, avocat, notaires)</a:t>
          </a:r>
          <a:endParaRPr lang="en-US"/>
        </a:p>
      </dgm:t>
    </dgm:pt>
    <dgm:pt modelId="{AD302AAF-8219-492A-9598-0F4F6CBE3A3E}" type="parTrans" cxnId="{893F107E-F63D-44B9-AB4B-32E298195084}">
      <dgm:prSet/>
      <dgm:spPr/>
      <dgm:t>
        <a:bodyPr/>
        <a:lstStyle/>
        <a:p>
          <a:endParaRPr lang="en-US"/>
        </a:p>
      </dgm:t>
    </dgm:pt>
    <dgm:pt modelId="{C04D12E1-DAF7-41B1-81C7-B24A042B32DD}" type="sibTrans" cxnId="{893F107E-F63D-44B9-AB4B-32E298195084}">
      <dgm:prSet/>
      <dgm:spPr/>
      <dgm:t>
        <a:bodyPr/>
        <a:lstStyle/>
        <a:p>
          <a:endParaRPr lang="en-US"/>
        </a:p>
      </dgm:t>
    </dgm:pt>
    <dgm:pt modelId="{B5BA3215-7293-429E-A97E-88F7D7E96059}">
      <dgm:prSet/>
      <dgm:spPr/>
      <dgm:t>
        <a:bodyPr/>
        <a:lstStyle/>
        <a:p>
          <a:r>
            <a:rPr lang="fr-FR"/>
            <a:t>Situation préoccupante : pauvre en opportunités mais riche en menaces (GMS, Hôtellerie, situation de l’éducation et de la santé…) </a:t>
          </a:r>
          <a:endParaRPr lang="en-US"/>
        </a:p>
      </dgm:t>
    </dgm:pt>
    <dgm:pt modelId="{5C0D7506-5694-4060-9077-25BAAC97AAFB}" type="parTrans" cxnId="{7C6FB6F2-F08B-4391-AA99-DEF06BCE52AB}">
      <dgm:prSet/>
      <dgm:spPr/>
      <dgm:t>
        <a:bodyPr/>
        <a:lstStyle/>
        <a:p>
          <a:endParaRPr lang="en-US"/>
        </a:p>
      </dgm:t>
    </dgm:pt>
    <dgm:pt modelId="{368C65B8-95FC-49C2-AF3B-7EFDDE1FDF0E}" type="sibTrans" cxnId="{7C6FB6F2-F08B-4391-AA99-DEF06BCE52AB}">
      <dgm:prSet/>
      <dgm:spPr/>
      <dgm:t>
        <a:bodyPr/>
        <a:lstStyle/>
        <a:p>
          <a:endParaRPr lang="en-US"/>
        </a:p>
      </dgm:t>
    </dgm:pt>
    <dgm:pt modelId="{E76FD12C-E8D2-4BD2-9CEA-6045C99F5193}" type="pres">
      <dgm:prSet presAssocID="{35395E57-07DF-42C4-B23F-838FB605A427}" presName="root" presStyleCnt="0">
        <dgm:presLayoutVars>
          <dgm:dir/>
          <dgm:resizeHandles val="exact"/>
        </dgm:presLayoutVars>
      </dgm:prSet>
      <dgm:spPr/>
    </dgm:pt>
    <dgm:pt modelId="{CA0AB9A3-10BE-4715-BC57-FB5185D2190B}" type="pres">
      <dgm:prSet presAssocID="{CCA242B0-1048-4A03-AC8A-B2113280D19B}" presName="compNode" presStyleCnt="0"/>
      <dgm:spPr/>
    </dgm:pt>
    <dgm:pt modelId="{D986C4EC-5A94-4CB6-AC88-65F230BCACC8}" type="pres">
      <dgm:prSet presAssocID="{CCA242B0-1048-4A03-AC8A-B2113280D19B}" presName="bgRect" presStyleLbl="bgShp" presStyleIdx="0" presStyleCnt="4"/>
      <dgm:spPr/>
    </dgm:pt>
    <dgm:pt modelId="{7685F140-0F81-4C48-B1A7-8680AF86F227}" type="pres">
      <dgm:prSet presAssocID="{CCA242B0-1048-4A03-AC8A-B2113280D19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lippery"/>
        </a:ext>
      </dgm:extLst>
    </dgm:pt>
    <dgm:pt modelId="{3388F575-3B91-4636-B294-325A8A239AC5}" type="pres">
      <dgm:prSet presAssocID="{CCA242B0-1048-4A03-AC8A-B2113280D19B}" presName="spaceRect" presStyleCnt="0"/>
      <dgm:spPr/>
    </dgm:pt>
    <dgm:pt modelId="{523282D9-47D6-4004-BEE1-98658AABFFAD}" type="pres">
      <dgm:prSet presAssocID="{CCA242B0-1048-4A03-AC8A-B2113280D19B}" presName="parTx" presStyleLbl="revTx" presStyleIdx="0" presStyleCnt="4">
        <dgm:presLayoutVars>
          <dgm:chMax val="0"/>
          <dgm:chPref val="0"/>
        </dgm:presLayoutVars>
      </dgm:prSet>
      <dgm:spPr/>
    </dgm:pt>
    <dgm:pt modelId="{58040F49-105E-4337-AB4E-2E612D7EFD29}" type="pres">
      <dgm:prSet presAssocID="{5B35C5F2-4D43-4B90-8CB1-1109393F5B62}" presName="sibTrans" presStyleCnt="0"/>
      <dgm:spPr/>
    </dgm:pt>
    <dgm:pt modelId="{97ACABC2-F4CE-4AF0-90B9-3E1301E15D54}" type="pres">
      <dgm:prSet presAssocID="{995D89B7-E403-4313-A0A3-18079EAA434C}" presName="compNode" presStyleCnt="0"/>
      <dgm:spPr/>
    </dgm:pt>
    <dgm:pt modelId="{9A64E2DF-F766-4D65-BCA4-BC8D786EC62C}" type="pres">
      <dgm:prSet presAssocID="{995D89B7-E403-4313-A0A3-18079EAA434C}" presName="bgRect" presStyleLbl="bgShp" presStyleIdx="1" presStyleCnt="4"/>
      <dgm:spPr/>
    </dgm:pt>
    <dgm:pt modelId="{B7560E12-6FBB-43FE-9F97-A4C44B405AF4}" type="pres">
      <dgm:prSet presAssocID="{995D89B7-E403-4313-A0A3-18079EAA434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A6940968-0485-478A-9192-BF8925BE4D12}" type="pres">
      <dgm:prSet presAssocID="{995D89B7-E403-4313-A0A3-18079EAA434C}" presName="spaceRect" presStyleCnt="0"/>
      <dgm:spPr/>
    </dgm:pt>
    <dgm:pt modelId="{842AA4E5-B1A9-43BB-BA50-633A03A0752D}" type="pres">
      <dgm:prSet presAssocID="{995D89B7-E403-4313-A0A3-18079EAA434C}" presName="parTx" presStyleLbl="revTx" presStyleIdx="1" presStyleCnt="4">
        <dgm:presLayoutVars>
          <dgm:chMax val="0"/>
          <dgm:chPref val="0"/>
        </dgm:presLayoutVars>
      </dgm:prSet>
      <dgm:spPr/>
    </dgm:pt>
    <dgm:pt modelId="{557D55F6-3302-4D79-8199-EBCB02B2FB32}" type="pres">
      <dgm:prSet presAssocID="{2150A4D8-BD2F-446E-A620-45B739FACC23}" presName="sibTrans" presStyleCnt="0"/>
      <dgm:spPr/>
    </dgm:pt>
    <dgm:pt modelId="{AE88B447-E474-46C5-BF7C-D789D7C13EF4}" type="pres">
      <dgm:prSet presAssocID="{3656CFC0-B26C-4CDF-9802-8573332AECBB}" presName="compNode" presStyleCnt="0"/>
      <dgm:spPr/>
    </dgm:pt>
    <dgm:pt modelId="{B08D89BE-D057-4368-9539-265A2B276379}" type="pres">
      <dgm:prSet presAssocID="{3656CFC0-B26C-4CDF-9802-8573332AECBB}" presName="bgRect" presStyleLbl="bgShp" presStyleIdx="2" presStyleCnt="4"/>
      <dgm:spPr/>
    </dgm:pt>
    <dgm:pt modelId="{631E3E18-B6C1-4BBE-922B-01DC6E9987EE}" type="pres">
      <dgm:prSet presAssocID="{3656CFC0-B26C-4CDF-9802-8573332AECB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F759E6A7-A9EA-443B-A5D9-94E6334235DB}" type="pres">
      <dgm:prSet presAssocID="{3656CFC0-B26C-4CDF-9802-8573332AECBB}" presName="spaceRect" presStyleCnt="0"/>
      <dgm:spPr/>
    </dgm:pt>
    <dgm:pt modelId="{7678B2A2-580D-4D08-8819-DCA2E81099B5}" type="pres">
      <dgm:prSet presAssocID="{3656CFC0-B26C-4CDF-9802-8573332AECBB}" presName="parTx" presStyleLbl="revTx" presStyleIdx="2" presStyleCnt="4">
        <dgm:presLayoutVars>
          <dgm:chMax val="0"/>
          <dgm:chPref val="0"/>
        </dgm:presLayoutVars>
      </dgm:prSet>
      <dgm:spPr/>
    </dgm:pt>
    <dgm:pt modelId="{4096B64C-26EC-49D9-8E38-E430A550F115}" type="pres">
      <dgm:prSet presAssocID="{C04D12E1-DAF7-41B1-81C7-B24A042B32DD}" presName="sibTrans" presStyleCnt="0"/>
      <dgm:spPr/>
    </dgm:pt>
    <dgm:pt modelId="{33B37ABF-AE11-497F-8C6A-305CFCAA053A}" type="pres">
      <dgm:prSet presAssocID="{B5BA3215-7293-429E-A97E-88F7D7E96059}" presName="compNode" presStyleCnt="0"/>
      <dgm:spPr/>
    </dgm:pt>
    <dgm:pt modelId="{FF8750E3-FECA-4665-A28B-1237CE4D61B4}" type="pres">
      <dgm:prSet presAssocID="{B5BA3215-7293-429E-A97E-88F7D7E96059}" presName="bgRect" presStyleLbl="bgShp" presStyleIdx="3" presStyleCnt="4"/>
      <dgm:spPr/>
    </dgm:pt>
    <dgm:pt modelId="{C53A5D85-638E-4955-B3D3-7DFDD1873093}" type="pres">
      <dgm:prSet presAssocID="{B5BA3215-7293-429E-A97E-88F7D7E9605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Graph with Downward Trend"/>
        </a:ext>
      </dgm:extLst>
    </dgm:pt>
    <dgm:pt modelId="{EB379E48-2BFC-4D2B-ACA9-3C3F4828AABD}" type="pres">
      <dgm:prSet presAssocID="{B5BA3215-7293-429E-A97E-88F7D7E96059}" presName="spaceRect" presStyleCnt="0"/>
      <dgm:spPr/>
    </dgm:pt>
    <dgm:pt modelId="{534B26FC-BC8C-4693-B85A-1FDF88F43A3A}" type="pres">
      <dgm:prSet presAssocID="{B5BA3215-7293-429E-A97E-88F7D7E96059}" presName="parTx" presStyleLbl="revTx" presStyleIdx="3" presStyleCnt="4">
        <dgm:presLayoutVars>
          <dgm:chMax val="0"/>
          <dgm:chPref val="0"/>
        </dgm:presLayoutVars>
      </dgm:prSet>
      <dgm:spPr/>
    </dgm:pt>
  </dgm:ptLst>
  <dgm:cxnLst>
    <dgm:cxn modelId="{893F107E-F63D-44B9-AB4B-32E298195084}" srcId="{35395E57-07DF-42C4-B23F-838FB605A427}" destId="{3656CFC0-B26C-4CDF-9802-8573332AECBB}" srcOrd="2" destOrd="0" parTransId="{AD302AAF-8219-492A-9598-0F4F6CBE3A3E}" sibTransId="{C04D12E1-DAF7-41B1-81C7-B24A042B32DD}"/>
    <dgm:cxn modelId="{58DC45B1-DC0E-4998-965E-AF028554F9A3}" type="presOf" srcId="{B5BA3215-7293-429E-A97E-88F7D7E96059}" destId="{534B26FC-BC8C-4693-B85A-1FDF88F43A3A}" srcOrd="0" destOrd="0" presId="urn:microsoft.com/office/officeart/2018/2/layout/IconVerticalSolidList"/>
    <dgm:cxn modelId="{C237A5B6-1916-4D49-8865-7C7B325BDD3D}" type="presOf" srcId="{3656CFC0-B26C-4CDF-9802-8573332AECBB}" destId="{7678B2A2-580D-4D08-8819-DCA2E81099B5}" srcOrd="0" destOrd="0" presId="urn:microsoft.com/office/officeart/2018/2/layout/IconVerticalSolidList"/>
    <dgm:cxn modelId="{190FC0C4-4FE7-4785-B327-72DE79F225D5}" srcId="{35395E57-07DF-42C4-B23F-838FB605A427}" destId="{995D89B7-E403-4313-A0A3-18079EAA434C}" srcOrd="1" destOrd="0" parTransId="{19C24496-90EC-433C-860C-8A960C27A9E2}" sibTransId="{2150A4D8-BD2F-446E-A620-45B739FACC23}"/>
    <dgm:cxn modelId="{E32442C7-2035-438D-A8D3-2BFF99004F56}" type="presOf" srcId="{35395E57-07DF-42C4-B23F-838FB605A427}" destId="{E76FD12C-E8D2-4BD2-9CEA-6045C99F5193}" srcOrd="0" destOrd="0" presId="urn:microsoft.com/office/officeart/2018/2/layout/IconVerticalSolidList"/>
    <dgm:cxn modelId="{AC16B0E6-B232-4E65-9155-0E2409485784}" type="presOf" srcId="{995D89B7-E403-4313-A0A3-18079EAA434C}" destId="{842AA4E5-B1A9-43BB-BA50-633A03A0752D}" srcOrd="0" destOrd="0" presId="urn:microsoft.com/office/officeart/2018/2/layout/IconVerticalSolidList"/>
    <dgm:cxn modelId="{7FD71AE9-4581-44B3-A041-AAEE7DC16E18}" type="presOf" srcId="{CCA242B0-1048-4A03-AC8A-B2113280D19B}" destId="{523282D9-47D6-4004-BEE1-98658AABFFAD}" srcOrd="0" destOrd="0" presId="urn:microsoft.com/office/officeart/2018/2/layout/IconVerticalSolidList"/>
    <dgm:cxn modelId="{A8BFE9EC-E668-443F-A4A0-C05144C32167}" srcId="{35395E57-07DF-42C4-B23F-838FB605A427}" destId="{CCA242B0-1048-4A03-AC8A-B2113280D19B}" srcOrd="0" destOrd="0" parTransId="{12948EAA-8B1F-476E-9915-D422034ECA7D}" sibTransId="{5B35C5F2-4D43-4B90-8CB1-1109393F5B62}"/>
    <dgm:cxn modelId="{7C6FB6F2-F08B-4391-AA99-DEF06BCE52AB}" srcId="{35395E57-07DF-42C4-B23F-838FB605A427}" destId="{B5BA3215-7293-429E-A97E-88F7D7E96059}" srcOrd="3" destOrd="0" parTransId="{5C0D7506-5694-4060-9077-25BAAC97AAFB}" sibTransId="{368C65B8-95FC-49C2-AF3B-7EFDDE1FDF0E}"/>
    <dgm:cxn modelId="{7ADAEFB2-F0D3-4967-9F02-75DCC913C8C1}" type="presParOf" srcId="{E76FD12C-E8D2-4BD2-9CEA-6045C99F5193}" destId="{CA0AB9A3-10BE-4715-BC57-FB5185D2190B}" srcOrd="0" destOrd="0" presId="urn:microsoft.com/office/officeart/2018/2/layout/IconVerticalSolidList"/>
    <dgm:cxn modelId="{88B2731F-90C2-4272-A42D-04FD9893074A}" type="presParOf" srcId="{CA0AB9A3-10BE-4715-BC57-FB5185D2190B}" destId="{D986C4EC-5A94-4CB6-AC88-65F230BCACC8}" srcOrd="0" destOrd="0" presId="urn:microsoft.com/office/officeart/2018/2/layout/IconVerticalSolidList"/>
    <dgm:cxn modelId="{CD5C2807-1DBE-45BB-824E-88467121C768}" type="presParOf" srcId="{CA0AB9A3-10BE-4715-BC57-FB5185D2190B}" destId="{7685F140-0F81-4C48-B1A7-8680AF86F227}" srcOrd="1" destOrd="0" presId="urn:microsoft.com/office/officeart/2018/2/layout/IconVerticalSolidList"/>
    <dgm:cxn modelId="{6DE353B5-B595-4A08-86D5-13925FBECEB1}" type="presParOf" srcId="{CA0AB9A3-10BE-4715-BC57-FB5185D2190B}" destId="{3388F575-3B91-4636-B294-325A8A239AC5}" srcOrd="2" destOrd="0" presId="urn:microsoft.com/office/officeart/2018/2/layout/IconVerticalSolidList"/>
    <dgm:cxn modelId="{21EC5BFF-AF24-4407-A76C-D0FF6E4FF162}" type="presParOf" srcId="{CA0AB9A3-10BE-4715-BC57-FB5185D2190B}" destId="{523282D9-47D6-4004-BEE1-98658AABFFAD}" srcOrd="3" destOrd="0" presId="urn:microsoft.com/office/officeart/2018/2/layout/IconVerticalSolidList"/>
    <dgm:cxn modelId="{8A092DBF-9732-4605-94BB-FC9E75538265}" type="presParOf" srcId="{E76FD12C-E8D2-4BD2-9CEA-6045C99F5193}" destId="{58040F49-105E-4337-AB4E-2E612D7EFD29}" srcOrd="1" destOrd="0" presId="urn:microsoft.com/office/officeart/2018/2/layout/IconVerticalSolidList"/>
    <dgm:cxn modelId="{14CF4E0B-4356-4D63-B98F-F44B35375964}" type="presParOf" srcId="{E76FD12C-E8D2-4BD2-9CEA-6045C99F5193}" destId="{97ACABC2-F4CE-4AF0-90B9-3E1301E15D54}" srcOrd="2" destOrd="0" presId="urn:microsoft.com/office/officeart/2018/2/layout/IconVerticalSolidList"/>
    <dgm:cxn modelId="{709A1931-F5E1-4498-A544-6F156816916E}" type="presParOf" srcId="{97ACABC2-F4CE-4AF0-90B9-3E1301E15D54}" destId="{9A64E2DF-F766-4D65-BCA4-BC8D786EC62C}" srcOrd="0" destOrd="0" presId="urn:microsoft.com/office/officeart/2018/2/layout/IconVerticalSolidList"/>
    <dgm:cxn modelId="{46474D38-8E17-419D-B9AF-323C17F5684D}" type="presParOf" srcId="{97ACABC2-F4CE-4AF0-90B9-3E1301E15D54}" destId="{B7560E12-6FBB-43FE-9F97-A4C44B405AF4}" srcOrd="1" destOrd="0" presId="urn:microsoft.com/office/officeart/2018/2/layout/IconVerticalSolidList"/>
    <dgm:cxn modelId="{266A2A6F-F88F-438A-B3A6-FA67C05D1221}" type="presParOf" srcId="{97ACABC2-F4CE-4AF0-90B9-3E1301E15D54}" destId="{A6940968-0485-478A-9192-BF8925BE4D12}" srcOrd="2" destOrd="0" presId="urn:microsoft.com/office/officeart/2018/2/layout/IconVerticalSolidList"/>
    <dgm:cxn modelId="{BC82C015-A530-4D96-B129-9194B6A9A55F}" type="presParOf" srcId="{97ACABC2-F4CE-4AF0-90B9-3E1301E15D54}" destId="{842AA4E5-B1A9-43BB-BA50-633A03A0752D}" srcOrd="3" destOrd="0" presId="urn:microsoft.com/office/officeart/2018/2/layout/IconVerticalSolidList"/>
    <dgm:cxn modelId="{1F0009D5-667A-4323-BC47-15F6D8EE4FCA}" type="presParOf" srcId="{E76FD12C-E8D2-4BD2-9CEA-6045C99F5193}" destId="{557D55F6-3302-4D79-8199-EBCB02B2FB32}" srcOrd="3" destOrd="0" presId="urn:microsoft.com/office/officeart/2018/2/layout/IconVerticalSolidList"/>
    <dgm:cxn modelId="{F9F0B563-66D0-458A-81AF-68198AFD08F1}" type="presParOf" srcId="{E76FD12C-E8D2-4BD2-9CEA-6045C99F5193}" destId="{AE88B447-E474-46C5-BF7C-D789D7C13EF4}" srcOrd="4" destOrd="0" presId="urn:microsoft.com/office/officeart/2018/2/layout/IconVerticalSolidList"/>
    <dgm:cxn modelId="{05CF5B4E-B54E-451C-9340-3532B78182EE}" type="presParOf" srcId="{AE88B447-E474-46C5-BF7C-D789D7C13EF4}" destId="{B08D89BE-D057-4368-9539-265A2B276379}" srcOrd="0" destOrd="0" presId="urn:microsoft.com/office/officeart/2018/2/layout/IconVerticalSolidList"/>
    <dgm:cxn modelId="{C20D6506-83B2-438B-9290-4CE7814767C8}" type="presParOf" srcId="{AE88B447-E474-46C5-BF7C-D789D7C13EF4}" destId="{631E3E18-B6C1-4BBE-922B-01DC6E9987EE}" srcOrd="1" destOrd="0" presId="urn:microsoft.com/office/officeart/2018/2/layout/IconVerticalSolidList"/>
    <dgm:cxn modelId="{1070398D-7467-44A3-9E85-C984D2663EF6}" type="presParOf" srcId="{AE88B447-E474-46C5-BF7C-D789D7C13EF4}" destId="{F759E6A7-A9EA-443B-A5D9-94E6334235DB}" srcOrd="2" destOrd="0" presId="urn:microsoft.com/office/officeart/2018/2/layout/IconVerticalSolidList"/>
    <dgm:cxn modelId="{75B43A27-FEBA-40D4-A5B2-5A415A7C8FF0}" type="presParOf" srcId="{AE88B447-E474-46C5-BF7C-D789D7C13EF4}" destId="{7678B2A2-580D-4D08-8819-DCA2E81099B5}" srcOrd="3" destOrd="0" presId="urn:microsoft.com/office/officeart/2018/2/layout/IconVerticalSolidList"/>
    <dgm:cxn modelId="{6F435717-D1AD-41A4-8C5C-7F9A5BA2B531}" type="presParOf" srcId="{E76FD12C-E8D2-4BD2-9CEA-6045C99F5193}" destId="{4096B64C-26EC-49D9-8E38-E430A550F115}" srcOrd="5" destOrd="0" presId="urn:microsoft.com/office/officeart/2018/2/layout/IconVerticalSolidList"/>
    <dgm:cxn modelId="{FA222732-2C1A-453A-814F-C83FDBF56757}" type="presParOf" srcId="{E76FD12C-E8D2-4BD2-9CEA-6045C99F5193}" destId="{33B37ABF-AE11-497F-8C6A-305CFCAA053A}" srcOrd="6" destOrd="0" presId="urn:microsoft.com/office/officeart/2018/2/layout/IconVerticalSolidList"/>
    <dgm:cxn modelId="{5AC9C240-CE48-40D6-80E1-71994A495C57}" type="presParOf" srcId="{33B37ABF-AE11-497F-8C6A-305CFCAA053A}" destId="{FF8750E3-FECA-4665-A28B-1237CE4D61B4}" srcOrd="0" destOrd="0" presId="urn:microsoft.com/office/officeart/2018/2/layout/IconVerticalSolidList"/>
    <dgm:cxn modelId="{1A7E444E-EE6E-41AF-A675-72EF7D1786DB}" type="presParOf" srcId="{33B37ABF-AE11-497F-8C6A-305CFCAA053A}" destId="{C53A5D85-638E-4955-B3D3-7DFDD1873093}" srcOrd="1" destOrd="0" presId="urn:microsoft.com/office/officeart/2018/2/layout/IconVerticalSolidList"/>
    <dgm:cxn modelId="{2D492371-9CBD-44B6-BF8F-A4331AA1E7A9}" type="presParOf" srcId="{33B37ABF-AE11-497F-8C6A-305CFCAA053A}" destId="{EB379E48-2BFC-4D2B-ACA9-3C3F4828AABD}" srcOrd="2" destOrd="0" presId="urn:microsoft.com/office/officeart/2018/2/layout/IconVerticalSolidList"/>
    <dgm:cxn modelId="{31B9C908-E97C-4731-8AB3-24ABA4F4E8D4}" type="presParOf" srcId="{33B37ABF-AE11-497F-8C6A-305CFCAA053A}" destId="{534B26FC-BC8C-4693-B85A-1FDF88F43A3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FD196B-A616-4F71-B675-7E94075EFDCF}"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5D7C6D5F-E1F1-4B23-A1DF-1EE8608A0F43}">
      <dgm:prSet/>
      <dgm:spPr/>
      <dgm:t>
        <a:bodyPr/>
        <a:lstStyle/>
        <a:p>
          <a:r>
            <a:rPr lang="fr-FR" b="1"/>
            <a:t>4 phases (Simon, 1983) :</a:t>
          </a:r>
          <a:endParaRPr lang="en-US"/>
        </a:p>
      </dgm:t>
    </dgm:pt>
    <dgm:pt modelId="{319E03DB-96E4-4B1E-AAEA-9BB42DA491E9}" type="parTrans" cxnId="{3B69F9C2-583C-4087-BF59-6DA271F5A364}">
      <dgm:prSet/>
      <dgm:spPr/>
      <dgm:t>
        <a:bodyPr/>
        <a:lstStyle/>
        <a:p>
          <a:endParaRPr lang="en-US"/>
        </a:p>
      </dgm:t>
    </dgm:pt>
    <dgm:pt modelId="{F04A9BD6-805C-43D1-A17D-21DC7FE6E21C}" type="sibTrans" cxnId="{3B69F9C2-583C-4087-BF59-6DA271F5A364}">
      <dgm:prSet/>
      <dgm:spPr/>
      <dgm:t>
        <a:bodyPr/>
        <a:lstStyle/>
        <a:p>
          <a:endParaRPr lang="en-US"/>
        </a:p>
      </dgm:t>
    </dgm:pt>
    <dgm:pt modelId="{1F7BAF63-ADC5-4E22-8467-C19DDF4BCA67}">
      <dgm:prSet/>
      <dgm:spPr/>
      <dgm:t>
        <a:bodyPr/>
        <a:lstStyle/>
        <a:p>
          <a:r>
            <a:rPr lang="fr-FR"/>
            <a:t>l’</a:t>
          </a:r>
          <a:r>
            <a:rPr lang="fr-FR" b="1" i="1"/>
            <a:t>intelligence</a:t>
          </a:r>
          <a:r>
            <a:rPr lang="fr-FR"/>
            <a:t>, première phase qui consiste à reconnaître et identifier le problème ;</a:t>
          </a:r>
          <a:endParaRPr lang="en-US"/>
        </a:p>
      </dgm:t>
    </dgm:pt>
    <dgm:pt modelId="{0986E3EB-EB44-40B5-ACE4-F787D1D84CCE}" type="parTrans" cxnId="{81A69337-1AF6-41C8-A2D1-28A1B311B2B5}">
      <dgm:prSet/>
      <dgm:spPr/>
      <dgm:t>
        <a:bodyPr/>
        <a:lstStyle/>
        <a:p>
          <a:endParaRPr lang="en-US"/>
        </a:p>
      </dgm:t>
    </dgm:pt>
    <dgm:pt modelId="{BDC68D4D-27B4-45D4-8597-926D7E220392}" type="sibTrans" cxnId="{81A69337-1AF6-41C8-A2D1-28A1B311B2B5}">
      <dgm:prSet/>
      <dgm:spPr/>
      <dgm:t>
        <a:bodyPr/>
        <a:lstStyle/>
        <a:p>
          <a:endParaRPr lang="en-US"/>
        </a:p>
      </dgm:t>
    </dgm:pt>
    <dgm:pt modelId="{297F1649-D228-4E4A-A47C-4050BE639E02}">
      <dgm:prSet/>
      <dgm:spPr/>
      <dgm:t>
        <a:bodyPr/>
        <a:lstStyle/>
        <a:p>
          <a:r>
            <a:rPr lang="fr-FR"/>
            <a:t>la </a:t>
          </a:r>
          <a:r>
            <a:rPr lang="fr-FR" b="1" i="1"/>
            <a:t>modélisation</a:t>
          </a:r>
          <a:r>
            <a:rPr lang="fr-FR"/>
            <a:t>, deuxième phase qui consiste à concevoir et à formaliser les voies de solutions possibles ;</a:t>
          </a:r>
          <a:endParaRPr lang="en-US"/>
        </a:p>
      </dgm:t>
    </dgm:pt>
    <dgm:pt modelId="{4BD42A8D-21A8-4A64-B871-4EF3687BE061}" type="parTrans" cxnId="{6ABC6841-4D4F-43C7-B3B9-87A894875588}">
      <dgm:prSet/>
      <dgm:spPr/>
      <dgm:t>
        <a:bodyPr/>
        <a:lstStyle/>
        <a:p>
          <a:endParaRPr lang="en-US"/>
        </a:p>
      </dgm:t>
    </dgm:pt>
    <dgm:pt modelId="{7C9226FC-87C4-4266-834C-9A30A4ED0970}" type="sibTrans" cxnId="{6ABC6841-4D4F-43C7-B3B9-87A894875588}">
      <dgm:prSet/>
      <dgm:spPr/>
      <dgm:t>
        <a:bodyPr/>
        <a:lstStyle/>
        <a:p>
          <a:endParaRPr lang="en-US"/>
        </a:p>
      </dgm:t>
    </dgm:pt>
    <dgm:pt modelId="{E36DBA45-CAC0-45F9-8069-62F21DBD8BDD}">
      <dgm:prSet/>
      <dgm:spPr/>
      <dgm:t>
        <a:bodyPr/>
        <a:lstStyle/>
        <a:p>
          <a:r>
            <a:rPr lang="fr-FR"/>
            <a:t>le </a:t>
          </a:r>
          <a:r>
            <a:rPr lang="fr-FR" b="1" i="1"/>
            <a:t>choix</a:t>
          </a:r>
          <a:r>
            <a:rPr lang="fr-FR"/>
            <a:t>, celui de l’action possible parmi les différentes voies identifiées ;</a:t>
          </a:r>
          <a:endParaRPr lang="en-US"/>
        </a:p>
      </dgm:t>
    </dgm:pt>
    <dgm:pt modelId="{B66B66B0-8B9D-4052-95F6-077F824A0C02}" type="parTrans" cxnId="{FD735B9B-765D-414A-8F16-0C57164F1175}">
      <dgm:prSet/>
      <dgm:spPr/>
      <dgm:t>
        <a:bodyPr/>
        <a:lstStyle/>
        <a:p>
          <a:endParaRPr lang="en-US"/>
        </a:p>
      </dgm:t>
    </dgm:pt>
    <dgm:pt modelId="{BE14772B-C457-4E27-A38A-C0C1EB7AE2F7}" type="sibTrans" cxnId="{FD735B9B-765D-414A-8F16-0C57164F1175}">
      <dgm:prSet/>
      <dgm:spPr/>
      <dgm:t>
        <a:bodyPr/>
        <a:lstStyle/>
        <a:p>
          <a:endParaRPr lang="en-US"/>
        </a:p>
      </dgm:t>
    </dgm:pt>
    <dgm:pt modelId="{8F0B7A91-2899-4A81-9A59-1AE06D9FA941}">
      <dgm:prSet/>
      <dgm:spPr/>
      <dgm:t>
        <a:bodyPr/>
        <a:lstStyle/>
        <a:p>
          <a:r>
            <a:rPr lang="fr-FR"/>
            <a:t>l’</a:t>
          </a:r>
          <a:r>
            <a:rPr lang="fr-FR" b="1" i="1"/>
            <a:t>évaluation</a:t>
          </a:r>
          <a:r>
            <a:rPr lang="fr-FR"/>
            <a:t> de ce choix qui pourrait aboutir à le valider ou à le remettre en cause.</a:t>
          </a:r>
          <a:endParaRPr lang="en-US"/>
        </a:p>
      </dgm:t>
    </dgm:pt>
    <dgm:pt modelId="{A0BB2E46-92F0-481A-BC09-842BCA2F1011}" type="parTrans" cxnId="{83DF16C3-FDE0-4BEB-8E2F-D11085AB3C6C}">
      <dgm:prSet/>
      <dgm:spPr/>
      <dgm:t>
        <a:bodyPr/>
        <a:lstStyle/>
        <a:p>
          <a:endParaRPr lang="en-US"/>
        </a:p>
      </dgm:t>
    </dgm:pt>
    <dgm:pt modelId="{CA51279F-DC8B-4226-827B-20B5DE121870}" type="sibTrans" cxnId="{83DF16C3-FDE0-4BEB-8E2F-D11085AB3C6C}">
      <dgm:prSet/>
      <dgm:spPr/>
      <dgm:t>
        <a:bodyPr/>
        <a:lstStyle/>
        <a:p>
          <a:endParaRPr lang="en-US"/>
        </a:p>
      </dgm:t>
    </dgm:pt>
    <dgm:pt modelId="{C68A70E4-CF1F-46C2-B2F6-ECDA656A067B}" type="pres">
      <dgm:prSet presAssocID="{8BFD196B-A616-4F71-B675-7E94075EFDCF}" presName="vert0" presStyleCnt="0">
        <dgm:presLayoutVars>
          <dgm:dir/>
          <dgm:animOne val="branch"/>
          <dgm:animLvl val="lvl"/>
        </dgm:presLayoutVars>
      </dgm:prSet>
      <dgm:spPr/>
    </dgm:pt>
    <dgm:pt modelId="{67A50DD8-AE24-4324-BFFB-C4E8A7E5C7D5}" type="pres">
      <dgm:prSet presAssocID="{5D7C6D5F-E1F1-4B23-A1DF-1EE8608A0F43}" presName="thickLine" presStyleLbl="alignNode1" presStyleIdx="0" presStyleCnt="5"/>
      <dgm:spPr/>
    </dgm:pt>
    <dgm:pt modelId="{CFD191EE-5E1B-4D7F-B7E6-C37335D6BB42}" type="pres">
      <dgm:prSet presAssocID="{5D7C6D5F-E1F1-4B23-A1DF-1EE8608A0F43}" presName="horz1" presStyleCnt="0"/>
      <dgm:spPr/>
    </dgm:pt>
    <dgm:pt modelId="{2D71281B-503B-4AFB-9B2C-ACF6F3898961}" type="pres">
      <dgm:prSet presAssocID="{5D7C6D5F-E1F1-4B23-A1DF-1EE8608A0F43}" presName="tx1" presStyleLbl="revTx" presStyleIdx="0" presStyleCnt="5"/>
      <dgm:spPr/>
    </dgm:pt>
    <dgm:pt modelId="{FA61DEC9-6438-4924-92A3-E1BC421C60DF}" type="pres">
      <dgm:prSet presAssocID="{5D7C6D5F-E1F1-4B23-A1DF-1EE8608A0F43}" presName="vert1" presStyleCnt="0"/>
      <dgm:spPr/>
    </dgm:pt>
    <dgm:pt modelId="{9ABD66D4-BEC1-4890-8F76-D982CF287E7D}" type="pres">
      <dgm:prSet presAssocID="{1F7BAF63-ADC5-4E22-8467-C19DDF4BCA67}" presName="thickLine" presStyleLbl="alignNode1" presStyleIdx="1" presStyleCnt="5"/>
      <dgm:spPr/>
    </dgm:pt>
    <dgm:pt modelId="{F59FCD78-F1E8-44FC-AE71-AEF9D9CEB7D4}" type="pres">
      <dgm:prSet presAssocID="{1F7BAF63-ADC5-4E22-8467-C19DDF4BCA67}" presName="horz1" presStyleCnt="0"/>
      <dgm:spPr/>
    </dgm:pt>
    <dgm:pt modelId="{36CC0932-ED76-4370-9DA4-4EBD4E054D1A}" type="pres">
      <dgm:prSet presAssocID="{1F7BAF63-ADC5-4E22-8467-C19DDF4BCA67}" presName="tx1" presStyleLbl="revTx" presStyleIdx="1" presStyleCnt="5"/>
      <dgm:spPr/>
    </dgm:pt>
    <dgm:pt modelId="{D3B2C8BB-C6A5-4190-98BE-662FFE2CEAA5}" type="pres">
      <dgm:prSet presAssocID="{1F7BAF63-ADC5-4E22-8467-C19DDF4BCA67}" presName="vert1" presStyleCnt="0"/>
      <dgm:spPr/>
    </dgm:pt>
    <dgm:pt modelId="{0DE56A3E-91E7-4199-987C-17CFC515749A}" type="pres">
      <dgm:prSet presAssocID="{297F1649-D228-4E4A-A47C-4050BE639E02}" presName="thickLine" presStyleLbl="alignNode1" presStyleIdx="2" presStyleCnt="5"/>
      <dgm:spPr/>
    </dgm:pt>
    <dgm:pt modelId="{14495BCC-BEEB-45EA-84CF-EE6F26E4FB45}" type="pres">
      <dgm:prSet presAssocID="{297F1649-D228-4E4A-A47C-4050BE639E02}" presName="horz1" presStyleCnt="0"/>
      <dgm:spPr/>
    </dgm:pt>
    <dgm:pt modelId="{06907401-FB07-45E8-9CA0-B1D7005E41D6}" type="pres">
      <dgm:prSet presAssocID="{297F1649-D228-4E4A-A47C-4050BE639E02}" presName="tx1" presStyleLbl="revTx" presStyleIdx="2" presStyleCnt="5"/>
      <dgm:spPr/>
    </dgm:pt>
    <dgm:pt modelId="{EFFE6118-25A4-44ED-BAD0-0BB9DCF3342F}" type="pres">
      <dgm:prSet presAssocID="{297F1649-D228-4E4A-A47C-4050BE639E02}" presName="vert1" presStyleCnt="0"/>
      <dgm:spPr/>
    </dgm:pt>
    <dgm:pt modelId="{19F0ED9E-E791-47D9-BF1F-AB51A9FB99FB}" type="pres">
      <dgm:prSet presAssocID="{E36DBA45-CAC0-45F9-8069-62F21DBD8BDD}" presName="thickLine" presStyleLbl="alignNode1" presStyleIdx="3" presStyleCnt="5"/>
      <dgm:spPr/>
    </dgm:pt>
    <dgm:pt modelId="{8AD4C745-18E6-4330-8F46-2B1DD93D8331}" type="pres">
      <dgm:prSet presAssocID="{E36DBA45-CAC0-45F9-8069-62F21DBD8BDD}" presName="horz1" presStyleCnt="0"/>
      <dgm:spPr/>
    </dgm:pt>
    <dgm:pt modelId="{78A3E45B-8AA0-4796-B64A-7483DC8B3B2E}" type="pres">
      <dgm:prSet presAssocID="{E36DBA45-CAC0-45F9-8069-62F21DBD8BDD}" presName="tx1" presStyleLbl="revTx" presStyleIdx="3" presStyleCnt="5"/>
      <dgm:spPr/>
    </dgm:pt>
    <dgm:pt modelId="{EE54CC76-ABEF-44AE-9FCA-644C6028B268}" type="pres">
      <dgm:prSet presAssocID="{E36DBA45-CAC0-45F9-8069-62F21DBD8BDD}" presName="vert1" presStyleCnt="0"/>
      <dgm:spPr/>
    </dgm:pt>
    <dgm:pt modelId="{AB233160-09B8-4609-89AA-C0E1E669490E}" type="pres">
      <dgm:prSet presAssocID="{8F0B7A91-2899-4A81-9A59-1AE06D9FA941}" presName="thickLine" presStyleLbl="alignNode1" presStyleIdx="4" presStyleCnt="5"/>
      <dgm:spPr/>
    </dgm:pt>
    <dgm:pt modelId="{57185FB8-A70E-433B-9DCF-E4A4C3584B4B}" type="pres">
      <dgm:prSet presAssocID="{8F0B7A91-2899-4A81-9A59-1AE06D9FA941}" presName="horz1" presStyleCnt="0"/>
      <dgm:spPr/>
    </dgm:pt>
    <dgm:pt modelId="{3C4A18DC-F5D3-4F26-992A-2C4898294B69}" type="pres">
      <dgm:prSet presAssocID="{8F0B7A91-2899-4A81-9A59-1AE06D9FA941}" presName="tx1" presStyleLbl="revTx" presStyleIdx="4" presStyleCnt="5"/>
      <dgm:spPr/>
    </dgm:pt>
    <dgm:pt modelId="{65E11B1B-6AE8-44F0-B4ED-E569F3BBD702}" type="pres">
      <dgm:prSet presAssocID="{8F0B7A91-2899-4A81-9A59-1AE06D9FA941}" presName="vert1" presStyleCnt="0"/>
      <dgm:spPr/>
    </dgm:pt>
  </dgm:ptLst>
  <dgm:cxnLst>
    <dgm:cxn modelId="{81A69337-1AF6-41C8-A2D1-28A1B311B2B5}" srcId="{8BFD196B-A616-4F71-B675-7E94075EFDCF}" destId="{1F7BAF63-ADC5-4E22-8467-C19DDF4BCA67}" srcOrd="1" destOrd="0" parTransId="{0986E3EB-EB44-40B5-ACE4-F787D1D84CCE}" sibTransId="{BDC68D4D-27B4-45D4-8597-926D7E220392}"/>
    <dgm:cxn modelId="{6ABC6841-4D4F-43C7-B3B9-87A894875588}" srcId="{8BFD196B-A616-4F71-B675-7E94075EFDCF}" destId="{297F1649-D228-4E4A-A47C-4050BE639E02}" srcOrd="2" destOrd="0" parTransId="{4BD42A8D-21A8-4A64-B871-4EF3687BE061}" sibTransId="{7C9226FC-87C4-4266-834C-9A30A4ED0970}"/>
    <dgm:cxn modelId="{196C8F64-E239-49AD-9FB8-3C8B4CC6459B}" type="presOf" srcId="{1F7BAF63-ADC5-4E22-8467-C19DDF4BCA67}" destId="{36CC0932-ED76-4370-9DA4-4EBD4E054D1A}" srcOrd="0" destOrd="0" presId="urn:microsoft.com/office/officeart/2008/layout/LinedList"/>
    <dgm:cxn modelId="{D010617B-E32F-4562-97ED-CC42B174A0F0}" type="presOf" srcId="{8F0B7A91-2899-4A81-9A59-1AE06D9FA941}" destId="{3C4A18DC-F5D3-4F26-992A-2C4898294B69}" srcOrd="0" destOrd="0" presId="urn:microsoft.com/office/officeart/2008/layout/LinedList"/>
    <dgm:cxn modelId="{FD735B9B-765D-414A-8F16-0C57164F1175}" srcId="{8BFD196B-A616-4F71-B675-7E94075EFDCF}" destId="{E36DBA45-CAC0-45F9-8069-62F21DBD8BDD}" srcOrd="3" destOrd="0" parTransId="{B66B66B0-8B9D-4052-95F6-077F824A0C02}" sibTransId="{BE14772B-C457-4E27-A38A-C0C1EB7AE2F7}"/>
    <dgm:cxn modelId="{C63637A5-2CF5-4A97-884A-4BC201105026}" type="presOf" srcId="{5D7C6D5F-E1F1-4B23-A1DF-1EE8608A0F43}" destId="{2D71281B-503B-4AFB-9B2C-ACF6F3898961}" srcOrd="0" destOrd="0" presId="urn:microsoft.com/office/officeart/2008/layout/LinedList"/>
    <dgm:cxn modelId="{896EE3C0-DE2A-465C-ABCF-2B53949CAD19}" type="presOf" srcId="{8BFD196B-A616-4F71-B675-7E94075EFDCF}" destId="{C68A70E4-CF1F-46C2-B2F6-ECDA656A067B}" srcOrd="0" destOrd="0" presId="urn:microsoft.com/office/officeart/2008/layout/LinedList"/>
    <dgm:cxn modelId="{3B69F9C2-583C-4087-BF59-6DA271F5A364}" srcId="{8BFD196B-A616-4F71-B675-7E94075EFDCF}" destId="{5D7C6D5F-E1F1-4B23-A1DF-1EE8608A0F43}" srcOrd="0" destOrd="0" parTransId="{319E03DB-96E4-4B1E-AAEA-9BB42DA491E9}" sibTransId="{F04A9BD6-805C-43D1-A17D-21DC7FE6E21C}"/>
    <dgm:cxn modelId="{83DF16C3-FDE0-4BEB-8E2F-D11085AB3C6C}" srcId="{8BFD196B-A616-4F71-B675-7E94075EFDCF}" destId="{8F0B7A91-2899-4A81-9A59-1AE06D9FA941}" srcOrd="4" destOrd="0" parTransId="{A0BB2E46-92F0-481A-BC09-842BCA2F1011}" sibTransId="{CA51279F-DC8B-4226-827B-20B5DE121870}"/>
    <dgm:cxn modelId="{F40EC0E1-6D26-479C-B4CA-F350740A61D3}" type="presOf" srcId="{E36DBA45-CAC0-45F9-8069-62F21DBD8BDD}" destId="{78A3E45B-8AA0-4796-B64A-7483DC8B3B2E}" srcOrd="0" destOrd="0" presId="urn:microsoft.com/office/officeart/2008/layout/LinedList"/>
    <dgm:cxn modelId="{B69EBEFF-3D27-4735-B162-DE140A37B436}" type="presOf" srcId="{297F1649-D228-4E4A-A47C-4050BE639E02}" destId="{06907401-FB07-45E8-9CA0-B1D7005E41D6}" srcOrd="0" destOrd="0" presId="urn:microsoft.com/office/officeart/2008/layout/LinedList"/>
    <dgm:cxn modelId="{491DBEDB-601A-493B-8B87-F212392AB505}" type="presParOf" srcId="{C68A70E4-CF1F-46C2-B2F6-ECDA656A067B}" destId="{67A50DD8-AE24-4324-BFFB-C4E8A7E5C7D5}" srcOrd="0" destOrd="0" presId="urn:microsoft.com/office/officeart/2008/layout/LinedList"/>
    <dgm:cxn modelId="{D9C284D5-975C-473D-B50C-A080C5704F92}" type="presParOf" srcId="{C68A70E4-CF1F-46C2-B2F6-ECDA656A067B}" destId="{CFD191EE-5E1B-4D7F-B7E6-C37335D6BB42}" srcOrd="1" destOrd="0" presId="urn:microsoft.com/office/officeart/2008/layout/LinedList"/>
    <dgm:cxn modelId="{490038AB-2125-4A7C-B4F5-F052DF47875B}" type="presParOf" srcId="{CFD191EE-5E1B-4D7F-B7E6-C37335D6BB42}" destId="{2D71281B-503B-4AFB-9B2C-ACF6F3898961}" srcOrd="0" destOrd="0" presId="urn:microsoft.com/office/officeart/2008/layout/LinedList"/>
    <dgm:cxn modelId="{84180D25-945E-4E08-966B-D7409CCE68A6}" type="presParOf" srcId="{CFD191EE-5E1B-4D7F-B7E6-C37335D6BB42}" destId="{FA61DEC9-6438-4924-92A3-E1BC421C60DF}" srcOrd="1" destOrd="0" presId="urn:microsoft.com/office/officeart/2008/layout/LinedList"/>
    <dgm:cxn modelId="{AB59AF4A-4A9F-4D64-A170-204A1F50E338}" type="presParOf" srcId="{C68A70E4-CF1F-46C2-B2F6-ECDA656A067B}" destId="{9ABD66D4-BEC1-4890-8F76-D982CF287E7D}" srcOrd="2" destOrd="0" presId="urn:microsoft.com/office/officeart/2008/layout/LinedList"/>
    <dgm:cxn modelId="{8A0B8A2F-14F4-4AAD-9D4B-47A4C9708C8D}" type="presParOf" srcId="{C68A70E4-CF1F-46C2-B2F6-ECDA656A067B}" destId="{F59FCD78-F1E8-44FC-AE71-AEF9D9CEB7D4}" srcOrd="3" destOrd="0" presId="urn:microsoft.com/office/officeart/2008/layout/LinedList"/>
    <dgm:cxn modelId="{43157AF2-83A5-43EB-8B3B-4C43A1CEFF17}" type="presParOf" srcId="{F59FCD78-F1E8-44FC-AE71-AEF9D9CEB7D4}" destId="{36CC0932-ED76-4370-9DA4-4EBD4E054D1A}" srcOrd="0" destOrd="0" presId="urn:microsoft.com/office/officeart/2008/layout/LinedList"/>
    <dgm:cxn modelId="{726C2913-5129-44F9-8A7A-6C8C643A4045}" type="presParOf" srcId="{F59FCD78-F1E8-44FC-AE71-AEF9D9CEB7D4}" destId="{D3B2C8BB-C6A5-4190-98BE-662FFE2CEAA5}" srcOrd="1" destOrd="0" presId="urn:microsoft.com/office/officeart/2008/layout/LinedList"/>
    <dgm:cxn modelId="{4694E732-691A-49AD-9816-57AF0031E6E0}" type="presParOf" srcId="{C68A70E4-CF1F-46C2-B2F6-ECDA656A067B}" destId="{0DE56A3E-91E7-4199-987C-17CFC515749A}" srcOrd="4" destOrd="0" presId="urn:microsoft.com/office/officeart/2008/layout/LinedList"/>
    <dgm:cxn modelId="{2F3A7660-E862-4EB5-B89F-F61A438D3DE7}" type="presParOf" srcId="{C68A70E4-CF1F-46C2-B2F6-ECDA656A067B}" destId="{14495BCC-BEEB-45EA-84CF-EE6F26E4FB45}" srcOrd="5" destOrd="0" presId="urn:microsoft.com/office/officeart/2008/layout/LinedList"/>
    <dgm:cxn modelId="{87D55A16-7969-4072-88DE-CBD19766EBA9}" type="presParOf" srcId="{14495BCC-BEEB-45EA-84CF-EE6F26E4FB45}" destId="{06907401-FB07-45E8-9CA0-B1D7005E41D6}" srcOrd="0" destOrd="0" presId="urn:microsoft.com/office/officeart/2008/layout/LinedList"/>
    <dgm:cxn modelId="{C8872057-6314-43C0-BDBC-61B0AA2FA245}" type="presParOf" srcId="{14495BCC-BEEB-45EA-84CF-EE6F26E4FB45}" destId="{EFFE6118-25A4-44ED-BAD0-0BB9DCF3342F}" srcOrd="1" destOrd="0" presId="urn:microsoft.com/office/officeart/2008/layout/LinedList"/>
    <dgm:cxn modelId="{AB17A79E-7F8E-4EB9-8969-55B2A16B79E4}" type="presParOf" srcId="{C68A70E4-CF1F-46C2-B2F6-ECDA656A067B}" destId="{19F0ED9E-E791-47D9-BF1F-AB51A9FB99FB}" srcOrd="6" destOrd="0" presId="urn:microsoft.com/office/officeart/2008/layout/LinedList"/>
    <dgm:cxn modelId="{F57D23A4-0355-4EAC-A188-1B727608DA70}" type="presParOf" srcId="{C68A70E4-CF1F-46C2-B2F6-ECDA656A067B}" destId="{8AD4C745-18E6-4330-8F46-2B1DD93D8331}" srcOrd="7" destOrd="0" presId="urn:microsoft.com/office/officeart/2008/layout/LinedList"/>
    <dgm:cxn modelId="{D6815E22-2429-4AF9-8112-247DD5BA7753}" type="presParOf" srcId="{8AD4C745-18E6-4330-8F46-2B1DD93D8331}" destId="{78A3E45B-8AA0-4796-B64A-7483DC8B3B2E}" srcOrd="0" destOrd="0" presId="urn:microsoft.com/office/officeart/2008/layout/LinedList"/>
    <dgm:cxn modelId="{41A56F3B-CE0F-4EDA-B3EF-F1B439BF2F24}" type="presParOf" srcId="{8AD4C745-18E6-4330-8F46-2B1DD93D8331}" destId="{EE54CC76-ABEF-44AE-9FCA-644C6028B268}" srcOrd="1" destOrd="0" presId="urn:microsoft.com/office/officeart/2008/layout/LinedList"/>
    <dgm:cxn modelId="{EC03C45F-0171-4AD0-A319-864B2AC67456}" type="presParOf" srcId="{C68A70E4-CF1F-46C2-B2F6-ECDA656A067B}" destId="{AB233160-09B8-4609-89AA-C0E1E669490E}" srcOrd="8" destOrd="0" presId="urn:microsoft.com/office/officeart/2008/layout/LinedList"/>
    <dgm:cxn modelId="{715833CE-CC42-4E88-81EC-C895D2E7789A}" type="presParOf" srcId="{C68A70E4-CF1F-46C2-B2F6-ECDA656A067B}" destId="{57185FB8-A70E-433B-9DCF-E4A4C3584B4B}" srcOrd="9" destOrd="0" presId="urn:microsoft.com/office/officeart/2008/layout/LinedList"/>
    <dgm:cxn modelId="{3C2035B8-3282-4E7B-9D1A-3282DB378557}" type="presParOf" srcId="{57185FB8-A70E-433B-9DCF-E4A4C3584B4B}" destId="{3C4A18DC-F5D3-4F26-992A-2C4898294B69}" srcOrd="0" destOrd="0" presId="urn:microsoft.com/office/officeart/2008/layout/LinedList"/>
    <dgm:cxn modelId="{48B90C8C-F17D-4317-83A9-A534B39D1688}" type="presParOf" srcId="{57185FB8-A70E-433B-9DCF-E4A4C3584B4B}" destId="{65E11B1B-6AE8-44F0-B4ED-E569F3BBD70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F7D222-4BD9-4C8A-A355-1B5B032C37F1}"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BF90A719-5371-4943-A759-7069FCE24532}">
      <dgm:prSet/>
      <dgm:spPr/>
      <dgm:t>
        <a:bodyPr/>
        <a:lstStyle/>
        <a:p>
          <a:r>
            <a:rPr lang="fr-FR" b="1"/>
            <a:t>Matériaux argumentatifs :</a:t>
          </a:r>
          <a:endParaRPr lang="en-US"/>
        </a:p>
      </dgm:t>
    </dgm:pt>
    <dgm:pt modelId="{2EDC4EA2-9B44-46A2-B419-127845484190}" type="parTrans" cxnId="{D9CFCF1F-5633-4379-A54C-CA2D5ECA3C16}">
      <dgm:prSet/>
      <dgm:spPr/>
      <dgm:t>
        <a:bodyPr/>
        <a:lstStyle/>
        <a:p>
          <a:endParaRPr lang="en-US"/>
        </a:p>
      </dgm:t>
    </dgm:pt>
    <dgm:pt modelId="{5ED78352-D688-4EDA-A56F-706907430D96}" type="sibTrans" cxnId="{D9CFCF1F-5633-4379-A54C-CA2D5ECA3C16}">
      <dgm:prSet/>
      <dgm:spPr/>
      <dgm:t>
        <a:bodyPr/>
        <a:lstStyle/>
        <a:p>
          <a:endParaRPr lang="en-US"/>
        </a:p>
      </dgm:t>
    </dgm:pt>
    <dgm:pt modelId="{6C3F8521-C7D2-4969-BB31-B020B3FF4537}">
      <dgm:prSet/>
      <dgm:spPr/>
      <dgm:t>
        <a:bodyPr/>
        <a:lstStyle/>
        <a:p>
          <a:r>
            <a:rPr lang="fr-FR"/>
            <a:t>1. Des faits, des chiffres, des données précises de l’énoncé</a:t>
          </a:r>
          <a:endParaRPr lang="en-US"/>
        </a:p>
      </dgm:t>
    </dgm:pt>
    <dgm:pt modelId="{0777F251-F4B8-4392-A8FD-738C0F041643}" type="parTrans" cxnId="{98ECD94A-157F-46E3-9BB7-3E4FC83093C8}">
      <dgm:prSet/>
      <dgm:spPr/>
      <dgm:t>
        <a:bodyPr/>
        <a:lstStyle/>
        <a:p>
          <a:endParaRPr lang="en-US"/>
        </a:p>
      </dgm:t>
    </dgm:pt>
    <dgm:pt modelId="{9FABC6BC-B210-4DB7-B38F-CC5374B1295A}" type="sibTrans" cxnId="{98ECD94A-157F-46E3-9BB7-3E4FC83093C8}">
      <dgm:prSet/>
      <dgm:spPr/>
      <dgm:t>
        <a:bodyPr/>
        <a:lstStyle/>
        <a:p>
          <a:endParaRPr lang="en-US"/>
        </a:p>
      </dgm:t>
    </dgm:pt>
    <dgm:pt modelId="{497494E6-8191-47BD-8E0C-2CEAB3238B03}">
      <dgm:prSet/>
      <dgm:spPr/>
      <dgm:t>
        <a:bodyPr/>
        <a:lstStyle/>
        <a:p>
          <a:r>
            <a:rPr lang="fr-FR"/>
            <a:t>2. Des références théoriques à des outils d’analyse stratégique</a:t>
          </a:r>
          <a:endParaRPr lang="en-US"/>
        </a:p>
      </dgm:t>
    </dgm:pt>
    <dgm:pt modelId="{FAE09760-ABA8-45E1-9B0E-9F2B7AC17332}" type="parTrans" cxnId="{8D130D13-9C67-4A4B-8B8B-6646C7BA1959}">
      <dgm:prSet/>
      <dgm:spPr/>
      <dgm:t>
        <a:bodyPr/>
        <a:lstStyle/>
        <a:p>
          <a:endParaRPr lang="en-US"/>
        </a:p>
      </dgm:t>
    </dgm:pt>
    <dgm:pt modelId="{DD410101-8E71-4988-AD3B-BFB46096417E}" type="sibTrans" cxnId="{8D130D13-9C67-4A4B-8B8B-6646C7BA1959}">
      <dgm:prSet/>
      <dgm:spPr/>
      <dgm:t>
        <a:bodyPr/>
        <a:lstStyle/>
        <a:p>
          <a:endParaRPr lang="en-US"/>
        </a:p>
      </dgm:t>
    </dgm:pt>
    <dgm:pt modelId="{F63746F7-B8AD-4C03-8B72-B25143E27F75}">
      <dgm:prSet/>
      <dgm:spPr/>
      <dgm:t>
        <a:bodyPr/>
        <a:lstStyle/>
        <a:p>
          <a:r>
            <a:rPr lang="fr-FR"/>
            <a:t>3. Des associations d’idées avec d’autres situations rencontrées</a:t>
          </a:r>
          <a:endParaRPr lang="en-US"/>
        </a:p>
      </dgm:t>
    </dgm:pt>
    <dgm:pt modelId="{698AA7AD-4900-4845-B1F1-F409E8C03667}" type="parTrans" cxnId="{3539AB2D-A87F-4184-99AB-AB7F75813D40}">
      <dgm:prSet/>
      <dgm:spPr/>
      <dgm:t>
        <a:bodyPr/>
        <a:lstStyle/>
        <a:p>
          <a:endParaRPr lang="en-US"/>
        </a:p>
      </dgm:t>
    </dgm:pt>
    <dgm:pt modelId="{B0104365-9EC1-4181-9BDD-830913EFFCB4}" type="sibTrans" cxnId="{3539AB2D-A87F-4184-99AB-AB7F75813D40}">
      <dgm:prSet/>
      <dgm:spPr/>
      <dgm:t>
        <a:bodyPr/>
        <a:lstStyle/>
        <a:p>
          <a:endParaRPr lang="en-US"/>
        </a:p>
      </dgm:t>
    </dgm:pt>
    <dgm:pt modelId="{3A6BEE36-22EB-4CA9-BADB-DE01F064348E}">
      <dgm:prSet/>
      <dgm:spPr/>
      <dgm:t>
        <a:bodyPr/>
        <a:lstStyle/>
        <a:p>
          <a:r>
            <a:rPr lang="fr-FR"/>
            <a:t>4. Le consensus issu d’un groupe de préparation préalable</a:t>
          </a:r>
          <a:endParaRPr lang="en-US"/>
        </a:p>
      </dgm:t>
    </dgm:pt>
    <dgm:pt modelId="{6BBC11C3-43AC-4A00-9D1C-9191557036D6}" type="parTrans" cxnId="{1A524E7B-A136-465E-81A6-0599193249EB}">
      <dgm:prSet/>
      <dgm:spPr/>
      <dgm:t>
        <a:bodyPr/>
        <a:lstStyle/>
        <a:p>
          <a:endParaRPr lang="en-US"/>
        </a:p>
      </dgm:t>
    </dgm:pt>
    <dgm:pt modelId="{54BEC799-5CC0-4C40-8241-A81B046D9856}" type="sibTrans" cxnId="{1A524E7B-A136-465E-81A6-0599193249EB}">
      <dgm:prSet/>
      <dgm:spPr/>
      <dgm:t>
        <a:bodyPr/>
        <a:lstStyle/>
        <a:p>
          <a:endParaRPr lang="en-US"/>
        </a:p>
      </dgm:t>
    </dgm:pt>
    <dgm:pt modelId="{FF652D72-693A-40B5-A550-1373344E5B9F}">
      <dgm:prSet/>
      <dgm:spPr/>
      <dgm:t>
        <a:bodyPr/>
        <a:lstStyle/>
        <a:p>
          <a:r>
            <a:rPr lang="fr-FR"/>
            <a:t>5. Des recherches complémentaires hors du contexte du cas</a:t>
          </a:r>
          <a:endParaRPr lang="en-US"/>
        </a:p>
      </dgm:t>
    </dgm:pt>
    <dgm:pt modelId="{0C40FCF2-5C50-4310-B695-5EFFB05F1FD5}" type="parTrans" cxnId="{4D5D7BFD-CF05-4F74-80A2-580DC220DC0F}">
      <dgm:prSet/>
      <dgm:spPr/>
      <dgm:t>
        <a:bodyPr/>
        <a:lstStyle/>
        <a:p>
          <a:endParaRPr lang="en-US"/>
        </a:p>
      </dgm:t>
    </dgm:pt>
    <dgm:pt modelId="{2B44912C-E2D7-40C0-A948-546FDCAAC2CB}" type="sibTrans" cxnId="{4D5D7BFD-CF05-4F74-80A2-580DC220DC0F}">
      <dgm:prSet/>
      <dgm:spPr/>
      <dgm:t>
        <a:bodyPr/>
        <a:lstStyle/>
        <a:p>
          <a:endParaRPr lang="en-US"/>
        </a:p>
      </dgm:t>
    </dgm:pt>
    <dgm:pt modelId="{1FEEDE76-0766-45CA-8B23-ED9575AB0EF3}">
      <dgm:prSet/>
      <dgm:spPr/>
      <dgm:t>
        <a:bodyPr/>
        <a:lstStyle/>
        <a:p>
          <a:r>
            <a:rPr lang="fr-FR"/>
            <a:t>6. Une expérience personnelle en entreprise</a:t>
          </a:r>
          <a:endParaRPr lang="en-US"/>
        </a:p>
      </dgm:t>
    </dgm:pt>
    <dgm:pt modelId="{E2258323-95EF-4E22-BD83-EA646B9BBE66}" type="parTrans" cxnId="{D712828F-CF33-4F51-A10B-4851DBA5B6AE}">
      <dgm:prSet/>
      <dgm:spPr/>
      <dgm:t>
        <a:bodyPr/>
        <a:lstStyle/>
        <a:p>
          <a:endParaRPr lang="en-US"/>
        </a:p>
      </dgm:t>
    </dgm:pt>
    <dgm:pt modelId="{C697560B-DDF5-4860-A7AC-AD12339F1547}" type="sibTrans" cxnId="{D712828F-CF33-4F51-A10B-4851DBA5B6AE}">
      <dgm:prSet/>
      <dgm:spPr/>
      <dgm:t>
        <a:bodyPr/>
        <a:lstStyle/>
        <a:p>
          <a:endParaRPr lang="en-US"/>
        </a:p>
      </dgm:t>
    </dgm:pt>
    <dgm:pt modelId="{76D016D3-3EFB-4251-9298-4264F866ED4A}">
      <dgm:prSet/>
      <dgm:spPr/>
      <dgm:t>
        <a:bodyPr/>
        <a:lstStyle/>
        <a:p>
          <a:r>
            <a:rPr lang="fr-FR"/>
            <a:t>7. Une créativité personnelle</a:t>
          </a:r>
          <a:endParaRPr lang="en-US"/>
        </a:p>
      </dgm:t>
    </dgm:pt>
    <dgm:pt modelId="{4EF6749D-79B7-4AFE-A4C9-7D410069A53E}" type="parTrans" cxnId="{320E2CBC-224F-48AA-A58B-8E1F92B42E1B}">
      <dgm:prSet/>
      <dgm:spPr/>
      <dgm:t>
        <a:bodyPr/>
        <a:lstStyle/>
        <a:p>
          <a:endParaRPr lang="en-US"/>
        </a:p>
      </dgm:t>
    </dgm:pt>
    <dgm:pt modelId="{78B6361F-F715-4572-89F8-5D5E01041C26}" type="sibTrans" cxnId="{320E2CBC-224F-48AA-A58B-8E1F92B42E1B}">
      <dgm:prSet/>
      <dgm:spPr/>
      <dgm:t>
        <a:bodyPr/>
        <a:lstStyle/>
        <a:p>
          <a:endParaRPr lang="en-US"/>
        </a:p>
      </dgm:t>
    </dgm:pt>
    <dgm:pt modelId="{8815F800-2145-4E1B-A463-1FE75AA6E8A2}" type="pres">
      <dgm:prSet presAssocID="{73F7D222-4BD9-4C8A-A355-1B5B032C37F1}" presName="vert0" presStyleCnt="0">
        <dgm:presLayoutVars>
          <dgm:dir/>
          <dgm:animOne val="branch"/>
          <dgm:animLvl val="lvl"/>
        </dgm:presLayoutVars>
      </dgm:prSet>
      <dgm:spPr/>
    </dgm:pt>
    <dgm:pt modelId="{B99A08AE-FDAE-4B12-A1A8-381CE905A213}" type="pres">
      <dgm:prSet presAssocID="{BF90A719-5371-4943-A759-7069FCE24532}" presName="thickLine" presStyleLbl="alignNode1" presStyleIdx="0" presStyleCnt="8"/>
      <dgm:spPr/>
    </dgm:pt>
    <dgm:pt modelId="{2854B203-A874-4E22-9DFE-501431025D7C}" type="pres">
      <dgm:prSet presAssocID="{BF90A719-5371-4943-A759-7069FCE24532}" presName="horz1" presStyleCnt="0"/>
      <dgm:spPr/>
    </dgm:pt>
    <dgm:pt modelId="{5D79DF99-CA8F-47BE-9879-B0BEB23DF2BF}" type="pres">
      <dgm:prSet presAssocID="{BF90A719-5371-4943-A759-7069FCE24532}" presName="tx1" presStyleLbl="revTx" presStyleIdx="0" presStyleCnt="8"/>
      <dgm:spPr/>
    </dgm:pt>
    <dgm:pt modelId="{1DB28144-11F3-4880-B594-61D93B2A3D56}" type="pres">
      <dgm:prSet presAssocID="{BF90A719-5371-4943-A759-7069FCE24532}" presName="vert1" presStyleCnt="0"/>
      <dgm:spPr/>
    </dgm:pt>
    <dgm:pt modelId="{E5562E32-1C96-4957-B066-210ED774E70C}" type="pres">
      <dgm:prSet presAssocID="{6C3F8521-C7D2-4969-BB31-B020B3FF4537}" presName="thickLine" presStyleLbl="alignNode1" presStyleIdx="1" presStyleCnt="8"/>
      <dgm:spPr/>
    </dgm:pt>
    <dgm:pt modelId="{9E0783E2-050F-46D2-8348-062260B01A97}" type="pres">
      <dgm:prSet presAssocID="{6C3F8521-C7D2-4969-BB31-B020B3FF4537}" presName="horz1" presStyleCnt="0"/>
      <dgm:spPr/>
    </dgm:pt>
    <dgm:pt modelId="{FBBB2A31-97F7-45C6-A746-D0F0A2C8EB9F}" type="pres">
      <dgm:prSet presAssocID="{6C3F8521-C7D2-4969-BB31-B020B3FF4537}" presName="tx1" presStyleLbl="revTx" presStyleIdx="1" presStyleCnt="8"/>
      <dgm:spPr/>
    </dgm:pt>
    <dgm:pt modelId="{6F1AD514-40CE-4E09-B05B-C6E7ACBC4B76}" type="pres">
      <dgm:prSet presAssocID="{6C3F8521-C7D2-4969-BB31-B020B3FF4537}" presName="vert1" presStyleCnt="0"/>
      <dgm:spPr/>
    </dgm:pt>
    <dgm:pt modelId="{336CDCBC-5355-4FA1-BA0E-8F53EBA25FB6}" type="pres">
      <dgm:prSet presAssocID="{497494E6-8191-47BD-8E0C-2CEAB3238B03}" presName="thickLine" presStyleLbl="alignNode1" presStyleIdx="2" presStyleCnt="8"/>
      <dgm:spPr/>
    </dgm:pt>
    <dgm:pt modelId="{5213C62A-71C7-4C3B-A7D0-1DFE6E004232}" type="pres">
      <dgm:prSet presAssocID="{497494E6-8191-47BD-8E0C-2CEAB3238B03}" presName="horz1" presStyleCnt="0"/>
      <dgm:spPr/>
    </dgm:pt>
    <dgm:pt modelId="{EAF390F4-3601-4632-ABB5-BB8FF5C47F33}" type="pres">
      <dgm:prSet presAssocID="{497494E6-8191-47BD-8E0C-2CEAB3238B03}" presName="tx1" presStyleLbl="revTx" presStyleIdx="2" presStyleCnt="8"/>
      <dgm:spPr/>
    </dgm:pt>
    <dgm:pt modelId="{109570C5-5A5D-4F76-A1F5-B4C9BAAB21F9}" type="pres">
      <dgm:prSet presAssocID="{497494E6-8191-47BD-8E0C-2CEAB3238B03}" presName="vert1" presStyleCnt="0"/>
      <dgm:spPr/>
    </dgm:pt>
    <dgm:pt modelId="{6E6C4745-4939-4ACD-B7D5-6702C2A75C3C}" type="pres">
      <dgm:prSet presAssocID="{F63746F7-B8AD-4C03-8B72-B25143E27F75}" presName="thickLine" presStyleLbl="alignNode1" presStyleIdx="3" presStyleCnt="8"/>
      <dgm:spPr/>
    </dgm:pt>
    <dgm:pt modelId="{461F818C-9BF8-4CE7-A9E5-66FDFB5B1CAB}" type="pres">
      <dgm:prSet presAssocID="{F63746F7-B8AD-4C03-8B72-B25143E27F75}" presName="horz1" presStyleCnt="0"/>
      <dgm:spPr/>
    </dgm:pt>
    <dgm:pt modelId="{20CB84AA-8E77-41BF-888B-FD9E251E3D74}" type="pres">
      <dgm:prSet presAssocID="{F63746F7-B8AD-4C03-8B72-B25143E27F75}" presName="tx1" presStyleLbl="revTx" presStyleIdx="3" presStyleCnt="8"/>
      <dgm:spPr/>
    </dgm:pt>
    <dgm:pt modelId="{27802FF9-25BD-428E-A93E-18E71BBDEF13}" type="pres">
      <dgm:prSet presAssocID="{F63746F7-B8AD-4C03-8B72-B25143E27F75}" presName="vert1" presStyleCnt="0"/>
      <dgm:spPr/>
    </dgm:pt>
    <dgm:pt modelId="{D6318389-C861-4FB8-B3CB-AB1C422FA69A}" type="pres">
      <dgm:prSet presAssocID="{3A6BEE36-22EB-4CA9-BADB-DE01F064348E}" presName="thickLine" presStyleLbl="alignNode1" presStyleIdx="4" presStyleCnt="8"/>
      <dgm:spPr/>
    </dgm:pt>
    <dgm:pt modelId="{F35BE836-EA4D-4826-AE1D-44DCB6B5FE5B}" type="pres">
      <dgm:prSet presAssocID="{3A6BEE36-22EB-4CA9-BADB-DE01F064348E}" presName="horz1" presStyleCnt="0"/>
      <dgm:spPr/>
    </dgm:pt>
    <dgm:pt modelId="{6AFB03F3-121E-47FE-85CB-E6A2AD338276}" type="pres">
      <dgm:prSet presAssocID="{3A6BEE36-22EB-4CA9-BADB-DE01F064348E}" presName="tx1" presStyleLbl="revTx" presStyleIdx="4" presStyleCnt="8"/>
      <dgm:spPr/>
    </dgm:pt>
    <dgm:pt modelId="{A103F74E-C4CF-49FE-9C48-78794626970A}" type="pres">
      <dgm:prSet presAssocID="{3A6BEE36-22EB-4CA9-BADB-DE01F064348E}" presName="vert1" presStyleCnt="0"/>
      <dgm:spPr/>
    </dgm:pt>
    <dgm:pt modelId="{6BE025C9-1A9B-491E-83A7-6AD20F1E76AD}" type="pres">
      <dgm:prSet presAssocID="{FF652D72-693A-40B5-A550-1373344E5B9F}" presName="thickLine" presStyleLbl="alignNode1" presStyleIdx="5" presStyleCnt="8"/>
      <dgm:spPr/>
    </dgm:pt>
    <dgm:pt modelId="{79D8EBDF-6407-495E-8265-4EB6D4B57BCF}" type="pres">
      <dgm:prSet presAssocID="{FF652D72-693A-40B5-A550-1373344E5B9F}" presName="horz1" presStyleCnt="0"/>
      <dgm:spPr/>
    </dgm:pt>
    <dgm:pt modelId="{20329F5F-EBC4-4B69-A737-0507976A1D92}" type="pres">
      <dgm:prSet presAssocID="{FF652D72-693A-40B5-A550-1373344E5B9F}" presName="tx1" presStyleLbl="revTx" presStyleIdx="5" presStyleCnt="8"/>
      <dgm:spPr/>
    </dgm:pt>
    <dgm:pt modelId="{C21FB885-3221-4415-A0AD-698A7C159178}" type="pres">
      <dgm:prSet presAssocID="{FF652D72-693A-40B5-A550-1373344E5B9F}" presName="vert1" presStyleCnt="0"/>
      <dgm:spPr/>
    </dgm:pt>
    <dgm:pt modelId="{ABA9BB78-9CCA-4633-9AA7-959F6688B518}" type="pres">
      <dgm:prSet presAssocID="{1FEEDE76-0766-45CA-8B23-ED9575AB0EF3}" presName="thickLine" presStyleLbl="alignNode1" presStyleIdx="6" presStyleCnt="8"/>
      <dgm:spPr/>
    </dgm:pt>
    <dgm:pt modelId="{4FFF90AB-056B-4DCB-B018-542A4F2CB654}" type="pres">
      <dgm:prSet presAssocID="{1FEEDE76-0766-45CA-8B23-ED9575AB0EF3}" presName="horz1" presStyleCnt="0"/>
      <dgm:spPr/>
    </dgm:pt>
    <dgm:pt modelId="{E218F1B6-54B7-43E0-B742-01A18E1CCD26}" type="pres">
      <dgm:prSet presAssocID="{1FEEDE76-0766-45CA-8B23-ED9575AB0EF3}" presName="tx1" presStyleLbl="revTx" presStyleIdx="6" presStyleCnt="8"/>
      <dgm:spPr/>
    </dgm:pt>
    <dgm:pt modelId="{C40FAFB7-D1E9-4F19-8644-4ACDB9CEB3B7}" type="pres">
      <dgm:prSet presAssocID="{1FEEDE76-0766-45CA-8B23-ED9575AB0EF3}" presName="vert1" presStyleCnt="0"/>
      <dgm:spPr/>
    </dgm:pt>
    <dgm:pt modelId="{84CC31A9-53CA-4E10-AE53-9EF87C2488C0}" type="pres">
      <dgm:prSet presAssocID="{76D016D3-3EFB-4251-9298-4264F866ED4A}" presName="thickLine" presStyleLbl="alignNode1" presStyleIdx="7" presStyleCnt="8"/>
      <dgm:spPr/>
    </dgm:pt>
    <dgm:pt modelId="{C39FDFA5-E2B3-4A18-AC29-6AE24A4B1C64}" type="pres">
      <dgm:prSet presAssocID="{76D016D3-3EFB-4251-9298-4264F866ED4A}" presName="horz1" presStyleCnt="0"/>
      <dgm:spPr/>
    </dgm:pt>
    <dgm:pt modelId="{EE5188E5-5C76-4447-A891-858D6E69237C}" type="pres">
      <dgm:prSet presAssocID="{76D016D3-3EFB-4251-9298-4264F866ED4A}" presName="tx1" presStyleLbl="revTx" presStyleIdx="7" presStyleCnt="8"/>
      <dgm:spPr/>
    </dgm:pt>
    <dgm:pt modelId="{26BC0647-3514-4243-B254-FAADFCF394F4}" type="pres">
      <dgm:prSet presAssocID="{76D016D3-3EFB-4251-9298-4264F866ED4A}" presName="vert1" presStyleCnt="0"/>
      <dgm:spPr/>
    </dgm:pt>
  </dgm:ptLst>
  <dgm:cxnLst>
    <dgm:cxn modelId="{8D130D13-9C67-4A4B-8B8B-6646C7BA1959}" srcId="{73F7D222-4BD9-4C8A-A355-1B5B032C37F1}" destId="{497494E6-8191-47BD-8E0C-2CEAB3238B03}" srcOrd="2" destOrd="0" parTransId="{FAE09760-ABA8-45E1-9B0E-9F2B7AC17332}" sibTransId="{DD410101-8E71-4988-AD3B-BFB46096417E}"/>
    <dgm:cxn modelId="{D9CFCF1F-5633-4379-A54C-CA2D5ECA3C16}" srcId="{73F7D222-4BD9-4C8A-A355-1B5B032C37F1}" destId="{BF90A719-5371-4943-A759-7069FCE24532}" srcOrd="0" destOrd="0" parTransId="{2EDC4EA2-9B44-46A2-B419-127845484190}" sibTransId="{5ED78352-D688-4EDA-A56F-706907430D96}"/>
    <dgm:cxn modelId="{21F0EB25-B66B-4E75-BB72-299307F2824F}" type="presOf" srcId="{3A6BEE36-22EB-4CA9-BADB-DE01F064348E}" destId="{6AFB03F3-121E-47FE-85CB-E6A2AD338276}" srcOrd="0" destOrd="0" presId="urn:microsoft.com/office/officeart/2008/layout/LinedList"/>
    <dgm:cxn modelId="{3539AB2D-A87F-4184-99AB-AB7F75813D40}" srcId="{73F7D222-4BD9-4C8A-A355-1B5B032C37F1}" destId="{F63746F7-B8AD-4C03-8B72-B25143E27F75}" srcOrd="3" destOrd="0" parTransId="{698AA7AD-4900-4845-B1F1-F409E8C03667}" sibTransId="{B0104365-9EC1-4181-9BDD-830913EFFCB4}"/>
    <dgm:cxn modelId="{EE6B655C-72E6-4F54-BE98-D0AAE82EC947}" type="presOf" srcId="{6C3F8521-C7D2-4969-BB31-B020B3FF4537}" destId="{FBBB2A31-97F7-45C6-A746-D0F0A2C8EB9F}" srcOrd="0" destOrd="0" presId="urn:microsoft.com/office/officeart/2008/layout/LinedList"/>
    <dgm:cxn modelId="{4A2CBB68-E072-4EE4-97B9-2F345AE58DE3}" type="presOf" srcId="{73F7D222-4BD9-4C8A-A355-1B5B032C37F1}" destId="{8815F800-2145-4E1B-A463-1FE75AA6E8A2}" srcOrd="0" destOrd="0" presId="urn:microsoft.com/office/officeart/2008/layout/LinedList"/>
    <dgm:cxn modelId="{98ECD94A-157F-46E3-9BB7-3E4FC83093C8}" srcId="{73F7D222-4BD9-4C8A-A355-1B5B032C37F1}" destId="{6C3F8521-C7D2-4969-BB31-B020B3FF4537}" srcOrd="1" destOrd="0" parTransId="{0777F251-F4B8-4392-A8FD-738C0F041643}" sibTransId="{9FABC6BC-B210-4DB7-B38F-CC5374B1295A}"/>
    <dgm:cxn modelId="{E25C5D75-B8A8-40B4-A1AE-CC80BCBF4860}" type="presOf" srcId="{76D016D3-3EFB-4251-9298-4264F866ED4A}" destId="{EE5188E5-5C76-4447-A891-858D6E69237C}" srcOrd="0" destOrd="0" presId="urn:microsoft.com/office/officeart/2008/layout/LinedList"/>
    <dgm:cxn modelId="{1A524E7B-A136-465E-81A6-0599193249EB}" srcId="{73F7D222-4BD9-4C8A-A355-1B5B032C37F1}" destId="{3A6BEE36-22EB-4CA9-BADB-DE01F064348E}" srcOrd="4" destOrd="0" parTransId="{6BBC11C3-43AC-4A00-9D1C-9191557036D6}" sibTransId="{54BEC799-5CC0-4C40-8241-A81B046D9856}"/>
    <dgm:cxn modelId="{D712828F-CF33-4F51-A10B-4851DBA5B6AE}" srcId="{73F7D222-4BD9-4C8A-A355-1B5B032C37F1}" destId="{1FEEDE76-0766-45CA-8B23-ED9575AB0EF3}" srcOrd="6" destOrd="0" parTransId="{E2258323-95EF-4E22-BD83-EA646B9BBE66}" sibTransId="{C697560B-DDF5-4860-A7AC-AD12339F1547}"/>
    <dgm:cxn modelId="{72E01999-0C76-48BF-9F50-94286B6FF4A2}" type="presOf" srcId="{BF90A719-5371-4943-A759-7069FCE24532}" destId="{5D79DF99-CA8F-47BE-9879-B0BEB23DF2BF}" srcOrd="0" destOrd="0" presId="urn:microsoft.com/office/officeart/2008/layout/LinedList"/>
    <dgm:cxn modelId="{026074B2-7B0D-403A-BB39-A05AFFE2B636}" type="presOf" srcId="{FF652D72-693A-40B5-A550-1373344E5B9F}" destId="{20329F5F-EBC4-4B69-A737-0507976A1D92}" srcOrd="0" destOrd="0" presId="urn:microsoft.com/office/officeart/2008/layout/LinedList"/>
    <dgm:cxn modelId="{320E2CBC-224F-48AA-A58B-8E1F92B42E1B}" srcId="{73F7D222-4BD9-4C8A-A355-1B5B032C37F1}" destId="{76D016D3-3EFB-4251-9298-4264F866ED4A}" srcOrd="7" destOrd="0" parTransId="{4EF6749D-79B7-4AFE-A4C9-7D410069A53E}" sibTransId="{78B6361F-F715-4572-89F8-5D5E01041C26}"/>
    <dgm:cxn modelId="{A03060D8-5CF5-44FD-8BD0-C5286A62EDB5}" type="presOf" srcId="{F63746F7-B8AD-4C03-8B72-B25143E27F75}" destId="{20CB84AA-8E77-41BF-888B-FD9E251E3D74}" srcOrd="0" destOrd="0" presId="urn:microsoft.com/office/officeart/2008/layout/LinedList"/>
    <dgm:cxn modelId="{A66E6BDA-C46E-4A2E-A5D9-F68CFD616E95}" type="presOf" srcId="{1FEEDE76-0766-45CA-8B23-ED9575AB0EF3}" destId="{E218F1B6-54B7-43E0-B742-01A18E1CCD26}" srcOrd="0" destOrd="0" presId="urn:microsoft.com/office/officeart/2008/layout/LinedList"/>
    <dgm:cxn modelId="{95C0C8F4-C6DE-4490-81D5-E11046F3DC25}" type="presOf" srcId="{497494E6-8191-47BD-8E0C-2CEAB3238B03}" destId="{EAF390F4-3601-4632-ABB5-BB8FF5C47F33}" srcOrd="0" destOrd="0" presId="urn:microsoft.com/office/officeart/2008/layout/LinedList"/>
    <dgm:cxn modelId="{4D5D7BFD-CF05-4F74-80A2-580DC220DC0F}" srcId="{73F7D222-4BD9-4C8A-A355-1B5B032C37F1}" destId="{FF652D72-693A-40B5-A550-1373344E5B9F}" srcOrd="5" destOrd="0" parTransId="{0C40FCF2-5C50-4310-B695-5EFFB05F1FD5}" sibTransId="{2B44912C-E2D7-40C0-A948-546FDCAAC2CB}"/>
    <dgm:cxn modelId="{4026452A-A38E-42F8-B9E4-21FC955F092C}" type="presParOf" srcId="{8815F800-2145-4E1B-A463-1FE75AA6E8A2}" destId="{B99A08AE-FDAE-4B12-A1A8-381CE905A213}" srcOrd="0" destOrd="0" presId="urn:microsoft.com/office/officeart/2008/layout/LinedList"/>
    <dgm:cxn modelId="{9E77EE44-0FA1-41C4-AF5B-F22AB539BCFC}" type="presParOf" srcId="{8815F800-2145-4E1B-A463-1FE75AA6E8A2}" destId="{2854B203-A874-4E22-9DFE-501431025D7C}" srcOrd="1" destOrd="0" presId="urn:microsoft.com/office/officeart/2008/layout/LinedList"/>
    <dgm:cxn modelId="{5B1EF511-4CC4-4DF9-B274-66D90C324E90}" type="presParOf" srcId="{2854B203-A874-4E22-9DFE-501431025D7C}" destId="{5D79DF99-CA8F-47BE-9879-B0BEB23DF2BF}" srcOrd="0" destOrd="0" presId="urn:microsoft.com/office/officeart/2008/layout/LinedList"/>
    <dgm:cxn modelId="{F2A816DF-7A6F-41F5-AA90-DCB38A7FCE96}" type="presParOf" srcId="{2854B203-A874-4E22-9DFE-501431025D7C}" destId="{1DB28144-11F3-4880-B594-61D93B2A3D56}" srcOrd="1" destOrd="0" presId="urn:microsoft.com/office/officeart/2008/layout/LinedList"/>
    <dgm:cxn modelId="{9CBF2BA0-CA48-417D-8645-1D43D2D38318}" type="presParOf" srcId="{8815F800-2145-4E1B-A463-1FE75AA6E8A2}" destId="{E5562E32-1C96-4957-B066-210ED774E70C}" srcOrd="2" destOrd="0" presId="urn:microsoft.com/office/officeart/2008/layout/LinedList"/>
    <dgm:cxn modelId="{1EC46645-5CCF-4E1B-9ABD-694B9994E142}" type="presParOf" srcId="{8815F800-2145-4E1B-A463-1FE75AA6E8A2}" destId="{9E0783E2-050F-46D2-8348-062260B01A97}" srcOrd="3" destOrd="0" presId="urn:microsoft.com/office/officeart/2008/layout/LinedList"/>
    <dgm:cxn modelId="{09504058-2FBB-4772-9B26-BC21E800387A}" type="presParOf" srcId="{9E0783E2-050F-46D2-8348-062260B01A97}" destId="{FBBB2A31-97F7-45C6-A746-D0F0A2C8EB9F}" srcOrd="0" destOrd="0" presId="urn:microsoft.com/office/officeart/2008/layout/LinedList"/>
    <dgm:cxn modelId="{0374B82E-1201-41A6-A744-8CF21107AE89}" type="presParOf" srcId="{9E0783E2-050F-46D2-8348-062260B01A97}" destId="{6F1AD514-40CE-4E09-B05B-C6E7ACBC4B76}" srcOrd="1" destOrd="0" presId="urn:microsoft.com/office/officeart/2008/layout/LinedList"/>
    <dgm:cxn modelId="{796611B6-DA3F-4324-936C-091109616808}" type="presParOf" srcId="{8815F800-2145-4E1B-A463-1FE75AA6E8A2}" destId="{336CDCBC-5355-4FA1-BA0E-8F53EBA25FB6}" srcOrd="4" destOrd="0" presId="urn:microsoft.com/office/officeart/2008/layout/LinedList"/>
    <dgm:cxn modelId="{B43E0AB6-35FC-4F1F-91AE-E0F42A76D11A}" type="presParOf" srcId="{8815F800-2145-4E1B-A463-1FE75AA6E8A2}" destId="{5213C62A-71C7-4C3B-A7D0-1DFE6E004232}" srcOrd="5" destOrd="0" presId="urn:microsoft.com/office/officeart/2008/layout/LinedList"/>
    <dgm:cxn modelId="{129718E6-2906-49F2-83AB-EADF2A729B29}" type="presParOf" srcId="{5213C62A-71C7-4C3B-A7D0-1DFE6E004232}" destId="{EAF390F4-3601-4632-ABB5-BB8FF5C47F33}" srcOrd="0" destOrd="0" presId="urn:microsoft.com/office/officeart/2008/layout/LinedList"/>
    <dgm:cxn modelId="{61DA666A-ECDB-4FA1-8D2E-3B983588C653}" type="presParOf" srcId="{5213C62A-71C7-4C3B-A7D0-1DFE6E004232}" destId="{109570C5-5A5D-4F76-A1F5-B4C9BAAB21F9}" srcOrd="1" destOrd="0" presId="urn:microsoft.com/office/officeart/2008/layout/LinedList"/>
    <dgm:cxn modelId="{5D7CF859-E6F0-49E8-AF67-D388479CDC03}" type="presParOf" srcId="{8815F800-2145-4E1B-A463-1FE75AA6E8A2}" destId="{6E6C4745-4939-4ACD-B7D5-6702C2A75C3C}" srcOrd="6" destOrd="0" presId="urn:microsoft.com/office/officeart/2008/layout/LinedList"/>
    <dgm:cxn modelId="{F5819D37-9D28-4DB9-B2CB-890B4B22324B}" type="presParOf" srcId="{8815F800-2145-4E1B-A463-1FE75AA6E8A2}" destId="{461F818C-9BF8-4CE7-A9E5-66FDFB5B1CAB}" srcOrd="7" destOrd="0" presId="urn:microsoft.com/office/officeart/2008/layout/LinedList"/>
    <dgm:cxn modelId="{BE95D5EF-C755-45A6-AD4F-664CBC630E79}" type="presParOf" srcId="{461F818C-9BF8-4CE7-A9E5-66FDFB5B1CAB}" destId="{20CB84AA-8E77-41BF-888B-FD9E251E3D74}" srcOrd="0" destOrd="0" presId="urn:microsoft.com/office/officeart/2008/layout/LinedList"/>
    <dgm:cxn modelId="{9DDE3D4B-F49A-4646-BA2B-1DA9B4657C2D}" type="presParOf" srcId="{461F818C-9BF8-4CE7-A9E5-66FDFB5B1CAB}" destId="{27802FF9-25BD-428E-A93E-18E71BBDEF13}" srcOrd="1" destOrd="0" presId="urn:microsoft.com/office/officeart/2008/layout/LinedList"/>
    <dgm:cxn modelId="{84D94501-C35C-4794-B035-41E7625B90D3}" type="presParOf" srcId="{8815F800-2145-4E1B-A463-1FE75AA6E8A2}" destId="{D6318389-C861-4FB8-B3CB-AB1C422FA69A}" srcOrd="8" destOrd="0" presId="urn:microsoft.com/office/officeart/2008/layout/LinedList"/>
    <dgm:cxn modelId="{5F9030C6-6152-438C-8B00-DCAE48A4032C}" type="presParOf" srcId="{8815F800-2145-4E1B-A463-1FE75AA6E8A2}" destId="{F35BE836-EA4D-4826-AE1D-44DCB6B5FE5B}" srcOrd="9" destOrd="0" presId="urn:microsoft.com/office/officeart/2008/layout/LinedList"/>
    <dgm:cxn modelId="{6C7215C4-987E-487E-BA93-183EC9D469BE}" type="presParOf" srcId="{F35BE836-EA4D-4826-AE1D-44DCB6B5FE5B}" destId="{6AFB03F3-121E-47FE-85CB-E6A2AD338276}" srcOrd="0" destOrd="0" presId="urn:microsoft.com/office/officeart/2008/layout/LinedList"/>
    <dgm:cxn modelId="{C7DDFF19-4775-4BD6-AEE7-862BB0513E54}" type="presParOf" srcId="{F35BE836-EA4D-4826-AE1D-44DCB6B5FE5B}" destId="{A103F74E-C4CF-49FE-9C48-78794626970A}" srcOrd="1" destOrd="0" presId="urn:microsoft.com/office/officeart/2008/layout/LinedList"/>
    <dgm:cxn modelId="{EA172590-F398-4ACE-82AB-0D90EDB367E7}" type="presParOf" srcId="{8815F800-2145-4E1B-A463-1FE75AA6E8A2}" destId="{6BE025C9-1A9B-491E-83A7-6AD20F1E76AD}" srcOrd="10" destOrd="0" presId="urn:microsoft.com/office/officeart/2008/layout/LinedList"/>
    <dgm:cxn modelId="{2C7AFEF7-5879-4DBE-A3B3-48971C1B31EC}" type="presParOf" srcId="{8815F800-2145-4E1B-A463-1FE75AA6E8A2}" destId="{79D8EBDF-6407-495E-8265-4EB6D4B57BCF}" srcOrd="11" destOrd="0" presId="urn:microsoft.com/office/officeart/2008/layout/LinedList"/>
    <dgm:cxn modelId="{A7C00DE3-E578-4B7B-B3E4-82D6F91DDF39}" type="presParOf" srcId="{79D8EBDF-6407-495E-8265-4EB6D4B57BCF}" destId="{20329F5F-EBC4-4B69-A737-0507976A1D92}" srcOrd="0" destOrd="0" presId="urn:microsoft.com/office/officeart/2008/layout/LinedList"/>
    <dgm:cxn modelId="{D4AA5E33-2AE2-4882-B1D8-549D995BEF77}" type="presParOf" srcId="{79D8EBDF-6407-495E-8265-4EB6D4B57BCF}" destId="{C21FB885-3221-4415-A0AD-698A7C159178}" srcOrd="1" destOrd="0" presId="urn:microsoft.com/office/officeart/2008/layout/LinedList"/>
    <dgm:cxn modelId="{6155FBAE-AC7F-4735-9397-75CB117CE4A8}" type="presParOf" srcId="{8815F800-2145-4E1B-A463-1FE75AA6E8A2}" destId="{ABA9BB78-9CCA-4633-9AA7-959F6688B518}" srcOrd="12" destOrd="0" presId="urn:microsoft.com/office/officeart/2008/layout/LinedList"/>
    <dgm:cxn modelId="{D3813A2E-6831-4CD0-B094-E18B43B3FAE5}" type="presParOf" srcId="{8815F800-2145-4E1B-A463-1FE75AA6E8A2}" destId="{4FFF90AB-056B-4DCB-B018-542A4F2CB654}" srcOrd="13" destOrd="0" presId="urn:microsoft.com/office/officeart/2008/layout/LinedList"/>
    <dgm:cxn modelId="{E2218ABC-FECF-4674-9C52-54CC1392FC92}" type="presParOf" srcId="{4FFF90AB-056B-4DCB-B018-542A4F2CB654}" destId="{E218F1B6-54B7-43E0-B742-01A18E1CCD26}" srcOrd="0" destOrd="0" presId="urn:microsoft.com/office/officeart/2008/layout/LinedList"/>
    <dgm:cxn modelId="{3B29C0BC-584A-4E28-B8B5-673E04A28312}" type="presParOf" srcId="{4FFF90AB-056B-4DCB-B018-542A4F2CB654}" destId="{C40FAFB7-D1E9-4F19-8644-4ACDB9CEB3B7}" srcOrd="1" destOrd="0" presId="urn:microsoft.com/office/officeart/2008/layout/LinedList"/>
    <dgm:cxn modelId="{466F8E30-D75E-4941-9967-0216EE3CBA7A}" type="presParOf" srcId="{8815F800-2145-4E1B-A463-1FE75AA6E8A2}" destId="{84CC31A9-53CA-4E10-AE53-9EF87C2488C0}" srcOrd="14" destOrd="0" presId="urn:microsoft.com/office/officeart/2008/layout/LinedList"/>
    <dgm:cxn modelId="{B8F45832-DCCE-4F28-BD0B-6D8D5CBD613A}" type="presParOf" srcId="{8815F800-2145-4E1B-A463-1FE75AA6E8A2}" destId="{C39FDFA5-E2B3-4A18-AC29-6AE24A4B1C64}" srcOrd="15" destOrd="0" presId="urn:microsoft.com/office/officeart/2008/layout/LinedList"/>
    <dgm:cxn modelId="{E2EECC08-B75C-45FB-90AD-0B96883C74ED}" type="presParOf" srcId="{C39FDFA5-E2B3-4A18-AC29-6AE24A4B1C64}" destId="{EE5188E5-5C76-4447-A891-858D6E69237C}" srcOrd="0" destOrd="0" presId="urn:microsoft.com/office/officeart/2008/layout/LinedList"/>
    <dgm:cxn modelId="{A38C253C-5182-4A9D-9590-1A16AA6888F7}" type="presParOf" srcId="{C39FDFA5-E2B3-4A18-AC29-6AE24A4B1C64}" destId="{26BC0647-3514-4243-B254-FAADFCF394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22D63-F8E4-48F1-BBBA-67455A8894B7}">
      <dsp:nvSpPr>
        <dsp:cNvPr id="0" name=""/>
        <dsp:cNvSpPr/>
      </dsp:nvSpPr>
      <dsp:spPr>
        <a:xfrm>
          <a:off x="0" y="3177573"/>
          <a:ext cx="6832212" cy="208483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FR" sz="3400" kern="1200"/>
            <a:t>Sun Tse (L’art de la guerre) </a:t>
          </a:r>
          <a:endParaRPr lang="en-US" sz="3400" kern="1200"/>
        </a:p>
      </dsp:txBody>
      <dsp:txXfrm>
        <a:off x="0" y="3177573"/>
        <a:ext cx="6832212" cy="2084831"/>
      </dsp:txXfrm>
    </dsp:sp>
    <dsp:sp modelId="{02B19722-FAC3-43BC-994A-41A31E4DEA19}">
      <dsp:nvSpPr>
        <dsp:cNvPr id="0" name=""/>
        <dsp:cNvSpPr/>
      </dsp:nvSpPr>
      <dsp:spPr>
        <a:xfrm rot="10800000">
          <a:off x="0" y="2374"/>
          <a:ext cx="6832212" cy="3206471"/>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FR" sz="3400" kern="1200"/>
            <a:t>Du grec </a:t>
          </a:r>
          <a:r>
            <a:rPr lang="fr-FR" sz="3400" i="1" kern="1200"/>
            <a:t>strategia</a:t>
          </a:r>
          <a:r>
            <a:rPr lang="fr-FR" sz="3400" kern="1200"/>
            <a:t>, la stratégie est l’art de celui qui mène les armées au combat. </a:t>
          </a:r>
          <a:endParaRPr lang="en-US" sz="3400" kern="1200"/>
        </a:p>
      </dsp:txBody>
      <dsp:txXfrm rot="10800000">
        <a:off x="0" y="2374"/>
        <a:ext cx="6832212" cy="2083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7383C-9D1F-4656-A881-1FF92A2D261D}">
      <dsp:nvSpPr>
        <dsp:cNvPr id="0" name=""/>
        <dsp:cNvSpPr/>
      </dsp:nvSpPr>
      <dsp:spPr>
        <a:xfrm>
          <a:off x="0" y="855526"/>
          <a:ext cx="6832212" cy="15794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762F4-A0EB-44B8-8DF6-36B1DA23ABD3}">
      <dsp:nvSpPr>
        <dsp:cNvPr id="0" name=""/>
        <dsp:cNvSpPr/>
      </dsp:nvSpPr>
      <dsp:spPr>
        <a:xfrm>
          <a:off x="477778" y="1210899"/>
          <a:ext cx="868688" cy="8686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3BAA6F-AA1F-40C5-9A74-83FACAB6127E}">
      <dsp:nvSpPr>
        <dsp:cNvPr id="0" name=""/>
        <dsp:cNvSpPr/>
      </dsp:nvSpPr>
      <dsp:spPr>
        <a:xfrm>
          <a:off x="1824245" y="855526"/>
          <a:ext cx="5007966" cy="157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157" tIns="167157" rIns="167157" bIns="167157" numCol="1" spcCol="1270" anchor="ctr" anchorCtr="0">
          <a:noAutofit/>
        </a:bodyPr>
        <a:lstStyle/>
        <a:p>
          <a:pPr marL="0" lvl="0" indent="0" algn="l" defTabSz="844550">
            <a:lnSpc>
              <a:spcPct val="90000"/>
            </a:lnSpc>
            <a:spcBef>
              <a:spcPct val="0"/>
            </a:spcBef>
            <a:spcAft>
              <a:spcPct val="35000"/>
            </a:spcAft>
            <a:buNone/>
          </a:pPr>
          <a:r>
            <a:rPr lang="fr-FR" sz="1900" kern="1200"/>
            <a:t>Le reflet d’une petit structure type PME-PMI est souvent celui de son  dirigeant (et de son réseau social)</a:t>
          </a:r>
          <a:endParaRPr lang="en-US" sz="1900" kern="1200"/>
        </a:p>
      </dsp:txBody>
      <dsp:txXfrm>
        <a:off x="1824245" y="855526"/>
        <a:ext cx="5007966" cy="1579433"/>
      </dsp:txXfrm>
    </dsp:sp>
    <dsp:sp modelId="{C895C16A-2737-48B2-BF60-4D4261A1256C}">
      <dsp:nvSpPr>
        <dsp:cNvPr id="0" name=""/>
        <dsp:cNvSpPr/>
      </dsp:nvSpPr>
      <dsp:spPr>
        <a:xfrm>
          <a:off x="0" y="2829818"/>
          <a:ext cx="6832212" cy="15794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4315A6-BA5E-4DA0-8400-5DB5B518CA96}">
      <dsp:nvSpPr>
        <dsp:cNvPr id="0" name=""/>
        <dsp:cNvSpPr/>
      </dsp:nvSpPr>
      <dsp:spPr>
        <a:xfrm>
          <a:off x="477778" y="3185191"/>
          <a:ext cx="868688" cy="8686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F87A57F-D76A-49F0-8F74-1297C75CA7E8}">
      <dsp:nvSpPr>
        <dsp:cNvPr id="0" name=""/>
        <dsp:cNvSpPr/>
      </dsp:nvSpPr>
      <dsp:spPr>
        <a:xfrm>
          <a:off x="1824245" y="2829818"/>
          <a:ext cx="5007966" cy="157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157" tIns="167157" rIns="167157" bIns="167157" numCol="1" spcCol="1270" anchor="ctr" anchorCtr="0">
          <a:noAutofit/>
        </a:bodyPr>
        <a:lstStyle/>
        <a:p>
          <a:pPr marL="0" lvl="0" indent="0" algn="l" defTabSz="844550">
            <a:lnSpc>
              <a:spcPct val="90000"/>
            </a:lnSpc>
            <a:spcBef>
              <a:spcPct val="0"/>
            </a:spcBef>
            <a:spcAft>
              <a:spcPct val="35000"/>
            </a:spcAft>
            <a:buNone/>
          </a:pPr>
          <a:r>
            <a:rPr lang="fr-FR" sz="1900" kern="1200"/>
            <a:t>Les PME-PMI n’ayant pas, la plupart des cas, des cellules dédiées à leur stratégie, comment décide-t-on le long terme dans ce type d’entreprise ?  </a:t>
          </a:r>
          <a:endParaRPr lang="en-US" sz="1900" kern="1200"/>
        </a:p>
      </dsp:txBody>
      <dsp:txXfrm>
        <a:off x="1824245" y="2829818"/>
        <a:ext cx="5007966" cy="15794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8EC8F-BF4F-41D0-96D7-D2FEDDA2BFC0}">
      <dsp:nvSpPr>
        <dsp:cNvPr id="0" name=""/>
        <dsp:cNvSpPr/>
      </dsp:nvSpPr>
      <dsp:spPr>
        <a:xfrm>
          <a:off x="0" y="642"/>
          <a:ext cx="6832212" cy="150385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834961-0F96-4BA4-88FA-A7843EC61A01}">
      <dsp:nvSpPr>
        <dsp:cNvPr id="0" name=""/>
        <dsp:cNvSpPr/>
      </dsp:nvSpPr>
      <dsp:spPr>
        <a:xfrm>
          <a:off x="454916" y="339010"/>
          <a:ext cx="827120" cy="8271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1FEDCDC-8DB4-47F1-8858-903C0DEFDA70}">
      <dsp:nvSpPr>
        <dsp:cNvPr id="0" name=""/>
        <dsp:cNvSpPr/>
      </dsp:nvSpPr>
      <dsp:spPr>
        <a:xfrm>
          <a:off x="1736952" y="642"/>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800100">
            <a:lnSpc>
              <a:spcPct val="90000"/>
            </a:lnSpc>
            <a:spcBef>
              <a:spcPct val="0"/>
            </a:spcBef>
            <a:spcAft>
              <a:spcPct val="35000"/>
            </a:spcAft>
            <a:buNone/>
          </a:pPr>
          <a:r>
            <a:rPr lang="fr-FR" sz="1800" kern="1200"/>
            <a:t>Envisager le management d’une entreprise comme la gestion d’un portefeuille d’activités</a:t>
          </a:r>
          <a:endParaRPr lang="en-US" sz="1800" kern="1200"/>
        </a:p>
      </dsp:txBody>
      <dsp:txXfrm>
        <a:off x="1736952" y="642"/>
        <a:ext cx="5095259" cy="1503855"/>
      </dsp:txXfrm>
    </dsp:sp>
    <dsp:sp modelId="{4B33CC22-8A21-4BFC-BBD3-79EC7AA78896}">
      <dsp:nvSpPr>
        <dsp:cNvPr id="0" name=""/>
        <dsp:cNvSpPr/>
      </dsp:nvSpPr>
      <dsp:spPr>
        <a:xfrm>
          <a:off x="0" y="1880461"/>
          <a:ext cx="6832212" cy="15038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FA1497-72F0-4C5C-9723-EF95035CDC19}">
      <dsp:nvSpPr>
        <dsp:cNvPr id="0" name=""/>
        <dsp:cNvSpPr/>
      </dsp:nvSpPr>
      <dsp:spPr>
        <a:xfrm>
          <a:off x="454916" y="2218829"/>
          <a:ext cx="827120" cy="8271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210BC56-9FA7-4631-946C-A2D2BD757B28}">
      <dsp:nvSpPr>
        <dsp:cNvPr id="0" name=""/>
        <dsp:cNvSpPr/>
      </dsp:nvSpPr>
      <dsp:spPr>
        <a:xfrm>
          <a:off x="1736952" y="1880461"/>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800100">
            <a:lnSpc>
              <a:spcPct val="90000"/>
            </a:lnSpc>
            <a:spcBef>
              <a:spcPct val="0"/>
            </a:spcBef>
            <a:spcAft>
              <a:spcPct val="35000"/>
            </a:spcAft>
            <a:buNone/>
          </a:pPr>
          <a:r>
            <a:rPr lang="fr-FR" sz="1800" kern="1200"/>
            <a:t>Anticiper le potentiel de profit représenté par chaque activité : imaginer des scenarii d’évolution pour chaque marché et les coûts qui y sont rattachés.</a:t>
          </a:r>
          <a:endParaRPr lang="en-US" sz="1800" kern="1200"/>
        </a:p>
      </dsp:txBody>
      <dsp:txXfrm>
        <a:off x="1736952" y="1880461"/>
        <a:ext cx="5095259" cy="1503855"/>
      </dsp:txXfrm>
    </dsp:sp>
    <dsp:sp modelId="{BAB74B7A-5700-4A84-9682-7906F8FF87AC}">
      <dsp:nvSpPr>
        <dsp:cNvPr id="0" name=""/>
        <dsp:cNvSpPr/>
      </dsp:nvSpPr>
      <dsp:spPr>
        <a:xfrm>
          <a:off x="0" y="3760280"/>
          <a:ext cx="6832212" cy="150385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93D562-9154-4FFD-99D4-2D59C40D76C1}">
      <dsp:nvSpPr>
        <dsp:cNvPr id="0" name=""/>
        <dsp:cNvSpPr/>
      </dsp:nvSpPr>
      <dsp:spPr>
        <a:xfrm>
          <a:off x="454916" y="4098648"/>
          <a:ext cx="827120" cy="8271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8DDE3F-01CC-4A66-9A24-FB721DE571E4}">
      <dsp:nvSpPr>
        <dsp:cNvPr id="0" name=""/>
        <dsp:cNvSpPr/>
      </dsp:nvSpPr>
      <dsp:spPr>
        <a:xfrm>
          <a:off x="1736952" y="3760280"/>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800100">
            <a:lnSpc>
              <a:spcPct val="90000"/>
            </a:lnSpc>
            <a:spcBef>
              <a:spcPct val="0"/>
            </a:spcBef>
            <a:spcAft>
              <a:spcPct val="35000"/>
            </a:spcAft>
            <a:buNone/>
          </a:pPr>
          <a:r>
            <a:rPr lang="fr-FR" sz="1800" kern="1200"/>
            <a:t>Stratégie : pour chaque activité il faut un plan de bataille adapté aux objectifs à LT.</a:t>
          </a:r>
          <a:endParaRPr lang="en-US" sz="1800" kern="1200"/>
        </a:p>
      </dsp:txBody>
      <dsp:txXfrm>
        <a:off x="1736952" y="3760280"/>
        <a:ext cx="5095259" cy="15038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88843-1392-40EA-AAFC-AA1DC93B49FC}">
      <dsp:nvSpPr>
        <dsp:cNvPr id="0" name=""/>
        <dsp:cNvSpPr/>
      </dsp:nvSpPr>
      <dsp:spPr>
        <a:xfrm>
          <a:off x="0" y="642"/>
          <a:ext cx="6832212" cy="150385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C9BBC-8DEF-46C2-BB8A-FDF422F01393}">
      <dsp:nvSpPr>
        <dsp:cNvPr id="0" name=""/>
        <dsp:cNvSpPr/>
      </dsp:nvSpPr>
      <dsp:spPr>
        <a:xfrm>
          <a:off x="454916" y="339010"/>
          <a:ext cx="827120" cy="8271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172E2E9-CEFC-4796-A77A-883C62166242}">
      <dsp:nvSpPr>
        <dsp:cNvPr id="0" name=""/>
        <dsp:cNvSpPr/>
      </dsp:nvSpPr>
      <dsp:spPr>
        <a:xfrm>
          <a:off x="1736952" y="642"/>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711200">
            <a:lnSpc>
              <a:spcPct val="90000"/>
            </a:lnSpc>
            <a:spcBef>
              <a:spcPct val="0"/>
            </a:spcBef>
            <a:spcAft>
              <a:spcPct val="35000"/>
            </a:spcAft>
            <a:buNone/>
          </a:pPr>
          <a:r>
            <a:rPr lang="fr-FR" sz="1600" kern="1200"/>
            <a:t>Divisions : Produits Publics, Produits Professionnels, Produits de luxe, dept Cosmétique Active</a:t>
          </a:r>
          <a:endParaRPr lang="en-US" sz="1600" kern="1200"/>
        </a:p>
      </dsp:txBody>
      <dsp:txXfrm>
        <a:off x="1736952" y="642"/>
        <a:ext cx="5095259" cy="1503855"/>
      </dsp:txXfrm>
    </dsp:sp>
    <dsp:sp modelId="{2050C7BD-4344-450C-B854-8FC9AD6BA7ED}">
      <dsp:nvSpPr>
        <dsp:cNvPr id="0" name=""/>
        <dsp:cNvSpPr/>
      </dsp:nvSpPr>
      <dsp:spPr>
        <a:xfrm>
          <a:off x="0" y="1880461"/>
          <a:ext cx="6832212" cy="15038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686CFB-4531-457E-8D2E-01E13476A526}">
      <dsp:nvSpPr>
        <dsp:cNvPr id="0" name=""/>
        <dsp:cNvSpPr/>
      </dsp:nvSpPr>
      <dsp:spPr>
        <a:xfrm>
          <a:off x="454916" y="2218829"/>
          <a:ext cx="827120" cy="8271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D12B844-8F98-4D6F-852A-4507E96D04FE}">
      <dsp:nvSpPr>
        <dsp:cNvPr id="0" name=""/>
        <dsp:cNvSpPr/>
      </dsp:nvSpPr>
      <dsp:spPr>
        <a:xfrm>
          <a:off x="1736952" y="1880461"/>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711200">
            <a:lnSpc>
              <a:spcPct val="90000"/>
            </a:lnSpc>
            <a:spcBef>
              <a:spcPct val="0"/>
            </a:spcBef>
            <a:spcAft>
              <a:spcPct val="35000"/>
            </a:spcAft>
            <a:buNone/>
          </a:pPr>
          <a:r>
            <a:rPr lang="fr-FR" sz="1600" kern="1200"/>
            <a:t>Division Produits publics comprend 4 affaires : L’Oréal Paris, Garnier, Maybelline NY et Soft Sheen-Carson</a:t>
          </a:r>
          <a:endParaRPr lang="en-US" sz="1600" kern="1200"/>
        </a:p>
      </dsp:txBody>
      <dsp:txXfrm>
        <a:off x="1736952" y="1880461"/>
        <a:ext cx="5095259" cy="1503855"/>
      </dsp:txXfrm>
    </dsp:sp>
    <dsp:sp modelId="{B59CF24A-DC4C-4DC2-BCA8-1EBCB879DF9D}">
      <dsp:nvSpPr>
        <dsp:cNvPr id="0" name=""/>
        <dsp:cNvSpPr/>
      </dsp:nvSpPr>
      <dsp:spPr>
        <a:xfrm>
          <a:off x="0" y="3760280"/>
          <a:ext cx="6832212" cy="150385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8BB4EE-E27D-4550-8AB5-AF7C80C2CE5E}">
      <dsp:nvSpPr>
        <dsp:cNvPr id="0" name=""/>
        <dsp:cNvSpPr/>
      </dsp:nvSpPr>
      <dsp:spPr>
        <a:xfrm>
          <a:off x="454916" y="4098648"/>
          <a:ext cx="827120" cy="8271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7A59A6F-88D6-4B7E-8F23-7407207F8793}">
      <dsp:nvSpPr>
        <dsp:cNvPr id="0" name=""/>
        <dsp:cNvSpPr/>
      </dsp:nvSpPr>
      <dsp:spPr>
        <a:xfrm>
          <a:off x="1736952" y="3760280"/>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711200">
            <a:lnSpc>
              <a:spcPct val="90000"/>
            </a:lnSpc>
            <a:spcBef>
              <a:spcPct val="0"/>
            </a:spcBef>
            <a:spcAft>
              <a:spcPct val="35000"/>
            </a:spcAft>
            <a:buNone/>
          </a:pPr>
          <a:r>
            <a:rPr lang="fr-FR" sz="1600" kern="1200"/>
            <a:t>L’affaire Garnier gère de très nombreux produits : Shampoings Ultra-doux et Fructis, cosmestiques Synergie, Ambre Solaire, les marques de colration Nutrisse, Cristal, Belle Color et Lumia…</a:t>
          </a:r>
          <a:endParaRPr lang="en-US" sz="1600" kern="1200"/>
        </a:p>
      </dsp:txBody>
      <dsp:txXfrm>
        <a:off x="1736952" y="3760280"/>
        <a:ext cx="5095259" cy="15038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79655-1455-4623-B8F2-D178151C1673}">
      <dsp:nvSpPr>
        <dsp:cNvPr id="0" name=""/>
        <dsp:cNvSpPr/>
      </dsp:nvSpPr>
      <dsp:spPr>
        <a:xfrm>
          <a:off x="0" y="2185"/>
          <a:ext cx="6832212" cy="110745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2094DB-A0FA-4B6B-BC30-048A5E811D38}">
      <dsp:nvSpPr>
        <dsp:cNvPr id="0" name=""/>
        <dsp:cNvSpPr/>
      </dsp:nvSpPr>
      <dsp:spPr>
        <a:xfrm>
          <a:off x="335004" y="251362"/>
          <a:ext cx="609099" cy="609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C62CAB-A70E-44DF-B61E-82BA99918514}">
      <dsp:nvSpPr>
        <dsp:cNvPr id="0" name=""/>
        <dsp:cNvSpPr/>
      </dsp:nvSpPr>
      <dsp:spPr>
        <a:xfrm>
          <a:off x="1279109" y="2185"/>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fr-FR" sz="2000" kern="1200"/>
            <a:t>Définir sa mission - métier</a:t>
          </a:r>
          <a:endParaRPr lang="en-US" sz="2000" kern="1200"/>
        </a:p>
      </dsp:txBody>
      <dsp:txXfrm>
        <a:off x="1279109" y="2185"/>
        <a:ext cx="5553102" cy="1107454"/>
      </dsp:txXfrm>
    </dsp:sp>
    <dsp:sp modelId="{FD3732DB-C026-4966-AA83-99F184D892F2}">
      <dsp:nvSpPr>
        <dsp:cNvPr id="0" name=""/>
        <dsp:cNvSpPr/>
      </dsp:nvSpPr>
      <dsp:spPr>
        <a:xfrm>
          <a:off x="0" y="1386503"/>
          <a:ext cx="6832212" cy="110745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286D00-B223-431F-BCA8-3013106AC275}">
      <dsp:nvSpPr>
        <dsp:cNvPr id="0" name=""/>
        <dsp:cNvSpPr/>
      </dsp:nvSpPr>
      <dsp:spPr>
        <a:xfrm>
          <a:off x="335004" y="1635680"/>
          <a:ext cx="609099" cy="609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3CE336-12B9-4F7D-8066-6AA671B92AFB}">
      <dsp:nvSpPr>
        <dsp:cNvPr id="0" name=""/>
        <dsp:cNvSpPr/>
      </dsp:nvSpPr>
      <dsp:spPr>
        <a:xfrm>
          <a:off x="1279109" y="1386503"/>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fr-FR" sz="2000" kern="1200"/>
            <a:t>Identifier ses Domaines d’Activités Stratégiques (Utilité / Fonction – Savoir-Faire - cible)</a:t>
          </a:r>
          <a:endParaRPr lang="en-US" sz="2000" kern="1200"/>
        </a:p>
      </dsp:txBody>
      <dsp:txXfrm>
        <a:off x="1279109" y="1386503"/>
        <a:ext cx="5553102" cy="1107454"/>
      </dsp:txXfrm>
    </dsp:sp>
    <dsp:sp modelId="{1D848F58-03F3-4D3D-AABC-8945616630BC}">
      <dsp:nvSpPr>
        <dsp:cNvPr id="0" name=""/>
        <dsp:cNvSpPr/>
      </dsp:nvSpPr>
      <dsp:spPr>
        <a:xfrm>
          <a:off x="0" y="2770821"/>
          <a:ext cx="6832212" cy="110745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C68F53-F0A3-4A2E-BE01-E34FDA3B1C08}">
      <dsp:nvSpPr>
        <dsp:cNvPr id="0" name=""/>
        <dsp:cNvSpPr/>
      </dsp:nvSpPr>
      <dsp:spPr>
        <a:xfrm>
          <a:off x="335004" y="3019998"/>
          <a:ext cx="609099" cy="609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0A1D362-FD7A-4926-AA17-134F53FAF480}">
      <dsp:nvSpPr>
        <dsp:cNvPr id="0" name=""/>
        <dsp:cNvSpPr/>
      </dsp:nvSpPr>
      <dsp:spPr>
        <a:xfrm>
          <a:off x="1279109" y="2770821"/>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fr-FR" sz="2000" kern="1200"/>
            <a:t>Repartir les ressources entre les différents domaines</a:t>
          </a:r>
          <a:endParaRPr lang="en-US" sz="2000" kern="1200"/>
        </a:p>
      </dsp:txBody>
      <dsp:txXfrm>
        <a:off x="1279109" y="2770821"/>
        <a:ext cx="5553102" cy="1107454"/>
      </dsp:txXfrm>
    </dsp:sp>
    <dsp:sp modelId="{13F42F70-9EA1-40FB-B9C6-9F4748C83D39}">
      <dsp:nvSpPr>
        <dsp:cNvPr id="0" name=""/>
        <dsp:cNvSpPr/>
      </dsp:nvSpPr>
      <dsp:spPr>
        <a:xfrm>
          <a:off x="0" y="4155139"/>
          <a:ext cx="6832212" cy="110745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E42D19-AF6A-4C7F-8D37-F18692502839}">
      <dsp:nvSpPr>
        <dsp:cNvPr id="0" name=""/>
        <dsp:cNvSpPr/>
      </dsp:nvSpPr>
      <dsp:spPr>
        <a:xfrm>
          <a:off x="335004" y="4404316"/>
          <a:ext cx="609099" cy="609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9D90DE-E99E-4921-9760-1467A11ACCCA}">
      <dsp:nvSpPr>
        <dsp:cNvPr id="0" name=""/>
        <dsp:cNvSpPr/>
      </dsp:nvSpPr>
      <dsp:spPr>
        <a:xfrm>
          <a:off x="1279109" y="4155139"/>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fr-FR" sz="2000" kern="1200"/>
            <a:t>Identifier les nouveaux domaines dans lesquels investir et ceux qu’il faut abandonner.</a:t>
          </a:r>
          <a:endParaRPr lang="en-US" sz="2000" kern="1200"/>
        </a:p>
      </dsp:txBody>
      <dsp:txXfrm>
        <a:off x="1279109" y="4155139"/>
        <a:ext cx="5553102" cy="11074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6C4EC-5A94-4CB6-AC88-65F230BCACC8}">
      <dsp:nvSpPr>
        <dsp:cNvPr id="0" name=""/>
        <dsp:cNvSpPr/>
      </dsp:nvSpPr>
      <dsp:spPr>
        <a:xfrm>
          <a:off x="0" y="2185"/>
          <a:ext cx="6832212" cy="110745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85F140-0F81-4C48-B1A7-8680AF86F227}">
      <dsp:nvSpPr>
        <dsp:cNvPr id="0" name=""/>
        <dsp:cNvSpPr/>
      </dsp:nvSpPr>
      <dsp:spPr>
        <a:xfrm>
          <a:off x="335004" y="251362"/>
          <a:ext cx="609099" cy="609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23282D9-47D6-4004-BEE1-98658AABFFAD}">
      <dsp:nvSpPr>
        <dsp:cNvPr id="0" name=""/>
        <dsp:cNvSpPr/>
      </dsp:nvSpPr>
      <dsp:spPr>
        <a:xfrm>
          <a:off x="1279109" y="2185"/>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666750">
            <a:lnSpc>
              <a:spcPct val="90000"/>
            </a:lnSpc>
            <a:spcBef>
              <a:spcPct val="0"/>
            </a:spcBef>
            <a:spcAft>
              <a:spcPct val="35000"/>
            </a:spcAft>
            <a:buNone/>
          </a:pPr>
          <a:r>
            <a:rPr lang="fr-FR" sz="1500" kern="1200"/>
            <a:t>Situation idéale : opportunités sans qu’aucune menace importante ne vienne assombrir l’horizon (investissements immobiliers sans risque, marché des call center retour au Mkt relationnel, SMS)</a:t>
          </a:r>
          <a:endParaRPr lang="en-US" sz="1500" kern="1200"/>
        </a:p>
      </dsp:txBody>
      <dsp:txXfrm>
        <a:off x="1279109" y="2185"/>
        <a:ext cx="5553102" cy="1107454"/>
      </dsp:txXfrm>
    </dsp:sp>
    <dsp:sp modelId="{9A64E2DF-F766-4D65-BCA4-BC8D786EC62C}">
      <dsp:nvSpPr>
        <dsp:cNvPr id="0" name=""/>
        <dsp:cNvSpPr/>
      </dsp:nvSpPr>
      <dsp:spPr>
        <a:xfrm>
          <a:off x="0" y="1386503"/>
          <a:ext cx="6832212" cy="110745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560E12-6FBB-43FE-9F97-A4C44B405AF4}">
      <dsp:nvSpPr>
        <dsp:cNvPr id="0" name=""/>
        <dsp:cNvSpPr/>
      </dsp:nvSpPr>
      <dsp:spPr>
        <a:xfrm>
          <a:off x="335004" y="1635680"/>
          <a:ext cx="609099" cy="609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42AA4E5-B1A9-43BB-BA50-633A03A0752D}">
      <dsp:nvSpPr>
        <dsp:cNvPr id="0" name=""/>
        <dsp:cNvSpPr/>
      </dsp:nvSpPr>
      <dsp:spPr>
        <a:xfrm>
          <a:off x="1279109" y="1386503"/>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666750">
            <a:lnSpc>
              <a:spcPct val="90000"/>
            </a:lnSpc>
            <a:spcBef>
              <a:spcPct val="0"/>
            </a:spcBef>
            <a:spcAft>
              <a:spcPct val="35000"/>
            </a:spcAft>
            <a:buNone/>
          </a:pPr>
          <a:r>
            <a:rPr lang="fr-FR" sz="1500" kern="1200"/>
            <a:t>Situation spéculative (beaucoup d’opportunités et de menaces) se caractérise par un niveau élevé de risque (nlle économie, profusions de chaînes TV, courtiers) </a:t>
          </a:r>
          <a:endParaRPr lang="en-US" sz="1500" kern="1200"/>
        </a:p>
      </dsp:txBody>
      <dsp:txXfrm>
        <a:off x="1279109" y="1386503"/>
        <a:ext cx="5553102" cy="1107454"/>
      </dsp:txXfrm>
    </dsp:sp>
    <dsp:sp modelId="{B08D89BE-D057-4368-9539-265A2B276379}">
      <dsp:nvSpPr>
        <dsp:cNvPr id="0" name=""/>
        <dsp:cNvSpPr/>
      </dsp:nvSpPr>
      <dsp:spPr>
        <a:xfrm>
          <a:off x="0" y="2770821"/>
          <a:ext cx="6832212" cy="110745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1E3E18-B6C1-4BBE-922B-01DC6E9987EE}">
      <dsp:nvSpPr>
        <dsp:cNvPr id="0" name=""/>
        <dsp:cNvSpPr/>
      </dsp:nvSpPr>
      <dsp:spPr>
        <a:xfrm>
          <a:off x="335004" y="3019998"/>
          <a:ext cx="609099" cy="609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678B2A2-580D-4D08-8819-DCA2E81099B5}">
      <dsp:nvSpPr>
        <dsp:cNvPr id="0" name=""/>
        <dsp:cNvSpPr/>
      </dsp:nvSpPr>
      <dsp:spPr>
        <a:xfrm>
          <a:off x="1279109" y="2770821"/>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666750">
            <a:lnSpc>
              <a:spcPct val="90000"/>
            </a:lnSpc>
            <a:spcBef>
              <a:spcPct val="0"/>
            </a:spcBef>
            <a:spcAft>
              <a:spcPct val="35000"/>
            </a:spcAft>
            <a:buNone/>
          </a:pPr>
          <a:r>
            <a:rPr lang="fr-FR" sz="1500" kern="1200"/>
            <a:t>Une situation stable correspond au cas inverse (bâtiment, organisme de contrôle - qualité, avocat, notaires)</a:t>
          </a:r>
          <a:endParaRPr lang="en-US" sz="1500" kern="1200"/>
        </a:p>
      </dsp:txBody>
      <dsp:txXfrm>
        <a:off x="1279109" y="2770821"/>
        <a:ext cx="5553102" cy="1107454"/>
      </dsp:txXfrm>
    </dsp:sp>
    <dsp:sp modelId="{FF8750E3-FECA-4665-A28B-1237CE4D61B4}">
      <dsp:nvSpPr>
        <dsp:cNvPr id="0" name=""/>
        <dsp:cNvSpPr/>
      </dsp:nvSpPr>
      <dsp:spPr>
        <a:xfrm>
          <a:off x="0" y="4155139"/>
          <a:ext cx="6832212" cy="110745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3A5D85-638E-4955-B3D3-7DFDD1873093}">
      <dsp:nvSpPr>
        <dsp:cNvPr id="0" name=""/>
        <dsp:cNvSpPr/>
      </dsp:nvSpPr>
      <dsp:spPr>
        <a:xfrm>
          <a:off x="335004" y="4404316"/>
          <a:ext cx="609099" cy="609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34B26FC-BC8C-4693-B85A-1FDF88F43A3A}">
      <dsp:nvSpPr>
        <dsp:cNvPr id="0" name=""/>
        <dsp:cNvSpPr/>
      </dsp:nvSpPr>
      <dsp:spPr>
        <a:xfrm>
          <a:off x="1279109" y="4155139"/>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666750">
            <a:lnSpc>
              <a:spcPct val="90000"/>
            </a:lnSpc>
            <a:spcBef>
              <a:spcPct val="0"/>
            </a:spcBef>
            <a:spcAft>
              <a:spcPct val="35000"/>
            </a:spcAft>
            <a:buNone/>
          </a:pPr>
          <a:r>
            <a:rPr lang="fr-FR" sz="1500" kern="1200"/>
            <a:t>Situation préoccupante : pauvre en opportunités mais riche en menaces (GMS, Hôtellerie, situation de l’éducation et de la santé…) </a:t>
          </a:r>
          <a:endParaRPr lang="en-US" sz="1500" kern="1200"/>
        </a:p>
      </dsp:txBody>
      <dsp:txXfrm>
        <a:off x="1279109" y="4155139"/>
        <a:ext cx="5553102" cy="11074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50DD8-AE24-4324-BFFB-C4E8A7E5C7D5}">
      <dsp:nvSpPr>
        <dsp:cNvPr id="0" name=""/>
        <dsp:cNvSpPr/>
      </dsp:nvSpPr>
      <dsp:spPr>
        <a:xfrm>
          <a:off x="0" y="642"/>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D71281B-503B-4AFB-9B2C-ACF6F3898961}">
      <dsp:nvSpPr>
        <dsp:cNvPr id="0" name=""/>
        <dsp:cNvSpPr/>
      </dsp:nvSpPr>
      <dsp:spPr>
        <a:xfrm>
          <a:off x="0" y="642"/>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FR" sz="2100" b="1" kern="1200"/>
            <a:t>4 phases (Simon, 1983) :</a:t>
          </a:r>
          <a:endParaRPr lang="en-US" sz="2100" kern="1200"/>
        </a:p>
      </dsp:txBody>
      <dsp:txXfrm>
        <a:off x="0" y="642"/>
        <a:ext cx="6832212" cy="1052698"/>
      </dsp:txXfrm>
    </dsp:sp>
    <dsp:sp modelId="{9ABD66D4-BEC1-4890-8F76-D982CF287E7D}">
      <dsp:nvSpPr>
        <dsp:cNvPr id="0" name=""/>
        <dsp:cNvSpPr/>
      </dsp:nvSpPr>
      <dsp:spPr>
        <a:xfrm>
          <a:off x="0" y="1053341"/>
          <a:ext cx="6832212" cy="0"/>
        </a:xfrm>
        <a:prstGeom prst="line">
          <a:avLst/>
        </a:prstGeom>
        <a:gradFill rotWithShape="0">
          <a:gsLst>
            <a:gs pos="0">
              <a:schemeClr val="accent2">
                <a:hueOff val="222396"/>
                <a:satOff val="-4971"/>
                <a:lumOff val="-4706"/>
                <a:alphaOff val="0"/>
                <a:tint val="96000"/>
                <a:lumMod val="104000"/>
              </a:schemeClr>
            </a:gs>
            <a:gs pos="100000">
              <a:schemeClr val="accent2">
                <a:hueOff val="222396"/>
                <a:satOff val="-4971"/>
                <a:lumOff val="-4706"/>
                <a:alphaOff val="0"/>
                <a:shade val="98000"/>
                <a:lumMod val="94000"/>
              </a:schemeClr>
            </a:gs>
          </a:gsLst>
          <a:lin ang="5400000" scaled="0"/>
        </a:gradFill>
        <a:ln w="9525" cap="rnd" cmpd="sng" algn="ctr">
          <a:solidFill>
            <a:schemeClr val="accent2">
              <a:hueOff val="222396"/>
              <a:satOff val="-4971"/>
              <a:lumOff val="-470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36CC0932-ED76-4370-9DA4-4EBD4E054D1A}">
      <dsp:nvSpPr>
        <dsp:cNvPr id="0" name=""/>
        <dsp:cNvSpPr/>
      </dsp:nvSpPr>
      <dsp:spPr>
        <a:xfrm>
          <a:off x="0" y="1053341"/>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FR" sz="2100" kern="1200"/>
            <a:t>l’</a:t>
          </a:r>
          <a:r>
            <a:rPr lang="fr-FR" sz="2100" b="1" i="1" kern="1200"/>
            <a:t>intelligence</a:t>
          </a:r>
          <a:r>
            <a:rPr lang="fr-FR" sz="2100" kern="1200"/>
            <a:t>, première phase qui consiste à reconnaître et identifier le problème ;</a:t>
          </a:r>
          <a:endParaRPr lang="en-US" sz="2100" kern="1200"/>
        </a:p>
      </dsp:txBody>
      <dsp:txXfrm>
        <a:off x="0" y="1053341"/>
        <a:ext cx="6832212" cy="1052698"/>
      </dsp:txXfrm>
    </dsp:sp>
    <dsp:sp modelId="{0DE56A3E-91E7-4199-987C-17CFC515749A}">
      <dsp:nvSpPr>
        <dsp:cNvPr id="0" name=""/>
        <dsp:cNvSpPr/>
      </dsp:nvSpPr>
      <dsp:spPr>
        <a:xfrm>
          <a:off x="0" y="2106040"/>
          <a:ext cx="6832212" cy="0"/>
        </a:xfrm>
        <a:prstGeom prst="line">
          <a:avLst/>
        </a:prstGeom>
        <a:gradFill rotWithShape="0">
          <a:gsLst>
            <a:gs pos="0">
              <a:schemeClr val="accent2">
                <a:hueOff val="444793"/>
                <a:satOff val="-9942"/>
                <a:lumOff val="-9412"/>
                <a:alphaOff val="0"/>
                <a:tint val="96000"/>
                <a:lumMod val="104000"/>
              </a:schemeClr>
            </a:gs>
            <a:gs pos="100000">
              <a:schemeClr val="accent2">
                <a:hueOff val="444793"/>
                <a:satOff val="-9942"/>
                <a:lumOff val="-9412"/>
                <a:alphaOff val="0"/>
                <a:shade val="98000"/>
                <a:lumMod val="94000"/>
              </a:schemeClr>
            </a:gs>
          </a:gsLst>
          <a:lin ang="5400000" scaled="0"/>
        </a:gradFill>
        <a:ln w="9525" cap="rnd" cmpd="sng" algn="ctr">
          <a:solidFill>
            <a:schemeClr val="accent2">
              <a:hueOff val="444793"/>
              <a:satOff val="-9942"/>
              <a:lumOff val="-9412"/>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06907401-FB07-45E8-9CA0-B1D7005E41D6}">
      <dsp:nvSpPr>
        <dsp:cNvPr id="0" name=""/>
        <dsp:cNvSpPr/>
      </dsp:nvSpPr>
      <dsp:spPr>
        <a:xfrm>
          <a:off x="0" y="2106040"/>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FR" sz="2100" kern="1200"/>
            <a:t>la </a:t>
          </a:r>
          <a:r>
            <a:rPr lang="fr-FR" sz="2100" b="1" i="1" kern="1200"/>
            <a:t>modélisation</a:t>
          </a:r>
          <a:r>
            <a:rPr lang="fr-FR" sz="2100" kern="1200"/>
            <a:t>, deuxième phase qui consiste à concevoir et à formaliser les voies de solutions possibles ;</a:t>
          </a:r>
          <a:endParaRPr lang="en-US" sz="2100" kern="1200"/>
        </a:p>
      </dsp:txBody>
      <dsp:txXfrm>
        <a:off x="0" y="2106040"/>
        <a:ext cx="6832212" cy="1052698"/>
      </dsp:txXfrm>
    </dsp:sp>
    <dsp:sp modelId="{19F0ED9E-E791-47D9-BF1F-AB51A9FB99FB}">
      <dsp:nvSpPr>
        <dsp:cNvPr id="0" name=""/>
        <dsp:cNvSpPr/>
      </dsp:nvSpPr>
      <dsp:spPr>
        <a:xfrm>
          <a:off x="0" y="3158738"/>
          <a:ext cx="6832212" cy="0"/>
        </a:xfrm>
        <a:prstGeom prst="line">
          <a:avLst/>
        </a:prstGeom>
        <a:gradFill rotWithShape="0">
          <a:gsLst>
            <a:gs pos="0">
              <a:schemeClr val="accent2">
                <a:hueOff val="667189"/>
                <a:satOff val="-14912"/>
                <a:lumOff val="-14117"/>
                <a:alphaOff val="0"/>
                <a:tint val="96000"/>
                <a:lumMod val="104000"/>
              </a:schemeClr>
            </a:gs>
            <a:gs pos="100000">
              <a:schemeClr val="accent2">
                <a:hueOff val="667189"/>
                <a:satOff val="-14912"/>
                <a:lumOff val="-14117"/>
                <a:alphaOff val="0"/>
                <a:shade val="98000"/>
                <a:lumMod val="94000"/>
              </a:schemeClr>
            </a:gs>
          </a:gsLst>
          <a:lin ang="5400000" scaled="0"/>
        </a:gradFill>
        <a:ln w="9525" cap="rnd" cmpd="sng" algn="ctr">
          <a:solidFill>
            <a:schemeClr val="accent2">
              <a:hueOff val="667189"/>
              <a:satOff val="-14912"/>
              <a:lumOff val="-14117"/>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78A3E45B-8AA0-4796-B64A-7483DC8B3B2E}">
      <dsp:nvSpPr>
        <dsp:cNvPr id="0" name=""/>
        <dsp:cNvSpPr/>
      </dsp:nvSpPr>
      <dsp:spPr>
        <a:xfrm>
          <a:off x="0" y="3158738"/>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FR" sz="2100" kern="1200"/>
            <a:t>le </a:t>
          </a:r>
          <a:r>
            <a:rPr lang="fr-FR" sz="2100" b="1" i="1" kern="1200"/>
            <a:t>choix</a:t>
          </a:r>
          <a:r>
            <a:rPr lang="fr-FR" sz="2100" kern="1200"/>
            <a:t>, celui de l’action possible parmi les différentes voies identifiées ;</a:t>
          </a:r>
          <a:endParaRPr lang="en-US" sz="2100" kern="1200"/>
        </a:p>
      </dsp:txBody>
      <dsp:txXfrm>
        <a:off x="0" y="3158738"/>
        <a:ext cx="6832212" cy="1052698"/>
      </dsp:txXfrm>
    </dsp:sp>
    <dsp:sp modelId="{AB233160-09B8-4609-89AA-C0E1E669490E}">
      <dsp:nvSpPr>
        <dsp:cNvPr id="0" name=""/>
        <dsp:cNvSpPr/>
      </dsp:nvSpPr>
      <dsp:spPr>
        <a:xfrm>
          <a:off x="0" y="4211437"/>
          <a:ext cx="6832212" cy="0"/>
        </a:xfrm>
        <a:prstGeom prst="line">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w="9525" cap="rnd" cmpd="sng" algn="ctr">
          <a:solidFill>
            <a:schemeClr val="accent2">
              <a:hueOff val="889586"/>
              <a:satOff val="-19883"/>
              <a:lumOff val="-18823"/>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3C4A18DC-F5D3-4F26-992A-2C4898294B69}">
      <dsp:nvSpPr>
        <dsp:cNvPr id="0" name=""/>
        <dsp:cNvSpPr/>
      </dsp:nvSpPr>
      <dsp:spPr>
        <a:xfrm>
          <a:off x="0" y="4211437"/>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FR" sz="2100" kern="1200"/>
            <a:t>l’</a:t>
          </a:r>
          <a:r>
            <a:rPr lang="fr-FR" sz="2100" b="1" i="1" kern="1200"/>
            <a:t>évaluation</a:t>
          </a:r>
          <a:r>
            <a:rPr lang="fr-FR" sz="2100" kern="1200"/>
            <a:t> de ce choix qui pourrait aboutir à le valider ou à le remettre en cause.</a:t>
          </a:r>
          <a:endParaRPr lang="en-US" sz="2100" kern="1200"/>
        </a:p>
      </dsp:txBody>
      <dsp:txXfrm>
        <a:off x="0" y="4211437"/>
        <a:ext cx="6832212" cy="10526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A08AE-FDAE-4B12-A1A8-381CE905A213}">
      <dsp:nvSpPr>
        <dsp:cNvPr id="0" name=""/>
        <dsp:cNvSpPr/>
      </dsp:nvSpPr>
      <dsp:spPr>
        <a:xfrm>
          <a:off x="0" y="0"/>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D79DF99-CA8F-47BE-9879-B0BEB23DF2BF}">
      <dsp:nvSpPr>
        <dsp:cNvPr id="0" name=""/>
        <dsp:cNvSpPr/>
      </dsp:nvSpPr>
      <dsp:spPr>
        <a:xfrm>
          <a:off x="0" y="0"/>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b="1" kern="1200"/>
            <a:t>Matériaux argumentatifs :</a:t>
          </a:r>
          <a:endParaRPr lang="en-US" sz="1800" kern="1200"/>
        </a:p>
      </dsp:txBody>
      <dsp:txXfrm>
        <a:off x="0" y="0"/>
        <a:ext cx="6832212" cy="658097"/>
      </dsp:txXfrm>
    </dsp:sp>
    <dsp:sp modelId="{E5562E32-1C96-4957-B066-210ED774E70C}">
      <dsp:nvSpPr>
        <dsp:cNvPr id="0" name=""/>
        <dsp:cNvSpPr/>
      </dsp:nvSpPr>
      <dsp:spPr>
        <a:xfrm>
          <a:off x="0" y="658097"/>
          <a:ext cx="6832212" cy="0"/>
        </a:xfrm>
        <a:prstGeom prst="line">
          <a:avLst/>
        </a:prstGeom>
        <a:gradFill rotWithShape="0">
          <a:gsLst>
            <a:gs pos="0">
              <a:schemeClr val="accent2">
                <a:hueOff val="127084"/>
                <a:satOff val="-2840"/>
                <a:lumOff val="-2689"/>
                <a:alphaOff val="0"/>
                <a:tint val="96000"/>
                <a:lumMod val="104000"/>
              </a:schemeClr>
            </a:gs>
            <a:gs pos="100000">
              <a:schemeClr val="accent2">
                <a:hueOff val="127084"/>
                <a:satOff val="-2840"/>
                <a:lumOff val="-2689"/>
                <a:alphaOff val="0"/>
                <a:shade val="98000"/>
                <a:lumMod val="94000"/>
              </a:schemeClr>
            </a:gs>
          </a:gsLst>
          <a:lin ang="5400000" scaled="0"/>
        </a:gradFill>
        <a:ln w="9525" cap="rnd" cmpd="sng" algn="ctr">
          <a:solidFill>
            <a:schemeClr val="accent2">
              <a:hueOff val="127084"/>
              <a:satOff val="-2840"/>
              <a:lumOff val="-2689"/>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BBB2A31-97F7-45C6-A746-D0F0A2C8EB9F}">
      <dsp:nvSpPr>
        <dsp:cNvPr id="0" name=""/>
        <dsp:cNvSpPr/>
      </dsp:nvSpPr>
      <dsp:spPr>
        <a:xfrm>
          <a:off x="0" y="658097"/>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1. Des faits, des chiffres, des données précises de l’énoncé</a:t>
          </a:r>
          <a:endParaRPr lang="en-US" sz="1800" kern="1200"/>
        </a:p>
      </dsp:txBody>
      <dsp:txXfrm>
        <a:off x="0" y="658097"/>
        <a:ext cx="6832212" cy="658097"/>
      </dsp:txXfrm>
    </dsp:sp>
    <dsp:sp modelId="{336CDCBC-5355-4FA1-BA0E-8F53EBA25FB6}">
      <dsp:nvSpPr>
        <dsp:cNvPr id="0" name=""/>
        <dsp:cNvSpPr/>
      </dsp:nvSpPr>
      <dsp:spPr>
        <a:xfrm>
          <a:off x="0" y="1316194"/>
          <a:ext cx="6832212" cy="0"/>
        </a:xfrm>
        <a:prstGeom prst="line">
          <a:avLst/>
        </a:prstGeom>
        <a:gradFill rotWithShape="0">
          <a:gsLst>
            <a:gs pos="0">
              <a:schemeClr val="accent2">
                <a:hueOff val="254167"/>
                <a:satOff val="-5681"/>
                <a:lumOff val="-5378"/>
                <a:alphaOff val="0"/>
                <a:tint val="96000"/>
                <a:lumMod val="104000"/>
              </a:schemeClr>
            </a:gs>
            <a:gs pos="100000">
              <a:schemeClr val="accent2">
                <a:hueOff val="254167"/>
                <a:satOff val="-5681"/>
                <a:lumOff val="-5378"/>
                <a:alphaOff val="0"/>
                <a:shade val="98000"/>
                <a:lumMod val="94000"/>
              </a:schemeClr>
            </a:gs>
          </a:gsLst>
          <a:lin ang="5400000" scaled="0"/>
        </a:gradFill>
        <a:ln w="9525" cap="rnd" cmpd="sng" algn="ctr">
          <a:solidFill>
            <a:schemeClr val="accent2">
              <a:hueOff val="254167"/>
              <a:satOff val="-5681"/>
              <a:lumOff val="-5378"/>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EAF390F4-3601-4632-ABB5-BB8FF5C47F33}">
      <dsp:nvSpPr>
        <dsp:cNvPr id="0" name=""/>
        <dsp:cNvSpPr/>
      </dsp:nvSpPr>
      <dsp:spPr>
        <a:xfrm>
          <a:off x="0" y="1316194"/>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2. Des références théoriques à des outils d’analyse stratégique</a:t>
          </a:r>
          <a:endParaRPr lang="en-US" sz="1800" kern="1200"/>
        </a:p>
      </dsp:txBody>
      <dsp:txXfrm>
        <a:off x="0" y="1316194"/>
        <a:ext cx="6832212" cy="658097"/>
      </dsp:txXfrm>
    </dsp:sp>
    <dsp:sp modelId="{6E6C4745-4939-4ACD-B7D5-6702C2A75C3C}">
      <dsp:nvSpPr>
        <dsp:cNvPr id="0" name=""/>
        <dsp:cNvSpPr/>
      </dsp:nvSpPr>
      <dsp:spPr>
        <a:xfrm>
          <a:off x="0" y="1974292"/>
          <a:ext cx="6832212" cy="0"/>
        </a:xfrm>
        <a:prstGeom prst="line">
          <a:avLst/>
        </a:prstGeom>
        <a:gradFill rotWithShape="0">
          <a:gsLst>
            <a:gs pos="0">
              <a:schemeClr val="accent2">
                <a:hueOff val="381251"/>
                <a:satOff val="-8521"/>
                <a:lumOff val="-8067"/>
                <a:alphaOff val="0"/>
                <a:tint val="96000"/>
                <a:lumMod val="104000"/>
              </a:schemeClr>
            </a:gs>
            <a:gs pos="100000">
              <a:schemeClr val="accent2">
                <a:hueOff val="381251"/>
                <a:satOff val="-8521"/>
                <a:lumOff val="-8067"/>
                <a:alphaOff val="0"/>
                <a:shade val="98000"/>
                <a:lumMod val="94000"/>
              </a:schemeClr>
            </a:gs>
          </a:gsLst>
          <a:lin ang="5400000" scaled="0"/>
        </a:gradFill>
        <a:ln w="9525" cap="rnd" cmpd="sng" algn="ctr">
          <a:solidFill>
            <a:schemeClr val="accent2">
              <a:hueOff val="381251"/>
              <a:satOff val="-8521"/>
              <a:lumOff val="-8067"/>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0CB84AA-8E77-41BF-888B-FD9E251E3D74}">
      <dsp:nvSpPr>
        <dsp:cNvPr id="0" name=""/>
        <dsp:cNvSpPr/>
      </dsp:nvSpPr>
      <dsp:spPr>
        <a:xfrm>
          <a:off x="0" y="1974292"/>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3. Des associations d’idées avec d’autres situations rencontrées</a:t>
          </a:r>
          <a:endParaRPr lang="en-US" sz="1800" kern="1200"/>
        </a:p>
      </dsp:txBody>
      <dsp:txXfrm>
        <a:off x="0" y="1974292"/>
        <a:ext cx="6832212" cy="658097"/>
      </dsp:txXfrm>
    </dsp:sp>
    <dsp:sp modelId="{D6318389-C861-4FB8-B3CB-AB1C422FA69A}">
      <dsp:nvSpPr>
        <dsp:cNvPr id="0" name=""/>
        <dsp:cNvSpPr/>
      </dsp:nvSpPr>
      <dsp:spPr>
        <a:xfrm>
          <a:off x="0" y="2632389"/>
          <a:ext cx="6832212" cy="0"/>
        </a:xfrm>
        <a:prstGeom prst="line">
          <a:avLst/>
        </a:prstGeom>
        <a:gradFill rotWithShape="0">
          <a:gsLst>
            <a:gs pos="0">
              <a:schemeClr val="accent2">
                <a:hueOff val="508335"/>
                <a:satOff val="-11362"/>
                <a:lumOff val="-10756"/>
                <a:alphaOff val="0"/>
                <a:tint val="96000"/>
                <a:lumMod val="104000"/>
              </a:schemeClr>
            </a:gs>
            <a:gs pos="100000">
              <a:schemeClr val="accent2">
                <a:hueOff val="508335"/>
                <a:satOff val="-11362"/>
                <a:lumOff val="-10756"/>
                <a:alphaOff val="0"/>
                <a:shade val="98000"/>
                <a:lumMod val="94000"/>
              </a:schemeClr>
            </a:gs>
          </a:gsLst>
          <a:lin ang="5400000" scaled="0"/>
        </a:gradFill>
        <a:ln w="9525" cap="rnd" cmpd="sng" algn="ctr">
          <a:solidFill>
            <a:schemeClr val="accent2">
              <a:hueOff val="508335"/>
              <a:satOff val="-11362"/>
              <a:lumOff val="-1075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6AFB03F3-121E-47FE-85CB-E6A2AD338276}">
      <dsp:nvSpPr>
        <dsp:cNvPr id="0" name=""/>
        <dsp:cNvSpPr/>
      </dsp:nvSpPr>
      <dsp:spPr>
        <a:xfrm>
          <a:off x="0" y="2632389"/>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4. Le consensus issu d’un groupe de préparation préalable</a:t>
          </a:r>
          <a:endParaRPr lang="en-US" sz="1800" kern="1200"/>
        </a:p>
      </dsp:txBody>
      <dsp:txXfrm>
        <a:off x="0" y="2632389"/>
        <a:ext cx="6832212" cy="658097"/>
      </dsp:txXfrm>
    </dsp:sp>
    <dsp:sp modelId="{6BE025C9-1A9B-491E-83A7-6AD20F1E76AD}">
      <dsp:nvSpPr>
        <dsp:cNvPr id="0" name=""/>
        <dsp:cNvSpPr/>
      </dsp:nvSpPr>
      <dsp:spPr>
        <a:xfrm>
          <a:off x="0" y="3290486"/>
          <a:ext cx="6832212" cy="0"/>
        </a:xfrm>
        <a:prstGeom prst="line">
          <a:avLst/>
        </a:prstGeom>
        <a:gradFill rotWithShape="0">
          <a:gsLst>
            <a:gs pos="0">
              <a:schemeClr val="accent2">
                <a:hueOff val="635418"/>
                <a:satOff val="-14202"/>
                <a:lumOff val="-13445"/>
                <a:alphaOff val="0"/>
                <a:tint val="96000"/>
                <a:lumMod val="104000"/>
              </a:schemeClr>
            </a:gs>
            <a:gs pos="100000">
              <a:schemeClr val="accent2">
                <a:hueOff val="635418"/>
                <a:satOff val="-14202"/>
                <a:lumOff val="-13445"/>
                <a:alphaOff val="0"/>
                <a:shade val="98000"/>
                <a:lumMod val="94000"/>
              </a:schemeClr>
            </a:gs>
          </a:gsLst>
          <a:lin ang="5400000" scaled="0"/>
        </a:gradFill>
        <a:ln w="9525" cap="rnd" cmpd="sng" algn="ctr">
          <a:solidFill>
            <a:schemeClr val="accent2">
              <a:hueOff val="635418"/>
              <a:satOff val="-14202"/>
              <a:lumOff val="-13445"/>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0329F5F-EBC4-4B69-A737-0507976A1D92}">
      <dsp:nvSpPr>
        <dsp:cNvPr id="0" name=""/>
        <dsp:cNvSpPr/>
      </dsp:nvSpPr>
      <dsp:spPr>
        <a:xfrm>
          <a:off x="0" y="3290486"/>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5. Des recherches complémentaires hors du contexte du cas</a:t>
          </a:r>
          <a:endParaRPr lang="en-US" sz="1800" kern="1200"/>
        </a:p>
      </dsp:txBody>
      <dsp:txXfrm>
        <a:off x="0" y="3290486"/>
        <a:ext cx="6832212" cy="658097"/>
      </dsp:txXfrm>
    </dsp:sp>
    <dsp:sp modelId="{ABA9BB78-9CCA-4633-9AA7-959F6688B518}">
      <dsp:nvSpPr>
        <dsp:cNvPr id="0" name=""/>
        <dsp:cNvSpPr/>
      </dsp:nvSpPr>
      <dsp:spPr>
        <a:xfrm>
          <a:off x="0" y="3948584"/>
          <a:ext cx="6832212" cy="0"/>
        </a:xfrm>
        <a:prstGeom prst="line">
          <a:avLst/>
        </a:prstGeom>
        <a:gradFill rotWithShape="0">
          <a:gsLst>
            <a:gs pos="0">
              <a:schemeClr val="accent2">
                <a:hueOff val="762502"/>
                <a:satOff val="-17043"/>
                <a:lumOff val="-16134"/>
                <a:alphaOff val="0"/>
                <a:tint val="96000"/>
                <a:lumMod val="104000"/>
              </a:schemeClr>
            </a:gs>
            <a:gs pos="100000">
              <a:schemeClr val="accent2">
                <a:hueOff val="762502"/>
                <a:satOff val="-17043"/>
                <a:lumOff val="-16134"/>
                <a:alphaOff val="0"/>
                <a:shade val="98000"/>
                <a:lumMod val="94000"/>
              </a:schemeClr>
            </a:gs>
          </a:gsLst>
          <a:lin ang="5400000" scaled="0"/>
        </a:gradFill>
        <a:ln w="9525" cap="rnd" cmpd="sng" algn="ctr">
          <a:solidFill>
            <a:schemeClr val="accent2">
              <a:hueOff val="762502"/>
              <a:satOff val="-17043"/>
              <a:lumOff val="-16134"/>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E218F1B6-54B7-43E0-B742-01A18E1CCD26}">
      <dsp:nvSpPr>
        <dsp:cNvPr id="0" name=""/>
        <dsp:cNvSpPr/>
      </dsp:nvSpPr>
      <dsp:spPr>
        <a:xfrm>
          <a:off x="0" y="3948584"/>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6. Une expérience personnelle en entreprise</a:t>
          </a:r>
          <a:endParaRPr lang="en-US" sz="1800" kern="1200"/>
        </a:p>
      </dsp:txBody>
      <dsp:txXfrm>
        <a:off x="0" y="3948584"/>
        <a:ext cx="6832212" cy="658097"/>
      </dsp:txXfrm>
    </dsp:sp>
    <dsp:sp modelId="{84CC31A9-53CA-4E10-AE53-9EF87C2488C0}">
      <dsp:nvSpPr>
        <dsp:cNvPr id="0" name=""/>
        <dsp:cNvSpPr/>
      </dsp:nvSpPr>
      <dsp:spPr>
        <a:xfrm>
          <a:off x="0" y="4606681"/>
          <a:ext cx="6832212" cy="0"/>
        </a:xfrm>
        <a:prstGeom prst="line">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w="9525" cap="rnd" cmpd="sng" algn="ctr">
          <a:solidFill>
            <a:schemeClr val="accent2">
              <a:hueOff val="889586"/>
              <a:satOff val="-19883"/>
              <a:lumOff val="-18823"/>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EE5188E5-5C76-4447-A891-858D6E69237C}">
      <dsp:nvSpPr>
        <dsp:cNvPr id="0" name=""/>
        <dsp:cNvSpPr/>
      </dsp:nvSpPr>
      <dsp:spPr>
        <a:xfrm>
          <a:off x="0" y="4606681"/>
          <a:ext cx="6832212" cy="658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a:t>7. Une créativité personnelle</a:t>
          </a:r>
          <a:endParaRPr lang="en-US" sz="1800" kern="1200"/>
        </a:p>
      </dsp:txBody>
      <dsp:txXfrm>
        <a:off x="0" y="4606681"/>
        <a:ext cx="6832212" cy="6580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p>
            <a:r>
              <a:rPr lang="fr-FR"/>
              <a:t>Modifiez le style du titre</a:t>
            </a:r>
          </a:p>
        </p:txBody>
      </p:sp>
      <p:sp>
        <p:nvSpPr>
          <p:cNvPr id="3" name="Espace réservé du tableau 2"/>
          <p:cNvSpPr>
            <a:spLocks noGrp="1"/>
          </p:cNvSpPr>
          <p:nvPr>
            <p:ph type="tbl" idx="1"/>
          </p:nvPr>
        </p:nvSpPr>
        <p:spPr>
          <a:xfrm>
            <a:off x="609600" y="1600201"/>
            <a:ext cx="10972800" cy="4525963"/>
          </a:xfrm>
        </p:spPr>
        <p:txBody>
          <a:bodyPr>
            <a:normAutofit/>
          </a:bodyPr>
          <a:lstStyle/>
          <a:p>
            <a:pPr lvl="0"/>
            <a:endParaRPr lang="fr-FR" noProof="0"/>
          </a:p>
        </p:txBody>
      </p:sp>
      <p:sp>
        <p:nvSpPr>
          <p:cNvPr id="4" name="Espace réservé de la date 3">
            <a:extLst>
              <a:ext uri="{FF2B5EF4-FFF2-40B4-BE49-F238E27FC236}">
                <a16:creationId xmlns:a16="http://schemas.microsoft.com/office/drawing/2014/main" id="{78CDDADC-7ACC-4C4D-9AE9-B73D2653A2B1}"/>
              </a:ext>
            </a:extLst>
          </p:cNvPr>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5" name="Espace réservé du pied de page 4">
            <a:extLst>
              <a:ext uri="{FF2B5EF4-FFF2-40B4-BE49-F238E27FC236}">
                <a16:creationId xmlns:a16="http://schemas.microsoft.com/office/drawing/2014/main" id="{925F26EA-984A-427D-9D01-D5950A4B416C}"/>
              </a:ext>
            </a:extLst>
          </p:cNvPr>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270522FE-9123-492D-849B-698D22747283}"/>
              </a:ext>
            </a:extLst>
          </p:cNvPr>
          <p:cNvSpPr>
            <a:spLocks noGrp="1"/>
          </p:cNvSpPr>
          <p:nvPr>
            <p:ph type="sldNum" sz="quarter" idx="12"/>
          </p:nvPr>
        </p:nvSpPr>
        <p:spPr>
          <a:xfrm>
            <a:off x="8737600" y="6245225"/>
            <a:ext cx="2844800" cy="476250"/>
          </a:xfrm>
        </p:spPr>
        <p:txBody>
          <a:bodyPr/>
          <a:lstStyle>
            <a:lvl1pPr>
              <a:defRPr/>
            </a:lvl1pPr>
          </a:lstStyle>
          <a:p>
            <a:pPr>
              <a:defRPr/>
            </a:pPr>
            <a:fld id="{1BEB21AC-C548-4310-A8EE-D70E0D0E1C00}" type="slidenum">
              <a:rPr lang="en-US" altLang="fr-FR"/>
              <a:pPr>
                <a:defRPr/>
              </a:pPr>
              <a:t>‹N°›</a:t>
            </a:fld>
            <a:endParaRPr lang="en-US" altLang="fr-FR"/>
          </a:p>
        </p:txBody>
      </p:sp>
    </p:spTree>
    <p:extLst>
      <p:ext uri="{BB962C8B-B14F-4D97-AF65-F5344CB8AC3E}">
        <p14:creationId xmlns:p14="http://schemas.microsoft.com/office/powerpoint/2010/main" val="3606026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09600" y="274639"/>
            <a:ext cx="10972800" cy="5851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2">
            <a:extLst>
              <a:ext uri="{FF2B5EF4-FFF2-40B4-BE49-F238E27FC236}">
                <a16:creationId xmlns:a16="http://schemas.microsoft.com/office/drawing/2014/main" id="{5E4CE3D7-8A6C-4C05-A7B5-99B1B94D0C1D}"/>
              </a:ext>
            </a:extLst>
          </p:cNvPr>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Espace réservé du pied de page 3">
            <a:extLst>
              <a:ext uri="{FF2B5EF4-FFF2-40B4-BE49-F238E27FC236}">
                <a16:creationId xmlns:a16="http://schemas.microsoft.com/office/drawing/2014/main" id="{897F8AC2-A62B-4E57-B581-0E127081FC4E}"/>
              </a:ext>
            </a:extLst>
          </p:cNvPr>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Espace réservé du numéro de diapositive 4">
            <a:extLst>
              <a:ext uri="{FF2B5EF4-FFF2-40B4-BE49-F238E27FC236}">
                <a16:creationId xmlns:a16="http://schemas.microsoft.com/office/drawing/2014/main" id="{99914614-6431-4445-87B2-DABC60EC9C92}"/>
              </a:ext>
            </a:extLst>
          </p:cNvPr>
          <p:cNvSpPr>
            <a:spLocks noGrp="1"/>
          </p:cNvSpPr>
          <p:nvPr>
            <p:ph type="sldNum" sz="quarter" idx="12"/>
          </p:nvPr>
        </p:nvSpPr>
        <p:spPr>
          <a:xfrm>
            <a:off x="8737600" y="6245225"/>
            <a:ext cx="2844800" cy="476250"/>
          </a:xfrm>
        </p:spPr>
        <p:txBody>
          <a:bodyPr/>
          <a:lstStyle>
            <a:lvl1pPr>
              <a:defRPr/>
            </a:lvl1pPr>
          </a:lstStyle>
          <a:p>
            <a:pPr>
              <a:defRPr/>
            </a:pPr>
            <a:fld id="{CAA025B4-7687-4329-B56E-20DB956F8360}" type="slidenum">
              <a:rPr lang="en-US" altLang="fr-FR"/>
              <a:pPr>
                <a:defRPr/>
              </a:pPr>
              <a:t>‹N°›</a:t>
            </a:fld>
            <a:endParaRPr lang="en-US" altLang="fr-FR"/>
          </a:p>
        </p:txBody>
      </p:sp>
    </p:spTree>
    <p:extLst>
      <p:ext uri="{BB962C8B-B14F-4D97-AF65-F5344CB8AC3E}">
        <p14:creationId xmlns:p14="http://schemas.microsoft.com/office/powerpoint/2010/main" val="35375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 id="2147483666" r:id="rId18"/>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idxOUwTo6t0?feature=oembed"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slideLayout" Target="../slideLayouts/slideLayout7.xml"/><Relationship Id="rId1" Type="http://schemas.openxmlformats.org/officeDocument/2006/relationships/video" Target="https://www.youtube.com/embed/1tRcGsCvvP4?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0js8D1Id-TY?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TxclcGGosfU?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2971858A-0556-4212-A55F-5F0B17ED7172}"/>
              </a:ext>
            </a:extLst>
          </p:cNvPr>
          <p:cNvSpPr>
            <a:spLocks noGrp="1" noChangeArrowheads="1"/>
          </p:cNvSpPr>
          <p:nvPr>
            <p:ph type="ctrTitle"/>
          </p:nvPr>
        </p:nvSpPr>
        <p:spPr>
          <a:xfrm>
            <a:off x="2217275" y="1336310"/>
            <a:ext cx="8229600" cy="1828800"/>
          </a:xfrm>
        </p:spPr>
        <p:txBody>
          <a:bodyPr/>
          <a:lstStyle/>
          <a:p>
            <a:pPr algn="ctr" eaLnBrk="1" fontAlgn="auto" hangingPunct="1">
              <a:spcAft>
                <a:spcPts val="0"/>
              </a:spcAft>
              <a:defRPr/>
            </a:pPr>
            <a:r>
              <a:rPr lang="en-US"/>
              <a:t>STRATEGIE</a:t>
            </a:r>
            <a:endParaRPr lang="en-US" dirty="0"/>
          </a:p>
        </p:txBody>
      </p:sp>
      <p:sp>
        <p:nvSpPr>
          <p:cNvPr id="15" name="Rectangle 3">
            <a:extLst>
              <a:ext uri="{FF2B5EF4-FFF2-40B4-BE49-F238E27FC236}">
                <a16:creationId xmlns:a16="http://schemas.microsoft.com/office/drawing/2014/main" id="{0E1D2027-58D2-4EEB-A5BD-EA3F2EABB427}"/>
              </a:ext>
            </a:extLst>
          </p:cNvPr>
          <p:cNvSpPr>
            <a:spLocks noGrp="1" noChangeArrowheads="1"/>
          </p:cNvSpPr>
          <p:nvPr>
            <p:ph type="subTitle" idx="1"/>
          </p:nvPr>
        </p:nvSpPr>
        <p:spPr>
          <a:xfrm>
            <a:off x="2957119" y="3869059"/>
            <a:ext cx="6400800" cy="1752600"/>
          </a:xfrm>
        </p:spPr>
        <p:txBody>
          <a:bodyPr/>
          <a:lstStyle/>
          <a:p>
            <a:pPr algn="ctr" eaLnBrk="1" hangingPunct="1"/>
            <a:r>
              <a:rPr lang="en-US" altLang="fr-FR"/>
              <a:t>Licences MAAP &amp; MAFICO</a:t>
            </a:r>
          </a:p>
          <a:p>
            <a:pPr algn="ctr" eaLnBrk="1" hangingPunct="1"/>
            <a:r>
              <a:rPr lang="en-US" altLang="fr-FR"/>
              <a:t>Definitions  Méthode</a:t>
            </a:r>
          </a:p>
          <a:p>
            <a:pPr algn="ctr" eaLnBrk="1" hangingPunct="1"/>
            <a:r>
              <a:rPr lang="en-US" altLang="fr-FR"/>
              <a:t>Lionel Maltese</a:t>
            </a:r>
            <a:endParaRPr lang="en-US" altLang="fr-FR" dirty="0"/>
          </a:p>
        </p:txBody>
      </p:sp>
    </p:spTree>
    <p:extLst>
      <p:ext uri="{BB962C8B-B14F-4D97-AF65-F5344CB8AC3E}">
        <p14:creationId xmlns:p14="http://schemas.microsoft.com/office/powerpoint/2010/main" val="154101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Les leￃﾧons stratￃﾩgiques des jardiniers [Frￃﾩdￃﾩric Frￃﾩry]">
            <a:hlinkClick r:id="" action="ppaction://media"/>
            <a:extLst>
              <a:ext uri="{FF2B5EF4-FFF2-40B4-BE49-F238E27FC236}">
                <a16:creationId xmlns:a16="http://schemas.microsoft.com/office/drawing/2014/main" id="{9D96786C-B6CF-4703-87A4-6C77E053AE83}"/>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24732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38" name="Rectangle 137">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9401F478-E4EA-4C5B-BC1C-EC1AF957C335}"/>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PME-PMI : État des lieux</a:t>
            </a:r>
          </a:p>
        </p:txBody>
      </p:sp>
      <p:sp>
        <p:nvSpPr>
          <p:cNvPr id="140"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2" name="Rectangle 141">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293" name="Rectangle 3">
            <a:extLst>
              <a:ext uri="{FF2B5EF4-FFF2-40B4-BE49-F238E27FC236}">
                <a16:creationId xmlns:a16="http://schemas.microsoft.com/office/drawing/2014/main" id="{9C99E447-1464-4446-9CD4-F0B360BB6A1D}"/>
              </a:ext>
            </a:extLst>
          </p:cNvPr>
          <p:cNvGraphicFramePr>
            <a:graphicFrameLocks noGrp="1"/>
          </p:cNvGraphicFramePr>
          <p:nvPr>
            <p:ph idx="1"/>
            <p:extLst>
              <p:ext uri="{D42A27DB-BD31-4B8C-83A1-F6EECF244321}">
                <p14:modId xmlns:p14="http://schemas.microsoft.com/office/powerpoint/2010/main" val="203857844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62649CA-F640-4A73-A2F0-FDD863538452}"/>
              </a:ext>
            </a:extLst>
          </p:cNvPr>
          <p:cNvSpPr>
            <a:spLocks noGrp="1" noChangeArrowheads="1"/>
          </p:cNvSpPr>
          <p:nvPr>
            <p:ph type="title"/>
          </p:nvPr>
        </p:nvSpPr>
        <p:spPr/>
        <p:txBody>
          <a:bodyPr/>
          <a:lstStyle/>
          <a:p>
            <a:pPr>
              <a:defRPr/>
            </a:pPr>
            <a:r>
              <a:rPr lang="fr-FR"/>
              <a:t>De la stratégie au Marketing</a:t>
            </a:r>
          </a:p>
        </p:txBody>
      </p:sp>
      <p:sp>
        <p:nvSpPr>
          <p:cNvPr id="18435" name="Rectangle 3">
            <a:extLst>
              <a:ext uri="{FF2B5EF4-FFF2-40B4-BE49-F238E27FC236}">
                <a16:creationId xmlns:a16="http://schemas.microsoft.com/office/drawing/2014/main" id="{36019789-F4B4-4FAC-8B6F-F7C5FDBC1168}"/>
              </a:ext>
            </a:extLst>
          </p:cNvPr>
          <p:cNvSpPr>
            <a:spLocks noGrp="1" noChangeArrowheads="1"/>
          </p:cNvSpPr>
          <p:nvPr>
            <p:ph sz="half" idx="1"/>
          </p:nvPr>
        </p:nvSpPr>
        <p:spPr>
          <a:xfrm>
            <a:off x="1992314" y="2133600"/>
            <a:ext cx="2674937" cy="3341688"/>
          </a:xfrm>
          <a:gradFill rotWithShape="1">
            <a:gsLst>
              <a:gs pos="0">
                <a:schemeClr val="bg2"/>
              </a:gs>
              <a:gs pos="50000">
                <a:schemeClr val="bg1"/>
              </a:gs>
              <a:gs pos="100000">
                <a:schemeClr val="bg2"/>
              </a:gs>
            </a:gsLst>
            <a:lin ang="5400000" scaled="1"/>
          </a:gradFill>
        </p:spPr>
        <p:txBody>
          <a:bodyPr>
            <a:normAutofit fontScale="92500"/>
          </a:bodyPr>
          <a:lstStyle/>
          <a:p>
            <a:pPr marL="548640" indent="-411480">
              <a:buClr>
                <a:schemeClr val="tx1">
                  <a:shade val="95000"/>
                </a:schemeClr>
              </a:buClr>
              <a:buFont typeface="Wingdings 2"/>
              <a:buChar char=""/>
              <a:defRPr/>
            </a:pPr>
            <a:r>
              <a:rPr lang="fr-FR" sz="2400"/>
              <a:t>Stratégie</a:t>
            </a:r>
          </a:p>
          <a:p>
            <a:pPr marL="868680" lvl="1" indent="-283464">
              <a:buFont typeface="Wingdings 2"/>
              <a:buChar char=""/>
              <a:defRPr/>
            </a:pPr>
            <a:r>
              <a:rPr lang="fr-FR"/>
              <a:t>Analyser</a:t>
            </a:r>
          </a:p>
          <a:p>
            <a:pPr marL="868680" lvl="1" indent="-283464">
              <a:buFont typeface="Wingdings 2"/>
              <a:buChar char=""/>
              <a:defRPr/>
            </a:pPr>
            <a:r>
              <a:rPr lang="fr-FR"/>
              <a:t>Planifier</a:t>
            </a:r>
          </a:p>
          <a:p>
            <a:pPr marL="868680" lvl="1" indent="-283464">
              <a:buFont typeface="Wingdings 2"/>
              <a:buChar char=""/>
              <a:defRPr/>
            </a:pPr>
            <a:r>
              <a:rPr lang="fr-FR"/>
              <a:t>Positionner</a:t>
            </a:r>
          </a:p>
          <a:p>
            <a:pPr marL="868680" lvl="1" indent="-283464">
              <a:buFont typeface="Wingdings 2"/>
              <a:buChar char=""/>
              <a:defRPr/>
            </a:pPr>
            <a:r>
              <a:rPr lang="fr-FR"/>
              <a:t>Décider</a:t>
            </a:r>
          </a:p>
          <a:p>
            <a:pPr marL="868680" lvl="1" indent="-283464">
              <a:buFont typeface="Wingdings 2"/>
              <a:buChar char=""/>
              <a:defRPr/>
            </a:pPr>
            <a:r>
              <a:rPr lang="fr-FR"/>
              <a:t>Prévoir</a:t>
            </a:r>
          </a:p>
          <a:p>
            <a:pPr marL="868680" lvl="1" indent="-283464">
              <a:buFont typeface="Wingdings 2"/>
              <a:buChar char=""/>
              <a:defRPr/>
            </a:pPr>
            <a:r>
              <a:rPr lang="fr-FR"/>
              <a:t>Evoluer</a:t>
            </a:r>
          </a:p>
        </p:txBody>
      </p:sp>
      <p:sp>
        <p:nvSpPr>
          <p:cNvPr id="18436" name="Rectangle 4">
            <a:extLst>
              <a:ext uri="{FF2B5EF4-FFF2-40B4-BE49-F238E27FC236}">
                <a16:creationId xmlns:a16="http://schemas.microsoft.com/office/drawing/2014/main" id="{F9F0B77F-8BAD-4B53-B3A6-74F9B3B49299}"/>
              </a:ext>
            </a:extLst>
          </p:cNvPr>
          <p:cNvSpPr>
            <a:spLocks noGrp="1" noChangeArrowheads="1"/>
          </p:cNvSpPr>
          <p:nvPr>
            <p:ph sz="half" idx="2"/>
          </p:nvPr>
        </p:nvSpPr>
        <p:spPr>
          <a:xfrm>
            <a:off x="6672263" y="1989138"/>
            <a:ext cx="3740150" cy="3600450"/>
          </a:xfrm>
          <a:gradFill rotWithShape="1">
            <a:gsLst>
              <a:gs pos="0">
                <a:schemeClr val="bg2"/>
              </a:gs>
              <a:gs pos="50000">
                <a:schemeClr val="bg1"/>
              </a:gs>
              <a:gs pos="100000">
                <a:schemeClr val="bg2"/>
              </a:gs>
            </a:gsLst>
            <a:lin ang="5400000" scaled="1"/>
          </a:gradFill>
        </p:spPr>
        <p:txBody>
          <a:bodyPr>
            <a:normAutofit fontScale="92500"/>
          </a:bodyPr>
          <a:lstStyle/>
          <a:p>
            <a:pPr marL="548640" indent="-411480">
              <a:lnSpc>
                <a:spcPct val="90000"/>
              </a:lnSpc>
              <a:buClr>
                <a:schemeClr val="tx1">
                  <a:shade val="95000"/>
                </a:schemeClr>
              </a:buClr>
              <a:buFont typeface="Wingdings 2"/>
              <a:buChar char=""/>
              <a:defRPr/>
            </a:pPr>
            <a:r>
              <a:rPr lang="fr-FR"/>
              <a:t>Marketing</a:t>
            </a:r>
          </a:p>
          <a:p>
            <a:pPr marL="868680" lvl="1" indent="-283464">
              <a:lnSpc>
                <a:spcPct val="90000"/>
              </a:lnSpc>
              <a:buFont typeface="Wingdings 2"/>
              <a:buChar char=""/>
              <a:defRPr/>
            </a:pPr>
            <a:r>
              <a:rPr lang="fr-FR" sz="2800"/>
              <a:t>Conception Produit – Service</a:t>
            </a:r>
          </a:p>
          <a:p>
            <a:pPr marL="868680" lvl="1" indent="-283464">
              <a:lnSpc>
                <a:spcPct val="90000"/>
              </a:lnSpc>
              <a:buFont typeface="Wingdings 2"/>
              <a:buChar char=""/>
              <a:defRPr/>
            </a:pPr>
            <a:r>
              <a:rPr lang="fr-FR" sz="2800"/>
              <a:t>Promotion – Communication</a:t>
            </a:r>
          </a:p>
          <a:p>
            <a:pPr marL="868680" lvl="1" indent="-283464">
              <a:lnSpc>
                <a:spcPct val="90000"/>
              </a:lnSpc>
              <a:buFont typeface="Wingdings 2"/>
              <a:buChar char=""/>
              <a:defRPr/>
            </a:pPr>
            <a:r>
              <a:rPr lang="fr-FR" sz="2800"/>
              <a:t>Distribuer</a:t>
            </a:r>
          </a:p>
          <a:p>
            <a:pPr marL="868680" lvl="1" indent="-283464">
              <a:lnSpc>
                <a:spcPct val="90000"/>
              </a:lnSpc>
              <a:buFont typeface="Wingdings 2"/>
              <a:buChar char=""/>
              <a:defRPr/>
            </a:pPr>
            <a:r>
              <a:rPr lang="fr-FR" sz="2800"/>
              <a:t>Tarifer</a:t>
            </a:r>
          </a:p>
          <a:p>
            <a:pPr marL="868680" lvl="1" indent="-283464">
              <a:lnSpc>
                <a:spcPct val="90000"/>
              </a:lnSpc>
              <a:buFont typeface="Wingdings 2"/>
              <a:buChar char=""/>
              <a:defRPr/>
            </a:pPr>
            <a:r>
              <a:rPr lang="fr-FR" sz="2800"/>
              <a:t>Force de Vente</a:t>
            </a:r>
          </a:p>
        </p:txBody>
      </p:sp>
      <p:sp>
        <p:nvSpPr>
          <p:cNvPr id="13319" name="AutoShape 5">
            <a:extLst>
              <a:ext uri="{FF2B5EF4-FFF2-40B4-BE49-F238E27FC236}">
                <a16:creationId xmlns:a16="http://schemas.microsoft.com/office/drawing/2014/main" id="{25171893-AE6F-4C8E-A54D-448D65B56239}"/>
              </a:ext>
            </a:extLst>
          </p:cNvPr>
          <p:cNvSpPr>
            <a:spLocks noChangeArrowheads="1"/>
          </p:cNvSpPr>
          <p:nvPr/>
        </p:nvSpPr>
        <p:spPr bwMode="auto">
          <a:xfrm>
            <a:off x="4656139" y="2924175"/>
            <a:ext cx="2016125" cy="1873250"/>
          </a:xfrm>
          <a:prstGeom prst="rightArrow">
            <a:avLst>
              <a:gd name="adj1" fmla="val 50000"/>
              <a:gd name="adj2" fmla="val 26907"/>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a:latin typeface="Garamond" panose="02020404030301010803" pitchFamily="18" charset="0"/>
              </a:rPr>
              <a:t>Opérationnaliser</a:t>
            </a:r>
          </a:p>
          <a:p>
            <a:pPr algn="ctr" eaLnBrk="1" hangingPunct="1"/>
            <a:r>
              <a:rPr lang="fr-FR" altLang="fr-FR">
                <a:latin typeface="Garamond" panose="02020404030301010803" pitchFamily="18" charset="0"/>
              </a:rPr>
              <a:t>Formaliser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Rectangle 2">
            <a:extLst>
              <a:ext uri="{FF2B5EF4-FFF2-40B4-BE49-F238E27FC236}">
                <a16:creationId xmlns:a16="http://schemas.microsoft.com/office/drawing/2014/main" id="{F1716EF2-4E11-402C-A367-78C1284AB88B}"/>
              </a:ext>
            </a:extLst>
          </p:cNvPr>
          <p:cNvSpPr>
            <a:spLocks noGrp="1" noChangeArrowheads="1"/>
          </p:cNvSpPr>
          <p:nvPr>
            <p:ph type="title"/>
          </p:nvPr>
        </p:nvSpPr>
        <p:spPr>
          <a:xfrm>
            <a:off x="1259893" y="3101093"/>
            <a:ext cx="2454052" cy="3029344"/>
          </a:xfrm>
        </p:spPr>
        <p:txBody>
          <a:bodyPr>
            <a:normAutofit/>
          </a:bodyPr>
          <a:lstStyle/>
          <a:p>
            <a:pPr>
              <a:defRPr/>
            </a:pPr>
            <a:r>
              <a:rPr lang="fr-FR" sz="3000">
                <a:solidFill>
                  <a:schemeClr val="bg1"/>
                </a:solidFill>
              </a:rPr>
              <a:t>Planification stratégique</a:t>
            </a:r>
          </a:p>
        </p:txBody>
      </p:sp>
      <p:sp>
        <p:nvSpPr>
          <p:cNvPr id="139"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1" name="Rectangle 140">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460" name="Rectangle 3">
            <a:extLst>
              <a:ext uri="{FF2B5EF4-FFF2-40B4-BE49-F238E27FC236}">
                <a16:creationId xmlns:a16="http://schemas.microsoft.com/office/drawing/2014/main" id="{7E11C959-E23C-4524-9B2D-1830C9965F9C}"/>
              </a:ext>
            </a:extLst>
          </p:cNvPr>
          <p:cNvGraphicFramePr>
            <a:graphicFrameLocks noGrp="1"/>
          </p:cNvGraphicFramePr>
          <p:nvPr>
            <p:ph idx="1"/>
            <p:extLst>
              <p:ext uri="{D42A27DB-BD31-4B8C-83A1-F6EECF244321}">
                <p14:modId xmlns:p14="http://schemas.microsoft.com/office/powerpoint/2010/main" val="370650934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8"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39"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0"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1"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2"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3"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4"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5"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6"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7"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8"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49"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0482" name="Rectangle 2">
            <a:extLst>
              <a:ext uri="{FF2B5EF4-FFF2-40B4-BE49-F238E27FC236}">
                <a16:creationId xmlns:a16="http://schemas.microsoft.com/office/drawing/2014/main" id="{67C1B4D1-F0F0-4C6D-8EDB-0273CB551178}"/>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Planification stratégique</a:t>
            </a:r>
          </a:p>
        </p:txBody>
      </p:sp>
      <p:sp>
        <p:nvSpPr>
          <p:cNvPr id="151"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3" name="Rectangle 152">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3" name="Rectangle 3">
            <a:extLst>
              <a:ext uri="{FF2B5EF4-FFF2-40B4-BE49-F238E27FC236}">
                <a16:creationId xmlns:a16="http://schemas.microsoft.com/office/drawing/2014/main" id="{06DF65F5-A5A1-448D-BA8E-07C6A0A12C1B}"/>
              </a:ext>
            </a:extLst>
          </p:cNvPr>
          <p:cNvSpPr>
            <a:spLocks noGrp="1" noChangeArrowheads="1"/>
          </p:cNvSpPr>
          <p:nvPr>
            <p:ph idx="1"/>
          </p:nvPr>
        </p:nvSpPr>
        <p:spPr>
          <a:xfrm>
            <a:off x="5285509" y="1093380"/>
            <a:ext cx="6219103" cy="4679250"/>
          </a:xfrm>
        </p:spPr>
        <p:txBody>
          <a:bodyPr anchor="ctr">
            <a:normAutofit/>
          </a:bodyPr>
          <a:lstStyle/>
          <a:p>
            <a:pPr eaLnBrk="1" hangingPunct="1"/>
            <a:r>
              <a:rPr lang="fr-FR" altLang="fr-FR"/>
              <a:t>Pour situer la planification stratégique dans l’entreprise ; la plupart des entreprises se structurent à 4 niveaux : </a:t>
            </a:r>
          </a:p>
          <a:p>
            <a:pPr lvl="1" eaLnBrk="1" hangingPunct="1"/>
            <a:r>
              <a:rPr lang="fr-FR" altLang="fr-FR"/>
              <a:t>Siège </a:t>
            </a:r>
          </a:p>
          <a:p>
            <a:pPr lvl="1" eaLnBrk="1" hangingPunct="1"/>
            <a:r>
              <a:rPr lang="fr-FR" altLang="fr-FR"/>
              <a:t>division : segmentation stratégique</a:t>
            </a:r>
          </a:p>
          <a:p>
            <a:pPr lvl="1" eaLnBrk="1" hangingPunct="1"/>
            <a:r>
              <a:rPr lang="fr-FR" altLang="fr-FR"/>
              <a:t>affaire (activité – Business Units) : segmentation marketing</a:t>
            </a:r>
          </a:p>
          <a:p>
            <a:pPr lvl="1" eaLnBrk="1" hangingPunct="1"/>
            <a:r>
              <a:rPr lang="fr-FR" altLang="fr-FR"/>
              <a:t>produit – marque.</a:t>
            </a:r>
          </a:p>
          <a:p>
            <a:pPr eaLnBrk="1" hangingPunct="1"/>
            <a:endParaRPr lang="fr-FR" altLang="fr-F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2">
            <a:extLst>
              <a:ext uri="{FF2B5EF4-FFF2-40B4-BE49-F238E27FC236}">
                <a16:creationId xmlns:a16="http://schemas.microsoft.com/office/drawing/2014/main" id="{15E76426-E04A-42A8-8492-F4D0D5B3BD3D}"/>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L’Oréal :</a:t>
            </a:r>
            <a:br>
              <a:rPr lang="fr-FR" sz="3200">
                <a:solidFill>
                  <a:schemeClr val="bg1"/>
                </a:solidFill>
              </a:rPr>
            </a:br>
            <a:endParaRPr lang="fr-FR" sz="3200">
              <a:solidFill>
                <a:schemeClr val="bg1"/>
              </a:solidFill>
            </a:endParaRPr>
          </a:p>
        </p:txBody>
      </p:sp>
      <p:sp>
        <p:nvSpPr>
          <p:cNvPr id="76"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78" name="Rectangle 77">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508" name="Rectangle 3">
            <a:extLst>
              <a:ext uri="{FF2B5EF4-FFF2-40B4-BE49-F238E27FC236}">
                <a16:creationId xmlns:a16="http://schemas.microsoft.com/office/drawing/2014/main" id="{B5A1241C-A051-4633-AED1-7AB11CDFC011}"/>
              </a:ext>
            </a:extLst>
          </p:cNvPr>
          <p:cNvGraphicFramePr>
            <a:graphicFrameLocks noGrp="1"/>
          </p:cNvGraphicFramePr>
          <p:nvPr>
            <p:ph idx="1"/>
            <p:extLst>
              <p:ext uri="{D42A27DB-BD31-4B8C-83A1-F6EECF244321}">
                <p14:modId xmlns:p14="http://schemas.microsoft.com/office/powerpoint/2010/main" val="212442269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Rectangle 2">
            <a:extLst>
              <a:ext uri="{FF2B5EF4-FFF2-40B4-BE49-F238E27FC236}">
                <a16:creationId xmlns:a16="http://schemas.microsoft.com/office/drawing/2014/main" id="{F96DA1D3-86A5-4677-A005-FC4F94A4A0F9}"/>
              </a:ext>
            </a:extLst>
          </p:cNvPr>
          <p:cNvSpPr>
            <a:spLocks noGrp="1" noChangeArrowheads="1"/>
          </p:cNvSpPr>
          <p:nvPr>
            <p:ph type="title"/>
          </p:nvPr>
        </p:nvSpPr>
        <p:spPr>
          <a:xfrm>
            <a:off x="1259893" y="3101093"/>
            <a:ext cx="2454052" cy="3029344"/>
          </a:xfrm>
        </p:spPr>
        <p:txBody>
          <a:bodyPr>
            <a:normAutofit/>
          </a:bodyPr>
          <a:lstStyle/>
          <a:p>
            <a:pPr>
              <a:defRPr/>
            </a:pPr>
            <a:r>
              <a:rPr lang="fr-FR" sz="2700">
                <a:solidFill>
                  <a:schemeClr val="bg1"/>
                </a:solidFill>
              </a:rPr>
              <a:t>Etapes de la planification stratégique</a:t>
            </a:r>
          </a:p>
        </p:txBody>
      </p:sp>
      <p:sp>
        <p:nvSpPr>
          <p:cNvPr id="76"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78" name="Rectangle 77">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556" name="Rectangle 3">
            <a:extLst>
              <a:ext uri="{FF2B5EF4-FFF2-40B4-BE49-F238E27FC236}">
                <a16:creationId xmlns:a16="http://schemas.microsoft.com/office/drawing/2014/main" id="{765A77DE-1591-4317-B5CB-24D8F1505F0C}"/>
              </a:ext>
            </a:extLst>
          </p:cNvPr>
          <p:cNvGraphicFramePr>
            <a:graphicFrameLocks noGrp="1"/>
          </p:cNvGraphicFramePr>
          <p:nvPr>
            <p:ph idx="1"/>
            <p:extLst>
              <p:ext uri="{D42A27DB-BD31-4B8C-83A1-F6EECF244321}">
                <p14:modId xmlns:p14="http://schemas.microsoft.com/office/powerpoint/2010/main" val="389804312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8"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39"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0"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1"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2"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3"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4"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5"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6"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7"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8"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49"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4578" name="Rectangle 2">
            <a:extLst>
              <a:ext uri="{FF2B5EF4-FFF2-40B4-BE49-F238E27FC236}">
                <a16:creationId xmlns:a16="http://schemas.microsoft.com/office/drawing/2014/main" id="{47EE8CAA-0A1A-40AF-B346-F99A51FF725E}"/>
              </a:ext>
            </a:extLst>
          </p:cNvPr>
          <p:cNvSpPr>
            <a:spLocks noGrp="1" noChangeArrowheads="1"/>
          </p:cNvSpPr>
          <p:nvPr>
            <p:ph type="title"/>
          </p:nvPr>
        </p:nvSpPr>
        <p:spPr>
          <a:xfrm>
            <a:off x="762009" y="-383508"/>
            <a:ext cx="3068182" cy="4671240"/>
          </a:xfrm>
        </p:spPr>
        <p:txBody>
          <a:bodyPr anchor="ctr">
            <a:normAutofit/>
          </a:bodyPr>
          <a:lstStyle/>
          <a:p>
            <a:pPr algn="r">
              <a:defRPr/>
            </a:pPr>
            <a:r>
              <a:rPr lang="fr-FR" dirty="0"/>
              <a:t>Missions – Métiers : exemples</a:t>
            </a:r>
          </a:p>
        </p:txBody>
      </p:sp>
      <p:sp>
        <p:nvSpPr>
          <p:cNvPr id="151"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3" name="Rectangle 152">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5" name="Rectangle 3">
            <a:extLst>
              <a:ext uri="{FF2B5EF4-FFF2-40B4-BE49-F238E27FC236}">
                <a16:creationId xmlns:a16="http://schemas.microsoft.com/office/drawing/2014/main" id="{319C6B22-916C-4470-8CF5-1EF289085CAA}"/>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a:t>Motorola : L’objectif de Motorola est de répondre honorablement aux besoins de la communauté en fournissant à nos clients des produits et des services de qualité à des prix jutes, de manière à réaliser des profits permettant à l’entreprise dans son ensemble de croître, et, ainsi, de permettre à nos employés et actionnaires d’atteindre leurs objectifs personnels.</a:t>
            </a:r>
          </a:p>
          <a:p>
            <a:pPr eaLnBrk="1" hangingPunct="1">
              <a:lnSpc>
                <a:spcPct val="90000"/>
              </a:lnSpc>
            </a:pPr>
            <a:endParaRPr lang="fr-FR" altLang="fr-FR"/>
          </a:p>
          <a:p>
            <a:pPr eaLnBrk="1" hangingPunct="1">
              <a:lnSpc>
                <a:spcPct val="90000"/>
              </a:lnSpc>
            </a:pPr>
            <a:r>
              <a:rPr lang="fr-FR" altLang="fr-FR"/>
              <a:t>EBAY : Nous aidons les gens à vendre pratiquement tout ce qui existe. Nous continuerons à améliorer les expériences de vente et d’achat en ligne de chacun : collectionneurs, agent commerciaux, PME, chercheurs d’article précis, chasseurs de bonnes affaires, vendeurs ponctuels et surfeur sur Internet sans but précis.</a:t>
            </a: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a:extLst>
              <a:ext uri="{FF2B5EF4-FFF2-40B4-BE49-F238E27FC236}">
                <a16:creationId xmlns:a16="http://schemas.microsoft.com/office/drawing/2014/main" id="{2BFA43F2-2D35-44F8-97A0-B5C237744367}"/>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Analyse externe : cas de figure</a:t>
            </a:r>
          </a:p>
        </p:txBody>
      </p:sp>
      <p:sp>
        <p:nvSpPr>
          <p:cNvPr id="139"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1" name="Rectangle 140">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652" name="Rectangle 3">
            <a:extLst>
              <a:ext uri="{FF2B5EF4-FFF2-40B4-BE49-F238E27FC236}">
                <a16:creationId xmlns:a16="http://schemas.microsoft.com/office/drawing/2014/main" id="{2B112FBA-603F-492E-A2E6-899042E2F4FF}"/>
              </a:ext>
            </a:extLst>
          </p:cNvPr>
          <p:cNvGraphicFramePr>
            <a:graphicFrameLocks noGrp="1"/>
          </p:cNvGraphicFramePr>
          <p:nvPr>
            <p:ph idx="1"/>
            <p:extLst>
              <p:ext uri="{D42A27DB-BD31-4B8C-83A1-F6EECF244321}">
                <p14:modId xmlns:p14="http://schemas.microsoft.com/office/powerpoint/2010/main" val="24167638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8BD0E53-5C8F-45D7-8220-F0C405700C83}"/>
              </a:ext>
            </a:extLst>
          </p:cNvPr>
          <p:cNvSpPr>
            <a:spLocks noGrp="1" noChangeArrowheads="1"/>
          </p:cNvSpPr>
          <p:nvPr>
            <p:ph type="title"/>
          </p:nvPr>
        </p:nvSpPr>
        <p:spPr>
          <a:xfrm>
            <a:off x="2132012" y="103188"/>
            <a:ext cx="8229600" cy="417512"/>
          </a:xfrm>
        </p:spPr>
        <p:txBody>
          <a:bodyPr>
            <a:normAutofit fontScale="90000"/>
          </a:bodyPr>
          <a:lstStyle/>
          <a:p>
            <a:pPr>
              <a:defRPr/>
            </a:pPr>
            <a:r>
              <a:rPr lang="fr-FR" dirty="0"/>
              <a:t>Analyse interne : Check-list</a:t>
            </a:r>
            <a:r>
              <a:rPr lang="fr-FR" sz="4400" dirty="0"/>
              <a:t> </a:t>
            </a:r>
            <a:r>
              <a:rPr lang="fr-FR" sz="1600" dirty="0"/>
              <a:t>(</a:t>
            </a:r>
            <a:r>
              <a:rPr lang="fr-FR" sz="1600" dirty="0" err="1"/>
              <a:t>Kotler</a:t>
            </a:r>
            <a:r>
              <a:rPr lang="fr-FR" sz="1600" dirty="0"/>
              <a:t> et Dubois, 2004)</a:t>
            </a:r>
          </a:p>
        </p:txBody>
      </p:sp>
      <p:sp>
        <p:nvSpPr>
          <p:cNvPr id="20483" name="Rectangle 3">
            <a:extLst>
              <a:ext uri="{FF2B5EF4-FFF2-40B4-BE49-F238E27FC236}">
                <a16:creationId xmlns:a16="http://schemas.microsoft.com/office/drawing/2014/main" id="{027F5147-0B40-4CE4-996C-EE53D7FB5DEE}"/>
              </a:ext>
            </a:extLst>
          </p:cNvPr>
          <p:cNvSpPr>
            <a:spLocks noGrp="1" noChangeArrowheads="1"/>
          </p:cNvSpPr>
          <p:nvPr>
            <p:ph idx="1"/>
          </p:nvPr>
        </p:nvSpPr>
        <p:spPr>
          <a:xfrm>
            <a:off x="1981200" y="1700214"/>
            <a:ext cx="8229600" cy="5184775"/>
          </a:xfrm>
        </p:spPr>
        <p:txBody>
          <a:bodyPr>
            <a:normAutofit fontScale="47500" lnSpcReduction="20000"/>
          </a:bodyPr>
          <a:lstStyle/>
          <a:p>
            <a:pPr marL="609600" indent="-609600">
              <a:lnSpc>
                <a:spcPct val="80000"/>
              </a:lnSpc>
            </a:pPr>
            <a:r>
              <a:rPr lang="fr-FR" altLang="fr-FR" sz="1200" b="1">
                <a:solidFill>
                  <a:schemeClr val="hlink"/>
                </a:solidFill>
              </a:rPr>
              <a:t>Marketing</a:t>
            </a:r>
          </a:p>
          <a:p>
            <a:pPr marL="609600" indent="-609600">
              <a:lnSpc>
                <a:spcPct val="80000"/>
              </a:lnSpc>
              <a:buFont typeface="Wingdings" panose="05000000000000000000" pitchFamily="2" charset="2"/>
              <a:buAutoNum type="arabicPeriod"/>
            </a:pPr>
            <a:r>
              <a:rPr lang="fr-FR" altLang="fr-FR" sz="1200" b="1"/>
              <a:t>Notoriété et réputation</a:t>
            </a:r>
          </a:p>
          <a:p>
            <a:pPr marL="609600" indent="-609600">
              <a:lnSpc>
                <a:spcPct val="80000"/>
              </a:lnSpc>
              <a:buFont typeface="Wingdings" panose="05000000000000000000" pitchFamily="2" charset="2"/>
              <a:buAutoNum type="arabicPeriod"/>
            </a:pPr>
            <a:r>
              <a:rPr lang="fr-FR" altLang="fr-FR" sz="1200" b="1"/>
              <a:t>Part de Marché</a:t>
            </a:r>
          </a:p>
          <a:p>
            <a:pPr marL="609600" indent="-609600">
              <a:lnSpc>
                <a:spcPct val="80000"/>
              </a:lnSpc>
              <a:buFont typeface="Wingdings" panose="05000000000000000000" pitchFamily="2" charset="2"/>
              <a:buAutoNum type="arabicPeriod"/>
            </a:pPr>
            <a:r>
              <a:rPr lang="fr-FR" altLang="fr-FR" sz="1200" b="1"/>
              <a:t>Qualité des produits</a:t>
            </a:r>
          </a:p>
          <a:p>
            <a:pPr marL="609600" indent="-609600">
              <a:lnSpc>
                <a:spcPct val="80000"/>
              </a:lnSpc>
              <a:buFont typeface="Wingdings" panose="05000000000000000000" pitchFamily="2" charset="2"/>
              <a:buAutoNum type="arabicPeriod"/>
            </a:pPr>
            <a:r>
              <a:rPr lang="fr-FR" altLang="fr-FR" sz="1200" b="1"/>
              <a:t>Attractivité des services</a:t>
            </a:r>
          </a:p>
          <a:p>
            <a:pPr marL="609600" indent="-609600">
              <a:lnSpc>
                <a:spcPct val="80000"/>
              </a:lnSpc>
              <a:buFont typeface="Wingdings" panose="05000000000000000000" pitchFamily="2" charset="2"/>
              <a:buAutoNum type="arabicPeriod"/>
            </a:pPr>
            <a:r>
              <a:rPr lang="fr-FR" altLang="fr-FR" sz="1200" b="1"/>
              <a:t>Attractivité des prix</a:t>
            </a:r>
          </a:p>
          <a:p>
            <a:pPr marL="609600" indent="-609600">
              <a:lnSpc>
                <a:spcPct val="80000"/>
              </a:lnSpc>
              <a:buFont typeface="Wingdings" panose="05000000000000000000" pitchFamily="2" charset="2"/>
              <a:buAutoNum type="arabicPeriod"/>
            </a:pPr>
            <a:r>
              <a:rPr lang="fr-FR" altLang="fr-FR" sz="1200" b="1"/>
              <a:t>Efficacité de la distribution</a:t>
            </a:r>
          </a:p>
          <a:p>
            <a:pPr marL="609600" indent="-609600">
              <a:lnSpc>
                <a:spcPct val="80000"/>
              </a:lnSpc>
              <a:buFont typeface="Wingdings" panose="05000000000000000000" pitchFamily="2" charset="2"/>
              <a:buAutoNum type="arabicPeriod"/>
            </a:pPr>
            <a:r>
              <a:rPr lang="fr-FR" altLang="fr-FR" sz="1200" b="1"/>
              <a:t>Efficacité des promotions</a:t>
            </a:r>
          </a:p>
          <a:p>
            <a:pPr marL="609600" indent="-609600">
              <a:lnSpc>
                <a:spcPct val="80000"/>
              </a:lnSpc>
              <a:buFont typeface="Wingdings" panose="05000000000000000000" pitchFamily="2" charset="2"/>
              <a:buAutoNum type="arabicPeriod"/>
            </a:pPr>
            <a:r>
              <a:rPr lang="fr-FR" altLang="fr-FR" sz="1200" b="1"/>
              <a:t>Efficacité de la Force de Vente</a:t>
            </a:r>
          </a:p>
          <a:p>
            <a:pPr marL="609600" indent="-609600">
              <a:lnSpc>
                <a:spcPct val="80000"/>
              </a:lnSpc>
              <a:buFont typeface="Wingdings" panose="05000000000000000000" pitchFamily="2" charset="2"/>
              <a:buAutoNum type="arabicPeriod"/>
            </a:pPr>
            <a:r>
              <a:rPr lang="fr-FR" altLang="fr-FR" sz="1200" b="1"/>
              <a:t>Capacité d’innovation (R &amp; D)</a:t>
            </a:r>
          </a:p>
          <a:p>
            <a:pPr marL="609600" indent="-609600">
              <a:lnSpc>
                <a:spcPct val="80000"/>
              </a:lnSpc>
              <a:buFont typeface="Wingdings" panose="05000000000000000000" pitchFamily="2" charset="2"/>
              <a:buAutoNum type="arabicPeriod"/>
            </a:pPr>
            <a:r>
              <a:rPr lang="fr-FR" altLang="fr-FR" sz="1200" b="1"/>
              <a:t>Couverture géographique</a:t>
            </a:r>
          </a:p>
          <a:p>
            <a:pPr marL="609600" indent="-609600">
              <a:lnSpc>
                <a:spcPct val="80000"/>
              </a:lnSpc>
            </a:pPr>
            <a:r>
              <a:rPr lang="fr-FR" altLang="fr-FR" sz="1200" b="1">
                <a:solidFill>
                  <a:schemeClr val="hlink"/>
                </a:solidFill>
              </a:rPr>
              <a:t>Finance</a:t>
            </a:r>
          </a:p>
          <a:p>
            <a:pPr marL="609600" indent="-609600">
              <a:lnSpc>
                <a:spcPct val="80000"/>
              </a:lnSpc>
              <a:buFont typeface="Wingdings" panose="05000000000000000000" pitchFamily="2" charset="2"/>
              <a:buAutoNum type="arabicPeriod"/>
            </a:pPr>
            <a:r>
              <a:rPr lang="fr-FR" altLang="fr-FR" sz="1200" b="1"/>
              <a:t>Coût du capital</a:t>
            </a:r>
          </a:p>
          <a:p>
            <a:pPr marL="609600" indent="-609600">
              <a:lnSpc>
                <a:spcPct val="80000"/>
              </a:lnSpc>
              <a:buFont typeface="Wingdings" panose="05000000000000000000" pitchFamily="2" charset="2"/>
              <a:buAutoNum type="arabicPeriod"/>
            </a:pPr>
            <a:r>
              <a:rPr lang="fr-FR" altLang="fr-FR" sz="1200" b="1"/>
              <a:t>Disponibilités des fonds</a:t>
            </a:r>
          </a:p>
          <a:p>
            <a:pPr marL="609600" indent="-609600">
              <a:lnSpc>
                <a:spcPct val="80000"/>
              </a:lnSpc>
              <a:buFont typeface="Wingdings" panose="05000000000000000000" pitchFamily="2" charset="2"/>
              <a:buAutoNum type="arabicPeriod"/>
            </a:pPr>
            <a:r>
              <a:rPr lang="fr-FR" altLang="fr-FR" sz="1200" b="1"/>
              <a:t>Cash flow</a:t>
            </a:r>
          </a:p>
          <a:p>
            <a:pPr marL="609600" indent="-609600">
              <a:lnSpc>
                <a:spcPct val="80000"/>
              </a:lnSpc>
              <a:buFont typeface="Wingdings" panose="05000000000000000000" pitchFamily="2" charset="2"/>
              <a:buAutoNum type="arabicPeriod"/>
            </a:pPr>
            <a:r>
              <a:rPr lang="fr-FR" altLang="fr-FR" sz="1200" b="1"/>
              <a:t>Stabilité financière</a:t>
            </a:r>
          </a:p>
          <a:p>
            <a:pPr marL="609600" indent="-609600">
              <a:lnSpc>
                <a:spcPct val="80000"/>
              </a:lnSpc>
            </a:pPr>
            <a:r>
              <a:rPr lang="fr-FR" altLang="fr-FR" sz="1200" b="1">
                <a:solidFill>
                  <a:schemeClr val="hlink"/>
                </a:solidFill>
              </a:rPr>
              <a:t>Production</a:t>
            </a:r>
          </a:p>
          <a:p>
            <a:pPr marL="609600" indent="-609600">
              <a:lnSpc>
                <a:spcPct val="80000"/>
              </a:lnSpc>
              <a:buFont typeface="Wingdings" panose="05000000000000000000" pitchFamily="2" charset="2"/>
              <a:buAutoNum type="arabicPeriod"/>
            </a:pPr>
            <a:r>
              <a:rPr lang="fr-FR" altLang="fr-FR" sz="1200" b="1"/>
              <a:t>Outil de Production</a:t>
            </a:r>
          </a:p>
          <a:p>
            <a:pPr marL="609600" indent="-609600">
              <a:lnSpc>
                <a:spcPct val="80000"/>
              </a:lnSpc>
              <a:buFont typeface="Wingdings" panose="05000000000000000000" pitchFamily="2" charset="2"/>
              <a:buAutoNum type="arabicPeriod"/>
            </a:pPr>
            <a:r>
              <a:rPr lang="fr-FR" altLang="fr-FR" sz="1200" b="1"/>
              <a:t>Economies d’échelle</a:t>
            </a:r>
          </a:p>
          <a:p>
            <a:pPr marL="609600" indent="-609600">
              <a:lnSpc>
                <a:spcPct val="80000"/>
              </a:lnSpc>
              <a:buFont typeface="Wingdings" panose="05000000000000000000" pitchFamily="2" charset="2"/>
              <a:buAutoNum type="arabicPeriod"/>
            </a:pPr>
            <a:r>
              <a:rPr lang="fr-FR" altLang="fr-FR" sz="1200" b="1"/>
              <a:t>Capacité de production</a:t>
            </a:r>
          </a:p>
          <a:p>
            <a:pPr marL="609600" indent="-609600">
              <a:lnSpc>
                <a:spcPct val="80000"/>
              </a:lnSpc>
              <a:buFont typeface="Wingdings" panose="05000000000000000000" pitchFamily="2" charset="2"/>
              <a:buAutoNum type="arabicPeriod"/>
            </a:pPr>
            <a:r>
              <a:rPr lang="fr-FR" altLang="fr-FR" sz="1200" b="1"/>
              <a:t>Qualification de la main d’œuvre</a:t>
            </a:r>
          </a:p>
          <a:p>
            <a:pPr marL="609600" indent="-609600">
              <a:lnSpc>
                <a:spcPct val="80000"/>
              </a:lnSpc>
              <a:buFont typeface="Wingdings" panose="05000000000000000000" pitchFamily="2" charset="2"/>
              <a:buAutoNum type="arabicPeriod"/>
            </a:pPr>
            <a:r>
              <a:rPr lang="fr-FR" altLang="fr-FR" sz="1200" b="1"/>
              <a:t>Respect des délais</a:t>
            </a:r>
          </a:p>
          <a:p>
            <a:pPr marL="609600" indent="-609600">
              <a:lnSpc>
                <a:spcPct val="80000"/>
              </a:lnSpc>
              <a:buFont typeface="Wingdings" panose="05000000000000000000" pitchFamily="2" charset="2"/>
              <a:buAutoNum type="arabicPeriod"/>
            </a:pPr>
            <a:r>
              <a:rPr lang="fr-FR" altLang="fr-FR" sz="1200" b="1"/>
              <a:t>Savoir-Faire technique</a:t>
            </a:r>
          </a:p>
          <a:p>
            <a:pPr marL="609600" indent="-609600">
              <a:lnSpc>
                <a:spcPct val="80000"/>
              </a:lnSpc>
            </a:pPr>
            <a:r>
              <a:rPr lang="fr-FR" altLang="fr-FR" sz="1200" b="1">
                <a:solidFill>
                  <a:schemeClr val="hlink"/>
                </a:solidFill>
              </a:rPr>
              <a:t>Ressources Humaines</a:t>
            </a:r>
          </a:p>
          <a:p>
            <a:pPr marL="609600" indent="-609600">
              <a:lnSpc>
                <a:spcPct val="80000"/>
              </a:lnSpc>
              <a:buFont typeface="Wingdings" panose="05000000000000000000" pitchFamily="2" charset="2"/>
              <a:buAutoNum type="arabicPeriod"/>
            </a:pPr>
            <a:r>
              <a:rPr lang="fr-FR" altLang="fr-FR" sz="1200" b="1"/>
              <a:t>Capacité de leadership</a:t>
            </a:r>
          </a:p>
          <a:p>
            <a:pPr marL="609600" indent="-609600">
              <a:lnSpc>
                <a:spcPct val="80000"/>
              </a:lnSpc>
              <a:buFont typeface="Wingdings" panose="05000000000000000000" pitchFamily="2" charset="2"/>
              <a:buAutoNum type="arabicPeriod"/>
            </a:pPr>
            <a:r>
              <a:rPr lang="fr-FR" altLang="fr-FR" sz="1200" b="1"/>
              <a:t>Capacité de gestion</a:t>
            </a:r>
          </a:p>
          <a:p>
            <a:pPr marL="609600" indent="-609600">
              <a:lnSpc>
                <a:spcPct val="80000"/>
              </a:lnSpc>
              <a:buFont typeface="Wingdings" panose="05000000000000000000" pitchFamily="2" charset="2"/>
              <a:buAutoNum type="arabicPeriod"/>
            </a:pPr>
            <a:r>
              <a:rPr lang="fr-FR" altLang="fr-FR" sz="1200" b="1"/>
              <a:t>Esprit d’entreprise</a:t>
            </a:r>
          </a:p>
          <a:p>
            <a:pPr marL="609600" indent="-609600">
              <a:lnSpc>
                <a:spcPct val="80000"/>
              </a:lnSpc>
              <a:buFont typeface="Wingdings" panose="05000000000000000000" pitchFamily="2" charset="2"/>
              <a:buAutoNum type="arabicPeriod"/>
            </a:pPr>
            <a:r>
              <a:rPr lang="fr-FR" altLang="fr-FR" sz="1200" b="1"/>
              <a:t>Capacité de réaction</a:t>
            </a:r>
          </a:p>
          <a:p>
            <a:pPr marL="609600" indent="-609600">
              <a:lnSpc>
                <a:spcPct val="80000"/>
              </a:lnSpc>
            </a:pPr>
            <a:endParaRPr lang="fr-FR" altLang="fr-FR" sz="1200" b="1"/>
          </a:p>
        </p:txBody>
      </p:sp>
      <p:sp>
        <p:nvSpPr>
          <p:cNvPr id="20486" name="Text Box 4">
            <a:extLst>
              <a:ext uri="{FF2B5EF4-FFF2-40B4-BE49-F238E27FC236}">
                <a16:creationId xmlns:a16="http://schemas.microsoft.com/office/drawing/2014/main" id="{91A8A9EC-8A2C-4088-AC2B-32692DE3619C}"/>
              </a:ext>
            </a:extLst>
          </p:cNvPr>
          <p:cNvSpPr txBox="1">
            <a:spLocks noChangeArrowheads="1"/>
          </p:cNvSpPr>
          <p:nvPr/>
        </p:nvSpPr>
        <p:spPr bwMode="auto">
          <a:xfrm>
            <a:off x="3287714" y="765175"/>
            <a:ext cx="5545137"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sz="1400">
                <a:latin typeface="Garamond" panose="02020404030301010803" pitchFamily="18" charset="0"/>
              </a:rPr>
              <a:t>Performance</a:t>
            </a:r>
          </a:p>
          <a:p>
            <a:pPr eaLnBrk="1" hangingPunct="1">
              <a:spcBef>
                <a:spcPct val="50000"/>
              </a:spcBef>
            </a:pPr>
            <a:r>
              <a:rPr lang="fr-FR" altLang="fr-FR" sz="1400" b="1">
                <a:latin typeface="Garamond" panose="02020404030301010803" pitchFamily="18" charset="0"/>
              </a:rPr>
              <a:t>Force majeures Force Mineure Position neutre Faiblesse neutre Faiblesse majeure</a:t>
            </a:r>
          </a:p>
        </p:txBody>
      </p:sp>
      <p:sp>
        <p:nvSpPr>
          <p:cNvPr id="20487" name="Text Box 5">
            <a:extLst>
              <a:ext uri="{FF2B5EF4-FFF2-40B4-BE49-F238E27FC236}">
                <a16:creationId xmlns:a16="http://schemas.microsoft.com/office/drawing/2014/main" id="{1B66A6F3-CB5B-450A-87B9-6A6C8246A967}"/>
              </a:ext>
            </a:extLst>
          </p:cNvPr>
          <p:cNvSpPr txBox="1">
            <a:spLocks noChangeArrowheads="1"/>
          </p:cNvSpPr>
          <p:nvPr/>
        </p:nvSpPr>
        <p:spPr bwMode="auto">
          <a:xfrm>
            <a:off x="8904288" y="765175"/>
            <a:ext cx="1763712"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sz="1400" b="1">
                <a:latin typeface="Garamond" panose="02020404030301010803" pitchFamily="18" charset="0"/>
              </a:rPr>
              <a:t>Importance</a:t>
            </a:r>
          </a:p>
          <a:p>
            <a:pPr eaLnBrk="1" hangingPunct="1">
              <a:spcBef>
                <a:spcPct val="50000"/>
              </a:spcBef>
            </a:pPr>
            <a:r>
              <a:rPr lang="fr-FR" altLang="fr-FR" sz="1400" b="1">
                <a:latin typeface="Garamond" panose="02020404030301010803" pitchFamily="18" charset="0"/>
              </a:rPr>
              <a:t>Élevé moyenne faible</a:t>
            </a:r>
          </a:p>
        </p:txBody>
      </p:sp>
      <p:sp>
        <p:nvSpPr>
          <p:cNvPr id="20488" name="Line 6">
            <a:extLst>
              <a:ext uri="{FF2B5EF4-FFF2-40B4-BE49-F238E27FC236}">
                <a16:creationId xmlns:a16="http://schemas.microsoft.com/office/drawing/2014/main" id="{F2679A86-488F-49F7-BAC5-1F1E34115842}"/>
              </a:ext>
            </a:extLst>
          </p:cNvPr>
          <p:cNvSpPr>
            <a:spLocks noChangeShapeType="1"/>
          </p:cNvSpPr>
          <p:nvPr/>
        </p:nvSpPr>
        <p:spPr bwMode="auto">
          <a:xfrm>
            <a:off x="8832850" y="836613"/>
            <a:ext cx="0" cy="5688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489" name="Line 7">
            <a:extLst>
              <a:ext uri="{FF2B5EF4-FFF2-40B4-BE49-F238E27FC236}">
                <a16:creationId xmlns:a16="http://schemas.microsoft.com/office/drawing/2014/main" id="{AED2A658-CED5-4116-9E80-39609D6F651E}"/>
              </a:ext>
            </a:extLst>
          </p:cNvPr>
          <p:cNvSpPr>
            <a:spLocks noChangeShapeType="1"/>
          </p:cNvSpPr>
          <p:nvPr/>
        </p:nvSpPr>
        <p:spPr bwMode="auto">
          <a:xfrm>
            <a:off x="1919288" y="1628775"/>
            <a:ext cx="87487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58DF5B7A-7785-49C6-B4EB-252FF28C21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4" name="Freeform 11">
              <a:extLst>
                <a:ext uri="{FF2B5EF4-FFF2-40B4-BE49-F238E27FC236}">
                  <a16:creationId xmlns:a16="http://schemas.microsoft.com/office/drawing/2014/main" id="{78BD0529-90E2-47B4-8D13-CEE11A154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5" name="Freeform 12">
              <a:extLst>
                <a:ext uri="{FF2B5EF4-FFF2-40B4-BE49-F238E27FC236}">
                  <a16:creationId xmlns:a16="http://schemas.microsoft.com/office/drawing/2014/main" id="{AE127430-162B-43FD-A02F-6E8AD8FD9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6" name="Freeform 13">
              <a:extLst>
                <a:ext uri="{FF2B5EF4-FFF2-40B4-BE49-F238E27FC236}">
                  <a16:creationId xmlns:a16="http://schemas.microsoft.com/office/drawing/2014/main" id="{7A6023CB-BCF4-4A3C-B04B-EFF6779217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7" name="Freeform 14">
              <a:extLst>
                <a:ext uri="{FF2B5EF4-FFF2-40B4-BE49-F238E27FC236}">
                  <a16:creationId xmlns:a16="http://schemas.microsoft.com/office/drawing/2014/main" id="{98B0FCF0-0865-45E1-977A-5BFDD0EFC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8" name="Freeform 15">
              <a:extLst>
                <a:ext uri="{FF2B5EF4-FFF2-40B4-BE49-F238E27FC236}">
                  <a16:creationId xmlns:a16="http://schemas.microsoft.com/office/drawing/2014/main" id="{C1FF2792-ADB4-44D2-B7EF-6E3503725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9" name="Freeform 16">
              <a:extLst>
                <a:ext uri="{FF2B5EF4-FFF2-40B4-BE49-F238E27FC236}">
                  <a16:creationId xmlns:a16="http://schemas.microsoft.com/office/drawing/2014/main" id="{B7B0F0A2-D4CD-4EA5-96E9-9E282F25CD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0" name="Freeform 17">
              <a:extLst>
                <a:ext uri="{FF2B5EF4-FFF2-40B4-BE49-F238E27FC236}">
                  <a16:creationId xmlns:a16="http://schemas.microsoft.com/office/drawing/2014/main" id="{FBBC4912-27C6-4C5E-9C40-AE9B6644E5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1" name="Freeform 18">
              <a:extLst>
                <a:ext uri="{FF2B5EF4-FFF2-40B4-BE49-F238E27FC236}">
                  <a16:creationId xmlns:a16="http://schemas.microsoft.com/office/drawing/2014/main" id="{127E474D-BE64-49E8-8C82-691642D0BC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2" name="Freeform 19">
              <a:extLst>
                <a:ext uri="{FF2B5EF4-FFF2-40B4-BE49-F238E27FC236}">
                  <a16:creationId xmlns:a16="http://schemas.microsoft.com/office/drawing/2014/main" id="{A385E451-43CB-441B-83EE-28ACB6BCB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3" name="Freeform 20">
              <a:extLst>
                <a:ext uri="{FF2B5EF4-FFF2-40B4-BE49-F238E27FC236}">
                  <a16:creationId xmlns:a16="http://schemas.microsoft.com/office/drawing/2014/main" id="{5BF91B89-051C-49D8-9029-83A1F52B0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4" name="Freeform 21">
              <a:extLst>
                <a:ext uri="{FF2B5EF4-FFF2-40B4-BE49-F238E27FC236}">
                  <a16:creationId xmlns:a16="http://schemas.microsoft.com/office/drawing/2014/main" id="{42329880-D64F-4074-ABE4-348FDC7FB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5" name="Freeform 22">
              <a:extLst>
                <a:ext uri="{FF2B5EF4-FFF2-40B4-BE49-F238E27FC236}">
                  <a16:creationId xmlns:a16="http://schemas.microsoft.com/office/drawing/2014/main" id="{2FAD4595-5B16-442B-A756-924FB136A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7" name="Group 86">
            <a:extLst>
              <a:ext uri="{FF2B5EF4-FFF2-40B4-BE49-F238E27FC236}">
                <a16:creationId xmlns:a16="http://schemas.microsoft.com/office/drawing/2014/main" id="{9F9B151E-1B34-4FA6-A53D-B92F787D9E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8" name="Freeform 27">
              <a:extLst>
                <a:ext uri="{FF2B5EF4-FFF2-40B4-BE49-F238E27FC236}">
                  <a16:creationId xmlns:a16="http://schemas.microsoft.com/office/drawing/2014/main" id="{617ED8F6-0AA2-4080-ADCB-6C7CE1759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9" name="Freeform 28">
              <a:extLst>
                <a:ext uri="{FF2B5EF4-FFF2-40B4-BE49-F238E27FC236}">
                  <a16:creationId xmlns:a16="http://schemas.microsoft.com/office/drawing/2014/main" id="{76F017FD-AF02-4E22-A564-5DCC93F53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0" name="Freeform 29">
              <a:extLst>
                <a:ext uri="{FF2B5EF4-FFF2-40B4-BE49-F238E27FC236}">
                  <a16:creationId xmlns:a16="http://schemas.microsoft.com/office/drawing/2014/main" id="{61F8A187-FAA8-4625-AC70-EE2C7499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1" name="Freeform 30">
              <a:extLst>
                <a:ext uri="{FF2B5EF4-FFF2-40B4-BE49-F238E27FC236}">
                  <a16:creationId xmlns:a16="http://schemas.microsoft.com/office/drawing/2014/main" id="{6D431C21-669A-42BC-A2DF-9092CA729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2" name="Freeform 31">
              <a:extLst>
                <a:ext uri="{FF2B5EF4-FFF2-40B4-BE49-F238E27FC236}">
                  <a16:creationId xmlns:a16="http://schemas.microsoft.com/office/drawing/2014/main" id="{D143DDDF-3A80-4C43-BBCF-8EC1280102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3" name="Freeform 32">
              <a:extLst>
                <a:ext uri="{FF2B5EF4-FFF2-40B4-BE49-F238E27FC236}">
                  <a16:creationId xmlns:a16="http://schemas.microsoft.com/office/drawing/2014/main" id="{313BFF88-4BDD-4CC4-A514-C7D655779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4" name="Freeform 33">
              <a:extLst>
                <a:ext uri="{FF2B5EF4-FFF2-40B4-BE49-F238E27FC236}">
                  <a16:creationId xmlns:a16="http://schemas.microsoft.com/office/drawing/2014/main" id="{BA235B4A-F8AD-4C1E-9074-356253813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5" name="Freeform 34">
              <a:extLst>
                <a:ext uri="{FF2B5EF4-FFF2-40B4-BE49-F238E27FC236}">
                  <a16:creationId xmlns:a16="http://schemas.microsoft.com/office/drawing/2014/main" id="{281D9204-5CB0-44D1-B01F-5FFF6B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6" name="Freeform 35">
              <a:extLst>
                <a:ext uri="{FF2B5EF4-FFF2-40B4-BE49-F238E27FC236}">
                  <a16:creationId xmlns:a16="http://schemas.microsoft.com/office/drawing/2014/main" id="{4DD213C5-5C2A-403A-AAEF-E495E64AE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7" name="Freeform 36">
              <a:extLst>
                <a:ext uri="{FF2B5EF4-FFF2-40B4-BE49-F238E27FC236}">
                  <a16:creationId xmlns:a16="http://schemas.microsoft.com/office/drawing/2014/main" id="{3D07FF46-5E32-4BEE-B85D-107AD341D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8" name="Freeform 37">
              <a:extLst>
                <a:ext uri="{FF2B5EF4-FFF2-40B4-BE49-F238E27FC236}">
                  <a16:creationId xmlns:a16="http://schemas.microsoft.com/office/drawing/2014/main" id="{4E5AE900-6815-4A65-9A96-CA280B3A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9" name="Freeform 38">
              <a:extLst>
                <a:ext uri="{FF2B5EF4-FFF2-40B4-BE49-F238E27FC236}">
                  <a16:creationId xmlns:a16="http://schemas.microsoft.com/office/drawing/2014/main" id="{45EA57FC-ADA4-45DD-98E7-B0615C530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1" name="Rectangle 100">
            <a:extLst>
              <a:ext uri="{FF2B5EF4-FFF2-40B4-BE49-F238E27FC236}">
                <a16:creationId xmlns:a16="http://schemas.microsoft.com/office/drawing/2014/main" id="{9FFA7C60-EEB5-45DC-B964-20A76F776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3" name="Freeform 11">
            <a:extLst>
              <a:ext uri="{FF2B5EF4-FFF2-40B4-BE49-F238E27FC236}">
                <a16:creationId xmlns:a16="http://schemas.microsoft.com/office/drawing/2014/main" id="{7D84F46B-82DB-461C-88AC-F6C66B593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6148" name="Image 5">
            <a:extLst>
              <a:ext uri="{FF2B5EF4-FFF2-40B4-BE49-F238E27FC236}">
                <a16:creationId xmlns:a16="http://schemas.microsoft.com/office/drawing/2014/main" id="{4713D0FE-C7B6-449E-9A5B-CFF914FB88EC}"/>
              </a:ext>
            </a:extLst>
          </p:cNvPr>
          <p:cNvPicPr>
            <a:picLocks noChangeAspect="1"/>
          </p:cNvPicPr>
          <p:nvPr/>
        </p:nvPicPr>
        <p:blipFill rotWithShape="1">
          <a:blip r:embed="rId2">
            <a:extLst>
              <a:ext uri="{28A0092B-C50C-407E-A947-70E740481C1C}">
                <a14:useLocalDpi xmlns:a14="http://schemas.microsoft.com/office/drawing/2010/main" val="0"/>
              </a:ext>
            </a:extLst>
          </a:blip>
          <a:srcRect t="6668" b="937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pied de page 4">
            <a:extLst>
              <a:ext uri="{FF2B5EF4-FFF2-40B4-BE49-F238E27FC236}">
                <a16:creationId xmlns:a16="http://schemas.microsoft.com/office/drawing/2014/main" id="{25285C87-5DF6-47D7-BFF5-86BB20A5CD75}"/>
              </a:ext>
            </a:extLst>
          </p:cNvPr>
          <p:cNvSpPr>
            <a:spLocks noGrp="1"/>
          </p:cNvSpPr>
          <p:nvPr>
            <p:ph type="ftr" sz="quarter" idx="11"/>
          </p:nvPr>
        </p:nvSpPr>
        <p:spPr>
          <a:xfrm>
            <a:off x="2589212" y="6135808"/>
            <a:ext cx="7619999" cy="365125"/>
          </a:xfrm>
        </p:spPr>
        <p:txBody>
          <a:bodyPr vert="horz" lIns="91440" tIns="45720" rIns="91440" bIns="45720" rtlCol="0" anchor="ctr">
            <a:normAutofit/>
          </a:bodyPr>
          <a:lstStyle/>
          <a:p>
            <a:pPr>
              <a:defRPr/>
            </a:pPr>
            <a:endParaRPr lang="en-US" sz="900" kern="1200">
              <a:solidFill>
                <a:srgbClr val="FFFFFF"/>
              </a:solidFill>
              <a:latin typeface="+mn-lt"/>
              <a:ea typeface="+mn-ea"/>
              <a:cs typeface="+mn-cs"/>
            </a:endParaRPr>
          </a:p>
        </p:txBody>
      </p:sp>
      <p:sp>
        <p:nvSpPr>
          <p:cNvPr id="4" name="Espace réservé de la date 3">
            <a:extLst>
              <a:ext uri="{FF2B5EF4-FFF2-40B4-BE49-F238E27FC236}">
                <a16:creationId xmlns:a16="http://schemas.microsoft.com/office/drawing/2014/main" id="{887A2FCF-495A-4965-9A8E-2327929EC867}"/>
              </a:ext>
            </a:extLst>
          </p:cNvPr>
          <p:cNvSpPr>
            <a:spLocks noGrp="1"/>
          </p:cNvSpPr>
          <p:nvPr>
            <p:ph type="dt" sz="quarter" idx="10"/>
          </p:nvPr>
        </p:nvSpPr>
        <p:spPr>
          <a:xfrm>
            <a:off x="10361612" y="6130437"/>
            <a:ext cx="1146283" cy="370396"/>
          </a:xfrm>
        </p:spPr>
        <p:txBody>
          <a:bodyPr vert="horz" lIns="91440" tIns="45720" rIns="91440" bIns="45720" rtlCol="0" anchor="ctr">
            <a:normAutofit/>
          </a:bodyPr>
          <a:lstStyle/>
          <a:p>
            <a:pPr>
              <a:defRPr/>
            </a:pPr>
            <a:endParaRPr lang="en-US">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a:extLst>
              <a:ext uri="{FF2B5EF4-FFF2-40B4-BE49-F238E27FC236}">
                <a16:creationId xmlns:a16="http://schemas.microsoft.com/office/drawing/2014/main" id="{8D0F19CF-F2CF-43AE-B28F-0E3325B3973C}"/>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Oui mais comment prendre sa décision !</a:t>
            </a:r>
          </a:p>
        </p:txBody>
      </p:sp>
      <p:sp>
        <p:nvSpPr>
          <p:cNvPr id="139"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1" name="Rectangle 140">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772" name="Rectangle 3">
            <a:extLst>
              <a:ext uri="{FF2B5EF4-FFF2-40B4-BE49-F238E27FC236}">
                <a16:creationId xmlns:a16="http://schemas.microsoft.com/office/drawing/2014/main" id="{864528B7-CC54-4D5F-95DA-D07AF437088D}"/>
              </a:ext>
            </a:extLst>
          </p:cNvPr>
          <p:cNvGraphicFramePr>
            <a:graphicFrameLocks noGrp="1"/>
          </p:cNvGraphicFramePr>
          <p:nvPr>
            <p:ph idx="1"/>
            <p:extLst>
              <p:ext uri="{D42A27DB-BD31-4B8C-83A1-F6EECF244321}">
                <p14:modId xmlns:p14="http://schemas.microsoft.com/office/powerpoint/2010/main" val="426706817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30B0AEF-4DE7-47E7-B9C3-24706BD05BA3}"/>
              </a:ext>
            </a:extLst>
          </p:cNvPr>
          <p:cNvSpPr>
            <a:spLocks noGrp="1" noChangeArrowheads="1"/>
          </p:cNvSpPr>
          <p:nvPr>
            <p:ph type="title"/>
          </p:nvPr>
        </p:nvSpPr>
        <p:spPr/>
        <p:txBody>
          <a:bodyPr/>
          <a:lstStyle/>
          <a:p>
            <a:pPr>
              <a:defRPr/>
            </a:pPr>
            <a:r>
              <a:rPr lang="fr-FR" sz="4000"/>
              <a:t>Objectifs des études cas ?</a:t>
            </a:r>
          </a:p>
        </p:txBody>
      </p:sp>
      <p:sp>
        <p:nvSpPr>
          <p:cNvPr id="22531" name="Rectangle 3">
            <a:extLst>
              <a:ext uri="{FF2B5EF4-FFF2-40B4-BE49-F238E27FC236}">
                <a16:creationId xmlns:a16="http://schemas.microsoft.com/office/drawing/2014/main" id="{5E4888C2-E2DA-4E6E-BD3C-00AA0FE4F3BC}"/>
              </a:ext>
            </a:extLst>
          </p:cNvPr>
          <p:cNvSpPr>
            <a:spLocks noGrp="1" noChangeArrowheads="1"/>
          </p:cNvSpPr>
          <p:nvPr>
            <p:ph idx="1"/>
          </p:nvPr>
        </p:nvSpPr>
        <p:spPr/>
        <p:txBody>
          <a:bodyPr/>
          <a:lstStyle/>
          <a:p>
            <a:pPr eaLnBrk="1" hangingPunct="1">
              <a:lnSpc>
                <a:spcPct val="80000"/>
              </a:lnSpc>
            </a:pPr>
            <a:r>
              <a:rPr lang="fr-FR" altLang="fr-FR"/>
              <a:t>Diagnostic d’un cas d’entreprise en stratégie  :</a:t>
            </a:r>
          </a:p>
          <a:p>
            <a:pPr eaLnBrk="1" hangingPunct="1">
              <a:lnSpc>
                <a:spcPct val="80000"/>
              </a:lnSpc>
            </a:pPr>
            <a:endParaRPr lang="fr-FR" altLang="fr-FR"/>
          </a:p>
          <a:p>
            <a:pPr lvl="1" eaLnBrk="1" hangingPunct="1">
              <a:lnSpc>
                <a:spcPct val="80000"/>
              </a:lnSpc>
            </a:pPr>
            <a:r>
              <a:rPr lang="fr-FR" altLang="fr-FR"/>
              <a:t>Avoir une lecture efficace</a:t>
            </a:r>
          </a:p>
          <a:p>
            <a:pPr eaLnBrk="1" hangingPunct="1">
              <a:lnSpc>
                <a:spcPct val="80000"/>
              </a:lnSpc>
            </a:pPr>
            <a:endParaRPr lang="fr-FR" altLang="fr-FR"/>
          </a:p>
          <a:p>
            <a:pPr lvl="1" eaLnBrk="1" hangingPunct="1">
              <a:lnSpc>
                <a:spcPct val="80000"/>
              </a:lnSpc>
            </a:pPr>
            <a:r>
              <a:rPr lang="fr-FR" altLang="fr-FR"/>
              <a:t>Identifier l’entreprise et définir sa mission</a:t>
            </a:r>
          </a:p>
          <a:p>
            <a:pPr lvl="1" eaLnBrk="1" hangingPunct="1">
              <a:lnSpc>
                <a:spcPct val="80000"/>
              </a:lnSpc>
            </a:pPr>
            <a:endParaRPr lang="fr-FR" altLang="fr-FR"/>
          </a:p>
          <a:p>
            <a:pPr lvl="1" eaLnBrk="1" hangingPunct="1">
              <a:lnSpc>
                <a:spcPct val="80000"/>
              </a:lnSpc>
            </a:pPr>
            <a:r>
              <a:rPr lang="fr-FR" altLang="fr-FR"/>
              <a:t>Relever les problématiques essentielles</a:t>
            </a:r>
          </a:p>
          <a:p>
            <a:pPr lvl="1" eaLnBrk="1" hangingPunct="1">
              <a:lnSpc>
                <a:spcPct val="80000"/>
              </a:lnSpc>
            </a:pPr>
            <a:endParaRPr lang="fr-FR" altLang="fr-FR"/>
          </a:p>
          <a:p>
            <a:pPr lvl="1" eaLnBrk="1" hangingPunct="1">
              <a:lnSpc>
                <a:spcPct val="80000"/>
              </a:lnSpc>
            </a:pPr>
            <a:r>
              <a:rPr lang="fr-FR" altLang="fr-FR"/>
              <a:t>Utiliser les modèles et outils théorique et pratiques propre au domaine du management stratégique</a:t>
            </a:r>
          </a:p>
          <a:p>
            <a:pPr lvl="1" eaLnBrk="1" hangingPunct="1">
              <a:lnSpc>
                <a:spcPct val="80000"/>
              </a:lnSpc>
            </a:pPr>
            <a:endParaRPr lang="fr-FR" altLang="fr-FR"/>
          </a:p>
          <a:p>
            <a:pPr lvl="1" eaLnBrk="1" hangingPunct="1">
              <a:lnSpc>
                <a:spcPct val="80000"/>
              </a:lnSpc>
            </a:pPr>
            <a:r>
              <a:rPr lang="fr-FR" altLang="fr-FR"/>
              <a:t>Justifier son diagnostic : recherche de la pertinence</a:t>
            </a:r>
          </a:p>
          <a:p>
            <a:pPr eaLnBrk="1" hangingPunct="1">
              <a:lnSpc>
                <a:spcPct val="80000"/>
              </a:lnSpc>
            </a:pPr>
            <a:endParaRPr lang="fr-FR" altLang="fr-FR"/>
          </a:p>
        </p:txBody>
      </p:sp>
      <p:sp>
        <p:nvSpPr>
          <p:cNvPr id="4" name="Espace réservé de la date 3">
            <a:extLst>
              <a:ext uri="{FF2B5EF4-FFF2-40B4-BE49-F238E27FC236}">
                <a16:creationId xmlns:a16="http://schemas.microsoft.com/office/drawing/2014/main" id="{7B9C39D1-00CA-4C56-AF2C-B501921BF075}"/>
              </a:ext>
            </a:extLst>
          </p:cNvPr>
          <p:cNvSpPr>
            <a:spLocks noGrp="1"/>
          </p:cNvSpPr>
          <p:nvPr>
            <p:ph type="dt" sz="quarter" idx="10"/>
          </p:nvPr>
        </p:nvSpPr>
        <p:spPr/>
        <p:txBody>
          <a:bodyPr/>
          <a:lstStyle/>
          <a:p>
            <a:pPr>
              <a:defRPr/>
            </a:pPr>
            <a:endParaRPr lang="en-US"/>
          </a:p>
        </p:txBody>
      </p:sp>
      <p:sp>
        <p:nvSpPr>
          <p:cNvPr id="5" name="Espace réservé du pied de page 4">
            <a:extLst>
              <a:ext uri="{FF2B5EF4-FFF2-40B4-BE49-F238E27FC236}">
                <a16:creationId xmlns:a16="http://schemas.microsoft.com/office/drawing/2014/main" id="{703E6EE9-26A8-473D-8CBD-DCBB4063F147}"/>
              </a:ext>
            </a:extLst>
          </p:cNvPr>
          <p:cNvSpPr>
            <a:spLocks noGrp="1"/>
          </p:cNvSpPr>
          <p:nvPr>
            <p:ph type="ftr" sz="quarter" idx="11"/>
          </p:nvPr>
        </p:nvSpPr>
        <p:spPr/>
        <p:txBody>
          <a:bodyPr/>
          <a:lstStyle/>
          <a:p>
            <a:pPr>
              <a:defRPr/>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5122" name="Rectangle 2">
            <a:extLst>
              <a:ext uri="{FF2B5EF4-FFF2-40B4-BE49-F238E27FC236}">
                <a16:creationId xmlns:a16="http://schemas.microsoft.com/office/drawing/2014/main" id="{1752947C-0220-4D77-9E9E-D1061DEB8E47}"/>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Identifier l’entreprise et définir sa mission</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5" name="Rectangle 3">
            <a:extLst>
              <a:ext uri="{FF2B5EF4-FFF2-40B4-BE49-F238E27FC236}">
                <a16:creationId xmlns:a16="http://schemas.microsoft.com/office/drawing/2014/main" id="{3C98F624-E347-43C3-A6D7-211AFF96C9A3}"/>
              </a:ext>
            </a:extLst>
          </p:cNvPr>
          <p:cNvSpPr>
            <a:spLocks noGrp="1" noChangeArrowheads="1"/>
          </p:cNvSpPr>
          <p:nvPr>
            <p:ph idx="1"/>
          </p:nvPr>
        </p:nvSpPr>
        <p:spPr>
          <a:xfrm>
            <a:off x="5285509" y="1093380"/>
            <a:ext cx="6219103" cy="4679250"/>
          </a:xfrm>
        </p:spPr>
        <p:txBody>
          <a:bodyPr anchor="ctr">
            <a:normAutofit/>
          </a:bodyPr>
          <a:lstStyle/>
          <a:p>
            <a:pPr eaLnBrk="1" hangingPunct="1"/>
            <a:r>
              <a:rPr lang="fr-FR" altLang="fr-FR"/>
              <a:t>Lors d’une consultation médicale, tout médecin commencera l’entretien par une série de questions portant sur « l’identité du patient » : son nom, quelques renseignements administratifs, son âge, son « histoire » (d’éventuels antécédents)… et repèrera instantanément tel trait de sa physionomie, de sa psychologie, de son comportement. Déjà, ces premières informations alimentent son diagnostic et ceci avant même que l’entretien n’ait porté sur la raison du rendez-vous.</a:t>
            </a:r>
          </a:p>
          <a:p>
            <a:pPr eaLnBrk="1" hangingPunct="1"/>
            <a:endParaRPr lang="fr-FR" altLang="fr-FR"/>
          </a:p>
          <a:p>
            <a:pPr eaLnBrk="1" hangingPunct="1"/>
            <a:r>
              <a:rPr lang="fr-FR" altLang="fr-FR"/>
              <a:t>Il en va de même du principe initial d’une étude de cas. Il est toujours nécessaire de noter quelques critères identitaires de l’entreprise étudiée : </a:t>
            </a:r>
          </a:p>
        </p:txBody>
      </p:sp>
    </p:spTree>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03" name="Group 59">
            <a:extLst>
              <a:ext uri="{FF2B5EF4-FFF2-40B4-BE49-F238E27FC236}">
                <a16:creationId xmlns:a16="http://schemas.microsoft.com/office/drawing/2014/main" id="{2DC75199-F2DB-4C42-A9C0-16453EA6E667}"/>
              </a:ext>
            </a:extLst>
          </p:cNvPr>
          <p:cNvGraphicFramePr>
            <a:graphicFrameLocks noGrp="1"/>
          </p:cNvGraphicFramePr>
          <p:nvPr>
            <p:ph/>
          </p:nvPr>
        </p:nvGraphicFramePr>
        <p:xfrm>
          <a:off x="1774826" y="274639"/>
          <a:ext cx="8569325" cy="6389687"/>
        </p:xfrm>
        <a:graphic>
          <a:graphicData uri="http://schemas.openxmlformats.org/drawingml/2006/table">
            <a:tbl>
              <a:tblPr/>
              <a:tblGrid>
                <a:gridCol w="1285875">
                  <a:extLst>
                    <a:ext uri="{9D8B030D-6E8A-4147-A177-3AD203B41FA5}">
                      <a16:colId xmlns:a16="http://schemas.microsoft.com/office/drawing/2014/main" val="20000"/>
                    </a:ext>
                  </a:extLst>
                </a:gridCol>
                <a:gridCol w="7283450">
                  <a:extLst>
                    <a:ext uri="{9D8B030D-6E8A-4147-A177-3AD203B41FA5}">
                      <a16:colId xmlns:a16="http://schemas.microsoft.com/office/drawing/2014/main" val="20001"/>
                    </a:ext>
                  </a:extLst>
                </a:gridCol>
              </a:tblGrid>
              <a:tr h="7906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Times New Roman" pitchFamily="18" charset="0"/>
                        </a:rPr>
                        <a:t>Chiffres d’Affaires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Les entreprises de moins de 0.76€ (3MF) est une toute petite entreprise encore en phase fragile. Une entreprise de plus de 7.62M€ (50MF) a de nombreuses caractéristiques de grande entreprise, multipliant les postes fonctionnels, contrainte par plus de règle juridique…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06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Effectif</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On sait qu’en droit du travail français la progression « par palier » impose des modes de gestion différents. De plus, passer de 3 personnes (le commando) à 10 personnes (l’équipe soudée) à 25 personnes (un groupe fait d’aspirations très différentes) change les modes de management.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90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Structure du capital</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Au-delà de la forme juridique (SA, SARL) et du montant du capital, qui donnent une idée des volontés initiales des créateurs, le degré d’ouverture du capital et des augmentations ultérieures, sont des données essentielles pour comprendre la stratégie de l’entreprise.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22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Profil du dirigeant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Dans la petite entreprise notamment on se que le parcours et la personnalité du dirigeant imposent les choix de gestion : culture technique ou commerciale ? Sorti du Sérail ? Reprise familiale ? Nommé  de l’extérieur ? Psychologie de délégation ? De contrôle ?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906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Secteur d’activité</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La nature des produits ou services commercialisés expliquent une culture de l’entreprise. Vend-on du « consommable » ou du « bien d’équipement » ? Quelles est la part des services autour des produits ? A quel niveau de sa filière, l’entreprise étudiée se situe-t-elle ?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30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Histoire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Comment l’entreprise a-t-elle évoluée depuis sa création ? Quel a été son rythme de croissance ? Les dates clés ? Les périodes de crise ? Les changements de dirigeants ?  L’évolution des activités et des performances ? « L’héritage administratif » explique l’organisation actuelle. Le cours de l’histoire en dit long sur la vision prospective.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30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Outil de Travail</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Il peut être constitué « d’ actifs » lourds : bâtiments, chaîne de montage qui freinent les reconversions. Il peut reposer sur un fonds de commerce, des brevets ou d’autres actifs incorporels ou financiers et permettre une certaine flexibilité mais aussi une fragilité. Quelle que soit sa nature, on s’interrogera sur son état actuel : Innovant ? Productif ? Obsolète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906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Times New Roman" pitchFamily="18" charset="0"/>
                        </a:rPr>
                        <a:t>Compétences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a:ln>
                            <a:noFill/>
                          </a:ln>
                          <a:solidFill>
                            <a:schemeClr val="tx1"/>
                          </a:solidFill>
                          <a:effectLst/>
                          <a:latin typeface="Times New Roman" pitchFamily="18" charset="0"/>
                        </a:rPr>
                        <a:t>Les femmes et les hommes qui  font l’entreprise modèlent aussi les méthodes de travail et les anticipations. Quel est leur niveau de compétence ? Comment se répartit le poids des exécutants, de la maîtrise et des techniciens, des commerciaux, des ingénieurs ?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1" name="Espace réservé de la date 2">
            <a:extLst>
              <a:ext uri="{FF2B5EF4-FFF2-40B4-BE49-F238E27FC236}">
                <a16:creationId xmlns:a16="http://schemas.microsoft.com/office/drawing/2014/main" id="{4431E2B2-D500-4F5A-BF15-91793E426A1A}"/>
              </a:ext>
            </a:extLst>
          </p:cNvPr>
          <p:cNvSpPr>
            <a:spLocks noGrp="1"/>
          </p:cNvSpPr>
          <p:nvPr>
            <p:ph type="dt" sz="quarter" idx="10"/>
          </p:nvPr>
        </p:nvSpPr>
        <p:spPr/>
        <p:txBody>
          <a:bodyPr/>
          <a:lstStyle/>
          <a:p>
            <a:pPr>
              <a:defRPr/>
            </a:pPr>
            <a:endParaRPr lang="en-US"/>
          </a:p>
        </p:txBody>
      </p:sp>
      <p:sp>
        <p:nvSpPr>
          <p:cNvPr id="32" name="Espace réservé du pied de page 3">
            <a:extLst>
              <a:ext uri="{FF2B5EF4-FFF2-40B4-BE49-F238E27FC236}">
                <a16:creationId xmlns:a16="http://schemas.microsoft.com/office/drawing/2014/main" id="{D1E83295-EE03-4CCF-A41F-FEA1DD497D82}"/>
              </a:ext>
            </a:extLst>
          </p:cNvPr>
          <p:cNvSpPr>
            <a:spLocks noGrp="1"/>
          </p:cNvSpPr>
          <p:nvPr>
            <p:ph type="ftr" sz="quarter" idx="11"/>
          </p:nvPr>
        </p:nvSpPr>
        <p:spPr/>
        <p:txBody>
          <a:bodyPr/>
          <a:lstStyle/>
          <a:p>
            <a:pPr>
              <a:defRPr/>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54E97A9F-5C42-4626-8B3E-291C01E32604}"/>
              </a:ext>
            </a:extLst>
          </p:cNvPr>
          <p:cNvSpPr>
            <a:spLocks noGrp="1" noChangeArrowheads="1"/>
          </p:cNvSpPr>
          <p:nvPr>
            <p:ph type="title"/>
          </p:nvPr>
        </p:nvSpPr>
        <p:spPr>
          <a:xfrm>
            <a:off x="1259893" y="3101093"/>
            <a:ext cx="2454052" cy="3029344"/>
          </a:xfrm>
        </p:spPr>
        <p:txBody>
          <a:bodyPr>
            <a:normAutofit/>
          </a:bodyPr>
          <a:lstStyle/>
          <a:p>
            <a:pPr>
              <a:defRPr/>
            </a:pPr>
            <a:r>
              <a:rPr lang="fr-FR" sz="2200">
                <a:solidFill>
                  <a:schemeClr val="bg1"/>
                </a:solidFill>
              </a:rPr>
              <a:t>Relever les problématiques essentielles</a:t>
            </a:r>
          </a:p>
        </p:txBody>
      </p:sp>
      <p:sp>
        <p:nvSpPr>
          <p:cNvPr id="75"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77" name="Rectangle 76">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3" name="Rectangle 3">
            <a:extLst>
              <a:ext uri="{FF2B5EF4-FFF2-40B4-BE49-F238E27FC236}">
                <a16:creationId xmlns:a16="http://schemas.microsoft.com/office/drawing/2014/main" id="{01120C4B-83CE-46F0-A496-35E6DCA62AAA}"/>
              </a:ext>
            </a:extLst>
          </p:cNvPr>
          <p:cNvSpPr>
            <a:spLocks noGrp="1" noChangeArrowheads="1"/>
          </p:cNvSpPr>
          <p:nvPr>
            <p:ph idx="1"/>
          </p:nvPr>
        </p:nvSpPr>
        <p:spPr>
          <a:xfrm>
            <a:off x="4706578" y="589722"/>
            <a:ext cx="6798033" cy="5321500"/>
          </a:xfrm>
        </p:spPr>
        <p:txBody>
          <a:bodyPr anchor="ctr">
            <a:normAutofit/>
          </a:bodyPr>
          <a:lstStyle/>
          <a:p>
            <a:pPr eaLnBrk="1" hangingPunct="1"/>
            <a:r>
              <a:rPr lang="fr-FR" altLang="fr-FR" sz="1700" b="1"/>
              <a:t>Une étude de cas renferme toujours un ou des problèmes, clairement énoncés ou parfois moins apparents. Ces « problématiques » sont souvent la raison d’être de l’étude de cas.</a:t>
            </a:r>
          </a:p>
          <a:p>
            <a:pPr eaLnBrk="1" hangingPunct="1"/>
            <a:endParaRPr lang="fr-FR" altLang="fr-FR" sz="1700" b="1"/>
          </a:p>
          <a:p>
            <a:pPr eaLnBrk="1" hangingPunct="1"/>
            <a:r>
              <a:rPr lang="fr-FR" altLang="fr-FR" sz="1700" b="1"/>
              <a:t>Il est ce pendant difficile de les définir clairement. Une erreur fréquente à ce stade, consiste en effet à « confondre le symptôme avec la maladie ». Ainsi, dire de telle entreprise que son « problème est dû au fait que son CA baisse » ne résout rien. Que dirait-on d’un médecin se contentant d’énoncer à propos de l’un de ses patients « son problème, c’est qu’il a une fièvre persistante » ? On attend plutôt du thérapeute qu’il décline une série d’hypothèses quant aux causes de cette température élevée.</a:t>
            </a:r>
          </a:p>
          <a:p>
            <a:pPr eaLnBrk="1" hangingPunct="1"/>
            <a:endParaRPr lang="fr-FR" altLang="fr-FR" sz="1700" b="1"/>
          </a:p>
          <a:p>
            <a:pPr eaLnBrk="1" hangingPunct="1"/>
            <a:r>
              <a:rPr lang="fr-FR" altLang="fr-FR" sz="1700" b="1"/>
              <a:t>Voici une série de « symptômes » classiques dans le monde de la PME-PMI, auxquels on pourra s’intéresser à condition de ne pas les confondre avec les « problématiques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9218" name="Rectangle 2">
            <a:extLst>
              <a:ext uri="{FF2B5EF4-FFF2-40B4-BE49-F238E27FC236}">
                <a16:creationId xmlns:a16="http://schemas.microsoft.com/office/drawing/2014/main" id="{BB97BB12-39A1-42FC-800C-C7BC51AB7174}"/>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Symptômes de l’entreprise</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7" name="Rectangle 3">
            <a:extLst>
              <a:ext uri="{FF2B5EF4-FFF2-40B4-BE49-F238E27FC236}">
                <a16:creationId xmlns:a16="http://schemas.microsoft.com/office/drawing/2014/main" id="{10E9A2DD-B721-4C31-A4A1-DA51FA4C47D5}"/>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sz="1300" b="1"/>
              <a:t>1. Un chiffre d’affaires qui baisse</a:t>
            </a:r>
          </a:p>
          <a:p>
            <a:pPr eaLnBrk="1" hangingPunct="1">
              <a:lnSpc>
                <a:spcPct val="90000"/>
              </a:lnSpc>
            </a:pPr>
            <a:r>
              <a:rPr lang="fr-FR" altLang="fr-FR" sz="1300" b="1"/>
              <a:t>2. Des parts de marché qui se réduisent</a:t>
            </a:r>
          </a:p>
          <a:p>
            <a:pPr eaLnBrk="1" hangingPunct="1">
              <a:lnSpc>
                <a:spcPct val="90000"/>
              </a:lnSpc>
            </a:pPr>
            <a:r>
              <a:rPr lang="fr-FR" altLang="fr-FR" sz="1300" b="1"/>
              <a:t>3. Une notoriété (et ou réputation) faible, une image de marque qui se détériore</a:t>
            </a:r>
          </a:p>
          <a:p>
            <a:pPr eaLnBrk="1" hangingPunct="1">
              <a:lnSpc>
                <a:spcPct val="90000"/>
              </a:lnSpc>
            </a:pPr>
            <a:r>
              <a:rPr lang="fr-FR" altLang="fr-FR" sz="1300" b="1"/>
              <a:t>4. Des retours de produits pour défaut de qualité</a:t>
            </a:r>
          </a:p>
          <a:p>
            <a:pPr eaLnBrk="1" hangingPunct="1">
              <a:lnSpc>
                <a:spcPct val="90000"/>
              </a:lnSpc>
            </a:pPr>
            <a:r>
              <a:rPr lang="fr-FR" altLang="fr-FR" sz="1300" b="1"/>
              <a:t>5. Un « turn-over » important du personnel</a:t>
            </a:r>
          </a:p>
          <a:p>
            <a:pPr eaLnBrk="1" hangingPunct="1">
              <a:lnSpc>
                <a:spcPct val="90000"/>
              </a:lnSpc>
            </a:pPr>
            <a:r>
              <a:rPr lang="fr-FR" altLang="fr-FR" sz="1300" b="1"/>
              <a:t>6. Des défauts de communication et de circulation de l’information</a:t>
            </a:r>
          </a:p>
          <a:p>
            <a:pPr eaLnBrk="1" hangingPunct="1">
              <a:lnSpc>
                <a:spcPct val="90000"/>
              </a:lnSpc>
            </a:pPr>
            <a:r>
              <a:rPr lang="fr-FR" altLang="fr-FR" sz="1300" b="1"/>
              <a:t>7. Des conflits interpersonnels, entre les services</a:t>
            </a:r>
          </a:p>
          <a:p>
            <a:pPr eaLnBrk="1" hangingPunct="1">
              <a:lnSpc>
                <a:spcPct val="90000"/>
              </a:lnSpc>
            </a:pPr>
            <a:r>
              <a:rPr lang="fr-FR" altLang="fr-FR" sz="1300" b="1"/>
              <a:t>8. Une rentabilité des capitaux propres faible</a:t>
            </a:r>
          </a:p>
          <a:p>
            <a:pPr eaLnBrk="1" hangingPunct="1">
              <a:lnSpc>
                <a:spcPct val="90000"/>
              </a:lnSpc>
            </a:pPr>
            <a:r>
              <a:rPr lang="fr-FR" altLang="fr-FR" sz="1300" b="1"/>
              <a:t>9. Une valeur ajoutée plus faible que les concurrents directs</a:t>
            </a:r>
          </a:p>
          <a:p>
            <a:pPr eaLnBrk="1" hangingPunct="1">
              <a:lnSpc>
                <a:spcPct val="90000"/>
              </a:lnSpc>
            </a:pPr>
            <a:r>
              <a:rPr lang="fr-FR" altLang="fr-FR" sz="1300" b="1"/>
              <a:t>10. Un accroissement des charges fixes important</a:t>
            </a:r>
          </a:p>
          <a:p>
            <a:pPr eaLnBrk="1" hangingPunct="1">
              <a:lnSpc>
                <a:spcPct val="90000"/>
              </a:lnSpc>
            </a:pPr>
            <a:r>
              <a:rPr lang="fr-FR" altLang="fr-FR" sz="1300" b="1"/>
              <a:t>11. Des délais de fabrication trop importants, des ruptures de stocks</a:t>
            </a:r>
          </a:p>
          <a:p>
            <a:pPr eaLnBrk="1" hangingPunct="1">
              <a:lnSpc>
                <a:spcPct val="90000"/>
              </a:lnSpc>
            </a:pPr>
            <a:r>
              <a:rPr lang="fr-FR" altLang="fr-FR" sz="1300" b="1"/>
              <a:t>12. Un outil de production vétuste, inadapté</a:t>
            </a:r>
          </a:p>
          <a:p>
            <a:pPr eaLnBrk="1" hangingPunct="1">
              <a:lnSpc>
                <a:spcPct val="90000"/>
              </a:lnSpc>
            </a:pPr>
            <a:r>
              <a:rPr lang="fr-FR" altLang="fr-FR" sz="1300" b="1"/>
              <a:t>13. Des impayés de la part des clients, des frais financiers élevés.</a:t>
            </a:r>
          </a:p>
          <a:p>
            <a:pPr eaLnBrk="1" hangingPunct="1">
              <a:lnSpc>
                <a:spcPct val="90000"/>
              </a:lnSpc>
            </a:pPr>
            <a:endParaRPr lang="fr-FR" altLang="fr-FR" sz="1300"/>
          </a:p>
        </p:txBody>
      </p:sp>
    </p:spTree>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0242" name="Rectangle 2">
            <a:extLst>
              <a:ext uri="{FF2B5EF4-FFF2-40B4-BE49-F238E27FC236}">
                <a16:creationId xmlns:a16="http://schemas.microsoft.com/office/drawing/2014/main" id="{14079582-9DD0-43D6-9B97-94E6C90EA964}"/>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Quel est le problème de l’entreprise ?</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1" name="Rectangle 3">
            <a:extLst>
              <a:ext uri="{FF2B5EF4-FFF2-40B4-BE49-F238E27FC236}">
                <a16:creationId xmlns:a16="http://schemas.microsoft.com/office/drawing/2014/main" id="{72725FDC-8DFE-4C30-851F-86DF08FE483F}"/>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buFontTx/>
              <a:buNone/>
            </a:pPr>
            <a:r>
              <a:rPr lang="fr-FR" altLang="fr-FR" sz="1400" b="1"/>
              <a:t>Problématiques externes :</a:t>
            </a:r>
          </a:p>
          <a:p>
            <a:pPr eaLnBrk="1" hangingPunct="1">
              <a:lnSpc>
                <a:spcPct val="90000"/>
              </a:lnSpc>
              <a:buFontTx/>
              <a:buNone/>
            </a:pPr>
            <a:endParaRPr lang="fr-FR" altLang="fr-FR" sz="1400" b="1"/>
          </a:p>
          <a:p>
            <a:pPr eaLnBrk="1" hangingPunct="1">
              <a:lnSpc>
                <a:spcPct val="90000"/>
              </a:lnSpc>
            </a:pPr>
            <a:r>
              <a:rPr lang="fr-FR" altLang="fr-FR" sz="1400" b="1"/>
              <a:t>L’entreprise ne s’adapte pas à un environnement qui a changé</a:t>
            </a:r>
          </a:p>
          <a:p>
            <a:pPr eaLnBrk="1" hangingPunct="1">
              <a:lnSpc>
                <a:spcPct val="90000"/>
              </a:lnSpc>
            </a:pPr>
            <a:r>
              <a:rPr lang="fr-FR" altLang="fr-FR" sz="1400" b="1"/>
              <a:t>L’entreprise subit la saisonnalité du marché</a:t>
            </a:r>
          </a:p>
          <a:p>
            <a:pPr eaLnBrk="1" hangingPunct="1">
              <a:lnSpc>
                <a:spcPct val="90000"/>
              </a:lnSpc>
            </a:pPr>
            <a:r>
              <a:rPr lang="fr-FR" altLang="fr-FR" sz="1400" b="1"/>
              <a:t>L’entreprise de trouve pas son positionnement</a:t>
            </a:r>
          </a:p>
          <a:p>
            <a:pPr eaLnBrk="1" hangingPunct="1">
              <a:lnSpc>
                <a:spcPct val="90000"/>
              </a:lnSpc>
            </a:pPr>
            <a:r>
              <a:rPr lang="fr-FR" altLang="fr-FR" sz="1400" b="1"/>
              <a:t>L’entreprise subit la lutte concurrentielle</a:t>
            </a:r>
          </a:p>
          <a:p>
            <a:pPr eaLnBrk="1" hangingPunct="1">
              <a:lnSpc>
                <a:spcPct val="90000"/>
              </a:lnSpc>
            </a:pPr>
            <a:r>
              <a:rPr lang="fr-FR" altLang="fr-FR" sz="1400" b="1"/>
              <a:t>Le marché de l’entreprise est en régression, en stagnation</a:t>
            </a:r>
          </a:p>
          <a:p>
            <a:pPr eaLnBrk="1" hangingPunct="1">
              <a:lnSpc>
                <a:spcPct val="90000"/>
              </a:lnSpc>
            </a:pPr>
            <a:r>
              <a:rPr lang="fr-FR" altLang="fr-FR" sz="1400" b="1"/>
              <a:t>L’entreprise ne maîtrise pas ses approvisionnements</a:t>
            </a:r>
          </a:p>
          <a:p>
            <a:pPr eaLnBrk="1" hangingPunct="1">
              <a:lnSpc>
                <a:spcPct val="90000"/>
              </a:lnSpc>
            </a:pPr>
            <a:r>
              <a:rPr lang="fr-FR" altLang="fr-FR" sz="1400" b="1"/>
              <a:t>L’entreprise est confinée à un rôle de sous-traitant</a:t>
            </a:r>
          </a:p>
          <a:p>
            <a:pPr eaLnBrk="1" hangingPunct="1">
              <a:lnSpc>
                <a:spcPct val="90000"/>
              </a:lnSpc>
            </a:pPr>
            <a:r>
              <a:rPr lang="fr-FR" altLang="fr-FR" sz="1400" b="1"/>
              <a:t>L’entreprise est dépendante de très peu de clients</a:t>
            </a:r>
          </a:p>
          <a:p>
            <a:pPr eaLnBrk="1" hangingPunct="1">
              <a:lnSpc>
                <a:spcPct val="90000"/>
              </a:lnSpc>
            </a:pPr>
            <a:r>
              <a:rPr lang="fr-FR" altLang="fr-FR" sz="1400" b="1"/>
              <a:t>L’entreprise de réagit pas face à l’arrivée de produits substituts</a:t>
            </a:r>
          </a:p>
          <a:p>
            <a:pPr eaLnBrk="1" hangingPunct="1">
              <a:lnSpc>
                <a:spcPct val="90000"/>
              </a:lnSpc>
            </a:pPr>
            <a:r>
              <a:rPr lang="fr-FR" altLang="fr-FR" sz="1400" b="1"/>
              <a:t>Les banques ne font pas confiance à l’entreprise</a:t>
            </a:r>
          </a:p>
          <a:p>
            <a:pPr eaLnBrk="1" hangingPunct="1">
              <a:lnSpc>
                <a:spcPct val="90000"/>
              </a:lnSpc>
            </a:pPr>
            <a:r>
              <a:rPr lang="fr-FR" altLang="fr-FR" sz="1400" b="1"/>
              <a:t>Les contraintes juridiques, et administratives pénalisent l’entreprise</a:t>
            </a:r>
          </a:p>
        </p:txBody>
      </p:sp>
    </p:spTree>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1266" name="Rectangle 2">
            <a:extLst>
              <a:ext uri="{FF2B5EF4-FFF2-40B4-BE49-F238E27FC236}">
                <a16:creationId xmlns:a16="http://schemas.microsoft.com/office/drawing/2014/main" id="{498963F3-0CB8-47A0-921D-C2FB45CEAA90}"/>
              </a:ext>
            </a:extLst>
          </p:cNvPr>
          <p:cNvSpPr>
            <a:spLocks noGrp="1" noChangeArrowheads="1"/>
          </p:cNvSpPr>
          <p:nvPr>
            <p:ph type="title"/>
          </p:nvPr>
        </p:nvSpPr>
        <p:spPr>
          <a:xfrm>
            <a:off x="1309270" y="924007"/>
            <a:ext cx="3068182" cy="4671240"/>
          </a:xfrm>
        </p:spPr>
        <p:txBody>
          <a:bodyPr anchor="ctr">
            <a:normAutofit/>
          </a:bodyPr>
          <a:lstStyle/>
          <a:p>
            <a:pPr algn="r">
              <a:defRPr/>
            </a:pPr>
            <a:r>
              <a:rPr lang="fr-FR"/>
              <a:t>Quel est le problème de l’entreprise ?</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5" name="Rectangle 3">
            <a:extLst>
              <a:ext uri="{FF2B5EF4-FFF2-40B4-BE49-F238E27FC236}">
                <a16:creationId xmlns:a16="http://schemas.microsoft.com/office/drawing/2014/main" id="{7EDF8632-C368-4EE3-8B9B-20E4592E0601}"/>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buFontTx/>
              <a:buNone/>
            </a:pPr>
            <a:r>
              <a:rPr lang="fr-FR" altLang="fr-FR" sz="1400" b="1"/>
              <a:t>Problématiques internes : </a:t>
            </a:r>
          </a:p>
          <a:p>
            <a:pPr eaLnBrk="1" hangingPunct="1">
              <a:lnSpc>
                <a:spcPct val="90000"/>
              </a:lnSpc>
            </a:pPr>
            <a:r>
              <a:rPr lang="fr-FR" altLang="fr-FR" sz="1400" b="1"/>
              <a:t>L’entreprise n’est pas bien organisée</a:t>
            </a:r>
          </a:p>
          <a:p>
            <a:pPr eaLnBrk="1" hangingPunct="1">
              <a:lnSpc>
                <a:spcPct val="90000"/>
              </a:lnSpc>
            </a:pPr>
            <a:r>
              <a:rPr lang="fr-FR" altLang="fr-FR" sz="1400" b="1"/>
              <a:t>L’entreprise n’a pas les profils de compétences nécessaires</a:t>
            </a:r>
          </a:p>
          <a:p>
            <a:pPr eaLnBrk="1" hangingPunct="1">
              <a:lnSpc>
                <a:spcPct val="90000"/>
              </a:lnSpc>
            </a:pPr>
            <a:r>
              <a:rPr lang="fr-FR" altLang="fr-FR" sz="1400" b="1"/>
              <a:t>L’entreprise n’a pas suffisamment de fonds propres pour sa croissance</a:t>
            </a:r>
          </a:p>
          <a:p>
            <a:pPr eaLnBrk="1" hangingPunct="1">
              <a:lnSpc>
                <a:spcPct val="90000"/>
              </a:lnSpc>
            </a:pPr>
            <a:r>
              <a:rPr lang="fr-FR" altLang="fr-FR" sz="1400" b="1"/>
              <a:t>L’entreprise ne finance pas bien son cycle d’exploitation</a:t>
            </a:r>
          </a:p>
          <a:p>
            <a:pPr eaLnBrk="1" hangingPunct="1">
              <a:lnSpc>
                <a:spcPct val="90000"/>
              </a:lnSpc>
            </a:pPr>
            <a:r>
              <a:rPr lang="fr-FR" altLang="fr-FR" sz="1400" b="1"/>
              <a:t>Le poids de l’histoire de l’entreprise bloque son évolution</a:t>
            </a:r>
          </a:p>
          <a:p>
            <a:pPr eaLnBrk="1" hangingPunct="1">
              <a:lnSpc>
                <a:spcPct val="90000"/>
              </a:lnSpc>
            </a:pPr>
            <a:r>
              <a:rPr lang="fr-FR" altLang="fr-FR" sz="1400" b="1"/>
              <a:t>L’entreprise raisonne trop « produit » et pas assez « besoin »</a:t>
            </a:r>
          </a:p>
          <a:p>
            <a:pPr eaLnBrk="1" hangingPunct="1">
              <a:lnSpc>
                <a:spcPct val="90000"/>
              </a:lnSpc>
            </a:pPr>
            <a:r>
              <a:rPr lang="fr-FR" altLang="fr-FR" sz="1400" b="1"/>
              <a:t>L’entreprise a une culture « mono produit »</a:t>
            </a:r>
          </a:p>
          <a:p>
            <a:pPr eaLnBrk="1" hangingPunct="1">
              <a:lnSpc>
                <a:spcPct val="90000"/>
              </a:lnSpc>
            </a:pPr>
            <a:r>
              <a:rPr lang="fr-FR" altLang="fr-FR" sz="1400" b="1"/>
              <a:t>L’entreprise ne sait pas développer des « services autour des produits » (servuction)</a:t>
            </a:r>
          </a:p>
          <a:p>
            <a:pPr eaLnBrk="1" hangingPunct="1">
              <a:lnSpc>
                <a:spcPct val="90000"/>
              </a:lnSpc>
            </a:pPr>
            <a:r>
              <a:rPr lang="fr-FR" altLang="fr-FR" sz="1400" b="1"/>
              <a:t>La culture familiale est mal adaptée aux marchés actuels</a:t>
            </a:r>
          </a:p>
          <a:p>
            <a:pPr eaLnBrk="1" hangingPunct="1">
              <a:lnSpc>
                <a:spcPct val="90000"/>
              </a:lnSpc>
            </a:pPr>
            <a:r>
              <a:rPr lang="fr-FR" altLang="fr-FR" sz="1400" b="1"/>
              <a:t>La personnalité du dirigeant bloque la nécessaire délégation des tâches</a:t>
            </a:r>
          </a:p>
          <a:p>
            <a:pPr eaLnBrk="1" hangingPunct="1">
              <a:lnSpc>
                <a:spcPct val="90000"/>
              </a:lnSpc>
            </a:pPr>
            <a:r>
              <a:rPr lang="fr-FR" altLang="fr-FR" sz="1400" b="1"/>
              <a:t>La nécessaire ouverture du capital n’est pas souhaitée par ses dirigeants </a:t>
            </a:r>
          </a:p>
          <a:p>
            <a:pPr eaLnBrk="1" hangingPunct="1">
              <a:lnSpc>
                <a:spcPct val="90000"/>
              </a:lnSpc>
            </a:pPr>
            <a:endParaRPr lang="fr-FR" altLang="fr-FR" sz="1400" b="1"/>
          </a:p>
        </p:txBody>
      </p:sp>
    </p:spTree>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B706672-C101-47B0-87BE-654385ED220B}"/>
              </a:ext>
            </a:extLst>
          </p:cNvPr>
          <p:cNvSpPr>
            <a:spLocks noGrp="1" noChangeArrowheads="1"/>
          </p:cNvSpPr>
          <p:nvPr>
            <p:ph type="title"/>
          </p:nvPr>
        </p:nvSpPr>
        <p:spPr>
          <a:xfrm>
            <a:off x="1524000" y="0"/>
            <a:ext cx="9144000" cy="476250"/>
          </a:xfrm>
        </p:spPr>
        <p:txBody>
          <a:bodyPr>
            <a:normAutofit fontScale="90000"/>
          </a:bodyPr>
          <a:lstStyle/>
          <a:p>
            <a:pPr>
              <a:defRPr/>
            </a:pPr>
            <a:r>
              <a:rPr lang="fr-FR" sz="3200">
                <a:solidFill>
                  <a:schemeClr val="tx1"/>
                </a:solidFill>
              </a:rPr>
              <a:t>Plan de résolution pour le diagnostic d’un cas</a:t>
            </a:r>
          </a:p>
        </p:txBody>
      </p:sp>
      <p:sp>
        <p:nvSpPr>
          <p:cNvPr id="29701" name="Text Box 4">
            <a:extLst>
              <a:ext uri="{FF2B5EF4-FFF2-40B4-BE49-F238E27FC236}">
                <a16:creationId xmlns:a16="http://schemas.microsoft.com/office/drawing/2014/main" id="{ECD48566-474B-4E76-A55D-A414A95D2399}"/>
              </a:ext>
            </a:extLst>
          </p:cNvPr>
          <p:cNvSpPr txBox="1">
            <a:spLocks noChangeArrowheads="1"/>
          </p:cNvSpPr>
          <p:nvPr/>
        </p:nvSpPr>
        <p:spPr bwMode="auto">
          <a:xfrm>
            <a:off x="1703388" y="549276"/>
            <a:ext cx="8964612" cy="633413"/>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sz="1400" b="1">
                <a:latin typeface="Rockwell Extra Bold" panose="02060903040505020403" pitchFamily="18" charset="0"/>
              </a:rPr>
              <a:t>Identité de l’entreprise</a:t>
            </a:r>
          </a:p>
          <a:p>
            <a:pPr algn="ctr" eaLnBrk="1" hangingPunct="1">
              <a:spcBef>
                <a:spcPct val="50000"/>
              </a:spcBef>
            </a:pPr>
            <a:r>
              <a:rPr lang="fr-FR" altLang="fr-FR" sz="1400" b="1">
                <a:latin typeface="Rockwell Extra Bold" panose="02060903040505020403" pitchFamily="18" charset="0"/>
              </a:rPr>
              <a:t>CA, effectif, secteur, profil du dirigeant, histoire, outil de travail, compétences</a:t>
            </a:r>
          </a:p>
        </p:txBody>
      </p:sp>
      <p:sp>
        <p:nvSpPr>
          <p:cNvPr id="29702" name="Oval 5">
            <a:extLst>
              <a:ext uri="{FF2B5EF4-FFF2-40B4-BE49-F238E27FC236}">
                <a16:creationId xmlns:a16="http://schemas.microsoft.com/office/drawing/2014/main" id="{380468A3-F2A0-48CA-A2D4-6083CD7D65EC}"/>
              </a:ext>
            </a:extLst>
          </p:cNvPr>
          <p:cNvSpPr>
            <a:spLocks noChangeArrowheads="1"/>
          </p:cNvSpPr>
          <p:nvPr/>
        </p:nvSpPr>
        <p:spPr bwMode="auto">
          <a:xfrm>
            <a:off x="4656138" y="1412876"/>
            <a:ext cx="2736850" cy="720725"/>
          </a:xfrm>
          <a:prstGeom prst="ellipse">
            <a:avLst/>
          </a:prstGeom>
          <a:noFill/>
          <a:ln w="9525">
            <a:solidFill>
              <a:srgbClr val="0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sz="1400">
                <a:latin typeface="Rockwell Extra Bold" panose="02060903040505020403" pitchFamily="18" charset="0"/>
              </a:rPr>
              <a:t>Des symptômes</a:t>
            </a:r>
          </a:p>
          <a:p>
            <a:pPr algn="ctr" eaLnBrk="1" hangingPunct="1"/>
            <a:r>
              <a:rPr lang="fr-FR" altLang="fr-FR" sz="1400">
                <a:latin typeface="Rockwell Extra Bold" panose="02060903040505020403" pitchFamily="18" charset="0"/>
              </a:rPr>
              <a:t>Aux problématiques</a:t>
            </a:r>
          </a:p>
        </p:txBody>
      </p:sp>
      <p:sp>
        <p:nvSpPr>
          <p:cNvPr id="29703" name="Text Box 7">
            <a:extLst>
              <a:ext uri="{FF2B5EF4-FFF2-40B4-BE49-F238E27FC236}">
                <a16:creationId xmlns:a16="http://schemas.microsoft.com/office/drawing/2014/main" id="{9FCC0BB0-6475-4854-A9E8-799F9A7AFDB6}"/>
              </a:ext>
            </a:extLst>
          </p:cNvPr>
          <p:cNvSpPr txBox="1">
            <a:spLocks noChangeArrowheads="1"/>
          </p:cNvSpPr>
          <p:nvPr/>
        </p:nvSpPr>
        <p:spPr bwMode="auto">
          <a:xfrm>
            <a:off x="1919289" y="2349500"/>
            <a:ext cx="3457575" cy="1271588"/>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sz="1400">
                <a:latin typeface="Rockwell Extra Bold" panose="02060903040505020403" pitchFamily="18" charset="0"/>
              </a:rPr>
              <a:t>Diagnostic Interne :</a:t>
            </a:r>
          </a:p>
          <a:p>
            <a:pPr eaLnBrk="1" hangingPunct="1">
              <a:spcBef>
                <a:spcPct val="50000"/>
              </a:spcBef>
              <a:buFontTx/>
              <a:buChar char="-"/>
            </a:pPr>
            <a:r>
              <a:rPr lang="fr-FR" altLang="fr-FR" sz="1400">
                <a:latin typeface="Rockwell Extra Bold" panose="02060903040505020403" pitchFamily="18" charset="0"/>
              </a:rPr>
              <a:t> Carré financier</a:t>
            </a:r>
          </a:p>
          <a:p>
            <a:pPr eaLnBrk="1" hangingPunct="1">
              <a:spcBef>
                <a:spcPct val="50000"/>
              </a:spcBef>
              <a:buFontTx/>
              <a:buChar char="-"/>
            </a:pPr>
            <a:r>
              <a:rPr lang="fr-FR" altLang="fr-FR" sz="1400">
                <a:latin typeface="Rockwell Extra Bold" panose="02060903040505020403" pitchFamily="18" charset="0"/>
              </a:rPr>
              <a:t> Portefeuille d’activités</a:t>
            </a:r>
          </a:p>
          <a:p>
            <a:pPr eaLnBrk="1" hangingPunct="1">
              <a:spcBef>
                <a:spcPct val="50000"/>
              </a:spcBef>
              <a:buFontTx/>
              <a:buChar char="-"/>
            </a:pPr>
            <a:r>
              <a:rPr lang="fr-FR" altLang="fr-FR" sz="1400">
                <a:latin typeface="Rockwell Extra Bold" panose="02060903040505020403" pitchFamily="18" charset="0"/>
              </a:rPr>
              <a:t>Valeur ajoutée et FCS (VRIO)</a:t>
            </a:r>
          </a:p>
        </p:txBody>
      </p:sp>
      <p:sp>
        <p:nvSpPr>
          <p:cNvPr id="29704" name="Text Box 8">
            <a:extLst>
              <a:ext uri="{FF2B5EF4-FFF2-40B4-BE49-F238E27FC236}">
                <a16:creationId xmlns:a16="http://schemas.microsoft.com/office/drawing/2014/main" id="{F184B1B1-7885-41E2-9846-0F92ED9D6064}"/>
              </a:ext>
            </a:extLst>
          </p:cNvPr>
          <p:cNvSpPr txBox="1">
            <a:spLocks noChangeArrowheads="1"/>
          </p:cNvSpPr>
          <p:nvPr/>
        </p:nvSpPr>
        <p:spPr bwMode="auto">
          <a:xfrm>
            <a:off x="6527801" y="2349500"/>
            <a:ext cx="3457575" cy="1271588"/>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sz="1400">
                <a:latin typeface="Rockwell Extra Bold" panose="02060903040505020403" pitchFamily="18" charset="0"/>
              </a:rPr>
              <a:t>Diagnostic externe :</a:t>
            </a:r>
          </a:p>
          <a:p>
            <a:pPr eaLnBrk="1" hangingPunct="1">
              <a:spcBef>
                <a:spcPct val="50000"/>
              </a:spcBef>
              <a:buFontTx/>
              <a:buChar char="-"/>
            </a:pPr>
            <a:r>
              <a:rPr lang="fr-FR" altLang="fr-FR" sz="1400">
                <a:latin typeface="Rockwell Extra Bold" panose="02060903040505020403" pitchFamily="18" charset="0"/>
              </a:rPr>
              <a:t> Macro-environnement</a:t>
            </a:r>
          </a:p>
          <a:p>
            <a:pPr eaLnBrk="1" hangingPunct="1">
              <a:spcBef>
                <a:spcPct val="50000"/>
              </a:spcBef>
              <a:buFontTx/>
              <a:buChar char="-"/>
            </a:pPr>
            <a:r>
              <a:rPr lang="fr-FR" altLang="fr-FR" sz="1400">
                <a:latin typeface="Rockwell Extra Bold" panose="02060903040505020403" pitchFamily="18" charset="0"/>
              </a:rPr>
              <a:t> Rivalité élargie</a:t>
            </a:r>
          </a:p>
          <a:p>
            <a:pPr eaLnBrk="1" hangingPunct="1">
              <a:spcBef>
                <a:spcPct val="50000"/>
              </a:spcBef>
              <a:buFontTx/>
              <a:buChar char="-"/>
            </a:pPr>
            <a:r>
              <a:rPr lang="fr-FR" altLang="fr-FR" sz="1400">
                <a:latin typeface="Rockwell Extra Bold" panose="02060903040505020403" pitchFamily="18" charset="0"/>
              </a:rPr>
              <a:t>Profil concurrentiel</a:t>
            </a:r>
          </a:p>
        </p:txBody>
      </p:sp>
      <p:sp>
        <p:nvSpPr>
          <p:cNvPr id="29705" name="AutoShape 9">
            <a:extLst>
              <a:ext uri="{FF2B5EF4-FFF2-40B4-BE49-F238E27FC236}">
                <a16:creationId xmlns:a16="http://schemas.microsoft.com/office/drawing/2014/main" id="{5A97B3E2-F943-479F-BC64-6A5DB28A9B8D}"/>
              </a:ext>
            </a:extLst>
          </p:cNvPr>
          <p:cNvSpPr>
            <a:spLocks noChangeArrowheads="1"/>
          </p:cNvSpPr>
          <p:nvPr/>
        </p:nvSpPr>
        <p:spPr bwMode="auto">
          <a:xfrm>
            <a:off x="4440239" y="3860800"/>
            <a:ext cx="2663825" cy="431800"/>
          </a:xfrm>
          <a:prstGeom prst="hexagon">
            <a:avLst>
              <a:gd name="adj" fmla="val 154228"/>
              <a:gd name="vf" fmla="val 115470"/>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a:latin typeface="Arial Black" panose="020B0A04020102020204" pitchFamily="34" charset="0"/>
              </a:rPr>
              <a:t>Alternatives</a:t>
            </a:r>
          </a:p>
        </p:txBody>
      </p:sp>
      <p:sp>
        <p:nvSpPr>
          <p:cNvPr id="29706" name="Text Box 10">
            <a:extLst>
              <a:ext uri="{FF2B5EF4-FFF2-40B4-BE49-F238E27FC236}">
                <a16:creationId xmlns:a16="http://schemas.microsoft.com/office/drawing/2014/main" id="{0F859A59-7C78-4E45-B346-AB077D51C1F1}"/>
              </a:ext>
            </a:extLst>
          </p:cNvPr>
          <p:cNvSpPr txBox="1">
            <a:spLocks noChangeArrowheads="1"/>
          </p:cNvSpPr>
          <p:nvPr/>
        </p:nvSpPr>
        <p:spPr bwMode="auto">
          <a:xfrm>
            <a:off x="2351088" y="4437064"/>
            <a:ext cx="1441450" cy="376237"/>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Scénario 1</a:t>
            </a:r>
          </a:p>
        </p:txBody>
      </p:sp>
      <p:sp>
        <p:nvSpPr>
          <p:cNvPr id="29707" name="Text Box 11">
            <a:extLst>
              <a:ext uri="{FF2B5EF4-FFF2-40B4-BE49-F238E27FC236}">
                <a16:creationId xmlns:a16="http://schemas.microsoft.com/office/drawing/2014/main" id="{33D56078-DB10-4E6C-AD19-FE3DEA416B36}"/>
              </a:ext>
            </a:extLst>
          </p:cNvPr>
          <p:cNvSpPr txBox="1">
            <a:spLocks noChangeArrowheads="1"/>
          </p:cNvSpPr>
          <p:nvPr/>
        </p:nvSpPr>
        <p:spPr bwMode="auto">
          <a:xfrm>
            <a:off x="5159375" y="4437064"/>
            <a:ext cx="1441450" cy="376237"/>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Scénario 2</a:t>
            </a:r>
          </a:p>
        </p:txBody>
      </p:sp>
      <p:sp>
        <p:nvSpPr>
          <p:cNvPr id="29708" name="Text Box 12">
            <a:extLst>
              <a:ext uri="{FF2B5EF4-FFF2-40B4-BE49-F238E27FC236}">
                <a16:creationId xmlns:a16="http://schemas.microsoft.com/office/drawing/2014/main" id="{0E5F1FC6-EC50-4B51-9755-691C17808581}"/>
              </a:ext>
            </a:extLst>
          </p:cNvPr>
          <p:cNvSpPr txBox="1">
            <a:spLocks noChangeArrowheads="1"/>
          </p:cNvSpPr>
          <p:nvPr/>
        </p:nvSpPr>
        <p:spPr bwMode="auto">
          <a:xfrm>
            <a:off x="7391400" y="4437064"/>
            <a:ext cx="1441450" cy="376237"/>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Scénario 3</a:t>
            </a:r>
          </a:p>
        </p:txBody>
      </p:sp>
      <p:sp>
        <p:nvSpPr>
          <p:cNvPr id="29709" name="Oval 13">
            <a:extLst>
              <a:ext uri="{FF2B5EF4-FFF2-40B4-BE49-F238E27FC236}">
                <a16:creationId xmlns:a16="http://schemas.microsoft.com/office/drawing/2014/main" id="{1A879550-8129-458F-AF00-72E659447AB5}"/>
              </a:ext>
            </a:extLst>
          </p:cNvPr>
          <p:cNvSpPr>
            <a:spLocks noChangeArrowheads="1"/>
          </p:cNvSpPr>
          <p:nvPr/>
        </p:nvSpPr>
        <p:spPr bwMode="auto">
          <a:xfrm>
            <a:off x="5375276" y="4941888"/>
            <a:ext cx="1152525" cy="360362"/>
          </a:xfrm>
          <a:prstGeom prst="ellipse">
            <a:avLst/>
          </a:prstGeom>
          <a:noFill/>
          <a:ln w="9525">
            <a:solidFill>
              <a:srgbClr val="0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b="1"/>
              <a:t>CHOIX</a:t>
            </a:r>
          </a:p>
        </p:txBody>
      </p:sp>
      <p:sp>
        <p:nvSpPr>
          <p:cNvPr id="29710" name="Text Box 14">
            <a:extLst>
              <a:ext uri="{FF2B5EF4-FFF2-40B4-BE49-F238E27FC236}">
                <a16:creationId xmlns:a16="http://schemas.microsoft.com/office/drawing/2014/main" id="{14CFB998-37C6-47DC-A118-1FB36AF02AE8}"/>
              </a:ext>
            </a:extLst>
          </p:cNvPr>
          <p:cNvSpPr txBox="1">
            <a:spLocks noChangeArrowheads="1"/>
          </p:cNvSpPr>
          <p:nvPr/>
        </p:nvSpPr>
        <p:spPr bwMode="auto">
          <a:xfrm>
            <a:off x="2351088" y="5445125"/>
            <a:ext cx="7561262" cy="376238"/>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Définition d’objectifs commerciaux et financiers</a:t>
            </a:r>
          </a:p>
        </p:txBody>
      </p:sp>
      <p:sp>
        <p:nvSpPr>
          <p:cNvPr id="29711" name="Text Box 15">
            <a:extLst>
              <a:ext uri="{FF2B5EF4-FFF2-40B4-BE49-F238E27FC236}">
                <a16:creationId xmlns:a16="http://schemas.microsoft.com/office/drawing/2014/main" id="{1E11B4C3-D455-4268-B0E1-B1A158F66677}"/>
              </a:ext>
            </a:extLst>
          </p:cNvPr>
          <p:cNvSpPr txBox="1">
            <a:spLocks noChangeArrowheads="1"/>
          </p:cNvSpPr>
          <p:nvPr/>
        </p:nvSpPr>
        <p:spPr bwMode="auto">
          <a:xfrm>
            <a:off x="2351088" y="5949950"/>
            <a:ext cx="7561262" cy="376238"/>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Nouvelle politique commerciale Modification dans l’organisation</a:t>
            </a:r>
          </a:p>
        </p:txBody>
      </p:sp>
      <p:sp>
        <p:nvSpPr>
          <p:cNvPr id="29712" name="Text Box 16">
            <a:extLst>
              <a:ext uri="{FF2B5EF4-FFF2-40B4-BE49-F238E27FC236}">
                <a16:creationId xmlns:a16="http://schemas.microsoft.com/office/drawing/2014/main" id="{FF7B9D8D-FFAA-4FB5-83B1-BE7BF9984A1A}"/>
              </a:ext>
            </a:extLst>
          </p:cNvPr>
          <p:cNvSpPr txBox="1">
            <a:spLocks noChangeArrowheads="1"/>
          </p:cNvSpPr>
          <p:nvPr/>
        </p:nvSpPr>
        <p:spPr bwMode="auto">
          <a:xfrm>
            <a:off x="2351088" y="6481764"/>
            <a:ext cx="7561262" cy="376237"/>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Calendrier de mise en œuvre Estimation du compte de résultat</a:t>
            </a:r>
          </a:p>
        </p:txBody>
      </p:sp>
      <p:sp>
        <p:nvSpPr>
          <p:cNvPr id="29713" name="Line 17">
            <a:extLst>
              <a:ext uri="{FF2B5EF4-FFF2-40B4-BE49-F238E27FC236}">
                <a16:creationId xmlns:a16="http://schemas.microsoft.com/office/drawing/2014/main" id="{28B6B280-3622-4A8F-AE86-144218C7DAA9}"/>
              </a:ext>
            </a:extLst>
          </p:cNvPr>
          <p:cNvSpPr>
            <a:spLocks noChangeShapeType="1"/>
          </p:cNvSpPr>
          <p:nvPr/>
        </p:nvSpPr>
        <p:spPr bwMode="auto">
          <a:xfrm>
            <a:off x="6024563" y="1196975"/>
            <a:ext cx="0" cy="21590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14" name="Line 18">
            <a:extLst>
              <a:ext uri="{FF2B5EF4-FFF2-40B4-BE49-F238E27FC236}">
                <a16:creationId xmlns:a16="http://schemas.microsoft.com/office/drawing/2014/main" id="{FF75928F-CD84-4705-87C7-202822DAF1C8}"/>
              </a:ext>
            </a:extLst>
          </p:cNvPr>
          <p:cNvSpPr>
            <a:spLocks noChangeShapeType="1"/>
          </p:cNvSpPr>
          <p:nvPr/>
        </p:nvSpPr>
        <p:spPr bwMode="auto">
          <a:xfrm flipH="1">
            <a:off x="3503614" y="2133600"/>
            <a:ext cx="2447925" cy="21590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15" name="Line 19">
            <a:extLst>
              <a:ext uri="{FF2B5EF4-FFF2-40B4-BE49-F238E27FC236}">
                <a16:creationId xmlns:a16="http://schemas.microsoft.com/office/drawing/2014/main" id="{92C1F359-3491-40A0-A8AA-2F33D6A9AEF7}"/>
              </a:ext>
            </a:extLst>
          </p:cNvPr>
          <p:cNvSpPr>
            <a:spLocks noChangeShapeType="1"/>
          </p:cNvSpPr>
          <p:nvPr/>
        </p:nvSpPr>
        <p:spPr bwMode="auto">
          <a:xfrm>
            <a:off x="5951538" y="2133600"/>
            <a:ext cx="2305050" cy="21590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16" name="Line 20">
            <a:extLst>
              <a:ext uri="{FF2B5EF4-FFF2-40B4-BE49-F238E27FC236}">
                <a16:creationId xmlns:a16="http://schemas.microsoft.com/office/drawing/2014/main" id="{5E4100CD-518C-4081-86A6-6103E8599B97}"/>
              </a:ext>
            </a:extLst>
          </p:cNvPr>
          <p:cNvSpPr>
            <a:spLocks noChangeShapeType="1"/>
          </p:cNvSpPr>
          <p:nvPr/>
        </p:nvSpPr>
        <p:spPr bwMode="auto">
          <a:xfrm>
            <a:off x="3503613" y="3644900"/>
            <a:ext cx="2305050" cy="21590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17" name="Line 21">
            <a:extLst>
              <a:ext uri="{FF2B5EF4-FFF2-40B4-BE49-F238E27FC236}">
                <a16:creationId xmlns:a16="http://schemas.microsoft.com/office/drawing/2014/main" id="{4B35C53D-78CB-4A1B-8BE7-14F629EA73DC}"/>
              </a:ext>
            </a:extLst>
          </p:cNvPr>
          <p:cNvSpPr>
            <a:spLocks noChangeShapeType="1"/>
          </p:cNvSpPr>
          <p:nvPr/>
        </p:nvSpPr>
        <p:spPr bwMode="auto">
          <a:xfrm flipH="1">
            <a:off x="5880101" y="3644900"/>
            <a:ext cx="2303463" cy="21590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18" name="Line 22">
            <a:extLst>
              <a:ext uri="{FF2B5EF4-FFF2-40B4-BE49-F238E27FC236}">
                <a16:creationId xmlns:a16="http://schemas.microsoft.com/office/drawing/2014/main" id="{4735E8DF-81A7-421E-8FBC-177D2FDF1374}"/>
              </a:ext>
            </a:extLst>
          </p:cNvPr>
          <p:cNvSpPr>
            <a:spLocks noChangeShapeType="1"/>
          </p:cNvSpPr>
          <p:nvPr/>
        </p:nvSpPr>
        <p:spPr bwMode="auto">
          <a:xfrm flipH="1">
            <a:off x="3216276" y="4076700"/>
            <a:ext cx="1223963" cy="0"/>
          </a:xfrm>
          <a:prstGeom prst="line">
            <a:avLst/>
          </a:prstGeom>
          <a:noFill/>
          <a:ln w="9525">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19" name="Line 23">
            <a:extLst>
              <a:ext uri="{FF2B5EF4-FFF2-40B4-BE49-F238E27FC236}">
                <a16:creationId xmlns:a16="http://schemas.microsoft.com/office/drawing/2014/main" id="{08DFCDD1-D5DA-4DFD-82FB-97D1E3CBF499}"/>
              </a:ext>
            </a:extLst>
          </p:cNvPr>
          <p:cNvSpPr>
            <a:spLocks noChangeShapeType="1"/>
          </p:cNvSpPr>
          <p:nvPr/>
        </p:nvSpPr>
        <p:spPr bwMode="auto">
          <a:xfrm>
            <a:off x="3216275" y="4076701"/>
            <a:ext cx="0" cy="36036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0" name="Line 24">
            <a:extLst>
              <a:ext uri="{FF2B5EF4-FFF2-40B4-BE49-F238E27FC236}">
                <a16:creationId xmlns:a16="http://schemas.microsoft.com/office/drawing/2014/main" id="{49D91831-D252-447C-A2A3-9866481B3467}"/>
              </a:ext>
            </a:extLst>
          </p:cNvPr>
          <p:cNvSpPr>
            <a:spLocks noChangeShapeType="1"/>
          </p:cNvSpPr>
          <p:nvPr/>
        </p:nvSpPr>
        <p:spPr bwMode="auto">
          <a:xfrm>
            <a:off x="7104063" y="4076700"/>
            <a:ext cx="863600" cy="0"/>
          </a:xfrm>
          <a:prstGeom prst="line">
            <a:avLst/>
          </a:prstGeom>
          <a:noFill/>
          <a:ln w="9525">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1" name="Line 25">
            <a:extLst>
              <a:ext uri="{FF2B5EF4-FFF2-40B4-BE49-F238E27FC236}">
                <a16:creationId xmlns:a16="http://schemas.microsoft.com/office/drawing/2014/main" id="{06249613-F5C5-4D02-A788-FA6DF5DB89A7}"/>
              </a:ext>
            </a:extLst>
          </p:cNvPr>
          <p:cNvSpPr>
            <a:spLocks noChangeShapeType="1"/>
          </p:cNvSpPr>
          <p:nvPr/>
        </p:nvSpPr>
        <p:spPr bwMode="auto">
          <a:xfrm>
            <a:off x="7967663" y="4076701"/>
            <a:ext cx="0" cy="36036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2" name="Line 27">
            <a:extLst>
              <a:ext uri="{FF2B5EF4-FFF2-40B4-BE49-F238E27FC236}">
                <a16:creationId xmlns:a16="http://schemas.microsoft.com/office/drawing/2014/main" id="{E6FE7C19-BC59-4BB1-9E55-234B528585DB}"/>
              </a:ext>
            </a:extLst>
          </p:cNvPr>
          <p:cNvSpPr>
            <a:spLocks noChangeShapeType="1"/>
          </p:cNvSpPr>
          <p:nvPr/>
        </p:nvSpPr>
        <p:spPr bwMode="auto">
          <a:xfrm>
            <a:off x="5880100" y="4292601"/>
            <a:ext cx="0" cy="14446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3" name="Line 28">
            <a:extLst>
              <a:ext uri="{FF2B5EF4-FFF2-40B4-BE49-F238E27FC236}">
                <a16:creationId xmlns:a16="http://schemas.microsoft.com/office/drawing/2014/main" id="{E8BF12A8-C841-4AB9-AC6F-19A9AF1726CB}"/>
              </a:ext>
            </a:extLst>
          </p:cNvPr>
          <p:cNvSpPr>
            <a:spLocks noChangeShapeType="1"/>
          </p:cNvSpPr>
          <p:nvPr/>
        </p:nvSpPr>
        <p:spPr bwMode="auto">
          <a:xfrm>
            <a:off x="5880100" y="4797426"/>
            <a:ext cx="0" cy="14446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4" name="Line 29">
            <a:extLst>
              <a:ext uri="{FF2B5EF4-FFF2-40B4-BE49-F238E27FC236}">
                <a16:creationId xmlns:a16="http://schemas.microsoft.com/office/drawing/2014/main" id="{F1A57D08-85CE-4A33-A518-3EE8FA7D01A9}"/>
              </a:ext>
            </a:extLst>
          </p:cNvPr>
          <p:cNvSpPr>
            <a:spLocks noChangeShapeType="1"/>
          </p:cNvSpPr>
          <p:nvPr/>
        </p:nvSpPr>
        <p:spPr bwMode="auto">
          <a:xfrm>
            <a:off x="3287713" y="4797426"/>
            <a:ext cx="2087562" cy="36036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5" name="Line 30">
            <a:extLst>
              <a:ext uri="{FF2B5EF4-FFF2-40B4-BE49-F238E27FC236}">
                <a16:creationId xmlns:a16="http://schemas.microsoft.com/office/drawing/2014/main" id="{5AAE49F3-5D06-4B4C-B5D2-E433926E8A0D}"/>
              </a:ext>
            </a:extLst>
          </p:cNvPr>
          <p:cNvSpPr>
            <a:spLocks noChangeShapeType="1"/>
          </p:cNvSpPr>
          <p:nvPr/>
        </p:nvSpPr>
        <p:spPr bwMode="auto">
          <a:xfrm flipH="1">
            <a:off x="6527801" y="4797425"/>
            <a:ext cx="1439863" cy="43180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6" name="Line 31">
            <a:extLst>
              <a:ext uri="{FF2B5EF4-FFF2-40B4-BE49-F238E27FC236}">
                <a16:creationId xmlns:a16="http://schemas.microsoft.com/office/drawing/2014/main" id="{796E0536-605E-4998-9935-A2F33CF34ED9}"/>
              </a:ext>
            </a:extLst>
          </p:cNvPr>
          <p:cNvSpPr>
            <a:spLocks noChangeShapeType="1"/>
          </p:cNvSpPr>
          <p:nvPr/>
        </p:nvSpPr>
        <p:spPr bwMode="auto">
          <a:xfrm>
            <a:off x="5880100" y="5300663"/>
            <a:ext cx="0" cy="144462"/>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7" name="Line 32">
            <a:extLst>
              <a:ext uri="{FF2B5EF4-FFF2-40B4-BE49-F238E27FC236}">
                <a16:creationId xmlns:a16="http://schemas.microsoft.com/office/drawing/2014/main" id="{3AAEC154-6BF4-4B7F-8519-7BFCE94AC705}"/>
              </a:ext>
            </a:extLst>
          </p:cNvPr>
          <p:cNvSpPr>
            <a:spLocks noChangeShapeType="1"/>
          </p:cNvSpPr>
          <p:nvPr/>
        </p:nvSpPr>
        <p:spPr bwMode="auto">
          <a:xfrm>
            <a:off x="5880100" y="5805488"/>
            <a:ext cx="0" cy="144462"/>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9728" name="Line 33">
            <a:extLst>
              <a:ext uri="{FF2B5EF4-FFF2-40B4-BE49-F238E27FC236}">
                <a16:creationId xmlns:a16="http://schemas.microsoft.com/office/drawing/2014/main" id="{AA9FFF33-A279-472E-BB87-04BBC3A54CE5}"/>
              </a:ext>
            </a:extLst>
          </p:cNvPr>
          <p:cNvSpPr>
            <a:spLocks noChangeShapeType="1"/>
          </p:cNvSpPr>
          <p:nvPr/>
        </p:nvSpPr>
        <p:spPr bwMode="auto">
          <a:xfrm>
            <a:off x="5880100" y="6308726"/>
            <a:ext cx="0" cy="14446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a:extLst>
              <a:ext uri="{FF2B5EF4-FFF2-40B4-BE49-F238E27FC236}">
                <a16:creationId xmlns:a16="http://schemas.microsoft.com/office/drawing/2014/main" id="{0807D4B4-4348-4149-9A7C-D001CC790AC3}"/>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Justifier son diagnostic</a:t>
            </a:r>
          </a:p>
        </p:txBody>
      </p:sp>
      <p:sp>
        <p:nvSpPr>
          <p:cNvPr id="77"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79" name="Rectangle 78">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25" name="Rectangle 3">
            <a:extLst>
              <a:ext uri="{FF2B5EF4-FFF2-40B4-BE49-F238E27FC236}">
                <a16:creationId xmlns:a16="http://schemas.microsoft.com/office/drawing/2014/main" id="{DAA605CF-3D1D-4F78-A727-639052981B5F}"/>
              </a:ext>
            </a:extLst>
          </p:cNvPr>
          <p:cNvGraphicFramePr>
            <a:graphicFrameLocks noGrp="1"/>
          </p:cNvGraphicFramePr>
          <p:nvPr>
            <p:ph idx="1"/>
            <p:extLst>
              <p:ext uri="{D42A27DB-BD31-4B8C-83A1-F6EECF244321}">
                <p14:modId xmlns:p14="http://schemas.microsoft.com/office/powerpoint/2010/main" val="119602948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531E8EFF-9847-4CB4-9471-E26FF132B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6" name="Rectangle 75">
            <a:extLst>
              <a:ext uri="{FF2B5EF4-FFF2-40B4-BE49-F238E27FC236}">
                <a16:creationId xmlns:a16="http://schemas.microsoft.com/office/drawing/2014/main" id="{8ABCA228-CE68-4A47-BBE7-831947D51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261BAD88-17FB-40F9-8E71-FAF08820A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92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00EF42FA-8F66-4A4F-B7D8-7A25C118F9E8}"/>
              </a:ext>
            </a:extLst>
          </p:cNvPr>
          <p:cNvSpPr>
            <a:spLocks noGrp="1" noChangeArrowheads="1"/>
          </p:cNvSpPr>
          <p:nvPr>
            <p:ph type="title"/>
          </p:nvPr>
        </p:nvSpPr>
        <p:spPr>
          <a:xfrm>
            <a:off x="9392813" y="3101093"/>
            <a:ext cx="2454052" cy="3029344"/>
          </a:xfrm>
        </p:spPr>
        <p:txBody>
          <a:bodyPr>
            <a:normAutofit/>
          </a:bodyPr>
          <a:lstStyle/>
          <a:p>
            <a:pPr>
              <a:defRPr/>
            </a:pPr>
            <a:r>
              <a:rPr lang="fr-FR" sz="3200">
                <a:solidFill>
                  <a:schemeClr val="bg1"/>
                </a:solidFill>
              </a:rPr>
              <a:t>Qu’est ce que la stratégie ?</a:t>
            </a:r>
          </a:p>
        </p:txBody>
      </p:sp>
      <p:sp>
        <p:nvSpPr>
          <p:cNvPr id="80" name="Freeform: Shape 79">
            <a:extLst>
              <a:ext uri="{FF2B5EF4-FFF2-40B4-BE49-F238E27FC236}">
                <a16:creationId xmlns:a16="http://schemas.microsoft.com/office/drawing/2014/main" id="{660B7CD1-5C7F-4FF4-9B0A-36FD1B61C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132921" y="3187343"/>
            <a:ext cx="1105119" cy="506624"/>
          </a:xfrm>
          <a:custGeom>
            <a:avLst/>
            <a:gdLst>
              <a:gd name="connsiteX0" fmla="*/ 0 w 1105119"/>
              <a:gd name="connsiteY0" fmla="*/ 506624 h 506624"/>
              <a:gd name="connsiteX1" fmla="*/ 759132 w 1105119"/>
              <a:gd name="connsiteY1" fmla="*/ 505572 h 506624"/>
              <a:gd name="connsiteX2" fmla="*/ 849827 w 1105119"/>
              <a:gd name="connsiteY2" fmla="*/ 505572 h 506624"/>
              <a:gd name="connsiteX3" fmla="*/ 864083 w 1105119"/>
              <a:gd name="connsiteY3" fmla="*/ 500804 h 506624"/>
              <a:gd name="connsiteX4" fmla="*/ 869065 w 1105119"/>
              <a:gd name="connsiteY4" fmla="*/ 496035 h 506624"/>
              <a:gd name="connsiteX5" fmla="*/ 1098034 w 1105119"/>
              <a:gd name="connsiteY5" fmla="*/ 267092 h 506624"/>
              <a:gd name="connsiteX6" fmla="*/ 1098034 w 1105119"/>
              <a:gd name="connsiteY6" fmla="*/ 238480 h 506624"/>
              <a:gd name="connsiteX7" fmla="*/ 869065 w 1105119"/>
              <a:gd name="connsiteY7" fmla="*/ 9537 h 506624"/>
              <a:gd name="connsiteX8" fmla="*/ 864083 w 1105119"/>
              <a:gd name="connsiteY8" fmla="*/ 4769 h 506624"/>
              <a:gd name="connsiteX9" fmla="*/ 849827 w 1105119"/>
              <a:gd name="connsiteY9" fmla="*/ 0 h 506624"/>
              <a:gd name="connsiteX10" fmla="*/ 759132 w 1105119"/>
              <a:gd name="connsiteY10" fmla="*/ 0 h 506624"/>
              <a:gd name="connsiteX11" fmla="*/ 0 w 1105119"/>
              <a:gd name="connsiteY11" fmla="*/ 2157 h 50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5119" h="506624">
                <a:moveTo>
                  <a:pt x="0" y="506624"/>
                </a:moveTo>
                <a:lnTo>
                  <a:pt x="759132" y="505572"/>
                </a:lnTo>
                <a:lnTo>
                  <a:pt x="849827" y="505572"/>
                </a:lnTo>
                <a:cubicBezTo>
                  <a:pt x="854636" y="505572"/>
                  <a:pt x="859446" y="500804"/>
                  <a:pt x="864083" y="500804"/>
                </a:cubicBezTo>
                <a:cubicBezTo>
                  <a:pt x="864083" y="496035"/>
                  <a:pt x="869065" y="496035"/>
                  <a:pt x="869065" y="496035"/>
                </a:cubicBezTo>
                <a:lnTo>
                  <a:pt x="1098034" y="267092"/>
                </a:lnTo>
                <a:cubicBezTo>
                  <a:pt x="1107481" y="257555"/>
                  <a:pt x="1107481" y="248018"/>
                  <a:pt x="1098034" y="238480"/>
                </a:cubicBezTo>
                <a:lnTo>
                  <a:pt x="869065" y="9537"/>
                </a:lnTo>
                <a:cubicBezTo>
                  <a:pt x="867519" y="7914"/>
                  <a:pt x="865629" y="6392"/>
                  <a:pt x="864083" y="4769"/>
                </a:cubicBezTo>
                <a:cubicBezTo>
                  <a:pt x="859446" y="0"/>
                  <a:pt x="854636" y="0"/>
                  <a:pt x="849827" y="0"/>
                </a:cubicBezTo>
                <a:lnTo>
                  <a:pt x="759132" y="0"/>
                </a:lnTo>
                <a:lnTo>
                  <a:pt x="0" y="2157"/>
                </a:lnTo>
                <a:close/>
              </a:path>
            </a:pathLst>
          </a:custGeom>
          <a:solidFill>
            <a:schemeClr val="accent1"/>
          </a:solidFill>
          <a:ln>
            <a:noFill/>
          </a:ln>
        </p:spPr>
      </p:sp>
      <p:graphicFrame>
        <p:nvGraphicFramePr>
          <p:cNvPr id="5125" name="Rectangle 3">
            <a:extLst>
              <a:ext uri="{FF2B5EF4-FFF2-40B4-BE49-F238E27FC236}">
                <a16:creationId xmlns:a16="http://schemas.microsoft.com/office/drawing/2014/main" id="{26F00005-4D30-4290-865C-2E5A051B060D}"/>
              </a:ext>
            </a:extLst>
          </p:cNvPr>
          <p:cNvGraphicFramePr>
            <a:graphicFrameLocks noGrp="1"/>
          </p:cNvGraphicFramePr>
          <p:nvPr>
            <p:ph idx="1"/>
            <p:extLst>
              <p:ext uri="{D42A27DB-BD31-4B8C-83A1-F6EECF244321}">
                <p14:modId xmlns:p14="http://schemas.microsoft.com/office/powerpoint/2010/main" val="2509382261"/>
              </p:ext>
            </p:extLst>
          </p:nvPr>
        </p:nvGraphicFramePr>
        <p:xfrm>
          <a:off x="6164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9740FF6-35E3-404F-A155-F8B491BBED51}"/>
              </a:ext>
            </a:extLst>
          </p:cNvPr>
          <p:cNvSpPr>
            <a:spLocks noGrp="1" noChangeArrowheads="1"/>
          </p:cNvSpPr>
          <p:nvPr>
            <p:ph type="title"/>
          </p:nvPr>
        </p:nvSpPr>
        <p:spPr>
          <a:xfrm>
            <a:off x="1981200" y="274639"/>
            <a:ext cx="8229600" cy="346075"/>
          </a:xfrm>
        </p:spPr>
        <p:txBody>
          <a:bodyPr>
            <a:normAutofit fontScale="90000"/>
          </a:bodyPr>
          <a:lstStyle/>
          <a:p>
            <a:pPr>
              <a:defRPr/>
            </a:pPr>
            <a:r>
              <a:rPr lang="fr-FR"/>
              <a:t>Utiliser les outils d’analyse stratégique</a:t>
            </a:r>
          </a:p>
        </p:txBody>
      </p:sp>
      <p:graphicFrame>
        <p:nvGraphicFramePr>
          <p:cNvPr id="14371" name="Group 35">
            <a:extLst>
              <a:ext uri="{FF2B5EF4-FFF2-40B4-BE49-F238E27FC236}">
                <a16:creationId xmlns:a16="http://schemas.microsoft.com/office/drawing/2014/main" id="{76197C08-A581-462D-A0D1-A20A214A7A3E}"/>
              </a:ext>
            </a:extLst>
          </p:cNvPr>
          <p:cNvGraphicFramePr>
            <a:graphicFrameLocks noGrp="1"/>
          </p:cNvGraphicFramePr>
          <p:nvPr>
            <p:ph type="tbl" idx="1"/>
          </p:nvPr>
        </p:nvGraphicFramePr>
        <p:xfrm>
          <a:off x="1774826" y="1052514"/>
          <a:ext cx="8569325" cy="5329238"/>
        </p:xfrm>
        <a:graphic>
          <a:graphicData uri="http://schemas.openxmlformats.org/drawingml/2006/table">
            <a:tbl>
              <a:tblPr/>
              <a:tblGrid>
                <a:gridCol w="2001838">
                  <a:extLst>
                    <a:ext uri="{9D8B030D-6E8A-4147-A177-3AD203B41FA5}">
                      <a16:colId xmlns:a16="http://schemas.microsoft.com/office/drawing/2014/main" val="20000"/>
                    </a:ext>
                  </a:extLst>
                </a:gridCol>
                <a:gridCol w="3760787">
                  <a:extLst>
                    <a:ext uri="{9D8B030D-6E8A-4147-A177-3AD203B41FA5}">
                      <a16:colId xmlns:a16="http://schemas.microsoft.com/office/drawing/2014/main" val="20001"/>
                    </a:ext>
                  </a:extLst>
                </a:gridCol>
                <a:gridCol w="2806700">
                  <a:extLst>
                    <a:ext uri="{9D8B030D-6E8A-4147-A177-3AD203B41FA5}">
                      <a16:colId xmlns:a16="http://schemas.microsoft.com/office/drawing/2014/main" val="20002"/>
                    </a:ext>
                  </a:extLst>
                </a:gridCol>
              </a:tblGrid>
              <a:tr h="1443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Outils d’analyse stratégique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INTERNE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rPr>
                        <a:t>EXTERNE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51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rPr>
                        <a:t>Diagnostic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chemeClr val="tx1"/>
                          </a:solidFill>
                          <a:effectLst/>
                          <a:latin typeface="Arial" charset="0"/>
                        </a:rPr>
                        <a:t>Chaîne de valeur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chemeClr val="tx1"/>
                          </a:solidFill>
                          <a:effectLst/>
                          <a:latin typeface="Arial" charset="0"/>
                        </a:rPr>
                        <a:t>Carré financier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chemeClr val="tx1"/>
                          </a:solidFill>
                          <a:effectLst/>
                          <a:latin typeface="Arial" charset="0"/>
                        </a:rPr>
                        <a:t>Portefeuille d’activités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chemeClr val="tx1"/>
                          </a:solidFill>
                          <a:effectLst/>
                          <a:latin typeface="Arial" charset="0"/>
                        </a:rPr>
                        <a:t>Culture d’entreprise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chemeClr val="tx1"/>
                          </a:solidFill>
                          <a:effectLst/>
                          <a:latin typeface="Arial" charset="0"/>
                        </a:rPr>
                        <a:t>Facteurs Clés de succès (VRIO)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Macro-environnement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Rivalité élargie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Profil concurrentiel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3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rPr>
                        <a:t>Préconisation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Matrice de croissance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Stratégie générique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Plan de Développement (Business Plan)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Frederic Frery, Xerfi Canal A quoi sert vraiment un consultant en stratￃﾩgie ?">
            <a:hlinkClick r:id="" action="ppaction://media"/>
            <a:extLst>
              <a:ext uri="{FF2B5EF4-FFF2-40B4-BE49-F238E27FC236}">
                <a16:creationId xmlns:a16="http://schemas.microsoft.com/office/drawing/2014/main" id="{1F95B7ED-1CBA-4C1C-BEB1-A51715814480}"/>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58514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La stratￃﾩgie c'est d'abord choisir le terrain de bataille [Thomas Durand]">
            <a:hlinkClick r:id="" action="ppaction://media"/>
            <a:extLst>
              <a:ext uri="{FF2B5EF4-FFF2-40B4-BE49-F238E27FC236}">
                <a16:creationId xmlns:a16="http://schemas.microsoft.com/office/drawing/2014/main" id="{377C9AF6-BB97-4C35-A31D-09C3B2424A1D}"/>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53010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5"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6"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7"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8"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9"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0"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1"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2"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3"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4"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5"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6"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9218" name="Rectangle 2">
            <a:extLst>
              <a:ext uri="{FF2B5EF4-FFF2-40B4-BE49-F238E27FC236}">
                <a16:creationId xmlns:a16="http://schemas.microsoft.com/office/drawing/2014/main" id="{5CBFC529-728D-4B26-A9A9-07216C3DF3DC}"/>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Définition(s) de la stratégie d’entreprise</a:t>
            </a:r>
          </a:p>
        </p:txBody>
      </p:sp>
      <p:sp>
        <p:nvSpPr>
          <p:cNvPr id="88"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0" name="Rectangle 89">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Rectangle 3">
            <a:extLst>
              <a:ext uri="{FF2B5EF4-FFF2-40B4-BE49-F238E27FC236}">
                <a16:creationId xmlns:a16="http://schemas.microsoft.com/office/drawing/2014/main" id="{B0CFA8A5-49DE-4804-B561-4366C9334742}"/>
              </a:ext>
            </a:extLst>
          </p:cNvPr>
          <p:cNvSpPr>
            <a:spLocks noGrp="1" noChangeArrowheads="1"/>
          </p:cNvSpPr>
          <p:nvPr>
            <p:ph idx="1"/>
          </p:nvPr>
        </p:nvSpPr>
        <p:spPr>
          <a:xfrm>
            <a:off x="5285509" y="1093380"/>
            <a:ext cx="6219103" cy="4679250"/>
          </a:xfrm>
        </p:spPr>
        <p:txBody>
          <a:bodyPr anchor="ctr">
            <a:normAutofit/>
          </a:bodyPr>
          <a:lstStyle/>
          <a:p>
            <a:pPr marL="548640" indent="-411480">
              <a:buClr>
                <a:schemeClr val="tx1">
                  <a:shade val="95000"/>
                </a:schemeClr>
              </a:buClr>
              <a:buFont typeface="Wingdings 2"/>
              <a:buChar char=""/>
              <a:defRPr/>
            </a:pPr>
            <a:r>
              <a:rPr lang="fr-FR" dirty="0"/>
              <a:t>Michael Porter </a:t>
            </a:r>
            <a:endParaRPr lang="fr-FR"/>
          </a:p>
          <a:p>
            <a:pPr marL="548640" indent="-411480">
              <a:buClr>
                <a:schemeClr val="tx1">
                  <a:shade val="95000"/>
                </a:schemeClr>
              </a:buClr>
              <a:buFont typeface="Wingdings 2"/>
              <a:buChar char=""/>
              <a:defRPr/>
            </a:pPr>
            <a:endParaRPr lang="fr-FR"/>
          </a:p>
          <a:p>
            <a:pPr marL="548640" indent="-411480">
              <a:buClr>
                <a:schemeClr val="tx1">
                  <a:shade val="95000"/>
                </a:schemeClr>
              </a:buClr>
              <a:buFont typeface="Wingdings 2"/>
              <a:buChar char=""/>
              <a:defRPr/>
            </a:pPr>
            <a:r>
              <a:rPr lang="fr-FR" dirty="0"/>
              <a:t>« la création d’une position </a:t>
            </a:r>
            <a:r>
              <a:rPr lang="fr-FR"/>
              <a:t>unique</a:t>
            </a:r>
            <a:r>
              <a:rPr lang="fr-FR" dirty="0"/>
              <a:t> et valorisante impliquant un ensemble différent d’</a:t>
            </a:r>
            <a:r>
              <a:rPr lang="fr-FR"/>
              <a:t>activités</a:t>
            </a:r>
            <a:r>
              <a:rPr lang="fr-FR" dirty="0"/>
              <a:t> ». </a:t>
            </a:r>
            <a:endParaRPr lang="fr-FR"/>
          </a:p>
          <a:p>
            <a:pPr marL="548640" indent="-411480">
              <a:buClr>
                <a:schemeClr val="tx1">
                  <a:shade val="95000"/>
                </a:schemeClr>
              </a:buClr>
              <a:buFont typeface="Wingdings 2"/>
              <a:buChar char=""/>
              <a:defRPr/>
            </a:pPr>
            <a:endParaRPr lang="fr-FR"/>
          </a:p>
          <a:p>
            <a:pPr marL="548640" indent="-411480">
              <a:buClr>
                <a:schemeClr val="tx1">
                  <a:shade val="95000"/>
                </a:schemeClr>
              </a:buClr>
              <a:buFont typeface="Wingdings 2"/>
              <a:buChar char=""/>
              <a:defRPr/>
            </a:pPr>
            <a:r>
              <a:rPr lang="fr-FR" dirty="0"/>
              <a:t>Cette définition met l’accent sur quelque chose d’unique et par conséquent d’original. Il ne s’agit pas tant de faire mieux que la concurrence mais de faire quelque chose qui soit de </a:t>
            </a:r>
            <a:r>
              <a:rPr lang="fr-FR" b="1"/>
              <a:t>nature différente </a:t>
            </a:r>
            <a:r>
              <a:rPr lang="fr-FR" dirty="0"/>
              <a:t>afin de pouvoir disposer d’un avantage unique qui seul peut donner un avantage concurrentiel durable.</a:t>
            </a:r>
            <a:endParaRPr lang="fr-FR"/>
          </a:p>
          <a:p>
            <a:pPr marL="548640" indent="-411480">
              <a:buClr>
                <a:schemeClr val="tx1">
                  <a:shade val="95000"/>
                </a:schemeClr>
              </a:buClr>
              <a:buNone/>
              <a:defRPr/>
            </a:pPr>
            <a:endParaRPr lang="fr-F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5"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6"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7"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8"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9"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0"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1"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2"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3"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4"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5"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6"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1266" name="Rectangle 2">
            <a:extLst>
              <a:ext uri="{FF2B5EF4-FFF2-40B4-BE49-F238E27FC236}">
                <a16:creationId xmlns:a16="http://schemas.microsoft.com/office/drawing/2014/main" id="{6A8B90FA-04C1-4FF4-B52E-A6858ED38634}"/>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Définition(s) de la stratégie d’entreprise</a:t>
            </a:r>
          </a:p>
        </p:txBody>
      </p:sp>
      <p:sp>
        <p:nvSpPr>
          <p:cNvPr id="88"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0" name="Rectangle 89">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Rectangle 3">
            <a:extLst>
              <a:ext uri="{FF2B5EF4-FFF2-40B4-BE49-F238E27FC236}">
                <a16:creationId xmlns:a16="http://schemas.microsoft.com/office/drawing/2014/main" id="{7F7D6788-E29C-400B-86AF-A33E317957D4}"/>
              </a:ext>
            </a:extLst>
          </p:cNvPr>
          <p:cNvSpPr>
            <a:spLocks noGrp="1" noChangeArrowheads="1"/>
          </p:cNvSpPr>
          <p:nvPr>
            <p:ph idx="1"/>
          </p:nvPr>
        </p:nvSpPr>
        <p:spPr>
          <a:xfrm>
            <a:off x="5285509" y="1093380"/>
            <a:ext cx="6219103" cy="4679250"/>
          </a:xfrm>
        </p:spPr>
        <p:txBody>
          <a:bodyPr anchor="ctr">
            <a:normAutofit lnSpcReduction="10000"/>
          </a:bodyPr>
          <a:lstStyle/>
          <a:p>
            <a:pPr marL="548640" indent="-411480">
              <a:lnSpc>
                <a:spcPct val="90000"/>
              </a:lnSpc>
              <a:buClr>
                <a:schemeClr val="tx1">
                  <a:shade val="95000"/>
                </a:schemeClr>
              </a:buClr>
              <a:buFont typeface="Wingdings 2"/>
              <a:buChar char=""/>
              <a:defRPr/>
            </a:pPr>
            <a:r>
              <a:rPr lang="fr-FR" sz="1500" b="1"/>
              <a:t>Pour Henry </a:t>
            </a:r>
            <a:r>
              <a:rPr lang="fr-FR" sz="1500" b="1" err="1"/>
              <a:t>Mintzberg</a:t>
            </a:r>
            <a:r>
              <a:rPr lang="fr-FR" sz="1500" b="1"/>
              <a:t>, il recense ce qu’il appelle les 5 P pour définir le concept de stratégie :</a:t>
            </a:r>
          </a:p>
          <a:p>
            <a:pPr marL="868680" lvl="1" indent="-283464">
              <a:lnSpc>
                <a:spcPct val="90000"/>
              </a:lnSpc>
              <a:buFont typeface="Wingdings 2"/>
              <a:buChar char=""/>
              <a:defRPr/>
            </a:pPr>
            <a:endParaRPr lang="fr-FR" sz="1500" b="1"/>
          </a:p>
          <a:p>
            <a:pPr marL="868680" lvl="1" indent="-283464">
              <a:lnSpc>
                <a:spcPct val="90000"/>
              </a:lnSpc>
              <a:buFont typeface="Wingdings 2"/>
              <a:buChar char=""/>
              <a:defRPr/>
            </a:pPr>
            <a:r>
              <a:rPr lang="fr-FR" sz="1500" b="1"/>
              <a:t>P comme </a:t>
            </a:r>
            <a:r>
              <a:rPr lang="fr-FR" sz="1500" b="1" i="1"/>
              <a:t>plan</a:t>
            </a:r>
            <a:r>
              <a:rPr lang="fr-FR" sz="1500" b="1"/>
              <a:t>, soit un type d’action voulu consciemment ;</a:t>
            </a:r>
          </a:p>
          <a:p>
            <a:pPr marL="868680" lvl="1" indent="-283464">
              <a:lnSpc>
                <a:spcPct val="90000"/>
              </a:lnSpc>
              <a:buFont typeface="Wingdings 2"/>
              <a:buChar char=""/>
              <a:defRPr/>
            </a:pPr>
            <a:endParaRPr lang="fr-FR" sz="1500" b="1"/>
          </a:p>
          <a:p>
            <a:pPr marL="868680" lvl="1" indent="-283464">
              <a:lnSpc>
                <a:spcPct val="90000"/>
              </a:lnSpc>
              <a:buFont typeface="Wingdings 2"/>
              <a:buChar char=""/>
              <a:defRPr/>
            </a:pPr>
            <a:r>
              <a:rPr lang="fr-FR" sz="1500" b="1"/>
              <a:t>P comme </a:t>
            </a:r>
            <a:r>
              <a:rPr lang="fr-FR" sz="1500" b="1" i="1"/>
              <a:t>pattern</a:t>
            </a:r>
            <a:r>
              <a:rPr lang="fr-FR" sz="1500" b="1"/>
              <a:t> (modèle), soit un type d’action formalisé, structuré ;</a:t>
            </a:r>
          </a:p>
          <a:p>
            <a:pPr marL="868680" lvl="1" indent="-283464">
              <a:lnSpc>
                <a:spcPct val="90000"/>
              </a:lnSpc>
              <a:buFont typeface="Wingdings 2"/>
              <a:buChar char=""/>
              <a:defRPr/>
            </a:pPr>
            <a:endParaRPr lang="fr-FR" sz="1500" b="1"/>
          </a:p>
          <a:p>
            <a:pPr marL="868680" lvl="1" indent="-283464">
              <a:lnSpc>
                <a:spcPct val="90000"/>
              </a:lnSpc>
              <a:buFont typeface="Wingdings 2"/>
              <a:buChar char=""/>
              <a:defRPr/>
            </a:pPr>
            <a:r>
              <a:rPr lang="fr-FR" sz="1500" b="1"/>
              <a:t>P comme </a:t>
            </a:r>
            <a:r>
              <a:rPr lang="fr-FR" sz="1500" b="1" err="1"/>
              <a:t>ploy</a:t>
            </a:r>
            <a:r>
              <a:rPr lang="fr-FR" sz="1500" b="1"/>
              <a:t> (</a:t>
            </a:r>
            <a:r>
              <a:rPr lang="fr-FR" sz="1500" b="1" err="1"/>
              <a:t>manoeuvre</a:t>
            </a:r>
            <a:r>
              <a:rPr lang="fr-FR" sz="1500" b="1"/>
              <a:t>), soit une action destinée à réalisée un objectif précis (il ne s’agit que de tactique);</a:t>
            </a:r>
          </a:p>
          <a:p>
            <a:pPr marL="868680" lvl="1" indent="-283464">
              <a:lnSpc>
                <a:spcPct val="90000"/>
              </a:lnSpc>
              <a:buFont typeface="Wingdings 2"/>
              <a:buChar char=""/>
              <a:defRPr/>
            </a:pPr>
            <a:endParaRPr lang="fr-FR" sz="1500" b="1"/>
          </a:p>
          <a:p>
            <a:pPr marL="868680" lvl="1" indent="-283464">
              <a:lnSpc>
                <a:spcPct val="90000"/>
              </a:lnSpc>
              <a:buFont typeface="Wingdings 2"/>
              <a:buChar char=""/>
              <a:defRPr/>
            </a:pPr>
            <a:r>
              <a:rPr lang="fr-FR" sz="1500" b="1"/>
              <a:t>P comme </a:t>
            </a:r>
            <a:r>
              <a:rPr lang="fr-FR" sz="1500" b="1" i="1"/>
              <a:t>position</a:t>
            </a:r>
            <a:r>
              <a:rPr lang="fr-FR" sz="1500" b="1"/>
              <a:t>, soit la recherche d’une localisation favorable dans l’environnement, pour soutenir durablement la concurrence ;</a:t>
            </a:r>
          </a:p>
          <a:p>
            <a:pPr marL="868680" lvl="1" indent="-283464">
              <a:lnSpc>
                <a:spcPct val="90000"/>
              </a:lnSpc>
              <a:buFont typeface="Wingdings 2"/>
              <a:buChar char=""/>
              <a:defRPr/>
            </a:pPr>
            <a:endParaRPr lang="fr-FR" sz="1500" b="1"/>
          </a:p>
          <a:p>
            <a:pPr marL="868680" lvl="1" indent="-283464">
              <a:lnSpc>
                <a:spcPct val="90000"/>
              </a:lnSpc>
              <a:buFont typeface="Wingdings 2"/>
              <a:buChar char=""/>
              <a:defRPr/>
            </a:pPr>
            <a:r>
              <a:rPr lang="fr-FR" sz="1500" b="1"/>
              <a:t>P comme </a:t>
            </a:r>
            <a:r>
              <a:rPr lang="fr-FR" sz="1500" b="1" i="1"/>
              <a:t>perspective</a:t>
            </a:r>
            <a:r>
              <a:rPr lang="fr-FR" sz="1500" b="1"/>
              <a:t>, soit une perception de la position dans le futur</a:t>
            </a:r>
          </a:p>
          <a:p>
            <a:pPr marL="868680" lvl="1" indent="-283464">
              <a:lnSpc>
                <a:spcPct val="90000"/>
              </a:lnSpc>
              <a:buFont typeface="Wingdings 2"/>
              <a:buChar char=""/>
              <a:defRPr/>
            </a:pPr>
            <a:endParaRPr lang="fr-FR" sz="1500" b="1"/>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Frￃﾩdￃﾩric Frￃﾩry, Xerfi Canal Rￃﾩsumer une stratￃﾩgie en trois points">
            <a:hlinkClick r:id="" action="ppaction://media"/>
            <a:extLst>
              <a:ext uri="{FF2B5EF4-FFF2-40B4-BE49-F238E27FC236}">
                <a16:creationId xmlns:a16="http://schemas.microsoft.com/office/drawing/2014/main" id="{F6CD0BBE-AA4A-4A47-A6B1-0001B5126D8F}"/>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08607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F1E87C-C9CB-44C0-A79E-F23843684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BA4A957B-DB4E-4D89-ADEF-2767404BD9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74" name="Freeform 11">
              <a:extLst>
                <a:ext uri="{FF2B5EF4-FFF2-40B4-BE49-F238E27FC236}">
                  <a16:creationId xmlns:a16="http://schemas.microsoft.com/office/drawing/2014/main" id="{FEFD42E2-99CE-445B-AA1F-C21E53519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75" name="Freeform 12">
              <a:extLst>
                <a:ext uri="{FF2B5EF4-FFF2-40B4-BE49-F238E27FC236}">
                  <a16:creationId xmlns:a16="http://schemas.microsoft.com/office/drawing/2014/main" id="{8E92F5F9-DE8A-4BBB-997F-4E44BB9A1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76" name="Freeform 13">
              <a:extLst>
                <a:ext uri="{FF2B5EF4-FFF2-40B4-BE49-F238E27FC236}">
                  <a16:creationId xmlns:a16="http://schemas.microsoft.com/office/drawing/2014/main" id="{5C77A6FD-178A-4B20-AA36-3461ACD5A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77" name="Freeform 14">
              <a:extLst>
                <a:ext uri="{FF2B5EF4-FFF2-40B4-BE49-F238E27FC236}">
                  <a16:creationId xmlns:a16="http://schemas.microsoft.com/office/drawing/2014/main" id="{45B92CCA-B898-4F54-A2BD-95F8436C0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78" name="Freeform 15">
              <a:extLst>
                <a:ext uri="{FF2B5EF4-FFF2-40B4-BE49-F238E27FC236}">
                  <a16:creationId xmlns:a16="http://schemas.microsoft.com/office/drawing/2014/main" id="{E6D01F94-F16C-4C71-B0C2-DDB804F73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79" name="Freeform 16">
              <a:extLst>
                <a:ext uri="{FF2B5EF4-FFF2-40B4-BE49-F238E27FC236}">
                  <a16:creationId xmlns:a16="http://schemas.microsoft.com/office/drawing/2014/main" id="{DA7D28FD-A8D1-425D-B123-FE4CFB84E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80" name="Freeform 17">
              <a:extLst>
                <a:ext uri="{FF2B5EF4-FFF2-40B4-BE49-F238E27FC236}">
                  <a16:creationId xmlns:a16="http://schemas.microsoft.com/office/drawing/2014/main" id="{7B3020C1-8314-4CA9-8B0A-98A516932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81" name="Freeform 18">
              <a:extLst>
                <a:ext uri="{FF2B5EF4-FFF2-40B4-BE49-F238E27FC236}">
                  <a16:creationId xmlns:a16="http://schemas.microsoft.com/office/drawing/2014/main" id="{04D0BE3D-E410-49F1-B3BD-83B7BE5A4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82" name="Freeform 19">
              <a:extLst>
                <a:ext uri="{FF2B5EF4-FFF2-40B4-BE49-F238E27FC236}">
                  <a16:creationId xmlns:a16="http://schemas.microsoft.com/office/drawing/2014/main" id="{35429240-0626-4EED-8118-78FA4661AB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83" name="Freeform 20">
              <a:extLst>
                <a:ext uri="{FF2B5EF4-FFF2-40B4-BE49-F238E27FC236}">
                  <a16:creationId xmlns:a16="http://schemas.microsoft.com/office/drawing/2014/main" id="{AFD09B3B-0200-4C44-9419-2DC69B53E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84" name="Freeform 21">
              <a:extLst>
                <a:ext uri="{FF2B5EF4-FFF2-40B4-BE49-F238E27FC236}">
                  <a16:creationId xmlns:a16="http://schemas.microsoft.com/office/drawing/2014/main" id="{B4953E3F-F70C-429A-B9A5-D49FB6484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85" name="Freeform 22">
              <a:extLst>
                <a:ext uri="{FF2B5EF4-FFF2-40B4-BE49-F238E27FC236}">
                  <a16:creationId xmlns:a16="http://schemas.microsoft.com/office/drawing/2014/main" id="{20E66111-8E38-4E7A-85D6-9CD7FAE4D6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6866" name="Rectangle 2">
            <a:extLst>
              <a:ext uri="{FF2B5EF4-FFF2-40B4-BE49-F238E27FC236}">
                <a16:creationId xmlns:a16="http://schemas.microsoft.com/office/drawing/2014/main" id="{8B1081FD-D966-4B39-97B3-84FE0293AFE3}"/>
              </a:ext>
            </a:extLst>
          </p:cNvPr>
          <p:cNvSpPr>
            <a:spLocks noGrp="1" noChangeArrowheads="1"/>
          </p:cNvSpPr>
          <p:nvPr>
            <p:ph type="title"/>
          </p:nvPr>
        </p:nvSpPr>
        <p:spPr>
          <a:xfrm>
            <a:off x="7839756" y="1159566"/>
            <a:ext cx="3662939" cy="4568264"/>
          </a:xfrm>
        </p:spPr>
        <p:txBody>
          <a:bodyPr vert="horz" lIns="91440" tIns="45720" rIns="91440" bIns="45720" rtlCol="0" anchor="ctr">
            <a:normAutofit/>
          </a:bodyPr>
          <a:lstStyle/>
          <a:p>
            <a:pPr>
              <a:defRPr/>
            </a:pPr>
            <a:r>
              <a:rPr lang="en-US">
                <a:solidFill>
                  <a:srgbClr val="FFFFFF"/>
                </a:solidFill>
              </a:rPr>
              <a:t>Domaines d’Activités Stratégiques</a:t>
            </a:r>
          </a:p>
        </p:txBody>
      </p:sp>
      <p:sp>
        <p:nvSpPr>
          <p:cNvPr id="87" name="Freeform 6">
            <a:extLst>
              <a:ext uri="{FF2B5EF4-FFF2-40B4-BE49-F238E27FC236}">
                <a16:creationId xmlns:a16="http://schemas.microsoft.com/office/drawing/2014/main" id="{31FE9B99-9825-4E0E-B4FB-432E59A85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7"/>
            <a:ext cx="7560245" cy="5571068"/>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2" name="Rectangle 1">
            <a:extLst>
              <a:ext uri="{FF2B5EF4-FFF2-40B4-BE49-F238E27FC236}">
                <a16:creationId xmlns:a16="http://schemas.microsoft.com/office/drawing/2014/main" id="{A555825F-6793-4DA5-B467-B0D05BC349B5}"/>
              </a:ext>
            </a:extLst>
          </p:cNvPr>
          <p:cNvSpPr/>
          <p:nvPr/>
        </p:nvSpPr>
        <p:spPr>
          <a:xfrm>
            <a:off x="643466" y="1286934"/>
            <a:ext cx="5286279" cy="4284134"/>
          </a:xfrm>
          <a:prstGeom prst="rect">
            <a:avLst/>
          </a:prstGeom>
        </p:spPr>
        <p:txBody>
          <a:bodyPr vert="horz" lIns="91440" tIns="45720" rIns="91440" bIns="45720" rtlCol="0" anchor="ctr">
            <a:normAutofit/>
          </a:bodyPr>
          <a:lstStyle/>
          <a:p>
            <a:pPr>
              <a:lnSpc>
                <a:spcPct val="90000"/>
              </a:lnSpc>
              <a:spcBef>
                <a:spcPts val="1000"/>
              </a:spcBef>
              <a:buClr>
                <a:schemeClr val="accent1"/>
              </a:buClr>
              <a:buFont typeface="Wingdings 3" charset="2"/>
              <a:buChar char=""/>
              <a:defRPr/>
            </a:pPr>
            <a:r>
              <a:rPr lang="en-US" sz="1400">
                <a:solidFill>
                  <a:srgbClr val="FFFFFF"/>
                </a:solidFill>
                <a:effectLst>
                  <a:outerShdw blurRad="38100" dist="38100" dir="2700000" algn="tl">
                    <a:srgbClr val="FFFFFF"/>
                  </a:outerShdw>
                </a:effectLst>
              </a:rPr>
              <a:t>5 dimensions essentielles doivent être prises en compte, soit:</a:t>
            </a:r>
          </a:p>
          <a:p>
            <a:pPr marL="819150" lvl="1" indent="-342900">
              <a:lnSpc>
                <a:spcPct val="90000"/>
              </a:lnSpc>
              <a:spcBef>
                <a:spcPts val="1000"/>
              </a:spcBef>
              <a:buClr>
                <a:schemeClr val="accent1"/>
              </a:buClr>
              <a:buFont typeface="Wingdings 3" charset="2"/>
              <a:buChar char=""/>
              <a:defRPr/>
            </a:pPr>
            <a:endParaRPr lang="en-US" sz="1400" b="1" i="1">
              <a:solidFill>
                <a:srgbClr val="FFFFFF"/>
              </a:solidFill>
              <a:effectLst>
                <a:outerShdw blurRad="38100" dist="38100" dir="2700000" algn="tl">
                  <a:srgbClr val="FFFFFF"/>
                </a:outerShdw>
              </a:effectLst>
            </a:endParaRPr>
          </a:p>
          <a:p>
            <a:pPr marL="819150" lvl="1" indent="-342900">
              <a:lnSpc>
                <a:spcPct val="90000"/>
              </a:lnSpc>
              <a:spcBef>
                <a:spcPts val="1000"/>
              </a:spcBef>
              <a:buClr>
                <a:schemeClr val="accent1"/>
              </a:buClr>
              <a:buFont typeface="Wingdings 3" charset="2"/>
              <a:buChar char=""/>
              <a:defRPr/>
            </a:pPr>
            <a:r>
              <a:rPr lang="en-US" sz="1400" b="1" i="1">
                <a:solidFill>
                  <a:srgbClr val="FFFFFF"/>
                </a:solidFill>
                <a:effectLst>
                  <a:outerShdw blurRad="38100" dist="38100" dir="2700000" algn="tl">
                    <a:srgbClr val="FFFFFF"/>
                  </a:outerShdw>
                </a:effectLst>
              </a:rPr>
              <a:t>T</a:t>
            </a:r>
            <a:r>
              <a:rPr lang="en-US" sz="1400" i="1">
                <a:solidFill>
                  <a:srgbClr val="FFFFFF"/>
                </a:solidFill>
                <a:effectLst>
                  <a:outerShdw blurRad="38100" dist="38100" dir="2700000" algn="tl">
                    <a:srgbClr val="FFFFFF"/>
                  </a:outerShdw>
                </a:effectLst>
              </a:rPr>
              <a:t>echnologie</a:t>
            </a:r>
            <a:r>
              <a:rPr lang="en-US" sz="1400">
                <a:solidFill>
                  <a:srgbClr val="FFFFFF"/>
                </a:solidFill>
                <a:effectLst>
                  <a:outerShdw blurRad="38100" dist="38100" dir="2700000" algn="tl">
                    <a:srgbClr val="FFFFFF"/>
                  </a:outerShdw>
                </a:effectLst>
              </a:rPr>
              <a:t>: connaissances et des savoir-faire alignés sur des machines</a:t>
            </a:r>
          </a:p>
          <a:p>
            <a:pPr marL="819150" lvl="1" indent="-342900">
              <a:lnSpc>
                <a:spcPct val="90000"/>
              </a:lnSpc>
              <a:spcBef>
                <a:spcPts val="1000"/>
              </a:spcBef>
              <a:buClr>
                <a:schemeClr val="accent1"/>
              </a:buClr>
              <a:buFont typeface="Wingdings 3" charset="2"/>
              <a:buChar char=""/>
              <a:defRPr/>
            </a:pPr>
            <a:endParaRPr lang="en-US" sz="1400" b="1" i="1">
              <a:solidFill>
                <a:srgbClr val="FFFFFF"/>
              </a:solidFill>
              <a:effectLst>
                <a:outerShdw blurRad="38100" dist="38100" dir="2700000" algn="tl">
                  <a:srgbClr val="FFFFFF"/>
                </a:outerShdw>
              </a:effectLst>
            </a:endParaRPr>
          </a:p>
          <a:p>
            <a:pPr marL="819150" lvl="1" indent="-342900">
              <a:lnSpc>
                <a:spcPct val="90000"/>
              </a:lnSpc>
              <a:spcBef>
                <a:spcPts val="1000"/>
              </a:spcBef>
              <a:buClr>
                <a:schemeClr val="accent1"/>
              </a:buClr>
              <a:buFont typeface="Wingdings 3" charset="2"/>
              <a:buChar char=""/>
              <a:defRPr/>
            </a:pPr>
            <a:r>
              <a:rPr lang="en-US" sz="1400" b="1" i="1">
                <a:solidFill>
                  <a:srgbClr val="FFFFFF"/>
                </a:solidFill>
                <a:effectLst>
                  <a:outerShdw blurRad="38100" dist="38100" dir="2700000" algn="tl">
                    <a:srgbClr val="FFFFFF"/>
                  </a:outerShdw>
                </a:effectLst>
              </a:rPr>
              <a:t>A</a:t>
            </a:r>
            <a:r>
              <a:rPr lang="en-US" sz="1400" i="1">
                <a:solidFill>
                  <a:srgbClr val="FFFFFF"/>
                </a:solidFill>
                <a:effectLst>
                  <a:outerShdw blurRad="38100" dist="38100" dir="2700000" algn="tl">
                    <a:srgbClr val="FFFFFF"/>
                  </a:outerShdw>
                </a:effectLst>
              </a:rPr>
              <a:t>pplication</a:t>
            </a:r>
            <a:r>
              <a:rPr lang="en-US" sz="1400">
                <a:solidFill>
                  <a:srgbClr val="FFFFFF"/>
                </a:solidFill>
                <a:effectLst>
                  <a:outerShdw blurRad="38100" dist="38100" dir="2700000" algn="tl">
                    <a:srgbClr val="FFFFFF"/>
                  </a:outerShdw>
                </a:effectLst>
              </a:rPr>
              <a:t>: usage de la technologie destiné à élaborer un produit/service</a:t>
            </a:r>
          </a:p>
          <a:p>
            <a:pPr marL="819150" lvl="1" indent="-342900">
              <a:lnSpc>
                <a:spcPct val="90000"/>
              </a:lnSpc>
              <a:spcBef>
                <a:spcPts val="1000"/>
              </a:spcBef>
              <a:buClr>
                <a:schemeClr val="accent1"/>
              </a:buClr>
              <a:buFont typeface="Wingdings 3" charset="2"/>
              <a:buChar char=""/>
              <a:defRPr/>
            </a:pPr>
            <a:endParaRPr lang="en-US" sz="1400" b="1" i="1">
              <a:solidFill>
                <a:srgbClr val="FFFFFF"/>
              </a:solidFill>
              <a:effectLst>
                <a:outerShdw blurRad="38100" dist="38100" dir="2700000" algn="tl">
                  <a:srgbClr val="FFFFFF"/>
                </a:outerShdw>
              </a:effectLst>
            </a:endParaRPr>
          </a:p>
          <a:p>
            <a:pPr marL="819150" lvl="1" indent="-342900">
              <a:lnSpc>
                <a:spcPct val="90000"/>
              </a:lnSpc>
              <a:spcBef>
                <a:spcPts val="1000"/>
              </a:spcBef>
              <a:buClr>
                <a:schemeClr val="accent1"/>
              </a:buClr>
              <a:buFont typeface="Wingdings 3" charset="2"/>
              <a:buChar char=""/>
              <a:defRPr/>
            </a:pPr>
            <a:r>
              <a:rPr lang="en-US" sz="1400" b="1" i="1">
                <a:solidFill>
                  <a:srgbClr val="FFFFFF"/>
                </a:solidFill>
                <a:effectLst>
                  <a:outerShdw blurRad="38100" dist="38100" dir="2700000" algn="tl">
                    <a:srgbClr val="FFFFFF"/>
                  </a:outerShdw>
                </a:effectLst>
              </a:rPr>
              <a:t>C</a:t>
            </a:r>
            <a:r>
              <a:rPr lang="en-US" sz="1400" i="1">
                <a:solidFill>
                  <a:srgbClr val="FFFFFF"/>
                </a:solidFill>
                <a:effectLst>
                  <a:outerShdw blurRad="38100" dist="38100" dir="2700000" algn="tl">
                    <a:srgbClr val="FFFFFF"/>
                  </a:outerShdw>
                </a:effectLst>
              </a:rPr>
              <a:t>lients</a:t>
            </a:r>
            <a:r>
              <a:rPr lang="en-US" sz="1400">
                <a:solidFill>
                  <a:srgbClr val="FFFFFF"/>
                </a:solidFill>
                <a:effectLst>
                  <a:outerShdw blurRad="38100" dist="38100" dir="2700000" algn="tl">
                    <a:srgbClr val="FFFFFF"/>
                  </a:outerShdw>
                </a:effectLst>
              </a:rPr>
              <a:t>: usagers réels ou potentiels de l’application (du produit/service)</a:t>
            </a:r>
          </a:p>
          <a:p>
            <a:pPr marL="819150" lvl="1" indent="-342900">
              <a:lnSpc>
                <a:spcPct val="90000"/>
              </a:lnSpc>
              <a:spcBef>
                <a:spcPts val="1000"/>
              </a:spcBef>
              <a:buClr>
                <a:schemeClr val="accent1"/>
              </a:buClr>
              <a:buFont typeface="Wingdings 3" charset="2"/>
              <a:buChar char=""/>
              <a:defRPr/>
            </a:pPr>
            <a:endParaRPr lang="en-US" sz="1400">
              <a:solidFill>
                <a:srgbClr val="FFFFFF"/>
              </a:solidFill>
              <a:effectLst>
                <a:outerShdw blurRad="38100" dist="38100" dir="2700000" algn="tl">
                  <a:srgbClr val="FFFFFF"/>
                </a:outerShdw>
              </a:effectLst>
            </a:endParaRPr>
          </a:p>
          <a:p>
            <a:pPr marL="819150" lvl="1" indent="-342900">
              <a:lnSpc>
                <a:spcPct val="90000"/>
              </a:lnSpc>
              <a:spcBef>
                <a:spcPts val="1000"/>
              </a:spcBef>
              <a:buClr>
                <a:schemeClr val="accent1"/>
              </a:buClr>
              <a:buFont typeface="Wingdings 3" charset="2"/>
              <a:buChar char=""/>
              <a:defRPr/>
            </a:pPr>
            <a:r>
              <a:rPr lang="en-US" sz="1400">
                <a:solidFill>
                  <a:srgbClr val="FFFFFF"/>
                </a:solidFill>
                <a:effectLst>
                  <a:outerShdw blurRad="38100" dist="38100" dir="2700000" algn="tl">
                    <a:srgbClr val="FFFFFF"/>
                  </a:outerShdw>
                </a:effectLst>
              </a:rPr>
              <a:t>Concurrence directe</a:t>
            </a:r>
          </a:p>
          <a:p>
            <a:pPr marL="819150" lvl="1" indent="-342900">
              <a:lnSpc>
                <a:spcPct val="90000"/>
              </a:lnSpc>
              <a:spcBef>
                <a:spcPts val="1000"/>
              </a:spcBef>
              <a:buClr>
                <a:schemeClr val="accent1"/>
              </a:buClr>
              <a:buFont typeface="Wingdings 3" charset="2"/>
              <a:buChar char=""/>
              <a:defRPr/>
            </a:pPr>
            <a:endParaRPr lang="en-US" sz="1400">
              <a:solidFill>
                <a:srgbClr val="FFFFFF"/>
              </a:solidFill>
              <a:effectLst>
                <a:outerShdw blurRad="38100" dist="38100" dir="2700000" algn="tl">
                  <a:srgbClr val="FFFFFF"/>
                </a:outerShdw>
              </a:effectLst>
            </a:endParaRPr>
          </a:p>
          <a:p>
            <a:pPr marL="819150" lvl="1" indent="-342900">
              <a:lnSpc>
                <a:spcPct val="90000"/>
              </a:lnSpc>
              <a:spcBef>
                <a:spcPts val="1000"/>
              </a:spcBef>
              <a:buClr>
                <a:schemeClr val="accent1"/>
              </a:buClr>
              <a:buFont typeface="Wingdings 3" charset="2"/>
              <a:buChar char=""/>
              <a:defRPr/>
            </a:pPr>
            <a:r>
              <a:rPr lang="en-US" sz="1400">
                <a:solidFill>
                  <a:srgbClr val="FFFFFF"/>
                </a:solidFill>
                <a:effectLst>
                  <a:outerShdw blurRad="38100" dist="38100" dir="2700000" algn="tl">
                    <a:srgbClr val="FFFFFF"/>
                  </a:outerShdw>
                </a:effectLst>
              </a:rPr>
              <a:t>Canaux de distribution (commercialisation)</a:t>
            </a:r>
          </a:p>
          <a:p>
            <a:pPr>
              <a:lnSpc>
                <a:spcPct val="90000"/>
              </a:lnSpc>
              <a:spcBef>
                <a:spcPts val="1000"/>
              </a:spcBef>
              <a:buClr>
                <a:schemeClr val="accent1"/>
              </a:buClr>
              <a:buFont typeface="Wingdings 3" charset="2"/>
              <a:buChar char=""/>
              <a:defRPr/>
            </a:pPr>
            <a:endParaRPr lang="en-US" sz="1400">
              <a:solidFill>
                <a:srgbClr val="FFFFFF"/>
              </a:solidFill>
              <a:effectLst>
                <a:outerShdw blurRad="38100" dist="38100" dir="2700000" algn="tl">
                  <a:srgbClr val="FFFFFF"/>
                </a:outerShdw>
              </a:effectLst>
            </a:endParaRP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526B36F-196B-4CF5-A7E3-325A4C07C608}"/>
              </a:ext>
            </a:extLst>
          </p:cNvPr>
          <p:cNvSpPr>
            <a:spLocks noGrp="1" noChangeArrowheads="1"/>
          </p:cNvSpPr>
          <p:nvPr>
            <p:ph type="title"/>
          </p:nvPr>
        </p:nvSpPr>
        <p:spPr>
          <a:xfrm>
            <a:off x="1981200" y="277814"/>
            <a:ext cx="8229600" cy="344487"/>
          </a:xfrm>
        </p:spPr>
        <p:txBody>
          <a:bodyPr>
            <a:normAutofit fontScale="90000"/>
          </a:bodyPr>
          <a:lstStyle/>
          <a:p>
            <a:pPr>
              <a:defRPr/>
            </a:pPr>
            <a:r>
              <a:rPr lang="fr-FR" sz="2900"/>
              <a:t>Les éléments de base de la stratégie</a:t>
            </a:r>
          </a:p>
        </p:txBody>
      </p:sp>
      <p:graphicFrame>
        <p:nvGraphicFramePr>
          <p:cNvPr id="20539" name="Group 59">
            <a:extLst>
              <a:ext uri="{FF2B5EF4-FFF2-40B4-BE49-F238E27FC236}">
                <a16:creationId xmlns:a16="http://schemas.microsoft.com/office/drawing/2014/main" id="{28B71278-7627-41BE-87C4-420C47DCB763}"/>
              </a:ext>
            </a:extLst>
          </p:cNvPr>
          <p:cNvGraphicFramePr>
            <a:graphicFrameLocks noGrp="1"/>
          </p:cNvGraphicFramePr>
          <p:nvPr>
            <p:ph type="tbl" idx="1"/>
          </p:nvPr>
        </p:nvGraphicFramePr>
        <p:xfrm>
          <a:off x="1919288" y="908050"/>
          <a:ext cx="8424862" cy="5151438"/>
        </p:xfrm>
        <a:graphic>
          <a:graphicData uri="http://schemas.openxmlformats.org/drawingml/2006/table">
            <a:tbl>
              <a:tblPr/>
              <a:tblGrid>
                <a:gridCol w="3548062">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57915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Mission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Qu’aimons nous faire ? Que savons-nous faire ? Que voulons-nous faire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15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Champs de bataille (portefeuille d’activités)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Que faisons nous ? Quels sont nos produits-marchés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1072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Synergie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2+2=5 symbolisant le fait que l’effet de complémentarité donne des résultats plus élevés que chacun des effets pris séparément. (Ex : force de vente, carrefour…)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Moyens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Hommes, matériel, finance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15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Tactique (mode de développement)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Innovation, pénétration, expansion, diversification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Priorités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Que faire en premier lieu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Atouts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Quelles sont nos compétences distinctives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915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Préparation à l’imprévu (stratégie de contingence)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r-FR" sz="1600" b="1" i="0" u="none" strike="noStrike" cap="none" normalizeH="0" baseline="0">
                          <a:ln>
                            <a:noFill/>
                          </a:ln>
                          <a:solidFill>
                            <a:schemeClr val="tx1"/>
                          </a:solidFill>
                          <a:effectLst>
                            <a:outerShdw blurRad="38100" dist="38100" dir="2700000" algn="tl">
                              <a:srgbClr val="000000"/>
                            </a:outerShdw>
                          </a:effectLst>
                          <a:latin typeface="Tahoma" charset="0"/>
                          <a:cs typeface="Arial" charset="0"/>
                        </a:rPr>
                        <a:t>Que se passe-t-il au cas où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10</TotalTime>
  <Words>2073</Words>
  <Application>Microsoft Office PowerPoint</Application>
  <PresentationFormat>Grand écran</PresentationFormat>
  <Paragraphs>266</Paragraphs>
  <Slides>31</Slides>
  <Notes>0</Notes>
  <HiddenSlides>0</HiddenSlides>
  <MMClips>4</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31</vt:i4>
      </vt:variant>
    </vt:vector>
  </HeadingPairs>
  <TitlesOfParts>
    <vt:vector size="42" baseType="lpstr">
      <vt:lpstr>Arial</vt:lpstr>
      <vt:lpstr>Arial Black</vt:lpstr>
      <vt:lpstr>Century Gothic</vt:lpstr>
      <vt:lpstr>Garamond</vt:lpstr>
      <vt:lpstr>Rockwell Extra Bold</vt:lpstr>
      <vt:lpstr>Tahoma</vt:lpstr>
      <vt:lpstr>Times New Roman</vt:lpstr>
      <vt:lpstr>Wingdings</vt:lpstr>
      <vt:lpstr>Wingdings 2</vt:lpstr>
      <vt:lpstr>Wingdings 3</vt:lpstr>
      <vt:lpstr>Brin</vt:lpstr>
      <vt:lpstr>STRATEGIE</vt:lpstr>
      <vt:lpstr>Présentation PowerPoint</vt:lpstr>
      <vt:lpstr>Qu’est ce que la stratégie ?</vt:lpstr>
      <vt:lpstr>Présentation PowerPoint</vt:lpstr>
      <vt:lpstr>Définition(s) de la stratégie d’entreprise</vt:lpstr>
      <vt:lpstr>Définition(s) de la stratégie d’entreprise</vt:lpstr>
      <vt:lpstr>Présentation PowerPoint</vt:lpstr>
      <vt:lpstr>Domaines d’Activités Stratégiques</vt:lpstr>
      <vt:lpstr>Les éléments de base de la stratégie</vt:lpstr>
      <vt:lpstr>Présentation PowerPoint</vt:lpstr>
      <vt:lpstr>PME-PMI : État des lieux</vt:lpstr>
      <vt:lpstr>De la stratégie au Marketing</vt:lpstr>
      <vt:lpstr>Planification stratégique</vt:lpstr>
      <vt:lpstr>Planification stratégique</vt:lpstr>
      <vt:lpstr>L’Oréal : </vt:lpstr>
      <vt:lpstr>Etapes de la planification stratégique</vt:lpstr>
      <vt:lpstr>Missions – Métiers : exemples</vt:lpstr>
      <vt:lpstr>Analyse externe : cas de figure</vt:lpstr>
      <vt:lpstr>Analyse interne : Check-list (Kotler et Dubois, 2004)</vt:lpstr>
      <vt:lpstr>Oui mais comment prendre sa décision !</vt:lpstr>
      <vt:lpstr>Objectifs des études cas ?</vt:lpstr>
      <vt:lpstr>Identifier l’entreprise et définir sa mission</vt:lpstr>
      <vt:lpstr>Présentation PowerPoint</vt:lpstr>
      <vt:lpstr>Relever les problématiques essentielles</vt:lpstr>
      <vt:lpstr>Symptômes de l’entreprise</vt:lpstr>
      <vt:lpstr>Quel est le problème de l’entreprise ?</vt:lpstr>
      <vt:lpstr>Quel est le problème de l’entreprise ?</vt:lpstr>
      <vt:lpstr>Plan de résolution pour le diagnostic d’un cas</vt:lpstr>
      <vt:lpstr>Justifier son diagnostic</vt:lpstr>
      <vt:lpstr>Utiliser les outils d’analyse stratégique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dc:title>
  <dc:creator>Lionel Maltese</dc:creator>
  <cp:lastModifiedBy>Lionel Maltese</cp:lastModifiedBy>
  <cp:revision>2</cp:revision>
  <dcterms:created xsi:type="dcterms:W3CDTF">2019-10-11T17:33:41Z</dcterms:created>
  <dcterms:modified xsi:type="dcterms:W3CDTF">2019-10-11T17:44:20Z</dcterms:modified>
</cp:coreProperties>
</file>