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2" r:id="rId4"/>
    <p:sldId id="258" r:id="rId5"/>
    <p:sldId id="259" r:id="rId6"/>
    <p:sldId id="260" r:id="rId7"/>
    <p:sldId id="261" r:id="rId8"/>
    <p:sldId id="262" r:id="rId9"/>
    <p:sldId id="263" r:id="rId10"/>
    <p:sldId id="264" r:id="rId11"/>
    <p:sldId id="265" r:id="rId12"/>
    <p:sldId id="266" r:id="rId13"/>
    <p:sldId id="267" r:id="rId14"/>
    <p:sldId id="293" r:id="rId15"/>
    <p:sldId id="268" r:id="rId16"/>
    <p:sldId id="269" r:id="rId17"/>
    <p:sldId id="291" r:id="rId18"/>
    <p:sldId id="300" r:id="rId19"/>
    <p:sldId id="271" r:id="rId20"/>
    <p:sldId id="272" r:id="rId21"/>
    <p:sldId id="273" r:id="rId22"/>
    <p:sldId id="294" r:id="rId23"/>
    <p:sldId id="274" r:id="rId24"/>
    <p:sldId id="295"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9" r:id="rId39"/>
    <p:sldId id="296" r:id="rId40"/>
    <p:sldId id="290" r:id="rId41"/>
    <p:sldId id="288"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121E24-2FE7-43E5-B4C8-A38AC68EDD48}"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44C49E2B-108B-47DB-86C7-E4681F838BDD}">
      <dgm:prSet/>
      <dgm:spPr/>
      <dgm:t>
        <a:bodyPr/>
        <a:lstStyle/>
        <a:p>
          <a:r>
            <a:rPr lang="fr-FR" b="1"/>
            <a:t>« Créer de la valeur pour l’actionnaire » : la valeur ajoutée aura été le maître mot du discours stratégique des année 90.</a:t>
          </a:r>
          <a:endParaRPr lang="en-US"/>
        </a:p>
      </dgm:t>
    </dgm:pt>
    <dgm:pt modelId="{F10456B1-8CE8-4AEC-A16C-1BC5F8F4C42C}" type="parTrans" cxnId="{0007DC7D-812E-4E5C-A0D9-209F5DAEF82B}">
      <dgm:prSet/>
      <dgm:spPr/>
      <dgm:t>
        <a:bodyPr/>
        <a:lstStyle/>
        <a:p>
          <a:endParaRPr lang="en-US"/>
        </a:p>
      </dgm:t>
    </dgm:pt>
    <dgm:pt modelId="{01DAB266-1A5E-4081-9FBE-5070EC95D3FD}" type="sibTrans" cxnId="{0007DC7D-812E-4E5C-A0D9-209F5DAEF82B}">
      <dgm:prSet/>
      <dgm:spPr/>
      <dgm:t>
        <a:bodyPr/>
        <a:lstStyle/>
        <a:p>
          <a:endParaRPr lang="en-US"/>
        </a:p>
      </dgm:t>
    </dgm:pt>
    <dgm:pt modelId="{98A25C2E-7B3E-4E32-B068-83033C49C93B}">
      <dgm:prSet/>
      <dgm:spPr/>
      <dgm:t>
        <a:bodyPr/>
        <a:lstStyle/>
        <a:p>
          <a:r>
            <a:rPr lang="fr-FR" b="1"/>
            <a:t>Porter estime qu’une entreprise est constitué d’un ensemble d’activités destinées à concevoir, fabriquer et commercialiser ses produits et services. Selon, lui la richesse de l’entreprise – la valeur qu’elle crée »- dépend de la bonne adéquation des différents compartiments.</a:t>
          </a:r>
          <a:endParaRPr lang="en-US"/>
        </a:p>
      </dgm:t>
    </dgm:pt>
    <dgm:pt modelId="{5DFFF26C-7BE3-4AE0-9570-5B03D700EC7E}" type="parTrans" cxnId="{FD23EB8A-D636-4B5B-AF03-AF68CDA66363}">
      <dgm:prSet/>
      <dgm:spPr/>
      <dgm:t>
        <a:bodyPr/>
        <a:lstStyle/>
        <a:p>
          <a:endParaRPr lang="en-US"/>
        </a:p>
      </dgm:t>
    </dgm:pt>
    <dgm:pt modelId="{46AA0E54-5BA3-4E79-BF9A-0776527F65ED}" type="sibTrans" cxnId="{FD23EB8A-D636-4B5B-AF03-AF68CDA66363}">
      <dgm:prSet/>
      <dgm:spPr/>
      <dgm:t>
        <a:bodyPr/>
        <a:lstStyle/>
        <a:p>
          <a:endParaRPr lang="en-US"/>
        </a:p>
      </dgm:t>
    </dgm:pt>
    <dgm:pt modelId="{DC8D7D41-F1B9-4285-A5D0-544D4198D433}">
      <dgm:prSet/>
      <dgm:spPr/>
      <dgm:t>
        <a:bodyPr/>
        <a:lstStyle/>
        <a:p>
          <a:r>
            <a:rPr lang="fr-FR" b="1"/>
            <a:t>Le principe de la chaîne de valeur considère que chaque entreprise d’une filière économique ajoute de la valeur à une production, jusqu’au marché final. Porter décompose l’entreprise en « activités principales » et « activités de soutien », pour inviter le stratège à s’interroger sur les lieux de création de valeur dans son entreprise. Plus précisément la chaîne de valeur recherche les éléments qui apportent une spécificité à l’entreprise. </a:t>
          </a:r>
          <a:endParaRPr lang="en-US"/>
        </a:p>
      </dgm:t>
    </dgm:pt>
    <dgm:pt modelId="{891CFA5A-1B98-43D1-AD82-A1B480E06369}" type="parTrans" cxnId="{365B2C97-DB63-41B0-9C0A-B69353A1598B}">
      <dgm:prSet/>
      <dgm:spPr/>
      <dgm:t>
        <a:bodyPr/>
        <a:lstStyle/>
        <a:p>
          <a:endParaRPr lang="en-US"/>
        </a:p>
      </dgm:t>
    </dgm:pt>
    <dgm:pt modelId="{0E9B053D-C1D4-414A-8046-35E86DC35EE3}" type="sibTrans" cxnId="{365B2C97-DB63-41B0-9C0A-B69353A1598B}">
      <dgm:prSet/>
      <dgm:spPr/>
      <dgm:t>
        <a:bodyPr/>
        <a:lstStyle/>
        <a:p>
          <a:endParaRPr lang="en-US"/>
        </a:p>
      </dgm:t>
    </dgm:pt>
    <dgm:pt modelId="{A8720066-3B27-483B-A8E3-F772BADFE228}" type="pres">
      <dgm:prSet presAssocID="{0C121E24-2FE7-43E5-B4C8-A38AC68EDD48}" presName="vert0" presStyleCnt="0">
        <dgm:presLayoutVars>
          <dgm:dir/>
          <dgm:animOne val="branch"/>
          <dgm:animLvl val="lvl"/>
        </dgm:presLayoutVars>
      </dgm:prSet>
      <dgm:spPr/>
    </dgm:pt>
    <dgm:pt modelId="{3CB21EB3-1AE3-4181-87EB-9EAA8514B1CF}" type="pres">
      <dgm:prSet presAssocID="{44C49E2B-108B-47DB-86C7-E4681F838BDD}" presName="thickLine" presStyleLbl="alignNode1" presStyleIdx="0" presStyleCnt="3"/>
      <dgm:spPr/>
    </dgm:pt>
    <dgm:pt modelId="{24580D23-2412-4F6A-879C-181A95ECF6A7}" type="pres">
      <dgm:prSet presAssocID="{44C49E2B-108B-47DB-86C7-E4681F838BDD}" presName="horz1" presStyleCnt="0"/>
      <dgm:spPr/>
    </dgm:pt>
    <dgm:pt modelId="{AC3240AD-C4AE-4BD3-9D80-F854E489CE9A}" type="pres">
      <dgm:prSet presAssocID="{44C49E2B-108B-47DB-86C7-E4681F838BDD}" presName="tx1" presStyleLbl="revTx" presStyleIdx="0" presStyleCnt="3"/>
      <dgm:spPr/>
    </dgm:pt>
    <dgm:pt modelId="{532AD104-F7BC-4671-B2E5-C99DB67B9B7E}" type="pres">
      <dgm:prSet presAssocID="{44C49E2B-108B-47DB-86C7-E4681F838BDD}" presName="vert1" presStyleCnt="0"/>
      <dgm:spPr/>
    </dgm:pt>
    <dgm:pt modelId="{B9B89B33-2C9F-4F92-A4E9-B932F9076194}" type="pres">
      <dgm:prSet presAssocID="{98A25C2E-7B3E-4E32-B068-83033C49C93B}" presName="thickLine" presStyleLbl="alignNode1" presStyleIdx="1" presStyleCnt="3"/>
      <dgm:spPr/>
    </dgm:pt>
    <dgm:pt modelId="{097F5024-E0A7-4BFB-9773-36B4D1E647E0}" type="pres">
      <dgm:prSet presAssocID="{98A25C2E-7B3E-4E32-B068-83033C49C93B}" presName="horz1" presStyleCnt="0"/>
      <dgm:spPr/>
    </dgm:pt>
    <dgm:pt modelId="{4A3CBD60-1258-4EC6-B8B6-D43766CA081C}" type="pres">
      <dgm:prSet presAssocID="{98A25C2E-7B3E-4E32-B068-83033C49C93B}" presName="tx1" presStyleLbl="revTx" presStyleIdx="1" presStyleCnt="3"/>
      <dgm:spPr/>
    </dgm:pt>
    <dgm:pt modelId="{6D99C3AF-AE85-42D5-8993-08C4FFB00FA2}" type="pres">
      <dgm:prSet presAssocID="{98A25C2E-7B3E-4E32-B068-83033C49C93B}" presName="vert1" presStyleCnt="0"/>
      <dgm:spPr/>
    </dgm:pt>
    <dgm:pt modelId="{DE34AF36-8DBA-40A8-BBE4-840E58941C4D}" type="pres">
      <dgm:prSet presAssocID="{DC8D7D41-F1B9-4285-A5D0-544D4198D433}" presName="thickLine" presStyleLbl="alignNode1" presStyleIdx="2" presStyleCnt="3"/>
      <dgm:spPr/>
    </dgm:pt>
    <dgm:pt modelId="{40801BBE-FBAD-4379-B748-52A9F89FFEAB}" type="pres">
      <dgm:prSet presAssocID="{DC8D7D41-F1B9-4285-A5D0-544D4198D433}" presName="horz1" presStyleCnt="0"/>
      <dgm:spPr/>
    </dgm:pt>
    <dgm:pt modelId="{DDF370D4-F573-4D72-9842-3F395CB46A2A}" type="pres">
      <dgm:prSet presAssocID="{DC8D7D41-F1B9-4285-A5D0-544D4198D433}" presName="tx1" presStyleLbl="revTx" presStyleIdx="2" presStyleCnt="3"/>
      <dgm:spPr/>
    </dgm:pt>
    <dgm:pt modelId="{6BC3C196-A1FF-4791-8300-D170C5499271}" type="pres">
      <dgm:prSet presAssocID="{DC8D7D41-F1B9-4285-A5D0-544D4198D433}" presName="vert1" presStyleCnt="0"/>
      <dgm:spPr/>
    </dgm:pt>
  </dgm:ptLst>
  <dgm:cxnLst>
    <dgm:cxn modelId="{100E8709-6D45-4BC9-8678-83186601A0AE}" type="presOf" srcId="{44C49E2B-108B-47DB-86C7-E4681F838BDD}" destId="{AC3240AD-C4AE-4BD3-9D80-F854E489CE9A}" srcOrd="0" destOrd="0" presId="urn:microsoft.com/office/officeart/2008/layout/LinedList"/>
    <dgm:cxn modelId="{979B0061-8C20-4E8C-A60F-0719254ED91C}" type="presOf" srcId="{DC8D7D41-F1B9-4285-A5D0-544D4198D433}" destId="{DDF370D4-F573-4D72-9842-3F395CB46A2A}" srcOrd="0" destOrd="0" presId="urn:microsoft.com/office/officeart/2008/layout/LinedList"/>
    <dgm:cxn modelId="{0007DC7D-812E-4E5C-A0D9-209F5DAEF82B}" srcId="{0C121E24-2FE7-43E5-B4C8-A38AC68EDD48}" destId="{44C49E2B-108B-47DB-86C7-E4681F838BDD}" srcOrd="0" destOrd="0" parTransId="{F10456B1-8CE8-4AEC-A16C-1BC5F8F4C42C}" sibTransId="{01DAB266-1A5E-4081-9FBE-5070EC95D3FD}"/>
    <dgm:cxn modelId="{4F694281-43D6-422B-B3B5-6EDAE93AB70D}" type="presOf" srcId="{0C121E24-2FE7-43E5-B4C8-A38AC68EDD48}" destId="{A8720066-3B27-483B-A8E3-F772BADFE228}" srcOrd="0" destOrd="0" presId="urn:microsoft.com/office/officeart/2008/layout/LinedList"/>
    <dgm:cxn modelId="{FD23EB8A-D636-4B5B-AF03-AF68CDA66363}" srcId="{0C121E24-2FE7-43E5-B4C8-A38AC68EDD48}" destId="{98A25C2E-7B3E-4E32-B068-83033C49C93B}" srcOrd="1" destOrd="0" parTransId="{5DFFF26C-7BE3-4AE0-9570-5B03D700EC7E}" sibTransId="{46AA0E54-5BA3-4E79-BF9A-0776527F65ED}"/>
    <dgm:cxn modelId="{365B2C97-DB63-41B0-9C0A-B69353A1598B}" srcId="{0C121E24-2FE7-43E5-B4C8-A38AC68EDD48}" destId="{DC8D7D41-F1B9-4285-A5D0-544D4198D433}" srcOrd="2" destOrd="0" parTransId="{891CFA5A-1B98-43D1-AD82-A1B480E06369}" sibTransId="{0E9B053D-C1D4-414A-8046-35E86DC35EE3}"/>
    <dgm:cxn modelId="{588540F1-B1E8-43BD-BA49-25B1C0C188D7}" type="presOf" srcId="{98A25C2E-7B3E-4E32-B068-83033C49C93B}" destId="{4A3CBD60-1258-4EC6-B8B6-D43766CA081C}" srcOrd="0" destOrd="0" presId="urn:microsoft.com/office/officeart/2008/layout/LinedList"/>
    <dgm:cxn modelId="{FAAEDFDC-D685-452F-A155-13CB0B529F56}" type="presParOf" srcId="{A8720066-3B27-483B-A8E3-F772BADFE228}" destId="{3CB21EB3-1AE3-4181-87EB-9EAA8514B1CF}" srcOrd="0" destOrd="0" presId="urn:microsoft.com/office/officeart/2008/layout/LinedList"/>
    <dgm:cxn modelId="{F10FB746-CB11-40C5-9E44-BDDF37AF02AC}" type="presParOf" srcId="{A8720066-3B27-483B-A8E3-F772BADFE228}" destId="{24580D23-2412-4F6A-879C-181A95ECF6A7}" srcOrd="1" destOrd="0" presId="urn:microsoft.com/office/officeart/2008/layout/LinedList"/>
    <dgm:cxn modelId="{F2377624-F1C7-458F-81F5-79A28DB3D3E4}" type="presParOf" srcId="{24580D23-2412-4F6A-879C-181A95ECF6A7}" destId="{AC3240AD-C4AE-4BD3-9D80-F854E489CE9A}" srcOrd="0" destOrd="0" presId="urn:microsoft.com/office/officeart/2008/layout/LinedList"/>
    <dgm:cxn modelId="{311F9ECA-E21B-483E-BFBD-04CD6D929CB5}" type="presParOf" srcId="{24580D23-2412-4F6A-879C-181A95ECF6A7}" destId="{532AD104-F7BC-4671-B2E5-C99DB67B9B7E}" srcOrd="1" destOrd="0" presId="urn:microsoft.com/office/officeart/2008/layout/LinedList"/>
    <dgm:cxn modelId="{4976DDC8-348C-4CA4-8CBB-3019B0F837B4}" type="presParOf" srcId="{A8720066-3B27-483B-A8E3-F772BADFE228}" destId="{B9B89B33-2C9F-4F92-A4E9-B932F9076194}" srcOrd="2" destOrd="0" presId="urn:microsoft.com/office/officeart/2008/layout/LinedList"/>
    <dgm:cxn modelId="{D48379BF-A4AA-47AC-9A52-5557A3B8357C}" type="presParOf" srcId="{A8720066-3B27-483B-A8E3-F772BADFE228}" destId="{097F5024-E0A7-4BFB-9773-36B4D1E647E0}" srcOrd="3" destOrd="0" presId="urn:microsoft.com/office/officeart/2008/layout/LinedList"/>
    <dgm:cxn modelId="{153C63F5-B911-41C4-857F-0D13D2FC5209}" type="presParOf" srcId="{097F5024-E0A7-4BFB-9773-36B4D1E647E0}" destId="{4A3CBD60-1258-4EC6-B8B6-D43766CA081C}" srcOrd="0" destOrd="0" presId="urn:microsoft.com/office/officeart/2008/layout/LinedList"/>
    <dgm:cxn modelId="{0A9CD7A1-141A-4A3F-8858-70DDEF2163EE}" type="presParOf" srcId="{097F5024-E0A7-4BFB-9773-36B4D1E647E0}" destId="{6D99C3AF-AE85-42D5-8993-08C4FFB00FA2}" srcOrd="1" destOrd="0" presId="urn:microsoft.com/office/officeart/2008/layout/LinedList"/>
    <dgm:cxn modelId="{2B871F5E-C435-4D9B-ACC3-7757FBD92B7A}" type="presParOf" srcId="{A8720066-3B27-483B-A8E3-F772BADFE228}" destId="{DE34AF36-8DBA-40A8-BBE4-840E58941C4D}" srcOrd="4" destOrd="0" presId="urn:microsoft.com/office/officeart/2008/layout/LinedList"/>
    <dgm:cxn modelId="{790FA1EA-8843-4DA9-AE38-9ED5F9CD5C8B}" type="presParOf" srcId="{A8720066-3B27-483B-A8E3-F772BADFE228}" destId="{40801BBE-FBAD-4379-B748-52A9F89FFEAB}" srcOrd="5" destOrd="0" presId="urn:microsoft.com/office/officeart/2008/layout/LinedList"/>
    <dgm:cxn modelId="{2F02B7FF-BA1F-42B4-8530-AB1C7BF402A6}" type="presParOf" srcId="{40801BBE-FBAD-4379-B748-52A9F89FFEAB}" destId="{DDF370D4-F573-4D72-9842-3F395CB46A2A}" srcOrd="0" destOrd="0" presId="urn:microsoft.com/office/officeart/2008/layout/LinedList"/>
    <dgm:cxn modelId="{7437B805-8F6E-47AD-9148-EDB504346687}" type="presParOf" srcId="{40801BBE-FBAD-4379-B748-52A9F89FFEAB}" destId="{6BC3C196-A1FF-4791-8300-D170C54992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C192A4-B24F-4BE4-9002-5BF9068802D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8575544-5469-4951-9F74-1D7E22DE44F1}">
      <dgm:prSet/>
      <dgm:spPr/>
      <dgm:t>
        <a:bodyPr/>
        <a:lstStyle/>
        <a:p>
          <a:r>
            <a:rPr lang="fr-FR" b="1"/>
            <a:t>Comment décomposer l’entreprise en fonctions principales et de soutien ?</a:t>
          </a:r>
          <a:endParaRPr lang="en-US"/>
        </a:p>
      </dgm:t>
    </dgm:pt>
    <dgm:pt modelId="{9A52424B-2FA1-465D-BC02-E7821F48FCE7}" type="parTrans" cxnId="{DB1A6E8F-9F11-478C-B4A6-258CC92B0BE6}">
      <dgm:prSet/>
      <dgm:spPr/>
      <dgm:t>
        <a:bodyPr/>
        <a:lstStyle/>
        <a:p>
          <a:endParaRPr lang="en-US"/>
        </a:p>
      </dgm:t>
    </dgm:pt>
    <dgm:pt modelId="{FE81A1CA-ED72-4D36-BD60-F2650AE37E08}" type="sibTrans" cxnId="{DB1A6E8F-9F11-478C-B4A6-258CC92B0BE6}">
      <dgm:prSet/>
      <dgm:spPr/>
      <dgm:t>
        <a:bodyPr/>
        <a:lstStyle/>
        <a:p>
          <a:endParaRPr lang="en-US"/>
        </a:p>
      </dgm:t>
    </dgm:pt>
    <dgm:pt modelId="{8928CEAF-3FD4-47E9-828C-092F87371E8F}">
      <dgm:prSet/>
      <dgm:spPr/>
      <dgm:t>
        <a:bodyPr/>
        <a:lstStyle/>
        <a:p>
          <a:r>
            <a:rPr lang="fr-FR" b="1"/>
            <a:t>Quels sont nos avantages compétitifs ?</a:t>
          </a:r>
          <a:endParaRPr lang="en-US"/>
        </a:p>
      </dgm:t>
    </dgm:pt>
    <dgm:pt modelId="{F878C825-327C-4650-83EB-44A9830CCE7B}" type="parTrans" cxnId="{DE1E25E8-3410-4494-89ED-9085F1A1E79E}">
      <dgm:prSet/>
      <dgm:spPr/>
      <dgm:t>
        <a:bodyPr/>
        <a:lstStyle/>
        <a:p>
          <a:endParaRPr lang="en-US"/>
        </a:p>
      </dgm:t>
    </dgm:pt>
    <dgm:pt modelId="{7393DE9F-122C-45BE-9CAB-F72753928BA6}" type="sibTrans" cxnId="{DE1E25E8-3410-4494-89ED-9085F1A1E79E}">
      <dgm:prSet/>
      <dgm:spPr/>
      <dgm:t>
        <a:bodyPr/>
        <a:lstStyle/>
        <a:p>
          <a:endParaRPr lang="en-US"/>
        </a:p>
      </dgm:t>
    </dgm:pt>
    <dgm:pt modelId="{995F5B56-BD45-4FAD-AF45-189FAE2A9D40}">
      <dgm:prSet/>
      <dgm:spPr/>
      <dgm:t>
        <a:bodyPr/>
        <a:lstStyle/>
        <a:p>
          <a:r>
            <a:rPr lang="fr-FR" b="1"/>
            <a:t>Quelles sont les activités que nous aurions intérêt à externaliser ?</a:t>
          </a:r>
          <a:endParaRPr lang="en-US"/>
        </a:p>
      </dgm:t>
    </dgm:pt>
    <dgm:pt modelId="{0FDDA5C4-3B12-4ACA-A6A9-2F6F42C8FC22}" type="parTrans" cxnId="{165E1D7F-BE5E-4090-A28D-7EF9C0CA96A1}">
      <dgm:prSet/>
      <dgm:spPr/>
      <dgm:t>
        <a:bodyPr/>
        <a:lstStyle/>
        <a:p>
          <a:endParaRPr lang="en-US"/>
        </a:p>
      </dgm:t>
    </dgm:pt>
    <dgm:pt modelId="{CFA41611-80DA-4C06-858B-8290177C027E}" type="sibTrans" cxnId="{165E1D7F-BE5E-4090-A28D-7EF9C0CA96A1}">
      <dgm:prSet/>
      <dgm:spPr/>
      <dgm:t>
        <a:bodyPr/>
        <a:lstStyle/>
        <a:p>
          <a:endParaRPr lang="en-US"/>
        </a:p>
      </dgm:t>
    </dgm:pt>
    <dgm:pt modelId="{D4CB5A07-33F7-4346-AA4E-87284BE45AD7}">
      <dgm:prSet/>
      <dgm:spPr/>
      <dgm:t>
        <a:bodyPr/>
        <a:lstStyle/>
        <a:p>
          <a:r>
            <a:rPr lang="fr-FR" b="1"/>
            <a:t>Les lieux de création de valeur de l’entreprise sont-ils valorisés par une bonne intégration des différentes activités de l’entreprise ?</a:t>
          </a:r>
          <a:endParaRPr lang="en-US"/>
        </a:p>
      </dgm:t>
    </dgm:pt>
    <dgm:pt modelId="{071DD962-768F-4E43-BE6C-44E725170324}" type="parTrans" cxnId="{A25373F9-2311-4119-B3EF-B176B2E8BF84}">
      <dgm:prSet/>
      <dgm:spPr/>
      <dgm:t>
        <a:bodyPr/>
        <a:lstStyle/>
        <a:p>
          <a:endParaRPr lang="en-US"/>
        </a:p>
      </dgm:t>
    </dgm:pt>
    <dgm:pt modelId="{6B7603A3-49E4-46CC-99D9-3380CED0EC9C}" type="sibTrans" cxnId="{A25373F9-2311-4119-B3EF-B176B2E8BF84}">
      <dgm:prSet/>
      <dgm:spPr/>
      <dgm:t>
        <a:bodyPr/>
        <a:lstStyle/>
        <a:p>
          <a:endParaRPr lang="en-US"/>
        </a:p>
      </dgm:t>
    </dgm:pt>
    <dgm:pt modelId="{3442C21A-883B-469F-BAB7-271501329220}">
      <dgm:prSet/>
      <dgm:spPr/>
      <dgm:t>
        <a:bodyPr/>
        <a:lstStyle/>
        <a:p>
          <a:r>
            <a:rPr lang="fr-FR" b="1"/>
            <a:t>Quelles sont les faiblesses ou les « manques » de notre entreprise dans chacun de ses compartiments ?</a:t>
          </a:r>
          <a:endParaRPr lang="en-US"/>
        </a:p>
      </dgm:t>
    </dgm:pt>
    <dgm:pt modelId="{9F1B09AA-3264-4F53-9454-7DB4B1404F83}" type="parTrans" cxnId="{343CE244-0199-4CFC-A0A9-987BAC5CA700}">
      <dgm:prSet/>
      <dgm:spPr/>
      <dgm:t>
        <a:bodyPr/>
        <a:lstStyle/>
        <a:p>
          <a:endParaRPr lang="en-US"/>
        </a:p>
      </dgm:t>
    </dgm:pt>
    <dgm:pt modelId="{C5023777-6552-4BCE-8E9C-462F6A5F009F}" type="sibTrans" cxnId="{343CE244-0199-4CFC-A0A9-987BAC5CA700}">
      <dgm:prSet/>
      <dgm:spPr/>
      <dgm:t>
        <a:bodyPr/>
        <a:lstStyle/>
        <a:p>
          <a:endParaRPr lang="en-US"/>
        </a:p>
      </dgm:t>
    </dgm:pt>
    <dgm:pt modelId="{2B72EBB0-119C-4761-9E74-F8D86B9F1996}" type="pres">
      <dgm:prSet presAssocID="{57C192A4-B24F-4BE4-9002-5BF9068802D4}" presName="linear" presStyleCnt="0">
        <dgm:presLayoutVars>
          <dgm:animLvl val="lvl"/>
          <dgm:resizeHandles val="exact"/>
        </dgm:presLayoutVars>
      </dgm:prSet>
      <dgm:spPr/>
    </dgm:pt>
    <dgm:pt modelId="{79972663-CA3B-4A50-B818-B4A4642450D1}" type="pres">
      <dgm:prSet presAssocID="{A8575544-5469-4951-9F74-1D7E22DE44F1}" presName="parentText" presStyleLbl="node1" presStyleIdx="0" presStyleCnt="5">
        <dgm:presLayoutVars>
          <dgm:chMax val="0"/>
          <dgm:bulletEnabled val="1"/>
        </dgm:presLayoutVars>
      </dgm:prSet>
      <dgm:spPr/>
    </dgm:pt>
    <dgm:pt modelId="{38E807BD-1A5F-4317-9F48-393428FE79EA}" type="pres">
      <dgm:prSet presAssocID="{FE81A1CA-ED72-4D36-BD60-F2650AE37E08}" presName="spacer" presStyleCnt="0"/>
      <dgm:spPr/>
    </dgm:pt>
    <dgm:pt modelId="{738874C4-C7F4-4A37-9926-BF83F202C52B}" type="pres">
      <dgm:prSet presAssocID="{8928CEAF-3FD4-47E9-828C-092F87371E8F}" presName="parentText" presStyleLbl="node1" presStyleIdx="1" presStyleCnt="5">
        <dgm:presLayoutVars>
          <dgm:chMax val="0"/>
          <dgm:bulletEnabled val="1"/>
        </dgm:presLayoutVars>
      </dgm:prSet>
      <dgm:spPr/>
    </dgm:pt>
    <dgm:pt modelId="{4A6DEE74-F184-4653-902E-14DC03FAE0E7}" type="pres">
      <dgm:prSet presAssocID="{7393DE9F-122C-45BE-9CAB-F72753928BA6}" presName="spacer" presStyleCnt="0"/>
      <dgm:spPr/>
    </dgm:pt>
    <dgm:pt modelId="{F51F345B-98A3-4BC5-BB6B-54E2C59B5CB8}" type="pres">
      <dgm:prSet presAssocID="{995F5B56-BD45-4FAD-AF45-189FAE2A9D40}" presName="parentText" presStyleLbl="node1" presStyleIdx="2" presStyleCnt="5">
        <dgm:presLayoutVars>
          <dgm:chMax val="0"/>
          <dgm:bulletEnabled val="1"/>
        </dgm:presLayoutVars>
      </dgm:prSet>
      <dgm:spPr/>
    </dgm:pt>
    <dgm:pt modelId="{54868F78-F6A4-4DFB-8B98-B45C6F577C30}" type="pres">
      <dgm:prSet presAssocID="{CFA41611-80DA-4C06-858B-8290177C027E}" presName="spacer" presStyleCnt="0"/>
      <dgm:spPr/>
    </dgm:pt>
    <dgm:pt modelId="{D181A15E-E323-4B55-951A-8058CB1AEF88}" type="pres">
      <dgm:prSet presAssocID="{D4CB5A07-33F7-4346-AA4E-87284BE45AD7}" presName="parentText" presStyleLbl="node1" presStyleIdx="3" presStyleCnt="5">
        <dgm:presLayoutVars>
          <dgm:chMax val="0"/>
          <dgm:bulletEnabled val="1"/>
        </dgm:presLayoutVars>
      </dgm:prSet>
      <dgm:spPr/>
    </dgm:pt>
    <dgm:pt modelId="{8B7E0510-E3AC-4531-B5BF-5EFF359A35A1}" type="pres">
      <dgm:prSet presAssocID="{6B7603A3-49E4-46CC-99D9-3380CED0EC9C}" presName="spacer" presStyleCnt="0"/>
      <dgm:spPr/>
    </dgm:pt>
    <dgm:pt modelId="{0FCC4C35-7253-4CDB-81C5-277DBB36FD88}" type="pres">
      <dgm:prSet presAssocID="{3442C21A-883B-469F-BAB7-271501329220}" presName="parentText" presStyleLbl="node1" presStyleIdx="4" presStyleCnt="5">
        <dgm:presLayoutVars>
          <dgm:chMax val="0"/>
          <dgm:bulletEnabled val="1"/>
        </dgm:presLayoutVars>
      </dgm:prSet>
      <dgm:spPr/>
    </dgm:pt>
  </dgm:ptLst>
  <dgm:cxnLst>
    <dgm:cxn modelId="{51945D1F-9EF0-4879-A20D-4FA3EA3B746C}" type="presOf" srcId="{995F5B56-BD45-4FAD-AF45-189FAE2A9D40}" destId="{F51F345B-98A3-4BC5-BB6B-54E2C59B5CB8}" srcOrd="0" destOrd="0" presId="urn:microsoft.com/office/officeart/2005/8/layout/vList2"/>
    <dgm:cxn modelId="{81F9B72D-F1E7-47B9-8237-5773724A9CC9}" type="presOf" srcId="{A8575544-5469-4951-9F74-1D7E22DE44F1}" destId="{79972663-CA3B-4A50-B818-B4A4642450D1}" srcOrd="0" destOrd="0" presId="urn:microsoft.com/office/officeart/2005/8/layout/vList2"/>
    <dgm:cxn modelId="{0513A05E-67A1-4685-8B6B-87FE353A608B}" type="presOf" srcId="{8928CEAF-3FD4-47E9-828C-092F87371E8F}" destId="{738874C4-C7F4-4A37-9926-BF83F202C52B}" srcOrd="0" destOrd="0" presId="urn:microsoft.com/office/officeart/2005/8/layout/vList2"/>
    <dgm:cxn modelId="{343CE244-0199-4CFC-A0A9-987BAC5CA700}" srcId="{57C192A4-B24F-4BE4-9002-5BF9068802D4}" destId="{3442C21A-883B-469F-BAB7-271501329220}" srcOrd="4" destOrd="0" parTransId="{9F1B09AA-3264-4F53-9454-7DB4B1404F83}" sibTransId="{C5023777-6552-4BCE-8E9C-462F6A5F009F}"/>
    <dgm:cxn modelId="{165E1D7F-BE5E-4090-A28D-7EF9C0CA96A1}" srcId="{57C192A4-B24F-4BE4-9002-5BF9068802D4}" destId="{995F5B56-BD45-4FAD-AF45-189FAE2A9D40}" srcOrd="2" destOrd="0" parTransId="{0FDDA5C4-3B12-4ACA-A6A9-2F6F42C8FC22}" sibTransId="{CFA41611-80DA-4C06-858B-8290177C027E}"/>
    <dgm:cxn modelId="{D8266187-4129-4D9D-8FDA-8A4DC402C920}" type="presOf" srcId="{57C192A4-B24F-4BE4-9002-5BF9068802D4}" destId="{2B72EBB0-119C-4761-9E74-F8D86B9F1996}" srcOrd="0" destOrd="0" presId="urn:microsoft.com/office/officeart/2005/8/layout/vList2"/>
    <dgm:cxn modelId="{DB1A6E8F-9F11-478C-B4A6-258CC92B0BE6}" srcId="{57C192A4-B24F-4BE4-9002-5BF9068802D4}" destId="{A8575544-5469-4951-9F74-1D7E22DE44F1}" srcOrd="0" destOrd="0" parTransId="{9A52424B-2FA1-465D-BC02-E7821F48FCE7}" sibTransId="{FE81A1CA-ED72-4D36-BD60-F2650AE37E08}"/>
    <dgm:cxn modelId="{728D6CA7-66D5-41B4-8D57-8036B526EB33}" type="presOf" srcId="{D4CB5A07-33F7-4346-AA4E-87284BE45AD7}" destId="{D181A15E-E323-4B55-951A-8058CB1AEF88}" srcOrd="0" destOrd="0" presId="urn:microsoft.com/office/officeart/2005/8/layout/vList2"/>
    <dgm:cxn modelId="{087E07E0-58AF-4713-B281-F5D4931DEFCA}" type="presOf" srcId="{3442C21A-883B-469F-BAB7-271501329220}" destId="{0FCC4C35-7253-4CDB-81C5-277DBB36FD88}" srcOrd="0" destOrd="0" presId="urn:microsoft.com/office/officeart/2005/8/layout/vList2"/>
    <dgm:cxn modelId="{DE1E25E8-3410-4494-89ED-9085F1A1E79E}" srcId="{57C192A4-B24F-4BE4-9002-5BF9068802D4}" destId="{8928CEAF-3FD4-47E9-828C-092F87371E8F}" srcOrd="1" destOrd="0" parTransId="{F878C825-327C-4650-83EB-44A9830CCE7B}" sibTransId="{7393DE9F-122C-45BE-9CAB-F72753928BA6}"/>
    <dgm:cxn modelId="{A25373F9-2311-4119-B3EF-B176B2E8BF84}" srcId="{57C192A4-B24F-4BE4-9002-5BF9068802D4}" destId="{D4CB5A07-33F7-4346-AA4E-87284BE45AD7}" srcOrd="3" destOrd="0" parTransId="{071DD962-768F-4E43-BE6C-44E725170324}" sibTransId="{6B7603A3-49E4-46CC-99D9-3380CED0EC9C}"/>
    <dgm:cxn modelId="{D933D4D5-BF11-4386-9EBF-B325200606DA}" type="presParOf" srcId="{2B72EBB0-119C-4761-9E74-F8D86B9F1996}" destId="{79972663-CA3B-4A50-B818-B4A4642450D1}" srcOrd="0" destOrd="0" presId="urn:microsoft.com/office/officeart/2005/8/layout/vList2"/>
    <dgm:cxn modelId="{4F7831AD-9C48-49C1-9ABA-FCCE3A614F49}" type="presParOf" srcId="{2B72EBB0-119C-4761-9E74-F8D86B9F1996}" destId="{38E807BD-1A5F-4317-9F48-393428FE79EA}" srcOrd="1" destOrd="0" presId="urn:microsoft.com/office/officeart/2005/8/layout/vList2"/>
    <dgm:cxn modelId="{5619417B-E01E-40C6-B0E1-37A53C3F1C66}" type="presParOf" srcId="{2B72EBB0-119C-4761-9E74-F8D86B9F1996}" destId="{738874C4-C7F4-4A37-9926-BF83F202C52B}" srcOrd="2" destOrd="0" presId="urn:microsoft.com/office/officeart/2005/8/layout/vList2"/>
    <dgm:cxn modelId="{2E9EA6DE-6F45-475B-8337-E7F9874909E8}" type="presParOf" srcId="{2B72EBB0-119C-4761-9E74-F8D86B9F1996}" destId="{4A6DEE74-F184-4653-902E-14DC03FAE0E7}" srcOrd="3" destOrd="0" presId="urn:microsoft.com/office/officeart/2005/8/layout/vList2"/>
    <dgm:cxn modelId="{DC08B906-7960-42B7-8B43-666F09A613DE}" type="presParOf" srcId="{2B72EBB0-119C-4761-9E74-F8D86B9F1996}" destId="{F51F345B-98A3-4BC5-BB6B-54E2C59B5CB8}" srcOrd="4" destOrd="0" presId="urn:microsoft.com/office/officeart/2005/8/layout/vList2"/>
    <dgm:cxn modelId="{980550FB-98F9-47B9-B1E9-F0A957F7C206}" type="presParOf" srcId="{2B72EBB0-119C-4761-9E74-F8D86B9F1996}" destId="{54868F78-F6A4-4DFB-8B98-B45C6F577C30}" srcOrd="5" destOrd="0" presId="urn:microsoft.com/office/officeart/2005/8/layout/vList2"/>
    <dgm:cxn modelId="{FC968C32-4C46-4073-8896-3908B7179562}" type="presParOf" srcId="{2B72EBB0-119C-4761-9E74-F8D86B9F1996}" destId="{D181A15E-E323-4B55-951A-8058CB1AEF88}" srcOrd="6" destOrd="0" presId="urn:microsoft.com/office/officeart/2005/8/layout/vList2"/>
    <dgm:cxn modelId="{BB5DC154-9EDA-4A3D-9A94-325A55112676}" type="presParOf" srcId="{2B72EBB0-119C-4761-9E74-F8D86B9F1996}" destId="{8B7E0510-E3AC-4531-B5BF-5EFF359A35A1}" srcOrd="7" destOrd="0" presId="urn:microsoft.com/office/officeart/2005/8/layout/vList2"/>
    <dgm:cxn modelId="{E2C5968E-F171-476F-8FC0-7E14CEA8A6DD}" type="presParOf" srcId="{2B72EBB0-119C-4761-9E74-F8D86B9F1996}" destId="{0FCC4C35-7253-4CDB-81C5-277DBB36FD8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4641FC-F450-44DF-BAE7-31B92486FA5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BE3D89F-4A55-48F7-8FB7-6B5035A4E487}">
      <dgm:prSet/>
      <dgm:spPr/>
      <dgm:t>
        <a:bodyPr/>
        <a:lstStyle/>
        <a:p>
          <a:r>
            <a:rPr lang="fr-FR" b="1"/>
            <a:t>Notre entreprise a-t-elle les moyens financiers de ses ambitions stratégiques ?</a:t>
          </a:r>
          <a:endParaRPr lang="en-US"/>
        </a:p>
      </dgm:t>
    </dgm:pt>
    <dgm:pt modelId="{66748C8F-3594-46B4-AE94-6408843D5017}" type="parTrans" cxnId="{36684ADD-9FE9-48A4-80D1-4A0C26F5BD68}">
      <dgm:prSet/>
      <dgm:spPr/>
      <dgm:t>
        <a:bodyPr/>
        <a:lstStyle/>
        <a:p>
          <a:endParaRPr lang="en-US"/>
        </a:p>
      </dgm:t>
    </dgm:pt>
    <dgm:pt modelId="{AC9F8C09-1AC4-44C5-80DB-96850B998415}" type="sibTrans" cxnId="{36684ADD-9FE9-48A4-80D1-4A0C26F5BD68}">
      <dgm:prSet/>
      <dgm:spPr/>
      <dgm:t>
        <a:bodyPr/>
        <a:lstStyle/>
        <a:p>
          <a:endParaRPr lang="en-US"/>
        </a:p>
      </dgm:t>
    </dgm:pt>
    <dgm:pt modelId="{43BA5465-446B-4964-9CA1-68825EDD0FFB}">
      <dgm:prSet/>
      <dgm:spPr/>
      <dgm:t>
        <a:bodyPr/>
        <a:lstStyle/>
        <a:p>
          <a:r>
            <a:rPr lang="fr-FR" b="1"/>
            <a:t>Quelles dispositions financières serait-il bon de prendre ?</a:t>
          </a:r>
          <a:endParaRPr lang="en-US"/>
        </a:p>
      </dgm:t>
    </dgm:pt>
    <dgm:pt modelId="{59A5CDC9-8201-4523-AC9B-1C65F1367FF8}" type="parTrans" cxnId="{B9AF1E40-A291-4A5C-832B-E860467B8C4D}">
      <dgm:prSet/>
      <dgm:spPr/>
      <dgm:t>
        <a:bodyPr/>
        <a:lstStyle/>
        <a:p>
          <a:endParaRPr lang="en-US"/>
        </a:p>
      </dgm:t>
    </dgm:pt>
    <dgm:pt modelId="{01AF6328-1793-4841-8A8A-F1E5839A594D}" type="sibTrans" cxnId="{B9AF1E40-A291-4A5C-832B-E860467B8C4D}">
      <dgm:prSet/>
      <dgm:spPr/>
      <dgm:t>
        <a:bodyPr/>
        <a:lstStyle/>
        <a:p>
          <a:endParaRPr lang="en-US"/>
        </a:p>
      </dgm:t>
    </dgm:pt>
    <dgm:pt modelId="{9838EDAE-B8DB-471F-B94D-0D3706DF5AAD}">
      <dgm:prSet/>
      <dgm:spPr/>
      <dgm:t>
        <a:bodyPr/>
        <a:lstStyle/>
        <a:p>
          <a:r>
            <a:rPr lang="fr-FR" b="1"/>
            <a:t>Sont-elles compatibles avec notre politique commerciale ?</a:t>
          </a:r>
          <a:endParaRPr lang="en-US"/>
        </a:p>
      </dgm:t>
    </dgm:pt>
    <dgm:pt modelId="{A5BDC25B-2921-4042-80C5-92C79873D403}" type="parTrans" cxnId="{D661A112-68B4-4360-AD90-78523AF4420F}">
      <dgm:prSet/>
      <dgm:spPr/>
      <dgm:t>
        <a:bodyPr/>
        <a:lstStyle/>
        <a:p>
          <a:endParaRPr lang="en-US"/>
        </a:p>
      </dgm:t>
    </dgm:pt>
    <dgm:pt modelId="{04E24706-3523-4DC8-B4F5-38739B458D33}" type="sibTrans" cxnId="{D661A112-68B4-4360-AD90-78523AF4420F}">
      <dgm:prSet/>
      <dgm:spPr/>
      <dgm:t>
        <a:bodyPr/>
        <a:lstStyle/>
        <a:p>
          <a:endParaRPr lang="en-US"/>
        </a:p>
      </dgm:t>
    </dgm:pt>
    <dgm:pt modelId="{973F0C2A-D836-47EF-B7E5-71F9B5DA1D4C}">
      <dgm:prSet/>
      <dgm:spPr/>
      <dgm:t>
        <a:bodyPr/>
        <a:lstStyle/>
        <a:p>
          <a:r>
            <a:rPr lang="fr-FR" b="1"/>
            <a:t>A-t-on une capacité d’endettement complémentaire ?</a:t>
          </a:r>
          <a:endParaRPr lang="en-US"/>
        </a:p>
      </dgm:t>
    </dgm:pt>
    <dgm:pt modelId="{DD77174B-FB5F-4A27-B573-A9652B39888D}" type="parTrans" cxnId="{65D293AE-6FB9-4539-AE2E-8B76EC45DAFA}">
      <dgm:prSet/>
      <dgm:spPr/>
      <dgm:t>
        <a:bodyPr/>
        <a:lstStyle/>
        <a:p>
          <a:endParaRPr lang="en-US"/>
        </a:p>
      </dgm:t>
    </dgm:pt>
    <dgm:pt modelId="{E903516A-6220-422C-899A-5D770FC77C97}" type="sibTrans" cxnId="{65D293AE-6FB9-4539-AE2E-8B76EC45DAFA}">
      <dgm:prSet/>
      <dgm:spPr/>
      <dgm:t>
        <a:bodyPr/>
        <a:lstStyle/>
        <a:p>
          <a:endParaRPr lang="en-US"/>
        </a:p>
      </dgm:t>
    </dgm:pt>
    <dgm:pt modelId="{4C5F7C86-5BA0-4013-B207-5A2906C44B4D}">
      <dgm:prSet/>
      <dgm:spPr/>
      <dgm:t>
        <a:bodyPr/>
        <a:lstStyle/>
        <a:p>
          <a:r>
            <a:rPr lang="fr-FR" b="1"/>
            <a:t>Peut-on envisager une ouverture ou une augmentation en capital ?</a:t>
          </a:r>
          <a:endParaRPr lang="en-US"/>
        </a:p>
      </dgm:t>
    </dgm:pt>
    <dgm:pt modelId="{ADB66F6A-F839-4286-8C39-11226C35183F}" type="parTrans" cxnId="{8BDC8B54-E9BA-4863-8A0E-B8EF425A4A7D}">
      <dgm:prSet/>
      <dgm:spPr/>
      <dgm:t>
        <a:bodyPr/>
        <a:lstStyle/>
        <a:p>
          <a:endParaRPr lang="en-US"/>
        </a:p>
      </dgm:t>
    </dgm:pt>
    <dgm:pt modelId="{77771518-6A5E-41D6-8477-9E470C02B476}" type="sibTrans" cxnId="{8BDC8B54-E9BA-4863-8A0E-B8EF425A4A7D}">
      <dgm:prSet/>
      <dgm:spPr/>
      <dgm:t>
        <a:bodyPr/>
        <a:lstStyle/>
        <a:p>
          <a:endParaRPr lang="en-US"/>
        </a:p>
      </dgm:t>
    </dgm:pt>
    <dgm:pt modelId="{600B5AAC-0FB1-4623-A5C1-D79EA98E2A6E}" type="pres">
      <dgm:prSet presAssocID="{BC4641FC-F450-44DF-BAE7-31B92486FA51}" presName="root" presStyleCnt="0">
        <dgm:presLayoutVars>
          <dgm:dir/>
          <dgm:resizeHandles val="exact"/>
        </dgm:presLayoutVars>
      </dgm:prSet>
      <dgm:spPr/>
    </dgm:pt>
    <dgm:pt modelId="{19904C40-D869-425C-A6D0-204CDB2E2F86}" type="pres">
      <dgm:prSet presAssocID="{FBE3D89F-4A55-48F7-8FB7-6B5035A4E487}" presName="compNode" presStyleCnt="0"/>
      <dgm:spPr/>
    </dgm:pt>
    <dgm:pt modelId="{E1CED520-0637-42EF-94F2-CB7388E8166F}" type="pres">
      <dgm:prSet presAssocID="{FBE3D89F-4A55-48F7-8FB7-6B5035A4E487}" presName="bgRect" presStyleLbl="bgShp" presStyleIdx="0" presStyleCnt="5"/>
      <dgm:spPr/>
    </dgm:pt>
    <dgm:pt modelId="{F7BD4440-2B49-447B-ACAC-EC4B69DEB84D}" type="pres">
      <dgm:prSet presAssocID="{FBE3D89F-4A55-48F7-8FB7-6B5035A4E48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apanese Dolls"/>
        </a:ext>
      </dgm:extLst>
    </dgm:pt>
    <dgm:pt modelId="{83E654C7-F18A-4AFF-BA01-A756A1FE592E}" type="pres">
      <dgm:prSet presAssocID="{FBE3D89F-4A55-48F7-8FB7-6B5035A4E487}" presName="spaceRect" presStyleCnt="0"/>
      <dgm:spPr/>
    </dgm:pt>
    <dgm:pt modelId="{BFF08883-E689-4DAB-B211-00668A07F517}" type="pres">
      <dgm:prSet presAssocID="{FBE3D89F-4A55-48F7-8FB7-6B5035A4E487}" presName="parTx" presStyleLbl="revTx" presStyleIdx="0" presStyleCnt="5">
        <dgm:presLayoutVars>
          <dgm:chMax val="0"/>
          <dgm:chPref val="0"/>
        </dgm:presLayoutVars>
      </dgm:prSet>
      <dgm:spPr/>
    </dgm:pt>
    <dgm:pt modelId="{5B75B127-27DD-41ED-BBFF-7F89F1C673E7}" type="pres">
      <dgm:prSet presAssocID="{AC9F8C09-1AC4-44C5-80DB-96850B998415}" presName="sibTrans" presStyleCnt="0"/>
      <dgm:spPr/>
    </dgm:pt>
    <dgm:pt modelId="{24A5CC17-458D-4BE4-A1C2-633201055856}" type="pres">
      <dgm:prSet presAssocID="{43BA5465-446B-4964-9CA1-68825EDD0FFB}" presName="compNode" presStyleCnt="0"/>
      <dgm:spPr/>
    </dgm:pt>
    <dgm:pt modelId="{4CF39CB5-33F7-4EAE-A66F-6361694C2CCD}" type="pres">
      <dgm:prSet presAssocID="{43BA5465-446B-4964-9CA1-68825EDD0FFB}" presName="bgRect" presStyleLbl="bgShp" presStyleIdx="1" presStyleCnt="5"/>
      <dgm:spPr/>
    </dgm:pt>
    <dgm:pt modelId="{24785690-5B6E-4E3E-AE7F-F8A9D57EBC74}" type="pres">
      <dgm:prSet presAssocID="{43BA5465-446B-4964-9CA1-68825EDD0FFB}"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ngue"/>
        </a:ext>
      </dgm:extLst>
    </dgm:pt>
    <dgm:pt modelId="{584EEFBE-59DE-4752-8E17-220CA4EA5B21}" type="pres">
      <dgm:prSet presAssocID="{43BA5465-446B-4964-9CA1-68825EDD0FFB}" presName="spaceRect" presStyleCnt="0"/>
      <dgm:spPr/>
    </dgm:pt>
    <dgm:pt modelId="{1B6312C2-9401-40FF-9564-2F8947732D63}" type="pres">
      <dgm:prSet presAssocID="{43BA5465-446B-4964-9CA1-68825EDD0FFB}" presName="parTx" presStyleLbl="revTx" presStyleIdx="1" presStyleCnt="5">
        <dgm:presLayoutVars>
          <dgm:chMax val="0"/>
          <dgm:chPref val="0"/>
        </dgm:presLayoutVars>
      </dgm:prSet>
      <dgm:spPr/>
    </dgm:pt>
    <dgm:pt modelId="{2DB8EBD8-4E2C-4288-98BF-34B7636BB689}" type="pres">
      <dgm:prSet presAssocID="{01AF6328-1793-4841-8A8A-F1E5839A594D}" presName="sibTrans" presStyleCnt="0"/>
      <dgm:spPr/>
    </dgm:pt>
    <dgm:pt modelId="{189C008C-7DB5-4128-B845-6CC79977D859}" type="pres">
      <dgm:prSet presAssocID="{9838EDAE-B8DB-471F-B94D-0D3706DF5AAD}" presName="compNode" presStyleCnt="0"/>
      <dgm:spPr/>
    </dgm:pt>
    <dgm:pt modelId="{1D950654-FB07-4D7F-9EA6-8A94FFE7A513}" type="pres">
      <dgm:prSet presAssocID="{9838EDAE-B8DB-471F-B94D-0D3706DF5AAD}" presName="bgRect" presStyleLbl="bgShp" presStyleIdx="2" presStyleCnt="5"/>
      <dgm:spPr/>
    </dgm:pt>
    <dgm:pt modelId="{50A2E161-08D5-4807-A54E-69D335B0CF87}" type="pres">
      <dgm:prSet presAssocID="{9838EDAE-B8DB-471F-B94D-0D3706DF5AA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EA753C59-FFBD-41E2-A327-6C55576AFEB7}" type="pres">
      <dgm:prSet presAssocID="{9838EDAE-B8DB-471F-B94D-0D3706DF5AAD}" presName="spaceRect" presStyleCnt="0"/>
      <dgm:spPr/>
    </dgm:pt>
    <dgm:pt modelId="{5081CFA2-F5C7-46DD-AF33-0FA0ED334CE9}" type="pres">
      <dgm:prSet presAssocID="{9838EDAE-B8DB-471F-B94D-0D3706DF5AAD}" presName="parTx" presStyleLbl="revTx" presStyleIdx="2" presStyleCnt="5">
        <dgm:presLayoutVars>
          <dgm:chMax val="0"/>
          <dgm:chPref val="0"/>
        </dgm:presLayoutVars>
      </dgm:prSet>
      <dgm:spPr/>
    </dgm:pt>
    <dgm:pt modelId="{3F4394ED-A923-46CC-B556-EF149DCBAB9B}" type="pres">
      <dgm:prSet presAssocID="{04E24706-3523-4DC8-B4F5-38739B458D33}" presName="sibTrans" presStyleCnt="0"/>
      <dgm:spPr/>
    </dgm:pt>
    <dgm:pt modelId="{72518DFA-F6F0-48FF-BC3C-08AEDB1B80EB}" type="pres">
      <dgm:prSet presAssocID="{973F0C2A-D836-47EF-B7E5-71F9B5DA1D4C}" presName="compNode" presStyleCnt="0"/>
      <dgm:spPr/>
    </dgm:pt>
    <dgm:pt modelId="{63F9D822-FAE4-4FC6-B8C5-24954097F772}" type="pres">
      <dgm:prSet presAssocID="{973F0C2A-D836-47EF-B7E5-71F9B5DA1D4C}" presName="bgRect" presStyleLbl="bgShp" presStyleIdx="3" presStyleCnt="5"/>
      <dgm:spPr/>
    </dgm:pt>
    <dgm:pt modelId="{F4B45F60-A5C9-4AF6-8552-39C5F93466CA}" type="pres">
      <dgm:prSet presAssocID="{973F0C2A-D836-47EF-B7E5-71F9B5DA1D4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121A73EA-2DDA-4CC8-9477-4FDE750CA2C0}" type="pres">
      <dgm:prSet presAssocID="{973F0C2A-D836-47EF-B7E5-71F9B5DA1D4C}" presName="spaceRect" presStyleCnt="0"/>
      <dgm:spPr/>
    </dgm:pt>
    <dgm:pt modelId="{A895BB10-9ED2-4FB5-A16F-C60129E401AA}" type="pres">
      <dgm:prSet presAssocID="{973F0C2A-D836-47EF-B7E5-71F9B5DA1D4C}" presName="parTx" presStyleLbl="revTx" presStyleIdx="3" presStyleCnt="5">
        <dgm:presLayoutVars>
          <dgm:chMax val="0"/>
          <dgm:chPref val="0"/>
        </dgm:presLayoutVars>
      </dgm:prSet>
      <dgm:spPr/>
    </dgm:pt>
    <dgm:pt modelId="{9AB8453C-B1B0-4B0D-A00C-0AAA9D2DC7C8}" type="pres">
      <dgm:prSet presAssocID="{E903516A-6220-422C-899A-5D770FC77C97}" presName="sibTrans" presStyleCnt="0"/>
      <dgm:spPr/>
    </dgm:pt>
    <dgm:pt modelId="{93B4CDFE-C117-4B24-AFDB-988C59F15676}" type="pres">
      <dgm:prSet presAssocID="{4C5F7C86-5BA0-4013-B207-5A2906C44B4D}" presName="compNode" presStyleCnt="0"/>
      <dgm:spPr/>
    </dgm:pt>
    <dgm:pt modelId="{CE060167-3D8C-4981-B6DE-F20B77599ED1}" type="pres">
      <dgm:prSet presAssocID="{4C5F7C86-5BA0-4013-B207-5A2906C44B4D}" presName="bgRect" presStyleLbl="bgShp" presStyleIdx="4" presStyleCnt="5"/>
      <dgm:spPr/>
    </dgm:pt>
    <dgm:pt modelId="{83E99CDA-2DCF-408C-B9FA-75BC2C56BF25}" type="pres">
      <dgm:prSet presAssocID="{4C5F7C86-5BA0-4013-B207-5A2906C44B4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ximize"/>
        </a:ext>
      </dgm:extLst>
    </dgm:pt>
    <dgm:pt modelId="{1EFDEBB8-F91C-47B1-8F15-CB98A7B9F8C4}" type="pres">
      <dgm:prSet presAssocID="{4C5F7C86-5BA0-4013-B207-5A2906C44B4D}" presName="spaceRect" presStyleCnt="0"/>
      <dgm:spPr/>
    </dgm:pt>
    <dgm:pt modelId="{853AFD0D-C08E-41D7-8635-A0CDE36CA8F1}" type="pres">
      <dgm:prSet presAssocID="{4C5F7C86-5BA0-4013-B207-5A2906C44B4D}" presName="parTx" presStyleLbl="revTx" presStyleIdx="4" presStyleCnt="5">
        <dgm:presLayoutVars>
          <dgm:chMax val="0"/>
          <dgm:chPref val="0"/>
        </dgm:presLayoutVars>
      </dgm:prSet>
      <dgm:spPr/>
    </dgm:pt>
  </dgm:ptLst>
  <dgm:cxnLst>
    <dgm:cxn modelId="{C7927303-E075-4890-B83E-19BCCD086306}" type="presOf" srcId="{FBE3D89F-4A55-48F7-8FB7-6B5035A4E487}" destId="{BFF08883-E689-4DAB-B211-00668A07F517}" srcOrd="0" destOrd="0" presId="urn:microsoft.com/office/officeart/2018/2/layout/IconVerticalSolidList"/>
    <dgm:cxn modelId="{D2275105-8DA4-4AD4-B411-6616E4525264}" type="presOf" srcId="{9838EDAE-B8DB-471F-B94D-0D3706DF5AAD}" destId="{5081CFA2-F5C7-46DD-AF33-0FA0ED334CE9}" srcOrd="0" destOrd="0" presId="urn:microsoft.com/office/officeart/2018/2/layout/IconVerticalSolidList"/>
    <dgm:cxn modelId="{D661A112-68B4-4360-AD90-78523AF4420F}" srcId="{BC4641FC-F450-44DF-BAE7-31B92486FA51}" destId="{9838EDAE-B8DB-471F-B94D-0D3706DF5AAD}" srcOrd="2" destOrd="0" parTransId="{A5BDC25B-2921-4042-80C5-92C79873D403}" sibTransId="{04E24706-3523-4DC8-B4F5-38739B458D33}"/>
    <dgm:cxn modelId="{B9AF1E40-A291-4A5C-832B-E860467B8C4D}" srcId="{BC4641FC-F450-44DF-BAE7-31B92486FA51}" destId="{43BA5465-446B-4964-9CA1-68825EDD0FFB}" srcOrd="1" destOrd="0" parTransId="{59A5CDC9-8201-4523-AC9B-1C65F1367FF8}" sibTransId="{01AF6328-1793-4841-8A8A-F1E5839A594D}"/>
    <dgm:cxn modelId="{8BDC8B54-E9BA-4863-8A0E-B8EF425A4A7D}" srcId="{BC4641FC-F450-44DF-BAE7-31B92486FA51}" destId="{4C5F7C86-5BA0-4013-B207-5A2906C44B4D}" srcOrd="4" destOrd="0" parTransId="{ADB66F6A-F839-4286-8C39-11226C35183F}" sibTransId="{77771518-6A5E-41D6-8477-9E470C02B476}"/>
    <dgm:cxn modelId="{521AA69C-9A55-4D6B-B3E5-74D81178430C}" type="presOf" srcId="{43BA5465-446B-4964-9CA1-68825EDD0FFB}" destId="{1B6312C2-9401-40FF-9564-2F8947732D63}" srcOrd="0" destOrd="0" presId="urn:microsoft.com/office/officeart/2018/2/layout/IconVerticalSolidList"/>
    <dgm:cxn modelId="{65D293AE-6FB9-4539-AE2E-8B76EC45DAFA}" srcId="{BC4641FC-F450-44DF-BAE7-31B92486FA51}" destId="{973F0C2A-D836-47EF-B7E5-71F9B5DA1D4C}" srcOrd="3" destOrd="0" parTransId="{DD77174B-FB5F-4A27-B573-A9652B39888D}" sibTransId="{E903516A-6220-422C-899A-5D770FC77C97}"/>
    <dgm:cxn modelId="{792C0EB8-C367-4C4D-B9AB-A3C3EAEC6E40}" type="presOf" srcId="{973F0C2A-D836-47EF-B7E5-71F9B5DA1D4C}" destId="{A895BB10-9ED2-4FB5-A16F-C60129E401AA}" srcOrd="0" destOrd="0" presId="urn:microsoft.com/office/officeart/2018/2/layout/IconVerticalSolidList"/>
    <dgm:cxn modelId="{36684ADD-9FE9-48A4-80D1-4A0C26F5BD68}" srcId="{BC4641FC-F450-44DF-BAE7-31B92486FA51}" destId="{FBE3D89F-4A55-48F7-8FB7-6B5035A4E487}" srcOrd="0" destOrd="0" parTransId="{66748C8F-3594-46B4-AE94-6408843D5017}" sibTransId="{AC9F8C09-1AC4-44C5-80DB-96850B998415}"/>
    <dgm:cxn modelId="{88B915F1-1DDA-4406-9DC8-3BAE98F1098A}" type="presOf" srcId="{4C5F7C86-5BA0-4013-B207-5A2906C44B4D}" destId="{853AFD0D-C08E-41D7-8635-A0CDE36CA8F1}" srcOrd="0" destOrd="0" presId="urn:microsoft.com/office/officeart/2018/2/layout/IconVerticalSolidList"/>
    <dgm:cxn modelId="{D1FF3AF4-8113-4B98-B40C-1C3623B951B0}" type="presOf" srcId="{BC4641FC-F450-44DF-BAE7-31B92486FA51}" destId="{600B5AAC-0FB1-4623-A5C1-D79EA98E2A6E}" srcOrd="0" destOrd="0" presId="urn:microsoft.com/office/officeart/2018/2/layout/IconVerticalSolidList"/>
    <dgm:cxn modelId="{40ACC15C-831E-4CF7-A386-23A51050EBB7}" type="presParOf" srcId="{600B5AAC-0FB1-4623-A5C1-D79EA98E2A6E}" destId="{19904C40-D869-425C-A6D0-204CDB2E2F86}" srcOrd="0" destOrd="0" presId="urn:microsoft.com/office/officeart/2018/2/layout/IconVerticalSolidList"/>
    <dgm:cxn modelId="{73E1A5C8-3998-4105-92D8-A430FEE81906}" type="presParOf" srcId="{19904C40-D869-425C-A6D0-204CDB2E2F86}" destId="{E1CED520-0637-42EF-94F2-CB7388E8166F}" srcOrd="0" destOrd="0" presId="urn:microsoft.com/office/officeart/2018/2/layout/IconVerticalSolidList"/>
    <dgm:cxn modelId="{876A1C0B-A5D3-46F6-8081-E600AE788472}" type="presParOf" srcId="{19904C40-D869-425C-A6D0-204CDB2E2F86}" destId="{F7BD4440-2B49-447B-ACAC-EC4B69DEB84D}" srcOrd="1" destOrd="0" presId="urn:microsoft.com/office/officeart/2018/2/layout/IconVerticalSolidList"/>
    <dgm:cxn modelId="{FA07B728-6730-4E4B-88B0-C2DE87AA4F74}" type="presParOf" srcId="{19904C40-D869-425C-A6D0-204CDB2E2F86}" destId="{83E654C7-F18A-4AFF-BA01-A756A1FE592E}" srcOrd="2" destOrd="0" presId="urn:microsoft.com/office/officeart/2018/2/layout/IconVerticalSolidList"/>
    <dgm:cxn modelId="{0CFB2D04-593C-4A70-B35C-17E0F2C10102}" type="presParOf" srcId="{19904C40-D869-425C-A6D0-204CDB2E2F86}" destId="{BFF08883-E689-4DAB-B211-00668A07F517}" srcOrd="3" destOrd="0" presId="urn:microsoft.com/office/officeart/2018/2/layout/IconVerticalSolidList"/>
    <dgm:cxn modelId="{49590E35-6866-42FD-8228-9FD44417D804}" type="presParOf" srcId="{600B5AAC-0FB1-4623-A5C1-D79EA98E2A6E}" destId="{5B75B127-27DD-41ED-BBFF-7F89F1C673E7}" srcOrd="1" destOrd="0" presId="urn:microsoft.com/office/officeart/2018/2/layout/IconVerticalSolidList"/>
    <dgm:cxn modelId="{ACC4F892-69B1-46A5-957E-18E2E75ECF42}" type="presParOf" srcId="{600B5AAC-0FB1-4623-A5C1-D79EA98E2A6E}" destId="{24A5CC17-458D-4BE4-A1C2-633201055856}" srcOrd="2" destOrd="0" presId="urn:microsoft.com/office/officeart/2018/2/layout/IconVerticalSolidList"/>
    <dgm:cxn modelId="{0C5A1CCA-A6A0-4E08-A67B-1382ADFA1304}" type="presParOf" srcId="{24A5CC17-458D-4BE4-A1C2-633201055856}" destId="{4CF39CB5-33F7-4EAE-A66F-6361694C2CCD}" srcOrd="0" destOrd="0" presId="urn:microsoft.com/office/officeart/2018/2/layout/IconVerticalSolidList"/>
    <dgm:cxn modelId="{C6D5C201-6B74-4089-A903-C56224A5C5D8}" type="presParOf" srcId="{24A5CC17-458D-4BE4-A1C2-633201055856}" destId="{24785690-5B6E-4E3E-AE7F-F8A9D57EBC74}" srcOrd="1" destOrd="0" presId="urn:microsoft.com/office/officeart/2018/2/layout/IconVerticalSolidList"/>
    <dgm:cxn modelId="{E8788226-485F-41F4-B26C-8B145F3EF889}" type="presParOf" srcId="{24A5CC17-458D-4BE4-A1C2-633201055856}" destId="{584EEFBE-59DE-4752-8E17-220CA4EA5B21}" srcOrd="2" destOrd="0" presId="urn:microsoft.com/office/officeart/2018/2/layout/IconVerticalSolidList"/>
    <dgm:cxn modelId="{1AE3D00B-C023-488A-8777-A23356355281}" type="presParOf" srcId="{24A5CC17-458D-4BE4-A1C2-633201055856}" destId="{1B6312C2-9401-40FF-9564-2F8947732D63}" srcOrd="3" destOrd="0" presId="urn:microsoft.com/office/officeart/2018/2/layout/IconVerticalSolidList"/>
    <dgm:cxn modelId="{594DC21E-651A-4A02-873D-111FD3D9A363}" type="presParOf" srcId="{600B5AAC-0FB1-4623-A5C1-D79EA98E2A6E}" destId="{2DB8EBD8-4E2C-4288-98BF-34B7636BB689}" srcOrd="3" destOrd="0" presId="urn:microsoft.com/office/officeart/2018/2/layout/IconVerticalSolidList"/>
    <dgm:cxn modelId="{1797096A-5808-4174-BC69-1F0B4834C39E}" type="presParOf" srcId="{600B5AAC-0FB1-4623-A5C1-D79EA98E2A6E}" destId="{189C008C-7DB5-4128-B845-6CC79977D859}" srcOrd="4" destOrd="0" presId="urn:microsoft.com/office/officeart/2018/2/layout/IconVerticalSolidList"/>
    <dgm:cxn modelId="{14870D7D-93FD-43BE-A28F-54D51FCD319C}" type="presParOf" srcId="{189C008C-7DB5-4128-B845-6CC79977D859}" destId="{1D950654-FB07-4D7F-9EA6-8A94FFE7A513}" srcOrd="0" destOrd="0" presId="urn:microsoft.com/office/officeart/2018/2/layout/IconVerticalSolidList"/>
    <dgm:cxn modelId="{2073264A-09E4-4FDE-A44A-076EBBBDDB05}" type="presParOf" srcId="{189C008C-7DB5-4128-B845-6CC79977D859}" destId="{50A2E161-08D5-4807-A54E-69D335B0CF87}" srcOrd="1" destOrd="0" presId="urn:microsoft.com/office/officeart/2018/2/layout/IconVerticalSolidList"/>
    <dgm:cxn modelId="{93A3D9D4-0FD7-45B0-B4EB-8ED37A95AFA5}" type="presParOf" srcId="{189C008C-7DB5-4128-B845-6CC79977D859}" destId="{EA753C59-FFBD-41E2-A327-6C55576AFEB7}" srcOrd="2" destOrd="0" presId="urn:microsoft.com/office/officeart/2018/2/layout/IconVerticalSolidList"/>
    <dgm:cxn modelId="{5A9D894F-C4A8-4F83-BB22-D5BFAACFFEB5}" type="presParOf" srcId="{189C008C-7DB5-4128-B845-6CC79977D859}" destId="{5081CFA2-F5C7-46DD-AF33-0FA0ED334CE9}" srcOrd="3" destOrd="0" presId="urn:microsoft.com/office/officeart/2018/2/layout/IconVerticalSolidList"/>
    <dgm:cxn modelId="{0740155E-1090-4963-9EEA-65BB9866223E}" type="presParOf" srcId="{600B5AAC-0FB1-4623-A5C1-D79EA98E2A6E}" destId="{3F4394ED-A923-46CC-B556-EF149DCBAB9B}" srcOrd="5" destOrd="0" presId="urn:microsoft.com/office/officeart/2018/2/layout/IconVerticalSolidList"/>
    <dgm:cxn modelId="{696F445E-0C95-4C0F-AD42-41D5AEDAFC8C}" type="presParOf" srcId="{600B5AAC-0FB1-4623-A5C1-D79EA98E2A6E}" destId="{72518DFA-F6F0-48FF-BC3C-08AEDB1B80EB}" srcOrd="6" destOrd="0" presId="urn:microsoft.com/office/officeart/2018/2/layout/IconVerticalSolidList"/>
    <dgm:cxn modelId="{5787C317-9436-4796-8254-757A6946E3DD}" type="presParOf" srcId="{72518DFA-F6F0-48FF-BC3C-08AEDB1B80EB}" destId="{63F9D822-FAE4-4FC6-B8C5-24954097F772}" srcOrd="0" destOrd="0" presId="urn:microsoft.com/office/officeart/2018/2/layout/IconVerticalSolidList"/>
    <dgm:cxn modelId="{339B02D0-D94A-4FE5-BD3E-2A18B951B18F}" type="presParOf" srcId="{72518DFA-F6F0-48FF-BC3C-08AEDB1B80EB}" destId="{F4B45F60-A5C9-4AF6-8552-39C5F93466CA}" srcOrd="1" destOrd="0" presId="urn:microsoft.com/office/officeart/2018/2/layout/IconVerticalSolidList"/>
    <dgm:cxn modelId="{B68BE2BB-AB89-46AF-BB7A-6ABC1EBB6D11}" type="presParOf" srcId="{72518DFA-F6F0-48FF-BC3C-08AEDB1B80EB}" destId="{121A73EA-2DDA-4CC8-9477-4FDE750CA2C0}" srcOrd="2" destOrd="0" presId="urn:microsoft.com/office/officeart/2018/2/layout/IconVerticalSolidList"/>
    <dgm:cxn modelId="{27CB4918-4205-4AFE-9AA9-385C5C97BF9F}" type="presParOf" srcId="{72518DFA-F6F0-48FF-BC3C-08AEDB1B80EB}" destId="{A895BB10-9ED2-4FB5-A16F-C60129E401AA}" srcOrd="3" destOrd="0" presId="urn:microsoft.com/office/officeart/2018/2/layout/IconVerticalSolidList"/>
    <dgm:cxn modelId="{E43DBED6-860D-4797-A25B-8F2D8344D5DC}" type="presParOf" srcId="{600B5AAC-0FB1-4623-A5C1-D79EA98E2A6E}" destId="{9AB8453C-B1B0-4B0D-A00C-0AAA9D2DC7C8}" srcOrd="7" destOrd="0" presId="urn:microsoft.com/office/officeart/2018/2/layout/IconVerticalSolidList"/>
    <dgm:cxn modelId="{791FEC66-9AA7-416C-B115-BBC67EFAA465}" type="presParOf" srcId="{600B5AAC-0FB1-4623-A5C1-D79EA98E2A6E}" destId="{93B4CDFE-C117-4B24-AFDB-988C59F15676}" srcOrd="8" destOrd="0" presId="urn:microsoft.com/office/officeart/2018/2/layout/IconVerticalSolidList"/>
    <dgm:cxn modelId="{90EA7508-8D26-4099-ACB2-E953D87A9C2C}" type="presParOf" srcId="{93B4CDFE-C117-4B24-AFDB-988C59F15676}" destId="{CE060167-3D8C-4981-B6DE-F20B77599ED1}" srcOrd="0" destOrd="0" presId="urn:microsoft.com/office/officeart/2018/2/layout/IconVerticalSolidList"/>
    <dgm:cxn modelId="{A2648F43-0A78-4203-A98E-9343F74950A1}" type="presParOf" srcId="{93B4CDFE-C117-4B24-AFDB-988C59F15676}" destId="{83E99CDA-2DCF-408C-B9FA-75BC2C56BF25}" srcOrd="1" destOrd="0" presId="urn:microsoft.com/office/officeart/2018/2/layout/IconVerticalSolidList"/>
    <dgm:cxn modelId="{C0134386-6A2E-4484-AC35-7F601FFDFF8A}" type="presParOf" srcId="{93B4CDFE-C117-4B24-AFDB-988C59F15676}" destId="{1EFDEBB8-F91C-47B1-8F15-CB98A7B9F8C4}" srcOrd="2" destOrd="0" presId="urn:microsoft.com/office/officeart/2018/2/layout/IconVerticalSolidList"/>
    <dgm:cxn modelId="{A191F47D-59F0-4787-A418-5F53A19CC3C9}" type="presParOf" srcId="{93B4CDFE-C117-4B24-AFDB-988C59F15676}" destId="{853AFD0D-C08E-41D7-8635-A0CDE36CA8F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E7F4F9-1C05-4DC4-9614-5902DEAD7F8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52FE6DD-E9B3-4AC9-8EC1-EE8DCD1088EF}">
      <dgm:prSet/>
      <dgm:spPr/>
      <dgm:t>
        <a:bodyPr/>
        <a:lstStyle/>
        <a:p>
          <a:r>
            <a:rPr lang="fr-FR"/>
            <a:t>FIT vs INTENT</a:t>
          </a:r>
          <a:endParaRPr lang="en-US"/>
        </a:p>
      </dgm:t>
    </dgm:pt>
    <dgm:pt modelId="{1B8F7425-07F8-44C0-9A34-ACAC3953B229}" type="parTrans" cxnId="{7EE2D09B-AA14-42B6-8299-C0AD77AEC6F1}">
      <dgm:prSet/>
      <dgm:spPr/>
      <dgm:t>
        <a:bodyPr/>
        <a:lstStyle/>
        <a:p>
          <a:endParaRPr lang="en-US"/>
        </a:p>
      </dgm:t>
    </dgm:pt>
    <dgm:pt modelId="{9F33ECF5-0FDF-47D8-8DF3-01BB0D2D230E}" type="sibTrans" cxnId="{7EE2D09B-AA14-42B6-8299-C0AD77AEC6F1}">
      <dgm:prSet/>
      <dgm:spPr/>
      <dgm:t>
        <a:bodyPr/>
        <a:lstStyle/>
        <a:p>
          <a:endParaRPr lang="en-US"/>
        </a:p>
      </dgm:t>
    </dgm:pt>
    <dgm:pt modelId="{0A9325D5-8078-40C8-AD1E-7B4219B962DC}">
      <dgm:prSet/>
      <dgm:spPr/>
      <dgm:t>
        <a:bodyPr/>
        <a:lstStyle/>
        <a:p>
          <a:r>
            <a:rPr lang="fr-FR"/>
            <a:t>Analyse </a:t>
          </a:r>
          <a:r>
            <a:rPr lang="fr-FR" b="1"/>
            <a:t>VRIO : </a:t>
          </a:r>
          <a:endParaRPr lang="en-US"/>
        </a:p>
      </dgm:t>
    </dgm:pt>
    <dgm:pt modelId="{49867DE4-4684-459C-AAE3-E9D778A96CB4}" type="parTrans" cxnId="{EE56CFCA-5E35-4031-BBC6-D0E8EB72516E}">
      <dgm:prSet/>
      <dgm:spPr/>
      <dgm:t>
        <a:bodyPr/>
        <a:lstStyle/>
        <a:p>
          <a:endParaRPr lang="en-US"/>
        </a:p>
      </dgm:t>
    </dgm:pt>
    <dgm:pt modelId="{7F831C2E-FA88-473B-A3EF-433BEF68C3CE}" type="sibTrans" cxnId="{EE56CFCA-5E35-4031-BBC6-D0E8EB72516E}">
      <dgm:prSet/>
      <dgm:spPr/>
      <dgm:t>
        <a:bodyPr/>
        <a:lstStyle/>
        <a:p>
          <a:endParaRPr lang="en-US"/>
        </a:p>
      </dgm:t>
    </dgm:pt>
    <dgm:pt modelId="{4CCF5E20-81C0-4390-8FF8-CE7CB67D7CE2}">
      <dgm:prSet/>
      <dgm:spPr/>
      <dgm:t>
        <a:bodyPr/>
        <a:lstStyle/>
        <a:p>
          <a:r>
            <a:rPr lang="fr-FR" b="1"/>
            <a:t>Values, Rareness, Imitability, Organization.</a:t>
          </a:r>
          <a:endParaRPr lang="en-US"/>
        </a:p>
      </dgm:t>
    </dgm:pt>
    <dgm:pt modelId="{AE0AC7AE-28C3-41AC-8E9A-D1E4B3653DDC}" type="parTrans" cxnId="{05D5BCEF-09DD-4E7C-8864-8C13F1E7C250}">
      <dgm:prSet/>
      <dgm:spPr/>
      <dgm:t>
        <a:bodyPr/>
        <a:lstStyle/>
        <a:p>
          <a:endParaRPr lang="en-US"/>
        </a:p>
      </dgm:t>
    </dgm:pt>
    <dgm:pt modelId="{9549D0DE-152E-47A2-A8DD-16D21C55651D}" type="sibTrans" cxnId="{05D5BCEF-09DD-4E7C-8864-8C13F1E7C250}">
      <dgm:prSet/>
      <dgm:spPr/>
      <dgm:t>
        <a:bodyPr/>
        <a:lstStyle/>
        <a:p>
          <a:endParaRPr lang="en-US"/>
        </a:p>
      </dgm:t>
    </dgm:pt>
    <dgm:pt modelId="{F6466098-8159-4983-BB46-FEDD29893A16}">
      <dgm:prSet/>
      <dgm:spPr/>
      <dgm:t>
        <a:bodyPr/>
        <a:lstStyle/>
        <a:p>
          <a:r>
            <a:rPr lang="fr-FR" b="1" u="sng"/>
            <a:t>Paramétrisation de la valeur :</a:t>
          </a:r>
          <a:endParaRPr lang="en-US"/>
        </a:p>
      </dgm:t>
    </dgm:pt>
    <dgm:pt modelId="{789DE51B-44F3-43A8-98CE-58AA21DC4E8C}" type="parTrans" cxnId="{AF6D9CC9-A1F7-4C51-B5DA-3E8FAC7B441D}">
      <dgm:prSet/>
      <dgm:spPr/>
      <dgm:t>
        <a:bodyPr/>
        <a:lstStyle/>
        <a:p>
          <a:endParaRPr lang="en-US"/>
        </a:p>
      </dgm:t>
    </dgm:pt>
    <dgm:pt modelId="{6FFB962C-90A4-4F58-A7D5-DB612ABE45A8}" type="sibTrans" cxnId="{AF6D9CC9-A1F7-4C51-B5DA-3E8FAC7B441D}">
      <dgm:prSet/>
      <dgm:spPr/>
      <dgm:t>
        <a:bodyPr/>
        <a:lstStyle/>
        <a:p>
          <a:endParaRPr lang="en-US"/>
        </a:p>
      </dgm:t>
    </dgm:pt>
    <dgm:pt modelId="{358431A4-0FF0-46FF-8528-C18480F1EA11}">
      <dgm:prSet/>
      <dgm:spPr/>
      <dgm:t>
        <a:bodyPr/>
        <a:lstStyle/>
        <a:p>
          <a:r>
            <a:rPr lang="fr-FR" b="1"/>
            <a:t>Isoler les attributs pouvant exploiter des opportunités ou neutraliser des menaces. </a:t>
          </a:r>
          <a:endParaRPr lang="en-US"/>
        </a:p>
      </dgm:t>
    </dgm:pt>
    <dgm:pt modelId="{9556498F-1668-41FF-B5C9-6243299C3FF6}" type="parTrans" cxnId="{69466450-F5F9-49E9-BBAA-F7BAA03CDEF2}">
      <dgm:prSet/>
      <dgm:spPr/>
      <dgm:t>
        <a:bodyPr/>
        <a:lstStyle/>
        <a:p>
          <a:endParaRPr lang="en-US"/>
        </a:p>
      </dgm:t>
    </dgm:pt>
    <dgm:pt modelId="{EC440A60-72BC-460C-BA6C-5EEDF649C3B5}" type="sibTrans" cxnId="{69466450-F5F9-49E9-BBAA-F7BAA03CDEF2}">
      <dgm:prSet/>
      <dgm:spPr/>
      <dgm:t>
        <a:bodyPr/>
        <a:lstStyle/>
        <a:p>
          <a:endParaRPr lang="en-US"/>
        </a:p>
      </dgm:t>
    </dgm:pt>
    <dgm:pt modelId="{C6E8DC84-542B-4B79-ABD3-F58D3E89AAEC}" type="pres">
      <dgm:prSet presAssocID="{21E7F4F9-1C05-4DC4-9614-5902DEAD7F80}" presName="root" presStyleCnt="0">
        <dgm:presLayoutVars>
          <dgm:dir/>
          <dgm:resizeHandles val="exact"/>
        </dgm:presLayoutVars>
      </dgm:prSet>
      <dgm:spPr/>
    </dgm:pt>
    <dgm:pt modelId="{88F5D6EB-C1A7-408B-A483-60A738AD3EF8}" type="pres">
      <dgm:prSet presAssocID="{152FE6DD-E9B3-4AC9-8EC1-EE8DCD1088EF}" presName="compNode" presStyleCnt="0"/>
      <dgm:spPr/>
    </dgm:pt>
    <dgm:pt modelId="{32D23990-6E02-468B-9E56-FA815976C8DC}" type="pres">
      <dgm:prSet presAssocID="{152FE6DD-E9B3-4AC9-8EC1-EE8DCD1088EF}" presName="bgRect" presStyleLbl="bgShp" presStyleIdx="0" presStyleCnt="3"/>
      <dgm:spPr/>
    </dgm:pt>
    <dgm:pt modelId="{16A0B493-158F-479A-BA65-F0CA150D2516}" type="pres">
      <dgm:prSet presAssocID="{152FE6DD-E9B3-4AC9-8EC1-EE8DCD1088E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0D9C76F5-C23E-4CC5-85F1-7576B19241D2}" type="pres">
      <dgm:prSet presAssocID="{152FE6DD-E9B3-4AC9-8EC1-EE8DCD1088EF}" presName="spaceRect" presStyleCnt="0"/>
      <dgm:spPr/>
    </dgm:pt>
    <dgm:pt modelId="{7CB30F2E-227E-4929-B2D3-0209E628D7A5}" type="pres">
      <dgm:prSet presAssocID="{152FE6DD-E9B3-4AC9-8EC1-EE8DCD1088EF}" presName="parTx" presStyleLbl="revTx" presStyleIdx="0" presStyleCnt="5">
        <dgm:presLayoutVars>
          <dgm:chMax val="0"/>
          <dgm:chPref val="0"/>
        </dgm:presLayoutVars>
      </dgm:prSet>
      <dgm:spPr/>
    </dgm:pt>
    <dgm:pt modelId="{AA26B009-D48D-41E3-B5C7-42EB6BF1FDEB}" type="pres">
      <dgm:prSet presAssocID="{9F33ECF5-0FDF-47D8-8DF3-01BB0D2D230E}" presName="sibTrans" presStyleCnt="0"/>
      <dgm:spPr/>
    </dgm:pt>
    <dgm:pt modelId="{16F867FA-662E-46D5-8E5C-4516DCA848DF}" type="pres">
      <dgm:prSet presAssocID="{0A9325D5-8078-40C8-AD1E-7B4219B962DC}" presName="compNode" presStyleCnt="0"/>
      <dgm:spPr/>
    </dgm:pt>
    <dgm:pt modelId="{2E79028A-412F-4234-8697-95A43EDB0E74}" type="pres">
      <dgm:prSet presAssocID="{0A9325D5-8078-40C8-AD1E-7B4219B962DC}" presName="bgRect" presStyleLbl="bgShp" presStyleIdx="1" presStyleCnt="3"/>
      <dgm:spPr/>
    </dgm:pt>
    <dgm:pt modelId="{47A9C996-D663-46B0-89A5-C6CB07272991}" type="pres">
      <dgm:prSet presAssocID="{0A9325D5-8078-40C8-AD1E-7B4219B962D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FFF9B857-F63E-405B-8F0A-CED8312CF1B4}" type="pres">
      <dgm:prSet presAssocID="{0A9325D5-8078-40C8-AD1E-7B4219B962DC}" presName="spaceRect" presStyleCnt="0"/>
      <dgm:spPr/>
    </dgm:pt>
    <dgm:pt modelId="{9F865A19-5BD0-4F86-8F81-35B3A4368F14}" type="pres">
      <dgm:prSet presAssocID="{0A9325D5-8078-40C8-AD1E-7B4219B962DC}" presName="parTx" presStyleLbl="revTx" presStyleIdx="1" presStyleCnt="5">
        <dgm:presLayoutVars>
          <dgm:chMax val="0"/>
          <dgm:chPref val="0"/>
        </dgm:presLayoutVars>
      </dgm:prSet>
      <dgm:spPr/>
    </dgm:pt>
    <dgm:pt modelId="{6C9910F4-29BA-4EE5-8CB4-218762E8F0C8}" type="pres">
      <dgm:prSet presAssocID="{0A9325D5-8078-40C8-AD1E-7B4219B962DC}" presName="desTx" presStyleLbl="revTx" presStyleIdx="2" presStyleCnt="5">
        <dgm:presLayoutVars/>
      </dgm:prSet>
      <dgm:spPr/>
    </dgm:pt>
    <dgm:pt modelId="{12618890-8261-421F-B2CD-D03C125895A6}" type="pres">
      <dgm:prSet presAssocID="{7F831C2E-FA88-473B-A3EF-433BEF68C3CE}" presName="sibTrans" presStyleCnt="0"/>
      <dgm:spPr/>
    </dgm:pt>
    <dgm:pt modelId="{AB5156EF-7BB9-4A60-828C-E3471AF6F541}" type="pres">
      <dgm:prSet presAssocID="{F6466098-8159-4983-BB46-FEDD29893A16}" presName="compNode" presStyleCnt="0"/>
      <dgm:spPr/>
    </dgm:pt>
    <dgm:pt modelId="{00E1366F-BB32-4FE9-80F2-C6C2EE6980B7}" type="pres">
      <dgm:prSet presAssocID="{F6466098-8159-4983-BB46-FEDD29893A16}" presName="bgRect" presStyleLbl="bgShp" presStyleIdx="2" presStyleCnt="3"/>
      <dgm:spPr/>
    </dgm:pt>
    <dgm:pt modelId="{80432099-E6CA-4645-98D0-A07FDFDE0452}" type="pres">
      <dgm:prSet presAssocID="{F6466098-8159-4983-BB46-FEDD29893A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nger"/>
        </a:ext>
      </dgm:extLst>
    </dgm:pt>
    <dgm:pt modelId="{EB778EF1-8E3E-47EF-A8FB-A7AFB480AB13}" type="pres">
      <dgm:prSet presAssocID="{F6466098-8159-4983-BB46-FEDD29893A16}" presName="spaceRect" presStyleCnt="0"/>
      <dgm:spPr/>
    </dgm:pt>
    <dgm:pt modelId="{133AADF5-42B5-4198-8438-32A8A3BA51CF}" type="pres">
      <dgm:prSet presAssocID="{F6466098-8159-4983-BB46-FEDD29893A16}" presName="parTx" presStyleLbl="revTx" presStyleIdx="3" presStyleCnt="5">
        <dgm:presLayoutVars>
          <dgm:chMax val="0"/>
          <dgm:chPref val="0"/>
        </dgm:presLayoutVars>
      </dgm:prSet>
      <dgm:spPr/>
    </dgm:pt>
    <dgm:pt modelId="{A5952A8C-8F6B-4218-87C7-92CDE99BA408}" type="pres">
      <dgm:prSet presAssocID="{F6466098-8159-4983-BB46-FEDD29893A16}" presName="desTx" presStyleLbl="revTx" presStyleIdx="4" presStyleCnt="5">
        <dgm:presLayoutVars/>
      </dgm:prSet>
      <dgm:spPr/>
    </dgm:pt>
  </dgm:ptLst>
  <dgm:cxnLst>
    <dgm:cxn modelId="{5BA2F02C-86FF-4E2B-9496-251D799C0629}" type="presOf" srcId="{21E7F4F9-1C05-4DC4-9614-5902DEAD7F80}" destId="{C6E8DC84-542B-4B79-ABD3-F58D3E89AAEC}" srcOrd="0" destOrd="0" presId="urn:microsoft.com/office/officeart/2018/2/layout/IconVerticalSolidList"/>
    <dgm:cxn modelId="{BC188F39-D4DC-488E-A56E-388413B5FC16}" type="presOf" srcId="{0A9325D5-8078-40C8-AD1E-7B4219B962DC}" destId="{9F865A19-5BD0-4F86-8F81-35B3A4368F14}" srcOrd="0" destOrd="0" presId="urn:microsoft.com/office/officeart/2018/2/layout/IconVerticalSolidList"/>
    <dgm:cxn modelId="{3322895F-2EDF-458E-9AFA-82F73A0045FA}" type="presOf" srcId="{F6466098-8159-4983-BB46-FEDD29893A16}" destId="{133AADF5-42B5-4198-8438-32A8A3BA51CF}" srcOrd="0" destOrd="0" presId="urn:microsoft.com/office/officeart/2018/2/layout/IconVerticalSolidList"/>
    <dgm:cxn modelId="{90D6D068-E2C0-42E0-9F3D-E8C4FCB42FF8}" type="presOf" srcId="{152FE6DD-E9B3-4AC9-8EC1-EE8DCD1088EF}" destId="{7CB30F2E-227E-4929-B2D3-0209E628D7A5}" srcOrd="0" destOrd="0" presId="urn:microsoft.com/office/officeart/2018/2/layout/IconVerticalSolidList"/>
    <dgm:cxn modelId="{69466450-F5F9-49E9-BBAA-F7BAA03CDEF2}" srcId="{F6466098-8159-4983-BB46-FEDD29893A16}" destId="{358431A4-0FF0-46FF-8528-C18480F1EA11}" srcOrd="0" destOrd="0" parTransId="{9556498F-1668-41FF-B5C9-6243299C3FF6}" sibTransId="{EC440A60-72BC-460C-BA6C-5EEDF649C3B5}"/>
    <dgm:cxn modelId="{E9FB727E-B61D-4030-A637-D0637AA20796}" type="presOf" srcId="{358431A4-0FF0-46FF-8528-C18480F1EA11}" destId="{A5952A8C-8F6B-4218-87C7-92CDE99BA408}" srcOrd="0" destOrd="0" presId="urn:microsoft.com/office/officeart/2018/2/layout/IconVerticalSolidList"/>
    <dgm:cxn modelId="{4FE0B998-1316-4EB9-8946-92D25F1F52BB}" type="presOf" srcId="{4CCF5E20-81C0-4390-8FF8-CE7CB67D7CE2}" destId="{6C9910F4-29BA-4EE5-8CB4-218762E8F0C8}" srcOrd="0" destOrd="0" presId="urn:microsoft.com/office/officeart/2018/2/layout/IconVerticalSolidList"/>
    <dgm:cxn modelId="{7EE2D09B-AA14-42B6-8299-C0AD77AEC6F1}" srcId="{21E7F4F9-1C05-4DC4-9614-5902DEAD7F80}" destId="{152FE6DD-E9B3-4AC9-8EC1-EE8DCD1088EF}" srcOrd="0" destOrd="0" parTransId="{1B8F7425-07F8-44C0-9A34-ACAC3953B229}" sibTransId="{9F33ECF5-0FDF-47D8-8DF3-01BB0D2D230E}"/>
    <dgm:cxn modelId="{AF6D9CC9-A1F7-4C51-B5DA-3E8FAC7B441D}" srcId="{21E7F4F9-1C05-4DC4-9614-5902DEAD7F80}" destId="{F6466098-8159-4983-BB46-FEDD29893A16}" srcOrd="2" destOrd="0" parTransId="{789DE51B-44F3-43A8-98CE-58AA21DC4E8C}" sibTransId="{6FFB962C-90A4-4F58-A7D5-DB612ABE45A8}"/>
    <dgm:cxn modelId="{EE56CFCA-5E35-4031-BBC6-D0E8EB72516E}" srcId="{21E7F4F9-1C05-4DC4-9614-5902DEAD7F80}" destId="{0A9325D5-8078-40C8-AD1E-7B4219B962DC}" srcOrd="1" destOrd="0" parTransId="{49867DE4-4684-459C-AAE3-E9D778A96CB4}" sibTransId="{7F831C2E-FA88-473B-A3EF-433BEF68C3CE}"/>
    <dgm:cxn modelId="{05D5BCEF-09DD-4E7C-8864-8C13F1E7C250}" srcId="{0A9325D5-8078-40C8-AD1E-7B4219B962DC}" destId="{4CCF5E20-81C0-4390-8FF8-CE7CB67D7CE2}" srcOrd="0" destOrd="0" parTransId="{AE0AC7AE-28C3-41AC-8E9A-D1E4B3653DDC}" sibTransId="{9549D0DE-152E-47A2-A8DD-16D21C55651D}"/>
    <dgm:cxn modelId="{B011DBA4-3EF6-4B31-8540-91834CCF1EA5}" type="presParOf" srcId="{C6E8DC84-542B-4B79-ABD3-F58D3E89AAEC}" destId="{88F5D6EB-C1A7-408B-A483-60A738AD3EF8}" srcOrd="0" destOrd="0" presId="urn:microsoft.com/office/officeart/2018/2/layout/IconVerticalSolidList"/>
    <dgm:cxn modelId="{E6135B0F-9B44-41C3-8773-00D509D4265F}" type="presParOf" srcId="{88F5D6EB-C1A7-408B-A483-60A738AD3EF8}" destId="{32D23990-6E02-468B-9E56-FA815976C8DC}" srcOrd="0" destOrd="0" presId="urn:microsoft.com/office/officeart/2018/2/layout/IconVerticalSolidList"/>
    <dgm:cxn modelId="{D92D96B0-C3B9-4F7A-BBA3-76649E95D761}" type="presParOf" srcId="{88F5D6EB-C1A7-408B-A483-60A738AD3EF8}" destId="{16A0B493-158F-479A-BA65-F0CA150D2516}" srcOrd="1" destOrd="0" presId="urn:microsoft.com/office/officeart/2018/2/layout/IconVerticalSolidList"/>
    <dgm:cxn modelId="{B5A703C9-7045-4DE9-954F-9E9F52EA16D5}" type="presParOf" srcId="{88F5D6EB-C1A7-408B-A483-60A738AD3EF8}" destId="{0D9C76F5-C23E-4CC5-85F1-7576B19241D2}" srcOrd="2" destOrd="0" presId="urn:microsoft.com/office/officeart/2018/2/layout/IconVerticalSolidList"/>
    <dgm:cxn modelId="{C7BA8707-56BE-415C-9473-FB230E811642}" type="presParOf" srcId="{88F5D6EB-C1A7-408B-A483-60A738AD3EF8}" destId="{7CB30F2E-227E-4929-B2D3-0209E628D7A5}" srcOrd="3" destOrd="0" presId="urn:microsoft.com/office/officeart/2018/2/layout/IconVerticalSolidList"/>
    <dgm:cxn modelId="{9B9E16A8-96EF-4C01-BCF4-3F09B912FB60}" type="presParOf" srcId="{C6E8DC84-542B-4B79-ABD3-F58D3E89AAEC}" destId="{AA26B009-D48D-41E3-B5C7-42EB6BF1FDEB}" srcOrd="1" destOrd="0" presId="urn:microsoft.com/office/officeart/2018/2/layout/IconVerticalSolidList"/>
    <dgm:cxn modelId="{CC8741AC-D1CE-44FD-9AF0-1C19EC918C3C}" type="presParOf" srcId="{C6E8DC84-542B-4B79-ABD3-F58D3E89AAEC}" destId="{16F867FA-662E-46D5-8E5C-4516DCA848DF}" srcOrd="2" destOrd="0" presId="urn:microsoft.com/office/officeart/2018/2/layout/IconVerticalSolidList"/>
    <dgm:cxn modelId="{228F0ECF-8418-48ED-889F-AC1C49E40B93}" type="presParOf" srcId="{16F867FA-662E-46D5-8E5C-4516DCA848DF}" destId="{2E79028A-412F-4234-8697-95A43EDB0E74}" srcOrd="0" destOrd="0" presId="urn:microsoft.com/office/officeart/2018/2/layout/IconVerticalSolidList"/>
    <dgm:cxn modelId="{587E8A67-600B-4FF5-A4FC-972BCFDD7AA9}" type="presParOf" srcId="{16F867FA-662E-46D5-8E5C-4516DCA848DF}" destId="{47A9C996-D663-46B0-89A5-C6CB07272991}" srcOrd="1" destOrd="0" presId="urn:microsoft.com/office/officeart/2018/2/layout/IconVerticalSolidList"/>
    <dgm:cxn modelId="{F77804C1-E3EB-4AF5-8E53-E70AB92AC1EE}" type="presParOf" srcId="{16F867FA-662E-46D5-8E5C-4516DCA848DF}" destId="{FFF9B857-F63E-405B-8F0A-CED8312CF1B4}" srcOrd="2" destOrd="0" presId="urn:microsoft.com/office/officeart/2018/2/layout/IconVerticalSolidList"/>
    <dgm:cxn modelId="{11615DC0-A26C-471A-9230-566059B206A1}" type="presParOf" srcId="{16F867FA-662E-46D5-8E5C-4516DCA848DF}" destId="{9F865A19-5BD0-4F86-8F81-35B3A4368F14}" srcOrd="3" destOrd="0" presId="urn:microsoft.com/office/officeart/2018/2/layout/IconVerticalSolidList"/>
    <dgm:cxn modelId="{E327425C-2C67-4F06-8B09-392B34D9B620}" type="presParOf" srcId="{16F867FA-662E-46D5-8E5C-4516DCA848DF}" destId="{6C9910F4-29BA-4EE5-8CB4-218762E8F0C8}" srcOrd="4" destOrd="0" presId="urn:microsoft.com/office/officeart/2018/2/layout/IconVerticalSolidList"/>
    <dgm:cxn modelId="{0032DD83-14A3-4EB9-A7BE-747F7E778B65}" type="presParOf" srcId="{C6E8DC84-542B-4B79-ABD3-F58D3E89AAEC}" destId="{12618890-8261-421F-B2CD-D03C125895A6}" srcOrd="3" destOrd="0" presId="urn:microsoft.com/office/officeart/2018/2/layout/IconVerticalSolidList"/>
    <dgm:cxn modelId="{11DFC67E-4E03-4245-8728-FD3BE407022D}" type="presParOf" srcId="{C6E8DC84-542B-4B79-ABD3-F58D3E89AAEC}" destId="{AB5156EF-7BB9-4A60-828C-E3471AF6F541}" srcOrd="4" destOrd="0" presId="urn:microsoft.com/office/officeart/2018/2/layout/IconVerticalSolidList"/>
    <dgm:cxn modelId="{40F25B73-D1E3-4C38-964F-74313552C96E}" type="presParOf" srcId="{AB5156EF-7BB9-4A60-828C-E3471AF6F541}" destId="{00E1366F-BB32-4FE9-80F2-C6C2EE6980B7}" srcOrd="0" destOrd="0" presId="urn:microsoft.com/office/officeart/2018/2/layout/IconVerticalSolidList"/>
    <dgm:cxn modelId="{E54C6FA4-888F-4C8C-9262-062D5DAD07DB}" type="presParOf" srcId="{AB5156EF-7BB9-4A60-828C-E3471AF6F541}" destId="{80432099-E6CA-4645-98D0-A07FDFDE0452}" srcOrd="1" destOrd="0" presId="urn:microsoft.com/office/officeart/2018/2/layout/IconVerticalSolidList"/>
    <dgm:cxn modelId="{FC28DC1F-19CA-4D9F-99A9-2E416FD8490C}" type="presParOf" srcId="{AB5156EF-7BB9-4A60-828C-E3471AF6F541}" destId="{EB778EF1-8E3E-47EF-A8FB-A7AFB480AB13}" srcOrd="2" destOrd="0" presId="urn:microsoft.com/office/officeart/2018/2/layout/IconVerticalSolidList"/>
    <dgm:cxn modelId="{E4283626-D908-4187-B7D2-AB1D2E44396A}" type="presParOf" srcId="{AB5156EF-7BB9-4A60-828C-E3471AF6F541}" destId="{133AADF5-42B5-4198-8438-32A8A3BA51CF}" srcOrd="3" destOrd="0" presId="urn:microsoft.com/office/officeart/2018/2/layout/IconVerticalSolidList"/>
    <dgm:cxn modelId="{83AED1C6-1F3A-498E-8F5D-56E9F0199183}" type="presParOf" srcId="{AB5156EF-7BB9-4A60-828C-E3471AF6F541}" destId="{A5952A8C-8F6B-4218-87C7-92CDE99BA408}"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EB3-1AE3-4181-87EB-9EAA8514B1CF}">
      <dsp:nvSpPr>
        <dsp:cNvPr id="0" name=""/>
        <dsp:cNvSpPr/>
      </dsp:nvSpPr>
      <dsp:spPr>
        <a:xfrm>
          <a:off x="0" y="2570"/>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AC3240AD-C4AE-4BD3-9D80-F854E489CE9A}">
      <dsp:nvSpPr>
        <dsp:cNvPr id="0" name=""/>
        <dsp:cNvSpPr/>
      </dsp:nvSpPr>
      <dsp:spPr>
        <a:xfrm>
          <a:off x="0" y="2570"/>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1" kern="1200"/>
            <a:t>« Créer de la valeur pour l’actionnaire » : la valeur ajoutée aura été le maître mot du discours stratégique des année 90.</a:t>
          </a:r>
          <a:endParaRPr lang="en-US" sz="1600" kern="1200"/>
        </a:p>
      </dsp:txBody>
      <dsp:txXfrm>
        <a:off x="0" y="2570"/>
        <a:ext cx="6832212" cy="1753212"/>
      </dsp:txXfrm>
    </dsp:sp>
    <dsp:sp modelId="{B9B89B33-2C9F-4F92-A4E9-B932F9076194}">
      <dsp:nvSpPr>
        <dsp:cNvPr id="0" name=""/>
        <dsp:cNvSpPr/>
      </dsp:nvSpPr>
      <dsp:spPr>
        <a:xfrm>
          <a:off x="0" y="1755783"/>
          <a:ext cx="6832212" cy="0"/>
        </a:xfrm>
        <a:prstGeom prst="line">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w="9525" cap="rnd" cmpd="sng" algn="ctr">
          <a:solidFill>
            <a:schemeClr val="accent2">
              <a:hueOff val="444793"/>
              <a:satOff val="-9942"/>
              <a:lumOff val="-9412"/>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A3CBD60-1258-4EC6-B8B6-D43766CA081C}">
      <dsp:nvSpPr>
        <dsp:cNvPr id="0" name=""/>
        <dsp:cNvSpPr/>
      </dsp:nvSpPr>
      <dsp:spPr>
        <a:xfrm>
          <a:off x="0" y="1755783"/>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1" kern="1200"/>
            <a:t>Porter estime qu’une entreprise est constitué d’un ensemble d’activités destinées à concevoir, fabriquer et commercialiser ses produits et services. Selon, lui la richesse de l’entreprise – la valeur qu’elle crée »- dépend de la bonne adéquation des différents compartiments.</a:t>
          </a:r>
          <a:endParaRPr lang="en-US" sz="1600" kern="1200"/>
        </a:p>
      </dsp:txBody>
      <dsp:txXfrm>
        <a:off x="0" y="1755783"/>
        <a:ext cx="6832212" cy="1753212"/>
      </dsp:txXfrm>
    </dsp:sp>
    <dsp:sp modelId="{DE34AF36-8DBA-40A8-BBE4-840E58941C4D}">
      <dsp:nvSpPr>
        <dsp:cNvPr id="0" name=""/>
        <dsp:cNvSpPr/>
      </dsp:nvSpPr>
      <dsp:spPr>
        <a:xfrm>
          <a:off x="0" y="3508995"/>
          <a:ext cx="6832212" cy="0"/>
        </a:xfrm>
        <a:prstGeom prst="line">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w="9525" cap="rnd" cmpd="sng" algn="ctr">
          <a:solidFill>
            <a:schemeClr val="accent2">
              <a:hueOff val="889586"/>
              <a:satOff val="-19883"/>
              <a:lumOff val="-18823"/>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DDF370D4-F573-4D72-9842-3F395CB46A2A}">
      <dsp:nvSpPr>
        <dsp:cNvPr id="0" name=""/>
        <dsp:cNvSpPr/>
      </dsp:nvSpPr>
      <dsp:spPr>
        <a:xfrm>
          <a:off x="0" y="3508995"/>
          <a:ext cx="6832212"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fr-FR" sz="1600" b="1" kern="1200"/>
            <a:t>Le principe de la chaîne de valeur considère que chaque entreprise d’une filière économique ajoute de la valeur à une production, jusqu’au marché final. Porter décompose l’entreprise en « activités principales » et « activités de soutien », pour inviter le stratège à s’interroger sur les lieux de création de valeur dans son entreprise. Plus précisément la chaîne de valeur recherche les éléments qui apportent une spécificité à l’entreprise. </a:t>
          </a:r>
          <a:endParaRPr lang="en-US" sz="1600" kern="1200"/>
        </a:p>
      </dsp:txBody>
      <dsp:txXfrm>
        <a:off x="0" y="3508995"/>
        <a:ext cx="6832212" cy="1753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72663-CA3B-4A50-B818-B4A4642450D1}">
      <dsp:nvSpPr>
        <dsp:cNvPr id="0" name=""/>
        <dsp:cNvSpPr/>
      </dsp:nvSpPr>
      <dsp:spPr>
        <a:xfrm>
          <a:off x="0" y="11381"/>
          <a:ext cx="6832212" cy="1006931"/>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kern="1200"/>
            <a:t>Comment décomposer l’entreprise en fonctions principales et de soutien ?</a:t>
          </a:r>
          <a:endParaRPr lang="en-US" sz="1800" kern="1200"/>
        </a:p>
      </dsp:txBody>
      <dsp:txXfrm>
        <a:off x="49154" y="60535"/>
        <a:ext cx="6733904" cy="908623"/>
      </dsp:txXfrm>
    </dsp:sp>
    <dsp:sp modelId="{738874C4-C7F4-4A37-9926-BF83F202C52B}">
      <dsp:nvSpPr>
        <dsp:cNvPr id="0" name=""/>
        <dsp:cNvSpPr/>
      </dsp:nvSpPr>
      <dsp:spPr>
        <a:xfrm>
          <a:off x="0" y="1070152"/>
          <a:ext cx="6832212" cy="1006931"/>
        </a:xfrm>
        <a:prstGeom prst="roundRect">
          <a:avLst/>
        </a:prstGeom>
        <a:gradFill rotWithShape="0">
          <a:gsLst>
            <a:gs pos="0">
              <a:schemeClr val="accent2">
                <a:hueOff val="222396"/>
                <a:satOff val="-4971"/>
                <a:lumOff val="-4706"/>
                <a:alphaOff val="0"/>
                <a:tint val="96000"/>
                <a:lumMod val="104000"/>
              </a:schemeClr>
            </a:gs>
            <a:gs pos="100000">
              <a:schemeClr val="accent2">
                <a:hueOff val="222396"/>
                <a:satOff val="-4971"/>
                <a:lumOff val="-470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kern="1200"/>
            <a:t>Quels sont nos avantages compétitifs ?</a:t>
          </a:r>
          <a:endParaRPr lang="en-US" sz="1800" kern="1200"/>
        </a:p>
      </dsp:txBody>
      <dsp:txXfrm>
        <a:off x="49154" y="1119306"/>
        <a:ext cx="6733904" cy="908623"/>
      </dsp:txXfrm>
    </dsp:sp>
    <dsp:sp modelId="{F51F345B-98A3-4BC5-BB6B-54E2C59B5CB8}">
      <dsp:nvSpPr>
        <dsp:cNvPr id="0" name=""/>
        <dsp:cNvSpPr/>
      </dsp:nvSpPr>
      <dsp:spPr>
        <a:xfrm>
          <a:off x="0" y="2128923"/>
          <a:ext cx="6832212" cy="1006931"/>
        </a:xfrm>
        <a:prstGeom prst="roundRect">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kern="1200"/>
            <a:t>Quelles sont les activités que nous aurions intérêt à externaliser ?</a:t>
          </a:r>
          <a:endParaRPr lang="en-US" sz="1800" kern="1200"/>
        </a:p>
      </dsp:txBody>
      <dsp:txXfrm>
        <a:off x="49154" y="2178077"/>
        <a:ext cx="6733904" cy="908623"/>
      </dsp:txXfrm>
    </dsp:sp>
    <dsp:sp modelId="{D181A15E-E323-4B55-951A-8058CB1AEF88}">
      <dsp:nvSpPr>
        <dsp:cNvPr id="0" name=""/>
        <dsp:cNvSpPr/>
      </dsp:nvSpPr>
      <dsp:spPr>
        <a:xfrm>
          <a:off x="0" y="3187695"/>
          <a:ext cx="6832212" cy="1006931"/>
        </a:xfrm>
        <a:prstGeom prst="roundRect">
          <a:avLst/>
        </a:prstGeom>
        <a:gradFill rotWithShape="0">
          <a:gsLst>
            <a:gs pos="0">
              <a:schemeClr val="accent2">
                <a:hueOff val="667189"/>
                <a:satOff val="-14912"/>
                <a:lumOff val="-14117"/>
                <a:alphaOff val="0"/>
                <a:tint val="96000"/>
                <a:lumMod val="104000"/>
              </a:schemeClr>
            </a:gs>
            <a:gs pos="100000">
              <a:schemeClr val="accent2">
                <a:hueOff val="667189"/>
                <a:satOff val="-14912"/>
                <a:lumOff val="-14117"/>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kern="1200"/>
            <a:t>Les lieux de création de valeur de l’entreprise sont-ils valorisés par une bonne intégration des différentes activités de l’entreprise ?</a:t>
          </a:r>
          <a:endParaRPr lang="en-US" sz="1800" kern="1200"/>
        </a:p>
      </dsp:txBody>
      <dsp:txXfrm>
        <a:off x="49154" y="3236849"/>
        <a:ext cx="6733904" cy="908623"/>
      </dsp:txXfrm>
    </dsp:sp>
    <dsp:sp modelId="{0FCC4C35-7253-4CDB-81C5-277DBB36FD88}">
      <dsp:nvSpPr>
        <dsp:cNvPr id="0" name=""/>
        <dsp:cNvSpPr/>
      </dsp:nvSpPr>
      <dsp:spPr>
        <a:xfrm>
          <a:off x="0" y="4246466"/>
          <a:ext cx="6832212" cy="1006931"/>
        </a:xfrm>
        <a:prstGeom prst="roundRect">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FR" sz="1800" b="1" kern="1200"/>
            <a:t>Quelles sont les faiblesses ou les « manques » de notre entreprise dans chacun de ses compartiments ?</a:t>
          </a:r>
          <a:endParaRPr lang="en-US" sz="1800" kern="1200"/>
        </a:p>
      </dsp:txBody>
      <dsp:txXfrm>
        <a:off x="49154" y="4295620"/>
        <a:ext cx="6733904" cy="908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ED520-0637-42EF-94F2-CB7388E8166F}">
      <dsp:nvSpPr>
        <dsp:cNvPr id="0" name=""/>
        <dsp:cNvSpPr/>
      </dsp:nvSpPr>
      <dsp:spPr>
        <a:xfrm>
          <a:off x="0" y="4113"/>
          <a:ext cx="6832212" cy="87609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BD4440-2B49-447B-ACAC-EC4B69DEB84D}">
      <dsp:nvSpPr>
        <dsp:cNvPr id="0" name=""/>
        <dsp:cNvSpPr/>
      </dsp:nvSpPr>
      <dsp:spPr>
        <a:xfrm>
          <a:off x="265017" y="201233"/>
          <a:ext cx="481850" cy="4818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F08883-E689-4DAB-B211-00668A07F517}">
      <dsp:nvSpPr>
        <dsp:cNvPr id="0" name=""/>
        <dsp:cNvSpPr/>
      </dsp:nvSpPr>
      <dsp:spPr>
        <a:xfrm>
          <a:off x="1011886" y="411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844550">
            <a:lnSpc>
              <a:spcPct val="90000"/>
            </a:lnSpc>
            <a:spcBef>
              <a:spcPct val="0"/>
            </a:spcBef>
            <a:spcAft>
              <a:spcPct val="35000"/>
            </a:spcAft>
            <a:buNone/>
          </a:pPr>
          <a:r>
            <a:rPr lang="fr-FR" sz="1900" b="1" kern="1200"/>
            <a:t>Notre entreprise a-t-elle les moyens financiers de ses ambitions stratégiques ?</a:t>
          </a:r>
          <a:endParaRPr lang="en-US" sz="1900" kern="1200"/>
        </a:p>
      </dsp:txBody>
      <dsp:txXfrm>
        <a:off x="1011886" y="4113"/>
        <a:ext cx="5820325" cy="876092"/>
      </dsp:txXfrm>
    </dsp:sp>
    <dsp:sp modelId="{4CF39CB5-33F7-4EAE-A66F-6361694C2CCD}">
      <dsp:nvSpPr>
        <dsp:cNvPr id="0" name=""/>
        <dsp:cNvSpPr/>
      </dsp:nvSpPr>
      <dsp:spPr>
        <a:xfrm>
          <a:off x="0" y="1099228"/>
          <a:ext cx="6832212" cy="8760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785690-5B6E-4E3E-AE7F-F8A9D57EBC74}">
      <dsp:nvSpPr>
        <dsp:cNvPr id="0" name=""/>
        <dsp:cNvSpPr/>
      </dsp:nvSpPr>
      <dsp:spPr>
        <a:xfrm>
          <a:off x="265017" y="1296349"/>
          <a:ext cx="481850" cy="4818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B6312C2-9401-40FF-9564-2F8947732D63}">
      <dsp:nvSpPr>
        <dsp:cNvPr id="0" name=""/>
        <dsp:cNvSpPr/>
      </dsp:nvSpPr>
      <dsp:spPr>
        <a:xfrm>
          <a:off x="1011886" y="1099228"/>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844550">
            <a:lnSpc>
              <a:spcPct val="90000"/>
            </a:lnSpc>
            <a:spcBef>
              <a:spcPct val="0"/>
            </a:spcBef>
            <a:spcAft>
              <a:spcPct val="35000"/>
            </a:spcAft>
            <a:buNone/>
          </a:pPr>
          <a:r>
            <a:rPr lang="fr-FR" sz="1900" b="1" kern="1200"/>
            <a:t>Quelles dispositions financières serait-il bon de prendre ?</a:t>
          </a:r>
          <a:endParaRPr lang="en-US" sz="1900" kern="1200"/>
        </a:p>
      </dsp:txBody>
      <dsp:txXfrm>
        <a:off x="1011886" y="1099228"/>
        <a:ext cx="5820325" cy="876092"/>
      </dsp:txXfrm>
    </dsp:sp>
    <dsp:sp modelId="{1D950654-FB07-4D7F-9EA6-8A94FFE7A513}">
      <dsp:nvSpPr>
        <dsp:cNvPr id="0" name=""/>
        <dsp:cNvSpPr/>
      </dsp:nvSpPr>
      <dsp:spPr>
        <a:xfrm>
          <a:off x="0" y="2194343"/>
          <a:ext cx="6832212" cy="8760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A2E161-08D5-4807-A54E-69D335B0CF87}">
      <dsp:nvSpPr>
        <dsp:cNvPr id="0" name=""/>
        <dsp:cNvSpPr/>
      </dsp:nvSpPr>
      <dsp:spPr>
        <a:xfrm>
          <a:off x="265017" y="2391464"/>
          <a:ext cx="481850" cy="4818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81CFA2-F5C7-46DD-AF33-0FA0ED334CE9}">
      <dsp:nvSpPr>
        <dsp:cNvPr id="0" name=""/>
        <dsp:cNvSpPr/>
      </dsp:nvSpPr>
      <dsp:spPr>
        <a:xfrm>
          <a:off x="1011886" y="219434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844550">
            <a:lnSpc>
              <a:spcPct val="90000"/>
            </a:lnSpc>
            <a:spcBef>
              <a:spcPct val="0"/>
            </a:spcBef>
            <a:spcAft>
              <a:spcPct val="35000"/>
            </a:spcAft>
            <a:buNone/>
          </a:pPr>
          <a:r>
            <a:rPr lang="fr-FR" sz="1900" b="1" kern="1200"/>
            <a:t>Sont-elles compatibles avec notre politique commerciale ?</a:t>
          </a:r>
          <a:endParaRPr lang="en-US" sz="1900" kern="1200"/>
        </a:p>
      </dsp:txBody>
      <dsp:txXfrm>
        <a:off x="1011886" y="2194343"/>
        <a:ext cx="5820325" cy="876092"/>
      </dsp:txXfrm>
    </dsp:sp>
    <dsp:sp modelId="{63F9D822-FAE4-4FC6-B8C5-24954097F772}">
      <dsp:nvSpPr>
        <dsp:cNvPr id="0" name=""/>
        <dsp:cNvSpPr/>
      </dsp:nvSpPr>
      <dsp:spPr>
        <a:xfrm>
          <a:off x="0" y="3289458"/>
          <a:ext cx="6832212" cy="8760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B45F60-A5C9-4AF6-8552-39C5F93466CA}">
      <dsp:nvSpPr>
        <dsp:cNvPr id="0" name=""/>
        <dsp:cNvSpPr/>
      </dsp:nvSpPr>
      <dsp:spPr>
        <a:xfrm>
          <a:off x="265017" y="3486579"/>
          <a:ext cx="481850" cy="4818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895BB10-9ED2-4FB5-A16F-C60129E401AA}">
      <dsp:nvSpPr>
        <dsp:cNvPr id="0" name=""/>
        <dsp:cNvSpPr/>
      </dsp:nvSpPr>
      <dsp:spPr>
        <a:xfrm>
          <a:off x="1011886" y="3289458"/>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844550">
            <a:lnSpc>
              <a:spcPct val="90000"/>
            </a:lnSpc>
            <a:spcBef>
              <a:spcPct val="0"/>
            </a:spcBef>
            <a:spcAft>
              <a:spcPct val="35000"/>
            </a:spcAft>
            <a:buNone/>
          </a:pPr>
          <a:r>
            <a:rPr lang="fr-FR" sz="1900" b="1" kern="1200"/>
            <a:t>A-t-on une capacité d’endettement complémentaire ?</a:t>
          </a:r>
          <a:endParaRPr lang="en-US" sz="1900" kern="1200"/>
        </a:p>
      </dsp:txBody>
      <dsp:txXfrm>
        <a:off x="1011886" y="3289458"/>
        <a:ext cx="5820325" cy="876092"/>
      </dsp:txXfrm>
    </dsp:sp>
    <dsp:sp modelId="{CE060167-3D8C-4981-B6DE-F20B77599ED1}">
      <dsp:nvSpPr>
        <dsp:cNvPr id="0" name=""/>
        <dsp:cNvSpPr/>
      </dsp:nvSpPr>
      <dsp:spPr>
        <a:xfrm>
          <a:off x="0" y="4384573"/>
          <a:ext cx="6832212" cy="87609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E99CDA-2DCF-408C-B9FA-75BC2C56BF25}">
      <dsp:nvSpPr>
        <dsp:cNvPr id="0" name=""/>
        <dsp:cNvSpPr/>
      </dsp:nvSpPr>
      <dsp:spPr>
        <a:xfrm>
          <a:off x="265017" y="4581694"/>
          <a:ext cx="481850" cy="48185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53AFD0D-C08E-41D7-8635-A0CDE36CA8F1}">
      <dsp:nvSpPr>
        <dsp:cNvPr id="0" name=""/>
        <dsp:cNvSpPr/>
      </dsp:nvSpPr>
      <dsp:spPr>
        <a:xfrm>
          <a:off x="1011886" y="438457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844550">
            <a:lnSpc>
              <a:spcPct val="90000"/>
            </a:lnSpc>
            <a:spcBef>
              <a:spcPct val="0"/>
            </a:spcBef>
            <a:spcAft>
              <a:spcPct val="35000"/>
            </a:spcAft>
            <a:buNone/>
          </a:pPr>
          <a:r>
            <a:rPr lang="fr-FR" sz="1900" b="1" kern="1200"/>
            <a:t>Peut-on envisager une ouverture ou une augmentation en capital ?</a:t>
          </a:r>
          <a:endParaRPr lang="en-US" sz="1900" kern="1200"/>
        </a:p>
      </dsp:txBody>
      <dsp:txXfrm>
        <a:off x="1011886" y="4384573"/>
        <a:ext cx="5820325" cy="876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23990-6E02-468B-9E56-FA815976C8DC}">
      <dsp:nvSpPr>
        <dsp:cNvPr id="0" name=""/>
        <dsp:cNvSpPr/>
      </dsp:nvSpPr>
      <dsp:spPr>
        <a:xfrm>
          <a:off x="0" y="642"/>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A0B493-158F-479A-BA65-F0CA150D2516}">
      <dsp:nvSpPr>
        <dsp:cNvPr id="0" name=""/>
        <dsp:cNvSpPr/>
      </dsp:nvSpPr>
      <dsp:spPr>
        <a:xfrm>
          <a:off x="454916" y="339010"/>
          <a:ext cx="827120" cy="8271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CB30F2E-227E-4929-B2D3-0209E628D7A5}">
      <dsp:nvSpPr>
        <dsp:cNvPr id="0" name=""/>
        <dsp:cNvSpPr/>
      </dsp:nvSpPr>
      <dsp:spPr>
        <a:xfrm>
          <a:off x="1736952" y="642"/>
          <a:ext cx="5095259"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90000"/>
            </a:lnSpc>
            <a:spcBef>
              <a:spcPct val="0"/>
            </a:spcBef>
            <a:spcAft>
              <a:spcPct val="35000"/>
            </a:spcAft>
            <a:buNone/>
          </a:pPr>
          <a:r>
            <a:rPr lang="fr-FR" sz="2500" kern="1200"/>
            <a:t>FIT vs INTENT</a:t>
          </a:r>
          <a:endParaRPr lang="en-US" sz="2500" kern="1200"/>
        </a:p>
      </dsp:txBody>
      <dsp:txXfrm>
        <a:off x="1736952" y="642"/>
        <a:ext cx="5095259" cy="1503855"/>
      </dsp:txXfrm>
    </dsp:sp>
    <dsp:sp modelId="{2E79028A-412F-4234-8697-95A43EDB0E74}">
      <dsp:nvSpPr>
        <dsp:cNvPr id="0" name=""/>
        <dsp:cNvSpPr/>
      </dsp:nvSpPr>
      <dsp:spPr>
        <a:xfrm>
          <a:off x="0" y="1880461"/>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A9C996-D663-46B0-89A5-C6CB07272991}">
      <dsp:nvSpPr>
        <dsp:cNvPr id="0" name=""/>
        <dsp:cNvSpPr/>
      </dsp:nvSpPr>
      <dsp:spPr>
        <a:xfrm>
          <a:off x="454916" y="2218829"/>
          <a:ext cx="827120" cy="8271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F865A19-5BD0-4F86-8F81-35B3A4368F14}">
      <dsp:nvSpPr>
        <dsp:cNvPr id="0" name=""/>
        <dsp:cNvSpPr/>
      </dsp:nvSpPr>
      <dsp:spPr>
        <a:xfrm>
          <a:off x="1736952" y="1880461"/>
          <a:ext cx="3074495"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90000"/>
            </a:lnSpc>
            <a:spcBef>
              <a:spcPct val="0"/>
            </a:spcBef>
            <a:spcAft>
              <a:spcPct val="35000"/>
            </a:spcAft>
            <a:buNone/>
          </a:pPr>
          <a:r>
            <a:rPr lang="fr-FR" sz="2500" kern="1200"/>
            <a:t>Analyse </a:t>
          </a:r>
          <a:r>
            <a:rPr lang="fr-FR" sz="2500" b="1" kern="1200"/>
            <a:t>VRIO : </a:t>
          </a:r>
          <a:endParaRPr lang="en-US" sz="2500" kern="1200"/>
        </a:p>
      </dsp:txBody>
      <dsp:txXfrm>
        <a:off x="1736952" y="1880461"/>
        <a:ext cx="3074495" cy="1503855"/>
      </dsp:txXfrm>
    </dsp:sp>
    <dsp:sp modelId="{6C9910F4-29BA-4EE5-8CB4-218762E8F0C8}">
      <dsp:nvSpPr>
        <dsp:cNvPr id="0" name=""/>
        <dsp:cNvSpPr/>
      </dsp:nvSpPr>
      <dsp:spPr>
        <a:xfrm>
          <a:off x="4811448" y="1880461"/>
          <a:ext cx="2020763"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622300">
            <a:lnSpc>
              <a:spcPct val="90000"/>
            </a:lnSpc>
            <a:spcBef>
              <a:spcPct val="0"/>
            </a:spcBef>
            <a:spcAft>
              <a:spcPct val="35000"/>
            </a:spcAft>
            <a:buNone/>
          </a:pPr>
          <a:r>
            <a:rPr lang="fr-FR" sz="1400" b="1" kern="1200"/>
            <a:t>Values, Rareness, Imitability, Organization.</a:t>
          </a:r>
          <a:endParaRPr lang="en-US" sz="1400" kern="1200"/>
        </a:p>
      </dsp:txBody>
      <dsp:txXfrm>
        <a:off x="4811448" y="1880461"/>
        <a:ext cx="2020763" cy="1503855"/>
      </dsp:txXfrm>
    </dsp:sp>
    <dsp:sp modelId="{00E1366F-BB32-4FE9-80F2-C6C2EE6980B7}">
      <dsp:nvSpPr>
        <dsp:cNvPr id="0" name=""/>
        <dsp:cNvSpPr/>
      </dsp:nvSpPr>
      <dsp:spPr>
        <a:xfrm>
          <a:off x="0" y="3760280"/>
          <a:ext cx="6832212" cy="150385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432099-E6CA-4645-98D0-A07FDFDE0452}">
      <dsp:nvSpPr>
        <dsp:cNvPr id="0" name=""/>
        <dsp:cNvSpPr/>
      </dsp:nvSpPr>
      <dsp:spPr>
        <a:xfrm>
          <a:off x="454916" y="4098648"/>
          <a:ext cx="827120" cy="8271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33AADF5-42B5-4198-8438-32A8A3BA51CF}">
      <dsp:nvSpPr>
        <dsp:cNvPr id="0" name=""/>
        <dsp:cNvSpPr/>
      </dsp:nvSpPr>
      <dsp:spPr>
        <a:xfrm>
          <a:off x="1736952" y="3760280"/>
          <a:ext cx="3074495"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1111250">
            <a:lnSpc>
              <a:spcPct val="90000"/>
            </a:lnSpc>
            <a:spcBef>
              <a:spcPct val="0"/>
            </a:spcBef>
            <a:spcAft>
              <a:spcPct val="35000"/>
            </a:spcAft>
            <a:buNone/>
          </a:pPr>
          <a:r>
            <a:rPr lang="fr-FR" sz="2500" b="1" u="sng" kern="1200"/>
            <a:t>Paramétrisation de la valeur :</a:t>
          </a:r>
          <a:endParaRPr lang="en-US" sz="2500" kern="1200"/>
        </a:p>
      </dsp:txBody>
      <dsp:txXfrm>
        <a:off x="1736952" y="3760280"/>
        <a:ext cx="3074495" cy="1503855"/>
      </dsp:txXfrm>
    </dsp:sp>
    <dsp:sp modelId="{A5952A8C-8F6B-4218-87C7-92CDE99BA408}">
      <dsp:nvSpPr>
        <dsp:cNvPr id="0" name=""/>
        <dsp:cNvSpPr/>
      </dsp:nvSpPr>
      <dsp:spPr>
        <a:xfrm>
          <a:off x="4811448" y="3760280"/>
          <a:ext cx="2020763" cy="1503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158" tIns="159158" rIns="159158" bIns="159158" numCol="1" spcCol="1270" anchor="ctr" anchorCtr="0">
          <a:noAutofit/>
        </a:bodyPr>
        <a:lstStyle/>
        <a:p>
          <a:pPr marL="0" lvl="0" indent="0" algn="l" defTabSz="622300">
            <a:lnSpc>
              <a:spcPct val="90000"/>
            </a:lnSpc>
            <a:spcBef>
              <a:spcPct val="0"/>
            </a:spcBef>
            <a:spcAft>
              <a:spcPct val="35000"/>
            </a:spcAft>
            <a:buNone/>
          </a:pPr>
          <a:r>
            <a:rPr lang="fr-FR" sz="1400" b="1" kern="1200"/>
            <a:t>Isoler les attributs pouvant exploiter des opportunités ou neutraliser des menaces. </a:t>
          </a:r>
          <a:endParaRPr lang="en-US" sz="1400" kern="1200"/>
        </a:p>
      </dsp:txBody>
      <dsp:txXfrm>
        <a:off x="4811448" y="3760280"/>
        <a:ext cx="2020763" cy="150385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p>
            <a:r>
              <a:rPr lang="fr-FR"/>
              <a:t>Modifiez le style du titre</a:t>
            </a:r>
          </a:p>
        </p:txBody>
      </p:sp>
      <p:sp>
        <p:nvSpPr>
          <p:cNvPr id="3" name="Espace réservé du tableau 2"/>
          <p:cNvSpPr>
            <a:spLocks noGrp="1"/>
          </p:cNvSpPr>
          <p:nvPr>
            <p:ph type="tbl" idx="1"/>
          </p:nvPr>
        </p:nvSpPr>
        <p:spPr>
          <a:xfrm>
            <a:off x="609600" y="1600201"/>
            <a:ext cx="10972800" cy="4525963"/>
          </a:xfrm>
        </p:spPr>
        <p:txBody>
          <a:bodyPr>
            <a:normAutofit/>
          </a:bodyPr>
          <a:lstStyle/>
          <a:p>
            <a:pPr lvl="0"/>
            <a:endParaRPr lang="fr-FR" noProof="0"/>
          </a:p>
        </p:txBody>
      </p:sp>
      <p:sp>
        <p:nvSpPr>
          <p:cNvPr id="4" name="Espace réservé de la date 3">
            <a:extLst>
              <a:ext uri="{FF2B5EF4-FFF2-40B4-BE49-F238E27FC236}">
                <a16:creationId xmlns:a16="http://schemas.microsoft.com/office/drawing/2014/main" id="{C24D7BFD-0F9B-4109-9186-9BF432360D86}"/>
              </a:ext>
            </a:extLst>
          </p:cNvPr>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5" name="Espace réservé du pied de page 4">
            <a:extLst>
              <a:ext uri="{FF2B5EF4-FFF2-40B4-BE49-F238E27FC236}">
                <a16:creationId xmlns:a16="http://schemas.microsoft.com/office/drawing/2014/main" id="{5CE326CD-4D09-4F92-9D52-1E7A5FB8D93A}"/>
              </a:ext>
            </a:extLst>
          </p:cNvPr>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6" name="Espace réservé du numéro de diapositive 5">
            <a:extLst>
              <a:ext uri="{FF2B5EF4-FFF2-40B4-BE49-F238E27FC236}">
                <a16:creationId xmlns:a16="http://schemas.microsoft.com/office/drawing/2014/main" id="{E937FB28-6224-4942-8281-50340EBCF06E}"/>
              </a:ext>
            </a:extLst>
          </p:cNvPr>
          <p:cNvSpPr>
            <a:spLocks noGrp="1"/>
          </p:cNvSpPr>
          <p:nvPr>
            <p:ph type="sldNum" sz="quarter" idx="12"/>
          </p:nvPr>
        </p:nvSpPr>
        <p:spPr>
          <a:xfrm>
            <a:off x="8737600" y="6245225"/>
            <a:ext cx="2844800" cy="476250"/>
          </a:xfrm>
        </p:spPr>
        <p:txBody>
          <a:bodyPr/>
          <a:lstStyle>
            <a:lvl1pPr>
              <a:defRPr/>
            </a:lvl1pPr>
          </a:lstStyle>
          <a:p>
            <a:pPr>
              <a:defRPr/>
            </a:pPr>
            <a:fld id="{019B7DF6-35B8-4F7D-83D5-5A2B8644A1D7}" type="slidenum">
              <a:rPr lang="en-US" altLang="fr-FR"/>
              <a:pPr>
                <a:defRPr/>
              </a:pPr>
              <a:t>‹N°›</a:t>
            </a:fld>
            <a:endParaRPr lang="en-US" altLang="fr-FR"/>
          </a:p>
        </p:txBody>
      </p:sp>
    </p:spTree>
    <p:extLst>
      <p:ext uri="{BB962C8B-B14F-4D97-AF65-F5344CB8AC3E}">
        <p14:creationId xmlns:p14="http://schemas.microsoft.com/office/powerpoint/2010/main" val="398527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https://www.youtube.com/embed/IbFpYFjvvNc?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7.xml"/><Relationship Id="rId1" Type="http://schemas.openxmlformats.org/officeDocument/2006/relationships/video" Target="https://www.youtube.com/embed/PTaj-uH-LpY?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video" Target="https://www.youtube.com/embed/wGV1m95u9w4?start=25&amp;feature=oembe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video" Target="https://www.youtube.com/embed/5qZH-SAJrnM?feature=oembe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ideo" Target="https://www.youtube.com/embed/KqG93skGzPk?feature=oembe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video" Target="https://www.youtube.com/embed/_q8pano-u34?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6.emf"/></Relationships>
</file>

<file path=ppt/slides/_rels/slide4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7.xml"/><Relationship Id="rId1" Type="http://schemas.openxmlformats.org/officeDocument/2006/relationships/video" Target="https://www.youtube.com/embed/h_eU9ASBiO0?feature=oembed"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7.xml"/><Relationship Id="rId1" Type="http://schemas.openxmlformats.org/officeDocument/2006/relationships/video" Target="https://www.youtube.com/embed/_Me17wP1WZs?feature=oembed"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7.xml"/><Relationship Id="rId1" Type="http://schemas.openxmlformats.org/officeDocument/2006/relationships/video" Target="https://www.youtube.com/embed/mH5ScUzDlqY?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AAB029C-F4B3-4422-B198-8DF8D7D42D69}"/>
              </a:ext>
            </a:extLst>
          </p:cNvPr>
          <p:cNvSpPr>
            <a:spLocks noGrp="1" noChangeArrowheads="1"/>
          </p:cNvSpPr>
          <p:nvPr>
            <p:ph type="ctrTitle"/>
          </p:nvPr>
        </p:nvSpPr>
        <p:spPr>
          <a:xfrm>
            <a:off x="2175330" y="1673603"/>
            <a:ext cx="8229600" cy="1828800"/>
          </a:xfrm>
        </p:spPr>
        <p:txBody>
          <a:bodyPr/>
          <a:lstStyle/>
          <a:p>
            <a:pPr algn="ctr" eaLnBrk="1" fontAlgn="auto" hangingPunct="1">
              <a:spcAft>
                <a:spcPts val="0"/>
              </a:spcAft>
              <a:defRPr/>
            </a:pPr>
            <a:r>
              <a:rPr lang="en-US" dirty="0"/>
              <a:t>STRATEGIE</a:t>
            </a:r>
          </a:p>
        </p:txBody>
      </p:sp>
      <p:sp>
        <p:nvSpPr>
          <p:cNvPr id="5" name="Rectangle 3">
            <a:extLst>
              <a:ext uri="{FF2B5EF4-FFF2-40B4-BE49-F238E27FC236}">
                <a16:creationId xmlns:a16="http://schemas.microsoft.com/office/drawing/2014/main" id="{53AC118D-BF0E-4B87-8642-C58C84FCDA85}"/>
              </a:ext>
            </a:extLst>
          </p:cNvPr>
          <p:cNvSpPr>
            <a:spLocks noGrp="1" noChangeArrowheads="1"/>
          </p:cNvSpPr>
          <p:nvPr>
            <p:ph type="subTitle" idx="1"/>
          </p:nvPr>
        </p:nvSpPr>
        <p:spPr>
          <a:xfrm>
            <a:off x="3124900" y="3634166"/>
            <a:ext cx="6400800" cy="1752600"/>
          </a:xfrm>
        </p:spPr>
        <p:txBody>
          <a:bodyPr/>
          <a:lstStyle/>
          <a:p>
            <a:pPr algn="ctr" eaLnBrk="1" hangingPunct="1"/>
            <a:r>
              <a:rPr lang="en-US" altLang="fr-FR"/>
              <a:t>Licence MAAP MAFICO</a:t>
            </a:r>
          </a:p>
          <a:p>
            <a:pPr algn="ctr" eaLnBrk="1" hangingPunct="1"/>
            <a:r>
              <a:rPr lang="en-US" altLang="fr-FR"/>
              <a:t>Outils d’anlyse stratégique </a:t>
            </a:r>
          </a:p>
          <a:p>
            <a:pPr algn="ctr" eaLnBrk="1" hangingPunct="1"/>
            <a:r>
              <a:rPr lang="en-US" altLang="fr-FR"/>
              <a:t>Lionel Maltese</a:t>
            </a:r>
          </a:p>
          <a:p>
            <a:pPr algn="ctr" eaLnBrk="1" hangingPunct="1"/>
            <a:endParaRPr lang="en-US" altLang="fr-FR"/>
          </a:p>
        </p:txBody>
      </p:sp>
    </p:spTree>
    <p:extLst>
      <p:ext uri="{BB962C8B-B14F-4D97-AF65-F5344CB8AC3E}">
        <p14:creationId xmlns:p14="http://schemas.microsoft.com/office/powerpoint/2010/main" val="308450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564E24FB-7C4F-4885-9E42-29EB54D7A950}"/>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Questions sur le carré financier</a:t>
            </a:r>
          </a:p>
        </p:txBody>
      </p:sp>
      <p:sp>
        <p:nvSpPr>
          <p:cNvPr id="140"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2" name="Rectangle 141">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293" name="Rectangle 3">
            <a:extLst>
              <a:ext uri="{FF2B5EF4-FFF2-40B4-BE49-F238E27FC236}">
                <a16:creationId xmlns:a16="http://schemas.microsoft.com/office/drawing/2014/main" id="{B09E1DB9-F10E-4A10-A76E-FF7C241F7B9B}"/>
              </a:ext>
            </a:extLst>
          </p:cNvPr>
          <p:cNvGraphicFramePr>
            <a:graphicFrameLocks noGrp="1"/>
          </p:cNvGraphicFramePr>
          <p:nvPr>
            <p:ph idx="1"/>
            <p:extLst>
              <p:ext uri="{D42A27DB-BD31-4B8C-83A1-F6EECF244321}">
                <p14:modId xmlns:p14="http://schemas.microsoft.com/office/powerpoint/2010/main" val="39220623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2290" name="Rectangle 2">
            <a:extLst>
              <a:ext uri="{FF2B5EF4-FFF2-40B4-BE49-F238E27FC236}">
                <a16:creationId xmlns:a16="http://schemas.microsoft.com/office/drawing/2014/main" id="{8035E00D-5857-40F8-AF8D-0F3DC82BDEEF}"/>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Portefeuille d’activités</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5" name="Rectangle 3">
            <a:extLst>
              <a:ext uri="{FF2B5EF4-FFF2-40B4-BE49-F238E27FC236}">
                <a16:creationId xmlns:a16="http://schemas.microsoft.com/office/drawing/2014/main" id="{5AD02C9D-3ABE-4E4B-85FE-6D4C7DAD8576}"/>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a:t>Grand classique de l’analyse stratégique, les matrices de portefeuille sont régulièrement mal utilisées : elles nécessitent des données sur les marchés qui sont souvent négligées…</a:t>
            </a:r>
          </a:p>
          <a:p>
            <a:pPr eaLnBrk="1" hangingPunct="1">
              <a:lnSpc>
                <a:spcPct val="90000"/>
              </a:lnSpc>
            </a:pPr>
            <a:endParaRPr lang="fr-FR" altLang="fr-FR"/>
          </a:p>
          <a:p>
            <a:pPr eaLnBrk="1" hangingPunct="1">
              <a:lnSpc>
                <a:spcPct val="90000"/>
              </a:lnSpc>
            </a:pPr>
            <a:r>
              <a:rPr lang="fr-FR" altLang="fr-FR"/>
              <a:t>Nous évoquerons uniquement la matrice McKinsey (ou grille de la General Electric) qui présente l’avantage d’être qualitative.</a:t>
            </a:r>
          </a:p>
          <a:p>
            <a:pPr eaLnBrk="1" hangingPunct="1">
              <a:lnSpc>
                <a:spcPct val="90000"/>
              </a:lnSpc>
            </a:pPr>
            <a:endParaRPr lang="fr-FR" altLang="fr-FR"/>
          </a:p>
          <a:p>
            <a:pPr eaLnBrk="1" hangingPunct="1">
              <a:lnSpc>
                <a:spcPct val="90000"/>
              </a:lnSpc>
            </a:pPr>
            <a:r>
              <a:rPr lang="fr-FR" altLang="fr-FR"/>
              <a:t>Les matrices de portefeuille ont pour but de dire si les activités proposées par l’entreprise sont équilibrées ou si au contraire l’entreprise est menacée du fait d’un déphasage avec les attentes ou d’ d’un manque de performance vis-à-vis des concurrents.</a:t>
            </a: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3314" name="Rectangle 2">
            <a:extLst>
              <a:ext uri="{FF2B5EF4-FFF2-40B4-BE49-F238E27FC236}">
                <a16:creationId xmlns:a16="http://schemas.microsoft.com/office/drawing/2014/main" id="{3292714C-3E19-4360-93A5-647C55623515}"/>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Matrice McKinsey</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a:extLst>
              <a:ext uri="{FF2B5EF4-FFF2-40B4-BE49-F238E27FC236}">
                <a16:creationId xmlns:a16="http://schemas.microsoft.com/office/drawing/2014/main" id="{46BFEA57-2B83-4345-AA3E-10BBBEABA57C}"/>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b="1"/>
              <a:t>2 dimensions définissent cette matrice : l’axe des abscisses donne une appréciation de l’attrait du secteur (taille, taux de croissance, marges possibles, solvabilité des clients, contraintes juridiques, techniques fiscales…). L’axe des ordonnées,exprime la force compétitive de l’entreprise par rapport aux concurrents (parts de marché, positionnement prix, présence commerciale, image, R&amp;D…)</a:t>
            </a:r>
          </a:p>
          <a:p>
            <a:pPr eaLnBrk="1" hangingPunct="1">
              <a:lnSpc>
                <a:spcPct val="90000"/>
              </a:lnSpc>
            </a:pPr>
            <a:endParaRPr lang="fr-FR" altLang="fr-FR" b="1"/>
          </a:p>
          <a:p>
            <a:pPr eaLnBrk="1" hangingPunct="1">
              <a:lnSpc>
                <a:spcPct val="90000"/>
              </a:lnSpc>
            </a:pPr>
            <a:r>
              <a:rPr lang="fr-FR" altLang="fr-FR" b="1"/>
              <a:t>On place les différentes activités de l’entreprise sur l’espace ainsi constitué. La taille du cercle est proportionnelle au poids de l’activité. A l’intérieur, on note la part de marché actuelle de l’entreprise ou, parfois, la part de contribution à la marche de l’entreprise. La lecture de la matrice permet donc de lire l’équilibre du portefeuille.</a:t>
            </a: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52C98D6-9B5C-4B3C-A45A-DD5637A16074}"/>
              </a:ext>
            </a:extLst>
          </p:cNvPr>
          <p:cNvSpPr>
            <a:spLocks noGrp="1" noChangeArrowheads="1"/>
          </p:cNvSpPr>
          <p:nvPr>
            <p:ph type="title"/>
          </p:nvPr>
        </p:nvSpPr>
        <p:spPr>
          <a:xfrm>
            <a:off x="1524001" y="260350"/>
            <a:ext cx="5986463" cy="1143000"/>
          </a:xfrm>
        </p:spPr>
        <p:txBody>
          <a:bodyPr/>
          <a:lstStyle/>
          <a:p>
            <a:pPr>
              <a:defRPr/>
            </a:pPr>
            <a:r>
              <a:rPr lang="fr-FR">
                <a:solidFill>
                  <a:schemeClr val="accent2"/>
                </a:solidFill>
              </a:rPr>
              <a:t>Matrice McKinsey</a:t>
            </a:r>
          </a:p>
        </p:txBody>
      </p:sp>
      <p:graphicFrame>
        <p:nvGraphicFramePr>
          <p:cNvPr id="14358" name="Group 22">
            <a:extLst>
              <a:ext uri="{FF2B5EF4-FFF2-40B4-BE49-F238E27FC236}">
                <a16:creationId xmlns:a16="http://schemas.microsoft.com/office/drawing/2014/main" id="{7A869580-BF29-40B7-AA04-D2449C924352}"/>
              </a:ext>
            </a:extLst>
          </p:cNvPr>
          <p:cNvGraphicFramePr>
            <a:graphicFrameLocks noGrp="1"/>
          </p:cNvGraphicFramePr>
          <p:nvPr>
            <p:ph type="tbl" idx="1"/>
          </p:nvPr>
        </p:nvGraphicFramePr>
        <p:xfrm>
          <a:off x="4727576" y="1916113"/>
          <a:ext cx="4824413" cy="3416301"/>
        </p:xfrm>
        <a:graphic>
          <a:graphicData uri="http://schemas.openxmlformats.org/drawingml/2006/table">
            <a:tbl>
              <a:tblPr/>
              <a:tblGrid>
                <a:gridCol w="1608138">
                  <a:extLst>
                    <a:ext uri="{9D8B030D-6E8A-4147-A177-3AD203B41FA5}">
                      <a16:colId xmlns:a16="http://schemas.microsoft.com/office/drawing/2014/main" val="20000"/>
                    </a:ext>
                  </a:extLst>
                </a:gridCol>
                <a:gridCol w="1608137">
                  <a:extLst>
                    <a:ext uri="{9D8B030D-6E8A-4147-A177-3AD203B41FA5}">
                      <a16:colId xmlns:a16="http://schemas.microsoft.com/office/drawing/2014/main" val="20001"/>
                    </a:ext>
                  </a:extLst>
                </a:gridCol>
                <a:gridCol w="1608138">
                  <a:extLst>
                    <a:ext uri="{9D8B030D-6E8A-4147-A177-3AD203B41FA5}">
                      <a16:colId xmlns:a16="http://schemas.microsoft.com/office/drawing/2014/main" val="20002"/>
                    </a:ext>
                  </a:extLst>
                </a:gridCol>
              </a:tblGrid>
              <a:tr h="1138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9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8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5381" name="Oval 24">
            <a:extLst>
              <a:ext uri="{FF2B5EF4-FFF2-40B4-BE49-F238E27FC236}">
                <a16:creationId xmlns:a16="http://schemas.microsoft.com/office/drawing/2014/main" id="{64A4ABE5-150D-4A9A-A522-EE1F71225C7B}"/>
              </a:ext>
            </a:extLst>
          </p:cNvPr>
          <p:cNvSpPr>
            <a:spLocks noChangeArrowheads="1"/>
          </p:cNvSpPr>
          <p:nvPr/>
        </p:nvSpPr>
        <p:spPr bwMode="auto">
          <a:xfrm>
            <a:off x="5807075" y="3644900"/>
            <a:ext cx="1081088" cy="10795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82" name="Line 25">
            <a:extLst>
              <a:ext uri="{FF2B5EF4-FFF2-40B4-BE49-F238E27FC236}">
                <a16:creationId xmlns:a16="http://schemas.microsoft.com/office/drawing/2014/main" id="{243EB3BA-607E-4F74-A9FB-30E783B195C4}"/>
              </a:ext>
            </a:extLst>
          </p:cNvPr>
          <p:cNvSpPr>
            <a:spLocks noChangeShapeType="1"/>
          </p:cNvSpPr>
          <p:nvPr/>
        </p:nvSpPr>
        <p:spPr bwMode="auto">
          <a:xfrm flipV="1">
            <a:off x="6311900" y="3860801"/>
            <a:ext cx="503238"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83" name="Oval 26">
            <a:extLst>
              <a:ext uri="{FF2B5EF4-FFF2-40B4-BE49-F238E27FC236}">
                <a16:creationId xmlns:a16="http://schemas.microsoft.com/office/drawing/2014/main" id="{70441829-D18F-4987-8730-6A69E7D1E393}"/>
              </a:ext>
            </a:extLst>
          </p:cNvPr>
          <p:cNvSpPr>
            <a:spLocks noChangeArrowheads="1"/>
          </p:cNvSpPr>
          <p:nvPr/>
        </p:nvSpPr>
        <p:spPr bwMode="auto">
          <a:xfrm>
            <a:off x="7823201" y="2565400"/>
            <a:ext cx="792163" cy="7191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84" name="Line 27">
            <a:extLst>
              <a:ext uri="{FF2B5EF4-FFF2-40B4-BE49-F238E27FC236}">
                <a16:creationId xmlns:a16="http://schemas.microsoft.com/office/drawing/2014/main" id="{78ECB6A6-AB18-4488-BBC2-6C83AFC44230}"/>
              </a:ext>
            </a:extLst>
          </p:cNvPr>
          <p:cNvSpPr>
            <a:spLocks noChangeShapeType="1"/>
          </p:cNvSpPr>
          <p:nvPr/>
        </p:nvSpPr>
        <p:spPr bwMode="auto">
          <a:xfrm>
            <a:off x="8256588" y="2565401"/>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85" name="Line 28">
            <a:extLst>
              <a:ext uri="{FF2B5EF4-FFF2-40B4-BE49-F238E27FC236}">
                <a16:creationId xmlns:a16="http://schemas.microsoft.com/office/drawing/2014/main" id="{12B490F1-A048-4D00-9F98-4A4CEC7BD18D}"/>
              </a:ext>
            </a:extLst>
          </p:cNvPr>
          <p:cNvSpPr>
            <a:spLocks noChangeShapeType="1"/>
          </p:cNvSpPr>
          <p:nvPr/>
        </p:nvSpPr>
        <p:spPr bwMode="auto">
          <a:xfrm>
            <a:off x="8256589" y="2924176"/>
            <a:ext cx="287337"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86" name="Text Box 29">
            <a:extLst>
              <a:ext uri="{FF2B5EF4-FFF2-40B4-BE49-F238E27FC236}">
                <a16:creationId xmlns:a16="http://schemas.microsoft.com/office/drawing/2014/main" id="{0D63C412-F9B9-4E4A-A6A4-8CC9E27E0FA4}"/>
              </a:ext>
            </a:extLst>
          </p:cNvPr>
          <p:cNvSpPr txBox="1">
            <a:spLocks noChangeArrowheads="1"/>
          </p:cNvSpPr>
          <p:nvPr/>
        </p:nvSpPr>
        <p:spPr bwMode="auto">
          <a:xfrm>
            <a:off x="8183563" y="55165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Faible</a:t>
            </a:r>
          </a:p>
        </p:txBody>
      </p:sp>
      <p:sp>
        <p:nvSpPr>
          <p:cNvPr id="15387" name="Text Box 30">
            <a:extLst>
              <a:ext uri="{FF2B5EF4-FFF2-40B4-BE49-F238E27FC236}">
                <a16:creationId xmlns:a16="http://schemas.microsoft.com/office/drawing/2014/main" id="{8351EA22-7DE1-4B87-A073-D5305F2A0110}"/>
              </a:ext>
            </a:extLst>
          </p:cNvPr>
          <p:cNvSpPr txBox="1">
            <a:spLocks noChangeArrowheads="1"/>
          </p:cNvSpPr>
          <p:nvPr/>
        </p:nvSpPr>
        <p:spPr bwMode="auto">
          <a:xfrm>
            <a:off x="3287713" y="46529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Faible</a:t>
            </a:r>
          </a:p>
        </p:txBody>
      </p:sp>
      <p:sp>
        <p:nvSpPr>
          <p:cNvPr id="15388" name="Text Box 31">
            <a:extLst>
              <a:ext uri="{FF2B5EF4-FFF2-40B4-BE49-F238E27FC236}">
                <a16:creationId xmlns:a16="http://schemas.microsoft.com/office/drawing/2014/main" id="{62F79B82-A2FA-474D-8872-D7D44A565BAF}"/>
              </a:ext>
            </a:extLst>
          </p:cNvPr>
          <p:cNvSpPr txBox="1">
            <a:spLocks noChangeArrowheads="1"/>
          </p:cNvSpPr>
          <p:nvPr/>
        </p:nvSpPr>
        <p:spPr bwMode="auto">
          <a:xfrm>
            <a:off x="6456363" y="5589588"/>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Moyenne</a:t>
            </a:r>
          </a:p>
        </p:txBody>
      </p:sp>
      <p:sp>
        <p:nvSpPr>
          <p:cNvPr id="15389" name="Text Box 32">
            <a:extLst>
              <a:ext uri="{FF2B5EF4-FFF2-40B4-BE49-F238E27FC236}">
                <a16:creationId xmlns:a16="http://schemas.microsoft.com/office/drawing/2014/main" id="{46528FFC-1C0C-45D1-8292-C640412533C2}"/>
              </a:ext>
            </a:extLst>
          </p:cNvPr>
          <p:cNvSpPr txBox="1">
            <a:spLocks noChangeArrowheads="1"/>
          </p:cNvSpPr>
          <p:nvPr/>
        </p:nvSpPr>
        <p:spPr bwMode="auto">
          <a:xfrm>
            <a:off x="3287713" y="3500438"/>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Moyenne</a:t>
            </a:r>
          </a:p>
        </p:txBody>
      </p:sp>
      <p:sp>
        <p:nvSpPr>
          <p:cNvPr id="15390" name="Text Box 33">
            <a:extLst>
              <a:ext uri="{FF2B5EF4-FFF2-40B4-BE49-F238E27FC236}">
                <a16:creationId xmlns:a16="http://schemas.microsoft.com/office/drawing/2014/main" id="{7A2F1A26-2CFD-446D-B46C-E50579151A9F}"/>
              </a:ext>
            </a:extLst>
          </p:cNvPr>
          <p:cNvSpPr txBox="1">
            <a:spLocks noChangeArrowheads="1"/>
          </p:cNvSpPr>
          <p:nvPr/>
        </p:nvSpPr>
        <p:spPr bwMode="auto">
          <a:xfrm>
            <a:off x="4799013" y="5516563"/>
            <a:ext cx="1439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Forte</a:t>
            </a:r>
          </a:p>
        </p:txBody>
      </p:sp>
      <p:sp>
        <p:nvSpPr>
          <p:cNvPr id="15391" name="Text Box 34">
            <a:extLst>
              <a:ext uri="{FF2B5EF4-FFF2-40B4-BE49-F238E27FC236}">
                <a16:creationId xmlns:a16="http://schemas.microsoft.com/office/drawing/2014/main" id="{1F519839-8246-47D0-8445-2B041FA0CE96}"/>
              </a:ext>
            </a:extLst>
          </p:cNvPr>
          <p:cNvSpPr txBox="1">
            <a:spLocks noChangeArrowheads="1"/>
          </p:cNvSpPr>
          <p:nvPr/>
        </p:nvSpPr>
        <p:spPr bwMode="auto">
          <a:xfrm>
            <a:off x="3360738" y="2276476"/>
            <a:ext cx="14398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Forte</a:t>
            </a:r>
          </a:p>
        </p:txBody>
      </p:sp>
      <p:sp>
        <p:nvSpPr>
          <p:cNvPr id="15392" name="Oval 35">
            <a:extLst>
              <a:ext uri="{FF2B5EF4-FFF2-40B4-BE49-F238E27FC236}">
                <a16:creationId xmlns:a16="http://schemas.microsoft.com/office/drawing/2014/main" id="{DC8BF0E2-2E76-4B82-A62F-8B3905D68486}"/>
              </a:ext>
            </a:extLst>
          </p:cNvPr>
          <p:cNvSpPr>
            <a:spLocks noChangeArrowheads="1"/>
          </p:cNvSpPr>
          <p:nvPr/>
        </p:nvSpPr>
        <p:spPr bwMode="auto">
          <a:xfrm>
            <a:off x="8543925" y="4508501"/>
            <a:ext cx="287338" cy="2889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15393" name="Line 36">
            <a:extLst>
              <a:ext uri="{FF2B5EF4-FFF2-40B4-BE49-F238E27FC236}">
                <a16:creationId xmlns:a16="http://schemas.microsoft.com/office/drawing/2014/main" id="{EDF571BA-2CD6-458B-B0F5-90EC12BBFAC7}"/>
              </a:ext>
            </a:extLst>
          </p:cNvPr>
          <p:cNvSpPr>
            <a:spLocks noChangeShapeType="1"/>
          </p:cNvSpPr>
          <p:nvPr/>
        </p:nvSpPr>
        <p:spPr bwMode="auto">
          <a:xfrm>
            <a:off x="8688388" y="45085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94" name="Text Box 37">
            <a:extLst>
              <a:ext uri="{FF2B5EF4-FFF2-40B4-BE49-F238E27FC236}">
                <a16:creationId xmlns:a16="http://schemas.microsoft.com/office/drawing/2014/main" id="{DCD5F135-F074-4E87-90C1-7F182B3B74E1}"/>
              </a:ext>
            </a:extLst>
          </p:cNvPr>
          <p:cNvSpPr txBox="1">
            <a:spLocks noChangeArrowheads="1"/>
          </p:cNvSpPr>
          <p:nvPr/>
        </p:nvSpPr>
        <p:spPr bwMode="auto">
          <a:xfrm>
            <a:off x="4440239" y="6237288"/>
            <a:ext cx="5761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Force compétitive</a:t>
            </a:r>
          </a:p>
        </p:txBody>
      </p:sp>
      <p:sp>
        <p:nvSpPr>
          <p:cNvPr id="15395" name="Text Box 38">
            <a:extLst>
              <a:ext uri="{FF2B5EF4-FFF2-40B4-BE49-F238E27FC236}">
                <a16:creationId xmlns:a16="http://schemas.microsoft.com/office/drawing/2014/main" id="{4186BBE9-43FA-4677-9482-C80F5F63C101}"/>
              </a:ext>
            </a:extLst>
          </p:cNvPr>
          <p:cNvSpPr txBox="1">
            <a:spLocks noChangeArrowheads="1"/>
          </p:cNvSpPr>
          <p:nvPr/>
        </p:nvSpPr>
        <p:spPr bwMode="auto">
          <a:xfrm>
            <a:off x="1703389" y="3068639"/>
            <a:ext cx="180022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a:t>Attrait du marché à moyen terme</a:t>
            </a:r>
          </a:p>
        </p:txBody>
      </p:sp>
      <p:sp>
        <p:nvSpPr>
          <p:cNvPr id="15396" name="Line 39">
            <a:extLst>
              <a:ext uri="{FF2B5EF4-FFF2-40B4-BE49-F238E27FC236}">
                <a16:creationId xmlns:a16="http://schemas.microsoft.com/office/drawing/2014/main" id="{344B0A03-47C0-4497-975C-3968A8343261}"/>
              </a:ext>
            </a:extLst>
          </p:cNvPr>
          <p:cNvSpPr>
            <a:spLocks noChangeShapeType="1"/>
          </p:cNvSpPr>
          <p:nvPr/>
        </p:nvSpPr>
        <p:spPr bwMode="auto">
          <a:xfrm flipV="1">
            <a:off x="8112126" y="1412876"/>
            <a:ext cx="792163" cy="12239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15397" name="Text Box 40">
            <a:extLst>
              <a:ext uri="{FF2B5EF4-FFF2-40B4-BE49-F238E27FC236}">
                <a16:creationId xmlns:a16="http://schemas.microsoft.com/office/drawing/2014/main" id="{21825822-8A0B-4733-98B7-EDD270188B76}"/>
              </a:ext>
            </a:extLst>
          </p:cNvPr>
          <p:cNvSpPr txBox="1">
            <a:spLocks noChangeArrowheads="1"/>
          </p:cNvSpPr>
          <p:nvPr/>
        </p:nvSpPr>
        <p:spPr bwMode="auto">
          <a:xfrm>
            <a:off x="8112125" y="549275"/>
            <a:ext cx="1944688"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a:t>Activité 1 : 40 % du CA et  part de marché de 40 %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Comprendre : la matrice MACS-Mc Kinsey [Philippe Gattet]">
            <a:hlinkClick r:id="" action="ppaction://media"/>
            <a:extLst>
              <a:ext uri="{FF2B5EF4-FFF2-40B4-BE49-F238E27FC236}">
                <a16:creationId xmlns:a16="http://schemas.microsoft.com/office/drawing/2014/main" id="{D4885A55-73AE-4667-A008-56F4618B8509}"/>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53376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5"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6"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7"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8"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9"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0"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1"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2"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3"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4"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5"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6"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6386" name="Rectangle 2">
            <a:extLst>
              <a:ext uri="{FF2B5EF4-FFF2-40B4-BE49-F238E27FC236}">
                <a16:creationId xmlns:a16="http://schemas.microsoft.com/office/drawing/2014/main" id="{EA1AC285-B7F9-4938-9759-4A755EAD9AB9}"/>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Limites et questions sur le portefeuille d’activité</a:t>
            </a:r>
          </a:p>
        </p:txBody>
      </p:sp>
      <p:sp>
        <p:nvSpPr>
          <p:cNvPr id="88"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0" name="Rectangle 89">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Rectangle 3">
            <a:extLst>
              <a:ext uri="{FF2B5EF4-FFF2-40B4-BE49-F238E27FC236}">
                <a16:creationId xmlns:a16="http://schemas.microsoft.com/office/drawing/2014/main" id="{D5212D6A-5342-4C27-90FC-48A165AAB4B5}"/>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sz="1500" b="1"/>
              <a:t>Les limites d’un tel outil résident dans sa construction : quelle est la validité des critères retenus et de la place affectée aux différentes activités ?</a:t>
            </a:r>
          </a:p>
          <a:p>
            <a:pPr eaLnBrk="1" hangingPunct="1">
              <a:lnSpc>
                <a:spcPct val="90000"/>
              </a:lnSpc>
            </a:pPr>
            <a:endParaRPr lang="fr-FR" altLang="fr-FR" sz="1500" b="1"/>
          </a:p>
          <a:p>
            <a:pPr eaLnBrk="1" hangingPunct="1">
              <a:lnSpc>
                <a:spcPct val="90000"/>
              </a:lnSpc>
              <a:buFontTx/>
              <a:buNone/>
            </a:pPr>
            <a:r>
              <a:rPr lang="fr-FR" altLang="fr-FR" sz="1500" b="1"/>
              <a:t>Questions :</a:t>
            </a:r>
          </a:p>
          <a:p>
            <a:pPr eaLnBrk="1" hangingPunct="1">
              <a:lnSpc>
                <a:spcPct val="90000"/>
              </a:lnSpc>
              <a:buFontTx/>
              <a:buNone/>
            </a:pPr>
            <a:endParaRPr lang="fr-FR" altLang="fr-FR" sz="1500" b="1"/>
          </a:p>
          <a:p>
            <a:pPr eaLnBrk="1" hangingPunct="1">
              <a:lnSpc>
                <a:spcPct val="90000"/>
              </a:lnSpc>
            </a:pPr>
            <a:r>
              <a:rPr lang="fr-FR" altLang="fr-FR" sz="1500" b="1"/>
              <a:t>Notre portefeuille d’activité est-il équilibré ?</a:t>
            </a:r>
          </a:p>
          <a:p>
            <a:pPr eaLnBrk="1" hangingPunct="1">
              <a:lnSpc>
                <a:spcPct val="90000"/>
              </a:lnSpc>
            </a:pPr>
            <a:r>
              <a:rPr lang="fr-FR" altLang="fr-FR" sz="1500" b="1"/>
              <a:t>Quelles sont les activités desquelles nous devons nous désengager ?</a:t>
            </a:r>
          </a:p>
          <a:p>
            <a:pPr eaLnBrk="1" hangingPunct="1">
              <a:lnSpc>
                <a:spcPct val="90000"/>
              </a:lnSpc>
            </a:pPr>
            <a:r>
              <a:rPr lang="fr-FR" altLang="fr-FR" sz="1500" b="1"/>
              <a:t>Cela sera-t-il facile sur les plans humains, financier, industriel ?</a:t>
            </a:r>
          </a:p>
          <a:p>
            <a:pPr eaLnBrk="1" hangingPunct="1">
              <a:lnSpc>
                <a:spcPct val="90000"/>
              </a:lnSpc>
            </a:pPr>
            <a:r>
              <a:rPr lang="fr-FR" altLang="fr-FR" sz="1500" b="1"/>
              <a:t>De nouvelles activités sont-elles à envisager ?</a:t>
            </a:r>
          </a:p>
          <a:p>
            <a:pPr eaLnBrk="1" hangingPunct="1">
              <a:lnSpc>
                <a:spcPct val="90000"/>
              </a:lnSpc>
            </a:pPr>
            <a:r>
              <a:rPr lang="fr-FR" altLang="fr-FR" sz="1500" b="1"/>
              <a:t>Quel coût, quel délai ces nouveaux investissements représenteront-ils ? </a:t>
            </a:r>
          </a:p>
          <a:p>
            <a:pPr eaLnBrk="1" hangingPunct="1">
              <a:lnSpc>
                <a:spcPct val="90000"/>
              </a:lnSpc>
            </a:pPr>
            <a:r>
              <a:rPr lang="fr-FR" altLang="fr-FR" sz="1500" b="1"/>
              <a:t>Correspondent-ils réellement à notre culture, nos compétences, notre métier ?</a:t>
            </a:r>
          </a:p>
        </p:txBody>
      </p:sp>
    </p:spTree>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66AFD431-09B7-42CA-BF39-9FE5DBE5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solidFill>
            <a:schemeClr val="tx2"/>
          </a:solidFill>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9711C96E-3D2D-48C8-AAB9-C1CB02D1D5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tx2">
              <a:lumMod val="90000"/>
            </a:schemeClr>
          </a:solidFill>
        </p:grpSpPr>
        <p:sp>
          <p:nvSpPr>
            <p:cNvPr id="75" name="Freeform 11">
              <a:extLst>
                <a:ext uri="{FF2B5EF4-FFF2-40B4-BE49-F238E27FC236}">
                  <a16:creationId xmlns:a16="http://schemas.microsoft.com/office/drawing/2014/main" id="{0D18AF42-7CD5-4754-91D4-1BE53B5D1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76" name="Freeform 12">
              <a:extLst>
                <a:ext uri="{FF2B5EF4-FFF2-40B4-BE49-F238E27FC236}">
                  <a16:creationId xmlns:a16="http://schemas.microsoft.com/office/drawing/2014/main" id="{A28C8F1A-9407-4D67-8250-D8923BC6DD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77" name="Freeform 13">
              <a:extLst>
                <a:ext uri="{FF2B5EF4-FFF2-40B4-BE49-F238E27FC236}">
                  <a16:creationId xmlns:a16="http://schemas.microsoft.com/office/drawing/2014/main" id="{5CE0A2B0-F7F1-442C-A287-CD6F729E2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78" name="Freeform 14">
              <a:extLst>
                <a:ext uri="{FF2B5EF4-FFF2-40B4-BE49-F238E27FC236}">
                  <a16:creationId xmlns:a16="http://schemas.microsoft.com/office/drawing/2014/main" id="{9E69CFA3-AE12-4EAF-A3A1-564BEEFEFA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79" name="Freeform 15">
              <a:extLst>
                <a:ext uri="{FF2B5EF4-FFF2-40B4-BE49-F238E27FC236}">
                  <a16:creationId xmlns:a16="http://schemas.microsoft.com/office/drawing/2014/main" id="{ECB64037-2AE8-4CA9-AD8E-7ACC8618F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80" name="Freeform 16">
              <a:extLst>
                <a:ext uri="{FF2B5EF4-FFF2-40B4-BE49-F238E27FC236}">
                  <a16:creationId xmlns:a16="http://schemas.microsoft.com/office/drawing/2014/main" id="{8D319B10-EE8E-453F-A137-D7EEFA2089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81" name="Freeform 17">
              <a:extLst>
                <a:ext uri="{FF2B5EF4-FFF2-40B4-BE49-F238E27FC236}">
                  <a16:creationId xmlns:a16="http://schemas.microsoft.com/office/drawing/2014/main" id="{3283F486-509C-4A42-8EED-794A991D2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82" name="Freeform 18">
              <a:extLst>
                <a:ext uri="{FF2B5EF4-FFF2-40B4-BE49-F238E27FC236}">
                  <a16:creationId xmlns:a16="http://schemas.microsoft.com/office/drawing/2014/main" id="{EBBFBB12-E756-4386-9C17-CA5743838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83" name="Freeform 19">
              <a:extLst>
                <a:ext uri="{FF2B5EF4-FFF2-40B4-BE49-F238E27FC236}">
                  <a16:creationId xmlns:a16="http://schemas.microsoft.com/office/drawing/2014/main" id="{7ADD0E7E-F4A6-4B3F-8A2F-BCBFAFBA23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84" name="Freeform 20">
              <a:extLst>
                <a:ext uri="{FF2B5EF4-FFF2-40B4-BE49-F238E27FC236}">
                  <a16:creationId xmlns:a16="http://schemas.microsoft.com/office/drawing/2014/main" id="{C19FCFB7-5E71-4197-8EC7-2ACB6DB02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85" name="Freeform 21">
              <a:extLst>
                <a:ext uri="{FF2B5EF4-FFF2-40B4-BE49-F238E27FC236}">
                  <a16:creationId xmlns:a16="http://schemas.microsoft.com/office/drawing/2014/main" id="{EAA533FE-4903-48DD-A921-421A9C44AF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86" name="Freeform 22">
              <a:extLst>
                <a:ext uri="{FF2B5EF4-FFF2-40B4-BE49-F238E27FC236}">
                  <a16:creationId xmlns:a16="http://schemas.microsoft.com/office/drawing/2014/main" id="{54CC5D8E-0D6C-4021-B84E-5D6182C0E1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17410" name="Rectangle 2">
            <a:extLst>
              <a:ext uri="{FF2B5EF4-FFF2-40B4-BE49-F238E27FC236}">
                <a16:creationId xmlns:a16="http://schemas.microsoft.com/office/drawing/2014/main" id="{1F4BA55F-97BD-4726-91E4-8A24D118A92D}"/>
              </a:ext>
            </a:extLst>
          </p:cNvPr>
          <p:cNvSpPr>
            <a:spLocks noGrp="1" noChangeArrowheads="1"/>
          </p:cNvSpPr>
          <p:nvPr>
            <p:ph type="title"/>
          </p:nvPr>
        </p:nvSpPr>
        <p:spPr>
          <a:xfrm>
            <a:off x="7839756" y="1159566"/>
            <a:ext cx="3662939" cy="4568264"/>
          </a:xfrm>
        </p:spPr>
        <p:txBody>
          <a:bodyPr anchor="ctr">
            <a:normAutofit/>
          </a:bodyPr>
          <a:lstStyle/>
          <a:p>
            <a:pPr>
              <a:defRPr/>
            </a:pPr>
            <a:r>
              <a:rPr lang="fr-FR">
                <a:solidFill>
                  <a:schemeClr val="bg1">
                    <a:lumMod val="95000"/>
                    <a:lumOff val="5000"/>
                  </a:schemeClr>
                </a:solidFill>
              </a:rPr>
              <a:t>Culture et structure</a:t>
            </a:r>
          </a:p>
        </p:txBody>
      </p:sp>
      <p:sp>
        <p:nvSpPr>
          <p:cNvPr id="88" name="Freeform 6">
            <a:extLst>
              <a:ext uri="{FF2B5EF4-FFF2-40B4-BE49-F238E27FC236}">
                <a16:creationId xmlns:a16="http://schemas.microsoft.com/office/drawing/2014/main" id="{E7D63BAB-D0DB-4F66-92F9-4D2E0A2E5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8"/>
            <a:ext cx="7560245" cy="5571066"/>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17411" name="Rectangle 3">
            <a:extLst>
              <a:ext uri="{FF2B5EF4-FFF2-40B4-BE49-F238E27FC236}">
                <a16:creationId xmlns:a16="http://schemas.microsoft.com/office/drawing/2014/main" id="{D19718CB-6A5F-4371-B92B-69FD9E3F32D9}"/>
              </a:ext>
            </a:extLst>
          </p:cNvPr>
          <p:cNvSpPr>
            <a:spLocks noGrp="1" noChangeArrowheads="1"/>
          </p:cNvSpPr>
          <p:nvPr>
            <p:ph idx="1"/>
          </p:nvPr>
        </p:nvSpPr>
        <p:spPr>
          <a:xfrm>
            <a:off x="637310" y="1286934"/>
            <a:ext cx="5292436" cy="4284134"/>
          </a:xfrm>
        </p:spPr>
        <p:txBody>
          <a:bodyPr anchor="ctr">
            <a:normAutofit/>
          </a:bodyPr>
          <a:lstStyle/>
          <a:p>
            <a:pPr marL="548640" indent="-411480">
              <a:buClr>
                <a:schemeClr val="tx1">
                  <a:shade val="95000"/>
                </a:schemeClr>
              </a:buClr>
              <a:buNone/>
              <a:defRPr/>
            </a:pPr>
            <a:r>
              <a:rPr lang="fr-FR" b="1">
                <a:solidFill>
                  <a:srgbClr val="FFFFFF"/>
                </a:solidFill>
              </a:rPr>
              <a:t>Composantes de la culture d’entreprise : </a:t>
            </a:r>
          </a:p>
          <a:p>
            <a:pPr marL="548640" indent="-411480">
              <a:buClr>
                <a:schemeClr val="tx1">
                  <a:shade val="95000"/>
                </a:schemeClr>
              </a:buClr>
              <a:buFont typeface="Wingdings 2"/>
              <a:buChar char=""/>
              <a:defRPr/>
            </a:pPr>
            <a:r>
              <a:rPr lang="fr-FR">
                <a:solidFill>
                  <a:srgbClr val="FFFFFF"/>
                </a:solidFill>
              </a:rPr>
              <a:t>Les fondateurs, les héros, les acteurs actuels</a:t>
            </a:r>
          </a:p>
          <a:p>
            <a:pPr marL="548640" indent="-411480">
              <a:buClr>
                <a:schemeClr val="tx1">
                  <a:shade val="95000"/>
                </a:schemeClr>
              </a:buClr>
              <a:buFont typeface="Wingdings 2"/>
              <a:buChar char=""/>
              <a:defRPr/>
            </a:pPr>
            <a:r>
              <a:rPr lang="fr-FR">
                <a:solidFill>
                  <a:srgbClr val="FFFFFF"/>
                </a:solidFill>
              </a:rPr>
              <a:t>Les valeurs implicites ou  non</a:t>
            </a:r>
          </a:p>
          <a:p>
            <a:pPr marL="548640" indent="-411480">
              <a:buClr>
                <a:schemeClr val="tx1">
                  <a:shade val="95000"/>
                </a:schemeClr>
              </a:buClr>
              <a:buFont typeface="Wingdings 2"/>
              <a:buChar char=""/>
              <a:defRPr/>
            </a:pPr>
            <a:r>
              <a:rPr lang="fr-FR">
                <a:solidFill>
                  <a:srgbClr val="FFFFFF"/>
                </a:solidFill>
              </a:rPr>
              <a:t>Les mythes, objectifs, idéaux toujours en devenir</a:t>
            </a:r>
          </a:p>
          <a:p>
            <a:pPr marL="548640" indent="-411480">
              <a:buClr>
                <a:schemeClr val="tx1">
                  <a:shade val="95000"/>
                </a:schemeClr>
              </a:buClr>
              <a:buFont typeface="Wingdings 2"/>
              <a:buChar char=""/>
              <a:defRPr/>
            </a:pPr>
            <a:r>
              <a:rPr lang="fr-FR">
                <a:solidFill>
                  <a:srgbClr val="FFFFFF"/>
                </a:solidFill>
              </a:rPr>
              <a:t>Les symboles, codes graphiques, vestimentaires, ou de propos</a:t>
            </a:r>
          </a:p>
          <a:p>
            <a:pPr marL="548640" indent="-411480">
              <a:buClr>
                <a:schemeClr val="tx1">
                  <a:shade val="95000"/>
                </a:schemeClr>
              </a:buClr>
              <a:buFont typeface="Wingdings 2"/>
              <a:buChar char=""/>
              <a:defRPr/>
            </a:pPr>
            <a:r>
              <a:rPr lang="fr-FR">
                <a:solidFill>
                  <a:srgbClr val="FFFFFF"/>
                </a:solidFill>
              </a:rPr>
              <a:t>Les rites, réunions, procédures, prises de décision</a:t>
            </a:r>
          </a:p>
          <a:p>
            <a:pPr marL="548640" indent="-411480">
              <a:buClr>
                <a:schemeClr val="tx1">
                  <a:shade val="95000"/>
                </a:schemeClr>
              </a:buClr>
              <a:buFont typeface="Wingdings 2"/>
              <a:buChar char=""/>
              <a:defRPr/>
            </a:pPr>
            <a:r>
              <a:rPr lang="fr-FR">
                <a:solidFill>
                  <a:srgbClr val="FFFFFF"/>
                </a:solidFill>
              </a:rPr>
              <a:t>Le réseau culturel, le type de partenaires, prescripteurs, conseillers</a:t>
            </a:r>
          </a:p>
        </p:txBody>
      </p:sp>
    </p:spTree>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458" name="Image 3">
            <a:extLst>
              <a:ext uri="{FF2B5EF4-FFF2-40B4-BE49-F238E27FC236}">
                <a16:creationId xmlns:a16="http://schemas.microsoft.com/office/drawing/2014/main" id="{920729E2-E773-4643-9B58-712F5F90DF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333087" y="643467"/>
            <a:ext cx="7525826" cy="55710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Frￃﾩdￃﾩric Frￃﾩry, La culture d'entreprise est elle un avantage concurrentiel">
            <a:hlinkClick r:id="" action="ppaction://media"/>
            <a:extLst>
              <a:ext uri="{FF2B5EF4-FFF2-40B4-BE49-F238E27FC236}">
                <a16:creationId xmlns:a16="http://schemas.microsoft.com/office/drawing/2014/main" id="{30B5DD9A-8B6E-4155-AFE0-642BCB40843D}"/>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82292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9458" name="Rectangle 2">
            <a:extLst>
              <a:ext uri="{FF2B5EF4-FFF2-40B4-BE49-F238E27FC236}">
                <a16:creationId xmlns:a16="http://schemas.microsoft.com/office/drawing/2014/main" id="{CEABBCE2-BFF5-4D64-B717-6873E7103C19}"/>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sz="2800"/>
              <a:t>Macro-environnement</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3" name="Rectangle 3">
            <a:extLst>
              <a:ext uri="{FF2B5EF4-FFF2-40B4-BE49-F238E27FC236}">
                <a16:creationId xmlns:a16="http://schemas.microsoft.com/office/drawing/2014/main" id="{24FB318A-705A-4834-B7E0-439B3F5E6368}"/>
              </a:ext>
            </a:extLst>
          </p:cNvPr>
          <p:cNvSpPr>
            <a:spLocks noGrp="1" noChangeArrowheads="1"/>
          </p:cNvSpPr>
          <p:nvPr>
            <p:ph idx="1"/>
          </p:nvPr>
        </p:nvSpPr>
        <p:spPr>
          <a:xfrm>
            <a:off x="5285509" y="1093380"/>
            <a:ext cx="6219103" cy="4679250"/>
          </a:xfrm>
        </p:spPr>
        <p:txBody>
          <a:bodyPr anchor="ctr">
            <a:normAutofit/>
          </a:bodyPr>
          <a:lstStyle/>
          <a:p>
            <a:pPr eaLnBrk="1" hangingPunct="1"/>
            <a:r>
              <a:rPr lang="fr-FR" altLang="fr-FR"/>
              <a:t>Toute entreprise se situe dans un environnement : </a:t>
            </a:r>
          </a:p>
          <a:p>
            <a:pPr eaLnBrk="1" hangingPunct="1"/>
            <a:endParaRPr lang="fr-FR" altLang="fr-FR"/>
          </a:p>
          <a:p>
            <a:pPr eaLnBrk="1" hangingPunct="1">
              <a:buFontTx/>
              <a:buChar char="-"/>
            </a:pPr>
            <a:r>
              <a:rPr lang="fr-FR" altLang="fr-FR"/>
              <a:t>Un environnement immédiat qu’elle subit et/ou lequel agit quotidiennement : ses marchés, ses fournisseurs, ses différents partenaires, ses concurrents… (voir partie Rivalité élargie)</a:t>
            </a:r>
          </a:p>
          <a:p>
            <a:pPr eaLnBrk="1" hangingPunct="1">
              <a:buFontTx/>
              <a:buChar char="-"/>
            </a:pPr>
            <a:endParaRPr lang="fr-FR" altLang="fr-FR"/>
          </a:p>
          <a:p>
            <a:pPr eaLnBrk="1" hangingPunct="1">
              <a:buFontTx/>
              <a:buChar char="-"/>
            </a:pPr>
            <a:r>
              <a:rPr lang="fr-FR" altLang="fr-FR"/>
              <a:t>Un environnement plus lointain (le macro-environnement) sur lequel elle n’agit pas directement ou de façon isolée. Ce 2ème environnement comporte le plus souvent 4 dimensions, plus ou moins présentes :</a:t>
            </a: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38" name="Rectangle 137">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D0E2BDA5-405C-4464-812C-B01AE89AF020}"/>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Chaîne de valeur</a:t>
            </a:r>
          </a:p>
        </p:txBody>
      </p:sp>
      <p:sp>
        <p:nvSpPr>
          <p:cNvPr id="140"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2" name="Rectangle 141">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125" name="Rectangle 3">
            <a:extLst>
              <a:ext uri="{FF2B5EF4-FFF2-40B4-BE49-F238E27FC236}">
                <a16:creationId xmlns:a16="http://schemas.microsoft.com/office/drawing/2014/main" id="{72DDD5A1-0B8E-4B3A-A7C6-4447DD27C521}"/>
              </a:ext>
            </a:extLst>
          </p:cNvPr>
          <p:cNvGraphicFramePr>
            <a:graphicFrameLocks noGrp="1"/>
          </p:cNvGraphicFramePr>
          <p:nvPr>
            <p:ph idx="1"/>
            <p:extLst>
              <p:ext uri="{D42A27DB-BD31-4B8C-83A1-F6EECF244321}">
                <p14:modId xmlns:p14="http://schemas.microsoft.com/office/powerpoint/2010/main" val="85537744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0482" name="Rectangle 2">
            <a:extLst>
              <a:ext uri="{FF2B5EF4-FFF2-40B4-BE49-F238E27FC236}">
                <a16:creationId xmlns:a16="http://schemas.microsoft.com/office/drawing/2014/main" id="{DB50C605-E1EB-46CA-9FEC-F9B1D5B73FC7}"/>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sz="2800"/>
              <a:t>Les  4 environnements de l’entreprise</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7" name="Rectangle 3">
            <a:extLst>
              <a:ext uri="{FF2B5EF4-FFF2-40B4-BE49-F238E27FC236}">
                <a16:creationId xmlns:a16="http://schemas.microsoft.com/office/drawing/2014/main" id="{F9BEB573-1C7C-4D16-920E-FFE2B4A7B343}"/>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500" b="1"/>
              <a:t>Environnement économique :</a:t>
            </a:r>
          </a:p>
          <a:p>
            <a:pPr eaLnBrk="1" hangingPunct="1">
              <a:lnSpc>
                <a:spcPct val="90000"/>
              </a:lnSpc>
              <a:buFontTx/>
              <a:buNone/>
            </a:pPr>
            <a:endParaRPr lang="fr-FR" altLang="fr-FR" sz="1500" b="1"/>
          </a:p>
          <a:p>
            <a:pPr eaLnBrk="1" hangingPunct="1">
              <a:lnSpc>
                <a:spcPct val="90000"/>
              </a:lnSpc>
            </a:pPr>
            <a:r>
              <a:rPr lang="fr-FR" altLang="fr-FR" sz="1500" b="1"/>
              <a:t>Que ce soit au niveau international, national ou plus concrètement sectoriel, l’entreprise devra se tenir informée de cette conjoncture grâce notamment à des lectures quotidiennes, à des abonnements professionnels, à des participations au sein d’organismes de sa branche d’activité.</a:t>
            </a:r>
          </a:p>
          <a:p>
            <a:pPr eaLnBrk="1" hangingPunct="1">
              <a:lnSpc>
                <a:spcPct val="90000"/>
              </a:lnSpc>
            </a:pPr>
            <a:endParaRPr lang="fr-FR" altLang="fr-FR" sz="1500" b="1"/>
          </a:p>
          <a:p>
            <a:pPr eaLnBrk="1" hangingPunct="1">
              <a:lnSpc>
                <a:spcPct val="90000"/>
              </a:lnSpc>
              <a:buFontTx/>
              <a:buNone/>
            </a:pPr>
            <a:r>
              <a:rPr lang="fr-FR" altLang="fr-FR" sz="1500" b="1"/>
              <a:t>Environnement technologique :</a:t>
            </a:r>
          </a:p>
          <a:p>
            <a:pPr eaLnBrk="1" hangingPunct="1">
              <a:lnSpc>
                <a:spcPct val="90000"/>
              </a:lnSpc>
              <a:buFontTx/>
              <a:buNone/>
            </a:pPr>
            <a:endParaRPr lang="fr-FR" altLang="fr-FR" sz="1500" b="1"/>
          </a:p>
          <a:p>
            <a:pPr eaLnBrk="1" hangingPunct="1">
              <a:lnSpc>
                <a:spcPct val="90000"/>
              </a:lnSpc>
            </a:pPr>
            <a:r>
              <a:rPr lang="fr-FR" altLang="fr-FR" sz="1500" b="1"/>
              <a:t>Des secteurs d’activité entiers naissent un jour de l’apparition de nouvelles technologies. La téléphonie mobile ou les technologies associées à Internet ont ainsi modelé de nouveaux domaines dans les années 1990, rendant caducs certains métiers, en en créant d’autres. Aucune entreprise, même située sur des marchés de besoins intangibles, n’est à l’abri de ces révolutions technologiques qui, de nos jours, connaissent une accélération. </a:t>
            </a:r>
          </a:p>
        </p:txBody>
      </p:sp>
    </p:spTree>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1506" name="Rectangle 2">
            <a:extLst>
              <a:ext uri="{FF2B5EF4-FFF2-40B4-BE49-F238E27FC236}">
                <a16:creationId xmlns:a16="http://schemas.microsoft.com/office/drawing/2014/main" id="{ADF921CE-A60C-478A-9CC7-E8AB0E093FF8}"/>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sz="2800"/>
              <a:t>Les  4 environnements de l’entreprise</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Rectangle 3">
            <a:extLst>
              <a:ext uri="{FF2B5EF4-FFF2-40B4-BE49-F238E27FC236}">
                <a16:creationId xmlns:a16="http://schemas.microsoft.com/office/drawing/2014/main" id="{0504E902-0F89-473C-B859-19D993BA8A0A}"/>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300" b="1"/>
              <a:t>Environnement juridique et réglementaire :</a:t>
            </a:r>
          </a:p>
          <a:p>
            <a:pPr eaLnBrk="1" hangingPunct="1">
              <a:lnSpc>
                <a:spcPct val="90000"/>
              </a:lnSpc>
              <a:buFontTx/>
              <a:buNone/>
            </a:pPr>
            <a:endParaRPr lang="fr-FR" altLang="fr-FR" sz="1300" b="1"/>
          </a:p>
          <a:p>
            <a:pPr eaLnBrk="1" hangingPunct="1">
              <a:lnSpc>
                <a:spcPct val="90000"/>
              </a:lnSpc>
            </a:pPr>
            <a:r>
              <a:rPr lang="fr-FR" altLang="fr-FR" sz="1300" b="1"/>
              <a:t>Le monde juridique est en permanente évolution : évolution de la fiscalité indirecte (TVA), harmonisation européenne (normes, label, procédures), mise en place des lois sur les 35 heures, monnaie unique, fiscalité des revenus de l’entreprise, charges sociales, épargnes salariales…Il est du rôle de l’expert-comptable ou du conseiller juridique de l’entreprise de pratiquer une veille juridique, pour que loin de subir les événements, l’entreprise anticipe sur son organisation et ses politiques commerciales ou financières. Cette fonction en PME-PMI est le plus souvent externalisée.</a:t>
            </a:r>
          </a:p>
          <a:p>
            <a:pPr eaLnBrk="1" hangingPunct="1">
              <a:lnSpc>
                <a:spcPct val="90000"/>
              </a:lnSpc>
            </a:pPr>
            <a:endParaRPr lang="fr-FR" altLang="fr-FR" sz="1300" b="1"/>
          </a:p>
          <a:p>
            <a:pPr eaLnBrk="1" hangingPunct="1">
              <a:lnSpc>
                <a:spcPct val="90000"/>
              </a:lnSpc>
              <a:buFontTx/>
              <a:buNone/>
            </a:pPr>
            <a:r>
              <a:rPr lang="fr-FR" altLang="fr-FR" sz="1300" b="1"/>
              <a:t>Environnement cultuel :</a:t>
            </a:r>
          </a:p>
          <a:p>
            <a:pPr eaLnBrk="1" hangingPunct="1">
              <a:lnSpc>
                <a:spcPct val="90000"/>
              </a:lnSpc>
              <a:buFontTx/>
              <a:buNone/>
            </a:pPr>
            <a:endParaRPr lang="fr-FR" altLang="fr-FR" sz="1300" b="1"/>
          </a:p>
          <a:p>
            <a:pPr eaLnBrk="1" hangingPunct="1">
              <a:lnSpc>
                <a:spcPct val="90000"/>
              </a:lnSpc>
            </a:pPr>
            <a:r>
              <a:rPr lang="fr-FR" altLang="fr-FR" sz="1300" b="1"/>
              <a:t>Il est constitué des tendances lourdes qui influencent nos marchés : volumes de potentiel, démographie, évolution des comportement d’achat… Cet ensemble évolue parfois de façon lente (accession à la propriété par exemple) ou au contraire rapide (changements de modes alimentaires). Il est donc essentiel que l’entreprise puisse connaître avant d’autres tous les « signaux » qui annoncent des changements à venir..</a:t>
            </a:r>
          </a:p>
          <a:p>
            <a:pPr eaLnBrk="1" hangingPunct="1">
              <a:lnSpc>
                <a:spcPct val="90000"/>
              </a:lnSpc>
            </a:pPr>
            <a:endParaRPr lang="fr-FR" altLang="fr-FR" sz="1300" b="1"/>
          </a:p>
        </p:txBody>
      </p:sp>
    </p:spTree>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Philippe Gattet, Comprendre   PESTEL comment mener l'analyse">
            <a:hlinkClick r:id="" action="ppaction://media"/>
            <a:extLst>
              <a:ext uri="{FF2B5EF4-FFF2-40B4-BE49-F238E27FC236}">
                <a16:creationId xmlns:a16="http://schemas.microsoft.com/office/drawing/2014/main" id="{3B394226-437E-45B3-9C02-89B24E44234B}"/>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05477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6596999-402D-415A-8783-C627EB4D7593}"/>
              </a:ext>
            </a:extLst>
          </p:cNvPr>
          <p:cNvSpPr>
            <a:spLocks noGrp="1" noChangeArrowheads="1"/>
          </p:cNvSpPr>
          <p:nvPr>
            <p:ph type="title"/>
          </p:nvPr>
        </p:nvSpPr>
        <p:spPr/>
        <p:txBody>
          <a:bodyPr/>
          <a:lstStyle/>
          <a:p>
            <a:pPr>
              <a:defRPr/>
            </a:pPr>
            <a:r>
              <a:rPr lang="fr-FR" sz="3200">
                <a:solidFill>
                  <a:schemeClr val="accent2"/>
                </a:solidFill>
              </a:rPr>
              <a:t>Rivalité élargie : 5 Forces de PORTER</a:t>
            </a:r>
          </a:p>
        </p:txBody>
      </p:sp>
      <p:sp>
        <p:nvSpPr>
          <p:cNvPr id="23555" name="Oval 4">
            <a:extLst>
              <a:ext uri="{FF2B5EF4-FFF2-40B4-BE49-F238E27FC236}">
                <a16:creationId xmlns:a16="http://schemas.microsoft.com/office/drawing/2014/main" id="{27DFF820-D35B-48CF-8480-A734CD676F53}"/>
              </a:ext>
            </a:extLst>
          </p:cNvPr>
          <p:cNvSpPr>
            <a:spLocks noChangeArrowheads="1"/>
          </p:cNvSpPr>
          <p:nvPr/>
        </p:nvSpPr>
        <p:spPr bwMode="auto">
          <a:xfrm>
            <a:off x="4511676" y="2852739"/>
            <a:ext cx="3095625" cy="93662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b="1"/>
              <a:t>Concurrents </a:t>
            </a:r>
          </a:p>
          <a:p>
            <a:pPr algn="ctr" eaLnBrk="1" hangingPunct="1"/>
            <a:r>
              <a:rPr lang="fr-FR" altLang="fr-FR" b="1"/>
              <a:t>du secteur</a:t>
            </a:r>
          </a:p>
        </p:txBody>
      </p:sp>
      <p:sp>
        <p:nvSpPr>
          <p:cNvPr id="23556" name="Text Box 5">
            <a:extLst>
              <a:ext uri="{FF2B5EF4-FFF2-40B4-BE49-F238E27FC236}">
                <a16:creationId xmlns:a16="http://schemas.microsoft.com/office/drawing/2014/main" id="{995F8D84-4B72-411E-9CD9-B8F06BB75288}"/>
              </a:ext>
            </a:extLst>
          </p:cNvPr>
          <p:cNvSpPr txBox="1">
            <a:spLocks noChangeArrowheads="1"/>
          </p:cNvSpPr>
          <p:nvPr/>
        </p:nvSpPr>
        <p:spPr bwMode="auto">
          <a:xfrm>
            <a:off x="1774825" y="3284539"/>
            <a:ext cx="208915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Fournisseurs</a:t>
            </a:r>
          </a:p>
        </p:txBody>
      </p:sp>
      <p:sp>
        <p:nvSpPr>
          <p:cNvPr id="23557" name="Text Box 6">
            <a:extLst>
              <a:ext uri="{FF2B5EF4-FFF2-40B4-BE49-F238E27FC236}">
                <a16:creationId xmlns:a16="http://schemas.microsoft.com/office/drawing/2014/main" id="{4020B380-767C-4603-BBAF-3D834BE8B0F2}"/>
              </a:ext>
            </a:extLst>
          </p:cNvPr>
          <p:cNvSpPr txBox="1">
            <a:spLocks noChangeArrowheads="1"/>
          </p:cNvSpPr>
          <p:nvPr/>
        </p:nvSpPr>
        <p:spPr bwMode="auto">
          <a:xfrm>
            <a:off x="5016500" y="4941889"/>
            <a:ext cx="208915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Substituts</a:t>
            </a:r>
          </a:p>
        </p:txBody>
      </p:sp>
      <p:sp>
        <p:nvSpPr>
          <p:cNvPr id="23558" name="Text Box 7">
            <a:extLst>
              <a:ext uri="{FF2B5EF4-FFF2-40B4-BE49-F238E27FC236}">
                <a16:creationId xmlns:a16="http://schemas.microsoft.com/office/drawing/2014/main" id="{48157D9E-67D5-41DF-AF16-73084D060160}"/>
              </a:ext>
            </a:extLst>
          </p:cNvPr>
          <p:cNvSpPr txBox="1">
            <a:spLocks noChangeArrowheads="1"/>
          </p:cNvSpPr>
          <p:nvPr/>
        </p:nvSpPr>
        <p:spPr bwMode="auto">
          <a:xfrm>
            <a:off x="4943475" y="1628775"/>
            <a:ext cx="208915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Entrants</a:t>
            </a:r>
          </a:p>
        </p:txBody>
      </p:sp>
      <p:sp>
        <p:nvSpPr>
          <p:cNvPr id="23559" name="Text Box 8">
            <a:extLst>
              <a:ext uri="{FF2B5EF4-FFF2-40B4-BE49-F238E27FC236}">
                <a16:creationId xmlns:a16="http://schemas.microsoft.com/office/drawing/2014/main" id="{1C656727-5FE6-41BB-A7D0-868F7B4A6EC7}"/>
              </a:ext>
            </a:extLst>
          </p:cNvPr>
          <p:cNvSpPr txBox="1">
            <a:spLocks noChangeArrowheads="1"/>
          </p:cNvSpPr>
          <p:nvPr/>
        </p:nvSpPr>
        <p:spPr bwMode="auto">
          <a:xfrm>
            <a:off x="8256588" y="3357564"/>
            <a:ext cx="2089150" cy="376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Clients</a:t>
            </a:r>
          </a:p>
        </p:txBody>
      </p:sp>
      <p:sp>
        <p:nvSpPr>
          <p:cNvPr id="23560" name="Text Box 9">
            <a:extLst>
              <a:ext uri="{FF2B5EF4-FFF2-40B4-BE49-F238E27FC236}">
                <a16:creationId xmlns:a16="http://schemas.microsoft.com/office/drawing/2014/main" id="{D7F5C843-8657-427E-A1DB-B700D6811ED3}"/>
              </a:ext>
            </a:extLst>
          </p:cNvPr>
          <p:cNvSpPr txBox="1">
            <a:spLocks noChangeArrowheads="1"/>
          </p:cNvSpPr>
          <p:nvPr/>
        </p:nvSpPr>
        <p:spPr bwMode="auto">
          <a:xfrm>
            <a:off x="3216276" y="2565400"/>
            <a:ext cx="1800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i="1"/>
              <a:t>Pouvoir de négociation</a:t>
            </a:r>
          </a:p>
        </p:txBody>
      </p:sp>
      <p:sp>
        <p:nvSpPr>
          <p:cNvPr id="23561" name="Text Box 10">
            <a:extLst>
              <a:ext uri="{FF2B5EF4-FFF2-40B4-BE49-F238E27FC236}">
                <a16:creationId xmlns:a16="http://schemas.microsoft.com/office/drawing/2014/main" id="{D1D3DDBD-F2D5-44FF-AC4F-453F98EB398A}"/>
              </a:ext>
            </a:extLst>
          </p:cNvPr>
          <p:cNvSpPr txBox="1">
            <a:spLocks noChangeArrowheads="1"/>
          </p:cNvSpPr>
          <p:nvPr/>
        </p:nvSpPr>
        <p:spPr bwMode="auto">
          <a:xfrm>
            <a:off x="7535864" y="2492375"/>
            <a:ext cx="18002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i="1"/>
              <a:t>Pouvoir de négociation</a:t>
            </a:r>
          </a:p>
        </p:txBody>
      </p:sp>
      <p:sp>
        <p:nvSpPr>
          <p:cNvPr id="23562" name="Text Box 11">
            <a:extLst>
              <a:ext uri="{FF2B5EF4-FFF2-40B4-BE49-F238E27FC236}">
                <a16:creationId xmlns:a16="http://schemas.microsoft.com/office/drawing/2014/main" id="{82600E79-F3F0-4C59-914D-9BF202D009F8}"/>
              </a:ext>
            </a:extLst>
          </p:cNvPr>
          <p:cNvSpPr txBox="1">
            <a:spLocks noChangeArrowheads="1"/>
          </p:cNvSpPr>
          <p:nvPr/>
        </p:nvSpPr>
        <p:spPr bwMode="auto">
          <a:xfrm>
            <a:off x="6167438" y="4149726"/>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i="1"/>
              <a:t>Menace</a:t>
            </a:r>
          </a:p>
        </p:txBody>
      </p:sp>
      <p:sp>
        <p:nvSpPr>
          <p:cNvPr id="23563" name="Text Box 12">
            <a:extLst>
              <a:ext uri="{FF2B5EF4-FFF2-40B4-BE49-F238E27FC236}">
                <a16:creationId xmlns:a16="http://schemas.microsoft.com/office/drawing/2014/main" id="{98E0145D-C78A-47C1-9C94-5E911D9DEC88}"/>
              </a:ext>
            </a:extLst>
          </p:cNvPr>
          <p:cNvSpPr txBox="1">
            <a:spLocks noChangeArrowheads="1"/>
          </p:cNvSpPr>
          <p:nvPr/>
        </p:nvSpPr>
        <p:spPr bwMode="auto">
          <a:xfrm>
            <a:off x="5016500" y="2133601"/>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i="1"/>
              <a:t>Menace</a:t>
            </a:r>
          </a:p>
        </p:txBody>
      </p:sp>
      <p:sp>
        <p:nvSpPr>
          <p:cNvPr id="23564" name="Line 13">
            <a:extLst>
              <a:ext uri="{FF2B5EF4-FFF2-40B4-BE49-F238E27FC236}">
                <a16:creationId xmlns:a16="http://schemas.microsoft.com/office/drawing/2014/main" id="{CFF088D5-15EE-4DD9-A42C-FE9CF797CE24}"/>
              </a:ext>
            </a:extLst>
          </p:cNvPr>
          <p:cNvSpPr>
            <a:spLocks noChangeShapeType="1"/>
          </p:cNvSpPr>
          <p:nvPr/>
        </p:nvSpPr>
        <p:spPr bwMode="auto">
          <a:xfrm>
            <a:off x="3863975" y="3429000"/>
            <a:ext cx="7191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65" name="Line 14">
            <a:extLst>
              <a:ext uri="{FF2B5EF4-FFF2-40B4-BE49-F238E27FC236}">
                <a16:creationId xmlns:a16="http://schemas.microsoft.com/office/drawing/2014/main" id="{16B8DCDE-C143-4D08-82F8-E0D852E542F4}"/>
              </a:ext>
            </a:extLst>
          </p:cNvPr>
          <p:cNvSpPr>
            <a:spLocks noChangeShapeType="1"/>
          </p:cNvSpPr>
          <p:nvPr/>
        </p:nvSpPr>
        <p:spPr bwMode="auto">
          <a:xfrm flipH="1">
            <a:off x="7608888" y="3429000"/>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66" name="Line 15">
            <a:extLst>
              <a:ext uri="{FF2B5EF4-FFF2-40B4-BE49-F238E27FC236}">
                <a16:creationId xmlns:a16="http://schemas.microsoft.com/office/drawing/2014/main" id="{3E9976B6-9C15-4579-855E-72F2BDA36724}"/>
              </a:ext>
            </a:extLst>
          </p:cNvPr>
          <p:cNvSpPr>
            <a:spLocks noChangeShapeType="1"/>
          </p:cNvSpPr>
          <p:nvPr/>
        </p:nvSpPr>
        <p:spPr bwMode="auto">
          <a:xfrm flipV="1">
            <a:off x="6096000" y="3789364"/>
            <a:ext cx="0"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3567" name="Line 16">
            <a:extLst>
              <a:ext uri="{FF2B5EF4-FFF2-40B4-BE49-F238E27FC236}">
                <a16:creationId xmlns:a16="http://schemas.microsoft.com/office/drawing/2014/main" id="{B8BB8A29-F812-4CE6-9254-C8B40C7690F8}"/>
              </a:ext>
            </a:extLst>
          </p:cNvPr>
          <p:cNvSpPr>
            <a:spLocks noChangeShapeType="1"/>
          </p:cNvSpPr>
          <p:nvPr/>
        </p:nvSpPr>
        <p:spPr bwMode="auto">
          <a:xfrm>
            <a:off x="6096000" y="1989138"/>
            <a:ext cx="0" cy="863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Xerfi Canal, Comprendre les 5 forces de Porter">
            <a:hlinkClick r:id="" action="ppaction://media"/>
            <a:extLst>
              <a:ext uri="{FF2B5EF4-FFF2-40B4-BE49-F238E27FC236}">
                <a16:creationId xmlns:a16="http://schemas.microsoft.com/office/drawing/2014/main" id="{BFEADC9E-8649-4EB1-BA57-CBB430B65CED}"/>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17239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3554" name="Rectangle 2">
            <a:extLst>
              <a:ext uri="{FF2B5EF4-FFF2-40B4-BE49-F238E27FC236}">
                <a16:creationId xmlns:a16="http://schemas.microsoft.com/office/drawing/2014/main" id="{BAC28333-5394-46DF-A228-7ECB0F67AF78}"/>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Rivalité élargie</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9" name="Rectangle 3">
            <a:extLst>
              <a:ext uri="{FF2B5EF4-FFF2-40B4-BE49-F238E27FC236}">
                <a16:creationId xmlns:a16="http://schemas.microsoft.com/office/drawing/2014/main" id="{683A2A0F-C4D1-428A-98A9-5D4AA41C29D9}"/>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500" b="1"/>
              <a:t>Le pouvoir de négociation des fournisseurs :</a:t>
            </a:r>
          </a:p>
          <a:p>
            <a:pPr eaLnBrk="1" hangingPunct="1">
              <a:lnSpc>
                <a:spcPct val="90000"/>
              </a:lnSpc>
            </a:pPr>
            <a:r>
              <a:rPr lang="fr-FR" altLang="fr-FR" sz="1500"/>
              <a:t>Il existe de nombreuses PME pour lesquelles les relations privilégiées entre l’entreprise et son principal fournisseur, sont un véritable facteur clé de succès : conditions de prix, de délais, partenariat pour développer des produits en commun et conduire des actions commerciales… A l’opposé certains fournisseurs peuvent être une véritable menace pour l’entreprise : dépendance, absence de négociation, infidélité, menace d’intégration notamment.</a:t>
            </a:r>
          </a:p>
          <a:p>
            <a:pPr eaLnBrk="1" hangingPunct="1">
              <a:lnSpc>
                <a:spcPct val="90000"/>
              </a:lnSpc>
              <a:buFontTx/>
              <a:buNone/>
            </a:pPr>
            <a:endParaRPr lang="fr-FR" altLang="fr-FR" sz="1500" b="1"/>
          </a:p>
          <a:p>
            <a:pPr eaLnBrk="1" hangingPunct="1">
              <a:lnSpc>
                <a:spcPct val="90000"/>
              </a:lnSpc>
              <a:buFontTx/>
              <a:buNone/>
            </a:pPr>
            <a:r>
              <a:rPr lang="fr-FR" altLang="fr-FR" sz="1500" b="1"/>
              <a:t>Le pouvoir de négociation des clients :</a:t>
            </a:r>
          </a:p>
          <a:p>
            <a:pPr eaLnBrk="1" hangingPunct="1">
              <a:lnSpc>
                <a:spcPct val="90000"/>
              </a:lnSpc>
            </a:pPr>
            <a:r>
              <a:rPr lang="fr-FR" altLang="fr-FR" sz="1500"/>
              <a:t>Les années 90 auront été marquées par la montée en puissance de la fonction achat. Devenu « bête noire » des commerciaux, les acheteurs mènent des négociations de plus en plus exigeantes. Par ailleurs, de nombreuses filières industrielles sont aujourd’hui transformées par des pratiques issues de la grande distribution et de la toute puissance de leurs centrales d’achat.</a:t>
            </a:r>
          </a:p>
          <a:p>
            <a:pPr eaLnBrk="1" hangingPunct="1">
              <a:lnSpc>
                <a:spcPct val="90000"/>
              </a:lnSpc>
            </a:pPr>
            <a:endParaRPr lang="fr-FR" altLang="fr-FR" sz="1500"/>
          </a:p>
        </p:txBody>
      </p:sp>
    </p:spTree>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4578" name="Rectangle 2">
            <a:extLst>
              <a:ext uri="{FF2B5EF4-FFF2-40B4-BE49-F238E27FC236}">
                <a16:creationId xmlns:a16="http://schemas.microsoft.com/office/drawing/2014/main" id="{B7B5F96B-4500-4454-A792-FD7555977B04}"/>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Rivalité élargie</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3" name="Rectangle 3">
            <a:extLst>
              <a:ext uri="{FF2B5EF4-FFF2-40B4-BE49-F238E27FC236}">
                <a16:creationId xmlns:a16="http://schemas.microsoft.com/office/drawing/2014/main" id="{4A4CF9C5-2D91-422B-B234-D5CB71F9C774}"/>
              </a:ext>
            </a:extLst>
          </p:cNvPr>
          <p:cNvSpPr>
            <a:spLocks noGrp="1" noChangeArrowheads="1"/>
          </p:cNvSpPr>
          <p:nvPr>
            <p:ph idx="1"/>
          </p:nvPr>
        </p:nvSpPr>
        <p:spPr>
          <a:xfrm>
            <a:off x="5285509" y="1093380"/>
            <a:ext cx="6219103" cy="4679250"/>
          </a:xfrm>
        </p:spPr>
        <p:txBody>
          <a:bodyPr anchor="ctr">
            <a:normAutofit lnSpcReduction="10000"/>
          </a:bodyPr>
          <a:lstStyle/>
          <a:p>
            <a:pPr eaLnBrk="1" hangingPunct="1">
              <a:lnSpc>
                <a:spcPct val="90000"/>
              </a:lnSpc>
              <a:buFontTx/>
              <a:buNone/>
            </a:pPr>
            <a:r>
              <a:rPr lang="fr-FR" altLang="fr-FR" sz="1700" b="1"/>
              <a:t>La menace des nouveaux entrants :</a:t>
            </a:r>
          </a:p>
          <a:p>
            <a:pPr eaLnBrk="1" hangingPunct="1">
              <a:lnSpc>
                <a:spcPct val="90000"/>
              </a:lnSpc>
            </a:pPr>
            <a:r>
              <a:rPr lang="fr-FR" altLang="fr-FR" sz="1700"/>
              <a:t>Le champ d’activité de l’entreprise est d’autant plus menacé lorsque 2 critères sont présents :</a:t>
            </a:r>
          </a:p>
          <a:p>
            <a:pPr lvl="1" eaLnBrk="1" hangingPunct="1">
              <a:lnSpc>
                <a:spcPct val="90000"/>
              </a:lnSpc>
            </a:pPr>
            <a:r>
              <a:rPr lang="fr-FR" altLang="fr-FR" sz="1700"/>
              <a:t>Des taux de croissance ou de marge qui attirent d’autres acteurs jusque-là hors du champ ;</a:t>
            </a:r>
          </a:p>
          <a:p>
            <a:pPr lvl="1" eaLnBrk="1" hangingPunct="1">
              <a:lnSpc>
                <a:spcPct val="90000"/>
              </a:lnSpc>
            </a:pPr>
            <a:r>
              <a:rPr lang="fr-FR" altLang="fr-FR" sz="1700"/>
              <a:t>Des barrières à l’entée (technologiques, commerciales) faibles pour adopter le « métier » du secteur</a:t>
            </a:r>
          </a:p>
          <a:p>
            <a:pPr lvl="1" eaLnBrk="1" hangingPunct="1">
              <a:lnSpc>
                <a:spcPct val="90000"/>
              </a:lnSpc>
            </a:pPr>
            <a:endParaRPr lang="fr-FR" altLang="fr-FR" sz="1700"/>
          </a:p>
          <a:p>
            <a:pPr eaLnBrk="1" hangingPunct="1">
              <a:lnSpc>
                <a:spcPct val="90000"/>
              </a:lnSpc>
              <a:buFontTx/>
              <a:buNone/>
            </a:pPr>
            <a:r>
              <a:rPr lang="fr-FR" altLang="fr-FR" sz="1700" b="1"/>
              <a:t>La rivalité des firmes existantes :</a:t>
            </a:r>
          </a:p>
          <a:p>
            <a:pPr eaLnBrk="1" hangingPunct="1">
              <a:lnSpc>
                <a:spcPct val="90000"/>
              </a:lnSpc>
            </a:pPr>
            <a:r>
              <a:rPr lang="fr-FR" altLang="fr-FR" sz="1700"/>
              <a:t>Plusieurs jeux concurrentiels peuvent exister : leadership écrasant ou non de l’un des acteurs, sensibilité au prix qui entraîne des « guerres de prix », masses critiques à acquérir (outil de production, logistique, marketing…). Ces concurrents peuvent être des filiales de grands groupes puissants ou au contraire constitués de petites entités autonomes.</a:t>
            </a:r>
          </a:p>
        </p:txBody>
      </p:sp>
    </p:spTree>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5602" name="Rectangle 2">
            <a:extLst>
              <a:ext uri="{FF2B5EF4-FFF2-40B4-BE49-F238E27FC236}">
                <a16:creationId xmlns:a16="http://schemas.microsoft.com/office/drawing/2014/main" id="{C120E533-22D6-459A-B3CE-FA234BD921A6}"/>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Rivalité élargie</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Rectangle 3">
            <a:extLst>
              <a:ext uri="{FF2B5EF4-FFF2-40B4-BE49-F238E27FC236}">
                <a16:creationId xmlns:a16="http://schemas.microsoft.com/office/drawing/2014/main" id="{7C8489B4-B60A-46F3-921F-39558CD5159B}"/>
              </a:ext>
            </a:extLst>
          </p:cNvPr>
          <p:cNvSpPr>
            <a:spLocks noGrp="1" noChangeArrowheads="1"/>
          </p:cNvSpPr>
          <p:nvPr>
            <p:ph idx="1"/>
          </p:nvPr>
        </p:nvSpPr>
        <p:spPr>
          <a:xfrm>
            <a:off x="5285509" y="1093380"/>
            <a:ext cx="6219103" cy="4679250"/>
          </a:xfrm>
        </p:spPr>
        <p:txBody>
          <a:bodyPr anchor="ctr">
            <a:normAutofit/>
          </a:bodyPr>
          <a:lstStyle/>
          <a:p>
            <a:pPr eaLnBrk="1" hangingPunct="1">
              <a:buFontTx/>
              <a:buNone/>
            </a:pPr>
            <a:r>
              <a:rPr lang="fr-FR" altLang="fr-FR" b="1"/>
              <a:t>La menace des produits de substitution :</a:t>
            </a:r>
          </a:p>
          <a:p>
            <a:pPr eaLnBrk="1" hangingPunct="1"/>
            <a:r>
              <a:rPr lang="fr-FR" altLang="fr-FR"/>
              <a:t>L’évolution technologique peut modifier la donne pour certaines entreprises qui se voient aujourd’hui dépouillées de leur métier du fait de l’apparition de technologie nouvelles. Celles-ci entraînent l’apparition de nouveaux produits qui, par un procédé différent, répondent au même besoin (ou le suppriment).</a:t>
            </a:r>
          </a:p>
        </p:txBody>
      </p:sp>
    </p:spTree>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6626" name="Rectangle 2">
            <a:extLst>
              <a:ext uri="{FF2B5EF4-FFF2-40B4-BE49-F238E27FC236}">
                <a16:creationId xmlns:a16="http://schemas.microsoft.com/office/drawing/2014/main" id="{69A084DB-586C-4EB4-81DB-43C784D141AE}"/>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sz="3300"/>
              <a:t>Profil concurrentiel</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1" name="Rectangle 3">
            <a:extLst>
              <a:ext uri="{FF2B5EF4-FFF2-40B4-BE49-F238E27FC236}">
                <a16:creationId xmlns:a16="http://schemas.microsoft.com/office/drawing/2014/main" id="{02E952A1-66B5-40D6-B34E-1BE450298489}"/>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a:t>Au-delà de la notion de rivalité élargie, il est souvent utile, en milieu de PME-PMI de mieux cerner les concurrents directs. 2 raisons expliquent cette nécessité :</a:t>
            </a:r>
          </a:p>
          <a:p>
            <a:pPr eaLnBrk="1" hangingPunct="1">
              <a:lnSpc>
                <a:spcPct val="90000"/>
              </a:lnSpc>
            </a:pPr>
            <a:endParaRPr lang="fr-FR" altLang="fr-FR"/>
          </a:p>
          <a:p>
            <a:pPr lvl="1" eaLnBrk="1" hangingPunct="1">
              <a:lnSpc>
                <a:spcPct val="90000"/>
              </a:lnSpc>
            </a:pPr>
            <a:r>
              <a:rPr lang="fr-FR" altLang="fr-FR"/>
              <a:t>Les donnée les concernant sont relativement disponibles : données financières accessibles sur différents secteurs, politique commerciale connue grâce à la remontée d’informations des commerciaux. La petite structure offre souvent plus de « lisibilité » que les grands groupes. Ces données issues de la concurrence sont donc plus pertinentes.</a:t>
            </a:r>
          </a:p>
          <a:p>
            <a:pPr lvl="1" eaLnBrk="1" hangingPunct="1">
              <a:lnSpc>
                <a:spcPct val="90000"/>
              </a:lnSpc>
            </a:pPr>
            <a:endParaRPr lang="fr-FR" altLang="fr-FR"/>
          </a:p>
          <a:p>
            <a:pPr lvl="1" eaLnBrk="1" hangingPunct="1">
              <a:lnSpc>
                <a:spcPct val="90000"/>
              </a:lnSpc>
            </a:pPr>
            <a:r>
              <a:rPr lang="fr-FR" altLang="fr-FR"/>
              <a:t>Les manœuvres des concurrents ont souvent un impact plus direct et plus rapide sur le marche de l’entreprise. Il est donc nécessaire de pratiquer cette veille concurrentielle.</a:t>
            </a:r>
          </a:p>
        </p:txBody>
      </p:sp>
    </p:spTree>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01" name="Group 153">
            <a:extLst>
              <a:ext uri="{FF2B5EF4-FFF2-40B4-BE49-F238E27FC236}">
                <a16:creationId xmlns:a16="http://schemas.microsoft.com/office/drawing/2014/main" id="{C42B4164-034F-4B67-B705-F024127D4544}"/>
              </a:ext>
            </a:extLst>
          </p:cNvPr>
          <p:cNvGraphicFramePr>
            <a:graphicFrameLocks noGrp="1"/>
          </p:cNvGraphicFramePr>
          <p:nvPr>
            <p:ph type="tbl" idx="1"/>
          </p:nvPr>
        </p:nvGraphicFramePr>
        <p:xfrm>
          <a:off x="1919288" y="188913"/>
          <a:ext cx="8229600" cy="6431028"/>
        </p:xfrm>
        <a:graphic>
          <a:graphicData uri="http://schemas.openxmlformats.org/drawingml/2006/table">
            <a:tbl>
              <a:tblPr/>
              <a:tblGrid>
                <a:gridCol w="5113337">
                  <a:extLst>
                    <a:ext uri="{9D8B030D-6E8A-4147-A177-3AD203B41FA5}">
                      <a16:colId xmlns:a16="http://schemas.microsoft.com/office/drawing/2014/main" val="20000"/>
                    </a:ext>
                  </a:extLst>
                </a:gridCol>
                <a:gridCol w="1008063">
                  <a:extLst>
                    <a:ext uri="{9D8B030D-6E8A-4147-A177-3AD203B41FA5}">
                      <a16:colId xmlns:a16="http://schemas.microsoft.com/office/drawing/2014/main" val="20001"/>
                    </a:ext>
                  </a:extLst>
                </a:gridCol>
                <a:gridCol w="10795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tblGrid>
              <a:tr h="3352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rgbClr val="FF3300"/>
                          </a:solidFill>
                          <a:effectLst/>
                          <a:latin typeface="Georgia" pitchFamily="18" charset="0"/>
                        </a:rPr>
                        <a:t>CRITERE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rgbClr val="FF3300"/>
                          </a:solidFill>
                          <a:effectLst/>
                          <a:latin typeface="Georgia" pitchFamily="18" charset="0"/>
                        </a:rPr>
                        <a:t>FAIBLE</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rgbClr val="FF3300"/>
                          </a:solidFill>
                          <a:effectLst/>
                          <a:latin typeface="Georgia" pitchFamily="18" charset="0"/>
                        </a:rPr>
                        <a:t>MOYEN</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rgbClr val="FF3300"/>
                          </a:solidFill>
                          <a:effectLst/>
                          <a:latin typeface="Georgia" pitchFamily="18" charset="0"/>
                        </a:rPr>
                        <a:t>FORT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FFFFCC"/>
                          </a:solidFill>
                          <a:effectLst/>
                          <a:latin typeface="Arial" charset="0"/>
                        </a:rPr>
                        <a:t>Marketing</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Existence d’une activité de « veille » commerciale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Gamme de produits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Présence sur le terrain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Positionnement prix</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Image de marque et notoriété</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Qualité des services autour des produits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7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FFFFCC"/>
                          </a:solidFill>
                          <a:effectLst/>
                          <a:latin typeface="Arial" charset="0"/>
                        </a:rPr>
                        <a:t>Production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Outil de production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Compétences humaines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Logistique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7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FFFFCC"/>
                          </a:solidFill>
                          <a:effectLst/>
                          <a:latin typeface="Arial" charset="0"/>
                        </a:rPr>
                        <a:t>Finance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Poids des capitaux propres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Rentabilité des capitaux propres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Valeur ajoutée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Niveau d’endettement à long terme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Financement du cycle d’exploitation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047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rgbClr val="FFFFCC"/>
                          </a:solidFill>
                          <a:effectLst/>
                          <a:latin typeface="Arial" charset="0"/>
                        </a:rPr>
                        <a:t>Innovation</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Nouveau produits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3047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0" i="0" u="none" strike="noStrike" cap="none" normalizeH="0" baseline="0">
                          <a:ln>
                            <a:noFill/>
                          </a:ln>
                          <a:solidFill>
                            <a:schemeClr val="tx1"/>
                          </a:solidFill>
                          <a:effectLst/>
                          <a:latin typeface="Arial" charset="0"/>
                        </a:rPr>
                        <a:t>Nouveaux procédés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
        <p:nvSpPr>
          <p:cNvPr id="28786" name="Line 134">
            <a:extLst>
              <a:ext uri="{FF2B5EF4-FFF2-40B4-BE49-F238E27FC236}">
                <a16:creationId xmlns:a16="http://schemas.microsoft.com/office/drawing/2014/main" id="{BD87B890-2C85-4D79-B37E-57A57A0B64E0}"/>
              </a:ext>
            </a:extLst>
          </p:cNvPr>
          <p:cNvSpPr>
            <a:spLocks noChangeShapeType="1"/>
          </p:cNvSpPr>
          <p:nvPr/>
        </p:nvSpPr>
        <p:spPr bwMode="auto">
          <a:xfrm>
            <a:off x="7464425" y="981076"/>
            <a:ext cx="0" cy="3603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87" name="Line 135">
            <a:extLst>
              <a:ext uri="{FF2B5EF4-FFF2-40B4-BE49-F238E27FC236}">
                <a16:creationId xmlns:a16="http://schemas.microsoft.com/office/drawing/2014/main" id="{8AF45249-6878-423D-AEC2-17837460B1C7}"/>
              </a:ext>
            </a:extLst>
          </p:cNvPr>
          <p:cNvSpPr>
            <a:spLocks noChangeShapeType="1"/>
          </p:cNvSpPr>
          <p:nvPr/>
        </p:nvSpPr>
        <p:spPr bwMode="auto">
          <a:xfrm>
            <a:off x="7464426" y="1341438"/>
            <a:ext cx="1008063" cy="215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88" name="Line 136">
            <a:extLst>
              <a:ext uri="{FF2B5EF4-FFF2-40B4-BE49-F238E27FC236}">
                <a16:creationId xmlns:a16="http://schemas.microsoft.com/office/drawing/2014/main" id="{8E923A15-8343-4457-84F6-1E9666F095F0}"/>
              </a:ext>
            </a:extLst>
          </p:cNvPr>
          <p:cNvSpPr>
            <a:spLocks noChangeShapeType="1"/>
          </p:cNvSpPr>
          <p:nvPr/>
        </p:nvSpPr>
        <p:spPr bwMode="auto">
          <a:xfrm flipH="1">
            <a:off x="7535864" y="1557339"/>
            <a:ext cx="936625" cy="3587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89" name="Line 137">
            <a:extLst>
              <a:ext uri="{FF2B5EF4-FFF2-40B4-BE49-F238E27FC236}">
                <a16:creationId xmlns:a16="http://schemas.microsoft.com/office/drawing/2014/main" id="{37773CCD-C8BB-4B37-8645-FAB2B46C8048}"/>
              </a:ext>
            </a:extLst>
          </p:cNvPr>
          <p:cNvSpPr>
            <a:spLocks noChangeShapeType="1"/>
          </p:cNvSpPr>
          <p:nvPr/>
        </p:nvSpPr>
        <p:spPr bwMode="auto">
          <a:xfrm>
            <a:off x="7535864" y="1916114"/>
            <a:ext cx="2160587" cy="2889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0" name="Line 138">
            <a:extLst>
              <a:ext uri="{FF2B5EF4-FFF2-40B4-BE49-F238E27FC236}">
                <a16:creationId xmlns:a16="http://schemas.microsoft.com/office/drawing/2014/main" id="{4D52A107-EE9C-45DA-81CE-6FFEF6B1F05B}"/>
              </a:ext>
            </a:extLst>
          </p:cNvPr>
          <p:cNvSpPr>
            <a:spLocks noChangeShapeType="1"/>
          </p:cNvSpPr>
          <p:nvPr/>
        </p:nvSpPr>
        <p:spPr bwMode="auto">
          <a:xfrm>
            <a:off x="9696450" y="2205039"/>
            <a:ext cx="287338" cy="2873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1" name="Line 154">
            <a:extLst>
              <a:ext uri="{FF2B5EF4-FFF2-40B4-BE49-F238E27FC236}">
                <a16:creationId xmlns:a16="http://schemas.microsoft.com/office/drawing/2014/main" id="{EF1D03A8-31F4-4A42-9348-83CD7BFFE5DD}"/>
              </a:ext>
            </a:extLst>
          </p:cNvPr>
          <p:cNvSpPr>
            <a:spLocks noChangeShapeType="1"/>
          </p:cNvSpPr>
          <p:nvPr/>
        </p:nvSpPr>
        <p:spPr bwMode="auto">
          <a:xfrm>
            <a:off x="9983788" y="2492376"/>
            <a:ext cx="0" cy="12239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2" name="Line 155">
            <a:extLst>
              <a:ext uri="{FF2B5EF4-FFF2-40B4-BE49-F238E27FC236}">
                <a16:creationId xmlns:a16="http://schemas.microsoft.com/office/drawing/2014/main" id="{7194A3C4-7D07-4A20-9154-DA680C8D502B}"/>
              </a:ext>
            </a:extLst>
          </p:cNvPr>
          <p:cNvSpPr>
            <a:spLocks noChangeShapeType="1"/>
          </p:cNvSpPr>
          <p:nvPr/>
        </p:nvSpPr>
        <p:spPr bwMode="auto">
          <a:xfrm flipH="1">
            <a:off x="8688388" y="3716339"/>
            <a:ext cx="1295400" cy="6492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3" name="Line 156">
            <a:extLst>
              <a:ext uri="{FF2B5EF4-FFF2-40B4-BE49-F238E27FC236}">
                <a16:creationId xmlns:a16="http://schemas.microsoft.com/office/drawing/2014/main" id="{3EACC09A-F472-4050-9139-C924B9B5EEA5}"/>
              </a:ext>
            </a:extLst>
          </p:cNvPr>
          <p:cNvSpPr>
            <a:spLocks noChangeShapeType="1"/>
          </p:cNvSpPr>
          <p:nvPr/>
        </p:nvSpPr>
        <p:spPr bwMode="auto">
          <a:xfrm>
            <a:off x="8688388" y="4365625"/>
            <a:ext cx="0" cy="2873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4" name="Line 157">
            <a:extLst>
              <a:ext uri="{FF2B5EF4-FFF2-40B4-BE49-F238E27FC236}">
                <a16:creationId xmlns:a16="http://schemas.microsoft.com/office/drawing/2014/main" id="{2D2B92E2-6FA9-41F1-B5BF-79E19CAB92D3}"/>
              </a:ext>
            </a:extLst>
          </p:cNvPr>
          <p:cNvSpPr>
            <a:spLocks noChangeShapeType="1"/>
          </p:cNvSpPr>
          <p:nvPr/>
        </p:nvSpPr>
        <p:spPr bwMode="auto">
          <a:xfrm flipH="1">
            <a:off x="7535864" y="4652964"/>
            <a:ext cx="1152525" cy="2889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5" name="Line 158">
            <a:extLst>
              <a:ext uri="{FF2B5EF4-FFF2-40B4-BE49-F238E27FC236}">
                <a16:creationId xmlns:a16="http://schemas.microsoft.com/office/drawing/2014/main" id="{2206A6DF-1F4D-447B-A4EA-EAB2C5E95423}"/>
              </a:ext>
            </a:extLst>
          </p:cNvPr>
          <p:cNvSpPr>
            <a:spLocks noChangeShapeType="1"/>
          </p:cNvSpPr>
          <p:nvPr/>
        </p:nvSpPr>
        <p:spPr bwMode="auto">
          <a:xfrm>
            <a:off x="7535863" y="4941889"/>
            <a:ext cx="0" cy="5746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6" name="Line 159">
            <a:extLst>
              <a:ext uri="{FF2B5EF4-FFF2-40B4-BE49-F238E27FC236}">
                <a16:creationId xmlns:a16="http://schemas.microsoft.com/office/drawing/2014/main" id="{9133F063-9176-426A-B0EE-D9D3565565F8}"/>
              </a:ext>
            </a:extLst>
          </p:cNvPr>
          <p:cNvSpPr>
            <a:spLocks noChangeShapeType="1"/>
          </p:cNvSpPr>
          <p:nvPr/>
        </p:nvSpPr>
        <p:spPr bwMode="auto">
          <a:xfrm>
            <a:off x="7535863" y="5516563"/>
            <a:ext cx="1223962" cy="5762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7" name="Line 160">
            <a:extLst>
              <a:ext uri="{FF2B5EF4-FFF2-40B4-BE49-F238E27FC236}">
                <a16:creationId xmlns:a16="http://schemas.microsoft.com/office/drawing/2014/main" id="{CC88FB78-4343-4805-A141-6B1A0DE57AD1}"/>
              </a:ext>
            </a:extLst>
          </p:cNvPr>
          <p:cNvSpPr>
            <a:spLocks noChangeShapeType="1"/>
          </p:cNvSpPr>
          <p:nvPr/>
        </p:nvSpPr>
        <p:spPr bwMode="auto">
          <a:xfrm>
            <a:off x="8759825" y="6092826"/>
            <a:ext cx="0" cy="36036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8" name="Line 161">
            <a:extLst>
              <a:ext uri="{FF2B5EF4-FFF2-40B4-BE49-F238E27FC236}">
                <a16:creationId xmlns:a16="http://schemas.microsoft.com/office/drawing/2014/main" id="{DADE52CC-DD88-4CBA-A40F-1BC5CCDA55F5}"/>
              </a:ext>
            </a:extLst>
          </p:cNvPr>
          <p:cNvSpPr>
            <a:spLocks noChangeShapeType="1"/>
          </p:cNvSpPr>
          <p:nvPr/>
        </p:nvSpPr>
        <p:spPr bwMode="auto">
          <a:xfrm>
            <a:off x="9480550" y="981075"/>
            <a:ext cx="0"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799" name="Line 162">
            <a:extLst>
              <a:ext uri="{FF2B5EF4-FFF2-40B4-BE49-F238E27FC236}">
                <a16:creationId xmlns:a16="http://schemas.microsoft.com/office/drawing/2014/main" id="{19E66D0C-6B17-49F9-8142-7D0AA71D136F}"/>
              </a:ext>
            </a:extLst>
          </p:cNvPr>
          <p:cNvSpPr>
            <a:spLocks noChangeShapeType="1"/>
          </p:cNvSpPr>
          <p:nvPr/>
        </p:nvSpPr>
        <p:spPr bwMode="auto">
          <a:xfrm flipH="1">
            <a:off x="7535864" y="1916114"/>
            <a:ext cx="1944687"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0" name="Line 163">
            <a:extLst>
              <a:ext uri="{FF2B5EF4-FFF2-40B4-BE49-F238E27FC236}">
                <a16:creationId xmlns:a16="http://schemas.microsoft.com/office/drawing/2014/main" id="{71A1C830-18A6-4967-9C12-0715F0CC3D40}"/>
              </a:ext>
            </a:extLst>
          </p:cNvPr>
          <p:cNvSpPr>
            <a:spLocks noChangeShapeType="1"/>
          </p:cNvSpPr>
          <p:nvPr/>
        </p:nvSpPr>
        <p:spPr bwMode="auto">
          <a:xfrm>
            <a:off x="7535863" y="2205038"/>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1" name="Line 164">
            <a:extLst>
              <a:ext uri="{FF2B5EF4-FFF2-40B4-BE49-F238E27FC236}">
                <a16:creationId xmlns:a16="http://schemas.microsoft.com/office/drawing/2014/main" id="{F2E690E5-2247-4990-AA93-3E5DEA087CF4}"/>
              </a:ext>
            </a:extLst>
          </p:cNvPr>
          <p:cNvSpPr>
            <a:spLocks noChangeShapeType="1"/>
          </p:cNvSpPr>
          <p:nvPr/>
        </p:nvSpPr>
        <p:spPr bwMode="auto">
          <a:xfrm>
            <a:off x="7535863" y="3068638"/>
            <a:ext cx="10080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2" name="Line 165">
            <a:extLst>
              <a:ext uri="{FF2B5EF4-FFF2-40B4-BE49-F238E27FC236}">
                <a16:creationId xmlns:a16="http://schemas.microsoft.com/office/drawing/2014/main" id="{1EC681AC-E9E2-4983-BB8E-45E38F862BF4}"/>
              </a:ext>
            </a:extLst>
          </p:cNvPr>
          <p:cNvSpPr>
            <a:spLocks noChangeShapeType="1"/>
          </p:cNvSpPr>
          <p:nvPr/>
        </p:nvSpPr>
        <p:spPr bwMode="auto">
          <a:xfrm>
            <a:off x="8543925" y="3429001"/>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3" name="Line 166">
            <a:extLst>
              <a:ext uri="{FF2B5EF4-FFF2-40B4-BE49-F238E27FC236}">
                <a16:creationId xmlns:a16="http://schemas.microsoft.com/office/drawing/2014/main" id="{33C163EC-0290-4035-9323-83103841C99A}"/>
              </a:ext>
            </a:extLst>
          </p:cNvPr>
          <p:cNvSpPr>
            <a:spLocks noChangeShapeType="1"/>
          </p:cNvSpPr>
          <p:nvPr/>
        </p:nvSpPr>
        <p:spPr bwMode="auto">
          <a:xfrm flipH="1">
            <a:off x="7464425" y="3789363"/>
            <a:ext cx="10795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4" name="Line 167">
            <a:extLst>
              <a:ext uri="{FF2B5EF4-FFF2-40B4-BE49-F238E27FC236}">
                <a16:creationId xmlns:a16="http://schemas.microsoft.com/office/drawing/2014/main" id="{E77EB613-F005-4299-AF89-1B5D354FA56C}"/>
              </a:ext>
            </a:extLst>
          </p:cNvPr>
          <p:cNvSpPr>
            <a:spLocks noChangeShapeType="1"/>
          </p:cNvSpPr>
          <p:nvPr/>
        </p:nvSpPr>
        <p:spPr bwMode="auto">
          <a:xfrm>
            <a:off x="7464426" y="4365625"/>
            <a:ext cx="20161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5" name="Line 168">
            <a:extLst>
              <a:ext uri="{FF2B5EF4-FFF2-40B4-BE49-F238E27FC236}">
                <a16:creationId xmlns:a16="http://schemas.microsoft.com/office/drawing/2014/main" id="{1DB8609B-CE38-45CE-9105-1DCB4B07A434}"/>
              </a:ext>
            </a:extLst>
          </p:cNvPr>
          <p:cNvSpPr>
            <a:spLocks noChangeShapeType="1"/>
          </p:cNvSpPr>
          <p:nvPr/>
        </p:nvSpPr>
        <p:spPr bwMode="auto">
          <a:xfrm>
            <a:off x="9480550" y="4581525"/>
            <a:ext cx="0"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6" name="Line 169">
            <a:extLst>
              <a:ext uri="{FF2B5EF4-FFF2-40B4-BE49-F238E27FC236}">
                <a16:creationId xmlns:a16="http://schemas.microsoft.com/office/drawing/2014/main" id="{7A4B549A-ADAB-4187-9FE2-1ECF455BC755}"/>
              </a:ext>
            </a:extLst>
          </p:cNvPr>
          <p:cNvSpPr>
            <a:spLocks noChangeShapeType="1"/>
          </p:cNvSpPr>
          <p:nvPr/>
        </p:nvSpPr>
        <p:spPr bwMode="auto">
          <a:xfrm flipH="1">
            <a:off x="7535864" y="5516563"/>
            <a:ext cx="1944687"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28807" name="Line 170">
            <a:extLst>
              <a:ext uri="{FF2B5EF4-FFF2-40B4-BE49-F238E27FC236}">
                <a16:creationId xmlns:a16="http://schemas.microsoft.com/office/drawing/2014/main" id="{CFA9660A-A09B-41EA-B558-B9C8EEC3828E}"/>
              </a:ext>
            </a:extLst>
          </p:cNvPr>
          <p:cNvSpPr>
            <a:spLocks noChangeShapeType="1"/>
          </p:cNvSpPr>
          <p:nvPr/>
        </p:nvSpPr>
        <p:spPr bwMode="auto">
          <a:xfrm>
            <a:off x="7535863" y="6092826"/>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Philippe Gattet, Xerfi Canal Comprendre la chaￃﾮne de valeur">
            <a:hlinkClick r:id="" action="ppaction://media"/>
            <a:extLst>
              <a:ext uri="{FF2B5EF4-FFF2-40B4-BE49-F238E27FC236}">
                <a16:creationId xmlns:a16="http://schemas.microsoft.com/office/drawing/2014/main" id="{E8E5BACC-3CAF-4B40-8230-5B8DA4E49E26}"/>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33948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4B17EEA-BAF7-4A42-947C-CB1C9F8161C2}"/>
              </a:ext>
            </a:extLst>
          </p:cNvPr>
          <p:cNvSpPr>
            <a:spLocks noGrp="1" noChangeArrowheads="1"/>
          </p:cNvSpPr>
          <p:nvPr>
            <p:ph type="title"/>
          </p:nvPr>
        </p:nvSpPr>
        <p:spPr>
          <a:xfrm>
            <a:off x="1981200" y="274638"/>
            <a:ext cx="8229600" cy="633412"/>
          </a:xfrm>
        </p:spPr>
        <p:txBody>
          <a:bodyPr>
            <a:normAutofit fontScale="90000"/>
          </a:bodyPr>
          <a:lstStyle/>
          <a:p>
            <a:pPr>
              <a:defRPr/>
            </a:pPr>
            <a:r>
              <a:rPr lang="fr-FR" sz="4400">
                <a:solidFill>
                  <a:schemeClr val="accent2"/>
                </a:solidFill>
              </a:rPr>
              <a:t>Matrice de croissance</a:t>
            </a:r>
          </a:p>
        </p:txBody>
      </p:sp>
      <p:graphicFrame>
        <p:nvGraphicFramePr>
          <p:cNvPr id="29734" name="Group 38">
            <a:extLst>
              <a:ext uri="{FF2B5EF4-FFF2-40B4-BE49-F238E27FC236}">
                <a16:creationId xmlns:a16="http://schemas.microsoft.com/office/drawing/2014/main" id="{38D92176-456E-4301-A02E-02F592055A18}"/>
              </a:ext>
            </a:extLst>
          </p:cNvPr>
          <p:cNvGraphicFramePr>
            <a:graphicFrameLocks noGrp="1"/>
          </p:cNvGraphicFramePr>
          <p:nvPr>
            <p:ph type="tbl" idx="1"/>
          </p:nvPr>
        </p:nvGraphicFramePr>
        <p:xfrm>
          <a:off x="1992313" y="1341438"/>
          <a:ext cx="8229600" cy="5219748"/>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131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a:ln>
                          <a:noFill/>
                        </a:ln>
                        <a:solidFill>
                          <a:schemeClr val="tx1"/>
                        </a:solidFill>
                        <a:effectLst/>
                        <a:latin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Produits actuels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Produits améliorés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Nouveaux produits</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8621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Marchés actuels</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Pénétrer le marché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Efficacité et flexibilité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Différenciation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Reconnaissance de la marque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Plus de recherche et développement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Nouveaux usages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Plus de services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Étendre la gamme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Rechercher les produits ou les services liés entre eux</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7025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Marchés étendus</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Promotion agressive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Prix défensifs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Attirer de nouveaux utilisateurs par de nouveaux canaux</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Segmenter les marchés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Différencier les produits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Modifier la politique commerciale (prix, communication)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Diversifier verticalement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6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a:ln>
                            <a:noFill/>
                          </a:ln>
                          <a:solidFill>
                            <a:schemeClr val="tx1"/>
                          </a:solidFill>
                          <a:effectLst/>
                          <a:latin typeface="Arial" charset="0"/>
                        </a:rPr>
                        <a:t>Marchés nouveaux</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Lancer de nouveaux produits ou services par plus de communication</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Nouvelle variantes de produits pour de nouveaux segments de marché</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400" b="1" i="0" u="none" strike="noStrike" cap="none" normalizeH="0" baseline="0">
                          <a:ln>
                            <a:noFill/>
                          </a:ln>
                          <a:solidFill>
                            <a:schemeClr val="tx1"/>
                          </a:solidFill>
                          <a:effectLst/>
                          <a:latin typeface="Arial" charset="0"/>
                        </a:rPr>
                        <a:t>Diversifier dans des secteurs non reliés</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5"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6"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7"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8"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9"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0"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1"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2"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3"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4"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5"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6"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1746" name="Rectangle 2">
            <a:extLst>
              <a:ext uri="{FF2B5EF4-FFF2-40B4-BE49-F238E27FC236}">
                <a16:creationId xmlns:a16="http://schemas.microsoft.com/office/drawing/2014/main" id="{256A86C4-8CB4-4C55-B2F9-F5F293B38B07}"/>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Matrice de croissance</a:t>
            </a:r>
          </a:p>
        </p:txBody>
      </p:sp>
      <p:sp>
        <p:nvSpPr>
          <p:cNvPr id="88"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0" name="Rectangle 89">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7" name="Rectangle 3">
            <a:extLst>
              <a:ext uri="{FF2B5EF4-FFF2-40B4-BE49-F238E27FC236}">
                <a16:creationId xmlns:a16="http://schemas.microsoft.com/office/drawing/2014/main" id="{B74F4AA8-9DC2-407B-9975-2E7421EA88E9}"/>
              </a:ext>
            </a:extLst>
          </p:cNvPr>
          <p:cNvSpPr>
            <a:spLocks noGrp="1" noChangeArrowheads="1"/>
          </p:cNvSpPr>
          <p:nvPr>
            <p:ph idx="1"/>
          </p:nvPr>
        </p:nvSpPr>
        <p:spPr>
          <a:xfrm>
            <a:off x="5285509" y="1093380"/>
            <a:ext cx="6219103" cy="4679250"/>
          </a:xfrm>
        </p:spPr>
        <p:txBody>
          <a:bodyPr anchor="ctr">
            <a:normAutofit/>
          </a:bodyPr>
          <a:lstStyle/>
          <a:p>
            <a:pPr marL="548640" indent="-411480">
              <a:buClr>
                <a:schemeClr val="tx1">
                  <a:shade val="95000"/>
                </a:schemeClr>
              </a:buClr>
              <a:buNone/>
              <a:defRPr/>
            </a:pPr>
            <a:r>
              <a:rPr lang="fr-FR" b="1"/>
              <a:t>Questions à se poser ?</a:t>
            </a:r>
          </a:p>
          <a:p>
            <a:pPr marL="548640" indent="-411480">
              <a:buClr>
                <a:schemeClr val="tx1">
                  <a:shade val="95000"/>
                </a:schemeClr>
              </a:buClr>
              <a:buFont typeface="Wingdings 2"/>
              <a:buChar char=""/>
              <a:defRPr/>
            </a:pPr>
            <a:r>
              <a:rPr lang="fr-FR"/>
              <a:t>Existe-t-il encore des potentiels de croissance sur nos marchés traditionnels ?</a:t>
            </a:r>
          </a:p>
          <a:p>
            <a:pPr marL="548640" indent="-411480">
              <a:buClr>
                <a:schemeClr val="tx1">
                  <a:shade val="95000"/>
                </a:schemeClr>
              </a:buClr>
              <a:buFont typeface="Wingdings 2"/>
              <a:buChar char=""/>
              <a:defRPr/>
            </a:pPr>
            <a:r>
              <a:rPr lang="fr-FR"/>
              <a:t>Existe-t-il des possibilités de modifications mineures de nos productions ?</a:t>
            </a:r>
          </a:p>
          <a:p>
            <a:pPr marL="548640" indent="-411480">
              <a:buClr>
                <a:schemeClr val="tx1">
                  <a:shade val="95000"/>
                </a:schemeClr>
              </a:buClr>
              <a:buFont typeface="Wingdings 2"/>
              <a:buChar char=""/>
              <a:defRPr/>
            </a:pPr>
            <a:r>
              <a:rPr lang="fr-FR"/>
              <a:t>Que sait-on des marchés et des besoins voisins à notre domaine ?</a:t>
            </a:r>
          </a:p>
          <a:p>
            <a:pPr marL="548640" indent="-411480">
              <a:buClr>
                <a:schemeClr val="tx1">
                  <a:shade val="95000"/>
                </a:schemeClr>
              </a:buClr>
              <a:buFont typeface="Wingdings 2"/>
              <a:buChar char=""/>
              <a:defRPr/>
            </a:pPr>
            <a:r>
              <a:rPr lang="fr-FR"/>
              <a:t>L’entreprise a t-elle une culture de diversification ?</a:t>
            </a:r>
          </a:p>
          <a:p>
            <a:pPr marL="548640" indent="-411480">
              <a:buClr>
                <a:schemeClr val="tx1">
                  <a:shade val="95000"/>
                </a:schemeClr>
              </a:buClr>
              <a:buFont typeface="Wingdings 2"/>
              <a:buChar char=""/>
              <a:defRPr/>
            </a:pPr>
            <a:r>
              <a:rPr lang="fr-FR"/>
              <a:t>Peut-on estimer les moyens à mettre en œuvre pour se diversifier ? </a:t>
            </a:r>
          </a:p>
          <a:p>
            <a:pPr marL="548640" indent="-411480">
              <a:buClr>
                <a:schemeClr val="tx1">
                  <a:shade val="95000"/>
                </a:schemeClr>
              </a:buClr>
              <a:buFont typeface="Wingdings 2"/>
              <a:buChar char=""/>
              <a:defRPr/>
            </a:pPr>
            <a:endParaRPr lang="fr-FR"/>
          </a:p>
        </p:txBody>
      </p:sp>
    </p:spTree>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5"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6"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7"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8"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79"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0"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1"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2"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3"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4"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5"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6"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2770" name="Rectangle 2">
            <a:extLst>
              <a:ext uri="{FF2B5EF4-FFF2-40B4-BE49-F238E27FC236}">
                <a16:creationId xmlns:a16="http://schemas.microsoft.com/office/drawing/2014/main" id="{FC92779B-DAF0-4770-82A5-9EF8A8107925}"/>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Attractivités des marchés</a:t>
            </a:r>
          </a:p>
        </p:txBody>
      </p:sp>
      <p:sp>
        <p:nvSpPr>
          <p:cNvPr id="88"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0" name="Rectangle 89">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7" name="Rectangle 3">
            <a:extLst>
              <a:ext uri="{FF2B5EF4-FFF2-40B4-BE49-F238E27FC236}">
                <a16:creationId xmlns:a16="http://schemas.microsoft.com/office/drawing/2014/main" id="{2BB549D1-009B-4AB5-8897-9991B1F2AB7E}"/>
              </a:ext>
            </a:extLst>
          </p:cNvPr>
          <p:cNvSpPr>
            <a:spLocks noGrp="1" noChangeArrowheads="1"/>
          </p:cNvSpPr>
          <p:nvPr>
            <p:ph idx="1"/>
          </p:nvPr>
        </p:nvSpPr>
        <p:spPr>
          <a:xfrm>
            <a:off x="5285509" y="1093380"/>
            <a:ext cx="6219103" cy="4679250"/>
          </a:xfrm>
        </p:spPr>
        <p:txBody>
          <a:bodyPr anchor="ctr">
            <a:normAutofit/>
          </a:bodyPr>
          <a:lstStyle/>
          <a:p>
            <a:pPr eaLnBrk="1" hangingPunct="1"/>
            <a:r>
              <a:rPr lang="fr-FR" altLang="fr-FR"/>
              <a:t>Le lancement d’un produit ou d’un service nouveau (à la fois pour l’entreprise et le marché), reste le moment le plus critique de la vie d’un produit. Aucune étude  de marché ne prouvera avec une totale sécurité l’existence et la taille d’un marché potentiel. De plus le comportement du consommateur vis-à-vis de l’innovation se découvre souvent « chemin faisant ».</a:t>
            </a:r>
          </a:p>
          <a:p>
            <a:pPr eaLnBrk="1" hangingPunct="1"/>
            <a:endParaRPr lang="fr-FR" altLang="fr-FR"/>
          </a:p>
          <a:p>
            <a:pPr eaLnBrk="1" hangingPunct="1"/>
            <a:r>
              <a:rPr lang="fr-FR" altLang="fr-FR"/>
              <a:t>Certains critères propres au marché et au produits / services permettent d’évaluer qualitativement l’attractivité des marchés.</a:t>
            </a:r>
          </a:p>
        </p:txBody>
      </p:sp>
    </p:spTree>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72A68BB-CBE1-4C7D-99FD-E828B14024B2}"/>
              </a:ext>
            </a:extLst>
          </p:cNvPr>
          <p:cNvSpPr>
            <a:spLocks noGrp="1" noChangeArrowheads="1"/>
          </p:cNvSpPr>
          <p:nvPr>
            <p:ph type="title"/>
          </p:nvPr>
        </p:nvSpPr>
        <p:spPr/>
        <p:txBody>
          <a:bodyPr/>
          <a:lstStyle/>
          <a:p>
            <a:pPr>
              <a:defRPr/>
            </a:pPr>
            <a:r>
              <a:rPr lang="fr-FR">
                <a:solidFill>
                  <a:schemeClr val="accent2"/>
                </a:solidFill>
              </a:rPr>
              <a:t>Attractivité du marché</a:t>
            </a:r>
          </a:p>
        </p:txBody>
      </p:sp>
      <p:graphicFrame>
        <p:nvGraphicFramePr>
          <p:cNvPr id="33830" name="Group 38">
            <a:extLst>
              <a:ext uri="{FF2B5EF4-FFF2-40B4-BE49-F238E27FC236}">
                <a16:creationId xmlns:a16="http://schemas.microsoft.com/office/drawing/2014/main" id="{673CE1D4-2AA4-47D6-8F72-CAD715E92524}"/>
              </a:ext>
            </a:extLst>
          </p:cNvPr>
          <p:cNvGraphicFramePr>
            <a:graphicFrameLocks noGrp="1"/>
          </p:cNvGraphicFramePr>
          <p:nvPr>
            <p:ph type="tbl" idx="1"/>
          </p:nvPr>
        </p:nvGraphicFramePr>
        <p:xfrm>
          <a:off x="1981200" y="1600200"/>
          <a:ext cx="8229600" cy="4718272"/>
        </p:xfrm>
        <a:graphic>
          <a:graphicData uri="http://schemas.openxmlformats.org/drawingml/2006/table">
            <a:tbl>
              <a:tblPr/>
              <a:tblGrid>
                <a:gridCol w="57705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874712">
                  <a:extLst>
                    <a:ext uri="{9D8B030D-6E8A-4147-A177-3AD203B41FA5}">
                      <a16:colId xmlns:a16="http://schemas.microsoft.com/office/drawing/2014/main" val="20003"/>
                    </a:ext>
                  </a:extLst>
                </a:gridCol>
              </a:tblGrid>
              <a:tr h="5790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Critères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38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Taille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Croissance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Barrière à l’entrée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Maturité du client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Attente des distributeurs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Besoins en communication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Caractère innovant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Existence réelle d’un besoin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Accessibilité au marché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Possibilité d’export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Durée de vie du produit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Résistance à la copie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Produits, activités dérivées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a:ln>
                          <a:noFill/>
                        </a:ln>
                        <a:solidFill>
                          <a:schemeClr val="tx1"/>
                        </a:solidFill>
                        <a:effectLst/>
                        <a:latin typeface="Arial" charset="0"/>
                      </a:endParaRP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2788" name="Line 39">
            <a:extLst>
              <a:ext uri="{FF2B5EF4-FFF2-40B4-BE49-F238E27FC236}">
                <a16:creationId xmlns:a16="http://schemas.microsoft.com/office/drawing/2014/main" id="{77E43086-6DAA-4E3B-B5DF-07F2A23FEF98}"/>
              </a:ext>
            </a:extLst>
          </p:cNvPr>
          <p:cNvSpPr>
            <a:spLocks noChangeShapeType="1"/>
          </p:cNvSpPr>
          <p:nvPr/>
        </p:nvSpPr>
        <p:spPr bwMode="auto">
          <a:xfrm>
            <a:off x="8904289" y="2420938"/>
            <a:ext cx="9366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89" name="Line 40">
            <a:extLst>
              <a:ext uri="{FF2B5EF4-FFF2-40B4-BE49-F238E27FC236}">
                <a16:creationId xmlns:a16="http://schemas.microsoft.com/office/drawing/2014/main" id="{D9E11FFE-A3D7-42E4-8CFC-511CFE918195}"/>
              </a:ext>
            </a:extLst>
          </p:cNvPr>
          <p:cNvSpPr>
            <a:spLocks noChangeShapeType="1"/>
          </p:cNvSpPr>
          <p:nvPr/>
        </p:nvSpPr>
        <p:spPr bwMode="auto">
          <a:xfrm flipH="1">
            <a:off x="7967664" y="2565400"/>
            <a:ext cx="1944687"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0" name="Line 41">
            <a:extLst>
              <a:ext uri="{FF2B5EF4-FFF2-40B4-BE49-F238E27FC236}">
                <a16:creationId xmlns:a16="http://schemas.microsoft.com/office/drawing/2014/main" id="{6D9591A4-8A0E-4A71-8185-D21ED0B9231C}"/>
              </a:ext>
            </a:extLst>
          </p:cNvPr>
          <p:cNvSpPr>
            <a:spLocks noChangeShapeType="1"/>
          </p:cNvSpPr>
          <p:nvPr/>
        </p:nvSpPr>
        <p:spPr bwMode="auto">
          <a:xfrm>
            <a:off x="7967663" y="28527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1" name="Line 42">
            <a:extLst>
              <a:ext uri="{FF2B5EF4-FFF2-40B4-BE49-F238E27FC236}">
                <a16:creationId xmlns:a16="http://schemas.microsoft.com/office/drawing/2014/main" id="{F14DDFAF-36C7-4D78-A2B2-FFA84E39F330}"/>
              </a:ext>
            </a:extLst>
          </p:cNvPr>
          <p:cNvSpPr>
            <a:spLocks noChangeShapeType="1"/>
          </p:cNvSpPr>
          <p:nvPr/>
        </p:nvSpPr>
        <p:spPr bwMode="auto">
          <a:xfrm>
            <a:off x="7967663" y="3284538"/>
            <a:ext cx="1008062"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2" name="Line 43">
            <a:extLst>
              <a:ext uri="{FF2B5EF4-FFF2-40B4-BE49-F238E27FC236}">
                <a16:creationId xmlns:a16="http://schemas.microsoft.com/office/drawing/2014/main" id="{4785B63C-2379-4829-94B2-6D5C16FBE1E7}"/>
              </a:ext>
            </a:extLst>
          </p:cNvPr>
          <p:cNvSpPr>
            <a:spLocks noChangeShapeType="1"/>
          </p:cNvSpPr>
          <p:nvPr/>
        </p:nvSpPr>
        <p:spPr bwMode="auto">
          <a:xfrm>
            <a:off x="8975726" y="3716339"/>
            <a:ext cx="792163"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3" name="Line 44">
            <a:extLst>
              <a:ext uri="{FF2B5EF4-FFF2-40B4-BE49-F238E27FC236}">
                <a16:creationId xmlns:a16="http://schemas.microsoft.com/office/drawing/2014/main" id="{128361E9-9E87-4CFF-847F-45B9704E2A94}"/>
              </a:ext>
            </a:extLst>
          </p:cNvPr>
          <p:cNvSpPr>
            <a:spLocks noChangeShapeType="1"/>
          </p:cNvSpPr>
          <p:nvPr/>
        </p:nvSpPr>
        <p:spPr bwMode="auto">
          <a:xfrm>
            <a:off x="9767888" y="41497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4" name="Line 45">
            <a:extLst>
              <a:ext uri="{FF2B5EF4-FFF2-40B4-BE49-F238E27FC236}">
                <a16:creationId xmlns:a16="http://schemas.microsoft.com/office/drawing/2014/main" id="{2698309F-D4A9-4D53-83D7-C14232124BE3}"/>
              </a:ext>
            </a:extLst>
          </p:cNvPr>
          <p:cNvSpPr>
            <a:spLocks noChangeShapeType="1"/>
          </p:cNvSpPr>
          <p:nvPr/>
        </p:nvSpPr>
        <p:spPr bwMode="auto">
          <a:xfrm flipH="1">
            <a:off x="8904288" y="4581525"/>
            <a:ext cx="8636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5" name="Line 46">
            <a:extLst>
              <a:ext uri="{FF2B5EF4-FFF2-40B4-BE49-F238E27FC236}">
                <a16:creationId xmlns:a16="http://schemas.microsoft.com/office/drawing/2014/main" id="{EA7F99BB-9D84-49C8-AF44-E40DDB3F72B7}"/>
              </a:ext>
            </a:extLst>
          </p:cNvPr>
          <p:cNvSpPr>
            <a:spLocks noChangeShapeType="1"/>
          </p:cNvSpPr>
          <p:nvPr/>
        </p:nvSpPr>
        <p:spPr bwMode="auto">
          <a:xfrm>
            <a:off x="8904288" y="48688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6" name="Line 47">
            <a:extLst>
              <a:ext uri="{FF2B5EF4-FFF2-40B4-BE49-F238E27FC236}">
                <a16:creationId xmlns:a16="http://schemas.microsoft.com/office/drawing/2014/main" id="{9C7FF438-80CB-42C1-97F2-A66723C86FDD}"/>
              </a:ext>
            </a:extLst>
          </p:cNvPr>
          <p:cNvSpPr>
            <a:spLocks noChangeShapeType="1"/>
          </p:cNvSpPr>
          <p:nvPr/>
        </p:nvSpPr>
        <p:spPr bwMode="auto">
          <a:xfrm>
            <a:off x="8904288" y="5300663"/>
            <a:ext cx="8636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2797" name="Line 48">
            <a:extLst>
              <a:ext uri="{FF2B5EF4-FFF2-40B4-BE49-F238E27FC236}">
                <a16:creationId xmlns:a16="http://schemas.microsoft.com/office/drawing/2014/main" id="{18A0E48F-9D3F-4D00-9300-BA823D1BA1AF}"/>
              </a:ext>
            </a:extLst>
          </p:cNvPr>
          <p:cNvSpPr>
            <a:spLocks noChangeShapeType="1"/>
          </p:cNvSpPr>
          <p:nvPr/>
        </p:nvSpPr>
        <p:spPr bwMode="auto">
          <a:xfrm flipH="1">
            <a:off x="8256588" y="5661026"/>
            <a:ext cx="15113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a:extLst>
              <a:ext uri="{FF2B5EF4-FFF2-40B4-BE49-F238E27FC236}">
                <a16:creationId xmlns:a16="http://schemas.microsoft.com/office/drawing/2014/main" id="{1C71D494-BD6B-44E9-938D-1695D23DAC18}"/>
              </a:ext>
            </a:extLst>
          </p:cNvPr>
          <p:cNvSpPr>
            <a:spLocks noGrp="1" noChangeArrowheads="1"/>
          </p:cNvSpPr>
          <p:nvPr>
            <p:ph type="title"/>
          </p:nvPr>
        </p:nvSpPr>
        <p:spPr/>
        <p:txBody>
          <a:bodyPr/>
          <a:lstStyle/>
          <a:p>
            <a:pPr>
              <a:defRPr/>
            </a:pPr>
            <a:r>
              <a:rPr lang="fr-FR">
                <a:solidFill>
                  <a:schemeClr val="accent2"/>
                </a:solidFill>
              </a:rPr>
              <a:t>Caractéristique du produit</a:t>
            </a:r>
          </a:p>
        </p:txBody>
      </p:sp>
      <p:graphicFrame>
        <p:nvGraphicFramePr>
          <p:cNvPr id="35880" name="Group 40">
            <a:extLst>
              <a:ext uri="{FF2B5EF4-FFF2-40B4-BE49-F238E27FC236}">
                <a16:creationId xmlns:a16="http://schemas.microsoft.com/office/drawing/2014/main" id="{25418B57-5F00-4D30-8A15-9F671864E4C3}"/>
              </a:ext>
            </a:extLst>
          </p:cNvPr>
          <p:cNvGraphicFramePr>
            <a:graphicFrameLocks noGrp="1"/>
          </p:cNvGraphicFramePr>
          <p:nvPr/>
        </p:nvGraphicFramePr>
        <p:xfrm>
          <a:off x="1981200" y="1600200"/>
          <a:ext cx="8229600" cy="5010808"/>
        </p:xfrm>
        <a:graphic>
          <a:graphicData uri="http://schemas.openxmlformats.org/drawingml/2006/table">
            <a:tbl>
              <a:tblPr/>
              <a:tblGrid>
                <a:gridCol w="5770563">
                  <a:extLst>
                    <a:ext uri="{9D8B030D-6E8A-4147-A177-3AD203B41FA5}">
                      <a16:colId xmlns:a16="http://schemas.microsoft.com/office/drawing/2014/main" val="20000"/>
                    </a:ext>
                  </a:extLst>
                </a:gridCol>
                <a:gridCol w="792162">
                  <a:extLst>
                    <a:ext uri="{9D8B030D-6E8A-4147-A177-3AD203B41FA5}">
                      <a16:colId xmlns:a16="http://schemas.microsoft.com/office/drawing/2014/main" val="20001"/>
                    </a:ext>
                  </a:extLst>
                </a:gridCol>
                <a:gridCol w="792163">
                  <a:extLst>
                    <a:ext uri="{9D8B030D-6E8A-4147-A177-3AD203B41FA5}">
                      <a16:colId xmlns:a16="http://schemas.microsoft.com/office/drawing/2014/main" val="20002"/>
                    </a:ext>
                  </a:extLst>
                </a:gridCol>
                <a:gridCol w="874712">
                  <a:extLst>
                    <a:ext uri="{9D8B030D-6E8A-4147-A177-3AD203B41FA5}">
                      <a16:colId xmlns:a16="http://schemas.microsoft.com/office/drawing/2014/main" val="20003"/>
                    </a:ext>
                  </a:extLst>
                </a:gridCol>
              </a:tblGrid>
              <a:tr h="5790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Critères</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a:t>
                      </a: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0</a:t>
                      </a: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3200" b="0" i="0" u="none" strike="noStrike" cap="none" normalizeH="0" baseline="0">
                          <a:ln>
                            <a:noFill/>
                          </a:ln>
                          <a:solidFill>
                            <a:schemeClr val="tx1"/>
                          </a:solidFill>
                          <a:effectLst/>
                          <a:latin typeface="Arial" charset="0"/>
                        </a:rPr>
                        <a:t>+</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311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Performance du produit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Fonctions du produit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Ergonomie, facilité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Mise en œuvre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Niveau de qualité</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Prix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Adéquation force de vente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Force de la concurrence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Intégration dans la gamme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Support d’image de marque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Maîtrise technique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Investissements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Financiers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Nouvelle organisation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a:ln>
                            <a:noFill/>
                          </a:ln>
                          <a:solidFill>
                            <a:schemeClr val="tx1"/>
                          </a:solidFill>
                          <a:effectLst/>
                          <a:latin typeface="Arial" charset="0"/>
                        </a:rPr>
                        <a:t>Adéquation avec la stratégie</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694" marB="456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3200" b="0" i="0" u="none" strike="noStrike" cap="none" normalizeH="0" baseline="0">
                        <a:ln>
                          <a:noFill/>
                        </a:ln>
                        <a:solidFill>
                          <a:schemeClr val="tx1"/>
                        </a:solidFill>
                        <a:effectLst/>
                        <a:latin typeface="Arial"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3812" name="Line 22">
            <a:extLst>
              <a:ext uri="{FF2B5EF4-FFF2-40B4-BE49-F238E27FC236}">
                <a16:creationId xmlns:a16="http://schemas.microsoft.com/office/drawing/2014/main" id="{E6FDAC7C-214D-4902-AA99-3430135661A0}"/>
              </a:ext>
            </a:extLst>
          </p:cNvPr>
          <p:cNvSpPr>
            <a:spLocks noChangeShapeType="1"/>
          </p:cNvSpPr>
          <p:nvPr/>
        </p:nvSpPr>
        <p:spPr bwMode="auto">
          <a:xfrm>
            <a:off x="8904289" y="2420938"/>
            <a:ext cx="936625"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3" name="Line 23">
            <a:extLst>
              <a:ext uri="{FF2B5EF4-FFF2-40B4-BE49-F238E27FC236}">
                <a16:creationId xmlns:a16="http://schemas.microsoft.com/office/drawing/2014/main" id="{08AED51F-3F00-4470-8F8C-1EC9CE4788A6}"/>
              </a:ext>
            </a:extLst>
          </p:cNvPr>
          <p:cNvSpPr>
            <a:spLocks noChangeShapeType="1"/>
          </p:cNvSpPr>
          <p:nvPr/>
        </p:nvSpPr>
        <p:spPr bwMode="auto">
          <a:xfrm flipH="1">
            <a:off x="7967664" y="2565400"/>
            <a:ext cx="1944687"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4" name="Line 24">
            <a:extLst>
              <a:ext uri="{FF2B5EF4-FFF2-40B4-BE49-F238E27FC236}">
                <a16:creationId xmlns:a16="http://schemas.microsoft.com/office/drawing/2014/main" id="{8FD1F64D-CE60-416C-8A48-E98EF26E7555}"/>
              </a:ext>
            </a:extLst>
          </p:cNvPr>
          <p:cNvSpPr>
            <a:spLocks noChangeShapeType="1"/>
          </p:cNvSpPr>
          <p:nvPr/>
        </p:nvSpPr>
        <p:spPr bwMode="auto">
          <a:xfrm>
            <a:off x="7967663" y="28527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5" name="Line 25">
            <a:extLst>
              <a:ext uri="{FF2B5EF4-FFF2-40B4-BE49-F238E27FC236}">
                <a16:creationId xmlns:a16="http://schemas.microsoft.com/office/drawing/2014/main" id="{06DB286D-43E4-4D51-A94E-2EA6F57EFAA4}"/>
              </a:ext>
            </a:extLst>
          </p:cNvPr>
          <p:cNvSpPr>
            <a:spLocks noChangeShapeType="1"/>
          </p:cNvSpPr>
          <p:nvPr/>
        </p:nvSpPr>
        <p:spPr bwMode="auto">
          <a:xfrm>
            <a:off x="7967663" y="3284538"/>
            <a:ext cx="1008062"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6" name="Line 26">
            <a:extLst>
              <a:ext uri="{FF2B5EF4-FFF2-40B4-BE49-F238E27FC236}">
                <a16:creationId xmlns:a16="http://schemas.microsoft.com/office/drawing/2014/main" id="{BD2D6D3B-D01E-43EF-B92F-2C903677839E}"/>
              </a:ext>
            </a:extLst>
          </p:cNvPr>
          <p:cNvSpPr>
            <a:spLocks noChangeShapeType="1"/>
          </p:cNvSpPr>
          <p:nvPr/>
        </p:nvSpPr>
        <p:spPr bwMode="auto">
          <a:xfrm>
            <a:off x="8975726" y="3716339"/>
            <a:ext cx="792163" cy="4333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7" name="Line 27">
            <a:extLst>
              <a:ext uri="{FF2B5EF4-FFF2-40B4-BE49-F238E27FC236}">
                <a16:creationId xmlns:a16="http://schemas.microsoft.com/office/drawing/2014/main" id="{9AE88CF3-8C77-40F1-B19F-DB10EADDA92C}"/>
              </a:ext>
            </a:extLst>
          </p:cNvPr>
          <p:cNvSpPr>
            <a:spLocks noChangeShapeType="1"/>
          </p:cNvSpPr>
          <p:nvPr/>
        </p:nvSpPr>
        <p:spPr bwMode="auto">
          <a:xfrm>
            <a:off x="9767888" y="414972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8" name="Line 28">
            <a:extLst>
              <a:ext uri="{FF2B5EF4-FFF2-40B4-BE49-F238E27FC236}">
                <a16:creationId xmlns:a16="http://schemas.microsoft.com/office/drawing/2014/main" id="{792CB968-36DF-40C5-AEF1-C3696DAC122E}"/>
              </a:ext>
            </a:extLst>
          </p:cNvPr>
          <p:cNvSpPr>
            <a:spLocks noChangeShapeType="1"/>
          </p:cNvSpPr>
          <p:nvPr/>
        </p:nvSpPr>
        <p:spPr bwMode="auto">
          <a:xfrm flipH="1">
            <a:off x="8904288" y="4581525"/>
            <a:ext cx="8636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19" name="Line 29">
            <a:extLst>
              <a:ext uri="{FF2B5EF4-FFF2-40B4-BE49-F238E27FC236}">
                <a16:creationId xmlns:a16="http://schemas.microsoft.com/office/drawing/2014/main" id="{B34EDEE1-65F6-4390-BBDC-8819BBA02306}"/>
              </a:ext>
            </a:extLst>
          </p:cNvPr>
          <p:cNvSpPr>
            <a:spLocks noChangeShapeType="1"/>
          </p:cNvSpPr>
          <p:nvPr/>
        </p:nvSpPr>
        <p:spPr bwMode="auto">
          <a:xfrm>
            <a:off x="8904288" y="48688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20" name="Line 30">
            <a:extLst>
              <a:ext uri="{FF2B5EF4-FFF2-40B4-BE49-F238E27FC236}">
                <a16:creationId xmlns:a16="http://schemas.microsoft.com/office/drawing/2014/main" id="{9AB347B0-67E0-4D8E-8A06-876A6FA63251}"/>
              </a:ext>
            </a:extLst>
          </p:cNvPr>
          <p:cNvSpPr>
            <a:spLocks noChangeShapeType="1"/>
          </p:cNvSpPr>
          <p:nvPr/>
        </p:nvSpPr>
        <p:spPr bwMode="auto">
          <a:xfrm>
            <a:off x="8904288" y="5300663"/>
            <a:ext cx="8636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21" name="Line 31">
            <a:extLst>
              <a:ext uri="{FF2B5EF4-FFF2-40B4-BE49-F238E27FC236}">
                <a16:creationId xmlns:a16="http://schemas.microsoft.com/office/drawing/2014/main" id="{CA828AD6-F715-45A7-BF16-7C5322AEAFB4}"/>
              </a:ext>
            </a:extLst>
          </p:cNvPr>
          <p:cNvSpPr>
            <a:spLocks noChangeShapeType="1"/>
          </p:cNvSpPr>
          <p:nvPr/>
        </p:nvSpPr>
        <p:spPr bwMode="auto">
          <a:xfrm flipH="1">
            <a:off x="8256588" y="5661026"/>
            <a:ext cx="15113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3822" name="Line 41">
            <a:extLst>
              <a:ext uri="{FF2B5EF4-FFF2-40B4-BE49-F238E27FC236}">
                <a16:creationId xmlns:a16="http://schemas.microsoft.com/office/drawing/2014/main" id="{5101E539-80C2-4925-B447-AD382CBBDDD7}"/>
              </a:ext>
            </a:extLst>
          </p:cNvPr>
          <p:cNvSpPr>
            <a:spLocks noChangeShapeType="1"/>
          </p:cNvSpPr>
          <p:nvPr/>
        </p:nvSpPr>
        <p:spPr bwMode="auto">
          <a:xfrm>
            <a:off x="8183563" y="594995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Rectangle 2">
            <a:extLst>
              <a:ext uri="{FF2B5EF4-FFF2-40B4-BE49-F238E27FC236}">
                <a16:creationId xmlns:a16="http://schemas.microsoft.com/office/drawing/2014/main" id="{AE21BF59-E5D1-45A3-8822-F073328BAA87}"/>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Facteurs clés de succès : approche « Resource-Based »</a:t>
            </a:r>
          </a:p>
        </p:txBody>
      </p:sp>
      <p:sp>
        <p:nvSpPr>
          <p:cNvPr id="76"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8" name="Rectangle 77">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868" name="Rectangle 3">
            <a:extLst>
              <a:ext uri="{FF2B5EF4-FFF2-40B4-BE49-F238E27FC236}">
                <a16:creationId xmlns:a16="http://schemas.microsoft.com/office/drawing/2014/main" id="{2902F103-9610-4936-A9DC-EDA2859AB35B}"/>
              </a:ext>
            </a:extLst>
          </p:cNvPr>
          <p:cNvGraphicFramePr>
            <a:graphicFrameLocks noGrp="1"/>
          </p:cNvGraphicFramePr>
          <p:nvPr>
            <p:ph idx="1"/>
            <p:extLst>
              <p:ext uri="{D42A27DB-BD31-4B8C-83A1-F6EECF244321}">
                <p14:modId xmlns:p14="http://schemas.microsoft.com/office/powerpoint/2010/main" val="1681080698"/>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8"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39"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0"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1"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2"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3"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4"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5"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6"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7"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8"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49"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7890" name="Rectangle 2">
            <a:extLst>
              <a:ext uri="{FF2B5EF4-FFF2-40B4-BE49-F238E27FC236}">
                <a16:creationId xmlns:a16="http://schemas.microsoft.com/office/drawing/2014/main" id="{B3A15F36-2D98-43B6-9BDC-186D9D67BA20}"/>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RBV</a:t>
            </a:r>
          </a:p>
        </p:txBody>
      </p:sp>
      <p:sp>
        <p:nvSpPr>
          <p:cNvPr id="151"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3" name="Rectangle 152">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843" name="Rectangle 3">
            <a:extLst>
              <a:ext uri="{FF2B5EF4-FFF2-40B4-BE49-F238E27FC236}">
                <a16:creationId xmlns:a16="http://schemas.microsoft.com/office/drawing/2014/main" id="{BD7475CB-E758-48C1-8629-FA66AD0D5493}"/>
              </a:ext>
            </a:extLst>
          </p:cNvPr>
          <p:cNvSpPr>
            <a:spLocks noGrp="1" noChangeArrowheads="1"/>
          </p:cNvSpPr>
          <p:nvPr>
            <p:ph idx="1"/>
          </p:nvPr>
        </p:nvSpPr>
        <p:spPr>
          <a:xfrm>
            <a:off x="5285509" y="1093380"/>
            <a:ext cx="6219103" cy="4679250"/>
          </a:xfrm>
        </p:spPr>
        <p:txBody>
          <a:bodyPr anchor="ctr">
            <a:normAutofit/>
          </a:bodyPr>
          <a:lstStyle/>
          <a:p>
            <a:pPr eaLnBrk="1" hangingPunct="1"/>
            <a:r>
              <a:rPr lang="fr-FR" altLang="fr-FR" b="1" u="sng"/>
              <a:t>Paramétrisation de la rareté :</a:t>
            </a:r>
          </a:p>
          <a:p>
            <a:pPr lvl="1" eaLnBrk="1" hangingPunct="1"/>
            <a:r>
              <a:rPr lang="fr-FR" altLang="fr-FR" b="1"/>
              <a:t>La mesure s’effectue en montrant que le nombre de firmes possédant une ressource valorisante particulière est inférieur au nombre de firmes ayant besoin d’avoir une compétition parfaite dans l’industrie.</a:t>
            </a:r>
          </a:p>
          <a:p>
            <a:pPr eaLnBrk="1" hangingPunct="1"/>
            <a:endParaRPr lang="fr-FR" altLang="fr-FR" b="1"/>
          </a:p>
          <a:p>
            <a:pPr eaLnBrk="1" hangingPunct="1"/>
            <a:r>
              <a:rPr lang="fr-FR" altLang="fr-FR" b="1" u="sng"/>
              <a:t>Paramétrisation de l’imitabilité :</a:t>
            </a:r>
          </a:p>
          <a:p>
            <a:pPr lvl="1" eaLnBrk="1" hangingPunct="1"/>
            <a:r>
              <a:rPr lang="fr-FR" altLang="fr-FR" b="1"/>
              <a:t>Conditions historiques uniques, coût de l’imitation, ambiguïté causale (ambiguïté qui existe entre une cause et ses conséquences ». Un concurrent pourra difficilement identifier et comprendre (imiter) des ressources ou des compétences permettant de favoriser un avantage concurrentiel).  </a:t>
            </a:r>
          </a:p>
          <a:p>
            <a:pPr eaLnBrk="1" hangingPunct="1"/>
            <a:endParaRPr lang="fr-FR" altLang="fr-FR"/>
          </a:p>
        </p:txBody>
      </p:sp>
    </p:spTree>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8"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39"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0"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1"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2"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3"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4"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5"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6"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7"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8"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49"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38914" name="Rectangle 2">
            <a:extLst>
              <a:ext uri="{FF2B5EF4-FFF2-40B4-BE49-F238E27FC236}">
                <a16:creationId xmlns:a16="http://schemas.microsoft.com/office/drawing/2014/main" id="{51106039-4ADB-4789-A6B2-E7FCA1E74DBD}"/>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sz="2800"/>
              <a:t>Définitions actif, ressource, compétence…</a:t>
            </a:r>
          </a:p>
        </p:txBody>
      </p:sp>
      <p:sp>
        <p:nvSpPr>
          <p:cNvPr id="151"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3" name="Rectangle 152">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7" name="Rectangle 3">
            <a:extLst>
              <a:ext uri="{FF2B5EF4-FFF2-40B4-BE49-F238E27FC236}">
                <a16:creationId xmlns:a16="http://schemas.microsoft.com/office/drawing/2014/main" id="{79EEFB6D-FED2-4F90-B815-25D8AE44EA0C}"/>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sz="1400" b="1"/>
              <a:t>Actif = quelque chose que l’on a.</a:t>
            </a:r>
          </a:p>
          <a:p>
            <a:pPr eaLnBrk="1" hangingPunct="1">
              <a:lnSpc>
                <a:spcPct val="90000"/>
              </a:lnSpc>
            </a:pPr>
            <a:endParaRPr lang="fr-FR" altLang="fr-FR" sz="1400" b="1"/>
          </a:p>
          <a:p>
            <a:pPr eaLnBrk="1" hangingPunct="1">
              <a:lnSpc>
                <a:spcPct val="90000"/>
              </a:lnSpc>
            </a:pPr>
            <a:r>
              <a:rPr lang="fr-FR" altLang="fr-FR" sz="1400" b="1"/>
              <a:t>Compétence (capacité) = quelque chose avec laquelle on peut faire.</a:t>
            </a:r>
          </a:p>
          <a:p>
            <a:pPr eaLnBrk="1" hangingPunct="1">
              <a:lnSpc>
                <a:spcPct val="90000"/>
              </a:lnSpc>
            </a:pPr>
            <a:endParaRPr lang="en-US" altLang="fr-FR" sz="1400" b="1"/>
          </a:p>
          <a:p>
            <a:pPr eaLnBrk="1" hangingPunct="1">
              <a:lnSpc>
                <a:spcPct val="90000"/>
              </a:lnSpc>
            </a:pPr>
            <a:r>
              <a:rPr lang="en-US" altLang="fr-FR" sz="1400" b="1"/>
              <a:t>Une ressource est un actif observable (mais pas nécessairement tangible) qui peut être évalué et échangé tout comme une marque, une parcelle de terre, une licence ou un brevet. </a:t>
            </a:r>
          </a:p>
          <a:p>
            <a:pPr eaLnBrk="1" hangingPunct="1">
              <a:lnSpc>
                <a:spcPct val="90000"/>
              </a:lnSpc>
            </a:pPr>
            <a:endParaRPr lang="en-US" altLang="fr-FR" sz="1400" b="1"/>
          </a:p>
          <a:p>
            <a:pPr eaLnBrk="1" hangingPunct="1">
              <a:lnSpc>
                <a:spcPct val="90000"/>
              </a:lnSpc>
            </a:pPr>
            <a:r>
              <a:rPr lang="en-US" altLang="fr-FR" sz="1400" b="1"/>
              <a:t> Une capacité est elle non observable (et nécessairement intangible), ne peut pas être évaluée et ne peut être échanger en partie mais dans son ensemble (ex : Mkt Nike). </a:t>
            </a:r>
          </a:p>
          <a:p>
            <a:pPr eaLnBrk="1" hangingPunct="1">
              <a:lnSpc>
                <a:spcPct val="90000"/>
              </a:lnSpc>
            </a:pPr>
            <a:endParaRPr lang="en-US" altLang="fr-FR" sz="1400" b="1"/>
          </a:p>
          <a:p>
            <a:pPr eaLnBrk="1" hangingPunct="1">
              <a:lnSpc>
                <a:spcPct val="90000"/>
              </a:lnSpc>
            </a:pPr>
            <a:r>
              <a:rPr lang="en-US" altLang="fr-FR" sz="1400" b="1"/>
              <a:t> Une capacité permet le déploiement des ressources d’une entreprise</a:t>
            </a:r>
          </a:p>
          <a:p>
            <a:pPr eaLnBrk="1" hangingPunct="1">
              <a:lnSpc>
                <a:spcPct val="90000"/>
              </a:lnSpc>
            </a:pPr>
            <a:endParaRPr lang="en-US" altLang="fr-FR" sz="1400" b="1"/>
          </a:p>
          <a:p>
            <a:pPr eaLnBrk="1" hangingPunct="1">
              <a:lnSpc>
                <a:spcPct val="90000"/>
              </a:lnSpc>
            </a:pPr>
            <a:r>
              <a:rPr lang="en-US" altLang="fr-FR" sz="1400" b="1"/>
              <a:t> Capacités dynamiques</a:t>
            </a:r>
          </a:p>
          <a:p>
            <a:pPr eaLnBrk="1" hangingPunct="1">
              <a:lnSpc>
                <a:spcPct val="90000"/>
              </a:lnSpc>
            </a:pPr>
            <a:endParaRPr lang="fr-FR" altLang="fr-FR" sz="1400" b="1"/>
          </a:p>
        </p:txBody>
      </p:sp>
    </p:spTree>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Group 67">
            <a:extLst>
              <a:ext uri="{FF2B5EF4-FFF2-40B4-BE49-F238E27FC236}">
                <a16:creationId xmlns:a16="http://schemas.microsoft.com/office/drawing/2014/main" id="{3537F7E7-868B-4500-A4A9-D660E252D61F}"/>
              </a:ext>
            </a:extLst>
          </p:cNvPr>
          <p:cNvGraphicFramePr>
            <a:graphicFrameLocks noGrp="1"/>
          </p:cNvGraphicFramePr>
          <p:nvPr>
            <p:ph idx="1"/>
          </p:nvPr>
        </p:nvGraphicFramePr>
        <p:xfrm>
          <a:off x="1992313" y="981075"/>
          <a:ext cx="8229600" cy="5348290"/>
        </p:xfrm>
        <a:graphic>
          <a:graphicData uri="http://schemas.openxmlformats.org/drawingml/2006/table">
            <a:tbl>
              <a:tblPr/>
              <a:tblGrid>
                <a:gridCol w="1811338">
                  <a:extLst>
                    <a:ext uri="{9D8B030D-6E8A-4147-A177-3AD203B41FA5}">
                      <a16:colId xmlns:a16="http://schemas.microsoft.com/office/drawing/2014/main" val="20000"/>
                    </a:ext>
                  </a:extLst>
                </a:gridCol>
                <a:gridCol w="14811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6476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Actifs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V</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R</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I-S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a:ln>
                            <a:noFill/>
                          </a:ln>
                          <a:solidFill>
                            <a:schemeClr val="tx1"/>
                          </a:solidFill>
                          <a:effectLst/>
                          <a:latin typeface="Arial" charset="0"/>
                          <a:cs typeface="Arial" charset="0"/>
                        </a:rPr>
                        <a:t>O</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0"/>
                  </a:ext>
                </a:extLst>
              </a:tr>
              <a:tr h="6444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Ressource 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1"/>
                  </a:ext>
                </a:extLst>
              </a:tr>
              <a:tr h="6476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Ressource 2</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2"/>
                  </a:ext>
                </a:extLst>
              </a:tr>
              <a:tr h="6460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Ressource 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3"/>
                  </a:ext>
                </a:extLst>
              </a:tr>
              <a:tr h="6476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Ressource 4</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4"/>
                  </a:ext>
                </a:extLst>
              </a:tr>
              <a:tr h="6476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Compétence 1</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5"/>
                  </a:ext>
                </a:extLst>
              </a:tr>
              <a:tr h="6444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Compétence 2</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6"/>
                  </a:ext>
                </a:extLst>
              </a:tr>
              <a:tr h="8229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a:ln>
                            <a:noFill/>
                          </a:ln>
                          <a:solidFill>
                            <a:schemeClr val="tx1"/>
                          </a:solidFill>
                          <a:effectLst/>
                          <a:latin typeface="Arial" charset="0"/>
                          <a:cs typeface="Arial" charset="0"/>
                        </a:rPr>
                        <a:t>Compétence 3</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charset="0"/>
                          <a:cs typeface="Arial" charset="0"/>
                        </a:rPr>
                        <a:t>+++</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50000">
                          <a:schemeClr val="bg1"/>
                        </a:gs>
                        <a:gs pos="100000">
                          <a:schemeClr val="accent2"/>
                        </a:gs>
                      </a:gsLst>
                      <a:lin ang="5400000" scaled="1"/>
                    </a:gra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Comprendre la stratￃﾩgie par les ressources (resource based view) [Philippe Gattet]">
            <a:hlinkClick r:id="" action="ppaction://media"/>
            <a:extLst>
              <a:ext uri="{FF2B5EF4-FFF2-40B4-BE49-F238E27FC236}">
                <a16:creationId xmlns:a16="http://schemas.microsoft.com/office/drawing/2014/main" id="{6AB04ACF-E535-4FB8-ABC0-756E22D0BE15}"/>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33681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2"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3"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4"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5"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6"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7"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8"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9"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0"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1"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4" name="Group 23">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7"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8"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9"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0"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1"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2"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3"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4"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5"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6"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8" name="Rectangle 37">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0"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2" name="Rectangle 41">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capture d’écran&#10;&#10;Description générée automatiquement">
            <a:extLst>
              <a:ext uri="{FF2B5EF4-FFF2-40B4-BE49-F238E27FC236}">
                <a16:creationId xmlns:a16="http://schemas.microsoft.com/office/drawing/2014/main" id="{366F2C7A-A2C5-4E5D-9057-38DDC50F41CF}"/>
              </a:ext>
            </a:extLst>
          </p:cNvPr>
          <p:cNvPicPr>
            <a:picLocks noChangeAspect="1"/>
          </p:cNvPicPr>
          <p:nvPr/>
        </p:nvPicPr>
        <p:blipFill>
          <a:blip r:embed="rId2"/>
          <a:stretch>
            <a:fillRect/>
          </a:stretch>
        </p:blipFill>
        <p:spPr>
          <a:xfrm>
            <a:off x="2044316" y="643467"/>
            <a:ext cx="8103368" cy="5571066"/>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54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914" name="Image 3">
            <a:extLst>
              <a:ext uri="{FF2B5EF4-FFF2-40B4-BE49-F238E27FC236}">
                <a16:creationId xmlns:a16="http://schemas.microsoft.com/office/drawing/2014/main" id="{B911FC18-715D-427A-B84B-F3B6735F34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581132" y="643467"/>
            <a:ext cx="7029736" cy="55710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D7E020D-F3E6-4F21-81F8-C8EB17B32E48}"/>
              </a:ext>
            </a:extLst>
          </p:cNvPr>
          <p:cNvSpPr>
            <a:spLocks noGrp="1" noChangeArrowheads="1"/>
          </p:cNvSpPr>
          <p:nvPr>
            <p:ph type="title"/>
          </p:nvPr>
        </p:nvSpPr>
        <p:spPr>
          <a:xfrm>
            <a:off x="1981200" y="274639"/>
            <a:ext cx="8229600" cy="706437"/>
          </a:xfrm>
        </p:spPr>
        <p:txBody>
          <a:bodyPr>
            <a:normAutofit fontScale="90000"/>
          </a:bodyPr>
          <a:lstStyle/>
          <a:p>
            <a:pPr>
              <a:defRPr/>
            </a:pPr>
            <a:r>
              <a:rPr lang="fr-FR" sz="4400">
                <a:solidFill>
                  <a:schemeClr val="accent2"/>
                </a:solidFill>
              </a:rPr>
              <a:t>Stratégies génériques</a:t>
            </a:r>
          </a:p>
        </p:txBody>
      </p:sp>
      <p:sp>
        <p:nvSpPr>
          <p:cNvPr id="39939" name="Rectangle 5">
            <a:extLst>
              <a:ext uri="{FF2B5EF4-FFF2-40B4-BE49-F238E27FC236}">
                <a16:creationId xmlns:a16="http://schemas.microsoft.com/office/drawing/2014/main" id="{D04767DA-F351-487A-9952-D426E1598CB1}"/>
              </a:ext>
            </a:extLst>
          </p:cNvPr>
          <p:cNvSpPr>
            <a:spLocks noChangeArrowheads="1"/>
          </p:cNvSpPr>
          <p:nvPr/>
        </p:nvSpPr>
        <p:spPr bwMode="auto">
          <a:xfrm>
            <a:off x="1524001" y="15298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graphicFrame>
        <p:nvGraphicFramePr>
          <p:cNvPr id="39940" name="Object 4">
            <a:extLst>
              <a:ext uri="{FF2B5EF4-FFF2-40B4-BE49-F238E27FC236}">
                <a16:creationId xmlns:a16="http://schemas.microsoft.com/office/drawing/2014/main" id="{5D0282F7-BFDD-4148-8549-E59EAF5DF6B7}"/>
              </a:ext>
            </a:extLst>
          </p:cNvPr>
          <p:cNvGraphicFramePr>
            <a:graphicFrameLocks noChangeAspect="1"/>
          </p:cNvGraphicFramePr>
          <p:nvPr/>
        </p:nvGraphicFramePr>
        <p:xfrm>
          <a:off x="1847851" y="1268413"/>
          <a:ext cx="8424863" cy="5319712"/>
        </p:xfrm>
        <a:graphic>
          <a:graphicData uri="http://schemas.openxmlformats.org/presentationml/2006/ole">
            <mc:AlternateContent xmlns:mc="http://schemas.openxmlformats.org/markup-compatibility/2006">
              <mc:Choice xmlns:v="urn:schemas-microsoft-com:vml" Requires="v">
                <p:oleObj spid="_x0000_s1031" name="Diapositive" r:id="rId3" imgW="4572139" imgH="3429123" progId="PowerPoint.Slide.8">
                  <p:embed/>
                </p:oleObj>
              </mc:Choice>
              <mc:Fallback>
                <p:oleObj name="Diapositive" r:id="rId3" imgW="4572139" imgH="3429123" progId="PowerPoint.Slide.8">
                  <p:embed/>
                  <p:pic>
                    <p:nvPicPr>
                      <p:cNvPr id="39940" name="Object 4">
                        <a:extLst>
                          <a:ext uri="{FF2B5EF4-FFF2-40B4-BE49-F238E27FC236}">
                            <a16:creationId xmlns:a16="http://schemas.microsoft.com/office/drawing/2014/main" id="{5D0282F7-BFDD-4148-8549-E59EAF5DF6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1" y="1268413"/>
                        <a:ext cx="8424863" cy="531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Les stratￃﾩgies gￃﾩnￃﾩriques : comprendre l'horloge de Bowman [Thomas Durand]">
            <a:hlinkClick r:id="" action="ppaction://media"/>
            <a:extLst>
              <a:ext uri="{FF2B5EF4-FFF2-40B4-BE49-F238E27FC236}">
                <a16:creationId xmlns:a16="http://schemas.microsoft.com/office/drawing/2014/main" id="{B28A5C95-883D-42F0-8A8B-F193F11416C8}"/>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14874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La phrase magique en stratￃﾩgie [Frￃﾩdￃﾩric Frￃﾩry]">
            <a:hlinkClick r:id="" action="ppaction://media"/>
            <a:extLst>
              <a:ext uri="{FF2B5EF4-FFF2-40B4-BE49-F238E27FC236}">
                <a16:creationId xmlns:a16="http://schemas.microsoft.com/office/drawing/2014/main" id="{C3BB87F8-1A1C-40D6-91B6-D38A80E8A553}"/>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40554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Média en ligne 1" title="Les 5 grandes erreurs dans l'exￃﾩcution de la stratￃﾩgie [Jￃﾩrￃﾴme Barthￃﾩlemy]">
            <a:hlinkClick r:id="" action="ppaction://media"/>
            <a:extLst>
              <a:ext uri="{FF2B5EF4-FFF2-40B4-BE49-F238E27FC236}">
                <a16:creationId xmlns:a16="http://schemas.microsoft.com/office/drawing/2014/main" id="{D5322419-38A3-4144-ACC6-72F95B499A0D}"/>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84982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30C0A1FC-512A-45C4-B021-4E766CDA5FAB}"/>
              </a:ext>
            </a:extLst>
          </p:cNvPr>
          <p:cNvSpPr>
            <a:spLocks noGrp="1" noChangeArrowheads="1"/>
          </p:cNvSpPr>
          <p:nvPr>
            <p:ph type="title"/>
          </p:nvPr>
        </p:nvSpPr>
        <p:spPr>
          <a:xfrm>
            <a:off x="1259893" y="3101093"/>
            <a:ext cx="2454052" cy="3029344"/>
          </a:xfrm>
        </p:spPr>
        <p:txBody>
          <a:bodyPr>
            <a:normAutofit/>
          </a:bodyPr>
          <a:lstStyle/>
          <a:p>
            <a:pPr>
              <a:defRPr/>
            </a:pPr>
            <a:r>
              <a:rPr lang="fr-FR" sz="3200">
                <a:solidFill>
                  <a:schemeClr val="bg1"/>
                </a:solidFill>
              </a:rPr>
              <a:t>Questions sur la chaîne de valeur </a:t>
            </a:r>
          </a:p>
        </p:txBody>
      </p:sp>
      <p:sp>
        <p:nvSpPr>
          <p:cNvPr id="77"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79" name="Rectangle 78">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173" name="Rectangle 3">
            <a:extLst>
              <a:ext uri="{FF2B5EF4-FFF2-40B4-BE49-F238E27FC236}">
                <a16:creationId xmlns:a16="http://schemas.microsoft.com/office/drawing/2014/main" id="{F937183A-E8F6-4126-ABD3-3C05EE250FF8}"/>
              </a:ext>
            </a:extLst>
          </p:cNvPr>
          <p:cNvGraphicFramePr>
            <a:graphicFrameLocks noGrp="1"/>
          </p:cNvGraphicFramePr>
          <p:nvPr>
            <p:ph idx="1"/>
            <p:extLst>
              <p:ext uri="{D42A27DB-BD31-4B8C-83A1-F6EECF244321}">
                <p14:modId xmlns:p14="http://schemas.microsoft.com/office/powerpoint/2010/main" val="203617033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170" name="Rectangle 2">
            <a:extLst>
              <a:ext uri="{FF2B5EF4-FFF2-40B4-BE49-F238E27FC236}">
                <a16:creationId xmlns:a16="http://schemas.microsoft.com/office/drawing/2014/main" id="{AB1C3501-F8AB-4239-B576-B548BE399FC8}"/>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Carré financier</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Rectangle 3">
            <a:extLst>
              <a:ext uri="{FF2B5EF4-FFF2-40B4-BE49-F238E27FC236}">
                <a16:creationId xmlns:a16="http://schemas.microsoft.com/office/drawing/2014/main" id="{713804CA-EE24-4CE3-B21E-9F1A37FBDA0E}"/>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r>
              <a:rPr lang="fr-FR" altLang="fr-FR" b="1"/>
              <a:t>Analyse financière sommaire : bilans, comptes de résultat, soldes intermédiaires de gestion, tableaux de financement…</a:t>
            </a:r>
          </a:p>
          <a:p>
            <a:pPr eaLnBrk="1" hangingPunct="1">
              <a:lnSpc>
                <a:spcPct val="90000"/>
              </a:lnSpc>
            </a:pPr>
            <a:endParaRPr lang="fr-FR" altLang="fr-FR" b="1"/>
          </a:p>
          <a:p>
            <a:pPr eaLnBrk="1" hangingPunct="1">
              <a:lnSpc>
                <a:spcPct val="90000"/>
              </a:lnSpc>
            </a:pPr>
            <a:r>
              <a:rPr lang="fr-FR" altLang="fr-FR" b="1"/>
              <a:t>L’objectif est ici de faire le point sur quatre critères essentiels qui forment le « carré financier » : endettement, croissance, rentabilité, liquidité.</a:t>
            </a:r>
          </a:p>
          <a:p>
            <a:pPr eaLnBrk="1" hangingPunct="1">
              <a:lnSpc>
                <a:spcPct val="90000"/>
              </a:lnSpc>
            </a:pPr>
            <a:endParaRPr lang="fr-FR" altLang="fr-FR" b="1"/>
          </a:p>
          <a:p>
            <a:pPr eaLnBrk="1" hangingPunct="1">
              <a:lnSpc>
                <a:spcPct val="90000"/>
              </a:lnSpc>
            </a:pPr>
            <a:r>
              <a:rPr lang="fr-FR" altLang="fr-FR" b="1"/>
              <a:t>Comment noter chaque critère ? En comparant l’entreprise dans le temps et dans l’espace. Dans le temps, il s’agira d’étudier l’évolution des ratios utilisés pour dire « si l’entreprise s’améliore ou se détériore ». Dans l’espace, il s’agira de comparer l’entreprise au concurrents les plus directs (si l’on dispose de leurs données financières) ou des moyennes sectorielles. </a:t>
            </a: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25B1EB7-A644-461D-864C-66EE27F16F4A}"/>
              </a:ext>
            </a:extLst>
          </p:cNvPr>
          <p:cNvSpPr>
            <a:spLocks noGrp="1" noChangeArrowheads="1"/>
          </p:cNvSpPr>
          <p:nvPr>
            <p:ph type="title"/>
          </p:nvPr>
        </p:nvSpPr>
        <p:spPr>
          <a:xfrm>
            <a:off x="1981200" y="274639"/>
            <a:ext cx="8229600" cy="777875"/>
          </a:xfrm>
        </p:spPr>
        <p:txBody>
          <a:bodyPr/>
          <a:lstStyle/>
          <a:p>
            <a:pPr>
              <a:defRPr/>
            </a:pPr>
            <a:r>
              <a:rPr lang="fr-FR" sz="4400">
                <a:solidFill>
                  <a:schemeClr val="accent2"/>
                </a:solidFill>
              </a:rPr>
              <a:t>Carré financier</a:t>
            </a:r>
          </a:p>
        </p:txBody>
      </p:sp>
      <p:sp>
        <p:nvSpPr>
          <p:cNvPr id="9219" name="Line 4">
            <a:extLst>
              <a:ext uri="{FF2B5EF4-FFF2-40B4-BE49-F238E27FC236}">
                <a16:creationId xmlns:a16="http://schemas.microsoft.com/office/drawing/2014/main" id="{4DF75558-054F-4F87-97D2-E5468BE5B00D}"/>
              </a:ext>
            </a:extLst>
          </p:cNvPr>
          <p:cNvSpPr>
            <a:spLocks noChangeShapeType="1"/>
          </p:cNvSpPr>
          <p:nvPr/>
        </p:nvSpPr>
        <p:spPr bwMode="auto">
          <a:xfrm>
            <a:off x="5735638" y="1700213"/>
            <a:ext cx="0" cy="439261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0" name="Line 5">
            <a:extLst>
              <a:ext uri="{FF2B5EF4-FFF2-40B4-BE49-F238E27FC236}">
                <a16:creationId xmlns:a16="http://schemas.microsoft.com/office/drawing/2014/main" id="{C1109B79-442A-411A-B695-0A47DDAABACA}"/>
              </a:ext>
            </a:extLst>
          </p:cNvPr>
          <p:cNvSpPr>
            <a:spLocks noChangeShapeType="1"/>
          </p:cNvSpPr>
          <p:nvPr/>
        </p:nvSpPr>
        <p:spPr bwMode="auto">
          <a:xfrm>
            <a:off x="2782889" y="3789363"/>
            <a:ext cx="6192837"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1" name="Text Box 6">
            <a:extLst>
              <a:ext uri="{FF2B5EF4-FFF2-40B4-BE49-F238E27FC236}">
                <a16:creationId xmlns:a16="http://schemas.microsoft.com/office/drawing/2014/main" id="{D6A588A6-8589-4B5A-8AE5-8B2E78E9487F}"/>
              </a:ext>
            </a:extLst>
          </p:cNvPr>
          <p:cNvSpPr txBox="1">
            <a:spLocks noChangeArrowheads="1"/>
          </p:cNvSpPr>
          <p:nvPr/>
        </p:nvSpPr>
        <p:spPr bwMode="auto">
          <a:xfrm>
            <a:off x="4800600" y="1268413"/>
            <a:ext cx="19446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CROISSANCE</a:t>
            </a:r>
          </a:p>
        </p:txBody>
      </p:sp>
      <p:sp>
        <p:nvSpPr>
          <p:cNvPr id="9222" name="Text Box 8">
            <a:extLst>
              <a:ext uri="{FF2B5EF4-FFF2-40B4-BE49-F238E27FC236}">
                <a16:creationId xmlns:a16="http://schemas.microsoft.com/office/drawing/2014/main" id="{447A1B96-7FBC-43B5-BDF9-FFB24E15053E}"/>
              </a:ext>
            </a:extLst>
          </p:cNvPr>
          <p:cNvSpPr txBox="1">
            <a:spLocks noChangeArrowheads="1"/>
          </p:cNvSpPr>
          <p:nvPr/>
        </p:nvSpPr>
        <p:spPr bwMode="auto">
          <a:xfrm>
            <a:off x="5016501" y="6165851"/>
            <a:ext cx="1368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b="1"/>
              <a:t>LIQUIDITE</a:t>
            </a:r>
          </a:p>
        </p:txBody>
      </p:sp>
      <p:sp>
        <p:nvSpPr>
          <p:cNvPr id="9223" name="Text Box 9">
            <a:extLst>
              <a:ext uri="{FF2B5EF4-FFF2-40B4-BE49-F238E27FC236}">
                <a16:creationId xmlns:a16="http://schemas.microsoft.com/office/drawing/2014/main" id="{05798126-D47B-4DE4-BC8D-5C837966F15E}"/>
              </a:ext>
            </a:extLst>
          </p:cNvPr>
          <p:cNvSpPr txBox="1">
            <a:spLocks noChangeArrowheads="1"/>
          </p:cNvSpPr>
          <p:nvPr/>
        </p:nvSpPr>
        <p:spPr bwMode="auto">
          <a:xfrm>
            <a:off x="1524000" y="3357563"/>
            <a:ext cx="2592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fr-FR" altLang="fr-FR" b="1"/>
              <a:t>ENDETTEMENT</a:t>
            </a:r>
          </a:p>
        </p:txBody>
      </p:sp>
      <p:sp>
        <p:nvSpPr>
          <p:cNvPr id="9224" name="Text Box 10">
            <a:extLst>
              <a:ext uri="{FF2B5EF4-FFF2-40B4-BE49-F238E27FC236}">
                <a16:creationId xmlns:a16="http://schemas.microsoft.com/office/drawing/2014/main" id="{C3D85434-63A5-41D8-AF40-855F78EE1893}"/>
              </a:ext>
            </a:extLst>
          </p:cNvPr>
          <p:cNvSpPr txBox="1">
            <a:spLocks noChangeArrowheads="1"/>
          </p:cNvSpPr>
          <p:nvPr/>
        </p:nvSpPr>
        <p:spPr bwMode="auto">
          <a:xfrm>
            <a:off x="8401050" y="3429001"/>
            <a:ext cx="226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fr-FR" altLang="fr-FR" b="1"/>
              <a:t>RENTABILITE</a:t>
            </a:r>
          </a:p>
        </p:txBody>
      </p:sp>
      <p:sp>
        <p:nvSpPr>
          <p:cNvPr id="9225" name="Line 11">
            <a:extLst>
              <a:ext uri="{FF2B5EF4-FFF2-40B4-BE49-F238E27FC236}">
                <a16:creationId xmlns:a16="http://schemas.microsoft.com/office/drawing/2014/main" id="{8E8E2916-BE5B-4DCD-BD4E-A176CBD3657D}"/>
              </a:ext>
            </a:extLst>
          </p:cNvPr>
          <p:cNvSpPr>
            <a:spLocks noChangeShapeType="1"/>
          </p:cNvSpPr>
          <p:nvPr/>
        </p:nvSpPr>
        <p:spPr bwMode="auto">
          <a:xfrm flipV="1">
            <a:off x="4943476" y="2205039"/>
            <a:ext cx="792163"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6" name="Line 12">
            <a:extLst>
              <a:ext uri="{FF2B5EF4-FFF2-40B4-BE49-F238E27FC236}">
                <a16:creationId xmlns:a16="http://schemas.microsoft.com/office/drawing/2014/main" id="{4F7E4AA4-85E0-4E65-BAE9-712E43119DCB}"/>
              </a:ext>
            </a:extLst>
          </p:cNvPr>
          <p:cNvSpPr>
            <a:spLocks noChangeShapeType="1"/>
          </p:cNvSpPr>
          <p:nvPr/>
        </p:nvSpPr>
        <p:spPr bwMode="auto">
          <a:xfrm>
            <a:off x="4943476" y="3789364"/>
            <a:ext cx="792163" cy="935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7" name="Line 13">
            <a:extLst>
              <a:ext uri="{FF2B5EF4-FFF2-40B4-BE49-F238E27FC236}">
                <a16:creationId xmlns:a16="http://schemas.microsoft.com/office/drawing/2014/main" id="{C708EBD3-FFFD-4CE6-A512-40ADE59D3C14}"/>
              </a:ext>
            </a:extLst>
          </p:cNvPr>
          <p:cNvSpPr>
            <a:spLocks noChangeShapeType="1"/>
          </p:cNvSpPr>
          <p:nvPr/>
        </p:nvSpPr>
        <p:spPr bwMode="auto">
          <a:xfrm flipV="1">
            <a:off x="5735639" y="3789364"/>
            <a:ext cx="1152525" cy="935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8" name="Line 14">
            <a:extLst>
              <a:ext uri="{FF2B5EF4-FFF2-40B4-BE49-F238E27FC236}">
                <a16:creationId xmlns:a16="http://schemas.microsoft.com/office/drawing/2014/main" id="{9A1CABBF-24D1-4EC8-A9F0-0CE7D2EF9484}"/>
              </a:ext>
            </a:extLst>
          </p:cNvPr>
          <p:cNvSpPr>
            <a:spLocks noChangeShapeType="1"/>
          </p:cNvSpPr>
          <p:nvPr/>
        </p:nvSpPr>
        <p:spPr bwMode="auto">
          <a:xfrm flipH="1" flipV="1">
            <a:off x="5735639" y="2205039"/>
            <a:ext cx="1152525"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9229" name="Oval 15">
            <a:extLst>
              <a:ext uri="{FF2B5EF4-FFF2-40B4-BE49-F238E27FC236}">
                <a16:creationId xmlns:a16="http://schemas.microsoft.com/office/drawing/2014/main" id="{8EFC805D-23D1-4D76-B7F5-A4BCE9484ADB}"/>
              </a:ext>
            </a:extLst>
          </p:cNvPr>
          <p:cNvSpPr>
            <a:spLocks noChangeArrowheads="1"/>
          </p:cNvSpPr>
          <p:nvPr/>
        </p:nvSpPr>
        <p:spPr bwMode="auto">
          <a:xfrm>
            <a:off x="4872038" y="3716338"/>
            <a:ext cx="215900"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9230" name="Oval 16">
            <a:extLst>
              <a:ext uri="{FF2B5EF4-FFF2-40B4-BE49-F238E27FC236}">
                <a16:creationId xmlns:a16="http://schemas.microsoft.com/office/drawing/2014/main" id="{D00AED5D-9113-4044-963B-3DF4D549630E}"/>
              </a:ext>
            </a:extLst>
          </p:cNvPr>
          <p:cNvSpPr>
            <a:spLocks noChangeArrowheads="1"/>
          </p:cNvSpPr>
          <p:nvPr/>
        </p:nvSpPr>
        <p:spPr bwMode="auto">
          <a:xfrm>
            <a:off x="6743700" y="3716338"/>
            <a:ext cx="215900" cy="144462"/>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9231" name="Oval 18">
            <a:extLst>
              <a:ext uri="{FF2B5EF4-FFF2-40B4-BE49-F238E27FC236}">
                <a16:creationId xmlns:a16="http://schemas.microsoft.com/office/drawing/2014/main" id="{DF54BE3C-8FE5-4B4C-8CB3-A33917547FDD}"/>
              </a:ext>
            </a:extLst>
          </p:cNvPr>
          <p:cNvSpPr>
            <a:spLocks noChangeArrowheads="1"/>
          </p:cNvSpPr>
          <p:nvPr/>
        </p:nvSpPr>
        <p:spPr bwMode="auto">
          <a:xfrm>
            <a:off x="5591176" y="4652964"/>
            <a:ext cx="288925" cy="1428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
        <p:nvSpPr>
          <p:cNvPr id="9232" name="Oval 19">
            <a:extLst>
              <a:ext uri="{FF2B5EF4-FFF2-40B4-BE49-F238E27FC236}">
                <a16:creationId xmlns:a16="http://schemas.microsoft.com/office/drawing/2014/main" id="{AF7D34B9-B9D9-4E57-BAC1-504E13D4F78C}"/>
              </a:ext>
            </a:extLst>
          </p:cNvPr>
          <p:cNvSpPr>
            <a:spLocks noChangeArrowheads="1"/>
          </p:cNvSpPr>
          <p:nvPr/>
        </p:nvSpPr>
        <p:spPr bwMode="auto">
          <a:xfrm>
            <a:off x="5591176" y="2133601"/>
            <a:ext cx="288925" cy="142875"/>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9"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0"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41"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2"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43"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44"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45"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46"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47"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148"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149"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150"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9218" name="Rectangle 2">
            <a:extLst>
              <a:ext uri="{FF2B5EF4-FFF2-40B4-BE49-F238E27FC236}">
                <a16:creationId xmlns:a16="http://schemas.microsoft.com/office/drawing/2014/main" id="{FBE23BE7-62DA-4975-B548-843FFC1D8D24}"/>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Carré financier</a:t>
            </a:r>
          </a:p>
        </p:txBody>
      </p:sp>
      <p:sp>
        <p:nvSpPr>
          <p:cNvPr id="152"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54" name="Rectangle 153">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Rectangle 3">
            <a:extLst>
              <a:ext uri="{FF2B5EF4-FFF2-40B4-BE49-F238E27FC236}">
                <a16:creationId xmlns:a16="http://schemas.microsoft.com/office/drawing/2014/main" id="{C14A386C-6880-4F10-B5C1-C85728876383}"/>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pPr>
            <a:endParaRPr lang="fr-FR" altLang="fr-FR" sz="1400" b="1"/>
          </a:p>
          <a:p>
            <a:pPr eaLnBrk="1" hangingPunct="1">
              <a:lnSpc>
                <a:spcPct val="90000"/>
              </a:lnSpc>
            </a:pPr>
            <a:endParaRPr lang="fr-FR" altLang="fr-FR" sz="1400" b="1"/>
          </a:p>
          <a:p>
            <a:pPr eaLnBrk="1" hangingPunct="1">
              <a:lnSpc>
                <a:spcPct val="90000"/>
              </a:lnSpc>
              <a:buFontTx/>
              <a:buNone/>
            </a:pPr>
            <a:r>
              <a:rPr lang="fr-FR" altLang="fr-FR" sz="1400" b="1"/>
              <a:t>CROISSANCE :</a:t>
            </a:r>
          </a:p>
          <a:p>
            <a:pPr eaLnBrk="1" hangingPunct="1">
              <a:lnSpc>
                <a:spcPct val="90000"/>
              </a:lnSpc>
            </a:pPr>
            <a:r>
              <a:rPr lang="fr-FR" altLang="fr-FR" sz="1400" b="1"/>
              <a:t>Il s’agit de noter le rythme d’évolution de l’entreprise dans son activité. Le CA est souvent un indicateur majeur. On pourra également étudier la croissance des effectifs, des investissements, des parts de marché, des volumes de clients gagnés ou perdus, des volumes de commandes, des niveaux moyens de commande.</a:t>
            </a:r>
          </a:p>
          <a:p>
            <a:pPr eaLnBrk="1" hangingPunct="1">
              <a:lnSpc>
                <a:spcPct val="90000"/>
              </a:lnSpc>
            </a:pPr>
            <a:endParaRPr lang="fr-FR" altLang="fr-FR" sz="1400" b="1"/>
          </a:p>
          <a:p>
            <a:pPr eaLnBrk="1" hangingPunct="1">
              <a:lnSpc>
                <a:spcPct val="90000"/>
              </a:lnSpc>
              <a:buFontTx/>
              <a:buNone/>
            </a:pPr>
            <a:r>
              <a:rPr lang="fr-FR" altLang="fr-FR" sz="1400" b="1"/>
              <a:t>RENTABILITE :</a:t>
            </a:r>
          </a:p>
          <a:p>
            <a:pPr eaLnBrk="1" hangingPunct="1">
              <a:lnSpc>
                <a:spcPct val="90000"/>
              </a:lnSpc>
            </a:pPr>
            <a:r>
              <a:rPr lang="fr-FR" altLang="fr-FR" sz="1400" b="1"/>
              <a:t>C’est parfois l’unique ratio d’évaluation de l’entreprise. Il s’exprime souvent comme le rapport du résultat net comptable aux capitaux propres disponibles. Il représente le rendement du placement pour l’actionnaire et augure donc de sa fidélité future. On pourra également appréhender cette rentabilité par les marges unitaires sur chaque produit ou prestation, ou encore par la contribution des différents départements. On tentera d’évaluer le poids des charges fixes. </a:t>
            </a:r>
          </a:p>
        </p:txBody>
      </p:sp>
    </p:spTree>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5BE0789E-91A7-4246-978E-A17FE1BF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3C6C0BD2-8B3C-4042-B4EE-5DB7665A37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76" name="Freeform 27">
              <a:extLst>
                <a:ext uri="{FF2B5EF4-FFF2-40B4-BE49-F238E27FC236}">
                  <a16:creationId xmlns:a16="http://schemas.microsoft.com/office/drawing/2014/main" id="{5F53669F-C1E6-43B8-AC6F-B44CE56BF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77" name="Freeform 28">
              <a:extLst>
                <a:ext uri="{FF2B5EF4-FFF2-40B4-BE49-F238E27FC236}">
                  <a16:creationId xmlns:a16="http://schemas.microsoft.com/office/drawing/2014/main" id="{53966C25-DAEA-4318-8FBC-EC6FF8F5A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78" name="Freeform 29">
              <a:extLst>
                <a:ext uri="{FF2B5EF4-FFF2-40B4-BE49-F238E27FC236}">
                  <a16:creationId xmlns:a16="http://schemas.microsoft.com/office/drawing/2014/main" id="{ED6EA716-EAD4-4023-8673-0809A1E24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79" name="Freeform 30">
              <a:extLst>
                <a:ext uri="{FF2B5EF4-FFF2-40B4-BE49-F238E27FC236}">
                  <a16:creationId xmlns:a16="http://schemas.microsoft.com/office/drawing/2014/main" id="{84261748-EFC0-4729-A7BB-A88FDAF6FA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80" name="Freeform 31">
              <a:extLst>
                <a:ext uri="{FF2B5EF4-FFF2-40B4-BE49-F238E27FC236}">
                  <a16:creationId xmlns:a16="http://schemas.microsoft.com/office/drawing/2014/main" id="{2C14F808-CC69-494F-98AC-CB750416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81" name="Freeform 32">
              <a:extLst>
                <a:ext uri="{FF2B5EF4-FFF2-40B4-BE49-F238E27FC236}">
                  <a16:creationId xmlns:a16="http://schemas.microsoft.com/office/drawing/2014/main" id="{F1CA3607-84D0-4085-A363-796A17B1D7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82" name="Freeform 33">
              <a:extLst>
                <a:ext uri="{FF2B5EF4-FFF2-40B4-BE49-F238E27FC236}">
                  <a16:creationId xmlns:a16="http://schemas.microsoft.com/office/drawing/2014/main" id="{491E6160-2958-4A90-8B50-EDA182AABB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83" name="Freeform 34">
              <a:extLst>
                <a:ext uri="{FF2B5EF4-FFF2-40B4-BE49-F238E27FC236}">
                  <a16:creationId xmlns:a16="http://schemas.microsoft.com/office/drawing/2014/main" id="{559F6CB7-E057-499B-A859-360276989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84" name="Freeform 35">
              <a:extLst>
                <a:ext uri="{FF2B5EF4-FFF2-40B4-BE49-F238E27FC236}">
                  <a16:creationId xmlns:a16="http://schemas.microsoft.com/office/drawing/2014/main" id="{FF12353D-CF89-4D03-8075-C161824E2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85" name="Freeform 36">
              <a:extLst>
                <a:ext uri="{FF2B5EF4-FFF2-40B4-BE49-F238E27FC236}">
                  <a16:creationId xmlns:a16="http://schemas.microsoft.com/office/drawing/2014/main" id="{5B91C9D6-FAF2-445B-AF1B-43992602A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86" name="Freeform 37">
              <a:extLst>
                <a:ext uri="{FF2B5EF4-FFF2-40B4-BE49-F238E27FC236}">
                  <a16:creationId xmlns:a16="http://schemas.microsoft.com/office/drawing/2014/main" id="{570F7A1D-86B1-4AD1-B4A3-9AE2A52C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87" name="Freeform 38">
              <a:extLst>
                <a:ext uri="{FF2B5EF4-FFF2-40B4-BE49-F238E27FC236}">
                  <a16:creationId xmlns:a16="http://schemas.microsoft.com/office/drawing/2014/main" id="{52C6EBA8-95CC-4FE6-A8E4-3A6911E8A4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10242" name="Rectangle 2">
            <a:extLst>
              <a:ext uri="{FF2B5EF4-FFF2-40B4-BE49-F238E27FC236}">
                <a16:creationId xmlns:a16="http://schemas.microsoft.com/office/drawing/2014/main" id="{A0859FA1-34B2-4D94-A5A9-07549F85CE69}"/>
              </a:ext>
            </a:extLst>
          </p:cNvPr>
          <p:cNvSpPr>
            <a:spLocks noGrp="1" noChangeArrowheads="1"/>
          </p:cNvSpPr>
          <p:nvPr>
            <p:ph type="title"/>
          </p:nvPr>
        </p:nvSpPr>
        <p:spPr>
          <a:xfrm>
            <a:off x="1217056" y="1093380"/>
            <a:ext cx="3068182" cy="4671240"/>
          </a:xfrm>
        </p:spPr>
        <p:txBody>
          <a:bodyPr anchor="ctr">
            <a:normAutofit/>
          </a:bodyPr>
          <a:lstStyle/>
          <a:p>
            <a:pPr algn="r">
              <a:defRPr/>
            </a:pPr>
            <a:r>
              <a:rPr lang="fr-FR"/>
              <a:t>Carré financier</a:t>
            </a:r>
          </a:p>
        </p:txBody>
      </p:sp>
      <p:sp>
        <p:nvSpPr>
          <p:cNvPr id="89" name="Freeform 11">
            <a:extLst>
              <a:ext uri="{FF2B5EF4-FFF2-40B4-BE49-F238E27FC236}">
                <a16:creationId xmlns:a16="http://schemas.microsoft.com/office/drawing/2014/main" id="{15EDA122-4530-45D2-A70A-B1A967AAE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91" name="Rectangle 90">
            <a:extLst>
              <a:ext uri="{FF2B5EF4-FFF2-40B4-BE49-F238E27FC236}">
                <a16:creationId xmlns:a16="http://schemas.microsoft.com/office/drawing/2014/main" id="{9782F52E-0F94-4BFC-9F89-B054DDEAB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7" name="Rectangle 3">
            <a:extLst>
              <a:ext uri="{FF2B5EF4-FFF2-40B4-BE49-F238E27FC236}">
                <a16:creationId xmlns:a16="http://schemas.microsoft.com/office/drawing/2014/main" id="{85C61704-8B8F-42AF-9CB2-A234DE6C00D9}"/>
              </a:ext>
            </a:extLst>
          </p:cNvPr>
          <p:cNvSpPr>
            <a:spLocks noGrp="1" noChangeArrowheads="1"/>
          </p:cNvSpPr>
          <p:nvPr>
            <p:ph idx="1"/>
          </p:nvPr>
        </p:nvSpPr>
        <p:spPr>
          <a:xfrm>
            <a:off x="5285509" y="1093380"/>
            <a:ext cx="6219103" cy="4679250"/>
          </a:xfrm>
        </p:spPr>
        <p:txBody>
          <a:bodyPr anchor="ctr">
            <a:normAutofit/>
          </a:bodyPr>
          <a:lstStyle/>
          <a:p>
            <a:pPr eaLnBrk="1" hangingPunct="1">
              <a:lnSpc>
                <a:spcPct val="90000"/>
              </a:lnSpc>
              <a:buFontTx/>
              <a:buNone/>
            </a:pPr>
            <a:r>
              <a:rPr lang="fr-FR" altLang="fr-FR" sz="1500" b="1"/>
              <a:t>LIQUIDITE :</a:t>
            </a:r>
          </a:p>
          <a:p>
            <a:pPr eaLnBrk="1" hangingPunct="1">
              <a:lnSpc>
                <a:spcPct val="90000"/>
              </a:lnSpc>
            </a:pPr>
            <a:r>
              <a:rPr lang="fr-FR" altLang="fr-FR" sz="1500" b="1"/>
              <a:t>Il existe de nombreuses entreprises qui, malgré une activité en croissance et une bonne rentabilité, connaissent les pires difficultés à financer leur cycle d’exploitation. On étudiera donc ici le poids des stocks et les créances clients ainsi que la ressource fournisseur. On observera également l’évolution du fonds de roulement (pour vérifier notamment sa  corrélation avec l’évolution du CA).</a:t>
            </a:r>
          </a:p>
          <a:p>
            <a:pPr eaLnBrk="1" hangingPunct="1">
              <a:lnSpc>
                <a:spcPct val="90000"/>
              </a:lnSpc>
            </a:pPr>
            <a:endParaRPr lang="fr-FR" altLang="fr-FR" sz="1500" b="1"/>
          </a:p>
          <a:p>
            <a:pPr eaLnBrk="1" hangingPunct="1">
              <a:lnSpc>
                <a:spcPct val="90000"/>
              </a:lnSpc>
              <a:buFontTx/>
              <a:buNone/>
            </a:pPr>
            <a:r>
              <a:rPr lang="fr-FR" altLang="fr-FR" sz="1500" b="1"/>
              <a:t>ENDETTEMENT :</a:t>
            </a:r>
          </a:p>
          <a:p>
            <a:pPr eaLnBrk="1" hangingPunct="1">
              <a:lnSpc>
                <a:spcPct val="90000"/>
              </a:lnSpc>
            </a:pPr>
            <a:r>
              <a:rPr lang="fr-FR" altLang="fr-FR" sz="1500" b="1"/>
              <a:t>On dit souvent que l’on doit avoir à tout moment autant de capitaux propres que de dettes à long terme auprès d’établissements de crédit. Les PME-PMI n’attire pas forcément la confiance des banquiers, qui font souvent payer cher leurs prestations à de petites structures. On analysera notamment le rapport capitaux propres sur capitaux étrangers à long terme ainsi que le poids des charges financières dans le compte de résultat.</a:t>
            </a:r>
          </a:p>
          <a:p>
            <a:pPr eaLnBrk="1" hangingPunct="1">
              <a:lnSpc>
                <a:spcPct val="90000"/>
              </a:lnSpc>
              <a:buFontTx/>
              <a:buNone/>
            </a:pPr>
            <a:endParaRPr lang="fr-FR" altLang="fr-FR" sz="1500" b="1"/>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7</TotalTime>
  <Words>2170</Words>
  <Application>Microsoft Office PowerPoint</Application>
  <PresentationFormat>Grand écran</PresentationFormat>
  <Paragraphs>304</Paragraphs>
  <Slides>44</Slides>
  <Notes>0</Notes>
  <HiddenSlides>0</HiddenSlides>
  <MMClips>9</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44</vt:i4>
      </vt:variant>
    </vt:vector>
  </HeadingPairs>
  <TitlesOfParts>
    <vt:vector size="51" baseType="lpstr">
      <vt:lpstr>Arial</vt:lpstr>
      <vt:lpstr>Century Gothic</vt:lpstr>
      <vt:lpstr>Georgia</vt:lpstr>
      <vt:lpstr>Wingdings 2</vt:lpstr>
      <vt:lpstr>Wingdings 3</vt:lpstr>
      <vt:lpstr>Brin</vt:lpstr>
      <vt:lpstr>Diapositive</vt:lpstr>
      <vt:lpstr>STRATEGIE</vt:lpstr>
      <vt:lpstr>Chaîne de valeur</vt:lpstr>
      <vt:lpstr>Présentation PowerPoint</vt:lpstr>
      <vt:lpstr>Présentation PowerPoint</vt:lpstr>
      <vt:lpstr>Questions sur la chaîne de valeur </vt:lpstr>
      <vt:lpstr>Carré financier</vt:lpstr>
      <vt:lpstr>Carré financier</vt:lpstr>
      <vt:lpstr>Carré financier</vt:lpstr>
      <vt:lpstr>Carré financier</vt:lpstr>
      <vt:lpstr>Questions sur le carré financier</vt:lpstr>
      <vt:lpstr>Portefeuille d’activités</vt:lpstr>
      <vt:lpstr>Matrice McKinsey</vt:lpstr>
      <vt:lpstr>Matrice McKinsey</vt:lpstr>
      <vt:lpstr>Présentation PowerPoint</vt:lpstr>
      <vt:lpstr>Limites et questions sur le portefeuille d’activité</vt:lpstr>
      <vt:lpstr>Culture et structure</vt:lpstr>
      <vt:lpstr>Présentation PowerPoint</vt:lpstr>
      <vt:lpstr>Présentation PowerPoint</vt:lpstr>
      <vt:lpstr>Macro-environnement</vt:lpstr>
      <vt:lpstr>Les  4 environnements de l’entreprise</vt:lpstr>
      <vt:lpstr>Les  4 environnements de l’entreprise</vt:lpstr>
      <vt:lpstr>Présentation PowerPoint</vt:lpstr>
      <vt:lpstr>Rivalité élargie : 5 Forces de PORTER</vt:lpstr>
      <vt:lpstr>Présentation PowerPoint</vt:lpstr>
      <vt:lpstr>Rivalité élargie</vt:lpstr>
      <vt:lpstr>Rivalité élargie</vt:lpstr>
      <vt:lpstr>Rivalité élargie</vt:lpstr>
      <vt:lpstr>Profil concurrentiel</vt:lpstr>
      <vt:lpstr>Présentation PowerPoint</vt:lpstr>
      <vt:lpstr>Matrice de croissance</vt:lpstr>
      <vt:lpstr>Matrice de croissance</vt:lpstr>
      <vt:lpstr>Attractivités des marchés</vt:lpstr>
      <vt:lpstr>Attractivité du marché</vt:lpstr>
      <vt:lpstr>Caractéristique du produit</vt:lpstr>
      <vt:lpstr>Facteurs clés de succès : approche « Resource-Based »</vt:lpstr>
      <vt:lpstr>RBV</vt:lpstr>
      <vt:lpstr>Définitions actif, ressource, compétence…</vt:lpstr>
      <vt:lpstr>Présentation PowerPoint</vt:lpstr>
      <vt:lpstr>Présentation PowerPoint</vt:lpstr>
      <vt:lpstr>Présentation PowerPoint</vt:lpstr>
      <vt:lpstr>Stratégies génériques</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dc:title>
  <dc:creator>Lionel Maltese</dc:creator>
  <cp:lastModifiedBy>Lionel Maltese</cp:lastModifiedBy>
  <cp:revision>2</cp:revision>
  <dcterms:created xsi:type="dcterms:W3CDTF">2019-10-11T17:57:10Z</dcterms:created>
  <dcterms:modified xsi:type="dcterms:W3CDTF">2019-10-12T03:49:50Z</dcterms:modified>
</cp:coreProperties>
</file>