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03" r:id="rId3"/>
    <p:sldId id="304" r:id="rId4"/>
    <p:sldId id="305" r:id="rId5"/>
    <p:sldId id="306" r:id="rId6"/>
    <p:sldId id="307" r:id="rId7"/>
    <p:sldId id="308" r:id="rId8"/>
    <p:sldId id="309" r:id="rId9"/>
    <p:sldId id="318" r:id="rId10"/>
    <p:sldId id="319" r:id="rId11"/>
    <p:sldId id="320" r:id="rId12"/>
    <p:sldId id="321" r:id="rId13"/>
    <p:sldId id="322" r:id="rId14"/>
    <p:sldId id="323" r:id="rId15"/>
    <p:sldId id="311" r:id="rId16"/>
    <p:sldId id="312" r:id="rId17"/>
    <p:sldId id="310" r:id="rId18"/>
    <p:sldId id="259" r:id="rId19"/>
    <p:sldId id="258" r:id="rId20"/>
    <p:sldId id="260" r:id="rId21"/>
    <p:sldId id="261" r:id="rId22"/>
    <p:sldId id="270" r:id="rId23"/>
    <p:sldId id="293" r:id="rId24"/>
    <p:sldId id="268" r:id="rId25"/>
    <p:sldId id="272" r:id="rId26"/>
    <p:sldId id="282" r:id="rId27"/>
    <p:sldId id="301" r:id="rId28"/>
    <p:sldId id="313" r:id="rId29"/>
    <p:sldId id="317" r:id="rId30"/>
    <p:sldId id="283" r:id="rId31"/>
    <p:sldId id="263" r:id="rId32"/>
    <p:sldId id="285" r:id="rId33"/>
    <p:sldId id="264" r:id="rId34"/>
    <p:sldId id="265" r:id="rId35"/>
    <p:sldId id="273" r:id="rId36"/>
    <p:sldId id="278" r:id="rId37"/>
    <p:sldId id="314" r:id="rId38"/>
    <p:sldId id="315" r:id="rId39"/>
    <p:sldId id="279" r:id="rId40"/>
    <p:sldId id="280" r:id="rId41"/>
    <p:sldId id="281" r:id="rId42"/>
    <p:sldId id="286" r:id="rId43"/>
    <p:sldId id="294" r:id="rId44"/>
    <p:sldId id="295" r:id="rId45"/>
    <p:sldId id="296" r:id="rId46"/>
    <p:sldId id="297" r:id="rId47"/>
    <p:sldId id="298" r:id="rId48"/>
    <p:sldId id="300" r:id="rId49"/>
    <p:sldId id="316" r:id="rId50"/>
    <p:sldId id="324" r:id="rId51"/>
    <p:sldId id="325" r:id="rId52"/>
    <p:sldId id="326" r:id="rId53"/>
  </p:sldIdLst>
  <p:sldSz cx="9144000" cy="6858000" type="screen4x3"/>
  <p:notesSz cx="6854825" cy="9713913"/>
  <p:defaultTextStyle>
    <a:defPPr>
      <a:defRPr lang="en-GB"/>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chemeClr val="tx1"/>
        </a:solidFill>
        <a:latin typeface="Arial" panose="020B06040202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dawson" initials="P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24" autoAdjust="0"/>
  </p:normalViewPr>
  <p:slideViewPr>
    <p:cSldViewPr>
      <p:cViewPr varScale="1">
        <p:scale>
          <a:sx n="59" d="100"/>
          <a:sy n="59" d="100"/>
        </p:scale>
        <p:origin x="31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7-02-11T20:52:45.828" idx="1">
    <p:pos x="10" y="10"/>
    <p:text>
Refer back to the two cases studies considered in this lecture.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CEF2F46-4D19-4571-9CE4-B453236BE994}"/>
              </a:ext>
            </a:extLst>
          </p:cNvPr>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15363" name="Rectangle 3">
            <a:extLst>
              <a:ext uri="{FF2B5EF4-FFF2-40B4-BE49-F238E27FC236}">
                <a16:creationId xmlns:a16="http://schemas.microsoft.com/office/drawing/2014/main" id="{A2D5334C-E4A6-4DE3-9FB4-DDD17D610EAA}"/>
              </a:ext>
            </a:extLst>
          </p:cNvPr>
          <p:cNvSpPr>
            <a:spLocks noGrp="1" noChangeArrowheads="1"/>
          </p:cNvSpPr>
          <p:nvPr>
            <p:ph type="dt" sz="quarter" idx="1"/>
          </p:nvPr>
        </p:nvSpPr>
        <p:spPr bwMode="auto">
          <a:xfrm>
            <a:off x="3883025"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GB"/>
          </a:p>
        </p:txBody>
      </p:sp>
      <p:sp>
        <p:nvSpPr>
          <p:cNvPr id="15364" name="Rectangle 4">
            <a:extLst>
              <a:ext uri="{FF2B5EF4-FFF2-40B4-BE49-F238E27FC236}">
                <a16:creationId xmlns:a16="http://schemas.microsoft.com/office/drawing/2014/main" id="{5FA8A105-AC8E-4D6B-BDFF-7A8A08E93C49}"/>
              </a:ext>
            </a:extLst>
          </p:cNvPr>
          <p:cNvSpPr>
            <a:spLocks noGrp="1" noChangeArrowheads="1"/>
          </p:cNvSpPr>
          <p:nvPr>
            <p:ph type="ftr" sz="quarter" idx="2"/>
          </p:nvPr>
        </p:nvSpPr>
        <p:spPr bwMode="auto">
          <a:xfrm>
            <a:off x="0"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15365" name="Rectangle 5">
            <a:extLst>
              <a:ext uri="{FF2B5EF4-FFF2-40B4-BE49-F238E27FC236}">
                <a16:creationId xmlns:a16="http://schemas.microsoft.com/office/drawing/2014/main" id="{3610091E-3C1C-4D73-9515-927E889117DF}"/>
              </a:ext>
            </a:extLst>
          </p:cNvPr>
          <p:cNvSpPr>
            <a:spLocks noGrp="1" noChangeArrowheads="1"/>
          </p:cNvSpPr>
          <p:nvPr>
            <p:ph type="sldNum" sz="quarter" idx="3"/>
          </p:nvPr>
        </p:nvSpPr>
        <p:spPr bwMode="auto">
          <a:xfrm>
            <a:off x="3883025"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9EB43B86-3872-4227-8CA8-3C3F416927BB}" type="slidenum">
              <a:rPr lang="en-GB" altLang="en-US"/>
              <a:pPr>
                <a:defRPr/>
              </a:pPr>
              <a:t>‹N°›</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5D7A70B-5DBB-436E-877C-CFBA46F5918D}"/>
              </a:ext>
            </a:extLst>
          </p:cNvPr>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4099" name="Rectangle 3">
            <a:extLst>
              <a:ext uri="{FF2B5EF4-FFF2-40B4-BE49-F238E27FC236}">
                <a16:creationId xmlns:a16="http://schemas.microsoft.com/office/drawing/2014/main" id="{DB8FAA12-98C9-40AB-9D68-3B0C5ED627A0}"/>
              </a:ext>
            </a:extLst>
          </p:cNvPr>
          <p:cNvSpPr>
            <a:spLocks noGrp="1" noChangeArrowheads="1"/>
          </p:cNvSpPr>
          <p:nvPr>
            <p:ph type="dt" idx="1"/>
          </p:nvPr>
        </p:nvSpPr>
        <p:spPr bwMode="auto">
          <a:xfrm>
            <a:off x="3884613" y="0"/>
            <a:ext cx="2970212"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GB"/>
          </a:p>
        </p:txBody>
      </p:sp>
      <p:sp>
        <p:nvSpPr>
          <p:cNvPr id="2052" name="Rectangle 4">
            <a:extLst>
              <a:ext uri="{FF2B5EF4-FFF2-40B4-BE49-F238E27FC236}">
                <a16:creationId xmlns:a16="http://schemas.microsoft.com/office/drawing/2014/main" id="{4AC1AB2C-ED2E-43CD-8349-F43E2A0520E9}"/>
              </a:ext>
            </a:extLst>
          </p:cNvPr>
          <p:cNvSpPr>
            <a:spLocks noGrp="1" noRot="1" noChangeAspect="1" noChangeArrowheads="1" noTextEdit="1"/>
          </p:cNvSpPr>
          <p:nvPr>
            <p:ph type="sldImg" idx="2"/>
          </p:nvPr>
        </p:nvSpPr>
        <p:spPr bwMode="auto">
          <a:xfrm>
            <a:off x="998538" y="728663"/>
            <a:ext cx="4857750" cy="3643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ACC15F58-1016-4F37-A485-AA4097FAD7AA}"/>
              </a:ext>
            </a:extLst>
          </p:cNvPr>
          <p:cNvSpPr>
            <a:spLocks noGrp="1" noChangeArrowheads="1"/>
          </p:cNvSpPr>
          <p:nvPr>
            <p:ph type="body" sz="quarter" idx="3"/>
          </p:nvPr>
        </p:nvSpPr>
        <p:spPr bwMode="auto">
          <a:xfrm>
            <a:off x="914400" y="4614863"/>
            <a:ext cx="5026025" cy="4370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E4D140C9-FB1C-4702-BC36-8BAF03AFF11C}"/>
              </a:ext>
            </a:extLst>
          </p:cNvPr>
          <p:cNvSpPr>
            <a:spLocks noGrp="1" noChangeArrowheads="1"/>
          </p:cNvSpPr>
          <p:nvPr>
            <p:ph type="ftr" sz="quarter" idx="4"/>
          </p:nvPr>
        </p:nvSpPr>
        <p:spPr bwMode="auto">
          <a:xfrm>
            <a:off x="0" y="9228138"/>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4103" name="Rectangle 7">
            <a:extLst>
              <a:ext uri="{FF2B5EF4-FFF2-40B4-BE49-F238E27FC236}">
                <a16:creationId xmlns:a16="http://schemas.microsoft.com/office/drawing/2014/main" id="{5A4B5B0C-33B2-4B1D-94FA-5BF8BF1B5F59}"/>
              </a:ext>
            </a:extLst>
          </p:cNvPr>
          <p:cNvSpPr>
            <a:spLocks noGrp="1" noChangeArrowheads="1"/>
          </p:cNvSpPr>
          <p:nvPr>
            <p:ph type="sldNum" sz="quarter" idx="5"/>
          </p:nvPr>
        </p:nvSpPr>
        <p:spPr bwMode="auto">
          <a:xfrm>
            <a:off x="3884613" y="9228138"/>
            <a:ext cx="2970212"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CDAAD14B-D80A-43FA-9E5D-B0BC5514032B}" type="slidenum">
              <a:rPr lang="en-GB" altLang="en-US"/>
              <a:pPr>
                <a:defRPr/>
              </a:pPr>
              <a:t>‹N°›</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BD0D87A-0E63-4EE8-9CF9-41782F490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7E8F513-33B2-444F-87F3-9927967A8C20}" type="slidenum">
              <a:rPr lang="en-GB" altLang="en-US" smtClean="0"/>
              <a:pPr>
                <a:spcBef>
                  <a:spcPct val="0"/>
                </a:spcBef>
              </a:pPr>
              <a:t>1</a:t>
            </a:fld>
            <a:endParaRPr lang="en-GB" altLang="en-US"/>
          </a:p>
        </p:txBody>
      </p:sp>
      <p:sp>
        <p:nvSpPr>
          <p:cNvPr id="5123" name="Rectangle 2">
            <a:extLst>
              <a:ext uri="{FF2B5EF4-FFF2-40B4-BE49-F238E27FC236}">
                <a16:creationId xmlns:a16="http://schemas.microsoft.com/office/drawing/2014/main" id="{6BF52AA7-4E79-4877-B22A-45F68C9AED8E}"/>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534466A-54BB-47FF-AE53-1556ADC87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1E5E69C-89F9-4751-B2A0-D644B1695F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021E434-F13D-4C92-A098-66AB3A846877}" type="slidenum">
              <a:rPr lang="en-GB" altLang="en-US" smtClean="0"/>
              <a:pPr>
                <a:spcBef>
                  <a:spcPct val="0"/>
                </a:spcBef>
              </a:pPr>
              <a:t>17</a:t>
            </a:fld>
            <a:endParaRPr lang="en-GB" altLang="en-US"/>
          </a:p>
        </p:txBody>
      </p:sp>
      <p:sp>
        <p:nvSpPr>
          <p:cNvPr id="30723" name="Rectangle 2">
            <a:extLst>
              <a:ext uri="{FF2B5EF4-FFF2-40B4-BE49-F238E27FC236}">
                <a16:creationId xmlns:a16="http://schemas.microsoft.com/office/drawing/2014/main" id="{49E64183-FB6E-49F6-BC2A-72E2E5E9D09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60D6DD0-5997-469B-AEA6-90CA6ABB17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9D78F35-AD3A-4304-8F05-2C2C49FB2D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D6A8B0E-AFAC-45C5-A4D8-AECA253D1C37}" type="slidenum">
              <a:rPr lang="en-GB" altLang="en-US" smtClean="0"/>
              <a:pPr>
                <a:spcBef>
                  <a:spcPct val="0"/>
                </a:spcBef>
              </a:pPr>
              <a:t>18</a:t>
            </a:fld>
            <a:endParaRPr lang="en-GB" altLang="en-US"/>
          </a:p>
        </p:txBody>
      </p:sp>
      <p:sp>
        <p:nvSpPr>
          <p:cNvPr id="32771" name="Rectangle 2">
            <a:extLst>
              <a:ext uri="{FF2B5EF4-FFF2-40B4-BE49-F238E27FC236}">
                <a16:creationId xmlns:a16="http://schemas.microsoft.com/office/drawing/2014/main" id="{8B5430A4-D95F-430A-962F-8C7F84C6A79E}"/>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BA3DCD0-BDC7-4032-800C-642D745A82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998710A-CDE6-43A2-B336-489884FB99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61D6B93-916F-43CF-9251-DACB7D37F21C}" type="slidenum">
              <a:rPr lang="en-GB" altLang="en-US" smtClean="0"/>
              <a:pPr>
                <a:spcBef>
                  <a:spcPct val="0"/>
                </a:spcBef>
              </a:pPr>
              <a:t>19</a:t>
            </a:fld>
            <a:endParaRPr lang="en-GB" altLang="en-US"/>
          </a:p>
        </p:txBody>
      </p:sp>
      <p:sp>
        <p:nvSpPr>
          <p:cNvPr id="34819" name="Rectangle 2">
            <a:extLst>
              <a:ext uri="{FF2B5EF4-FFF2-40B4-BE49-F238E27FC236}">
                <a16:creationId xmlns:a16="http://schemas.microsoft.com/office/drawing/2014/main" id="{AD19CF0C-81EB-4511-9821-993A4750608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1C2CCBF-31D5-414A-AF9F-00B9A08CC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7B96F76-29FB-4D1B-A4D4-A4A3873841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14EDC3B-9A87-4ADF-8416-215BEA2BE81E}" type="slidenum">
              <a:rPr lang="en-GB" altLang="en-US" smtClean="0"/>
              <a:pPr>
                <a:spcBef>
                  <a:spcPct val="0"/>
                </a:spcBef>
              </a:pPr>
              <a:t>20</a:t>
            </a:fld>
            <a:endParaRPr lang="en-GB" altLang="en-US"/>
          </a:p>
        </p:txBody>
      </p:sp>
      <p:sp>
        <p:nvSpPr>
          <p:cNvPr id="36867" name="Rectangle 2">
            <a:extLst>
              <a:ext uri="{FF2B5EF4-FFF2-40B4-BE49-F238E27FC236}">
                <a16:creationId xmlns:a16="http://schemas.microsoft.com/office/drawing/2014/main" id="{CE92EFB6-9355-4A91-86EB-C893B59B959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25785CC8-B7C1-4F22-A7FC-852C9A48A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5488793-F853-4675-89F2-07F3DCA31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7CEF9C6-8832-4483-871B-8B9AB46E2158}" type="slidenum">
              <a:rPr lang="en-GB" altLang="en-US" smtClean="0"/>
              <a:pPr>
                <a:spcBef>
                  <a:spcPct val="0"/>
                </a:spcBef>
              </a:pPr>
              <a:t>21</a:t>
            </a:fld>
            <a:endParaRPr lang="en-GB" altLang="en-US"/>
          </a:p>
        </p:txBody>
      </p:sp>
      <p:sp>
        <p:nvSpPr>
          <p:cNvPr id="38915" name="Rectangle 2">
            <a:extLst>
              <a:ext uri="{FF2B5EF4-FFF2-40B4-BE49-F238E27FC236}">
                <a16:creationId xmlns:a16="http://schemas.microsoft.com/office/drawing/2014/main" id="{434B12CB-BA71-448F-A5B9-DC21B5C24A5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21D93B0-5A24-4A0C-BE45-FEB6AFE408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5C15285-372A-4A8D-8F38-A98D1A6AB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E34A2CB-F005-447A-9F60-AD4579B216F9}" type="slidenum">
              <a:rPr lang="en-GB" altLang="en-US" smtClean="0"/>
              <a:pPr>
                <a:spcBef>
                  <a:spcPct val="0"/>
                </a:spcBef>
              </a:pPr>
              <a:t>22</a:t>
            </a:fld>
            <a:endParaRPr lang="en-GB" altLang="en-US"/>
          </a:p>
        </p:txBody>
      </p:sp>
      <p:sp>
        <p:nvSpPr>
          <p:cNvPr id="40963" name="Rectangle 2">
            <a:extLst>
              <a:ext uri="{FF2B5EF4-FFF2-40B4-BE49-F238E27FC236}">
                <a16:creationId xmlns:a16="http://schemas.microsoft.com/office/drawing/2014/main" id="{2023DC05-DB20-4FA4-B619-F2FDE4D787E8}"/>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9985BC2-DA3D-4A65-9E75-524263538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A8427B0-7AFC-4B7C-993E-9896CBCCDC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9562090-B4B3-4731-90A1-AE8D4B8274CF}" type="slidenum">
              <a:rPr lang="en-GB" altLang="en-US" smtClean="0"/>
              <a:pPr>
                <a:spcBef>
                  <a:spcPct val="0"/>
                </a:spcBef>
              </a:pPr>
              <a:t>24</a:t>
            </a:fld>
            <a:endParaRPr lang="en-GB" altLang="en-US"/>
          </a:p>
        </p:txBody>
      </p:sp>
      <p:sp>
        <p:nvSpPr>
          <p:cNvPr id="44035" name="Rectangle 2">
            <a:extLst>
              <a:ext uri="{FF2B5EF4-FFF2-40B4-BE49-F238E27FC236}">
                <a16:creationId xmlns:a16="http://schemas.microsoft.com/office/drawing/2014/main" id="{B584D0DA-A240-4874-BA40-613D746121F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8B35280-51F1-4174-9935-7EAB4A7E6D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B1AA79D-EE27-45E1-9BFE-CBF06BDAFE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7421207-9DD8-4E0B-8243-BC81E938AAA3}" type="slidenum">
              <a:rPr lang="en-GB" altLang="en-US" smtClean="0"/>
              <a:pPr>
                <a:spcBef>
                  <a:spcPct val="0"/>
                </a:spcBef>
              </a:pPr>
              <a:t>25</a:t>
            </a:fld>
            <a:endParaRPr lang="en-GB" altLang="en-US"/>
          </a:p>
        </p:txBody>
      </p:sp>
      <p:sp>
        <p:nvSpPr>
          <p:cNvPr id="46083" name="Rectangle 2">
            <a:extLst>
              <a:ext uri="{FF2B5EF4-FFF2-40B4-BE49-F238E27FC236}">
                <a16:creationId xmlns:a16="http://schemas.microsoft.com/office/drawing/2014/main" id="{38E65152-11E1-49E0-8A31-1AC9A0CA9BA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B623CB8-29B1-4371-A64A-19223A958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F81934C8-85EC-4BF7-AB06-272D1E3369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BCDFD66-9CC1-45CF-A127-96FE0BC17AFD}" type="slidenum">
              <a:rPr lang="en-US" altLang="en-US" smtClean="0"/>
              <a:pPr>
                <a:spcBef>
                  <a:spcPct val="0"/>
                </a:spcBef>
              </a:pPr>
              <a:t>27</a:t>
            </a:fld>
            <a:endParaRPr lang="en-US" altLang="en-US"/>
          </a:p>
        </p:txBody>
      </p:sp>
      <p:sp>
        <p:nvSpPr>
          <p:cNvPr id="49155" name="Rectangle 2">
            <a:extLst>
              <a:ext uri="{FF2B5EF4-FFF2-40B4-BE49-F238E27FC236}">
                <a16:creationId xmlns:a16="http://schemas.microsoft.com/office/drawing/2014/main" id="{3C3533FB-C50A-42AC-BCE4-B63DEDE15BC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B0BF2B6-F1A0-438C-85F3-642F101FB4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4A1F026-32EA-4D42-9017-2EC47C400F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71D7FF4-3038-4064-9ACF-75B68E63340E}" type="slidenum">
              <a:rPr lang="en-GB" altLang="en-US" smtClean="0"/>
              <a:pPr>
                <a:spcBef>
                  <a:spcPct val="0"/>
                </a:spcBef>
              </a:pPr>
              <a:t>31</a:t>
            </a:fld>
            <a:endParaRPr lang="en-GB" altLang="en-US"/>
          </a:p>
        </p:txBody>
      </p:sp>
      <p:sp>
        <p:nvSpPr>
          <p:cNvPr id="54275" name="Rectangle 2">
            <a:extLst>
              <a:ext uri="{FF2B5EF4-FFF2-40B4-BE49-F238E27FC236}">
                <a16:creationId xmlns:a16="http://schemas.microsoft.com/office/drawing/2014/main" id="{7A606E9B-49CB-4446-A295-2F4C3C10DC7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5C5816D5-C852-4BCC-BDE2-22B0ED6288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9502D24-36A9-4E89-A409-63D945B894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351205F-0661-49FF-BD0B-CC122BB9070F}" type="slidenum">
              <a:rPr lang="en-GB" altLang="en-US" smtClean="0"/>
              <a:pPr>
                <a:spcBef>
                  <a:spcPct val="0"/>
                </a:spcBef>
              </a:pPr>
              <a:t>2</a:t>
            </a:fld>
            <a:endParaRPr lang="en-GB" altLang="en-US"/>
          </a:p>
        </p:txBody>
      </p:sp>
      <p:sp>
        <p:nvSpPr>
          <p:cNvPr id="7171" name="Rectangle 2">
            <a:extLst>
              <a:ext uri="{FF2B5EF4-FFF2-40B4-BE49-F238E27FC236}">
                <a16:creationId xmlns:a16="http://schemas.microsoft.com/office/drawing/2014/main" id="{EE2C3FC8-ED32-4BFF-8C1C-194DE689EA6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B99CC63-1091-4BC3-AA84-CBB0E303A8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ECAD7E16-8B9E-4E7B-81E7-8A4E2A113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6236E05-73B7-4233-B043-A679728A1934}" type="slidenum">
              <a:rPr lang="en-GB" altLang="en-US" smtClean="0"/>
              <a:pPr>
                <a:spcBef>
                  <a:spcPct val="0"/>
                </a:spcBef>
              </a:pPr>
              <a:t>33</a:t>
            </a:fld>
            <a:endParaRPr lang="en-GB" altLang="en-US"/>
          </a:p>
        </p:txBody>
      </p:sp>
      <p:sp>
        <p:nvSpPr>
          <p:cNvPr id="57347" name="Rectangle 2">
            <a:extLst>
              <a:ext uri="{FF2B5EF4-FFF2-40B4-BE49-F238E27FC236}">
                <a16:creationId xmlns:a16="http://schemas.microsoft.com/office/drawing/2014/main" id="{C78820EF-B0D0-4E87-A591-314D01713D0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00B31F1D-56EA-4A05-8916-39D9685B00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186E147-8FD3-453F-A2AC-7205AE87A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EF82814-76AE-441D-8F84-CE5188290885}" type="slidenum">
              <a:rPr lang="en-GB" altLang="en-US" smtClean="0"/>
              <a:pPr>
                <a:spcBef>
                  <a:spcPct val="0"/>
                </a:spcBef>
              </a:pPr>
              <a:t>34</a:t>
            </a:fld>
            <a:endParaRPr lang="en-GB" altLang="en-US"/>
          </a:p>
        </p:txBody>
      </p:sp>
      <p:sp>
        <p:nvSpPr>
          <p:cNvPr id="59395" name="Rectangle 2">
            <a:extLst>
              <a:ext uri="{FF2B5EF4-FFF2-40B4-BE49-F238E27FC236}">
                <a16:creationId xmlns:a16="http://schemas.microsoft.com/office/drawing/2014/main" id="{569F2719-372D-4DFF-83CB-0CA99B44FCDB}"/>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077EC17-8108-43F5-9467-ED1E32F18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92BB9BB-78F4-4E9A-B958-7589E57409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1FB927E-DDCF-4F8F-910F-EDC470A25DA9}" type="slidenum">
              <a:rPr lang="en-GB" altLang="en-US" smtClean="0"/>
              <a:pPr>
                <a:spcBef>
                  <a:spcPct val="0"/>
                </a:spcBef>
              </a:pPr>
              <a:t>35</a:t>
            </a:fld>
            <a:endParaRPr lang="en-GB" altLang="en-US"/>
          </a:p>
        </p:txBody>
      </p:sp>
      <p:sp>
        <p:nvSpPr>
          <p:cNvPr id="61443" name="Rectangle 2">
            <a:extLst>
              <a:ext uri="{FF2B5EF4-FFF2-40B4-BE49-F238E27FC236}">
                <a16:creationId xmlns:a16="http://schemas.microsoft.com/office/drawing/2014/main" id="{BC7A770E-4344-4E65-A4AE-8A6CA3F1C5C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7FC8FDB-7824-4EFD-B635-11425A7569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39E46D0-EA5F-4BF9-97DA-B4990ADD24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F925F74-159F-4542-AA2C-51B08A526A45}" type="slidenum">
              <a:rPr lang="en-GB" altLang="en-US" smtClean="0"/>
              <a:pPr>
                <a:spcBef>
                  <a:spcPct val="0"/>
                </a:spcBef>
              </a:pPr>
              <a:t>36</a:t>
            </a:fld>
            <a:endParaRPr lang="en-GB" altLang="en-US"/>
          </a:p>
        </p:txBody>
      </p:sp>
      <p:sp>
        <p:nvSpPr>
          <p:cNvPr id="63491" name="Rectangle 2">
            <a:extLst>
              <a:ext uri="{FF2B5EF4-FFF2-40B4-BE49-F238E27FC236}">
                <a16:creationId xmlns:a16="http://schemas.microsoft.com/office/drawing/2014/main" id="{EDBC6BD2-F80E-44F7-9CA8-3880166BAFD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A5D49A83-4236-4D51-B761-D0EBD93303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B47EDF0-EE16-4065-9924-5E9FA66397E3}"/>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7FC28324-E1F0-4439-BE5B-20696322AF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Amended utility of winning is weighted by p. Amended utility of losing  is weighted by 1-p. Attendance is positively related to E(U).</a:t>
            </a:r>
          </a:p>
        </p:txBody>
      </p:sp>
      <p:sp>
        <p:nvSpPr>
          <p:cNvPr id="71684" name="Slide Number Placeholder 3">
            <a:extLst>
              <a:ext uri="{FF2B5EF4-FFF2-40B4-BE49-F238E27FC236}">
                <a16:creationId xmlns:a16="http://schemas.microsoft.com/office/drawing/2014/main" id="{054F8E38-C900-460C-9AEB-5597217DBE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4314661-33A9-42A9-9F09-DBE3224C826B}" type="slidenum">
              <a:rPr lang="en-GB" altLang="en-US" smtClean="0"/>
              <a:pPr>
                <a:spcBef>
                  <a:spcPct val="0"/>
                </a:spcBef>
              </a:pPr>
              <a:t>43</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CFE0CA01-7E10-499B-B651-2566CFD503AE}"/>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D5B04E14-21C8-4E6F-AC41-98BB1EC0E1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Bigger effect of p on utility of losing compared to utility of winning.</a:t>
            </a:r>
          </a:p>
        </p:txBody>
      </p:sp>
      <p:sp>
        <p:nvSpPr>
          <p:cNvPr id="73732" name="Slide Number Placeholder 3">
            <a:extLst>
              <a:ext uri="{FF2B5EF4-FFF2-40B4-BE49-F238E27FC236}">
                <a16:creationId xmlns:a16="http://schemas.microsoft.com/office/drawing/2014/main" id="{E85CD5C7-845A-4CF9-9449-A9161EB69C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39E520B-83E6-4F83-B7D6-AE31A8EAC22A}" type="slidenum">
              <a:rPr lang="en-GB" altLang="en-US" smtClean="0"/>
              <a:pPr>
                <a:spcBef>
                  <a:spcPct val="0"/>
                </a:spcBef>
              </a:pPr>
              <a:t>44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E8FFC96-D0FB-42F6-BA3F-9B995C8EA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4F96C64-8252-48FA-90D3-D7E9BD50E189}" type="slidenum">
              <a:rPr lang="en-GB" altLang="en-US" smtClean="0"/>
              <a:pPr>
                <a:spcBef>
                  <a:spcPct val="0"/>
                </a:spcBef>
              </a:pPr>
              <a:t>3</a:t>
            </a:fld>
            <a:endParaRPr lang="en-GB" altLang="en-US"/>
          </a:p>
        </p:txBody>
      </p:sp>
      <p:sp>
        <p:nvSpPr>
          <p:cNvPr id="9219" name="Rectangle 2">
            <a:extLst>
              <a:ext uri="{FF2B5EF4-FFF2-40B4-BE49-F238E27FC236}">
                <a16:creationId xmlns:a16="http://schemas.microsoft.com/office/drawing/2014/main" id="{16A28D13-6D03-4857-91E1-23114F73A71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F2045F6-8AB8-46D4-94BE-7A93F6BAF1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DF69ADF-9BD5-4797-9547-95E4C41B8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ACF766F-DAF8-44BE-B5B3-B2411E1300BB}" type="slidenum">
              <a:rPr lang="en-GB" altLang="en-US" smtClean="0"/>
              <a:pPr>
                <a:spcBef>
                  <a:spcPct val="0"/>
                </a:spcBef>
              </a:pPr>
              <a:t>4</a:t>
            </a:fld>
            <a:endParaRPr lang="en-GB" altLang="en-US"/>
          </a:p>
        </p:txBody>
      </p:sp>
      <p:sp>
        <p:nvSpPr>
          <p:cNvPr id="11267" name="Rectangle 2">
            <a:extLst>
              <a:ext uri="{FF2B5EF4-FFF2-40B4-BE49-F238E27FC236}">
                <a16:creationId xmlns:a16="http://schemas.microsoft.com/office/drawing/2014/main" id="{830F8DCE-6ADF-4BAC-B51F-6FED3528CFD1}"/>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4425228-77AF-4D4E-AA85-C8F2B8770B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FBF920A-4DA7-4E2B-B789-2BB09AE66C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C99C16D-3434-4BE7-A7E7-3E76CBD97795}" type="slidenum">
              <a:rPr lang="en-GB" altLang="en-US" smtClean="0"/>
              <a:pPr>
                <a:spcBef>
                  <a:spcPct val="0"/>
                </a:spcBef>
              </a:pPr>
              <a:t>5</a:t>
            </a:fld>
            <a:endParaRPr lang="en-GB" altLang="en-US"/>
          </a:p>
        </p:txBody>
      </p:sp>
      <p:sp>
        <p:nvSpPr>
          <p:cNvPr id="13315" name="Rectangle 2">
            <a:extLst>
              <a:ext uri="{FF2B5EF4-FFF2-40B4-BE49-F238E27FC236}">
                <a16:creationId xmlns:a16="http://schemas.microsoft.com/office/drawing/2014/main" id="{79126B8C-AA0F-40DE-A2AA-1A2A32A8FF5B}"/>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95D0798-F5E3-4AEF-B0A7-81517E89E3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7AEA3DF-EDBF-4E00-9AE2-403B13A011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C0D93EE-E1A5-4A89-9012-00F2ECFCF41E}" type="slidenum">
              <a:rPr lang="en-GB" altLang="en-US" smtClean="0"/>
              <a:pPr>
                <a:spcBef>
                  <a:spcPct val="0"/>
                </a:spcBef>
              </a:pPr>
              <a:t>6</a:t>
            </a:fld>
            <a:endParaRPr lang="en-GB" altLang="en-US"/>
          </a:p>
        </p:txBody>
      </p:sp>
      <p:sp>
        <p:nvSpPr>
          <p:cNvPr id="15363" name="Rectangle 2">
            <a:extLst>
              <a:ext uri="{FF2B5EF4-FFF2-40B4-BE49-F238E27FC236}">
                <a16:creationId xmlns:a16="http://schemas.microsoft.com/office/drawing/2014/main" id="{34A88E88-36F2-458E-9D90-BCB2B79B6C06}"/>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39386DE-0F3F-40E3-BF99-1C8B41D0E2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5D07232-09AA-4BE2-8CDB-A5EC1E18B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069CBA0-57D5-4905-8FB5-26426AD6E7C9}" type="slidenum">
              <a:rPr lang="en-GB" altLang="en-US" smtClean="0"/>
              <a:pPr>
                <a:spcBef>
                  <a:spcPct val="0"/>
                </a:spcBef>
              </a:pPr>
              <a:t>7</a:t>
            </a:fld>
            <a:endParaRPr lang="en-GB" altLang="en-US"/>
          </a:p>
        </p:txBody>
      </p:sp>
      <p:sp>
        <p:nvSpPr>
          <p:cNvPr id="17411" name="Rectangle 2">
            <a:extLst>
              <a:ext uri="{FF2B5EF4-FFF2-40B4-BE49-F238E27FC236}">
                <a16:creationId xmlns:a16="http://schemas.microsoft.com/office/drawing/2014/main" id="{53523B3C-B9C8-4B6A-9657-C49812054B5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CB5D440-AC86-4AE4-ABFC-9B641B73BE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DE50D97-E5AF-431E-B0C6-E87ED0FE92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DC0167E-9A67-4C4F-B5A9-B29C601CE58B}" type="slidenum">
              <a:rPr lang="en-GB" altLang="en-US" smtClean="0"/>
              <a:pPr>
                <a:spcBef>
                  <a:spcPct val="0"/>
                </a:spcBef>
              </a:pPr>
              <a:t>8</a:t>
            </a:fld>
            <a:endParaRPr lang="en-GB" altLang="en-US"/>
          </a:p>
        </p:txBody>
      </p:sp>
      <p:sp>
        <p:nvSpPr>
          <p:cNvPr id="19459" name="Rectangle 2">
            <a:extLst>
              <a:ext uri="{FF2B5EF4-FFF2-40B4-BE49-F238E27FC236}">
                <a16:creationId xmlns:a16="http://schemas.microsoft.com/office/drawing/2014/main" id="{9EC6BBC2-C970-4EFB-9BF0-673CF8ACA5B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D591430-49B8-4905-9DD4-0ACCDE1DBF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334BF86-74C6-4079-81C6-615C98792B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42A433B-CECA-4A02-AF13-54CF0CC220C8}" type="slidenum">
              <a:rPr lang="en-GB" altLang="en-US" smtClean="0"/>
              <a:pPr>
                <a:spcBef>
                  <a:spcPct val="0"/>
                </a:spcBef>
              </a:pPr>
              <a:t>15</a:t>
            </a:fld>
            <a:endParaRPr lang="en-GB" altLang="en-US"/>
          </a:p>
        </p:txBody>
      </p:sp>
      <p:sp>
        <p:nvSpPr>
          <p:cNvPr id="27651" name="Rectangle 2">
            <a:extLst>
              <a:ext uri="{FF2B5EF4-FFF2-40B4-BE49-F238E27FC236}">
                <a16:creationId xmlns:a16="http://schemas.microsoft.com/office/drawing/2014/main" id="{4362197A-C47A-4274-930B-54CDE500543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886F3E8-E98D-46BF-AE0D-DC81D352B3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A9AA8160-7713-497E-B1E4-6771222CDB6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C7A7092-C3F5-4124-B74F-CF96547C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CB4A953-D343-43E5-B95B-4616B1BADE5A}"/>
              </a:ext>
            </a:extLst>
          </p:cNvPr>
          <p:cNvSpPr>
            <a:spLocks noGrp="1" noChangeArrowheads="1"/>
          </p:cNvSpPr>
          <p:nvPr>
            <p:ph type="sldNum" sz="quarter" idx="12"/>
          </p:nvPr>
        </p:nvSpPr>
        <p:spPr>
          <a:ln/>
        </p:spPr>
        <p:txBody>
          <a:bodyPr/>
          <a:lstStyle>
            <a:lvl1pPr>
              <a:defRPr/>
            </a:lvl1pPr>
          </a:lstStyle>
          <a:p>
            <a:pPr>
              <a:defRPr/>
            </a:pPr>
            <a:r>
              <a:rPr lang="en-GB" altLang="en-US"/>
              <a:t>4.</a:t>
            </a:r>
            <a:fld id="{8A31EC35-95AB-4D7F-A2CF-994A792A1B14}" type="slidenum">
              <a:rPr lang="en-GB" altLang="en-US"/>
              <a:pPr>
                <a:defRPr/>
              </a:pPr>
              <a:t>‹N°›</a:t>
            </a:fld>
            <a:endParaRPr lang="en-GB" altLang="en-US"/>
          </a:p>
        </p:txBody>
      </p:sp>
    </p:spTree>
    <p:extLst>
      <p:ext uri="{BB962C8B-B14F-4D97-AF65-F5344CB8AC3E}">
        <p14:creationId xmlns:p14="http://schemas.microsoft.com/office/powerpoint/2010/main" val="303183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BAC9A33-3175-46F7-AA7B-EDE771F39A6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6D8AEA8-E367-4432-B7A9-69C3AEEC5A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9A526BE-71C9-48CD-9283-BDC7174A7034}"/>
              </a:ext>
            </a:extLst>
          </p:cNvPr>
          <p:cNvSpPr>
            <a:spLocks noGrp="1" noChangeArrowheads="1"/>
          </p:cNvSpPr>
          <p:nvPr>
            <p:ph type="sldNum" sz="quarter" idx="12"/>
          </p:nvPr>
        </p:nvSpPr>
        <p:spPr>
          <a:ln/>
        </p:spPr>
        <p:txBody>
          <a:bodyPr/>
          <a:lstStyle>
            <a:lvl1pPr>
              <a:defRPr/>
            </a:lvl1pPr>
          </a:lstStyle>
          <a:p>
            <a:pPr>
              <a:defRPr/>
            </a:pPr>
            <a:r>
              <a:rPr lang="en-GB" altLang="en-US"/>
              <a:t>4.</a:t>
            </a:r>
            <a:fld id="{40240C01-3695-461B-A056-AE8FDF4F2B1E}" type="slidenum">
              <a:rPr lang="en-GB" altLang="en-US"/>
              <a:pPr>
                <a:defRPr/>
              </a:pPr>
              <a:t>‹N°›</a:t>
            </a:fld>
            <a:endParaRPr lang="en-GB" altLang="en-US"/>
          </a:p>
        </p:txBody>
      </p:sp>
    </p:spTree>
    <p:extLst>
      <p:ext uri="{BB962C8B-B14F-4D97-AF65-F5344CB8AC3E}">
        <p14:creationId xmlns:p14="http://schemas.microsoft.com/office/powerpoint/2010/main" val="418477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4EEC731-95C4-4791-A19D-1FA3800863D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2371EAC-951D-4C74-A5BC-096DE3EC44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7149C1F-9D33-4772-9D2F-CD44D658F99A}"/>
              </a:ext>
            </a:extLst>
          </p:cNvPr>
          <p:cNvSpPr>
            <a:spLocks noGrp="1" noChangeArrowheads="1"/>
          </p:cNvSpPr>
          <p:nvPr>
            <p:ph type="sldNum" sz="quarter" idx="12"/>
          </p:nvPr>
        </p:nvSpPr>
        <p:spPr>
          <a:ln/>
        </p:spPr>
        <p:txBody>
          <a:bodyPr/>
          <a:lstStyle>
            <a:lvl1pPr>
              <a:defRPr/>
            </a:lvl1pPr>
          </a:lstStyle>
          <a:p>
            <a:pPr>
              <a:defRPr/>
            </a:pPr>
            <a:r>
              <a:rPr lang="en-GB" altLang="en-US"/>
              <a:t>4.</a:t>
            </a:r>
            <a:fld id="{ABF2FBB4-0827-4921-9BE1-979C40DFE46E}" type="slidenum">
              <a:rPr lang="en-GB" altLang="en-US"/>
              <a:pPr>
                <a:defRPr/>
              </a:pPr>
              <a:t>‹N°›</a:t>
            </a:fld>
            <a:endParaRPr lang="en-GB" altLang="en-US"/>
          </a:p>
        </p:txBody>
      </p:sp>
    </p:spTree>
    <p:extLst>
      <p:ext uri="{BB962C8B-B14F-4D97-AF65-F5344CB8AC3E}">
        <p14:creationId xmlns:p14="http://schemas.microsoft.com/office/powerpoint/2010/main" val="28692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307CF23-398D-4BFC-BF56-69B0ACC1367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F6F5E8C-3836-4CBC-88B5-C08129B425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CFCB5AE-89D0-4289-9B9D-CEF09FA8DCDB}"/>
              </a:ext>
            </a:extLst>
          </p:cNvPr>
          <p:cNvSpPr>
            <a:spLocks noGrp="1" noChangeArrowheads="1"/>
          </p:cNvSpPr>
          <p:nvPr>
            <p:ph type="sldNum" sz="quarter" idx="12"/>
          </p:nvPr>
        </p:nvSpPr>
        <p:spPr>
          <a:ln/>
        </p:spPr>
        <p:txBody>
          <a:bodyPr/>
          <a:lstStyle>
            <a:lvl1pPr>
              <a:defRPr/>
            </a:lvl1pPr>
          </a:lstStyle>
          <a:p>
            <a:pPr>
              <a:defRPr/>
            </a:pPr>
            <a:r>
              <a:rPr lang="en-GB" altLang="en-US"/>
              <a:t>4.</a:t>
            </a:r>
            <a:fld id="{BC3994E6-3229-402C-806C-7105DCC70B27}" type="slidenum">
              <a:rPr lang="en-GB" altLang="en-US"/>
              <a:pPr>
                <a:defRPr/>
              </a:pPr>
              <a:t>‹N°›</a:t>
            </a:fld>
            <a:endParaRPr lang="en-GB" altLang="en-US"/>
          </a:p>
        </p:txBody>
      </p:sp>
    </p:spTree>
    <p:extLst>
      <p:ext uri="{BB962C8B-B14F-4D97-AF65-F5344CB8AC3E}">
        <p14:creationId xmlns:p14="http://schemas.microsoft.com/office/powerpoint/2010/main" val="300058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8530926-EE26-4642-B301-611BF4665F1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E182928-E7C5-4555-9E3E-51667B98325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9681794-B161-43EF-AF1D-D5CF278AC6EE}"/>
              </a:ext>
            </a:extLst>
          </p:cNvPr>
          <p:cNvSpPr>
            <a:spLocks noGrp="1" noChangeArrowheads="1"/>
          </p:cNvSpPr>
          <p:nvPr>
            <p:ph type="sldNum" sz="quarter" idx="12"/>
          </p:nvPr>
        </p:nvSpPr>
        <p:spPr>
          <a:ln/>
        </p:spPr>
        <p:txBody>
          <a:bodyPr/>
          <a:lstStyle>
            <a:lvl1pPr>
              <a:defRPr/>
            </a:lvl1pPr>
          </a:lstStyle>
          <a:p>
            <a:pPr>
              <a:defRPr/>
            </a:pPr>
            <a:r>
              <a:rPr lang="en-GB" altLang="en-US"/>
              <a:t>4.</a:t>
            </a:r>
            <a:fld id="{F2888619-EB8A-481A-A725-FFC05DB23FFF}" type="slidenum">
              <a:rPr lang="en-GB" altLang="en-US"/>
              <a:pPr>
                <a:defRPr/>
              </a:pPr>
              <a:t>‹N°›</a:t>
            </a:fld>
            <a:endParaRPr lang="en-GB" altLang="en-US"/>
          </a:p>
        </p:txBody>
      </p:sp>
    </p:spTree>
    <p:extLst>
      <p:ext uri="{BB962C8B-B14F-4D97-AF65-F5344CB8AC3E}">
        <p14:creationId xmlns:p14="http://schemas.microsoft.com/office/powerpoint/2010/main" val="64480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7C13CA0-2708-44AD-AB2B-750B2C75E54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7810907-6531-49AB-967A-48554152C10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E08BFDC-8237-4B13-B31A-BF83A79107AA}"/>
              </a:ext>
            </a:extLst>
          </p:cNvPr>
          <p:cNvSpPr>
            <a:spLocks noGrp="1" noChangeArrowheads="1"/>
          </p:cNvSpPr>
          <p:nvPr>
            <p:ph type="sldNum" sz="quarter" idx="12"/>
          </p:nvPr>
        </p:nvSpPr>
        <p:spPr>
          <a:ln/>
        </p:spPr>
        <p:txBody>
          <a:bodyPr/>
          <a:lstStyle>
            <a:lvl1pPr>
              <a:defRPr/>
            </a:lvl1pPr>
          </a:lstStyle>
          <a:p>
            <a:pPr>
              <a:defRPr/>
            </a:pPr>
            <a:r>
              <a:rPr lang="en-GB" altLang="en-US"/>
              <a:t>4.</a:t>
            </a:r>
            <a:fld id="{58A20B40-2E79-49E0-8279-FD9E379E2037}" type="slidenum">
              <a:rPr lang="en-GB" altLang="en-US"/>
              <a:pPr>
                <a:defRPr/>
              </a:pPr>
              <a:t>‹N°›</a:t>
            </a:fld>
            <a:endParaRPr lang="en-GB" altLang="en-US"/>
          </a:p>
        </p:txBody>
      </p:sp>
    </p:spTree>
    <p:extLst>
      <p:ext uri="{BB962C8B-B14F-4D97-AF65-F5344CB8AC3E}">
        <p14:creationId xmlns:p14="http://schemas.microsoft.com/office/powerpoint/2010/main" val="313893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0CF8673-A2AE-46EC-A2EF-9BAE7FA1CD0A}"/>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D9E7D600-6948-49F8-B60E-F13D40F6490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9B29868-38C0-4F52-A4DF-0AD6E14141FF}"/>
              </a:ext>
            </a:extLst>
          </p:cNvPr>
          <p:cNvSpPr>
            <a:spLocks noGrp="1" noChangeArrowheads="1"/>
          </p:cNvSpPr>
          <p:nvPr>
            <p:ph type="sldNum" sz="quarter" idx="12"/>
          </p:nvPr>
        </p:nvSpPr>
        <p:spPr>
          <a:ln/>
        </p:spPr>
        <p:txBody>
          <a:bodyPr/>
          <a:lstStyle>
            <a:lvl1pPr>
              <a:defRPr/>
            </a:lvl1pPr>
          </a:lstStyle>
          <a:p>
            <a:pPr>
              <a:defRPr/>
            </a:pPr>
            <a:r>
              <a:rPr lang="en-GB" altLang="en-US"/>
              <a:t>4.</a:t>
            </a:r>
            <a:fld id="{A04DB2FE-FDA8-4D05-A523-02BF294DCE70}" type="slidenum">
              <a:rPr lang="en-GB" altLang="en-US"/>
              <a:pPr>
                <a:defRPr/>
              </a:pPr>
              <a:t>‹N°›</a:t>
            </a:fld>
            <a:endParaRPr lang="en-GB" altLang="en-US"/>
          </a:p>
        </p:txBody>
      </p:sp>
    </p:spTree>
    <p:extLst>
      <p:ext uri="{BB962C8B-B14F-4D97-AF65-F5344CB8AC3E}">
        <p14:creationId xmlns:p14="http://schemas.microsoft.com/office/powerpoint/2010/main" val="177543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E963776-9716-4F3C-9187-3F19C3F52655}"/>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4A0BA1A5-24D4-45D4-A56C-2B009FA9438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59EFF11-0712-4E62-BE3F-18804AECB328}"/>
              </a:ext>
            </a:extLst>
          </p:cNvPr>
          <p:cNvSpPr>
            <a:spLocks noGrp="1" noChangeArrowheads="1"/>
          </p:cNvSpPr>
          <p:nvPr>
            <p:ph type="sldNum" sz="quarter" idx="12"/>
          </p:nvPr>
        </p:nvSpPr>
        <p:spPr>
          <a:ln/>
        </p:spPr>
        <p:txBody>
          <a:bodyPr/>
          <a:lstStyle>
            <a:lvl1pPr>
              <a:defRPr/>
            </a:lvl1pPr>
          </a:lstStyle>
          <a:p>
            <a:pPr>
              <a:defRPr/>
            </a:pPr>
            <a:r>
              <a:rPr lang="en-GB" altLang="en-US"/>
              <a:t>4.</a:t>
            </a:r>
            <a:fld id="{8033B92E-3513-4840-A8B3-ABD35370E1FB}" type="slidenum">
              <a:rPr lang="en-GB" altLang="en-US"/>
              <a:pPr>
                <a:defRPr/>
              </a:pPr>
              <a:t>‹N°›</a:t>
            </a:fld>
            <a:endParaRPr lang="en-GB" altLang="en-US"/>
          </a:p>
        </p:txBody>
      </p:sp>
    </p:spTree>
    <p:extLst>
      <p:ext uri="{BB962C8B-B14F-4D97-AF65-F5344CB8AC3E}">
        <p14:creationId xmlns:p14="http://schemas.microsoft.com/office/powerpoint/2010/main" val="87919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61E476-40FD-4D3A-BAFF-4FCA4F585CB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5E362022-A983-40F2-AB35-A3685D096BE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0FA8332-6DB6-49C0-B1DD-629FC32B7A4E}"/>
              </a:ext>
            </a:extLst>
          </p:cNvPr>
          <p:cNvSpPr>
            <a:spLocks noGrp="1" noChangeArrowheads="1"/>
          </p:cNvSpPr>
          <p:nvPr>
            <p:ph type="sldNum" sz="quarter" idx="12"/>
          </p:nvPr>
        </p:nvSpPr>
        <p:spPr>
          <a:ln/>
        </p:spPr>
        <p:txBody>
          <a:bodyPr/>
          <a:lstStyle>
            <a:lvl1pPr>
              <a:defRPr/>
            </a:lvl1pPr>
          </a:lstStyle>
          <a:p>
            <a:pPr>
              <a:defRPr/>
            </a:pPr>
            <a:r>
              <a:rPr lang="en-GB" altLang="en-US"/>
              <a:t>4.</a:t>
            </a:r>
            <a:fld id="{694C0818-E951-4019-AA22-809D9F8444E6}" type="slidenum">
              <a:rPr lang="en-GB" altLang="en-US"/>
              <a:pPr>
                <a:defRPr/>
              </a:pPr>
              <a:t>‹N°›</a:t>
            </a:fld>
            <a:endParaRPr lang="en-GB" altLang="en-US"/>
          </a:p>
        </p:txBody>
      </p:sp>
    </p:spTree>
    <p:extLst>
      <p:ext uri="{BB962C8B-B14F-4D97-AF65-F5344CB8AC3E}">
        <p14:creationId xmlns:p14="http://schemas.microsoft.com/office/powerpoint/2010/main" val="247556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4BEBF4-FF2D-4AC0-BBC2-804281EA26F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5A549642-F7CB-4E6E-B701-8AB47696755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BE52C49-1868-404F-AC10-20030EE4F5B6}"/>
              </a:ext>
            </a:extLst>
          </p:cNvPr>
          <p:cNvSpPr>
            <a:spLocks noGrp="1" noChangeArrowheads="1"/>
          </p:cNvSpPr>
          <p:nvPr>
            <p:ph type="sldNum" sz="quarter" idx="12"/>
          </p:nvPr>
        </p:nvSpPr>
        <p:spPr>
          <a:ln/>
        </p:spPr>
        <p:txBody>
          <a:bodyPr/>
          <a:lstStyle>
            <a:lvl1pPr>
              <a:defRPr/>
            </a:lvl1pPr>
          </a:lstStyle>
          <a:p>
            <a:pPr>
              <a:defRPr/>
            </a:pPr>
            <a:r>
              <a:rPr lang="en-GB" altLang="en-US"/>
              <a:t>4.</a:t>
            </a:r>
            <a:fld id="{B191995B-51E3-49F0-9508-F0291E6F22EC}" type="slidenum">
              <a:rPr lang="en-GB" altLang="en-US"/>
              <a:pPr>
                <a:defRPr/>
              </a:pPr>
              <a:t>‹N°›</a:t>
            </a:fld>
            <a:endParaRPr lang="en-GB" altLang="en-US"/>
          </a:p>
        </p:txBody>
      </p:sp>
    </p:spTree>
    <p:extLst>
      <p:ext uri="{BB962C8B-B14F-4D97-AF65-F5344CB8AC3E}">
        <p14:creationId xmlns:p14="http://schemas.microsoft.com/office/powerpoint/2010/main" val="121966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745018-C210-479E-BAD8-5758967CF30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BED1276-6693-4B1B-9210-BEE8435B10B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3B2BA9F-FE64-404C-962B-43387C51E8FA}"/>
              </a:ext>
            </a:extLst>
          </p:cNvPr>
          <p:cNvSpPr>
            <a:spLocks noGrp="1" noChangeArrowheads="1"/>
          </p:cNvSpPr>
          <p:nvPr>
            <p:ph type="sldNum" sz="quarter" idx="12"/>
          </p:nvPr>
        </p:nvSpPr>
        <p:spPr>
          <a:ln/>
        </p:spPr>
        <p:txBody>
          <a:bodyPr/>
          <a:lstStyle>
            <a:lvl1pPr>
              <a:defRPr/>
            </a:lvl1pPr>
          </a:lstStyle>
          <a:p>
            <a:pPr>
              <a:defRPr/>
            </a:pPr>
            <a:r>
              <a:rPr lang="en-GB" altLang="en-US"/>
              <a:t>4.</a:t>
            </a:r>
            <a:fld id="{69CF61A9-2DC8-40AB-9642-AB45F7B92681}" type="slidenum">
              <a:rPr lang="en-GB" altLang="en-US"/>
              <a:pPr>
                <a:defRPr/>
              </a:pPr>
              <a:t>‹N°›</a:t>
            </a:fld>
            <a:endParaRPr lang="en-GB" altLang="en-US"/>
          </a:p>
        </p:txBody>
      </p:sp>
    </p:spTree>
    <p:extLst>
      <p:ext uri="{BB962C8B-B14F-4D97-AF65-F5344CB8AC3E}">
        <p14:creationId xmlns:p14="http://schemas.microsoft.com/office/powerpoint/2010/main" val="33639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3EBEF1-DE93-47FC-9ED3-975C6290E85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60FA469-8C33-4ED6-B27D-81E6EFEB68F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37CFFD4B-CEBD-47C4-A03F-59454586E3A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p>
        </p:txBody>
      </p:sp>
      <p:sp>
        <p:nvSpPr>
          <p:cNvPr id="1029" name="Rectangle 5">
            <a:extLst>
              <a:ext uri="{FF2B5EF4-FFF2-40B4-BE49-F238E27FC236}">
                <a16:creationId xmlns:a16="http://schemas.microsoft.com/office/drawing/2014/main" id="{63CDAF21-B827-4E06-9DE3-5D289F989D2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p>
        </p:txBody>
      </p:sp>
      <p:sp>
        <p:nvSpPr>
          <p:cNvPr id="1030" name="Rectangle 6">
            <a:extLst>
              <a:ext uri="{FF2B5EF4-FFF2-40B4-BE49-F238E27FC236}">
                <a16:creationId xmlns:a16="http://schemas.microsoft.com/office/drawing/2014/main" id="{CA949B37-F43C-4F54-AAE7-59D94E240A71}"/>
              </a:ext>
            </a:extLst>
          </p:cNvPr>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r>
              <a:rPr lang="en-GB" altLang="en-US"/>
              <a:t>4.</a:t>
            </a:r>
            <a:fld id="{61DEF686-B2FE-4B1C-B73A-25C144A12265}" type="slidenum">
              <a:rPr lang="en-GB" altLang="en-US"/>
              <a:pPr>
                <a:defRPr/>
              </a:pPr>
              <a:t>‹N°›</a:t>
            </a:fld>
            <a:endParaRPr lang="en-GB" altLang="en-US"/>
          </a:p>
        </p:txBody>
      </p:sp>
      <p:pic>
        <p:nvPicPr>
          <p:cNvPr id="1031" name="Picture 7" descr="14_1">
            <a:extLst>
              <a:ext uri="{FF2B5EF4-FFF2-40B4-BE49-F238E27FC236}">
                <a16:creationId xmlns:a16="http://schemas.microsoft.com/office/drawing/2014/main" id="{279FF8E3-DDC3-4130-95F8-D4B1A0D0527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58200" y="15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5AAD26DD-DA8D-4EAB-97C2-933416AD6C8E}"/>
              </a:ext>
            </a:extLst>
          </p:cNvPr>
          <p:cNvSpPr txBox="1">
            <a:spLocks noChangeArrowheads="1"/>
          </p:cNvSpPr>
          <p:nvPr/>
        </p:nvSpPr>
        <p:spPr bwMode="auto">
          <a:xfrm>
            <a:off x="2514600" y="228600"/>
            <a:ext cx="5810250"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ECON 321 SPORTS ECONOMICS</a:t>
            </a:r>
            <a:endParaRPr lang="en-GB" altLang="en-US" sz="2800">
              <a:latin typeface="Arial" panose="020B0604020202020204" pitchFamily="34" charset="0"/>
            </a:endParaRPr>
          </a:p>
        </p:txBody>
      </p:sp>
      <p:sp>
        <p:nvSpPr>
          <p:cNvPr id="4099" name="Rectangle 3">
            <a:extLst>
              <a:ext uri="{FF2B5EF4-FFF2-40B4-BE49-F238E27FC236}">
                <a16:creationId xmlns:a16="http://schemas.microsoft.com/office/drawing/2014/main" id="{7F5CB6BF-387A-43E5-B724-7ABE1BA378A0}"/>
              </a:ext>
            </a:extLst>
          </p:cNvPr>
          <p:cNvSpPr>
            <a:spLocks noChangeArrowheads="1"/>
          </p:cNvSpPr>
          <p:nvPr/>
        </p:nvSpPr>
        <p:spPr bwMode="auto">
          <a:xfrm>
            <a:off x="228600" y="1066800"/>
            <a:ext cx="861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b="1">
                <a:latin typeface="Arial" panose="020B0604020202020204" pitchFamily="34" charset="0"/>
              </a:rPr>
              <a:t>		  WEEK 2</a:t>
            </a:r>
            <a:endParaRPr lang="en-GB" altLang="en-US" sz="2400">
              <a:latin typeface="Arial" panose="020B0604020202020204" pitchFamily="34" charset="0"/>
            </a:endParaRPr>
          </a:p>
          <a:p>
            <a:pPr eaLnBrk="1" hangingPunct="1">
              <a:spcBef>
                <a:spcPct val="0"/>
              </a:spcBef>
              <a:buFontTx/>
              <a:buNone/>
            </a:pPr>
            <a:endParaRPr lang="en-GB" altLang="en-US" sz="2400">
              <a:latin typeface="Arial" panose="020B0604020202020204" pitchFamily="34" charset="0"/>
            </a:endParaRPr>
          </a:p>
          <a:p>
            <a:pPr>
              <a:spcBef>
                <a:spcPct val="0"/>
              </a:spcBef>
              <a:buFontTx/>
              <a:buNone/>
            </a:pPr>
            <a:r>
              <a:rPr lang="en-GB" altLang="en-US" sz="2400" b="1">
                <a:latin typeface="Arial" panose="020B0604020202020204" pitchFamily="34" charset="0"/>
              </a:rPr>
              <a:t>Introduction</a:t>
            </a:r>
          </a:p>
          <a:p>
            <a:pPr>
              <a:spcBef>
                <a:spcPct val="0"/>
              </a:spcBef>
              <a:buFontTx/>
              <a:buNone/>
            </a:pPr>
            <a:r>
              <a:rPr lang="en-GB" altLang="en-US" sz="2400" b="1">
                <a:latin typeface="Arial" panose="020B0604020202020204" pitchFamily="34" charset="0"/>
              </a:rPr>
              <a:t>First Generation Studies</a:t>
            </a:r>
          </a:p>
          <a:p>
            <a:pPr>
              <a:spcBef>
                <a:spcPct val="0"/>
              </a:spcBef>
              <a:buFontTx/>
              <a:buNone/>
            </a:pPr>
            <a:r>
              <a:rPr lang="en-GB" altLang="en-US" sz="2400" b="1">
                <a:latin typeface="Arial" panose="020B0604020202020204" pitchFamily="34" charset="0"/>
              </a:rPr>
              <a:t>Second Generation Studies</a:t>
            </a:r>
          </a:p>
          <a:p>
            <a:pPr>
              <a:spcBef>
                <a:spcPct val="0"/>
              </a:spcBef>
              <a:buFontTx/>
              <a:buNone/>
            </a:pPr>
            <a:r>
              <a:rPr lang="en-GB" altLang="en-US" sz="2400" b="1">
                <a:latin typeface="Arial" panose="020B0604020202020204" pitchFamily="34" charset="0"/>
              </a:rPr>
              <a:t>Assessment of Economic Factors</a:t>
            </a:r>
          </a:p>
          <a:p>
            <a:pPr>
              <a:spcBef>
                <a:spcPct val="0"/>
              </a:spcBef>
              <a:buFontTx/>
              <a:buNone/>
            </a:pPr>
            <a:r>
              <a:rPr lang="en-GB" altLang="en-US" sz="2400" b="1">
                <a:latin typeface="Arial" panose="020B0604020202020204" pitchFamily="34" charset="0"/>
              </a:rPr>
              <a:t>Assessment of Sporting Quality Factors </a:t>
            </a:r>
          </a:p>
        </p:txBody>
      </p:sp>
      <p:sp>
        <p:nvSpPr>
          <p:cNvPr id="4100" name="Rectangle 5">
            <a:extLst>
              <a:ext uri="{FF2B5EF4-FFF2-40B4-BE49-F238E27FC236}">
                <a16:creationId xmlns:a16="http://schemas.microsoft.com/office/drawing/2014/main" id="{26AC4CE8-C3BF-4D05-A4C9-8F116C31F2AB}"/>
              </a:ext>
            </a:extLst>
          </p:cNvPr>
          <p:cNvSpPr>
            <a:spLocks noChangeArrowheads="1"/>
          </p:cNvSpPr>
          <p:nvPr/>
        </p:nvSpPr>
        <p:spPr bwMode="auto">
          <a:xfrm>
            <a:off x="0" y="3986213"/>
            <a:ext cx="9144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GB" altLang="en-US" sz="2000" b="1"/>
          </a:p>
          <a:p>
            <a:pPr>
              <a:spcBef>
                <a:spcPct val="0"/>
              </a:spcBef>
              <a:buFontTx/>
              <a:buNone/>
            </a:pPr>
            <a:r>
              <a:rPr lang="en-GB" altLang="en-US" sz="1400"/>
              <a:t> </a:t>
            </a:r>
            <a:endParaRPr lang="en-GB" altLang="en-US" sz="1000"/>
          </a:p>
          <a:p>
            <a:pPr>
              <a:spcBef>
                <a:spcPct val="0"/>
              </a:spcBef>
              <a:buFontTx/>
              <a:buNone/>
            </a:pPr>
            <a:endParaRPr lang="en-GB" altLang="en-US" sz="2400"/>
          </a:p>
        </p:txBody>
      </p:sp>
      <p:sp>
        <p:nvSpPr>
          <p:cNvPr id="4101" name="Rectangle 6">
            <a:extLst>
              <a:ext uri="{FF2B5EF4-FFF2-40B4-BE49-F238E27FC236}">
                <a16:creationId xmlns:a16="http://schemas.microsoft.com/office/drawing/2014/main" id="{4DBA804F-D5E0-4133-B8C5-58005519967C}"/>
              </a:ext>
            </a:extLst>
          </p:cNvPr>
          <p:cNvSpPr>
            <a:spLocks noChangeArrowheads="1"/>
          </p:cNvSpPr>
          <p:nvPr/>
        </p:nvSpPr>
        <p:spPr bwMode="auto">
          <a:xfrm>
            <a:off x="0" y="3581400"/>
            <a:ext cx="9144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34B31DF5-EA48-4784-819F-679162BCD6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1A6946D1-4FC9-43AC-8150-141859F51243}" type="slidenum">
              <a:rPr lang="en-GB" altLang="en-US" sz="1400" smtClean="0"/>
              <a:pPr>
                <a:spcBef>
                  <a:spcPct val="0"/>
                </a:spcBef>
                <a:buFontTx/>
                <a:buNone/>
              </a:pPr>
              <a:t>10</a:t>
            </a:fld>
            <a:endParaRPr lang="en-GB" altLang="en-US" sz="1400"/>
          </a:p>
        </p:txBody>
      </p:sp>
      <p:pic>
        <p:nvPicPr>
          <p:cNvPr id="21507" name="Picture 2">
            <a:extLst>
              <a:ext uri="{FF2B5EF4-FFF2-40B4-BE49-F238E27FC236}">
                <a16:creationId xmlns:a16="http://schemas.microsoft.com/office/drawing/2014/main" id="{6FE3E7AA-1B34-4D44-A1B0-6982163509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42925"/>
            <a:ext cx="91440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a:extLst>
              <a:ext uri="{FF2B5EF4-FFF2-40B4-BE49-F238E27FC236}">
                <a16:creationId xmlns:a16="http://schemas.microsoft.com/office/drawing/2014/main" id="{D7CE6394-C217-4F06-B868-38EEB7387D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3D61786D-9182-4C3A-8F39-912BCB85FD47}" type="slidenum">
              <a:rPr lang="en-GB" altLang="en-US" sz="1400" smtClean="0"/>
              <a:pPr>
                <a:spcBef>
                  <a:spcPct val="0"/>
                </a:spcBef>
                <a:buFontTx/>
                <a:buNone/>
              </a:pPr>
              <a:t>11</a:t>
            </a:fld>
            <a:endParaRPr lang="en-GB" altLang="en-US" sz="1400"/>
          </a:p>
        </p:txBody>
      </p:sp>
      <p:pic>
        <p:nvPicPr>
          <p:cNvPr id="22531" name="Picture 2">
            <a:extLst>
              <a:ext uri="{FF2B5EF4-FFF2-40B4-BE49-F238E27FC236}">
                <a16:creationId xmlns:a16="http://schemas.microsoft.com/office/drawing/2014/main" id="{98F7274D-07D7-44F0-B880-9B6C41D39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3225"/>
            <a:ext cx="91440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FF602E42-D982-4FCD-B905-30D51D1703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86E01244-054E-4961-839F-91C40C624AD0}" type="slidenum">
              <a:rPr lang="en-GB" altLang="en-US" sz="1400" smtClean="0"/>
              <a:pPr>
                <a:spcBef>
                  <a:spcPct val="0"/>
                </a:spcBef>
                <a:buFontTx/>
                <a:buNone/>
              </a:pPr>
              <a:t>12</a:t>
            </a:fld>
            <a:endParaRPr lang="en-GB" altLang="en-US" sz="1400"/>
          </a:p>
        </p:txBody>
      </p:sp>
      <p:pic>
        <p:nvPicPr>
          <p:cNvPr id="23555" name="Picture 2">
            <a:extLst>
              <a:ext uri="{FF2B5EF4-FFF2-40B4-BE49-F238E27FC236}">
                <a16:creationId xmlns:a16="http://schemas.microsoft.com/office/drawing/2014/main" id="{1F60486E-196F-4348-8473-7D52D1C36C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68438"/>
            <a:ext cx="9144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a:extLst>
              <a:ext uri="{FF2B5EF4-FFF2-40B4-BE49-F238E27FC236}">
                <a16:creationId xmlns:a16="http://schemas.microsoft.com/office/drawing/2014/main" id="{6E8046C4-3CAB-4996-BC3E-0B0FBD38B2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3BE6A397-8592-4045-B0EE-EF6C40CBC102}" type="slidenum">
              <a:rPr lang="en-GB" altLang="en-US" sz="1400" smtClean="0"/>
              <a:pPr>
                <a:spcBef>
                  <a:spcPct val="0"/>
                </a:spcBef>
                <a:buFontTx/>
                <a:buNone/>
              </a:pPr>
              <a:t>13</a:t>
            </a:fld>
            <a:endParaRPr lang="en-GB" altLang="en-US" sz="1400"/>
          </a:p>
        </p:txBody>
      </p:sp>
      <p:pic>
        <p:nvPicPr>
          <p:cNvPr id="24579" name="Picture 2">
            <a:extLst>
              <a:ext uri="{FF2B5EF4-FFF2-40B4-BE49-F238E27FC236}">
                <a16:creationId xmlns:a16="http://schemas.microsoft.com/office/drawing/2014/main" id="{F800A8EA-C82F-4DD7-9AB3-5CA00C6E45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938"/>
            <a:ext cx="9144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A9B130A1-DF07-4C72-8079-25F1BE0087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09616479-ADBA-44C1-A132-8DFC2EAA27DB}" type="slidenum">
              <a:rPr lang="en-GB" altLang="en-US" sz="1400" smtClean="0"/>
              <a:pPr>
                <a:spcBef>
                  <a:spcPct val="0"/>
                </a:spcBef>
                <a:buFontTx/>
                <a:buNone/>
              </a:pPr>
              <a:t>14</a:t>
            </a:fld>
            <a:endParaRPr lang="en-GB" altLang="en-US" sz="1400"/>
          </a:p>
        </p:txBody>
      </p:sp>
      <p:pic>
        <p:nvPicPr>
          <p:cNvPr id="25603" name="Picture 2">
            <a:extLst>
              <a:ext uri="{FF2B5EF4-FFF2-40B4-BE49-F238E27FC236}">
                <a16:creationId xmlns:a16="http://schemas.microsoft.com/office/drawing/2014/main" id="{C7FF8F5A-CA7C-447F-A787-F37EDEC803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381125"/>
            <a:ext cx="84391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A685EAD-1218-468F-8732-13E9A9ECF2A8}"/>
              </a:ext>
            </a:extLst>
          </p:cNvPr>
          <p:cNvSpPr txBox="1">
            <a:spLocks noChangeArrowheads="1"/>
          </p:cNvSpPr>
          <p:nvPr/>
        </p:nvSpPr>
        <p:spPr bwMode="auto">
          <a:xfrm>
            <a:off x="2514600" y="304800"/>
            <a:ext cx="4041775" cy="954088"/>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Attendance Demand:</a:t>
            </a:r>
          </a:p>
          <a:p>
            <a:pPr>
              <a:spcBef>
                <a:spcPct val="0"/>
              </a:spcBef>
              <a:buFontTx/>
              <a:buNone/>
            </a:pPr>
            <a:r>
              <a:rPr lang="en-GB" altLang="en-US" sz="2800" b="1">
                <a:latin typeface="Arial" panose="020B0604020202020204" pitchFamily="34" charset="0"/>
              </a:rPr>
              <a:t>Methodological Issues</a:t>
            </a:r>
            <a:endParaRPr lang="en-GB" altLang="en-US" sz="2800">
              <a:latin typeface="Arial" panose="020B0604020202020204" pitchFamily="34" charset="0"/>
            </a:endParaRPr>
          </a:p>
        </p:txBody>
      </p:sp>
      <p:sp>
        <p:nvSpPr>
          <p:cNvPr id="26627" name="Text Box 3">
            <a:extLst>
              <a:ext uri="{FF2B5EF4-FFF2-40B4-BE49-F238E27FC236}">
                <a16:creationId xmlns:a16="http://schemas.microsoft.com/office/drawing/2014/main" id="{625D17CB-0BB3-4CC7-991F-345156D66B8A}"/>
              </a:ext>
            </a:extLst>
          </p:cNvPr>
          <p:cNvSpPr txBox="1">
            <a:spLocks noChangeArrowheads="1"/>
          </p:cNvSpPr>
          <p:nvPr/>
        </p:nvSpPr>
        <p:spPr bwMode="auto">
          <a:xfrm>
            <a:off x="593725" y="1792288"/>
            <a:ext cx="7631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altLang="en-US" sz="2400">
                <a:latin typeface="Arial" panose="020B0604020202020204" pitchFamily="34" charset="0"/>
              </a:rPr>
              <a:t> Measuring Quantity</a:t>
            </a:r>
          </a:p>
          <a:p>
            <a:pPr eaLnBrk="1" hangingPunct="1">
              <a:spcBef>
                <a:spcPct val="0"/>
              </a:spcBef>
              <a:buFontTx/>
              <a:buNone/>
            </a:pPr>
            <a:r>
              <a:rPr lang="en-GB" altLang="en-US" sz="2000">
                <a:latin typeface="Arial" panose="020B0604020202020204" pitchFamily="34" charset="0"/>
              </a:rPr>
              <a:t>	- distinction between standing and seated accommodation</a:t>
            </a:r>
          </a:p>
          <a:p>
            <a:pPr eaLnBrk="1" hangingPunct="1">
              <a:spcBef>
                <a:spcPct val="0"/>
              </a:spcBef>
              <a:buFontTx/>
              <a:buNone/>
            </a:pPr>
            <a:r>
              <a:rPr lang="en-GB" altLang="en-US" sz="2000">
                <a:latin typeface="Arial" panose="020B0604020202020204" pitchFamily="34" charset="0"/>
              </a:rPr>
              <a:t>	- capacity constraints</a:t>
            </a:r>
          </a:p>
          <a:p>
            <a:pPr eaLnBrk="1" hangingPunct="1">
              <a:spcBef>
                <a:spcPct val="0"/>
              </a:spcBef>
              <a:buFontTx/>
              <a:buNone/>
            </a:pPr>
            <a:r>
              <a:rPr lang="en-GB" altLang="en-US" sz="2000">
                <a:latin typeface="Arial" panose="020B0604020202020204" pitchFamily="34" charset="0"/>
              </a:rPr>
              <a:t>	- demand for sport on TV – how / should it be included?</a:t>
            </a:r>
          </a:p>
        </p:txBody>
      </p:sp>
      <p:sp>
        <p:nvSpPr>
          <p:cNvPr id="26628" name="Text Box 4">
            <a:extLst>
              <a:ext uri="{FF2B5EF4-FFF2-40B4-BE49-F238E27FC236}">
                <a16:creationId xmlns:a16="http://schemas.microsoft.com/office/drawing/2014/main" id="{96B8DCF0-3AE9-4281-BC48-85A2FB09CB62}"/>
              </a:ext>
            </a:extLst>
          </p:cNvPr>
          <p:cNvSpPr txBox="1">
            <a:spLocks noChangeArrowheads="1"/>
          </p:cNvSpPr>
          <p:nvPr/>
        </p:nvSpPr>
        <p:spPr bwMode="auto">
          <a:xfrm>
            <a:off x="593725" y="3621088"/>
            <a:ext cx="6257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altLang="en-US" sz="2400">
                <a:latin typeface="Arial" panose="020B0604020202020204" pitchFamily="34" charset="0"/>
              </a:rPr>
              <a:t> Measuring Price and Income</a:t>
            </a:r>
          </a:p>
          <a:p>
            <a:pPr lvl="2" eaLnBrk="1" hangingPunct="1">
              <a:spcBef>
                <a:spcPct val="0"/>
              </a:spcBef>
              <a:buFontTx/>
              <a:buChar char="-"/>
            </a:pPr>
            <a:r>
              <a:rPr lang="en-GB" altLang="en-US" sz="2000">
                <a:latin typeface="Arial" panose="020B0604020202020204" pitchFamily="34" charset="0"/>
              </a:rPr>
              <a:t> price (match ticket and other ancilliary costs)</a:t>
            </a:r>
          </a:p>
          <a:p>
            <a:pPr lvl="2" eaLnBrk="1" hangingPunct="1">
              <a:spcBef>
                <a:spcPct val="0"/>
              </a:spcBef>
              <a:buFontTx/>
              <a:buChar char="-"/>
            </a:pPr>
            <a:r>
              <a:rPr lang="en-GB" altLang="en-US" sz="2000">
                <a:latin typeface="Arial" panose="020B0604020202020204" pitchFamily="34" charset="0"/>
              </a:rPr>
              <a:t> measuring average income</a:t>
            </a:r>
          </a:p>
        </p:txBody>
      </p:sp>
      <p:sp>
        <p:nvSpPr>
          <p:cNvPr id="26629" name="Text Box 5">
            <a:extLst>
              <a:ext uri="{FF2B5EF4-FFF2-40B4-BE49-F238E27FC236}">
                <a16:creationId xmlns:a16="http://schemas.microsoft.com/office/drawing/2014/main" id="{48241FC9-0973-4A10-A1A8-95E83E72E12C}"/>
              </a:ext>
            </a:extLst>
          </p:cNvPr>
          <p:cNvSpPr txBox="1">
            <a:spLocks noChangeArrowheads="1"/>
          </p:cNvSpPr>
          <p:nvPr/>
        </p:nvSpPr>
        <p:spPr bwMode="auto">
          <a:xfrm>
            <a:off x="669925" y="5068888"/>
            <a:ext cx="81899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altLang="en-US" sz="2400">
                <a:latin typeface="Arial" panose="020B0604020202020204" pitchFamily="34" charset="0"/>
              </a:rPr>
              <a:t> Incorporating the appropriate mix of quality characteristics</a:t>
            </a:r>
          </a:p>
          <a:p>
            <a:pPr eaLnBrk="1" hangingPunct="1">
              <a:spcBef>
                <a:spcPct val="0"/>
              </a:spcBef>
              <a:buFontTx/>
              <a:buNone/>
            </a:pPr>
            <a:r>
              <a:rPr lang="en-GB" altLang="en-US" sz="2000">
                <a:latin typeface="Arial" panose="020B0604020202020204" pitchFamily="34" charset="0"/>
              </a:rPr>
              <a:t>	- indexing absolute team quality</a:t>
            </a:r>
          </a:p>
          <a:p>
            <a:pPr eaLnBrk="1" hangingPunct="1">
              <a:spcBef>
                <a:spcPct val="0"/>
              </a:spcBef>
              <a:buFontTx/>
              <a:buNone/>
            </a:pPr>
            <a:r>
              <a:rPr lang="en-GB" altLang="en-US" sz="2000">
                <a:latin typeface="Arial" panose="020B0604020202020204" pitchFamily="34" charset="0"/>
              </a:rPr>
              <a:t>	- measuring uncertainty of outcome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4F77D4E-A963-484C-969F-F5A744F1B683}"/>
              </a:ext>
            </a:extLst>
          </p:cNvPr>
          <p:cNvSpPr>
            <a:spLocks noGrp="1"/>
          </p:cNvSpPr>
          <p:nvPr>
            <p:ph type="title"/>
          </p:nvPr>
        </p:nvSpPr>
        <p:spPr/>
        <p:txBody>
          <a:bodyPr/>
          <a:lstStyle/>
          <a:p>
            <a:r>
              <a:rPr lang="en-GB" altLang="en-US"/>
              <a:t>Ticket prices</a:t>
            </a:r>
          </a:p>
        </p:txBody>
      </p:sp>
      <p:sp>
        <p:nvSpPr>
          <p:cNvPr id="28675" name="Content Placeholder 2">
            <a:extLst>
              <a:ext uri="{FF2B5EF4-FFF2-40B4-BE49-F238E27FC236}">
                <a16:creationId xmlns:a16="http://schemas.microsoft.com/office/drawing/2014/main" id="{09860C8A-8813-4F36-A6F8-BC5C9AADDEA0}"/>
              </a:ext>
            </a:extLst>
          </p:cNvPr>
          <p:cNvSpPr>
            <a:spLocks noGrp="1"/>
          </p:cNvSpPr>
          <p:nvPr>
            <p:ph idx="1"/>
          </p:nvPr>
        </p:nvSpPr>
        <p:spPr/>
        <p:txBody>
          <a:bodyPr/>
          <a:lstStyle/>
          <a:p>
            <a:r>
              <a:rPr lang="en-GB" altLang="en-US"/>
              <a:t>Average seat price? Representative price?</a:t>
            </a:r>
          </a:p>
          <a:p>
            <a:r>
              <a:rPr lang="en-GB" altLang="en-US"/>
              <a:t>Gate revenues/attendance = average revenue</a:t>
            </a:r>
          </a:p>
          <a:p>
            <a:r>
              <a:rPr lang="en-GB" altLang="en-US"/>
              <a:t>If we include ticket price then it may be wrongly measured and also might be </a:t>
            </a:r>
            <a:r>
              <a:rPr lang="en-GB" altLang="en-US" b="1" i="1"/>
              <a:t>endogenous</a:t>
            </a:r>
            <a:endParaRPr lang="en-GB" altLang="en-US"/>
          </a:p>
          <a:p>
            <a:r>
              <a:rPr lang="en-GB" altLang="en-US"/>
              <a:t>Ignore price altogether and package under ‘unobservables’ using </a:t>
            </a:r>
            <a:r>
              <a:rPr lang="en-GB" altLang="en-US" b="1" i="1"/>
              <a:t>team fixed effects</a:t>
            </a:r>
          </a:p>
          <a:p>
            <a:endParaRPr lang="en-GB" altLang="en-US"/>
          </a:p>
          <a:p>
            <a:endParaRPr lang="en-GB" altLang="en-US"/>
          </a:p>
        </p:txBody>
      </p:sp>
      <p:sp>
        <p:nvSpPr>
          <p:cNvPr id="28676" name="Slide Number Placeholder 3">
            <a:extLst>
              <a:ext uri="{FF2B5EF4-FFF2-40B4-BE49-F238E27FC236}">
                <a16:creationId xmlns:a16="http://schemas.microsoft.com/office/drawing/2014/main" id="{DD702858-8E3C-42BF-8549-4ED62D8AC1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B6095209-4447-4184-BD42-3C7C2374E4BB}" type="slidenum">
              <a:rPr lang="en-GB" altLang="en-US" sz="1400" smtClean="0"/>
              <a:pPr>
                <a:spcBef>
                  <a:spcPct val="0"/>
                </a:spcBef>
                <a:buFontTx/>
                <a:buNone/>
              </a:pPr>
              <a:t>16</a:t>
            </a:fld>
            <a:endParaRPr lang="en-GB"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840CAE38-57B7-40F9-8773-C0E3B32979F3}"/>
              </a:ext>
            </a:extLst>
          </p:cNvPr>
          <p:cNvSpPr txBox="1">
            <a:spLocks noChangeArrowheads="1"/>
          </p:cNvSpPr>
          <p:nvPr/>
        </p:nvSpPr>
        <p:spPr bwMode="auto">
          <a:xfrm>
            <a:off x="2438400" y="304800"/>
            <a:ext cx="4271963" cy="569913"/>
          </a:xfrm>
          <a:prstGeom prst="rect">
            <a:avLst/>
          </a:prstGeom>
          <a:noFill/>
          <a:ln w="508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Uncertainty of Outcome</a:t>
            </a:r>
            <a:endParaRPr lang="en-GB" altLang="en-US" sz="2800">
              <a:latin typeface="Arial" panose="020B0604020202020204" pitchFamily="34" charset="0"/>
            </a:endParaRPr>
          </a:p>
        </p:txBody>
      </p:sp>
      <p:sp>
        <p:nvSpPr>
          <p:cNvPr id="29699" name="Text Box 4">
            <a:extLst>
              <a:ext uri="{FF2B5EF4-FFF2-40B4-BE49-F238E27FC236}">
                <a16:creationId xmlns:a16="http://schemas.microsoft.com/office/drawing/2014/main" id="{EBC4FB5A-57F0-4AA4-9234-DF7F15DAB089}"/>
              </a:ext>
            </a:extLst>
          </p:cNvPr>
          <p:cNvSpPr txBox="1">
            <a:spLocks noChangeArrowheads="1"/>
          </p:cNvSpPr>
          <p:nvPr/>
        </p:nvSpPr>
        <p:spPr bwMode="auto">
          <a:xfrm>
            <a:off x="304800" y="1143000"/>
            <a:ext cx="84582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altLang="en-US" sz="2400">
                <a:latin typeface="Arial" panose="020B0604020202020204" pitchFamily="34" charset="0"/>
              </a:rPr>
              <a:t> Uncertainty of </a:t>
            </a:r>
            <a:r>
              <a:rPr lang="en-GB" altLang="en-US" sz="2400" u="sng">
                <a:latin typeface="Arial" panose="020B0604020202020204" pitchFamily="34" charset="0"/>
              </a:rPr>
              <a:t>match</a:t>
            </a:r>
            <a:r>
              <a:rPr lang="en-GB" altLang="en-US" sz="2400">
                <a:latin typeface="Arial" panose="020B0604020202020204" pitchFamily="34" charset="0"/>
              </a:rPr>
              <a:t> outcome (short-run uncertainty)</a:t>
            </a:r>
          </a:p>
          <a:p>
            <a:pPr eaLnBrk="1" hangingPunct="1">
              <a:spcBef>
                <a:spcPct val="0"/>
              </a:spcBef>
            </a:pPr>
            <a:endParaRPr lang="en-GB" altLang="en-US" sz="2400">
              <a:latin typeface="Arial" panose="020B0604020202020204" pitchFamily="34" charset="0"/>
            </a:endParaRPr>
          </a:p>
          <a:p>
            <a:pPr lvl="2" eaLnBrk="1" hangingPunct="1">
              <a:spcBef>
                <a:spcPct val="0"/>
              </a:spcBef>
              <a:buFontTx/>
              <a:buNone/>
            </a:pPr>
            <a:r>
              <a:rPr lang="en-GB" altLang="en-US" sz="2000">
                <a:latin typeface="Arial" panose="020B0604020202020204" pitchFamily="34" charset="0"/>
              </a:rPr>
              <a:t>- Predictability of the individual match</a:t>
            </a:r>
          </a:p>
          <a:p>
            <a:pPr eaLnBrk="1" hangingPunct="1">
              <a:spcBef>
                <a:spcPct val="0"/>
              </a:spcBef>
              <a:buFontTx/>
              <a:buNone/>
            </a:pPr>
            <a:r>
              <a:rPr lang="en-GB" altLang="en-US" sz="2000">
                <a:latin typeface="Arial" panose="020B0604020202020204" pitchFamily="34" charset="0"/>
              </a:rPr>
              <a:t>	- p(1-p) where p = probability of the home team winning.</a:t>
            </a:r>
          </a:p>
          <a:p>
            <a:pPr eaLnBrk="1" hangingPunct="1">
              <a:spcBef>
                <a:spcPct val="0"/>
              </a:spcBef>
              <a:buFontTx/>
              <a:buNone/>
            </a:pPr>
            <a:r>
              <a:rPr lang="en-GB" altLang="en-US" sz="2000">
                <a:latin typeface="Arial" panose="020B0604020202020204" pitchFamily="34" charset="0"/>
              </a:rPr>
              <a:t>	Therefore maximised when p = 0.5.</a:t>
            </a:r>
          </a:p>
          <a:p>
            <a:pPr eaLnBrk="1" hangingPunct="1">
              <a:spcBef>
                <a:spcPct val="0"/>
              </a:spcBef>
              <a:buFontTx/>
              <a:buNone/>
            </a:pPr>
            <a:r>
              <a:rPr lang="en-GB" altLang="en-US" sz="2000">
                <a:latin typeface="Arial" panose="020B0604020202020204" pitchFamily="34" charset="0"/>
              </a:rPr>
              <a:t>	-Consider measures derived from the betting market</a:t>
            </a:r>
          </a:p>
          <a:p>
            <a:pPr eaLnBrk="1" hangingPunct="1">
              <a:spcBef>
                <a:spcPct val="0"/>
              </a:spcBef>
            </a:pPr>
            <a:endParaRPr lang="en-GB" altLang="en-US" sz="2000">
              <a:latin typeface="Arial" panose="020B0604020202020204" pitchFamily="34" charset="0"/>
            </a:endParaRPr>
          </a:p>
          <a:p>
            <a:pPr eaLnBrk="1" hangingPunct="1">
              <a:spcBef>
                <a:spcPct val="0"/>
              </a:spcBef>
            </a:pPr>
            <a:r>
              <a:rPr lang="en-GB" altLang="en-US" sz="2400">
                <a:latin typeface="Arial" panose="020B0604020202020204" pitchFamily="34" charset="0"/>
              </a:rPr>
              <a:t> Uncertainty of </a:t>
            </a:r>
            <a:r>
              <a:rPr lang="en-GB" altLang="en-US" sz="2400" u="sng">
                <a:latin typeface="Arial" panose="020B0604020202020204" pitchFamily="34" charset="0"/>
              </a:rPr>
              <a:t>seasonal</a:t>
            </a:r>
            <a:r>
              <a:rPr lang="en-GB" altLang="en-US" sz="2400">
                <a:latin typeface="Arial" panose="020B0604020202020204" pitchFamily="34" charset="0"/>
              </a:rPr>
              <a:t> outcome (medium-run uncertainty)</a:t>
            </a:r>
          </a:p>
          <a:p>
            <a:pPr eaLnBrk="1" hangingPunct="1">
              <a:spcBef>
                <a:spcPct val="0"/>
              </a:spcBef>
            </a:pPr>
            <a:endParaRPr lang="en-GB" altLang="en-US" sz="24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	- Uncertainty over the eventual champions</a:t>
            </a:r>
          </a:p>
          <a:p>
            <a:pPr eaLnBrk="1" hangingPunct="1">
              <a:spcBef>
                <a:spcPct val="0"/>
              </a:spcBef>
              <a:buFontTx/>
              <a:buNone/>
            </a:pPr>
            <a:r>
              <a:rPr lang="en-GB" altLang="en-US" sz="2000">
                <a:latin typeface="Arial" panose="020B0604020202020204" pitchFamily="34" charset="0"/>
              </a:rPr>
              <a:t>	- Number of teams in contention</a:t>
            </a:r>
          </a:p>
          <a:p>
            <a:pPr eaLnBrk="1" hangingPunct="1">
              <a:spcBef>
                <a:spcPct val="0"/>
              </a:spcBef>
              <a:buFontTx/>
              <a:buNone/>
            </a:pPr>
            <a:endParaRPr lang="en-GB" altLang="en-US" sz="2400">
              <a:latin typeface="Arial" panose="020B0604020202020204" pitchFamily="34" charset="0"/>
            </a:endParaRPr>
          </a:p>
          <a:p>
            <a:pPr eaLnBrk="1" hangingPunct="1">
              <a:spcBef>
                <a:spcPct val="0"/>
              </a:spcBef>
            </a:pPr>
            <a:r>
              <a:rPr lang="en-GB" altLang="en-US" sz="2400">
                <a:latin typeface="Arial" panose="020B0604020202020204" pitchFamily="34" charset="0"/>
              </a:rPr>
              <a:t> Absence of long-run domination (long-run uncertainty)</a:t>
            </a:r>
          </a:p>
          <a:p>
            <a:pPr eaLnBrk="1" hangingPunct="1">
              <a:spcBef>
                <a:spcPct val="0"/>
              </a:spcBef>
              <a:buFontTx/>
              <a:buNone/>
            </a:pPr>
            <a:endParaRPr lang="en-GB" altLang="en-US" sz="2400">
              <a:latin typeface="Arial" panose="020B0604020202020204" pitchFamily="34" charset="0"/>
            </a:endParaRP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Supporters of less successful clubs will lose interest</a:t>
            </a:r>
          </a:p>
          <a:p>
            <a:pPr eaLnBrk="1" hangingPunct="1">
              <a:spcBef>
                <a:spcPct val="0"/>
              </a:spcBef>
              <a:buFontTx/>
              <a:buNone/>
            </a:pPr>
            <a:r>
              <a:rPr lang="en-GB" altLang="en-US" sz="2000">
                <a:latin typeface="Arial" panose="020B0604020202020204" pitchFamily="34" charset="0"/>
              </a:rPr>
              <a:t>  	- Supporters of successful clubs will lose interest </a:t>
            </a:r>
            <a:endParaRPr lang="en-GB" altLang="en-US" sz="24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24ECC312-561E-4264-B33B-61A4D8934ED1}"/>
              </a:ext>
            </a:extLst>
          </p:cNvPr>
          <p:cNvSpPr txBox="1">
            <a:spLocks noChangeArrowheads="1"/>
          </p:cNvSpPr>
          <p:nvPr/>
        </p:nvSpPr>
        <p:spPr bwMode="auto">
          <a:xfrm>
            <a:off x="1676400" y="304800"/>
            <a:ext cx="4878388"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Second Generation Studies</a:t>
            </a:r>
            <a:endParaRPr lang="en-GB" altLang="en-US" sz="2800">
              <a:latin typeface="Arial" panose="020B0604020202020204" pitchFamily="34" charset="0"/>
            </a:endParaRPr>
          </a:p>
        </p:txBody>
      </p:sp>
      <p:sp>
        <p:nvSpPr>
          <p:cNvPr id="31747" name="Text Box 3">
            <a:extLst>
              <a:ext uri="{FF2B5EF4-FFF2-40B4-BE49-F238E27FC236}">
                <a16:creationId xmlns:a16="http://schemas.microsoft.com/office/drawing/2014/main" id="{039D4EA5-AAB2-4C57-B8CF-596AE940E5FD}"/>
              </a:ext>
            </a:extLst>
          </p:cNvPr>
          <p:cNvSpPr txBox="1">
            <a:spLocks noChangeArrowheads="1"/>
          </p:cNvSpPr>
          <p:nvPr/>
        </p:nvSpPr>
        <p:spPr bwMode="auto">
          <a:xfrm>
            <a:off x="304800" y="1143000"/>
            <a:ext cx="85105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solidFill>
                  <a:srgbClr val="FF0000"/>
                </a:solidFill>
                <a:latin typeface="Arial" panose="020B0604020202020204" pitchFamily="34" charset="0"/>
              </a:rPr>
              <a:t>The first generation studies can be characterised as follows:</a:t>
            </a:r>
          </a:p>
          <a:p>
            <a:pPr eaLnBrk="1" hangingPunct="1">
              <a:spcBef>
                <a:spcPct val="0"/>
              </a:spcBef>
              <a:buFontTx/>
              <a:buNone/>
            </a:pPr>
            <a:endParaRPr lang="en-GB" altLang="en-US" sz="2400">
              <a:solidFill>
                <a:srgbClr val="FF0000"/>
              </a:solidFill>
              <a:latin typeface="Arial" panose="020B0604020202020204" pitchFamily="34" charset="0"/>
            </a:endParaRPr>
          </a:p>
          <a:p>
            <a:pPr eaLnBrk="1" hangingPunct="1">
              <a:spcBef>
                <a:spcPct val="0"/>
              </a:spcBef>
            </a:pPr>
            <a:r>
              <a:rPr lang="en-GB" altLang="en-US" sz="2400">
                <a:latin typeface="Arial" panose="020B0604020202020204" pitchFamily="34" charset="0"/>
              </a:rPr>
              <a:t> Cross-sectional, pooled (e.g. Jennett) </a:t>
            </a:r>
          </a:p>
          <a:p>
            <a:pPr eaLnBrk="1" hangingPunct="1">
              <a:spcBef>
                <a:spcPct val="0"/>
              </a:spcBef>
              <a:buFontTx/>
              <a:buNone/>
            </a:pPr>
            <a:r>
              <a:rPr lang="en-GB" altLang="en-US" sz="2400">
                <a:latin typeface="Arial" panose="020B0604020202020204" pitchFamily="34" charset="0"/>
              </a:rPr>
              <a:t>  or time-series (Bird, 1982)</a:t>
            </a:r>
          </a:p>
          <a:p>
            <a:pPr eaLnBrk="1" hangingPunct="1">
              <a:spcBef>
                <a:spcPct val="0"/>
              </a:spcBef>
              <a:buFontTx/>
              <a:buNone/>
            </a:pPr>
            <a:endParaRPr lang="en-GB" altLang="en-US" sz="2400">
              <a:latin typeface="Arial" panose="020B0604020202020204" pitchFamily="34" charset="0"/>
            </a:endParaRPr>
          </a:p>
          <a:p>
            <a:pPr eaLnBrk="1" hangingPunct="1">
              <a:spcBef>
                <a:spcPct val="0"/>
              </a:spcBef>
            </a:pPr>
            <a:r>
              <a:rPr lang="en-GB" altLang="en-US" sz="2400">
                <a:latin typeface="Arial" panose="020B0604020202020204" pitchFamily="34" charset="0"/>
              </a:rPr>
              <a:t> Primary determinants: economic and uncertainty of outcome</a:t>
            </a:r>
          </a:p>
          <a:p>
            <a:pPr eaLnBrk="1" hangingPunct="1">
              <a:spcBef>
                <a:spcPct val="0"/>
              </a:spcBef>
            </a:pPr>
            <a:endParaRPr lang="en-GB" altLang="en-US" sz="2400">
              <a:latin typeface="Arial" panose="020B0604020202020204" pitchFamily="34" charset="0"/>
            </a:endParaRPr>
          </a:p>
        </p:txBody>
      </p:sp>
      <p:sp>
        <p:nvSpPr>
          <p:cNvPr id="31748" name="Text Box 4">
            <a:extLst>
              <a:ext uri="{FF2B5EF4-FFF2-40B4-BE49-F238E27FC236}">
                <a16:creationId xmlns:a16="http://schemas.microsoft.com/office/drawing/2014/main" id="{E031D10D-E114-4EB0-8B70-8F2B00F110BE}"/>
              </a:ext>
            </a:extLst>
          </p:cNvPr>
          <p:cNvSpPr txBox="1">
            <a:spLocks noChangeArrowheads="1"/>
          </p:cNvSpPr>
          <p:nvPr/>
        </p:nvSpPr>
        <p:spPr bwMode="auto">
          <a:xfrm>
            <a:off x="323850" y="3789363"/>
            <a:ext cx="81041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solidFill>
                  <a:srgbClr val="FF0000"/>
                </a:solidFill>
                <a:latin typeface="Arial" panose="020B0604020202020204" pitchFamily="34" charset="0"/>
              </a:rPr>
              <a:t>Since 1990 a second generation of studies has developed:</a:t>
            </a:r>
          </a:p>
          <a:p>
            <a:pPr eaLnBrk="1" hangingPunct="1">
              <a:spcBef>
                <a:spcPct val="0"/>
              </a:spcBef>
              <a:buFontTx/>
              <a:buNone/>
            </a:pPr>
            <a:endParaRPr lang="en-GB" altLang="en-US" sz="2400">
              <a:latin typeface="Arial" panose="020B0604020202020204" pitchFamily="34" charset="0"/>
            </a:endParaRPr>
          </a:p>
          <a:p>
            <a:pPr eaLnBrk="1" hangingPunct="1">
              <a:spcBef>
                <a:spcPct val="0"/>
              </a:spcBef>
            </a:pPr>
            <a:r>
              <a:rPr lang="en-GB" altLang="en-US" sz="2400">
                <a:latin typeface="Arial" panose="020B0604020202020204" pitchFamily="34" charset="0"/>
              </a:rPr>
              <a:t> Wider range of explanatory variables;</a:t>
            </a:r>
          </a:p>
          <a:p>
            <a:pPr eaLnBrk="1" hangingPunct="1">
              <a:spcBef>
                <a:spcPct val="0"/>
              </a:spcBef>
            </a:pPr>
            <a:endParaRPr lang="en-GB" altLang="en-US" sz="2400">
              <a:latin typeface="Arial" panose="020B0604020202020204" pitchFamily="34" charset="0"/>
            </a:endParaRPr>
          </a:p>
          <a:p>
            <a:pPr eaLnBrk="1" hangingPunct="1">
              <a:spcBef>
                <a:spcPct val="0"/>
              </a:spcBef>
            </a:pPr>
            <a:r>
              <a:rPr lang="en-GB" altLang="en-US" sz="2400">
                <a:latin typeface="Arial" panose="020B0604020202020204" pitchFamily="34" charset="0"/>
              </a:rPr>
              <a:t> greater use of panel data;</a:t>
            </a:r>
          </a:p>
          <a:p>
            <a:pPr eaLnBrk="1" hangingPunct="1">
              <a:spcBef>
                <a:spcPct val="0"/>
              </a:spcBef>
            </a:pPr>
            <a:endParaRPr lang="en-GB" altLang="en-US" sz="2400">
              <a:latin typeface="Arial" panose="020B0604020202020204" pitchFamily="34" charset="0"/>
            </a:endParaRPr>
          </a:p>
          <a:p>
            <a:pPr eaLnBrk="1" hangingPunct="1">
              <a:spcBef>
                <a:spcPct val="0"/>
              </a:spcBef>
            </a:pPr>
            <a:r>
              <a:rPr lang="en-GB" altLang="en-US" sz="2400">
                <a:latin typeface="Arial" panose="020B0604020202020204" pitchFamily="34" charset="0"/>
              </a:rPr>
              <a:t> greater focus on econometric issues.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7FFA97AC-F23A-4199-87E0-AB58BEBF4531}"/>
              </a:ext>
            </a:extLst>
          </p:cNvPr>
          <p:cNvSpPr txBox="1">
            <a:spLocks noChangeArrowheads="1"/>
          </p:cNvSpPr>
          <p:nvPr/>
        </p:nvSpPr>
        <p:spPr bwMode="auto">
          <a:xfrm>
            <a:off x="1676400" y="304800"/>
            <a:ext cx="4878388"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Second Generation Studies</a:t>
            </a:r>
            <a:endParaRPr lang="en-GB" altLang="en-US" sz="2800">
              <a:latin typeface="Arial" panose="020B0604020202020204" pitchFamily="34" charset="0"/>
            </a:endParaRPr>
          </a:p>
        </p:txBody>
      </p:sp>
      <p:sp>
        <p:nvSpPr>
          <p:cNvPr id="33795" name="Text Box 3">
            <a:extLst>
              <a:ext uri="{FF2B5EF4-FFF2-40B4-BE49-F238E27FC236}">
                <a16:creationId xmlns:a16="http://schemas.microsoft.com/office/drawing/2014/main" id="{76AFEDC2-30F6-4600-89A2-850BC419EDE1}"/>
              </a:ext>
            </a:extLst>
          </p:cNvPr>
          <p:cNvSpPr txBox="1">
            <a:spLocks noChangeArrowheads="1"/>
          </p:cNvSpPr>
          <p:nvPr/>
        </p:nvSpPr>
        <p:spPr bwMode="auto">
          <a:xfrm>
            <a:off x="1476375" y="1196975"/>
            <a:ext cx="5964238" cy="50800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Example 1: Wider Range of Explanatory Variables</a:t>
            </a:r>
            <a:r>
              <a:rPr lang="en-GB" altLang="en-US" sz="2400">
                <a:latin typeface="Arial" panose="020B0604020202020204" pitchFamily="34" charset="0"/>
              </a:rPr>
              <a:t> </a:t>
            </a:r>
          </a:p>
        </p:txBody>
      </p:sp>
      <p:sp>
        <p:nvSpPr>
          <p:cNvPr id="33796" name="Text Box 4">
            <a:extLst>
              <a:ext uri="{FF2B5EF4-FFF2-40B4-BE49-F238E27FC236}">
                <a16:creationId xmlns:a16="http://schemas.microsoft.com/office/drawing/2014/main" id="{80667D8F-92EE-477A-91BF-0898E99F20A8}"/>
              </a:ext>
            </a:extLst>
          </p:cNvPr>
          <p:cNvSpPr txBox="1">
            <a:spLocks noChangeArrowheads="1"/>
          </p:cNvSpPr>
          <p:nvPr/>
        </p:nvSpPr>
        <p:spPr bwMode="auto">
          <a:xfrm>
            <a:off x="1116013" y="1916113"/>
            <a:ext cx="74787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Baimbridge et al. (1996) – C/S match attendance, English</a:t>
            </a:r>
          </a:p>
          <a:p>
            <a:pPr eaLnBrk="1" hangingPunct="1">
              <a:spcBef>
                <a:spcPct val="0"/>
              </a:spcBef>
              <a:buFontTx/>
              <a:buNone/>
            </a:pPr>
            <a:r>
              <a:rPr lang="en-GB" altLang="en-US" sz="2000">
                <a:latin typeface="Arial" panose="020B0604020202020204" pitchFamily="34" charset="0"/>
              </a:rPr>
              <a:t>Premier League football 1993/94.  As well as the usual economic</a:t>
            </a:r>
          </a:p>
          <a:p>
            <a:pPr eaLnBrk="1" hangingPunct="1">
              <a:spcBef>
                <a:spcPct val="0"/>
              </a:spcBef>
              <a:buFontTx/>
              <a:buNone/>
            </a:pPr>
            <a:r>
              <a:rPr lang="en-GB" altLang="en-US" sz="2000">
                <a:latin typeface="Arial" panose="020B0604020202020204" pitchFamily="34" charset="0"/>
              </a:rPr>
              <a:t>factors, the study also includes variables relating to: </a:t>
            </a:r>
          </a:p>
          <a:p>
            <a:pPr eaLnBrk="1" hangingPunct="1">
              <a:spcBef>
                <a:spcPct val="0"/>
              </a:spcBef>
              <a:buFontTx/>
              <a:buNone/>
            </a:pPr>
            <a:r>
              <a:rPr lang="en-GB" altLang="en-US" sz="2000">
                <a:latin typeface="Arial" panose="020B0604020202020204" pitchFamily="34" charset="0"/>
              </a:rPr>
              <a:t>	</a:t>
            </a:r>
          </a:p>
          <a:p>
            <a:pPr eaLnBrk="1" hangingPunct="1">
              <a:spcBef>
                <a:spcPct val="0"/>
              </a:spcBef>
              <a:buFontTx/>
              <a:buNone/>
            </a:pPr>
            <a:r>
              <a:rPr lang="en-GB" altLang="en-US" sz="2000">
                <a:latin typeface="Arial" panose="020B0604020202020204" pitchFamily="34" charset="0"/>
              </a:rPr>
              <a:t>	- Uncertainty of match outcome</a:t>
            </a:r>
          </a:p>
          <a:p>
            <a:pPr eaLnBrk="1" hangingPunct="1">
              <a:spcBef>
                <a:spcPct val="0"/>
              </a:spcBef>
              <a:buFontTx/>
              <a:buNone/>
            </a:pPr>
            <a:r>
              <a:rPr lang="en-GB" altLang="en-US" sz="2000">
                <a:latin typeface="Arial" panose="020B0604020202020204" pitchFamily="34" charset="0"/>
              </a:rPr>
              <a:t>	- Uncertainty of seasonal outcome </a:t>
            </a:r>
          </a:p>
          <a:p>
            <a:pPr eaLnBrk="1" hangingPunct="1">
              <a:spcBef>
                <a:spcPct val="0"/>
              </a:spcBef>
              <a:buFontTx/>
              <a:buNone/>
            </a:pPr>
            <a:r>
              <a:rPr lang="en-GB" altLang="en-US" sz="2000">
                <a:latin typeface="Arial" panose="020B0604020202020204" pitchFamily="34" charset="0"/>
              </a:rPr>
              <a:t>	- Absolute quality of home (away) team</a:t>
            </a:r>
          </a:p>
          <a:p>
            <a:pPr eaLnBrk="1" hangingPunct="1">
              <a:spcBef>
                <a:spcPct val="0"/>
              </a:spcBef>
              <a:buFontTx/>
              <a:buNone/>
            </a:pPr>
            <a:r>
              <a:rPr lang="en-GB" altLang="en-US" sz="2000">
                <a:latin typeface="Arial" panose="020B0604020202020204" pitchFamily="34" charset="0"/>
              </a:rPr>
              <a:t>	- Weather</a:t>
            </a:r>
          </a:p>
          <a:p>
            <a:pPr eaLnBrk="1" hangingPunct="1">
              <a:spcBef>
                <a:spcPct val="0"/>
              </a:spcBef>
              <a:buFontTx/>
              <a:buNone/>
            </a:pPr>
            <a:r>
              <a:rPr lang="en-GB" altLang="en-US" sz="2000">
                <a:latin typeface="Arial" panose="020B0604020202020204" pitchFamily="34" charset="0"/>
              </a:rPr>
              <a:t>	- Impact of televised broadcasts</a:t>
            </a:r>
          </a:p>
          <a:p>
            <a:pPr eaLnBrk="1" hangingPunct="1">
              <a:spcBef>
                <a:spcPct val="0"/>
              </a:spcBef>
              <a:buFontTx/>
              <a:buNone/>
            </a:pPr>
            <a:r>
              <a:rPr lang="en-GB" altLang="en-US" sz="2000">
                <a:latin typeface="Arial" panose="020B0604020202020204" pitchFamily="34" charset="0"/>
              </a:rPr>
              <a:t>	- Scheduling of contests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1DF77490-6A1F-4F3B-A79D-DFCBFBC682DE}"/>
              </a:ext>
            </a:extLst>
          </p:cNvPr>
          <p:cNvSpPr txBox="1">
            <a:spLocks noChangeArrowheads="1"/>
          </p:cNvSpPr>
          <p:nvPr/>
        </p:nvSpPr>
        <p:spPr bwMode="auto">
          <a:xfrm>
            <a:off x="2895600" y="304800"/>
            <a:ext cx="2281238"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Introduction</a:t>
            </a:r>
            <a:endParaRPr lang="en-GB" altLang="en-US" sz="2800">
              <a:latin typeface="Arial" panose="020B0604020202020204" pitchFamily="34" charset="0"/>
            </a:endParaRPr>
          </a:p>
        </p:txBody>
      </p:sp>
      <p:sp>
        <p:nvSpPr>
          <p:cNvPr id="6147" name="Text Box 3">
            <a:extLst>
              <a:ext uri="{FF2B5EF4-FFF2-40B4-BE49-F238E27FC236}">
                <a16:creationId xmlns:a16="http://schemas.microsoft.com/office/drawing/2014/main" id="{ADC613B9-DA55-45AA-AB5F-F55EDF866AF0}"/>
              </a:ext>
            </a:extLst>
          </p:cNvPr>
          <p:cNvSpPr txBox="1">
            <a:spLocks noChangeArrowheads="1"/>
          </p:cNvSpPr>
          <p:nvPr/>
        </p:nvSpPr>
        <p:spPr bwMode="auto">
          <a:xfrm>
            <a:off x="228600" y="1295400"/>
            <a:ext cx="8739188"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GB" altLang="en-US" sz="2400">
              <a:latin typeface="Arial" panose="020B0604020202020204" pitchFamily="34" charset="0"/>
            </a:endParaRPr>
          </a:p>
          <a:p>
            <a:pPr eaLnBrk="1" hangingPunct="1">
              <a:spcBef>
                <a:spcPct val="0"/>
              </a:spcBef>
              <a:buFontTx/>
              <a:buNone/>
            </a:pPr>
            <a:endParaRPr lang="en-GB" altLang="en-US" sz="2400">
              <a:latin typeface="Arial" panose="020B0604020202020204" pitchFamily="34" charset="0"/>
            </a:endParaRPr>
          </a:p>
          <a:p>
            <a:pPr eaLnBrk="1" hangingPunct="1">
              <a:spcBef>
                <a:spcPct val="0"/>
              </a:spcBef>
              <a:buFontTx/>
              <a:buNone/>
            </a:pPr>
            <a:r>
              <a:rPr lang="en-GB" altLang="en-US" sz="2400">
                <a:latin typeface="Arial" panose="020B0604020202020204" pitchFamily="34" charset="0"/>
              </a:rPr>
              <a:t>Understanding demand is of crucial importance to decision-</a:t>
            </a:r>
          </a:p>
          <a:p>
            <a:pPr eaLnBrk="1" hangingPunct="1">
              <a:spcBef>
                <a:spcPct val="0"/>
              </a:spcBef>
              <a:buFontTx/>
              <a:buNone/>
            </a:pPr>
            <a:r>
              <a:rPr lang="en-GB" altLang="en-US" sz="2400">
                <a:latin typeface="Arial" panose="020B0604020202020204" pitchFamily="34" charset="0"/>
              </a:rPr>
              <a:t>makers.  Team owners will, at the very least, want to increase</a:t>
            </a:r>
          </a:p>
          <a:p>
            <a:pPr eaLnBrk="1" hangingPunct="1">
              <a:spcBef>
                <a:spcPct val="0"/>
              </a:spcBef>
              <a:buFontTx/>
              <a:buNone/>
            </a:pPr>
            <a:r>
              <a:rPr lang="en-GB" altLang="en-US" sz="2400">
                <a:latin typeface="Arial" panose="020B0604020202020204" pitchFamily="34" charset="0"/>
              </a:rPr>
              <a:t>revenue.  Therefore team owners will be interested in knowing:</a:t>
            </a:r>
          </a:p>
          <a:p>
            <a:pPr eaLnBrk="1" hangingPunct="1">
              <a:spcBef>
                <a:spcPct val="0"/>
              </a:spcBef>
              <a:buFontTx/>
              <a:buNone/>
            </a:pPr>
            <a:endParaRPr lang="en-GB" altLang="en-US" sz="2400">
              <a:latin typeface="Arial" panose="020B0604020202020204" pitchFamily="34" charset="0"/>
            </a:endParaRP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how ticket prices affect attendance</a:t>
            </a:r>
          </a:p>
          <a:p>
            <a:pPr eaLnBrk="1" hangingPunct="1">
              <a:spcBef>
                <a:spcPct val="0"/>
              </a:spcBef>
              <a:buFontTx/>
              <a:buNone/>
            </a:pPr>
            <a:r>
              <a:rPr lang="en-GB" altLang="en-US" sz="2000">
                <a:latin typeface="Arial" panose="020B0604020202020204" pitchFamily="34" charset="0"/>
              </a:rPr>
              <a:t>	- how stadium location and quality affect attendance</a:t>
            </a:r>
          </a:p>
          <a:p>
            <a:pPr eaLnBrk="1" hangingPunct="1">
              <a:spcBef>
                <a:spcPct val="0"/>
              </a:spcBef>
              <a:buFontTx/>
              <a:buNone/>
            </a:pPr>
            <a:r>
              <a:rPr lang="en-GB" altLang="en-US" sz="2000">
                <a:latin typeface="Arial" panose="020B0604020202020204" pitchFamily="34" charset="0"/>
              </a:rPr>
              <a:t>	- how television broadcasts affect attendance</a:t>
            </a:r>
          </a:p>
          <a:p>
            <a:pPr eaLnBrk="1" hangingPunct="1">
              <a:spcBef>
                <a:spcPct val="0"/>
              </a:spcBef>
              <a:buFontTx/>
              <a:buNone/>
            </a:pPr>
            <a:r>
              <a:rPr lang="en-GB" altLang="en-US" sz="2000">
                <a:latin typeface="Arial" panose="020B0604020202020204" pitchFamily="34" charset="0"/>
              </a:rPr>
              <a:t>	- whether attendances are affected by measures of outcome </a:t>
            </a:r>
          </a:p>
          <a:p>
            <a:pPr eaLnBrk="1" hangingPunct="1">
              <a:spcBef>
                <a:spcPct val="0"/>
              </a:spcBef>
              <a:buFontTx/>
              <a:buNone/>
            </a:pPr>
            <a:r>
              <a:rPr lang="en-GB" altLang="en-US" sz="2000">
                <a:latin typeface="Arial" panose="020B0604020202020204" pitchFamily="34" charset="0"/>
              </a:rPr>
              <a:t>	uncertainty</a:t>
            </a:r>
          </a:p>
          <a:p>
            <a:pPr eaLnBrk="1" hangingPunct="1">
              <a:spcBef>
                <a:spcPct val="0"/>
              </a:spcBef>
              <a:buFontTx/>
              <a:buNone/>
            </a:pPr>
            <a:r>
              <a:rPr lang="en-GB" altLang="en-US" sz="2000">
                <a:latin typeface="Arial" panose="020B0604020202020204" pitchFamily="34" charset="0"/>
              </a:rPr>
              <a:t>	- how attendance is affected by the quality of the contest</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endParaRPr lang="en-GB" altLang="en-US" sz="24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8FACBEFC-13C4-4FDF-B502-AAF0B3B8D67E}"/>
              </a:ext>
            </a:extLst>
          </p:cNvPr>
          <p:cNvSpPr txBox="1">
            <a:spLocks noChangeArrowheads="1"/>
          </p:cNvSpPr>
          <p:nvPr/>
        </p:nvSpPr>
        <p:spPr bwMode="auto">
          <a:xfrm>
            <a:off x="2124075" y="188913"/>
            <a:ext cx="4200525" cy="461962"/>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400" b="1">
                <a:latin typeface="Arial" panose="020B0604020202020204" pitchFamily="34" charset="0"/>
              </a:rPr>
              <a:t>Second Generation Studies</a:t>
            </a:r>
            <a:endParaRPr lang="en-GB" altLang="en-US" sz="2400">
              <a:latin typeface="Arial" panose="020B0604020202020204" pitchFamily="34" charset="0"/>
            </a:endParaRPr>
          </a:p>
        </p:txBody>
      </p:sp>
      <p:sp>
        <p:nvSpPr>
          <p:cNvPr id="35843" name="Text Box 4">
            <a:extLst>
              <a:ext uri="{FF2B5EF4-FFF2-40B4-BE49-F238E27FC236}">
                <a16:creationId xmlns:a16="http://schemas.microsoft.com/office/drawing/2014/main" id="{4ED20D8C-6511-4784-B1E2-714C496C2A91}"/>
              </a:ext>
            </a:extLst>
          </p:cNvPr>
          <p:cNvSpPr txBox="1">
            <a:spLocks noChangeArrowheads="1"/>
          </p:cNvSpPr>
          <p:nvPr/>
        </p:nvSpPr>
        <p:spPr bwMode="auto">
          <a:xfrm>
            <a:off x="2124075" y="1125538"/>
            <a:ext cx="4605338" cy="50800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Example 2: Greater use of Panel Data</a:t>
            </a:r>
            <a:r>
              <a:rPr lang="en-GB" altLang="en-US" sz="2400">
                <a:latin typeface="Arial" panose="020B0604020202020204" pitchFamily="34" charset="0"/>
              </a:rPr>
              <a:t> </a:t>
            </a:r>
          </a:p>
        </p:txBody>
      </p:sp>
      <p:sp>
        <p:nvSpPr>
          <p:cNvPr id="35844" name="Text Box 5">
            <a:extLst>
              <a:ext uri="{FF2B5EF4-FFF2-40B4-BE49-F238E27FC236}">
                <a16:creationId xmlns:a16="http://schemas.microsoft.com/office/drawing/2014/main" id="{38E73B1F-33E4-4413-A23E-436E7F766F54}"/>
              </a:ext>
            </a:extLst>
          </p:cNvPr>
          <p:cNvSpPr txBox="1">
            <a:spLocks noChangeArrowheads="1"/>
          </p:cNvSpPr>
          <p:nvPr/>
        </p:nvSpPr>
        <p:spPr bwMode="auto">
          <a:xfrm>
            <a:off x="468313" y="2205038"/>
            <a:ext cx="83756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By observing the same teams over time enables the analyst to account for team-specific factors (something which cannot be controlled for in either cross-sectional or time-series studies). In the econometric literature this is referred to as heterogeneity.</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A good example of this is provided in Simmons (1996).  He finds considerable variation in the elasticity of demand with respect to (admission) price.  For example over the period of analysis, the estimated price elasticity for Manchester United is -0.12 whereas for Aston Villa it was -1.21.	</a:t>
            </a:r>
          </a:p>
        </p:txBody>
      </p:sp>
      <p:sp>
        <p:nvSpPr>
          <p:cNvPr id="35845" name="Text Box 6">
            <a:extLst>
              <a:ext uri="{FF2B5EF4-FFF2-40B4-BE49-F238E27FC236}">
                <a16:creationId xmlns:a16="http://schemas.microsoft.com/office/drawing/2014/main" id="{0EC1A2A2-4AC8-49EE-90C3-BDE238E9504B}"/>
              </a:ext>
            </a:extLst>
          </p:cNvPr>
          <p:cNvSpPr txBox="1">
            <a:spLocks noChangeArrowheads="1"/>
          </p:cNvSpPr>
          <p:nvPr/>
        </p:nvSpPr>
        <p:spPr bwMode="auto">
          <a:xfrm>
            <a:off x="304800" y="4114800"/>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87645827-0CCC-4A1C-A8B5-C393D9BF2FBF}"/>
              </a:ext>
            </a:extLst>
          </p:cNvPr>
          <p:cNvSpPr txBox="1">
            <a:spLocks noChangeArrowheads="1"/>
          </p:cNvSpPr>
          <p:nvPr/>
        </p:nvSpPr>
        <p:spPr bwMode="auto">
          <a:xfrm>
            <a:off x="1676400" y="304800"/>
            <a:ext cx="4878388"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Second Generation Studies</a:t>
            </a:r>
            <a:endParaRPr lang="en-GB" altLang="en-US" sz="2800">
              <a:latin typeface="Arial" panose="020B0604020202020204" pitchFamily="34" charset="0"/>
            </a:endParaRPr>
          </a:p>
        </p:txBody>
      </p:sp>
      <p:sp>
        <p:nvSpPr>
          <p:cNvPr id="37891" name="Text Box 3">
            <a:extLst>
              <a:ext uri="{FF2B5EF4-FFF2-40B4-BE49-F238E27FC236}">
                <a16:creationId xmlns:a16="http://schemas.microsoft.com/office/drawing/2014/main" id="{86CCCB48-CF52-4BFC-B881-9C07F03B9911}"/>
              </a:ext>
            </a:extLst>
          </p:cNvPr>
          <p:cNvSpPr txBox="1">
            <a:spLocks noChangeArrowheads="1"/>
          </p:cNvSpPr>
          <p:nvPr/>
        </p:nvSpPr>
        <p:spPr bwMode="auto">
          <a:xfrm>
            <a:off x="609600" y="1295400"/>
            <a:ext cx="7915275" cy="50800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Example 3: More sophisticated econometric approaches </a:t>
            </a:r>
          </a:p>
        </p:txBody>
      </p:sp>
      <p:sp>
        <p:nvSpPr>
          <p:cNvPr id="37892" name="Text Box 7">
            <a:extLst>
              <a:ext uri="{FF2B5EF4-FFF2-40B4-BE49-F238E27FC236}">
                <a16:creationId xmlns:a16="http://schemas.microsoft.com/office/drawing/2014/main" id="{D7353A9F-75FB-40FD-B32F-638620FF759F}"/>
              </a:ext>
            </a:extLst>
          </p:cNvPr>
          <p:cNvSpPr txBox="1">
            <a:spLocks noChangeArrowheads="1"/>
          </p:cNvSpPr>
          <p:nvPr/>
        </p:nvSpPr>
        <p:spPr bwMode="auto">
          <a:xfrm>
            <a:off x="539750" y="2205038"/>
            <a:ext cx="82772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altLang="en-US" sz="2000">
                <a:latin typeface="Arial" panose="020B0604020202020204" pitchFamily="34" charset="0"/>
              </a:rPr>
              <a:t> What modelling issues arise with respect to capacity constraints?</a:t>
            </a:r>
          </a:p>
          <a:p>
            <a:pPr eaLnBrk="1" hangingPunct="1">
              <a:spcBef>
                <a:spcPct val="0"/>
              </a:spcBef>
              <a:buFontTx/>
              <a:buNone/>
            </a:pPr>
            <a:r>
              <a:rPr lang="en-GB" altLang="en-US" sz="2000">
                <a:latin typeface="Arial" panose="020B0604020202020204" pitchFamily="34" charset="0"/>
              </a:rPr>
              <a:t>	- Accounting for games were there are sell-outs. </a:t>
            </a:r>
          </a:p>
          <a:p>
            <a:pPr eaLnBrk="1" hangingPunct="1">
              <a:spcBef>
                <a:spcPct val="0"/>
              </a:spcBef>
              <a:buFontTx/>
              <a:buNone/>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What is the direction of causation between team performance and </a:t>
            </a:r>
          </a:p>
          <a:p>
            <a:pPr eaLnBrk="1" hangingPunct="1">
              <a:spcBef>
                <a:spcPct val="0"/>
              </a:spcBef>
              <a:buFontTx/>
              <a:buNone/>
            </a:pPr>
            <a:r>
              <a:rPr lang="en-GB" altLang="en-US" sz="2000">
                <a:latin typeface="Arial" panose="020B0604020202020204" pitchFamily="34" charset="0"/>
              </a:rPr>
              <a:t>  attendance?</a:t>
            </a:r>
          </a:p>
          <a:p>
            <a:pPr eaLnBrk="1" hangingPunct="1">
              <a:spcBef>
                <a:spcPct val="0"/>
              </a:spcBef>
              <a:buFontTx/>
              <a:buNone/>
            </a:pPr>
            <a:r>
              <a:rPr lang="en-GB" altLang="en-US" sz="2000">
                <a:latin typeface="Arial" panose="020B0604020202020204" pitchFamily="34" charset="0"/>
              </a:rPr>
              <a:t>	- Does causality run from variations in team performance to </a:t>
            </a:r>
          </a:p>
          <a:p>
            <a:pPr eaLnBrk="1" hangingPunct="1">
              <a:spcBef>
                <a:spcPct val="0"/>
              </a:spcBef>
              <a:buFontTx/>
              <a:buNone/>
            </a:pPr>
            <a:r>
              <a:rPr lang="en-GB" altLang="en-US" sz="2000">
                <a:latin typeface="Arial" panose="020B0604020202020204" pitchFamily="34" charset="0"/>
              </a:rPr>
              <a:t>	  variation in attendance? Based on causality tests, Davies et al. 	 (1995) find that, in the case of rugby league, causation runs  	 from attendance to team performance.</a:t>
            </a:r>
          </a:p>
          <a:p>
            <a:pPr eaLnBrk="1" hangingPunct="1">
              <a:spcBef>
                <a:spcPct val="0"/>
              </a:spcBef>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Simultaneity bias between price and attendance?</a:t>
            </a:r>
          </a:p>
          <a:p>
            <a:pPr lvl="2" eaLnBrk="1" hangingPunct="1">
              <a:spcBef>
                <a:spcPct val="0"/>
              </a:spcBef>
              <a:buFontTx/>
              <a:buChar char="-"/>
            </a:pPr>
            <a:r>
              <a:rPr lang="en-GB" altLang="en-US" sz="2000">
                <a:latin typeface="Arial" panose="020B0604020202020204" pitchFamily="34" charset="0"/>
              </a:rPr>
              <a:t> Suppose attendance depends on price, but clubs adjust price</a:t>
            </a:r>
          </a:p>
          <a:p>
            <a:pPr lvl="2" eaLnBrk="1" hangingPunct="1">
              <a:spcBef>
                <a:spcPct val="0"/>
              </a:spcBef>
              <a:buFontTx/>
              <a:buNone/>
            </a:pPr>
            <a:r>
              <a:rPr lang="en-GB" altLang="en-US" sz="2000">
                <a:latin typeface="Arial" panose="020B0604020202020204" pitchFamily="34" charset="0"/>
              </a:rPr>
              <a:t>  in view of last season’s attendance.  Can lead to biased</a:t>
            </a:r>
          </a:p>
          <a:p>
            <a:pPr lvl="2" eaLnBrk="1" hangingPunct="1">
              <a:spcBef>
                <a:spcPct val="0"/>
              </a:spcBef>
              <a:buFontTx/>
              <a:buNone/>
            </a:pPr>
            <a:r>
              <a:rPr lang="en-GB" altLang="en-US" sz="2000">
                <a:latin typeface="Arial" panose="020B0604020202020204" pitchFamily="34" charset="0"/>
              </a:rPr>
              <a:t>  estimation.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1C4F3F3E-4EA0-439E-8879-52B25E727ADE}"/>
              </a:ext>
            </a:extLst>
          </p:cNvPr>
          <p:cNvSpPr txBox="1">
            <a:spLocks noChangeArrowheads="1"/>
          </p:cNvSpPr>
          <p:nvPr/>
        </p:nvSpPr>
        <p:spPr bwMode="auto">
          <a:xfrm>
            <a:off x="1295400" y="304800"/>
            <a:ext cx="6161088"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Assessment of Economic Factors</a:t>
            </a:r>
            <a:endParaRPr lang="en-GB" altLang="en-US" sz="2800">
              <a:latin typeface="Arial" panose="020B0604020202020204" pitchFamily="34" charset="0"/>
            </a:endParaRPr>
          </a:p>
        </p:txBody>
      </p:sp>
      <p:sp>
        <p:nvSpPr>
          <p:cNvPr id="39939" name="Text Box 5">
            <a:extLst>
              <a:ext uri="{FF2B5EF4-FFF2-40B4-BE49-F238E27FC236}">
                <a16:creationId xmlns:a16="http://schemas.microsoft.com/office/drawing/2014/main" id="{472891A5-5EA0-478A-81FF-D4DD95786786}"/>
              </a:ext>
            </a:extLst>
          </p:cNvPr>
          <p:cNvSpPr txBox="1">
            <a:spLocks noChangeArrowheads="1"/>
          </p:cNvSpPr>
          <p:nvPr/>
        </p:nvSpPr>
        <p:spPr bwMode="auto">
          <a:xfrm>
            <a:off x="2843213" y="1125538"/>
            <a:ext cx="3676650" cy="50800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Measurement of Demand</a:t>
            </a:r>
          </a:p>
        </p:txBody>
      </p:sp>
      <p:sp>
        <p:nvSpPr>
          <p:cNvPr id="39940" name="Text Box 6">
            <a:extLst>
              <a:ext uri="{FF2B5EF4-FFF2-40B4-BE49-F238E27FC236}">
                <a16:creationId xmlns:a16="http://schemas.microsoft.com/office/drawing/2014/main" id="{559E6CA4-C84E-49D8-B0F8-7339643AA535}"/>
              </a:ext>
            </a:extLst>
          </p:cNvPr>
          <p:cNvSpPr txBox="1">
            <a:spLocks noChangeArrowheads="1"/>
          </p:cNvSpPr>
          <p:nvPr/>
        </p:nvSpPr>
        <p:spPr bwMode="auto">
          <a:xfrm>
            <a:off x="539750" y="1844675"/>
            <a:ext cx="8180388"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Attendances are the main source for the dependent variable in demand studies.  But, problems in interpreting attendances as a “true” measure of demand.</a:t>
            </a:r>
          </a:p>
          <a:p>
            <a:pPr eaLnBrk="1" hangingPunct="1">
              <a:spcBef>
                <a:spcPct val="0"/>
              </a:spcBef>
              <a:buFontTx/>
              <a:buNone/>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Attendance made up of season ticket holders (who pay for an entire season in advance) and ticket-holders for individual matches (who commit some time in advance, or turn up on the day).  Most attendance data does not distinguish between the two groups (Simmons, 1996, is one of the few exceptions).</a:t>
            </a:r>
          </a:p>
          <a:p>
            <a:pPr eaLnBrk="1" hangingPunct="1">
              <a:spcBef>
                <a:spcPct val="0"/>
              </a:spcBef>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Issue of stadium capacity.  In the past this was considered not to be a problem as ground capacities were higher and demand lower.  Nowadays most of the top clubs sell out regularly.  In such cases the capacity constraint becomes binding and we are unable to know the “true” level of demand for the contest.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B0719E4-5347-410F-8F59-0B6A6E618066}"/>
              </a:ext>
            </a:extLst>
          </p:cNvPr>
          <p:cNvSpPr>
            <a:spLocks noGrp="1"/>
          </p:cNvSpPr>
          <p:nvPr>
            <p:ph type="title"/>
          </p:nvPr>
        </p:nvSpPr>
        <p:spPr/>
        <p:txBody>
          <a:bodyPr/>
          <a:lstStyle/>
          <a:p>
            <a:r>
              <a:rPr lang="en-GB" altLang="en-US"/>
              <a:t>Generic Model</a:t>
            </a:r>
          </a:p>
        </p:txBody>
      </p:sp>
      <p:sp>
        <p:nvSpPr>
          <p:cNvPr id="3" name="Content Placeholder 2">
            <a:extLst>
              <a:ext uri="{FF2B5EF4-FFF2-40B4-BE49-F238E27FC236}">
                <a16:creationId xmlns:a16="http://schemas.microsoft.com/office/drawing/2014/main" id="{175FCE7E-B542-43DC-9F9D-3A26981CFC89}"/>
              </a:ext>
            </a:extLst>
          </p:cNvPr>
          <p:cNvSpPr>
            <a:spLocks noGrp="1"/>
          </p:cNvSpPr>
          <p:nvPr>
            <p:ph idx="1"/>
          </p:nvPr>
        </p:nvSpPr>
        <p:spPr/>
        <p:txBody>
          <a:bodyPr>
            <a:normAutofit fontScale="55000" lnSpcReduction="20000"/>
          </a:bodyPr>
          <a:lstStyle/>
          <a:p>
            <a:pPr>
              <a:defRPr/>
            </a:pPr>
            <a:r>
              <a:rPr lang="en-GB" dirty="0"/>
              <a:t>Dependent variable</a:t>
            </a:r>
          </a:p>
          <a:p>
            <a:pPr lvl="1">
              <a:defRPr/>
            </a:pPr>
            <a:r>
              <a:rPr lang="en-GB" dirty="0"/>
              <a:t>Log of match day attendance</a:t>
            </a:r>
          </a:p>
          <a:p>
            <a:pPr>
              <a:defRPr/>
            </a:pPr>
            <a:endParaRPr lang="en-GB" dirty="0"/>
          </a:p>
          <a:p>
            <a:pPr>
              <a:defRPr/>
            </a:pPr>
            <a:r>
              <a:rPr lang="en-GB" dirty="0"/>
              <a:t>Determinants</a:t>
            </a:r>
          </a:p>
          <a:p>
            <a:pPr lvl="1">
              <a:defRPr/>
            </a:pPr>
            <a:r>
              <a:rPr lang="en-GB" dirty="0"/>
              <a:t>Log of mean home team attendance in previous season</a:t>
            </a:r>
          </a:p>
          <a:p>
            <a:pPr lvl="1">
              <a:defRPr/>
            </a:pPr>
            <a:r>
              <a:rPr lang="en-GB" dirty="0"/>
              <a:t>Log of mean away team attendance in previous season</a:t>
            </a:r>
          </a:p>
          <a:p>
            <a:pPr lvl="1">
              <a:defRPr/>
            </a:pPr>
            <a:r>
              <a:rPr lang="en-GB" dirty="0"/>
              <a:t>Home team’s current form</a:t>
            </a:r>
          </a:p>
          <a:p>
            <a:pPr lvl="1">
              <a:defRPr/>
            </a:pPr>
            <a:r>
              <a:rPr lang="en-GB" dirty="0"/>
              <a:t>Derby</a:t>
            </a:r>
          </a:p>
          <a:p>
            <a:pPr lvl="1">
              <a:defRPr/>
            </a:pPr>
            <a:r>
              <a:rPr lang="en-GB" dirty="0"/>
              <a:t>Midweek game</a:t>
            </a:r>
          </a:p>
          <a:p>
            <a:pPr lvl="1">
              <a:defRPr/>
            </a:pPr>
            <a:r>
              <a:rPr lang="en-GB" dirty="0"/>
              <a:t>Certain visiting teams</a:t>
            </a:r>
          </a:p>
          <a:p>
            <a:pPr lvl="1">
              <a:defRPr/>
            </a:pPr>
            <a:r>
              <a:rPr lang="en-GB" dirty="0"/>
              <a:t>Month of game</a:t>
            </a:r>
          </a:p>
          <a:p>
            <a:pPr lvl="1">
              <a:defRPr/>
            </a:pPr>
            <a:r>
              <a:rPr lang="en-GB" dirty="0"/>
              <a:t>Seasonal trend</a:t>
            </a:r>
          </a:p>
          <a:p>
            <a:pPr lvl="1">
              <a:defRPr/>
            </a:pPr>
            <a:r>
              <a:rPr lang="en-GB" dirty="0"/>
              <a:t>Television effects</a:t>
            </a:r>
          </a:p>
          <a:p>
            <a:pPr lvl="1">
              <a:defRPr/>
            </a:pPr>
            <a:r>
              <a:rPr lang="en-GB" dirty="0"/>
              <a:t>Other unobservable factors</a:t>
            </a:r>
          </a:p>
          <a:p>
            <a:pPr lvl="1">
              <a:defRPr/>
            </a:pPr>
            <a:r>
              <a:rPr lang="en-GB" dirty="0"/>
              <a:t>But not prices (use of Fan Cost Index in baseball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4">
            <a:extLst>
              <a:ext uri="{FF2B5EF4-FFF2-40B4-BE49-F238E27FC236}">
                <a16:creationId xmlns:a16="http://schemas.microsoft.com/office/drawing/2014/main" id="{115BE7D7-7E4C-4502-8FA4-B582A3D816D5}"/>
              </a:ext>
            </a:extLst>
          </p:cNvPr>
          <p:cNvGraphicFramePr>
            <a:graphicFrameLocks noChangeAspect="1"/>
          </p:cNvGraphicFramePr>
          <p:nvPr/>
        </p:nvGraphicFramePr>
        <p:xfrm>
          <a:off x="539750" y="1989138"/>
          <a:ext cx="7850188" cy="4587875"/>
        </p:xfrm>
        <a:graphic>
          <a:graphicData uri="http://schemas.openxmlformats.org/presentationml/2006/ole">
            <mc:AlternateContent xmlns:mc="http://schemas.openxmlformats.org/markup-compatibility/2006">
              <mc:Choice xmlns:v="urn:schemas-microsoft-com:vml" Requires="v">
                <p:oleObj spid="_x0000_s43016" name="Document" r:id="rId4" imgW="5283694" imgH="3088319" progId="Word.Document.8">
                  <p:embed/>
                </p:oleObj>
              </mc:Choice>
              <mc:Fallback>
                <p:oleObj name="Document" r:id="rId4" imgW="5283694" imgH="3088319"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989138"/>
                        <a:ext cx="7850188"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1" name="Text Box 5">
            <a:extLst>
              <a:ext uri="{FF2B5EF4-FFF2-40B4-BE49-F238E27FC236}">
                <a16:creationId xmlns:a16="http://schemas.microsoft.com/office/drawing/2014/main" id="{1A2DD622-69F2-4E30-A647-04A9960B36AE}"/>
              </a:ext>
            </a:extLst>
          </p:cNvPr>
          <p:cNvSpPr txBox="1">
            <a:spLocks noChangeArrowheads="1"/>
          </p:cNvSpPr>
          <p:nvPr/>
        </p:nvSpPr>
        <p:spPr bwMode="auto">
          <a:xfrm>
            <a:off x="684213" y="6381750"/>
            <a:ext cx="403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600">
                <a:latin typeface="Arial" panose="020B0604020202020204" pitchFamily="34" charset="0"/>
              </a:rPr>
              <a:t>Source: Cairns, Jennett and Sloane (1986)</a:t>
            </a:r>
          </a:p>
        </p:txBody>
      </p:sp>
      <p:sp>
        <p:nvSpPr>
          <p:cNvPr id="43012" name="Text Box 6">
            <a:extLst>
              <a:ext uri="{FF2B5EF4-FFF2-40B4-BE49-F238E27FC236}">
                <a16:creationId xmlns:a16="http://schemas.microsoft.com/office/drawing/2014/main" id="{A6BFF160-8A11-4B61-9329-D31C0C3638C5}"/>
              </a:ext>
            </a:extLst>
          </p:cNvPr>
          <p:cNvSpPr txBox="1">
            <a:spLocks noChangeArrowheads="1"/>
          </p:cNvSpPr>
          <p:nvPr/>
        </p:nvSpPr>
        <p:spPr bwMode="auto">
          <a:xfrm>
            <a:off x="1619250" y="188913"/>
            <a:ext cx="5299075" cy="461962"/>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400" b="1">
                <a:latin typeface="Arial" panose="020B0604020202020204" pitchFamily="34" charset="0"/>
              </a:rPr>
              <a:t>Assessment of Economic Factors</a:t>
            </a:r>
            <a:endParaRPr lang="en-GB" altLang="en-US" sz="2400">
              <a:latin typeface="Arial" panose="020B0604020202020204" pitchFamily="34" charset="0"/>
            </a:endParaRPr>
          </a:p>
        </p:txBody>
      </p:sp>
      <p:sp>
        <p:nvSpPr>
          <p:cNvPr id="43013" name="Text Box 7">
            <a:extLst>
              <a:ext uri="{FF2B5EF4-FFF2-40B4-BE49-F238E27FC236}">
                <a16:creationId xmlns:a16="http://schemas.microsoft.com/office/drawing/2014/main" id="{B1987A5F-D549-4795-B5E2-A7C89681BF22}"/>
              </a:ext>
            </a:extLst>
          </p:cNvPr>
          <p:cNvSpPr txBox="1">
            <a:spLocks noChangeArrowheads="1"/>
          </p:cNvSpPr>
          <p:nvPr/>
        </p:nvSpPr>
        <p:spPr bwMode="auto">
          <a:xfrm>
            <a:off x="3995738" y="836613"/>
            <a:ext cx="814387" cy="44767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Price</a:t>
            </a:r>
          </a:p>
        </p:txBody>
      </p:sp>
      <p:sp>
        <p:nvSpPr>
          <p:cNvPr id="43014" name="Text Box 8">
            <a:extLst>
              <a:ext uri="{FF2B5EF4-FFF2-40B4-BE49-F238E27FC236}">
                <a16:creationId xmlns:a16="http://schemas.microsoft.com/office/drawing/2014/main" id="{47EF8DAA-F33B-44E3-9E64-F078E486225A}"/>
              </a:ext>
            </a:extLst>
          </p:cNvPr>
          <p:cNvSpPr txBox="1">
            <a:spLocks noChangeArrowheads="1"/>
          </p:cNvSpPr>
          <p:nvPr/>
        </p:nvSpPr>
        <p:spPr bwMode="auto">
          <a:xfrm>
            <a:off x="611188" y="1341438"/>
            <a:ext cx="79930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Price variable in general has been insignificant, or at best inelastic.  Does this mean attendance is unresponsive to price changes?</a:t>
            </a:r>
          </a:p>
        </p:txBody>
      </p:sp>
      <p:sp>
        <p:nvSpPr>
          <p:cNvPr id="43015" name="Oval 9">
            <a:extLst>
              <a:ext uri="{FF2B5EF4-FFF2-40B4-BE49-F238E27FC236}">
                <a16:creationId xmlns:a16="http://schemas.microsoft.com/office/drawing/2014/main" id="{476D3F8E-90B5-4D63-BDBD-415E31169310}"/>
              </a:ext>
            </a:extLst>
          </p:cNvPr>
          <p:cNvSpPr>
            <a:spLocks noChangeArrowheads="1"/>
          </p:cNvSpPr>
          <p:nvPr/>
        </p:nvSpPr>
        <p:spPr bwMode="auto">
          <a:xfrm>
            <a:off x="2916238" y="2852738"/>
            <a:ext cx="1871662" cy="309721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0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a:extLst>
              <a:ext uri="{FF2B5EF4-FFF2-40B4-BE49-F238E27FC236}">
                <a16:creationId xmlns:a16="http://schemas.microsoft.com/office/drawing/2014/main" id="{DF70A8BB-AAC4-4631-976A-DA0590EECC85}"/>
              </a:ext>
            </a:extLst>
          </p:cNvPr>
          <p:cNvSpPr txBox="1">
            <a:spLocks noChangeArrowheads="1"/>
          </p:cNvSpPr>
          <p:nvPr/>
        </p:nvSpPr>
        <p:spPr bwMode="auto">
          <a:xfrm>
            <a:off x="1619250" y="188913"/>
            <a:ext cx="5299075" cy="461962"/>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400" b="1">
                <a:latin typeface="Arial" panose="020B0604020202020204" pitchFamily="34" charset="0"/>
              </a:rPr>
              <a:t>Assessment of Economic Factors</a:t>
            </a:r>
            <a:endParaRPr lang="en-GB" altLang="en-US" sz="2400">
              <a:latin typeface="Arial" panose="020B0604020202020204" pitchFamily="34" charset="0"/>
            </a:endParaRPr>
          </a:p>
        </p:txBody>
      </p:sp>
      <p:sp>
        <p:nvSpPr>
          <p:cNvPr id="45059" name="Text Box 5">
            <a:extLst>
              <a:ext uri="{FF2B5EF4-FFF2-40B4-BE49-F238E27FC236}">
                <a16:creationId xmlns:a16="http://schemas.microsoft.com/office/drawing/2014/main" id="{980ED6FE-188E-428C-AD61-92D63292DBB9}"/>
              </a:ext>
            </a:extLst>
          </p:cNvPr>
          <p:cNvSpPr txBox="1">
            <a:spLocks noChangeArrowheads="1"/>
          </p:cNvSpPr>
          <p:nvPr/>
        </p:nvSpPr>
        <p:spPr bwMode="auto">
          <a:xfrm>
            <a:off x="4067175" y="981075"/>
            <a:ext cx="814388" cy="44767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Price</a:t>
            </a:r>
          </a:p>
        </p:txBody>
      </p:sp>
      <p:sp>
        <p:nvSpPr>
          <p:cNvPr id="45060" name="Text Box 6">
            <a:extLst>
              <a:ext uri="{FF2B5EF4-FFF2-40B4-BE49-F238E27FC236}">
                <a16:creationId xmlns:a16="http://schemas.microsoft.com/office/drawing/2014/main" id="{ACBD94EF-8136-4F97-9E00-55211DF999A8}"/>
              </a:ext>
            </a:extLst>
          </p:cNvPr>
          <p:cNvSpPr txBox="1">
            <a:spLocks noChangeArrowheads="1"/>
          </p:cNvSpPr>
          <p:nvPr/>
        </p:nvSpPr>
        <p:spPr bwMode="auto">
          <a:xfrm>
            <a:off x="1403350" y="1557338"/>
            <a:ext cx="7643813"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Not necessarily because of the conceptual problems in</a:t>
            </a:r>
          </a:p>
          <a:p>
            <a:pPr eaLnBrk="1" hangingPunct="1">
              <a:spcBef>
                <a:spcPct val="0"/>
              </a:spcBef>
              <a:buFontTx/>
              <a:buNone/>
            </a:pPr>
            <a:r>
              <a:rPr lang="en-GB" altLang="en-US" sz="2000">
                <a:latin typeface="Arial" panose="020B0604020202020204" pitchFamily="34" charset="0"/>
              </a:rPr>
              <a:t>measuring price:</a:t>
            </a:r>
          </a:p>
          <a:p>
            <a:pPr eaLnBrk="1" hangingPunct="1">
              <a:spcBef>
                <a:spcPct val="0"/>
              </a:spcBef>
              <a:buFontTx/>
              <a:buNone/>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Admission price does not fully reflect opportunity cost</a:t>
            </a:r>
          </a:p>
          <a:p>
            <a:pPr eaLnBrk="1" hangingPunct="1">
              <a:spcBef>
                <a:spcPct val="0"/>
              </a:spcBef>
              <a:buFontTx/>
              <a:buNone/>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More sophisticated pricing policies</a:t>
            </a:r>
          </a:p>
          <a:p>
            <a:pPr eaLnBrk="1" hangingPunct="1">
              <a:spcBef>
                <a:spcPct val="0"/>
              </a:spcBef>
              <a:buFontTx/>
              <a:buNone/>
            </a:pPr>
            <a:r>
              <a:rPr lang="en-GB" altLang="en-US" sz="2000">
                <a:latin typeface="Arial" panose="020B0604020202020204" pitchFamily="34" charset="0"/>
              </a:rPr>
              <a:t> (per match, season-tickets, price discrimination)</a:t>
            </a:r>
          </a:p>
          <a:p>
            <a:pPr eaLnBrk="1" hangingPunct="1">
              <a:spcBef>
                <a:spcPct val="0"/>
              </a:spcBef>
              <a:buFontTx/>
              <a:buNone/>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Inter-relationships between demand for match tickets and </a:t>
            </a:r>
          </a:p>
          <a:p>
            <a:pPr eaLnBrk="1" hangingPunct="1">
              <a:spcBef>
                <a:spcPct val="0"/>
              </a:spcBef>
              <a:buFontTx/>
              <a:buNone/>
            </a:pPr>
            <a:r>
              <a:rPr lang="en-GB" altLang="en-US" sz="2000">
                <a:latin typeface="Arial" panose="020B0604020202020204" pitchFamily="34" charset="0"/>
              </a:rPr>
              <a:t>  demand for related products and services.</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 Introducing </a:t>
            </a:r>
            <a:r>
              <a:rPr lang="en-GB" altLang="en-US" sz="2000" i="1">
                <a:latin typeface="Arial" panose="020B0604020202020204" pitchFamily="34" charset="0"/>
              </a:rPr>
              <a:t>travel cost</a:t>
            </a:r>
            <a:r>
              <a:rPr lang="en-GB" altLang="en-US" sz="2000">
                <a:latin typeface="Arial" panose="020B0604020202020204" pitchFamily="34" charset="0"/>
              </a:rPr>
              <a:t> into price results in larger price elasticities </a:t>
            </a:r>
          </a:p>
          <a:p>
            <a:pPr eaLnBrk="1" hangingPunct="1">
              <a:spcBef>
                <a:spcPct val="0"/>
              </a:spcBef>
              <a:buFontTx/>
              <a:buNone/>
            </a:pPr>
            <a:r>
              <a:rPr lang="en-GB" altLang="en-US" sz="2000">
                <a:latin typeface="Arial" panose="020B0604020202020204" pitchFamily="34" charset="0"/>
              </a:rPr>
              <a:t>(Forrest, Simmons &amp; Feehan 2002)</a:t>
            </a:r>
          </a:p>
          <a:p>
            <a:pPr eaLnBrk="1" hangingPunct="1">
              <a:spcBef>
                <a:spcPct val="0"/>
              </a:spcBef>
              <a:buFontTx/>
              <a:buNone/>
            </a:pPr>
            <a:endParaRPr lang="en-GB" altLang="en-US" sz="2000">
              <a:latin typeface="Arial" panose="020B0604020202020204" pitchFamily="34" charset="0"/>
            </a:endParaRPr>
          </a:p>
          <a:p>
            <a:pPr eaLnBrk="1" hangingPunct="1">
              <a:spcBef>
                <a:spcPct val="0"/>
              </a:spcBef>
            </a:pPr>
            <a:endParaRPr lang="en-GB" altLang="en-US" sz="2000">
              <a:latin typeface="Arial" panose="020B0604020202020204" pitchFamily="34" charset="0"/>
            </a:endParaRP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endParaRPr lang="en-GB" altLang="en-US" sz="20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B0866AC-FF16-4BA5-AE39-6A139C38C509}"/>
              </a:ext>
            </a:extLst>
          </p:cNvPr>
          <p:cNvSpPr>
            <a:spLocks noGrp="1"/>
          </p:cNvSpPr>
          <p:nvPr>
            <p:ph type="title"/>
          </p:nvPr>
        </p:nvSpPr>
        <p:spPr/>
        <p:txBody>
          <a:bodyPr/>
          <a:lstStyle/>
          <a:p>
            <a:pPr eaLnBrk="1" hangingPunct="1"/>
            <a:r>
              <a:rPr lang="en-GB" altLang="en-US" sz="3200"/>
              <a:t>The price elasticity puzzle (1)</a:t>
            </a:r>
          </a:p>
        </p:txBody>
      </p:sp>
      <p:sp>
        <p:nvSpPr>
          <p:cNvPr id="47107" name="Content Placeholder 2">
            <a:extLst>
              <a:ext uri="{FF2B5EF4-FFF2-40B4-BE49-F238E27FC236}">
                <a16:creationId xmlns:a16="http://schemas.microsoft.com/office/drawing/2014/main" id="{9D396081-4F29-4372-9FA1-5BA879426B0A}"/>
              </a:ext>
            </a:extLst>
          </p:cNvPr>
          <p:cNvSpPr>
            <a:spLocks noGrp="1"/>
          </p:cNvSpPr>
          <p:nvPr>
            <p:ph idx="1"/>
          </p:nvPr>
        </p:nvSpPr>
        <p:spPr>
          <a:xfrm>
            <a:off x="685800" y="1700213"/>
            <a:ext cx="7772400" cy="4395787"/>
          </a:xfrm>
        </p:spPr>
        <p:txBody>
          <a:bodyPr/>
          <a:lstStyle/>
          <a:p>
            <a:pPr eaLnBrk="1" hangingPunct="1"/>
            <a:r>
              <a:rPr lang="en-GB" altLang="en-US" sz="2800"/>
              <a:t>If clubs want to maximize revenues then price elasticity of demand = -1</a:t>
            </a:r>
          </a:p>
          <a:p>
            <a:pPr eaLnBrk="1" hangingPunct="1"/>
            <a:r>
              <a:rPr lang="en-GB" altLang="en-US" sz="2800"/>
              <a:t>If this is right then clubs are </a:t>
            </a:r>
            <a:r>
              <a:rPr lang="en-GB" altLang="en-US" sz="2800" i="1"/>
              <a:t>behaving irrationally</a:t>
            </a:r>
          </a:p>
          <a:p>
            <a:pPr eaLnBrk="1" hangingPunct="1"/>
            <a:r>
              <a:rPr lang="en-GB" altLang="en-US" sz="2800"/>
              <a:t>One resolution is to consider </a:t>
            </a:r>
            <a:r>
              <a:rPr lang="en-GB" altLang="en-US" sz="2800" i="1"/>
              <a:t>concessionary goods </a:t>
            </a:r>
            <a:r>
              <a:rPr lang="en-GB" altLang="en-US" sz="2800"/>
              <a:t>– beer, soft drinks, burgers etc.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56071FD-1BB1-41C0-9A94-A553D8E173AC}"/>
              </a:ext>
            </a:extLst>
          </p:cNvPr>
          <p:cNvSpPr>
            <a:spLocks noGrp="1" noChangeArrowheads="1"/>
          </p:cNvSpPr>
          <p:nvPr>
            <p:ph type="title"/>
          </p:nvPr>
        </p:nvSpPr>
        <p:spPr>
          <a:xfrm>
            <a:off x="625475" y="1371600"/>
            <a:ext cx="8229600" cy="530225"/>
          </a:xfrm>
        </p:spPr>
        <p:txBody>
          <a:bodyPr>
            <a:normAutofit fontScale="90000"/>
          </a:bodyPr>
          <a:lstStyle/>
          <a:p>
            <a:pPr eaLnBrk="1" hangingPunct="1">
              <a:defRPr/>
            </a:pPr>
            <a:r>
              <a:rPr lang="en-US" dirty="0">
                <a:latin typeface="Arial" charset="0"/>
                <a:cs typeface="Arial" charset="0"/>
              </a:rPr>
              <a:t>A Theory That Produces Pricing in the Inelastic Region</a:t>
            </a:r>
          </a:p>
        </p:txBody>
      </p:sp>
      <p:sp>
        <p:nvSpPr>
          <p:cNvPr id="48131" name="Rectangle 3">
            <a:extLst>
              <a:ext uri="{FF2B5EF4-FFF2-40B4-BE49-F238E27FC236}">
                <a16:creationId xmlns:a16="http://schemas.microsoft.com/office/drawing/2014/main" id="{3A40FEE1-AD7B-4B0C-95C5-1FD28328075E}"/>
              </a:ext>
            </a:extLst>
          </p:cNvPr>
          <p:cNvSpPr>
            <a:spLocks noGrp="1" noChangeArrowheads="1"/>
          </p:cNvSpPr>
          <p:nvPr>
            <p:ph idx="1"/>
          </p:nvPr>
        </p:nvSpPr>
        <p:spPr>
          <a:xfrm>
            <a:off x="539750" y="2327275"/>
            <a:ext cx="8229600" cy="4530725"/>
          </a:xfrm>
        </p:spPr>
        <p:txBody>
          <a:bodyPr/>
          <a:lstStyle/>
          <a:p>
            <a:pPr eaLnBrk="1" hangingPunct="1"/>
            <a:r>
              <a:rPr lang="en-US" altLang="en-US" sz="2000">
                <a:latin typeface="Arial" panose="020B0604020202020204" pitchFamily="34" charset="0"/>
                <a:cs typeface="Arial" panose="020B0604020202020204" pitchFamily="34" charset="0"/>
              </a:rPr>
              <a:t>Monopoly Pricing Model for Tickets=Q(P,q,m), P=Price, q=quality, m=market conditions</a:t>
            </a:r>
          </a:p>
          <a:p>
            <a:pPr eaLnBrk="1" hangingPunct="1"/>
            <a:r>
              <a:rPr lang="en-US" altLang="en-US" sz="2000" b="1">
                <a:solidFill>
                  <a:srgbClr val="FF0000"/>
                </a:solidFill>
                <a:latin typeface="Arial" panose="020B0604020202020204" pitchFamily="34" charset="0"/>
                <a:cs typeface="Arial" panose="020B0604020202020204" pitchFamily="34" charset="0"/>
              </a:rPr>
              <a:t>Pricing is cognizant of a second good</a:t>
            </a:r>
            <a:r>
              <a:rPr lang="en-US" altLang="en-US" sz="2000">
                <a:latin typeface="Arial" panose="020B0604020202020204" pitchFamily="34" charset="0"/>
                <a:cs typeface="Arial" panose="020B0604020202020204" pitchFamily="34" charset="0"/>
              </a:rPr>
              <a:t>; Concessions=C(R,P,q), R=concession price</a:t>
            </a:r>
          </a:p>
          <a:p>
            <a:pPr eaLnBrk="1" hangingPunct="1"/>
            <a:r>
              <a:rPr lang="en-US" altLang="en-US" sz="2000">
                <a:latin typeface="Arial" panose="020B0604020202020204" pitchFamily="34" charset="0"/>
                <a:cs typeface="Arial" panose="020B0604020202020204" pitchFamily="34" charset="0"/>
              </a:rPr>
              <a:t>Total profit from both Tickets+Concessions</a:t>
            </a:r>
          </a:p>
          <a:p>
            <a:pPr eaLnBrk="1" hangingPunct="1"/>
            <a:r>
              <a:rPr lang="en-US" altLang="en-US" sz="2000">
                <a:latin typeface="Arial" panose="020B0604020202020204" pitchFamily="34" charset="0"/>
                <a:cs typeface="Arial" panose="020B0604020202020204" pitchFamily="34" charset="0"/>
              </a:rPr>
              <a:t>Ticket Price might be low to draw people to the concessions.</a:t>
            </a:r>
          </a:p>
          <a:p>
            <a:pPr eaLnBrk="1" hangingPunct="1"/>
            <a:r>
              <a:rPr lang="en-US" altLang="en-US" sz="2000">
                <a:latin typeface="Arial" panose="020B0604020202020204" pitchFamily="34" charset="0"/>
                <a:cs typeface="Arial" panose="020B0604020202020204" pitchFamily="34" charset="0"/>
              </a:rPr>
              <a:t>Cinemas are a prime example- low ticket price, high concessions prices (popcorn, soft drinks)</a:t>
            </a:r>
          </a:p>
          <a:p>
            <a:pPr eaLnBrk="1" hangingPunct="1"/>
            <a:r>
              <a:rPr lang="en-US" altLang="en-US" sz="2000">
                <a:latin typeface="Arial" panose="020B0604020202020204" pitchFamily="34" charset="0"/>
                <a:cs typeface="Arial" panose="020B0604020202020204" pitchFamily="34" charset="0"/>
              </a:rPr>
              <a:t>Works for North American sports, see Berri &amp; Krautmann, </a:t>
            </a:r>
            <a:r>
              <a:rPr lang="en-US" altLang="en-US" sz="2000" i="1">
                <a:latin typeface="Arial" panose="020B0604020202020204" pitchFamily="34" charset="0"/>
                <a:cs typeface="Arial" panose="020B0604020202020204" pitchFamily="34" charset="0"/>
              </a:rPr>
              <a:t>JSE </a:t>
            </a:r>
            <a:r>
              <a:rPr lang="en-US" altLang="en-US" sz="2000">
                <a:latin typeface="Arial" panose="020B0604020202020204" pitchFamily="34" charset="0"/>
                <a:cs typeface="Arial" panose="020B0604020202020204" pitchFamily="34" charset="0"/>
              </a:rPr>
              <a:t>2007</a:t>
            </a:r>
          </a:p>
          <a:p>
            <a:pPr eaLnBrk="1" hangingPunct="1"/>
            <a:r>
              <a:rPr lang="en-US" altLang="en-US" sz="2000">
                <a:latin typeface="Arial" panose="020B0604020202020204" pitchFamily="34" charset="0"/>
                <a:cs typeface="Arial" panose="020B0604020202020204" pitchFamily="34" charset="0"/>
              </a:rPr>
              <a:t>Lots of catering outlets, high levels of consumption- long games!</a:t>
            </a:r>
          </a:p>
          <a:p>
            <a:pPr eaLnBrk="1" hangingPunct="1"/>
            <a:r>
              <a:rPr lang="en-US" altLang="en-US" sz="2000">
                <a:latin typeface="Arial" panose="020B0604020202020204" pitchFamily="34" charset="0"/>
                <a:cs typeface="Arial" panose="020B0604020202020204" pitchFamily="34" charset="0"/>
              </a:rPr>
              <a:t>But does it work for European sports?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C8EE927-D0E9-4241-9A24-85840EFC074F}"/>
              </a:ext>
            </a:extLst>
          </p:cNvPr>
          <p:cNvSpPr>
            <a:spLocks noGrp="1"/>
          </p:cNvSpPr>
          <p:nvPr>
            <p:ph type="title"/>
          </p:nvPr>
        </p:nvSpPr>
        <p:spPr/>
        <p:txBody>
          <a:bodyPr/>
          <a:lstStyle/>
          <a:p>
            <a:r>
              <a:rPr lang="en-GB" altLang="en-US"/>
              <a:t>Ticket price elasticity below 1</a:t>
            </a:r>
          </a:p>
        </p:txBody>
      </p:sp>
      <p:sp>
        <p:nvSpPr>
          <p:cNvPr id="50179" name="Content Placeholder 2">
            <a:extLst>
              <a:ext uri="{FF2B5EF4-FFF2-40B4-BE49-F238E27FC236}">
                <a16:creationId xmlns:a16="http://schemas.microsoft.com/office/drawing/2014/main" id="{D07077B2-DBE3-43CE-8D4E-EBBB8A11A4DB}"/>
              </a:ext>
            </a:extLst>
          </p:cNvPr>
          <p:cNvSpPr>
            <a:spLocks noGrp="1"/>
          </p:cNvSpPr>
          <p:nvPr>
            <p:ph idx="1"/>
          </p:nvPr>
        </p:nvSpPr>
        <p:spPr>
          <a:xfrm>
            <a:off x="755650" y="1773238"/>
            <a:ext cx="7772400" cy="4330700"/>
          </a:xfrm>
        </p:spPr>
        <p:txBody>
          <a:bodyPr/>
          <a:lstStyle/>
          <a:p>
            <a:r>
              <a:rPr lang="en-GB" altLang="en-US" sz="2400"/>
              <a:t>Profit function is </a:t>
            </a:r>
            <a:r>
              <a:rPr lang="el-GR" altLang="en-US" sz="2400" i="1"/>
              <a:t>π</a:t>
            </a:r>
            <a:r>
              <a:rPr lang="en-GB" altLang="en-US" sz="2400"/>
              <a:t> = </a:t>
            </a:r>
            <a:r>
              <a:rPr lang="en-GB" altLang="en-US" sz="2400" i="1"/>
              <a:t>PQ</a:t>
            </a:r>
            <a:r>
              <a:rPr lang="en-GB" altLang="en-US" sz="2400"/>
              <a:t>(</a:t>
            </a:r>
            <a:r>
              <a:rPr lang="en-GB" altLang="en-US" sz="2400" i="1"/>
              <a:t>P</a:t>
            </a:r>
            <a:r>
              <a:rPr lang="en-GB" altLang="en-US" sz="2400"/>
              <a:t>) + </a:t>
            </a:r>
            <a:r>
              <a:rPr lang="en-GB" altLang="en-US" sz="2400" i="1"/>
              <a:t>C</a:t>
            </a:r>
            <a:r>
              <a:rPr lang="en-GB" altLang="en-US" sz="2400"/>
              <a:t>(</a:t>
            </a:r>
            <a:r>
              <a:rPr lang="en-GB" altLang="en-US" sz="2400" i="1"/>
              <a:t>Q</a:t>
            </a:r>
            <a:r>
              <a:rPr lang="en-GB" altLang="en-US" sz="2400"/>
              <a:t>(</a:t>
            </a:r>
            <a:r>
              <a:rPr lang="en-GB" altLang="en-US" sz="2400" i="1"/>
              <a:t>P</a:t>
            </a:r>
            <a:r>
              <a:rPr lang="en-GB" altLang="en-US" sz="2400"/>
              <a:t>)) – </a:t>
            </a:r>
            <a:r>
              <a:rPr lang="en-GB" altLang="en-US" sz="2400" i="1"/>
              <a:t>mQ</a:t>
            </a:r>
          </a:p>
          <a:p>
            <a:r>
              <a:rPr lang="en-GB" altLang="en-US" sz="2400"/>
              <a:t>Concessions demand depends on attendance demand which depends on ticket price</a:t>
            </a:r>
          </a:p>
          <a:p>
            <a:r>
              <a:rPr lang="en-GB" altLang="en-US" sz="2400"/>
              <a:t>Concessions and attendance are complements</a:t>
            </a:r>
          </a:p>
          <a:p>
            <a:r>
              <a:rPr lang="en-GB" altLang="en-US" sz="2400"/>
              <a:t>Maximise to get </a:t>
            </a:r>
            <a:r>
              <a:rPr lang="en-GB" altLang="en-US" sz="2400" i="1"/>
              <a:t>P </a:t>
            </a:r>
            <a:r>
              <a:rPr lang="en-GB" altLang="en-US" sz="2400"/>
              <a:t>= </a:t>
            </a:r>
            <a:r>
              <a:rPr lang="en-GB" altLang="en-US" sz="2400" i="1"/>
              <a:t>m</a:t>
            </a:r>
            <a:r>
              <a:rPr lang="en-GB" altLang="en-US" sz="2400"/>
              <a:t> – </a:t>
            </a:r>
            <a:r>
              <a:rPr lang="en-GB" altLang="en-US" sz="2400" i="1"/>
              <a:t>Q</a:t>
            </a:r>
            <a:r>
              <a:rPr lang="en-GB" altLang="en-US" sz="2400"/>
              <a:t>/</a:t>
            </a:r>
            <a:r>
              <a:rPr lang="en-GB" altLang="en-US" sz="2400" i="1"/>
              <a:t>Q′ - C′</a:t>
            </a:r>
          </a:p>
          <a:p>
            <a:r>
              <a:rPr lang="en-GB" altLang="en-US" sz="2400"/>
              <a:t>Rearrange (</a:t>
            </a:r>
            <a:r>
              <a:rPr lang="en-GB" altLang="en-US" sz="2400" i="1"/>
              <a:t>P </a:t>
            </a:r>
            <a:r>
              <a:rPr lang="en-GB" altLang="en-US" sz="2400"/>
              <a:t>– </a:t>
            </a:r>
            <a:r>
              <a:rPr lang="en-GB" altLang="en-US" sz="2400" i="1"/>
              <a:t>m</a:t>
            </a:r>
            <a:r>
              <a:rPr lang="en-GB" altLang="en-US" sz="2400"/>
              <a:t>)/</a:t>
            </a:r>
            <a:r>
              <a:rPr lang="en-GB" altLang="en-US" sz="2400" i="1"/>
              <a:t>P </a:t>
            </a:r>
            <a:r>
              <a:rPr lang="en-GB" altLang="en-US" sz="2400"/>
              <a:t>=1/|</a:t>
            </a:r>
            <a:r>
              <a:rPr lang="en-GB" altLang="en-US" sz="2400" i="1"/>
              <a:t>e</a:t>
            </a:r>
            <a:r>
              <a:rPr lang="en-GB" altLang="en-US" sz="2400"/>
              <a:t>| - </a:t>
            </a:r>
            <a:r>
              <a:rPr lang="en-GB" altLang="en-US" sz="2400" i="1"/>
              <a:t>C</a:t>
            </a:r>
            <a:r>
              <a:rPr lang="en-GB" altLang="en-US" sz="2400"/>
              <a:t>′/</a:t>
            </a:r>
            <a:r>
              <a:rPr lang="en-GB" altLang="en-US" sz="2400" i="1"/>
              <a:t>P</a:t>
            </a:r>
          </a:p>
          <a:p>
            <a:r>
              <a:rPr lang="en-GB" altLang="en-US" sz="2400"/>
              <a:t>LHS is Lerner Index of monopoly power or mark-up on marginal cost</a:t>
            </a:r>
          </a:p>
          <a:p>
            <a:r>
              <a:rPr lang="en-GB" altLang="en-US" sz="2400"/>
              <a:t>Let </a:t>
            </a:r>
            <a:r>
              <a:rPr lang="en-GB" altLang="en-US" sz="2400" i="1"/>
              <a:t>m </a:t>
            </a:r>
            <a:r>
              <a:rPr lang="en-GB" altLang="en-US" sz="2400"/>
              <a:t>= 0. Then |</a:t>
            </a:r>
            <a:r>
              <a:rPr lang="en-GB" altLang="en-US" sz="2400" i="1"/>
              <a:t>e| = P</a:t>
            </a:r>
            <a:r>
              <a:rPr lang="en-GB" altLang="en-US" sz="2400"/>
              <a:t>/(</a:t>
            </a:r>
            <a:r>
              <a:rPr lang="en-GB" altLang="en-US" sz="2400" i="1"/>
              <a:t>P </a:t>
            </a:r>
            <a:r>
              <a:rPr lang="en-GB" altLang="en-US" sz="2400"/>
              <a:t>+ </a:t>
            </a:r>
            <a:r>
              <a:rPr lang="en-GB" altLang="en-US" sz="2400" i="1"/>
              <a:t>C</a:t>
            </a:r>
            <a:r>
              <a:rPr lang="en-GB" altLang="en-US" sz="2400"/>
              <a:t>′) &lt; 1</a:t>
            </a:r>
          </a:p>
          <a:p>
            <a:r>
              <a:rPr lang="en-GB" altLang="en-US" sz="2400"/>
              <a:t>If  </a:t>
            </a:r>
            <a:r>
              <a:rPr lang="en-GB" altLang="en-US" sz="2400" i="1"/>
              <a:t>C</a:t>
            </a:r>
            <a:r>
              <a:rPr lang="en-GB" altLang="en-US" sz="2400"/>
              <a:t>′ is close to 0 then price elasticity is close to 1</a:t>
            </a:r>
          </a:p>
          <a:p>
            <a:r>
              <a:rPr lang="en-GB" altLang="en-US" sz="2400"/>
              <a:t>If </a:t>
            </a:r>
            <a:r>
              <a:rPr lang="en-GB" altLang="en-US" sz="2400" i="1"/>
              <a:t>C</a:t>
            </a:r>
            <a:r>
              <a:rPr lang="en-GB" altLang="en-US" sz="2400"/>
              <a:t>′ is high (strong complementarity) then price elasticity deviates substantially from 1</a:t>
            </a:r>
          </a:p>
        </p:txBody>
      </p:sp>
      <p:sp>
        <p:nvSpPr>
          <p:cNvPr id="50180" name="Slide Number Placeholder 3">
            <a:extLst>
              <a:ext uri="{FF2B5EF4-FFF2-40B4-BE49-F238E27FC236}">
                <a16:creationId xmlns:a16="http://schemas.microsoft.com/office/drawing/2014/main" id="{BF04DC21-603A-419D-924D-81574545A3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E602D67B-3AE2-4BD2-9F5B-8141263D552C}" type="slidenum">
              <a:rPr lang="en-GB" altLang="en-US" sz="1400" smtClean="0"/>
              <a:pPr>
                <a:spcBef>
                  <a:spcPct val="0"/>
                </a:spcBef>
                <a:buFontTx/>
                <a:buNone/>
              </a:pPr>
              <a:t>28</a:t>
            </a:fld>
            <a:endParaRPr lang="en-GB"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8A0DA7A-0846-42D0-B6A4-048FB628C97F}"/>
              </a:ext>
            </a:extLst>
          </p:cNvPr>
          <p:cNvSpPr>
            <a:spLocks noGrp="1"/>
          </p:cNvSpPr>
          <p:nvPr>
            <p:ph type="title"/>
          </p:nvPr>
        </p:nvSpPr>
        <p:spPr/>
        <p:txBody>
          <a:bodyPr/>
          <a:lstStyle/>
          <a:p>
            <a:r>
              <a:rPr lang="en-GB" altLang="en-US"/>
              <a:t>Price elasticity puzzle (1)</a:t>
            </a:r>
          </a:p>
        </p:txBody>
      </p:sp>
      <p:sp>
        <p:nvSpPr>
          <p:cNvPr id="51203" name="Content Placeholder 2">
            <a:extLst>
              <a:ext uri="{FF2B5EF4-FFF2-40B4-BE49-F238E27FC236}">
                <a16:creationId xmlns:a16="http://schemas.microsoft.com/office/drawing/2014/main" id="{84BDF556-D3B5-41DE-8EE8-E397EBEC42B5}"/>
              </a:ext>
            </a:extLst>
          </p:cNvPr>
          <p:cNvSpPr>
            <a:spLocks noGrp="1"/>
          </p:cNvSpPr>
          <p:nvPr>
            <p:ph idx="1"/>
          </p:nvPr>
        </p:nvSpPr>
        <p:spPr/>
        <p:txBody>
          <a:bodyPr/>
          <a:lstStyle/>
          <a:p>
            <a:r>
              <a:rPr lang="en-GB" altLang="en-US"/>
              <a:t>Empirical evidence for European football suggests that price elasticity &gt; -1, say -0.2 or -0.3</a:t>
            </a:r>
          </a:p>
          <a:p>
            <a:r>
              <a:rPr lang="en-GB" altLang="en-US"/>
              <a:t>To reconcile these values with the concessions theory requires a sufficiently large component of concession spending in total spending- and that is unlikely e.g. €15 out of €30 is still not enough</a:t>
            </a:r>
          </a:p>
          <a:p>
            <a:endParaRPr lang="en-GB" altLang="en-US"/>
          </a:p>
        </p:txBody>
      </p:sp>
      <p:sp>
        <p:nvSpPr>
          <p:cNvPr id="51204" name="Slide Number Placeholder 3">
            <a:extLst>
              <a:ext uri="{FF2B5EF4-FFF2-40B4-BE49-F238E27FC236}">
                <a16:creationId xmlns:a16="http://schemas.microsoft.com/office/drawing/2014/main" id="{1DA205AF-BBA4-464B-B1BC-58AFCA6D6E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6D5B1E0E-A81F-46FF-94F4-270AE5F41002}" type="slidenum">
              <a:rPr lang="en-GB" altLang="en-US" sz="1400" smtClean="0"/>
              <a:pPr>
                <a:spcBef>
                  <a:spcPct val="0"/>
                </a:spcBef>
                <a:buFontTx/>
                <a:buNone/>
              </a:pPr>
              <a:t>29</a:t>
            </a:fld>
            <a:endParaRPr lang="en-GB"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FDB52EF2-9C90-4EAE-BED8-42F509BD2D8C}"/>
              </a:ext>
            </a:extLst>
          </p:cNvPr>
          <p:cNvSpPr txBox="1">
            <a:spLocks noChangeArrowheads="1"/>
          </p:cNvSpPr>
          <p:nvPr/>
        </p:nvSpPr>
        <p:spPr bwMode="auto">
          <a:xfrm>
            <a:off x="2057400" y="304800"/>
            <a:ext cx="3860800"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Nature of the Product</a:t>
            </a:r>
            <a:endParaRPr lang="en-GB" altLang="en-US" sz="2800">
              <a:latin typeface="Arial" panose="020B0604020202020204" pitchFamily="34" charset="0"/>
            </a:endParaRPr>
          </a:p>
        </p:txBody>
      </p:sp>
      <p:sp>
        <p:nvSpPr>
          <p:cNvPr id="8195" name="Text Box 3">
            <a:extLst>
              <a:ext uri="{FF2B5EF4-FFF2-40B4-BE49-F238E27FC236}">
                <a16:creationId xmlns:a16="http://schemas.microsoft.com/office/drawing/2014/main" id="{D2932999-67F9-4AFE-877A-371339663C6F}"/>
              </a:ext>
            </a:extLst>
          </p:cNvPr>
          <p:cNvSpPr txBox="1">
            <a:spLocks noChangeArrowheads="1"/>
          </p:cNvSpPr>
          <p:nvPr/>
        </p:nvSpPr>
        <p:spPr bwMode="auto">
          <a:xfrm>
            <a:off x="746125" y="1487488"/>
            <a:ext cx="7235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Last week we noted that the product in</a:t>
            </a:r>
          </a:p>
          <a:p>
            <a:pPr eaLnBrk="1" hangingPunct="1">
              <a:spcBef>
                <a:spcPct val="0"/>
              </a:spcBef>
              <a:buFontTx/>
              <a:buNone/>
            </a:pPr>
            <a:r>
              <a:rPr lang="en-GB" altLang="en-US" sz="2400">
                <a:latin typeface="Arial" panose="020B0604020202020204" pitchFamily="34" charset="0"/>
              </a:rPr>
              <a:t>professional sport was the game.  More specifically:</a:t>
            </a:r>
          </a:p>
        </p:txBody>
      </p:sp>
      <p:sp>
        <p:nvSpPr>
          <p:cNvPr id="8196" name="Text Box 4">
            <a:extLst>
              <a:ext uri="{FF2B5EF4-FFF2-40B4-BE49-F238E27FC236}">
                <a16:creationId xmlns:a16="http://schemas.microsoft.com/office/drawing/2014/main" id="{A9489D8A-CBC7-4000-A7E7-9B6D82C7AAA8}"/>
              </a:ext>
            </a:extLst>
          </p:cNvPr>
          <p:cNvSpPr txBox="1">
            <a:spLocks noChangeArrowheads="1"/>
          </p:cNvSpPr>
          <p:nvPr/>
        </p:nvSpPr>
        <p:spPr bwMode="auto">
          <a:xfrm>
            <a:off x="457200" y="2514600"/>
            <a:ext cx="79073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“the core product is defined as the game itself, that is whatever takes</a:t>
            </a:r>
          </a:p>
          <a:p>
            <a:pPr eaLnBrk="1" hangingPunct="1">
              <a:spcBef>
                <a:spcPct val="0"/>
              </a:spcBef>
              <a:buFontTx/>
              <a:buNone/>
            </a:pPr>
            <a:r>
              <a:rPr lang="en-GB" altLang="en-US" sz="2000">
                <a:latin typeface="Arial" panose="020B0604020202020204" pitchFamily="34" charset="0"/>
              </a:rPr>
              <a:t>place on the field of play including the manner in which the contest is</a:t>
            </a:r>
          </a:p>
          <a:p>
            <a:pPr eaLnBrk="1" hangingPunct="1">
              <a:spcBef>
                <a:spcPct val="0"/>
              </a:spcBef>
              <a:buFontTx/>
              <a:buNone/>
            </a:pPr>
            <a:r>
              <a:rPr lang="en-GB" altLang="en-US" sz="2000">
                <a:latin typeface="Arial" panose="020B0604020202020204" pitchFamily="34" charset="0"/>
              </a:rPr>
              <a:t>conducted, the style and strategy employed and the interpretation of</a:t>
            </a:r>
          </a:p>
          <a:p>
            <a:pPr eaLnBrk="1" hangingPunct="1">
              <a:spcBef>
                <a:spcPct val="0"/>
              </a:spcBef>
              <a:buFontTx/>
              <a:buNone/>
            </a:pPr>
            <a:r>
              <a:rPr lang="en-GB" altLang="en-US" sz="2000">
                <a:latin typeface="Arial" panose="020B0604020202020204" pitchFamily="34" charset="0"/>
              </a:rPr>
              <a:t>understood laws, rules, regulations and historical precedents”</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(Sutton and Parrett, 1992.  Quoted in Borland (2003))</a:t>
            </a:r>
          </a:p>
        </p:txBody>
      </p:sp>
      <p:sp>
        <p:nvSpPr>
          <p:cNvPr id="8197" name="Text Box 6">
            <a:extLst>
              <a:ext uri="{FF2B5EF4-FFF2-40B4-BE49-F238E27FC236}">
                <a16:creationId xmlns:a16="http://schemas.microsoft.com/office/drawing/2014/main" id="{FEA1475C-0CC7-4BF9-B6CE-3C67F6F2DB74}"/>
              </a:ext>
            </a:extLst>
          </p:cNvPr>
          <p:cNvSpPr txBox="1">
            <a:spLocks noChangeArrowheads="1"/>
          </p:cNvSpPr>
          <p:nvPr/>
        </p:nvSpPr>
        <p:spPr bwMode="auto">
          <a:xfrm>
            <a:off x="517525" y="4840288"/>
            <a:ext cx="811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Therefore the demand for the game (contest) is due to “fan</a:t>
            </a:r>
          </a:p>
          <a:p>
            <a:pPr eaLnBrk="1" hangingPunct="1">
              <a:spcBef>
                <a:spcPct val="0"/>
              </a:spcBef>
              <a:buFontTx/>
              <a:buNone/>
            </a:pPr>
            <a:r>
              <a:rPr lang="en-GB" altLang="en-US" sz="2400">
                <a:latin typeface="Arial" panose="020B0604020202020204" pitchFamily="34" charset="0"/>
              </a:rPr>
              <a:t>interest”.  </a:t>
            </a:r>
            <a:r>
              <a:rPr lang="en-GB" altLang="en-US" sz="2400">
                <a:solidFill>
                  <a:srgbClr val="FF0000"/>
                </a:solidFill>
                <a:latin typeface="Arial" panose="020B0604020202020204" pitchFamily="34" charset="0"/>
              </a:rPr>
              <a:t>BUT</a:t>
            </a:r>
            <a:r>
              <a:rPr lang="en-GB" altLang="en-US" sz="2400">
                <a:latin typeface="Arial" panose="020B0604020202020204" pitchFamily="34" charset="0"/>
              </a:rPr>
              <a:t> it is not the only demand….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71B1D19-094A-46AC-8BE7-6052178290E6}"/>
              </a:ext>
            </a:extLst>
          </p:cNvPr>
          <p:cNvSpPr>
            <a:spLocks noGrp="1"/>
          </p:cNvSpPr>
          <p:nvPr>
            <p:ph type="title"/>
          </p:nvPr>
        </p:nvSpPr>
        <p:spPr/>
        <p:txBody>
          <a:bodyPr/>
          <a:lstStyle/>
          <a:p>
            <a:pPr eaLnBrk="1" hangingPunct="1"/>
            <a:r>
              <a:rPr lang="en-GB" altLang="en-US" sz="3600"/>
              <a:t>The price elasticity puzzle (2)</a:t>
            </a:r>
          </a:p>
        </p:txBody>
      </p:sp>
      <p:sp>
        <p:nvSpPr>
          <p:cNvPr id="52227" name="Content Placeholder 2">
            <a:extLst>
              <a:ext uri="{FF2B5EF4-FFF2-40B4-BE49-F238E27FC236}">
                <a16:creationId xmlns:a16="http://schemas.microsoft.com/office/drawing/2014/main" id="{2E86FA78-9280-402F-9FB0-1F4C9EEC25A8}"/>
              </a:ext>
            </a:extLst>
          </p:cNvPr>
          <p:cNvSpPr>
            <a:spLocks noGrp="1"/>
          </p:cNvSpPr>
          <p:nvPr>
            <p:ph idx="1"/>
          </p:nvPr>
        </p:nvSpPr>
        <p:spPr>
          <a:xfrm>
            <a:off x="685800" y="1628775"/>
            <a:ext cx="7772400" cy="4467225"/>
          </a:xfrm>
        </p:spPr>
        <p:txBody>
          <a:bodyPr/>
          <a:lstStyle/>
          <a:p>
            <a:pPr eaLnBrk="1" hangingPunct="1"/>
            <a:r>
              <a:rPr lang="en-GB" altLang="en-US" sz="2400"/>
              <a:t>Forrest, Simmons and Feehan (2002)</a:t>
            </a:r>
          </a:p>
          <a:p>
            <a:pPr eaLnBrk="1" hangingPunct="1"/>
            <a:r>
              <a:rPr lang="en-GB" altLang="en-US" sz="2400"/>
              <a:t>See chapter by Forrest on Moodle</a:t>
            </a:r>
          </a:p>
          <a:p>
            <a:pPr eaLnBrk="1" hangingPunct="1"/>
            <a:r>
              <a:rPr lang="en-GB" altLang="en-US" sz="2400"/>
              <a:t>Bring travel costs into </a:t>
            </a:r>
            <a:r>
              <a:rPr lang="en-GB" altLang="en-US" sz="2400" b="1" i="1"/>
              <a:t>generalised cost </a:t>
            </a:r>
            <a:r>
              <a:rPr lang="en-GB" altLang="en-US" sz="2400"/>
              <a:t>measure</a:t>
            </a:r>
          </a:p>
          <a:p>
            <a:pPr eaLnBrk="1" hangingPunct="1"/>
            <a:r>
              <a:rPr lang="en-GB" altLang="en-US" sz="2400"/>
              <a:t>Travel costs are substantial and vary more than ticket prices, also travel cost &gt; ticket price for many (most?) fans</a:t>
            </a:r>
          </a:p>
          <a:p>
            <a:pPr eaLnBrk="1" hangingPunct="1"/>
            <a:r>
              <a:rPr lang="en-GB" altLang="en-US" sz="2400"/>
              <a:t>Used Fan Survey data for 1995/6 EPL</a:t>
            </a:r>
          </a:p>
          <a:p>
            <a:pPr eaLnBrk="1" hangingPunct="1"/>
            <a:r>
              <a:rPr lang="en-GB" altLang="en-US" sz="2400"/>
              <a:t>Elasticities move closer to -1 when travel cost is allowed for, 8 clubs had elasticity &lt; -1, </a:t>
            </a:r>
            <a:r>
              <a:rPr lang="en-GB" altLang="en-US" sz="2400" i="1"/>
              <a:t>elastic demand</a:t>
            </a:r>
            <a:r>
              <a:rPr lang="en-GB" altLang="en-US" sz="2400"/>
              <a:t>, highest elasticities for clubs that sold out. Lowest elasticities for clubs located close to each other (London)</a:t>
            </a:r>
          </a:p>
          <a:p>
            <a:pPr eaLnBrk="1" hangingPunct="1"/>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a:extLst>
              <a:ext uri="{FF2B5EF4-FFF2-40B4-BE49-F238E27FC236}">
                <a16:creationId xmlns:a16="http://schemas.microsoft.com/office/drawing/2014/main" id="{8B232296-3A5D-4341-9E65-5273A7FF21F9}"/>
              </a:ext>
            </a:extLst>
          </p:cNvPr>
          <p:cNvSpPr txBox="1">
            <a:spLocks noChangeArrowheads="1"/>
          </p:cNvSpPr>
          <p:nvPr/>
        </p:nvSpPr>
        <p:spPr bwMode="auto">
          <a:xfrm>
            <a:off x="1692275" y="188913"/>
            <a:ext cx="5299075" cy="461962"/>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400" b="1">
                <a:latin typeface="Arial" panose="020B0604020202020204" pitchFamily="34" charset="0"/>
              </a:rPr>
              <a:t>Assessment of Economic Factors</a:t>
            </a:r>
            <a:endParaRPr lang="en-GB" altLang="en-US" sz="2400">
              <a:latin typeface="Arial" panose="020B0604020202020204" pitchFamily="34" charset="0"/>
            </a:endParaRPr>
          </a:p>
        </p:txBody>
      </p:sp>
      <p:sp>
        <p:nvSpPr>
          <p:cNvPr id="53251" name="Text Box 4">
            <a:extLst>
              <a:ext uri="{FF2B5EF4-FFF2-40B4-BE49-F238E27FC236}">
                <a16:creationId xmlns:a16="http://schemas.microsoft.com/office/drawing/2014/main" id="{0BBC02E9-9E39-4D6F-9932-3A4A58748D10}"/>
              </a:ext>
            </a:extLst>
          </p:cNvPr>
          <p:cNvSpPr txBox="1">
            <a:spLocks noChangeArrowheads="1"/>
          </p:cNvSpPr>
          <p:nvPr/>
        </p:nvSpPr>
        <p:spPr bwMode="auto">
          <a:xfrm>
            <a:off x="4067175" y="981075"/>
            <a:ext cx="1066800" cy="44767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Income</a:t>
            </a:r>
          </a:p>
        </p:txBody>
      </p:sp>
      <p:sp>
        <p:nvSpPr>
          <p:cNvPr id="53252" name="Text Box 5">
            <a:extLst>
              <a:ext uri="{FF2B5EF4-FFF2-40B4-BE49-F238E27FC236}">
                <a16:creationId xmlns:a16="http://schemas.microsoft.com/office/drawing/2014/main" id="{58081EAF-9F7D-4CA7-BA24-E88F644E8B5A}"/>
              </a:ext>
            </a:extLst>
          </p:cNvPr>
          <p:cNvSpPr txBox="1">
            <a:spLocks noChangeArrowheads="1"/>
          </p:cNvSpPr>
          <p:nvPr/>
        </p:nvSpPr>
        <p:spPr bwMode="auto">
          <a:xfrm>
            <a:off x="533400" y="1876425"/>
            <a:ext cx="81422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Similar findings have been noted with respect to the income variable.  However, this applies mainly to cross-sectional (short horizon) studies.</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For time-series studies (e.g. Bird, 1982) there is evidence to suggest that demand is income inelastic (in fact Bird finds a negative effect which is indicative of football being an inferior good). </a:t>
            </a:r>
          </a:p>
        </p:txBody>
      </p:sp>
      <p:sp>
        <p:nvSpPr>
          <p:cNvPr id="53253" name="Text Box 6">
            <a:extLst>
              <a:ext uri="{FF2B5EF4-FFF2-40B4-BE49-F238E27FC236}">
                <a16:creationId xmlns:a16="http://schemas.microsoft.com/office/drawing/2014/main" id="{E21252D6-C78E-4A67-9668-359D9D2FF199}"/>
              </a:ext>
            </a:extLst>
          </p:cNvPr>
          <p:cNvSpPr txBox="1">
            <a:spLocks noChangeArrowheads="1"/>
          </p:cNvSpPr>
          <p:nvPr/>
        </p:nvSpPr>
        <p:spPr bwMode="auto">
          <a:xfrm>
            <a:off x="611188" y="4076700"/>
            <a:ext cx="81375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Again we need to be careful because most studies use a proxy for income.  We also need to consider the time-period in which the study was conducted.  Since Bird’s study, incomes and attendances increased…</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Income of fans may not be same as income of local population (often used as a proxy)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1B6589F-513C-48D9-9698-C0F14CF4B381}"/>
              </a:ext>
            </a:extLst>
          </p:cNvPr>
          <p:cNvSpPr>
            <a:spLocks noGrp="1"/>
          </p:cNvSpPr>
          <p:nvPr>
            <p:ph type="title"/>
          </p:nvPr>
        </p:nvSpPr>
        <p:spPr/>
        <p:txBody>
          <a:bodyPr/>
          <a:lstStyle/>
          <a:p>
            <a:r>
              <a:rPr lang="en-GB" altLang="en-US"/>
              <a:t>Did recent recession adversely affect attendance demand?</a:t>
            </a:r>
          </a:p>
        </p:txBody>
      </p:sp>
      <p:sp>
        <p:nvSpPr>
          <p:cNvPr id="24579" name="Content Placeholder 2">
            <a:extLst>
              <a:ext uri="{FF2B5EF4-FFF2-40B4-BE49-F238E27FC236}">
                <a16:creationId xmlns:a16="http://schemas.microsoft.com/office/drawing/2014/main" id="{FBA5A7BC-1C49-4ED7-AFAC-02C1929D6049}"/>
              </a:ext>
            </a:extLst>
          </p:cNvPr>
          <p:cNvSpPr>
            <a:spLocks noGrp="1"/>
          </p:cNvSpPr>
          <p:nvPr>
            <p:ph idx="1"/>
          </p:nvPr>
        </p:nvSpPr>
        <p:spPr/>
        <p:txBody>
          <a:bodyPr/>
          <a:lstStyle/>
          <a:p>
            <a:pPr>
              <a:defRPr/>
            </a:pPr>
            <a:r>
              <a:rPr lang="en-GB" altLang="en-US" sz="2000" dirty="0"/>
              <a:t>Hong, </a:t>
            </a:r>
            <a:r>
              <a:rPr lang="en-GB" altLang="en-US" sz="2000" dirty="0" err="1"/>
              <a:t>Mondello</a:t>
            </a:r>
            <a:r>
              <a:rPr lang="en-GB" altLang="en-US" sz="2000" dirty="0"/>
              <a:t>, Coates, </a:t>
            </a:r>
            <a:r>
              <a:rPr lang="en-GB" altLang="en-US" sz="2000" i="1" dirty="0"/>
              <a:t>International Journal of Sport Finance </a:t>
            </a:r>
            <a:r>
              <a:rPr lang="en-GB" altLang="en-US" sz="2000" dirty="0"/>
              <a:t>2013</a:t>
            </a:r>
          </a:p>
          <a:p>
            <a:pPr>
              <a:defRPr/>
            </a:pPr>
            <a:r>
              <a:rPr lang="en-GB" altLang="en-US" sz="2000" dirty="0"/>
              <a:t>22/30 MLB clubs had declining attendances in 2008 and 2009 compared to 2007; total MLB attendance down by 6.7% over this period</a:t>
            </a:r>
          </a:p>
          <a:p>
            <a:pPr>
              <a:defRPr/>
            </a:pPr>
            <a:r>
              <a:rPr lang="en-GB" altLang="en-US" sz="2000" dirty="0"/>
              <a:t>Use monthly Federal Reserve Bank of Philadelphia coincident indicator to measure state of the economy</a:t>
            </a:r>
          </a:p>
          <a:p>
            <a:pPr>
              <a:defRPr/>
            </a:pPr>
            <a:r>
              <a:rPr lang="en-GB" altLang="en-US" sz="2000" dirty="0"/>
              <a:t>This measure has a highly significant coefficient; explains  6.5% out of 6.8% decline in MLB attendance</a:t>
            </a:r>
          </a:p>
          <a:p>
            <a:pPr>
              <a:defRPr/>
            </a:pPr>
            <a:r>
              <a:rPr lang="en-GB" altLang="en-US" sz="2000" dirty="0"/>
              <a:t>So MLB was badly affected by the economic crisis. What about other sports e.g. European football? Seems English football attendances held up well through 2008 and 2009. But note recent concerns about high ticket prices in EPL.</a:t>
            </a:r>
          </a:p>
          <a:p>
            <a:pPr marL="0" indent="0">
              <a:buFontTx/>
              <a:buNone/>
              <a:defRPr/>
            </a:pPr>
            <a:endParaRPr lang="en-GB" altLang="en-US" sz="2000" dirty="0"/>
          </a:p>
          <a:p>
            <a:pPr>
              <a:defRPr/>
            </a:pPr>
            <a:endParaRPr lang="en-GB"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1D62E8B9-2C0F-4E68-ACF1-2EA3E5849DB3}"/>
              </a:ext>
            </a:extLst>
          </p:cNvPr>
          <p:cNvSpPr txBox="1">
            <a:spLocks noChangeArrowheads="1"/>
          </p:cNvSpPr>
          <p:nvPr/>
        </p:nvSpPr>
        <p:spPr bwMode="auto">
          <a:xfrm>
            <a:off x="1619250" y="260350"/>
            <a:ext cx="5299075" cy="461963"/>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400" b="1">
                <a:latin typeface="Arial" panose="020B0604020202020204" pitchFamily="34" charset="0"/>
              </a:rPr>
              <a:t>Assessment of Economic Factors</a:t>
            </a:r>
            <a:endParaRPr lang="en-GB" altLang="en-US" sz="2400">
              <a:latin typeface="Arial" panose="020B0604020202020204" pitchFamily="34" charset="0"/>
            </a:endParaRPr>
          </a:p>
        </p:txBody>
      </p:sp>
      <p:sp>
        <p:nvSpPr>
          <p:cNvPr id="56323" name="Text Box 3">
            <a:extLst>
              <a:ext uri="{FF2B5EF4-FFF2-40B4-BE49-F238E27FC236}">
                <a16:creationId xmlns:a16="http://schemas.microsoft.com/office/drawing/2014/main" id="{D9209F3E-AB12-4122-BA87-5026527D625E}"/>
              </a:ext>
            </a:extLst>
          </p:cNvPr>
          <p:cNvSpPr txBox="1">
            <a:spLocks noChangeArrowheads="1"/>
          </p:cNvSpPr>
          <p:nvPr/>
        </p:nvSpPr>
        <p:spPr bwMode="auto">
          <a:xfrm>
            <a:off x="3810000" y="1190625"/>
            <a:ext cx="1574800" cy="44767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Market Size</a:t>
            </a:r>
          </a:p>
        </p:txBody>
      </p:sp>
      <p:sp>
        <p:nvSpPr>
          <p:cNvPr id="56324" name="Text Box 4">
            <a:extLst>
              <a:ext uri="{FF2B5EF4-FFF2-40B4-BE49-F238E27FC236}">
                <a16:creationId xmlns:a16="http://schemas.microsoft.com/office/drawing/2014/main" id="{31194BE4-51EB-42DF-A817-E67EDFD60A15}"/>
              </a:ext>
            </a:extLst>
          </p:cNvPr>
          <p:cNvSpPr txBox="1">
            <a:spLocks noChangeArrowheads="1"/>
          </p:cNvSpPr>
          <p:nvPr/>
        </p:nvSpPr>
        <p:spPr bwMode="auto">
          <a:xfrm>
            <a:off x="827088" y="4724400"/>
            <a:ext cx="7694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Despite this, the variables offers the most consistency in terms of sign and significance: most cross-sectional studies find this variable to be an important determinant of attendance.</a:t>
            </a:r>
          </a:p>
          <a:p>
            <a:pPr eaLnBrk="1" hangingPunct="1">
              <a:spcBef>
                <a:spcPct val="0"/>
              </a:spcBef>
              <a:buFontTx/>
              <a:buNone/>
            </a:pPr>
            <a:endParaRPr lang="en-GB" altLang="en-US" sz="2000">
              <a:latin typeface="Arial" panose="020B0604020202020204" pitchFamily="34" charset="0"/>
            </a:endParaRPr>
          </a:p>
        </p:txBody>
      </p:sp>
      <p:sp>
        <p:nvSpPr>
          <p:cNvPr id="56325" name="Text Box 5">
            <a:extLst>
              <a:ext uri="{FF2B5EF4-FFF2-40B4-BE49-F238E27FC236}">
                <a16:creationId xmlns:a16="http://schemas.microsoft.com/office/drawing/2014/main" id="{53D1BEE1-CB9B-4263-A622-F04A0A4112FD}"/>
              </a:ext>
            </a:extLst>
          </p:cNvPr>
          <p:cNvSpPr txBox="1">
            <a:spLocks noChangeArrowheads="1"/>
          </p:cNvSpPr>
          <p:nvPr/>
        </p:nvSpPr>
        <p:spPr bwMode="auto">
          <a:xfrm>
            <a:off x="684213" y="1773238"/>
            <a:ext cx="80248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Link between size of catchment area and attendance seems obvious. </a:t>
            </a:r>
          </a:p>
          <a:p>
            <a:pPr eaLnBrk="1" hangingPunct="1">
              <a:spcBef>
                <a:spcPct val="0"/>
              </a:spcBef>
              <a:buFontTx/>
              <a:buNone/>
            </a:pPr>
            <a:r>
              <a:rPr lang="en-GB" altLang="en-US" sz="2000">
                <a:latin typeface="Arial" panose="020B0604020202020204" pitchFamily="34" charset="0"/>
              </a:rPr>
              <a:t>But empirically catchment areas are hard to define:</a:t>
            </a:r>
          </a:p>
          <a:p>
            <a:pPr eaLnBrk="1" hangingPunct="1">
              <a:spcBef>
                <a:spcPct val="0"/>
              </a:spcBef>
              <a:buFontTx/>
              <a:buNone/>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Municipal boundaries used to compile local population statistics are </a:t>
            </a:r>
          </a:p>
          <a:p>
            <a:pPr eaLnBrk="1" hangingPunct="1">
              <a:spcBef>
                <a:spcPct val="0"/>
              </a:spcBef>
              <a:buFontTx/>
              <a:buNone/>
            </a:pPr>
            <a:r>
              <a:rPr lang="en-GB" altLang="en-US" sz="2000">
                <a:latin typeface="Arial" panose="020B0604020202020204" pitchFamily="34" charset="0"/>
              </a:rPr>
              <a:t>  arbitrary and subject to change</a:t>
            </a:r>
          </a:p>
          <a:p>
            <a:pPr eaLnBrk="1" hangingPunct="1">
              <a:spcBef>
                <a:spcPct val="0"/>
              </a:spcBef>
            </a:pPr>
            <a:r>
              <a:rPr lang="en-GB" altLang="en-US" sz="2000">
                <a:latin typeface="Arial" panose="020B0604020202020204" pitchFamily="34" charset="0"/>
              </a:rPr>
              <a:t> Need to adjust in cases where there are two or more clubs in the</a:t>
            </a:r>
          </a:p>
          <a:p>
            <a:pPr eaLnBrk="1" hangingPunct="1">
              <a:spcBef>
                <a:spcPct val="0"/>
              </a:spcBef>
              <a:buFontTx/>
              <a:buNone/>
            </a:pPr>
            <a:r>
              <a:rPr lang="en-GB" altLang="en-US" sz="2000">
                <a:latin typeface="Arial" panose="020B0604020202020204" pitchFamily="34" charset="0"/>
              </a:rPr>
              <a:t>  same city.</a:t>
            </a:r>
          </a:p>
          <a:p>
            <a:pPr eaLnBrk="1" hangingPunct="1">
              <a:spcBef>
                <a:spcPct val="0"/>
              </a:spcBef>
            </a:pPr>
            <a:r>
              <a:rPr lang="en-GB" altLang="en-US" sz="2000">
                <a:latin typeface="Arial" panose="020B0604020202020204" pitchFamily="34" charset="0"/>
              </a:rPr>
              <a:t> Over time, geographical segmentation of supporters has fallen.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911DC29E-77F9-4BA6-A187-73E5CB83A674}"/>
              </a:ext>
            </a:extLst>
          </p:cNvPr>
          <p:cNvSpPr txBox="1">
            <a:spLocks noChangeArrowheads="1"/>
          </p:cNvSpPr>
          <p:nvPr/>
        </p:nvSpPr>
        <p:spPr bwMode="auto">
          <a:xfrm>
            <a:off x="533400" y="304800"/>
            <a:ext cx="7237413"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Assessment of Sporting Quality Factors</a:t>
            </a:r>
            <a:endParaRPr lang="en-GB" altLang="en-US" sz="2800">
              <a:latin typeface="Arial" panose="020B0604020202020204" pitchFamily="34" charset="0"/>
            </a:endParaRPr>
          </a:p>
        </p:txBody>
      </p:sp>
      <p:sp>
        <p:nvSpPr>
          <p:cNvPr id="58371" name="Text Box 3">
            <a:extLst>
              <a:ext uri="{FF2B5EF4-FFF2-40B4-BE49-F238E27FC236}">
                <a16:creationId xmlns:a16="http://schemas.microsoft.com/office/drawing/2014/main" id="{59785F0B-2AAE-4D0F-B268-FBC24256489A}"/>
              </a:ext>
            </a:extLst>
          </p:cNvPr>
          <p:cNvSpPr txBox="1">
            <a:spLocks noChangeArrowheads="1"/>
          </p:cNvSpPr>
          <p:nvPr/>
        </p:nvSpPr>
        <p:spPr bwMode="auto">
          <a:xfrm>
            <a:off x="3429000" y="1143000"/>
            <a:ext cx="2047875" cy="50800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Team Quality</a:t>
            </a:r>
          </a:p>
        </p:txBody>
      </p:sp>
      <p:sp>
        <p:nvSpPr>
          <p:cNvPr id="58372" name="Text Box 4">
            <a:extLst>
              <a:ext uri="{FF2B5EF4-FFF2-40B4-BE49-F238E27FC236}">
                <a16:creationId xmlns:a16="http://schemas.microsoft.com/office/drawing/2014/main" id="{C9479E6F-0AFB-4114-90F1-D09FC8024DD1}"/>
              </a:ext>
            </a:extLst>
          </p:cNvPr>
          <p:cNvSpPr txBox="1">
            <a:spLocks noChangeArrowheads="1"/>
          </p:cNvSpPr>
          <p:nvPr/>
        </p:nvSpPr>
        <p:spPr bwMode="auto">
          <a:xfrm>
            <a:off x="611188" y="1989138"/>
            <a:ext cx="835342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Similarly the absolute quality of the teams involved has a significantly positive impact on attendance demand.  Typically this is analysed indirectly through the measurement of team success, examples include:</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 - League positions of home and away teams.</a:t>
            </a:r>
          </a:p>
          <a:p>
            <a:pPr eaLnBrk="1" hangingPunct="1">
              <a:spcBef>
                <a:spcPct val="0"/>
              </a:spcBef>
              <a:buFontTx/>
              <a:buNone/>
            </a:pPr>
            <a:r>
              <a:rPr lang="en-GB" altLang="en-US" sz="2000">
                <a:latin typeface="Arial" panose="020B0604020202020204" pitchFamily="34" charset="0"/>
              </a:rPr>
              <a:t> - Winning percentage during the current / previous seasons.</a:t>
            </a:r>
          </a:p>
          <a:p>
            <a:pPr eaLnBrk="1" hangingPunct="1">
              <a:spcBef>
                <a:spcPct val="0"/>
              </a:spcBef>
              <a:buFontTx/>
              <a:buNone/>
            </a:pPr>
            <a:r>
              <a:rPr lang="en-GB" altLang="en-US" sz="2000">
                <a:latin typeface="Arial" panose="020B0604020202020204" pitchFamily="34" charset="0"/>
              </a:rPr>
              <a:t> - Goals / points per game in previous matches.</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Some studies however have looked at the quality dimension more directly:</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Char char="-"/>
            </a:pPr>
            <a:r>
              <a:rPr lang="en-GB" altLang="en-US" sz="2000">
                <a:latin typeface="Arial" panose="020B0604020202020204" pitchFamily="34" charset="0"/>
              </a:rPr>
              <a:t> Number of international and overseas players in each team (Baimbridge et al. 1996; Paton and Cooke, 2005).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a:extLst>
              <a:ext uri="{FF2B5EF4-FFF2-40B4-BE49-F238E27FC236}">
                <a16:creationId xmlns:a16="http://schemas.microsoft.com/office/drawing/2014/main" id="{184A26F4-A221-4DC2-B388-37C8331AA171}"/>
              </a:ext>
            </a:extLst>
          </p:cNvPr>
          <p:cNvSpPr txBox="1">
            <a:spLocks noChangeArrowheads="1"/>
          </p:cNvSpPr>
          <p:nvPr/>
        </p:nvSpPr>
        <p:spPr bwMode="auto">
          <a:xfrm>
            <a:off x="1116013" y="188913"/>
            <a:ext cx="6219825" cy="461962"/>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400" b="1">
                <a:latin typeface="Arial" panose="020B0604020202020204" pitchFamily="34" charset="0"/>
              </a:rPr>
              <a:t>Assessment of Sporting Quality Factors</a:t>
            </a:r>
            <a:endParaRPr lang="en-GB" altLang="en-US" sz="2400">
              <a:latin typeface="Arial" panose="020B0604020202020204" pitchFamily="34" charset="0"/>
            </a:endParaRPr>
          </a:p>
        </p:txBody>
      </p:sp>
      <p:sp>
        <p:nvSpPr>
          <p:cNvPr id="60419" name="Text Box 5">
            <a:extLst>
              <a:ext uri="{FF2B5EF4-FFF2-40B4-BE49-F238E27FC236}">
                <a16:creationId xmlns:a16="http://schemas.microsoft.com/office/drawing/2014/main" id="{864CD287-9E29-4D17-A760-2F27C3ADADB6}"/>
              </a:ext>
            </a:extLst>
          </p:cNvPr>
          <p:cNvSpPr txBox="1">
            <a:spLocks noChangeArrowheads="1"/>
          </p:cNvSpPr>
          <p:nvPr/>
        </p:nvSpPr>
        <p:spPr bwMode="auto">
          <a:xfrm>
            <a:off x="3203575" y="981075"/>
            <a:ext cx="2898775" cy="44767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Uncertainty of Outcome</a:t>
            </a:r>
          </a:p>
        </p:txBody>
      </p:sp>
      <p:sp>
        <p:nvSpPr>
          <p:cNvPr id="60420" name="Text Box 6">
            <a:extLst>
              <a:ext uri="{FF2B5EF4-FFF2-40B4-BE49-F238E27FC236}">
                <a16:creationId xmlns:a16="http://schemas.microsoft.com/office/drawing/2014/main" id="{109BB060-02AD-4E73-8C18-E7199E5DDF40}"/>
              </a:ext>
            </a:extLst>
          </p:cNvPr>
          <p:cNvSpPr txBox="1">
            <a:spLocks noChangeArrowheads="1"/>
          </p:cNvSpPr>
          <p:nvPr/>
        </p:nvSpPr>
        <p:spPr bwMode="auto">
          <a:xfrm>
            <a:off x="2843213" y="1628775"/>
            <a:ext cx="3633787" cy="4222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Uncertainty of Match Outcome</a:t>
            </a:r>
          </a:p>
        </p:txBody>
      </p:sp>
      <p:sp>
        <p:nvSpPr>
          <p:cNvPr id="60421" name="Text Box 7">
            <a:extLst>
              <a:ext uri="{FF2B5EF4-FFF2-40B4-BE49-F238E27FC236}">
                <a16:creationId xmlns:a16="http://schemas.microsoft.com/office/drawing/2014/main" id="{AF01C40F-DF8A-41D1-8903-38A84387F669}"/>
              </a:ext>
            </a:extLst>
          </p:cNvPr>
          <p:cNvSpPr txBox="1">
            <a:spLocks noChangeArrowheads="1"/>
          </p:cNvSpPr>
          <p:nvPr/>
        </p:nvSpPr>
        <p:spPr bwMode="auto">
          <a:xfrm>
            <a:off x="755650" y="2193925"/>
            <a:ext cx="78771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Two main approaches have been used:</a:t>
            </a:r>
          </a:p>
          <a:p>
            <a:pPr eaLnBrk="1" hangingPunct="1">
              <a:spcBef>
                <a:spcPct val="0"/>
              </a:spcBef>
              <a:buFontTx/>
              <a:buNone/>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Difference in winning percentage or difference in league ranking  </a:t>
            </a:r>
          </a:p>
          <a:p>
            <a:pPr eaLnBrk="1" hangingPunct="1">
              <a:spcBef>
                <a:spcPct val="0"/>
              </a:spcBef>
              <a:buFontTx/>
              <a:buNone/>
            </a:pPr>
            <a:r>
              <a:rPr lang="en-GB" altLang="en-US" sz="2000">
                <a:latin typeface="Arial" panose="020B0604020202020204" pitchFamily="34" charset="0"/>
              </a:rPr>
              <a:t>  of teams (e.g. Baimbridge et al., 1996) </a:t>
            </a:r>
          </a:p>
          <a:p>
            <a:pPr eaLnBrk="1" hangingPunct="1">
              <a:spcBef>
                <a:spcPct val="0"/>
              </a:spcBef>
            </a:pPr>
            <a:endParaRPr lang="en-GB" altLang="en-US" sz="2000">
              <a:latin typeface="Arial" panose="020B0604020202020204" pitchFamily="34" charset="0"/>
            </a:endParaRPr>
          </a:p>
          <a:p>
            <a:pPr eaLnBrk="1" hangingPunct="1">
              <a:spcBef>
                <a:spcPct val="0"/>
              </a:spcBef>
            </a:pPr>
            <a:r>
              <a:rPr lang="en-GB" altLang="en-US" sz="2000">
                <a:latin typeface="Arial" panose="020B0604020202020204" pitchFamily="34" charset="0"/>
              </a:rPr>
              <a:t> Measure of the probability that a team will win derived from betting  </a:t>
            </a:r>
          </a:p>
          <a:p>
            <a:pPr eaLnBrk="1" hangingPunct="1">
              <a:spcBef>
                <a:spcPct val="0"/>
              </a:spcBef>
              <a:buFontTx/>
              <a:buNone/>
            </a:pPr>
            <a:r>
              <a:rPr lang="en-GB" altLang="en-US" sz="2000">
                <a:latin typeface="Arial" panose="020B0604020202020204" pitchFamily="34" charset="0"/>
              </a:rPr>
              <a:t>  odds (Peel and Thomas, 1988, 1992; Forrest and Simmons, 2002).      </a:t>
            </a:r>
          </a:p>
          <a:p>
            <a:pPr eaLnBrk="1" hangingPunct="1">
              <a:spcBef>
                <a:spcPct val="0"/>
              </a:spcBef>
              <a:buFontTx/>
              <a:buNone/>
            </a:pPr>
            <a:r>
              <a:rPr lang="en-GB" altLang="en-US" sz="2000">
                <a:latin typeface="Arial" panose="020B0604020202020204" pitchFamily="34" charset="0"/>
              </a:rPr>
              <a:t>  This is considered an improvement over the other approach  </a:t>
            </a:r>
          </a:p>
          <a:p>
            <a:pPr eaLnBrk="1" hangingPunct="1">
              <a:spcBef>
                <a:spcPct val="0"/>
              </a:spcBef>
              <a:buFontTx/>
              <a:buNone/>
            </a:pPr>
            <a:r>
              <a:rPr lang="en-GB" altLang="en-US" sz="2000">
                <a:latin typeface="Arial" panose="020B0604020202020204" pitchFamily="34" charset="0"/>
              </a:rPr>
              <a:t>  because, “…bookmaker odds might be expected to take into  </a:t>
            </a:r>
          </a:p>
          <a:p>
            <a:pPr eaLnBrk="1" hangingPunct="1">
              <a:spcBef>
                <a:spcPct val="0"/>
              </a:spcBef>
              <a:buFontTx/>
              <a:buNone/>
            </a:pPr>
            <a:r>
              <a:rPr lang="en-GB" altLang="en-US" sz="2000">
                <a:latin typeface="Arial" panose="020B0604020202020204" pitchFamily="34" charset="0"/>
              </a:rPr>
              <a:t>  account the whole myriad of factors that are likely to</a:t>
            </a:r>
          </a:p>
          <a:p>
            <a:pPr eaLnBrk="1" hangingPunct="1">
              <a:spcBef>
                <a:spcPct val="0"/>
              </a:spcBef>
              <a:buFontTx/>
              <a:buNone/>
            </a:pPr>
            <a:r>
              <a:rPr lang="en-GB" altLang="en-US" sz="2000">
                <a:latin typeface="Arial" panose="020B0604020202020204" pitchFamily="34" charset="0"/>
              </a:rPr>
              <a:t>  influence the outcome of matches (including special factors such  </a:t>
            </a:r>
          </a:p>
          <a:p>
            <a:pPr eaLnBrk="1" hangingPunct="1">
              <a:spcBef>
                <a:spcPct val="0"/>
              </a:spcBef>
              <a:buFontTx/>
              <a:buNone/>
            </a:pPr>
            <a:r>
              <a:rPr lang="en-GB" altLang="en-US" sz="2000">
                <a:latin typeface="Arial" panose="020B0604020202020204" pitchFamily="34" charset="0"/>
              </a:rPr>
              <a:t>  as suspensions of players or injuries) and are therefore a source of </a:t>
            </a:r>
          </a:p>
          <a:p>
            <a:pPr eaLnBrk="1" hangingPunct="1">
              <a:spcBef>
                <a:spcPct val="0"/>
              </a:spcBef>
              <a:buFontTx/>
              <a:buNone/>
            </a:pPr>
            <a:r>
              <a:rPr lang="en-GB" altLang="en-US" sz="2000">
                <a:latin typeface="Arial" panose="020B0604020202020204" pitchFamily="34" charset="0"/>
              </a:rPr>
              <a:t>  information on how closely fought potential spectators may expect </a:t>
            </a:r>
          </a:p>
          <a:p>
            <a:pPr eaLnBrk="1" hangingPunct="1">
              <a:spcBef>
                <a:spcPct val="0"/>
              </a:spcBef>
              <a:buFontTx/>
              <a:buNone/>
            </a:pPr>
            <a:r>
              <a:rPr lang="en-GB" altLang="en-US" sz="2000">
                <a:latin typeface="Arial" panose="020B0604020202020204" pitchFamily="34" charset="0"/>
              </a:rPr>
              <a:t>  the match to be” (Forrest and Simmons, 2002: 233). These authors</a:t>
            </a:r>
          </a:p>
          <a:p>
            <a:pPr eaLnBrk="1" hangingPunct="1">
              <a:spcBef>
                <a:spcPct val="0"/>
              </a:spcBef>
              <a:buFontTx/>
              <a:buNone/>
            </a:pPr>
            <a:r>
              <a:rPr lang="en-GB" altLang="en-US" sz="2000">
                <a:latin typeface="Arial" panose="020B0604020202020204" pitchFamily="34" charset="0"/>
              </a:rPr>
              <a:t>  propose a </a:t>
            </a:r>
            <a:r>
              <a:rPr lang="en-GB" altLang="en-US" sz="2000" b="1">
                <a:latin typeface="Arial" panose="020B0604020202020204" pitchFamily="34" charset="0"/>
              </a:rPr>
              <a:t>U-shaped </a:t>
            </a:r>
            <a:r>
              <a:rPr lang="en-GB" altLang="en-US" sz="2000">
                <a:latin typeface="Arial" panose="020B0604020202020204" pitchFamily="34" charset="0"/>
              </a:rPr>
              <a:t>attendance-OU relationship </a:t>
            </a:r>
          </a:p>
          <a:p>
            <a:pPr eaLnBrk="1" hangingPunct="1">
              <a:spcBef>
                <a:spcPct val="0"/>
              </a:spcBef>
              <a:buFontTx/>
              <a:buNone/>
            </a:pPr>
            <a:r>
              <a:rPr lang="en-GB" altLang="en-US" sz="2000">
                <a:latin typeface="Arial" panose="020B0604020202020204" pitchFamily="34"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a:extLst>
              <a:ext uri="{FF2B5EF4-FFF2-40B4-BE49-F238E27FC236}">
                <a16:creationId xmlns:a16="http://schemas.microsoft.com/office/drawing/2014/main" id="{49198B43-9A58-4AD3-8219-942539F8BB14}"/>
              </a:ext>
            </a:extLst>
          </p:cNvPr>
          <p:cNvSpPr txBox="1">
            <a:spLocks noChangeArrowheads="1"/>
          </p:cNvSpPr>
          <p:nvPr/>
        </p:nvSpPr>
        <p:spPr bwMode="auto">
          <a:xfrm>
            <a:off x="1116013" y="188913"/>
            <a:ext cx="6219825" cy="461962"/>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400" b="1">
                <a:latin typeface="Arial" panose="020B0604020202020204" pitchFamily="34" charset="0"/>
              </a:rPr>
              <a:t>Assessment of Sporting Quality Factors</a:t>
            </a:r>
            <a:endParaRPr lang="en-GB" altLang="en-US" sz="2400">
              <a:latin typeface="Arial" panose="020B0604020202020204" pitchFamily="34" charset="0"/>
            </a:endParaRPr>
          </a:p>
        </p:txBody>
      </p:sp>
      <p:sp>
        <p:nvSpPr>
          <p:cNvPr id="62467" name="Text Box 5">
            <a:extLst>
              <a:ext uri="{FF2B5EF4-FFF2-40B4-BE49-F238E27FC236}">
                <a16:creationId xmlns:a16="http://schemas.microsoft.com/office/drawing/2014/main" id="{8F9FF467-F209-478C-8738-4859E5214443}"/>
              </a:ext>
            </a:extLst>
          </p:cNvPr>
          <p:cNvSpPr txBox="1">
            <a:spLocks noChangeArrowheads="1"/>
          </p:cNvSpPr>
          <p:nvPr/>
        </p:nvSpPr>
        <p:spPr bwMode="auto">
          <a:xfrm>
            <a:off x="3203575" y="981075"/>
            <a:ext cx="2898775" cy="44767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Uncertainty of Outcome</a:t>
            </a:r>
          </a:p>
        </p:txBody>
      </p:sp>
      <p:sp>
        <p:nvSpPr>
          <p:cNvPr id="62468" name="Text Box 6">
            <a:extLst>
              <a:ext uri="{FF2B5EF4-FFF2-40B4-BE49-F238E27FC236}">
                <a16:creationId xmlns:a16="http://schemas.microsoft.com/office/drawing/2014/main" id="{C5FAC36F-56AF-46FA-A91D-4241E80E932C}"/>
              </a:ext>
            </a:extLst>
          </p:cNvPr>
          <p:cNvSpPr txBox="1">
            <a:spLocks noChangeArrowheads="1"/>
          </p:cNvSpPr>
          <p:nvPr/>
        </p:nvSpPr>
        <p:spPr bwMode="auto">
          <a:xfrm>
            <a:off x="2843213" y="1628775"/>
            <a:ext cx="3633787" cy="4222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Uncertainty of Match Outcome</a:t>
            </a:r>
          </a:p>
        </p:txBody>
      </p:sp>
      <p:sp>
        <p:nvSpPr>
          <p:cNvPr id="62469" name="Text Box 7">
            <a:extLst>
              <a:ext uri="{FF2B5EF4-FFF2-40B4-BE49-F238E27FC236}">
                <a16:creationId xmlns:a16="http://schemas.microsoft.com/office/drawing/2014/main" id="{575A1218-884D-4FFE-A9DC-B876D0D06F37}"/>
              </a:ext>
            </a:extLst>
          </p:cNvPr>
          <p:cNvSpPr txBox="1">
            <a:spLocks noChangeArrowheads="1"/>
          </p:cNvSpPr>
          <p:nvPr/>
        </p:nvSpPr>
        <p:spPr bwMode="auto">
          <a:xfrm>
            <a:off x="823913" y="2708275"/>
            <a:ext cx="767238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a:latin typeface="Arial" panose="020B0604020202020204" pitchFamily="34" charset="0"/>
              </a:rPr>
              <a:t>Coates et al (2014): only 4/24 studies reported supported role for UO in attendance demand.</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Many recent studies are showing evidence contradicting conventional view of OU affecting fan demand</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OU has zero or ‘perverse’ effect on attendance demand in several studies</a:t>
            </a:r>
          </a:p>
          <a:p>
            <a:pPr eaLnBrk="1" hangingPunct="1">
              <a:spcBef>
                <a:spcPct val="0"/>
              </a:spcBef>
              <a:buFontTx/>
              <a:buNone/>
            </a:pPr>
            <a:endParaRPr lang="en-GB" altLang="en-US" sz="2000">
              <a:latin typeface="Arial" panose="020B0604020202020204" pitchFamily="34" charset="0"/>
            </a:endParaRPr>
          </a:p>
          <a:p>
            <a:pPr eaLnBrk="1" hangingPunct="1">
              <a:spcBef>
                <a:spcPct val="0"/>
              </a:spcBef>
              <a:buFontTx/>
              <a:buNone/>
            </a:pPr>
            <a:r>
              <a:rPr lang="en-GB" altLang="en-US" sz="2000">
                <a:latin typeface="Arial" panose="020B0604020202020204" pitchFamily="34" charset="0"/>
              </a:rPr>
              <a:t>Why?</a:t>
            </a:r>
          </a:p>
          <a:p>
            <a:pPr eaLnBrk="1" hangingPunct="1">
              <a:spcBef>
                <a:spcPct val="0"/>
              </a:spcBef>
              <a:buFontTx/>
              <a:buNone/>
            </a:pPr>
            <a:endParaRPr lang="en-GB" altLang="en-US" sz="200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816C0F3-5EF4-4B34-B925-0645E517A2CF}"/>
              </a:ext>
            </a:extLst>
          </p:cNvPr>
          <p:cNvSpPr>
            <a:spLocks noGrp="1"/>
          </p:cNvSpPr>
          <p:nvPr>
            <p:ph type="title"/>
          </p:nvPr>
        </p:nvSpPr>
        <p:spPr/>
        <p:txBody>
          <a:bodyPr/>
          <a:lstStyle/>
          <a:p>
            <a:r>
              <a:rPr lang="en-GB" altLang="en-US"/>
              <a:t>A study that finds conventional OU effects on attendance demand</a:t>
            </a:r>
          </a:p>
        </p:txBody>
      </p:sp>
      <p:sp>
        <p:nvSpPr>
          <p:cNvPr id="64515" name="Content Placeholder 2">
            <a:extLst>
              <a:ext uri="{FF2B5EF4-FFF2-40B4-BE49-F238E27FC236}">
                <a16:creationId xmlns:a16="http://schemas.microsoft.com/office/drawing/2014/main" id="{14E01973-97D1-450C-80C0-B838363D3FD1}"/>
              </a:ext>
            </a:extLst>
          </p:cNvPr>
          <p:cNvSpPr>
            <a:spLocks noGrp="1"/>
          </p:cNvSpPr>
          <p:nvPr>
            <p:ph idx="1"/>
          </p:nvPr>
        </p:nvSpPr>
        <p:spPr/>
        <p:txBody>
          <a:bodyPr/>
          <a:lstStyle/>
          <a:p>
            <a:r>
              <a:rPr lang="en-GB" altLang="en-US"/>
              <a:t>Sacheti, Paton and Gregory-Smith, </a:t>
            </a:r>
            <a:r>
              <a:rPr lang="en-GB" altLang="en-US" i="1"/>
              <a:t>Economic Record</a:t>
            </a:r>
            <a:r>
              <a:rPr lang="en-GB" altLang="en-US"/>
              <a:t>, 2016</a:t>
            </a:r>
          </a:p>
          <a:p>
            <a:r>
              <a:rPr lang="en-GB" altLang="en-US"/>
              <a:t>One day international cricket matches in England and Australia 1981-2015</a:t>
            </a:r>
          </a:p>
          <a:p>
            <a:r>
              <a:rPr lang="en-GB" altLang="en-US"/>
              <a:t>OU measure is absolute difference in ODI rankings between teams and its square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6D008CD-F6F5-4BBE-BE79-A079E18475C4}"/>
              </a:ext>
            </a:extLst>
          </p:cNvPr>
          <p:cNvSpPr>
            <a:spLocks noGrp="1"/>
          </p:cNvSpPr>
          <p:nvPr>
            <p:ph type="title"/>
          </p:nvPr>
        </p:nvSpPr>
        <p:spPr/>
        <p:txBody>
          <a:bodyPr/>
          <a:lstStyle/>
          <a:p>
            <a:r>
              <a:rPr lang="en-GB" altLang="en-US"/>
              <a:t>Regression results for ODIs: log attendance</a:t>
            </a:r>
          </a:p>
        </p:txBody>
      </p:sp>
      <p:graphicFrame>
        <p:nvGraphicFramePr>
          <p:cNvPr id="5" name="Content Placeholder 4">
            <a:extLst>
              <a:ext uri="{FF2B5EF4-FFF2-40B4-BE49-F238E27FC236}">
                <a16:creationId xmlns:a16="http://schemas.microsoft.com/office/drawing/2014/main" id="{19FE15C0-7889-4836-B9AF-36E571F96D6F}"/>
              </a:ext>
            </a:extLst>
          </p:cNvPr>
          <p:cNvGraphicFramePr>
            <a:graphicFrameLocks noGrp="1"/>
          </p:cNvGraphicFramePr>
          <p:nvPr>
            <p:ph idx="1"/>
          </p:nvPr>
        </p:nvGraphicFramePr>
        <p:xfrm>
          <a:off x="685800" y="1981200"/>
          <a:ext cx="7772400" cy="4419600"/>
        </p:xfrm>
        <a:graphic>
          <a:graphicData uri="http://schemas.openxmlformats.org/drawingml/2006/table">
            <a:tbl>
              <a:tblPr firstRow="1" bandRow="1">
                <a:tableStyleId>{5C22544A-7EE6-4342-B048-85BDC9FD1C3A}</a:tableStyleId>
              </a:tblPr>
              <a:tblGrid>
                <a:gridCol w="179796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53304">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r>
                        <a:rPr lang="en-GB" dirty="0"/>
                        <a:t>Variable</a:t>
                      </a:r>
                    </a:p>
                  </a:txBody>
                  <a:tcPr/>
                </a:tc>
                <a:tc>
                  <a:txBody>
                    <a:bodyPr/>
                    <a:lstStyle/>
                    <a:p>
                      <a:r>
                        <a:rPr lang="en-GB" dirty="0"/>
                        <a:t>Australia</a:t>
                      </a:r>
                      <a:r>
                        <a:rPr lang="en-GB" baseline="0" dirty="0"/>
                        <a:t> FE</a:t>
                      </a:r>
                      <a:endParaRPr lang="en-GB" dirty="0"/>
                    </a:p>
                  </a:txBody>
                  <a:tcPr/>
                </a:tc>
                <a:tc>
                  <a:txBody>
                    <a:bodyPr/>
                    <a:lstStyle/>
                    <a:p>
                      <a:r>
                        <a:rPr lang="en-GB" dirty="0"/>
                        <a:t>England Tobit</a:t>
                      </a:r>
                    </a:p>
                  </a:txBody>
                  <a:tcPr/>
                </a:tc>
                <a:tc>
                  <a:txBody>
                    <a:bodyPr/>
                    <a:lstStyle/>
                    <a:p>
                      <a:r>
                        <a:rPr lang="en-GB" dirty="0"/>
                        <a:t>England FE</a:t>
                      </a:r>
                    </a:p>
                  </a:txBody>
                  <a:tcPr/>
                </a:tc>
                <a:tc>
                  <a:txBody>
                    <a:bodyPr/>
                    <a:lstStyle/>
                    <a:p>
                      <a:r>
                        <a:rPr lang="en-GB" dirty="0"/>
                        <a:t>England</a:t>
                      </a:r>
                      <a:r>
                        <a:rPr lang="en-GB" baseline="0" dirty="0"/>
                        <a:t> and Australia Tobit</a:t>
                      </a:r>
                      <a:endParaRPr lang="en-GB" dirty="0"/>
                    </a:p>
                  </a:txBody>
                  <a:tcPr/>
                </a:tc>
                <a:extLst>
                  <a:ext uri="{0D108BD9-81ED-4DB2-BD59-A6C34878D82A}">
                    <a16:rowId xmlns:a16="http://schemas.microsoft.com/office/drawing/2014/main" val="10000"/>
                  </a:ext>
                </a:extLst>
              </a:tr>
              <a:tr h="370840">
                <a:tc>
                  <a:txBody>
                    <a:bodyPr/>
                    <a:lstStyle/>
                    <a:p>
                      <a:r>
                        <a:rPr lang="en-GB" dirty="0"/>
                        <a:t>Ratings certainty</a:t>
                      </a:r>
                    </a:p>
                  </a:txBody>
                  <a:tcPr/>
                </a:tc>
                <a:tc>
                  <a:txBody>
                    <a:bodyPr/>
                    <a:lstStyle/>
                    <a:p>
                      <a:r>
                        <a:rPr lang="en-GB" dirty="0"/>
                        <a:t>-0.001</a:t>
                      </a:r>
                    </a:p>
                  </a:txBody>
                  <a:tcPr/>
                </a:tc>
                <a:tc>
                  <a:txBody>
                    <a:bodyPr/>
                    <a:lstStyle/>
                    <a:p>
                      <a:r>
                        <a:rPr lang="en-GB" dirty="0"/>
                        <a:t>-0.013***</a:t>
                      </a:r>
                    </a:p>
                  </a:txBody>
                  <a:tcPr/>
                </a:tc>
                <a:tc>
                  <a:txBody>
                    <a:bodyPr/>
                    <a:lstStyle/>
                    <a:p>
                      <a:r>
                        <a:rPr lang="en-GB" dirty="0"/>
                        <a:t>-0.009***</a:t>
                      </a:r>
                    </a:p>
                  </a:txBody>
                  <a:tcPr/>
                </a:tc>
                <a:tc>
                  <a:txBody>
                    <a:bodyPr/>
                    <a:lstStyle/>
                    <a:p>
                      <a:r>
                        <a:rPr lang="en-GB" dirty="0"/>
                        <a:t>-0.005**</a:t>
                      </a:r>
                    </a:p>
                  </a:txBody>
                  <a:tcPr/>
                </a:tc>
                <a:extLst>
                  <a:ext uri="{0D108BD9-81ED-4DB2-BD59-A6C34878D82A}">
                    <a16:rowId xmlns:a16="http://schemas.microsoft.com/office/drawing/2014/main" val="10001"/>
                  </a:ext>
                </a:extLst>
              </a:tr>
              <a:tr h="370840">
                <a:tc>
                  <a:txBody>
                    <a:bodyPr/>
                    <a:lstStyle/>
                    <a:p>
                      <a:r>
                        <a:rPr lang="en-GB" dirty="0"/>
                        <a:t>Ratings certainty</a:t>
                      </a:r>
                      <a:r>
                        <a:rPr lang="en-GB" baseline="30000" dirty="0"/>
                        <a:t>2</a:t>
                      </a:r>
                      <a:endParaRPr lang="en-GB" dirty="0"/>
                    </a:p>
                  </a:txBody>
                  <a:tcPr/>
                </a:tc>
                <a:tc>
                  <a:txBody>
                    <a:bodyPr/>
                    <a:lstStyle/>
                    <a:p>
                      <a:r>
                        <a:rPr lang="en-GB" dirty="0"/>
                        <a:t>0.00004</a:t>
                      </a:r>
                    </a:p>
                  </a:txBody>
                  <a:tcPr/>
                </a:tc>
                <a:tc>
                  <a:txBody>
                    <a:bodyPr/>
                    <a:lstStyle/>
                    <a:p>
                      <a:r>
                        <a:rPr lang="en-GB" dirty="0"/>
                        <a:t>0.00012***</a:t>
                      </a:r>
                    </a:p>
                  </a:txBody>
                  <a:tcPr/>
                </a:tc>
                <a:tc>
                  <a:txBody>
                    <a:bodyPr/>
                    <a:lstStyle/>
                    <a:p>
                      <a:r>
                        <a:rPr lang="en-GB" dirty="0"/>
                        <a:t>0.00009***</a:t>
                      </a:r>
                    </a:p>
                  </a:txBody>
                  <a:tcPr/>
                </a:tc>
                <a:tc>
                  <a:txBody>
                    <a:bodyPr/>
                    <a:lstStyle/>
                    <a:p>
                      <a:r>
                        <a:rPr lang="en-GB" dirty="0"/>
                        <a:t>0.00002</a:t>
                      </a:r>
                    </a:p>
                  </a:txBody>
                  <a:tcPr/>
                </a:tc>
                <a:extLst>
                  <a:ext uri="{0D108BD9-81ED-4DB2-BD59-A6C34878D82A}">
                    <a16:rowId xmlns:a16="http://schemas.microsoft.com/office/drawing/2014/main" val="10002"/>
                  </a:ext>
                </a:extLst>
              </a:tr>
              <a:tr h="370840">
                <a:tc>
                  <a:txBody>
                    <a:bodyPr/>
                    <a:lstStyle/>
                    <a:p>
                      <a:r>
                        <a:rPr lang="en-GB" dirty="0"/>
                        <a:t>Home strength</a:t>
                      </a:r>
                    </a:p>
                  </a:txBody>
                  <a:tcPr/>
                </a:tc>
                <a:tc>
                  <a:txBody>
                    <a:bodyPr/>
                    <a:lstStyle/>
                    <a:p>
                      <a:r>
                        <a:rPr lang="en-GB" dirty="0"/>
                        <a:t>0.003</a:t>
                      </a:r>
                    </a:p>
                  </a:txBody>
                  <a:tcPr/>
                </a:tc>
                <a:tc>
                  <a:txBody>
                    <a:bodyPr/>
                    <a:lstStyle/>
                    <a:p>
                      <a:r>
                        <a:rPr lang="en-GB" dirty="0"/>
                        <a:t>-0.003*</a:t>
                      </a:r>
                    </a:p>
                  </a:txBody>
                  <a:tcPr/>
                </a:tc>
                <a:tc>
                  <a:txBody>
                    <a:bodyPr/>
                    <a:lstStyle/>
                    <a:p>
                      <a:r>
                        <a:rPr lang="en-GB" dirty="0"/>
                        <a:t>-0.003**</a:t>
                      </a:r>
                    </a:p>
                  </a:txBody>
                  <a:tcPr/>
                </a:tc>
                <a:tc>
                  <a:txBody>
                    <a:bodyPr/>
                    <a:lstStyle/>
                    <a:p>
                      <a:r>
                        <a:rPr lang="en-GB" dirty="0"/>
                        <a:t>-0.004</a:t>
                      </a:r>
                    </a:p>
                  </a:txBody>
                  <a:tcPr/>
                </a:tc>
                <a:extLst>
                  <a:ext uri="{0D108BD9-81ED-4DB2-BD59-A6C34878D82A}">
                    <a16:rowId xmlns:a16="http://schemas.microsoft.com/office/drawing/2014/main" val="10003"/>
                  </a:ext>
                </a:extLst>
              </a:tr>
              <a:tr h="370840">
                <a:tc>
                  <a:txBody>
                    <a:bodyPr/>
                    <a:lstStyle/>
                    <a:p>
                      <a:r>
                        <a:rPr lang="en-GB" dirty="0"/>
                        <a:t>Opponent</a:t>
                      </a:r>
                      <a:r>
                        <a:rPr lang="en-GB" baseline="0" dirty="0"/>
                        <a:t> strength</a:t>
                      </a:r>
                      <a:endParaRPr lang="en-GB" dirty="0"/>
                    </a:p>
                  </a:txBody>
                  <a:tcPr/>
                </a:tc>
                <a:tc>
                  <a:txBody>
                    <a:bodyPr/>
                    <a:lstStyle/>
                    <a:p>
                      <a:r>
                        <a:rPr lang="en-GB" dirty="0"/>
                        <a:t>0.003</a:t>
                      </a:r>
                    </a:p>
                  </a:txBody>
                  <a:tcPr/>
                </a:tc>
                <a:tc>
                  <a:txBody>
                    <a:bodyPr/>
                    <a:lstStyle/>
                    <a:p>
                      <a:r>
                        <a:rPr lang="en-GB" dirty="0"/>
                        <a:t>0.003*</a:t>
                      </a:r>
                    </a:p>
                  </a:txBody>
                  <a:tcPr/>
                </a:tc>
                <a:tc>
                  <a:txBody>
                    <a:bodyPr/>
                    <a:lstStyle/>
                    <a:p>
                      <a:r>
                        <a:rPr lang="en-GB" dirty="0"/>
                        <a:t>0.003***</a:t>
                      </a:r>
                    </a:p>
                  </a:txBody>
                  <a:tcPr/>
                </a:tc>
                <a:tc>
                  <a:txBody>
                    <a:bodyPr/>
                    <a:lstStyle/>
                    <a:p>
                      <a:r>
                        <a:rPr lang="en-GB" dirty="0"/>
                        <a:t>0.002*</a:t>
                      </a:r>
                    </a:p>
                  </a:txBody>
                  <a:tcPr/>
                </a:tc>
                <a:extLst>
                  <a:ext uri="{0D108BD9-81ED-4DB2-BD59-A6C34878D82A}">
                    <a16:rowId xmlns:a16="http://schemas.microsoft.com/office/drawing/2014/main" val="10004"/>
                  </a:ext>
                </a:extLst>
              </a:tr>
              <a:tr h="370840">
                <a:tc>
                  <a:txBody>
                    <a:bodyPr/>
                    <a:lstStyle/>
                    <a:p>
                      <a:r>
                        <a:rPr lang="en-GB" dirty="0"/>
                        <a:t>Real income</a:t>
                      </a:r>
                    </a:p>
                  </a:txBody>
                  <a:tcPr/>
                </a:tc>
                <a:tc>
                  <a:txBody>
                    <a:bodyPr/>
                    <a:lstStyle/>
                    <a:p>
                      <a:r>
                        <a:rPr lang="en-GB" dirty="0"/>
                        <a:t>-0.003***</a:t>
                      </a:r>
                    </a:p>
                  </a:txBody>
                  <a:tcPr/>
                </a:tc>
                <a:tc>
                  <a:txBody>
                    <a:bodyPr/>
                    <a:lstStyle/>
                    <a:p>
                      <a:r>
                        <a:rPr lang="en-GB" dirty="0"/>
                        <a:t>0.002***</a:t>
                      </a:r>
                    </a:p>
                  </a:txBody>
                  <a:tcPr/>
                </a:tc>
                <a:tc>
                  <a:txBody>
                    <a:bodyPr/>
                    <a:lstStyle/>
                    <a:p>
                      <a:r>
                        <a:rPr lang="en-GB" dirty="0"/>
                        <a:t>0.001**</a:t>
                      </a:r>
                    </a:p>
                  </a:txBody>
                  <a:tcPr/>
                </a:tc>
                <a:tc>
                  <a:txBody>
                    <a:bodyPr/>
                    <a:lstStyle/>
                    <a:p>
                      <a:r>
                        <a:rPr lang="en-GB" dirty="0"/>
                        <a:t>-0.0003</a:t>
                      </a:r>
                    </a:p>
                  </a:txBody>
                  <a:tcPr/>
                </a:tc>
                <a:extLst>
                  <a:ext uri="{0D108BD9-81ED-4DB2-BD59-A6C34878D82A}">
                    <a16:rowId xmlns:a16="http://schemas.microsoft.com/office/drawing/2014/main" val="10005"/>
                  </a:ext>
                </a:extLst>
              </a:tr>
              <a:tr h="370840">
                <a:tc>
                  <a:txBody>
                    <a:bodyPr/>
                    <a:lstStyle/>
                    <a:p>
                      <a:r>
                        <a:rPr lang="en-GB" dirty="0"/>
                        <a:t>Day/night</a:t>
                      </a:r>
                    </a:p>
                  </a:txBody>
                  <a:tcPr/>
                </a:tc>
                <a:tc>
                  <a:txBody>
                    <a:bodyPr/>
                    <a:lstStyle/>
                    <a:p>
                      <a:r>
                        <a:rPr lang="en-GB" dirty="0"/>
                        <a:t>0.191***</a:t>
                      </a:r>
                    </a:p>
                  </a:txBody>
                  <a:tcPr/>
                </a:tc>
                <a:tc>
                  <a:txBody>
                    <a:bodyPr/>
                    <a:lstStyle/>
                    <a:p>
                      <a:r>
                        <a:rPr lang="en-GB" dirty="0"/>
                        <a:t>0.017</a:t>
                      </a:r>
                    </a:p>
                  </a:txBody>
                  <a:tcPr/>
                </a:tc>
                <a:tc>
                  <a:txBody>
                    <a:bodyPr/>
                    <a:lstStyle/>
                    <a:p>
                      <a:r>
                        <a:rPr lang="en-GB" dirty="0"/>
                        <a:t>0.037</a:t>
                      </a:r>
                    </a:p>
                  </a:txBody>
                  <a:tcPr/>
                </a:tc>
                <a:tc>
                  <a:txBody>
                    <a:bodyPr/>
                    <a:lstStyle/>
                    <a:p>
                      <a:r>
                        <a:rPr lang="en-GB" dirty="0"/>
                        <a:t>0.150***</a:t>
                      </a:r>
                    </a:p>
                  </a:txBody>
                  <a:tcPr/>
                </a:tc>
                <a:extLst>
                  <a:ext uri="{0D108BD9-81ED-4DB2-BD59-A6C34878D82A}">
                    <a16:rowId xmlns:a16="http://schemas.microsoft.com/office/drawing/2014/main" val="10006"/>
                  </a:ext>
                </a:extLst>
              </a:tr>
              <a:tr h="370840">
                <a:tc>
                  <a:txBody>
                    <a:bodyPr/>
                    <a:lstStyle/>
                    <a:p>
                      <a:r>
                        <a:rPr lang="en-GB" dirty="0"/>
                        <a:t>R</a:t>
                      </a:r>
                      <a:r>
                        <a:rPr lang="en-GB" baseline="30000" dirty="0"/>
                        <a:t>2</a:t>
                      </a:r>
                      <a:endParaRPr lang="en-GB" dirty="0"/>
                    </a:p>
                  </a:txBody>
                  <a:tcPr/>
                </a:tc>
                <a:tc>
                  <a:txBody>
                    <a:bodyPr/>
                    <a:lstStyle/>
                    <a:p>
                      <a:r>
                        <a:rPr lang="en-GB" dirty="0"/>
                        <a:t>340</a:t>
                      </a:r>
                    </a:p>
                  </a:txBody>
                  <a:tcPr/>
                </a:tc>
                <a:tc>
                  <a:txBody>
                    <a:bodyPr/>
                    <a:lstStyle/>
                    <a:p>
                      <a:r>
                        <a:rPr lang="en-GB" dirty="0"/>
                        <a:t>202</a:t>
                      </a:r>
                    </a:p>
                  </a:txBody>
                  <a:tcPr/>
                </a:tc>
                <a:tc>
                  <a:txBody>
                    <a:bodyPr/>
                    <a:lstStyle/>
                    <a:p>
                      <a:r>
                        <a:rPr lang="en-GB" dirty="0"/>
                        <a:t>202</a:t>
                      </a:r>
                    </a:p>
                  </a:txBody>
                  <a:tcPr/>
                </a:tc>
                <a:tc>
                  <a:txBody>
                    <a:bodyPr/>
                    <a:lstStyle/>
                    <a:p>
                      <a:r>
                        <a:rPr lang="en-GB" dirty="0"/>
                        <a:t>542</a:t>
                      </a:r>
                    </a:p>
                  </a:txBody>
                  <a:tcPr/>
                </a:tc>
                <a:extLst>
                  <a:ext uri="{0D108BD9-81ED-4DB2-BD59-A6C34878D82A}">
                    <a16:rowId xmlns:a16="http://schemas.microsoft.com/office/drawing/2014/main" val="10007"/>
                  </a:ext>
                </a:extLst>
              </a:tr>
              <a:tr h="370840">
                <a:tc>
                  <a:txBody>
                    <a:bodyPr/>
                    <a:lstStyle/>
                    <a:p>
                      <a:r>
                        <a:rPr lang="en-GB" dirty="0"/>
                        <a:t>N</a:t>
                      </a:r>
                    </a:p>
                  </a:txBody>
                  <a:tcPr/>
                </a:tc>
                <a:tc>
                  <a:txBody>
                    <a:bodyPr/>
                    <a:lstStyle/>
                    <a:p>
                      <a:r>
                        <a:rPr lang="en-GB" dirty="0"/>
                        <a:t>0.17</a:t>
                      </a:r>
                    </a:p>
                  </a:txBody>
                  <a:tcPr/>
                </a:tc>
                <a:tc>
                  <a:txBody>
                    <a:bodyPr/>
                    <a:lstStyle/>
                    <a:p>
                      <a:endParaRPr lang="en-GB" dirty="0"/>
                    </a:p>
                  </a:txBody>
                  <a:tcPr/>
                </a:tc>
                <a:tc>
                  <a:txBody>
                    <a:bodyPr/>
                    <a:lstStyle/>
                    <a:p>
                      <a:r>
                        <a:rPr lang="en-GB" dirty="0"/>
                        <a:t>0.36</a:t>
                      </a:r>
                    </a:p>
                  </a:txBody>
                  <a:tcPr/>
                </a:tc>
                <a:tc>
                  <a:txBody>
                    <a:bodyPr/>
                    <a:lstStyle/>
                    <a:p>
                      <a:endParaRPr lang="en-GB" dirty="0"/>
                    </a:p>
                  </a:txBody>
                  <a:tcPr/>
                </a:tc>
                <a:extLst>
                  <a:ext uri="{0D108BD9-81ED-4DB2-BD59-A6C34878D82A}">
                    <a16:rowId xmlns:a16="http://schemas.microsoft.com/office/drawing/2014/main" val="10008"/>
                  </a:ext>
                </a:extLst>
              </a:tr>
            </a:tbl>
          </a:graphicData>
        </a:graphic>
      </p:graphicFrame>
      <p:sp>
        <p:nvSpPr>
          <p:cNvPr id="65601" name="Slide Number Placeholder 3">
            <a:extLst>
              <a:ext uri="{FF2B5EF4-FFF2-40B4-BE49-F238E27FC236}">
                <a16:creationId xmlns:a16="http://schemas.microsoft.com/office/drawing/2014/main" id="{A113C7C5-AC59-4533-8D76-11273230B5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C6F87E62-B4FA-4274-B5EA-89A9615BF2E9}" type="slidenum">
              <a:rPr lang="en-GB" altLang="en-US" sz="1400" smtClean="0"/>
              <a:pPr>
                <a:spcBef>
                  <a:spcPct val="0"/>
                </a:spcBef>
                <a:buFontTx/>
                <a:buNone/>
              </a:pPr>
              <a:t>38</a:t>
            </a:fld>
            <a:endParaRPr lang="en-GB"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a:extLst>
              <a:ext uri="{FF2B5EF4-FFF2-40B4-BE49-F238E27FC236}">
                <a16:creationId xmlns:a16="http://schemas.microsoft.com/office/drawing/2014/main" id="{268E212D-7AA5-494B-89C5-3BF3C35BC0E4}"/>
              </a:ext>
            </a:extLst>
          </p:cNvPr>
          <p:cNvSpPr>
            <a:spLocks noChangeArrowheads="1"/>
          </p:cNvSpPr>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4000">
                <a:solidFill>
                  <a:schemeClr val="tx2"/>
                </a:solidFill>
              </a:rPr>
              <a:t>Match-day Attendances in Primera Liga: Buraimo &amp; Simmons</a:t>
            </a:r>
          </a:p>
        </p:txBody>
      </p:sp>
      <p:sp>
        <p:nvSpPr>
          <p:cNvPr id="66563" name="Rectangle 6">
            <a:extLst>
              <a:ext uri="{FF2B5EF4-FFF2-40B4-BE49-F238E27FC236}">
                <a16:creationId xmlns:a16="http://schemas.microsoft.com/office/drawing/2014/main" id="{34239E58-0C5D-4781-8E63-04376CF67FC5}"/>
              </a:ext>
            </a:extLst>
          </p:cNvPr>
          <p:cNvSpPr>
            <a:spLocks noChangeArrowheads="1"/>
          </p:cNvSpPr>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r>
              <a:rPr lang="en-GB" altLang="en-US"/>
              <a:t>Seasons 2003-05 to 2005-06 inclusive</a:t>
            </a:r>
          </a:p>
          <a:p>
            <a:pPr eaLnBrk="1" hangingPunct="1"/>
            <a:endParaRPr lang="en-GB" altLang="en-US"/>
          </a:p>
          <a:p>
            <a:pPr eaLnBrk="1" hangingPunct="1"/>
            <a:r>
              <a:rPr lang="en-GB" altLang="en-US"/>
              <a:t>Match-day attendance</a:t>
            </a:r>
          </a:p>
          <a:p>
            <a:pPr lvl="1" eaLnBrk="1" hangingPunct="1"/>
            <a:r>
              <a:rPr lang="en-GB" altLang="en-US"/>
              <a:t>Mean: 28,970 </a:t>
            </a:r>
          </a:p>
          <a:p>
            <a:pPr lvl="1" eaLnBrk="1" hangingPunct="1"/>
            <a:r>
              <a:rPr lang="en-GB" altLang="en-US"/>
              <a:t>Standard deviation: 18,190</a:t>
            </a:r>
          </a:p>
          <a:p>
            <a:pPr lvl="1" eaLnBrk="1" hangingPunct="1"/>
            <a:r>
              <a:rPr lang="en-GB" altLang="en-US"/>
              <a:t>Range: 2,500 to 98,200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24153B5A-0F96-46CA-8027-57BD49068985}"/>
              </a:ext>
            </a:extLst>
          </p:cNvPr>
          <p:cNvSpPr txBox="1">
            <a:spLocks noChangeArrowheads="1"/>
          </p:cNvSpPr>
          <p:nvPr/>
        </p:nvSpPr>
        <p:spPr bwMode="auto">
          <a:xfrm>
            <a:off x="2057400" y="304800"/>
            <a:ext cx="3860800"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Nature of the Product</a:t>
            </a:r>
            <a:endParaRPr lang="en-GB" altLang="en-US" sz="2800">
              <a:latin typeface="Arial" panose="020B0604020202020204" pitchFamily="34" charset="0"/>
            </a:endParaRPr>
          </a:p>
        </p:txBody>
      </p:sp>
      <p:sp>
        <p:nvSpPr>
          <p:cNvPr id="10243" name="Text Box 3">
            <a:extLst>
              <a:ext uri="{FF2B5EF4-FFF2-40B4-BE49-F238E27FC236}">
                <a16:creationId xmlns:a16="http://schemas.microsoft.com/office/drawing/2014/main" id="{E4E6620D-ED40-49C8-9C3E-266E612DE6DE}"/>
              </a:ext>
            </a:extLst>
          </p:cNvPr>
          <p:cNvSpPr txBox="1">
            <a:spLocks noChangeArrowheads="1"/>
          </p:cNvSpPr>
          <p:nvPr/>
        </p:nvSpPr>
        <p:spPr bwMode="auto">
          <a:xfrm>
            <a:off x="1371600" y="1143000"/>
            <a:ext cx="627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“Direct” Demands versus “derived” demands </a:t>
            </a:r>
          </a:p>
        </p:txBody>
      </p:sp>
      <p:sp>
        <p:nvSpPr>
          <p:cNvPr id="10244" name="Text Box 4">
            <a:extLst>
              <a:ext uri="{FF2B5EF4-FFF2-40B4-BE49-F238E27FC236}">
                <a16:creationId xmlns:a16="http://schemas.microsoft.com/office/drawing/2014/main" id="{8272AAF8-D4D0-41B6-9222-391619072372}"/>
              </a:ext>
            </a:extLst>
          </p:cNvPr>
          <p:cNvSpPr txBox="1">
            <a:spLocks noChangeArrowheads="1"/>
          </p:cNvSpPr>
          <p:nvPr/>
        </p:nvSpPr>
        <p:spPr bwMode="auto">
          <a:xfrm>
            <a:off x="381000" y="1676400"/>
            <a:ext cx="84947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u="sng">
                <a:latin typeface="Arial" panose="020B0604020202020204" pitchFamily="34" charset="0"/>
              </a:rPr>
              <a:t>Direct Demand</a:t>
            </a:r>
          </a:p>
          <a:p>
            <a:pPr eaLnBrk="1" hangingPunct="1">
              <a:spcBef>
                <a:spcPct val="0"/>
              </a:spcBef>
              <a:buFontTx/>
              <a:buNone/>
            </a:pPr>
            <a:endParaRPr lang="en-GB" altLang="en-US" sz="2400" u="sng">
              <a:latin typeface="Arial" panose="020B0604020202020204" pitchFamily="34" charset="0"/>
            </a:endParaRPr>
          </a:p>
          <a:p>
            <a:pPr eaLnBrk="1" hangingPunct="1">
              <a:spcBef>
                <a:spcPct val="0"/>
              </a:spcBef>
              <a:buFontTx/>
              <a:buNone/>
            </a:pPr>
            <a:r>
              <a:rPr lang="en-GB" altLang="en-US" sz="2400">
                <a:latin typeface="Arial" panose="020B0604020202020204" pitchFamily="34" charset="0"/>
              </a:rPr>
              <a:t>Consumer derives utility from the sporting contest:</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live attendance at the venue</a:t>
            </a:r>
          </a:p>
          <a:p>
            <a:pPr eaLnBrk="1" hangingPunct="1">
              <a:spcBef>
                <a:spcPct val="0"/>
              </a:spcBef>
              <a:buFontTx/>
              <a:buNone/>
            </a:pPr>
            <a:r>
              <a:rPr lang="en-GB" altLang="en-US" sz="2000">
                <a:latin typeface="Arial" panose="020B0604020202020204" pitchFamily="34" charset="0"/>
              </a:rPr>
              <a:t>	- watching the event on pay-per-view</a:t>
            </a:r>
          </a:p>
          <a:p>
            <a:pPr eaLnBrk="1" hangingPunct="1">
              <a:spcBef>
                <a:spcPct val="0"/>
              </a:spcBef>
              <a:buFontTx/>
              <a:buNone/>
            </a:pPr>
            <a:endParaRPr lang="en-GB" altLang="en-US" sz="2400">
              <a:latin typeface="Arial" panose="020B0604020202020204" pitchFamily="34" charset="0"/>
            </a:endParaRPr>
          </a:p>
          <a:p>
            <a:pPr eaLnBrk="1" hangingPunct="1">
              <a:spcBef>
                <a:spcPct val="0"/>
              </a:spcBef>
              <a:buFontTx/>
              <a:buNone/>
            </a:pPr>
            <a:r>
              <a:rPr lang="en-GB" altLang="en-US" sz="2400" u="sng">
                <a:latin typeface="Arial" panose="020B0604020202020204" pitchFamily="34" charset="0"/>
              </a:rPr>
              <a:t>Derived Demand</a:t>
            </a:r>
          </a:p>
          <a:p>
            <a:pPr eaLnBrk="1" hangingPunct="1">
              <a:spcBef>
                <a:spcPct val="0"/>
              </a:spcBef>
              <a:buFontTx/>
              <a:buNone/>
            </a:pPr>
            <a:endParaRPr lang="en-GB" altLang="en-US" sz="2400" u="sng">
              <a:latin typeface="Arial" panose="020B0604020202020204" pitchFamily="34" charset="0"/>
            </a:endParaRPr>
          </a:p>
          <a:p>
            <a:pPr eaLnBrk="1" hangingPunct="1">
              <a:spcBef>
                <a:spcPct val="0"/>
              </a:spcBef>
              <a:buFontTx/>
              <a:buNone/>
            </a:pPr>
            <a:r>
              <a:rPr lang="en-GB" altLang="en-US" sz="2400">
                <a:latin typeface="Arial" panose="020B0604020202020204" pitchFamily="34" charset="0"/>
              </a:rPr>
              <a:t>Contest is used as an input in production of another good or</a:t>
            </a:r>
          </a:p>
          <a:p>
            <a:pPr eaLnBrk="1" hangingPunct="1">
              <a:spcBef>
                <a:spcPct val="0"/>
              </a:spcBef>
              <a:buFontTx/>
              <a:buNone/>
            </a:pPr>
            <a:r>
              <a:rPr lang="en-GB" altLang="en-US" sz="2400">
                <a:latin typeface="Arial" panose="020B0604020202020204" pitchFamily="34" charset="0"/>
              </a:rPr>
              <a:t>service</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Firms selling merchandising</a:t>
            </a:r>
          </a:p>
          <a:p>
            <a:pPr eaLnBrk="1" hangingPunct="1">
              <a:spcBef>
                <a:spcPct val="0"/>
              </a:spcBef>
              <a:buFontTx/>
              <a:buNone/>
            </a:pPr>
            <a:r>
              <a:rPr lang="en-GB" altLang="en-US" sz="2000">
                <a:latin typeface="Arial" panose="020B0604020202020204" pitchFamily="34" charset="0"/>
              </a:rPr>
              <a:t>	- Firms involved in sports marketing / sponsorship/ betting</a:t>
            </a:r>
          </a:p>
          <a:p>
            <a:pPr eaLnBrk="1" hangingPunct="1">
              <a:spcBef>
                <a:spcPct val="0"/>
              </a:spcBef>
              <a:buFontTx/>
              <a:buNone/>
            </a:pPr>
            <a:r>
              <a:rPr lang="en-GB" altLang="en-US" sz="2000">
                <a:latin typeface="Arial" panose="020B0604020202020204" pitchFamily="34" charset="0"/>
              </a:rPr>
              <a:t>	- Government seeking inputs to promote economic activity</a:t>
            </a:r>
          </a:p>
          <a:p>
            <a:pPr eaLnBrk="1" hangingPunct="1">
              <a:spcBef>
                <a:spcPct val="0"/>
              </a:spcBef>
              <a:buFontTx/>
              <a:buNone/>
            </a:pPr>
            <a:r>
              <a:rPr lang="en-GB" altLang="en-US" sz="2000">
                <a:latin typeface="Arial" panose="020B0604020202020204" pitchFamily="34" charset="0"/>
              </a:rPr>
              <a:t>  	- Broadcasters seeking inputs to programme production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a:extLst>
              <a:ext uri="{FF2B5EF4-FFF2-40B4-BE49-F238E27FC236}">
                <a16:creationId xmlns:a16="http://schemas.microsoft.com/office/drawing/2014/main" id="{5B207F36-2E33-4B21-B21B-E17661C225F4}"/>
              </a:ext>
            </a:extLst>
          </p:cNvPr>
          <p:cNvSpPr>
            <a:spLocks noChangeArrowheads="1"/>
          </p:cNvSpPr>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000">
                <a:solidFill>
                  <a:schemeClr val="tx2"/>
                </a:solidFill>
              </a:rPr>
              <a:t>Match-day Attendance Model </a:t>
            </a:r>
            <a:br>
              <a:rPr lang="en-GB" altLang="en-US" sz="4000">
                <a:solidFill>
                  <a:schemeClr val="tx2"/>
                </a:solidFill>
              </a:rPr>
            </a:br>
            <a:endParaRPr lang="en-GB" altLang="en-US" sz="4000">
              <a:solidFill>
                <a:schemeClr val="tx2"/>
              </a:solidFill>
            </a:endParaRPr>
          </a:p>
        </p:txBody>
      </p:sp>
      <p:sp>
        <p:nvSpPr>
          <p:cNvPr id="67587" name="Rectangle 5">
            <a:extLst>
              <a:ext uri="{FF2B5EF4-FFF2-40B4-BE49-F238E27FC236}">
                <a16:creationId xmlns:a16="http://schemas.microsoft.com/office/drawing/2014/main" id="{307BB01F-C1F1-412E-BB78-9D5D8416269A}"/>
              </a:ext>
            </a:extLst>
          </p:cNvPr>
          <p:cNvSpPr>
            <a:spLocks noChangeArrowheads="1"/>
          </p:cNvSpPr>
          <p:nvPr/>
        </p:nvSpPr>
        <p:spPr bwMode="auto">
          <a:xfrm>
            <a:off x="1465263" y="1135063"/>
            <a:ext cx="6202362"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03288">
              <a:spcBef>
                <a:spcPct val="20000"/>
              </a:spcBef>
              <a:buChar char="•"/>
              <a:tabLst>
                <a:tab pos="3586163" algn="ctr"/>
                <a:tab pos="4667250" algn="ctr"/>
                <a:tab pos="5557838" algn="ctr"/>
              </a:tabLst>
              <a:defRPr sz="3200">
                <a:solidFill>
                  <a:schemeClr val="tx1"/>
                </a:solidFill>
                <a:latin typeface="Times New Roman" panose="02020603050405020304" pitchFamily="18" charset="0"/>
                <a:cs typeface="Times New Roman" panose="02020603050405020304" pitchFamily="18" charset="0"/>
              </a:defRPr>
            </a:lvl1pPr>
            <a:lvl2pPr marL="742950" indent="-285750" defTabSz="903288">
              <a:spcBef>
                <a:spcPct val="20000"/>
              </a:spcBef>
              <a:buChar char="–"/>
              <a:tabLst>
                <a:tab pos="3586163" algn="ctr"/>
                <a:tab pos="4667250" algn="ctr"/>
                <a:tab pos="5557838" algn="ctr"/>
              </a:tabLst>
              <a:defRPr sz="2800">
                <a:solidFill>
                  <a:schemeClr val="tx1"/>
                </a:solidFill>
                <a:latin typeface="Times New Roman" panose="02020603050405020304" pitchFamily="18" charset="0"/>
                <a:cs typeface="Times New Roman" panose="02020603050405020304" pitchFamily="18" charset="0"/>
              </a:defRPr>
            </a:lvl2pPr>
            <a:lvl3pPr marL="1143000" indent="-228600" defTabSz="903288">
              <a:spcBef>
                <a:spcPct val="20000"/>
              </a:spcBef>
              <a:buChar char="•"/>
              <a:tabLst>
                <a:tab pos="3586163" algn="ctr"/>
                <a:tab pos="4667250" algn="ctr"/>
                <a:tab pos="5557838" algn="ctr"/>
              </a:tabLst>
              <a:defRPr sz="2400">
                <a:solidFill>
                  <a:schemeClr val="tx1"/>
                </a:solidFill>
                <a:latin typeface="Times New Roman" panose="02020603050405020304" pitchFamily="18" charset="0"/>
                <a:cs typeface="Times New Roman" panose="02020603050405020304" pitchFamily="18" charset="0"/>
              </a:defRPr>
            </a:lvl3pPr>
            <a:lvl4pPr marL="1600200" indent="-228600" defTabSz="903288">
              <a:spcBef>
                <a:spcPct val="20000"/>
              </a:spcBef>
              <a:buChar char="–"/>
              <a:tabLst>
                <a:tab pos="3586163" algn="ctr"/>
                <a:tab pos="4667250" algn="ctr"/>
                <a:tab pos="5557838" algn="ctr"/>
              </a:tabLst>
              <a:defRPr sz="2000">
                <a:solidFill>
                  <a:schemeClr val="tx1"/>
                </a:solidFill>
                <a:latin typeface="Times New Roman" panose="02020603050405020304" pitchFamily="18" charset="0"/>
                <a:cs typeface="Times New Roman" panose="02020603050405020304" pitchFamily="18" charset="0"/>
              </a:defRPr>
            </a:lvl4pPr>
            <a:lvl5pPr marL="2057400" indent="-228600" defTabSz="903288">
              <a:spcBef>
                <a:spcPct val="20000"/>
              </a:spcBef>
              <a:buChar char="»"/>
              <a:tabLst>
                <a:tab pos="3586163" algn="ctr"/>
                <a:tab pos="4667250" algn="ctr"/>
                <a:tab pos="5557838" algn="ctr"/>
              </a:tabLst>
              <a:defRPr sz="2000">
                <a:solidFill>
                  <a:schemeClr val="tx1"/>
                </a:solidFill>
                <a:latin typeface="Times New Roman" panose="02020603050405020304" pitchFamily="18" charset="0"/>
                <a:cs typeface="Times New Roman" panose="02020603050405020304" pitchFamily="18" charset="0"/>
              </a:defRPr>
            </a:lvl5pPr>
            <a:lvl6pPr marL="2514600" indent="-228600" defTabSz="903288" eaLnBrk="0" fontAlgn="base" hangingPunct="0">
              <a:spcBef>
                <a:spcPct val="20000"/>
              </a:spcBef>
              <a:spcAft>
                <a:spcPct val="0"/>
              </a:spcAft>
              <a:buChar char="»"/>
              <a:tabLst>
                <a:tab pos="3586163" algn="ctr"/>
                <a:tab pos="4667250" algn="ctr"/>
                <a:tab pos="5557838" algn="ctr"/>
              </a:tabLst>
              <a:defRPr sz="2000">
                <a:solidFill>
                  <a:schemeClr val="tx1"/>
                </a:solidFill>
                <a:latin typeface="Times New Roman" panose="02020603050405020304" pitchFamily="18" charset="0"/>
                <a:cs typeface="Times New Roman" panose="02020603050405020304" pitchFamily="18" charset="0"/>
              </a:defRPr>
            </a:lvl6pPr>
            <a:lvl7pPr marL="2971800" indent="-228600" defTabSz="903288" eaLnBrk="0" fontAlgn="base" hangingPunct="0">
              <a:spcBef>
                <a:spcPct val="20000"/>
              </a:spcBef>
              <a:spcAft>
                <a:spcPct val="0"/>
              </a:spcAft>
              <a:buChar char="»"/>
              <a:tabLst>
                <a:tab pos="3586163" algn="ctr"/>
                <a:tab pos="4667250" algn="ctr"/>
                <a:tab pos="5557838" algn="ctr"/>
              </a:tabLst>
              <a:defRPr sz="2000">
                <a:solidFill>
                  <a:schemeClr val="tx1"/>
                </a:solidFill>
                <a:latin typeface="Times New Roman" panose="02020603050405020304" pitchFamily="18" charset="0"/>
                <a:cs typeface="Times New Roman" panose="02020603050405020304" pitchFamily="18" charset="0"/>
              </a:defRPr>
            </a:lvl7pPr>
            <a:lvl8pPr marL="3429000" indent="-228600" defTabSz="903288" eaLnBrk="0" fontAlgn="base" hangingPunct="0">
              <a:spcBef>
                <a:spcPct val="20000"/>
              </a:spcBef>
              <a:spcAft>
                <a:spcPct val="0"/>
              </a:spcAft>
              <a:buChar char="»"/>
              <a:tabLst>
                <a:tab pos="3586163" algn="ctr"/>
                <a:tab pos="4667250" algn="ctr"/>
                <a:tab pos="5557838" algn="ctr"/>
              </a:tabLst>
              <a:defRPr sz="2000">
                <a:solidFill>
                  <a:schemeClr val="tx1"/>
                </a:solidFill>
                <a:latin typeface="Times New Roman" panose="02020603050405020304" pitchFamily="18" charset="0"/>
                <a:cs typeface="Times New Roman" panose="02020603050405020304" pitchFamily="18" charset="0"/>
              </a:defRPr>
            </a:lvl8pPr>
            <a:lvl9pPr marL="3886200" indent="-228600" defTabSz="903288" eaLnBrk="0" fontAlgn="base" hangingPunct="0">
              <a:spcBef>
                <a:spcPct val="20000"/>
              </a:spcBef>
              <a:spcAft>
                <a:spcPct val="0"/>
              </a:spcAft>
              <a:buChar char="»"/>
              <a:tabLst>
                <a:tab pos="3586163" algn="ctr"/>
                <a:tab pos="4667250" algn="ctr"/>
                <a:tab pos="5557838" algn="ctr"/>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80000"/>
              </a:lnSpc>
              <a:buFontTx/>
              <a:buNone/>
            </a:pPr>
            <a:r>
              <a:rPr lang="en-GB" altLang="en-US" sz="1500" b="1"/>
              <a:t>Explanatory Variables	Coefficient	</a:t>
            </a:r>
            <a:r>
              <a:rPr lang="en-GB" altLang="en-US" sz="1500"/>
              <a:t>	</a:t>
            </a:r>
            <a:r>
              <a:rPr lang="en-GB" altLang="en-US" sz="1500" b="1"/>
              <a:t>T Statistic</a:t>
            </a:r>
            <a:endParaRPr lang="en-GB" altLang="en-US" sz="1500"/>
          </a:p>
          <a:p>
            <a:pPr eaLnBrk="1" hangingPunct="1">
              <a:lnSpc>
                <a:spcPct val="80000"/>
              </a:lnSpc>
              <a:buFontTx/>
              <a:buNone/>
            </a:pPr>
            <a:r>
              <a:rPr lang="en-GB" altLang="en-US" sz="1500"/>
              <a:t>Previous home attendance	0.852		37.26</a:t>
            </a:r>
          </a:p>
          <a:p>
            <a:pPr eaLnBrk="1" hangingPunct="1">
              <a:lnSpc>
                <a:spcPct val="80000"/>
              </a:lnSpc>
              <a:buFontTx/>
              <a:buNone/>
            </a:pPr>
            <a:r>
              <a:rPr lang="en-GB" altLang="en-US" sz="1500"/>
              <a:t>Previous away attendance	0.038		3.20</a:t>
            </a:r>
          </a:p>
          <a:p>
            <a:pPr eaLnBrk="1" hangingPunct="1">
              <a:lnSpc>
                <a:spcPct val="80000"/>
              </a:lnSpc>
              <a:buFontTx/>
              <a:buNone/>
            </a:pPr>
            <a:r>
              <a:rPr lang="en-GB" altLang="en-US" sz="1500"/>
              <a:t>Home points per game	0.025		1.46</a:t>
            </a:r>
          </a:p>
          <a:p>
            <a:pPr eaLnBrk="1" hangingPunct="1">
              <a:lnSpc>
                <a:spcPct val="80000"/>
              </a:lnSpc>
              <a:buFontTx/>
              <a:buNone/>
            </a:pPr>
            <a:r>
              <a:rPr lang="en-GB" altLang="en-US" sz="1500"/>
              <a:t>Away points per game	0.046		3.45</a:t>
            </a:r>
          </a:p>
          <a:p>
            <a:pPr eaLnBrk="1" hangingPunct="1">
              <a:lnSpc>
                <a:spcPct val="80000"/>
              </a:lnSpc>
              <a:buFontTx/>
              <a:buNone/>
            </a:pPr>
            <a:r>
              <a:rPr lang="en-GB" altLang="en-US" sz="1500"/>
              <a:t>Derby	0.129		6.80</a:t>
            </a:r>
          </a:p>
          <a:p>
            <a:pPr eaLnBrk="1" hangingPunct="1">
              <a:lnSpc>
                <a:spcPct val="80000"/>
              </a:lnSpc>
              <a:buFontTx/>
              <a:buNone/>
            </a:pPr>
            <a:r>
              <a:rPr lang="en-GB" altLang="en-US" sz="1500"/>
              <a:t>Barcelona away	0.150		4.93</a:t>
            </a:r>
          </a:p>
          <a:p>
            <a:pPr eaLnBrk="1" hangingPunct="1">
              <a:lnSpc>
                <a:spcPct val="80000"/>
              </a:lnSpc>
              <a:buFontTx/>
              <a:buNone/>
            </a:pPr>
            <a:r>
              <a:rPr lang="en-GB" altLang="en-US" sz="1500"/>
              <a:t>Real Madrid away	0.143		4.84</a:t>
            </a:r>
          </a:p>
          <a:p>
            <a:pPr eaLnBrk="1" hangingPunct="1">
              <a:lnSpc>
                <a:spcPct val="80000"/>
              </a:lnSpc>
              <a:buFontTx/>
              <a:buNone/>
            </a:pPr>
            <a:r>
              <a:rPr lang="en-GB" altLang="en-US" sz="1500"/>
              <a:t>Valencia</a:t>
            </a:r>
            <a:r>
              <a:rPr lang="en-GB" altLang="en-US" sz="1500" b="1"/>
              <a:t> </a:t>
            </a:r>
            <a:r>
              <a:rPr lang="en-GB" altLang="en-US" sz="1500"/>
              <a:t>away	0.016		0.68</a:t>
            </a:r>
          </a:p>
          <a:p>
            <a:pPr eaLnBrk="1" hangingPunct="1">
              <a:lnSpc>
                <a:spcPct val="80000"/>
              </a:lnSpc>
              <a:buFontTx/>
              <a:buNone/>
            </a:pPr>
            <a:r>
              <a:rPr lang="en-GB" altLang="en-US" sz="1500"/>
              <a:t>Public TV weekday	-0.189		-4.09</a:t>
            </a:r>
          </a:p>
          <a:p>
            <a:pPr eaLnBrk="1" hangingPunct="1">
              <a:lnSpc>
                <a:spcPct val="80000"/>
              </a:lnSpc>
              <a:buFontTx/>
              <a:buNone/>
            </a:pPr>
            <a:r>
              <a:rPr lang="en-GB" altLang="en-US" sz="1500"/>
              <a:t>Public TV weekend	-0.032		-1.84</a:t>
            </a:r>
          </a:p>
          <a:p>
            <a:pPr eaLnBrk="1" hangingPunct="1">
              <a:lnSpc>
                <a:spcPct val="80000"/>
              </a:lnSpc>
              <a:buFontTx/>
              <a:buNone/>
            </a:pPr>
            <a:r>
              <a:rPr lang="en-GB" altLang="en-US" sz="1500"/>
              <a:t>Subscription TV weekday	-0.079		-1.47</a:t>
            </a:r>
          </a:p>
          <a:p>
            <a:pPr eaLnBrk="1" hangingPunct="1">
              <a:lnSpc>
                <a:spcPct val="80000"/>
              </a:lnSpc>
              <a:buFontTx/>
              <a:buNone/>
            </a:pPr>
            <a:r>
              <a:rPr lang="en-GB" altLang="en-US" sz="1500"/>
              <a:t>Subscription TV weekend	-0.020		-1.18</a:t>
            </a:r>
          </a:p>
          <a:p>
            <a:pPr eaLnBrk="1" hangingPunct="1">
              <a:lnSpc>
                <a:spcPct val="80000"/>
              </a:lnSpc>
              <a:buFontTx/>
              <a:buNone/>
            </a:pPr>
            <a:r>
              <a:rPr lang="en-GB" altLang="en-US" sz="1500"/>
              <a:t>Weekday not televised	-0.073		-4.00</a:t>
            </a:r>
          </a:p>
          <a:p>
            <a:pPr eaLnBrk="1" hangingPunct="1">
              <a:lnSpc>
                <a:spcPct val="80000"/>
              </a:lnSpc>
              <a:buFontTx/>
              <a:buNone/>
            </a:pPr>
            <a:r>
              <a:rPr lang="en-GB" altLang="en-US" sz="1500"/>
              <a:t>Probability home win	-0.008		-0.07</a:t>
            </a:r>
          </a:p>
          <a:p>
            <a:pPr eaLnBrk="1" hangingPunct="1">
              <a:lnSpc>
                <a:spcPct val="80000"/>
              </a:lnSpc>
              <a:buFontTx/>
              <a:buNone/>
            </a:pPr>
            <a:r>
              <a:rPr lang="en-GB" altLang="en-US" sz="1500" b="1"/>
              <a:t>OUTCOME UNCERTAINTY	0.134		2.81</a:t>
            </a:r>
          </a:p>
          <a:p>
            <a:pPr eaLnBrk="1" hangingPunct="1">
              <a:lnSpc>
                <a:spcPct val="80000"/>
              </a:lnSpc>
              <a:buFontTx/>
              <a:buNone/>
            </a:pPr>
            <a:r>
              <a:rPr lang="en-GB" altLang="en-US" sz="1500"/>
              <a:t>Constant	1.044		4.49</a:t>
            </a:r>
          </a:p>
          <a:p>
            <a:pPr eaLnBrk="1" hangingPunct="1">
              <a:lnSpc>
                <a:spcPct val="80000"/>
              </a:lnSpc>
              <a:buFontTx/>
              <a:buNone/>
            </a:pPr>
            <a:endParaRPr lang="en-GB" altLang="en-US" sz="1500"/>
          </a:p>
          <a:p>
            <a:pPr eaLnBrk="1" hangingPunct="1">
              <a:lnSpc>
                <a:spcPct val="80000"/>
              </a:lnSpc>
              <a:buFontTx/>
              <a:buNone/>
            </a:pPr>
            <a:r>
              <a:rPr lang="en-GB" altLang="en-US" sz="1500"/>
              <a:t>Panel		Home team </a:t>
            </a:r>
          </a:p>
          <a:p>
            <a:pPr eaLnBrk="1" hangingPunct="1">
              <a:lnSpc>
                <a:spcPct val="80000"/>
              </a:lnSpc>
              <a:buFontTx/>
              <a:buNone/>
            </a:pPr>
            <a:r>
              <a:rPr lang="en-GB" altLang="en-US" sz="1500"/>
              <a:t>Month dummies		Yes</a:t>
            </a:r>
          </a:p>
          <a:p>
            <a:pPr eaLnBrk="1" hangingPunct="1">
              <a:lnSpc>
                <a:spcPct val="80000"/>
              </a:lnSpc>
              <a:buFontTx/>
              <a:buNone/>
            </a:pPr>
            <a:r>
              <a:rPr lang="en-GB" altLang="en-US" sz="1500"/>
              <a:t>Season dummies		Yes</a:t>
            </a:r>
          </a:p>
          <a:p>
            <a:pPr eaLnBrk="1" hangingPunct="1">
              <a:lnSpc>
                <a:spcPct val="80000"/>
              </a:lnSpc>
              <a:buFontTx/>
              <a:buNone/>
            </a:pPr>
            <a:r>
              <a:rPr lang="en-GB" altLang="en-US" sz="1500"/>
              <a:t>Autocorrelation parameter		0.437</a:t>
            </a:r>
          </a:p>
          <a:p>
            <a:pPr eaLnBrk="1" hangingPunct="1">
              <a:lnSpc>
                <a:spcPct val="80000"/>
              </a:lnSpc>
              <a:buFontTx/>
              <a:buNone/>
            </a:pPr>
            <a:r>
              <a:rPr lang="en-GB" altLang="en-US" sz="1500"/>
              <a:t>R-squared		0.928</a:t>
            </a:r>
          </a:p>
          <a:p>
            <a:pPr eaLnBrk="1" hangingPunct="1">
              <a:lnSpc>
                <a:spcPct val="80000"/>
              </a:lnSpc>
              <a:buFontTx/>
              <a:buNone/>
            </a:pPr>
            <a:r>
              <a:rPr lang="en-GB" altLang="en-US" sz="1500" i="1"/>
              <a:t>N</a:t>
            </a:r>
            <a:r>
              <a:rPr lang="en-GB" altLang="en-US" sz="1500"/>
              <a:t>			1469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5BADBA4F-CEC9-466A-BF65-B476FD6BD6F9}"/>
              </a:ext>
            </a:extLst>
          </p:cNvPr>
          <p:cNvSpPr>
            <a:spLocks noChangeArrowheads="1"/>
          </p:cNvSpPr>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000">
                <a:solidFill>
                  <a:schemeClr val="tx2"/>
                </a:solidFill>
              </a:rPr>
              <a:t>Outcome Uncertainty in other European Leagues</a:t>
            </a:r>
          </a:p>
        </p:txBody>
      </p:sp>
      <p:sp>
        <p:nvSpPr>
          <p:cNvPr id="68611" name="Rectangle 5">
            <a:extLst>
              <a:ext uri="{FF2B5EF4-FFF2-40B4-BE49-F238E27FC236}">
                <a16:creationId xmlns:a16="http://schemas.microsoft.com/office/drawing/2014/main" id="{D18AA270-FDE7-4C14-97B8-1E4C0F868209}"/>
              </a:ext>
            </a:extLst>
          </p:cNvPr>
          <p:cNvSpPr>
            <a:spLocks noChangeArrowheads="1"/>
          </p:cNvSpPr>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80000"/>
              </a:lnSpc>
            </a:pPr>
            <a:r>
              <a:rPr lang="en-GB" altLang="en-US" sz="1800"/>
              <a:t>Similar results in other European leagues</a:t>
            </a:r>
          </a:p>
          <a:p>
            <a:pPr eaLnBrk="1" hangingPunct="1">
              <a:lnSpc>
                <a:spcPct val="80000"/>
              </a:lnSpc>
            </a:pPr>
            <a:r>
              <a:rPr lang="en-GB" altLang="en-US" sz="1800"/>
              <a:t>Spectators do not value outcome uncertainty</a:t>
            </a:r>
          </a:p>
          <a:p>
            <a:pPr eaLnBrk="1" hangingPunct="1">
              <a:lnSpc>
                <a:spcPct val="80000"/>
              </a:lnSpc>
            </a:pPr>
            <a:r>
              <a:rPr lang="en-GB" altLang="en-US" sz="1800"/>
              <a:t>Spectators seem to prefer </a:t>
            </a:r>
            <a:r>
              <a:rPr lang="en-GB" altLang="en-US" sz="1800" i="1"/>
              <a:t>less </a:t>
            </a:r>
            <a:r>
              <a:rPr lang="en-GB" altLang="en-US" sz="1800"/>
              <a:t>outcome uncertainty not more</a:t>
            </a:r>
          </a:p>
          <a:p>
            <a:pPr eaLnBrk="1" hangingPunct="1">
              <a:lnSpc>
                <a:spcPct val="80000"/>
              </a:lnSpc>
            </a:pPr>
            <a:endParaRPr lang="en-GB" altLang="en-US" sz="1800"/>
          </a:p>
          <a:p>
            <a:pPr eaLnBrk="1" hangingPunct="1">
              <a:lnSpc>
                <a:spcPct val="80000"/>
              </a:lnSpc>
            </a:pPr>
            <a:r>
              <a:rPr lang="en-GB" altLang="en-US" sz="1800"/>
              <a:t>England’s FAPL</a:t>
            </a:r>
          </a:p>
          <a:p>
            <a:pPr lvl="1" eaLnBrk="1" hangingPunct="1">
              <a:lnSpc>
                <a:spcPct val="80000"/>
              </a:lnSpc>
            </a:pPr>
            <a:r>
              <a:rPr lang="en-GB" altLang="en-US" sz="1600"/>
              <a:t>Tobit model</a:t>
            </a:r>
          </a:p>
          <a:p>
            <a:pPr lvl="1" eaLnBrk="1" hangingPunct="1">
              <a:lnSpc>
                <a:spcPct val="80000"/>
              </a:lnSpc>
            </a:pPr>
            <a:r>
              <a:rPr lang="en-GB" altLang="en-US" sz="1600"/>
              <a:t>Coefficient and t statistic: 0.141 and 4.91</a:t>
            </a:r>
          </a:p>
          <a:p>
            <a:pPr eaLnBrk="1" hangingPunct="1">
              <a:lnSpc>
                <a:spcPct val="80000"/>
              </a:lnSpc>
            </a:pPr>
            <a:endParaRPr lang="en-GB" altLang="en-US" sz="1800"/>
          </a:p>
          <a:p>
            <a:pPr eaLnBrk="1" hangingPunct="1">
              <a:lnSpc>
                <a:spcPct val="80000"/>
              </a:lnSpc>
            </a:pPr>
            <a:r>
              <a:rPr lang="en-GB" altLang="en-US" sz="1800"/>
              <a:t>Germany’s Bundesliga</a:t>
            </a:r>
          </a:p>
          <a:p>
            <a:pPr lvl="1" eaLnBrk="1" hangingPunct="1">
              <a:lnSpc>
                <a:spcPct val="80000"/>
              </a:lnSpc>
            </a:pPr>
            <a:r>
              <a:rPr lang="en-GB" altLang="en-US" sz="1600"/>
              <a:t>Prais-Winsten</a:t>
            </a:r>
          </a:p>
          <a:p>
            <a:pPr lvl="1" eaLnBrk="1" hangingPunct="1">
              <a:lnSpc>
                <a:spcPct val="80000"/>
              </a:lnSpc>
            </a:pPr>
            <a:r>
              <a:rPr lang="en-GB" altLang="en-US" sz="1600"/>
              <a:t>Coefficient and t statistic:  0.117 and 2.80</a:t>
            </a:r>
          </a:p>
          <a:p>
            <a:pPr eaLnBrk="1" hangingPunct="1">
              <a:lnSpc>
                <a:spcPct val="80000"/>
              </a:lnSpc>
            </a:pPr>
            <a:endParaRPr lang="en-GB" altLang="en-US" sz="1800"/>
          </a:p>
          <a:p>
            <a:pPr eaLnBrk="1" hangingPunct="1">
              <a:lnSpc>
                <a:spcPct val="80000"/>
              </a:lnSpc>
            </a:pPr>
            <a:r>
              <a:rPr lang="en-GB" altLang="en-US" sz="1800"/>
              <a:t>Italy’s Serie A</a:t>
            </a:r>
          </a:p>
          <a:p>
            <a:pPr lvl="1" eaLnBrk="1" hangingPunct="1">
              <a:lnSpc>
                <a:spcPct val="80000"/>
              </a:lnSpc>
            </a:pPr>
            <a:r>
              <a:rPr lang="en-GB" altLang="en-US" sz="1600"/>
              <a:t>Prais-Winsten</a:t>
            </a:r>
          </a:p>
          <a:p>
            <a:pPr lvl="1" eaLnBrk="1" hangingPunct="1">
              <a:lnSpc>
                <a:spcPct val="80000"/>
              </a:lnSpc>
            </a:pPr>
            <a:r>
              <a:rPr lang="en-GB" altLang="en-US" sz="1600"/>
              <a:t>Coefficient and t statistic:  0.470 and 9.66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D8983B83-AFE4-4D17-90F9-235B621A9C89}"/>
              </a:ext>
            </a:extLst>
          </p:cNvPr>
          <p:cNvSpPr>
            <a:spLocks noGrp="1"/>
          </p:cNvSpPr>
          <p:nvPr>
            <p:ph type="title"/>
          </p:nvPr>
        </p:nvSpPr>
        <p:spPr/>
        <p:txBody>
          <a:bodyPr/>
          <a:lstStyle/>
          <a:p>
            <a:r>
              <a:rPr lang="en-GB" altLang="en-US"/>
              <a:t>Outcome uncertainty in NHL</a:t>
            </a:r>
          </a:p>
        </p:txBody>
      </p:sp>
      <p:sp>
        <p:nvSpPr>
          <p:cNvPr id="69635" name="Content Placeholder 2">
            <a:extLst>
              <a:ext uri="{FF2B5EF4-FFF2-40B4-BE49-F238E27FC236}">
                <a16:creationId xmlns:a16="http://schemas.microsoft.com/office/drawing/2014/main" id="{A46BA324-C8FC-4F0C-B418-F952FBA394C8}"/>
              </a:ext>
            </a:extLst>
          </p:cNvPr>
          <p:cNvSpPr>
            <a:spLocks noGrp="1"/>
          </p:cNvSpPr>
          <p:nvPr>
            <p:ph idx="1"/>
          </p:nvPr>
        </p:nvSpPr>
        <p:spPr>
          <a:xfrm>
            <a:off x="685800" y="1628775"/>
            <a:ext cx="7772400" cy="4467225"/>
          </a:xfrm>
        </p:spPr>
        <p:txBody>
          <a:bodyPr/>
          <a:lstStyle/>
          <a:p>
            <a:r>
              <a:rPr lang="en-GB" altLang="en-US" sz="2400"/>
              <a:t>Coates &amp; Humphreys, </a:t>
            </a:r>
            <a:r>
              <a:rPr lang="en-GB" altLang="en-US" sz="2400" i="1"/>
              <a:t>Journal of Sports Economics </a:t>
            </a:r>
            <a:r>
              <a:rPr lang="en-GB" altLang="en-US" sz="2400"/>
              <a:t>2012</a:t>
            </a:r>
          </a:p>
          <a:p>
            <a:r>
              <a:rPr lang="en-GB" altLang="en-US" sz="2400"/>
              <a:t>Attendance demand 2005 to 2009, 5 seasons</a:t>
            </a:r>
          </a:p>
          <a:p>
            <a:r>
              <a:rPr lang="en-GB" altLang="en-US" sz="2400"/>
              <a:t>NHL fans turn out in large numbers when the home team is expected to win</a:t>
            </a:r>
          </a:p>
          <a:p>
            <a:r>
              <a:rPr lang="en-GB" altLang="en-US" sz="2400"/>
              <a:t>They don’t turn out in large numbers for close games where home team might lose (probability of home win held constant)</a:t>
            </a:r>
          </a:p>
          <a:p>
            <a:r>
              <a:rPr lang="en-GB" altLang="en-US" sz="2400"/>
              <a:t>Loss aversion by fans? Expected losses have greater weight than expected gains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F8FB2C5-442D-4270-AFF9-C3D955AD0ECE}"/>
              </a:ext>
            </a:extLst>
          </p:cNvPr>
          <p:cNvSpPr>
            <a:spLocks noGrp="1"/>
          </p:cNvSpPr>
          <p:nvPr>
            <p:ph type="title"/>
          </p:nvPr>
        </p:nvSpPr>
        <p:spPr/>
        <p:txBody>
          <a:bodyPr/>
          <a:lstStyle/>
          <a:p>
            <a:r>
              <a:rPr lang="en-US" altLang="en-US"/>
              <a:t>Attendance decision under uncertainty </a:t>
            </a:r>
          </a:p>
        </p:txBody>
      </p:sp>
      <p:pic>
        <p:nvPicPr>
          <p:cNvPr id="70659" name="Picture 6">
            <a:extLst>
              <a:ext uri="{FF2B5EF4-FFF2-40B4-BE49-F238E27FC236}">
                <a16:creationId xmlns:a16="http://schemas.microsoft.com/office/drawing/2014/main" id="{27AF0203-BFF0-4AE2-94B8-764CC05F40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050" y="1936750"/>
            <a:ext cx="55308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a:extLst>
              <a:ext uri="{FF2B5EF4-FFF2-40B4-BE49-F238E27FC236}">
                <a16:creationId xmlns:a16="http://schemas.microsoft.com/office/drawing/2014/main" id="{ED524011-9E4B-460A-91A1-AE142CA01E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050" y="2657475"/>
            <a:ext cx="52117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9">
            <a:extLst>
              <a:ext uri="{FF2B5EF4-FFF2-40B4-BE49-F238E27FC236}">
                <a16:creationId xmlns:a16="http://schemas.microsoft.com/office/drawing/2014/main" id="{91D36657-093C-40DC-961A-D806F49E65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8050" y="3471863"/>
            <a:ext cx="78406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5">
            <a:extLst>
              <a:ext uri="{FF2B5EF4-FFF2-40B4-BE49-F238E27FC236}">
                <a16:creationId xmlns:a16="http://schemas.microsoft.com/office/drawing/2014/main" id="{0651F41B-C4EC-4644-8A0C-330A1244A60E}"/>
              </a:ext>
            </a:extLst>
          </p:cNvPr>
          <p:cNvSpPr>
            <a:spLocks noGrp="1"/>
          </p:cNvSpPr>
          <p:nvPr>
            <p:ph type="title"/>
          </p:nvPr>
        </p:nvSpPr>
        <p:spPr>
          <a:xfrm>
            <a:off x="685800" y="0"/>
            <a:ext cx="7772400" cy="1752600"/>
          </a:xfrm>
        </p:spPr>
        <p:txBody>
          <a:bodyPr/>
          <a:lstStyle/>
          <a:p>
            <a:r>
              <a:rPr lang="en-US" altLang="en-US"/>
              <a:t>Game Outcomes, Reference Points, and Utility</a:t>
            </a:r>
          </a:p>
        </p:txBody>
      </p:sp>
      <p:pic>
        <p:nvPicPr>
          <p:cNvPr id="72707" name="Picture 9">
            <a:extLst>
              <a:ext uri="{FF2B5EF4-FFF2-40B4-BE49-F238E27FC236}">
                <a16:creationId xmlns:a16="http://schemas.microsoft.com/office/drawing/2014/main" id="{BC6482DE-FBBC-47AD-B554-1A9C7733F0A9}"/>
              </a:ext>
            </a:extLst>
          </p:cNvPr>
          <p:cNvPicPr>
            <a:picLocks noChangeAspect="1"/>
          </p:cNvPicPr>
          <p:nvPr/>
        </p:nvPicPr>
        <p:blipFill>
          <a:blip r:embed="rId3">
            <a:extLst>
              <a:ext uri="{28A0092B-C50C-407E-A947-70E740481C1C}">
                <a14:useLocalDpi xmlns:a14="http://schemas.microsoft.com/office/drawing/2010/main" val="0"/>
              </a:ext>
            </a:extLst>
          </a:blip>
          <a:srcRect b="5038"/>
          <a:stretch>
            <a:fillRect/>
          </a:stretch>
        </p:blipFill>
        <p:spPr bwMode="auto">
          <a:xfrm>
            <a:off x="1187450" y="1484313"/>
            <a:ext cx="67818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5">
            <a:extLst>
              <a:ext uri="{FF2B5EF4-FFF2-40B4-BE49-F238E27FC236}">
                <a16:creationId xmlns:a16="http://schemas.microsoft.com/office/drawing/2014/main" id="{16FF6B0E-F8E2-4711-9D74-EFED586A22CF}"/>
              </a:ext>
            </a:extLst>
          </p:cNvPr>
          <p:cNvSpPr>
            <a:spLocks noGrp="1"/>
          </p:cNvSpPr>
          <p:nvPr>
            <p:ph type="title"/>
          </p:nvPr>
        </p:nvSpPr>
        <p:spPr/>
        <p:txBody>
          <a:bodyPr/>
          <a:lstStyle/>
          <a:p>
            <a:r>
              <a:rPr lang="en-US" altLang="en-US"/>
              <a:t>Structural Model and Hypotheses</a:t>
            </a:r>
          </a:p>
        </p:txBody>
      </p:sp>
      <p:sp>
        <p:nvSpPr>
          <p:cNvPr id="74755" name="Content Placeholder 2">
            <a:extLst>
              <a:ext uri="{FF2B5EF4-FFF2-40B4-BE49-F238E27FC236}">
                <a16:creationId xmlns:a16="http://schemas.microsoft.com/office/drawing/2014/main" id="{2BB926F3-656B-4D42-A453-ACD4460AB7B3}"/>
              </a:ext>
            </a:extLst>
          </p:cNvPr>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Clr>
                <a:srgbClr val="7F7F7F"/>
              </a:buClr>
              <a:buFont typeface="Wingdings" panose="05000000000000000000" pitchFamily="2" charset="2"/>
              <a:buChar char="§"/>
            </a:pPr>
            <a:endParaRPr lang="en-US" altLang="en-US" sz="2400">
              <a:ea typeface="ＭＳ Ｐゴシック" panose="020B0600070205080204" pitchFamily="34" charset="-128"/>
            </a:endParaRPr>
          </a:p>
          <a:p>
            <a:pPr>
              <a:buClr>
                <a:srgbClr val="7F7F7F"/>
              </a:buClr>
              <a:buFont typeface="Wingdings" panose="05000000000000000000" pitchFamily="2" charset="2"/>
              <a:buChar char="§"/>
            </a:pPr>
            <a:endParaRPr lang="en-US" altLang="en-US" sz="2400">
              <a:ea typeface="ＭＳ Ｐゴシック" panose="020B0600070205080204" pitchFamily="34" charset="-128"/>
            </a:endParaRPr>
          </a:p>
          <a:p>
            <a:pPr>
              <a:buClr>
                <a:srgbClr val="7F7F7F"/>
              </a:buClr>
              <a:buFont typeface="Wingdings" panose="05000000000000000000" pitchFamily="2" charset="2"/>
              <a:buChar char="§"/>
            </a:pPr>
            <a:endParaRPr lang="en-US" altLang="en-US" sz="2400">
              <a:ea typeface="ＭＳ Ｐゴシック" panose="020B0600070205080204" pitchFamily="34" charset="-128"/>
            </a:endParaRPr>
          </a:p>
          <a:p>
            <a:pPr>
              <a:buClr>
                <a:srgbClr val="7F7F7F"/>
              </a:buClr>
              <a:buFont typeface="Wingdings" panose="05000000000000000000" pitchFamily="2" charset="2"/>
              <a:buChar char="§"/>
            </a:pPr>
            <a:endParaRPr lang="en-US" altLang="en-US" sz="2400">
              <a:ea typeface="ＭＳ Ｐゴシック" panose="020B0600070205080204" pitchFamily="34" charset="-128"/>
            </a:endParaRPr>
          </a:p>
          <a:p>
            <a:pPr>
              <a:buClr>
                <a:srgbClr val="7F7F7F"/>
              </a:buClr>
              <a:buFont typeface="Wingdings" panose="05000000000000000000" pitchFamily="2" charset="2"/>
              <a:buChar char="§"/>
            </a:pPr>
            <a:r>
              <a:rPr lang="en-US" altLang="en-US" sz="2400">
                <a:ea typeface="ＭＳ Ｐゴシック" panose="020B0600070205080204" pitchFamily="34" charset="-128"/>
              </a:rPr>
              <a:t>Loss aversion dominates fan preference for uncertain outcomes (γ &gt; 0)</a:t>
            </a:r>
          </a:p>
          <a:p>
            <a:pPr>
              <a:buClr>
                <a:srgbClr val="7F7F7F"/>
              </a:buClr>
              <a:buFont typeface="Wingdings" panose="05000000000000000000" pitchFamily="2" charset="2"/>
              <a:buChar char="§"/>
            </a:pPr>
            <a:r>
              <a:rPr lang="en-US" altLang="en-US" sz="2400">
                <a:ea typeface="ＭＳ Ｐゴシック" panose="020B0600070205080204" pitchFamily="34" charset="-128"/>
              </a:rPr>
              <a:t>Home win preference (γ + θ &gt; 0)</a:t>
            </a:r>
          </a:p>
          <a:p>
            <a:pPr>
              <a:buClr>
                <a:srgbClr val="7F7F7F"/>
              </a:buClr>
              <a:buFont typeface="Wingdings" panose="05000000000000000000" pitchFamily="2" charset="2"/>
              <a:buChar char="§"/>
            </a:pPr>
            <a:r>
              <a:rPr lang="en-US" altLang="en-US" sz="2400">
                <a:ea typeface="ＭＳ Ｐゴシック" panose="020B0600070205080204" pitchFamily="34" charset="-128"/>
              </a:rPr>
              <a:t>UOH (γ &lt; 0; θ &gt; 0; 0 &lt; θ + γ  &lt;  - γ )</a:t>
            </a:r>
          </a:p>
          <a:p>
            <a:pPr>
              <a:buClr>
                <a:srgbClr val="7F7F7F"/>
              </a:buClr>
              <a:buFont typeface="Wingdings" panose="05000000000000000000" pitchFamily="2" charset="2"/>
              <a:buChar char="§"/>
            </a:pPr>
            <a:r>
              <a:rPr lang="en-US" altLang="en-US" sz="2400">
                <a:ea typeface="ＭＳ Ｐゴシック" panose="020B0600070205080204" pitchFamily="34" charset="-128"/>
              </a:rPr>
              <a:t>If γ &lt; 0 then fans’ loss aversion dominates preference for uncertain outcomes</a:t>
            </a:r>
          </a:p>
        </p:txBody>
      </p:sp>
      <p:pic>
        <p:nvPicPr>
          <p:cNvPr id="74756" name="Picture 1">
            <a:extLst>
              <a:ext uri="{FF2B5EF4-FFF2-40B4-BE49-F238E27FC236}">
                <a16:creationId xmlns:a16="http://schemas.microsoft.com/office/drawing/2014/main" id="{964352C7-1CCD-43EE-9D2F-08416BD337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213"/>
            <a:ext cx="66421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5">
            <a:extLst>
              <a:ext uri="{FF2B5EF4-FFF2-40B4-BE49-F238E27FC236}">
                <a16:creationId xmlns:a16="http://schemas.microsoft.com/office/drawing/2014/main" id="{303ADE77-EEF8-4AF5-A793-2EB2C0202069}"/>
              </a:ext>
            </a:extLst>
          </p:cNvPr>
          <p:cNvSpPr>
            <a:spLocks noGrp="1"/>
          </p:cNvSpPr>
          <p:nvPr>
            <p:ph type="title"/>
          </p:nvPr>
        </p:nvSpPr>
        <p:spPr>
          <a:xfrm>
            <a:off x="685800" y="260350"/>
            <a:ext cx="7772400" cy="1492250"/>
          </a:xfrm>
        </p:spPr>
        <p:txBody>
          <a:bodyPr/>
          <a:lstStyle/>
          <a:p>
            <a:r>
              <a:rPr lang="en-US" altLang="en-US"/>
              <a:t>The UOH, Expected Utility, and Attendance </a:t>
            </a:r>
          </a:p>
        </p:txBody>
      </p:sp>
      <p:pic>
        <p:nvPicPr>
          <p:cNvPr id="75779" name="Picture 6">
            <a:extLst>
              <a:ext uri="{FF2B5EF4-FFF2-40B4-BE49-F238E27FC236}">
                <a16:creationId xmlns:a16="http://schemas.microsoft.com/office/drawing/2014/main" id="{5C3D01AB-83BF-4FA7-99CE-244E141598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1628775"/>
            <a:ext cx="520065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E0370EB0-71CB-49AC-A284-596E249E373F}"/>
              </a:ext>
            </a:extLst>
          </p:cNvPr>
          <p:cNvSpPr>
            <a:spLocks noGrp="1"/>
          </p:cNvSpPr>
          <p:nvPr>
            <p:ph type="title"/>
          </p:nvPr>
        </p:nvSpPr>
        <p:spPr/>
        <p:txBody>
          <a:bodyPr/>
          <a:lstStyle/>
          <a:p>
            <a:r>
              <a:rPr lang="en-US" altLang="en-US"/>
              <a:t>Loss Aversion, Expected Utility, and Attendance </a:t>
            </a:r>
          </a:p>
        </p:txBody>
      </p:sp>
      <p:pic>
        <p:nvPicPr>
          <p:cNvPr id="76803" name="Picture 4">
            <a:extLst>
              <a:ext uri="{FF2B5EF4-FFF2-40B4-BE49-F238E27FC236}">
                <a16:creationId xmlns:a16="http://schemas.microsoft.com/office/drawing/2014/main" id="{A6A88A36-F6AA-48A7-A6D8-46F2485846C2}"/>
              </a:ext>
            </a:extLst>
          </p:cNvPr>
          <p:cNvPicPr>
            <a:picLocks noChangeAspect="1"/>
          </p:cNvPicPr>
          <p:nvPr/>
        </p:nvPicPr>
        <p:blipFill>
          <a:blip r:embed="rId2">
            <a:extLst>
              <a:ext uri="{28A0092B-C50C-407E-A947-70E740481C1C}">
                <a14:useLocalDpi xmlns:a14="http://schemas.microsoft.com/office/drawing/2010/main" val="0"/>
              </a:ext>
            </a:extLst>
          </a:blip>
          <a:srcRect b="2306"/>
          <a:stretch>
            <a:fillRect/>
          </a:stretch>
        </p:blipFill>
        <p:spPr bwMode="auto">
          <a:xfrm>
            <a:off x="2074863" y="1728788"/>
            <a:ext cx="4994275"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2EE2493-B387-4693-A048-577303C7C3EA}"/>
              </a:ext>
            </a:extLst>
          </p:cNvPr>
          <p:cNvSpPr>
            <a:spLocks noGrp="1"/>
          </p:cNvSpPr>
          <p:nvPr>
            <p:ph type="title"/>
          </p:nvPr>
        </p:nvSpPr>
        <p:spPr/>
        <p:txBody>
          <a:bodyPr/>
          <a:lstStyle/>
          <a:p>
            <a:r>
              <a:rPr lang="en-GB" altLang="en-US"/>
              <a:t>Coates et al. 2014, MLB 2005-10</a:t>
            </a:r>
          </a:p>
        </p:txBody>
      </p:sp>
      <p:graphicFrame>
        <p:nvGraphicFramePr>
          <p:cNvPr id="5" name="Content Placeholder 4">
            <a:extLst>
              <a:ext uri="{FF2B5EF4-FFF2-40B4-BE49-F238E27FC236}">
                <a16:creationId xmlns:a16="http://schemas.microsoft.com/office/drawing/2014/main" id="{F40A8434-23E1-482C-A68A-402F54C1F648}"/>
              </a:ext>
            </a:extLst>
          </p:cNvPr>
          <p:cNvGraphicFramePr>
            <a:graphicFrameLocks noGrp="1"/>
          </p:cNvGraphicFramePr>
          <p:nvPr>
            <p:ph idx="1"/>
          </p:nvPr>
        </p:nvGraphicFramePr>
        <p:xfrm>
          <a:off x="685800" y="1981200"/>
          <a:ext cx="7772400" cy="37084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r>
                        <a:rPr lang="en-GB" dirty="0"/>
                        <a:t>Coefficient</a:t>
                      </a:r>
                    </a:p>
                  </a:txBody>
                  <a:tcPr/>
                </a:tc>
                <a:tc>
                  <a:txBody>
                    <a:bodyPr/>
                    <a:lstStyle/>
                    <a:p>
                      <a:r>
                        <a:rPr lang="en-GB" dirty="0"/>
                        <a:t>p value</a:t>
                      </a:r>
                    </a:p>
                  </a:txBody>
                  <a:tcPr/>
                </a:tc>
                <a:extLst>
                  <a:ext uri="{0D108BD9-81ED-4DB2-BD59-A6C34878D82A}">
                    <a16:rowId xmlns:a16="http://schemas.microsoft.com/office/drawing/2014/main" val="10000"/>
                  </a:ext>
                </a:extLst>
              </a:tr>
              <a:tr h="370840">
                <a:tc>
                  <a:txBody>
                    <a:bodyPr/>
                    <a:lstStyle/>
                    <a:p>
                      <a:r>
                        <a:rPr lang="en-GB" b="1" dirty="0"/>
                        <a:t>Home win </a:t>
                      </a:r>
                      <a:r>
                        <a:rPr lang="en-GB" b="1" dirty="0" err="1"/>
                        <a:t>prob</a:t>
                      </a:r>
                      <a:endParaRPr lang="en-GB" b="1" dirty="0"/>
                    </a:p>
                  </a:txBody>
                  <a:tcPr/>
                </a:tc>
                <a:tc>
                  <a:txBody>
                    <a:bodyPr/>
                    <a:lstStyle/>
                    <a:p>
                      <a:r>
                        <a:rPr lang="en-GB" dirty="0"/>
                        <a:t>-1.10</a:t>
                      </a:r>
                    </a:p>
                  </a:txBody>
                  <a:tcPr/>
                </a:tc>
                <a:tc>
                  <a:txBody>
                    <a:bodyPr/>
                    <a:lstStyle/>
                    <a:p>
                      <a:r>
                        <a:rPr lang="en-GB" dirty="0"/>
                        <a:t>0.004</a:t>
                      </a:r>
                    </a:p>
                  </a:txBody>
                  <a:tcPr/>
                </a:tc>
                <a:extLst>
                  <a:ext uri="{0D108BD9-81ED-4DB2-BD59-A6C34878D82A}">
                    <a16:rowId xmlns:a16="http://schemas.microsoft.com/office/drawing/2014/main" val="10001"/>
                  </a:ext>
                </a:extLst>
              </a:tr>
              <a:tr h="370840">
                <a:tc>
                  <a:txBody>
                    <a:bodyPr/>
                    <a:lstStyle/>
                    <a:p>
                      <a:r>
                        <a:rPr lang="en-GB" b="1" dirty="0"/>
                        <a:t>Home</a:t>
                      </a:r>
                      <a:r>
                        <a:rPr lang="en-GB" b="1" baseline="0" dirty="0"/>
                        <a:t> win </a:t>
                      </a:r>
                      <a:r>
                        <a:rPr lang="en-GB" b="1" baseline="0" dirty="0" err="1"/>
                        <a:t>prob</a:t>
                      </a:r>
                      <a:r>
                        <a:rPr lang="en-GB" b="1" baseline="0" dirty="0"/>
                        <a:t> squared</a:t>
                      </a:r>
                      <a:endParaRPr lang="en-GB" b="1" dirty="0"/>
                    </a:p>
                  </a:txBody>
                  <a:tcPr/>
                </a:tc>
                <a:tc>
                  <a:txBody>
                    <a:bodyPr/>
                    <a:lstStyle/>
                    <a:p>
                      <a:r>
                        <a:rPr lang="en-GB" dirty="0"/>
                        <a:t>1.09</a:t>
                      </a:r>
                    </a:p>
                  </a:txBody>
                  <a:tcPr/>
                </a:tc>
                <a:tc>
                  <a:txBody>
                    <a:bodyPr/>
                    <a:lstStyle/>
                    <a:p>
                      <a:r>
                        <a:rPr lang="en-GB" dirty="0"/>
                        <a:t>0.002</a:t>
                      </a:r>
                    </a:p>
                  </a:txBody>
                  <a:tcPr/>
                </a:tc>
                <a:extLst>
                  <a:ext uri="{0D108BD9-81ED-4DB2-BD59-A6C34878D82A}">
                    <a16:rowId xmlns:a16="http://schemas.microsoft.com/office/drawing/2014/main" val="10002"/>
                  </a:ext>
                </a:extLst>
              </a:tr>
              <a:tr h="370840">
                <a:tc>
                  <a:txBody>
                    <a:bodyPr/>
                    <a:lstStyle/>
                    <a:p>
                      <a:r>
                        <a:rPr lang="en-GB" dirty="0"/>
                        <a:t>Home </a:t>
                      </a:r>
                      <a:r>
                        <a:rPr lang="en-GB" dirty="0" err="1"/>
                        <a:t>avg</a:t>
                      </a:r>
                      <a:r>
                        <a:rPr lang="en-GB" dirty="0"/>
                        <a:t> runs</a:t>
                      </a:r>
                      <a:r>
                        <a:rPr lang="en-GB" baseline="0" dirty="0"/>
                        <a:t> scored</a:t>
                      </a:r>
                      <a:endParaRPr lang="en-GB" dirty="0"/>
                    </a:p>
                  </a:txBody>
                  <a:tcPr/>
                </a:tc>
                <a:tc>
                  <a:txBody>
                    <a:bodyPr/>
                    <a:lstStyle/>
                    <a:p>
                      <a:r>
                        <a:rPr lang="en-GB" dirty="0"/>
                        <a:t>0.009</a:t>
                      </a:r>
                    </a:p>
                  </a:txBody>
                  <a:tcPr/>
                </a:tc>
                <a:tc>
                  <a:txBody>
                    <a:bodyPr/>
                    <a:lstStyle/>
                    <a:p>
                      <a:r>
                        <a:rPr lang="en-GB" dirty="0"/>
                        <a:t>0.424</a:t>
                      </a:r>
                    </a:p>
                  </a:txBody>
                  <a:tcPr/>
                </a:tc>
                <a:extLst>
                  <a:ext uri="{0D108BD9-81ED-4DB2-BD59-A6C34878D82A}">
                    <a16:rowId xmlns:a16="http://schemas.microsoft.com/office/drawing/2014/main" val="10003"/>
                  </a:ext>
                </a:extLst>
              </a:tr>
              <a:tr h="370840">
                <a:tc>
                  <a:txBody>
                    <a:bodyPr/>
                    <a:lstStyle/>
                    <a:p>
                      <a:r>
                        <a:rPr lang="en-GB" dirty="0"/>
                        <a:t>Visitor </a:t>
                      </a:r>
                      <a:r>
                        <a:rPr lang="en-GB" dirty="0" err="1"/>
                        <a:t>avg</a:t>
                      </a:r>
                      <a:r>
                        <a:rPr lang="en-GB" dirty="0"/>
                        <a:t> runs scored</a:t>
                      </a:r>
                    </a:p>
                  </a:txBody>
                  <a:tcPr/>
                </a:tc>
                <a:tc>
                  <a:txBody>
                    <a:bodyPr/>
                    <a:lstStyle/>
                    <a:p>
                      <a:r>
                        <a:rPr lang="en-GB" dirty="0"/>
                        <a:t>0.013</a:t>
                      </a:r>
                    </a:p>
                  </a:txBody>
                  <a:tcPr/>
                </a:tc>
                <a:tc>
                  <a:txBody>
                    <a:bodyPr/>
                    <a:lstStyle/>
                    <a:p>
                      <a:r>
                        <a:rPr lang="en-GB" dirty="0"/>
                        <a:t>0.026</a:t>
                      </a:r>
                    </a:p>
                  </a:txBody>
                  <a:tcPr/>
                </a:tc>
                <a:extLst>
                  <a:ext uri="{0D108BD9-81ED-4DB2-BD59-A6C34878D82A}">
                    <a16:rowId xmlns:a16="http://schemas.microsoft.com/office/drawing/2014/main" val="10004"/>
                  </a:ext>
                </a:extLst>
              </a:tr>
              <a:tr h="370840">
                <a:tc>
                  <a:txBody>
                    <a:bodyPr/>
                    <a:lstStyle/>
                    <a:p>
                      <a:r>
                        <a:rPr lang="en-GB" dirty="0"/>
                        <a:t>Home </a:t>
                      </a:r>
                      <a:r>
                        <a:rPr lang="en-GB" dirty="0" err="1"/>
                        <a:t>avg</a:t>
                      </a:r>
                      <a:r>
                        <a:rPr lang="en-GB" dirty="0"/>
                        <a:t> runs allowed</a:t>
                      </a:r>
                    </a:p>
                  </a:txBody>
                  <a:tcPr/>
                </a:tc>
                <a:tc>
                  <a:txBody>
                    <a:bodyPr/>
                    <a:lstStyle/>
                    <a:p>
                      <a:r>
                        <a:rPr lang="en-GB" dirty="0"/>
                        <a:t>-0.024</a:t>
                      </a:r>
                    </a:p>
                  </a:txBody>
                  <a:tcPr/>
                </a:tc>
                <a:tc>
                  <a:txBody>
                    <a:bodyPr/>
                    <a:lstStyle/>
                    <a:p>
                      <a:r>
                        <a:rPr lang="en-GB" dirty="0"/>
                        <a:t>0.016</a:t>
                      </a:r>
                    </a:p>
                  </a:txBody>
                  <a:tcPr/>
                </a:tc>
                <a:extLst>
                  <a:ext uri="{0D108BD9-81ED-4DB2-BD59-A6C34878D82A}">
                    <a16:rowId xmlns:a16="http://schemas.microsoft.com/office/drawing/2014/main" val="10005"/>
                  </a:ext>
                </a:extLst>
              </a:tr>
              <a:tr h="370840">
                <a:tc>
                  <a:txBody>
                    <a:bodyPr/>
                    <a:lstStyle/>
                    <a:p>
                      <a:r>
                        <a:rPr lang="en-GB" dirty="0"/>
                        <a:t>Visitor </a:t>
                      </a:r>
                      <a:r>
                        <a:rPr lang="en-GB" dirty="0" err="1"/>
                        <a:t>avg</a:t>
                      </a:r>
                      <a:r>
                        <a:rPr lang="en-GB" dirty="0"/>
                        <a:t> runs allowed</a:t>
                      </a:r>
                    </a:p>
                  </a:txBody>
                  <a:tcPr/>
                </a:tc>
                <a:tc>
                  <a:txBody>
                    <a:bodyPr/>
                    <a:lstStyle/>
                    <a:p>
                      <a:r>
                        <a:rPr lang="en-GB" dirty="0"/>
                        <a:t>0.016</a:t>
                      </a:r>
                    </a:p>
                  </a:txBody>
                  <a:tcPr/>
                </a:tc>
                <a:tc>
                  <a:txBody>
                    <a:bodyPr/>
                    <a:lstStyle/>
                    <a:p>
                      <a:r>
                        <a:rPr lang="en-GB" dirty="0"/>
                        <a:t>0.109</a:t>
                      </a:r>
                    </a:p>
                  </a:txBody>
                  <a:tcPr/>
                </a:tc>
                <a:extLst>
                  <a:ext uri="{0D108BD9-81ED-4DB2-BD59-A6C34878D82A}">
                    <a16:rowId xmlns:a16="http://schemas.microsoft.com/office/drawing/2014/main" val="10006"/>
                  </a:ext>
                </a:extLst>
              </a:tr>
              <a:tr h="370840">
                <a:tc>
                  <a:txBody>
                    <a:bodyPr/>
                    <a:lstStyle/>
                    <a:p>
                      <a:r>
                        <a:rPr lang="en-GB" dirty="0"/>
                        <a:t>Home team  win %</a:t>
                      </a:r>
                    </a:p>
                  </a:txBody>
                  <a:tcPr/>
                </a:tc>
                <a:tc>
                  <a:txBody>
                    <a:bodyPr/>
                    <a:lstStyle/>
                    <a:p>
                      <a:r>
                        <a:rPr lang="en-GB" dirty="0"/>
                        <a:t>0.556</a:t>
                      </a:r>
                    </a:p>
                  </a:txBody>
                  <a:tcPr/>
                </a:tc>
                <a:tc>
                  <a:txBody>
                    <a:bodyPr/>
                    <a:lstStyle/>
                    <a:p>
                      <a:r>
                        <a:rPr lang="en-GB" dirty="0"/>
                        <a:t>0.001</a:t>
                      </a:r>
                    </a:p>
                  </a:txBody>
                  <a:tcPr/>
                </a:tc>
                <a:extLst>
                  <a:ext uri="{0D108BD9-81ED-4DB2-BD59-A6C34878D82A}">
                    <a16:rowId xmlns:a16="http://schemas.microsoft.com/office/drawing/2014/main" val="10007"/>
                  </a:ext>
                </a:extLst>
              </a:tr>
              <a:tr h="370840">
                <a:tc>
                  <a:txBody>
                    <a:bodyPr/>
                    <a:lstStyle/>
                    <a:p>
                      <a:r>
                        <a:rPr lang="en-GB" dirty="0"/>
                        <a:t>Visiting</a:t>
                      </a:r>
                      <a:r>
                        <a:rPr lang="en-GB" baseline="0" dirty="0"/>
                        <a:t> team win %</a:t>
                      </a:r>
                      <a:endParaRPr lang="en-GB" dirty="0"/>
                    </a:p>
                  </a:txBody>
                  <a:tcPr/>
                </a:tc>
                <a:tc>
                  <a:txBody>
                    <a:bodyPr/>
                    <a:lstStyle/>
                    <a:p>
                      <a:r>
                        <a:rPr lang="en-GB" dirty="0"/>
                        <a:t>0.235</a:t>
                      </a:r>
                    </a:p>
                  </a:txBody>
                  <a:tcPr/>
                </a:tc>
                <a:tc>
                  <a:txBody>
                    <a:bodyPr/>
                    <a:lstStyle/>
                    <a:p>
                      <a:r>
                        <a:rPr lang="en-GB" dirty="0"/>
                        <a:t>0.000</a:t>
                      </a:r>
                    </a:p>
                  </a:txBody>
                  <a:tcPr/>
                </a:tc>
                <a:extLst>
                  <a:ext uri="{0D108BD9-81ED-4DB2-BD59-A6C34878D82A}">
                    <a16:rowId xmlns:a16="http://schemas.microsoft.com/office/drawing/2014/main" val="10008"/>
                  </a:ext>
                </a:extLst>
              </a:tr>
              <a:tr h="370840">
                <a:tc>
                  <a:txBody>
                    <a:bodyPr/>
                    <a:lstStyle/>
                    <a:p>
                      <a:r>
                        <a:rPr lang="en-GB" dirty="0"/>
                        <a:t>N</a:t>
                      </a:r>
                    </a:p>
                  </a:txBody>
                  <a:tcPr/>
                </a:tc>
                <a:tc>
                  <a:txBody>
                    <a:bodyPr/>
                    <a:lstStyle/>
                    <a:p>
                      <a:r>
                        <a:rPr lang="en-GB" dirty="0"/>
                        <a:t>11961</a:t>
                      </a:r>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4C787F2B-793A-43B7-9591-438E34C3C1BC}"/>
              </a:ext>
            </a:extLst>
          </p:cNvPr>
          <p:cNvSpPr>
            <a:spLocks noGrp="1"/>
          </p:cNvSpPr>
          <p:nvPr>
            <p:ph type="title"/>
          </p:nvPr>
        </p:nvSpPr>
        <p:spPr/>
        <p:txBody>
          <a:bodyPr/>
          <a:lstStyle/>
          <a:p>
            <a:r>
              <a:rPr lang="en-GB" altLang="en-US"/>
              <a:t>A study that finds contrary OU effects on log attendance demand</a:t>
            </a:r>
          </a:p>
        </p:txBody>
      </p:sp>
      <p:sp>
        <p:nvSpPr>
          <p:cNvPr id="78851" name="Content Placeholder 2">
            <a:extLst>
              <a:ext uri="{FF2B5EF4-FFF2-40B4-BE49-F238E27FC236}">
                <a16:creationId xmlns:a16="http://schemas.microsoft.com/office/drawing/2014/main" id="{AFFB702A-E6C6-46AD-9D9C-55EC4E8E03C9}"/>
              </a:ext>
            </a:extLst>
          </p:cNvPr>
          <p:cNvSpPr>
            <a:spLocks noGrp="1"/>
          </p:cNvSpPr>
          <p:nvPr>
            <p:ph idx="1"/>
          </p:nvPr>
        </p:nvSpPr>
        <p:spPr/>
        <p:txBody>
          <a:bodyPr/>
          <a:lstStyle/>
          <a:p>
            <a:r>
              <a:rPr lang="en-GB" altLang="en-US" sz="2000"/>
              <a:t>Miguel Martins &amp; Cro, </a:t>
            </a:r>
            <a:r>
              <a:rPr lang="en-GB" altLang="en-US" sz="2000" i="1"/>
              <a:t>Journal of Sports Economics</a:t>
            </a:r>
            <a:r>
              <a:rPr lang="en-GB" altLang="en-US" sz="2000"/>
              <a:t>, 2018, Portuguese football 2010/11- 14/15, N = 898</a:t>
            </a:r>
          </a:p>
          <a:p>
            <a:r>
              <a:rPr lang="en-GB" altLang="en-US" sz="2000"/>
              <a:t>3 dominant teams: Benfica, Sporting Lisbon, Porto</a:t>
            </a:r>
          </a:p>
          <a:p>
            <a:r>
              <a:rPr lang="en-GB" altLang="en-US" sz="2000"/>
              <a:t>Theil measure of OU using bookmaker probabilities of home, draw and away win outcomes. Sum of </a:t>
            </a:r>
            <a:r>
              <a:rPr lang="en-GB" altLang="en-US" sz="2000" i="1"/>
              <a:t>p</a:t>
            </a:r>
            <a:r>
              <a:rPr lang="en-GB" altLang="en-US" sz="2000"/>
              <a:t>log(1/</a:t>
            </a:r>
            <a:r>
              <a:rPr lang="en-GB" altLang="en-US" sz="2000" i="1"/>
              <a:t>p</a:t>
            </a:r>
            <a:r>
              <a:rPr lang="en-GB" altLang="en-US" sz="2000"/>
              <a:t>) over the 3 outcomes.   </a:t>
            </a:r>
          </a:p>
          <a:p>
            <a:r>
              <a:rPr lang="en-GB" altLang="en-US" sz="2000"/>
              <a:t>Larger value means game is expected to be close and more uncertain. Find a significant and negative coefficient on Theil measure. Similar to Buraimo &amp; Simmons, 2008 for EPL</a:t>
            </a:r>
          </a:p>
          <a:p>
            <a:r>
              <a:rPr lang="en-GB" altLang="en-US" sz="2000"/>
              <a:t>Dummy variable for home team as favourite, coefficient is significant and positive [mixes OU with home advantage]</a:t>
            </a:r>
          </a:p>
          <a:p>
            <a:r>
              <a:rPr lang="en-GB" altLang="en-US" sz="2000"/>
              <a:t>Home probability and square included as for Coates et al. </a:t>
            </a:r>
          </a:p>
          <a:p>
            <a:r>
              <a:rPr lang="en-GB" altLang="en-US" sz="2000"/>
              <a:t>Home prob coefficient = -4.09 and coefficient on squared term = 5.86 so ‘almost equal’. Buraimo &amp; Simmons, 2008 found positive sum of coefficients- supported ‘home win preference’ argument</a:t>
            </a:r>
          </a:p>
          <a:p>
            <a:endParaRPr lang="en-GB" altLang="en-US"/>
          </a:p>
        </p:txBody>
      </p:sp>
      <p:sp>
        <p:nvSpPr>
          <p:cNvPr id="78852" name="Slide Number Placeholder 3">
            <a:extLst>
              <a:ext uri="{FF2B5EF4-FFF2-40B4-BE49-F238E27FC236}">
                <a16:creationId xmlns:a16="http://schemas.microsoft.com/office/drawing/2014/main" id="{70244CFB-393D-4D6C-AEAC-67EBA32B1E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7EB336D8-8DCA-4EEB-9A72-95D3F13239D0}" type="slidenum">
              <a:rPr lang="en-GB" altLang="en-US" sz="1400" smtClean="0"/>
              <a:pPr>
                <a:spcBef>
                  <a:spcPct val="0"/>
                </a:spcBef>
                <a:buFontTx/>
                <a:buNone/>
              </a:pPr>
              <a:t>49</a:t>
            </a:fld>
            <a:endParaRPr lang="en-GB"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95178656-7349-43B5-B8A3-70208E966717}"/>
              </a:ext>
            </a:extLst>
          </p:cNvPr>
          <p:cNvSpPr txBox="1">
            <a:spLocks noChangeArrowheads="1"/>
          </p:cNvSpPr>
          <p:nvPr/>
        </p:nvSpPr>
        <p:spPr bwMode="auto">
          <a:xfrm>
            <a:off x="2057400" y="304800"/>
            <a:ext cx="4440238"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Determinants of Demand</a:t>
            </a:r>
            <a:endParaRPr lang="en-GB" altLang="en-US" sz="2800">
              <a:latin typeface="Arial" panose="020B0604020202020204" pitchFamily="34" charset="0"/>
            </a:endParaRPr>
          </a:p>
        </p:txBody>
      </p:sp>
      <p:sp>
        <p:nvSpPr>
          <p:cNvPr id="12291" name="Text Box 3">
            <a:extLst>
              <a:ext uri="{FF2B5EF4-FFF2-40B4-BE49-F238E27FC236}">
                <a16:creationId xmlns:a16="http://schemas.microsoft.com/office/drawing/2014/main" id="{6E4E9A4F-3039-4F16-B48F-A731089941D2}"/>
              </a:ext>
            </a:extLst>
          </p:cNvPr>
          <p:cNvSpPr txBox="1">
            <a:spLocks noChangeArrowheads="1"/>
          </p:cNvSpPr>
          <p:nvPr/>
        </p:nvSpPr>
        <p:spPr bwMode="auto">
          <a:xfrm>
            <a:off x="2209800" y="1295400"/>
            <a:ext cx="471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Standard consumer-theory model</a:t>
            </a:r>
          </a:p>
        </p:txBody>
      </p:sp>
      <p:sp>
        <p:nvSpPr>
          <p:cNvPr id="12292" name="Text Box 4">
            <a:extLst>
              <a:ext uri="{FF2B5EF4-FFF2-40B4-BE49-F238E27FC236}">
                <a16:creationId xmlns:a16="http://schemas.microsoft.com/office/drawing/2014/main" id="{2481ED64-90FA-468C-A888-65E0BED61012}"/>
              </a:ext>
            </a:extLst>
          </p:cNvPr>
          <p:cNvSpPr txBox="1">
            <a:spLocks noChangeArrowheads="1"/>
          </p:cNvSpPr>
          <p:nvPr/>
        </p:nvSpPr>
        <p:spPr bwMode="auto">
          <a:xfrm>
            <a:off x="1219200" y="1981200"/>
            <a:ext cx="705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Representative, rational consumer who chooses a</a:t>
            </a:r>
          </a:p>
          <a:p>
            <a:pPr eaLnBrk="1" hangingPunct="1">
              <a:spcBef>
                <a:spcPct val="0"/>
              </a:spcBef>
              <a:buFontTx/>
              <a:buNone/>
            </a:pPr>
            <a:r>
              <a:rPr lang="en-GB" altLang="en-US" sz="2400">
                <a:latin typeface="Arial" panose="020B0604020202020204" pitchFamily="34" charset="0"/>
              </a:rPr>
              <a:t>Consumption bundle subject to a budget constraint</a:t>
            </a:r>
          </a:p>
        </p:txBody>
      </p:sp>
      <p:sp>
        <p:nvSpPr>
          <p:cNvPr id="12293" name="Text Box 5">
            <a:extLst>
              <a:ext uri="{FF2B5EF4-FFF2-40B4-BE49-F238E27FC236}">
                <a16:creationId xmlns:a16="http://schemas.microsoft.com/office/drawing/2014/main" id="{56A24699-CAC9-4F2D-831F-42B242FF3CBC}"/>
              </a:ext>
            </a:extLst>
          </p:cNvPr>
          <p:cNvSpPr txBox="1">
            <a:spLocks noChangeArrowheads="1"/>
          </p:cNvSpPr>
          <p:nvPr/>
        </p:nvSpPr>
        <p:spPr bwMode="auto">
          <a:xfrm>
            <a:off x="1355725" y="3316288"/>
            <a:ext cx="39306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rPr>
              <a:t>Categories of determinants:</a:t>
            </a:r>
          </a:p>
          <a:p>
            <a:pPr eaLnBrk="1" hangingPunct="1">
              <a:spcBef>
                <a:spcPct val="0"/>
              </a:spcBef>
              <a:buFontTx/>
              <a:buNone/>
            </a:pPr>
            <a:endParaRPr lang="en-GB" altLang="en-US" sz="2400">
              <a:latin typeface="Arial" panose="020B0604020202020204" pitchFamily="34" charset="0"/>
            </a:endParaRPr>
          </a:p>
          <a:p>
            <a:pPr eaLnBrk="1" hangingPunct="1">
              <a:spcBef>
                <a:spcPct val="0"/>
              </a:spcBef>
            </a:pPr>
            <a:r>
              <a:rPr lang="en-GB" altLang="en-US" sz="2400">
                <a:latin typeface="Arial" panose="020B0604020202020204" pitchFamily="34" charset="0"/>
              </a:rPr>
              <a:t> Economic</a:t>
            </a:r>
          </a:p>
          <a:p>
            <a:pPr eaLnBrk="1" hangingPunct="1">
              <a:spcBef>
                <a:spcPct val="0"/>
              </a:spcBef>
            </a:pPr>
            <a:r>
              <a:rPr lang="en-GB" altLang="en-US" sz="2400">
                <a:latin typeface="Arial" panose="020B0604020202020204" pitchFamily="34" charset="0"/>
              </a:rPr>
              <a:t> Tastes and Preferences</a:t>
            </a:r>
          </a:p>
          <a:p>
            <a:pPr eaLnBrk="1" hangingPunct="1">
              <a:spcBef>
                <a:spcPct val="0"/>
              </a:spcBef>
            </a:pPr>
            <a:r>
              <a:rPr lang="en-GB" altLang="en-US" sz="2400">
                <a:latin typeface="Arial" panose="020B0604020202020204" pitchFamily="34" charset="0"/>
              </a:rPr>
              <a:t> Quality of Contest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41CF0B6-FBB6-4509-9AF6-BFF06E67B177}"/>
              </a:ext>
            </a:extLst>
          </p:cNvPr>
          <p:cNvSpPr>
            <a:spLocks noGrp="1"/>
          </p:cNvSpPr>
          <p:nvPr>
            <p:ph type="title"/>
          </p:nvPr>
        </p:nvSpPr>
        <p:spPr/>
        <p:txBody>
          <a:bodyPr/>
          <a:lstStyle/>
          <a:p>
            <a:r>
              <a:rPr lang="en-GB" altLang="fr-FR"/>
              <a:t>Martins &amp; Cro</a:t>
            </a:r>
          </a:p>
        </p:txBody>
      </p:sp>
      <p:graphicFrame>
        <p:nvGraphicFramePr>
          <p:cNvPr id="7" name="Content Placeholder 6">
            <a:extLst>
              <a:ext uri="{FF2B5EF4-FFF2-40B4-BE49-F238E27FC236}">
                <a16:creationId xmlns:a16="http://schemas.microsoft.com/office/drawing/2014/main" id="{0DA423D6-82BF-4C0D-B08E-DDE9EAC4C06E}"/>
              </a:ext>
            </a:extLst>
          </p:cNvPr>
          <p:cNvGraphicFramePr>
            <a:graphicFrameLocks noGrp="1"/>
          </p:cNvGraphicFramePr>
          <p:nvPr>
            <p:ph idx="1"/>
          </p:nvPr>
        </p:nvGraphicFramePr>
        <p:xfrm>
          <a:off x="685800" y="1981200"/>
          <a:ext cx="7772400" cy="4719638"/>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83331"/>
                    </a:ext>
                  </a:extLst>
                </a:gridCol>
                <a:gridCol w="2590800">
                  <a:extLst>
                    <a:ext uri="{9D8B030D-6E8A-4147-A177-3AD203B41FA5}">
                      <a16:colId xmlns:a16="http://schemas.microsoft.com/office/drawing/2014/main" val="3953786395"/>
                    </a:ext>
                  </a:extLst>
                </a:gridCol>
                <a:gridCol w="2590800">
                  <a:extLst>
                    <a:ext uri="{9D8B030D-6E8A-4147-A177-3AD203B41FA5}">
                      <a16:colId xmlns:a16="http://schemas.microsoft.com/office/drawing/2014/main" val="1790910741"/>
                    </a:ext>
                  </a:extLst>
                </a:gridCol>
              </a:tblGrid>
              <a:tr h="640123">
                <a:tc>
                  <a:txBody>
                    <a:bodyPr/>
                    <a:lstStyle/>
                    <a:p>
                      <a:r>
                        <a:rPr lang="en-GB" sz="1800" dirty="0"/>
                        <a:t>Variable</a:t>
                      </a:r>
                    </a:p>
                  </a:txBody>
                  <a:tcPr marT="45723" marB="45723"/>
                </a:tc>
                <a:tc>
                  <a:txBody>
                    <a:bodyPr/>
                    <a:lstStyle/>
                    <a:p>
                      <a:r>
                        <a:rPr lang="en-GB" sz="1800" dirty="0"/>
                        <a:t>With price</a:t>
                      </a:r>
                    </a:p>
                  </a:txBody>
                  <a:tcPr marT="45723" marB="45723"/>
                </a:tc>
                <a:tc>
                  <a:txBody>
                    <a:bodyPr/>
                    <a:lstStyle/>
                    <a:p>
                      <a:r>
                        <a:rPr lang="en-GB" sz="1800" dirty="0"/>
                        <a:t>With price and travel cost</a:t>
                      </a:r>
                    </a:p>
                  </a:txBody>
                  <a:tcPr marT="45723" marB="45723"/>
                </a:tc>
                <a:extLst>
                  <a:ext uri="{0D108BD9-81ED-4DB2-BD59-A6C34878D82A}">
                    <a16:rowId xmlns:a16="http://schemas.microsoft.com/office/drawing/2014/main" val="1249149449"/>
                  </a:ext>
                </a:extLst>
              </a:tr>
              <a:tr h="370865">
                <a:tc>
                  <a:txBody>
                    <a:bodyPr/>
                    <a:lstStyle/>
                    <a:p>
                      <a:r>
                        <a:rPr lang="en-GB" sz="1800" dirty="0"/>
                        <a:t>Log habit H</a:t>
                      </a:r>
                    </a:p>
                  </a:txBody>
                  <a:tcPr marT="45723" marB="45723"/>
                </a:tc>
                <a:tc>
                  <a:txBody>
                    <a:bodyPr/>
                    <a:lstStyle/>
                    <a:p>
                      <a:r>
                        <a:rPr lang="en-GB" sz="1800" dirty="0"/>
                        <a:t>0.940***</a:t>
                      </a:r>
                    </a:p>
                  </a:txBody>
                  <a:tcPr marT="45723" marB="45723"/>
                </a:tc>
                <a:tc>
                  <a:txBody>
                    <a:bodyPr/>
                    <a:lstStyle/>
                    <a:p>
                      <a:r>
                        <a:rPr lang="en-GB" sz="1800" dirty="0"/>
                        <a:t>0.927***</a:t>
                      </a:r>
                    </a:p>
                  </a:txBody>
                  <a:tcPr marT="45723" marB="45723"/>
                </a:tc>
                <a:extLst>
                  <a:ext uri="{0D108BD9-81ED-4DB2-BD59-A6C34878D82A}">
                    <a16:rowId xmlns:a16="http://schemas.microsoft.com/office/drawing/2014/main" val="248342956"/>
                  </a:ext>
                </a:extLst>
              </a:tr>
              <a:tr h="370865">
                <a:tc>
                  <a:txBody>
                    <a:bodyPr/>
                    <a:lstStyle/>
                    <a:p>
                      <a:r>
                        <a:rPr lang="en-GB" sz="1800" dirty="0"/>
                        <a:t>Log habit A</a:t>
                      </a:r>
                    </a:p>
                  </a:txBody>
                  <a:tcPr marT="45723" marB="45723"/>
                </a:tc>
                <a:tc>
                  <a:txBody>
                    <a:bodyPr/>
                    <a:lstStyle/>
                    <a:p>
                      <a:r>
                        <a:rPr lang="en-GB" sz="1800" dirty="0"/>
                        <a:t>0.422***</a:t>
                      </a:r>
                    </a:p>
                  </a:txBody>
                  <a:tcPr marT="45723" marB="45723"/>
                </a:tc>
                <a:tc>
                  <a:txBody>
                    <a:bodyPr/>
                    <a:lstStyle/>
                    <a:p>
                      <a:r>
                        <a:rPr lang="en-GB" sz="1800" dirty="0"/>
                        <a:t>0.401***</a:t>
                      </a:r>
                    </a:p>
                  </a:txBody>
                  <a:tcPr marT="45723" marB="45723"/>
                </a:tc>
                <a:extLst>
                  <a:ext uri="{0D108BD9-81ED-4DB2-BD59-A6C34878D82A}">
                    <a16:rowId xmlns:a16="http://schemas.microsoft.com/office/drawing/2014/main" val="3608677065"/>
                  </a:ext>
                </a:extLst>
              </a:tr>
              <a:tr h="370865">
                <a:tc>
                  <a:txBody>
                    <a:bodyPr/>
                    <a:lstStyle/>
                    <a:p>
                      <a:r>
                        <a:rPr lang="en-GB" sz="1800" dirty="0"/>
                        <a:t>Log cost</a:t>
                      </a:r>
                    </a:p>
                  </a:txBody>
                  <a:tcPr marT="45723" marB="45723"/>
                </a:tc>
                <a:tc>
                  <a:txBody>
                    <a:bodyPr/>
                    <a:lstStyle/>
                    <a:p>
                      <a:endParaRPr lang="en-GB" sz="1800" dirty="0"/>
                    </a:p>
                  </a:txBody>
                  <a:tcPr marT="45723" marB="45723"/>
                </a:tc>
                <a:tc>
                  <a:txBody>
                    <a:bodyPr/>
                    <a:lstStyle/>
                    <a:p>
                      <a:r>
                        <a:rPr lang="en-GB" sz="1800" dirty="0"/>
                        <a:t>-0.165***</a:t>
                      </a:r>
                    </a:p>
                  </a:txBody>
                  <a:tcPr marT="45723" marB="45723"/>
                </a:tc>
                <a:extLst>
                  <a:ext uri="{0D108BD9-81ED-4DB2-BD59-A6C34878D82A}">
                    <a16:rowId xmlns:a16="http://schemas.microsoft.com/office/drawing/2014/main" val="2209946754"/>
                  </a:ext>
                </a:extLst>
              </a:tr>
              <a:tr h="370865">
                <a:tc>
                  <a:txBody>
                    <a:bodyPr/>
                    <a:lstStyle/>
                    <a:p>
                      <a:r>
                        <a:rPr lang="en-GB" sz="1800" dirty="0"/>
                        <a:t>Log price</a:t>
                      </a:r>
                    </a:p>
                  </a:txBody>
                  <a:tcPr marT="45723" marB="45723"/>
                </a:tc>
                <a:tc>
                  <a:txBody>
                    <a:bodyPr/>
                    <a:lstStyle/>
                    <a:p>
                      <a:r>
                        <a:rPr lang="en-GB" sz="1800" dirty="0"/>
                        <a:t>-0.106*</a:t>
                      </a:r>
                    </a:p>
                  </a:txBody>
                  <a:tcPr marT="45723" marB="45723"/>
                </a:tc>
                <a:tc>
                  <a:txBody>
                    <a:bodyPr/>
                    <a:lstStyle/>
                    <a:p>
                      <a:endParaRPr lang="en-GB" sz="1800" dirty="0"/>
                    </a:p>
                  </a:txBody>
                  <a:tcPr marT="45723" marB="45723"/>
                </a:tc>
                <a:extLst>
                  <a:ext uri="{0D108BD9-81ED-4DB2-BD59-A6C34878D82A}">
                    <a16:rowId xmlns:a16="http://schemas.microsoft.com/office/drawing/2014/main" val="3549022045"/>
                  </a:ext>
                </a:extLst>
              </a:tr>
              <a:tr h="370865">
                <a:tc>
                  <a:txBody>
                    <a:bodyPr/>
                    <a:lstStyle/>
                    <a:p>
                      <a:r>
                        <a:rPr lang="en-GB" sz="1800" dirty="0"/>
                        <a:t>Form H</a:t>
                      </a:r>
                    </a:p>
                  </a:txBody>
                  <a:tcPr marT="45723" marB="45723"/>
                </a:tc>
                <a:tc>
                  <a:txBody>
                    <a:bodyPr/>
                    <a:lstStyle/>
                    <a:p>
                      <a:r>
                        <a:rPr lang="en-GB" sz="1800" dirty="0"/>
                        <a:t>0.025***</a:t>
                      </a:r>
                    </a:p>
                  </a:txBody>
                  <a:tcPr marT="45723" marB="45723"/>
                </a:tc>
                <a:tc>
                  <a:txBody>
                    <a:bodyPr/>
                    <a:lstStyle/>
                    <a:p>
                      <a:r>
                        <a:rPr lang="en-GB" sz="1800" dirty="0"/>
                        <a:t>0.026***</a:t>
                      </a:r>
                    </a:p>
                  </a:txBody>
                  <a:tcPr marT="45723" marB="45723"/>
                </a:tc>
                <a:extLst>
                  <a:ext uri="{0D108BD9-81ED-4DB2-BD59-A6C34878D82A}">
                    <a16:rowId xmlns:a16="http://schemas.microsoft.com/office/drawing/2014/main" val="1586561957"/>
                  </a:ext>
                </a:extLst>
              </a:tr>
              <a:tr h="370865">
                <a:tc>
                  <a:txBody>
                    <a:bodyPr/>
                    <a:lstStyle/>
                    <a:p>
                      <a:r>
                        <a:rPr lang="en-GB" sz="1800" dirty="0"/>
                        <a:t>Form A</a:t>
                      </a:r>
                    </a:p>
                  </a:txBody>
                  <a:tcPr marT="45723" marB="45723"/>
                </a:tc>
                <a:tc>
                  <a:txBody>
                    <a:bodyPr/>
                    <a:lstStyle/>
                    <a:p>
                      <a:r>
                        <a:rPr lang="en-GB" sz="1800" dirty="0"/>
                        <a:t>0.018***</a:t>
                      </a:r>
                    </a:p>
                  </a:txBody>
                  <a:tcPr marT="45723" marB="45723"/>
                </a:tc>
                <a:tc>
                  <a:txBody>
                    <a:bodyPr/>
                    <a:lstStyle/>
                    <a:p>
                      <a:r>
                        <a:rPr lang="en-GB" sz="1800" dirty="0"/>
                        <a:t>0.020***</a:t>
                      </a:r>
                    </a:p>
                  </a:txBody>
                  <a:tcPr marT="45723" marB="45723"/>
                </a:tc>
                <a:extLst>
                  <a:ext uri="{0D108BD9-81ED-4DB2-BD59-A6C34878D82A}">
                    <a16:rowId xmlns:a16="http://schemas.microsoft.com/office/drawing/2014/main" val="2866220232"/>
                  </a:ext>
                </a:extLst>
              </a:tr>
              <a:tr h="370865">
                <a:tc>
                  <a:txBody>
                    <a:bodyPr/>
                    <a:lstStyle/>
                    <a:p>
                      <a:r>
                        <a:rPr lang="en-GB" sz="1800" dirty="0"/>
                        <a:t>Away team Big 3 </a:t>
                      </a:r>
                    </a:p>
                  </a:txBody>
                  <a:tcPr marT="45723" marB="45723"/>
                </a:tc>
                <a:tc>
                  <a:txBody>
                    <a:bodyPr/>
                    <a:lstStyle/>
                    <a:p>
                      <a:r>
                        <a:rPr lang="en-GB" sz="1800" dirty="0"/>
                        <a:t>0.578***</a:t>
                      </a:r>
                    </a:p>
                  </a:txBody>
                  <a:tcPr marT="45723" marB="45723"/>
                </a:tc>
                <a:tc>
                  <a:txBody>
                    <a:bodyPr/>
                    <a:lstStyle/>
                    <a:p>
                      <a:r>
                        <a:rPr lang="en-GB" sz="1800" dirty="0"/>
                        <a:t>0.579***</a:t>
                      </a:r>
                    </a:p>
                  </a:txBody>
                  <a:tcPr marT="45723" marB="45723"/>
                </a:tc>
                <a:extLst>
                  <a:ext uri="{0D108BD9-81ED-4DB2-BD59-A6C34878D82A}">
                    <a16:rowId xmlns:a16="http://schemas.microsoft.com/office/drawing/2014/main" val="1225381054"/>
                  </a:ext>
                </a:extLst>
              </a:tr>
              <a:tr h="370865">
                <a:tc>
                  <a:txBody>
                    <a:bodyPr/>
                    <a:lstStyle/>
                    <a:p>
                      <a:r>
                        <a:rPr lang="en-GB" sz="1800" dirty="0"/>
                        <a:t>Derby</a:t>
                      </a:r>
                    </a:p>
                  </a:txBody>
                  <a:tcPr marT="45723" marB="45723"/>
                </a:tc>
                <a:tc>
                  <a:txBody>
                    <a:bodyPr/>
                    <a:lstStyle/>
                    <a:p>
                      <a:r>
                        <a:rPr lang="en-GB" sz="1800" dirty="0"/>
                        <a:t>0.212**</a:t>
                      </a:r>
                    </a:p>
                  </a:txBody>
                  <a:tcPr marT="45723" marB="45723"/>
                </a:tc>
                <a:tc>
                  <a:txBody>
                    <a:bodyPr/>
                    <a:lstStyle/>
                    <a:p>
                      <a:r>
                        <a:rPr lang="en-GB" sz="1800" dirty="0"/>
                        <a:t>0.214**</a:t>
                      </a:r>
                    </a:p>
                  </a:txBody>
                  <a:tcPr marT="45723" marB="45723"/>
                </a:tc>
                <a:extLst>
                  <a:ext uri="{0D108BD9-81ED-4DB2-BD59-A6C34878D82A}">
                    <a16:rowId xmlns:a16="http://schemas.microsoft.com/office/drawing/2014/main" val="1103698224"/>
                  </a:ext>
                </a:extLst>
              </a:tr>
              <a:tr h="370865">
                <a:tc>
                  <a:txBody>
                    <a:bodyPr/>
                    <a:lstStyle/>
                    <a:p>
                      <a:r>
                        <a:rPr lang="en-GB" sz="1800" dirty="0"/>
                        <a:t>OU CL qualification H</a:t>
                      </a:r>
                    </a:p>
                  </a:txBody>
                  <a:tcPr marT="45723" marB="45723"/>
                </a:tc>
                <a:tc>
                  <a:txBody>
                    <a:bodyPr/>
                    <a:lstStyle/>
                    <a:p>
                      <a:r>
                        <a:rPr lang="en-GB" sz="1800" dirty="0"/>
                        <a:t>0.004***</a:t>
                      </a:r>
                    </a:p>
                  </a:txBody>
                  <a:tcPr marT="45723" marB="45723"/>
                </a:tc>
                <a:tc>
                  <a:txBody>
                    <a:bodyPr/>
                    <a:lstStyle/>
                    <a:p>
                      <a:r>
                        <a:rPr lang="en-GB" sz="1800" dirty="0"/>
                        <a:t>0.004***</a:t>
                      </a:r>
                    </a:p>
                  </a:txBody>
                  <a:tcPr marT="45723" marB="45723"/>
                </a:tc>
                <a:extLst>
                  <a:ext uri="{0D108BD9-81ED-4DB2-BD59-A6C34878D82A}">
                    <a16:rowId xmlns:a16="http://schemas.microsoft.com/office/drawing/2014/main" val="3845824599"/>
                  </a:ext>
                </a:extLst>
              </a:tr>
              <a:tr h="370865">
                <a:tc>
                  <a:txBody>
                    <a:bodyPr/>
                    <a:lstStyle/>
                    <a:p>
                      <a:r>
                        <a:rPr lang="en-GB" sz="1800" dirty="0" err="1"/>
                        <a:t>Prob</a:t>
                      </a:r>
                      <a:r>
                        <a:rPr lang="en-GB" sz="1800" baseline="0" dirty="0"/>
                        <a:t> home win</a:t>
                      </a:r>
                      <a:endParaRPr lang="en-GB" sz="1800" dirty="0"/>
                    </a:p>
                  </a:txBody>
                  <a:tcPr marT="45723" marB="45723"/>
                </a:tc>
                <a:tc>
                  <a:txBody>
                    <a:bodyPr/>
                    <a:lstStyle/>
                    <a:p>
                      <a:r>
                        <a:rPr lang="en-GB" sz="1800" dirty="0"/>
                        <a:t>-4.362***</a:t>
                      </a:r>
                    </a:p>
                  </a:txBody>
                  <a:tcPr marT="45723" marB="45723"/>
                </a:tc>
                <a:tc>
                  <a:txBody>
                    <a:bodyPr/>
                    <a:lstStyle/>
                    <a:p>
                      <a:r>
                        <a:rPr lang="en-GB" sz="1800" dirty="0"/>
                        <a:t>-4.085***</a:t>
                      </a:r>
                    </a:p>
                  </a:txBody>
                  <a:tcPr marT="45723" marB="45723"/>
                </a:tc>
                <a:extLst>
                  <a:ext uri="{0D108BD9-81ED-4DB2-BD59-A6C34878D82A}">
                    <a16:rowId xmlns:a16="http://schemas.microsoft.com/office/drawing/2014/main" val="3436067888"/>
                  </a:ext>
                </a:extLst>
              </a:tr>
              <a:tr h="370865">
                <a:tc>
                  <a:txBody>
                    <a:bodyPr/>
                    <a:lstStyle/>
                    <a:p>
                      <a:r>
                        <a:rPr lang="en-GB" sz="1800" dirty="0" err="1"/>
                        <a:t>Prob</a:t>
                      </a:r>
                      <a:r>
                        <a:rPr lang="en-GB" sz="1800" dirty="0"/>
                        <a:t> home win squared</a:t>
                      </a:r>
                    </a:p>
                  </a:txBody>
                  <a:tcPr marT="45723" marB="45723"/>
                </a:tc>
                <a:tc>
                  <a:txBody>
                    <a:bodyPr/>
                    <a:lstStyle/>
                    <a:p>
                      <a:r>
                        <a:rPr lang="en-GB" sz="1800" dirty="0"/>
                        <a:t>6.135***</a:t>
                      </a:r>
                    </a:p>
                  </a:txBody>
                  <a:tcPr marT="45723" marB="45723"/>
                </a:tc>
                <a:tc>
                  <a:txBody>
                    <a:bodyPr/>
                    <a:lstStyle/>
                    <a:p>
                      <a:r>
                        <a:rPr lang="en-GB" sz="1800" dirty="0"/>
                        <a:t>5.863***</a:t>
                      </a:r>
                    </a:p>
                  </a:txBody>
                  <a:tcPr marT="45723" marB="45723"/>
                </a:tc>
                <a:extLst>
                  <a:ext uri="{0D108BD9-81ED-4DB2-BD59-A6C34878D82A}">
                    <a16:rowId xmlns:a16="http://schemas.microsoft.com/office/drawing/2014/main" val="4188252982"/>
                  </a:ext>
                </a:extLst>
              </a:tr>
            </a:tbl>
          </a:graphicData>
        </a:graphic>
      </p:graphicFrame>
      <p:sp>
        <p:nvSpPr>
          <p:cNvPr id="79929" name="Slide Number Placeholder 3">
            <a:extLst>
              <a:ext uri="{FF2B5EF4-FFF2-40B4-BE49-F238E27FC236}">
                <a16:creationId xmlns:a16="http://schemas.microsoft.com/office/drawing/2014/main" id="{B1A0E479-86F8-456A-AA11-CEF2A34A1F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r>
              <a:rPr lang="en-GB" altLang="en-US" sz="1400">
                <a:latin typeface="Times New Roman" panose="02020603050405020304" pitchFamily="18" charset="0"/>
              </a:rPr>
              <a:t>4.</a:t>
            </a:r>
            <a:fld id="{5A4ADFE8-D568-4457-B36B-D27281AC2FF9}" type="slidenum">
              <a:rPr lang="en-GB" altLang="en-US" sz="1400" smtClean="0">
                <a:latin typeface="Times New Roman" panose="02020603050405020304" pitchFamily="18" charset="0"/>
              </a:rPr>
              <a:pPr/>
              <a:t>50</a:t>
            </a:fld>
            <a:endParaRPr lang="en-GB" altLang="en-US" sz="1400">
              <a:latin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C168D893-658E-43A8-AEC5-5C60F3C8BA32}"/>
              </a:ext>
            </a:extLst>
          </p:cNvPr>
          <p:cNvSpPr>
            <a:spLocks noGrp="1"/>
          </p:cNvSpPr>
          <p:nvPr>
            <p:ph type="title"/>
          </p:nvPr>
        </p:nvSpPr>
        <p:spPr/>
        <p:txBody>
          <a:bodyPr/>
          <a:lstStyle/>
          <a:p>
            <a:r>
              <a:rPr lang="en-GB" altLang="fr-FR"/>
              <a:t>Wallrafen et al (2019) German 4</a:t>
            </a:r>
            <a:r>
              <a:rPr lang="en-GB" altLang="fr-FR" baseline="30000"/>
              <a:t>th</a:t>
            </a:r>
            <a:r>
              <a:rPr lang="en-GB" altLang="fr-FR"/>
              <a:t> division</a:t>
            </a:r>
          </a:p>
        </p:txBody>
      </p:sp>
      <p:sp>
        <p:nvSpPr>
          <p:cNvPr id="80899" name="Content Placeholder 2">
            <a:extLst>
              <a:ext uri="{FF2B5EF4-FFF2-40B4-BE49-F238E27FC236}">
                <a16:creationId xmlns:a16="http://schemas.microsoft.com/office/drawing/2014/main" id="{D0121028-CC12-4D37-87ED-600A02C8A9E2}"/>
              </a:ext>
            </a:extLst>
          </p:cNvPr>
          <p:cNvSpPr>
            <a:spLocks noGrp="1"/>
          </p:cNvSpPr>
          <p:nvPr>
            <p:ph idx="1"/>
          </p:nvPr>
        </p:nvSpPr>
        <p:spPr/>
        <p:txBody>
          <a:bodyPr/>
          <a:lstStyle/>
          <a:p>
            <a:r>
              <a:rPr lang="en-GB" altLang="fr-FR" i="1"/>
              <a:t>Local</a:t>
            </a:r>
            <a:r>
              <a:rPr lang="en-GB" altLang="fr-FR"/>
              <a:t>: 1</a:t>
            </a:r>
            <a:r>
              <a:rPr lang="en-GB" altLang="fr-FR" baseline="30000"/>
              <a:t>st</a:t>
            </a:r>
            <a:r>
              <a:rPr lang="en-GB" altLang="fr-FR"/>
              <a:t> or 2</a:t>
            </a:r>
            <a:r>
              <a:rPr lang="en-GB" altLang="fr-FR" baseline="30000"/>
              <a:t>nd</a:t>
            </a:r>
            <a:r>
              <a:rPr lang="en-GB" altLang="fr-FR"/>
              <a:t> division game within radius of 50km on same day</a:t>
            </a:r>
          </a:p>
          <a:p>
            <a:r>
              <a:rPr lang="en-GB" altLang="fr-FR" i="1"/>
              <a:t>Reserve</a:t>
            </a:r>
            <a:r>
              <a:rPr lang="en-GB" altLang="fr-FR"/>
              <a:t>: upper division game on same day as the reserve team game</a:t>
            </a:r>
          </a:p>
          <a:p>
            <a:r>
              <a:rPr lang="en-GB" altLang="fr-FR" i="1"/>
              <a:t>TVBL</a:t>
            </a:r>
            <a:r>
              <a:rPr lang="en-GB" altLang="fr-FR"/>
              <a:t>: concurrent first division game Saturday 3.30</a:t>
            </a:r>
          </a:p>
          <a:p>
            <a:r>
              <a:rPr lang="en-GB" altLang="fr-FR" i="1"/>
              <a:t>TVCL</a:t>
            </a:r>
            <a:r>
              <a:rPr lang="en-GB" altLang="fr-FR"/>
              <a:t>: concurrent CL game with a German club at 8.45</a:t>
            </a:r>
            <a:r>
              <a:rPr lang="en-GB" altLang="fr-FR" i="1"/>
              <a:t> </a:t>
            </a:r>
          </a:p>
        </p:txBody>
      </p:sp>
      <p:sp>
        <p:nvSpPr>
          <p:cNvPr id="80900" name="Slide Number Placeholder 3">
            <a:extLst>
              <a:ext uri="{FF2B5EF4-FFF2-40B4-BE49-F238E27FC236}">
                <a16:creationId xmlns:a16="http://schemas.microsoft.com/office/drawing/2014/main" id="{50BC60ED-7D6A-4234-96E7-6B49AB7A43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r>
              <a:rPr lang="en-GB" altLang="en-US" sz="1400">
                <a:latin typeface="Times New Roman" panose="02020603050405020304" pitchFamily="18" charset="0"/>
              </a:rPr>
              <a:t>4.</a:t>
            </a:r>
            <a:fld id="{D9BD6A57-DD0B-4937-BF63-434A7920CF6F}" type="slidenum">
              <a:rPr lang="en-GB" altLang="en-US" sz="1400" smtClean="0">
                <a:latin typeface="Times New Roman" panose="02020603050405020304" pitchFamily="18" charset="0"/>
              </a:rPr>
              <a:pPr/>
              <a:t>51</a:t>
            </a:fld>
            <a:endParaRPr lang="en-GB" altLang="en-US" sz="1400">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F07FA25E-C672-4ADF-837F-F23717B09B96}"/>
              </a:ext>
            </a:extLst>
          </p:cNvPr>
          <p:cNvSpPr>
            <a:spLocks noGrp="1"/>
          </p:cNvSpPr>
          <p:nvPr>
            <p:ph type="title"/>
          </p:nvPr>
        </p:nvSpPr>
        <p:spPr/>
        <p:txBody>
          <a:bodyPr/>
          <a:lstStyle/>
          <a:p>
            <a:r>
              <a:rPr lang="en-GB" altLang="fr-FR"/>
              <a:t>Wallrafen et al (2019)</a:t>
            </a:r>
          </a:p>
        </p:txBody>
      </p:sp>
      <p:graphicFrame>
        <p:nvGraphicFramePr>
          <p:cNvPr id="5" name="Content Placeholder 4">
            <a:extLst>
              <a:ext uri="{FF2B5EF4-FFF2-40B4-BE49-F238E27FC236}">
                <a16:creationId xmlns:a16="http://schemas.microsoft.com/office/drawing/2014/main" id="{2A00C7ED-2A4D-473E-B603-4F01434B6906}"/>
              </a:ext>
            </a:extLst>
          </p:cNvPr>
          <p:cNvGraphicFramePr>
            <a:graphicFrameLocks noGrp="1"/>
          </p:cNvGraphicFramePr>
          <p:nvPr>
            <p:ph idx="1"/>
          </p:nvPr>
        </p:nvGraphicFramePr>
        <p:xfrm>
          <a:off x="685800" y="1981200"/>
          <a:ext cx="6189663" cy="3336925"/>
        </p:xfrm>
        <a:graphic>
          <a:graphicData uri="http://schemas.openxmlformats.org/drawingml/2006/table">
            <a:tbl>
              <a:tblPr firstRow="1" bandRow="1">
                <a:tableStyleId>{5C22544A-7EE6-4342-B048-85BDC9FD1C3A}</a:tableStyleId>
              </a:tblPr>
              <a:tblGrid>
                <a:gridCol w="3094832">
                  <a:extLst>
                    <a:ext uri="{9D8B030D-6E8A-4147-A177-3AD203B41FA5}">
                      <a16:colId xmlns:a16="http://schemas.microsoft.com/office/drawing/2014/main" val="1175411003"/>
                    </a:ext>
                  </a:extLst>
                </a:gridCol>
                <a:gridCol w="3094832">
                  <a:extLst>
                    <a:ext uri="{9D8B030D-6E8A-4147-A177-3AD203B41FA5}">
                      <a16:colId xmlns:a16="http://schemas.microsoft.com/office/drawing/2014/main" val="3570586229"/>
                    </a:ext>
                  </a:extLst>
                </a:gridCol>
              </a:tblGrid>
              <a:tr h="370769">
                <a:tc>
                  <a:txBody>
                    <a:bodyPr/>
                    <a:lstStyle/>
                    <a:p>
                      <a:r>
                        <a:rPr lang="en-GB" sz="1800" dirty="0"/>
                        <a:t>Variable</a:t>
                      </a:r>
                    </a:p>
                  </a:txBody>
                  <a:tcPr marL="91428" marR="91428" marT="45711" marB="45711"/>
                </a:tc>
                <a:tc>
                  <a:txBody>
                    <a:bodyPr/>
                    <a:lstStyle/>
                    <a:p>
                      <a:r>
                        <a:rPr lang="en-GB" sz="1800" dirty="0"/>
                        <a:t>Coefficient</a:t>
                      </a:r>
                    </a:p>
                  </a:txBody>
                  <a:tcPr marL="91428" marR="91428" marT="45711" marB="45711"/>
                </a:tc>
                <a:extLst>
                  <a:ext uri="{0D108BD9-81ED-4DB2-BD59-A6C34878D82A}">
                    <a16:rowId xmlns:a16="http://schemas.microsoft.com/office/drawing/2014/main" val="1417419341"/>
                  </a:ext>
                </a:extLst>
              </a:tr>
              <a:tr h="370769">
                <a:tc>
                  <a:txBody>
                    <a:bodyPr/>
                    <a:lstStyle/>
                    <a:p>
                      <a:r>
                        <a:rPr lang="en-GB" sz="1800" dirty="0"/>
                        <a:t>Local</a:t>
                      </a:r>
                    </a:p>
                  </a:txBody>
                  <a:tcPr marL="91428" marR="91428" marT="45711" marB="45711"/>
                </a:tc>
                <a:tc>
                  <a:txBody>
                    <a:bodyPr/>
                    <a:lstStyle/>
                    <a:p>
                      <a:r>
                        <a:rPr lang="en-GB" sz="1800" dirty="0"/>
                        <a:t>-0.100***</a:t>
                      </a:r>
                    </a:p>
                  </a:txBody>
                  <a:tcPr marL="91428" marR="91428" marT="45711" marB="45711"/>
                </a:tc>
                <a:extLst>
                  <a:ext uri="{0D108BD9-81ED-4DB2-BD59-A6C34878D82A}">
                    <a16:rowId xmlns:a16="http://schemas.microsoft.com/office/drawing/2014/main" val="3947126832"/>
                  </a:ext>
                </a:extLst>
              </a:tr>
              <a:tr h="370769">
                <a:tc>
                  <a:txBody>
                    <a:bodyPr/>
                    <a:lstStyle/>
                    <a:p>
                      <a:r>
                        <a:rPr lang="en-GB" sz="1800" dirty="0"/>
                        <a:t>Reserve</a:t>
                      </a:r>
                    </a:p>
                  </a:txBody>
                  <a:tcPr marL="91428" marR="91428" marT="45711" marB="45711"/>
                </a:tc>
                <a:tc>
                  <a:txBody>
                    <a:bodyPr/>
                    <a:lstStyle/>
                    <a:p>
                      <a:r>
                        <a:rPr lang="en-GB" sz="1800" dirty="0"/>
                        <a:t>-0.209***</a:t>
                      </a:r>
                    </a:p>
                  </a:txBody>
                  <a:tcPr marL="91428" marR="91428" marT="45711" marB="45711"/>
                </a:tc>
                <a:extLst>
                  <a:ext uri="{0D108BD9-81ED-4DB2-BD59-A6C34878D82A}">
                    <a16:rowId xmlns:a16="http://schemas.microsoft.com/office/drawing/2014/main" val="437583274"/>
                  </a:ext>
                </a:extLst>
              </a:tr>
              <a:tr h="370769">
                <a:tc>
                  <a:txBody>
                    <a:bodyPr/>
                    <a:lstStyle/>
                    <a:p>
                      <a:r>
                        <a:rPr lang="en-GB" sz="1800" dirty="0"/>
                        <a:t>TVBL</a:t>
                      </a:r>
                    </a:p>
                  </a:txBody>
                  <a:tcPr marL="91428" marR="91428" marT="45711" marB="45711"/>
                </a:tc>
                <a:tc>
                  <a:txBody>
                    <a:bodyPr/>
                    <a:lstStyle/>
                    <a:p>
                      <a:r>
                        <a:rPr lang="en-GB" sz="1800" dirty="0"/>
                        <a:t>-0.173***</a:t>
                      </a:r>
                    </a:p>
                  </a:txBody>
                  <a:tcPr marL="91428" marR="91428" marT="45711" marB="45711"/>
                </a:tc>
                <a:extLst>
                  <a:ext uri="{0D108BD9-81ED-4DB2-BD59-A6C34878D82A}">
                    <a16:rowId xmlns:a16="http://schemas.microsoft.com/office/drawing/2014/main" val="1852890243"/>
                  </a:ext>
                </a:extLst>
              </a:tr>
              <a:tr h="370769">
                <a:tc>
                  <a:txBody>
                    <a:bodyPr/>
                    <a:lstStyle/>
                    <a:p>
                      <a:r>
                        <a:rPr lang="en-GB" sz="1800" dirty="0"/>
                        <a:t>TVCL</a:t>
                      </a:r>
                    </a:p>
                  </a:txBody>
                  <a:tcPr marL="91428" marR="91428" marT="45711" marB="45711"/>
                </a:tc>
                <a:tc>
                  <a:txBody>
                    <a:bodyPr/>
                    <a:lstStyle/>
                    <a:p>
                      <a:r>
                        <a:rPr lang="en-GB" sz="1800" dirty="0"/>
                        <a:t>-0.132**</a:t>
                      </a:r>
                    </a:p>
                  </a:txBody>
                  <a:tcPr marL="91428" marR="91428" marT="45711" marB="45711"/>
                </a:tc>
                <a:extLst>
                  <a:ext uri="{0D108BD9-81ED-4DB2-BD59-A6C34878D82A}">
                    <a16:rowId xmlns:a16="http://schemas.microsoft.com/office/drawing/2014/main" val="2419461201"/>
                  </a:ext>
                </a:extLst>
              </a:tr>
              <a:tr h="370769">
                <a:tc>
                  <a:txBody>
                    <a:bodyPr/>
                    <a:lstStyle/>
                    <a:p>
                      <a:r>
                        <a:rPr lang="en-GB" sz="1800" dirty="0"/>
                        <a:t>Local*TV</a:t>
                      </a:r>
                    </a:p>
                  </a:txBody>
                  <a:tcPr marL="91428" marR="91428" marT="45711" marB="45711"/>
                </a:tc>
                <a:tc>
                  <a:txBody>
                    <a:bodyPr/>
                    <a:lstStyle/>
                    <a:p>
                      <a:r>
                        <a:rPr lang="en-GB" sz="1800" dirty="0"/>
                        <a:t>0.109**</a:t>
                      </a:r>
                    </a:p>
                  </a:txBody>
                  <a:tcPr marL="91428" marR="91428" marT="45711" marB="45711"/>
                </a:tc>
                <a:extLst>
                  <a:ext uri="{0D108BD9-81ED-4DB2-BD59-A6C34878D82A}">
                    <a16:rowId xmlns:a16="http://schemas.microsoft.com/office/drawing/2014/main" val="208889175"/>
                  </a:ext>
                </a:extLst>
              </a:tr>
              <a:tr h="370769">
                <a:tc>
                  <a:txBody>
                    <a:bodyPr/>
                    <a:lstStyle/>
                    <a:p>
                      <a:r>
                        <a:rPr lang="en-GB" sz="1800" dirty="0"/>
                        <a:t>Monday</a:t>
                      </a:r>
                    </a:p>
                  </a:txBody>
                  <a:tcPr marL="91428" marR="91428" marT="45711" marB="45711"/>
                </a:tc>
                <a:tc>
                  <a:txBody>
                    <a:bodyPr/>
                    <a:lstStyle/>
                    <a:p>
                      <a:r>
                        <a:rPr lang="en-GB" sz="1800" dirty="0"/>
                        <a:t>0.115*</a:t>
                      </a:r>
                    </a:p>
                  </a:txBody>
                  <a:tcPr marL="91428" marR="91428" marT="45711" marB="45711"/>
                </a:tc>
                <a:extLst>
                  <a:ext uri="{0D108BD9-81ED-4DB2-BD59-A6C34878D82A}">
                    <a16:rowId xmlns:a16="http://schemas.microsoft.com/office/drawing/2014/main" val="1387826766"/>
                  </a:ext>
                </a:extLst>
              </a:tr>
              <a:tr h="370769">
                <a:tc>
                  <a:txBody>
                    <a:bodyPr/>
                    <a:lstStyle/>
                    <a:p>
                      <a:r>
                        <a:rPr lang="en-GB" sz="1800" dirty="0"/>
                        <a:t>Tuesday</a:t>
                      </a:r>
                    </a:p>
                  </a:txBody>
                  <a:tcPr marL="91428" marR="91428" marT="45711" marB="45711"/>
                </a:tc>
                <a:tc>
                  <a:txBody>
                    <a:bodyPr/>
                    <a:lstStyle/>
                    <a:p>
                      <a:r>
                        <a:rPr lang="en-GB" sz="1800" dirty="0"/>
                        <a:t>-0.099**</a:t>
                      </a:r>
                    </a:p>
                  </a:txBody>
                  <a:tcPr marL="91428" marR="91428" marT="45711" marB="45711"/>
                </a:tc>
                <a:extLst>
                  <a:ext uri="{0D108BD9-81ED-4DB2-BD59-A6C34878D82A}">
                    <a16:rowId xmlns:a16="http://schemas.microsoft.com/office/drawing/2014/main" val="665679773"/>
                  </a:ext>
                </a:extLst>
              </a:tr>
              <a:tr h="370769">
                <a:tc>
                  <a:txBody>
                    <a:bodyPr/>
                    <a:lstStyle/>
                    <a:p>
                      <a:r>
                        <a:rPr lang="en-GB" sz="1800" dirty="0"/>
                        <a:t>Wednesday</a:t>
                      </a:r>
                    </a:p>
                  </a:txBody>
                  <a:tcPr marL="91428" marR="91428" marT="45711" marB="45711"/>
                </a:tc>
                <a:tc>
                  <a:txBody>
                    <a:bodyPr/>
                    <a:lstStyle/>
                    <a:p>
                      <a:r>
                        <a:rPr lang="en-GB" sz="1800" dirty="0"/>
                        <a:t>-0.105***</a:t>
                      </a:r>
                    </a:p>
                  </a:txBody>
                  <a:tcPr marL="91428" marR="91428" marT="45711" marB="45711"/>
                </a:tc>
                <a:extLst>
                  <a:ext uri="{0D108BD9-81ED-4DB2-BD59-A6C34878D82A}">
                    <a16:rowId xmlns:a16="http://schemas.microsoft.com/office/drawing/2014/main" val="573353811"/>
                  </a:ext>
                </a:extLst>
              </a:tr>
            </a:tbl>
          </a:graphicData>
        </a:graphic>
      </p:graphicFrame>
      <p:sp>
        <p:nvSpPr>
          <p:cNvPr id="81955" name="Slide Number Placeholder 3">
            <a:extLst>
              <a:ext uri="{FF2B5EF4-FFF2-40B4-BE49-F238E27FC236}">
                <a16:creationId xmlns:a16="http://schemas.microsoft.com/office/drawing/2014/main" id="{C717A910-213C-4B05-B416-9CEAC59007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r>
              <a:rPr lang="en-GB" altLang="en-US" sz="1400">
                <a:latin typeface="Times New Roman" panose="02020603050405020304" pitchFamily="18" charset="0"/>
              </a:rPr>
              <a:t>4.</a:t>
            </a:r>
            <a:fld id="{2805DD16-1CE8-48FE-BCE9-3AFC3CBA3D3B}" type="slidenum">
              <a:rPr lang="en-GB" altLang="en-US" sz="1400" smtClean="0">
                <a:latin typeface="Times New Roman" panose="02020603050405020304" pitchFamily="18" charset="0"/>
              </a:rPr>
              <a:pPr/>
              <a:t>52</a:t>
            </a:fld>
            <a:endParaRPr lang="en-GB" altLang="en-US" sz="140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E00D4C80-6579-4D40-AB97-578BF9490496}"/>
              </a:ext>
            </a:extLst>
          </p:cNvPr>
          <p:cNvSpPr txBox="1">
            <a:spLocks noChangeArrowheads="1"/>
          </p:cNvSpPr>
          <p:nvPr/>
        </p:nvSpPr>
        <p:spPr bwMode="auto">
          <a:xfrm>
            <a:off x="2057400" y="304800"/>
            <a:ext cx="4440238"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Determinants of Demand</a:t>
            </a:r>
            <a:endParaRPr lang="en-GB" altLang="en-US" sz="2800">
              <a:latin typeface="Arial" panose="020B0604020202020204" pitchFamily="34" charset="0"/>
            </a:endParaRPr>
          </a:p>
        </p:txBody>
      </p:sp>
      <p:sp>
        <p:nvSpPr>
          <p:cNvPr id="14339" name="Text Box 3">
            <a:extLst>
              <a:ext uri="{FF2B5EF4-FFF2-40B4-BE49-F238E27FC236}">
                <a16:creationId xmlns:a16="http://schemas.microsoft.com/office/drawing/2014/main" id="{A4BF23F6-F2F3-4D82-803C-21A1D97CAFCD}"/>
              </a:ext>
            </a:extLst>
          </p:cNvPr>
          <p:cNvSpPr txBox="1">
            <a:spLocks noChangeArrowheads="1"/>
          </p:cNvSpPr>
          <p:nvPr/>
        </p:nvSpPr>
        <p:spPr bwMode="auto">
          <a:xfrm>
            <a:off x="3581400" y="12192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b="1">
                <a:latin typeface="Arial" panose="020B0604020202020204" pitchFamily="34" charset="0"/>
              </a:rPr>
              <a:t>1. Economic</a:t>
            </a:r>
          </a:p>
        </p:txBody>
      </p:sp>
      <p:sp>
        <p:nvSpPr>
          <p:cNvPr id="14340" name="Text Box 4">
            <a:extLst>
              <a:ext uri="{FF2B5EF4-FFF2-40B4-BE49-F238E27FC236}">
                <a16:creationId xmlns:a16="http://schemas.microsoft.com/office/drawing/2014/main" id="{0F56407C-19EB-4D48-9BBA-AFDA0A47002A}"/>
              </a:ext>
            </a:extLst>
          </p:cNvPr>
          <p:cNvSpPr txBox="1">
            <a:spLocks noChangeArrowheads="1"/>
          </p:cNvSpPr>
          <p:nvPr/>
        </p:nvSpPr>
        <p:spPr bwMode="auto">
          <a:xfrm>
            <a:off x="457200" y="1676400"/>
            <a:ext cx="8526463"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altLang="en-US" sz="2400">
                <a:latin typeface="Arial" panose="020B0604020202020204" pitchFamily="34" charset="0"/>
              </a:rPr>
              <a:t> Price</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opportunity cost of attendance (-ve relationship)</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(admission price, travel costs, match programmes, food and drink)</a:t>
            </a:r>
            <a:endParaRPr lang="en-GB" altLang="en-US" sz="2400">
              <a:latin typeface="Arial" panose="020B0604020202020204" pitchFamily="34" charset="0"/>
            </a:endParaRPr>
          </a:p>
          <a:p>
            <a:pPr eaLnBrk="1" hangingPunct="1">
              <a:spcBef>
                <a:spcPct val="0"/>
              </a:spcBef>
            </a:pPr>
            <a:r>
              <a:rPr lang="en-GB" altLang="en-US" sz="2400">
                <a:latin typeface="Arial" panose="020B0604020202020204" pitchFamily="34" charset="0"/>
              </a:rPr>
              <a:t> Income</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disposable income</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(+ve related to demand if “normal” good)</a:t>
            </a:r>
            <a:endParaRPr lang="en-GB" altLang="en-US" sz="2400">
              <a:latin typeface="Arial" panose="020B0604020202020204" pitchFamily="34" charset="0"/>
            </a:endParaRPr>
          </a:p>
          <a:p>
            <a:pPr eaLnBrk="1" hangingPunct="1">
              <a:spcBef>
                <a:spcPct val="0"/>
              </a:spcBef>
            </a:pPr>
            <a:r>
              <a:rPr lang="en-GB" altLang="en-US" sz="2400">
                <a:latin typeface="Arial" panose="020B0604020202020204" pitchFamily="34" charset="0"/>
              </a:rPr>
              <a:t> Market Size</a:t>
            </a:r>
          </a:p>
          <a:p>
            <a:pPr lvl="2" eaLnBrk="1" hangingPunct="1">
              <a:spcBef>
                <a:spcPct val="0"/>
              </a:spcBef>
              <a:buFontTx/>
              <a:buChar char="-"/>
            </a:pPr>
            <a:r>
              <a:rPr lang="en-GB" altLang="en-US" sz="2000">
                <a:latin typeface="Arial" panose="020B0604020202020204" pitchFamily="34" charset="0"/>
              </a:rPr>
              <a:t>population / catchment area </a:t>
            </a:r>
          </a:p>
          <a:p>
            <a:pPr lvl="2" eaLnBrk="1" hangingPunct="1">
              <a:spcBef>
                <a:spcPct val="0"/>
              </a:spcBef>
              <a:buFontTx/>
              <a:buNone/>
            </a:pPr>
            <a:r>
              <a:rPr lang="en-GB" altLang="en-US" sz="2000">
                <a:latin typeface="Arial" panose="020B0604020202020204" pitchFamily="34" charset="0"/>
              </a:rPr>
              <a:t>(+ve relationship)</a:t>
            </a:r>
          </a:p>
          <a:p>
            <a:pPr lvl="2" eaLnBrk="1" hangingPunct="1">
              <a:spcBef>
                <a:spcPct val="0"/>
              </a:spcBef>
              <a:buFontTx/>
              <a:buChar char="-"/>
            </a:pPr>
            <a:r>
              <a:rPr lang="en-GB" altLang="en-US" sz="2000">
                <a:latin typeface="Arial" panose="020B0604020202020204" pitchFamily="34" charset="0"/>
              </a:rPr>
              <a:t> availability of substitutes (direct – e.g. television transmissions or</a:t>
            </a:r>
          </a:p>
          <a:p>
            <a:pPr lvl="2" eaLnBrk="1" hangingPunct="1">
              <a:spcBef>
                <a:spcPct val="0"/>
              </a:spcBef>
              <a:buFontTx/>
              <a:buNone/>
            </a:pPr>
            <a:r>
              <a:rPr lang="en-GB" altLang="en-US" sz="2000">
                <a:latin typeface="Arial" panose="020B0604020202020204" pitchFamily="34" charset="0"/>
              </a:rPr>
              <a:t>Indirect – e.g. other sporting contests)</a:t>
            </a:r>
          </a:p>
          <a:p>
            <a:pPr eaLnBrk="1" hangingPunct="1">
              <a:spcBef>
                <a:spcPct val="0"/>
              </a:spcBef>
            </a:pPr>
            <a:r>
              <a:rPr lang="en-GB" altLang="en-US" sz="2400">
                <a:latin typeface="Arial" panose="020B0604020202020204" pitchFamily="34" charset="0"/>
              </a:rPr>
              <a:t> Market Conditions </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unemployment</a:t>
            </a:r>
          </a:p>
          <a:p>
            <a:pPr eaLnBrk="1" hangingPunct="1">
              <a:spcBef>
                <a:spcPct val="0"/>
              </a:spcBef>
              <a:buFontTx/>
              <a:buNone/>
            </a:pPr>
            <a:r>
              <a:rPr lang="en-GB" altLang="en-US" sz="2000">
                <a:latin typeface="Arial" panose="020B0604020202020204" pitchFamily="34" charset="0"/>
              </a:rPr>
              <a:t>	(+ve? – improves economic well-being / happiness?)</a:t>
            </a:r>
            <a:r>
              <a:rPr lang="en-GB" altLang="en-US" sz="2400">
                <a:latin typeface="Arial" panose="020B060402020202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4544B7B4-0162-4587-BEB7-A6E34962F889}"/>
              </a:ext>
            </a:extLst>
          </p:cNvPr>
          <p:cNvSpPr txBox="1">
            <a:spLocks noChangeArrowheads="1"/>
          </p:cNvSpPr>
          <p:nvPr/>
        </p:nvSpPr>
        <p:spPr bwMode="auto">
          <a:xfrm>
            <a:off x="2057400" y="304800"/>
            <a:ext cx="6486525" cy="523875"/>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Determinants of Attendance Demand</a:t>
            </a:r>
            <a:endParaRPr lang="en-GB" altLang="en-US" sz="2800">
              <a:latin typeface="Arial" panose="020B0604020202020204" pitchFamily="34" charset="0"/>
            </a:endParaRPr>
          </a:p>
        </p:txBody>
      </p:sp>
      <p:sp>
        <p:nvSpPr>
          <p:cNvPr id="16387" name="Text Box 3">
            <a:extLst>
              <a:ext uri="{FF2B5EF4-FFF2-40B4-BE49-F238E27FC236}">
                <a16:creationId xmlns:a16="http://schemas.microsoft.com/office/drawing/2014/main" id="{78D6E038-08D0-48AE-9593-85E6609247DE}"/>
              </a:ext>
            </a:extLst>
          </p:cNvPr>
          <p:cNvSpPr txBox="1">
            <a:spLocks noChangeArrowheads="1"/>
          </p:cNvSpPr>
          <p:nvPr/>
        </p:nvSpPr>
        <p:spPr bwMode="auto">
          <a:xfrm>
            <a:off x="1905000" y="1371600"/>
            <a:ext cx="553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b="1">
                <a:latin typeface="Arial" panose="020B0604020202020204" pitchFamily="34" charset="0"/>
              </a:rPr>
              <a:t>2. Consumer Tastes and Preferences</a:t>
            </a:r>
          </a:p>
        </p:txBody>
      </p:sp>
      <p:sp>
        <p:nvSpPr>
          <p:cNvPr id="16388" name="Text Box 4">
            <a:extLst>
              <a:ext uri="{FF2B5EF4-FFF2-40B4-BE49-F238E27FC236}">
                <a16:creationId xmlns:a16="http://schemas.microsoft.com/office/drawing/2014/main" id="{3EBE8BF0-EB60-470E-BECE-4CF1F88619B7}"/>
              </a:ext>
            </a:extLst>
          </p:cNvPr>
          <p:cNvSpPr txBox="1">
            <a:spLocks noChangeArrowheads="1"/>
          </p:cNvSpPr>
          <p:nvPr/>
        </p:nvSpPr>
        <p:spPr bwMode="auto">
          <a:xfrm>
            <a:off x="457200" y="2209800"/>
            <a:ext cx="83597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altLang="en-US" sz="2400">
                <a:latin typeface="Arial" panose="020B0604020202020204" pitchFamily="34" charset="0"/>
              </a:rPr>
              <a:t> Habit Persistence</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team loyalty / allegiance</a:t>
            </a:r>
          </a:p>
          <a:p>
            <a:pPr eaLnBrk="1" hangingPunct="1">
              <a:spcBef>
                <a:spcPct val="0"/>
              </a:spcBef>
              <a:buFontTx/>
              <a:buNone/>
            </a:pPr>
            <a:endParaRPr lang="en-GB" altLang="en-US" sz="2000">
              <a:latin typeface="Arial" panose="020B0604020202020204" pitchFamily="34" charset="0"/>
            </a:endParaRPr>
          </a:p>
          <a:p>
            <a:pPr eaLnBrk="1" hangingPunct="1">
              <a:spcBef>
                <a:spcPct val="0"/>
              </a:spcBef>
            </a:pPr>
            <a:r>
              <a:rPr lang="en-GB" altLang="en-US" sz="2400">
                <a:latin typeface="Arial" panose="020B0604020202020204" pitchFamily="34" charset="0"/>
              </a:rPr>
              <a:t> Veblen Effect</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conspicuous consumption (e.g. executive seating)</a:t>
            </a:r>
          </a:p>
          <a:p>
            <a:pPr eaLnBrk="1" hangingPunct="1">
              <a:spcBef>
                <a:spcPct val="0"/>
              </a:spcBef>
              <a:buFontTx/>
              <a:buNone/>
            </a:pPr>
            <a:r>
              <a:rPr lang="en-GB" altLang="en-US" sz="2400">
                <a:latin typeface="Arial" panose="020B0604020202020204" pitchFamily="34" charset="0"/>
              </a:rPr>
              <a:t> </a:t>
            </a:r>
          </a:p>
          <a:p>
            <a:pPr eaLnBrk="1" hangingPunct="1">
              <a:spcBef>
                <a:spcPct val="0"/>
              </a:spcBef>
            </a:pPr>
            <a:r>
              <a:rPr lang="en-GB" altLang="en-US" sz="2400">
                <a:latin typeface="Arial" panose="020B0604020202020204" pitchFamily="34" charset="0"/>
              </a:rPr>
              <a:t> Bandwagon Effects</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increase in consumption by one or more individuals</a:t>
            </a:r>
          </a:p>
          <a:p>
            <a:pPr eaLnBrk="1" hangingPunct="1">
              <a:spcBef>
                <a:spcPct val="0"/>
              </a:spcBef>
              <a:buFontTx/>
              <a:buNone/>
            </a:pPr>
            <a:r>
              <a:rPr lang="en-GB" altLang="en-US" sz="2000">
                <a:latin typeface="Arial" panose="020B0604020202020204" pitchFamily="34" charset="0"/>
              </a:rPr>
              <a:t>		leads to an increase in consumption by other consumers</a:t>
            </a:r>
          </a:p>
          <a:p>
            <a:pPr eaLnBrk="1" hangingPunct="1">
              <a:spcBef>
                <a:spcPct val="0"/>
              </a:spcBef>
              <a:buFontTx/>
              <a:buNone/>
            </a:pPr>
            <a:r>
              <a:rPr lang="en-GB" altLang="en-US" sz="2000">
                <a:latin typeface="Arial" panose="020B0604020202020204" pitchFamily="34" charset="0"/>
              </a:rPr>
              <a:t>		who wish to emulate them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49EE288B-0632-4318-BF99-AF22ACBF46D3}"/>
              </a:ext>
            </a:extLst>
          </p:cNvPr>
          <p:cNvSpPr txBox="1">
            <a:spLocks noChangeArrowheads="1"/>
          </p:cNvSpPr>
          <p:nvPr/>
        </p:nvSpPr>
        <p:spPr bwMode="auto">
          <a:xfrm>
            <a:off x="2057400" y="304800"/>
            <a:ext cx="5094288" cy="620713"/>
          </a:xfrm>
          <a:prstGeom prst="rect">
            <a:avLst/>
          </a:prstGeom>
          <a:solidFill>
            <a:srgbClr val="FFFF00"/>
          </a:solidFill>
          <a:ln w="101600">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2800" b="1">
                <a:latin typeface="Arial" panose="020B0604020202020204" pitchFamily="34" charset="0"/>
              </a:rPr>
              <a:t>3.3 Determinants of Demand</a:t>
            </a:r>
            <a:endParaRPr lang="en-GB" altLang="en-US" sz="2800">
              <a:latin typeface="Arial" panose="020B0604020202020204" pitchFamily="34" charset="0"/>
            </a:endParaRPr>
          </a:p>
        </p:txBody>
      </p:sp>
      <p:sp>
        <p:nvSpPr>
          <p:cNvPr id="18435" name="Text Box 3">
            <a:extLst>
              <a:ext uri="{FF2B5EF4-FFF2-40B4-BE49-F238E27FC236}">
                <a16:creationId xmlns:a16="http://schemas.microsoft.com/office/drawing/2014/main" id="{A7FDA7AC-C8E3-45A9-9B43-D0A02D06FAD1}"/>
              </a:ext>
            </a:extLst>
          </p:cNvPr>
          <p:cNvSpPr txBox="1">
            <a:spLocks noChangeArrowheads="1"/>
          </p:cNvSpPr>
          <p:nvPr/>
        </p:nvSpPr>
        <p:spPr bwMode="auto">
          <a:xfrm>
            <a:off x="2971800" y="1371600"/>
            <a:ext cx="322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b="1">
                <a:latin typeface="Arial" panose="020B0604020202020204" pitchFamily="34" charset="0"/>
              </a:rPr>
              <a:t>3. Quality of Contest </a:t>
            </a:r>
          </a:p>
        </p:txBody>
      </p:sp>
      <p:sp>
        <p:nvSpPr>
          <p:cNvPr id="18436" name="Text Box 4">
            <a:extLst>
              <a:ext uri="{FF2B5EF4-FFF2-40B4-BE49-F238E27FC236}">
                <a16:creationId xmlns:a16="http://schemas.microsoft.com/office/drawing/2014/main" id="{7B963376-9A8A-4D9A-A39C-92A979250A55}"/>
              </a:ext>
            </a:extLst>
          </p:cNvPr>
          <p:cNvSpPr txBox="1">
            <a:spLocks noChangeArrowheads="1"/>
          </p:cNvSpPr>
          <p:nvPr/>
        </p:nvSpPr>
        <p:spPr bwMode="auto">
          <a:xfrm>
            <a:off x="609600" y="1981200"/>
            <a:ext cx="76962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altLang="en-US" sz="2400">
                <a:latin typeface="Arial" panose="020B0604020202020204" pitchFamily="34" charset="0"/>
              </a:rPr>
              <a:t> Lancaster’s Characteristics Model (1966)</a:t>
            </a:r>
          </a:p>
          <a:p>
            <a:pPr eaLnBrk="1" hangingPunct="1">
              <a:spcBef>
                <a:spcPct val="0"/>
              </a:spcBef>
              <a:buFontTx/>
              <a:buNone/>
            </a:pPr>
            <a:r>
              <a:rPr lang="en-GB" altLang="en-US" sz="2400">
                <a:latin typeface="Arial" panose="020B0604020202020204" pitchFamily="34" charset="0"/>
              </a:rPr>
              <a:t>	</a:t>
            </a:r>
          </a:p>
          <a:p>
            <a:pPr eaLnBrk="1" hangingPunct="1">
              <a:spcBef>
                <a:spcPct val="0"/>
              </a:spcBef>
              <a:buFontTx/>
              <a:buNone/>
            </a:pPr>
            <a:r>
              <a:rPr lang="en-GB" altLang="en-US" sz="2400">
                <a:latin typeface="Arial" panose="020B0604020202020204" pitchFamily="34" charset="0"/>
              </a:rPr>
              <a:t>	</a:t>
            </a:r>
            <a:r>
              <a:rPr lang="en-GB" altLang="en-US" sz="2000">
                <a:latin typeface="Arial" panose="020B0604020202020204" pitchFamily="34" charset="0"/>
              </a:rPr>
              <a:t>- Consumers derive utility from the characteristics of goods</a:t>
            </a:r>
          </a:p>
          <a:p>
            <a:pPr eaLnBrk="1" hangingPunct="1">
              <a:spcBef>
                <a:spcPct val="0"/>
              </a:spcBef>
              <a:buFontTx/>
              <a:buNone/>
            </a:pPr>
            <a:endParaRPr lang="en-GB" altLang="en-US" sz="2400">
              <a:latin typeface="Arial" panose="020B0604020202020204" pitchFamily="34" charset="0"/>
            </a:endParaRPr>
          </a:p>
          <a:p>
            <a:pPr eaLnBrk="1" hangingPunct="1">
              <a:spcBef>
                <a:spcPct val="0"/>
              </a:spcBef>
              <a:buFontTx/>
              <a:buChar char="-"/>
            </a:pPr>
            <a:r>
              <a:rPr lang="en-GB" altLang="en-US" sz="2400">
                <a:latin typeface="Arial" panose="020B0604020202020204" pitchFamily="34" charset="0"/>
              </a:rPr>
              <a:t> Absolute quality of the individuals involved</a:t>
            </a:r>
          </a:p>
          <a:p>
            <a:pPr eaLnBrk="1" hangingPunct="1">
              <a:spcBef>
                <a:spcPct val="0"/>
              </a:spcBef>
              <a:buFontTx/>
              <a:buChar char="-"/>
            </a:pPr>
            <a:endParaRPr lang="en-GB" altLang="en-US" sz="2400">
              <a:latin typeface="Arial" panose="020B0604020202020204" pitchFamily="34" charset="0"/>
            </a:endParaRPr>
          </a:p>
          <a:p>
            <a:pPr lvl="2" eaLnBrk="1" hangingPunct="1">
              <a:spcBef>
                <a:spcPct val="0"/>
              </a:spcBef>
              <a:buFontTx/>
              <a:buChar char="-"/>
            </a:pPr>
            <a:r>
              <a:rPr lang="en-GB" altLang="en-US" sz="2000">
                <a:latin typeface="Arial" panose="020B0604020202020204" pitchFamily="34" charset="0"/>
              </a:rPr>
              <a:t> The appeal of “superstars” </a:t>
            </a:r>
          </a:p>
          <a:p>
            <a:pPr eaLnBrk="1" hangingPunct="1">
              <a:spcBef>
                <a:spcPct val="0"/>
              </a:spcBef>
              <a:buFontTx/>
              <a:buChar char="-"/>
            </a:pPr>
            <a:endParaRPr lang="en-GB" altLang="en-US" sz="2400">
              <a:latin typeface="Arial" panose="020B0604020202020204" pitchFamily="34" charset="0"/>
            </a:endParaRPr>
          </a:p>
          <a:p>
            <a:pPr eaLnBrk="1" hangingPunct="1">
              <a:spcBef>
                <a:spcPct val="0"/>
              </a:spcBef>
              <a:buFontTx/>
              <a:buChar char="-"/>
            </a:pPr>
            <a:r>
              <a:rPr lang="en-GB" altLang="en-US" sz="2400">
                <a:latin typeface="Arial" panose="020B0604020202020204" pitchFamily="34" charset="0"/>
              </a:rPr>
              <a:t> Relative quality of the individuals involved</a:t>
            </a:r>
          </a:p>
          <a:p>
            <a:pPr eaLnBrk="1" hangingPunct="1">
              <a:spcBef>
                <a:spcPct val="0"/>
              </a:spcBef>
              <a:buFontTx/>
              <a:buChar char="-"/>
            </a:pPr>
            <a:endParaRPr lang="en-GB" altLang="en-US" sz="2400">
              <a:latin typeface="Arial" panose="020B0604020202020204" pitchFamily="34" charset="0"/>
            </a:endParaRPr>
          </a:p>
          <a:p>
            <a:pPr lvl="2" eaLnBrk="1" hangingPunct="1">
              <a:spcBef>
                <a:spcPct val="0"/>
              </a:spcBef>
              <a:buFontTx/>
              <a:buNone/>
            </a:pPr>
            <a:r>
              <a:rPr lang="en-GB" altLang="en-US" sz="2000">
                <a:latin typeface="Arial" panose="020B0604020202020204" pitchFamily="34" charset="0"/>
              </a:rPr>
              <a:t>- Uncertainty of Outcome (closeness of competition)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5A7C314-01CF-4BE2-835E-DDDAD67D4072}"/>
              </a:ext>
            </a:extLst>
          </p:cNvPr>
          <p:cNvSpPr>
            <a:spLocks noGrp="1"/>
          </p:cNvSpPr>
          <p:nvPr>
            <p:ph type="title"/>
          </p:nvPr>
        </p:nvSpPr>
        <p:spPr/>
        <p:txBody>
          <a:bodyPr/>
          <a:lstStyle/>
          <a:p>
            <a:endParaRPr lang="en-US" altLang="en-US"/>
          </a:p>
        </p:txBody>
      </p:sp>
      <p:sp>
        <p:nvSpPr>
          <p:cNvPr id="20483" name="Slide Number Placeholder 2">
            <a:extLst>
              <a:ext uri="{FF2B5EF4-FFF2-40B4-BE49-F238E27FC236}">
                <a16:creationId xmlns:a16="http://schemas.microsoft.com/office/drawing/2014/main" id="{2D01E851-0948-437F-9831-1C01C19D7F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t>4.</a:t>
            </a:r>
            <a:fld id="{608B9154-27C8-48CC-BD9F-1BEFCCDA4B39}" type="slidenum">
              <a:rPr lang="en-GB" altLang="en-US" sz="1400" smtClean="0"/>
              <a:pPr>
                <a:spcBef>
                  <a:spcPct val="0"/>
                </a:spcBef>
                <a:buFontTx/>
                <a:buNone/>
              </a:pPr>
              <a:t>9</a:t>
            </a:fld>
            <a:endParaRPr lang="en-GB" altLang="en-US" sz="1400"/>
          </a:p>
        </p:txBody>
      </p:sp>
      <p:pic>
        <p:nvPicPr>
          <p:cNvPr id="20484" name="Picture 3">
            <a:extLst>
              <a:ext uri="{FF2B5EF4-FFF2-40B4-BE49-F238E27FC236}">
                <a16:creationId xmlns:a16="http://schemas.microsoft.com/office/drawing/2014/main" id="{811003C2-F033-43DF-AD91-E338A07E05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512888"/>
            <a:ext cx="7099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3709</Words>
  <Application>Microsoft Office PowerPoint</Application>
  <PresentationFormat>Affichage à l'écran (4:3)</PresentationFormat>
  <Paragraphs>577</Paragraphs>
  <Slides>52</Slides>
  <Notes>25</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52</vt:i4>
      </vt:variant>
    </vt:vector>
  </HeadingPairs>
  <TitlesOfParts>
    <vt:vector size="58" baseType="lpstr">
      <vt:lpstr>Arial</vt:lpstr>
      <vt:lpstr>Times New Roman</vt:lpstr>
      <vt:lpstr>ＭＳ Ｐゴシック</vt:lpstr>
      <vt:lpstr>Wingdings</vt:lpstr>
      <vt:lpstr>Default Design</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Ticket prices</vt:lpstr>
      <vt:lpstr>Présentation PowerPoint</vt:lpstr>
      <vt:lpstr>Présentation PowerPoint</vt:lpstr>
      <vt:lpstr>Présentation PowerPoint</vt:lpstr>
      <vt:lpstr>Présentation PowerPoint</vt:lpstr>
      <vt:lpstr>Présentation PowerPoint</vt:lpstr>
      <vt:lpstr>Présentation PowerPoint</vt:lpstr>
      <vt:lpstr>Generic Model</vt:lpstr>
      <vt:lpstr>Présentation PowerPoint</vt:lpstr>
      <vt:lpstr>Présentation PowerPoint</vt:lpstr>
      <vt:lpstr>The price elasticity puzzle (1)</vt:lpstr>
      <vt:lpstr>A Theory That Produces Pricing in the Inelastic Region</vt:lpstr>
      <vt:lpstr>Ticket price elasticity below 1</vt:lpstr>
      <vt:lpstr>Price elasticity puzzle (1)</vt:lpstr>
      <vt:lpstr>The price elasticity puzzle (2)</vt:lpstr>
      <vt:lpstr>Présentation PowerPoint</vt:lpstr>
      <vt:lpstr>Did recent recession adversely affect attendance demand?</vt:lpstr>
      <vt:lpstr>Présentation PowerPoint</vt:lpstr>
      <vt:lpstr>Présentation PowerPoint</vt:lpstr>
      <vt:lpstr>Présentation PowerPoint</vt:lpstr>
      <vt:lpstr>Présentation PowerPoint</vt:lpstr>
      <vt:lpstr>A study that finds conventional OU effects on attendance demand</vt:lpstr>
      <vt:lpstr>Regression results for ODIs: log attendance</vt:lpstr>
      <vt:lpstr>Présentation PowerPoint</vt:lpstr>
      <vt:lpstr>Présentation PowerPoint</vt:lpstr>
      <vt:lpstr>Présentation PowerPoint</vt:lpstr>
      <vt:lpstr>Outcome uncertainty in NHL</vt:lpstr>
      <vt:lpstr>Attendance decision under uncertainty </vt:lpstr>
      <vt:lpstr>Game Outcomes, Reference Points, and Utility</vt:lpstr>
      <vt:lpstr>Structural Model and Hypotheses</vt:lpstr>
      <vt:lpstr>The UOH, Expected Utility, and Attendance </vt:lpstr>
      <vt:lpstr>Loss Aversion, Expected Utility, and Attendance </vt:lpstr>
      <vt:lpstr>Coates et al. 2014, MLB 2005-10</vt:lpstr>
      <vt:lpstr>A study that finds contrary OU effects on log attendance demand</vt:lpstr>
      <vt:lpstr>Martins &amp; Cro</vt:lpstr>
      <vt:lpstr>Wallrafen et al (2019) German 4th division</vt:lpstr>
      <vt:lpstr>Wallrafen et al (2019)</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dawson</dc:creator>
  <cp:lastModifiedBy>Maltese Lionel</cp:lastModifiedBy>
  <cp:revision>69</cp:revision>
  <dcterms:created xsi:type="dcterms:W3CDTF">2004-02-16T17:04:12Z</dcterms:created>
  <dcterms:modified xsi:type="dcterms:W3CDTF">2020-03-25T11:45:14Z</dcterms:modified>
</cp:coreProperties>
</file>