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2" r:id="rId2"/>
  </p:sldMasterIdLst>
  <p:notesMasterIdLst>
    <p:notesMasterId r:id="rId45"/>
  </p:notesMasterIdLst>
  <p:sldIdLst>
    <p:sldId id="256" r:id="rId3"/>
    <p:sldId id="259" r:id="rId4"/>
    <p:sldId id="260" r:id="rId5"/>
    <p:sldId id="258" r:id="rId6"/>
    <p:sldId id="262" r:id="rId7"/>
    <p:sldId id="294" r:id="rId8"/>
    <p:sldId id="273" r:id="rId9"/>
    <p:sldId id="257" r:id="rId10"/>
    <p:sldId id="274" r:id="rId11"/>
    <p:sldId id="300" r:id="rId12"/>
    <p:sldId id="278" r:id="rId13"/>
    <p:sldId id="276" r:id="rId14"/>
    <p:sldId id="277" r:id="rId15"/>
    <p:sldId id="268" r:id="rId16"/>
    <p:sldId id="267" r:id="rId17"/>
    <p:sldId id="307" r:id="rId18"/>
    <p:sldId id="269" r:id="rId19"/>
    <p:sldId id="270" r:id="rId20"/>
    <p:sldId id="280" r:id="rId21"/>
    <p:sldId id="295" r:id="rId22"/>
    <p:sldId id="304" r:id="rId23"/>
    <p:sldId id="302" r:id="rId24"/>
    <p:sldId id="272" r:id="rId25"/>
    <p:sldId id="279" r:id="rId26"/>
    <p:sldId id="293" r:id="rId27"/>
    <p:sldId id="275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2" r:id="rId38"/>
    <p:sldId id="291" r:id="rId39"/>
    <p:sldId id="297" r:id="rId40"/>
    <p:sldId id="296" r:id="rId41"/>
    <p:sldId id="298" r:id="rId42"/>
    <p:sldId id="299" r:id="rId43"/>
    <p:sldId id="308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4" autoAdjust="0"/>
    <p:restoredTop sz="94660"/>
  </p:normalViewPr>
  <p:slideViewPr>
    <p:cSldViewPr snapToGrid="0">
      <p:cViewPr varScale="1">
        <p:scale>
          <a:sx n="72" d="100"/>
          <a:sy n="72" d="100"/>
        </p:scale>
        <p:origin x="56" y="1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674128799005215E-2"/>
          <c:y val="3.9856755334870923E-2"/>
          <c:w val="0.98515941442078969"/>
          <c:h val="0.689667656856446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Sport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525-4089-B6BD-2B5B63EECFEF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525-4089-B6BD-2B5B63EECFE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UK </c:v>
                </c:pt>
                <c:pt idx="1">
                  <c:v>Western Europe</c:v>
                </c:pt>
                <c:pt idx="2">
                  <c:v>Eastern Europe</c:v>
                </c:pt>
                <c:pt idx="3">
                  <c:v>Central / South America</c:v>
                </c:pt>
                <c:pt idx="4">
                  <c:v>USA</c:v>
                </c:pt>
                <c:pt idx="5">
                  <c:v>China</c:v>
                </c:pt>
                <c:pt idx="6">
                  <c:v>South Africa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0.26</c:v>
                </c:pt>
                <c:pt idx="1">
                  <c:v>0.39</c:v>
                </c:pt>
                <c:pt idx="2">
                  <c:v>0.4</c:v>
                </c:pt>
                <c:pt idx="3">
                  <c:v>0.34</c:v>
                </c:pt>
                <c:pt idx="4">
                  <c:v>0.27</c:v>
                </c:pt>
                <c:pt idx="5">
                  <c:v>0.61</c:v>
                </c:pt>
                <c:pt idx="6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525-4089-B6BD-2B5B63EECFE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Cinema / Movies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UK </c:v>
                </c:pt>
                <c:pt idx="1">
                  <c:v>Western Europe</c:v>
                </c:pt>
                <c:pt idx="2">
                  <c:v>Eastern Europe</c:v>
                </c:pt>
                <c:pt idx="3">
                  <c:v>Central / South America</c:v>
                </c:pt>
                <c:pt idx="4">
                  <c:v>USA</c:v>
                </c:pt>
                <c:pt idx="5">
                  <c:v>China</c:v>
                </c:pt>
                <c:pt idx="6">
                  <c:v>South Africa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0.22</c:v>
                </c:pt>
                <c:pt idx="1">
                  <c:v>0.56000000000000005</c:v>
                </c:pt>
                <c:pt idx="2">
                  <c:v>0.6</c:v>
                </c:pt>
                <c:pt idx="3">
                  <c:v>0.54</c:v>
                </c:pt>
                <c:pt idx="4">
                  <c:v>0.32</c:v>
                </c:pt>
                <c:pt idx="5">
                  <c:v>0.65</c:v>
                </c:pt>
                <c:pt idx="6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C2-4074-A765-12E8F2CDEBD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Music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UK </c:v>
                </c:pt>
                <c:pt idx="1">
                  <c:v>Western Europe</c:v>
                </c:pt>
                <c:pt idx="2">
                  <c:v>Eastern Europe</c:v>
                </c:pt>
                <c:pt idx="3">
                  <c:v>Central / South America</c:v>
                </c:pt>
                <c:pt idx="4">
                  <c:v>USA</c:v>
                </c:pt>
                <c:pt idx="5">
                  <c:v>China</c:v>
                </c:pt>
                <c:pt idx="6">
                  <c:v>South Africa</c:v>
                </c:pt>
              </c:strCache>
            </c:strRef>
          </c:cat>
          <c:val>
            <c:numRef>
              <c:f>Sheet1!$D$2:$D$8</c:f>
              <c:numCache>
                <c:formatCode>0%</c:formatCode>
                <c:ptCount val="7"/>
                <c:pt idx="0">
                  <c:v>0.39</c:v>
                </c:pt>
                <c:pt idx="1">
                  <c:v>0.56999999999999995</c:v>
                </c:pt>
                <c:pt idx="2">
                  <c:v>0.65</c:v>
                </c:pt>
                <c:pt idx="3">
                  <c:v>0.63</c:v>
                </c:pt>
                <c:pt idx="4">
                  <c:v>0.47</c:v>
                </c:pt>
                <c:pt idx="5">
                  <c:v>0.66</c:v>
                </c:pt>
                <c:pt idx="6">
                  <c:v>0.71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C2-4074-A765-12E8F2CDEBD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Travelling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UK </c:v>
                </c:pt>
                <c:pt idx="1">
                  <c:v>Western Europe</c:v>
                </c:pt>
                <c:pt idx="2">
                  <c:v>Eastern Europe</c:v>
                </c:pt>
                <c:pt idx="3">
                  <c:v>Central / South America</c:v>
                </c:pt>
                <c:pt idx="4">
                  <c:v>USA</c:v>
                </c:pt>
                <c:pt idx="5">
                  <c:v>China</c:v>
                </c:pt>
                <c:pt idx="6">
                  <c:v>South Africa</c:v>
                </c:pt>
              </c:strCache>
            </c:strRef>
          </c:cat>
          <c:val>
            <c:numRef>
              <c:f>Sheet1!$E$2:$E$8</c:f>
              <c:numCache>
                <c:formatCode>0%</c:formatCode>
                <c:ptCount val="7"/>
                <c:pt idx="0">
                  <c:v>0.36</c:v>
                </c:pt>
                <c:pt idx="1">
                  <c:v>0.57999999999999996</c:v>
                </c:pt>
                <c:pt idx="2">
                  <c:v>0.62</c:v>
                </c:pt>
                <c:pt idx="3">
                  <c:v>0.6</c:v>
                </c:pt>
                <c:pt idx="4">
                  <c:v>0.39</c:v>
                </c:pt>
                <c:pt idx="5">
                  <c:v>0.74</c:v>
                </c:pt>
                <c:pt idx="6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C2-4074-A765-12E8F2CDEBD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Cooking / Food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UK </c:v>
                </c:pt>
                <c:pt idx="1">
                  <c:v>Western Europe</c:v>
                </c:pt>
                <c:pt idx="2">
                  <c:v>Eastern Europe</c:v>
                </c:pt>
                <c:pt idx="3">
                  <c:v>Central / South America</c:v>
                </c:pt>
                <c:pt idx="4">
                  <c:v>USA</c:v>
                </c:pt>
                <c:pt idx="5">
                  <c:v>China</c:v>
                </c:pt>
                <c:pt idx="6">
                  <c:v>South Africa</c:v>
                </c:pt>
              </c:strCache>
            </c:strRef>
          </c:cat>
          <c:val>
            <c:numRef>
              <c:f>Sheet1!$F$2:$F$8</c:f>
              <c:numCache>
                <c:formatCode>0%</c:formatCode>
                <c:ptCount val="7"/>
                <c:pt idx="0">
                  <c:v>0.32</c:v>
                </c:pt>
                <c:pt idx="1">
                  <c:v>0.52</c:v>
                </c:pt>
                <c:pt idx="2">
                  <c:v>0.54</c:v>
                </c:pt>
                <c:pt idx="3">
                  <c:v>0.51</c:v>
                </c:pt>
                <c:pt idx="4">
                  <c:v>0.41</c:v>
                </c:pt>
                <c:pt idx="5">
                  <c:v>0.71</c:v>
                </c:pt>
                <c:pt idx="6">
                  <c:v>0.61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6C2-4074-A765-12E8F2CDEB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309679104"/>
        <c:axId val="309674400"/>
      </c:barChart>
      <c:catAx>
        <c:axId val="309679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09674400"/>
        <c:crosses val="autoZero"/>
        <c:auto val="1"/>
        <c:lblAlgn val="ctr"/>
        <c:lblOffset val="100"/>
        <c:noMultiLvlLbl val="0"/>
      </c:catAx>
      <c:valAx>
        <c:axId val="30967440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09679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5316494665371422"/>
          <c:y val="9.7965178393047102E-3"/>
          <c:w val="0.65212326241041951"/>
          <c:h val="6.79760702695739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svg"/><Relationship Id="rId1" Type="http://schemas.openxmlformats.org/officeDocument/2006/relationships/image" Target="../media/image64.png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svg"/><Relationship Id="rId1" Type="http://schemas.openxmlformats.org/officeDocument/2006/relationships/image" Target="../media/image64.png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28B188-B016-4E5E-B24A-B7735E9C86C8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9A2DBFD-BA11-4967-9D7A-8F17320BE952}">
      <dgm:prSet/>
      <dgm:spPr/>
      <dgm:t>
        <a:bodyPr/>
        <a:lstStyle/>
        <a:p>
          <a:r>
            <a:rPr lang="fr-FR" b="1"/>
            <a:t>SALES</a:t>
          </a:r>
          <a:r>
            <a:rPr lang="fr-FR"/>
            <a:t> : Ticketing, PR, Activations, Rights, Sponsorship, Negociation, Merchandising, Licencing, CRM (FRM), Place Management…</a:t>
          </a:r>
          <a:endParaRPr lang="en-US"/>
        </a:p>
      </dgm:t>
    </dgm:pt>
    <dgm:pt modelId="{8FA5C3AC-61D1-48CF-B2C7-805D41CEF718}" type="parTrans" cxnId="{57B22123-FC1A-4E1B-A22A-01FE00486DDB}">
      <dgm:prSet/>
      <dgm:spPr/>
      <dgm:t>
        <a:bodyPr/>
        <a:lstStyle/>
        <a:p>
          <a:endParaRPr lang="en-US"/>
        </a:p>
      </dgm:t>
    </dgm:pt>
    <dgm:pt modelId="{6A0710C1-0617-4A2A-AF29-EEC45918A68A}" type="sibTrans" cxnId="{57B22123-FC1A-4E1B-A22A-01FE00486DDB}">
      <dgm:prSet/>
      <dgm:spPr/>
      <dgm:t>
        <a:bodyPr/>
        <a:lstStyle/>
        <a:p>
          <a:endParaRPr lang="en-US"/>
        </a:p>
      </dgm:t>
    </dgm:pt>
    <dgm:pt modelId="{6F1DF42E-C7F5-4BCF-BB33-754FDA2DEB55}">
      <dgm:prSet/>
      <dgm:spPr/>
      <dgm:t>
        <a:bodyPr/>
        <a:lstStyle/>
        <a:p>
          <a:r>
            <a:rPr lang="fr-FR" b="1" dirty="0"/>
            <a:t>COMMUNICATON</a:t>
          </a:r>
          <a:r>
            <a:rPr lang="fr-FR" dirty="0"/>
            <a:t> : </a:t>
          </a:r>
          <a:r>
            <a:rPr lang="fr-FR" dirty="0" err="1"/>
            <a:t>Branding</a:t>
          </a:r>
          <a:r>
            <a:rPr lang="fr-FR" dirty="0"/>
            <a:t>, Digital, </a:t>
          </a:r>
          <a:r>
            <a:rPr lang="fr-FR" dirty="0" err="1"/>
            <a:t>Medias</a:t>
          </a:r>
          <a:r>
            <a:rPr lang="fr-FR" dirty="0"/>
            <a:t>, PR</a:t>
          </a:r>
          <a:endParaRPr lang="en-US" dirty="0"/>
        </a:p>
      </dgm:t>
    </dgm:pt>
    <dgm:pt modelId="{081DE6C7-4C77-48FC-9FE5-205FC0510CBB}" type="parTrans" cxnId="{8ABBFB89-0A15-4CF7-A5C3-8BAC17EA397D}">
      <dgm:prSet/>
      <dgm:spPr/>
      <dgm:t>
        <a:bodyPr/>
        <a:lstStyle/>
        <a:p>
          <a:endParaRPr lang="en-US"/>
        </a:p>
      </dgm:t>
    </dgm:pt>
    <dgm:pt modelId="{930797F7-9DF6-40C2-8F6B-AD387208D36C}" type="sibTrans" cxnId="{8ABBFB89-0A15-4CF7-A5C3-8BAC17EA397D}">
      <dgm:prSet/>
      <dgm:spPr/>
      <dgm:t>
        <a:bodyPr/>
        <a:lstStyle/>
        <a:p>
          <a:endParaRPr lang="en-US"/>
        </a:p>
      </dgm:t>
    </dgm:pt>
    <dgm:pt modelId="{A47CFF93-9957-4A0F-B2B5-DC64DA603A99}">
      <dgm:prSet/>
      <dgm:spPr/>
      <dgm:t>
        <a:bodyPr/>
        <a:lstStyle/>
        <a:p>
          <a:r>
            <a:rPr lang="fr-FR" b="1"/>
            <a:t>EVENT MANAGEMENT</a:t>
          </a:r>
          <a:r>
            <a:rPr lang="fr-FR"/>
            <a:t> : Coordination, Project management, Suppliers management, Recruitment, Human organisation…</a:t>
          </a:r>
          <a:endParaRPr lang="en-US"/>
        </a:p>
      </dgm:t>
    </dgm:pt>
    <dgm:pt modelId="{43B864DA-4576-41F6-B4DD-0CA3A61DE7FB}" type="parTrans" cxnId="{C6C837D6-A88F-4B0E-85C0-08E307AA8C1F}">
      <dgm:prSet/>
      <dgm:spPr/>
      <dgm:t>
        <a:bodyPr/>
        <a:lstStyle/>
        <a:p>
          <a:endParaRPr lang="en-US"/>
        </a:p>
      </dgm:t>
    </dgm:pt>
    <dgm:pt modelId="{9383D4F4-8B1F-4354-896B-C3B0BD84EC85}" type="sibTrans" cxnId="{C6C837D6-A88F-4B0E-85C0-08E307AA8C1F}">
      <dgm:prSet/>
      <dgm:spPr/>
      <dgm:t>
        <a:bodyPr/>
        <a:lstStyle/>
        <a:p>
          <a:endParaRPr lang="en-US"/>
        </a:p>
      </dgm:t>
    </dgm:pt>
    <dgm:pt modelId="{6AFAAC73-0FEE-49FF-A4B5-8FF68C2B958C}" type="pres">
      <dgm:prSet presAssocID="{6E28B188-B016-4E5E-B24A-B7735E9C86C8}" presName="root" presStyleCnt="0">
        <dgm:presLayoutVars>
          <dgm:dir/>
          <dgm:resizeHandles val="exact"/>
        </dgm:presLayoutVars>
      </dgm:prSet>
      <dgm:spPr/>
    </dgm:pt>
    <dgm:pt modelId="{13E075DB-1E4C-47C1-9229-1CA5949246F7}" type="pres">
      <dgm:prSet presAssocID="{89A2DBFD-BA11-4967-9D7A-8F17320BE952}" presName="compNode" presStyleCnt="0"/>
      <dgm:spPr/>
    </dgm:pt>
    <dgm:pt modelId="{05273BF4-A9F6-43D3-9B0A-4C47E2D816E8}" type="pres">
      <dgm:prSet presAssocID="{89A2DBFD-BA11-4967-9D7A-8F17320BE95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9D32802D-39E9-4008-9F17-0DCEECB56BD7}" type="pres">
      <dgm:prSet presAssocID="{89A2DBFD-BA11-4967-9D7A-8F17320BE952}" presName="spaceRect" presStyleCnt="0"/>
      <dgm:spPr/>
    </dgm:pt>
    <dgm:pt modelId="{39FCD67D-6797-4796-BDEE-338BB3CB4311}" type="pres">
      <dgm:prSet presAssocID="{89A2DBFD-BA11-4967-9D7A-8F17320BE952}" presName="textRect" presStyleLbl="revTx" presStyleIdx="0" presStyleCnt="3">
        <dgm:presLayoutVars>
          <dgm:chMax val="1"/>
          <dgm:chPref val="1"/>
        </dgm:presLayoutVars>
      </dgm:prSet>
      <dgm:spPr/>
    </dgm:pt>
    <dgm:pt modelId="{BF6267EB-1F33-4674-8966-D20AE3127DC1}" type="pres">
      <dgm:prSet presAssocID="{6A0710C1-0617-4A2A-AF29-EEC45918A68A}" presName="sibTrans" presStyleCnt="0"/>
      <dgm:spPr/>
    </dgm:pt>
    <dgm:pt modelId="{6A73C483-8C9F-40EE-BA90-2A4B68298CD1}" type="pres">
      <dgm:prSet presAssocID="{6F1DF42E-C7F5-4BCF-BB33-754FDA2DEB55}" presName="compNode" presStyleCnt="0"/>
      <dgm:spPr/>
    </dgm:pt>
    <dgm:pt modelId="{3046A008-7246-4428-AC3E-E9E5922C92E7}" type="pres">
      <dgm:prSet presAssocID="{6F1DF42E-C7F5-4BCF-BB33-754FDA2DEB5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AAEB1973-C14D-466D-961F-C03EB802C818}" type="pres">
      <dgm:prSet presAssocID="{6F1DF42E-C7F5-4BCF-BB33-754FDA2DEB55}" presName="spaceRect" presStyleCnt="0"/>
      <dgm:spPr/>
    </dgm:pt>
    <dgm:pt modelId="{854F4079-4A38-413F-8A1F-733C1F756764}" type="pres">
      <dgm:prSet presAssocID="{6F1DF42E-C7F5-4BCF-BB33-754FDA2DEB55}" presName="textRect" presStyleLbl="revTx" presStyleIdx="1" presStyleCnt="3" custScaleX="137589">
        <dgm:presLayoutVars>
          <dgm:chMax val="1"/>
          <dgm:chPref val="1"/>
        </dgm:presLayoutVars>
      </dgm:prSet>
      <dgm:spPr/>
    </dgm:pt>
    <dgm:pt modelId="{06CB6897-2B2E-467B-A00A-C2F42D18DF1D}" type="pres">
      <dgm:prSet presAssocID="{930797F7-9DF6-40C2-8F6B-AD387208D36C}" presName="sibTrans" presStyleCnt="0"/>
      <dgm:spPr/>
    </dgm:pt>
    <dgm:pt modelId="{2DE0447A-2343-45B6-B4AF-2F05FD056BFA}" type="pres">
      <dgm:prSet presAssocID="{A47CFF93-9957-4A0F-B2B5-DC64DA603A99}" presName="compNode" presStyleCnt="0"/>
      <dgm:spPr/>
    </dgm:pt>
    <dgm:pt modelId="{8C852AB7-1458-44C5-9624-4466204C1BA5}" type="pres">
      <dgm:prSet presAssocID="{A47CFF93-9957-4A0F-B2B5-DC64DA603A9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26DD01AE-446C-42DA-8BAC-1A9297960397}" type="pres">
      <dgm:prSet presAssocID="{A47CFF93-9957-4A0F-B2B5-DC64DA603A99}" presName="spaceRect" presStyleCnt="0"/>
      <dgm:spPr/>
    </dgm:pt>
    <dgm:pt modelId="{D94E74D9-E701-44D0-B343-EFFFCAFFD27C}" type="pres">
      <dgm:prSet presAssocID="{A47CFF93-9957-4A0F-B2B5-DC64DA603A99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57B22123-FC1A-4E1B-A22A-01FE00486DDB}" srcId="{6E28B188-B016-4E5E-B24A-B7735E9C86C8}" destId="{89A2DBFD-BA11-4967-9D7A-8F17320BE952}" srcOrd="0" destOrd="0" parTransId="{8FA5C3AC-61D1-48CF-B2C7-805D41CEF718}" sibTransId="{6A0710C1-0617-4A2A-AF29-EEC45918A68A}"/>
    <dgm:cxn modelId="{AF71CA61-7E81-4172-95C1-6373A0F6868B}" type="presOf" srcId="{A47CFF93-9957-4A0F-B2B5-DC64DA603A99}" destId="{D94E74D9-E701-44D0-B343-EFFFCAFFD27C}" srcOrd="0" destOrd="0" presId="urn:microsoft.com/office/officeart/2018/2/layout/IconLabelList"/>
    <dgm:cxn modelId="{DC342F48-C94B-4A4A-81A9-FA5704782062}" type="presOf" srcId="{6E28B188-B016-4E5E-B24A-B7735E9C86C8}" destId="{6AFAAC73-0FEE-49FF-A4B5-8FF68C2B958C}" srcOrd="0" destOrd="0" presId="urn:microsoft.com/office/officeart/2018/2/layout/IconLabelList"/>
    <dgm:cxn modelId="{A2CFEC72-A84A-44E3-8F08-1E59A6BC2664}" type="presOf" srcId="{89A2DBFD-BA11-4967-9D7A-8F17320BE952}" destId="{39FCD67D-6797-4796-BDEE-338BB3CB4311}" srcOrd="0" destOrd="0" presId="urn:microsoft.com/office/officeart/2018/2/layout/IconLabelList"/>
    <dgm:cxn modelId="{8ABBFB89-0A15-4CF7-A5C3-8BAC17EA397D}" srcId="{6E28B188-B016-4E5E-B24A-B7735E9C86C8}" destId="{6F1DF42E-C7F5-4BCF-BB33-754FDA2DEB55}" srcOrd="1" destOrd="0" parTransId="{081DE6C7-4C77-48FC-9FE5-205FC0510CBB}" sibTransId="{930797F7-9DF6-40C2-8F6B-AD387208D36C}"/>
    <dgm:cxn modelId="{0FCC86D3-80CB-441A-8B95-2D4278E92865}" type="presOf" srcId="{6F1DF42E-C7F5-4BCF-BB33-754FDA2DEB55}" destId="{854F4079-4A38-413F-8A1F-733C1F756764}" srcOrd="0" destOrd="0" presId="urn:microsoft.com/office/officeart/2018/2/layout/IconLabelList"/>
    <dgm:cxn modelId="{C6C837D6-A88F-4B0E-85C0-08E307AA8C1F}" srcId="{6E28B188-B016-4E5E-B24A-B7735E9C86C8}" destId="{A47CFF93-9957-4A0F-B2B5-DC64DA603A99}" srcOrd="2" destOrd="0" parTransId="{43B864DA-4576-41F6-B4DD-0CA3A61DE7FB}" sibTransId="{9383D4F4-8B1F-4354-896B-C3B0BD84EC85}"/>
    <dgm:cxn modelId="{44869C2A-7A52-499A-ABA1-7CD6818DEDFE}" type="presParOf" srcId="{6AFAAC73-0FEE-49FF-A4B5-8FF68C2B958C}" destId="{13E075DB-1E4C-47C1-9229-1CA5949246F7}" srcOrd="0" destOrd="0" presId="urn:microsoft.com/office/officeart/2018/2/layout/IconLabelList"/>
    <dgm:cxn modelId="{324694E0-406C-4B20-BAA9-394FDAAB2EB7}" type="presParOf" srcId="{13E075DB-1E4C-47C1-9229-1CA5949246F7}" destId="{05273BF4-A9F6-43D3-9B0A-4C47E2D816E8}" srcOrd="0" destOrd="0" presId="urn:microsoft.com/office/officeart/2018/2/layout/IconLabelList"/>
    <dgm:cxn modelId="{A23E53ED-8473-461E-A23A-A2B2A853D06B}" type="presParOf" srcId="{13E075DB-1E4C-47C1-9229-1CA5949246F7}" destId="{9D32802D-39E9-4008-9F17-0DCEECB56BD7}" srcOrd="1" destOrd="0" presId="urn:microsoft.com/office/officeart/2018/2/layout/IconLabelList"/>
    <dgm:cxn modelId="{702F2D7A-0C5C-4FB7-879B-03F9745541BA}" type="presParOf" srcId="{13E075DB-1E4C-47C1-9229-1CA5949246F7}" destId="{39FCD67D-6797-4796-BDEE-338BB3CB4311}" srcOrd="2" destOrd="0" presId="urn:microsoft.com/office/officeart/2018/2/layout/IconLabelList"/>
    <dgm:cxn modelId="{28824312-7C01-4CFF-89A8-E05354F33FBF}" type="presParOf" srcId="{6AFAAC73-0FEE-49FF-A4B5-8FF68C2B958C}" destId="{BF6267EB-1F33-4674-8966-D20AE3127DC1}" srcOrd="1" destOrd="0" presId="urn:microsoft.com/office/officeart/2018/2/layout/IconLabelList"/>
    <dgm:cxn modelId="{D67F3FD5-35AD-48D2-9FCB-9E52575C30C6}" type="presParOf" srcId="{6AFAAC73-0FEE-49FF-A4B5-8FF68C2B958C}" destId="{6A73C483-8C9F-40EE-BA90-2A4B68298CD1}" srcOrd="2" destOrd="0" presId="urn:microsoft.com/office/officeart/2018/2/layout/IconLabelList"/>
    <dgm:cxn modelId="{C08A657A-7A2C-445E-9DD9-D3002FE2D385}" type="presParOf" srcId="{6A73C483-8C9F-40EE-BA90-2A4B68298CD1}" destId="{3046A008-7246-4428-AC3E-E9E5922C92E7}" srcOrd="0" destOrd="0" presId="urn:microsoft.com/office/officeart/2018/2/layout/IconLabelList"/>
    <dgm:cxn modelId="{99D54D62-037D-46A1-B2DE-815952A21CF7}" type="presParOf" srcId="{6A73C483-8C9F-40EE-BA90-2A4B68298CD1}" destId="{AAEB1973-C14D-466D-961F-C03EB802C818}" srcOrd="1" destOrd="0" presId="urn:microsoft.com/office/officeart/2018/2/layout/IconLabelList"/>
    <dgm:cxn modelId="{6A20B36A-D42B-468D-A997-A0A8139CC944}" type="presParOf" srcId="{6A73C483-8C9F-40EE-BA90-2A4B68298CD1}" destId="{854F4079-4A38-413F-8A1F-733C1F756764}" srcOrd="2" destOrd="0" presId="urn:microsoft.com/office/officeart/2018/2/layout/IconLabelList"/>
    <dgm:cxn modelId="{3C65592C-2347-4B95-ACEF-E9FF7B2B22C8}" type="presParOf" srcId="{6AFAAC73-0FEE-49FF-A4B5-8FF68C2B958C}" destId="{06CB6897-2B2E-467B-A00A-C2F42D18DF1D}" srcOrd="3" destOrd="0" presId="urn:microsoft.com/office/officeart/2018/2/layout/IconLabelList"/>
    <dgm:cxn modelId="{DD56C032-83BA-467C-8456-C8328080D49A}" type="presParOf" srcId="{6AFAAC73-0FEE-49FF-A4B5-8FF68C2B958C}" destId="{2DE0447A-2343-45B6-B4AF-2F05FD056BFA}" srcOrd="4" destOrd="0" presId="urn:microsoft.com/office/officeart/2018/2/layout/IconLabelList"/>
    <dgm:cxn modelId="{0A43C7C9-9EDD-4CA1-BA14-B3DCB8756BEF}" type="presParOf" srcId="{2DE0447A-2343-45B6-B4AF-2F05FD056BFA}" destId="{8C852AB7-1458-44C5-9624-4466204C1BA5}" srcOrd="0" destOrd="0" presId="urn:microsoft.com/office/officeart/2018/2/layout/IconLabelList"/>
    <dgm:cxn modelId="{6A8814C8-411A-4546-A118-5F4A9D97993A}" type="presParOf" srcId="{2DE0447A-2343-45B6-B4AF-2F05FD056BFA}" destId="{26DD01AE-446C-42DA-8BAC-1A9297960397}" srcOrd="1" destOrd="0" presId="urn:microsoft.com/office/officeart/2018/2/layout/IconLabelList"/>
    <dgm:cxn modelId="{0BC69B32-A9A7-435C-8B8A-B071ED95C4EF}" type="presParOf" srcId="{2DE0447A-2343-45B6-B4AF-2F05FD056BFA}" destId="{D94E74D9-E701-44D0-B343-EFFFCAFFD27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CD4BCF-F91D-4A82-871A-D10EB77DA099}" type="doc">
      <dgm:prSet loTypeId="urn:microsoft.com/office/officeart/2016/7/layout/LinearArrow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B08D851-E454-493A-B448-EBCADBF49A66}">
      <dgm:prSet/>
      <dgm:spPr/>
      <dgm:t>
        <a:bodyPr/>
        <a:lstStyle/>
        <a:p>
          <a:r>
            <a:rPr lang="fr-FR" b="1"/>
            <a:t>Sport Business Markets and Case Studies</a:t>
          </a:r>
          <a:endParaRPr lang="en-US"/>
        </a:p>
      </dgm:t>
    </dgm:pt>
    <dgm:pt modelId="{DDBF2627-3277-4294-B91F-DC022DB323E4}" type="parTrans" cxnId="{F2609380-6313-46AB-AF6F-28AF37F21D89}">
      <dgm:prSet/>
      <dgm:spPr/>
      <dgm:t>
        <a:bodyPr/>
        <a:lstStyle/>
        <a:p>
          <a:endParaRPr lang="en-US"/>
        </a:p>
      </dgm:t>
    </dgm:pt>
    <dgm:pt modelId="{B2D3898B-66AF-4C5F-88A5-79D3E935CF9D}" type="sibTrans" cxnId="{F2609380-6313-46AB-AF6F-28AF37F21D89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C22FF800-B2EE-4065-B695-BB7FC2074AA0}">
      <dgm:prSet/>
      <dgm:spPr/>
      <dgm:t>
        <a:bodyPr/>
        <a:lstStyle/>
        <a:p>
          <a:r>
            <a:rPr lang="fr-FR" b="1" dirty="0" err="1"/>
            <a:t>Sponsorship</a:t>
          </a:r>
          <a:r>
            <a:rPr lang="fr-FR" b="1" dirty="0"/>
            <a:t> Activation 1.0 </a:t>
          </a:r>
          <a:endParaRPr lang="en-US" dirty="0"/>
        </a:p>
      </dgm:t>
    </dgm:pt>
    <dgm:pt modelId="{818221FE-94DD-4621-9548-BE6237DE98E0}" type="parTrans" cxnId="{7DC65B8D-659A-41C8-AA8A-3D42CF700CD4}">
      <dgm:prSet/>
      <dgm:spPr/>
      <dgm:t>
        <a:bodyPr/>
        <a:lstStyle/>
        <a:p>
          <a:endParaRPr lang="en-US"/>
        </a:p>
      </dgm:t>
    </dgm:pt>
    <dgm:pt modelId="{9336EA5E-2E84-403A-B614-7601240121E4}" type="sibTrans" cxnId="{7DC65B8D-659A-41C8-AA8A-3D42CF700CD4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0F8379A9-2881-4474-BC46-090688427A66}">
      <dgm:prSet/>
      <dgm:spPr/>
      <dgm:t>
        <a:bodyPr/>
        <a:lstStyle/>
        <a:p>
          <a:r>
            <a:rPr lang="fr-FR" b="1" dirty="0" err="1"/>
            <a:t>Sponsorship</a:t>
          </a:r>
          <a:r>
            <a:rPr lang="fr-FR" b="1" dirty="0"/>
            <a:t> Activation 2.0</a:t>
          </a:r>
          <a:endParaRPr lang="en-US" dirty="0"/>
        </a:p>
      </dgm:t>
    </dgm:pt>
    <dgm:pt modelId="{C2FB30F5-1336-4881-BFD7-940D8955960F}" type="parTrans" cxnId="{39897F53-5069-4D08-B18A-8AF83688A5DE}">
      <dgm:prSet/>
      <dgm:spPr/>
      <dgm:t>
        <a:bodyPr/>
        <a:lstStyle/>
        <a:p>
          <a:endParaRPr lang="en-US"/>
        </a:p>
      </dgm:t>
    </dgm:pt>
    <dgm:pt modelId="{C6682FBF-5BDF-46D3-82C7-53965D8F7982}" type="sibTrans" cxnId="{39897F53-5069-4D08-B18A-8AF83688A5DE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92BFF301-D148-4038-B433-9409B92AF7A5}">
      <dgm:prSet/>
      <dgm:spPr/>
      <dgm:t>
        <a:bodyPr/>
        <a:lstStyle/>
        <a:p>
          <a:r>
            <a:rPr lang="fr-FR" b="1" dirty="0"/>
            <a:t>Workshop / Coaching : Activation for </a:t>
          </a:r>
          <a:r>
            <a:rPr lang="fr-FR" b="1" dirty="0" err="1"/>
            <a:t>your</a:t>
          </a:r>
          <a:r>
            <a:rPr lang="fr-FR" b="1" dirty="0"/>
            <a:t> exam </a:t>
          </a:r>
          <a:endParaRPr lang="en-US" dirty="0"/>
        </a:p>
      </dgm:t>
    </dgm:pt>
    <dgm:pt modelId="{C78FD033-334D-4A41-8215-4214A3F75953}" type="parTrans" cxnId="{142F5BDE-E162-4731-A5BF-3CA082A1D8F2}">
      <dgm:prSet/>
      <dgm:spPr/>
      <dgm:t>
        <a:bodyPr/>
        <a:lstStyle/>
        <a:p>
          <a:endParaRPr lang="en-US"/>
        </a:p>
      </dgm:t>
    </dgm:pt>
    <dgm:pt modelId="{D2F9CAC5-B0E4-4DD5-A21A-EC10EAD3C131}" type="sibTrans" cxnId="{142F5BDE-E162-4731-A5BF-3CA082A1D8F2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B85233C5-EF2F-49F2-906F-390FE8E6CD9C}">
      <dgm:prSet/>
      <dgm:spPr/>
      <dgm:t>
        <a:bodyPr/>
        <a:lstStyle/>
        <a:p>
          <a:r>
            <a:rPr lang="fr-FR" b="1"/>
            <a:t>Group Presentation</a:t>
          </a:r>
          <a:endParaRPr lang="en-US"/>
        </a:p>
      </dgm:t>
    </dgm:pt>
    <dgm:pt modelId="{02648F70-647E-4B37-BEDE-0DEACB9BD673}" type="parTrans" cxnId="{5A3B3EEC-515D-482D-9A1E-D7581CA3F1ED}">
      <dgm:prSet/>
      <dgm:spPr/>
      <dgm:t>
        <a:bodyPr/>
        <a:lstStyle/>
        <a:p>
          <a:endParaRPr lang="en-US"/>
        </a:p>
      </dgm:t>
    </dgm:pt>
    <dgm:pt modelId="{FC7A10CE-7334-4C3B-B76D-237B99F93338}" type="sibTrans" cxnId="{5A3B3EEC-515D-482D-9A1E-D7581CA3F1ED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14EB1B46-47A7-4625-9B71-9845015899AA}" type="pres">
      <dgm:prSet presAssocID="{20CD4BCF-F91D-4A82-871A-D10EB77DA099}" presName="linearFlow" presStyleCnt="0">
        <dgm:presLayoutVars>
          <dgm:dir/>
          <dgm:animLvl val="lvl"/>
          <dgm:resizeHandles val="exact"/>
        </dgm:presLayoutVars>
      </dgm:prSet>
      <dgm:spPr/>
    </dgm:pt>
    <dgm:pt modelId="{694B2401-9DC0-4C33-AB43-9873E4E738A4}" type="pres">
      <dgm:prSet presAssocID="{2B08D851-E454-493A-B448-EBCADBF49A66}" presName="compositeNode" presStyleCnt="0"/>
      <dgm:spPr/>
    </dgm:pt>
    <dgm:pt modelId="{48B10C2C-BE5A-4D67-8233-DBB16F81F0F3}" type="pres">
      <dgm:prSet presAssocID="{2B08D851-E454-493A-B448-EBCADBF49A66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0CC1B81-1DF0-492F-B44F-8C7C22EEADE8}" type="pres">
      <dgm:prSet presAssocID="{2B08D851-E454-493A-B448-EBCADBF49A66}" presName="parSh" presStyleCnt="0"/>
      <dgm:spPr/>
    </dgm:pt>
    <dgm:pt modelId="{F31434BC-AADA-46D3-AFF2-7454E573D695}" type="pres">
      <dgm:prSet presAssocID="{2B08D851-E454-493A-B448-EBCADBF49A66}" presName="lineNode" presStyleLbl="alignAccFollowNode1" presStyleIdx="0" presStyleCnt="15"/>
      <dgm:spPr/>
    </dgm:pt>
    <dgm:pt modelId="{1D09F7FD-0DB5-4791-A71B-952C441B502E}" type="pres">
      <dgm:prSet presAssocID="{2B08D851-E454-493A-B448-EBCADBF49A66}" presName="lineArrowNode" presStyleLbl="alignAccFollowNode1" presStyleIdx="1" presStyleCnt="15"/>
      <dgm:spPr/>
    </dgm:pt>
    <dgm:pt modelId="{92D0C420-ECB3-4FCB-BF46-240465AC63B8}" type="pres">
      <dgm:prSet presAssocID="{B2D3898B-66AF-4C5F-88A5-79D3E935CF9D}" presName="sibTransNodeCircle" presStyleLbl="alignNode1" presStyleIdx="0" presStyleCnt="5">
        <dgm:presLayoutVars>
          <dgm:chMax val="0"/>
          <dgm:bulletEnabled/>
        </dgm:presLayoutVars>
      </dgm:prSet>
      <dgm:spPr/>
    </dgm:pt>
    <dgm:pt modelId="{0C0DA927-2C79-4DEE-A17F-356C83591F10}" type="pres">
      <dgm:prSet presAssocID="{B2D3898B-66AF-4C5F-88A5-79D3E935CF9D}" presName="spacerBetweenCircleAndCallout" presStyleCnt="0">
        <dgm:presLayoutVars/>
      </dgm:prSet>
      <dgm:spPr/>
    </dgm:pt>
    <dgm:pt modelId="{5577D03D-6A82-46AB-8C97-52ED92AFA910}" type="pres">
      <dgm:prSet presAssocID="{2B08D851-E454-493A-B448-EBCADBF49A66}" presName="nodeText" presStyleLbl="alignAccFollowNode1" presStyleIdx="2" presStyleCnt="15">
        <dgm:presLayoutVars>
          <dgm:bulletEnabled val="1"/>
        </dgm:presLayoutVars>
      </dgm:prSet>
      <dgm:spPr/>
    </dgm:pt>
    <dgm:pt modelId="{6A008C47-43CC-49D8-9246-1FC91474E16E}" type="pres">
      <dgm:prSet presAssocID="{B2D3898B-66AF-4C5F-88A5-79D3E935CF9D}" presName="sibTransComposite" presStyleCnt="0"/>
      <dgm:spPr/>
    </dgm:pt>
    <dgm:pt modelId="{5020BDC6-C30A-40F2-8B68-39E30BEFD116}" type="pres">
      <dgm:prSet presAssocID="{C22FF800-B2EE-4065-B695-BB7FC2074AA0}" presName="compositeNode" presStyleCnt="0"/>
      <dgm:spPr/>
    </dgm:pt>
    <dgm:pt modelId="{69DEC2CD-523F-4FA8-9048-5BCD29A6FD98}" type="pres">
      <dgm:prSet presAssocID="{C22FF800-B2EE-4065-B695-BB7FC2074AA0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FC6CB04-B3E5-4826-9791-7E3A141F490F}" type="pres">
      <dgm:prSet presAssocID="{C22FF800-B2EE-4065-B695-BB7FC2074AA0}" presName="parSh" presStyleCnt="0"/>
      <dgm:spPr/>
    </dgm:pt>
    <dgm:pt modelId="{F8C5D812-06FF-45D7-88AF-4BEF6AA45EE5}" type="pres">
      <dgm:prSet presAssocID="{C22FF800-B2EE-4065-B695-BB7FC2074AA0}" presName="lineNode" presStyleLbl="alignAccFollowNode1" presStyleIdx="3" presStyleCnt="15"/>
      <dgm:spPr/>
    </dgm:pt>
    <dgm:pt modelId="{197523E2-A25F-4B18-ABFA-E18033031541}" type="pres">
      <dgm:prSet presAssocID="{C22FF800-B2EE-4065-B695-BB7FC2074AA0}" presName="lineArrowNode" presStyleLbl="alignAccFollowNode1" presStyleIdx="4" presStyleCnt="15"/>
      <dgm:spPr/>
    </dgm:pt>
    <dgm:pt modelId="{1DE1EAF7-592D-4DC2-8118-722ED859B8C7}" type="pres">
      <dgm:prSet presAssocID="{9336EA5E-2E84-403A-B614-7601240121E4}" presName="sibTransNodeCircle" presStyleLbl="alignNode1" presStyleIdx="1" presStyleCnt="5">
        <dgm:presLayoutVars>
          <dgm:chMax val="0"/>
          <dgm:bulletEnabled/>
        </dgm:presLayoutVars>
      </dgm:prSet>
      <dgm:spPr/>
    </dgm:pt>
    <dgm:pt modelId="{D1786A21-6BB5-4778-B299-FE9C4E977B15}" type="pres">
      <dgm:prSet presAssocID="{9336EA5E-2E84-403A-B614-7601240121E4}" presName="spacerBetweenCircleAndCallout" presStyleCnt="0">
        <dgm:presLayoutVars/>
      </dgm:prSet>
      <dgm:spPr/>
    </dgm:pt>
    <dgm:pt modelId="{71FE3C32-6DE4-4CBB-8892-533508BDC94D}" type="pres">
      <dgm:prSet presAssocID="{C22FF800-B2EE-4065-B695-BB7FC2074AA0}" presName="nodeText" presStyleLbl="alignAccFollowNode1" presStyleIdx="5" presStyleCnt="15">
        <dgm:presLayoutVars>
          <dgm:bulletEnabled val="1"/>
        </dgm:presLayoutVars>
      </dgm:prSet>
      <dgm:spPr/>
    </dgm:pt>
    <dgm:pt modelId="{1EE59A25-3CBA-4E76-BD41-5605A332495D}" type="pres">
      <dgm:prSet presAssocID="{9336EA5E-2E84-403A-B614-7601240121E4}" presName="sibTransComposite" presStyleCnt="0"/>
      <dgm:spPr/>
    </dgm:pt>
    <dgm:pt modelId="{3C442568-9AA5-4E2A-B6B1-B6249AC37242}" type="pres">
      <dgm:prSet presAssocID="{0F8379A9-2881-4474-BC46-090688427A66}" presName="compositeNode" presStyleCnt="0"/>
      <dgm:spPr/>
    </dgm:pt>
    <dgm:pt modelId="{FD496485-412D-49F1-AA82-D33F288121DD}" type="pres">
      <dgm:prSet presAssocID="{0F8379A9-2881-4474-BC46-090688427A66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7EF03F9-2780-4451-9F66-C0EBE7F06937}" type="pres">
      <dgm:prSet presAssocID="{0F8379A9-2881-4474-BC46-090688427A66}" presName="parSh" presStyleCnt="0"/>
      <dgm:spPr/>
    </dgm:pt>
    <dgm:pt modelId="{4B353D0D-F7F2-492B-9B19-E8DC7F8F8078}" type="pres">
      <dgm:prSet presAssocID="{0F8379A9-2881-4474-BC46-090688427A66}" presName="lineNode" presStyleLbl="alignAccFollowNode1" presStyleIdx="6" presStyleCnt="15"/>
      <dgm:spPr/>
    </dgm:pt>
    <dgm:pt modelId="{735A0805-4E77-4861-9E30-3F02766A6053}" type="pres">
      <dgm:prSet presAssocID="{0F8379A9-2881-4474-BC46-090688427A66}" presName="lineArrowNode" presStyleLbl="alignAccFollowNode1" presStyleIdx="7" presStyleCnt="15"/>
      <dgm:spPr/>
    </dgm:pt>
    <dgm:pt modelId="{84C250AC-65C6-49AF-824F-DDF783F718B6}" type="pres">
      <dgm:prSet presAssocID="{C6682FBF-5BDF-46D3-82C7-53965D8F7982}" presName="sibTransNodeCircle" presStyleLbl="alignNode1" presStyleIdx="2" presStyleCnt="5">
        <dgm:presLayoutVars>
          <dgm:chMax val="0"/>
          <dgm:bulletEnabled/>
        </dgm:presLayoutVars>
      </dgm:prSet>
      <dgm:spPr/>
    </dgm:pt>
    <dgm:pt modelId="{24069597-9FC4-4DFE-944D-CA09C382E17D}" type="pres">
      <dgm:prSet presAssocID="{C6682FBF-5BDF-46D3-82C7-53965D8F7982}" presName="spacerBetweenCircleAndCallout" presStyleCnt="0">
        <dgm:presLayoutVars/>
      </dgm:prSet>
      <dgm:spPr/>
    </dgm:pt>
    <dgm:pt modelId="{928F2BB6-B828-461A-B920-BABA7912AFE2}" type="pres">
      <dgm:prSet presAssocID="{0F8379A9-2881-4474-BC46-090688427A66}" presName="nodeText" presStyleLbl="alignAccFollowNode1" presStyleIdx="8" presStyleCnt="15">
        <dgm:presLayoutVars>
          <dgm:bulletEnabled val="1"/>
        </dgm:presLayoutVars>
      </dgm:prSet>
      <dgm:spPr/>
    </dgm:pt>
    <dgm:pt modelId="{FFF3BCB3-0838-4B53-990F-F4116037B80A}" type="pres">
      <dgm:prSet presAssocID="{C6682FBF-5BDF-46D3-82C7-53965D8F7982}" presName="sibTransComposite" presStyleCnt="0"/>
      <dgm:spPr/>
    </dgm:pt>
    <dgm:pt modelId="{A3DB2EC8-9477-445E-9385-D41692C829AA}" type="pres">
      <dgm:prSet presAssocID="{92BFF301-D148-4038-B433-9409B92AF7A5}" presName="compositeNode" presStyleCnt="0"/>
      <dgm:spPr/>
    </dgm:pt>
    <dgm:pt modelId="{91B836EC-C99D-4E9B-B13D-EB7608809A4E}" type="pres">
      <dgm:prSet presAssocID="{92BFF301-D148-4038-B433-9409B92AF7A5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3A29F7E-2BB6-4DC9-A390-8939D39B6CF4}" type="pres">
      <dgm:prSet presAssocID="{92BFF301-D148-4038-B433-9409B92AF7A5}" presName="parSh" presStyleCnt="0"/>
      <dgm:spPr/>
    </dgm:pt>
    <dgm:pt modelId="{73B126A8-F4A9-49AE-A6F7-4C70C8445A45}" type="pres">
      <dgm:prSet presAssocID="{92BFF301-D148-4038-B433-9409B92AF7A5}" presName="lineNode" presStyleLbl="alignAccFollowNode1" presStyleIdx="9" presStyleCnt="15"/>
      <dgm:spPr/>
    </dgm:pt>
    <dgm:pt modelId="{2F7BF790-C876-4868-AEB8-6681FEAC6D4D}" type="pres">
      <dgm:prSet presAssocID="{92BFF301-D148-4038-B433-9409B92AF7A5}" presName="lineArrowNode" presStyleLbl="alignAccFollowNode1" presStyleIdx="10" presStyleCnt="15"/>
      <dgm:spPr/>
    </dgm:pt>
    <dgm:pt modelId="{73FE7C90-2E7B-4395-9078-4A5D3B9A3C62}" type="pres">
      <dgm:prSet presAssocID="{D2F9CAC5-B0E4-4DD5-A21A-EC10EAD3C131}" presName="sibTransNodeCircle" presStyleLbl="alignNode1" presStyleIdx="3" presStyleCnt="5">
        <dgm:presLayoutVars>
          <dgm:chMax val="0"/>
          <dgm:bulletEnabled/>
        </dgm:presLayoutVars>
      </dgm:prSet>
      <dgm:spPr/>
    </dgm:pt>
    <dgm:pt modelId="{FE6857B6-F69F-4B9A-96B8-3491093E5BDA}" type="pres">
      <dgm:prSet presAssocID="{D2F9CAC5-B0E4-4DD5-A21A-EC10EAD3C131}" presName="spacerBetweenCircleAndCallout" presStyleCnt="0">
        <dgm:presLayoutVars/>
      </dgm:prSet>
      <dgm:spPr/>
    </dgm:pt>
    <dgm:pt modelId="{966A779B-AB0C-45B6-B04B-2671DAEBDD37}" type="pres">
      <dgm:prSet presAssocID="{92BFF301-D148-4038-B433-9409B92AF7A5}" presName="nodeText" presStyleLbl="alignAccFollowNode1" presStyleIdx="11" presStyleCnt="15">
        <dgm:presLayoutVars>
          <dgm:bulletEnabled val="1"/>
        </dgm:presLayoutVars>
      </dgm:prSet>
      <dgm:spPr/>
    </dgm:pt>
    <dgm:pt modelId="{F4CF0DDA-6902-4B34-AD5D-955F881FD034}" type="pres">
      <dgm:prSet presAssocID="{D2F9CAC5-B0E4-4DD5-A21A-EC10EAD3C131}" presName="sibTransComposite" presStyleCnt="0"/>
      <dgm:spPr/>
    </dgm:pt>
    <dgm:pt modelId="{2C55FBCD-DF44-47FA-8E66-E9E4852B79F7}" type="pres">
      <dgm:prSet presAssocID="{B85233C5-EF2F-49F2-906F-390FE8E6CD9C}" presName="compositeNode" presStyleCnt="0"/>
      <dgm:spPr/>
    </dgm:pt>
    <dgm:pt modelId="{FDBDB2D2-FCC0-4408-85F2-E680923F611F}" type="pres">
      <dgm:prSet presAssocID="{B85233C5-EF2F-49F2-906F-390FE8E6CD9C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D6BBD5E4-CD4F-4EAE-BAAD-961B2A294C49}" type="pres">
      <dgm:prSet presAssocID="{B85233C5-EF2F-49F2-906F-390FE8E6CD9C}" presName="parSh" presStyleCnt="0"/>
      <dgm:spPr/>
    </dgm:pt>
    <dgm:pt modelId="{1DAD79D6-252A-4761-8B76-4A351979EF59}" type="pres">
      <dgm:prSet presAssocID="{B85233C5-EF2F-49F2-906F-390FE8E6CD9C}" presName="lineNode" presStyleLbl="alignAccFollowNode1" presStyleIdx="12" presStyleCnt="15"/>
      <dgm:spPr/>
    </dgm:pt>
    <dgm:pt modelId="{8350174B-5FDD-44EC-B8E2-17BABDE80B6F}" type="pres">
      <dgm:prSet presAssocID="{B85233C5-EF2F-49F2-906F-390FE8E6CD9C}" presName="lineArrowNode" presStyleLbl="alignAccFollowNode1" presStyleIdx="13" presStyleCnt="15"/>
      <dgm:spPr/>
    </dgm:pt>
    <dgm:pt modelId="{DFD508DD-0E84-46A6-B534-99A41611578C}" type="pres">
      <dgm:prSet presAssocID="{FC7A10CE-7334-4C3B-B76D-237B99F93338}" presName="sibTransNodeCircle" presStyleLbl="alignNode1" presStyleIdx="4" presStyleCnt="5">
        <dgm:presLayoutVars>
          <dgm:chMax val="0"/>
          <dgm:bulletEnabled/>
        </dgm:presLayoutVars>
      </dgm:prSet>
      <dgm:spPr/>
    </dgm:pt>
    <dgm:pt modelId="{C0075306-E468-4956-AAD5-39A49ADE4BD2}" type="pres">
      <dgm:prSet presAssocID="{FC7A10CE-7334-4C3B-B76D-237B99F93338}" presName="spacerBetweenCircleAndCallout" presStyleCnt="0">
        <dgm:presLayoutVars/>
      </dgm:prSet>
      <dgm:spPr/>
    </dgm:pt>
    <dgm:pt modelId="{9A2B655B-46F3-4146-9A12-2908C484A885}" type="pres">
      <dgm:prSet presAssocID="{B85233C5-EF2F-49F2-906F-390FE8E6CD9C}" presName="nodeText" presStyleLbl="alignAccFollowNode1" presStyleIdx="14" presStyleCnt="15">
        <dgm:presLayoutVars>
          <dgm:bulletEnabled val="1"/>
        </dgm:presLayoutVars>
      </dgm:prSet>
      <dgm:spPr/>
    </dgm:pt>
  </dgm:ptLst>
  <dgm:cxnLst>
    <dgm:cxn modelId="{C31B240E-771C-4781-B87F-237AC53400DF}" type="presOf" srcId="{B2D3898B-66AF-4C5F-88A5-79D3E935CF9D}" destId="{92D0C420-ECB3-4FCB-BF46-240465AC63B8}" srcOrd="0" destOrd="0" presId="urn:microsoft.com/office/officeart/2016/7/layout/LinearArrowProcessNumbered"/>
    <dgm:cxn modelId="{6E87321C-C288-4208-8D69-F9669141310C}" type="presOf" srcId="{C22FF800-B2EE-4065-B695-BB7FC2074AA0}" destId="{71FE3C32-6DE4-4CBB-8892-533508BDC94D}" srcOrd="0" destOrd="0" presId="urn:microsoft.com/office/officeart/2016/7/layout/LinearArrowProcessNumbered"/>
    <dgm:cxn modelId="{94F0F91E-8558-4054-B5D8-3E48FC2D594A}" type="presOf" srcId="{2B08D851-E454-493A-B448-EBCADBF49A66}" destId="{5577D03D-6A82-46AB-8C97-52ED92AFA910}" srcOrd="0" destOrd="0" presId="urn:microsoft.com/office/officeart/2016/7/layout/LinearArrowProcessNumbered"/>
    <dgm:cxn modelId="{A634C021-9DD9-466F-BED5-910679662B79}" type="presOf" srcId="{20CD4BCF-F91D-4A82-871A-D10EB77DA099}" destId="{14EB1B46-47A7-4625-9B71-9845015899AA}" srcOrd="0" destOrd="0" presId="urn:microsoft.com/office/officeart/2016/7/layout/LinearArrowProcessNumbered"/>
    <dgm:cxn modelId="{AB1A0D2C-7A27-4214-ACB1-2BF877BCFB48}" type="presOf" srcId="{0F8379A9-2881-4474-BC46-090688427A66}" destId="{928F2BB6-B828-461A-B920-BABA7912AFE2}" srcOrd="0" destOrd="0" presId="urn:microsoft.com/office/officeart/2016/7/layout/LinearArrowProcessNumbered"/>
    <dgm:cxn modelId="{5F2D835C-7045-4A04-AEEF-BA763C6AAA33}" type="presOf" srcId="{C6682FBF-5BDF-46D3-82C7-53965D8F7982}" destId="{84C250AC-65C6-49AF-824F-DDF783F718B6}" srcOrd="0" destOrd="0" presId="urn:microsoft.com/office/officeart/2016/7/layout/LinearArrowProcessNumbered"/>
    <dgm:cxn modelId="{AABB9D65-43F4-452D-8A2B-76DFE2D47333}" type="presOf" srcId="{D2F9CAC5-B0E4-4DD5-A21A-EC10EAD3C131}" destId="{73FE7C90-2E7B-4395-9078-4A5D3B9A3C62}" srcOrd="0" destOrd="0" presId="urn:microsoft.com/office/officeart/2016/7/layout/LinearArrowProcessNumbered"/>
    <dgm:cxn modelId="{39897F53-5069-4D08-B18A-8AF83688A5DE}" srcId="{20CD4BCF-F91D-4A82-871A-D10EB77DA099}" destId="{0F8379A9-2881-4474-BC46-090688427A66}" srcOrd="2" destOrd="0" parTransId="{C2FB30F5-1336-4881-BFD7-940D8955960F}" sibTransId="{C6682FBF-5BDF-46D3-82C7-53965D8F7982}"/>
    <dgm:cxn modelId="{88792D80-3F8C-48C4-B8DB-824212DD83A2}" type="presOf" srcId="{FC7A10CE-7334-4C3B-B76D-237B99F93338}" destId="{DFD508DD-0E84-46A6-B534-99A41611578C}" srcOrd="0" destOrd="0" presId="urn:microsoft.com/office/officeart/2016/7/layout/LinearArrowProcessNumbered"/>
    <dgm:cxn modelId="{F2609380-6313-46AB-AF6F-28AF37F21D89}" srcId="{20CD4BCF-F91D-4A82-871A-D10EB77DA099}" destId="{2B08D851-E454-493A-B448-EBCADBF49A66}" srcOrd="0" destOrd="0" parTransId="{DDBF2627-3277-4294-B91F-DC022DB323E4}" sibTransId="{B2D3898B-66AF-4C5F-88A5-79D3E935CF9D}"/>
    <dgm:cxn modelId="{7DC65B8D-659A-41C8-AA8A-3D42CF700CD4}" srcId="{20CD4BCF-F91D-4A82-871A-D10EB77DA099}" destId="{C22FF800-B2EE-4065-B695-BB7FC2074AA0}" srcOrd="1" destOrd="0" parTransId="{818221FE-94DD-4621-9548-BE6237DE98E0}" sibTransId="{9336EA5E-2E84-403A-B614-7601240121E4}"/>
    <dgm:cxn modelId="{9921A196-12E7-4A1E-9F84-21AEC16D3F29}" type="presOf" srcId="{9336EA5E-2E84-403A-B614-7601240121E4}" destId="{1DE1EAF7-592D-4DC2-8118-722ED859B8C7}" srcOrd="0" destOrd="0" presId="urn:microsoft.com/office/officeart/2016/7/layout/LinearArrowProcessNumbered"/>
    <dgm:cxn modelId="{A29733AA-06E6-4436-9A44-BF6E3CCD81BF}" type="presOf" srcId="{92BFF301-D148-4038-B433-9409B92AF7A5}" destId="{966A779B-AB0C-45B6-B04B-2671DAEBDD37}" srcOrd="0" destOrd="0" presId="urn:microsoft.com/office/officeart/2016/7/layout/LinearArrowProcessNumbered"/>
    <dgm:cxn modelId="{6F0004B7-FD11-42CE-93C1-94602485248C}" type="presOf" srcId="{B85233C5-EF2F-49F2-906F-390FE8E6CD9C}" destId="{9A2B655B-46F3-4146-9A12-2908C484A885}" srcOrd="0" destOrd="0" presId="urn:microsoft.com/office/officeart/2016/7/layout/LinearArrowProcessNumbered"/>
    <dgm:cxn modelId="{142F5BDE-E162-4731-A5BF-3CA082A1D8F2}" srcId="{20CD4BCF-F91D-4A82-871A-D10EB77DA099}" destId="{92BFF301-D148-4038-B433-9409B92AF7A5}" srcOrd="3" destOrd="0" parTransId="{C78FD033-334D-4A41-8215-4214A3F75953}" sibTransId="{D2F9CAC5-B0E4-4DD5-A21A-EC10EAD3C131}"/>
    <dgm:cxn modelId="{5A3B3EEC-515D-482D-9A1E-D7581CA3F1ED}" srcId="{20CD4BCF-F91D-4A82-871A-D10EB77DA099}" destId="{B85233C5-EF2F-49F2-906F-390FE8E6CD9C}" srcOrd="4" destOrd="0" parTransId="{02648F70-647E-4B37-BEDE-0DEACB9BD673}" sibTransId="{FC7A10CE-7334-4C3B-B76D-237B99F93338}"/>
    <dgm:cxn modelId="{BB182304-CFC5-4550-A041-11EC895BDA5E}" type="presParOf" srcId="{14EB1B46-47A7-4625-9B71-9845015899AA}" destId="{694B2401-9DC0-4C33-AB43-9873E4E738A4}" srcOrd="0" destOrd="0" presId="urn:microsoft.com/office/officeart/2016/7/layout/LinearArrowProcessNumbered"/>
    <dgm:cxn modelId="{2E2E10F9-18E2-4E68-A899-AC004ADF4C89}" type="presParOf" srcId="{694B2401-9DC0-4C33-AB43-9873E4E738A4}" destId="{48B10C2C-BE5A-4D67-8233-DBB16F81F0F3}" srcOrd="0" destOrd="0" presId="urn:microsoft.com/office/officeart/2016/7/layout/LinearArrowProcessNumbered"/>
    <dgm:cxn modelId="{5D1D1C71-B99E-4E64-9BC5-DCA1A08129D6}" type="presParOf" srcId="{694B2401-9DC0-4C33-AB43-9873E4E738A4}" destId="{40CC1B81-1DF0-492F-B44F-8C7C22EEADE8}" srcOrd="1" destOrd="0" presId="urn:microsoft.com/office/officeart/2016/7/layout/LinearArrowProcessNumbered"/>
    <dgm:cxn modelId="{F0339A18-7F74-4369-AB57-BA99B1EBF3B4}" type="presParOf" srcId="{40CC1B81-1DF0-492F-B44F-8C7C22EEADE8}" destId="{F31434BC-AADA-46D3-AFF2-7454E573D695}" srcOrd="0" destOrd="0" presId="urn:microsoft.com/office/officeart/2016/7/layout/LinearArrowProcessNumbered"/>
    <dgm:cxn modelId="{347583A9-B869-4731-B861-D7D41D658E34}" type="presParOf" srcId="{40CC1B81-1DF0-492F-B44F-8C7C22EEADE8}" destId="{1D09F7FD-0DB5-4791-A71B-952C441B502E}" srcOrd="1" destOrd="0" presId="urn:microsoft.com/office/officeart/2016/7/layout/LinearArrowProcessNumbered"/>
    <dgm:cxn modelId="{C2D823A3-1000-42FA-9FD7-C69159FB0B40}" type="presParOf" srcId="{40CC1B81-1DF0-492F-B44F-8C7C22EEADE8}" destId="{92D0C420-ECB3-4FCB-BF46-240465AC63B8}" srcOrd="2" destOrd="0" presId="urn:microsoft.com/office/officeart/2016/7/layout/LinearArrowProcessNumbered"/>
    <dgm:cxn modelId="{3103DE43-5A04-4DD8-9AE2-D570326AB016}" type="presParOf" srcId="{40CC1B81-1DF0-492F-B44F-8C7C22EEADE8}" destId="{0C0DA927-2C79-4DEE-A17F-356C83591F10}" srcOrd="3" destOrd="0" presId="urn:microsoft.com/office/officeart/2016/7/layout/LinearArrowProcessNumbered"/>
    <dgm:cxn modelId="{A245C557-709A-4685-AB51-94BD00025BBD}" type="presParOf" srcId="{694B2401-9DC0-4C33-AB43-9873E4E738A4}" destId="{5577D03D-6A82-46AB-8C97-52ED92AFA910}" srcOrd="2" destOrd="0" presId="urn:microsoft.com/office/officeart/2016/7/layout/LinearArrowProcessNumbered"/>
    <dgm:cxn modelId="{4D68327C-A7E6-430D-8461-DF0200F352FD}" type="presParOf" srcId="{14EB1B46-47A7-4625-9B71-9845015899AA}" destId="{6A008C47-43CC-49D8-9246-1FC91474E16E}" srcOrd="1" destOrd="0" presId="urn:microsoft.com/office/officeart/2016/7/layout/LinearArrowProcessNumbered"/>
    <dgm:cxn modelId="{B31C0AC3-4244-4FEA-96A5-00C424F7A6BD}" type="presParOf" srcId="{14EB1B46-47A7-4625-9B71-9845015899AA}" destId="{5020BDC6-C30A-40F2-8B68-39E30BEFD116}" srcOrd="2" destOrd="0" presId="urn:microsoft.com/office/officeart/2016/7/layout/LinearArrowProcessNumbered"/>
    <dgm:cxn modelId="{58DA56F8-C425-4EEC-A43B-9484A06D18FA}" type="presParOf" srcId="{5020BDC6-C30A-40F2-8B68-39E30BEFD116}" destId="{69DEC2CD-523F-4FA8-9048-5BCD29A6FD98}" srcOrd="0" destOrd="0" presId="urn:microsoft.com/office/officeart/2016/7/layout/LinearArrowProcessNumbered"/>
    <dgm:cxn modelId="{1EDAADD1-5E73-407E-9622-9EC82E53C05C}" type="presParOf" srcId="{5020BDC6-C30A-40F2-8B68-39E30BEFD116}" destId="{9FC6CB04-B3E5-4826-9791-7E3A141F490F}" srcOrd="1" destOrd="0" presId="urn:microsoft.com/office/officeart/2016/7/layout/LinearArrowProcessNumbered"/>
    <dgm:cxn modelId="{4BD6D07D-86D2-4805-ABAB-BF1C20532394}" type="presParOf" srcId="{9FC6CB04-B3E5-4826-9791-7E3A141F490F}" destId="{F8C5D812-06FF-45D7-88AF-4BEF6AA45EE5}" srcOrd="0" destOrd="0" presId="urn:microsoft.com/office/officeart/2016/7/layout/LinearArrowProcessNumbered"/>
    <dgm:cxn modelId="{5606870B-834B-4652-BCFF-5091AEFC99B6}" type="presParOf" srcId="{9FC6CB04-B3E5-4826-9791-7E3A141F490F}" destId="{197523E2-A25F-4B18-ABFA-E18033031541}" srcOrd="1" destOrd="0" presId="urn:microsoft.com/office/officeart/2016/7/layout/LinearArrowProcessNumbered"/>
    <dgm:cxn modelId="{BC2521B3-DFAB-4EAC-BF1C-E92462A28DC7}" type="presParOf" srcId="{9FC6CB04-B3E5-4826-9791-7E3A141F490F}" destId="{1DE1EAF7-592D-4DC2-8118-722ED859B8C7}" srcOrd="2" destOrd="0" presId="urn:microsoft.com/office/officeart/2016/7/layout/LinearArrowProcessNumbered"/>
    <dgm:cxn modelId="{0DB556B4-F512-47FE-A6D3-0F31617C038A}" type="presParOf" srcId="{9FC6CB04-B3E5-4826-9791-7E3A141F490F}" destId="{D1786A21-6BB5-4778-B299-FE9C4E977B15}" srcOrd="3" destOrd="0" presId="urn:microsoft.com/office/officeart/2016/7/layout/LinearArrowProcessNumbered"/>
    <dgm:cxn modelId="{18688009-CC58-4725-8B64-B1535D399E0D}" type="presParOf" srcId="{5020BDC6-C30A-40F2-8B68-39E30BEFD116}" destId="{71FE3C32-6DE4-4CBB-8892-533508BDC94D}" srcOrd="2" destOrd="0" presId="urn:microsoft.com/office/officeart/2016/7/layout/LinearArrowProcessNumbered"/>
    <dgm:cxn modelId="{3A660792-C655-4FA7-A74C-380BFBFB2E69}" type="presParOf" srcId="{14EB1B46-47A7-4625-9B71-9845015899AA}" destId="{1EE59A25-3CBA-4E76-BD41-5605A332495D}" srcOrd="3" destOrd="0" presId="urn:microsoft.com/office/officeart/2016/7/layout/LinearArrowProcessNumbered"/>
    <dgm:cxn modelId="{BAF00BC7-0DCD-4A48-B5C9-170B0874B82B}" type="presParOf" srcId="{14EB1B46-47A7-4625-9B71-9845015899AA}" destId="{3C442568-9AA5-4E2A-B6B1-B6249AC37242}" srcOrd="4" destOrd="0" presId="urn:microsoft.com/office/officeart/2016/7/layout/LinearArrowProcessNumbered"/>
    <dgm:cxn modelId="{BF294272-4208-410F-963B-28DD915AB8DE}" type="presParOf" srcId="{3C442568-9AA5-4E2A-B6B1-B6249AC37242}" destId="{FD496485-412D-49F1-AA82-D33F288121DD}" srcOrd="0" destOrd="0" presId="urn:microsoft.com/office/officeart/2016/7/layout/LinearArrowProcessNumbered"/>
    <dgm:cxn modelId="{FE49788A-8E29-4735-B50F-706753C54149}" type="presParOf" srcId="{3C442568-9AA5-4E2A-B6B1-B6249AC37242}" destId="{F7EF03F9-2780-4451-9F66-C0EBE7F06937}" srcOrd="1" destOrd="0" presId="urn:microsoft.com/office/officeart/2016/7/layout/LinearArrowProcessNumbered"/>
    <dgm:cxn modelId="{2629D00A-EC63-4BCD-9DE5-5DBFA2DAB335}" type="presParOf" srcId="{F7EF03F9-2780-4451-9F66-C0EBE7F06937}" destId="{4B353D0D-F7F2-492B-9B19-E8DC7F8F8078}" srcOrd="0" destOrd="0" presId="urn:microsoft.com/office/officeart/2016/7/layout/LinearArrowProcessNumbered"/>
    <dgm:cxn modelId="{3F5869EF-BF5D-4F59-9232-DACA2A7E5D95}" type="presParOf" srcId="{F7EF03F9-2780-4451-9F66-C0EBE7F06937}" destId="{735A0805-4E77-4861-9E30-3F02766A6053}" srcOrd="1" destOrd="0" presId="urn:microsoft.com/office/officeart/2016/7/layout/LinearArrowProcessNumbered"/>
    <dgm:cxn modelId="{39C76788-3B7D-47ED-87C1-701A10126473}" type="presParOf" srcId="{F7EF03F9-2780-4451-9F66-C0EBE7F06937}" destId="{84C250AC-65C6-49AF-824F-DDF783F718B6}" srcOrd="2" destOrd="0" presId="urn:microsoft.com/office/officeart/2016/7/layout/LinearArrowProcessNumbered"/>
    <dgm:cxn modelId="{257193E0-383A-4FE4-A66D-9191705C38D8}" type="presParOf" srcId="{F7EF03F9-2780-4451-9F66-C0EBE7F06937}" destId="{24069597-9FC4-4DFE-944D-CA09C382E17D}" srcOrd="3" destOrd="0" presId="urn:microsoft.com/office/officeart/2016/7/layout/LinearArrowProcessNumbered"/>
    <dgm:cxn modelId="{2D9B1C04-3613-44C9-9FDC-C485CFF24836}" type="presParOf" srcId="{3C442568-9AA5-4E2A-B6B1-B6249AC37242}" destId="{928F2BB6-B828-461A-B920-BABA7912AFE2}" srcOrd="2" destOrd="0" presId="urn:microsoft.com/office/officeart/2016/7/layout/LinearArrowProcessNumbered"/>
    <dgm:cxn modelId="{9AF62E95-A73C-4547-8788-3F855259B700}" type="presParOf" srcId="{14EB1B46-47A7-4625-9B71-9845015899AA}" destId="{FFF3BCB3-0838-4B53-990F-F4116037B80A}" srcOrd="5" destOrd="0" presId="urn:microsoft.com/office/officeart/2016/7/layout/LinearArrowProcessNumbered"/>
    <dgm:cxn modelId="{95333E95-F68A-4EC5-A4A9-E11B756C9182}" type="presParOf" srcId="{14EB1B46-47A7-4625-9B71-9845015899AA}" destId="{A3DB2EC8-9477-445E-9385-D41692C829AA}" srcOrd="6" destOrd="0" presId="urn:microsoft.com/office/officeart/2016/7/layout/LinearArrowProcessNumbered"/>
    <dgm:cxn modelId="{8CA72B51-42C9-4529-8BEE-28D612932E09}" type="presParOf" srcId="{A3DB2EC8-9477-445E-9385-D41692C829AA}" destId="{91B836EC-C99D-4E9B-B13D-EB7608809A4E}" srcOrd="0" destOrd="0" presId="urn:microsoft.com/office/officeart/2016/7/layout/LinearArrowProcessNumbered"/>
    <dgm:cxn modelId="{E11B596D-129C-4744-9621-F67332B059B1}" type="presParOf" srcId="{A3DB2EC8-9477-445E-9385-D41692C829AA}" destId="{C3A29F7E-2BB6-4DC9-A390-8939D39B6CF4}" srcOrd="1" destOrd="0" presId="urn:microsoft.com/office/officeart/2016/7/layout/LinearArrowProcessNumbered"/>
    <dgm:cxn modelId="{5E0D55AF-C75A-40A7-9AB6-C13A3F612CC1}" type="presParOf" srcId="{C3A29F7E-2BB6-4DC9-A390-8939D39B6CF4}" destId="{73B126A8-F4A9-49AE-A6F7-4C70C8445A45}" srcOrd="0" destOrd="0" presId="urn:microsoft.com/office/officeart/2016/7/layout/LinearArrowProcessNumbered"/>
    <dgm:cxn modelId="{99393B72-8A8D-445D-AD30-A3825C23CC27}" type="presParOf" srcId="{C3A29F7E-2BB6-4DC9-A390-8939D39B6CF4}" destId="{2F7BF790-C876-4868-AEB8-6681FEAC6D4D}" srcOrd="1" destOrd="0" presId="urn:microsoft.com/office/officeart/2016/7/layout/LinearArrowProcessNumbered"/>
    <dgm:cxn modelId="{E3993B1E-D950-4FCC-B9D9-CF1E8797091F}" type="presParOf" srcId="{C3A29F7E-2BB6-4DC9-A390-8939D39B6CF4}" destId="{73FE7C90-2E7B-4395-9078-4A5D3B9A3C62}" srcOrd="2" destOrd="0" presId="urn:microsoft.com/office/officeart/2016/7/layout/LinearArrowProcessNumbered"/>
    <dgm:cxn modelId="{E4E1EDF7-2B7E-402C-B454-A8186984F6AB}" type="presParOf" srcId="{C3A29F7E-2BB6-4DC9-A390-8939D39B6CF4}" destId="{FE6857B6-F69F-4B9A-96B8-3491093E5BDA}" srcOrd="3" destOrd="0" presId="urn:microsoft.com/office/officeart/2016/7/layout/LinearArrowProcessNumbered"/>
    <dgm:cxn modelId="{DC143B17-2F42-4130-9EAD-0EFA3B2C46B8}" type="presParOf" srcId="{A3DB2EC8-9477-445E-9385-D41692C829AA}" destId="{966A779B-AB0C-45B6-B04B-2671DAEBDD37}" srcOrd="2" destOrd="0" presId="urn:microsoft.com/office/officeart/2016/7/layout/LinearArrowProcessNumbered"/>
    <dgm:cxn modelId="{91E6ED01-0136-4958-A483-4CDB00868BD9}" type="presParOf" srcId="{14EB1B46-47A7-4625-9B71-9845015899AA}" destId="{F4CF0DDA-6902-4B34-AD5D-955F881FD034}" srcOrd="7" destOrd="0" presId="urn:microsoft.com/office/officeart/2016/7/layout/LinearArrowProcessNumbered"/>
    <dgm:cxn modelId="{63658DE9-02B9-4463-A2BF-F40A405CD4CD}" type="presParOf" srcId="{14EB1B46-47A7-4625-9B71-9845015899AA}" destId="{2C55FBCD-DF44-47FA-8E66-E9E4852B79F7}" srcOrd="8" destOrd="0" presId="urn:microsoft.com/office/officeart/2016/7/layout/LinearArrowProcessNumbered"/>
    <dgm:cxn modelId="{DDA71D67-E77C-4E82-BB46-7485E2E57FCD}" type="presParOf" srcId="{2C55FBCD-DF44-47FA-8E66-E9E4852B79F7}" destId="{FDBDB2D2-FCC0-4408-85F2-E680923F611F}" srcOrd="0" destOrd="0" presId="urn:microsoft.com/office/officeart/2016/7/layout/LinearArrowProcessNumbered"/>
    <dgm:cxn modelId="{09B8BE53-2557-4441-9C59-23287F6047DC}" type="presParOf" srcId="{2C55FBCD-DF44-47FA-8E66-E9E4852B79F7}" destId="{D6BBD5E4-CD4F-4EAE-BAAD-961B2A294C49}" srcOrd="1" destOrd="0" presId="urn:microsoft.com/office/officeart/2016/7/layout/LinearArrowProcessNumbered"/>
    <dgm:cxn modelId="{A4456251-DBF6-40B0-848E-EA5F2C238048}" type="presParOf" srcId="{D6BBD5E4-CD4F-4EAE-BAAD-961B2A294C49}" destId="{1DAD79D6-252A-4761-8B76-4A351979EF59}" srcOrd="0" destOrd="0" presId="urn:microsoft.com/office/officeart/2016/7/layout/LinearArrowProcessNumbered"/>
    <dgm:cxn modelId="{E55E5391-DE25-4D04-B847-9161A6377E23}" type="presParOf" srcId="{D6BBD5E4-CD4F-4EAE-BAAD-961B2A294C49}" destId="{8350174B-5FDD-44EC-B8E2-17BABDE80B6F}" srcOrd="1" destOrd="0" presId="urn:microsoft.com/office/officeart/2016/7/layout/LinearArrowProcessNumbered"/>
    <dgm:cxn modelId="{161962C1-D8BC-496D-8ADC-304CCF0A15F1}" type="presParOf" srcId="{D6BBD5E4-CD4F-4EAE-BAAD-961B2A294C49}" destId="{DFD508DD-0E84-46A6-B534-99A41611578C}" srcOrd="2" destOrd="0" presId="urn:microsoft.com/office/officeart/2016/7/layout/LinearArrowProcessNumbered"/>
    <dgm:cxn modelId="{DE954C9F-0313-4E4E-A818-8098E3CBE01B}" type="presParOf" srcId="{D6BBD5E4-CD4F-4EAE-BAAD-961B2A294C49}" destId="{C0075306-E468-4956-AAD5-39A49ADE4BD2}" srcOrd="3" destOrd="0" presId="urn:microsoft.com/office/officeart/2016/7/layout/LinearArrowProcessNumbered"/>
    <dgm:cxn modelId="{7A61A423-B22D-4E1B-9EAE-49CD99166FA6}" type="presParOf" srcId="{2C55FBCD-DF44-47FA-8E66-E9E4852B79F7}" destId="{9A2B655B-46F3-4146-9A12-2908C484A885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273BF4-A9F6-43D3-9B0A-4C47E2D816E8}">
      <dsp:nvSpPr>
        <dsp:cNvPr id="0" name=""/>
        <dsp:cNvSpPr/>
      </dsp:nvSpPr>
      <dsp:spPr>
        <a:xfrm>
          <a:off x="941472" y="788013"/>
          <a:ext cx="1158401" cy="115840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CD67D-6797-4796-BDEE-338BB3CB4311}">
      <dsp:nvSpPr>
        <dsp:cNvPr id="0" name=""/>
        <dsp:cNvSpPr/>
      </dsp:nvSpPr>
      <dsp:spPr>
        <a:xfrm>
          <a:off x="233560" y="2278066"/>
          <a:ext cx="257422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/>
            <a:t>SALES</a:t>
          </a:r>
          <a:r>
            <a:rPr lang="fr-FR" sz="1200" kern="1200"/>
            <a:t> : Ticketing, PR, Activations, Rights, Sponsorship, Negociation, Merchandising, Licencing, CRM (FRM), Place Management…</a:t>
          </a:r>
          <a:endParaRPr lang="en-US" sz="1200" kern="1200"/>
        </a:p>
      </dsp:txBody>
      <dsp:txXfrm>
        <a:off x="233560" y="2278066"/>
        <a:ext cx="2574225" cy="720000"/>
      </dsp:txXfrm>
    </dsp:sp>
    <dsp:sp modelId="{3046A008-7246-4428-AC3E-E9E5922C92E7}">
      <dsp:nvSpPr>
        <dsp:cNvPr id="0" name=""/>
        <dsp:cNvSpPr/>
      </dsp:nvSpPr>
      <dsp:spPr>
        <a:xfrm>
          <a:off x="4449999" y="788013"/>
          <a:ext cx="1158401" cy="115840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4F4079-4A38-413F-8A1F-733C1F756764}">
      <dsp:nvSpPr>
        <dsp:cNvPr id="0" name=""/>
        <dsp:cNvSpPr/>
      </dsp:nvSpPr>
      <dsp:spPr>
        <a:xfrm>
          <a:off x="3258274" y="2278066"/>
          <a:ext cx="35418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/>
            <a:t>COMMUNICATON</a:t>
          </a:r>
          <a:r>
            <a:rPr lang="fr-FR" sz="1200" kern="1200" dirty="0"/>
            <a:t> : </a:t>
          </a:r>
          <a:r>
            <a:rPr lang="fr-FR" sz="1200" kern="1200" dirty="0" err="1"/>
            <a:t>Branding</a:t>
          </a:r>
          <a:r>
            <a:rPr lang="fr-FR" sz="1200" kern="1200" dirty="0"/>
            <a:t>, Digital, </a:t>
          </a:r>
          <a:r>
            <a:rPr lang="fr-FR" sz="1200" kern="1200" dirty="0" err="1"/>
            <a:t>Medias</a:t>
          </a:r>
          <a:r>
            <a:rPr lang="fr-FR" sz="1200" kern="1200" dirty="0"/>
            <a:t>, PR</a:t>
          </a:r>
          <a:endParaRPr lang="en-US" sz="1200" kern="1200" dirty="0"/>
        </a:p>
      </dsp:txBody>
      <dsp:txXfrm>
        <a:off x="3258274" y="2278066"/>
        <a:ext cx="3541850" cy="720000"/>
      </dsp:txXfrm>
    </dsp:sp>
    <dsp:sp modelId="{8C852AB7-1458-44C5-9624-4466204C1BA5}">
      <dsp:nvSpPr>
        <dsp:cNvPr id="0" name=""/>
        <dsp:cNvSpPr/>
      </dsp:nvSpPr>
      <dsp:spPr>
        <a:xfrm>
          <a:off x="7958526" y="788013"/>
          <a:ext cx="1158401" cy="115840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4E74D9-E701-44D0-B343-EFFFCAFFD27C}">
      <dsp:nvSpPr>
        <dsp:cNvPr id="0" name=""/>
        <dsp:cNvSpPr/>
      </dsp:nvSpPr>
      <dsp:spPr>
        <a:xfrm>
          <a:off x="7250614" y="2278066"/>
          <a:ext cx="257422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/>
            <a:t>EVENT MANAGEMENT</a:t>
          </a:r>
          <a:r>
            <a:rPr lang="fr-FR" sz="1200" kern="1200"/>
            <a:t> : Coordination, Project management, Suppliers management, Recruitment, Human organisation…</a:t>
          </a:r>
          <a:endParaRPr lang="en-US" sz="1200" kern="1200"/>
        </a:p>
      </dsp:txBody>
      <dsp:txXfrm>
        <a:off x="7250614" y="2278066"/>
        <a:ext cx="2574225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1434BC-AADA-46D3-AFF2-7454E573D695}">
      <dsp:nvSpPr>
        <dsp:cNvPr id="0" name=""/>
        <dsp:cNvSpPr/>
      </dsp:nvSpPr>
      <dsp:spPr>
        <a:xfrm>
          <a:off x="1012924" y="817041"/>
          <a:ext cx="809351" cy="7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09F7FD-0DB5-4791-A71B-952C441B502E}">
      <dsp:nvSpPr>
        <dsp:cNvPr id="0" name=""/>
        <dsp:cNvSpPr/>
      </dsp:nvSpPr>
      <dsp:spPr>
        <a:xfrm>
          <a:off x="1870836" y="749092"/>
          <a:ext cx="93075" cy="174819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-132703"/>
            <a:satOff val="280"/>
            <a:lumOff val="29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132703"/>
              <a:satOff val="280"/>
              <a:lumOff val="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D0C420-ECB3-4FCB-BF46-240465AC63B8}">
      <dsp:nvSpPr>
        <dsp:cNvPr id="0" name=""/>
        <dsp:cNvSpPr/>
      </dsp:nvSpPr>
      <dsp:spPr>
        <a:xfrm>
          <a:off x="508944" y="414266"/>
          <a:ext cx="805621" cy="80562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63" tIns="31263" rIns="31263" bIns="31263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1</a:t>
          </a:r>
        </a:p>
      </dsp:txBody>
      <dsp:txXfrm>
        <a:off x="626924" y="532246"/>
        <a:ext cx="569661" cy="569661"/>
      </dsp:txXfrm>
    </dsp:sp>
    <dsp:sp modelId="{5577D03D-6A82-46AB-8C97-52ED92AFA910}">
      <dsp:nvSpPr>
        <dsp:cNvPr id="0" name=""/>
        <dsp:cNvSpPr/>
      </dsp:nvSpPr>
      <dsp:spPr>
        <a:xfrm>
          <a:off x="1235" y="1385488"/>
          <a:ext cx="1821040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-265406"/>
            <a:satOff val="560"/>
            <a:lumOff val="58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265406"/>
              <a:satOff val="560"/>
              <a:lumOff val="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646" tIns="165100" rIns="143646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/>
            <a:t>Sport Business Markets and Case Studies</a:t>
          </a:r>
          <a:endParaRPr lang="en-US" sz="1100" kern="1200"/>
        </a:p>
      </dsp:txBody>
      <dsp:txXfrm>
        <a:off x="1235" y="1749696"/>
        <a:ext cx="1821040" cy="1601392"/>
      </dsp:txXfrm>
    </dsp:sp>
    <dsp:sp modelId="{F8C5D812-06FF-45D7-88AF-4BEF6AA45EE5}">
      <dsp:nvSpPr>
        <dsp:cNvPr id="0" name=""/>
        <dsp:cNvSpPr/>
      </dsp:nvSpPr>
      <dsp:spPr>
        <a:xfrm>
          <a:off x="2024613" y="817041"/>
          <a:ext cx="1821040" cy="71"/>
        </a:xfrm>
        <a:prstGeom prst="rect">
          <a:avLst/>
        </a:prstGeom>
        <a:solidFill>
          <a:schemeClr val="accent2">
            <a:tint val="40000"/>
            <a:alpha val="90000"/>
            <a:hueOff val="-398109"/>
            <a:satOff val="840"/>
            <a:lumOff val="87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398109"/>
              <a:satOff val="840"/>
              <a:lumOff val="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7523E2-A25F-4B18-ABFA-E18033031541}">
      <dsp:nvSpPr>
        <dsp:cNvPr id="0" name=""/>
        <dsp:cNvSpPr/>
      </dsp:nvSpPr>
      <dsp:spPr>
        <a:xfrm>
          <a:off x="3894215" y="749092"/>
          <a:ext cx="93075" cy="174819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-530812"/>
            <a:satOff val="1121"/>
            <a:lumOff val="115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530812"/>
              <a:satOff val="1121"/>
              <a:lumOff val="1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E1EAF7-592D-4DC2-8118-722ED859B8C7}">
      <dsp:nvSpPr>
        <dsp:cNvPr id="0" name=""/>
        <dsp:cNvSpPr/>
      </dsp:nvSpPr>
      <dsp:spPr>
        <a:xfrm>
          <a:off x="2532323" y="414266"/>
          <a:ext cx="805621" cy="805621"/>
        </a:xfrm>
        <a:prstGeom prst="ellipse">
          <a:avLst/>
        </a:prstGeom>
        <a:solidFill>
          <a:schemeClr val="accent2">
            <a:hueOff val="-332956"/>
            <a:satOff val="-147"/>
            <a:lumOff val="392"/>
            <a:alphaOff val="0"/>
          </a:schemeClr>
        </a:solidFill>
        <a:ln w="15875" cap="flat" cmpd="sng" algn="ctr">
          <a:solidFill>
            <a:schemeClr val="accent2">
              <a:hueOff val="-332956"/>
              <a:satOff val="-147"/>
              <a:lumOff val="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63" tIns="31263" rIns="31263" bIns="31263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2</a:t>
          </a:r>
        </a:p>
      </dsp:txBody>
      <dsp:txXfrm>
        <a:off x="2650303" y="532246"/>
        <a:ext cx="569661" cy="569661"/>
      </dsp:txXfrm>
    </dsp:sp>
    <dsp:sp modelId="{71FE3C32-6DE4-4CBB-8892-533508BDC94D}">
      <dsp:nvSpPr>
        <dsp:cNvPr id="0" name=""/>
        <dsp:cNvSpPr/>
      </dsp:nvSpPr>
      <dsp:spPr>
        <a:xfrm>
          <a:off x="2024613" y="1385488"/>
          <a:ext cx="1821040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-663514"/>
            <a:satOff val="1401"/>
            <a:lumOff val="144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663514"/>
              <a:satOff val="1401"/>
              <a:lumOff val="1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646" tIns="165100" rIns="143646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 dirty="0" err="1"/>
            <a:t>Sponsorship</a:t>
          </a:r>
          <a:r>
            <a:rPr lang="fr-FR" sz="1100" b="1" kern="1200" dirty="0"/>
            <a:t> Activation 1.0 </a:t>
          </a:r>
          <a:endParaRPr lang="en-US" sz="1100" kern="1200" dirty="0"/>
        </a:p>
      </dsp:txBody>
      <dsp:txXfrm>
        <a:off x="2024613" y="1749696"/>
        <a:ext cx="1821040" cy="1601392"/>
      </dsp:txXfrm>
    </dsp:sp>
    <dsp:sp modelId="{4B353D0D-F7F2-492B-9B19-E8DC7F8F8078}">
      <dsp:nvSpPr>
        <dsp:cNvPr id="0" name=""/>
        <dsp:cNvSpPr/>
      </dsp:nvSpPr>
      <dsp:spPr>
        <a:xfrm>
          <a:off x="4047991" y="817041"/>
          <a:ext cx="1821040" cy="72"/>
        </a:xfrm>
        <a:prstGeom prst="rect">
          <a:avLst/>
        </a:prstGeom>
        <a:solidFill>
          <a:schemeClr val="accent2">
            <a:tint val="40000"/>
            <a:alpha val="90000"/>
            <a:hueOff val="-796217"/>
            <a:satOff val="1681"/>
            <a:lumOff val="173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796217"/>
              <a:satOff val="1681"/>
              <a:lumOff val="1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5A0805-4E77-4861-9E30-3F02766A6053}">
      <dsp:nvSpPr>
        <dsp:cNvPr id="0" name=""/>
        <dsp:cNvSpPr/>
      </dsp:nvSpPr>
      <dsp:spPr>
        <a:xfrm>
          <a:off x="5917593" y="749091"/>
          <a:ext cx="93075" cy="174819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-928920"/>
            <a:satOff val="1961"/>
            <a:lumOff val="202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928920"/>
              <a:satOff val="1961"/>
              <a:lumOff val="2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C250AC-65C6-49AF-824F-DDF783F718B6}">
      <dsp:nvSpPr>
        <dsp:cNvPr id="0" name=""/>
        <dsp:cNvSpPr/>
      </dsp:nvSpPr>
      <dsp:spPr>
        <a:xfrm>
          <a:off x="4555701" y="414266"/>
          <a:ext cx="805621" cy="805621"/>
        </a:xfrm>
        <a:prstGeom prst="ellipse">
          <a:avLst/>
        </a:prstGeom>
        <a:solidFill>
          <a:schemeClr val="accent2">
            <a:hueOff val="-665912"/>
            <a:satOff val="-293"/>
            <a:lumOff val="784"/>
            <a:alphaOff val="0"/>
          </a:schemeClr>
        </a:solidFill>
        <a:ln w="15875" cap="flat" cmpd="sng" algn="ctr">
          <a:solidFill>
            <a:schemeClr val="accent2">
              <a:hueOff val="-665912"/>
              <a:satOff val="-293"/>
              <a:lumOff val="7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63" tIns="31263" rIns="31263" bIns="31263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3</a:t>
          </a:r>
        </a:p>
      </dsp:txBody>
      <dsp:txXfrm>
        <a:off x="4673681" y="532246"/>
        <a:ext cx="569661" cy="569661"/>
      </dsp:txXfrm>
    </dsp:sp>
    <dsp:sp modelId="{928F2BB6-B828-461A-B920-BABA7912AFE2}">
      <dsp:nvSpPr>
        <dsp:cNvPr id="0" name=""/>
        <dsp:cNvSpPr/>
      </dsp:nvSpPr>
      <dsp:spPr>
        <a:xfrm>
          <a:off x="4047991" y="1385488"/>
          <a:ext cx="1821040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-1061623"/>
            <a:satOff val="2241"/>
            <a:lumOff val="231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1061623"/>
              <a:satOff val="2241"/>
              <a:lumOff val="2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646" tIns="165100" rIns="143646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 dirty="0" err="1"/>
            <a:t>Sponsorship</a:t>
          </a:r>
          <a:r>
            <a:rPr lang="fr-FR" sz="1100" b="1" kern="1200" dirty="0"/>
            <a:t> Activation 2.0</a:t>
          </a:r>
          <a:endParaRPr lang="en-US" sz="1100" kern="1200" dirty="0"/>
        </a:p>
      </dsp:txBody>
      <dsp:txXfrm>
        <a:off x="4047991" y="1749696"/>
        <a:ext cx="1821040" cy="1601392"/>
      </dsp:txXfrm>
    </dsp:sp>
    <dsp:sp modelId="{73B126A8-F4A9-49AE-A6F7-4C70C8445A45}">
      <dsp:nvSpPr>
        <dsp:cNvPr id="0" name=""/>
        <dsp:cNvSpPr/>
      </dsp:nvSpPr>
      <dsp:spPr>
        <a:xfrm>
          <a:off x="6071370" y="817041"/>
          <a:ext cx="1821040" cy="72"/>
        </a:xfrm>
        <a:prstGeom prst="rect">
          <a:avLst/>
        </a:prstGeom>
        <a:solidFill>
          <a:schemeClr val="accent2">
            <a:tint val="40000"/>
            <a:alpha val="90000"/>
            <a:hueOff val="-1194326"/>
            <a:satOff val="2521"/>
            <a:lumOff val="26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1194326"/>
              <a:satOff val="2521"/>
              <a:lumOff val="2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7BF790-C876-4868-AEB8-6681FEAC6D4D}">
      <dsp:nvSpPr>
        <dsp:cNvPr id="0" name=""/>
        <dsp:cNvSpPr/>
      </dsp:nvSpPr>
      <dsp:spPr>
        <a:xfrm>
          <a:off x="7940971" y="749091"/>
          <a:ext cx="93075" cy="174819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-1327029"/>
            <a:satOff val="2801"/>
            <a:lumOff val="289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1327029"/>
              <a:satOff val="2801"/>
              <a:lumOff val="2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FE7C90-2E7B-4395-9078-4A5D3B9A3C62}">
      <dsp:nvSpPr>
        <dsp:cNvPr id="0" name=""/>
        <dsp:cNvSpPr/>
      </dsp:nvSpPr>
      <dsp:spPr>
        <a:xfrm>
          <a:off x="6579079" y="414266"/>
          <a:ext cx="805621" cy="805621"/>
        </a:xfrm>
        <a:prstGeom prst="ellipse">
          <a:avLst/>
        </a:prstGeom>
        <a:solidFill>
          <a:schemeClr val="accent2">
            <a:hueOff val="-998868"/>
            <a:satOff val="-440"/>
            <a:lumOff val="1177"/>
            <a:alphaOff val="0"/>
          </a:schemeClr>
        </a:solidFill>
        <a:ln w="15875" cap="flat" cmpd="sng" algn="ctr">
          <a:solidFill>
            <a:schemeClr val="accent2">
              <a:hueOff val="-998868"/>
              <a:satOff val="-440"/>
              <a:lumOff val="1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63" tIns="31263" rIns="31263" bIns="31263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4</a:t>
          </a:r>
        </a:p>
      </dsp:txBody>
      <dsp:txXfrm>
        <a:off x="6697059" y="532246"/>
        <a:ext cx="569661" cy="569661"/>
      </dsp:txXfrm>
    </dsp:sp>
    <dsp:sp modelId="{966A779B-AB0C-45B6-B04B-2671DAEBDD37}">
      <dsp:nvSpPr>
        <dsp:cNvPr id="0" name=""/>
        <dsp:cNvSpPr/>
      </dsp:nvSpPr>
      <dsp:spPr>
        <a:xfrm>
          <a:off x="6071370" y="1385488"/>
          <a:ext cx="1821040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-1459732"/>
            <a:satOff val="3082"/>
            <a:lumOff val="317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1459732"/>
              <a:satOff val="3082"/>
              <a:lumOff val="3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646" tIns="165100" rIns="143646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 dirty="0"/>
            <a:t>Workshop / Coaching : Activation for </a:t>
          </a:r>
          <a:r>
            <a:rPr lang="fr-FR" sz="1100" b="1" kern="1200" dirty="0" err="1"/>
            <a:t>your</a:t>
          </a:r>
          <a:r>
            <a:rPr lang="fr-FR" sz="1100" b="1" kern="1200" dirty="0"/>
            <a:t> exam </a:t>
          </a:r>
          <a:endParaRPr lang="en-US" sz="1100" kern="1200" dirty="0"/>
        </a:p>
      </dsp:txBody>
      <dsp:txXfrm>
        <a:off x="6071370" y="1749696"/>
        <a:ext cx="1821040" cy="1601392"/>
      </dsp:txXfrm>
    </dsp:sp>
    <dsp:sp modelId="{1DAD79D6-252A-4761-8B76-4A351979EF59}">
      <dsp:nvSpPr>
        <dsp:cNvPr id="0" name=""/>
        <dsp:cNvSpPr/>
      </dsp:nvSpPr>
      <dsp:spPr>
        <a:xfrm>
          <a:off x="8094748" y="817041"/>
          <a:ext cx="910520" cy="72"/>
        </a:xfrm>
        <a:prstGeom prst="rect">
          <a:avLst/>
        </a:prstGeom>
        <a:solidFill>
          <a:schemeClr val="accent2">
            <a:tint val="40000"/>
            <a:alpha val="90000"/>
            <a:hueOff val="-1592435"/>
            <a:satOff val="3362"/>
            <a:lumOff val="346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1592435"/>
              <a:satOff val="3362"/>
              <a:lumOff val="3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D508DD-0E84-46A6-B534-99A41611578C}">
      <dsp:nvSpPr>
        <dsp:cNvPr id="0" name=""/>
        <dsp:cNvSpPr/>
      </dsp:nvSpPr>
      <dsp:spPr>
        <a:xfrm>
          <a:off x="8602457" y="414266"/>
          <a:ext cx="805621" cy="805621"/>
        </a:xfrm>
        <a:prstGeom prst="ellipse">
          <a:avLst/>
        </a:prstGeom>
        <a:solidFill>
          <a:schemeClr val="accent2">
            <a:hueOff val="-1331824"/>
            <a:satOff val="-586"/>
            <a:lumOff val="1569"/>
            <a:alphaOff val="0"/>
          </a:schemeClr>
        </a:solidFill>
        <a:ln w="15875" cap="flat" cmpd="sng" algn="ctr">
          <a:solidFill>
            <a:schemeClr val="accent2">
              <a:hueOff val="-1331824"/>
              <a:satOff val="-586"/>
              <a:lumOff val="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63" tIns="31263" rIns="31263" bIns="31263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5</a:t>
          </a:r>
        </a:p>
      </dsp:txBody>
      <dsp:txXfrm>
        <a:off x="8720437" y="532246"/>
        <a:ext cx="569661" cy="569661"/>
      </dsp:txXfrm>
    </dsp:sp>
    <dsp:sp modelId="{9A2B655B-46F3-4146-9A12-2908C484A885}">
      <dsp:nvSpPr>
        <dsp:cNvPr id="0" name=""/>
        <dsp:cNvSpPr/>
      </dsp:nvSpPr>
      <dsp:spPr>
        <a:xfrm>
          <a:off x="8094748" y="1385488"/>
          <a:ext cx="1821040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-1857840"/>
            <a:satOff val="3922"/>
            <a:lumOff val="404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-1857840"/>
              <a:satOff val="3922"/>
              <a:lumOff val="4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646" tIns="165100" rIns="143646" bIns="1651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/>
            <a:t>Group Presentation</a:t>
          </a:r>
          <a:endParaRPr lang="en-US" sz="1100" kern="1200"/>
        </a:p>
      </dsp:txBody>
      <dsp:txXfrm>
        <a:off x="8094748" y="1749696"/>
        <a:ext cx="1821040" cy="16013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03D90E-D1E3-4D4E-8205-EF49870478D1}" type="datetimeFigureOut">
              <a:rPr lang="fr-FR" smtClean="0"/>
              <a:t>14/06/2020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A89713-CB80-43CC-A244-A4B5EDDF60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822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/>
              <a:t>Cliquer ici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359465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/>
              <a:t>Cliquer ici pour modifier le style du titre du masque</a:t>
            </a:r>
          </a:p>
        </p:txBody>
      </p:sp>
      <p:sp>
        <p:nvSpPr>
          <p:cNvPr id="4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897AB-8F0C-4F51-8420-0A4443F3EA62}" type="datetimeFigureOut">
              <a:rPr lang="fr-FR"/>
              <a:pPr>
                <a:defRPr/>
              </a:pPr>
              <a:t>14/06/2020</a:t>
            </a:fld>
            <a:endParaRPr/>
          </a:p>
        </p:txBody>
      </p:sp>
      <p:sp>
        <p:nvSpPr>
          <p:cNvPr id="5" name="Rectangl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90235-FB0F-40A2-AF01-465330CE67F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2618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14/06/2020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6232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14/06/2020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798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14/06/2020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046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14/06/2020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849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14/06/2020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560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14/06/2020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768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14/06/2020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619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EF3B-A037-46D0-B02C-1428F07E9383}" type="datetimeFigureOut">
              <a:rPr lang="en-US" dirty="0"/>
              <a:t>6/14/2020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14/06/2020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6960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14/06/2020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0385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14/06/2020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7928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14/06/2020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9425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14/06/2020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914400"/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914400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895569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14/06/2020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0821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14/06/2020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9982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14/06/2020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2202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14/06/2020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2389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/>
              <a:t>14/06/2020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120B2-7E86-40FA-AEA3-04A57F336B46}" type="slidenum">
              <a:rPr lang="fr-FR" smtClean="0">
                <a:solidFill>
                  <a:prstClr val="black"/>
                </a:solidFill>
              </a:rPr>
              <a:pPr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91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6/14/2020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6/14/2020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6/14/2020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914400"/>
            <a:fld id="{45A725A9-1EC1-4D78-A7D5-C011F068D642}" type="datetimeFigureOut">
              <a:rPr lang="fr-FR" smtClean="0">
                <a:solidFill>
                  <a:prstClr val="black"/>
                </a:solidFill>
              </a:rPr>
              <a:pPr defTabSz="914400"/>
              <a:t>14/06/2020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914400"/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914400"/>
            <a:fld id="{B23120B2-7E86-40FA-AEA3-04A57F336B46}" type="slidenum">
              <a:rPr lang="fr-FR" smtClean="0">
                <a:solidFill>
                  <a:prstClr val="black"/>
                </a:solidFill>
              </a:rPr>
              <a:pPr defTabSz="914400"/>
              <a:t>‹N°›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196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google.fr/url?sa=i&amp;rct=j&amp;q=&amp;esrc=s&amp;source=images&amp;cd=&amp;ved=2ahUKEwjW36KR8s_iAhUrzoUKHZrDBOsQjRx6BAgBEAU&amp;url=https://hiphopwired.com/playlist/budweiser-drops-tear-jerking-tribute-to-dwyane-wade-twitter-in-glorious-shambles/&amp;psig=AOvVaw035twbgkev_FAv2Kj9SZ8Y&amp;ust=1559739911727048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../Mes%20documents/JF/bERCY/Bercy2.ppt" TargetMode="External"/><Relationship Id="rId7" Type="http://schemas.openxmlformats.org/officeDocument/2006/relationships/image" Target="../media/image25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0.png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3" Type="http://schemas.openxmlformats.org/officeDocument/2006/relationships/image" Target="../media/image85.jpg"/><Relationship Id="rId7" Type="http://schemas.openxmlformats.org/officeDocument/2006/relationships/image" Target="../media/image89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18" Type="http://schemas.openxmlformats.org/officeDocument/2006/relationships/image" Target="../media/image24.jpg"/><Relationship Id="rId3" Type="http://schemas.openxmlformats.org/officeDocument/2006/relationships/image" Target="../media/image9.jpeg"/><Relationship Id="rId21" Type="http://schemas.openxmlformats.org/officeDocument/2006/relationships/image" Target="../media/image26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jpeg"/><Relationship Id="rId2" Type="http://schemas.openxmlformats.org/officeDocument/2006/relationships/image" Target="../media/image8.jpeg"/><Relationship Id="rId16" Type="http://schemas.openxmlformats.org/officeDocument/2006/relationships/image" Target="../media/image22.jpeg"/><Relationship Id="rId20" Type="http://schemas.openxmlformats.org/officeDocument/2006/relationships/hyperlink" Target="https://www.google.fr/url?sa=i&amp;rct=j&amp;q=&amp;esrc=s&amp;source=images&amp;cd=&amp;ved=2ahUKEwjy5pmHiNDkAhWR5OAKHV0jCOQQjRx6BAgBEAQ&amp;url=https%3A%2F%2Fwww.facebook.com%2FDavisCupTennis%2F&amp;psig=AOvVaw3tzKIM4CIPwcUPCI7KAtE6&amp;ust=1568541889896670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19" Type="http://schemas.openxmlformats.org/officeDocument/2006/relationships/image" Target="../media/image25.jp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20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7794" y="714563"/>
            <a:ext cx="11236411" cy="3566160"/>
          </a:xfrm>
        </p:spPr>
        <p:txBody>
          <a:bodyPr>
            <a:normAutofit/>
          </a:bodyPr>
          <a:lstStyle/>
          <a:p>
            <a:pPr algn="ctr"/>
            <a:br>
              <a:rPr lang="fr-FR" sz="3600" b="1" dirty="0"/>
            </a:br>
            <a:br>
              <a:rPr lang="fr-FR" sz="3600" b="1" dirty="0"/>
            </a:br>
            <a:r>
              <a:rPr lang="fr-FR" sz="3600" b="1" dirty="0"/>
              <a:t>Sport Marketing &amp; Communication </a:t>
            </a:r>
            <a:br>
              <a:rPr lang="fr-FR" sz="3600" b="1" dirty="0"/>
            </a:br>
            <a:r>
              <a:rPr lang="en-US" sz="3600" b="1" dirty="0"/>
              <a:t>Summer School</a:t>
            </a:r>
            <a:br>
              <a:rPr lang="en-US" sz="3600" b="1" dirty="0"/>
            </a:br>
            <a:r>
              <a:rPr lang="en-US" sz="3600" b="1" dirty="0"/>
              <a:t>SPORT EVENT MANAGEMENT</a:t>
            </a:r>
            <a:br>
              <a:rPr lang="fr-FR" sz="3600" dirty="0"/>
            </a:br>
            <a:br>
              <a:rPr lang="fr-FR" sz="3600" dirty="0"/>
            </a:br>
            <a:r>
              <a:rPr lang="fr-FR" sz="2400" dirty="0"/>
              <a:t>lionelmaltese.fr </a:t>
            </a:r>
            <a:br>
              <a:rPr lang="fr-FR" sz="2400" dirty="0"/>
            </a:br>
            <a:r>
              <a:rPr lang="fr-FR" sz="2400" dirty="0"/>
              <a:t>@</a:t>
            </a:r>
            <a:r>
              <a:rPr lang="fr-FR" sz="2400" dirty="0" err="1"/>
              <a:t>lionelmaltese</a:t>
            </a:r>
            <a:endParaRPr lang="fr-FR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637" y="79899"/>
            <a:ext cx="3030725" cy="17032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/>
          <p:cNvSpPr txBox="1"/>
          <p:nvPr/>
        </p:nvSpPr>
        <p:spPr>
          <a:xfrm>
            <a:off x="10157254" y="420130"/>
            <a:ext cx="1318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/>
              <a:t>Lecture 1</a:t>
            </a:r>
          </a:p>
        </p:txBody>
      </p:sp>
      <p:sp>
        <p:nvSpPr>
          <p:cNvPr id="7" name="Subtitle 1"/>
          <p:cNvSpPr>
            <a:spLocks noGrp="1"/>
          </p:cNvSpPr>
          <p:nvPr>
            <p:ph type="subTitle" idx="1"/>
          </p:nvPr>
        </p:nvSpPr>
        <p:spPr>
          <a:xfrm>
            <a:off x="1084691" y="4535089"/>
            <a:ext cx="10192909" cy="1733906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spcBef>
                <a:spcPct val="0"/>
              </a:spcBef>
            </a:pPr>
            <a:r>
              <a:rPr lang="fr-FR" sz="1600" b="1" dirty="0"/>
              <a:t>Lionel Maltese</a:t>
            </a:r>
            <a:br>
              <a:rPr lang="fr-FR" sz="1600" b="1" dirty="0"/>
            </a:br>
            <a:endParaRPr lang="fr-FR" sz="1600" b="1" dirty="0"/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</a:pPr>
            <a:r>
              <a:rPr lang="fr-FR" sz="1600" b="1" dirty="0"/>
              <a:t>Maitre de Conférences Aix Marseille </a:t>
            </a:r>
            <a:r>
              <a:rPr lang="fr-FR" sz="1600" b="1" dirty="0" err="1"/>
              <a:t>University</a:t>
            </a:r>
            <a:r>
              <a:rPr lang="fr-FR" sz="1600" b="1" dirty="0"/>
              <a:t> – CERGAM IAE Aix-en-Provence</a:t>
            </a:r>
            <a:br>
              <a:rPr lang="fr-FR" sz="1600" b="1" dirty="0"/>
            </a:br>
            <a:r>
              <a:rPr lang="fr-FR" sz="1600" b="1" dirty="0"/>
              <a:t>Associate Professor Sport BUSINESS Management </a:t>
            </a:r>
            <a:r>
              <a:rPr lang="fr-FR" sz="1600" b="1" dirty="0" err="1"/>
              <a:t>Kedge</a:t>
            </a:r>
            <a:r>
              <a:rPr lang="fr-FR" sz="1600" b="1" dirty="0"/>
              <a:t> Business </a:t>
            </a:r>
            <a:r>
              <a:rPr lang="fr-FR" sz="1600" b="1" dirty="0" err="1"/>
              <a:t>School</a:t>
            </a:r>
            <a:br>
              <a:rPr lang="fr-FR" sz="1600" b="1" dirty="0"/>
            </a:br>
            <a:r>
              <a:rPr lang="fr-FR" sz="1600" b="1" dirty="0"/>
              <a:t>Manager ATP – WTA Events and Sport Business Management consulting </a:t>
            </a:r>
            <a:br>
              <a:rPr lang="fr-FR" sz="1600" b="1" dirty="0"/>
            </a:br>
            <a:r>
              <a:rPr lang="fr-FR" sz="1600" b="1" dirty="0" err="1"/>
              <a:t>Member</a:t>
            </a:r>
            <a:r>
              <a:rPr lang="fr-FR" sz="1600" b="1" dirty="0"/>
              <a:t> of the </a:t>
            </a:r>
            <a:r>
              <a:rPr lang="fr-FR" sz="1600" b="1" dirty="0" err="1"/>
              <a:t>Executive</a:t>
            </a:r>
            <a:r>
              <a:rPr lang="fr-FR" sz="1600" b="1" dirty="0"/>
              <a:t> </a:t>
            </a:r>
            <a:r>
              <a:rPr lang="fr-FR" sz="1600" b="1" dirty="0" err="1"/>
              <a:t>Committee</a:t>
            </a:r>
            <a:r>
              <a:rPr lang="fr-FR" sz="1600" b="1" dirty="0"/>
              <a:t> FFT – Roland Garros – BUSINESS STRATEGY</a:t>
            </a:r>
            <a:br>
              <a:rPr lang="fr-FR" sz="1600" b="1" dirty="0"/>
            </a:br>
            <a:br>
              <a:rPr lang="fr-FR" sz="1600" b="1" dirty="0"/>
            </a:br>
            <a:endParaRPr altLang="fr-FR" sz="1600" dirty="0"/>
          </a:p>
        </p:txBody>
      </p:sp>
    </p:spTree>
    <p:extLst>
      <p:ext uri="{BB962C8B-B14F-4D97-AF65-F5344CB8AC3E}">
        <p14:creationId xmlns:p14="http://schemas.microsoft.com/office/powerpoint/2010/main" val="2162676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980" y="-552786"/>
            <a:ext cx="5224587" cy="69921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01043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34666" y="5909209"/>
            <a:ext cx="413413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Jean-François Caujolle </a:t>
            </a:r>
            <a:r>
              <a:rPr lang="fr-F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1993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502935" y="5909209"/>
            <a:ext cx="368906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Jean-Claude Blanc </a:t>
            </a:r>
            <a:r>
              <a:rPr lang="fr-F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2000</a:t>
            </a:r>
          </a:p>
        </p:txBody>
      </p:sp>
      <p:pic>
        <p:nvPicPr>
          <p:cNvPr id="3" name="Image 2" descr="Une image contenant personne, homme, extérieur, tenant&#10;&#10;Description générée automatiquement">
            <a:extLst>
              <a:ext uri="{FF2B5EF4-FFF2-40B4-BE49-F238E27FC236}">
                <a16:creationId xmlns:a16="http://schemas.microsoft.com/office/drawing/2014/main" id="{519A1F7E-DCDE-40D2-B213-32472A417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20" y="505220"/>
            <a:ext cx="3865418" cy="2886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 descr="Une image contenant personne, homme, extérieur, tenant&#10;&#10;Description générée automatiquement">
            <a:extLst>
              <a:ext uri="{FF2B5EF4-FFF2-40B4-BE49-F238E27FC236}">
                <a16:creationId xmlns:a16="http://schemas.microsoft.com/office/drawing/2014/main" id="{76CF7EC1-A8FD-4042-9675-D3D91A2B3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20" y="3635632"/>
            <a:ext cx="3865418" cy="2029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 descr="Une image contenant personne, homme, complet, habits&#10;&#10;Description générée automatiquement">
            <a:extLst>
              <a:ext uri="{FF2B5EF4-FFF2-40B4-BE49-F238E27FC236}">
                <a16:creationId xmlns:a16="http://schemas.microsoft.com/office/drawing/2014/main" id="{5EC6EBBA-A09F-46B5-BC50-D9EF4577A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078" y="338282"/>
            <a:ext cx="3533775" cy="2190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 11" descr="Une image contenant personne, ciel, homme, extérieur&#10;&#10;Description générée automatiquement">
            <a:extLst>
              <a:ext uri="{FF2B5EF4-FFF2-40B4-BE49-F238E27FC236}">
                <a16:creationId xmlns:a16="http://schemas.microsoft.com/office/drawing/2014/main" id="{A8875CAA-CD1C-412D-83BD-801B814E5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4078" y="2815272"/>
            <a:ext cx="3786123" cy="2366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 13" descr="Une image contenant sport, sport athlétique, tennis, clôture&#10;&#10;Description générée automatiquement">
            <a:extLst>
              <a:ext uri="{FF2B5EF4-FFF2-40B4-BE49-F238E27FC236}">
                <a16:creationId xmlns:a16="http://schemas.microsoft.com/office/drawing/2014/main" id="{28FEC9E7-008F-46FC-B742-1BBFE9814A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8888" y="1950027"/>
            <a:ext cx="2983548" cy="22376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DEA74C1-80EF-433E-8BA8-2BB5E6FEBFF2}"/>
              </a:ext>
            </a:extLst>
          </p:cNvPr>
          <p:cNvSpPr txBox="1"/>
          <p:nvPr/>
        </p:nvSpPr>
        <p:spPr>
          <a:xfrm>
            <a:off x="4368800" y="5909209"/>
            <a:ext cx="413413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Pierre Maltese </a:t>
            </a:r>
            <a:r>
              <a:rPr lang="fr-F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1978</a:t>
            </a:r>
          </a:p>
        </p:txBody>
      </p:sp>
    </p:spTree>
    <p:extLst>
      <p:ext uri="{BB962C8B-B14F-4D97-AF65-F5344CB8AC3E}">
        <p14:creationId xmlns:p14="http://schemas.microsoft.com/office/powerpoint/2010/main" val="1408877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1AF813-2D2F-4B78-9216-388AF161E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7181D2-95D5-4439-9BDF-14D4FDC7B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Image 2" descr="Une image contenant signe, texte, arbre&#10;&#10;Description générée automatiquement">
            <a:extLst>
              <a:ext uri="{FF2B5EF4-FFF2-40B4-BE49-F238E27FC236}">
                <a16:creationId xmlns:a16="http://schemas.microsoft.com/office/drawing/2014/main" id="{A101F4E6-E507-4934-9193-9EBD92F3DC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83" b="1044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45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1AF813-2D2F-4B78-9216-388AF161E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7181D2-95D5-4439-9BDF-14D4FDC7B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Picture 2" descr="Résultat de recherche d'images pour &quot;dwyane wade budweiser&quot;">
            <a:hlinkClick r:id="rId2"/>
            <a:extLst>
              <a:ext uri="{FF2B5EF4-FFF2-40B4-BE49-F238E27FC236}">
                <a16:creationId xmlns:a16="http://schemas.microsoft.com/office/drawing/2014/main" id="{0788C5FA-4BB7-4C50-ACAF-A216FC2D2C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</p:spTree>
    <p:extLst>
      <p:ext uri="{BB962C8B-B14F-4D97-AF65-F5344CB8AC3E}">
        <p14:creationId xmlns:p14="http://schemas.microsoft.com/office/powerpoint/2010/main" val="3311191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personne, enfant, extérieur&#10;&#10;Description générée automatiquement">
            <a:extLst>
              <a:ext uri="{FF2B5EF4-FFF2-40B4-BE49-F238E27FC236}">
                <a16:creationId xmlns:a16="http://schemas.microsoft.com/office/drawing/2014/main" id="{17BD7450-E939-467B-A056-735D0DD3AC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</a:blip>
          <a:srcRect b="13793"/>
          <a:stretch/>
        </p:blipFill>
        <p:spPr>
          <a:xfrm>
            <a:off x="1" y="10"/>
            <a:ext cx="12192000" cy="6857991"/>
          </a:xfrm>
          <a:prstGeom prst="rect">
            <a:avLst/>
          </a:prstGeom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5AF3374-98C4-4020-BC8A-1E9636306F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fr-FR" altLang="fr-FR" b="1"/>
              <a:t>SPORTAIMENT BUSINESS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>
          <a:xfrm>
            <a:off x="283548" y="1929624"/>
            <a:ext cx="2837411" cy="4023360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fr-FR" sz="4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 </a:t>
            </a:r>
          </a:p>
          <a:p>
            <a:pPr marL="0" indent="0" algn="ctr">
              <a:buNone/>
              <a:defRPr/>
            </a:pPr>
            <a:r>
              <a:rPr lang="fr-FR" sz="4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</a:p>
          <a:p>
            <a:pPr marL="0" indent="0" algn="ctr">
              <a:buNone/>
              <a:defRPr/>
            </a:pPr>
            <a:r>
              <a:rPr lang="fr-FR" sz="4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MOMENT</a:t>
            </a:r>
          </a:p>
          <a:p>
            <a:pPr marL="0" indent="0" algn="ctr">
              <a:buNone/>
              <a:defRPr/>
            </a:pPr>
            <a:r>
              <a:rPr lang="fr-FR" sz="4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</a:p>
          <a:p>
            <a:pPr marL="0" indent="0" algn="ctr">
              <a:buNone/>
              <a:defRPr/>
            </a:pPr>
            <a:r>
              <a:rPr lang="fr-FR" sz="4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FANS</a:t>
            </a:r>
          </a:p>
          <a:p>
            <a:pPr algn="ctr">
              <a:buFont typeface="Wingdings" pitchFamily="2" charset="2"/>
              <a:buChar char="q"/>
              <a:defRPr/>
            </a:pPr>
            <a:endParaRPr lang="fr-FR" sz="4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 typeface="Wingdings" pitchFamily="2" charset="2"/>
              <a:buChar char="q"/>
              <a:defRPr/>
            </a:pPr>
            <a:endParaRPr lang="fr-FR" sz="4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fr-FR" sz="4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ABACFF0-2A9C-40B2-AD8B-4BF8B36A5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90D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F093FA5-C51D-489E-81CB-B9B62654C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373365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3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36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6" grpId="0"/>
      <p:bldP spid="11366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488414" y="1981315"/>
            <a:ext cx="1121517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2000" b="1" i="1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Over the last four decades, sports in North America has evolved from pure competition to business…from game to entertainment.  Although the quality of competition has remained the centerpiece, North American </a:t>
            </a:r>
            <a:r>
              <a:rPr lang="en-US" altLang="fr-FR" sz="2000" b="1" i="1" dirty="0">
                <a:solidFill>
                  <a:srgbClr val="FF0000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sports culture </a:t>
            </a:r>
            <a:r>
              <a:rPr lang="en-US" altLang="fr-FR" sz="2000" b="1" i="1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is primarily motivated by money.</a:t>
            </a:r>
            <a:endParaRPr lang="fr-FR" altLang="fr-FR" sz="2000" b="1" i="1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fr-FR" sz="2000" b="1" i="1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fr-FR" altLang="fr-FR" sz="2000" b="1" i="1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fr-FR" sz="2000" b="1" i="1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In France, as in most European countries, the </a:t>
            </a:r>
            <a:r>
              <a:rPr lang="en-US" altLang="fr-FR" sz="2000" b="1" i="1" dirty="0">
                <a:solidFill>
                  <a:srgbClr val="FF0000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sports culture </a:t>
            </a:r>
            <a:r>
              <a:rPr lang="en-US" altLang="fr-FR" sz="2000" b="1" i="1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has historically been driven by the </a:t>
            </a:r>
            <a:r>
              <a:rPr lang="en-US" altLang="fr-FR" sz="2000" b="1" i="1" dirty="0">
                <a:solidFill>
                  <a:srgbClr val="FF0000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competitions</a:t>
            </a:r>
            <a:r>
              <a:rPr lang="en-US" altLang="fr-FR" sz="2000" b="1" i="1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themselves, so </a:t>
            </a:r>
            <a:r>
              <a:rPr lang="en-US" altLang="fr-FR" sz="2000" b="1" i="1" dirty="0">
                <a:solidFill>
                  <a:srgbClr val="FF0000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consumption</a:t>
            </a:r>
            <a:r>
              <a:rPr lang="en-US" altLang="fr-FR" sz="2000" b="1" i="1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trends are not comparable.  That said, there is no question that economic reality is driving French sports organizations to become more professional and oriented to business and profits.</a:t>
            </a:r>
            <a:endParaRPr lang="fr-FR" altLang="fr-FR" sz="2000" b="1" i="1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fr-FR" sz="2000" b="1" i="1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fr-FR" altLang="fr-FR" sz="2000" b="1" i="1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fr-FR" sz="2000" b="1" i="1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From the perspective of an American who has extensive experience working with European and French sports organizations, finding </a:t>
            </a:r>
            <a:r>
              <a:rPr lang="en-US" altLang="fr-FR" sz="2000" b="1" i="1" dirty="0">
                <a:solidFill>
                  <a:srgbClr val="FF0000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the right balance between economics and culture is precisely the right recipe for success</a:t>
            </a:r>
            <a:r>
              <a:rPr lang="en-US" altLang="fr-FR" sz="2000" b="1" i="1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fr-FR" altLang="fr-FR" sz="2000" b="1" i="1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329967" y="459210"/>
            <a:ext cx="9144000" cy="11382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Marshall Glickman</a:t>
            </a:r>
          </a:p>
          <a:p>
            <a:pPr algn="ctr">
              <a:defRPr/>
            </a:pPr>
            <a:endPara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CEO G2 Strategic,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former president of the NBA’s Portland Trail Blazers</a:t>
            </a:r>
            <a:endPara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4" name="Image 3" descr="Une image contenant homme, personne, intérieur, cravate&#10;&#10;Description générée automatiquement">
            <a:extLst>
              <a:ext uri="{FF2B5EF4-FFF2-40B4-BE49-F238E27FC236}">
                <a16:creationId xmlns:a16="http://schemas.microsoft.com/office/drawing/2014/main" id="{7143F084-2495-4A8D-8E58-E96F01DC1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4033" y="98342"/>
            <a:ext cx="2845984" cy="1724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0554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Résultat de recherche d'images pour &quot;paris2024&quot;">
            <a:extLst>
              <a:ext uri="{FF2B5EF4-FFF2-40B4-BE49-F238E27FC236}">
                <a16:creationId xmlns:a16="http://schemas.microsoft.com/office/drawing/2014/main" id="{9C249025-7B9B-40D7-9D12-25048A1669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1" r="12762" b="-2"/>
          <a:stretch/>
        </p:blipFill>
        <p:spPr bwMode="auto">
          <a:xfrm>
            <a:off x="7794519" y="3506112"/>
            <a:ext cx="4397481" cy="3351888"/>
          </a:xfrm>
          <a:custGeom>
            <a:avLst/>
            <a:gdLst>
              <a:gd name="connsiteX0" fmla="*/ 0 w 4397481"/>
              <a:gd name="connsiteY0" fmla="*/ 0 h 3351888"/>
              <a:gd name="connsiteX1" fmla="*/ 4397481 w 4397481"/>
              <a:gd name="connsiteY1" fmla="*/ 0 h 3351888"/>
              <a:gd name="connsiteX2" fmla="*/ 4397481 w 4397481"/>
              <a:gd name="connsiteY2" fmla="*/ 3351888 h 3351888"/>
              <a:gd name="connsiteX3" fmla="*/ 1552363 w 4397481"/>
              <a:gd name="connsiteY3" fmla="*/ 3351888 h 335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Une image contenant extérieur, eau, animal&#10;&#10;Description générée automatiquement">
            <a:extLst>
              <a:ext uri="{FF2B5EF4-FFF2-40B4-BE49-F238E27FC236}">
                <a16:creationId xmlns:a16="http://schemas.microsoft.com/office/drawing/2014/main" id="{13019F37-2F95-43EB-9BDE-D56EE5FC78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25" r="5310"/>
          <a:stretch/>
        </p:blipFill>
        <p:spPr>
          <a:xfrm>
            <a:off x="20" y="10"/>
            <a:ext cx="9154673" cy="6863475"/>
          </a:xfrm>
          <a:custGeom>
            <a:avLst/>
            <a:gdLst>
              <a:gd name="connsiteX0" fmla="*/ 0 w 9154693"/>
              <a:gd name="connsiteY0" fmla="*/ 0 h 6863485"/>
              <a:gd name="connsiteX1" fmla="*/ 5976000 w 9154693"/>
              <a:gd name="connsiteY1" fmla="*/ 0 h 6863485"/>
              <a:gd name="connsiteX2" fmla="*/ 9154693 w 9154693"/>
              <a:gd name="connsiteY2" fmla="*/ 6863485 h 6863485"/>
              <a:gd name="connsiteX3" fmla="*/ 0 w 9154693"/>
              <a:gd name="connsiteY3" fmla="*/ 6863485 h 6863485"/>
              <a:gd name="connsiteX4" fmla="*/ 0 w 9154693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DDF748B-8867-4904-9F57-6DEE18B83E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/>
          <a:srcRect r="-18" b="1259"/>
          <a:stretch/>
        </p:blipFill>
        <p:spPr>
          <a:xfrm>
            <a:off x="6168189" y="10"/>
            <a:ext cx="6023811" cy="3346394"/>
          </a:xfrm>
          <a:custGeom>
            <a:avLst/>
            <a:gdLst>
              <a:gd name="connsiteX0" fmla="*/ 0 w 6023811"/>
              <a:gd name="connsiteY0" fmla="*/ 0 h 3346404"/>
              <a:gd name="connsiteX1" fmla="*/ 6023811 w 6023811"/>
              <a:gd name="connsiteY1" fmla="*/ 0 h 3346404"/>
              <a:gd name="connsiteX2" fmla="*/ 6023811 w 6023811"/>
              <a:gd name="connsiteY2" fmla="*/ 3346404 h 3346404"/>
              <a:gd name="connsiteX3" fmla="*/ 1549824 w 6023811"/>
              <a:gd name="connsiteY3" fmla="*/ 3346404 h 334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26346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personne, homme&#10;&#10;Description générée automatiquement">
            <a:extLst>
              <a:ext uri="{FF2B5EF4-FFF2-40B4-BE49-F238E27FC236}">
                <a16:creationId xmlns:a16="http://schemas.microsoft.com/office/drawing/2014/main" id="{6A205CFA-B94A-44C9-816D-A63085A6AD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14" b="-1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1" r="1" b="506"/>
          <a:stretch/>
        </p:blipFill>
        <p:spPr>
          <a:xfrm>
            <a:off x="20" y="9"/>
            <a:ext cx="7279893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BBB1367-2A02-480A-90E2-DF8E942624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513" r="-3" b="27706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4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33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8C9B8644-00A3-4A82-876F-2A7B1AC4B8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01" r="-2" b="6157"/>
          <a:stretch/>
        </p:blipFill>
        <p:spPr>
          <a:xfrm>
            <a:off x="4493436" y="243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Image 6" descr="Une image contenant cabane, bâtiment, objet, intérieur&#10;&#10;Description générée automatiquement">
            <a:extLst>
              <a:ext uri="{FF2B5EF4-FFF2-40B4-BE49-F238E27FC236}">
                <a16:creationId xmlns:a16="http://schemas.microsoft.com/office/drawing/2014/main" id="{FAC598AC-31F6-4FEB-AE5F-748C5A458B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14" r="-3" b="6021"/>
          <a:stretch/>
        </p:blipFill>
        <p:spPr>
          <a:xfrm>
            <a:off x="20" y="10"/>
            <a:ext cx="585977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4338" name="Imag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6" r="617" b="3"/>
          <a:stretch/>
        </p:blipFill>
        <p:spPr bwMode="auto">
          <a:xfrm>
            <a:off x="6350089" y="3511295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 descr="Une image contenant ciel, personne, extérieur&#10;&#10;Description générée automatiquement">
            <a:extLst>
              <a:ext uri="{FF2B5EF4-FFF2-40B4-BE49-F238E27FC236}">
                <a16:creationId xmlns:a16="http://schemas.microsoft.com/office/drawing/2014/main" id="{AC0D3DF2-C956-46BB-8C45-9558055311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833" r="-2" b="1794"/>
          <a:stretch/>
        </p:blipFill>
        <p:spPr>
          <a:xfrm>
            <a:off x="20" y="3511295"/>
            <a:ext cx="769854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77293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240A2FC-E2C3-458D-96B4-5DF9028D9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097929-F3D6-4D1F-8AFC-CF348171A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3074C91-9045-414B-B5F9-567DAE3EE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3428ACC-71EC-4171-9527-10983BA6B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/>
          <p:cNvSpPr txBox="1"/>
          <p:nvPr/>
        </p:nvSpPr>
        <p:spPr>
          <a:xfrm>
            <a:off x="8141110" y="639097"/>
            <a:ext cx="3401961" cy="36860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spc="-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Course goal !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999" y="782444"/>
            <a:ext cx="6912217" cy="47694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A22713B-ABB6-4391-97F9-0449A2B9B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B9BBBC4-97A3-47D2-BFFE-A68530CDB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88A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8967BEA-EA6A-4FF1-94E2-B010B61A36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524A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41289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rgbClr val="8886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1994545"/>
          </a:xfrm>
        </p:spPr>
        <p:txBody>
          <a:bodyPr>
            <a:normAutofit/>
          </a:bodyPr>
          <a:lstStyle/>
          <a:p>
            <a:r>
              <a:rPr lang="fr-FR" sz="4000" b="1">
                <a:solidFill>
                  <a:srgbClr val="FFFFFF"/>
                </a:solidFill>
              </a:rPr>
              <a:t>Information is key : you &amp; me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000" b="1">
                <a:solidFill>
                  <a:srgbClr val="FFFFFF"/>
                </a:solidFill>
              </a:rPr>
              <a:t>Last diploma </a:t>
            </a:r>
            <a:r>
              <a:rPr lang="fr-FR" sz="1000">
                <a:solidFill>
                  <a:srgbClr val="FFFFFF"/>
                </a:solidFill>
              </a:rPr>
              <a:t>: </a:t>
            </a:r>
          </a:p>
          <a:p>
            <a:pPr marL="0" indent="0">
              <a:buNone/>
            </a:pPr>
            <a:r>
              <a:rPr lang="fr-FR" sz="1000">
                <a:solidFill>
                  <a:srgbClr val="FFFFFF"/>
                </a:solidFill>
              </a:rPr>
              <a:t>Phd Business Management IAE Aix en Provence 2004 - Econometrics Engineer Aix Marseille University 2001</a:t>
            </a:r>
          </a:p>
          <a:p>
            <a:pPr marL="0" indent="0">
              <a:buNone/>
            </a:pPr>
            <a:r>
              <a:rPr lang="fr-FR" sz="1000" b="1">
                <a:solidFill>
                  <a:srgbClr val="FFFFFF"/>
                </a:solidFill>
              </a:rPr>
              <a:t>Last sport experience </a:t>
            </a:r>
            <a:r>
              <a:rPr lang="fr-FR" sz="1000">
                <a:solidFill>
                  <a:srgbClr val="FFFFFF"/>
                </a:solidFill>
              </a:rPr>
              <a:t>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000">
                <a:solidFill>
                  <a:srgbClr val="FFFFFF"/>
                </a:solidFill>
              </a:rPr>
              <a:t>Talent Agency Creation &amp; E-Learning for athletes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000">
                <a:solidFill>
                  <a:srgbClr val="FFFFFF"/>
                </a:solidFill>
              </a:rPr>
              <a:t>Sport Business Efficiency FFT/Roland Garros/Rolex Paris Masters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000">
                <a:solidFill>
                  <a:srgbClr val="FFFFFF"/>
                </a:solidFill>
              </a:rPr>
              <a:t>ATP Marseille &amp; Lyon Business Strategy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fr-FR" sz="1000">
              <a:solidFill>
                <a:srgbClr val="FFFFFF"/>
              </a:solidFill>
            </a:endParaRPr>
          </a:p>
          <a:p>
            <a:r>
              <a:rPr lang="fr-FR" sz="1000" b="1">
                <a:solidFill>
                  <a:srgbClr val="FFFFFF"/>
                </a:solidFill>
              </a:rPr>
              <a:t>Sport Practice Fan… 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000">
                <a:solidFill>
                  <a:srgbClr val="FFFFFF"/>
                </a:solidFill>
              </a:rPr>
              <a:t>Tennis, Basket, Soccer, Rugby Seven, Paddle board…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000">
                <a:solidFill>
                  <a:srgbClr val="FFFFFF"/>
                </a:solidFill>
              </a:rPr>
              <a:t>OM, Celtics, Juve, Warriors, Canadiens, Eagles, Seahawks, Fed, Stan, Jo, Liza, Ray Allen, Curry, Voller, ZZ, Slater, Bird, Wilko….  </a:t>
            </a:r>
          </a:p>
        </p:txBody>
      </p:sp>
      <p:pic>
        <p:nvPicPr>
          <p:cNvPr id="4" name="Image 3" descr="Une image contenant table, intérieur, personne, assis&#10;&#10;Description générée automatiquement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9" r="7828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rgbClr val="FFF7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20926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0">
            <a:extLst>
              <a:ext uri="{FF2B5EF4-FFF2-40B4-BE49-F238E27FC236}">
                <a16:creationId xmlns:a16="http://schemas.microsoft.com/office/drawing/2014/main" id="{6E14809C-AB06-455C-9E09-733EC00DD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F9612D73-1056-4289-A977-92C9190C7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14">
            <a:extLst>
              <a:ext uri="{FF2B5EF4-FFF2-40B4-BE49-F238E27FC236}">
                <a16:creationId xmlns:a16="http://schemas.microsoft.com/office/drawing/2014/main" id="{5014DE1B-FD50-40B1-A8A5-304666E7C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91B41FE9-4F8F-4675-8668-D3330B371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109" y="801793"/>
            <a:ext cx="3295660" cy="527305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230929C-760C-4746-B0AE-0D09A78A8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038225"/>
            <a:ext cx="0" cy="47625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6" y="1724052"/>
            <a:ext cx="5136388" cy="3428538"/>
          </a:xfrm>
          <a:prstGeom prst="rect">
            <a:avLst/>
          </a:prstGeom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993956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E1AF813-2D2F-4B78-9216-388AF161E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7181D2-95D5-4439-9BDF-14D4FDC7B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D5CF58C-1451-48DC-824B-BA78FF4362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12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>
            <a:extLst>
              <a:ext uri="{FF2B5EF4-FFF2-40B4-BE49-F238E27FC236}">
                <a16:creationId xmlns:a16="http://schemas.microsoft.com/office/drawing/2014/main" id="{AE1AF813-2D2F-4B78-9216-388AF161E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C47181D2-95D5-4439-9BDF-14D4FDC7B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CDD85225-4221-4672-B1DE-C34BFFF5F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E8856FE-9E8E-4B7E-8AF9-61B51BF644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9180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23" name="Rectangle 15">
            <a:extLst>
              <a:ext uri="{FF2B5EF4-FFF2-40B4-BE49-F238E27FC236}">
                <a16:creationId xmlns:a16="http://schemas.microsoft.com/office/drawing/2014/main" id="{6FB55C46-EDB8-4EC2-AD52-94B111D3A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82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10" name="Rectangle 2"/>
          <p:cNvSpPr>
            <a:spLocks noGrp="1"/>
          </p:cNvSpPr>
          <p:nvPr>
            <p:ph type="title" idx="4294967295"/>
          </p:nvPr>
        </p:nvSpPr>
        <p:spPr>
          <a:xfrm>
            <a:off x="1333040" y="425451"/>
            <a:ext cx="10172241" cy="6223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Sport Marketing Digest</a:t>
            </a:r>
            <a:r>
              <a:rPr sz="3200" b="1" dirty="0">
                <a:solidFill>
                  <a:schemeClr val="tx1"/>
                </a:solidFill>
              </a:rPr>
              <a:t> : </a:t>
            </a:r>
            <a:r>
              <a:rPr sz="2800" b="1" i="1" dirty="0">
                <a:solidFill>
                  <a:schemeClr val="tx1"/>
                </a:solidFill>
              </a:rPr>
              <a:t>Communication</a:t>
            </a:r>
            <a:r>
              <a:rPr sz="3200" b="1" dirty="0">
                <a:solidFill>
                  <a:schemeClr val="tx1"/>
                </a:solidFill>
              </a:rPr>
              <a:t> - </a:t>
            </a:r>
            <a:r>
              <a:rPr sz="2800" b="1" i="1" dirty="0">
                <a:solidFill>
                  <a:schemeClr val="tx1"/>
                </a:solidFill>
              </a:rPr>
              <a:t>Networks – </a:t>
            </a:r>
            <a:r>
              <a:rPr sz="2800" b="1" i="1" dirty="0" err="1">
                <a:solidFill>
                  <a:schemeClr val="tx1"/>
                </a:solidFill>
              </a:rPr>
              <a:t>Experiences</a:t>
            </a:r>
            <a:r>
              <a:rPr sz="2800" b="1" i="1" dirty="0">
                <a:solidFill>
                  <a:schemeClr val="tx1"/>
                </a:solidFill>
              </a:rPr>
              <a:t> – Brand</a:t>
            </a:r>
          </a:p>
        </p:txBody>
      </p:sp>
      <p:pic>
        <p:nvPicPr>
          <p:cNvPr id="18435" name="Picture 6" descr="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349500"/>
            <a:ext cx="2363788" cy="330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1847850" y="1557339"/>
            <a:ext cx="2808288" cy="14763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>
                <a:solidFill>
                  <a:srgbClr val="FF9900"/>
                </a:solidFill>
                <a:latin typeface="Arial" panose="020B0604020202020204" pitchFamily="34" charset="0"/>
              </a:rPr>
              <a:t>Relational Marketing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Arial" panose="020B0604020202020204" pitchFamily="34" charset="0"/>
              </a:rPr>
              <a:t>CRM – Ticketing – RP – Social Capital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Arial" panose="020B0604020202020204" pitchFamily="34" charset="0"/>
              </a:rPr>
              <a:t>« The Place to be »</a:t>
            </a:r>
          </a:p>
        </p:txBody>
      </p:sp>
      <p:sp>
        <p:nvSpPr>
          <p:cNvPr id="18437" name="Text Box 8"/>
          <p:cNvSpPr txBox="1">
            <a:spLocks noChangeArrowheads="1"/>
          </p:cNvSpPr>
          <p:nvPr/>
        </p:nvSpPr>
        <p:spPr bwMode="auto">
          <a:xfrm>
            <a:off x="7391400" y="1484314"/>
            <a:ext cx="3276600" cy="14763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>
                <a:solidFill>
                  <a:srgbClr val="FF9900"/>
                </a:solidFill>
                <a:latin typeface="Arial" panose="020B0604020202020204" pitchFamily="34" charset="0"/>
              </a:rPr>
              <a:t>Experiential Marketing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Arial" panose="020B0604020202020204" pitchFamily="34" charset="0"/>
              </a:rPr>
              <a:t>Entertainment BtC BtB CtC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Arial" panose="020B0604020202020204" pitchFamily="34" charset="0"/>
              </a:rPr>
              <a:t>« The Place to show the show »</a:t>
            </a:r>
          </a:p>
        </p:txBody>
      </p:sp>
      <p:sp>
        <p:nvSpPr>
          <p:cNvPr id="18438" name="Text Box 9"/>
          <p:cNvSpPr txBox="1">
            <a:spLocks noChangeArrowheads="1"/>
          </p:cNvSpPr>
          <p:nvPr/>
        </p:nvSpPr>
        <p:spPr bwMode="auto">
          <a:xfrm>
            <a:off x="1774825" y="4941888"/>
            <a:ext cx="2808288" cy="17510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>
                <a:solidFill>
                  <a:srgbClr val="FF9900"/>
                </a:solidFill>
                <a:latin typeface="Arial" panose="020B0604020202020204" pitchFamily="34" charset="0"/>
              </a:rPr>
              <a:t>Brand Management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Arial" panose="020B0604020202020204" pitchFamily="34" charset="0"/>
              </a:rPr>
              <a:t>Merchandising – branding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Arial" panose="020B0604020202020204" pitchFamily="34" charset="0"/>
              </a:rPr>
              <a:t>« The Place to express your brand »</a:t>
            </a:r>
          </a:p>
        </p:txBody>
      </p:sp>
      <p:sp>
        <p:nvSpPr>
          <p:cNvPr id="18439" name="Text Box 10"/>
          <p:cNvSpPr txBox="1">
            <a:spLocks noChangeArrowheads="1"/>
          </p:cNvSpPr>
          <p:nvPr/>
        </p:nvSpPr>
        <p:spPr bwMode="auto">
          <a:xfrm>
            <a:off x="7391400" y="4941888"/>
            <a:ext cx="3024188" cy="13382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>
                <a:solidFill>
                  <a:srgbClr val="FF9900"/>
                </a:solidFill>
                <a:latin typeface="Arial" panose="020B0604020202020204" pitchFamily="34" charset="0"/>
              </a:rPr>
              <a:t>Event Communication – Commercial Sponsorship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  <a:latin typeface="Arial" panose="020B0604020202020204" pitchFamily="34" charset="0"/>
              </a:rPr>
              <a:t>« The Place to leverage and activate »</a:t>
            </a:r>
          </a:p>
        </p:txBody>
      </p:sp>
    </p:spTree>
    <p:extLst>
      <p:ext uri="{BB962C8B-B14F-4D97-AF65-F5344CB8AC3E}">
        <p14:creationId xmlns:p14="http://schemas.microsoft.com/office/powerpoint/2010/main" val="41867915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264405" y="0"/>
            <a:ext cx="9774945" cy="852488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fr-FR" sz="4400" b="1" dirty="0"/>
              <a:t>To </a:t>
            </a:r>
            <a:r>
              <a:rPr lang="fr-FR" sz="4400" b="1" dirty="0" err="1"/>
              <a:t>be</a:t>
            </a:r>
            <a:r>
              <a:rPr lang="fr-FR" sz="4400" b="1" dirty="0"/>
              <a:t> a value-</a:t>
            </a:r>
            <a:r>
              <a:rPr lang="fr-FR" sz="4400" b="1" dirty="0" err="1"/>
              <a:t>added</a:t>
            </a:r>
            <a:r>
              <a:rPr lang="fr-FR" sz="4400" b="1" dirty="0"/>
              <a:t> in sport business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128838" y="1818358"/>
            <a:ext cx="4038600" cy="4530725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fr-FR" sz="1800" dirty="0"/>
              <a:t>Business Marketing </a:t>
            </a:r>
            <a:r>
              <a:rPr lang="fr-FR" sz="1800" dirty="0" err="1"/>
              <a:t>capabilities</a:t>
            </a:r>
            <a:r>
              <a:rPr lang="fr-FR" sz="1800" dirty="0"/>
              <a:t> !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endParaRPr lang="fr-FR" sz="1800" dirty="0"/>
          </a:p>
          <a:p>
            <a:pPr eaLnBrk="1" hangingPunct="1">
              <a:defRPr/>
            </a:pPr>
            <a:endParaRPr lang="fr-FR" sz="1800" dirty="0"/>
          </a:p>
        </p:txBody>
      </p:sp>
      <p:sp>
        <p:nvSpPr>
          <p:cNvPr id="10854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6167438" y="1052514"/>
            <a:ext cx="4038600" cy="4530725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fr-FR" sz="1800" dirty="0"/>
              <a:t>Or </a:t>
            </a:r>
            <a:r>
              <a:rPr lang="fr-FR" sz="1800" dirty="0" err="1"/>
              <a:t>american</a:t>
            </a:r>
            <a:r>
              <a:rPr lang="fr-FR" sz="1800" dirty="0"/>
              <a:t> </a:t>
            </a:r>
            <a:r>
              <a:rPr lang="fr-FR" sz="1800" dirty="0" err="1"/>
              <a:t>dream</a:t>
            </a:r>
            <a:r>
              <a:rPr lang="fr-FR" sz="1800" dirty="0"/>
              <a:t> !</a:t>
            </a:r>
          </a:p>
        </p:txBody>
      </p:sp>
      <p:pic>
        <p:nvPicPr>
          <p:cNvPr id="108549" name="Picture 5" descr="jerrymaguirecrui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1700214"/>
            <a:ext cx="3605212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0" name="Picture 6" descr="nba_a_cuban_2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6" y="4005264"/>
            <a:ext cx="1979613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1" name="Picture 7" descr="51mHwh2W4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2276475"/>
            <a:ext cx="28543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39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8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8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8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8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 build="p"/>
      <p:bldP spid="10854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Competencie</a:t>
            </a:r>
            <a:r>
              <a:rPr lang="fr-FR" dirty="0"/>
              <a:t> ?</a:t>
            </a:r>
          </a:p>
        </p:txBody>
      </p:sp>
      <p:sp>
        <p:nvSpPr>
          <p:cNvPr id="4" name="Triangle isocèle 3"/>
          <p:cNvSpPr/>
          <p:nvPr/>
        </p:nvSpPr>
        <p:spPr>
          <a:xfrm>
            <a:off x="4007768" y="2348880"/>
            <a:ext cx="3384376" cy="302433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691844" y="1678051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EXPERIENCE</a:t>
            </a:r>
          </a:p>
          <a:p>
            <a:pPr algn="ctr"/>
            <a:r>
              <a:rPr lang="fr-FR" b="1" dirty="0" err="1"/>
              <a:t>Knowledge</a:t>
            </a:r>
            <a:endParaRPr lang="fr-FR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2855640" y="5380926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EXPERTISE</a:t>
            </a:r>
          </a:p>
          <a:p>
            <a:pPr algn="ctr"/>
            <a:r>
              <a:rPr lang="fr-FR" b="1" dirty="0"/>
              <a:t>Know-How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528048" y="5398371"/>
            <a:ext cx="2268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TEAM</a:t>
            </a:r>
          </a:p>
          <a:p>
            <a:pPr algn="ctr"/>
            <a:r>
              <a:rPr lang="fr-FR" b="1" dirty="0" err="1"/>
              <a:t>Being</a:t>
            </a:r>
            <a:r>
              <a:rPr lang="fr-FR" b="1" dirty="0"/>
              <a:t> </a:t>
            </a:r>
          </a:p>
          <a:p>
            <a:pPr algn="ctr"/>
            <a:r>
              <a:rPr lang="fr-FR" b="1" dirty="0"/>
              <a:t>(know how to </a:t>
            </a:r>
            <a:r>
              <a:rPr lang="fr-FR" b="1" dirty="0" err="1"/>
              <a:t>be</a:t>
            </a:r>
            <a:r>
              <a:rPr lang="fr-FR" b="1" dirty="0"/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5807968" y="1"/>
            <a:ext cx="4572000" cy="1200329"/>
          </a:xfrm>
          <a:prstGeom prst="rect">
            <a:avLst/>
          </a:prstGeom>
          <a:solidFill>
            <a:srgbClr val="FF0000"/>
          </a:solidFill>
          <a:scene3d>
            <a:camera prst="perspectiveRelaxedModerately"/>
            <a:lightRig rig="threePt" dir="t"/>
          </a:scene3d>
        </p:spPr>
        <p:txBody>
          <a:bodyPr>
            <a:spAutoFit/>
          </a:bodyPr>
          <a:lstStyle/>
          <a:p>
            <a:r>
              <a:rPr lang="en-US" dirty="0"/>
              <a:t>Success comes from knowing that you did your best to become the best that you are capable of becoming. John Wooden</a:t>
            </a:r>
            <a:br>
              <a:rPr lang="en-US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11154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b="1"/>
              <a:t>Sport business </a:t>
            </a:r>
            <a:r>
              <a:rPr lang="fr-FR" b="1" err="1"/>
              <a:t>market</a:t>
            </a:r>
            <a:r>
              <a:rPr lang="fr-FR" b="1"/>
              <a:t> </a:t>
            </a:r>
            <a:r>
              <a:rPr lang="fr-FR" b="1" err="1"/>
              <a:t>competencies</a:t>
            </a:r>
            <a:endParaRPr lang="fr-FR" b="1"/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E1FBA4E6-93F4-4652-8CFB-E22FB96AF7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6695713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192236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B82DEB0-A14C-4282-BF74-65BC353AC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dirty="0"/>
              <a:t>/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80" y="4844374"/>
            <a:ext cx="10058400" cy="1188995"/>
          </a:xfrm>
        </p:spPr>
        <p:txBody>
          <a:bodyPr anchor="ctr">
            <a:normAutofit/>
          </a:bodyPr>
          <a:lstStyle/>
          <a:p>
            <a:pPr algn="ctr"/>
            <a:r>
              <a:rPr lang="fr-FR" b="1" dirty="0"/>
              <a:t>Program : 15H and More !  </a:t>
            </a:r>
            <a:endParaRPr lang="fr-FR" b="1"/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507F33C1-8F90-4060-946C-F5E696427D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0034812"/>
              </p:ext>
            </p:extLst>
          </p:nvPr>
        </p:nvGraphicFramePr>
        <p:xfrm>
          <a:off x="1036319" y="680936"/>
          <a:ext cx="10119362" cy="3765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57269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5">
            <a:hlinkClick r:id="rId3" action="ppaction://hlinkpres?slideindex=1&amp;slidetitle="/>
          </p:cNvPr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99889521"/>
              </p:ext>
            </p:extLst>
          </p:nvPr>
        </p:nvGraphicFramePr>
        <p:xfrm>
          <a:off x="2177056" y="2526478"/>
          <a:ext cx="1536700" cy="207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8" name="Image" r:id="rId4" imgW="1536508" imgH="2069841" progId="Photoshop.Image.8">
                  <p:embed/>
                </p:oleObj>
              </mc:Choice>
              <mc:Fallback>
                <p:oleObj name="Image" r:id="rId4" imgW="1536508" imgH="2069841" progId="Photoshop.Image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7056" y="2526478"/>
                        <a:ext cx="1536700" cy="207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961156" y="4687065"/>
            <a:ext cx="2016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dirty="0">
                <a:solidFill>
                  <a:srgbClr val="000000"/>
                </a:solidFill>
              </a:rPr>
              <a:t>2006 - 2011</a:t>
            </a:r>
          </a:p>
        </p:txBody>
      </p:sp>
      <p:graphicFrame>
        <p:nvGraphicFramePr>
          <p:cNvPr id="6" name="Object 4">
            <a:hlinkClick r:id="rId3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2810184"/>
              </p:ext>
            </p:extLst>
          </p:nvPr>
        </p:nvGraphicFramePr>
        <p:xfrm>
          <a:off x="5757193" y="2526478"/>
          <a:ext cx="1536700" cy="207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9" name="Image" r:id="rId6" imgW="1536508" imgH="2069841" progId="Photoshop.Image.8">
                  <p:embed/>
                </p:oleObj>
              </mc:Choice>
              <mc:Fallback>
                <p:oleObj name="Image" r:id="rId6" imgW="1536508" imgH="2069841" progId="Photoshop.Image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7193" y="2526478"/>
                        <a:ext cx="1536700" cy="207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461793" y="4614040"/>
            <a:ext cx="39608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dirty="0">
                <a:solidFill>
                  <a:srgbClr val="000000"/>
                </a:solidFill>
              </a:rPr>
              <a:t>2011 - 2016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776034" y="4592331"/>
            <a:ext cx="39608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dirty="0">
                <a:solidFill>
                  <a:srgbClr val="000000"/>
                </a:solidFill>
              </a:rPr>
              <a:t>FUTURE ?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835252" y="794397"/>
            <a:ext cx="32660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STUDY 1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440" y="232804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552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xfrm>
            <a:off x="7886241" y="5983995"/>
            <a:ext cx="2133600" cy="457200"/>
          </a:xfrm>
        </p:spPr>
        <p:txBody>
          <a:bodyPr/>
          <a:lstStyle/>
          <a:p>
            <a:fld id="{03367163-B9B7-4A29-A611-683381C8C30C}" type="slidenum">
              <a:rPr lang="fr-FR" altLang="fr-FR"/>
              <a:pPr/>
              <a:t>29</a:t>
            </a:fld>
            <a:endParaRPr lang="fr-FR" altLang="fr-FR"/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 rot="10800000">
            <a:off x="3384091" y="1148470"/>
            <a:ext cx="4679950" cy="3743325"/>
          </a:xfrm>
          <a:custGeom>
            <a:avLst/>
            <a:gdLst>
              <a:gd name="G0" fmla="+- 6480 0 0"/>
              <a:gd name="G1" fmla="+- 8640 0 0"/>
              <a:gd name="G2" fmla="+- 6171 0 0"/>
              <a:gd name="G3" fmla="+- 21600 0 6480"/>
              <a:gd name="G4" fmla="+- 21600 0 8640"/>
              <a:gd name="G5" fmla="*/ G0 21600 G3"/>
              <a:gd name="G6" fmla="*/ G1 21600 G3"/>
              <a:gd name="G7" fmla="*/ G2 G3 21600"/>
              <a:gd name="G8" fmla="*/ 10800 21600 G3"/>
              <a:gd name="G9" fmla="*/ G4 21600 G3"/>
              <a:gd name="G10" fmla="+- 21600 0 G7"/>
              <a:gd name="G11" fmla="+- G5 0 G8"/>
              <a:gd name="G12" fmla="+- G6 0 G8"/>
              <a:gd name="G13" fmla="*/ G12 G7 G11"/>
              <a:gd name="G14" fmla="+- 21600 0 G13"/>
              <a:gd name="G15" fmla="+- G0 0 10800"/>
              <a:gd name="G16" fmla="+- G1 0 10800"/>
              <a:gd name="G17" fmla="*/ G2 G16 G15"/>
              <a:gd name="T0" fmla="*/ 10800 w 21600"/>
              <a:gd name="T1" fmla="*/ 0 h 21600"/>
              <a:gd name="T2" fmla="*/ 0 w 21600"/>
              <a:gd name="T3" fmla="*/ 15429 h 21600"/>
              <a:gd name="T4" fmla="*/ 10800 w 21600"/>
              <a:gd name="T5" fmla="*/ 18514 h 21600"/>
              <a:gd name="T6" fmla="*/ 21600 w 21600"/>
              <a:gd name="T7" fmla="*/ 1542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G13 w 21600"/>
              <a:gd name="T13" fmla="*/ G6 h 21600"/>
              <a:gd name="T14" fmla="*/ G14 w 21600"/>
              <a:gd name="T15" fmla="*/ G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close/>
              </a:path>
            </a:pathLst>
          </a:cu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r>
              <a:rPr lang="en-US" altLang="fr-FR" sz="3600" b="1" dirty="0">
                <a:solidFill>
                  <a:schemeClr val="bg1"/>
                </a:solidFill>
              </a:rPr>
              <a:t>GOALS</a:t>
            </a:r>
          </a:p>
        </p:txBody>
      </p:sp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3888916" y="5036258"/>
            <a:ext cx="3673475" cy="1223962"/>
          </a:xfrm>
          <a:prstGeom prst="ellipse">
            <a:avLst/>
          </a:prstGeom>
          <a:solidFill>
            <a:srgbClr val="CCFFCC">
              <a:alpha val="39999"/>
            </a:srgbClr>
          </a:solidFill>
          <a:ln w="9525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fr-FR" b="1" dirty="0">
                <a:solidFill>
                  <a:srgbClr val="00B050"/>
                </a:solidFill>
              </a:rPr>
              <a:t>N1 </a:t>
            </a:r>
          </a:p>
          <a:p>
            <a:pPr algn="ctr"/>
            <a:r>
              <a:rPr lang="en-US" altLang="fr-FR" b="1" dirty="0"/>
              <a:t>INDOOR TOURNAMENT</a:t>
            </a: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1512429" y="861133"/>
            <a:ext cx="1728787" cy="2735262"/>
          </a:xfrm>
          <a:prstGeom prst="ellipse">
            <a:avLst/>
          </a:prstGeom>
          <a:solidFill>
            <a:srgbClr val="CCFFCC">
              <a:alpha val="39999"/>
            </a:srgbClr>
          </a:solidFill>
          <a:ln w="9525">
            <a:solidFill>
              <a:srgbClr val="006600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fr-FR" b="1" dirty="0">
                <a:solidFill>
                  <a:schemeClr val="hlink"/>
                </a:solidFill>
              </a:rPr>
              <a:t>TICKETING</a:t>
            </a:r>
          </a:p>
          <a:p>
            <a:pPr algn="ctr"/>
            <a:endParaRPr lang="en-US" altLang="fr-FR" b="1" i="1" dirty="0"/>
          </a:p>
          <a:p>
            <a:pPr algn="ctr"/>
            <a:r>
              <a:rPr lang="en-US" altLang="fr-FR" sz="1600" b="1" i="1" dirty="0"/>
              <a:t>100 000 </a:t>
            </a:r>
          </a:p>
          <a:p>
            <a:pPr algn="ctr"/>
            <a:r>
              <a:rPr lang="en-US" altLang="fr-FR" sz="1600" b="1" i="1" dirty="0"/>
              <a:t>spectators</a:t>
            </a:r>
          </a:p>
        </p:txBody>
      </p:sp>
      <p:sp>
        <p:nvSpPr>
          <p:cNvPr id="8" name="Oval 11"/>
          <p:cNvSpPr>
            <a:spLocks noChangeArrowheads="1"/>
          </p:cNvSpPr>
          <p:nvPr/>
        </p:nvSpPr>
        <p:spPr bwMode="auto">
          <a:xfrm>
            <a:off x="8137066" y="861133"/>
            <a:ext cx="2160588" cy="2735262"/>
          </a:xfrm>
          <a:prstGeom prst="ellipse">
            <a:avLst/>
          </a:prstGeom>
          <a:solidFill>
            <a:srgbClr val="CCFFCC">
              <a:alpha val="39999"/>
            </a:srgbClr>
          </a:solidFill>
          <a:ln w="9525">
            <a:solidFill>
              <a:srgbClr val="006600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fr-FR" b="1" dirty="0">
                <a:solidFill>
                  <a:schemeClr val="hlink"/>
                </a:solidFill>
              </a:rPr>
              <a:t>REPUTATION</a:t>
            </a:r>
          </a:p>
          <a:p>
            <a:pPr algn="ctr"/>
            <a:endParaRPr lang="en-US" altLang="fr-FR" b="1" dirty="0">
              <a:solidFill>
                <a:schemeClr val="hlink"/>
              </a:solidFill>
            </a:endParaRPr>
          </a:p>
          <a:p>
            <a:pPr algn="ctr"/>
            <a:r>
              <a:rPr lang="en-US" altLang="fr-FR" b="1" dirty="0"/>
              <a:t>SPORTAINMENT</a:t>
            </a:r>
          </a:p>
          <a:p>
            <a:pPr algn="ctr"/>
            <a:r>
              <a:rPr lang="en-US" altLang="fr-FR" b="1" dirty="0"/>
              <a:t>FAN EXPERIENCE</a:t>
            </a:r>
          </a:p>
        </p:txBody>
      </p:sp>
    </p:spTree>
    <p:extLst>
      <p:ext uri="{BB962C8B-B14F-4D97-AF65-F5344CB8AC3E}">
        <p14:creationId xmlns:p14="http://schemas.microsoft.com/office/powerpoint/2010/main" val="2191340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86" y="418641"/>
            <a:ext cx="2573356" cy="282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977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80" y="46039"/>
            <a:ext cx="10058400" cy="956497"/>
          </a:xfrm>
        </p:spPr>
        <p:txBody>
          <a:bodyPr>
            <a:normAutofit/>
          </a:bodyPr>
          <a:lstStyle/>
          <a:p>
            <a:pPr algn="ctr"/>
            <a:r>
              <a:rPr lang="fr-FR" b="1" dirty="0" err="1"/>
              <a:t>Positioning</a:t>
            </a:r>
            <a:endParaRPr lang="fr-FR" b="1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AD8398D7-9894-478F-B866-569EDC34B395}" type="slidenum">
              <a:rPr lang="fr-FR" altLang="fr-FR"/>
              <a:pPr/>
              <a:t>30</a:t>
            </a:fld>
            <a:endParaRPr lang="fr-FR" altLang="fr-FR"/>
          </a:p>
        </p:txBody>
      </p:sp>
      <p:sp>
        <p:nvSpPr>
          <p:cNvPr id="5" name="Oval 9"/>
          <p:cNvSpPr>
            <a:spLocks noChangeArrowheads="1"/>
          </p:cNvSpPr>
          <p:nvPr/>
        </p:nvSpPr>
        <p:spPr bwMode="auto">
          <a:xfrm>
            <a:off x="4401067" y="3130647"/>
            <a:ext cx="3600450" cy="12954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50000">
                <a:srgbClr val="006600"/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fr-FR" sz="2800" b="1" dirty="0">
                <a:solidFill>
                  <a:schemeClr val="bg1"/>
                </a:solidFill>
              </a:rPr>
              <a:t>Product*</a:t>
            </a:r>
          </a:p>
          <a:p>
            <a:pPr algn="ctr"/>
            <a:r>
              <a:rPr lang="en-US" altLang="fr-FR" b="1" dirty="0"/>
              <a:t>Best Draw / Players </a:t>
            </a: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 rot="5400000">
            <a:off x="5301973" y="502541"/>
            <a:ext cx="1800225" cy="3455987"/>
          </a:xfrm>
          <a:prstGeom prst="flowChartOnlineStorag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r>
              <a:rPr lang="en-US" altLang="fr-FR" sz="2400" b="1" dirty="0">
                <a:solidFill>
                  <a:schemeClr val="bg1"/>
                </a:solidFill>
              </a:rPr>
              <a:t>Servicing </a:t>
            </a:r>
          </a:p>
          <a:p>
            <a:pPr algn="ctr"/>
            <a:r>
              <a:rPr lang="en-US" altLang="fr-FR" b="1" dirty="0"/>
              <a:t>Hospitality </a:t>
            </a:r>
          </a:p>
          <a:p>
            <a:pPr algn="ctr"/>
            <a:r>
              <a:rPr lang="en-US" altLang="fr-FR" b="1" dirty="0"/>
              <a:t>General Public</a:t>
            </a:r>
            <a:endParaRPr lang="en-US" altLang="fr-FR" dirty="0"/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 rot="16200000">
            <a:off x="5373411" y="3526728"/>
            <a:ext cx="1728787" cy="3527425"/>
          </a:xfrm>
          <a:prstGeom prst="flowChartOnlineStorag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r>
              <a:rPr lang="en-US" altLang="fr-FR" sz="2400" b="1" dirty="0">
                <a:solidFill>
                  <a:schemeClr val="bg1"/>
                </a:solidFill>
              </a:rPr>
              <a:t>Experience</a:t>
            </a:r>
          </a:p>
          <a:p>
            <a:pPr algn="ctr"/>
            <a:r>
              <a:rPr lang="en-US" altLang="fr-FR" b="1" dirty="0"/>
              <a:t>Entertainment  </a:t>
            </a:r>
          </a:p>
          <a:p>
            <a:pPr algn="ctr"/>
            <a:r>
              <a:rPr lang="en-US" altLang="fr-FR" b="1" dirty="0"/>
              <a:t>Fan Experience </a:t>
            </a:r>
          </a:p>
        </p:txBody>
      </p:sp>
    </p:spTree>
    <p:extLst>
      <p:ext uri="{BB962C8B-B14F-4D97-AF65-F5344CB8AC3E}">
        <p14:creationId xmlns:p14="http://schemas.microsoft.com/office/powerpoint/2010/main" val="22500428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ACTION</a:t>
            </a:r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2493121" y="1931911"/>
            <a:ext cx="2305050" cy="2449512"/>
          </a:xfrm>
          <a:prstGeom prst="downArrowCallout">
            <a:avLst>
              <a:gd name="adj1" fmla="val 25000"/>
              <a:gd name="adj2" fmla="val 25000"/>
              <a:gd name="adj3" fmla="val 17711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fr-FR" sz="20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Tennis – Indoor</a:t>
            </a:r>
          </a:p>
          <a:p>
            <a:pPr algn="ctr"/>
            <a:endParaRPr lang="en-US" altLang="fr-FR" sz="2000" b="1" i="1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n-US" altLang="fr-FR" b="1" i="1" dirty="0">
                <a:solidFill>
                  <a:srgbClr val="006600"/>
                </a:solidFill>
              </a:rPr>
              <a:t>Number and games </a:t>
            </a:r>
          </a:p>
          <a:p>
            <a:pPr algn="ctr"/>
            <a:r>
              <a:rPr lang="en-US" altLang="fr-FR" b="1" i="1" dirty="0">
                <a:solidFill>
                  <a:srgbClr val="006600"/>
                </a:solidFill>
              </a:rPr>
              <a:t>time</a:t>
            </a:r>
            <a:endParaRPr lang="en-US" altLang="fr-FR" dirty="0"/>
          </a:p>
          <a:p>
            <a:pPr algn="ctr"/>
            <a:r>
              <a:rPr lang="en-US" altLang="fr-FR" dirty="0"/>
              <a:t> </a:t>
            </a:r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6525371" y="1931911"/>
            <a:ext cx="2305050" cy="2449512"/>
          </a:xfrm>
          <a:prstGeom prst="downArrowCallout">
            <a:avLst>
              <a:gd name="adj1" fmla="val 25000"/>
              <a:gd name="adj2" fmla="val 25000"/>
              <a:gd name="adj3" fmla="val 17711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fr-FR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Attraction</a:t>
            </a:r>
          </a:p>
          <a:p>
            <a:pPr algn="ctr"/>
            <a:r>
              <a:rPr lang="en-US" altLang="fr-FR" b="1" i="1" dirty="0">
                <a:solidFill>
                  <a:srgbClr val="006600"/>
                </a:solidFill>
              </a:rPr>
              <a:t>Stars</a:t>
            </a:r>
          </a:p>
          <a:p>
            <a:pPr algn="ctr"/>
            <a:r>
              <a:rPr lang="en-US" altLang="fr-FR" b="1" i="1" dirty="0">
                <a:solidFill>
                  <a:srgbClr val="006600"/>
                </a:solidFill>
              </a:rPr>
              <a:t>&amp;</a:t>
            </a:r>
          </a:p>
          <a:p>
            <a:pPr algn="ctr"/>
            <a:r>
              <a:rPr lang="en-US" altLang="fr-FR" b="1" i="1" dirty="0">
                <a:solidFill>
                  <a:srgbClr val="006600"/>
                </a:solidFill>
              </a:rPr>
              <a:t>Show</a:t>
            </a:r>
            <a:r>
              <a:rPr lang="en-US" altLang="fr-FR" dirty="0">
                <a:solidFill>
                  <a:srgbClr val="006600"/>
                </a:solidFill>
              </a:rPr>
              <a:t> </a:t>
            </a:r>
          </a:p>
          <a:p>
            <a:pPr algn="ctr"/>
            <a:r>
              <a:rPr lang="en-US" altLang="fr-FR" dirty="0"/>
              <a:t> </a:t>
            </a: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348658" y="4379836"/>
            <a:ext cx="2592388" cy="863600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fr-FR" sz="800" dirty="0"/>
          </a:p>
          <a:p>
            <a:pPr algn="ctr"/>
            <a:r>
              <a:rPr lang="en-US" altLang="fr-FR" b="1" dirty="0">
                <a:solidFill>
                  <a:schemeClr val="bg1"/>
                </a:solidFill>
              </a:rPr>
              <a:t>“VOLUME”</a:t>
            </a:r>
          </a:p>
          <a:p>
            <a:pPr algn="ctr"/>
            <a:r>
              <a:rPr lang="en-US" altLang="fr-FR" b="1" dirty="0">
                <a:solidFill>
                  <a:schemeClr val="bg1"/>
                </a:solidFill>
              </a:rPr>
              <a:t>Journey session</a:t>
            </a:r>
          </a:p>
          <a:p>
            <a:pPr algn="ctr"/>
            <a:endParaRPr lang="en-US" altLang="fr-FR" dirty="0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6382496" y="4379836"/>
            <a:ext cx="2592387" cy="863600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fr-FR" b="1" dirty="0">
                <a:solidFill>
                  <a:schemeClr val="bg1"/>
                </a:solidFill>
              </a:rPr>
              <a:t>“DIFFERENCIATION”</a:t>
            </a:r>
          </a:p>
          <a:p>
            <a:pPr algn="ctr"/>
            <a:r>
              <a:rPr lang="en-US" altLang="fr-FR" b="1" dirty="0">
                <a:solidFill>
                  <a:schemeClr val="bg1"/>
                </a:solidFill>
              </a:rPr>
              <a:t>Night session</a:t>
            </a:r>
          </a:p>
        </p:txBody>
      </p:sp>
      <p:pic>
        <p:nvPicPr>
          <p:cNvPr id="10" name="Picture 14" descr="MCj0303815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996" y="3300336"/>
            <a:ext cx="595312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 descr="MCj0319364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721" y="3444798"/>
            <a:ext cx="585787" cy="69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7"/>
          <p:cNvSpPr>
            <a:spLocks noChangeArrowheads="1"/>
          </p:cNvSpPr>
          <p:nvPr/>
        </p:nvSpPr>
        <p:spPr bwMode="auto">
          <a:xfrm>
            <a:off x="4941046" y="4524298"/>
            <a:ext cx="1441450" cy="576263"/>
          </a:xfrm>
          <a:prstGeom prst="leftRightArrow">
            <a:avLst>
              <a:gd name="adj1" fmla="val 50000"/>
              <a:gd name="adj2" fmla="val 50028"/>
            </a:avLst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fr-FR" sz="1400" b="1">
                <a:solidFill>
                  <a:schemeClr val="bg1"/>
                </a:solidFill>
              </a:rPr>
              <a:t>Danger* !</a:t>
            </a:r>
          </a:p>
        </p:txBody>
      </p:sp>
    </p:spTree>
    <p:extLst>
      <p:ext uri="{BB962C8B-B14F-4D97-AF65-F5344CB8AC3E}">
        <p14:creationId xmlns:p14="http://schemas.microsoft.com/office/powerpoint/2010/main" val="10090679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/>
          <p:cNvSpPr>
            <a:spLocks noChangeArrowheads="1"/>
          </p:cNvSpPr>
          <p:nvPr/>
        </p:nvSpPr>
        <p:spPr bwMode="auto">
          <a:xfrm rot="10800000">
            <a:off x="3791715" y="1214572"/>
            <a:ext cx="4679950" cy="3743325"/>
          </a:xfrm>
          <a:custGeom>
            <a:avLst/>
            <a:gdLst>
              <a:gd name="G0" fmla="+- 6480 0 0"/>
              <a:gd name="G1" fmla="+- 8640 0 0"/>
              <a:gd name="G2" fmla="+- 6171 0 0"/>
              <a:gd name="G3" fmla="+- 21600 0 6480"/>
              <a:gd name="G4" fmla="+- 21600 0 8640"/>
              <a:gd name="G5" fmla="*/ G0 21600 G3"/>
              <a:gd name="G6" fmla="*/ G1 21600 G3"/>
              <a:gd name="G7" fmla="*/ G2 G3 21600"/>
              <a:gd name="G8" fmla="*/ 10800 21600 G3"/>
              <a:gd name="G9" fmla="*/ G4 21600 G3"/>
              <a:gd name="G10" fmla="+- 21600 0 G7"/>
              <a:gd name="G11" fmla="+- G5 0 G8"/>
              <a:gd name="G12" fmla="+- G6 0 G8"/>
              <a:gd name="G13" fmla="*/ G12 G7 G11"/>
              <a:gd name="G14" fmla="+- 21600 0 G13"/>
              <a:gd name="G15" fmla="+- G0 0 10800"/>
              <a:gd name="G16" fmla="+- G1 0 10800"/>
              <a:gd name="G17" fmla="*/ G2 G16 G15"/>
              <a:gd name="T0" fmla="*/ 10800 w 21600"/>
              <a:gd name="T1" fmla="*/ 0 h 21600"/>
              <a:gd name="T2" fmla="*/ 0 w 21600"/>
              <a:gd name="T3" fmla="*/ 15429 h 21600"/>
              <a:gd name="T4" fmla="*/ 10800 w 21600"/>
              <a:gd name="T5" fmla="*/ 18514 h 21600"/>
              <a:gd name="T6" fmla="*/ 21600 w 21600"/>
              <a:gd name="T7" fmla="*/ 1542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G13 w 21600"/>
              <a:gd name="T13" fmla="*/ G6 h 21600"/>
              <a:gd name="T14" fmla="*/ G14 w 21600"/>
              <a:gd name="T15" fmla="*/ G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close/>
              </a:path>
            </a:pathLst>
          </a:cu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r>
              <a:rPr lang="en-US" altLang="fr-FR" sz="3600" b="1" dirty="0">
                <a:solidFill>
                  <a:schemeClr val="bg1"/>
                </a:solidFill>
              </a:rPr>
              <a:t>Goals 2011-2016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4296540" y="5102360"/>
            <a:ext cx="3673475" cy="1223962"/>
          </a:xfrm>
          <a:prstGeom prst="ellipse">
            <a:avLst/>
          </a:prstGeom>
          <a:solidFill>
            <a:srgbClr val="CCFFCC">
              <a:alpha val="39999"/>
            </a:srgbClr>
          </a:solidFill>
          <a:ln w="9525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fr-FR" b="1" dirty="0"/>
              <a:t>Sponsorship ACTIVATIONS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920053" y="927235"/>
            <a:ext cx="1728787" cy="2735262"/>
          </a:xfrm>
          <a:prstGeom prst="ellipse">
            <a:avLst/>
          </a:prstGeom>
          <a:solidFill>
            <a:srgbClr val="CCFFCC">
              <a:alpha val="39999"/>
            </a:srgbClr>
          </a:solidFill>
          <a:ln w="9525">
            <a:solidFill>
              <a:srgbClr val="006600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fr-FR" b="1" dirty="0" err="1">
                <a:solidFill>
                  <a:schemeClr val="hlink"/>
                </a:solidFill>
              </a:rPr>
              <a:t>Rentability</a:t>
            </a:r>
            <a:endParaRPr lang="en-US" altLang="fr-FR" b="1" dirty="0">
              <a:solidFill>
                <a:schemeClr val="hlink"/>
              </a:solidFill>
            </a:endParaRPr>
          </a:p>
          <a:p>
            <a:pPr algn="ctr"/>
            <a:r>
              <a:rPr lang="fr-FR" altLang="fr-FR" b="1" dirty="0"/>
              <a:t>100K€ </a:t>
            </a:r>
            <a:r>
              <a:rPr lang="fr-FR" altLang="fr-FR" b="1" dirty="0">
                <a:sym typeface="Wingdings" panose="05000000000000000000" pitchFamily="2" charset="2"/>
              </a:rPr>
              <a:t> </a:t>
            </a:r>
            <a:r>
              <a:rPr lang="fr-FR" altLang="fr-FR" b="1" dirty="0"/>
              <a:t>125K€</a:t>
            </a:r>
            <a:r>
              <a:rPr lang="fr-FR" altLang="fr-FR" dirty="0"/>
              <a:t> </a:t>
            </a:r>
            <a:endParaRPr lang="en-US" altLang="fr-FR" dirty="0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8544690" y="927235"/>
            <a:ext cx="2160588" cy="2735262"/>
          </a:xfrm>
          <a:prstGeom prst="ellipse">
            <a:avLst/>
          </a:prstGeom>
          <a:solidFill>
            <a:srgbClr val="CCFFCC">
              <a:alpha val="39999"/>
            </a:srgbClr>
          </a:solidFill>
          <a:ln w="9525">
            <a:solidFill>
              <a:srgbClr val="006600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fr-FR" b="1" dirty="0">
                <a:solidFill>
                  <a:schemeClr val="hlink"/>
                </a:solidFill>
              </a:rPr>
              <a:t>Innovation </a:t>
            </a:r>
          </a:p>
          <a:p>
            <a:pPr algn="ctr"/>
            <a:endParaRPr lang="en-US" altLang="fr-FR" sz="1600" b="1" i="1" dirty="0">
              <a:solidFill>
                <a:schemeClr val="hlink"/>
              </a:solidFill>
            </a:endParaRPr>
          </a:p>
          <a:p>
            <a:pPr algn="ctr"/>
            <a:r>
              <a:rPr lang="en-US" altLang="fr-FR" sz="1600" b="1" i="1" dirty="0" err="1">
                <a:solidFill>
                  <a:schemeClr val="hlink"/>
                </a:solidFill>
              </a:rPr>
              <a:t>Sportainment</a:t>
            </a:r>
            <a:r>
              <a:rPr lang="en-US" altLang="fr-FR" sz="1600" b="1" i="1" dirty="0">
                <a:solidFill>
                  <a:schemeClr val="hlink"/>
                </a:solidFill>
              </a:rPr>
              <a:t> reference</a:t>
            </a:r>
            <a:endParaRPr lang="en-US" altLang="fr-FR" sz="1600" b="1" i="1" dirty="0"/>
          </a:p>
        </p:txBody>
      </p:sp>
    </p:spTree>
    <p:extLst>
      <p:ext uri="{BB962C8B-B14F-4D97-AF65-F5344CB8AC3E}">
        <p14:creationId xmlns:p14="http://schemas.microsoft.com/office/powerpoint/2010/main" val="16690246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82"/>
          <a:stretch/>
        </p:blipFill>
        <p:spPr bwMode="auto">
          <a:xfrm>
            <a:off x="-32" y="10"/>
            <a:ext cx="12192031" cy="4915066"/>
          </a:xfrm>
          <a:prstGeom prst="rect">
            <a:avLst/>
          </a:prstGeom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B4FB531-34DA-4777-9BD5-5B885DC38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rgbClr val="997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Competencies…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4831CE8-CE7C-49DF-BA32-7884E868A2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rgbClr val="C18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806853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8D46EC-ADD2-42A7-A5CB-CE8CFE8E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E212D1-0455-4271-8586-76DF50F6B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7547879" cy="6858000"/>
          </a:xfrm>
          <a:prstGeom prst="rect">
            <a:avLst/>
          </a:prstGeom>
          <a:solidFill>
            <a:srgbClr val="9F8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80" y="516835"/>
            <a:ext cx="5977937" cy="1666501"/>
          </a:xfrm>
        </p:spPr>
        <p:txBody>
          <a:bodyPr>
            <a:normAutofit/>
          </a:bodyPr>
          <a:lstStyle/>
          <a:p>
            <a:r>
              <a:rPr lang="fr-FR" sz="4000" b="1">
                <a:solidFill>
                  <a:srgbClr val="FFFFFF"/>
                </a:solidFill>
              </a:rPr>
              <a:t>OM « Champion Project »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97279" y="2236304"/>
            <a:ext cx="5977938" cy="3652667"/>
          </a:xfrm>
        </p:spPr>
        <p:txBody>
          <a:bodyPr>
            <a:normAutofit/>
          </a:bodyPr>
          <a:lstStyle/>
          <a:p>
            <a:r>
              <a:rPr lang="fr-FR" sz="1800">
                <a:solidFill>
                  <a:srgbClr val="FFFFFF"/>
                </a:solidFill>
              </a:rPr>
              <a:t>Top Sponsors renew 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sz="1800">
                <a:solidFill>
                  <a:srgbClr val="FFFFFF"/>
                </a:solidFill>
              </a:rPr>
              <a:t>2017 : Intersport, Caisse d’Epargne, Mutuelle du Soleil, Winamax, Boulanger, Coca-Cola, EA Sport, Onet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sz="1800">
                <a:solidFill>
                  <a:srgbClr val="FFFFFF"/>
                </a:solidFill>
              </a:rPr>
              <a:t>2018 : Adidas, Citroën, Quick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sz="1800">
                <a:solidFill>
                  <a:srgbClr val="FFFFFF"/>
                </a:solidFill>
              </a:rPr>
              <a:t>2026 : Orange</a:t>
            </a:r>
          </a:p>
          <a:p>
            <a:endParaRPr lang="fr-FR" sz="1800">
              <a:solidFill>
                <a:srgbClr val="FFFFFF"/>
              </a:solidFill>
            </a:endParaRPr>
          </a:p>
          <a:p>
            <a:r>
              <a:rPr lang="fr-FR" sz="1800">
                <a:solidFill>
                  <a:srgbClr val="FFFFFF"/>
                </a:solidFill>
              </a:rPr>
              <a:t>New owner from US (F. McCourt and Staff, JE Eyraud)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6F79BD-DC66-4E4D-BA63-C07DA8BA6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0"/>
            <a:ext cx="64008" cy="6858000"/>
          </a:xfrm>
          <a:prstGeom prst="rect">
            <a:avLst/>
          </a:prstGeom>
          <a:solidFill>
            <a:srgbClr val="F5BD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579" y="764834"/>
            <a:ext cx="3609294" cy="203022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0C17DCC-97C2-4023-B5FB-FDEF5A37A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3396996"/>
            <a:ext cx="4642565" cy="64008"/>
          </a:xfrm>
          <a:prstGeom prst="rect">
            <a:avLst/>
          </a:prstGeom>
          <a:solidFill>
            <a:srgbClr val="F5BD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165" y="3782735"/>
            <a:ext cx="2040122" cy="259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358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494171" y="2388577"/>
            <a:ext cx="1886465" cy="1062681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/>
          </a:p>
          <a:p>
            <a:pPr algn="ctr"/>
            <a:r>
              <a:rPr lang="fr-FR" b="1" dirty="0"/>
              <a:t>TICKETING</a:t>
            </a:r>
          </a:p>
          <a:p>
            <a:pPr algn="ctr"/>
            <a:r>
              <a:rPr lang="fr-FR" b="1" dirty="0"/>
              <a:t>MS</a:t>
            </a:r>
          </a:p>
          <a:p>
            <a:pPr algn="ctr"/>
            <a:endParaRPr lang="fr-FR" b="1" dirty="0"/>
          </a:p>
        </p:txBody>
      </p:sp>
      <p:sp>
        <p:nvSpPr>
          <p:cNvPr id="5" name="Ellipse 4"/>
          <p:cNvSpPr/>
          <p:nvPr/>
        </p:nvSpPr>
        <p:spPr>
          <a:xfrm>
            <a:off x="2380636" y="2388577"/>
            <a:ext cx="1812325" cy="1062681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FAN</a:t>
            </a:r>
          </a:p>
          <a:p>
            <a:pPr algn="ctr"/>
            <a:r>
              <a:rPr lang="fr-FR" b="1" dirty="0"/>
              <a:t>GMS</a:t>
            </a:r>
            <a:r>
              <a:rPr lang="fr-FR" dirty="0"/>
              <a:t> </a:t>
            </a:r>
          </a:p>
        </p:txBody>
      </p:sp>
      <p:sp>
        <p:nvSpPr>
          <p:cNvPr id="6" name="Ellipse 5"/>
          <p:cNvSpPr/>
          <p:nvPr/>
        </p:nvSpPr>
        <p:spPr>
          <a:xfrm>
            <a:off x="4843747" y="2388576"/>
            <a:ext cx="1812325" cy="1062681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BRAND</a:t>
            </a:r>
          </a:p>
          <a:p>
            <a:pPr algn="ctr"/>
            <a:r>
              <a:rPr lang="fr-FR" b="1" dirty="0"/>
              <a:t>SV</a:t>
            </a:r>
          </a:p>
        </p:txBody>
      </p:sp>
      <p:sp>
        <p:nvSpPr>
          <p:cNvPr id="7" name="Ellipse 6"/>
          <p:cNvSpPr/>
          <p:nvPr/>
        </p:nvSpPr>
        <p:spPr>
          <a:xfrm>
            <a:off x="7109153" y="2388576"/>
            <a:ext cx="2578445" cy="1062681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SPONSORSHIP</a:t>
            </a:r>
          </a:p>
          <a:p>
            <a:pPr algn="ctr"/>
            <a:r>
              <a:rPr lang="fr-FR" b="1" dirty="0"/>
              <a:t>HOSPITALITY</a:t>
            </a:r>
          </a:p>
          <a:p>
            <a:pPr algn="ctr"/>
            <a:r>
              <a:rPr lang="fr-FR" b="1" dirty="0"/>
              <a:t>BK</a:t>
            </a:r>
          </a:p>
        </p:txBody>
      </p:sp>
      <p:sp>
        <p:nvSpPr>
          <p:cNvPr id="8" name="Ellipse 7"/>
          <p:cNvSpPr/>
          <p:nvPr/>
        </p:nvSpPr>
        <p:spPr>
          <a:xfrm>
            <a:off x="9687598" y="2388576"/>
            <a:ext cx="2199502" cy="1062681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BTB</a:t>
            </a:r>
          </a:p>
          <a:p>
            <a:pPr algn="ctr"/>
            <a:r>
              <a:rPr lang="fr-FR" b="1" dirty="0"/>
              <a:t>SERVICING</a:t>
            </a:r>
          </a:p>
          <a:p>
            <a:pPr algn="ctr"/>
            <a:r>
              <a:rPr lang="fr-FR" b="1" dirty="0"/>
              <a:t>AM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8998" y="2151056"/>
            <a:ext cx="4110681" cy="2531113"/>
          </a:xfrm>
          <a:prstGeom prst="rect">
            <a:avLst/>
          </a:prstGeom>
          <a:solidFill>
            <a:srgbClr val="003366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4654230" y="2126925"/>
            <a:ext cx="2215977" cy="2555244"/>
          </a:xfrm>
          <a:prstGeom prst="rect">
            <a:avLst/>
          </a:prstGeom>
          <a:solidFill>
            <a:srgbClr val="003366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7044758" y="2126925"/>
            <a:ext cx="4901515" cy="2555244"/>
          </a:xfrm>
          <a:prstGeom prst="rect">
            <a:avLst/>
          </a:prstGeom>
          <a:solidFill>
            <a:srgbClr val="003366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16"/>
          <p:cNvSpPr/>
          <p:nvPr/>
        </p:nvSpPr>
        <p:spPr>
          <a:xfrm>
            <a:off x="1223317" y="3451257"/>
            <a:ext cx="2034551" cy="94729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$</a:t>
            </a:r>
          </a:p>
          <a:p>
            <a:pPr algn="ctr"/>
            <a:r>
              <a:rPr lang="fr-FR" sz="1600" dirty="0"/>
              <a:t>Tickets – Match Day Revenue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4752427" y="3593259"/>
            <a:ext cx="2034551" cy="94729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$</a:t>
            </a:r>
          </a:p>
          <a:p>
            <a:pPr algn="ctr"/>
            <a:r>
              <a:rPr lang="fr-FR" sz="1600" dirty="0"/>
              <a:t>Merchandising </a:t>
            </a:r>
          </a:p>
          <a:p>
            <a:pPr algn="ctr"/>
            <a:r>
              <a:rPr lang="fr-FR" sz="1600" dirty="0" err="1"/>
              <a:t>Products</a:t>
            </a:r>
            <a:endParaRPr lang="fr-FR" sz="1600" dirty="0"/>
          </a:p>
        </p:txBody>
      </p:sp>
      <p:sp>
        <p:nvSpPr>
          <p:cNvPr id="19" name="Rectangle à coins arrondis 18"/>
          <p:cNvSpPr/>
          <p:nvPr/>
        </p:nvSpPr>
        <p:spPr>
          <a:xfrm>
            <a:off x="8537275" y="3558111"/>
            <a:ext cx="2034551" cy="94729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$</a:t>
            </a:r>
          </a:p>
          <a:p>
            <a:pPr algn="ctr"/>
            <a:r>
              <a:rPr lang="fr-FR" sz="1600" dirty="0" err="1"/>
              <a:t>Sponsorship</a:t>
            </a:r>
            <a:endParaRPr lang="fr-FR" sz="1600" dirty="0"/>
          </a:p>
          <a:p>
            <a:pPr algn="ctr"/>
            <a:r>
              <a:rPr lang="fr-FR" sz="1600" dirty="0" err="1"/>
              <a:t>Hospitality</a:t>
            </a:r>
            <a:r>
              <a:rPr lang="fr-FR" sz="1600" dirty="0"/>
              <a:t> Events</a:t>
            </a:r>
          </a:p>
        </p:txBody>
      </p:sp>
      <p:sp>
        <p:nvSpPr>
          <p:cNvPr id="20" name="Titr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Business &amp; Marketing Organisation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126" y="4824171"/>
            <a:ext cx="1495946" cy="190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184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749" y="-5304"/>
            <a:ext cx="4525716" cy="677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754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27445" y="205946"/>
            <a:ext cx="8689976" cy="2509213"/>
          </a:xfrm>
        </p:spPr>
        <p:txBody>
          <a:bodyPr>
            <a:normAutofit/>
          </a:bodyPr>
          <a:lstStyle/>
          <a:p>
            <a:r>
              <a:rPr lang="fr-FR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ATP250 LYON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98" y="6153666"/>
            <a:ext cx="1917193" cy="50739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5179" y="501923"/>
            <a:ext cx="940482" cy="10845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646848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" b="-8"/>
          <a:stretch/>
        </p:blipFill>
        <p:spPr>
          <a:xfrm>
            <a:off x="975139" y="2146853"/>
            <a:ext cx="2410198" cy="2410198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" r="3" b="19690"/>
          <a:stretch/>
        </p:blipFill>
        <p:spPr>
          <a:xfrm>
            <a:off x="3585647" y="2146853"/>
            <a:ext cx="2410198" cy="2410198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6" b="-4"/>
          <a:stretch/>
        </p:blipFill>
        <p:spPr>
          <a:xfrm>
            <a:off x="6196155" y="2146853"/>
            <a:ext cx="2410198" cy="2410198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7" r="1" b="23563"/>
          <a:stretch/>
        </p:blipFill>
        <p:spPr>
          <a:xfrm>
            <a:off x="8806663" y="2146853"/>
            <a:ext cx="2410198" cy="2410198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68418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23" y="3653650"/>
            <a:ext cx="1568440" cy="156844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263" y="1949746"/>
            <a:ext cx="3080938" cy="140629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256" y="476902"/>
            <a:ext cx="1944036" cy="287914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D59849F-1262-4E06-AFD7-EC0721ED4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147" y="952067"/>
            <a:ext cx="3133678" cy="176342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9461890-0825-43E8-874B-DE2242975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385563" y="3667653"/>
            <a:ext cx="1045627" cy="156844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075DA84-0602-4BC1-BA05-1013BDDC85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0263" y="543447"/>
            <a:ext cx="3080939" cy="1406299"/>
          </a:xfrm>
          <a:prstGeom prst="rect">
            <a:avLst/>
          </a:prstGeom>
        </p:spPr>
      </p:pic>
      <p:pic>
        <p:nvPicPr>
          <p:cNvPr id="4" name="Image 3" descr="Une image contenant personne, homme&#10;&#10;Description générée automatiquement">
            <a:extLst>
              <a:ext uri="{FF2B5EF4-FFF2-40B4-BE49-F238E27FC236}">
                <a16:creationId xmlns:a16="http://schemas.microsoft.com/office/drawing/2014/main" id="{7D9C72A0-3FAF-4DB2-A927-7FE9C0899D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0256" y="4097346"/>
            <a:ext cx="3470556" cy="195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490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3284332" y="20977"/>
            <a:ext cx="4244804" cy="2262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defTabSz="342900" eaLnBrk="1" fontAlgn="auto" hangingPunct="1">
              <a:spcBef>
                <a:spcPct val="50000"/>
              </a:spcBef>
              <a:spcAft>
                <a:spcPts val="0"/>
              </a:spcAft>
              <a:buNone/>
            </a:pPr>
            <a:r>
              <a:rPr lang="fr-FR" altLang="fr-FR" sz="2400" b="1" dirty="0" err="1">
                <a:solidFill>
                  <a:srgbClr val="000000"/>
                </a:solidFill>
                <a:latin typeface="Verdana" panose="020B0604030504040204" pitchFamily="34" charset="0"/>
                <a:cs typeface="+mn-cs"/>
              </a:rPr>
              <a:t>Since</a:t>
            </a:r>
            <a:r>
              <a:rPr lang="fr-FR" altLang="fr-FR" sz="2400" b="1" dirty="0">
                <a:solidFill>
                  <a:srgbClr val="000000"/>
                </a:solidFill>
                <a:latin typeface="Verdana" panose="020B0604030504040204" pitchFamily="34" charset="0"/>
                <a:cs typeface="+mn-cs"/>
              </a:rPr>
              <a:t> 2005</a:t>
            </a:r>
          </a:p>
          <a:p>
            <a:pPr algn="ctr" defTabSz="342900" eaLnBrk="1" fontAlgn="auto" hangingPunct="1">
              <a:spcBef>
                <a:spcPct val="50000"/>
              </a:spcBef>
              <a:spcAft>
                <a:spcPts val="0"/>
              </a:spcAft>
              <a:buNone/>
            </a:pPr>
            <a:r>
              <a:rPr lang="fr-FR" altLang="fr-FR" sz="1350" b="1" dirty="0">
                <a:solidFill>
                  <a:srgbClr val="BD582C"/>
                </a:solidFill>
                <a:latin typeface="Verdana" panose="020B0604030504040204" pitchFamily="34" charset="0"/>
                <a:cs typeface="+mn-cs"/>
              </a:rPr>
              <a:t>Maître de Conférences</a:t>
            </a:r>
            <a:r>
              <a:rPr lang="fr-FR" altLang="fr-FR" sz="1350" b="1" dirty="0">
                <a:solidFill>
                  <a:srgbClr val="000000"/>
                </a:solidFill>
                <a:latin typeface="Verdana" panose="020B0604030504040204" pitchFamily="34" charset="0"/>
                <a:cs typeface="+mn-cs"/>
              </a:rPr>
              <a:t> </a:t>
            </a:r>
          </a:p>
          <a:p>
            <a:pPr algn="ctr" defTabSz="342900" eaLnBrk="1" fontAlgn="auto" hangingPunct="1">
              <a:spcBef>
                <a:spcPct val="50000"/>
              </a:spcBef>
              <a:spcAft>
                <a:spcPts val="0"/>
              </a:spcAft>
              <a:buNone/>
            </a:pPr>
            <a:r>
              <a:rPr lang="fr-FR" altLang="fr-FR" sz="1275" b="1" dirty="0">
                <a:solidFill>
                  <a:srgbClr val="000000"/>
                </a:solidFill>
                <a:latin typeface="Verdana" panose="020B0604030504040204" pitchFamily="34" charset="0"/>
                <a:cs typeface="+mn-cs"/>
              </a:rPr>
              <a:t>Aix Marseille </a:t>
            </a:r>
            <a:r>
              <a:rPr lang="fr-FR" altLang="fr-FR" sz="1275" b="1" dirty="0" err="1">
                <a:solidFill>
                  <a:srgbClr val="000000"/>
                </a:solidFill>
                <a:latin typeface="Verdana" panose="020B0604030504040204" pitchFamily="34" charset="0"/>
                <a:cs typeface="+mn-cs"/>
              </a:rPr>
              <a:t>University</a:t>
            </a:r>
            <a:endParaRPr lang="fr-FR" altLang="fr-FR" sz="1275" b="1" dirty="0">
              <a:solidFill>
                <a:srgbClr val="000000"/>
              </a:solidFill>
              <a:latin typeface="Verdana" panose="020B0604030504040204" pitchFamily="34" charset="0"/>
              <a:cs typeface="+mn-cs"/>
            </a:endParaRPr>
          </a:p>
          <a:p>
            <a:pPr algn="ctr" defTabSz="342900" eaLnBrk="1" fontAlgn="auto" hangingPunct="1">
              <a:spcBef>
                <a:spcPct val="50000"/>
              </a:spcBef>
              <a:spcAft>
                <a:spcPts val="0"/>
              </a:spcAft>
              <a:buNone/>
            </a:pPr>
            <a:r>
              <a:rPr lang="fr-FR" altLang="fr-FR" sz="1275" b="1" dirty="0" err="1">
                <a:solidFill>
                  <a:srgbClr val="000000"/>
                </a:solidFill>
                <a:latin typeface="Verdana" panose="020B0604030504040204" pitchFamily="34" charset="0"/>
                <a:cs typeface="+mn-cs"/>
              </a:rPr>
              <a:t>Strategy</a:t>
            </a:r>
            <a:r>
              <a:rPr lang="fr-FR" altLang="fr-FR" sz="1275" b="1" dirty="0">
                <a:solidFill>
                  <a:srgbClr val="000000"/>
                </a:solidFill>
                <a:latin typeface="Verdana" panose="020B0604030504040204" pitchFamily="34" charset="0"/>
                <a:cs typeface="+mn-cs"/>
              </a:rPr>
              <a:t> &amp; Communication</a:t>
            </a:r>
          </a:p>
          <a:p>
            <a:pPr algn="ctr" defTabSz="342900" eaLnBrk="1" fontAlgn="auto" hangingPunct="1">
              <a:spcBef>
                <a:spcPct val="50000"/>
              </a:spcBef>
              <a:spcAft>
                <a:spcPts val="0"/>
              </a:spcAft>
              <a:buNone/>
            </a:pPr>
            <a:r>
              <a:rPr lang="fr-FR" altLang="fr-FR" sz="1350" b="1" dirty="0" err="1">
                <a:solidFill>
                  <a:srgbClr val="BD582C"/>
                </a:solidFill>
                <a:latin typeface="Verdana" panose="020B0604030504040204" pitchFamily="34" charset="0"/>
                <a:cs typeface="+mn-cs"/>
              </a:rPr>
              <a:t>Associate</a:t>
            </a:r>
            <a:r>
              <a:rPr lang="fr-FR" altLang="fr-FR" sz="1350" b="1" dirty="0">
                <a:solidFill>
                  <a:srgbClr val="BD582C"/>
                </a:solidFill>
                <a:latin typeface="Verdana" panose="020B0604030504040204" pitchFamily="34" charset="0"/>
                <a:cs typeface="+mn-cs"/>
              </a:rPr>
              <a:t> Professor </a:t>
            </a:r>
            <a:r>
              <a:rPr lang="fr-FR" altLang="fr-FR" sz="1275" b="1" dirty="0" err="1">
                <a:solidFill>
                  <a:srgbClr val="000000"/>
                </a:solidFill>
                <a:latin typeface="Verdana" panose="020B0604030504040204" pitchFamily="34" charset="0"/>
                <a:cs typeface="+mn-cs"/>
              </a:rPr>
              <a:t>Kedge</a:t>
            </a:r>
            <a:r>
              <a:rPr lang="fr-FR" altLang="fr-FR" sz="1275" b="1" dirty="0">
                <a:solidFill>
                  <a:srgbClr val="000000"/>
                </a:solidFill>
                <a:latin typeface="Verdana" panose="020B0604030504040204" pitchFamily="34" charset="0"/>
                <a:cs typeface="+mn-cs"/>
              </a:rPr>
              <a:t> Business </a:t>
            </a:r>
            <a:r>
              <a:rPr lang="fr-FR" altLang="fr-FR" sz="1275" b="1" dirty="0" err="1">
                <a:solidFill>
                  <a:srgbClr val="000000"/>
                </a:solidFill>
                <a:latin typeface="Verdana" panose="020B0604030504040204" pitchFamily="34" charset="0"/>
                <a:cs typeface="+mn-cs"/>
              </a:rPr>
              <a:t>School</a:t>
            </a:r>
            <a:endParaRPr lang="fr-FR" altLang="fr-FR" sz="1275" b="1" dirty="0">
              <a:solidFill>
                <a:srgbClr val="000000"/>
              </a:solidFill>
              <a:latin typeface="Verdana" panose="020B0604030504040204" pitchFamily="34" charset="0"/>
              <a:cs typeface="+mn-cs"/>
            </a:endParaRPr>
          </a:p>
          <a:p>
            <a:pPr algn="ctr" defTabSz="342900" eaLnBrk="1" fontAlgn="auto" hangingPunct="1">
              <a:spcBef>
                <a:spcPct val="50000"/>
              </a:spcBef>
              <a:spcAft>
                <a:spcPts val="0"/>
              </a:spcAft>
              <a:buNone/>
            </a:pPr>
            <a:r>
              <a:rPr lang="fr-FR" altLang="fr-FR" sz="1275" b="1" dirty="0">
                <a:solidFill>
                  <a:srgbClr val="000000"/>
                </a:solidFill>
                <a:latin typeface="Verdana" panose="020B0604030504040204" pitchFamily="34" charset="0"/>
                <a:cs typeface="+mn-cs"/>
              </a:rPr>
              <a:t> Sport </a:t>
            </a:r>
          </a:p>
          <a:p>
            <a:pPr algn="ctr" defTabSz="342900" eaLnBrk="1" fontAlgn="auto" hangingPunct="1">
              <a:spcBef>
                <a:spcPct val="50000"/>
              </a:spcBef>
              <a:spcAft>
                <a:spcPts val="0"/>
              </a:spcAft>
              <a:buNone/>
            </a:pPr>
            <a:r>
              <a:rPr lang="fr-FR" altLang="fr-FR" sz="1275" b="1" dirty="0">
                <a:solidFill>
                  <a:srgbClr val="000000"/>
                </a:solidFill>
                <a:latin typeface="Verdana" panose="020B0604030504040204" pitchFamily="34" charset="0"/>
                <a:cs typeface="+mn-cs"/>
              </a:rPr>
              <a:t>Business Management</a:t>
            </a:r>
          </a:p>
        </p:txBody>
      </p:sp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918594" y="390947"/>
            <a:ext cx="1620441" cy="2239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fr-FR" altLang="fr-FR" sz="2400" b="1" dirty="0" err="1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Since</a:t>
            </a:r>
            <a:r>
              <a:rPr lang="fr-FR" altLang="fr-FR" sz="2400" b="1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 2001</a:t>
            </a: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endParaRPr lang="fr-FR" altLang="fr-FR" sz="1350" b="1" dirty="0">
              <a:solidFill>
                <a:srgbClr val="BD582C"/>
              </a:solidFill>
              <a:latin typeface="Arial" panose="020B0604020202020204" pitchFamily="34" charset="0"/>
              <a:cs typeface="+mn-cs"/>
            </a:endParaRP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endParaRPr lang="fr-FR" altLang="fr-FR" sz="1350" b="1" dirty="0">
              <a:solidFill>
                <a:srgbClr val="BD582C"/>
              </a:solidFill>
              <a:latin typeface="Arial" panose="020B0604020202020204" pitchFamily="34" charset="0"/>
              <a:cs typeface="+mn-cs"/>
            </a:endParaRP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fr-FR" altLang="fr-FR" sz="1350" b="1" dirty="0" err="1">
                <a:solidFill>
                  <a:srgbClr val="BD582C"/>
                </a:solidFill>
                <a:latin typeface="Arial" panose="020B0604020202020204" pitchFamily="34" charset="0"/>
                <a:cs typeface="+mn-cs"/>
              </a:rPr>
              <a:t>Research</a:t>
            </a:r>
            <a:endParaRPr lang="fr-FR" altLang="fr-FR" sz="1350" b="1" dirty="0">
              <a:solidFill>
                <a:srgbClr val="BD582C"/>
              </a:solidFill>
              <a:latin typeface="Arial" panose="020B0604020202020204" pitchFamily="34" charset="0"/>
              <a:cs typeface="+mn-cs"/>
            </a:endParaRP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endParaRPr lang="fr-FR" altLang="fr-FR" sz="1275" b="1" dirty="0">
              <a:solidFill>
                <a:srgbClr val="BD582C"/>
              </a:solidFill>
              <a:latin typeface="Arial" panose="020B0604020202020204" pitchFamily="34" charset="0"/>
              <a:cs typeface="+mn-cs"/>
            </a:endParaRP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fr-FR" altLang="fr-FR" sz="1275" b="1" dirty="0">
                <a:solidFill>
                  <a:srgbClr val="BD582C"/>
                </a:solidFill>
                <a:latin typeface="Arial" panose="020B0604020202020204" pitchFamily="34" charset="0"/>
                <a:cs typeface="+mn-cs"/>
              </a:rPr>
              <a:t>Aix Marseille </a:t>
            </a:r>
            <a:r>
              <a:rPr lang="fr-FR" altLang="fr-FR" sz="1275" b="1" dirty="0" err="1">
                <a:solidFill>
                  <a:srgbClr val="BD582C"/>
                </a:solidFill>
                <a:latin typeface="Arial" panose="020B0604020202020204" pitchFamily="34" charset="0"/>
                <a:cs typeface="+mn-cs"/>
              </a:rPr>
              <a:t>University</a:t>
            </a:r>
            <a:endParaRPr lang="fr-FR" altLang="fr-FR" sz="1275" b="1" dirty="0">
              <a:solidFill>
                <a:srgbClr val="BD582C"/>
              </a:solidFill>
              <a:latin typeface="Arial" panose="020B0604020202020204" pitchFamily="34" charset="0"/>
              <a:cs typeface="+mn-cs"/>
            </a:endParaRP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fr-FR" altLang="fr-FR" sz="1275" b="1" dirty="0" err="1">
                <a:solidFill>
                  <a:srgbClr val="BD582C"/>
                </a:solidFill>
                <a:latin typeface="Arial" panose="020B0604020202020204" pitchFamily="34" charset="0"/>
                <a:cs typeface="+mn-cs"/>
              </a:rPr>
              <a:t>Laboratory</a:t>
            </a:r>
            <a:endParaRPr lang="fr-FR" altLang="fr-FR" sz="1275" b="1" dirty="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30" name="Line 4"/>
          <p:cNvSpPr>
            <a:spLocks noChangeShapeType="1"/>
          </p:cNvSpPr>
          <p:nvPr/>
        </p:nvSpPr>
        <p:spPr bwMode="auto">
          <a:xfrm>
            <a:off x="2447212" y="139873"/>
            <a:ext cx="3068423" cy="6450396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srgbClr val="000000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1" name="Line 5"/>
          <p:cNvSpPr>
            <a:spLocks noChangeShapeType="1"/>
          </p:cNvSpPr>
          <p:nvPr/>
        </p:nvSpPr>
        <p:spPr bwMode="auto">
          <a:xfrm flipV="1">
            <a:off x="5515636" y="200201"/>
            <a:ext cx="2706996" cy="639006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342900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srgbClr val="000000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32" name="Picture 8" descr="logo-rolland-garros-20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66" y="3921293"/>
            <a:ext cx="566738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9" descr="fft-qu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310" y="4018510"/>
            <a:ext cx="1133475" cy="32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0" descr="ATP+World+Tour+Logo+15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566" y="3911742"/>
            <a:ext cx="507206" cy="58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1" descr="Logo_aso_Groupe_Amau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48" y="4684311"/>
            <a:ext cx="1107281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2" descr="tdf-logo-lar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398" y="4595405"/>
            <a:ext cx="75604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17"/>
          <p:cNvSpPr>
            <a:spLocks noChangeArrowheads="1"/>
          </p:cNvSpPr>
          <p:nvPr/>
        </p:nvSpPr>
        <p:spPr bwMode="auto">
          <a:xfrm>
            <a:off x="8617574" y="190554"/>
            <a:ext cx="1754981" cy="370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fr-FR" altLang="fr-FR" sz="2400" b="1" dirty="0" err="1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Since</a:t>
            </a:r>
            <a:r>
              <a:rPr lang="fr-FR" altLang="fr-FR" sz="2400" b="1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 1999</a:t>
            </a: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endParaRPr lang="fr-FR" altLang="fr-FR" sz="1350" b="1" dirty="0">
              <a:solidFill>
                <a:srgbClr val="BD582C"/>
              </a:solidFill>
              <a:latin typeface="Arial" panose="020B0604020202020204" pitchFamily="34" charset="0"/>
              <a:cs typeface="+mn-cs"/>
            </a:endParaRP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fr-FR" altLang="fr-FR" sz="1350" b="1" dirty="0">
                <a:solidFill>
                  <a:srgbClr val="BD582C"/>
                </a:solidFill>
                <a:latin typeface="Arial" panose="020B0604020202020204" pitchFamily="34" charset="0"/>
                <a:cs typeface="+mn-cs"/>
              </a:rPr>
              <a:t>Professional</a:t>
            </a: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fr-FR" altLang="fr-FR" sz="1275" b="1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ATP &amp; WTA </a:t>
            </a: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fr-FR" altLang="fr-FR" sz="1275" b="1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Events management</a:t>
            </a: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endParaRPr lang="fr-FR" altLang="fr-FR" sz="1350" b="1" dirty="0">
              <a:solidFill>
                <a:prstClr val="white"/>
              </a:solidFill>
              <a:latin typeface="Arial" panose="020B0604020202020204" pitchFamily="34" charset="0"/>
              <a:cs typeface="+mn-cs"/>
            </a:endParaRP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fr-FR" altLang="fr-FR" sz="1350" b="1" dirty="0">
                <a:solidFill>
                  <a:prstClr val="white"/>
                </a:solidFill>
                <a:latin typeface="Arial" panose="020B0604020202020204" pitchFamily="34" charset="0"/>
                <a:cs typeface="+mn-cs"/>
              </a:rPr>
              <a:t>Manager </a:t>
            </a: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endParaRPr lang="fr-FR" altLang="fr-FR" sz="1350" b="1" dirty="0">
              <a:solidFill>
                <a:prstClr val="white"/>
              </a:solidFill>
              <a:latin typeface="Arial" panose="020B0604020202020204" pitchFamily="34" charset="0"/>
              <a:cs typeface="+mn-cs"/>
            </a:endParaRP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endParaRPr lang="fr-FR" altLang="fr-FR" sz="1350" b="1" dirty="0">
              <a:solidFill>
                <a:prstClr val="white"/>
              </a:solidFill>
              <a:latin typeface="Arial" panose="020B0604020202020204" pitchFamily="34" charset="0"/>
              <a:cs typeface="+mn-cs"/>
            </a:endParaRP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endParaRPr lang="fr-FR" altLang="fr-FR" sz="1350" b="1" dirty="0">
              <a:solidFill>
                <a:prstClr val="white"/>
              </a:solidFill>
              <a:latin typeface="Arial" panose="020B0604020202020204" pitchFamily="34" charset="0"/>
              <a:cs typeface="+mn-cs"/>
            </a:endParaRP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endParaRPr lang="fr-FR" altLang="fr-FR" sz="1350" b="1" dirty="0">
              <a:solidFill>
                <a:srgbClr val="BD582C"/>
              </a:solidFill>
              <a:latin typeface="Arial" panose="020B0604020202020204" pitchFamily="34" charset="0"/>
              <a:cs typeface="+mn-cs"/>
            </a:endParaRP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endParaRPr lang="fr-FR" altLang="fr-FR" sz="1350" b="1" dirty="0">
              <a:solidFill>
                <a:srgbClr val="BD582C"/>
              </a:solidFill>
              <a:latin typeface="Arial" panose="020B0604020202020204" pitchFamily="34" charset="0"/>
              <a:cs typeface="+mn-cs"/>
            </a:endParaRP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endParaRPr lang="fr-FR" altLang="fr-FR" sz="1350" b="1" dirty="0">
              <a:solidFill>
                <a:srgbClr val="BD582C"/>
              </a:solidFill>
              <a:latin typeface="Arial" panose="020B0604020202020204" pitchFamily="34" charset="0"/>
              <a:cs typeface="+mn-cs"/>
            </a:endParaRPr>
          </a:p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endParaRPr lang="fr-FR" altLang="fr-FR" sz="1350" b="1" dirty="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38" name="Rectangle 18"/>
          <p:cNvSpPr>
            <a:spLocks noChangeArrowheads="1"/>
          </p:cNvSpPr>
          <p:nvPr/>
        </p:nvSpPr>
        <p:spPr bwMode="auto">
          <a:xfrm>
            <a:off x="7462436" y="4450056"/>
            <a:ext cx="3444396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fr-FR" altLang="fr-FR" sz="1350" b="1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Sport Business </a:t>
            </a:r>
            <a:r>
              <a:rPr lang="fr-FR" altLang="fr-FR" sz="1350" b="1" dirty="0" err="1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Strategy</a:t>
            </a:r>
            <a:r>
              <a:rPr lang="fr-FR" altLang="fr-FR" sz="1350" b="1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 &amp; Marketing</a:t>
            </a:r>
          </a:p>
        </p:txBody>
      </p:sp>
      <p:sp>
        <p:nvSpPr>
          <p:cNvPr id="39" name="Rectangle 21"/>
          <p:cNvSpPr>
            <a:spLocks noChangeArrowheads="1"/>
          </p:cNvSpPr>
          <p:nvPr/>
        </p:nvSpPr>
        <p:spPr bwMode="auto">
          <a:xfrm>
            <a:off x="7961637" y="4022103"/>
            <a:ext cx="2333625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defTabSz="3429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fr-FR" altLang="fr-FR" sz="1350" b="1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Consulting</a:t>
            </a:r>
          </a:p>
        </p:txBody>
      </p:sp>
      <p:pic>
        <p:nvPicPr>
          <p:cNvPr id="40" name="Picture 2" descr="http://www.asso-semele.fr/wp-content/uploads/2011/03/logoAixMarsUniv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010" y="2385861"/>
            <a:ext cx="2362526" cy="85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 descr="http://www.asso-semele.fr/wp-content/uploads/2011/03/logoAixMarsUniv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80" y="3111716"/>
            <a:ext cx="1839515" cy="660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Image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56" y="3290831"/>
            <a:ext cx="1929760" cy="77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7" descr="psg_logo125198573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241" y="5405105"/>
            <a:ext cx="1075134" cy="60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0" descr="logo_BNP_Pariba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6" y="5343702"/>
            <a:ext cx="130301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Imag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718" y="4718252"/>
            <a:ext cx="443388" cy="4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7" descr="psg_logo125198573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691" y="5027502"/>
            <a:ext cx="1239340" cy="70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30" descr="logo_BNP_Pariba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441" y="4939946"/>
            <a:ext cx="130301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0" descr="ATP+World+Tour+Logo+15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928" y="1645086"/>
            <a:ext cx="409340" cy="47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375" y="5448647"/>
            <a:ext cx="758373" cy="560374"/>
          </a:xfrm>
          <a:prstGeom prst="rect">
            <a:avLst/>
          </a:prstGeom>
        </p:spPr>
      </p:pic>
      <p:pic>
        <p:nvPicPr>
          <p:cNvPr id="58" name="Image 57" descr="Une image contenant chose&#10;&#10;Description générée avec un niveau de confiance élevé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262" y="1257796"/>
            <a:ext cx="909644" cy="301639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262" y="924117"/>
            <a:ext cx="937994" cy="261494"/>
          </a:xfrm>
          <a:prstGeom prst="rect">
            <a:avLst/>
          </a:prstGeom>
        </p:spPr>
      </p:pic>
      <p:pic>
        <p:nvPicPr>
          <p:cNvPr id="60" name="Picture 9" descr="fft-qu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502" y="3170150"/>
            <a:ext cx="1777619" cy="51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8" descr="logo-rolland-garros-20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996" y="3059231"/>
            <a:ext cx="713282" cy="71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Rectangle 61"/>
          <p:cNvSpPr/>
          <p:nvPr/>
        </p:nvSpPr>
        <p:spPr>
          <a:xfrm>
            <a:off x="7437136" y="218732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400" b="1" dirty="0">
                <a:solidFill>
                  <a:srgbClr val="000000"/>
                </a:solidFill>
                <a:latin typeface="Calibri" panose="020F0502020204030204"/>
                <a:cs typeface="+mn-cs"/>
              </a:rPr>
              <a:t>Member of the </a:t>
            </a:r>
            <a:r>
              <a:rPr lang="fr-FR" sz="1400" b="1" dirty="0" err="1">
                <a:solidFill>
                  <a:srgbClr val="000000"/>
                </a:solidFill>
                <a:latin typeface="Calibri" panose="020F0502020204030204"/>
                <a:cs typeface="+mn-cs"/>
              </a:rPr>
              <a:t>Executive</a:t>
            </a:r>
            <a:r>
              <a:rPr lang="fr-FR" sz="1400" b="1" dirty="0">
                <a:solidFill>
                  <a:srgbClr val="000000"/>
                </a:solidFill>
                <a:latin typeface="Calibri" panose="020F0502020204030204"/>
                <a:cs typeface="+mn-cs"/>
              </a:rPr>
              <a:t> </a:t>
            </a:r>
            <a:r>
              <a:rPr lang="fr-FR" sz="1400" b="1" dirty="0" err="1">
                <a:solidFill>
                  <a:srgbClr val="000000"/>
                </a:solidFill>
                <a:latin typeface="Calibri" panose="020F0502020204030204"/>
                <a:cs typeface="+mn-cs"/>
              </a:rPr>
              <a:t>Committee</a:t>
            </a:r>
            <a:r>
              <a:rPr lang="fr-FR" sz="1400" b="1" dirty="0">
                <a:solidFill>
                  <a:srgbClr val="000000"/>
                </a:solidFill>
                <a:latin typeface="Calibri" panose="020F0502020204030204"/>
                <a:cs typeface="+mn-cs"/>
              </a:rPr>
              <a:t> </a:t>
            </a:r>
          </a:p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400" b="1" dirty="0" err="1">
                <a:solidFill>
                  <a:srgbClr val="000000"/>
                </a:solidFill>
                <a:latin typeface="Calibri" panose="020F0502020204030204"/>
                <a:cs typeface="+mn-cs"/>
              </a:rPr>
              <a:t>Economic</a:t>
            </a:r>
            <a:r>
              <a:rPr lang="fr-FR" sz="1400" b="1" dirty="0">
                <a:solidFill>
                  <a:srgbClr val="000000"/>
                </a:solidFill>
                <a:latin typeface="Calibri" panose="020F0502020204030204"/>
                <a:cs typeface="+mn-cs"/>
              </a:rPr>
              <a:t> </a:t>
            </a:r>
            <a:r>
              <a:rPr lang="fr-FR" sz="1400" b="1" dirty="0" err="1">
                <a:solidFill>
                  <a:srgbClr val="000000"/>
                </a:solidFill>
                <a:latin typeface="Calibri" panose="020F0502020204030204"/>
                <a:cs typeface="+mn-cs"/>
              </a:rPr>
              <a:t>Development</a:t>
            </a:r>
            <a:r>
              <a:rPr lang="fr-FR" sz="1400" b="1" dirty="0">
                <a:solidFill>
                  <a:srgbClr val="000000"/>
                </a:solidFill>
                <a:latin typeface="Calibri" panose="020F0502020204030204"/>
                <a:cs typeface="+mn-cs"/>
              </a:rPr>
              <a:t> – Business </a:t>
            </a:r>
            <a:r>
              <a:rPr lang="fr-FR" sz="1400" b="1" dirty="0" err="1">
                <a:solidFill>
                  <a:srgbClr val="000000"/>
                </a:solidFill>
                <a:latin typeface="Calibri" panose="020F0502020204030204"/>
                <a:cs typeface="+mn-cs"/>
              </a:rPr>
              <a:t>Strategy</a:t>
            </a:r>
            <a:endParaRPr lang="fr-FR" sz="1400" b="1" dirty="0">
              <a:solidFill>
                <a:srgbClr val="000000"/>
              </a:solidFill>
              <a:latin typeface="Calibri" panose="020F0502020204030204"/>
              <a:cs typeface="+mn-cs"/>
            </a:endParaRPr>
          </a:p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400" b="1" dirty="0">
                <a:solidFill>
                  <a:srgbClr val="000000"/>
                </a:solidFill>
                <a:latin typeface="Calibri" panose="020F0502020204030204"/>
              </a:rPr>
              <a:t>Assets management</a:t>
            </a:r>
            <a:endParaRPr lang="fr-FR" sz="1400" dirty="0">
              <a:solidFill>
                <a:srgbClr val="000000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64" name="Image 6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357" y="4772527"/>
            <a:ext cx="1031925" cy="116587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054" y="2994435"/>
            <a:ext cx="931189" cy="80159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136" y="3028668"/>
            <a:ext cx="803627" cy="803627"/>
          </a:xfrm>
          <a:prstGeom prst="rect">
            <a:avLst/>
          </a:prstGeom>
        </p:spPr>
      </p:pic>
      <p:pic>
        <p:nvPicPr>
          <p:cNvPr id="6146" name="Picture 2" descr="Résultat de recherche d'images pour &quot;davis cup logo&quot;">
            <a:hlinkClick r:id="rId20"/>
            <a:extLst>
              <a:ext uri="{FF2B5EF4-FFF2-40B4-BE49-F238E27FC236}">
                <a16:creationId xmlns:a16="http://schemas.microsoft.com/office/drawing/2014/main" id="{BCF983F7-1420-4911-8BEF-7FBF2833C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1668" y="3080834"/>
            <a:ext cx="619681" cy="619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99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7" grpId="0"/>
      <p:bldP spid="38" grpId="0"/>
      <p:bldP spid="3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153" y="0"/>
            <a:ext cx="8753360" cy="583557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172" y="2467778"/>
            <a:ext cx="4931149" cy="41092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849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92274" y="283923"/>
            <a:ext cx="11615804" cy="1027135"/>
          </a:xfrm>
        </p:spPr>
        <p:txBody>
          <a:bodyPr>
            <a:normAutofit fontScale="90000"/>
          </a:bodyPr>
          <a:lstStyle/>
          <a:p>
            <a:r>
              <a:rPr lang="en-GB" dirty="0"/>
              <a:t>HOW DOES SPORT COMPARE TO OTHER INTERESTS?</a:t>
            </a:r>
            <a:br>
              <a:rPr lang="en-GB" dirty="0"/>
            </a:br>
            <a:r>
              <a:rPr lang="en-GB" b="0" i="1" dirty="0"/>
              <a:t>– % of those ‘Passionate’ for each interest</a:t>
            </a:r>
            <a:endParaRPr lang="en-GB" dirty="0"/>
          </a:p>
        </p:txBody>
      </p:sp>
      <p:graphicFrame>
        <p:nvGraphicFramePr>
          <p:cNvPr id="6" name="Chart 6"/>
          <p:cNvGraphicFramePr/>
          <p:nvPr>
            <p:extLst>
              <p:ext uri="{D42A27DB-BD31-4B8C-83A1-F6EECF244321}">
                <p14:modId xmlns:p14="http://schemas.microsoft.com/office/powerpoint/2010/main" val="4882121"/>
              </p:ext>
            </p:extLst>
          </p:nvPr>
        </p:nvGraphicFramePr>
        <p:xfrm>
          <a:off x="337502" y="1479577"/>
          <a:ext cx="11615804" cy="5185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 rot="16200000">
            <a:off x="-1260261" y="3774021"/>
            <a:ext cx="3195527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3" i="1" dirty="0"/>
              <a:t>% with Passionate in interests</a:t>
            </a:r>
            <a:endParaRPr lang="en-GB" sz="1333" dirty="0"/>
          </a:p>
        </p:txBody>
      </p:sp>
    </p:spTree>
    <p:extLst>
      <p:ext uri="{BB962C8B-B14F-4D97-AF65-F5344CB8AC3E}">
        <p14:creationId xmlns:p14="http://schemas.microsoft.com/office/powerpoint/2010/main" val="7760902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99000"/>
                <a:satMod val="140000"/>
              </a:schemeClr>
            </a:gs>
            <a:gs pos="65000">
              <a:schemeClr val="bg2">
                <a:tint val="100000"/>
                <a:shade val="80000"/>
                <a:satMod val="130000"/>
              </a:schemeClr>
            </a:gs>
            <a:gs pos="100000">
              <a:schemeClr val="bg2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EB8A1B5F-0801-4AFF-A489-335B6A851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6201B52-6441-4DBA-BACE-235977581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9DF3DBB-17DD-4058-A944-5578E18A0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EEF5601-A8BC-411D-AA64-3E79320BA1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7451CBE-B95A-4ABA-9919-F61886F96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159565"/>
            <a:ext cx="4581686" cy="443905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300" i="1">
                <a:solidFill>
                  <a:srgbClr val="FFFFFF"/>
                </a:solidFill>
              </a:rPr>
              <a:t>Less « sponsorship as adverstising » and more « sponsorship-linked marketing » as </a:t>
            </a:r>
            <a:r>
              <a:rPr lang="en-US" sz="1300" b="1" i="1">
                <a:solidFill>
                  <a:srgbClr val="FFFFFF"/>
                </a:solidFill>
              </a:rPr>
              <a:t>authentic</a:t>
            </a:r>
            <a:r>
              <a:rPr lang="en-US" sz="1300" i="1">
                <a:solidFill>
                  <a:srgbClr val="FFFFFF"/>
                </a:solidFill>
              </a:rPr>
              <a:t> </a:t>
            </a:r>
            <a:r>
              <a:rPr lang="en-US" sz="1300" b="1" i="1">
                <a:solidFill>
                  <a:srgbClr val="FFFFFF"/>
                </a:solidFill>
              </a:rPr>
              <a:t>engagement</a:t>
            </a:r>
            <a:r>
              <a:rPr lang="en-US" sz="1300" i="1">
                <a:solidFill>
                  <a:srgbClr val="FFFFFF"/>
                </a:solidFill>
              </a:rPr>
              <a:t> </a:t>
            </a:r>
          </a:p>
          <a:p>
            <a:r>
              <a:rPr lang="en-US" sz="1300">
                <a:solidFill>
                  <a:srgbClr val="FFFFFF"/>
                </a:solidFill>
              </a:rPr>
              <a:t>(Bettina Cornwell, 2019).</a:t>
            </a:r>
          </a:p>
          <a:p>
            <a:endParaRPr lang="en-US" sz="1300" i="1">
              <a:solidFill>
                <a:srgbClr val="FFFFFF"/>
              </a:solidFill>
            </a:endParaRPr>
          </a:p>
          <a:p>
            <a:r>
              <a:rPr lang="en-US" sz="1300" i="1">
                <a:solidFill>
                  <a:srgbClr val="FFFFFF"/>
                </a:solidFill>
              </a:rPr>
              <a:t>One of the key changes in the evolution of sponsorship has been the transition from “</a:t>
            </a:r>
            <a:r>
              <a:rPr lang="en-US" sz="1300" b="1">
                <a:solidFill>
                  <a:srgbClr val="FFFFFF"/>
                </a:solidFill>
              </a:rPr>
              <a:t>badging</a:t>
            </a:r>
            <a:r>
              <a:rPr lang="en-US" sz="1300" i="1">
                <a:solidFill>
                  <a:srgbClr val="FFFFFF"/>
                </a:solidFill>
              </a:rPr>
              <a:t>” (by sponsors) to “</a:t>
            </a:r>
            <a:r>
              <a:rPr lang="en-US" sz="1300" b="1" i="1">
                <a:solidFill>
                  <a:srgbClr val="FFFFFF"/>
                </a:solidFill>
              </a:rPr>
              <a:t>building</a:t>
            </a:r>
            <a:r>
              <a:rPr lang="en-US" sz="1300" i="1">
                <a:solidFill>
                  <a:srgbClr val="FFFFFF"/>
                </a:solidFill>
              </a:rPr>
              <a:t>”</a:t>
            </a:r>
          </a:p>
          <a:p>
            <a:r>
              <a:rPr lang="en-US" sz="1300" i="1">
                <a:solidFill>
                  <a:srgbClr val="FFFFFF"/>
                </a:solidFill>
              </a:rPr>
              <a:t>(</a:t>
            </a:r>
            <a:r>
              <a:rPr lang="en-US" sz="1300" b="1" i="1">
                <a:solidFill>
                  <a:srgbClr val="FFFFFF"/>
                </a:solidFill>
              </a:rPr>
              <a:t>brand engagement and relationships</a:t>
            </a:r>
            <a:r>
              <a:rPr lang="en-US" sz="1300" i="1">
                <a:solidFill>
                  <a:srgbClr val="FFFFFF"/>
                </a:solidFill>
              </a:rPr>
              <a:t>) as the raison d’etre for sponsorship involvement </a:t>
            </a:r>
          </a:p>
          <a:p>
            <a:r>
              <a:rPr lang="en-US" sz="1300">
                <a:solidFill>
                  <a:srgbClr val="FFFFFF"/>
                </a:solidFill>
              </a:rPr>
              <a:t>(Tony Meenaghan, Damien McLoughlin, and Alan McCormack, 2013).</a:t>
            </a:r>
          </a:p>
          <a:p>
            <a:endParaRPr lang="en-US" sz="1300">
              <a:solidFill>
                <a:srgbClr val="FFFFFF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3209156-242F-4B26-8D07-CEB2B68A9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34" y="0"/>
            <a:ext cx="760726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FA473257-939F-46A2-83F8-881F650CC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928" y="965200"/>
            <a:ext cx="5999002" cy="4927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Challenge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Introduction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Activation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Closing</a:t>
            </a:r>
          </a:p>
        </p:txBody>
      </p:sp>
      <p:pic>
        <p:nvPicPr>
          <p:cNvPr id="10" name="Picture 5" descr="Résultat de recherche d'images pour &quot;paris2024&quot;">
            <a:extLst>
              <a:ext uri="{FF2B5EF4-FFF2-40B4-BE49-F238E27FC236}">
                <a16:creationId xmlns:a16="http://schemas.microsoft.com/office/drawing/2014/main" id="{06231E96-EF0C-4044-A8D4-056291AF5E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1" r="12762" b="-2"/>
          <a:stretch/>
        </p:blipFill>
        <p:spPr bwMode="auto">
          <a:xfrm>
            <a:off x="8842532" y="0"/>
            <a:ext cx="3346420" cy="2550739"/>
          </a:xfrm>
          <a:custGeom>
            <a:avLst/>
            <a:gdLst>
              <a:gd name="connsiteX0" fmla="*/ 0 w 4397481"/>
              <a:gd name="connsiteY0" fmla="*/ 0 h 3351888"/>
              <a:gd name="connsiteX1" fmla="*/ 4397481 w 4397481"/>
              <a:gd name="connsiteY1" fmla="*/ 0 h 3351888"/>
              <a:gd name="connsiteX2" fmla="*/ 4397481 w 4397481"/>
              <a:gd name="connsiteY2" fmla="*/ 3351888 h 3351888"/>
              <a:gd name="connsiteX3" fmla="*/ 1552363 w 4397481"/>
              <a:gd name="connsiteY3" fmla="*/ 3351888 h 335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0015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DD85225-4221-4672-B1DE-C34BFFF5F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D5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3" r="1" b="17968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6FB55C46-EDB8-4EC2-AD52-94B111D3A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59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14809C-AB06-455C-9E09-733EC00DD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612D73-1056-4289-A977-92C9190C7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14DE1B-FD50-40B1-A8A5-304666E7C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B41FE9-4F8F-4675-8668-D3330B371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09" y="801793"/>
            <a:ext cx="3598860" cy="5273056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230929C-760C-4746-B0AE-0D09A78A8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038225"/>
            <a:ext cx="0" cy="47625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6" y="870127"/>
            <a:ext cx="5136388" cy="5136388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</p:spTree>
    <p:extLst>
      <p:ext uri="{BB962C8B-B14F-4D97-AF65-F5344CB8AC3E}">
        <p14:creationId xmlns:p14="http://schemas.microsoft.com/office/powerpoint/2010/main" val="2306162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71">
            <a:extLst>
              <a:ext uri="{FF2B5EF4-FFF2-40B4-BE49-F238E27FC236}">
                <a16:creationId xmlns:a16="http://schemas.microsoft.com/office/drawing/2014/main" id="{6E14809C-AB06-455C-9E09-733EC00DD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366" name="Rectangle 73">
            <a:extLst>
              <a:ext uri="{FF2B5EF4-FFF2-40B4-BE49-F238E27FC236}">
                <a16:creationId xmlns:a16="http://schemas.microsoft.com/office/drawing/2014/main" id="{F9612D73-1056-4289-A977-92C9190C7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367" name="Rectangle 75">
            <a:extLst>
              <a:ext uri="{FF2B5EF4-FFF2-40B4-BE49-F238E27FC236}">
                <a16:creationId xmlns:a16="http://schemas.microsoft.com/office/drawing/2014/main" id="{5014DE1B-FD50-40B1-A8A5-304666E7C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8" name="Rectangle 77">
            <a:extLst>
              <a:ext uri="{FF2B5EF4-FFF2-40B4-BE49-F238E27FC236}">
                <a16:creationId xmlns:a16="http://schemas.microsoft.com/office/drawing/2014/main" id="{91B41FE9-4F8F-4675-8668-D3330B371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0465" y="801793"/>
            <a:ext cx="3532947" cy="527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369" name="Straight Connector 79">
            <a:extLst>
              <a:ext uri="{FF2B5EF4-FFF2-40B4-BE49-F238E27FC236}">
                <a16:creationId xmlns:a16="http://schemas.microsoft.com/office/drawing/2014/main" id="{E230929C-760C-4746-B0AE-0D09A78A8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038225"/>
            <a:ext cx="0" cy="47625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3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6866" y="1726192"/>
            <a:ext cx="5136388" cy="342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68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899972" y="6150114"/>
            <a:ext cx="28533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i="1" dirty="0">
                <a:latin typeface="Freestyle Script" panose="030804020302050B0404" pitchFamily="66" charset="0"/>
              </a:rPr>
              <a:t>Vince Lombardi</a:t>
            </a:r>
          </a:p>
        </p:txBody>
      </p:sp>
    </p:spTree>
    <p:extLst>
      <p:ext uri="{BB962C8B-B14F-4D97-AF65-F5344CB8AC3E}">
        <p14:creationId xmlns:p14="http://schemas.microsoft.com/office/powerpoint/2010/main" val="3510625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1AF813-2D2F-4B78-9216-388AF161E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7181D2-95D5-4439-9BDF-14D4FDC7B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0" b="205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50195955"/>
      </p:ext>
    </p:extLst>
  </p:cSld>
  <p:clrMapOvr>
    <a:masterClrMapping/>
  </p:clrMapOvr>
</p:sld>
</file>

<file path=ppt/theme/theme1.xml><?xml version="1.0" encoding="utf-8"?>
<a:theme xmlns:a="http://schemas.openxmlformats.org/drawingml/2006/main" name="Rétrospective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Ronds dans l’eau">
  <a:themeElements>
    <a:clrScheme name="Ronds dans l’eau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Ronds dans l’eau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onds dans l’eau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887</Words>
  <Application>Microsoft Office PowerPoint</Application>
  <PresentationFormat>Grand écran</PresentationFormat>
  <Paragraphs>196</Paragraphs>
  <Slides>42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57" baseType="lpstr">
      <vt:lpstr>MS Mincho</vt:lpstr>
      <vt:lpstr>Arial</vt:lpstr>
      <vt:lpstr>Calibri</vt:lpstr>
      <vt:lpstr>Calibri Light</vt:lpstr>
      <vt:lpstr>Cambria</vt:lpstr>
      <vt:lpstr>Constantia</vt:lpstr>
      <vt:lpstr>Courier New</vt:lpstr>
      <vt:lpstr>Freestyle Script</vt:lpstr>
      <vt:lpstr>Times New Roman</vt:lpstr>
      <vt:lpstr>Tw Cen MT</vt:lpstr>
      <vt:lpstr>Verdana</vt:lpstr>
      <vt:lpstr>Wingdings</vt:lpstr>
      <vt:lpstr>Rétrospective</vt:lpstr>
      <vt:lpstr>Ronds dans l’eau</vt:lpstr>
      <vt:lpstr>Image</vt:lpstr>
      <vt:lpstr>  Sport Marketing &amp; Communication  Summer School SPORT EVENT MANAGEMENT  lionelmaltese.fr  @lionelmaltese</vt:lpstr>
      <vt:lpstr>Information is key : you &amp; me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SPORTAIMENT BUSINESS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Sport Marketing Digest : Communication - Networks – Experiences – Brand</vt:lpstr>
      <vt:lpstr>To be a value-added in sport business</vt:lpstr>
      <vt:lpstr>Competencie ?</vt:lpstr>
      <vt:lpstr>Sport business market competencies</vt:lpstr>
      <vt:lpstr>Program : 15H and More !  </vt:lpstr>
      <vt:lpstr>Présentation PowerPoint</vt:lpstr>
      <vt:lpstr>Présentation PowerPoint</vt:lpstr>
      <vt:lpstr>Positioning</vt:lpstr>
      <vt:lpstr>ACTION</vt:lpstr>
      <vt:lpstr>Présentation PowerPoint</vt:lpstr>
      <vt:lpstr>Competencies… </vt:lpstr>
      <vt:lpstr>OM « Champion Project »</vt:lpstr>
      <vt:lpstr>Business &amp; Marketing Organisation</vt:lpstr>
      <vt:lpstr>Présentation PowerPoint</vt:lpstr>
      <vt:lpstr>ATP250 LYON</vt:lpstr>
      <vt:lpstr>Présentation PowerPoint</vt:lpstr>
      <vt:lpstr>Présentation PowerPoint</vt:lpstr>
      <vt:lpstr>Présentation PowerPoint</vt:lpstr>
      <vt:lpstr>HOW DOES SPORT COMPARE TO OTHER INTERESTS? – % of those ‘Passionate’ for each interest</vt:lpstr>
      <vt:lpstr>Challenge Introduction Activation  Closing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Commercial Business Strategies in Sport Organisations  lionelmaltese.fr  @lionelmaltese</dc:title>
  <dc:creator>Lionel Maltese</dc:creator>
  <cp:lastModifiedBy>Maltese Lionel</cp:lastModifiedBy>
  <cp:revision>7</cp:revision>
  <dcterms:created xsi:type="dcterms:W3CDTF">2019-09-14T16:31:03Z</dcterms:created>
  <dcterms:modified xsi:type="dcterms:W3CDTF">2020-06-14T07:10:02Z</dcterms:modified>
</cp:coreProperties>
</file>