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6"/>
  </p:notesMasterIdLst>
  <p:handoutMasterIdLst>
    <p:handoutMasterId r:id="rId77"/>
  </p:handoutMasterIdLst>
  <p:sldIdLst>
    <p:sldId id="257" r:id="rId5"/>
    <p:sldId id="306" r:id="rId6"/>
    <p:sldId id="398" r:id="rId7"/>
    <p:sldId id="399" r:id="rId8"/>
    <p:sldId id="258" r:id="rId9"/>
    <p:sldId id="397" r:id="rId10"/>
    <p:sldId id="387" r:id="rId11"/>
    <p:sldId id="364" r:id="rId12"/>
    <p:sldId id="392" r:id="rId13"/>
    <p:sldId id="345" r:id="rId14"/>
    <p:sldId id="365" r:id="rId15"/>
    <p:sldId id="366" r:id="rId16"/>
    <p:sldId id="370" r:id="rId17"/>
    <p:sldId id="385" r:id="rId18"/>
    <p:sldId id="378" r:id="rId19"/>
    <p:sldId id="393" r:id="rId20"/>
    <p:sldId id="379" r:id="rId21"/>
    <p:sldId id="380" r:id="rId22"/>
    <p:sldId id="381" r:id="rId23"/>
    <p:sldId id="355" r:id="rId24"/>
    <p:sldId id="356" r:id="rId25"/>
    <p:sldId id="390" r:id="rId26"/>
    <p:sldId id="391" r:id="rId27"/>
    <p:sldId id="389" r:id="rId28"/>
    <p:sldId id="358" r:id="rId29"/>
    <p:sldId id="347" r:id="rId30"/>
    <p:sldId id="346" r:id="rId31"/>
    <p:sldId id="376" r:id="rId32"/>
    <p:sldId id="394" r:id="rId33"/>
    <p:sldId id="344" r:id="rId34"/>
    <p:sldId id="333" r:id="rId35"/>
    <p:sldId id="351" r:id="rId36"/>
    <p:sldId id="261" r:id="rId37"/>
    <p:sldId id="264" r:id="rId38"/>
    <p:sldId id="265" r:id="rId39"/>
    <p:sldId id="350" r:id="rId40"/>
    <p:sldId id="342" r:id="rId41"/>
    <p:sldId id="388" r:id="rId42"/>
    <p:sldId id="395" r:id="rId43"/>
    <p:sldId id="267" r:id="rId44"/>
    <p:sldId id="268" r:id="rId45"/>
    <p:sldId id="269" r:id="rId46"/>
    <p:sldId id="276" r:id="rId47"/>
    <p:sldId id="277" r:id="rId48"/>
    <p:sldId id="278" r:id="rId49"/>
    <p:sldId id="279" r:id="rId50"/>
    <p:sldId id="280" r:id="rId51"/>
    <p:sldId id="283" r:id="rId52"/>
    <p:sldId id="284" r:id="rId53"/>
    <p:sldId id="285" r:id="rId54"/>
    <p:sldId id="288" r:id="rId55"/>
    <p:sldId id="289" r:id="rId56"/>
    <p:sldId id="396" r:id="rId57"/>
    <p:sldId id="290" r:id="rId58"/>
    <p:sldId id="291" r:id="rId59"/>
    <p:sldId id="292" r:id="rId60"/>
    <p:sldId id="293" r:id="rId61"/>
    <p:sldId id="294" r:id="rId62"/>
    <p:sldId id="295" r:id="rId63"/>
    <p:sldId id="296" r:id="rId64"/>
    <p:sldId id="299" r:id="rId65"/>
    <p:sldId id="300" r:id="rId66"/>
    <p:sldId id="301" r:id="rId67"/>
    <p:sldId id="302" r:id="rId68"/>
    <p:sldId id="303" r:id="rId69"/>
    <p:sldId id="304" r:id="rId70"/>
    <p:sldId id="305" r:id="rId71"/>
    <p:sldId id="320" r:id="rId72"/>
    <p:sldId id="353" r:id="rId73"/>
    <p:sldId id="359" r:id="rId74"/>
    <p:sldId id="360" r:id="rId75"/>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85" d="100"/>
          <a:sy n="85" d="100"/>
        </p:scale>
        <p:origin x="90" y="732"/>
      </p:cViewPr>
      <p:guideLst/>
    </p:cSldViewPr>
  </p:slideViewPr>
  <p:notesTextViewPr>
    <p:cViewPr>
      <p:scale>
        <a:sx n="1" d="1"/>
        <a:sy n="1" d="1"/>
      </p:scale>
      <p:origin x="0" y="0"/>
    </p:cViewPr>
  </p:notesTextViewPr>
  <p:notesViewPr>
    <p:cSldViewPr>
      <p:cViewPr varScale="1">
        <p:scale>
          <a:sx n="88" d="100"/>
          <a:sy n="88" d="100"/>
        </p:scale>
        <p:origin x="2910"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_rels/data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98.svg"/><Relationship Id="rId1" Type="http://schemas.openxmlformats.org/officeDocument/2006/relationships/image" Target="../media/image97.png"/><Relationship Id="rId4" Type="http://schemas.openxmlformats.org/officeDocument/2006/relationships/image" Target="../media/image114.svg"/></Relationships>
</file>

<file path=ppt/diagrams/_rels/data12.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diagrams/_rels/data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98.svg"/><Relationship Id="rId1" Type="http://schemas.openxmlformats.org/officeDocument/2006/relationships/image" Target="../media/image97.png"/><Relationship Id="rId4" Type="http://schemas.openxmlformats.org/officeDocument/2006/relationships/image" Target="../media/image114.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diagrams/_rels/drawing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68E03B-E8F3-429D-8153-EB5FF79F2E3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FAAB850-C917-49EE-AF42-2B1F2C3C0888}">
      <dgm:prSet/>
      <dgm:spPr/>
      <dgm:t>
        <a:bodyPr/>
        <a:lstStyle/>
        <a:p>
          <a:r>
            <a:rPr lang="fr-FR"/>
            <a:t>Be </a:t>
          </a:r>
          <a:r>
            <a:rPr lang="fr-FR" b="1"/>
            <a:t>reputational</a:t>
          </a:r>
          <a:r>
            <a:rPr lang="fr-FR"/>
            <a:t> to promote you ! Professional &amp; academic publications – business – networks - alumni </a:t>
          </a:r>
          <a:endParaRPr lang="en-US"/>
        </a:p>
      </dgm:t>
    </dgm:pt>
    <dgm:pt modelId="{79208192-4AE3-42FA-874B-070402352436}" type="parTrans" cxnId="{EA99D78C-4F53-4E4A-B29B-6D0D11841989}">
      <dgm:prSet/>
      <dgm:spPr/>
      <dgm:t>
        <a:bodyPr/>
        <a:lstStyle/>
        <a:p>
          <a:endParaRPr lang="en-US"/>
        </a:p>
      </dgm:t>
    </dgm:pt>
    <dgm:pt modelId="{905FD2ED-9CFA-4C99-B870-5F27B213D8ED}" type="sibTrans" cxnId="{EA99D78C-4F53-4E4A-B29B-6D0D11841989}">
      <dgm:prSet/>
      <dgm:spPr/>
      <dgm:t>
        <a:bodyPr/>
        <a:lstStyle/>
        <a:p>
          <a:endParaRPr lang="en-US"/>
        </a:p>
      </dgm:t>
    </dgm:pt>
    <dgm:pt modelId="{FCD00591-AF29-440C-8CB3-EB083B679924}">
      <dgm:prSet/>
      <dgm:spPr/>
      <dgm:t>
        <a:bodyPr/>
        <a:lstStyle/>
        <a:p>
          <a:r>
            <a:rPr lang="fr-FR"/>
            <a:t>Be relational : Attract </a:t>
          </a:r>
          <a:r>
            <a:rPr lang="fr-FR" b="1"/>
            <a:t>experts</a:t>
          </a:r>
          <a:r>
            <a:rPr lang="fr-FR"/>
            <a:t> both academics and professionals including alumni to tranfert knowledge and competencies</a:t>
          </a:r>
          <a:endParaRPr lang="en-US"/>
        </a:p>
      </dgm:t>
    </dgm:pt>
    <dgm:pt modelId="{42BFADE8-9446-4916-9F6B-234622991A57}" type="parTrans" cxnId="{0F467F0A-DD6A-44DD-8CA3-892EC27342AA}">
      <dgm:prSet/>
      <dgm:spPr/>
      <dgm:t>
        <a:bodyPr/>
        <a:lstStyle/>
        <a:p>
          <a:endParaRPr lang="en-US"/>
        </a:p>
      </dgm:t>
    </dgm:pt>
    <dgm:pt modelId="{7A04CBA6-AFBF-4FA5-951D-25ABE9E010E5}" type="sibTrans" cxnId="{0F467F0A-DD6A-44DD-8CA3-892EC27342AA}">
      <dgm:prSet/>
      <dgm:spPr/>
      <dgm:t>
        <a:bodyPr/>
        <a:lstStyle/>
        <a:p>
          <a:endParaRPr lang="en-US"/>
        </a:p>
      </dgm:t>
    </dgm:pt>
    <dgm:pt modelId="{F425650F-98DE-41BA-900D-91CF13934DFB}">
      <dgm:prSet/>
      <dgm:spPr/>
      <dgm:t>
        <a:bodyPr/>
        <a:lstStyle/>
        <a:p>
          <a:r>
            <a:rPr lang="fr-FR"/>
            <a:t>Be strategic : Students help for </a:t>
          </a:r>
          <a:r>
            <a:rPr lang="fr-FR" b="1"/>
            <a:t>selection</a:t>
          </a:r>
          <a:endParaRPr lang="en-US"/>
        </a:p>
      </dgm:t>
    </dgm:pt>
    <dgm:pt modelId="{A5244C85-F31A-4335-A95F-7A97E5977DE8}" type="parTrans" cxnId="{F48B4E54-14FC-474B-8395-B22FF7E768F5}">
      <dgm:prSet/>
      <dgm:spPr/>
      <dgm:t>
        <a:bodyPr/>
        <a:lstStyle/>
        <a:p>
          <a:endParaRPr lang="en-US"/>
        </a:p>
      </dgm:t>
    </dgm:pt>
    <dgm:pt modelId="{63E7DD3F-BB98-4F2C-B0A2-3E8E53CB0ED1}" type="sibTrans" cxnId="{F48B4E54-14FC-474B-8395-B22FF7E768F5}">
      <dgm:prSet/>
      <dgm:spPr/>
      <dgm:t>
        <a:bodyPr/>
        <a:lstStyle/>
        <a:p>
          <a:endParaRPr lang="en-US"/>
        </a:p>
      </dgm:t>
    </dgm:pt>
    <dgm:pt modelId="{6F8348F2-C9A1-420F-8E5E-4F6F5D0349D4}">
      <dgm:prSet/>
      <dgm:spPr/>
      <dgm:t>
        <a:bodyPr/>
        <a:lstStyle/>
        <a:p>
          <a:r>
            <a:rPr lang="fr-FR"/>
            <a:t>Be Efficient : ? </a:t>
          </a:r>
          <a:endParaRPr lang="en-US"/>
        </a:p>
      </dgm:t>
    </dgm:pt>
    <dgm:pt modelId="{4E4F1593-4684-4660-975B-AD33C653D901}" type="parTrans" cxnId="{70011327-73E8-4696-8EE4-F83DD421DBED}">
      <dgm:prSet/>
      <dgm:spPr/>
      <dgm:t>
        <a:bodyPr/>
        <a:lstStyle/>
        <a:p>
          <a:endParaRPr lang="en-US"/>
        </a:p>
      </dgm:t>
    </dgm:pt>
    <dgm:pt modelId="{14F7C783-6FAB-4337-A506-782E8570D7B9}" type="sibTrans" cxnId="{70011327-73E8-4696-8EE4-F83DD421DBED}">
      <dgm:prSet/>
      <dgm:spPr/>
      <dgm:t>
        <a:bodyPr/>
        <a:lstStyle/>
        <a:p>
          <a:endParaRPr lang="en-US"/>
        </a:p>
      </dgm:t>
    </dgm:pt>
    <dgm:pt modelId="{FF87F56F-3ABC-44EE-A167-DD56AAEC6E2B}" type="pres">
      <dgm:prSet presAssocID="{7868E03B-E8F3-429D-8153-EB5FF79F2E3F}" presName="root" presStyleCnt="0">
        <dgm:presLayoutVars>
          <dgm:dir/>
          <dgm:resizeHandles val="exact"/>
        </dgm:presLayoutVars>
      </dgm:prSet>
      <dgm:spPr/>
    </dgm:pt>
    <dgm:pt modelId="{2F668E7C-A050-4448-A0EF-EF8D9A11C29A}" type="pres">
      <dgm:prSet presAssocID="{EFAAB850-C917-49EE-AF42-2B1F2C3C0888}" presName="compNode" presStyleCnt="0"/>
      <dgm:spPr/>
    </dgm:pt>
    <dgm:pt modelId="{9B79FD14-5CE5-4679-8AF3-5B1769325324}" type="pres">
      <dgm:prSet presAssocID="{EFAAB850-C917-49EE-AF42-2B1F2C3C0888}" presName="bgRect" presStyleLbl="bgShp" presStyleIdx="0" presStyleCnt="4"/>
      <dgm:spPr/>
    </dgm:pt>
    <dgm:pt modelId="{20B99A5F-56C0-43DF-8210-9673D5B74894}" type="pres">
      <dgm:prSet presAssocID="{EFAAB850-C917-49EE-AF42-2B1F2C3C088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1E49C8BE-131A-4A9E-95B9-804E8F073582}" type="pres">
      <dgm:prSet presAssocID="{EFAAB850-C917-49EE-AF42-2B1F2C3C0888}" presName="spaceRect" presStyleCnt="0"/>
      <dgm:spPr/>
    </dgm:pt>
    <dgm:pt modelId="{BF85C6C7-5E8E-4B0F-80FB-BD5218186115}" type="pres">
      <dgm:prSet presAssocID="{EFAAB850-C917-49EE-AF42-2B1F2C3C0888}" presName="parTx" presStyleLbl="revTx" presStyleIdx="0" presStyleCnt="4">
        <dgm:presLayoutVars>
          <dgm:chMax val="0"/>
          <dgm:chPref val="0"/>
        </dgm:presLayoutVars>
      </dgm:prSet>
      <dgm:spPr/>
    </dgm:pt>
    <dgm:pt modelId="{B5AC5EB2-5EFD-46B2-BA5A-FBD378AA1228}" type="pres">
      <dgm:prSet presAssocID="{905FD2ED-9CFA-4C99-B870-5F27B213D8ED}" presName="sibTrans" presStyleCnt="0"/>
      <dgm:spPr/>
    </dgm:pt>
    <dgm:pt modelId="{E0A35564-14B5-481E-93F8-E670332065C5}" type="pres">
      <dgm:prSet presAssocID="{FCD00591-AF29-440C-8CB3-EB083B679924}" presName="compNode" presStyleCnt="0"/>
      <dgm:spPr/>
    </dgm:pt>
    <dgm:pt modelId="{60C26F65-9A03-491D-8EDA-290262A39AE2}" type="pres">
      <dgm:prSet presAssocID="{FCD00591-AF29-440C-8CB3-EB083B679924}" presName="bgRect" presStyleLbl="bgShp" presStyleIdx="1" presStyleCnt="4"/>
      <dgm:spPr/>
    </dgm:pt>
    <dgm:pt modelId="{689EEDAA-C033-4A81-8883-6DD82C391979}" type="pres">
      <dgm:prSet presAssocID="{FCD00591-AF29-440C-8CB3-EB083B67992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Network"/>
        </a:ext>
      </dgm:extLst>
    </dgm:pt>
    <dgm:pt modelId="{2025169C-6E48-4A08-B9F2-7D7777157F1C}" type="pres">
      <dgm:prSet presAssocID="{FCD00591-AF29-440C-8CB3-EB083B679924}" presName="spaceRect" presStyleCnt="0"/>
      <dgm:spPr/>
    </dgm:pt>
    <dgm:pt modelId="{6EDE2F56-6D2A-47FF-B306-A2FB1159B838}" type="pres">
      <dgm:prSet presAssocID="{FCD00591-AF29-440C-8CB3-EB083B679924}" presName="parTx" presStyleLbl="revTx" presStyleIdx="1" presStyleCnt="4">
        <dgm:presLayoutVars>
          <dgm:chMax val="0"/>
          <dgm:chPref val="0"/>
        </dgm:presLayoutVars>
      </dgm:prSet>
      <dgm:spPr/>
    </dgm:pt>
    <dgm:pt modelId="{2E4F68F5-CA96-4071-802E-C49EE46A9EBE}" type="pres">
      <dgm:prSet presAssocID="{7A04CBA6-AFBF-4FA5-951D-25ABE9E010E5}" presName="sibTrans" presStyleCnt="0"/>
      <dgm:spPr/>
    </dgm:pt>
    <dgm:pt modelId="{E6E15BAF-3316-4A4A-8901-3894BBB0FDED}" type="pres">
      <dgm:prSet presAssocID="{F425650F-98DE-41BA-900D-91CF13934DFB}" presName="compNode" presStyleCnt="0"/>
      <dgm:spPr/>
    </dgm:pt>
    <dgm:pt modelId="{32D47703-A52E-4DA8-ADAC-55F4DEEFBD2F}" type="pres">
      <dgm:prSet presAssocID="{F425650F-98DE-41BA-900D-91CF13934DFB}" presName="bgRect" presStyleLbl="bgShp" presStyleIdx="2" presStyleCnt="4"/>
      <dgm:spPr/>
    </dgm:pt>
    <dgm:pt modelId="{EDA8A8CE-A0F3-4E65-A682-C86C77F73C1E}" type="pres">
      <dgm:prSet presAssocID="{F425650F-98DE-41BA-900D-91CF13934DF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F10C63AA-C2D3-4ACE-AEE9-CBF6A5A76ED1}" type="pres">
      <dgm:prSet presAssocID="{F425650F-98DE-41BA-900D-91CF13934DFB}" presName="spaceRect" presStyleCnt="0"/>
      <dgm:spPr/>
    </dgm:pt>
    <dgm:pt modelId="{477DCC91-3A6A-4DA6-8F67-2E15018FDE8C}" type="pres">
      <dgm:prSet presAssocID="{F425650F-98DE-41BA-900D-91CF13934DFB}" presName="parTx" presStyleLbl="revTx" presStyleIdx="2" presStyleCnt="4">
        <dgm:presLayoutVars>
          <dgm:chMax val="0"/>
          <dgm:chPref val="0"/>
        </dgm:presLayoutVars>
      </dgm:prSet>
      <dgm:spPr/>
    </dgm:pt>
    <dgm:pt modelId="{4D70DEFF-63E3-4B28-98C8-E09662AF51AA}" type="pres">
      <dgm:prSet presAssocID="{63E7DD3F-BB98-4F2C-B0A2-3E8E53CB0ED1}" presName="sibTrans" presStyleCnt="0"/>
      <dgm:spPr/>
    </dgm:pt>
    <dgm:pt modelId="{4C8C886E-F662-4DF3-B25E-8FE56A9B902E}" type="pres">
      <dgm:prSet presAssocID="{6F8348F2-C9A1-420F-8E5E-4F6F5D0349D4}" presName="compNode" presStyleCnt="0"/>
      <dgm:spPr/>
    </dgm:pt>
    <dgm:pt modelId="{2B0ACFB5-73BB-4987-B0CF-580FCD64B106}" type="pres">
      <dgm:prSet presAssocID="{6F8348F2-C9A1-420F-8E5E-4F6F5D0349D4}" presName="bgRect" presStyleLbl="bgShp" presStyleIdx="3" presStyleCnt="4"/>
      <dgm:spPr/>
    </dgm:pt>
    <dgm:pt modelId="{E13E5037-A97D-4436-97EC-6670792A1DE5}" type="pres">
      <dgm:prSet presAssocID="{6F8348F2-C9A1-420F-8E5E-4F6F5D0349D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tcoin"/>
        </a:ext>
      </dgm:extLst>
    </dgm:pt>
    <dgm:pt modelId="{5C244CC6-9183-4603-9691-0F2B09FFA590}" type="pres">
      <dgm:prSet presAssocID="{6F8348F2-C9A1-420F-8E5E-4F6F5D0349D4}" presName="spaceRect" presStyleCnt="0"/>
      <dgm:spPr/>
    </dgm:pt>
    <dgm:pt modelId="{C2B0761B-9488-4479-916D-A06CBB14A9A1}" type="pres">
      <dgm:prSet presAssocID="{6F8348F2-C9A1-420F-8E5E-4F6F5D0349D4}" presName="parTx" presStyleLbl="revTx" presStyleIdx="3" presStyleCnt="4">
        <dgm:presLayoutVars>
          <dgm:chMax val="0"/>
          <dgm:chPref val="0"/>
        </dgm:presLayoutVars>
      </dgm:prSet>
      <dgm:spPr/>
    </dgm:pt>
  </dgm:ptLst>
  <dgm:cxnLst>
    <dgm:cxn modelId="{0F467F0A-DD6A-44DD-8CA3-892EC27342AA}" srcId="{7868E03B-E8F3-429D-8153-EB5FF79F2E3F}" destId="{FCD00591-AF29-440C-8CB3-EB083B679924}" srcOrd="1" destOrd="0" parTransId="{42BFADE8-9446-4916-9F6B-234622991A57}" sibTransId="{7A04CBA6-AFBF-4FA5-951D-25ABE9E010E5}"/>
    <dgm:cxn modelId="{CB9E6B18-E427-4993-8DE3-F9A876E0C011}" type="presOf" srcId="{EFAAB850-C917-49EE-AF42-2B1F2C3C0888}" destId="{BF85C6C7-5E8E-4B0F-80FB-BD5218186115}" srcOrd="0" destOrd="0" presId="urn:microsoft.com/office/officeart/2018/2/layout/IconVerticalSolidList"/>
    <dgm:cxn modelId="{70011327-73E8-4696-8EE4-F83DD421DBED}" srcId="{7868E03B-E8F3-429D-8153-EB5FF79F2E3F}" destId="{6F8348F2-C9A1-420F-8E5E-4F6F5D0349D4}" srcOrd="3" destOrd="0" parTransId="{4E4F1593-4684-4660-975B-AD33C653D901}" sibTransId="{14F7C783-6FAB-4337-A506-782E8570D7B9}"/>
    <dgm:cxn modelId="{29F82C27-BE0A-418C-A909-FAC6B06E7FD0}" type="presOf" srcId="{FCD00591-AF29-440C-8CB3-EB083B679924}" destId="{6EDE2F56-6D2A-47FF-B306-A2FB1159B838}" srcOrd="0" destOrd="0" presId="urn:microsoft.com/office/officeart/2018/2/layout/IconVerticalSolidList"/>
    <dgm:cxn modelId="{F6CEE64F-1738-4FC0-8CBF-81674224E25B}" type="presOf" srcId="{7868E03B-E8F3-429D-8153-EB5FF79F2E3F}" destId="{FF87F56F-3ABC-44EE-A167-DD56AAEC6E2B}" srcOrd="0" destOrd="0" presId="urn:microsoft.com/office/officeart/2018/2/layout/IconVerticalSolidList"/>
    <dgm:cxn modelId="{F48B4E54-14FC-474B-8395-B22FF7E768F5}" srcId="{7868E03B-E8F3-429D-8153-EB5FF79F2E3F}" destId="{F425650F-98DE-41BA-900D-91CF13934DFB}" srcOrd="2" destOrd="0" parTransId="{A5244C85-F31A-4335-A95F-7A97E5977DE8}" sibTransId="{63E7DD3F-BB98-4F2C-B0A2-3E8E53CB0ED1}"/>
    <dgm:cxn modelId="{EA99D78C-4F53-4E4A-B29B-6D0D11841989}" srcId="{7868E03B-E8F3-429D-8153-EB5FF79F2E3F}" destId="{EFAAB850-C917-49EE-AF42-2B1F2C3C0888}" srcOrd="0" destOrd="0" parTransId="{79208192-4AE3-42FA-874B-070402352436}" sibTransId="{905FD2ED-9CFA-4C99-B870-5F27B213D8ED}"/>
    <dgm:cxn modelId="{06A72AB9-2CAE-4329-ACBF-4DDF7E756E96}" type="presOf" srcId="{F425650F-98DE-41BA-900D-91CF13934DFB}" destId="{477DCC91-3A6A-4DA6-8F67-2E15018FDE8C}" srcOrd="0" destOrd="0" presId="urn:microsoft.com/office/officeart/2018/2/layout/IconVerticalSolidList"/>
    <dgm:cxn modelId="{2F2833E1-D092-4990-BAAE-99BB2684DF1D}" type="presOf" srcId="{6F8348F2-C9A1-420F-8E5E-4F6F5D0349D4}" destId="{C2B0761B-9488-4479-916D-A06CBB14A9A1}" srcOrd="0" destOrd="0" presId="urn:microsoft.com/office/officeart/2018/2/layout/IconVerticalSolidList"/>
    <dgm:cxn modelId="{C2C353A3-E579-4170-91FA-A6BC82CE58F1}" type="presParOf" srcId="{FF87F56F-3ABC-44EE-A167-DD56AAEC6E2B}" destId="{2F668E7C-A050-4448-A0EF-EF8D9A11C29A}" srcOrd="0" destOrd="0" presId="urn:microsoft.com/office/officeart/2018/2/layout/IconVerticalSolidList"/>
    <dgm:cxn modelId="{3D8D95A7-F4F3-4C42-ABBD-25CBC776518A}" type="presParOf" srcId="{2F668E7C-A050-4448-A0EF-EF8D9A11C29A}" destId="{9B79FD14-5CE5-4679-8AF3-5B1769325324}" srcOrd="0" destOrd="0" presId="urn:microsoft.com/office/officeart/2018/2/layout/IconVerticalSolidList"/>
    <dgm:cxn modelId="{06746838-8D5A-4155-8B51-0FC3D8E1EE6F}" type="presParOf" srcId="{2F668E7C-A050-4448-A0EF-EF8D9A11C29A}" destId="{20B99A5F-56C0-43DF-8210-9673D5B74894}" srcOrd="1" destOrd="0" presId="urn:microsoft.com/office/officeart/2018/2/layout/IconVerticalSolidList"/>
    <dgm:cxn modelId="{DF4F0964-2A0B-4CF3-9173-5AF60D3DE8DC}" type="presParOf" srcId="{2F668E7C-A050-4448-A0EF-EF8D9A11C29A}" destId="{1E49C8BE-131A-4A9E-95B9-804E8F073582}" srcOrd="2" destOrd="0" presId="urn:microsoft.com/office/officeart/2018/2/layout/IconVerticalSolidList"/>
    <dgm:cxn modelId="{BF99F3CA-5ABF-42E1-86A0-647051ACEDD8}" type="presParOf" srcId="{2F668E7C-A050-4448-A0EF-EF8D9A11C29A}" destId="{BF85C6C7-5E8E-4B0F-80FB-BD5218186115}" srcOrd="3" destOrd="0" presId="urn:microsoft.com/office/officeart/2018/2/layout/IconVerticalSolidList"/>
    <dgm:cxn modelId="{D1920085-65AF-4243-B682-3D086FAE7DED}" type="presParOf" srcId="{FF87F56F-3ABC-44EE-A167-DD56AAEC6E2B}" destId="{B5AC5EB2-5EFD-46B2-BA5A-FBD378AA1228}" srcOrd="1" destOrd="0" presId="urn:microsoft.com/office/officeart/2018/2/layout/IconVerticalSolidList"/>
    <dgm:cxn modelId="{98CCA110-A845-4C6C-9B07-4C8C8B809BCC}" type="presParOf" srcId="{FF87F56F-3ABC-44EE-A167-DD56AAEC6E2B}" destId="{E0A35564-14B5-481E-93F8-E670332065C5}" srcOrd="2" destOrd="0" presId="urn:microsoft.com/office/officeart/2018/2/layout/IconVerticalSolidList"/>
    <dgm:cxn modelId="{3BAF1F51-BD8F-4218-A320-3D4A18C2F6DC}" type="presParOf" srcId="{E0A35564-14B5-481E-93F8-E670332065C5}" destId="{60C26F65-9A03-491D-8EDA-290262A39AE2}" srcOrd="0" destOrd="0" presId="urn:microsoft.com/office/officeart/2018/2/layout/IconVerticalSolidList"/>
    <dgm:cxn modelId="{373BFA80-E8B2-4F68-A427-6F4185E33AC8}" type="presParOf" srcId="{E0A35564-14B5-481E-93F8-E670332065C5}" destId="{689EEDAA-C033-4A81-8883-6DD82C391979}" srcOrd="1" destOrd="0" presId="urn:microsoft.com/office/officeart/2018/2/layout/IconVerticalSolidList"/>
    <dgm:cxn modelId="{C49ED6A6-3087-4A0C-8B12-42FF6C73E92C}" type="presParOf" srcId="{E0A35564-14B5-481E-93F8-E670332065C5}" destId="{2025169C-6E48-4A08-B9F2-7D7777157F1C}" srcOrd="2" destOrd="0" presId="urn:microsoft.com/office/officeart/2018/2/layout/IconVerticalSolidList"/>
    <dgm:cxn modelId="{2595FE46-02E2-46DE-81A3-2BF0FC3912F3}" type="presParOf" srcId="{E0A35564-14B5-481E-93F8-E670332065C5}" destId="{6EDE2F56-6D2A-47FF-B306-A2FB1159B838}" srcOrd="3" destOrd="0" presId="urn:microsoft.com/office/officeart/2018/2/layout/IconVerticalSolidList"/>
    <dgm:cxn modelId="{77892D7E-55CD-480A-86C4-2126A8DE285C}" type="presParOf" srcId="{FF87F56F-3ABC-44EE-A167-DD56AAEC6E2B}" destId="{2E4F68F5-CA96-4071-802E-C49EE46A9EBE}" srcOrd="3" destOrd="0" presId="urn:microsoft.com/office/officeart/2018/2/layout/IconVerticalSolidList"/>
    <dgm:cxn modelId="{D6D25786-FD41-4C50-9E8C-82E76B054B73}" type="presParOf" srcId="{FF87F56F-3ABC-44EE-A167-DD56AAEC6E2B}" destId="{E6E15BAF-3316-4A4A-8901-3894BBB0FDED}" srcOrd="4" destOrd="0" presId="urn:microsoft.com/office/officeart/2018/2/layout/IconVerticalSolidList"/>
    <dgm:cxn modelId="{5A6160AC-7128-4257-93C2-168E97A8A084}" type="presParOf" srcId="{E6E15BAF-3316-4A4A-8901-3894BBB0FDED}" destId="{32D47703-A52E-4DA8-ADAC-55F4DEEFBD2F}" srcOrd="0" destOrd="0" presId="urn:microsoft.com/office/officeart/2018/2/layout/IconVerticalSolidList"/>
    <dgm:cxn modelId="{F3D2353A-6A7E-442A-A1E5-28D1A0B59021}" type="presParOf" srcId="{E6E15BAF-3316-4A4A-8901-3894BBB0FDED}" destId="{EDA8A8CE-A0F3-4E65-A682-C86C77F73C1E}" srcOrd="1" destOrd="0" presId="urn:microsoft.com/office/officeart/2018/2/layout/IconVerticalSolidList"/>
    <dgm:cxn modelId="{BE161B7A-3CAA-4C5D-ABB5-739BA75549FD}" type="presParOf" srcId="{E6E15BAF-3316-4A4A-8901-3894BBB0FDED}" destId="{F10C63AA-C2D3-4ACE-AEE9-CBF6A5A76ED1}" srcOrd="2" destOrd="0" presId="urn:microsoft.com/office/officeart/2018/2/layout/IconVerticalSolidList"/>
    <dgm:cxn modelId="{4B017D87-3322-44FD-A740-124711A326C9}" type="presParOf" srcId="{E6E15BAF-3316-4A4A-8901-3894BBB0FDED}" destId="{477DCC91-3A6A-4DA6-8F67-2E15018FDE8C}" srcOrd="3" destOrd="0" presId="urn:microsoft.com/office/officeart/2018/2/layout/IconVerticalSolidList"/>
    <dgm:cxn modelId="{13D281A9-6968-4DAA-8887-CEAD718FD1FA}" type="presParOf" srcId="{FF87F56F-3ABC-44EE-A167-DD56AAEC6E2B}" destId="{4D70DEFF-63E3-4B28-98C8-E09662AF51AA}" srcOrd="5" destOrd="0" presId="urn:microsoft.com/office/officeart/2018/2/layout/IconVerticalSolidList"/>
    <dgm:cxn modelId="{2104E439-51E8-4F92-93C6-C4A49A9F5B03}" type="presParOf" srcId="{FF87F56F-3ABC-44EE-A167-DD56AAEC6E2B}" destId="{4C8C886E-F662-4DF3-B25E-8FE56A9B902E}" srcOrd="6" destOrd="0" presId="urn:microsoft.com/office/officeart/2018/2/layout/IconVerticalSolidList"/>
    <dgm:cxn modelId="{AFCCD642-E644-4574-9DB3-F5C0E45D0DEB}" type="presParOf" srcId="{4C8C886E-F662-4DF3-B25E-8FE56A9B902E}" destId="{2B0ACFB5-73BB-4987-B0CF-580FCD64B106}" srcOrd="0" destOrd="0" presId="urn:microsoft.com/office/officeart/2018/2/layout/IconVerticalSolidList"/>
    <dgm:cxn modelId="{166193ED-7840-425C-9222-B2797437412C}" type="presParOf" srcId="{4C8C886E-F662-4DF3-B25E-8FE56A9B902E}" destId="{E13E5037-A97D-4436-97EC-6670792A1DE5}" srcOrd="1" destOrd="0" presId="urn:microsoft.com/office/officeart/2018/2/layout/IconVerticalSolidList"/>
    <dgm:cxn modelId="{BFF091D2-D9BB-492E-8106-567C86744901}" type="presParOf" srcId="{4C8C886E-F662-4DF3-B25E-8FE56A9B902E}" destId="{5C244CC6-9183-4603-9691-0F2B09FFA590}" srcOrd="2" destOrd="0" presId="urn:microsoft.com/office/officeart/2018/2/layout/IconVerticalSolidList"/>
    <dgm:cxn modelId="{987DD5EE-8AE0-4861-AE63-9F7A921573FE}" type="presParOf" srcId="{4C8C886E-F662-4DF3-B25E-8FE56A9B902E}" destId="{C2B0761B-9488-4479-916D-A06CBB14A9A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F21E8AB-7F2B-4473-93B9-31FE9F16BB8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7150755-B2AA-4E9A-AEFF-F31F02C3D24C}">
      <dgm:prSet/>
      <dgm:spPr/>
      <dgm:t>
        <a:bodyPr/>
        <a:lstStyle/>
        <a:p>
          <a:r>
            <a:rPr lang="en-US"/>
            <a:t>How can we “implement” that ? It’s very theoretical !</a:t>
          </a:r>
        </a:p>
      </dgm:t>
    </dgm:pt>
    <dgm:pt modelId="{DF15872F-172E-4B29-B239-956F2CDAB693}" type="parTrans" cxnId="{8B17CCD5-094B-4324-88D6-E030F38D31D5}">
      <dgm:prSet/>
      <dgm:spPr/>
      <dgm:t>
        <a:bodyPr/>
        <a:lstStyle/>
        <a:p>
          <a:endParaRPr lang="en-US"/>
        </a:p>
      </dgm:t>
    </dgm:pt>
    <dgm:pt modelId="{EE007945-F0EC-4A49-BFF3-3FD8D4668637}" type="sibTrans" cxnId="{8B17CCD5-094B-4324-88D6-E030F38D31D5}">
      <dgm:prSet/>
      <dgm:spPr/>
      <dgm:t>
        <a:bodyPr/>
        <a:lstStyle/>
        <a:p>
          <a:endParaRPr lang="en-US"/>
        </a:p>
      </dgm:t>
    </dgm:pt>
    <dgm:pt modelId="{DA3923E3-1ADB-4CA1-A7A4-C2848587BDCE}">
      <dgm:prSet/>
      <dgm:spPr/>
      <dgm:t>
        <a:bodyPr/>
        <a:lstStyle/>
        <a:p>
          <a:r>
            <a:rPr lang="en-US"/>
            <a:t>Your and my job : to be able to construct a business plan (development) with a “specific RBV analysis” (your “sensemaking background”), and furthermore :</a:t>
          </a:r>
        </a:p>
      </dgm:t>
    </dgm:pt>
    <dgm:pt modelId="{7CC4EC43-636E-4E5E-ACA1-E31CCFBE935C}" type="parTrans" cxnId="{0E6C51F4-6A64-4FA5-BA5E-8D91A1A21EF3}">
      <dgm:prSet/>
      <dgm:spPr/>
      <dgm:t>
        <a:bodyPr/>
        <a:lstStyle/>
        <a:p>
          <a:endParaRPr lang="en-US"/>
        </a:p>
      </dgm:t>
    </dgm:pt>
    <dgm:pt modelId="{316D6F11-032E-462F-8F8D-175EBDA4D298}" type="sibTrans" cxnId="{0E6C51F4-6A64-4FA5-BA5E-8D91A1A21EF3}">
      <dgm:prSet/>
      <dgm:spPr/>
      <dgm:t>
        <a:bodyPr/>
        <a:lstStyle/>
        <a:p>
          <a:endParaRPr lang="en-US"/>
        </a:p>
      </dgm:t>
    </dgm:pt>
    <dgm:pt modelId="{FC2B86CD-C8E5-4653-9008-06978D7A4A79}">
      <dgm:prSet/>
      <dgm:spPr/>
      <dgm:t>
        <a:bodyPr/>
        <a:lstStyle/>
        <a:p>
          <a:r>
            <a:rPr lang="en-US"/>
            <a:t>Persuade and control our stakeholders</a:t>
          </a:r>
        </a:p>
      </dgm:t>
    </dgm:pt>
    <dgm:pt modelId="{571E7B92-BF8A-40C4-A00D-32605FB8136F}" type="parTrans" cxnId="{6B273DB4-3E88-4040-9B14-D07ECBDD567C}">
      <dgm:prSet/>
      <dgm:spPr/>
      <dgm:t>
        <a:bodyPr/>
        <a:lstStyle/>
        <a:p>
          <a:endParaRPr lang="en-US"/>
        </a:p>
      </dgm:t>
    </dgm:pt>
    <dgm:pt modelId="{60B153F7-8EC7-48BF-AF07-5F50744701CA}" type="sibTrans" cxnId="{6B273DB4-3E88-4040-9B14-D07ECBDD567C}">
      <dgm:prSet/>
      <dgm:spPr/>
      <dgm:t>
        <a:bodyPr/>
        <a:lstStyle/>
        <a:p>
          <a:endParaRPr lang="en-US"/>
        </a:p>
      </dgm:t>
    </dgm:pt>
    <dgm:pt modelId="{C5A41B5D-BF25-4C69-880D-1DF56D38BA66}">
      <dgm:prSet/>
      <dgm:spPr/>
      <dgm:t>
        <a:bodyPr/>
        <a:lstStyle/>
        <a:p>
          <a:r>
            <a:rPr lang="en-US"/>
            <a:t>Maintain our performance</a:t>
          </a:r>
        </a:p>
      </dgm:t>
    </dgm:pt>
    <dgm:pt modelId="{E4383316-E3AD-4441-92D7-5E7D3597F076}" type="parTrans" cxnId="{4244A79C-6BAD-4B68-9F8C-78AF5FF6282F}">
      <dgm:prSet/>
      <dgm:spPr/>
      <dgm:t>
        <a:bodyPr/>
        <a:lstStyle/>
        <a:p>
          <a:endParaRPr lang="en-US"/>
        </a:p>
      </dgm:t>
    </dgm:pt>
    <dgm:pt modelId="{35147483-B581-4329-9478-8D6145E7AAE1}" type="sibTrans" cxnId="{4244A79C-6BAD-4B68-9F8C-78AF5FF6282F}">
      <dgm:prSet/>
      <dgm:spPr/>
      <dgm:t>
        <a:bodyPr/>
        <a:lstStyle/>
        <a:p>
          <a:endParaRPr lang="en-US"/>
        </a:p>
      </dgm:t>
    </dgm:pt>
    <dgm:pt modelId="{956794F6-BE41-4C81-AEA0-A147B73EC6BC}">
      <dgm:prSet/>
      <dgm:spPr/>
      <dgm:t>
        <a:bodyPr/>
        <a:lstStyle/>
        <a:p>
          <a:r>
            <a:rPr lang="en-US"/>
            <a:t>To be “ready” for new opportunities and threats because of very instable sports environment…</a:t>
          </a:r>
        </a:p>
      </dgm:t>
    </dgm:pt>
    <dgm:pt modelId="{1FB50C09-2787-4B5F-96C4-8D5FCAEF15F1}" type="parTrans" cxnId="{D8346D8D-D7E9-4D25-BFA1-313A6F55EA1D}">
      <dgm:prSet/>
      <dgm:spPr/>
      <dgm:t>
        <a:bodyPr/>
        <a:lstStyle/>
        <a:p>
          <a:endParaRPr lang="en-US"/>
        </a:p>
      </dgm:t>
    </dgm:pt>
    <dgm:pt modelId="{41DCBD33-0F1A-44D7-97A7-BEB3B850CB8A}" type="sibTrans" cxnId="{D8346D8D-D7E9-4D25-BFA1-313A6F55EA1D}">
      <dgm:prSet/>
      <dgm:spPr/>
      <dgm:t>
        <a:bodyPr/>
        <a:lstStyle/>
        <a:p>
          <a:endParaRPr lang="en-US"/>
        </a:p>
      </dgm:t>
    </dgm:pt>
    <dgm:pt modelId="{87CBC51E-2778-4A06-B920-EE4B740F6058}" type="pres">
      <dgm:prSet presAssocID="{8F21E8AB-7F2B-4473-93B9-31FE9F16BB87}" presName="root" presStyleCnt="0">
        <dgm:presLayoutVars>
          <dgm:dir/>
          <dgm:resizeHandles val="exact"/>
        </dgm:presLayoutVars>
      </dgm:prSet>
      <dgm:spPr/>
    </dgm:pt>
    <dgm:pt modelId="{8B48CB8E-606E-4F77-A07C-769A123E4B6B}" type="pres">
      <dgm:prSet presAssocID="{B7150755-B2AA-4E9A-AEFF-F31F02C3D24C}" presName="compNode" presStyleCnt="0"/>
      <dgm:spPr/>
    </dgm:pt>
    <dgm:pt modelId="{C29B921C-B0C1-4975-8FAF-09C9332D9EF3}" type="pres">
      <dgm:prSet presAssocID="{B7150755-B2AA-4E9A-AEFF-F31F02C3D24C}" presName="bgRect" presStyleLbl="bgShp" presStyleIdx="0" presStyleCnt="2"/>
      <dgm:spPr/>
    </dgm:pt>
    <dgm:pt modelId="{B7D79AE4-E4DC-4189-BD15-E8669CF42001}" type="pres">
      <dgm:prSet presAssocID="{B7150755-B2AA-4E9A-AEFF-F31F02C3D24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D55B0AD3-0604-44BC-87E4-CEC3696538FC}" type="pres">
      <dgm:prSet presAssocID="{B7150755-B2AA-4E9A-AEFF-F31F02C3D24C}" presName="spaceRect" presStyleCnt="0"/>
      <dgm:spPr/>
    </dgm:pt>
    <dgm:pt modelId="{560FBEEE-FC16-4F00-8931-AF5D8FFA74CF}" type="pres">
      <dgm:prSet presAssocID="{B7150755-B2AA-4E9A-AEFF-F31F02C3D24C}" presName="parTx" presStyleLbl="revTx" presStyleIdx="0" presStyleCnt="3">
        <dgm:presLayoutVars>
          <dgm:chMax val="0"/>
          <dgm:chPref val="0"/>
        </dgm:presLayoutVars>
      </dgm:prSet>
      <dgm:spPr/>
    </dgm:pt>
    <dgm:pt modelId="{D3B23B98-C848-4FE0-9726-9251F8401D73}" type="pres">
      <dgm:prSet presAssocID="{EE007945-F0EC-4A49-BFF3-3FD8D4668637}" presName="sibTrans" presStyleCnt="0"/>
      <dgm:spPr/>
    </dgm:pt>
    <dgm:pt modelId="{1BD54BA5-A7E0-4499-B60C-43426995F6ED}" type="pres">
      <dgm:prSet presAssocID="{DA3923E3-1ADB-4CA1-A7A4-C2848587BDCE}" presName="compNode" presStyleCnt="0"/>
      <dgm:spPr/>
    </dgm:pt>
    <dgm:pt modelId="{5B414D64-62EA-462D-8FEE-F35C9205B12D}" type="pres">
      <dgm:prSet presAssocID="{DA3923E3-1ADB-4CA1-A7A4-C2848587BDCE}" presName="bgRect" presStyleLbl="bgShp" presStyleIdx="1" presStyleCnt="2"/>
      <dgm:spPr/>
    </dgm:pt>
    <dgm:pt modelId="{7E878650-514F-4B58-9E48-2F24E1C6E05A}" type="pres">
      <dgm:prSet presAssocID="{DA3923E3-1ADB-4CA1-A7A4-C2848587BDC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340B611B-B944-45BE-9EC2-20440154BA9F}" type="pres">
      <dgm:prSet presAssocID="{DA3923E3-1ADB-4CA1-A7A4-C2848587BDCE}" presName="spaceRect" presStyleCnt="0"/>
      <dgm:spPr/>
    </dgm:pt>
    <dgm:pt modelId="{884065C0-6B33-4E2F-911B-1878BC040C2F}" type="pres">
      <dgm:prSet presAssocID="{DA3923E3-1ADB-4CA1-A7A4-C2848587BDCE}" presName="parTx" presStyleLbl="revTx" presStyleIdx="1" presStyleCnt="3">
        <dgm:presLayoutVars>
          <dgm:chMax val="0"/>
          <dgm:chPref val="0"/>
        </dgm:presLayoutVars>
      </dgm:prSet>
      <dgm:spPr/>
    </dgm:pt>
    <dgm:pt modelId="{6F0E3369-ED8D-41AD-9CA8-4476A990F465}" type="pres">
      <dgm:prSet presAssocID="{DA3923E3-1ADB-4CA1-A7A4-C2848587BDCE}" presName="desTx" presStyleLbl="revTx" presStyleIdx="2" presStyleCnt="3">
        <dgm:presLayoutVars/>
      </dgm:prSet>
      <dgm:spPr/>
    </dgm:pt>
  </dgm:ptLst>
  <dgm:cxnLst>
    <dgm:cxn modelId="{4493D513-EC44-44EE-807B-637D3E840356}" type="presOf" srcId="{DA3923E3-1ADB-4CA1-A7A4-C2848587BDCE}" destId="{884065C0-6B33-4E2F-911B-1878BC040C2F}" srcOrd="0" destOrd="0" presId="urn:microsoft.com/office/officeart/2018/2/layout/IconVerticalSolidList"/>
    <dgm:cxn modelId="{12608772-AD17-4BB6-BEC1-E9330D7ACA10}" type="presOf" srcId="{FC2B86CD-C8E5-4653-9008-06978D7A4A79}" destId="{6F0E3369-ED8D-41AD-9CA8-4476A990F465}" srcOrd="0" destOrd="0" presId="urn:microsoft.com/office/officeart/2018/2/layout/IconVerticalSolidList"/>
    <dgm:cxn modelId="{37C03156-BDF7-4997-A8B5-7AC6E511D9EB}" type="presOf" srcId="{C5A41B5D-BF25-4C69-880D-1DF56D38BA66}" destId="{6F0E3369-ED8D-41AD-9CA8-4476A990F465}" srcOrd="0" destOrd="1" presId="urn:microsoft.com/office/officeart/2018/2/layout/IconVerticalSolidList"/>
    <dgm:cxn modelId="{D8346D8D-D7E9-4D25-BFA1-313A6F55EA1D}" srcId="{DA3923E3-1ADB-4CA1-A7A4-C2848587BDCE}" destId="{956794F6-BE41-4C81-AEA0-A147B73EC6BC}" srcOrd="2" destOrd="0" parTransId="{1FB50C09-2787-4B5F-96C4-8D5FCAEF15F1}" sibTransId="{41DCBD33-0F1A-44D7-97A7-BEB3B850CB8A}"/>
    <dgm:cxn modelId="{4244A79C-6BAD-4B68-9F8C-78AF5FF6282F}" srcId="{DA3923E3-1ADB-4CA1-A7A4-C2848587BDCE}" destId="{C5A41B5D-BF25-4C69-880D-1DF56D38BA66}" srcOrd="1" destOrd="0" parTransId="{E4383316-E3AD-4441-92D7-5E7D3597F076}" sibTransId="{35147483-B581-4329-9478-8D6145E7AAE1}"/>
    <dgm:cxn modelId="{279515B2-DA2C-4160-99D1-A164CB3A5926}" type="presOf" srcId="{8F21E8AB-7F2B-4473-93B9-31FE9F16BB87}" destId="{87CBC51E-2778-4A06-B920-EE4B740F6058}" srcOrd="0" destOrd="0" presId="urn:microsoft.com/office/officeart/2018/2/layout/IconVerticalSolidList"/>
    <dgm:cxn modelId="{6B273DB4-3E88-4040-9B14-D07ECBDD567C}" srcId="{DA3923E3-1ADB-4CA1-A7A4-C2848587BDCE}" destId="{FC2B86CD-C8E5-4653-9008-06978D7A4A79}" srcOrd="0" destOrd="0" parTransId="{571E7B92-BF8A-40C4-A00D-32605FB8136F}" sibTransId="{60B153F7-8EC7-48BF-AF07-5F50744701CA}"/>
    <dgm:cxn modelId="{8B17CCD5-094B-4324-88D6-E030F38D31D5}" srcId="{8F21E8AB-7F2B-4473-93B9-31FE9F16BB87}" destId="{B7150755-B2AA-4E9A-AEFF-F31F02C3D24C}" srcOrd="0" destOrd="0" parTransId="{DF15872F-172E-4B29-B239-956F2CDAB693}" sibTransId="{EE007945-F0EC-4A49-BFF3-3FD8D4668637}"/>
    <dgm:cxn modelId="{2925ECDF-5E13-479B-BC5C-9BC230849747}" type="presOf" srcId="{956794F6-BE41-4C81-AEA0-A147B73EC6BC}" destId="{6F0E3369-ED8D-41AD-9CA8-4476A990F465}" srcOrd="0" destOrd="2" presId="urn:microsoft.com/office/officeart/2018/2/layout/IconVerticalSolidList"/>
    <dgm:cxn modelId="{0E6C51F4-6A64-4FA5-BA5E-8D91A1A21EF3}" srcId="{8F21E8AB-7F2B-4473-93B9-31FE9F16BB87}" destId="{DA3923E3-1ADB-4CA1-A7A4-C2848587BDCE}" srcOrd="1" destOrd="0" parTransId="{7CC4EC43-636E-4E5E-ACA1-E31CCFBE935C}" sibTransId="{316D6F11-032E-462F-8F8D-175EBDA4D298}"/>
    <dgm:cxn modelId="{878242FA-7E95-4109-92AB-D6B89248C45D}" type="presOf" srcId="{B7150755-B2AA-4E9A-AEFF-F31F02C3D24C}" destId="{560FBEEE-FC16-4F00-8931-AF5D8FFA74CF}" srcOrd="0" destOrd="0" presId="urn:microsoft.com/office/officeart/2018/2/layout/IconVerticalSolidList"/>
    <dgm:cxn modelId="{DC4336A1-85F0-4DE7-BF3B-E570262BC4D5}" type="presParOf" srcId="{87CBC51E-2778-4A06-B920-EE4B740F6058}" destId="{8B48CB8E-606E-4F77-A07C-769A123E4B6B}" srcOrd="0" destOrd="0" presId="urn:microsoft.com/office/officeart/2018/2/layout/IconVerticalSolidList"/>
    <dgm:cxn modelId="{852135F0-737D-4989-89FE-4D4628C78F46}" type="presParOf" srcId="{8B48CB8E-606E-4F77-A07C-769A123E4B6B}" destId="{C29B921C-B0C1-4975-8FAF-09C9332D9EF3}" srcOrd="0" destOrd="0" presId="urn:microsoft.com/office/officeart/2018/2/layout/IconVerticalSolidList"/>
    <dgm:cxn modelId="{601E69E3-B31A-4509-9A56-9807058CA6AB}" type="presParOf" srcId="{8B48CB8E-606E-4F77-A07C-769A123E4B6B}" destId="{B7D79AE4-E4DC-4189-BD15-E8669CF42001}" srcOrd="1" destOrd="0" presId="urn:microsoft.com/office/officeart/2018/2/layout/IconVerticalSolidList"/>
    <dgm:cxn modelId="{1C6CE0FD-1B96-406E-B045-FCEE0EC883CD}" type="presParOf" srcId="{8B48CB8E-606E-4F77-A07C-769A123E4B6B}" destId="{D55B0AD3-0604-44BC-87E4-CEC3696538FC}" srcOrd="2" destOrd="0" presId="urn:microsoft.com/office/officeart/2018/2/layout/IconVerticalSolidList"/>
    <dgm:cxn modelId="{CCB1FDB0-7CA4-46FF-9521-21EF401B6413}" type="presParOf" srcId="{8B48CB8E-606E-4F77-A07C-769A123E4B6B}" destId="{560FBEEE-FC16-4F00-8931-AF5D8FFA74CF}" srcOrd="3" destOrd="0" presId="urn:microsoft.com/office/officeart/2018/2/layout/IconVerticalSolidList"/>
    <dgm:cxn modelId="{AA8C33AA-8BCB-4BF8-9F67-0AFFE25B3F6F}" type="presParOf" srcId="{87CBC51E-2778-4A06-B920-EE4B740F6058}" destId="{D3B23B98-C848-4FE0-9726-9251F8401D73}" srcOrd="1" destOrd="0" presId="urn:microsoft.com/office/officeart/2018/2/layout/IconVerticalSolidList"/>
    <dgm:cxn modelId="{45077970-4A78-47E1-8119-C6C5FCA83269}" type="presParOf" srcId="{87CBC51E-2778-4A06-B920-EE4B740F6058}" destId="{1BD54BA5-A7E0-4499-B60C-43426995F6ED}" srcOrd="2" destOrd="0" presId="urn:microsoft.com/office/officeart/2018/2/layout/IconVerticalSolidList"/>
    <dgm:cxn modelId="{52568C7C-B4D9-4149-AD59-44C665A6565D}" type="presParOf" srcId="{1BD54BA5-A7E0-4499-B60C-43426995F6ED}" destId="{5B414D64-62EA-462D-8FEE-F35C9205B12D}" srcOrd="0" destOrd="0" presId="urn:microsoft.com/office/officeart/2018/2/layout/IconVerticalSolidList"/>
    <dgm:cxn modelId="{B747FE70-9A40-4522-8E8D-A9353E4F3A72}" type="presParOf" srcId="{1BD54BA5-A7E0-4499-B60C-43426995F6ED}" destId="{7E878650-514F-4B58-9E48-2F24E1C6E05A}" srcOrd="1" destOrd="0" presId="urn:microsoft.com/office/officeart/2018/2/layout/IconVerticalSolidList"/>
    <dgm:cxn modelId="{DA53D46C-D58F-4CB2-99E8-83863A85C20C}" type="presParOf" srcId="{1BD54BA5-A7E0-4499-B60C-43426995F6ED}" destId="{340B611B-B944-45BE-9EC2-20440154BA9F}" srcOrd="2" destOrd="0" presId="urn:microsoft.com/office/officeart/2018/2/layout/IconVerticalSolidList"/>
    <dgm:cxn modelId="{C9158390-B776-4049-AA54-F97000D44BD1}" type="presParOf" srcId="{1BD54BA5-A7E0-4499-B60C-43426995F6ED}" destId="{884065C0-6B33-4E2F-911B-1878BC040C2F}" srcOrd="3" destOrd="0" presId="urn:microsoft.com/office/officeart/2018/2/layout/IconVerticalSolidList"/>
    <dgm:cxn modelId="{1B9EA2D4-D735-4461-AB38-184AF7493709}" type="presParOf" srcId="{1BD54BA5-A7E0-4499-B60C-43426995F6ED}" destId="{6F0E3369-ED8D-41AD-9CA8-4476A990F465}"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E0D8FBE-50DF-40E3-8E40-765FC95307F2}"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6AE7D586-673C-4D09-AD87-88F3BF870A8C}">
      <dgm:prSet/>
      <dgm:spPr/>
      <dgm:t>
        <a:bodyPr/>
        <a:lstStyle/>
        <a:p>
          <a:r>
            <a:rPr lang="en-US"/>
            <a:t>Barney (1991) : 3</a:t>
          </a:r>
        </a:p>
      </dgm:t>
    </dgm:pt>
    <dgm:pt modelId="{FE0E82C8-FE24-47BC-8F4B-3EE0B712F8A3}" type="parTrans" cxnId="{7F0D5288-8273-4EE9-90D0-E642D3C10115}">
      <dgm:prSet/>
      <dgm:spPr/>
      <dgm:t>
        <a:bodyPr/>
        <a:lstStyle/>
        <a:p>
          <a:endParaRPr lang="en-US"/>
        </a:p>
      </dgm:t>
    </dgm:pt>
    <dgm:pt modelId="{DA2B2425-C3AA-489A-A4CD-89A760F9FD37}" type="sibTrans" cxnId="{7F0D5288-8273-4EE9-90D0-E642D3C10115}">
      <dgm:prSet/>
      <dgm:spPr/>
      <dgm:t>
        <a:bodyPr/>
        <a:lstStyle/>
        <a:p>
          <a:endParaRPr lang="en-US"/>
        </a:p>
      </dgm:t>
    </dgm:pt>
    <dgm:pt modelId="{922385FF-2346-440B-89E1-18F91F6EEA41}">
      <dgm:prSet/>
      <dgm:spPr/>
      <dgm:t>
        <a:bodyPr/>
        <a:lstStyle/>
        <a:p>
          <a:r>
            <a:rPr lang="en-US"/>
            <a:t>Physical capital : technology, plants, equipment, geographical localization…</a:t>
          </a:r>
        </a:p>
      </dgm:t>
    </dgm:pt>
    <dgm:pt modelId="{A1C68A0A-76E0-4A77-95D1-500BA5E784A9}" type="parTrans" cxnId="{131865AE-18E2-4B15-A72D-17E78624D278}">
      <dgm:prSet/>
      <dgm:spPr/>
      <dgm:t>
        <a:bodyPr/>
        <a:lstStyle/>
        <a:p>
          <a:endParaRPr lang="en-US"/>
        </a:p>
      </dgm:t>
    </dgm:pt>
    <dgm:pt modelId="{F6CAC8F0-CBE6-4805-B9C4-0BA5F3B83F84}" type="sibTrans" cxnId="{131865AE-18E2-4B15-A72D-17E78624D278}">
      <dgm:prSet/>
      <dgm:spPr/>
      <dgm:t>
        <a:bodyPr/>
        <a:lstStyle/>
        <a:p>
          <a:endParaRPr lang="en-US"/>
        </a:p>
      </dgm:t>
    </dgm:pt>
    <dgm:pt modelId="{45E76C40-C0DA-45FE-A4AC-78E3F5B2679E}">
      <dgm:prSet/>
      <dgm:spPr/>
      <dgm:t>
        <a:bodyPr/>
        <a:lstStyle/>
        <a:p>
          <a:r>
            <a:rPr lang="en-US"/>
            <a:t>Human capital : formation, experience, networks - relationships… </a:t>
          </a:r>
        </a:p>
      </dgm:t>
    </dgm:pt>
    <dgm:pt modelId="{B4434D91-01FB-4AEF-A576-A94169C0E44E}" type="parTrans" cxnId="{D0408FA6-ACFB-49AF-B124-C909977CF515}">
      <dgm:prSet/>
      <dgm:spPr/>
      <dgm:t>
        <a:bodyPr/>
        <a:lstStyle/>
        <a:p>
          <a:endParaRPr lang="en-US"/>
        </a:p>
      </dgm:t>
    </dgm:pt>
    <dgm:pt modelId="{4C144FFD-7E70-4357-A6F9-3D58C326EF16}" type="sibTrans" cxnId="{D0408FA6-ACFB-49AF-B124-C909977CF515}">
      <dgm:prSet/>
      <dgm:spPr/>
      <dgm:t>
        <a:bodyPr/>
        <a:lstStyle/>
        <a:p>
          <a:endParaRPr lang="en-US"/>
        </a:p>
      </dgm:t>
    </dgm:pt>
    <dgm:pt modelId="{437FC19F-158F-4887-B7B9-ADE3FE938BC5}">
      <dgm:prSet/>
      <dgm:spPr/>
      <dgm:t>
        <a:bodyPr/>
        <a:lstStyle/>
        <a:p>
          <a:r>
            <a:rPr lang="en-US"/>
            <a:t>Organizational capital : formal structure, control, routines, process, coordination systems…  </a:t>
          </a:r>
        </a:p>
      </dgm:t>
    </dgm:pt>
    <dgm:pt modelId="{7322E613-BF49-4EE0-8F12-76CCF090F30D}" type="parTrans" cxnId="{1B591BAB-58E5-4A4C-B419-E8172D289E6C}">
      <dgm:prSet/>
      <dgm:spPr/>
      <dgm:t>
        <a:bodyPr/>
        <a:lstStyle/>
        <a:p>
          <a:endParaRPr lang="en-US"/>
        </a:p>
      </dgm:t>
    </dgm:pt>
    <dgm:pt modelId="{CB7AA93A-5747-4A76-90D1-B61C0C27DEE8}" type="sibTrans" cxnId="{1B591BAB-58E5-4A4C-B419-E8172D289E6C}">
      <dgm:prSet/>
      <dgm:spPr/>
      <dgm:t>
        <a:bodyPr/>
        <a:lstStyle/>
        <a:p>
          <a:endParaRPr lang="en-US"/>
        </a:p>
      </dgm:t>
    </dgm:pt>
    <dgm:pt modelId="{65283F36-DF50-4038-A0D2-6D177D591E69}">
      <dgm:prSet/>
      <dgm:spPr/>
      <dgm:t>
        <a:bodyPr/>
        <a:lstStyle/>
        <a:p>
          <a:r>
            <a:rPr lang="en-US"/>
            <a:t>Grant (1991) : 6</a:t>
          </a:r>
        </a:p>
      </dgm:t>
    </dgm:pt>
    <dgm:pt modelId="{394577B4-DD6E-4CC1-99D7-0D88584668E0}" type="parTrans" cxnId="{D61D28DD-223D-4DFC-A344-D712F1117F08}">
      <dgm:prSet/>
      <dgm:spPr/>
      <dgm:t>
        <a:bodyPr/>
        <a:lstStyle/>
        <a:p>
          <a:endParaRPr lang="en-US"/>
        </a:p>
      </dgm:t>
    </dgm:pt>
    <dgm:pt modelId="{1568447F-DE78-4654-9790-A28464CFAFC7}" type="sibTrans" cxnId="{D61D28DD-223D-4DFC-A344-D712F1117F08}">
      <dgm:prSet/>
      <dgm:spPr/>
      <dgm:t>
        <a:bodyPr/>
        <a:lstStyle/>
        <a:p>
          <a:endParaRPr lang="en-US"/>
        </a:p>
      </dgm:t>
    </dgm:pt>
    <dgm:pt modelId="{2D124B1E-90E0-4057-9D77-82E770F05732}">
      <dgm:prSet/>
      <dgm:spPr/>
      <dgm:t>
        <a:bodyPr/>
        <a:lstStyle/>
        <a:p>
          <a:r>
            <a:rPr lang="en-US"/>
            <a:t>financial, physical, human, technological, organizational, reputation.</a:t>
          </a:r>
        </a:p>
      </dgm:t>
    </dgm:pt>
    <dgm:pt modelId="{68906A2E-45E0-49D7-AF2F-BED6D31B5B64}" type="parTrans" cxnId="{09BCABF1-09F8-494A-A367-4B76C7B4A9C9}">
      <dgm:prSet/>
      <dgm:spPr/>
      <dgm:t>
        <a:bodyPr/>
        <a:lstStyle/>
        <a:p>
          <a:endParaRPr lang="en-US"/>
        </a:p>
      </dgm:t>
    </dgm:pt>
    <dgm:pt modelId="{BCCAFB13-CED2-459B-9967-A584DB03562E}" type="sibTrans" cxnId="{09BCABF1-09F8-494A-A367-4B76C7B4A9C9}">
      <dgm:prSet/>
      <dgm:spPr/>
      <dgm:t>
        <a:bodyPr/>
        <a:lstStyle/>
        <a:p>
          <a:endParaRPr lang="en-US"/>
        </a:p>
      </dgm:t>
    </dgm:pt>
    <dgm:pt modelId="{4DFB5030-A8EF-4901-9CC6-67033C9C50B5}">
      <dgm:prSet/>
      <dgm:spPr/>
      <dgm:t>
        <a:bodyPr/>
        <a:lstStyle/>
        <a:p>
          <a:r>
            <a:rPr lang="en-US"/>
            <a:t>Wernerfelt (1989) : 3</a:t>
          </a:r>
        </a:p>
      </dgm:t>
    </dgm:pt>
    <dgm:pt modelId="{207F4E2E-7A03-4AE2-9F1E-19C293DE9DA8}" type="parTrans" cxnId="{538C7F41-CB79-454E-85E1-734F4971AFA9}">
      <dgm:prSet/>
      <dgm:spPr/>
      <dgm:t>
        <a:bodyPr/>
        <a:lstStyle/>
        <a:p>
          <a:endParaRPr lang="en-US"/>
        </a:p>
      </dgm:t>
    </dgm:pt>
    <dgm:pt modelId="{70F5DF17-E75B-4620-969B-C4E82870E319}" type="sibTrans" cxnId="{538C7F41-CB79-454E-85E1-734F4971AFA9}">
      <dgm:prSet/>
      <dgm:spPr/>
      <dgm:t>
        <a:bodyPr/>
        <a:lstStyle/>
        <a:p>
          <a:endParaRPr lang="en-US"/>
        </a:p>
      </dgm:t>
    </dgm:pt>
    <dgm:pt modelId="{43A7FAC7-0A26-41FA-ADC1-85BE7540A9AD}">
      <dgm:prSet/>
      <dgm:spPr/>
      <dgm:t>
        <a:bodyPr/>
        <a:lstStyle/>
        <a:p>
          <a:r>
            <a:rPr lang="en-US"/>
            <a:t>Fixed assets : plants, equipment…</a:t>
          </a:r>
        </a:p>
      </dgm:t>
    </dgm:pt>
    <dgm:pt modelId="{22BA0B82-8E2A-4AB7-99AB-34F149FD9DA6}" type="parTrans" cxnId="{BDFCF50F-0A3C-4794-92F5-E43B4EFE1784}">
      <dgm:prSet/>
      <dgm:spPr/>
      <dgm:t>
        <a:bodyPr/>
        <a:lstStyle/>
        <a:p>
          <a:endParaRPr lang="en-US"/>
        </a:p>
      </dgm:t>
    </dgm:pt>
    <dgm:pt modelId="{A50FD5D4-7E32-4E88-8BC6-440FAE9B9967}" type="sibTrans" cxnId="{BDFCF50F-0A3C-4794-92F5-E43B4EFE1784}">
      <dgm:prSet/>
      <dgm:spPr/>
      <dgm:t>
        <a:bodyPr/>
        <a:lstStyle/>
        <a:p>
          <a:endParaRPr lang="en-US"/>
        </a:p>
      </dgm:t>
    </dgm:pt>
    <dgm:pt modelId="{95894EC6-E867-4D5D-92D7-9035AF82D013}">
      <dgm:prSet/>
      <dgm:spPr/>
      <dgm:t>
        <a:bodyPr/>
        <a:lstStyle/>
        <a:p>
          <a:r>
            <a:rPr lang="en-US"/>
            <a:t>“Blueprints” : patent, brand, reputation</a:t>
          </a:r>
        </a:p>
      </dgm:t>
    </dgm:pt>
    <dgm:pt modelId="{818631C3-3A6F-481A-9F85-735288EDA485}" type="parTrans" cxnId="{A314AAAE-997B-4C31-96EC-2CB198F9BC34}">
      <dgm:prSet/>
      <dgm:spPr/>
      <dgm:t>
        <a:bodyPr/>
        <a:lstStyle/>
        <a:p>
          <a:endParaRPr lang="en-US"/>
        </a:p>
      </dgm:t>
    </dgm:pt>
    <dgm:pt modelId="{C67D88E2-5866-42D5-9A13-5DFDC8EC140F}" type="sibTrans" cxnId="{A314AAAE-997B-4C31-96EC-2CB198F9BC34}">
      <dgm:prSet/>
      <dgm:spPr/>
      <dgm:t>
        <a:bodyPr/>
        <a:lstStyle/>
        <a:p>
          <a:endParaRPr lang="en-US"/>
        </a:p>
      </dgm:t>
    </dgm:pt>
    <dgm:pt modelId="{204A22DD-5311-48C3-8720-FF7591651E39}">
      <dgm:prSet/>
      <dgm:spPr/>
      <dgm:t>
        <a:bodyPr/>
        <a:lstStyle/>
        <a:p>
          <a:r>
            <a:rPr lang="en-US"/>
            <a:t>Teamwork “effects” : routines, habits, experience… </a:t>
          </a:r>
        </a:p>
      </dgm:t>
    </dgm:pt>
    <dgm:pt modelId="{BCC80257-D371-482B-8F9A-7D362700E605}" type="parTrans" cxnId="{06A64E02-141A-4298-9BDB-35F43D23659B}">
      <dgm:prSet/>
      <dgm:spPr/>
      <dgm:t>
        <a:bodyPr/>
        <a:lstStyle/>
        <a:p>
          <a:endParaRPr lang="en-US"/>
        </a:p>
      </dgm:t>
    </dgm:pt>
    <dgm:pt modelId="{E950FE01-36E9-4CC2-9C6D-93403BBA4C6F}" type="sibTrans" cxnId="{06A64E02-141A-4298-9BDB-35F43D23659B}">
      <dgm:prSet/>
      <dgm:spPr/>
      <dgm:t>
        <a:bodyPr/>
        <a:lstStyle/>
        <a:p>
          <a:endParaRPr lang="en-US"/>
        </a:p>
      </dgm:t>
    </dgm:pt>
    <dgm:pt modelId="{A71D3CAB-0251-4B9A-84C3-B6724428F6CD}" type="pres">
      <dgm:prSet presAssocID="{FE0D8FBE-50DF-40E3-8E40-765FC95307F2}" presName="linear" presStyleCnt="0">
        <dgm:presLayoutVars>
          <dgm:animLvl val="lvl"/>
          <dgm:resizeHandles val="exact"/>
        </dgm:presLayoutVars>
      </dgm:prSet>
      <dgm:spPr/>
    </dgm:pt>
    <dgm:pt modelId="{536C6F41-0FFF-4C18-9BF4-7655E8045B49}" type="pres">
      <dgm:prSet presAssocID="{6AE7D586-673C-4D09-AD87-88F3BF870A8C}" presName="parentText" presStyleLbl="node1" presStyleIdx="0" presStyleCnt="3">
        <dgm:presLayoutVars>
          <dgm:chMax val="0"/>
          <dgm:bulletEnabled val="1"/>
        </dgm:presLayoutVars>
      </dgm:prSet>
      <dgm:spPr/>
    </dgm:pt>
    <dgm:pt modelId="{D250272E-B38E-4B09-A2F5-D5C107F4B485}" type="pres">
      <dgm:prSet presAssocID="{6AE7D586-673C-4D09-AD87-88F3BF870A8C}" presName="childText" presStyleLbl="revTx" presStyleIdx="0" presStyleCnt="3">
        <dgm:presLayoutVars>
          <dgm:bulletEnabled val="1"/>
        </dgm:presLayoutVars>
      </dgm:prSet>
      <dgm:spPr/>
    </dgm:pt>
    <dgm:pt modelId="{12DE429F-64BB-46BB-A9A1-3BF1F0C5BCB0}" type="pres">
      <dgm:prSet presAssocID="{65283F36-DF50-4038-A0D2-6D177D591E69}" presName="parentText" presStyleLbl="node1" presStyleIdx="1" presStyleCnt="3">
        <dgm:presLayoutVars>
          <dgm:chMax val="0"/>
          <dgm:bulletEnabled val="1"/>
        </dgm:presLayoutVars>
      </dgm:prSet>
      <dgm:spPr/>
    </dgm:pt>
    <dgm:pt modelId="{A9E28050-AAF4-42B6-8C9B-36A402A952D7}" type="pres">
      <dgm:prSet presAssocID="{65283F36-DF50-4038-A0D2-6D177D591E69}" presName="childText" presStyleLbl="revTx" presStyleIdx="1" presStyleCnt="3">
        <dgm:presLayoutVars>
          <dgm:bulletEnabled val="1"/>
        </dgm:presLayoutVars>
      </dgm:prSet>
      <dgm:spPr/>
    </dgm:pt>
    <dgm:pt modelId="{32ADF5EC-DE93-415E-8501-CE4F53051536}" type="pres">
      <dgm:prSet presAssocID="{4DFB5030-A8EF-4901-9CC6-67033C9C50B5}" presName="parentText" presStyleLbl="node1" presStyleIdx="2" presStyleCnt="3">
        <dgm:presLayoutVars>
          <dgm:chMax val="0"/>
          <dgm:bulletEnabled val="1"/>
        </dgm:presLayoutVars>
      </dgm:prSet>
      <dgm:spPr/>
    </dgm:pt>
    <dgm:pt modelId="{9DB76E7E-8315-4970-A657-39DF059E6A25}" type="pres">
      <dgm:prSet presAssocID="{4DFB5030-A8EF-4901-9CC6-67033C9C50B5}" presName="childText" presStyleLbl="revTx" presStyleIdx="2" presStyleCnt="3">
        <dgm:presLayoutVars>
          <dgm:bulletEnabled val="1"/>
        </dgm:presLayoutVars>
      </dgm:prSet>
      <dgm:spPr/>
    </dgm:pt>
  </dgm:ptLst>
  <dgm:cxnLst>
    <dgm:cxn modelId="{06A64E02-141A-4298-9BDB-35F43D23659B}" srcId="{4DFB5030-A8EF-4901-9CC6-67033C9C50B5}" destId="{204A22DD-5311-48C3-8720-FF7591651E39}" srcOrd="2" destOrd="0" parTransId="{BCC80257-D371-482B-8F9A-7D362700E605}" sibTransId="{E950FE01-36E9-4CC2-9C6D-93403BBA4C6F}"/>
    <dgm:cxn modelId="{2AE7120C-1D2A-48AB-B246-E6CE54298283}" type="presOf" srcId="{204A22DD-5311-48C3-8720-FF7591651E39}" destId="{9DB76E7E-8315-4970-A657-39DF059E6A25}" srcOrd="0" destOrd="2" presId="urn:microsoft.com/office/officeart/2005/8/layout/vList2"/>
    <dgm:cxn modelId="{BDFCF50F-0A3C-4794-92F5-E43B4EFE1784}" srcId="{4DFB5030-A8EF-4901-9CC6-67033C9C50B5}" destId="{43A7FAC7-0A26-41FA-ADC1-85BE7540A9AD}" srcOrd="0" destOrd="0" parTransId="{22BA0B82-8E2A-4AB7-99AB-34F149FD9DA6}" sibTransId="{A50FD5D4-7E32-4E88-8BC6-440FAE9B9967}"/>
    <dgm:cxn modelId="{840F991A-612B-44F5-A81E-3853EA5104E2}" type="presOf" srcId="{95894EC6-E867-4D5D-92D7-9035AF82D013}" destId="{9DB76E7E-8315-4970-A657-39DF059E6A25}" srcOrd="0" destOrd="1" presId="urn:microsoft.com/office/officeart/2005/8/layout/vList2"/>
    <dgm:cxn modelId="{E5CC312B-320C-4334-8CA4-5A19DB020269}" type="presOf" srcId="{65283F36-DF50-4038-A0D2-6D177D591E69}" destId="{12DE429F-64BB-46BB-A9A1-3BF1F0C5BCB0}" srcOrd="0" destOrd="0" presId="urn:microsoft.com/office/officeart/2005/8/layout/vList2"/>
    <dgm:cxn modelId="{C1160B3D-C96E-4C73-B795-0F4D6B33ACA0}" type="presOf" srcId="{FE0D8FBE-50DF-40E3-8E40-765FC95307F2}" destId="{A71D3CAB-0251-4B9A-84C3-B6724428F6CD}" srcOrd="0" destOrd="0" presId="urn:microsoft.com/office/officeart/2005/8/layout/vList2"/>
    <dgm:cxn modelId="{538C7F41-CB79-454E-85E1-734F4971AFA9}" srcId="{FE0D8FBE-50DF-40E3-8E40-765FC95307F2}" destId="{4DFB5030-A8EF-4901-9CC6-67033C9C50B5}" srcOrd="2" destOrd="0" parTransId="{207F4E2E-7A03-4AE2-9F1E-19C293DE9DA8}" sibTransId="{70F5DF17-E75B-4620-969B-C4E82870E319}"/>
    <dgm:cxn modelId="{D7E0C945-530B-4712-B6BA-88847AC5B622}" type="presOf" srcId="{4DFB5030-A8EF-4901-9CC6-67033C9C50B5}" destId="{32ADF5EC-DE93-415E-8501-CE4F53051536}" srcOrd="0" destOrd="0" presId="urn:microsoft.com/office/officeart/2005/8/layout/vList2"/>
    <dgm:cxn modelId="{1AFE8A6B-4523-49D3-9540-A3250A79BFAC}" type="presOf" srcId="{2D124B1E-90E0-4057-9D77-82E770F05732}" destId="{A9E28050-AAF4-42B6-8C9B-36A402A952D7}" srcOrd="0" destOrd="0" presId="urn:microsoft.com/office/officeart/2005/8/layout/vList2"/>
    <dgm:cxn modelId="{EB659452-F44C-4C77-B567-992219E8E3AC}" type="presOf" srcId="{437FC19F-158F-4887-B7B9-ADE3FE938BC5}" destId="{D250272E-B38E-4B09-A2F5-D5C107F4B485}" srcOrd="0" destOrd="2" presId="urn:microsoft.com/office/officeart/2005/8/layout/vList2"/>
    <dgm:cxn modelId="{1937365A-6E48-47BC-BBD4-6DE74FCD0BB0}" type="presOf" srcId="{45E76C40-C0DA-45FE-A4AC-78E3F5B2679E}" destId="{D250272E-B38E-4B09-A2F5-D5C107F4B485}" srcOrd="0" destOrd="1" presId="urn:microsoft.com/office/officeart/2005/8/layout/vList2"/>
    <dgm:cxn modelId="{7F0D5288-8273-4EE9-90D0-E642D3C10115}" srcId="{FE0D8FBE-50DF-40E3-8E40-765FC95307F2}" destId="{6AE7D586-673C-4D09-AD87-88F3BF870A8C}" srcOrd="0" destOrd="0" parTransId="{FE0E82C8-FE24-47BC-8F4B-3EE0B712F8A3}" sibTransId="{DA2B2425-C3AA-489A-A4CD-89A760F9FD37}"/>
    <dgm:cxn modelId="{D0408FA6-ACFB-49AF-B124-C909977CF515}" srcId="{6AE7D586-673C-4D09-AD87-88F3BF870A8C}" destId="{45E76C40-C0DA-45FE-A4AC-78E3F5B2679E}" srcOrd="1" destOrd="0" parTransId="{B4434D91-01FB-4AEF-A576-A94169C0E44E}" sibTransId="{4C144FFD-7E70-4357-A6F9-3D58C326EF16}"/>
    <dgm:cxn modelId="{1B591BAB-58E5-4A4C-B419-E8172D289E6C}" srcId="{6AE7D586-673C-4D09-AD87-88F3BF870A8C}" destId="{437FC19F-158F-4887-B7B9-ADE3FE938BC5}" srcOrd="2" destOrd="0" parTransId="{7322E613-BF49-4EE0-8F12-76CCF090F30D}" sibTransId="{CB7AA93A-5747-4A76-90D1-B61C0C27DEE8}"/>
    <dgm:cxn modelId="{131865AE-18E2-4B15-A72D-17E78624D278}" srcId="{6AE7D586-673C-4D09-AD87-88F3BF870A8C}" destId="{922385FF-2346-440B-89E1-18F91F6EEA41}" srcOrd="0" destOrd="0" parTransId="{A1C68A0A-76E0-4A77-95D1-500BA5E784A9}" sibTransId="{F6CAC8F0-CBE6-4805-B9C4-0BA5F3B83F84}"/>
    <dgm:cxn modelId="{A314AAAE-997B-4C31-96EC-2CB198F9BC34}" srcId="{4DFB5030-A8EF-4901-9CC6-67033C9C50B5}" destId="{95894EC6-E867-4D5D-92D7-9035AF82D013}" srcOrd="1" destOrd="0" parTransId="{818631C3-3A6F-481A-9F85-735288EDA485}" sibTransId="{C67D88E2-5866-42D5-9A13-5DFDC8EC140F}"/>
    <dgm:cxn modelId="{99F5DAC9-BC16-495E-BE73-24BAAD24799F}" type="presOf" srcId="{6AE7D586-673C-4D09-AD87-88F3BF870A8C}" destId="{536C6F41-0FFF-4C18-9BF4-7655E8045B49}" srcOrd="0" destOrd="0" presId="urn:microsoft.com/office/officeart/2005/8/layout/vList2"/>
    <dgm:cxn modelId="{52787FD7-FCD0-4390-9680-3D76C7A85F12}" type="presOf" srcId="{922385FF-2346-440B-89E1-18F91F6EEA41}" destId="{D250272E-B38E-4B09-A2F5-D5C107F4B485}" srcOrd="0" destOrd="0" presId="urn:microsoft.com/office/officeart/2005/8/layout/vList2"/>
    <dgm:cxn modelId="{D61D28DD-223D-4DFC-A344-D712F1117F08}" srcId="{FE0D8FBE-50DF-40E3-8E40-765FC95307F2}" destId="{65283F36-DF50-4038-A0D2-6D177D591E69}" srcOrd="1" destOrd="0" parTransId="{394577B4-DD6E-4CC1-99D7-0D88584668E0}" sibTransId="{1568447F-DE78-4654-9790-A28464CFAFC7}"/>
    <dgm:cxn modelId="{09BCABF1-09F8-494A-A367-4B76C7B4A9C9}" srcId="{65283F36-DF50-4038-A0D2-6D177D591E69}" destId="{2D124B1E-90E0-4057-9D77-82E770F05732}" srcOrd="0" destOrd="0" parTransId="{68906A2E-45E0-49D7-AF2F-BED6D31B5B64}" sibTransId="{BCCAFB13-CED2-459B-9967-A584DB03562E}"/>
    <dgm:cxn modelId="{7067D9F6-3B99-480B-B20E-FA8F6B40E0DD}" type="presOf" srcId="{43A7FAC7-0A26-41FA-ADC1-85BE7540A9AD}" destId="{9DB76E7E-8315-4970-A657-39DF059E6A25}" srcOrd="0" destOrd="0" presId="urn:microsoft.com/office/officeart/2005/8/layout/vList2"/>
    <dgm:cxn modelId="{42AA6A39-A5F4-4CBD-964C-BA5E216E2D43}" type="presParOf" srcId="{A71D3CAB-0251-4B9A-84C3-B6724428F6CD}" destId="{536C6F41-0FFF-4C18-9BF4-7655E8045B49}" srcOrd="0" destOrd="0" presId="urn:microsoft.com/office/officeart/2005/8/layout/vList2"/>
    <dgm:cxn modelId="{4987440E-DF6D-43FD-9D5E-B7D32380041E}" type="presParOf" srcId="{A71D3CAB-0251-4B9A-84C3-B6724428F6CD}" destId="{D250272E-B38E-4B09-A2F5-D5C107F4B485}" srcOrd="1" destOrd="0" presId="urn:microsoft.com/office/officeart/2005/8/layout/vList2"/>
    <dgm:cxn modelId="{15E991AD-5AA2-494E-8BC5-6A56D53F7828}" type="presParOf" srcId="{A71D3CAB-0251-4B9A-84C3-B6724428F6CD}" destId="{12DE429F-64BB-46BB-A9A1-3BF1F0C5BCB0}" srcOrd="2" destOrd="0" presId="urn:microsoft.com/office/officeart/2005/8/layout/vList2"/>
    <dgm:cxn modelId="{BA6A517B-2CEC-4E68-82D3-8833C8E74966}" type="presParOf" srcId="{A71D3CAB-0251-4B9A-84C3-B6724428F6CD}" destId="{A9E28050-AAF4-42B6-8C9B-36A402A952D7}" srcOrd="3" destOrd="0" presId="urn:microsoft.com/office/officeart/2005/8/layout/vList2"/>
    <dgm:cxn modelId="{F768D9B6-3B7B-4D0C-B95B-AC0045FDA4E5}" type="presParOf" srcId="{A71D3CAB-0251-4B9A-84C3-B6724428F6CD}" destId="{32ADF5EC-DE93-415E-8501-CE4F53051536}" srcOrd="4" destOrd="0" presId="urn:microsoft.com/office/officeart/2005/8/layout/vList2"/>
    <dgm:cxn modelId="{0A60537B-5F8D-4EDC-9CB8-A7E33F28DE2F}" type="presParOf" srcId="{A71D3CAB-0251-4B9A-84C3-B6724428F6CD}" destId="{9DB76E7E-8315-4970-A657-39DF059E6A2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BB431A2-70A8-4E28-A08E-B7E7988CF7F7}"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6D2D0AF1-4F0E-4879-8AC4-5DF607115750}">
      <dgm:prSet/>
      <dgm:spPr/>
      <dgm:t>
        <a:bodyPr/>
        <a:lstStyle/>
        <a:p>
          <a:pPr>
            <a:lnSpc>
              <a:spcPct val="100000"/>
            </a:lnSpc>
          </a:pPr>
          <a:r>
            <a:rPr lang="fr-FR" dirty="0"/>
            <a:t>Lecture 1 : Sport Business </a:t>
          </a:r>
          <a:r>
            <a:rPr lang="fr-FR" dirty="0" err="1"/>
            <a:t>Ecosystem</a:t>
          </a:r>
          <a:endParaRPr lang="en-US" dirty="0"/>
        </a:p>
      </dgm:t>
    </dgm:pt>
    <dgm:pt modelId="{9FE24B4D-A724-4BE7-BFC7-200586EE283C}" type="parTrans" cxnId="{2A8A644E-C647-4064-B8D0-39F19D33F166}">
      <dgm:prSet/>
      <dgm:spPr/>
      <dgm:t>
        <a:bodyPr/>
        <a:lstStyle/>
        <a:p>
          <a:endParaRPr lang="en-US"/>
        </a:p>
      </dgm:t>
    </dgm:pt>
    <dgm:pt modelId="{A3127364-FB11-4E53-A0B1-C3346677A9D5}" type="sibTrans" cxnId="{2A8A644E-C647-4064-B8D0-39F19D33F166}">
      <dgm:prSet/>
      <dgm:spPr/>
      <dgm:t>
        <a:bodyPr/>
        <a:lstStyle/>
        <a:p>
          <a:endParaRPr lang="en-US"/>
        </a:p>
      </dgm:t>
    </dgm:pt>
    <dgm:pt modelId="{2397ABCB-4F08-49A5-8574-27F7490A0431}">
      <dgm:prSet/>
      <dgm:spPr/>
      <dgm:t>
        <a:bodyPr/>
        <a:lstStyle/>
        <a:p>
          <a:pPr>
            <a:lnSpc>
              <a:spcPct val="100000"/>
            </a:lnSpc>
          </a:pPr>
          <a:r>
            <a:rPr lang="fr-FR"/>
            <a:t>Lecture 2 : Sport Business Models </a:t>
          </a:r>
          <a:endParaRPr lang="en-US"/>
        </a:p>
      </dgm:t>
    </dgm:pt>
    <dgm:pt modelId="{CDEFEAF1-3C3E-4EF9-9EEA-B28AE589C7BF}" type="parTrans" cxnId="{26FB4FE1-6A24-4DB8-B580-5B62D568B776}">
      <dgm:prSet/>
      <dgm:spPr/>
      <dgm:t>
        <a:bodyPr/>
        <a:lstStyle/>
        <a:p>
          <a:endParaRPr lang="en-US"/>
        </a:p>
      </dgm:t>
    </dgm:pt>
    <dgm:pt modelId="{25FE9BA4-D222-4F9A-A596-C8FEE3932D16}" type="sibTrans" cxnId="{26FB4FE1-6A24-4DB8-B580-5B62D568B776}">
      <dgm:prSet/>
      <dgm:spPr/>
      <dgm:t>
        <a:bodyPr/>
        <a:lstStyle/>
        <a:p>
          <a:endParaRPr lang="en-US"/>
        </a:p>
      </dgm:t>
    </dgm:pt>
    <dgm:pt modelId="{49E46E96-285E-43BF-BB19-9062272E2404}">
      <dgm:prSet/>
      <dgm:spPr/>
      <dgm:t>
        <a:bodyPr/>
        <a:lstStyle/>
        <a:p>
          <a:pPr>
            <a:lnSpc>
              <a:spcPct val="100000"/>
            </a:lnSpc>
          </a:pPr>
          <a:r>
            <a:rPr lang="fr-FR" dirty="0"/>
            <a:t>Lecture 3 : </a:t>
          </a:r>
          <a:r>
            <a:rPr lang="fr-FR" dirty="0" err="1"/>
            <a:t>Relational</a:t>
          </a:r>
          <a:r>
            <a:rPr lang="fr-FR" dirty="0"/>
            <a:t> Business Model </a:t>
          </a:r>
          <a:endParaRPr lang="en-US" dirty="0"/>
        </a:p>
      </dgm:t>
    </dgm:pt>
    <dgm:pt modelId="{EDBCAC20-492C-4758-8404-61AEB307C883}" type="parTrans" cxnId="{FB565F7D-A42F-47D2-9BF2-B7127F6A4044}">
      <dgm:prSet/>
      <dgm:spPr/>
      <dgm:t>
        <a:bodyPr/>
        <a:lstStyle/>
        <a:p>
          <a:endParaRPr lang="en-US"/>
        </a:p>
      </dgm:t>
    </dgm:pt>
    <dgm:pt modelId="{F4F9B5DD-C200-4510-9640-7DC3D684DF0D}" type="sibTrans" cxnId="{FB565F7D-A42F-47D2-9BF2-B7127F6A4044}">
      <dgm:prSet/>
      <dgm:spPr/>
      <dgm:t>
        <a:bodyPr/>
        <a:lstStyle/>
        <a:p>
          <a:endParaRPr lang="en-US"/>
        </a:p>
      </dgm:t>
    </dgm:pt>
    <dgm:pt modelId="{6F3A57C6-FC00-4A03-BC4F-770A17DA3435}">
      <dgm:prSet/>
      <dgm:spPr/>
      <dgm:t>
        <a:bodyPr/>
        <a:lstStyle/>
        <a:p>
          <a:pPr>
            <a:lnSpc>
              <a:spcPct val="100000"/>
            </a:lnSpc>
          </a:pPr>
          <a:r>
            <a:rPr lang="fr-FR" dirty="0"/>
            <a:t>Lecture 4 : </a:t>
          </a:r>
          <a:r>
            <a:rPr lang="fr-FR" dirty="0" err="1"/>
            <a:t>Reputational</a:t>
          </a:r>
          <a:r>
            <a:rPr lang="fr-FR" dirty="0"/>
            <a:t> Business Model </a:t>
          </a:r>
          <a:endParaRPr lang="en-US" dirty="0"/>
        </a:p>
      </dgm:t>
    </dgm:pt>
    <dgm:pt modelId="{7A64BF53-EC28-440C-9183-9D239A472ED9}" type="parTrans" cxnId="{A10CFAD0-F48C-4289-B734-9D49D4C29A60}">
      <dgm:prSet/>
      <dgm:spPr/>
      <dgm:t>
        <a:bodyPr/>
        <a:lstStyle/>
        <a:p>
          <a:endParaRPr lang="en-US"/>
        </a:p>
      </dgm:t>
    </dgm:pt>
    <dgm:pt modelId="{85710D6F-2BDF-4EBA-BCA0-D694D90288FF}" type="sibTrans" cxnId="{A10CFAD0-F48C-4289-B734-9D49D4C29A60}">
      <dgm:prSet/>
      <dgm:spPr/>
      <dgm:t>
        <a:bodyPr/>
        <a:lstStyle/>
        <a:p>
          <a:endParaRPr lang="en-US"/>
        </a:p>
      </dgm:t>
    </dgm:pt>
    <dgm:pt modelId="{5B368B3D-6C56-43F9-B26A-63B4F7DCB620}">
      <dgm:prSet/>
      <dgm:spPr/>
      <dgm:t>
        <a:bodyPr/>
        <a:lstStyle/>
        <a:p>
          <a:pPr>
            <a:lnSpc>
              <a:spcPct val="100000"/>
            </a:lnSpc>
          </a:pPr>
          <a:r>
            <a:rPr lang="fr-FR"/>
            <a:t>Lecture 5 : Individual Exam </a:t>
          </a:r>
          <a:endParaRPr lang="en-US"/>
        </a:p>
      </dgm:t>
    </dgm:pt>
    <dgm:pt modelId="{FE6E7858-1B8B-42CE-9ED7-B06EC48B6426}" type="parTrans" cxnId="{C38CE716-1E49-471F-96D5-C32194D65F94}">
      <dgm:prSet/>
      <dgm:spPr/>
      <dgm:t>
        <a:bodyPr/>
        <a:lstStyle/>
        <a:p>
          <a:endParaRPr lang="en-US"/>
        </a:p>
      </dgm:t>
    </dgm:pt>
    <dgm:pt modelId="{D36B4D88-1149-448F-A7A9-1BD623AC5A17}" type="sibTrans" cxnId="{C38CE716-1E49-471F-96D5-C32194D65F94}">
      <dgm:prSet/>
      <dgm:spPr/>
      <dgm:t>
        <a:bodyPr/>
        <a:lstStyle/>
        <a:p>
          <a:endParaRPr lang="en-US"/>
        </a:p>
      </dgm:t>
    </dgm:pt>
    <dgm:pt modelId="{FEFAE377-EDB4-4E09-9437-68ADC109163B}" type="pres">
      <dgm:prSet presAssocID="{CBB431A2-70A8-4E28-A08E-B7E7988CF7F7}" presName="root" presStyleCnt="0">
        <dgm:presLayoutVars>
          <dgm:dir/>
          <dgm:resizeHandles val="exact"/>
        </dgm:presLayoutVars>
      </dgm:prSet>
      <dgm:spPr/>
    </dgm:pt>
    <dgm:pt modelId="{516122B9-87CA-4F74-979D-33EF9D40D169}" type="pres">
      <dgm:prSet presAssocID="{6D2D0AF1-4F0E-4879-8AC4-5DF607115750}" presName="compNode" presStyleCnt="0"/>
      <dgm:spPr/>
    </dgm:pt>
    <dgm:pt modelId="{F768A858-C56D-4D41-8FA4-72AC02F81E15}" type="pres">
      <dgm:prSet presAssocID="{6D2D0AF1-4F0E-4879-8AC4-5DF607115750}" presName="bgRect" presStyleLbl="bgShp" presStyleIdx="0" presStyleCnt="5"/>
      <dgm:spPr/>
    </dgm:pt>
    <dgm:pt modelId="{BDE727D9-45B7-4FE3-8849-863128466520}" type="pres">
      <dgm:prSet presAssocID="{6D2D0AF1-4F0E-4879-8AC4-5DF60711575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ycling"/>
        </a:ext>
      </dgm:extLst>
    </dgm:pt>
    <dgm:pt modelId="{27857825-A807-4F8D-9724-13862B96A961}" type="pres">
      <dgm:prSet presAssocID="{6D2D0AF1-4F0E-4879-8AC4-5DF607115750}" presName="spaceRect" presStyleCnt="0"/>
      <dgm:spPr/>
    </dgm:pt>
    <dgm:pt modelId="{C245036E-1EB5-496D-8BE8-A77F297C8199}" type="pres">
      <dgm:prSet presAssocID="{6D2D0AF1-4F0E-4879-8AC4-5DF607115750}" presName="parTx" presStyleLbl="revTx" presStyleIdx="0" presStyleCnt="5">
        <dgm:presLayoutVars>
          <dgm:chMax val="0"/>
          <dgm:chPref val="0"/>
        </dgm:presLayoutVars>
      </dgm:prSet>
      <dgm:spPr/>
    </dgm:pt>
    <dgm:pt modelId="{D6ABA377-C36F-4F01-9E2E-9395B58B37A7}" type="pres">
      <dgm:prSet presAssocID="{A3127364-FB11-4E53-A0B1-C3346677A9D5}" presName="sibTrans" presStyleCnt="0"/>
      <dgm:spPr/>
    </dgm:pt>
    <dgm:pt modelId="{EE2B00EA-5F27-404E-BC62-882FD5C3FB48}" type="pres">
      <dgm:prSet presAssocID="{2397ABCB-4F08-49A5-8574-27F7490A0431}" presName="compNode" presStyleCnt="0"/>
      <dgm:spPr/>
    </dgm:pt>
    <dgm:pt modelId="{87926476-92B3-4D03-9A38-D14378ECAB72}" type="pres">
      <dgm:prSet presAssocID="{2397ABCB-4F08-49A5-8574-27F7490A0431}" presName="bgRect" presStyleLbl="bgShp" presStyleIdx="1" presStyleCnt="5"/>
      <dgm:spPr/>
    </dgm:pt>
    <dgm:pt modelId="{BE7BAD32-8ADA-482F-82AF-2E43C2DB4B92}" type="pres">
      <dgm:prSet presAssocID="{2397ABCB-4F08-49A5-8574-27F7490A043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llege Football"/>
        </a:ext>
      </dgm:extLst>
    </dgm:pt>
    <dgm:pt modelId="{8D474A49-9D69-476A-9F42-283007E5DE5D}" type="pres">
      <dgm:prSet presAssocID="{2397ABCB-4F08-49A5-8574-27F7490A0431}" presName="spaceRect" presStyleCnt="0"/>
      <dgm:spPr/>
    </dgm:pt>
    <dgm:pt modelId="{D4AB76FC-9187-405B-A03C-99CF2610BE47}" type="pres">
      <dgm:prSet presAssocID="{2397ABCB-4F08-49A5-8574-27F7490A0431}" presName="parTx" presStyleLbl="revTx" presStyleIdx="1" presStyleCnt="5">
        <dgm:presLayoutVars>
          <dgm:chMax val="0"/>
          <dgm:chPref val="0"/>
        </dgm:presLayoutVars>
      </dgm:prSet>
      <dgm:spPr/>
    </dgm:pt>
    <dgm:pt modelId="{D4080A0A-2A0E-490A-AE6B-2A42270F787E}" type="pres">
      <dgm:prSet presAssocID="{25FE9BA4-D222-4F9A-A596-C8FEE3932D16}" presName="sibTrans" presStyleCnt="0"/>
      <dgm:spPr/>
    </dgm:pt>
    <dgm:pt modelId="{1E979130-0D25-4D2E-92BC-D81ED8FA0735}" type="pres">
      <dgm:prSet presAssocID="{49E46E96-285E-43BF-BB19-9062272E2404}" presName="compNode" presStyleCnt="0"/>
      <dgm:spPr/>
    </dgm:pt>
    <dgm:pt modelId="{770B5F4E-3A14-4288-853F-95801A2BBFE4}" type="pres">
      <dgm:prSet presAssocID="{49E46E96-285E-43BF-BB19-9062272E2404}" presName="bgRect" presStyleLbl="bgShp" presStyleIdx="2" presStyleCnt="5"/>
      <dgm:spPr/>
    </dgm:pt>
    <dgm:pt modelId="{79103C8E-A4FF-41D8-BB82-F80410098F87}" type="pres">
      <dgm:prSet presAssocID="{49E46E96-285E-43BF-BB19-9062272E240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90E02B11-B431-4E8B-AD75-A038EA5176A1}" type="pres">
      <dgm:prSet presAssocID="{49E46E96-285E-43BF-BB19-9062272E2404}" presName="spaceRect" presStyleCnt="0"/>
      <dgm:spPr/>
    </dgm:pt>
    <dgm:pt modelId="{017150EE-D096-433D-A5C0-2D636FBEB13D}" type="pres">
      <dgm:prSet presAssocID="{49E46E96-285E-43BF-BB19-9062272E2404}" presName="parTx" presStyleLbl="revTx" presStyleIdx="2" presStyleCnt="5">
        <dgm:presLayoutVars>
          <dgm:chMax val="0"/>
          <dgm:chPref val="0"/>
        </dgm:presLayoutVars>
      </dgm:prSet>
      <dgm:spPr/>
    </dgm:pt>
    <dgm:pt modelId="{F1DE2FE4-9F93-415E-9822-B2FA199CA631}" type="pres">
      <dgm:prSet presAssocID="{F4F9B5DD-C200-4510-9640-7DC3D684DF0D}" presName="sibTrans" presStyleCnt="0"/>
      <dgm:spPr/>
    </dgm:pt>
    <dgm:pt modelId="{2A14A527-D8A8-4E48-9714-AD252F146ACB}" type="pres">
      <dgm:prSet presAssocID="{6F3A57C6-FC00-4A03-BC4F-770A17DA3435}" presName="compNode" presStyleCnt="0"/>
      <dgm:spPr/>
    </dgm:pt>
    <dgm:pt modelId="{E6EF17DD-E4C5-4AA3-A6E8-85B846C7636E}" type="pres">
      <dgm:prSet presAssocID="{6F3A57C6-FC00-4A03-BC4F-770A17DA3435}" presName="bgRect" presStyleLbl="bgShp" presStyleIdx="3" presStyleCnt="5"/>
      <dgm:spPr/>
    </dgm:pt>
    <dgm:pt modelId="{931C9744-0F6D-41A1-A092-3C60A23FC7CD}" type="pres">
      <dgm:prSet presAssocID="{6F3A57C6-FC00-4A03-BC4F-770A17DA343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nk"/>
        </a:ext>
      </dgm:extLst>
    </dgm:pt>
    <dgm:pt modelId="{22527E91-E3EC-472A-A2DE-ACEDE8DCF428}" type="pres">
      <dgm:prSet presAssocID="{6F3A57C6-FC00-4A03-BC4F-770A17DA3435}" presName="spaceRect" presStyleCnt="0"/>
      <dgm:spPr/>
    </dgm:pt>
    <dgm:pt modelId="{04BF4274-60BA-4D2C-9358-8E34A4D054D4}" type="pres">
      <dgm:prSet presAssocID="{6F3A57C6-FC00-4A03-BC4F-770A17DA3435}" presName="parTx" presStyleLbl="revTx" presStyleIdx="3" presStyleCnt="5">
        <dgm:presLayoutVars>
          <dgm:chMax val="0"/>
          <dgm:chPref val="0"/>
        </dgm:presLayoutVars>
      </dgm:prSet>
      <dgm:spPr/>
    </dgm:pt>
    <dgm:pt modelId="{CD529E60-2D84-4599-9D23-B6C1F989F657}" type="pres">
      <dgm:prSet presAssocID="{85710D6F-2BDF-4EBA-BCA0-D694D90288FF}" presName="sibTrans" presStyleCnt="0"/>
      <dgm:spPr/>
    </dgm:pt>
    <dgm:pt modelId="{2389FEE9-582A-4871-BFA2-DD977F42F105}" type="pres">
      <dgm:prSet presAssocID="{5B368B3D-6C56-43F9-B26A-63B4F7DCB620}" presName="compNode" presStyleCnt="0"/>
      <dgm:spPr/>
    </dgm:pt>
    <dgm:pt modelId="{26FB4405-DE3D-4204-9266-06D5FE15CCC8}" type="pres">
      <dgm:prSet presAssocID="{5B368B3D-6C56-43F9-B26A-63B4F7DCB620}" presName="bgRect" presStyleLbl="bgShp" presStyleIdx="4" presStyleCnt="5"/>
      <dgm:spPr/>
    </dgm:pt>
    <dgm:pt modelId="{277363ED-0E23-4A5A-B8B9-871658D50434}" type="pres">
      <dgm:prSet presAssocID="{5B368B3D-6C56-43F9-B26A-63B4F7DCB62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ictionary Remove"/>
        </a:ext>
      </dgm:extLst>
    </dgm:pt>
    <dgm:pt modelId="{EB49CDCF-5978-46CF-B621-B54521696D2B}" type="pres">
      <dgm:prSet presAssocID="{5B368B3D-6C56-43F9-B26A-63B4F7DCB620}" presName="spaceRect" presStyleCnt="0"/>
      <dgm:spPr/>
    </dgm:pt>
    <dgm:pt modelId="{8167EEAB-3278-4550-A969-195441D598E4}" type="pres">
      <dgm:prSet presAssocID="{5B368B3D-6C56-43F9-B26A-63B4F7DCB620}" presName="parTx" presStyleLbl="revTx" presStyleIdx="4" presStyleCnt="5">
        <dgm:presLayoutVars>
          <dgm:chMax val="0"/>
          <dgm:chPref val="0"/>
        </dgm:presLayoutVars>
      </dgm:prSet>
      <dgm:spPr/>
    </dgm:pt>
  </dgm:ptLst>
  <dgm:cxnLst>
    <dgm:cxn modelId="{C38CE716-1E49-471F-96D5-C32194D65F94}" srcId="{CBB431A2-70A8-4E28-A08E-B7E7988CF7F7}" destId="{5B368B3D-6C56-43F9-B26A-63B4F7DCB620}" srcOrd="4" destOrd="0" parTransId="{FE6E7858-1B8B-42CE-9ED7-B06EC48B6426}" sibTransId="{D36B4D88-1149-448F-A7A9-1BD623AC5A17}"/>
    <dgm:cxn modelId="{2A8A644E-C647-4064-B8D0-39F19D33F166}" srcId="{CBB431A2-70A8-4E28-A08E-B7E7988CF7F7}" destId="{6D2D0AF1-4F0E-4879-8AC4-5DF607115750}" srcOrd="0" destOrd="0" parTransId="{9FE24B4D-A724-4BE7-BFC7-200586EE283C}" sibTransId="{A3127364-FB11-4E53-A0B1-C3346677A9D5}"/>
    <dgm:cxn modelId="{FA0FBE53-DD43-407A-83C8-0B7FBAEF7982}" type="presOf" srcId="{CBB431A2-70A8-4E28-A08E-B7E7988CF7F7}" destId="{FEFAE377-EDB4-4E09-9437-68ADC109163B}" srcOrd="0" destOrd="0" presId="urn:microsoft.com/office/officeart/2018/2/layout/IconVerticalSolidList"/>
    <dgm:cxn modelId="{FB565F7D-A42F-47D2-9BF2-B7127F6A4044}" srcId="{CBB431A2-70A8-4E28-A08E-B7E7988CF7F7}" destId="{49E46E96-285E-43BF-BB19-9062272E2404}" srcOrd="2" destOrd="0" parTransId="{EDBCAC20-492C-4758-8404-61AEB307C883}" sibTransId="{F4F9B5DD-C200-4510-9640-7DC3D684DF0D}"/>
    <dgm:cxn modelId="{2E99F39D-9320-42A3-89FB-E5978F3C5136}" type="presOf" srcId="{6D2D0AF1-4F0E-4879-8AC4-5DF607115750}" destId="{C245036E-1EB5-496D-8BE8-A77F297C8199}" srcOrd="0" destOrd="0" presId="urn:microsoft.com/office/officeart/2018/2/layout/IconVerticalSolidList"/>
    <dgm:cxn modelId="{68D6BDC6-825E-492F-9391-ACAE3A429EF4}" type="presOf" srcId="{5B368B3D-6C56-43F9-B26A-63B4F7DCB620}" destId="{8167EEAB-3278-4550-A969-195441D598E4}" srcOrd="0" destOrd="0" presId="urn:microsoft.com/office/officeart/2018/2/layout/IconVerticalSolidList"/>
    <dgm:cxn modelId="{FC6F60CA-A586-4268-862C-EEBB3FDC9D07}" type="presOf" srcId="{6F3A57C6-FC00-4A03-BC4F-770A17DA3435}" destId="{04BF4274-60BA-4D2C-9358-8E34A4D054D4}" srcOrd="0" destOrd="0" presId="urn:microsoft.com/office/officeart/2018/2/layout/IconVerticalSolidList"/>
    <dgm:cxn modelId="{69CF11CD-3DED-4E16-9192-8244F602DEA1}" type="presOf" srcId="{2397ABCB-4F08-49A5-8574-27F7490A0431}" destId="{D4AB76FC-9187-405B-A03C-99CF2610BE47}" srcOrd="0" destOrd="0" presId="urn:microsoft.com/office/officeart/2018/2/layout/IconVerticalSolidList"/>
    <dgm:cxn modelId="{A10CFAD0-F48C-4289-B734-9D49D4C29A60}" srcId="{CBB431A2-70A8-4E28-A08E-B7E7988CF7F7}" destId="{6F3A57C6-FC00-4A03-BC4F-770A17DA3435}" srcOrd="3" destOrd="0" parTransId="{7A64BF53-EC28-440C-9183-9D239A472ED9}" sibTransId="{85710D6F-2BDF-4EBA-BCA0-D694D90288FF}"/>
    <dgm:cxn modelId="{26FB4FE1-6A24-4DB8-B580-5B62D568B776}" srcId="{CBB431A2-70A8-4E28-A08E-B7E7988CF7F7}" destId="{2397ABCB-4F08-49A5-8574-27F7490A0431}" srcOrd="1" destOrd="0" parTransId="{CDEFEAF1-3C3E-4EF9-9EEA-B28AE589C7BF}" sibTransId="{25FE9BA4-D222-4F9A-A596-C8FEE3932D16}"/>
    <dgm:cxn modelId="{FA1557EF-EDB5-4C2B-925E-5D68D0FFCD2F}" type="presOf" srcId="{49E46E96-285E-43BF-BB19-9062272E2404}" destId="{017150EE-D096-433D-A5C0-2D636FBEB13D}" srcOrd="0" destOrd="0" presId="urn:microsoft.com/office/officeart/2018/2/layout/IconVerticalSolidList"/>
    <dgm:cxn modelId="{299EDA2B-D588-4DBE-A5AF-3B90F468017A}" type="presParOf" srcId="{FEFAE377-EDB4-4E09-9437-68ADC109163B}" destId="{516122B9-87CA-4F74-979D-33EF9D40D169}" srcOrd="0" destOrd="0" presId="urn:microsoft.com/office/officeart/2018/2/layout/IconVerticalSolidList"/>
    <dgm:cxn modelId="{402A1BA9-F46A-4E71-8CEF-039F3A9616BB}" type="presParOf" srcId="{516122B9-87CA-4F74-979D-33EF9D40D169}" destId="{F768A858-C56D-4D41-8FA4-72AC02F81E15}" srcOrd="0" destOrd="0" presId="urn:microsoft.com/office/officeart/2018/2/layout/IconVerticalSolidList"/>
    <dgm:cxn modelId="{B856BD20-9FD0-439D-90BA-DF1132572587}" type="presParOf" srcId="{516122B9-87CA-4F74-979D-33EF9D40D169}" destId="{BDE727D9-45B7-4FE3-8849-863128466520}" srcOrd="1" destOrd="0" presId="urn:microsoft.com/office/officeart/2018/2/layout/IconVerticalSolidList"/>
    <dgm:cxn modelId="{B9E71DC4-899E-4D4C-885E-77D67E944CAB}" type="presParOf" srcId="{516122B9-87CA-4F74-979D-33EF9D40D169}" destId="{27857825-A807-4F8D-9724-13862B96A961}" srcOrd="2" destOrd="0" presId="urn:microsoft.com/office/officeart/2018/2/layout/IconVerticalSolidList"/>
    <dgm:cxn modelId="{1882D218-7EA5-4763-87ED-F3C740BA1060}" type="presParOf" srcId="{516122B9-87CA-4F74-979D-33EF9D40D169}" destId="{C245036E-1EB5-496D-8BE8-A77F297C8199}" srcOrd="3" destOrd="0" presId="urn:microsoft.com/office/officeart/2018/2/layout/IconVerticalSolidList"/>
    <dgm:cxn modelId="{787BE9DD-7FD1-4BCC-A655-DB43BE5787A1}" type="presParOf" srcId="{FEFAE377-EDB4-4E09-9437-68ADC109163B}" destId="{D6ABA377-C36F-4F01-9E2E-9395B58B37A7}" srcOrd="1" destOrd="0" presId="urn:microsoft.com/office/officeart/2018/2/layout/IconVerticalSolidList"/>
    <dgm:cxn modelId="{DEA41C67-3004-4290-8925-09C7F7FA932A}" type="presParOf" srcId="{FEFAE377-EDB4-4E09-9437-68ADC109163B}" destId="{EE2B00EA-5F27-404E-BC62-882FD5C3FB48}" srcOrd="2" destOrd="0" presId="urn:microsoft.com/office/officeart/2018/2/layout/IconVerticalSolidList"/>
    <dgm:cxn modelId="{430F18FA-E9EF-444B-9EC7-BC87EFDB1B0E}" type="presParOf" srcId="{EE2B00EA-5F27-404E-BC62-882FD5C3FB48}" destId="{87926476-92B3-4D03-9A38-D14378ECAB72}" srcOrd="0" destOrd="0" presId="urn:microsoft.com/office/officeart/2018/2/layout/IconVerticalSolidList"/>
    <dgm:cxn modelId="{5360B9D3-2BFA-4EC3-A206-17C9AD01DCDF}" type="presParOf" srcId="{EE2B00EA-5F27-404E-BC62-882FD5C3FB48}" destId="{BE7BAD32-8ADA-482F-82AF-2E43C2DB4B92}" srcOrd="1" destOrd="0" presId="urn:microsoft.com/office/officeart/2018/2/layout/IconVerticalSolidList"/>
    <dgm:cxn modelId="{BD082EFB-F380-46CD-8315-EDECF13E12C0}" type="presParOf" srcId="{EE2B00EA-5F27-404E-BC62-882FD5C3FB48}" destId="{8D474A49-9D69-476A-9F42-283007E5DE5D}" srcOrd="2" destOrd="0" presId="urn:microsoft.com/office/officeart/2018/2/layout/IconVerticalSolidList"/>
    <dgm:cxn modelId="{CF2448E5-642E-4BDA-A971-607626B82A72}" type="presParOf" srcId="{EE2B00EA-5F27-404E-BC62-882FD5C3FB48}" destId="{D4AB76FC-9187-405B-A03C-99CF2610BE47}" srcOrd="3" destOrd="0" presId="urn:microsoft.com/office/officeart/2018/2/layout/IconVerticalSolidList"/>
    <dgm:cxn modelId="{A869A780-0226-40E7-B244-A13038822E38}" type="presParOf" srcId="{FEFAE377-EDB4-4E09-9437-68ADC109163B}" destId="{D4080A0A-2A0E-490A-AE6B-2A42270F787E}" srcOrd="3" destOrd="0" presId="urn:microsoft.com/office/officeart/2018/2/layout/IconVerticalSolidList"/>
    <dgm:cxn modelId="{BEBAEF35-98B2-442B-B233-71A793F5FF7C}" type="presParOf" srcId="{FEFAE377-EDB4-4E09-9437-68ADC109163B}" destId="{1E979130-0D25-4D2E-92BC-D81ED8FA0735}" srcOrd="4" destOrd="0" presId="urn:microsoft.com/office/officeart/2018/2/layout/IconVerticalSolidList"/>
    <dgm:cxn modelId="{3185A18F-5F7B-4D62-B774-0797BCD925FC}" type="presParOf" srcId="{1E979130-0D25-4D2E-92BC-D81ED8FA0735}" destId="{770B5F4E-3A14-4288-853F-95801A2BBFE4}" srcOrd="0" destOrd="0" presId="urn:microsoft.com/office/officeart/2018/2/layout/IconVerticalSolidList"/>
    <dgm:cxn modelId="{FDEDB3DA-EA8E-4930-BE75-F91B5F9D63AC}" type="presParOf" srcId="{1E979130-0D25-4D2E-92BC-D81ED8FA0735}" destId="{79103C8E-A4FF-41D8-BB82-F80410098F87}" srcOrd="1" destOrd="0" presId="urn:microsoft.com/office/officeart/2018/2/layout/IconVerticalSolidList"/>
    <dgm:cxn modelId="{71820562-3451-4664-9DB9-374AD5957DB0}" type="presParOf" srcId="{1E979130-0D25-4D2E-92BC-D81ED8FA0735}" destId="{90E02B11-B431-4E8B-AD75-A038EA5176A1}" srcOrd="2" destOrd="0" presId="urn:microsoft.com/office/officeart/2018/2/layout/IconVerticalSolidList"/>
    <dgm:cxn modelId="{BBA55823-B787-4EE8-811A-9C1AE1336F4F}" type="presParOf" srcId="{1E979130-0D25-4D2E-92BC-D81ED8FA0735}" destId="{017150EE-D096-433D-A5C0-2D636FBEB13D}" srcOrd="3" destOrd="0" presId="urn:microsoft.com/office/officeart/2018/2/layout/IconVerticalSolidList"/>
    <dgm:cxn modelId="{4246E3CB-A910-45DD-99CE-862BF69C8560}" type="presParOf" srcId="{FEFAE377-EDB4-4E09-9437-68ADC109163B}" destId="{F1DE2FE4-9F93-415E-9822-B2FA199CA631}" srcOrd="5" destOrd="0" presId="urn:microsoft.com/office/officeart/2018/2/layout/IconVerticalSolidList"/>
    <dgm:cxn modelId="{15CFF9D6-C58E-4CE1-9342-92D4ECE7C648}" type="presParOf" srcId="{FEFAE377-EDB4-4E09-9437-68ADC109163B}" destId="{2A14A527-D8A8-4E48-9714-AD252F146ACB}" srcOrd="6" destOrd="0" presId="urn:microsoft.com/office/officeart/2018/2/layout/IconVerticalSolidList"/>
    <dgm:cxn modelId="{26A52F59-E3B7-4340-B890-936D34BC5B2A}" type="presParOf" srcId="{2A14A527-D8A8-4E48-9714-AD252F146ACB}" destId="{E6EF17DD-E4C5-4AA3-A6E8-85B846C7636E}" srcOrd="0" destOrd="0" presId="urn:microsoft.com/office/officeart/2018/2/layout/IconVerticalSolidList"/>
    <dgm:cxn modelId="{49915AD1-0676-441D-B24D-41A6CBF8B0E1}" type="presParOf" srcId="{2A14A527-D8A8-4E48-9714-AD252F146ACB}" destId="{931C9744-0F6D-41A1-A092-3C60A23FC7CD}" srcOrd="1" destOrd="0" presId="urn:microsoft.com/office/officeart/2018/2/layout/IconVerticalSolidList"/>
    <dgm:cxn modelId="{C109E372-92BF-4357-B2AE-09C8A314F715}" type="presParOf" srcId="{2A14A527-D8A8-4E48-9714-AD252F146ACB}" destId="{22527E91-E3EC-472A-A2DE-ACEDE8DCF428}" srcOrd="2" destOrd="0" presId="urn:microsoft.com/office/officeart/2018/2/layout/IconVerticalSolidList"/>
    <dgm:cxn modelId="{B155EF31-CA6D-426E-86A0-66ACB0A96232}" type="presParOf" srcId="{2A14A527-D8A8-4E48-9714-AD252F146ACB}" destId="{04BF4274-60BA-4D2C-9358-8E34A4D054D4}" srcOrd="3" destOrd="0" presId="urn:microsoft.com/office/officeart/2018/2/layout/IconVerticalSolidList"/>
    <dgm:cxn modelId="{3D014E14-01BE-4CC4-9BAA-37F7D5732D4B}" type="presParOf" srcId="{FEFAE377-EDB4-4E09-9437-68ADC109163B}" destId="{CD529E60-2D84-4599-9D23-B6C1F989F657}" srcOrd="7" destOrd="0" presId="urn:microsoft.com/office/officeart/2018/2/layout/IconVerticalSolidList"/>
    <dgm:cxn modelId="{BD69627B-074C-4F8C-B185-6BAD7D6E1F81}" type="presParOf" srcId="{FEFAE377-EDB4-4E09-9437-68ADC109163B}" destId="{2389FEE9-582A-4871-BFA2-DD977F42F105}" srcOrd="8" destOrd="0" presId="urn:microsoft.com/office/officeart/2018/2/layout/IconVerticalSolidList"/>
    <dgm:cxn modelId="{2C6B71DA-46A9-40F2-A951-697FCB2C05B5}" type="presParOf" srcId="{2389FEE9-582A-4871-BFA2-DD977F42F105}" destId="{26FB4405-DE3D-4204-9266-06D5FE15CCC8}" srcOrd="0" destOrd="0" presId="urn:microsoft.com/office/officeart/2018/2/layout/IconVerticalSolidList"/>
    <dgm:cxn modelId="{C38D4EB9-B487-4A9F-93BB-59DF04E822BE}" type="presParOf" srcId="{2389FEE9-582A-4871-BFA2-DD977F42F105}" destId="{277363ED-0E23-4A5A-B8B9-871658D50434}" srcOrd="1" destOrd="0" presId="urn:microsoft.com/office/officeart/2018/2/layout/IconVerticalSolidList"/>
    <dgm:cxn modelId="{37511C6C-B807-4235-B45F-5C6B6943B785}" type="presParOf" srcId="{2389FEE9-582A-4871-BFA2-DD977F42F105}" destId="{EB49CDCF-5978-46CF-B621-B54521696D2B}" srcOrd="2" destOrd="0" presId="urn:microsoft.com/office/officeart/2018/2/layout/IconVerticalSolidList"/>
    <dgm:cxn modelId="{512AB0C7-E595-4F0C-B15E-7A6CE3FD1F8D}" type="presParOf" srcId="{2389FEE9-582A-4871-BFA2-DD977F42F105}" destId="{8167EEAB-3278-4550-A969-195441D598E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B56D4F-9973-4C4E-B30C-3AD4AB1DFEF8}"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C3EF598F-E9FF-4A8B-B410-27BF983EDCF9}">
      <dgm:prSet/>
      <dgm:spPr/>
      <dgm:t>
        <a:bodyPr/>
        <a:lstStyle/>
        <a:p>
          <a:r>
            <a:rPr lang="fr-FR"/>
            <a:t>Goals ?</a:t>
          </a:r>
          <a:endParaRPr lang="en-US"/>
        </a:p>
      </dgm:t>
    </dgm:pt>
    <dgm:pt modelId="{747C2D1A-E99C-4653-B005-C9DDAE040E0C}" type="parTrans" cxnId="{C15A1B84-53A9-4F40-8ACE-6C85E616301C}">
      <dgm:prSet/>
      <dgm:spPr/>
      <dgm:t>
        <a:bodyPr/>
        <a:lstStyle/>
        <a:p>
          <a:endParaRPr lang="en-US"/>
        </a:p>
      </dgm:t>
    </dgm:pt>
    <dgm:pt modelId="{D79A84AE-3DA1-4AAF-8655-9EEAEF6244DB}" type="sibTrans" cxnId="{C15A1B84-53A9-4F40-8ACE-6C85E616301C}">
      <dgm:prSet/>
      <dgm:spPr/>
      <dgm:t>
        <a:bodyPr/>
        <a:lstStyle/>
        <a:p>
          <a:endParaRPr lang="en-US"/>
        </a:p>
      </dgm:t>
    </dgm:pt>
    <dgm:pt modelId="{767C288A-8058-49CD-9B13-C179F23EC694}">
      <dgm:prSet/>
      <dgm:spPr/>
      <dgm:t>
        <a:bodyPr/>
        <a:lstStyle/>
        <a:p>
          <a:r>
            <a:rPr lang="fr-FR"/>
            <a:t>Strategic vision ?</a:t>
          </a:r>
          <a:endParaRPr lang="en-US"/>
        </a:p>
      </dgm:t>
    </dgm:pt>
    <dgm:pt modelId="{7ADAF09B-C4AF-4D49-A43D-21AB81F8A13C}" type="parTrans" cxnId="{BBDCAFEB-D29C-4F93-89C1-D7D6E2BE3749}">
      <dgm:prSet/>
      <dgm:spPr/>
      <dgm:t>
        <a:bodyPr/>
        <a:lstStyle/>
        <a:p>
          <a:endParaRPr lang="en-US"/>
        </a:p>
      </dgm:t>
    </dgm:pt>
    <dgm:pt modelId="{FE0A4CDD-CB94-4198-8D97-9F790A3F91F5}" type="sibTrans" cxnId="{BBDCAFEB-D29C-4F93-89C1-D7D6E2BE3749}">
      <dgm:prSet/>
      <dgm:spPr/>
      <dgm:t>
        <a:bodyPr/>
        <a:lstStyle/>
        <a:p>
          <a:endParaRPr lang="en-US"/>
        </a:p>
      </dgm:t>
    </dgm:pt>
    <dgm:pt modelId="{DDFB1E63-D5D7-4865-93BB-929A2952D563}">
      <dgm:prSet/>
      <dgm:spPr/>
      <dgm:t>
        <a:bodyPr/>
        <a:lstStyle/>
        <a:p>
          <a:r>
            <a:rPr lang="fr-FR"/>
            <a:t>Efficiency ?</a:t>
          </a:r>
          <a:endParaRPr lang="en-US"/>
        </a:p>
      </dgm:t>
    </dgm:pt>
    <dgm:pt modelId="{075215AA-6D9A-42FE-9DF5-823E5580ABE3}" type="parTrans" cxnId="{353D16D2-505D-4846-999E-9CDA531A2EC8}">
      <dgm:prSet/>
      <dgm:spPr/>
      <dgm:t>
        <a:bodyPr/>
        <a:lstStyle/>
        <a:p>
          <a:endParaRPr lang="en-US"/>
        </a:p>
      </dgm:t>
    </dgm:pt>
    <dgm:pt modelId="{010F8885-6B78-4C86-88D1-ABFEE86017E6}" type="sibTrans" cxnId="{353D16D2-505D-4846-999E-9CDA531A2EC8}">
      <dgm:prSet/>
      <dgm:spPr/>
      <dgm:t>
        <a:bodyPr/>
        <a:lstStyle/>
        <a:p>
          <a:endParaRPr lang="en-US"/>
        </a:p>
      </dgm:t>
    </dgm:pt>
    <dgm:pt modelId="{77788FDA-06E5-4CB9-B4CD-1F76AC025337}">
      <dgm:prSet/>
      <dgm:spPr/>
      <dgm:t>
        <a:bodyPr/>
        <a:lstStyle/>
        <a:p>
          <a:r>
            <a:rPr lang="fr-FR"/>
            <a:t>Actors ? </a:t>
          </a:r>
          <a:endParaRPr lang="en-US"/>
        </a:p>
      </dgm:t>
    </dgm:pt>
    <dgm:pt modelId="{4BFFFE65-1A32-4496-A804-409EEDA6C075}" type="parTrans" cxnId="{4C174F36-EFB3-41E7-BB08-11575AD8C800}">
      <dgm:prSet/>
      <dgm:spPr/>
      <dgm:t>
        <a:bodyPr/>
        <a:lstStyle/>
        <a:p>
          <a:endParaRPr lang="en-US"/>
        </a:p>
      </dgm:t>
    </dgm:pt>
    <dgm:pt modelId="{83CE643B-49A4-4BCF-9C9C-1DE599221E05}" type="sibTrans" cxnId="{4C174F36-EFB3-41E7-BB08-11575AD8C800}">
      <dgm:prSet/>
      <dgm:spPr/>
      <dgm:t>
        <a:bodyPr/>
        <a:lstStyle/>
        <a:p>
          <a:endParaRPr lang="en-US"/>
        </a:p>
      </dgm:t>
    </dgm:pt>
    <dgm:pt modelId="{C0FB2342-5F20-44C1-8DB3-B08A72726B5A}">
      <dgm:prSet/>
      <dgm:spPr/>
      <dgm:t>
        <a:bodyPr/>
        <a:lstStyle/>
        <a:p>
          <a:r>
            <a:rPr lang="fr-FR"/>
            <a:t>Resource or asset ?</a:t>
          </a:r>
          <a:endParaRPr lang="en-US"/>
        </a:p>
      </dgm:t>
    </dgm:pt>
    <dgm:pt modelId="{B30E84BE-EB72-4973-B2AF-27C491FEB990}" type="parTrans" cxnId="{4E2E683B-C113-44F3-BE0E-9597C7C4DB5B}">
      <dgm:prSet/>
      <dgm:spPr/>
      <dgm:t>
        <a:bodyPr/>
        <a:lstStyle/>
        <a:p>
          <a:endParaRPr lang="en-US"/>
        </a:p>
      </dgm:t>
    </dgm:pt>
    <dgm:pt modelId="{0D224A84-88E7-4CCC-8564-D0C9FC023869}" type="sibTrans" cxnId="{4E2E683B-C113-44F3-BE0E-9597C7C4DB5B}">
      <dgm:prSet/>
      <dgm:spPr/>
      <dgm:t>
        <a:bodyPr/>
        <a:lstStyle/>
        <a:p>
          <a:endParaRPr lang="en-US"/>
        </a:p>
      </dgm:t>
    </dgm:pt>
    <dgm:pt modelId="{0A802297-B872-4719-97C2-58503F64D66A}">
      <dgm:prSet/>
      <dgm:spPr/>
      <dgm:t>
        <a:bodyPr/>
        <a:lstStyle/>
        <a:p>
          <a:r>
            <a:rPr lang="fr-FR"/>
            <a:t>Mission ?</a:t>
          </a:r>
          <a:endParaRPr lang="en-US"/>
        </a:p>
      </dgm:t>
    </dgm:pt>
    <dgm:pt modelId="{60BD46DC-7D58-4820-BB90-C12E4FDA6771}" type="parTrans" cxnId="{328276FF-0BF2-4F84-8601-D36877AF848B}">
      <dgm:prSet/>
      <dgm:spPr/>
      <dgm:t>
        <a:bodyPr/>
        <a:lstStyle/>
        <a:p>
          <a:endParaRPr lang="en-US"/>
        </a:p>
      </dgm:t>
    </dgm:pt>
    <dgm:pt modelId="{269E6C43-425A-4E90-85AF-9E6BCB248C9C}" type="sibTrans" cxnId="{328276FF-0BF2-4F84-8601-D36877AF848B}">
      <dgm:prSet/>
      <dgm:spPr/>
      <dgm:t>
        <a:bodyPr/>
        <a:lstStyle/>
        <a:p>
          <a:endParaRPr lang="en-US"/>
        </a:p>
      </dgm:t>
    </dgm:pt>
    <dgm:pt modelId="{944FC136-BF46-46A0-B577-8EF1F759DDC7}">
      <dgm:prSet/>
      <dgm:spPr/>
      <dgm:t>
        <a:bodyPr/>
        <a:lstStyle/>
        <a:p>
          <a:r>
            <a:rPr lang="fr-FR" dirty="0"/>
            <a:t>FFT action for key stakeholders ?</a:t>
          </a:r>
          <a:endParaRPr lang="en-US" dirty="0"/>
        </a:p>
      </dgm:t>
    </dgm:pt>
    <dgm:pt modelId="{599DE498-F781-45E2-9C90-CBD7A4FEB413}" type="parTrans" cxnId="{586478D9-A7FE-4BE7-BB8D-B5B071F1B0B8}">
      <dgm:prSet/>
      <dgm:spPr/>
      <dgm:t>
        <a:bodyPr/>
        <a:lstStyle/>
        <a:p>
          <a:endParaRPr lang="en-US"/>
        </a:p>
      </dgm:t>
    </dgm:pt>
    <dgm:pt modelId="{1BE18CBE-8109-4DFE-8A6B-DAD3B5071361}" type="sibTrans" cxnId="{586478D9-A7FE-4BE7-BB8D-B5B071F1B0B8}">
      <dgm:prSet/>
      <dgm:spPr/>
      <dgm:t>
        <a:bodyPr/>
        <a:lstStyle/>
        <a:p>
          <a:endParaRPr lang="en-US"/>
        </a:p>
      </dgm:t>
    </dgm:pt>
    <dgm:pt modelId="{83A6B88D-5EC1-4C03-9CDD-A3E6183B9914}">
      <dgm:prSet/>
      <dgm:spPr/>
      <dgm:t>
        <a:bodyPr/>
        <a:lstStyle/>
        <a:p>
          <a:r>
            <a:rPr lang="fr-FR"/>
            <a:t>Clients and Suppliers ?</a:t>
          </a:r>
          <a:endParaRPr lang="en-US"/>
        </a:p>
      </dgm:t>
    </dgm:pt>
    <dgm:pt modelId="{173A954E-A76C-4F92-8A92-2AB07DE9A5B5}" type="parTrans" cxnId="{F7CFDFE3-2528-4A24-AF81-07D5A1995882}">
      <dgm:prSet/>
      <dgm:spPr/>
      <dgm:t>
        <a:bodyPr/>
        <a:lstStyle/>
        <a:p>
          <a:endParaRPr lang="en-US"/>
        </a:p>
      </dgm:t>
    </dgm:pt>
    <dgm:pt modelId="{8A4D2852-52E6-4F28-BD80-3F40E0220955}" type="sibTrans" cxnId="{F7CFDFE3-2528-4A24-AF81-07D5A1995882}">
      <dgm:prSet/>
      <dgm:spPr/>
      <dgm:t>
        <a:bodyPr/>
        <a:lstStyle/>
        <a:p>
          <a:endParaRPr lang="en-US"/>
        </a:p>
      </dgm:t>
    </dgm:pt>
    <dgm:pt modelId="{9012A42D-DEAE-4B06-A2A4-B76B01EE8289}">
      <dgm:prSet/>
      <dgm:spPr/>
      <dgm:t>
        <a:bodyPr/>
        <a:lstStyle/>
        <a:p>
          <a:r>
            <a:rPr lang="fr-FR"/>
            <a:t>Value proposition from FFT ?</a:t>
          </a:r>
          <a:endParaRPr lang="en-US"/>
        </a:p>
      </dgm:t>
    </dgm:pt>
    <dgm:pt modelId="{806C206B-5933-4F08-B8F2-BD95AAD93F27}" type="parTrans" cxnId="{42FA2E30-DBA8-432F-91D8-18B3F67486A6}">
      <dgm:prSet/>
      <dgm:spPr/>
      <dgm:t>
        <a:bodyPr/>
        <a:lstStyle/>
        <a:p>
          <a:endParaRPr lang="en-US"/>
        </a:p>
      </dgm:t>
    </dgm:pt>
    <dgm:pt modelId="{F0DC63AF-7401-400C-8FE0-C0F8567D1E84}" type="sibTrans" cxnId="{42FA2E30-DBA8-432F-91D8-18B3F67486A6}">
      <dgm:prSet/>
      <dgm:spPr/>
      <dgm:t>
        <a:bodyPr/>
        <a:lstStyle/>
        <a:p>
          <a:endParaRPr lang="en-US"/>
        </a:p>
      </dgm:t>
    </dgm:pt>
    <dgm:pt modelId="{BC2C5562-D0EE-41F2-8E0D-85AAB680BD98}" type="pres">
      <dgm:prSet presAssocID="{71B56D4F-9973-4C4E-B30C-3AD4AB1DFEF8}" presName="linear" presStyleCnt="0">
        <dgm:presLayoutVars>
          <dgm:dir/>
          <dgm:animLvl val="lvl"/>
          <dgm:resizeHandles val="exact"/>
        </dgm:presLayoutVars>
      </dgm:prSet>
      <dgm:spPr/>
    </dgm:pt>
    <dgm:pt modelId="{4B0F82BE-4E8C-4975-A704-849DE9E64E9B}" type="pres">
      <dgm:prSet presAssocID="{C3EF598F-E9FF-4A8B-B410-27BF983EDCF9}" presName="parentLin" presStyleCnt="0"/>
      <dgm:spPr/>
    </dgm:pt>
    <dgm:pt modelId="{E1E7361C-4029-4B9E-BE04-F0D5D250E7E2}" type="pres">
      <dgm:prSet presAssocID="{C3EF598F-E9FF-4A8B-B410-27BF983EDCF9}" presName="parentLeftMargin" presStyleLbl="node1" presStyleIdx="0" presStyleCnt="4"/>
      <dgm:spPr/>
    </dgm:pt>
    <dgm:pt modelId="{F2CF9A90-17A1-4797-B093-929A05CCA866}" type="pres">
      <dgm:prSet presAssocID="{C3EF598F-E9FF-4A8B-B410-27BF983EDCF9}" presName="parentText" presStyleLbl="node1" presStyleIdx="0" presStyleCnt="4">
        <dgm:presLayoutVars>
          <dgm:chMax val="0"/>
          <dgm:bulletEnabled val="1"/>
        </dgm:presLayoutVars>
      </dgm:prSet>
      <dgm:spPr/>
    </dgm:pt>
    <dgm:pt modelId="{4DE3830E-0F8F-4F05-8131-B7D4D2BCADC3}" type="pres">
      <dgm:prSet presAssocID="{C3EF598F-E9FF-4A8B-B410-27BF983EDCF9}" presName="negativeSpace" presStyleCnt="0"/>
      <dgm:spPr/>
    </dgm:pt>
    <dgm:pt modelId="{64AE77FD-08C2-4834-8687-793E59E22301}" type="pres">
      <dgm:prSet presAssocID="{C3EF598F-E9FF-4A8B-B410-27BF983EDCF9}" presName="childText" presStyleLbl="conFgAcc1" presStyleIdx="0" presStyleCnt="4">
        <dgm:presLayoutVars>
          <dgm:bulletEnabled val="1"/>
        </dgm:presLayoutVars>
      </dgm:prSet>
      <dgm:spPr/>
    </dgm:pt>
    <dgm:pt modelId="{BE2E9C33-0D4F-4C08-9468-38813C33B123}" type="pres">
      <dgm:prSet presAssocID="{D79A84AE-3DA1-4AAF-8655-9EEAEF6244DB}" presName="spaceBetweenRectangles" presStyleCnt="0"/>
      <dgm:spPr/>
    </dgm:pt>
    <dgm:pt modelId="{7C72BEB6-CB02-416E-A6DC-FA0F5B8A5106}" type="pres">
      <dgm:prSet presAssocID="{767C288A-8058-49CD-9B13-C179F23EC694}" presName="parentLin" presStyleCnt="0"/>
      <dgm:spPr/>
    </dgm:pt>
    <dgm:pt modelId="{241992B3-AA3B-4082-ACDA-69E812972CF0}" type="pres">
      <dgm:prSet presAssocID="{767C288A-8058-49CD-9B13-C179F23EC694}" presName="parentLeftMargin" presStyleLbl="node1" presStyleIdx="0" presStyleCnt="4"/>
      <dgm:spPr/>
    </dgm:pt>
    <dgm:pt modelId="{E1568615-2495-47C7-8028-FAFBB527BC97}" type="pres">
      <dgm:prSet presAssocID="{767C288A-8058-49CD-9B13-C179F23EC694}" presName="parentText" presStyleLbl="node1" presStyleIdx="1" presStyleCnt="4">
        <dgm:presLayoutVars>
          <dgm:chMax val="0"/>
          <dgm:bulletEnabled val="1"/>
        </dgm:presLayoutVars>
      </dgm:prSet>
      <dgm:spPr/>
    </dgm:pt>
    <dgm:pt modelId="{76273F10-D94D-4E10-B1C9-FEBF2992026B}" type="pres">
      <dgm:prSet presAssocID="{767C288A-8058-49CD-9B13-C179F23EC694}" presName="negativeSpace" presStyleCnt="0"/>
      <dgm:spPr/>
    </dgm:pt>
    <dgm:pt modelId="{06858EAA-BE14-420D-88A9-5952B35C37CE}" type="pres">
      <dgm:prSet presAssocID="{767C288A-8058-49CD-9B13-C179F23EC694}" presName="childText" presStyleLbl="conFgAcc1" presStyleIdx="1" presStyleCnt="4">
        <dgm:presLayoutVars>
          <dgm:bulletEnabled val="1"/>
        </dgm:presLayoutVars>
      </dgm:prSet>
      <dgm:spPr/>
    </dgm:pt>
    <dgm:pt modelId="{39963D7F-77CF-4936-9E16-A9675554CF55}" type="pres">
      <dgm:prSet presAssocID="{FE0A4CDD-CB94-4198-8D97-9F790A3F91F5}" presName="spaceBetweenRectangles" presStyleCnt="0"/>
      <dgm:spPr/>
    </dgm:pt>
    <dgm:pt modelId="{0D91EDA9-A7E8-4317-BBAA-288578A9230D}" type="pres">
      <dgm:prSet presAssocID="{DDFB1E63-D5D7-4865-93BB-929A2952D563}" presName="parentLin" presStyleCnt="0"/>
      <dgm:spPr/>
    </dgm:pt>
    <dgm:pt modelId="{2DBF04DE-9927-4A8E-9F3B-DD728BBCE05F}" type="pres">
      <dgm:prSet presAssocID="{DDFB1E63-D5D7-4865-93BB-929A2952D563}" presName="parentLeftMargin" presStyleLbl="node1" presStyleIdx="1" presStyleCnt="4"/>
      <dgm:spPr/>
    </dgm:pt>
    <dgm:pt modelId="{389AAE2B-07AF-4249-96AF-058F79127DFC}" type="pres">
      <dgm:prSet presAssocID="{DDFB1E63-D5D7-4865-93BB-929A2952D563}" presName="parentText" presStyleLbl="node1" presStyleIdx="2" presStyleCnt="4">
        <dgm:presLayoutVars>
          <dgm:chMax val="0"/>
          <dgm:bulletEnabled val="1"/>
        </dgm:presLayoutVars>
      </dgm:prSet>
      <dgm:spPr/>
    </dgm:pt>
    <dgm:pt modelId="{9ED0E4F9-642D-4F29-BD67-1B542D4EBF0B}" type="pres">
      <dgm:prSet presAssocID="{DDFB1E63-D5D7-4865-93BB-929A2952D563}" presName="negativeSpace" presStyleCnt="0"/>
      <dgm:spPr/>
    </dgm:pt>
    <dgm:pt modelId="{DA5C5B66-18A8-4AD8-9E0C-96CBE301A136}" type="pres">
      <dgm:prSet presAssocID="{DDFB1E63-D5D7-4865-93BB-929A2952D563}" presName="childText" presStyleLbl="conFgAcc1" presStyleIdx="2" presStyleCnt="4">
        <dgm:presLayoutVars>
          <dgm:bulletEnabled val="1"/>
        </dgm:presLayoutVars>
      </dgm:prSet>
      <dgm:spPr/>
    </dgm:pt>
    <dgm:pt modelId="{905CCEAA-EE7C-458D-B4A0-0F9C6D2FEC0E}" type="pres">
      <dgm:prSet presAssocID="{010F8885-6B78-4C86-88D1-ABFEE86017E6}" presName="spaceBetweenRectangles" presStyleCnt="0"/>
      <dgm:spPr/>
    </dgm:pt>
    <dgm:pt modelId="{C3C04209-54E3-47AC-81BC-56E08730C67F}" type="pres">
      <dgm:prSet presAssocID="{77788FDA-06E5-4CB9-B4CD-1F76AC025337}" presName="parentLin" presStyleCnt="0"/>
      <dgm:spPr/>
    </dgm:pt>
    <dgm:pt modelId="{4FB34F33-5A7D-46F1-ACBB-118D771CB3E7}" type="pres">
      <dgm:prSet presAssocID="{77788FDA-06E5-4CB9-B4CD-1F76AC025337}" presName="parentLeftMargin" presStyleLbl="node1" presStyleIdx="2" presStyleCnt="4"/>
      <dgm:spPr/>
    </dgm:pt>
    <dgm:pt modelId="{6AF02E02-E8D9-4E5D-8DD4-454CE4126642}" type="pres">
      <dgm:prSet presAssocID="{77788FDA-06E5-4CB9-B4CD-1F76AC025337}" presName="parentText" presStyleLbl="node1" presStyleIdx="3" presStyleCnt="4">
        <dgm:presLayoutVars>
          <dgm:chMax val="0"/>
          <dgm:bulletEnabled val="1"/>
        </dgm:presLayoutVars>
      </dgm:prSet>
      <dgm:spPr/>
    </dgm:pt>
    <dgm:pt modelId="{1E9FDBF3-58C6-41D7-B73B-E2922195B36C}" type="pres">
      <dgm:prSet presAssocID="{77788FDA-06E5-4CB9-B4CD-1F76AC025337}" presName="negativeSpace" presStyleCnt="0"/>
      <dgm:spPr/>
    </dgm:pt>
    <dgm:pt modelId="{4B37D3F5-A512-4FE9-86D1-DC3FCA1C3AFC}" type="pres">
      <dgm:prSet presAssocID="{77788FDA-06E5-4CB9-B4CD-1F76AC025337}" presName="childText" presStyleLbl="conFgAcc1" presStyleIdx="3" presStyleCnt="4">
        <dgm:presLayoutVars>
          <dgm:bulletEnabled val="1"/>
        </dgm:presLayoutVars>
      </dgm:prSet>
      <dgm:spPr/>
    </dgm:pt>
  </dgm:ptLst>
  <dgm:cxnLst>
    <dgm:cxn modelId="{44F13B10-8799-40F9-81FB-A2FB913442F9}" type="presOf" srcId="{71B56D4F-9973-4C4E-B30C-3AD4AB1DFEF8}" destId="{BC2C5562-D0EE-41F2-8E0D-85AAB680BD98}" srcOrd="0" destOrd="0" presId="urn:microsoft.com/office/officeart/2005/8/layout/list1"/>
    <dgm:cxn modelId="{B722E917-123F-43F7-9DB1-623DD1313742}" type="presOf" srcId="{77788FDA-06E5-4CB9-B4CD-1F76AC025337}" destId="{4FB34F33-5A7D-46F1-ACBB-118D771CB3E7}" srcOrd="0" destOrd="0" presId="urn:microsoft.com/office/officeart/2005/8/layout/list1"/>
    <dgm:cxn modelId="{42FA2E30-DBA8-432F-91D8-18B3F67486A6}" srcId="{77788FDA-06E5-4CB9-B4CD-1F76AC025337}" destId="{9012A42D-DEAE-4B06-A2A4-B76B01EE8289}" srcOrd="4" destOrd="0" parTransId="{806C206B-5933-4F08-B8F2-BD95AAD93F27}" sibTransId="{F0DC63AF-7401-400C-8FE0-C0F8567D1E84}"/>
    <dgm:cxn modelId="{4C174F36-EFB3-41E7-BB08-11575AD8C800}" srcId="{71B56D4F-9973-4C4E-B30C-3AD4AB1DFEF8}" destId="{77788FDA-06E5-4CB9-B4CD-1F76AC025337}" srcOrd="3" destOrd="0" parTransId="{4BFFFE65-1A32-4496-A804-409EEDA6C075}" sibTransId="{83CE643B-49A4-4BCF-9C9C-1DE599221E05}"/>
    <dgm:cxn modelId="{4E2E683B-C113-44F3-BE0E-9597C7C4DB5B}" srcId="{77788FDA-06E5-4CB9-B4CD-1F76AC025337}" destId="{C0FB2342-5F20-44C1-8DB3-B08A72726B5A}" srcOrd="0" destOrd="0" parTransId="{B30E84BE-EB72-4973-B2AF-27C491FEB990}" sibTransId="{0D224A84-88E7-4CCC-8564-D0C9FC023869}"/>
    <dgm:cxn modelId="{AF10236E-4123-46EB-B2B6-B73A015EC94E}" type="presOf" srcId="{C3EF598F-E9FF-4A8B-B410-27BF983EDCF9}" destId="{F2CF9A90-17A1-4797-B093-929A05CCA866}" srcOrd="1" destOrd="0" presId="urn:microsoft.com/office/officeart/2005/8/layout/list1"/>
    <dgm:cxn modelId="{C15A1B84-53A9-4F40-8ACE-6C85E616301C}" srcId="{71B56D4F-9973-4C4E-B30C-3AD4AB1DFEF8}" destId="{C3EF598F-E9FF-4A8B-B410-27BF983EDCF9}" srcOrd="0" destOrd="0" parTransId="{747C2D1A-E99C-4653-B005-C9DDAE040E0C}" sibTransId="{D79A84AE-3DA1-4AAF-8655-9EEAEF6244DB}"/>
    <dgm:cxn modelId="{310848AA-A698-4F31-A2D5-5272677E0139}" type="presOf" srcId="{83A6B88D-5EC1-4C03-9CDD-A3E6183B9914}" destId="{4B37D3F5-A512-4FE9-86D1-DC3FCA1C3AFC}" srcOrd="0" destOrd="3" presId="urn:microsoft.com/office/officeart/2005/8/layout/list1"/>
    <dgm:cxn modelId="{563B47C9-36CF-44C0-8138-836FBCC16CC0}" type="presOf" srcId="{77788FDA-06E5-4CB9-B4CD-1F76AC025337}" destId="{6AF02E02-E8D9-4E5D-8DD4-454CE4126642}" srcOrd="1" destOrd="0" presId="urn:microsoft.com/office/officeart/2005/8/layout/list1"/>
    <dgm:cxn modelId="{40E6C8CF-7CCE-4B6E-8CC8-8FF9ADEA2498}" type="presOf" srcId="{9012A42D-DEAE-4B06-A2A4-B76B01EE8289}" destId="{4B37D3F5-A512-4FE9-86D1-DC3FCA1C3AFC}" srcOrd="0" destOrd="4" presId="urn:microsoft.com/office/officeart/2005/8/layout/list1"/>
    <dgm:cxn modelId="{E80570D1-82F6-4E2D-AAD3-F9B986DAE11C}" type="presOf" srcId="{0A802297-B872-4719-97C2-58503F64D66A}" destId="{4B37D3F5-A512-4FE9-86D1-DC3FCA1C3AFC}" srcOrd="0" destOrd="1" presId="urn:microsoft.com/office/officeart/2005/8/layout/list1"/>
    <dgm:cxn modelId="{353D16D2-505D-4846-999E-9CDA531A2EC8}" srcId="{71B56D4F-9973-4C4E-B30C-3AD4AB1DFEF8}" destId="{DDFB1E63-D5D7-4865-93BB-929A2952D563}" srcOrd="2" destOrd="0" parTransId="{075215AA-6D9A-42FE-9DF5-823E5580ABE3}" sibTransId="{010F8885-6B78-4C86-88D1-ABFEE86017E6}"/>
    <dgm:cxn modelId="{796BC7D4-0F13-4B74-B465-A62D5715DA9B}" type="presOf" srcId="{767C288A-8058-49CD-9B13-C179F23EC694}" destId="{241992B3-AA3B-4082-ACDA-69E812972CF0}" srcOrd="0" destOrd="0" presId="urn:microsoft.com/office/officeart/2005/8/layout/list1"/>
    <dgm:cxn modelId="{FCEE13D6-62F0-4D4C-9390-12BF5B5A1C2C}" type="presOf" srcId="{DDFB1E63-D5D7-4865-93BB-929A2952D563}" destId="{2DBF04DE-9927-4A8E-9F3B-DD728BBCE05F}" srcOrd="0" destOrd="0" presId="urn:microsoft.com/office/officeart/2005/8/layout/list1"/>
    <dgm:cxn modelId="{586478D9-A7FE-4BE7-BB8D-B5B071F1B0B8}" srcId="{77788FDA-06E5-4CB9-B4CD-1F76AC025337}" destId="{944FC136-BF46-46A0-B577-8EF1F759DDC7}" srcOrd="2" destOrd="0" parTransId="{599DE498-F781-45E2-9C90-CBD7A4FEB413}" sibTransId="{1BE18CBE-8109-4DFE-8A6B-DAD3B5071361}"/>
    <dgm:cxn modelId="{89F47CE0-CA05-4615-9DA8-BA93C8F9B161}" type="presOf" srcId="{767C288A-8058-49CD-9B13-C179F23EC694}" destId="{E1568615-2495-47C7-8028-FAFBB527BC97}" srcOrd="1" destOrd="0" presId="urn:microsoft.com/office/officeart/2005/8/layout/list1"/>
    <dgm:cxn modelId="{83DF65E1-3820-4DCD-8055-C05CC08D90F4}" type="presOf" srcId="{C3EF598F-E9FF-4A8B-B410-27BF983EDCF9}" destId="{E1E7361C-4029-4B9E-BE04-F0D5D250E7E2}" srcOrd="0" destOrd="0" presId="urn:microsoft.com/office/officeart/2005/8/layout/list1"/>
    <dgm:cxn modelId="{F7CFDFE3-2528-4A24-AF81-07D5A1995882}" srcId="{77788FDA-06E5-4CB9-B4CD-1F76AC025337}" destId="{83A6B88D-5EC1-4C03-9CDD-A3E6183B9914}" srcOrd="3" destOrd="0" parTransId="{173A954E-A76C-4F92-8A92-2AB07DE9A5B5}" sibTransId="{8A4D2852-52E6-4F28-BD80-3F40E0220955}"/>
    <dgm:cxn modelId="{CB5625E6-F920-4F62-87BD-6399D45A4044}" type="presOf" srcId="{DDFB1E63-D5D7-4865-93BB-929A2952D563}" destId="{389AAE2B-07AF-4249-96AF-058F79127DFC}" srcOrd="1" destOrd="0" presId="urn:microsoft.com/office/officeart/2005/8/layout/list1"/>
    <dgm:cxn modelId="{F026AEE8-A05A-4D12-B661-3235B2F92B10}" type="presOf" srcId="{944FC136-BF46-46A0-B577-8EF1F759DDC7}" destId="{4B37D3F5-A512-4FE9-86D1-DC3FCA1C3AFC}" srcOrd="0" destOrd="2" presId="urn:microsoft.com/office/officeart/2005/8/layout/list1"/>
    <dgm:cxn modelId="{BBDCAFEB-D29C-4F93-89C1-D7D6E2BE3749}" srcId="{71B56D4F-9973-4C4E-B30C-3AD4AB1DFEF8}" destId="{767C288A-8058-49CD-9B13-C179F23EC694}" srcOrd="1" destOrd="0" parTransId="{7ADAF09B-C4AF-4D49-A43D-21AB81F8A13C}" sibTransId="{FE0A4CDD-CB94-4198-8D97-9F790A3F91F5}"/>
    <dgm:cxn modelId="{A3B3DAF2-CC0A-4F46-8F9A-3B00A05174AE}" type="presOf" srcId="{C0FB2342-5F20-44C1-8DB3-B08A72726B5A}" destId="{4B37D3F5-A512-4FE9-86D1-DC3FCA1C3AFC}" srcOrd="0" destOrd="0" presId="urn:microsoft.com/office/officeart/2005/8/layout/list1"/>
    <dgm:cxn modelId="{328276FF-0BF2-4F84-8601-D36877AF848B}" srcId="{77788FDA-06E5-4CB9-B4CD-1F76AC025337}" destId="{0A802297-B872-4719-97C2-58503F64D66A}" srcOrd="1" destOrd="0" parTransId="{60BD46DC-7D58-4820-BB90-C12E4FDA6771}" sibTransId="{269E6C43-425A-4E90-85AF-9E6BCB248C9C}"/>
    <dgm:cxn modelId="{6892917E-7F7D-4B0B-B365-2C3A7362FF0F}" type="presParOf" srcId="{BC2C5562-D0EE-41F2-8E0D-85AAB680BD98}" destId="{4B0F82BE-4E8C-4975-A704-849DE9E64E9B}" srcOrd="0" destOrd="0" presId="urn:microsoft.com/office/officeart/2005/8/layout/list1"/>
    <dgm:cxn modelId="{8C18C4AC-9DD2-474C-BA14-1BDC3F0B6DDF}" type="presParOf" srcId="{4B0F82BE-4E8C-4975-A704-849DE9E64E9B}" destId="{E1E7361C-4029-4B9E-BE04-F0D5D250E7E2}" srcOrd="0" destOrd="0" presId="urn:microsoft.com/office/officeart/2005/8/layout/list1"/>
    <dgm:cxn modelId="{6853C515-BDBB-4FC3-BA72-A73DA6762EE7}" type="presParOf" srcId="{4B0F82BE-4E8C-4975-A704-849DE9E64E9B}" destId="{F2CF9A90-17A1-4797-B093-929A05CCA866}" srcOrd="1" destOrd="0" presId="urn:microsoft.com/office/officeart/2005/8/layout/list1"/>
    <dgm:cxn modelId="{3060866D-58C9-481E-B490-11EEA0E6BF6A}" type="presParOf" srcId="{BC2C5562-D0EE-41F2-8E0D-85AAB680BD98}" destId="{4DE3830E-0F8F-4F05-8131-B7D4D2BCADC3}" srcOrd="1" destOrd="0" presId="urn:microsoft.com/office/officeart/2005/8/layout/list1"/>
    <dgm:cxn modelId="{4ABDDF12-7C02-4A8D-92D1-4FE6EC43111C}" type="presParOf" srcId="{BC2C5562-D0EE-41F2-8E0D-85AAB680BD98}" destId="{64AE77FD-08C2-4834-8687-793E59E22301}" srcOrd="2" destOrd="0" presId="urn:microsoft.com/office/officeart/2005/8/layout/list1"/>
    <dgm:cxn modelId="{69C8F2D3-E77F-4119-9E42-E29EF3A21A46}" type="presParOf" srcId="{BC2C5562-D0EE-41F2-8E0D-85AAB680BD98}" destId="{BE2E9C33-0D4F-4C08-9468-38813C33B123}" srcOrd="3" destOrd="0" presId="urn:microsoft.com/office/officeart/2005/8/layout/list1"/>
    <dgm:cxn modelId="{E895C54E-A45E-44A7-9687-78631DFABDB9}" type="presParOf" srcId="{BC2C5562-D0EE-41F2-8E0D-85AAB680BD98}" destId="{7C72BEB6-CB02-416E-A6DC-FA0F5B8A5106}" srcOrd="4" destOrd="0" presId="urn:microsoft.com/office/officeart/2005/8/layout/list1"/>
    <dgm:cxn modelId="{5C230F12-C290-4124-B5A4-1C15908D2015}" type="presParOf" srcId="{7C72BEB6-CB02-416E-A6DC-FA0F5B8A5106}" destId="{241992B3-AA3B-4082-ACDA-69E812972CF0}" srcOrd="0" destOrd="0" presId="urn:microsoft.com/office/officeart/2005/8/layout/list1"/>
    <dgm:cxn modelId="{F06E3DD7-5B8C-4F0A-96F0-D57A4D260CBF}" type="presParOf" srcId="{7C72BEB6-CB02-416E-A6DC-FA0F5B8A5106}" destId="{E1568615-2495-47C7-8028-FAFBB527BC97}" srcOrd="1" destOrd="0" presId="urn:microsoft.com/office/officeart/2005/8/layout/list1"/>
    <dgm:cxn modelId="{F951061B-B0BB-4A20-9595-525E314F0823}" type="presParOf" srcId="{BC2C5562-D0EE-41F2-8E0D-85AAB680BD98}" destId="{76273F10-D94D-4E10-B1C9-FEBF2992026B}" srcOrd="5" destOrd="0" presId="urn:microsoft.com/office/officeart/2005/8/layout/list1"/>
    <dgm:cxn modelId="{EF798E84-F475-4E94-98E7-30E5E786402C}" type="presParOf" srcId="{BC2C5562-D0EE-41F2-8E0D-85AAB680BD98}" destId="{06858EAA-BE14-420D-88A9-5952B35C37CE}" srcOrd="6" destOrd="0" presId="urn:microsoft.com/office/officeart/2005/8/layout/list1"/>
    <dgm:cxn modelId="{CCC1788D-5DB1-4B1E-AB6D-DB6E23F375D6}" type="presParOf" srcId="{BC2C5562-D0EE-41F2-8E0D-85AAB680BD98}" destId="{39963D7F-77CF-4936-9E16-A9675554CF55}" srcOrd="7" destOrd="0" presId="urn:microsoft.com/office/officeart/2005/8/layout/list1"/>
    <dgm:cxn modelId="{FEFED0DC-001C-4195-8D32-EBE9F54C1A8E}" type="presParOf" srcId="{BC2C5562-D0EE-41F2-8E0D-85AAB680BD98}" destId="{0D91EDA9-A7E8-4317-BBAA-288578A9230D}" srcOrd="8" destOrd="0" presId="urn:microsoft.com/office/officeart/2005/8/layout/list1"/>
    <dgm:cxn modelId="{1AEF666E-F9B2-4E49-A44F-C6F280300ADA}" type="presParOf" srcId="{0D91EDA9-A7E8-4317-BBAA-288578A9230D}" destId="{2DBF04DE-9927-4A8E-9F3B-DD728BBCE05F}" srcOrd="0" destOrd="0" presId="urn:microsoft.com/office/officeart/2005/8/layout/list1"/>
    <dgm:cxn modelId="{0074F6C8-B47C-40AD-B795-9DA824A58072}" type="presParOf" srcId="{0D91EDA9-A7E8-4317-BBAA-288578A9230D}" destId="{389AAE2B-07AF-4249-96AF-058F79127DFC}" srcOrd="1" destOrd="0" presId="urn:microsoft.com/office/officeart/2005/8/layout/list1"/>
    <dgm:cxn modelId="{600DDF9F-9DF8-42BB-957C-84CB69670C60}" type="presParOf" srcId="{BC2C5562-D0EE-41F2-8E0D-85AAB680BD98}" destId="{9ED0E4F9-642D-4F29-BD67-1B542D4EBF0B}" srcOrd="9" destOrd="0" presId="urn:microsoft.com/office/officeart/2005/8/layout/list1"/>
    <dgm:cxn modelId="{C024F5EA-619E-4887-925C-9B2EBFA1466B}" type="presParOf" srcId="{BC2C5562-D0EE-41F2-8E0D-85AAB680BD98}" destId="{DA5C5B66-18A8-4AD8-9E0C-96CBE301A136}" srcOrd="10" destOrd="0" presId="urn:microsoft.com/office/officeart/2005/8/layout/list1"/>
    <dgm:cxn modelId="{E54B986F-E0B4-4F81-8FD4-19D7FB93C336}" type="presParOf" srcId="{BC2C5562-D0EE-41F2-8E0D-85AAB680BD98}" destId="{905CCEAA-EE7C-458D-B4A0-0F9C6D2FEC0E}" srcOrd="11" destOrd="0" presId="urn:microsoft.com/office/officeart/2005/8/layout/list1"/>
    <dgm:cxn modelId="{CC25C4F3-88E0-45E5-8CFB-B301231B37E1}" type="presParOf" srcId="{BC2C5562-D0EE-41F2-8E0D-85AAB680BD98}" destId="{C3C04209-54E3-47AC-81BC-56E08730C67F}" srcOrd="12" destOrd="0" presId="urn:microsoft.com/office/officeart/2005/8/layout/list1"/>
    <dgm:cxn modelId="{40864A0C-FA49-40B2-A141-13B62DB51E05}" type="presParOf" srcId="{C3C04209-54E3-47AC-81BC-56E08730C67F}" destId="{4FB34F33-5A7D-46F1-ACBB-118D771CB3E7}" srcOrd="0" destOrd="0" presId="urn:microsoft.com/office/officeart/2005/8/layout/list1"/>
    <dgm:cxn modelId="{DD2D971F-96CD-406B-9438-D1A82AF55E8E}" type="presParOf" srcId="{C3C04209-54E3-47AC-81BC-56E08730C67F}" destId="{6AF02E02-E8D9-4E5D-8DD4-454CE4126642}" srcOrd="1" destOrd="0" presId="urn:microsoft.com/office/officeart/2005/8/layout/list1"/>
    <dgm:cxn modelId="{D334A26A-1719-4A9E-A92B-374C455E9EB6}" type="presParOf" srcId="{BC2C5562-D0EE-41F2-8E0D-85AAB680BD98}" destId="{1E9FDBF3-58C6-41D7-B73B-E2922195B36C}" srcOrd="13" destOrd="0" presId="urn:microsoft.com/office/officeart/2005/8/layout/list1"/>
    <dgm:cxn modelId="{DF3A8FBD-A243-408D-AFA3-213D587539E2}" type="presParOf" srcId="{BC2C5562-D0EE-41F2-8E0D-85AAB680BD98}" destId="{4B37D3F5-A512-4FE9-86D1-DC3FCA1C3AF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17EF5D-345D-41AB-80BF-C1036217B776}"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512C216B-E517-42C5-BD80-2FAE794B9285}">
      <dgm:prSet/>
      <dgm:spPr/>
      <dgm:t>
        <a:bodyPr/>
        <a:lstStyle/>
        <a:p>
          <a:r>
            <a:rPr lang="en-US"/>
            <a:t>Sports organizations [professional Events &amp; Clubs] = management “stake” ?</a:t>
          </a:r>
        </a:p>
      </dgm:t>
    </dgm:pt>
    <dgm:pt modelId="{06C28B98-74B1-48F4-ABFF-F983897E50A3}" type="parTrans" cxnId="{CA0C8FAA-A2C4-4DFA-B7FD-780F6EA93B8E}">
      <dgm:prSet/>
      <dgm:spPr/>
      <dgm:t>
        <a:bodyPr/>
        <a:lstStyle/>
        <a:p>
          <a:endParaRPr lang="en-US"/>
        </a:p>
      </dgm:t>
    </dgm:pt>
    <dgm:pt modelId="{E2FF88E9-221A-4217-AD49-041385B9DA99}" type="sibTrans" cxnId="{CA0C8FAA-A2C4-4DFA-B7FD-780F6EA93B8E}">
      <dgm:prSet/>
      <dgm:spPr/>
      <dgm:t>
        <a:bodyPr/>
        <a:lstStyle/>
        <a:p>
          <a:endParaRPr lang="en-US"/>
        </a:p>
      </dgm:t>
    </dgm:pt>
    <dgm:pt modelId="{34B33861-9084-4F4B-8AB0-DAF48E8586EA}">
      <dgm:prSet/>
      <dgm:spPr/>
      <dgm:t>
        <a:bodyPr/>
        <a:lstStyle/>
        <a:p>
          <a:r>
            <a:rPr lang="en-US"/>
            <a:t>Proposition of a new Strategic Management and Business Model for these organizations !</a:t>
          </a:r>
        </a:p>
      </dgm:t>
    </dgm:pt>
    <dgm:pt modelId="{82EB7448-2A6F-4745-82C9-2C93350BA8A1}" type="parTrans" cxnId="{65ED80CF-EF05-4E53-94A2-C34C0FC49A9A}">
      <dgm:prSet/>
      <dgm:spPr/>
      <dgm:t>
        <a:bodyPr/>
        <a:lstStyle/>
        <a:p>
          <a:endParaRPr lang="en-US"/>
        </a:p>
      </dgm:t>
    </dgm:pt>
    <dgm:pt modelId="{FA230D93-E64D-4CEE-BA5F-C310DBAEEF8F}" type="sibTrans" cxnId="{65ED80CF-EF05-4E53-94A2-C34C0FC49A9A}">
      <dgm:prSet/>
      <dgm:spPr/>
      <dgm:t>
        <a:bodyPr/>
        <a:lstStyle/>
        <a:p>
          <a:endParaRPr lang="en-US"/>
        </a:p>
      </dgm:t>
    </dgm:pt>
    <dgm:pt modelId="{CE3887C4-6937-4A92-9D51-CCAB39416AA5}">
      <dgm:prSet/>
      <dgm:spPr/>
      <dgm:t>
        <a:bodyPr/>
        <a:lstStyle/>
        <a:p>
          <a:r>
            <a:rPr lang="en-US"/>
            <a:t>Understand &amp; manage key factors of success (or failure) : sponsoring, public relations, reputation, physical (stadium) &amp; local factors, managerial skills…</a:t>
          </a:r>
        </a:p>
      </dgm:t>
    </dgm:pt>
    <dgm:pt modelId="{1491A134-FBC7-42AF-B3D0-142AD87FDA79}" type="parTrans" cxnId="{88920D26-1107-45B3-83F0-E75F533E8FF8}">
      <dgm:prSet/>
      <dgm:spPr/>
      <dgm:t>
        <a:bodyPr/>
        <a:lstStyle/>
        <a:p>
          <a:endParaRPr lang="en-US"/>
        </a:p>
      </dgm:t>
    </dgm:pt>
    <dgm:pt modelId="{BC36815D-7D5F-4232-8147-3B26D9800845}" type="sibTrans" cxnId="{88920D26-1107-45B3-83F0-E75F533E8FF8}">
      <dgm:prSet/>
      <dgm:spPr/>
      <dgm:t>
        <a:bodyPr/>
        <a:lstStyle/>
        <a:p>
          <a:endParaRPr lang="en-US"/>
        </a:p>
      </dgm:t>
    </dgm:pt>
    <dgm:pt modelId="{62898763-7FA3-4851-B2D0-401A97F6EDDB}">
      <dgm:prSet/>
      <dgm:spPr/>
      <dgm:t>
        <a:bodyPr/>
        <a:lstStyle/>
        <a:p>
          <a:r>
            <a:rPr lang="en-US"/>
            <a:t>Develop your professional skills on : strategic analysis &amp; formulate Sport Organizations Business Plan (Development Plan) : </a:t>
          </a:r>
          <a:r>
            <a:rPr lang="en-US" b="1"/>
            <a:t>STRATEGIC PLANNER for sport organizations</a:t>
          </a:r>
          <a:endParaRPr lang="en-US"/>
        </a:p>
      </dgm:t>
    </dgm:pt>
    <dgm:pt modelId="{988837F1-F8F7-4F32-81F6-FBBE258F23E3}" type="parTrans" cxnId="{814EFA1D-F10A-4C64-9930-0E1C4FA99382}">
      <dgm:prSet/>
      <dgm:spPr/>
      <dgm:t>
        <a:bodyPr/>
        <a:lstStyle/>
        <a:p>
          <a:endParaRPr lang="en-US"/>
        </a:p>
      </dgm:t>
    </dgm:pt>
    <dgm:pt modelId="{89BF8832-D6DB-40EF-BD07-A299520A3B07}" type="sibTrans" cxnId="{814EFA1D-F10A-4C64-9930-0E1C4FA99382}">
      <dgm:prSet/>
      <dgm:spPr/>
      <dgm:t>
        <a:bodyPr/>
        <a:lstStyle/>
        <a:p>
          <a:endParaRPr lang="en-US"/>
        </a:p>
      </dgm:t>
    </dgm:pt>
    <dgm:pt modelId="{8445EAFE-2718-409C-9798-ECB019A796F6}">
      <dgm:prSet/>
      <dgm:spPr/>
      <dgm:t>
        <a:bodyPr/>
        <a:lstStyle/>
        <a:p>
          <a:r>
            <a:rPr lang="en-US" b="1"/>
            <a:t>PROJECT TO STRATEGIC ACTIONS ! </a:t>
          </a:r>
          <a:endParaRPr lang="en-US"/>
        </a:p>
      </dgm:t>
    </dgm:pt>
    <dgm:pt modelId="{54D204A4-C18F-46D5-AB86-8EF0BAAD5A21}" type="parTrans" cxnId="{271D9E94-5334-4294-A882-44E992FA8A6B}">
      <dgm:prSet/>
      <dgm:spPr/>
      <dgm:t>
        <a:bodyPr/>
        <a:lstStyle/>
        <a:p>
          <a:endParaRPr lang="en-US"/>
        </a:p>
      </dgm:t>
    </dgm:pt>
    <dgm:pt modelId="{46AE515B-BDA8-4D67-9BC2-EAF212D77170}" type="sibTrans" cxnId="{271D9E94-5334-4294-A882-44E992FA8A6B}">
      <dgm:prSet/>
      <dgm:spPr/>
      <dgm:t>
        <a:bodyPr/>
        <a:lstStyle/>
        <a:p>
          <a:endParaRPr lang="en-US"/>
        </a:p>
      </dgm:t>
    </dgm:pt>
    <dgm:pt modelId="{90138B27-7B69-4296-8E2C-02023B36EA47}" type="pres">
      <dgm:prSet presAssocID="{A317EF5D-345D-41AB-80BF-C1036217B776}" presName="linear" presStyleCnt="0">
        <dgm:presLayoutVars>
          <dgm:animLvl val="lvl"/>
          <dgm:resizeHandles val="exact"/>
        </dgm:presLayoutVars>
      </dgm:prSet>
      <dgm:spPr/>
    </dgm:pt>
    <dgm:pt modelId="{10662BF7-6177-4032-9123-323D4DDF0A2C}" type="pres">
      <dgm:prSet presAssocID="{512C216B-E517-42C5-BD80-2FAE794B9285}" presName="parentText" presStyleLbl="node1" presStyleIdx="0" presStyleCnt="5">
        <dgm:presLayoutVars>
          <dgm:chMax val="0"/>
          <dgm:bulletEnabled val="1"/>
        </dgm:presLayoutVars>
      </dgm:prSet>
      <dgm:spPr/>
    </dgm:pt>
    <dgm:pt modelId="{72DC63B9-896E-48FC-A18F-60073E9D33B4}" type="pres">
      <dgm:prSet presAssocID="{E2FF88E9-221A-4217-AD49-041385B9DA99}" presName="spacer" presStyleCnt="0"/>
      <dgm:spPr/>
    </dgm:pt>
    <dgm:pt modelId="{1B458F63-BF68-40F8-AE6E-F95B688F7116}" type="pres">
      <dgm:prSet presAssocID="{34B33861-9084-4F4B-8AB0-DAF48E8586EA}" presName="parentText" presStyleLbl="node1" presStyleIdx="1" presStyleCnt="5">
        <dgm:presLayoutVars>
          <dgm:chMax val="0"/>
          <dgm:bulletEnabled val="1"/>
        </dgm:presLayoutVars>
      </dgm:prSet>
      <dgm:spPr/>
    </dgm:pt>
    <dgm:pt modelId="{E61F69C4-1601-49C4-97F9-68B6396C551B}" type="pres">
      <dgm:prSet presAssocID="{FA230D93-E64D-4CEE-BA5F-C310DBAEEF8F}" presName="spacer" presStyleCnt="0"/>
      <dgm:spPr/>
    </dgm:pt>
    <dgm:pt modelId="{5833F0B3-DC33-4221-99EF-EB3789E8183D}" type="pres">
      <dgm:prSet presAssocID="{CE3887C4-6937-4A92-9D51-CCAB39416AA5}" presName="parentText" presStyleLbl="node1" presStyleIdx="2" presStyleCnt="5">
        <dgm:presLayoutVars>
          <dgm:chMax val="0"/>
          <dgm:bulletEnabled val="1"/>
        </dgm:presLayoutVars>
      </dgm:prSet>
      <dgm:spPr/>
    </dgm:pt>
    <dgm:pt modelId="{843D320B-2581-42D9-8CCA-4C4675D317C5}" type="pres">
      <dgm:prSet presAssocID="{BC36815D-7D5F-4232-8147-3B26D9800845}" presName="spacer" presStyleCnt="0"/>
      <dgm:spPr/>
    </dgm:pt>
    <dgm:pt modelId="{EC919979-27AD-44F8-A73E-99AA6E495075}" type="pres">
      <dgm:prSet presAssocID="{62898763-7FA3-4851-B2D0-401A97F6EDDB}" presName="parentText" presStyleLbl="node1" presStyleIdx="3" presStyleCnt="5">
        <dgm:presLayoutVars>
          <dgm:chMax val="0"/>
          <dgm:bulletEnabled val="1"/>
        </dgm:presLayoutVars>
      </dgm:prSet>
      <dgm:spPr/>
    </dgm:pt>
    <dgm:pt modelId="{6741E399-A638-488A-9613-2DFBA30E14AA}" type="pres">
      <dgm:prSet presAssocID="{89BF8832-D6DB-40EF-BD07-A299520A3B07}" presName="spacer" presStyleCnt="0"/>
      <dgm:spPr/>
    </dgm:pt>
    <dgm:pt modelId="{DD9FB744-B139-4EA4-83FE-D5D0162233FD}" type="pres">
      <dgm:prSet presAssocID="{8445EAFE-2718-409C-9798-ECB019A796F6}" presName="parentText" presStyleLbl="node1" presStyleIdx="4" presStyleCnt="5">
        <dgm:presLayoutVars>
          <dgm:chMax val="0"/>
          <dgm:bulletEnabled val="1"/>
        </dgm:presLayoutVars>
      </dgm:prSet>
      <dgm:spPr/>
    </dgm:pt>
  </dgm:ptLst>
  <dgm:cxnLst>
    <dgm:cxn modelId="{9E6F3901-58DA-452F-B8E3-A7F00C02A25A}" type="presOf" srcId="{34B33861-9084-4F4B-8AB0-DAF48E8586EA}" destId="{1B458F63-BF68-40F8-AE6E-F95B688F7116}" srcOrd="0" destOrd="0" presId="urn:microsoft.com/office/officeart/2005/8/layout/vList2"/>
    <dgm:cxn modelId="{02E7B612-BBBA-4E25-9546-AB258480F3F4}" type="presOf" srcId="{A317EF5D-345D-41AB-80BF-C1036217B776}" destId="{90138B27-7B69-4296-8E2C-02023B36EA47}" srcOrd="0" destOrd="0" presId="urn:microsoft.com/office/officeart/2005/8/layout/vList2"/>
    <dgm:cxn modelId="{814EFA1D-F10A-4C64-9930-0E1C4FA99382}" srcId="{A317EF5D-345D-41AB-80BF-C1036217B776}" destId="{62898763-7FA3-4851-B2D0-401A97F6EDDB}" srcOrd="3" destOrd="0" parTransId="{988837F1-F8F7-4F32-81F6-FBBE258F23E3}" sibTransId="{89BF8832-D6DB-40EF-BD07-A299520A3B07}"/>
    <dgm:cxn modelId="{88920D26-1107-45B3-83F0-E75F533E8FF8}" srcId="{A317EF5D-345D-41AB-80BF-C1036217B776}" destId="{CE3887C4-6937-4A92-9D51-CCAB39416AA5}" srcOrd="2" destOrd="0" parTransId="{1491A134-FBC7-42AF-B3D0-142AD87FDA79}" sibTransId="{BC36815D-7D5F-4232-8147-3B26D9800845}"/>
    <dgm:cxn modelId="{D57AC939-69EC-4C3D-B08B-DE77E4C527DE}" type="presOf" srcId="{512C216B-E517-42C5-BD80-2FAE794B9285}" destId="{10662BF7-6177-4032-9123-323D4DDF0A2C}" srcOrd="0" destOrd="0" presId="urn:microsoft.com/office/officeart/2005/8/layout/vList2"/>
    <dgm:cxn modelId="{6C05DF68-3995-4810-B054-96AA93B05C21}" type="presOf" srcId="{62898763-7FA3-4851-B2D0-401A97F6EDDB}" destId="{EC919979-27AD-44F8-A73E-99AA6E495075}" srcOrd="0" destOrd="0" presId="urn:microsoft.com/office/officeart/2005/8/layout/vList2"/>
    <dgm:cxn modelId="{C461037C-E62B-458C-84A0-96631825D9D6}" type="presOf" srcId="{CE3887C4-6937-4A92-9D51-CCAB39416AA5}" destId="{5833F0B3-DC33-4221-99EF-EB3789E8183D}" srcOrd="0" destOrd="0" presId="urn:microsoft.com/office/officeart/2005/8/layout/vList2"/>
    <dgm:cxn modelId="{271D9E94-5334-4294-A882-44E992FA8A6B}" srcId="{A317EF5D-345D-41AB-80BF-C1036217B776}" destId="{8445EAFE-2718-409C-9798-ECB019A796F6}" srcOrd="4" destOrd="0" parTransId="{54D204A4-C18F-46D5-AB86-8EF0BAAD5A21}" sibTransId="{46AE515B-BDA8-4D67-9BC2-EAF212D77170}"/>
    <dgm:cxn modelId="{CA0C8FAA-A2C4-4DFA-B7FD-780F6EA93B8E}" srcId="{A317EF5D-345D-41AB-80BF-C1036217B776}" destId="{512C216B-E517-42C5-BD80-2FAE794B9285}" srcOrd="0" destOrd="0" parTransId="{06C28B98-74B1-48F4-ABFF-F983897E50A3}" sibTransId="{E2FF88E9-221A-4217-AD49-041385B9DA99}"/>
    <dgm:cxn modelId="{65ED80CF-EF05-4E53-94A2-C34C0FC49A9A}" srcId="{A317EF5D-345D-41AB-80BF-C1036217B776}" destId="{34B33861-9084-4F4B-8AB0-DAF48E8586EA}" srcOrd="1" destOrd="0" parTransId="{82EB7448-2A6F-4745-82C9-2C93350BA8A1}" sibTransId="{FA230D93-E64D-4CEE-BA5F-C310DBAEEF8F}"/>
    <dgm:cxn modelId="{32E5F8E0-4217-40B2-85EE-A3877FA380A0}" type="presOf" srcId="{8445EAFE-2718-409C-9798-ECB019A796F6}" destId="{DD9FB744-B139-4EA4-83FE-D5D0162233FD}" srcOrd="0" destOrd="0" presId="urn:microsoft.com/office/officeart/2005/8/layout/vList2"/>
    <dgm:cxn modelId="{52A5C06D-CDFA-4FD6-B2AD-4C8371A8CC79}" type="presParOf" srcId="{90138B27-7B69-4296-8E2C-02023B36EA47}" destId="{10662BF7-6177-4032-9123-323D4DDF0A2C}" srcOrd="0" destOrd="0" presId="urn:microsoft.com/office/officeart/2005/8/layout/vList2"/>
    <dgm:cxn modelId="{FFF0FBA5-3286-4CF6-814B-EC687208171B}" type="presParOf" srcId="{90138B27-7B69-4296-8E2C-02023B36EA47}" destId="{72DC63B9-896E-48FC-A18F-60073E9D33B4}" srcOrd="1" destOrd="0" presId="urn:microsoft.com/office/officeart/2005/8/layout/vList2"/>
    <dgm:cxn modelId="{49612F78-BEE2-472A-91E8-D9FAFB131F39}" type="presParOf" srcId="{90138B27-7B69-4296-8E2C-02023B36EA47}" destId="{1B458F63-BF68-40F8-AE6E-F95B688F7116}" srcOrd="2" destOrd="0" presId="urn:microsoft.com/office/officeart/2005/8/layout/vList2"/>
    <dgm:cxn modelId="{2BFB01CF-A850-4EF7-B04E-D6CDC7C3C382}" type="presParOf" srcId="{90138B27-7B69-4296-8E2C-02023B36EA47}" destId="{E61F69C4-1601-49C4-97F9-68B6396C551B}" srcOrd="3" destOrd="0" presId="urn:microsoft.com/office/officeart/2005/8/layout/vList2"/>
    <dgm:cxn modelId="{2120E4FD-31AD-44F4-9B9E-C9550F749A1C}" type="presParOf" srcId="{90138B27-7B69-4296-8E2C-02023B36EA47}" destId="{5833F0B3-DC33-4221-99EF-EB3789E8183D}" srcOrd="4" destOrd="0" presId="urn:microsoft.com/office/officeart/2005/8/layout/vList2"/>
    <dgm:cxn modelId="{8A08A69D-5A15-4D15-892F-BF58ECA3C71A}" type="presParOf" srcId="{90138B27-7B69-4296-8E2C-02023B36EA47}" destId="{843D320B-2581-42D9-8CCA-4C4675D317C5}" srcOrd="5" destOrd="0" presId="urn:microsoft.com/office/officeart/2005/8/layout/vList2"/>
    <dgm:cxn modelId="{4636BCC2-F5DB-41FE-8CF1-9D6455D7123E}" type="presParOf" srcId="{90138B27-7B69-4296-8E2C-02023B36EA47}" destId="{EC919979-27AD-44F8-A73E-99AA6E495075}" srcOrd="6" destOrd="0" presId="urn:microsoft.com/office/officeart/2005/8/layout/vList2"/>
    <dgm:cxn modelId="{F4D94ABB-7DF8-466E-988C-4524231C8D92}" type="presParOf" srcId="{90138B27-7B69-4296-8E2C-02023B36EA47}" destId="{6741E399-A638-488A-9613-2DFBA30E14AA}" srcOrd="7" destOrd="0" presId="urn:microsoft.com/office/officeart/2005/8/layout/vList2"/>
    <dgm:cxn modelId="{B23B852F-70C4-4427-B71A-22D8D0C52014}" type="presParOf" srcId="{90138B27-7B69-4296-8E2C-02023B36EA47}" destId="{DD9FB744-B139-4EA4-83FE-D5D0162233FD}"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820D7A-03EF-4E2D-AACE-44A23DB569E6}"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CFFDBE0D-A009-4657-A574-9A723CF66E57}">
      <dgm:prSet/>
      <dgm:spPr/>
      <dgm:t>
        <a:bodyPr/>
        <a:lstStyle/>
        <a:p>
          <a:r>
            <a:rPr lang="en-US" b="1"/>
            <a:t>In sports context, “event” is everywhere :</a:t>
          </a:r>
          <a:endParaRPr lang="en-US"/>
        </a:p>
      </dgm:t>
    </dgm:pt>
    <dgm:pt modelId="{7DDD07B4-F5BD-4241-84DB-FEE02339A40C}" type="parTrans" cxnId="{E2F4F3BC-13BF-40B6-B7E8-64B387512C63}">
      <dgm:prSet/>
      <dgm:spPr/>
      <dgm:t>
        <a:bodyPr/>
        <a:lstStyle/>
        <a:p>
          <a:endParaRPr lang="en-US"/>
        </a:p>
      </dgm:t>
    </dgm:pt>
    <dgm:pt modelId="{7A2F07AF-6B26-41E4-92F1-0857CF948B6C}" type="sibTrans" cxnId="{E2F4F3BC-13BF-40B6-B7E8-64B387512C63}">
      <dgm:prSet/>
      <dgm:spPr/>
      <dgm:t>
        <a:bodyPr/>
        <a:lstStyle/>
        <a:p>
          <a:endParaRPr lang="en-US"/>
        </a:p>
      </dgm:t>
    </dgm:pt>
    <dgm:pt modelId="{7E82E6D5-AA12-4210-AD8B-D3F8A1E3D472}">
      <dgm:prSet/>
      <dgm:spPr/>
      <dgm:t>
        <a:bodyPr/>
        <a:lstStyle/>
        <a:p>
          <a:r>
            <a:rPr lang="en-US"/>
            <a:t>National Championships (every week ! : NBA, MLB, NFL, NHL, LNF, Top 14, Premier League…)</a:t>
          </a:r>
        </a:p>
      </dgm:t>
    </dgm:pt>
    <dgm:pt modelId="{C8DFF0DE-E750-41A4-8DFE-013E3DF547CD}" type="parTrans" cxnId="{B5D7523E-3512-4F90-AEA8-FF6A888CC10F}">
      <dgm:prSet/>
      <dgm:spPr/>
      <dgm:t>
        <a:bodyPr/>
        <a:lstStyle/>
        <a:p>
          <a:endParaRPr lang="en-US"/>
        </a:p>
      </dgm:t>
    </dgm:pt>
    <dgm:pt modelId="{92A18655-3477-417C-B614-D9B575C34A8C}" type="sibTrans" cxnId="{B5D7523E-3512-4F90-AEA8-FF6A888CC10F}">
      <dgm:prSet/>
      <dgm:spPr/>
      <dgm:t>
        <a:bodyPr/>
        <a:lstStyle/>
        <a:p>
          <a:endParaRPr lang="en-US"/>
        </a:p>
      </dgm:t>
    </dgm:pt>
    <dgm:pt modelId="{80F3E28A-10F3-49DD-B7FA-7B6495A0ECA7}">
      <dgm:prSet/>
      <dgm:spPr/>
      <dgm:t>
        <a:bodyPr/>
        <a:lstStyle/>
        <a:p>
          <a:r>
            <a:rPr lang="en-US"/>
            <a:t>National and International Competitions (JO, World Cups…) </a:t>
          </a:r>
        </a:p>
      </dgm:t>
    </dgm:pt>
    <dgm:pt modelId="{152EBFF9-2D7B-4B23-93B8-1A96BE7F38DF}" type="parTrans" cxnId="{C420E791-6196-4B21-B365-2C0FBD9702EF}">
      <dgm:prSet/>
      <dgm:spPr/>
      <dgm:t>
        <a:bodyPr/>
        <a:lstStyle/>
        <a:p>
          <a:endParaRPr lang="en-US"/>
        </a:p>
      </dgm:t>
    </dgm:pt>
    <dgm:pt modelId="{3B56186E-A16F-44C5-8DDA-E07BA34A827D}" type="sibTrans" cxnId="{C420E791-6196-4B21-B365-2C0FBD9702EF}">
      <dgm:prSet/>
      <dgm:spPr/>
      <dgm:t>
        <a:bodyPr/>
        <a:lstStyle/>
        <a:p>
          <a:endParaRPr lang="en-US"/>
        </a:p>
      </dgm:t>
    </dgm:pt>
    <dgm:pt modelId="{23F4FC84-1221-4053-9A26-04B6F280F929}">
      <dgm:prSet/>
      <dgm:spPr/>
      <dgm:t>
        <a:bodyPr/>
        <a:lstStyle/>
        <a:p>
          <a:r>
            <a:rPr lang="en-US"/>
            <a:t>One shot events (every year) : Roland Garros, Tour de France, ATP, PGA, Superbowl, Formula 1… exhibitions… </a:t>
          </a:r>
        </a:p>
      </dgm:t>
    </dgm:pt>
    <dgm:pt modelId="{CF3FE1F5-9C28-4DE2-9D4D-568912EF0ED9}" type="parTrans" cxnId="{BF39E1B8-3A47-4D13-9B02-DC4CF652AD32}">
      <dgm:prSet/>
      <dgm:spPr/>
      <dgm:t>
        <a:bodyPr/>
        <a:lstStyle/>
        <a:p>
          <a:endParaRPr lang="en-US"/>
        </a:p>
      </dgm:t>
    </dgm:pt>
    <dgm:pt modelId="{838E6549-C12B-4C99-8906-5E802BBA0529}" type="sibTrans" cxnId="{BF39E1B8-3A47-4D13-9B02-DC4CF652AD32}">
      <dgm:prSet/>
      <dgm:spPr/>
      <dgm:t>
        <a:bodyPr/>
        <a:lstStyle/>
        <a:p>
          <a:endParaRPr lang="en-US"/>
        </a:p>
      </dgm:t>
    </dgm:pt>
    <dgm:pt modelId="{CB4CF3A8-0A47-4934-ABAB-754C9F68CF6E}">
      <dgm:prSet/>
      <dgm:spPr/>
      <dgm:t>
        <a:bodyPr/>
        <a:lstStyle/>
        <a:p>
          <a:r>
            <a:rPr lang="en-US"/>
            <a:t>…</a:t>
          </a:r>
        </a:p>
      </dgm:t>
    </dgm:pt>
    <dgm:pt modelId="{EEB853F0-D1FD-4C46-9A69-1D1F95E35851}" type="parTrans" cxnId="{8F4E20B8-F4F1-4C15-AC64-34FF64D3B9EE}">
      <dgm:prSet/>
      <dgm:spPr/>
      <dgm:t>
        <a:bodyPr/>
        <a:lstStyle/>
        <a:p>
          <a:endParaRPr lang="en-US"/>
        </a:p>
      </dgm:t>
    </dgm:pt>
    <dgm:pt modelId="{087EBCAA-1A10-4E8F-941E-F62E8DBC3CCB}" type="sibTrans" cxnId="{8F4E20B8-F4F1-4C15-AC64-34FF64D3B9EE}">
      <dgm:prSet/>
      <dgm:spPr/>
      <dgm:t>
        <a:bodyPr/>
        <a:lstStyle/>
        <a:p>
          <a:endParaRPr lang="en-US"/>
        </a:p>
      </dgm:t>
    </dgm:pt>
    <dgm:pt modelId="{680232D2-C384-4B03-B5AE-D548FE2B8769}" type="pres">
      <dgm:prSet presAssocID="{92820D7A-03EF-4E2D-AACE-44A23DB569E6}" presName="linear" presStyleCnt="0">
        <dgm:presLayoutVars>
          <dgm:animLvl val="lvl"/>
          <dgm:resizeHandles val="exact"/>
        </dgm:presLayoutVars>
      </dgm:prSet>
      <dgm:spPr/>
    </dgm:pt>
    <dgm:pt modelId="{49167B5F-9423-4792-BC21-D7FA230CBEBC}" type="pres">
      <dgm:prSet presAssocID="{CFFDBE0D-A009-4657-A574-9A723CF66E57}" presName="parentText" presStyleLbl="node1" presStyleIdx="0" presStyleCnt="5">
        <dgm:presLayoutVars>
          <dgm:chMax val="0"/>
          <dgm:bulletEnabled val="1"/>
        </dgm:presLayoutVars>
      </dgm:prSet>
      <dgm:spPr/>
    </dgm:pt>
    <dgm:pt modelId="{C50FE96B-8C51-49F3-9FC2-471CE1659724}" type="pres">
      <dgm:prSet presAssocID="{7A2F07AF-6B26-41E4-92F1-0857CF948B6C}" presName="spacer" presStyleCnt="0"/>
      <dgm:spPr/>
    </dgm:pt>
    <dgm:pt modelId="{BF891353-C770-40E4-8629-253FCFFE69E8}" type="pres">
      <dgm:prSet presAssocID="{7E82E6D5-AA12-4210-AD8B-D3F8A1E3D472}" presName="parentText" presStyleLbl="node1" presStyleIdx="1" presStyleCnt="5">
        <dgm:presLayoutVars>
          <dgm:chMax val="0"/>
          <dgm:bulletEnabled val="1"/>
        </dgm:presLayoutVars>
      </dgm:prSet>
      <dgm:spPr/>
    </dgm:pt>
    <dgm:pt modelId="{4E83A84D-CF29-4B00-9F06-B81F11003494}" type="pres">
      <dgm:prSet presAssocID="{92A18655-3477-417C-B614-D9B575C34A8C}" presName="spacer" presStyleCnt="0"/>
      <dgm:spPr/>
    </dgm:pt>
    <dgm:pt modelId="{447BCBFD-0DDB-4E41-B1B9-869E0CE8F04C}" type="pres">
      <dgm:prSet presAssocID="{80F3E28A-10F3-49DD-B7FA-7B6495A0ECA7}" presName="parentText" presStyleLbl="node1" presStyleIdx="2" presStyleCnt="5">
        <dgm:presLayoutVars>
          <dgm:chMax val="0"/>
          <dgm:bulletEnabled val="1"/>
        </dgm:presLayoutVars>
      </dgm:prSet>
      <dgm:spPr/>
    </dgm:pt>
    <dgm:pt modelId="{D11F0763-7E34-4006-B71F-93BD1B624489}" type="pres">
      <dgm:prSet presAssocID="{3B56186E-A16F-44C5-8DDA-E07BA34A827D}" presName="spacer" presStyleCnt="0"/>
      <dgm:spPr/>
    </dgm:pt>
    <dgm:pt modelId="{24FD75B3-EE7D-4D0E-8414-108D87F25484}" type="pres">
      <dgm:prSet presAssocID="{23F4FC84-1221-4053-9A26-04B6F280F929}" presName="parentText" presStyleLbl="node1" presStyleIdx="3" presStyleCnt="5">
        <dgm:presLayoutVars>
          <dgm:chMax val="0"/>
          <dgm:bulletEnabled val="1"/>
        </dgm:presLayoutVars>
      </dgm:prSet>
      <dgm:spPr/>
    </dgm:pt>
    <dgm:pt modelId="{93874A61-57D2-424A-8C6A-28EA2FE2F800}" type="pres">
      <dgm:prSet presAssocID="{838E6549-C12B-4C99-8906-5E802BBA0529}" presName="spacer" presStyleCnt="0"/>
      <dgm:spPr/>
    </dgm:pt>
    <dgm:pt modelId="{5859B809-EC89-42ED-A6DA-7B0A2DCF9BE3}" type="pres">
      <dgm:prSet presAssocID="{CB4CF3A8-0A47-4934-ABAB-754C9F68CF6E}" presName="parentText" presStyleLbl="node1" presStyleIdx="4" presStyleCnt="5">
        <dgm:presLayoutVars>
          <dgm:chMax val="0"/>
          <dgm:bulletEnabled val="1"/>
        </dgm:presLayoutVars>
      </dgm:prSet>
      <dgm:spPr/>
    </dgm:pt>
  </dgm:ptLst>
  <dgm:cxnLst>
    <dgm:cxn modelId="{D5E82D37-ACA9-4F96-ACC7-CF6BFFE6064A}" type="presOf" srcId="{23F4FC84-1221-4053-9A26-04B6F280F929}" destId="{24FD75B3-EE7D-4D0E-8414-108D87F25484}" srcOrd="0" destOrd="0" presId="urn:microsoft.com/office/officeart/2005/8/layout/vList2"/>
    <dgm:cxn modelId="{B5D7523E-3512-4F90-AEA8-FF6A888CC10F}" srcId="{92820D7A-03EF-4E2D-AACE-44A23DB569E6}" destId="{7E82E6D5-AA12-4210-AD8B-D3F8A1E3D472}" srcOrd="1" destOrd="0" parTransId="{C8DFF0DE-E750-41A4-8DFE-013E3DF547CD}" sibTransId="{92A18655-3477-417C-B614-D9B575C34A8C}"/>
    <dgm:cxn modelId="{5B0EC35B-8A90-4036-BA46-0DCB47F90AC4}" type="presOf" srcId="{CB4CF3A8-0A47-4934-ABAB-754C9F68CF6E}" destId="{5859B809-EC89-42ED-A6DA-7B0A2DCF9BE3}" srcOrd="0" destOrd="0" presId="urn:microsoft.com/office/officeart/2005/8/layout/vList2"/>
    <dgm:cxn modelId="{D13C1542-886F-448E-97D4-A9BE2777267B}" type="presOf" srcId="{7E82E6D5-AA12-4210-AD8B-D3F8A1E3D472}" destId="{BF891353-C770-40E4-8629-253FCFFE69E8}" srcOrd="0" destOrd="0" presId="urn:microsoft.com/office/officeart/2005/8/layout/vList2"/>
    <dgm:cxn modelId="{CAC4C76A-4641-456C-A4B2-77B8C5AA5B33}" type="presOf" srcId="{92820D7A-03EF-4E2D-AACE-44A23DB569E6}" destId="{680232D2-C384-4B03-B5AE-D548FE2B8769}" srcOrd="0" destOrd="0" presId="urn:microsoft.com/office/officeart/2005/8/layout/vList2"/>
    <dgm:cxn modelId="{C420E791-6196-4B21-B365-2C0FBD9702EF}" srcId="{92820D7A-03EF-4E2D-AACE-44A23DB569E6}" destId="{80F3E28A-10F3-49DD-B7FA-7B6495A0ECA7}" srcOrd="2" destOrd="0" parTransId="{152EBFF9-2D7B-4B23-93B8-1A96BE7F38DF}" sibTransId="{3B56186E-A16F-44C5-8DDA-E07BA34A827D}"/>
    <dgm:cxn modelId="{8F4E20B8-F4F1-4C15-AC64-34FF64D3B9EE}" srcId="{92820D7A-03EF-4E2D-AACE-44A23DB569E6}" destId="{CB4CF3A8-0A47-4934-ABAB-754C9F68CF6E}" srcOrd="4" destOrd="0" parTransId="{EEB853F0-D1FD-4C46-9A69-1D1F95E35851}" sibTransId="{087EBCAA-1A10-4E8F-941E-F62E8DBC3CCB}"/>
    <dgm:cxn modelId="{BF39E1B8-3A47-4D13-9B02-DC4CF652AD32}" srcId="{92820D7A-03EF-4E2D-AACE-44A23DB569E6}" destId="{23F4FC84-1221-4053-9A26-04B6F280F929}" srcOrd="3" destOrd="0" parTransId="{CF3FE1F5-9C28-4DE2-9D4D-568912EF0ED9}" sibTransId="{838E6549-C12B-4C99-8906-5E802BBA0529}"/>
    <dgm:cxn modelId="{E2F4F3BC-13BF-40B6-B7E8-64B387512C63}" srcId="{92820D7A-03EF-4E2D-AACE-44A23DB569E6}" destId="{CFFDBE0D-A009-4657-A574-9A723CF66E57}" srcOrd="0" destOrd="0" parTransId="{7DDD07B4-F5BD-4241-84DB-FEE02339A40C}" sibTransId="{7A2F07AF-6B26-41E4-92F1-0857CF948B6C}"/>
    <dgm:cxn modelId="{A48FC5E6-ACDA-454F-A644-947EFE4A0BA6}" type="presOf" srcId="{CFFDBE0D-A009-4657-A574-9A723CF66E57}" destId="{49167B5F-9423-4792-BC21-D7FA230CBEBC}" srcOrd="0" destOrd="0" presId="urn:microsoft.com/office/officeart/2005/8/layout/vList2"/>
    <dgm:cxn modelId="{B362D3FA-11AE-4EAE-BEFB-DFF3827A8D23}" type="presOf" srcId="{80F3E28A-10F3-49DD-B7FA-7B6495A0ECA7}" destId="{447BCBFD-0DDB-4E41-B1B9-869E0CE8F04C}" srcOrd="0" destOrd="0" presId="urn:microsoft.com/office/officeart/2005/8/layout/vList2"/>
    <dgm:cxn modelId="{911606AC-A97C-42A8-88F9-00F5F507B11E}" type="presParOf" srcId="{680232D2-C384-4B03-B5AE-D548FE2B8769}" destId="{49167B5F-9423-4792-BC21-D7FA230CBEBC}" srcOrd="0" destOrd="0" presId="urn:microsoft.com/office/officeart/2005/8/layout/vList2"/>
    <dgm:cxn modelId="{010D4E92-C773-49DC-BD75-FCD9D7599F45}" type="presParOf" srcId="{680232D2-C384-4B03-B5AE-D548FE2B8769}" destId="{C50FE96B-8C51-49F3-9FC2-471CE1659724}" srcOrd="1" destOrd="0" presId="urn:microsoft.com/office/officeart/2005/8/layout/vList2"/>
    <dgm:cxn modelId="{F2D326AE-7F2D-478E-8CFF-A1FAB8464C94}" type="presParOf" srcId="{680232D2-C384-4B03-B5AE-D548FE2B8769}" destId="{BF891353-C770-40E4-8629-253FCFFE69E8}" srcOrd="2" destOrd="0" presId="urn:microsoft.com/office/officeart/2005/8/layout/vList2"/>
    <dgm:cxn modelId="{BF40C5E4-05F0-446C-AFDE-20D73E55A8D7}" type="presParOf" srcId="{680232D2-C384-4B03-B5AE-D548FE2B8769}" destId="{4E83A84D-CF29-4B00-9F06-B81F11003494}" srcOrd="3" destOrd="0" presId="urn:microsoft.com/office/officeart/2005/8/layout/vList2"/>
    <dgm:cxn modelId="{4202B943-74E3-4EAF-AB6B-D5A0B252C358}" type="presParOf" srcId="{680232D2-C384-4B03-B5AE-D548FE2B8769}" destId="{447BCBFD-0DDB-4E41-B1B9-869E0CE8F04C}" srcOrd="4" destOrd="0" presId="urn:microsoft.com/office/officeart/2005/8/layout/vList2"/>
    <dgm:cxn modelId="{E3398F15-EC2C-4549-A017-A7D727E9D52B}" type="presParOf" srcId="{680232D2-C384-4B03-B5AE-D548FE2B8769}" destId="{D11F0763-7E34-4006-B71F-93BD1B624489}" srcOrd="5" destOrd="0" presId="urn:microsoft.com/office/officeart/2005/8/layout/vList2"/>
    <dgm:cxn modelId="{C10221D6-0973-42B2-BDC1-11A13B17B350}" type="presParOf" srcId="{680232D2-C384-4B03-B5AE-D548FE2B8769}" destId="{24FD75B3-EE7D-4D0E-8414-108D87F25484}" srcOrd="6" destOrd="0" presId="urn:microsoft.com/office/officeart/2005/8/layout/vList2"/>
    <dgm:cxn modelId="{E29F63D1-0ECF-4B20-8C8B-ED4191112A2B}" type="presParOf" srcId="{680232D2-C384-4B03-B5AE-D548FE2B8769}" destId="{93874A61-57D2-424A-8C6A-28EA2FE2F800}" srcOrd="7" destOrd="0" presId="urn:microsoft.com/office/officeart/2005/8/layout/vList2"/>
    <dgm:cxn modelId="{6CBF6608-B761-4377-9CC8-AF468E79AF08}" type="presParOf" srcId="{680232D2-C384-4B03-B5AE-D548FE2B8769}" destId="{5859B809-EC89-42ED-A6DA-7B0A2DCF9BE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126E20-064B-43CF-A471-07DCE067DE18}"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63D083C1-D503-413B-B0B0-42CA0496435A}">
      <dgm:prSet/>
      <dgm:spPr/>
      <dgm:t>
        <a:bodyPr/>
        <a:lstStyle/>
        <a:p>
          <a:r>
            <a:rPr lang="en-US"/>
            <a:t>Performance indicators (Pis) give us an evaluation process that can provide objective and meaningful performance feedback to aid future decision making.</a:t>
          </a:r>
        </a:p>
      </dgm:t>
    </dgm:pt>
    <dgm:pt modelId="{BA47BC8C-4CA7-4641-BEC8-CDE1A7939064}" type="parTrans" cxnId="{FD823D61-4E30-40C6-B935-876B8E58028E}">
      <dgm:prSet/>
      <dgm:spPr/>
      <dgm:t>
        <a:bodyPr/>
        <a:lstStyle/>
        <a:p>
          <a:endParaRPr lang="en-US"/>
        </a:p>
      </dgm:t>
    </dgm:pt>
    <dgm:pt modelId="{43E1AC9E-1C02-4CE9-ACE4-4E60FFD08090}" type="sibTrans" cxnId="{FD823D61-4E30-40C6-B935-876B8E58028E}">
      <dgm:prSet/>
      <dgm:spPr/>
      <dgm:t>
        <a:bodyPr/>
        <a:lstStyle/>
        <a:p>
          <a:endParaRPr lang="en-US"/>
        </a:p>
      </dgm:t>
    </dgm:pt>
    <dgm:pt modelId="{EB28BAA9-3550-457A-B2B2-983BA37AAB2A}">
      <dgm:prSet/>
      <dgm:spPr/>
      <dgm:t>
        <a:bodyPr/>
        <a:lstStyle/>
        <a:p>
          <a:r>
            <a:rPr lang="en-US"/>
            <a:t>The methods of evaluation are both quantitative and qualitative but all the final results depend upon one or more manager’ interpretation (judgement) </a:t>
          </a:r>
        </a:p>
      </dgm:t>
    </dgm:pt>
    <dgm:pt modelId="{AC136431-FEBE-4ED2-A910-7E6FD170BA88}" type="parTrans" cxnId="{F815BE18-149A-4593-A8E9-F2DD7907838D}">
      <dgm:prSet/>
      <dgm:spPr/>
      <dgm:t>
        <a:bodyPr/>
        <a:lstStyle/>
        <a:p>
          <a:endParaRPr lang="en-US"/>
        </a:p>
      </dgm:t>
    </dgm:pt>
    <dgm:pt modelId="{C2418084-38F8-48D4-AF01-46D86C7E1DCA}" type="sibTrans" cxnId="{F815BE18-149A-4593-A8E9-F2DD7907838D}">
      <dgm:prSet/>
      <dgm:spPr/>
      <dgm:t>
        <a:bodyPr/>
        <a:lstStyle/>
        <a:p>
          <a:endParaRPr lang="en-US"/>
        </a:p>
      </dgm:t>
    </dgm:pt>
    <dgm:pt modelId="{7E28EEDB-37DC-4896-8002-7812B71D2DB5}">
      <dgm:prSet/>
      <dgm:spPr/>
      <dgm:t>
        <a:bodyPr/>
        <a:lstStyle/>
        <a:p>
          <a:r>
            <a:rPr lang="en-US"/>
            <a:t>The key for sport organizations : your stakeholders analysis. </a:t>
          </a:r>
        </a:p>
      </dgm:t>
    </dgm:pt>
    <dgm:pt modelId="{7FD393AB-4034-4B9F-A342-D177EE1EAC8A}" type="parTrans" cxnId="{59916354-8015-4F96-86B3-FA4E7D3BA85B}">
      <dgm:prSet/>
      <dgm:spPr/>
      <dgm:t>
        <a:bodyPr/>
        <a:lstStyle/>
        <a:p>
          <a:endParaRPr lang="en-US"/>
        </a:p>
      </dgm:t>
    </dgm:pt>
    <dgm:pt modelId="{0963EA2F-B98C-47DE-B817-E3AFDD595C9C}" type="sibTrans" cxnId="{59916354-8015-4F96-86B3-FA4E7D3BA85B}">
      <dgm:prSet/>
      <dgm:spPr/>
      <dgm:t>
        <a:bodyPr/>
        <a:lstStyle/>
        <a:p>
          <a:endParaRPr lang="en-US"/>
        </a:p>
      </dgm:t>
    </dgm:pt>
    <dgm:pt modelId="{FD017FC7-4489-4419-8109-8E0B5C4D2582}" type="pres">
      <dgm:prSet presAssocID="{A3126E20-064B-43CF-A471-07DCE067DE18}" presName="linear" presStyleCnt="0">
        <dgm:presLayoutVars>
          <dgm:animLvl val="lvl"/>
          <dgm:resizeHandles val="exact"/>
        </dgm:presLayoutVars>
      </dgm:prSet>
      <dgm:spPr/>
    </dgm:pt>
    <dgm:pt modelId="{2561A798-A8D8-4351-BCE9-EAECF9F8F614}" type="pres">
      <dgm:prSet presAssocID="{63D083C1-D503-413B-B0B0-42CA0496435A}" presName="parentText" presStyleLbl="node1" presStyleIdx="0" presStyleCnt="3">
        <dgm:presLayoutVars>
          <dgm:chMax val="0"/>
          <dgm:bulletEnabled val="1"/>
        </dgm:presLayoutVars>
      </dgm:prSet>
      <dgm:spPr/>
    </dgm:pt>
    <dgm:pt modelId="{2DCAE693-59B7-47DD-BA48-4DD09B2285F2}" type="pres">
      <dgm:prSet presAssocID="{43E1AC9E-1C02-4CE9-ACE4-4E60FFD08090}" presName="spacer" presStyleCnt="0"/>
      <dgm:spPr/>
    </dgm:pt>
    <dgm:pt modelId="{8FCA32C1-960C-43F7-8FAF-0A638163055A}" type="pres">
      <dgm:prSet presAssocID="{EB28BAA9-3550-457A-B2B2-983BA37AAB2A}" presName="parentText" presStyleLbl="node1" presStyleIdx="1" presStyleCnt="3">
        <dgm:presLayoutVars>
          <dgm:chMax val="0"/>
          <dgm:bulletEnabled val="1"/>
        </dgm:presLayoutVars>
      </dgm:prSet>
      <dgm:spPr/>
    </dgm:pt>
    <dgm:pt modelId="{39D72331-44BF-4221-8B0C-B429A0637862}" type="pres">
      <dgm:prSet presAssocID="{C2418084-38F8-48D4-AF01-46D86C7E1DCA}" presName="spacer" presStyleCnt="0"/>
      <dgm:spPr/>
    </dgm:pt>
    <dgm:pt modelId="{82D9727C-443D-4812-BD49-4B8609FEE55B}" type="pres">
      <dgm:prSet presAssocID="{7E28EEDB-37DC-4896-8002-7812B71D2DB5}" presName="parentText" presStyleLbl="node1" presStyleIdx="2" presStyleCnt="3">
        <dgm:presLayoutVars>
          <dgm:chMax val="0"/>
          <dgm:bulletEnabled val="1"/>
        </dgm:presLayoutVars>
      </dgm:prSet>
      <dgm:spPr/>
    </dgm:pt>
  </dgm:ptLst>
  <dgm:cxnLst>
    <dgm:cxn modelId="{F815BE18-149A-4593-A8E9-F2DD7907838D}" srcId="{A3126E20-064B-43CF-A471-07DCE067DE18}" destId="{EB28BAA9-3550-457A-B2B2-983BA37AAB2A}" srcOrd="1" destOrd="0" parTransId="{AC136431-FEBE-4ED2-A910-7E6FD170BA88}" sibTransId="{C2418084-38F8-48D4-AF01-46D86C7E1DCA}"/>
    <dgm:cxn modelId="{FD823D61-4E30-40C6-B935-876B8E58028E}" srcId="{A3126E20-064B-43CF-A471-07DCE067DE18}" destId="{63D083C1-D503-413B-B0B0-42CA0496435A}" srcOrd="0" destOrd="0" parTransId="{BA47BC8C-4CA7-4641-BEC8-CDE1A7939064}" sibTransId="{43E1AC9E-1C02-4CE9-ACE4-4E60FFD08090}"/>
    <dgm:cxn modelId="{59916354-8015-4F96-86B3-FA4E7D3BA85B}" srcId="{A3126E20-064B-43CF-A471-07DCE067DE18}" destId="{7E28EEDB-37DC-4896-8002-7812B71D2DB5}" srcOrd="2" destOrd="0" parTransId="{7FD393AB-4034-4B9F-A342-D177EE1EAC8A}" sibTransId="{0963EA2F-B98C-47DE-B817-E3AFDD595C9C}"/>
    <dgm:cxn modelId="{6037B590-6CD4-49C2-A73E-4F7230956ED7}" type="presOf" srcId="{7E28EEDB-37DC-4896-8002-7812B71D2DB5}" destId="{82D9727C-443D-4812-BD49-4B8609FEE55B}" srcOrd="0" destOrd="0" presId="urn:microsoft.com/office/officeart/2005/8/layout/vList2"/>
    <dgm:cxn modelId="{CF1B5E94-CBBE-417B-BD6F-DD702AF5D366}" type="presOf" srcId="{EB28BAA9-3550-457A-B2B2-983BA37AAB2A}" destId="{8FCA32C1-960C-43F7-8FAF-0A638163055A}" srcOrd="0" destOrd="0" presId="urn:microsoft.com/office/officeart/2005/8/layout/vList2"/>
    <dgm:cxn modelId="{2A3EC094-0633-4692-BAE8-700913814C06}" type="presOf" srcId="{A3126E20-064B-43CF-A471-07DCE067DE18}" destId="{FD017FC7-4489-4419-8109-8E0B5C4D2582}" srcOrd="0" destOrd="0" presId="urn:microsoft.com/office/officeart/2005/8/layout/vList2"/>
    <dgm:cxn modelId="{3BCB05D3-C256-4E11-AE92-3F4B6010210F}" type="presOf" srcId="{63D083C1-D503-413B-B0B0-42CA0496435A}" destId="{2561A798-A8D8-4351-BCE9-EAECF9F8F614}" srcOrd="0" destOrd="0" presId="urn:microsoft.com/office/officeart/2005/8/layout/vList2"/>
    <dgm:cxn modelId="{81A58B13-E09F-4E3A-A771-83B12BE55B8F}" type="presParOf" srcId="{FD017FC7-4489-4419-8109-8E0B5C4D2582}" destId="{2561A798-A8D8-4351-BCE9-EAECF9F8F614}" srcOrd="0" destOrd="0" presId="urn:microsoft.com/office/officeart/2005/8/layout/vList2"/>
    <dgm:cxn modelId="{742E3769-7110-4244-AC45-6C5D722F2C4C}" type="presParOf" srcId="{FD017FC7-4489-4419-8109-8E0B5C4D2582}" destId="{2DCAE693-59B7-47DD-BA48-4DD09B2285F2}" srcOrd="1" destOrd="0" presId="urn:microsoft.com/office/officeart/2005/8/layout/vList2"/>
    <dgm:cxn modelId="{F566046D-F57E-4316-84BB-B2FFE712B54E}" type="presParOf" srcId="{FD017FC7-4489-4419-8109-8E0B5C4D2582}" destId="{8FCA32C1-960C-43F7-8FAF-0A638163055A}" srcOrd="2" destOrd="0" presId="urn:microsoft.com/office/officeart/2005/8/layout/vList2"/>
    <dgm:cxn modelId="{B58A8275-0707-40D7-9B48-403D32A0C149}" type="presParOf" srcId="{FD017FC7-4489-4419-8109-8E0B5C4D2582}" destId="{39D72331-44BF-4221-8B0C-B429A0637862}" srcOrd="3" destOrd="0" presId="urn:microsoft.com/office/officeart/2005/8/layout/vList2"/>
    <dgm:cxn modelId="{23F46761-BE48-4FCD-B919-B9A65AA33400}" type="presParOf" srcId="{FD017FC7-4489-4419-8109-8E0B5C4D2582}" destId="{82D9727C-443D-4812-BD49-4B8609FEE55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DE8F98-8BC2-4BCF-A097-CB33AF3D30A7}"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A969365D-D923-4D2B-BE11-28A5A9CB0BAA}">
      <dgm:prSet/>
      <dgm:spPr/>
      <dgm:t>
        <a:bodyPr/>
        <a:lstStyle/>
        <a:p>
          <a:r>
            <a:rPr lang="en-US"/>
            <a:t>You can evaluate returns for :</a:t>
          </a:r>
        </a:p>
      </dgm:t>
    </dgm:pt>
    <dgm:pt modelId="{C4970700-C237-4BD3-A32B-FB9907BE06A3}" type="parTrans" cxnId="{CD340528-D2C0-4481-87F1-E27D7CA45079}">
      <dgm:prSet/>
      <dgm:spPr/>
      <dgm:t>
        <a:bodyPr/>
        <a:lstStyle/>
        <a:p>
          <a:endParaRPr lang="en-US"/>
        </a:p>
      </dgm:t>
    </dgm:pt>
    <dgm:pt modelId="{82FF3853-8423-40A7-A039-A868C9EACF7A}" type="sibTrans" cxnId="{CD340528-D2C0-4481-87F1-E27D7CA45079}">
      <dgm:prSet/>
      <dgm:spPr/>
      <dgm:t>
        <a:bodyPr/>
        <a:lstStyle/>
        <a:p>
          <a:endParaRPr lang="en-US"/>
        </a:p>
      </dgm:t>
    </dgm:pt>
    <dgm:pt modelId="{49FBA69E-02B4-4763-95CB-9BBE7BC41F8C}">
      <dgm:prSet/>
      <dgm:spPr/>
      <dgm:t>
        <a:bodyPr/>
        <a:lstStyle/>
        <a:p>
          <a:r>
            <a:rPr lang="en-US" dirty="0"/>
            <a:t>Media  </a:t>
          </a:r>
        </a:p>
      </dgm:t>
    </dgm:pt>
    <dgm:pt modelId="{7AF96216-1934-4DB3-991D-D8F478F901AB}" type="parTrans" cxnId="{13B16DD8-7E28-4788-86CF-62E827A64D69}">
      <dgm:prSet/>
      <dgm:spPr/>
      <dgm:t>
        <a:bodyPr/>
        <a:lstStyle/>
        <a:p>
          <a:endParaRPr lang="en-US"/>
        </a:p>
      </dgm:t>
    </dgm:pt>
    <dgm:pt modelId="{700E4026-D9B7-4029-A3FC-D78E10B11449}" type="sibTrans" cxnId="{13B16DD8-7E28-4788-86CF-62E827A64D69}">
      <dgm:prSet/>
      <dgm:spPr/>
      <dgm:t>
        <a:bodyPr/>
        <a:lstStyle/>
        <a:p>
          <a:endParaRPr lang="en-US"/>
        </a:p>
      </dgm:t>
    </dgm:pt>
    <dgm:pt modelId="{2619D490-4320-401E-AE2A-9FB98546CDCD}">
      <dgm:prSet/>
      <dgm:spPr/>
      <dgm:t>
        <a:bodyPr/>
        <a:lstStyle/>
        <a:p>
          <a:r>
            <a:rPr lang="en-US"/>
            <a:t>Athletes</a:t>
          </a:r>
        </a:p>
      </dgm:t>
    </dgm:pt>
    <dgm:pt modelId="{48CE45B8-17E1-4F01-A658-FE04EC6F26FA}" type="parTrans" cxnId="{6DC2F4FA-CAAA-4822-8F1E-8113BD2049B8}">
      <dgm:prSet/>
      <dgm:spPr/>
      <dgm:t>
        <a:bodyPr/>
        <a:lstStyle/>
        <a:p>
          <a:endParaRPr lang="en-US"/>
        </a:p>
      </dgm:t>
    </dgm:pt>
    <dgm:pt modelId="{11639FA6-054C-4852-83F1-9D2D7E343652}" type="sibTrans" cxnId="{6DC2F4FA-CAAA-4822-8F1E-8113BD2049B8}">
      <dgm:prSet/>
      <dgm:spPr/>
      <dgm:t>
        <a:bodyPr/>
        <a:lstStyle/>
        <a:p>
          <a:endParaRPr lang="en-US"/>
        </a:p>
      </dgm:t>
    </dgm:pt>
    <dgm:pt modelId="{455A4BC9-DF39-4376-B455-1A6FC795BAB3}">
      <dgm:prSet/>
      <dgm:spPr/>
      <dgm:t>
        <a:bodyPr/>
        <a:lstStyle/>
        <a:p>
          <a:r>
            <a:rPr lang="en-US"/>
            <a:t>Sponsors </a:t>
          </a:r>
        </a:p>
      </dgm:t>
    </dgm:pt>
    <dgm:pt modelId="{836B0468-84BC-4F04-989B-24A762423F6A}" type="parTrans" cxnId="{0F3D47F1-4678-4BD0-AD47-EFBFD4BC5989}">
      <dgm:prSet/>
      <dgm:spPr/>
      <dgm:t>
        <a:bodyPr/>
        <a:lstStyle/>
        <a:p>
          <a:endParaRPr lang="en-US"/>
        </a:p>
      </dgm:t>
    </dgm:pt>
    <dgm:pt modelId="{884CFF8D-C2F8-4039-9EA2-194C2EEF7AE1}" type="sibTrans" cxnId="{0F3D47F1-4678-4BD0-AD47-EFBFD4BC5989}">
      <dgm:prSet/>
      <dgm:spPr/>
      <dgm:t>
        <a:bodyPr/>
        <a:lstStyle/>
        <a:p>
          <a:endParaRPr lang="en-US"/>
        </a:p>
      </dgm:t>
    </dgm:pt>
    <dgm:pt modelId="{4D6D8C6E-EA1F-4B75-90DA-C0C236ED32C3}">
      <dgm:prSet/>
      <dgm:spPr/>
      <dgm:t>
        <a:bodyPr/>
        <a:lstStyle/>
        <a:p>
          <a:r>
            <a:rPr lang="en-US"/>
            <a:t>Institutions </a:t>
          </a:r>
        </a:p>
      </dgm:t>
    </dgm:pt>
    <dgm:pt modelId="{DC1DC3B0-2627-4241-8B89-8214E90C105B}" type="parTrans" cxnId="{2F6CDD7D-44EF-4E12-A6B1-82C0DACF9017}">
      <dgm:prSet/>
      <dgm:spPr/>
      <dgm:t>
        <a:bodyPr/>
        <a:lstStyle/>
        <a:p>
          <a:endParaRPr lang="en-US"/>
        </a:p>
      </dgm:t>
    </dgm:pt>
    <dgm:pt modelId="{F98DD365-4E03-419E-93A0-650DE092EA3B}" type="sibTrans" cxnId="{2F6CDD7D-44EF-4E12-A6B1-82C0DACF9017}">
      <dgm:prSet/>
      <dgm:spPr/>
      <dgm:t>
        <a:bodyPr/>
        <a:lstStyle/>
        <a:p>
          <a:endParaRPr lang="en-US"/>
        </a:p>
      </dgm:t>
    </dgm:pt>
    <dgm:pt modelId="{C842029D-2EB6-4A9F-ACDA-634CF2CA6AD1}">
      <dgm:prSet/>
      <dgm:spPr/>
      <dgm:t>
        <a:bodyPr/>
        <a:lstStyle/>
        <a:p>
          <a:r>
            <a:rPr lang="en-US"/>
            <a:t>Spectators </a:t>
          </a:r>
        </a:p>
      </dgm:t>
    </dgm:pt>
    <dgm:pt modelId="{91A8F92E-0D8A-4212-9C08-BBF7214BBC35}" type="parTrans" cxnId="{79619642-301E-48CB-B4AB-231CC3356F3A}">
      <dgm:prSet/>
      <dgm:spPr/>
      <dgm:t>
        <a:bodyPr/>
        <a:lstStyle/>
        <a:p>
          <a:endParaRPr lang="en-US"/>
        </a:p>
      </dgm:t>
    </dgm:pt>
    <dgm:pt modelId="{8B6A0F55-CCC4-4879-92B8-F4FD0D584C46}" type="sibTrans" cxnId="{79619642-301E-48CB-B4AB-231CC3356F3A}">
      <dgm:prSet/>
      <dgm:spPr/>
      <dgm:t>
        <a:bodyPr/>
        <a:lstStyle/>
        <a:p>
          <a:endParaRPr lang="en-US"/>
        </a:p>
      </dgm:t>
    </dgm:pt>
    <dgm:pt modelId="{020E3D5E-0C89-4DC2-8BD3-6A1EE7C9BF03}">
      <dgm:prSet/>
      <dgm:spPr/>
      <dgm:t>
        <a:bodyPr/>
        <a:lstStyle/>
        <a:p>
          <a:r>
            <a:rPr lang="en-US"/>
            <a:t>Cities </a:t>
          </a:r>
        </a:p>
      </dgm:t>
    </dgm:pt>
    <dgm:pt modelId="{9EF46412-DB5C-4ECC-AADB-BF4D9A52C646}" type="parTrans" cxnId="{E44CF982-956D-4C88-B778-B3B02B523591}">
      <dgm:prSet/>
      <dgm:spPr/>
      <dgm:t>
        <a:bodyPr/>
        <a:lstStyle/>
        <a:p>
          <a:endParaRPr lang="en-US"/>
        </a:p>
      </dgm:t>
    </dgm:pt>
    <dgm:pt modelId="{DE5DD003-24A7-4F9D-9BF4-FF11461649CC}" type="sibTrans" cxnId="{E44CF982-956D-4C88-B778-B3B02B523591}">
      <dgm:prSet/>
      <dgm:spPr/>
      <dgm:t>
        <a:bodyPr/>
        <a:lstStyle/>
        <a:p>
          <a:endParaRPr lang="en-US"/>
        </a:p>
      </dgm:t>
    </dgm:pt>
    <dgm:pt modelId="{ACA14730-8EE4-4067-AF7C-ABDE0211A96C}">
      <dgm:prSet/>
      <dgm:spPr/>
      <dgm:t>
        <a:bodyPr/>
        <a:lstStyle/>
        <a:p>
          <a:r>
            <a:rPr lang="en-US"/>
            <a:t>Suppliers  </a:t>
          </a:r>
        </a:p>
      </dgm:t>
    </dgm:pt>
    <dgm:pt modelId="{ACA323EA-A0CE-43E0-AEE9-CB9FBCCE456C}" type="parTrans" cxnId="{A0D4BF38-7FAD-4544-913A-CE286A072267}">
      <dgm:prSet/>
      <dgm:spPr/>
      <dgm:t>
        <a:bodyPr/>
        <a:lstStyle/>
        <a:p>
          <a:endParaRPr lang="en-US"/>
        </a:p>
      </dgm:t>
    </dgm:pt>
    <dgm:pt modelId="{FF19CEAB-A5A3-455E-8D20-CF48CCD8722D}" type="sibTrans" cxnId="{A0D4BF38-7FAD-4544-913A-CE286A072267}">
      <dgm:prSet/>
      <dgm:spPr/>
      <dgm:t>
        <a:bodyPr/>
        <a:lstStyle/>
        <a:p>
          <a:endParaRPr lang="en-US"/>
        </a:p>
      </dgm:t>
    </dgm:pt>
    <dgm:pt modelId="{57DE0FB5-2C12-4F76-AE2B-E3E76225153B}">
      <dgm:prSet/>
      <dgm:spPr/>
      <dgm:t>
        <a:bodyPr/>
        <a:lstStyle/>
        <a:p>
          <a:r>
            <a:rPr lang="en-US"/>
            <a:t>Owner </a:t>
          </a:r>
        </a:p>
      </dgm:t>
    </dgm:pt>
    <dgm:pt modelId="{7EF98595-E36F-48AF-8FA9-EEDD137C0E25}" type="parTrans" cxnId="{8D487053-7378-46F6-934A-6AD32FC886B4}">
      <dgm:prSet/>
      <dgm:spPr/>
      <dgm:t>
        <a:bodyPr/>
        <a:lstStyle/>
        <a:p>
          <a:endParaRPr lang="en-US"/>
        </a:p>
      </dgm:t>
    </dgm:pt>
    <dgm:pt modelId="{D5B95708-9A27-40F8-9D40-D48E4732A096}" type="sibTrans" cxnId="{8D487053-7378-46F6-934A-6AD32FC886B4}">
      <dgm:prSet/>
      <dgm:spPr/>
      <dgm:t>
        <a:bodyPr/>
        <a:lstStyle/>
        <a:p>
          <a:endParaRPr lang="en-US"/>
        </a:p>
      </dgm:t>
    </dgm:pt>
    <dgm:pt modelId="{54E0EDC2-89A8-43A5-A8C8-884A2513B7A6}">
      <dgm:prSet/>
      <dgm:spPr/>
      <dgm:t>
        <a:bodyPr/>
        <a:lstStyle/>
        <a:p>
          <a:r>
            <a:rPr lang="en-US"/>
            <a:t>…. </a:t>
          </a:r>
        </a:p>
      </dgm:t>
    </dgm:pt>
    <dgm:pt modelId="{46429CD3-E2EB-449E-9096-8DD9C93082C7}" type="parTrans" cxnId="{A7737486-B562-428B-90D1-BDA89E3AD558}">
      <dgm:prSet/>
      <dgm:spPr/>
      <dgm:t>
        <a:bodyPr/>
        <a:lstStyle/>
        <a:p>
          <a:endParaRPr lang="en-US"/>
        </a:p>
      </dgm:t>
    </dgm:pt>
    <dgm:pt modelId="{84B5DFE2-0B3E-46BE-9596-14333C16191E}" type="sibTrans" cxnId="{A7737486-B562-428B-90D1-BDA89E3AD558}">
      <dgm:prSet/>
      <dgm:spPr/>
      <dgm:t>
        <a:bodyPr/>
        <a:lstStyle/>
        <a:p>
          <a:endParaRPr lang="en-US"/>
        </a:p>
      </dgm:t>
    </dgm:pt>
    <dgm:pt modelId="{0B34333E-5866-400B-91A9-DCF05B1EB8ED}">
      <dgm:prSet/>
      <dgm:spPr/>
      <dgm:t>
        <a:bodyPr/>
        <a:lstStyle/>
        <a:p>
          <a:r>
            <a:rPr lang="en-US">
              <a:sym typeface="Wingdings" panose="05000000000000000000" pitchFamily="2" charset="2"/>
            </a:rPr>
            <a:t></a:t>
          </a:r>
          <a:r>
            <a:rPr lang="en-US"/>
            <a:t> Various PIs for different objectives and muliple stakeholders… </a:t>
          </a:r>
        </a:p>
      </dgm:t>
    </dgm:pt>
    <dgm:pt modelId="{7A8D4BA9-C8EB-4EFB-B149-6725285E653F}" type="parTrans" cxnId="{A43A7A6C-C87B-429F-A346-19AB87D0E7BC}">
      <dgm:prSet/>
      <dgm:spPr/>
      <dgm:t>
        <a:bodyPr/>
        <a:lstStyle/>
        <a:p>
          <a:endParaRPr lang="en-US"/>
        </a:p>
      </dgm:t>
    </dgm:pt>
    <dgm:pt modelId="{74D3BB4B-5BF4-4353-AD76-539B2242F7D3}" type="sibTrans" cxnId="{A43A7A6C-C87B-429F-A346-19AB87D0E7BC}">
      <dgm:prSet/>
      <dgm:spPr/>
      <dgm:t>
        <a:bodyPr/>
        <a:lstStyle/>
        <a:p>
          <a:endParaRPr lang="en-US"/>
        </a:p>
      </dgm:t>
    </dgm:pt>
    <dgm:pt modelId="{767B0F0D-97E1-4634-A917-E87FC9D26F73}" type="pres">
      <dgm:prSet presAssocID="{21DE8F98-8BC2-4BCF-A097-CB33AF3D30A7}" presName="linear" presStyleCnt="0">
        <dgm:presLayoutVars>
          <dgm:animLvl val="lvl"/>
          <dgm:resizeHandles val="exact"/>
        </dgm:presLayoutVars>
      </dgm:prSet>
      <dgm:spPr/>
    </dgm:pt>
    <dgm:pt modelId="{BFE83401-9520-40A6-B663-FA3A22B34838}" type="pres">
      <dgm:prSet presAssocID="{A969365D-D923-4D2B-BE11-28A5A9CB0BAA}" presName="parentText" presStyleLbl="node1" presStyleIdx="0" presStyleCnt="11">
        <dgm:presLayoutVars>
          <dgm:chMax val="0"/>
          <dgm:bulletEnabled val="1"/>
        </dgm:presLayoutVars>
      </dgm:prSet>
      <dgm:spPr/>
    </dgm:pt>
    <dgm:pt modelId="{80DD47CB-2342-4BC3-9BAF-7DCCFB5A4FE4}" type="pres">
      <dgm:prSet presAssocID="{82FF3853-8423-40A7-A039-A868C9EACF7A}" presName="spacer" presStyleCnt="0"/>
      <dgm:spPr/>
    </dgm:pt>
    <dgm:pt modelId="{CD74F23C-A07C-4773-A00A-73870A0E8128}" type="pres">
      <dgm:prSet presAssocID="{49FBA69E-02B4-4763-95CB-9BBE7BC41F8C}" presName="parentText" presStyleLbl="node1" presStyleIdx="1" presStyleCnt="11">
        <dgm:presLayoutVars>
          <dgm:chMax val="0"/>
          <dgm:bulletEnabled val="1"/>
        </dgm:presLayoutVars>
      </dgm:prSet>
      <dgm:spPr/>
    </dgm:pt>
    <dgm:pt modelId="{B6630139-10D1-43B7-AFC4-D9456689E679}" type="pres">
      <dgm:prSet presAssocID="{700E4026-D9B7-4029-A3FC-D78E10B11449}" presName="spacer" presStyleCnt="0"/>
      <dgm:spPr/>
    </dgm:pt>
    <dgm:pt modelId="{504E55CF-25A4-40A3-BB56-EF6D209C94EC}" type="pres">
      <dgm:prSet presAssocID="{2619D490-4320-401E-AE2A-9FB98546CDCD}" presName="parentText" presStyleLbl="node1" presStyleIdx="2" presStyleCnt="11">
        <dgm:presLayoutVars>
          <dgm:chMax val="0"/>
          <dgm:bulletEnabled val="1"/>
        </dgm:presLayoutVars>
      </dgm:prSet>
      <dgm:spPr/>
    </dgm:pt>
    <dgm:pt modelId="{6E6D09F4-E319-4204-8BDD-CB1D680FFCFF}" type="pres">
      <dgm:prSet presAssocID="{11639FA6-054C-4852-83F1-9D2D7E343652}" presName="spacer" presStyleCnt="0"/>
      <dgm:spPr/>
    </dgm:pt>
    <dgm:pt modelId="{85D3A6B1-E6D7-454C-BE60-DEB45D37012E}" type="pres">
      <dgm:prSet presAssocID="{455A4BC9-DF39-4376-B455-1A6FC795BAB3}" presName="parentText" presStyleLbl="node1" presStyleIdx="3" presStyleCnt="11">
        <dgm:presLayoutVars>
          <dgm:chMax val="0"/>
          <dgm:bulletEnabled val="1"/>
        </dgm:presLayoutVars>
      </dgm:prSet>
      <dgm:spPr/>
    </dgm:pt>
    <dgm:pt modelId="{1B4D47FF-ADA7-4E99-A323-919907C76B05}" type="pres">
      <dgm:prSet presAssocID="{884CFF8D-C2F8-4039-9EA2-194C2EEF7AE1}" presName="spacer" presStyleCnt="0"/>
      <dgm:spPr/>
    </dgm:pt>
    <dgm:pt modelId="{9210F1BB-3BD1-487C-8EC3-DB73992FD1BB}" type="pres">
      <dgm:prSet presAssocID="{4D6D8C6E-EA1F-4B75-90DA-C0C236ED32C3}" presName="parentText" presStyleLbl="node1" presStyleIdx="4" presStyleCnt="11">
        <dgm:presLayoutVars>
          <dgm:chMax val="0"/>
          <dgm:bulletEnabled val="1"/>
        </dgm:presLayoutVars>
      </dgm:prSet>
      <dgm:spPr/>
    </dgm:pt>
    <dgm:pt modelId="{BAAD4222-135D-4888-B1C7-EA77F8943708}" type="pres">
      <dgm:prSet presAssocID="{F98DD365-4E03-419E-93A0-650DE092EA3B}" presName="spacer" presStyleCnt="0"/>
      <dgm:spPr/>
    </dgm:pt>
    <dgm:pt modelId="{E63784F3-214B-4425-AD79-2AD0EA609B1C}" type="pres">
      <dgm:prSet presAssocID="{C842029D-2EB6-4A9F-ACDA-634CF2CA6AD1}" presName="parentText" presStyleLbl="node1" presStyleIdx="5" presStyleCnt="11">
        <dgm:presLayoutVars>
          <dgm:chMax val="0"/>
          <dgm:bulletEnabled val="1"/>
        </dgm:presLayoutVars>
      </dgm:prSet>
      <dgm:spPr/>
    </dgm:pt>
    <dgm:pt modelId="{17F29E00-70BC-46CC-9F4D-4A3AB07D70C3}" type="pres">
      <dgm:prSet presAssocID="{8B6A0F55-CCC4-4879-92B8-F4FD0D584C46}" presName="spacer" presStyleCnt="0"/>
      <dgm:spPr/>
    </dgm:pt>
    <dgm:pt modelId="{1B2CBA55-0C9F-4531-B7CA-EDAF83624B1E}" type="pres">
      <dgm:prSet presAssocID="{020E3D5E-0C89-4DC2-8BD3-6A1EE7C9BF03}" presName="parentText" presStyleLbl="node1" presStyleIdx="6" presStyleCnt="11">
        <dgm:presLayoutVars>
          <dgm:chMax val="0"/>
          <dgm:bulletEnabled val="1"/>
        </dgm:presLayoutVars>
      </dgm:prSet>
      <dgm:spPr/>
    </dgm:pt>
    <dgm:pt modelId="{EF920160-B171-4758-934E-3A290B0BA2DA}" type="pres">
      <dgm:prSet presAssocID="{DE5DD003-24A7-4F9D-9BF4-FF11461649CC}" presName="spacer" presStyleCnt="0"/>
      <dgm:spPr/>
    </dgm:pt>
    <dgm:pt modelId="{7BCC7713-D391-41F6-931A-9B570522C45B}" type="pres">
      <dgm:prSet presAssocID="{ACA14730-8EE4-4067-AF7C-ABDE0211A96C}" presName="parentText" presStyleLbl="node1" presStyleIdx="7" presStyleCnt="11">
        <dgm:presLayoutVars>
          <dgm:chMax val="0"/>
          <dgm:bulletEnabled val="1"/>
        </dgm:presLayoutVars>
      </dgm:prSet>
      <dgm:spPr/>
    </dgm:pt>
    <dgm:pt modelId="{0E501149-25FE-4023-BF00-0BAED41DFDAA}" type="pres">
      <dgm:prSet presAssocID="{FF19CEAB-A5A3-455E-8D20-CF48CCD8722D}" presName="spacer" presStyleCnt="0"/>
      <dgm:spPr/>
    </dgm:pt>
    <dgm:pt modelId="{69EE7E9A-5083-40AE-97CA-00670EFC5B2A}" type="pres">
      <dgm:prSet presAssocID="{57DE0FB5-2C12-4F76-AE2B-E3E76225153B}" presName="parentText" presStyleLbl="node1" presStyleIdx="8" presStyleCnt="11">
        <dgm:presLayoutVars>
          <dgm:chMax val="0"/>
          <dgm:bulletEnabled val="1"/>
        </dgm:presLayoutVars>
      </dgm:prSet>
      <dgm:spPr/>
    </dgm:pt>
    <dgm:pt modelId="{97BE1C34-22C8-43E4-974D-9AE43CC4A48B}" type="pres">
      <dgm:prSet presAssocID="{D5B95708-9A27-40F8-9D40-D48E4732A096}" presName="spacer" presStyleCnt="0"/>
      <dgm:spPr/>
    </dgm:pt>
    <dgm:pt modelId="{57B5F741-FAD1-4382-BA05-80038ED983BC}" type="pres">
      <dgm:prSet presAssocID="{54E0EDC2-89A8-43A5-A8C8-884A2513B7A6}" presName="parentText" presStyleLbl="node1" presStyleIdx="9" presStyleCnt="11">
        <dgm:presLayoutVars>
          <dgm:chMax val="0"/>
          <dgm:bulletEnabled val="1"/>
        </dgm:presLayoutVars>
      </dgm:prSet>
      <dgm:spPr/>
    </dgm:pt>
    <dgm:pt modelId="{FD0E03C4-0473-4AE6-9FC3-DEBE2E0E0B10}" type="pres">
      <dgm:prSet presAssocID="{84B5DFE2-0B3E-46BE-9596-14333C16191E}" presName="spacer" presStyleCnt="0"/>
      <dgm:spPr/>
    </dgm:pt>
    <dgm:pt modelId="{75A5C0CD-1022-446C-B058-BF390078B375}" type="pres">
      <dgm:prSet presAssocID="{0B34333E-5866-400B-91A9-DCF05B1EB8ED}" presName="parentText" presStyleLbl="node1" presStyleIdx="10" presStyleCnt="11">
        <dgm:presLayoutVars>
          <dgm:chMax val="0"/>
          <dgm:bulletEnabled val="1"/>
        </dgm:presLayoutVars>
      </dgm:prSet>
      <dgm:spPr/>
    </dgm:pt>
  </dgm:ptLst>
  <dgm:cxnLst>
    <dgm:cxn modelId="{CD340528-D2C0-4481-87F1-E27D7CA45079}" srcId="{21DE8F98-8BC2-4BCF-A097-CB33AF3D30A7}" destId="{A969365D-D923-4D2B-BE11-28A5A9CB0BAA}" srcOrd="0" destOrd="0" parTransId="{C4970700-C237-4BD3-A32B-FB9907BE06A3}" sibTransId="{82FF3853-8423-40A7-A039-A868C9EACF7A}"/>
    <dgm:cxn modelId="{A0D4BF38-7FAD-4544-913A-CE286A072267}" srcId="{21DE8F98-8BC2-4BCF-A097-CB33AF3D30A7}" destId="{ACA14730-8EE4-4067-AF7C-ABDE0211A96C}" srcOrd="7" destOrd="0" parTransId="{ACA323EA-A0CE-43E0-AEE9-CB9FBCCE456C}" sibTransId="{FF19CEAB-A5A3-455E-8D20-CF48CCD8722D}"/>
    <dgm:cxn modelId="{3DE4B639-922E-42A1-9413-AF90D460D895}" type="presOf" srcId="{020E3D5E-0C89-4DC2-8BD3-6A1EE7C9BF03}" destId="{1B2CBA55-0C9F-4531-B7CA-EDAF83624B1E}" srcOrd="0" destOrd="0" presId="urn:microsoft.com/office/officeart/2005/8/layout/vList2"/>
    <dgm:cxn modelId="{79619642-301E-48CB-B4AB-231CC3356F3A}" srcId="{21DE8F98-8BC2-4BCF-A097-CB33AF3D30A7}" destId="{C842029D-2EB6-4A9F-ACDA-634CF2CA6AD1}" srcOrd="5" destOrd="0" parTransId="{91A8F92E-0D8A-4212-9C08-BBF7214BBC35}" sibTransId="{8B6A0F55-CCC4-4879-92B8-F4FD0D584C46}"/>
    <dgm:cxn modelId="{A43A7A6C-C87B-429F-A346-19AB87D0E7BC}" srcId="{21DE8F98-8BC2-4BCF-A097-CB33AF3D30A7}" destId="{0B34333E-5866-400B-91A9-DCF05B1EB8ED}" srcOrd="10" destOrd="0" parTransId="{7A8D4BA9-C8EB-4EFB-B149-6725285E653F}" sibTransId="{74D3BB4B-5BF4-4353-AD76-539B2242F7D3}"/>
    <dgm:cxn modelId="{19DEF94C-96E9-4BB5-906A-118E1FCFF642}" type="presOf" srcId="{49FBA69E-02B4-4763-95CB-9BBE7BC41F8C}" destId="{CD74F23C-A07C-4773-A00A-73870A0E8128}" srcOrd="0" destOrd="0" presId="urn:microsoft.com/office/officeart/2005/8/layout/vList2"/>
    <dgm:cxn modelId="{9FED4252-69D6-4C32-A2E9-A632F0863EC6}" type="presOf" srcId="{57DE0FB5-2C12-4F76-AE2B-E3E76225153B}" destId="{69EE7E9A-5083-40AE-97CA-00670EFC5B2A}" srcOrd="0" destOrd="0" presId="urn:microsoft.com/office/officeart/2005/8/layout/vList2"/>
    <dgm:cxn modelId="{8D487053-7378-46F6-934A-6AD32FC886B4}" srcId="{21DE8F98-8BC2-4BCF-A097-CB33AF3D30A7}" destId="{57DE0FB5-2C12-4F76-AE2B-E3E76225153B}" srcOrd="8" destOrd="0" parTransId="{7EF98595-E36F-48AF-8FA9-EEDD137C0E25}" sibTransId="{D5B95708-9A27-40F8-9D40-D48E4732A096}"/>
    <dgm:cxn modelId="{0184E173-189E-4355-8602-25E5B30F79E0}" type="presOf" srcId="{ACA14730-8EE4-4067-AF7C-ABDE0211A96C}" destId="{7BCC7713-D391-41F6-931A-9B570522C45B}" srcOrd="0" destOrd="0" presId="urn:microsoft.com/office/officeart/2005/8/layout/vList2"/>
    <dgm:cxn modelId="{FB86C275-CE11-4E4D-94C5-013460EA2782}" type="presOf" srcId="{0B34333E-5866-400B-91A9-DCF05B1EB8ED}" destId="{75A5C0CD-1022-446C-B058-BF390078B375}" srcOrd="0" destOrd="0" presId="urn:microsoft.com/office/officeart/2005/8/layout/vList2"/>
    <dgm:cxn modelId="{2F6CDD7D-44EF-4E12-A6B1-82C0DACF9017}" srcId="{21DE8F98-8BC2-4BCF-A097-CB33AF3D30A7}" destId="{4D6D8C6E-EA1F-4B75-90DA-C0C236ED32C3}" srcOrd="4" destOrd="0" parTransId="{DC1DC3B0-2627-4241-8B89-8214E90C105B}" sibTransId="{F98DD365-4E03-419E-93A0-650DE092EA3B}"/>
    <dgm:cxn modelId="{E44CF982-956D-4C88-B778-B3B02B523591}" srcId="{21DE8F98-8BC2-4BCF-A097-CB33AF3D30A7}" destId="{020E3D5E-0C89-4DC2-8BD3-6A1EE7C9BF03}" srcOrd="6" destOrd="0" parTransId="{9EF46412-DB5C-4ECC-AADB-BF4D9A52C646}" sibTransId="{DE5DD003-24A7-4F9D-9BF4-FF11461649CC}"/>
    <dgm:cxn modelId="{A7737486-B562-428B-90D1-BDA89E3AD558}" srcId="{21DE8F98-8BC2-4BCF-A097-CB33AF3D30A7}" destId="{54E0EDC2-89A8-43A5-A8C8-884A2513B7A6}" srcOrd="9" destOrd="0" parTransId="{46429CD3-E2EB-449E-9096-8DD9C93082C7}" sibTransId="{84B5DFE2-0B3E-46BE-9596-14333C16191E}"/>
    <dgm:cxn modelId="{F679D596-D2E3-4A09-B157-00010378645D}" type="presOf" srcId="{455A4BC9-DF39-4376-B455-1A6FC795BAB3}" destId="{85D3A6B1-E6D7-454C-BE60-DEB45D37012E}" srcOrd="0" destOrd="0" presId="urn:microsoft.com/office/officeart/2005/8/layout/vList2"/>
    <dgm:cxn modelId="{B37E14BC-14C8-43A7-8B9E-8C54FFDD1D44}" type="presOf" srcId="{4D6D8C6E-EA1F-4B75-90DA-C0C236ED32C3}" destId="{9210F1BB-3BD1-487C-8EC3-DB73992FD1BB}" srcOrd="0" destOrd="0" presId="urn:microsoft.com/office/officeart/2005/8/layout/vList2"/>
    <dgm:cxn modelId="{40ADD9C9-AEF3-4F55-8838-52E570D0F7ED}" type="presOf" srcId="{2619D490-4320-401E-AE2A-9FB98546CDCD}" destId="{504E55CF-25A4-40A3-BB56-EF6D209C94EC}" srcOrd="0" destOrd="0" presId="urn:microsoft.com/office/officeart/2005/8/layout/vList2"/>
    <dgm:cxn modelId="{4F58ABD2-C303-40E3-BD4F-8BC5F4154CC5}" type="presOf" srcId="{21DE8F98-8BC2-4BCF-A097-CB33AF3D30A7}" destId="{767B0F0D-97E1-4634-A917-E87FC9D26F73}" srcOrd="0" destOrd="0" presId="urn:microsoft.com/office/officeart/2005/8/layout/vList2"/>
    <dgm:cxn modelId="{938D9BD6-964B-495E-A1F5-3435DB8B10DB}" type="presOf" srcId="{C842029D-2EB6-4A9F-ACDA-634CF2CA6AD1}" destId="{E63784F3-214B-4425-AD79-2AD0EA609B1C}" srcOrd="0" destOrd="0" presId="urn:microsoft.com/office/officeart/2005/8/layout/vList2"/>
    <dgm:cxn modelId="{13B16DD8-7E28-4788-86CF-62E827A64D69}" srcId="{21DE8F98-8BC2-4BCF-A097-CB33AF3D30A7}" destId="{49FBA69E-02B4-4763-95CB-9BBE7BC41F8C}" srcOrd="1" destOrd="0" parTransId="{7AF96216-1934-4DB3-991D-D8F478F901AB}" sibTransId="{700E4026-D9B7-4029-A3FC-D78E10B11449}"/>
    <dgm:cxn modelId="{0F3D47F1-4678-4BD0-AD47-EFBFD4BC5989}" srcId="{21DE8F98-8BC2-4BCF-A097-CB33AF3D30A7}" destId="{455A4BC9-DF39-4376-B455-1A6FC795BAB3}" srcOrd="3" destOrd="0" parTransId="{836B0468-84BC-4F04-989B-24A762423F6A}" sibTransId="{884CFF8D-C2F8-4039-9EA2-194C2EEF7AE1}"/>
    <dgm:cxn modelId="{0554B7F2-0375-4C14-84AB-42D9077E50ED}" type="presOf" srcId="{54E0EDC2-89A8-43A5-A8C8-884A2513B7A6}" destId="{57B5F741-FAD1-4382-BA05-80038ED983BC}" srcOrd="0" destOrd="0" presId="urn:microsoft.com/office/officeart/2005/8/layout/vList2"/>
    <dgm:cxn modelId="{9BDA76F3-711F-403A-9EAE-2B0C8B66A6C3}" type="presOf" srcId="{A969365D-D923-4D2B-BE11-28A5A9CB0BAA}" destId="{BFE83401-9520-40A6-B663-FA3A22B34838}" srcOrd="0" destOrd="0" presId="urn:microsoft.com/office/officeart/2005/8/layout/vList2"/>
    <dgm:cxn modelId="{6DC2F4FA-CAAA-4822-8F1E-8113BD2049B8}" srcId="{21DE8F98-8BC2-4BCF-A097-CB33AF3D30A7}" destId="{2619D490-4320-401E-AE2A-9FB98546CDCD}" srcOrd="2" destOrd="0" parTransId="{48CE45B8-17E1-4F01-A658-FE04EC6F26FA}" sibTransId="{11639FA6-054C-4852-83F1-9D2D7E343652}"/>
    <dgm:cxn modelId="{C4D34A3D-22A0-44CB-8845-AF77A61C03BA}" type="presParOf" srcId="{767B0F0D-97E1-4634-A917-E87FC9D26F73}" destId="{BFE83401-9520-40A6-B663-FA3A22B34838}" srcOrd="0" destOrd="0" presId="urn:microsoft.com/office/officeart/2005/8/layout/vList2"/>
    <dgm:cxn modelId="{5004AF47-F591-4716-9CAA-2ECFDB9B45EC}" type="presParOf" srcId="{767B0F0D-97E1-4634-A917-E87FC9D26F73}" destId="{80DD47CB-2342-4BC3-9BAF-7DCCFB5A4FE4}" srcOrd="1" destOrd="0" presId="urn:microsoft.com/office/officeart/2005/8/layout/vList2"/>
    <dgm:cxn modelId="{AC919285-D573-42EF-BA6C-7A189AE477B3}" type="presParOf" srcId="{767B0F0D-97E1-4634-A917-E87FC9D26F73}" destId="{CD74F23C-A07C-4773-A00A-73870A0E8128}" srcOrd="2" destOrd="0" presId="urn:microsoft.com/office/officeart/2005/8/layout/vList2"/>
    <dgm:cxn modelId="{82307CAA-F255-4258-8DF9-CDCDAEBDFD9B}" type="presParOf" srcId="{767B0F0D-97E1-4634-A917-E87FC9D26F73}" destId="{B6630139-10D1-43B7-AFC4-D9456689E679}" srcOrd="3" destOrd="0" presId="urn:microsoft.com/office/officeart/2005/8/layout/vList2"/>
    <dgm:cxn modelId="{613FB3EB-D2B7-4A50-8DB6-53DBE6F4E960}" type="presParOf" srcId="{767B0F0D-97E1-4634-A917-E87FC9D26F73}" destId="{504E55CF-25A4-40A3-BB56-EF6D209C94EC}" srcOrd="4" destOrd="0" presId="urn:microsoft.com/office/officeart/2005/8/layout/vList2"/>
    <dgm:cxn modelId="{7A459FC3-2CA1-46D5-BDAD-3F41BF3B0A77}" type="presParOf" srcId="{767B0F0D-97E1-4634-A917-E87FC9D26F73}" destId="{6E6D09F4-E319-4204-8BDD-CB1D680FFCFF}" srcOrd="5" destOrd="0" presId="urn:microsoft.com/office/officeart/2005/8/layout/vList2"/>
    <dgm:cxn modelId="{F4A4AAB4-9CD7-40D0-8E7C-B55C1566F178}" type="presParOf" srcId="{767B0F0D-97E1-4634-A917-E87FC9D26F73}" destId="{85D3A6B1-E6D7-454C-BE60-DEB45D37012E}" srcOrd="6" destOrd="0" presId="urn:microsoft.com/office/officeart/2005/8/layout/vList2"/>
    <dgm:cxn modelId="{8650061C-E6C2-45AC-B60F-FB15C0789CD3}" type="presParOf" srcId="{767B0F0D-97E1-4634-A917-E87FC9D26F73}" destId="{1B4D47FF-ADA7-4E99-A323-919907C76B05}" srcOrd="7" destOrd="0" presId="urn:microsoft.com/office/officeart/2005/8/layout/vList2"/>
    <dgm:cxn modelId="{3FD1A084-6D2B-4237-8132-3131EA150AEE}" type="presParOf" srcId="{767B0F0D-97E1-4634-A917-E87FC9D26F73}" destId="{9210F1BB-3BD1-487C-8EC3-DB73992FD1BB}" srcOrd="8" destOrd="0" presId="urn:microsoft.com/office/officeart/2005/8/layout/vList2"/>
    <dgm:cxn modelId="{4DC820F3-4738-47E0-9AFB-51A47ADAE60B}" type="presParOf" srcId="{767B0F0D-97E1-4634-A917-E87FC9D26F73}" destId="{BAAD4222-135D-4888-B1C7-EA77F8943708}" srcOrd="9" destOrd="0" presId="urn:microsoft.com/office/officeart/2005/8/layout/vList2"/>
    <dgm:cxn modelId="{1583BA49-9A42-42AA-A803-1713818258EF}" type="presParOf" srcId="{767B0F0D-97E1-4634-A917-E87FC9D26F73}" destId="{E63784F3-214B-4425-AD79-2AD0EA609B1C}" srcOrd="10" destOrd="0" presId="urn:microsoft.com/office/officeart/2005/8/layout/vList2"/>
    <dgm:cxn modelId="{5DBC1CD1-89AA-4609-992E-48E593AEFCED}" type="presParOf" srcId="{767B0F0D-97E1-4634-A917-E87FC9D26F73}" destId="{17F29E00-70BC-46CC-9F4D-4A3AB07D70C3}" srcOrd="11" destOrd="0" presId="urn:microsoft.com/office/officeart/2005/8/layout/vList2"/>
    <dgm:cxn modelId="{38C7ECAD-DCF4-437C-96CD-AAD6D1FEB1CE}" type="presParOf" srcId="{767B0F0D-97E1-4634-A917-E87FC9D26F73}" destId="{1B2CBA55-0C9F-4531-B7CA-EDAF83624B1E}" srcOrd="12" destOrd="0" presId="urn:microsoft.com/office/officeart/2005/8/layout/vList2"/>
    <dgm:cxn modelId="{FEB16973-DFFC-40FC-AD05-8F8287039A8E}" type="presParOf" srcId="{767B0F0D-97E1-4634-A917-E87FC9D26F73}" destId="{EF920160-B171-4758-934E-3A290B0BA2DA}" srcOrd="13" destOrd="0" presId="urn:microsoft.com/office/officeart/2005/8/layout/vList2"/>
    <dgm:cxn modelId="{53186B04-A3FA-49AC-8C4D-2993097044E3}" type="presParOf" srcId="{767B0F0D-97E1-4634-A917-E87FC9D26F73}" destId="{7BCC7713-D391-41F6-931A-9B570522C45B}" srcOrd="14" destOrd="0" presId="urn:microsoft.com/office/officeart/2005/8/layout/vList2"/>
    <dgm:cxn modelId="{0B598DA0-E08E-4B4B-9A12-6B4CECEFBEF1}" type="presParOf" srcId="{767B0F0D-97E1-4634-A917-E87FC9D26F73}" destId="{0E501149-25FE-4023-BF00-0BAED41DFDAA}" srcOrd="15" destOrd="0" presId="urn:microsoft.com/office/officeart/2005/8/layout/vList2"/>
    <dgm:cxn modelId="{B8483229-B23E-499D-A691-130BC2CDC367}" type="presParOf" srcId="{767B0F0D-97E1-4634-A917-E87FC9D26F73}" destId="{69EE7E9A-5083-40AE-97CA-00670EFC5B2A}" srcOrd="16" destOrd="0" presId="urn:microsoft.com/office/officeart/2005/8/layout/vList2"/>
    <dgm:cxn modelId="{6F1C5B79-1578-4A02-8373-620AC81CFCCC}" type="presParOf" srcId="{767B0F0D-97E1-4634-A917-E87FC9D26F73}" destId="{97BE1C34-22C8-43E4-974D-9AE43CC4A48B}" srcOrd="17" destOrd="0" presId="urn:microsoft.com/office/officeart/2005/8/layout/vList2"/>
    <dgm:cxn modelId="{11304AAF-FBA3-4FDD-B96F-B7E6D18CD1B8}" type="presParOf" srcId="{767B0F0D-97E1-4634-A917-E87FC9D26F73}" destId="{57B5F741-FAD1-4382-BA05-80038ED983BC}" srcOrd="18" destOrd="0" presId="urn:microsoft.com/office/officeart/2005/8/layout/vList2"/>
    <dgm:cxn modelId="{9210FDE6-927E-4C08-8D8D-134AF1877376}" type="presParOf" srcId="{767B0F0D-97E1-4634-A917-E87FC9D26F73}" destId="{FD0E03C4-0473-4AE6-9FC3-DEBE2E0E0B10}" srcOrd="19" destOrd="0" presId="urn:microsoft.com/office/officeart/2005/8/layout/vList2"/>
    <dgm:cxn modelId="{815CBEA3-A61F-40F2-B919-D25745B154A8}" type="presParOf" srcId="{767B0F0D-97E1-4634-A917-E87FC9D26F73}" destId="{75A5C0CD-1022-446C-B058-BF390078B375}" srcOrd="2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D88435-B38D-496E-9DFE-5FC681C9D822}"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5D4B9DED-49E3-450A-9842-36BFA1876ED3}">
      <dgm:prSet/>
      <dgm:spPr/>
      <dgm:t>
        <a:bodyPr/>
        <a:lstStyle/>
        <a:p>
          <a:r>
            <a:rPr lang="en-US" b="1"/>
            <a:t>Local or community events</a:t>
          </a:r>
          <a:r>
            <a:rPr lang="en-US"/>
            <a:t> : Local consumers (Beach events, Corrida, Snowboard &amp; Surf contest,  ATP International Series Tournaments, National Events…)</a:t>
          </a:r>
        </a:p>
      </dgm:t>
    </dgm:pt>
    <dgm:pt modelId="{3C9681E3-6961-4238-8925-3D3520B3F0B4}" type="parTrans" cxnId="{DFC2BFE8-BE6E-4BCD-9DB9-6441825D0414}">
      <dgm:prSet/>
      <dgm:spPr/>
      <dgm:t>
        <a:bodyPr/>
        <a:lstStyle/>
        <a:p>
          <a:endParaRPr lang="en-US"/>
        </a:p>
      </dgm:t>
    </dgm:pt>
    <dgm:pt modelId="{C11B509B-5B32-4975-8357-F6A8CBD111D4}" type="sibTrans" cxnId="{DFC2BFE8-BE6E-4BCD-9DB9-6441825D0414}">
      <dgm:prSet/>
      <dgm:spPr/>
      <dgm:t>
        <a:bodyPr/>
        <a:lstStyle/>
        <a:p>
          <a:endParaRPr lang="en-US"/>
        </a:p>
      </dgm:t>
    </dgm:pt>
    <dgm:pt modelId="{3115CA97-C9E7-4688-8A72-F8F76F36AF9E}">
      <dgm:prSet/>
      <dgm:spPr/>
      <dgm:t>
        <a:bodyPr/>
        <a:lstStyle/>
        <a:p>
          <a:r>
            <a:rPr lang="en-US" b="1"/>
            <a:t>Major events :</a:t>
          </a:r>
          <a:r>
            <a:rPr lang="en-US"/>
            <a:t> Media interest (coverage &amp; benefits) and capability of attracting significant visitor numbers (Formula 1, Master Series ATP, PGA…)</a:t>
          </a:r>
        </a:p>
      </dgm:t>
    </dgm:pt>
    <dgm:pt modelId="{F3E75314-1B32-42EB-97D6-9E7345423D58}" type="parTrans" cxnId="{783653C5-0259-4BF5-BEA5-588122554AD0}">
      <dgm:prSet/>
      <dgm:spPr/>
      <dgm:t>
        <a:bodyPr/>
        <a:lstStyle/>
        <a:p>
          <a:endParaRPr lang="en-US"/>
        </a:p>
      </dgm:t>
    </dgm:pt>
    <dgm:pt modelId="{9E3B59D3-58AA-421E-9E0A-2CBBFF7B6657}" type="sibTrans" cxnId="{783653C5-0259-4BF5-BEA5-588122554AD0}">
      <dgm:prSet/>
      <dgm:spPr/>
      <dgm:t>
        <a:bodyPr/>
        <a:lstStyle/>
        <a:p>
          <a:endParaRPr lang="en-US"/>
        </a:p>
      </dgm:t>
    </dgm:pt>
    <dgm:pt modelId="{48925C01-C06E-4698-A675-B1821DC21B65}" type="pres">
      <dgm:prSet presAssocID="{D7D88435-B38D-496E-9DFE-5FC681C9D822}" presName="linear" presStyleCnt="0">
        <dgm:presLayoutVars>
          <dgm:animLvl val="lvl"/>
          <dgm:resizeHandles val="exact"/>
        </dgm:presLayoutVars>
      </dgm:prSet>
      <dgm:spPr/>
    </dgm:pt>
    <dgm:pt modelId="{7AD87FD2-201F-416B-A0F7-2B1D454A2088}" type="pres">
      <dgm:prSet presAssocID="{5D4B9DED-49E3-450A-9842-36BFA1876ED3}" presName="parentText" presStyleLbl="node1" presStyleIdx="0" presStyleCnt="2">
        <dgm:presLayoutVars>
          <dgm:chMax val="0"/>
          <dgm:bulletEnabled val="1"/>
        </dgm:presLayoutVars>
      </dgm:prSet>
      <dgm:spPr/>
    </dgm:pt>
    <dgm:pt modelId="{664549ED-7B15-43B2-9E0D-68EA4D0617AA}" type="pres">
      <dgm:prSet presAssocID="{C11B509B-5B32-4975-8357-F6A8CBD111D4}" presName="spacer" presStyleCnt="0"/>
      <dgm:spPr/>
    </dgm:pt>
    <dgm:pt modelId="{AC44707D-AE45-4475-8EBF-22541F84450A}" type="pres">
      <dgm:prSet presAssocID="{3115CA97-C9E7-4688-8A72-F8F76F36AF9E}" presName="parentText" presStyleLbl="node1" presStyleIdx="1" presStyleCnt="2">
        <dgm:presLayoutVars>
          <dgm:chMax val="0"/>
          <dgm:bulletEnabled val="1"/>
        </dgm:presLayoutVars>
      </dgm:prSet>
      <dgm:spPr/>
    </dgm:pt>
  </dgm:ptLst>
  <dgm:cxnLst>
    <dgm:cxn modelId="{2308823F-0A26-4F59-9350-4280A8678B66}" type="presOf" srcId="{3115CA97-C9E7-4688-8A72-F8F76F36AF9E}" destId="{AC44707D-AE45-4475-8EBF-22541F84450A}" srcOrd="0" destOrd="0" presId="urn:microsoft.com/office/officeart/2005/8/layout/vList2"/>
    <dgm:cxn modelId="{DD7C3EA3-367F-439D-89A6-9227AB096FBF}" type="presOf" srcId="{5D4B9DED-49E3-450A-9842-36BFA1876ED3}" destId="{7AD87FD2-201F-416B-A0F7-2B1D454A2088}" srcOrd="0" destOrd="0" presId="urn:microsoft.com/office/officeart/2005/8/layout/vList2"/>
    <dgm:cxn modelId="{783653C5-0259-4BF5-BEA5-588122554AD0}" srcId="{D7D88435-B38D-496E-9DFE-5FC681C9D822}" destId="{3115CA97-C9E7-4688-8A72-F8F76F36AF9E}" srcOrd="1" destOrd="0" parTransId="{F3E75314-1B32-42EB-97D6-9E7345423D58}" sibTransId="{9E3B59D3-58AA-421E-9E0A-2CBBFF7B6657}"/>
    <dgm:cxn modelId="{DFC2BFE8-BE6E-4BCD-9DB9-6441825D0414}" srcId="{D7D88435-B38D-496E-9DFE-5FC681C9D822}" destId="{5D4B9DED-49E3-450A-9842-36BFA1876ED3}" srcOrd="0" destOrd="0" parTransId="{3C9681E3-6961-4238-8925-3D3520B3F0B4}" sibTransId="{C11B509B-5B32-4975-8357-F6A8CBD111D4}"/>
    <dgm:cxn modelId="{406401F8-DEA4-4151-85E9-487E8641C789}" type="presOf" srcId="{D7D88435-B38D-496E-9DFE-5FC681C9D822}" destId="{48925C01-C06E-4698-A675-B1821DC21B65}" srcOrd="0" destOrd="0" presId="urn:microsoft.com/office/officeart/2005/8/layout/vList2"/>
    <dgm:cxn modelId="{32834062-0778-4C3C-AFFC-3620D3B620D3}" type="presParOf" srcId="{48925C01-C06E-4698-A675-B1821DC21B65}" destId="{7AD87FD2-201F-416B-A0F7-2B1D454A2088}" srcOrd="0" destOrd="0" presId="urn:microsoft.com/office/officeart/2005/8/layout/vList2"/>
    <dgm:cxn modelId="{97F90896-E513-45AD-A9C3-5D4E7860668E}" type="presParOf" srcId="{48925C01-C06E-4698-A675-B1821DC21B65}" destId="{664549ED-7B15-43B2-9E0D-68EA4D0617AA}" srcOrd="1" destOrd="0" presId="urn:microsoft.com/office/officeart/2005/8/layout/vList2"/>
    <dgm:cxn modelId="{402E52E3-60C0-4F25-9D49-E346F1048E70}" type="presParOf" srcId="{48925C01-C06E-4698-A675-B1821DC21B65}" destId="{AC44707D-AE45-4475-8EBF-22541F84450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D6C86CF-7E57-4D70-BFB1-9A485C58BD50}"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7BA8CB59-1E1B-4569-81AB-E664FA774060}">
      <dgm:prSet/>
      <dgm:spPr/>
      <dgm:t>
        <a:bodyPr/>
        <a:lstStyle/>
        <a:p>
          <a:r>
            <a:rPr lang="en-US" b="1"/>
            <a:t>Hallmark events :</a:t>
          </a:r>
          <a:r>
            <a:rPr lang="en-US"/>
            <a:t> identified with the spirit or ethos of a town, city or region (synonymous with the name of the place) &amp; very traditional (Wimbledon is the best example, 24H du Man, Paris Dakar, Masters Evian…)</a:t>
          </a:r>
        </a:p>
      </dgm:t>
    </dgm:pt>
    <dgm:pt modelId="{8CF8BB9A-7EFC-4C15-9908-B7E67CA0BB36}" type="parTrans" cxnId="{2ABBB613-F5A5-4AE0-921D-8DBB40EA9D77}">
      <dgm:prSet/>
      <dgm:spPr/>
      <dgm:t>
        <a:bodyPr/>
        <a:lstStyle/>
        <a:p>
          <a:endParaRPr lang="en-US"/>
        </a:p>
      </dgm:t>
    </dgm:pt>
    <dgm:pt modelId="{403FD987-A3FA-47AE-95C4-FB46D12124CF}" type="sibTrans" cxnId="{2ABBB613-F5A5-4AE0-921D-8DBB40EA9D77}">
      <dgm:prSet/>
      <dgm:spPr/>
      <dgm:t>
        <a:bodyPr/>
        <a:lstStyle/>
        <a:p>
          <a:endParaRPr lang="en-US"/>
        </a:p>
      </dgm:t>
    </dgm:pt>
    <dgm:pt modelId="{577F2C79-B9B2-4BB6-8EB8-1AD92C6C994C}">
      <dgm:prSet/>
      <dgm:spPr/>
      <dgm:t>
        <a:bodyPr/>
        <a:lstStyle/>
        <a:p>
          <a:r>
            <a:rPr lang="en-US" b="1"/>
            <a:t>Mega events :</a:t>
          </a:r>
          <a:r>
            <a:rPr lang="en-US"/>
            <a:t> so large that they affect whole economics and reverberate in the global media (Olympic Games, FIFA World Cup, IAAF World Championships, Superbowl, March Madness, NBA, MLB, NHL Finals…)   </a:t>
          </a:r>
        </a:p>
      </dgm:t>
    </dgm:pt>
    <dgm:pt modelId="{213B7A4E-B1EA-4F8C-B174-69C6130F12F7}" type="parTrans" cxnId="{C689B45B-B4F1-40EE-B502-7CB8738C483E}">
      <dgm:prSet/>
      <dgm:spPr/>
      <dgm:t>
        <a:bodyPr/>
        <a:lstStyle/>
        <a:p>
          <a:endParaRPr lang="en-US"/>
        </a:p>
      </dgm:t>
    </dgm:pt>
    <dgm:pt modelId="{AD1F6CF8-1E4D-4FE5-953C-5B285B6E6FAD}" type="sibTrans" cxnId="{C689B45B-B4F1-40EE-B502-7CB8738C483E}">
      <dgm:prSet/>
      <dgm:spPr/>
      <dgm:t>
        <a:bodyPr/>
        <a:lstStyle/>
        <a:p>
          <a:endParaRPr lang="en-US"/>
        </a:p>
      </dgm:t>
    </dgm:pt>
    <dgm:pt modelId="{44F69733-40F3-495E-BB86-E642D5F4600D}" type="pres">
      <dgm:prSet presAssocID="{4D6C86CF-7E57-4D70-BFB1-9A485C58BD50}" presName="linear" presStyleCnt="0">
        <dgm:presLayoutVars>
          <dgm:animLvl val="lvl"/>
          <dgm:resizeHandles val="exact"/>
        </dgm:presLayoutVars>
      </dgm:prSet>
      <dgm:spPr/>
    </dgm:pt>
    <dgm:pt modelId="{6A33AD77-F8D8-4F1E-B4F2-F0B9D381E4A4}" type="pres">
      <dgm:prSet presAssocID="{7BA8CB59-1E1B-4569-81AB-E664FA774060}" presName="parentText" presStyleLbl="node1" presStyleIdx="0" presStyleCnt="2">
        <dgm:presLayoutVars>
          <dgm:chMax val="0"/>
          <dgm:bulletEnabled val="1"/>
        </dgm:presLayoutVars>
      </dgm:prSet>
      <dgm:spPr/>
    </dgm:pt>
    <dgm:pt modelId="{B67A6914-60EA-4001-AFB1-91AFB5B3FB10}" type="pres">
      <dgm:prSet presAssocID="{403FD987-A3FA-47AE-95C4-FB46D12124CF}" presName="spacer" presStyleCnt="0"/>
      <dgm:spPr/>
    </dgm:pt>
    <dgm:pt modelId="{3BC1BFA7-8EFD-4620-9515-DBE8B74CD0A5}" type="pres">
      <dgm:prSet presAssocID="{577F2C79-B9B2-4BB6-8EB8-1AD92C6C994C}" presName="parentText" presStyleLbl="node1" presStyleIdx="1" presStyleCnt="2">
        <dgm:presLayoutVars>
          <dgm:chMax val="0"/>
          <dgm:bulletEnabled val="1"/>
        </dgm:presLayoutVars>
      </dgm:prSet>
      <dgm:spPr/>
    </dgm:pt>
  </dgm:ptLst>
  <dgm:cxnLst>
    <dgm:cxn modelId="{A557CD06-0CE7-44DC-9F9F-10A721F1DE2E}" type="presOf" srcId="{7BA8CB59-1E1B-4569-81AB-E664FA774060}" destId="{6A33AD77-F8D8-4F1E-B4F2-F0B9D381E4A4}" srcOrd="0" destOrd="0" presId="urn:microsoft.com/office/officeart/2005/8/layout/vList2"/>
    <dgm:cxn modelId="{2ABBB613-F5A5-4AE0-921D-8DBB40EA9D77}" srcId="{4D6C86CF-7E57-4D70-BFB1-9A485C58BD50}" destId="{7BA8CB59-1E1B-4569-81AB-E664FA774060}" srcOrd="0" destOrd="0" parTransId="{8CF8BB9A-7EFC-4C15-9908-B7E67CA0BB36}" sibTransId="{403FD987-A3FA-47AE-95C4-FB46D12124CF}"/>
    <dgm:cxn modelId="{C689B45B-B4F1-40EE-B502-7CB8738C483E}" srcId="{4D6C86CF-7E57-4D70-BFB1-9A485C58BD50}" destId="{577F2C79-B9B2-4BB6-8EB8-1AD92C6C994C}" srcOrd="1" destOrd="0" parTransId="{213B7A4E-B1EA-4F8C-B174-69C6130F12F7}" sibTransId="{AD1F6CF8-1E4D-4FE5-953C-5B285B6E6FAD}"/>
    <dgm:cxn modelId="{84FF8CBE-95AE-46D9-9924-7C406724C567}" type="presOf" srcId="{577F2C79-B9B2-4BB6-8EB8-1AD92C6C994C}" destId="{3BC1BFA7-8EFD-4620-9515-DBE8B74CD0A5}" srcOrd="0" destOrd="0" presId="urn:microsoft.com/office/officeart/2005/8/layout/vList2"/>
    <dgm:cxn modelId="{9F41E2F1-F63F-4C52-8E8E-6FBE667A4548}" type="presOf" srcId="{4D6C86CF-7E57-4D70-BFB1-9A485C58BD50}" destId="{44F69733-40F3-495E-BB86-E642D5F4600D}" srcOrd="0" destOrd="0" presId="urn:microsoft.com/office/officeart/2005/8/layout/vList2"/>
    <dgm:cxn modelId="{04BC52B3-616A-48B9-B0E2-B5ADB0D4A665}" type="presParOf" srcId="{44F69733-40F3-495E-BB86-E642D5F4600D}" destId="{6A33AD77-F8D8-4F1E-B4F2-F0B9D381E4A4}" srcOrd="0" destOrd="0" presId="urn:microsoft.com/office/officeart/2005/8/layout/vList2"/>
    <dgm:cxn modelId="{6AECAAD2-9550-4398-AB21-A8D48391EF78}" type="presParOf" srcId="{44F69733-40F3-495E-BB86-E642D5F4600D}" destId="{B67A6914-60EA-4001-AFB1-91AFB5B3FB10}" srcOrd="1" destOrd="0" presId="urn:microsoft.com/office/officeart/2005/8/layout/vList2"/>
    <dgm:cxn modelId="{07772501-54D2-40EC-9304-13343DFB84B1}" type="presParOf" srcId="{44F69733-40F3-495E-BB86-E642D5F4600D}" destId="{3BC1BFA7-8EFD-4620-9515-DBE8B74CD0A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6B017D3-8D27-40CB-A734-9C7F3470334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C11C941-409D-4836-94C6-6784CB71E77A}">
      <dgm:prSet/>
      <dgm:spPr/>
      <dgm:t>
        <a:bodyPr/>
        <a:lstStyle/>
        <a:p>
          <a:r>
            <a:rPr lang="en-US"/>
            <a:t>Now before studying strategic analytic tools :</a:t>
          </a:r>
        </a:p>
      </dgm:t>
    </dgm:pt>
    <dgm:pt modelId="{49B8040D-EC5E-41CB-868B-FD1423C05110}" type="parTrans" cxnId="{5304940F-FDA7-4819-9141-8FC3C31DAD40}">
      <dgm:prSet/>
      <dgm:spPr/>
      <dgm:t>
        <a:bodyPr/>
        <a:lstStyle/>
        <a:p>
          <a:endParaRPr lang="en-US"/>
        </a:p>
      </dgm:t>
    </dgm:pt>
    <dgm:pt modelId="{032805E8-B772-49F4-B5B0-9852D6C9CE66}" type="sibTrans" cxnId="{5304940F-FDA7-4819-9141-8FC3C31DAD40}">
      <dgm:prSet/>
      <dgm:spPr/>
      <dgm:t>
        <a:bodyPr/>
        <a:lstStyle/>
        <a:p>
          <a:endParaRPr lang="en-US"/>
        </a:p>
      </dgm:t>
    </dgm:pt>
    <dgm:pt modelId="{ACE70EBD-33B4-46BA-96C1-17720783DCCF}">
      <dgm:prSet/>
      <dgm:spPr/>
      <dgm:t>
        <a:bodyPr/>
        <a:lstStyle/>
        <a:p>
          <a:r>
            <a:rPr lang="en-US"/>
            <a:t>What is Strategy ?</a:t>
          </a:r>
        </a:p>
      </dgm:t>
    </dgm:pt>
    <dgm:pt modelId="{4BAA67AF-FB3A-4DE7-8C95-79189F4B98F0}" type="parTrans" cxnId="{7CC9A742-96BB-49A5-BD6D-E5CA73488E18}">
      <dgm:prSet/>
      <dgm:spPr/>
      <dgm:t>
        <a:bodyPr/>
        <a:lstStyle/>
        <a:p>
          <a:endParaRPr lang="en-US"/>
        </a:p>
      </dgm:t>
    </dgm:pt>
    <dgm:pt modelId="{B331AA0C-E682-4CAE-B466-0B5CAE755FC5}" type="sibTrans" cxnId="{7CC9A742-96BB-49A5-BD6D-E5CA73488E18}">
      <dgm:prSet/>
      <dgm:spPr/>
      <dgm:t>
        <a:bodyPr/>
        <a:lstStyle/>
        <a:p>
          <a:endParaRPr lang="en-US"/>
        </a:p>
      </dgm:t>
    </dgm:pt>
    <dgm:pt modelId="{E4D5CA11-3342-41F7-8555-F4CBACEC5DF2}">
      <dgm:prSet/>
      <dgm:spPr/>
      <dgm:t>
        <a:bodyPr/>
        <a:lstStyle/>
        <a:p>
          <a:r>
            <a:rPr lang="en-US"/>
            <a:t>What are the more “sensemaking” approaches to analyze a sports organizations and their stakeholders ? </a:t>
          </a:r>
        </a:p>
      </dgm:t>
    </dgm:pt>
    <dgm:pt modelId="{12228859-42BD-4AC1-9B15-C712C7ED1116}" type="parTrans" cxnId="{F7AB1366-D667-4EE4-9D87-7AE433C40E79}">
      <dgm:prSet/>
      <dgm:spPr/>
      <dgm:t>
        <a:bodyPr/>
        <a:lstStyle/>
        <a:p>
          <a:endParaRPr lang="en-US"/>
        </a:p>
      </dgm:t>
    </dgm:pt>
    <dgm:pt modelId="{1582E35C-26DA-40B7-92C0-1446C659F856}" type="sibTrans" cxnId="{F7AB1366-D667-4EE4-9D87-7AE433C40E79}">
      <dgm:prSet/>
      <dgm:spPr/>
      <dgm:t>
        <a:bodyPr/>
        <a:lstStyle/>
        <a:p>
          <a:endParaRPr lang="en-US"/>
        </a:p>
      </dgm:t>
    </dgm:pt>
    <dgm:pt modelId="{4048880F-2DC3-4F45-BB2F-853F5E294A58}" type="pres">
      <dgm:prSet presAssocID="{F6B017D3-8D27-40CB-A734-9C7F34703340}" presName="root" presStyleCnt="0">
        <dgm:presLayoutVars>
          <dgm:dir/>
          <dgm:resizeHandles val="exact"/>
        </dgm:presLayoutVars>
      </dgm:prSet>
      <dgm:spPr/>
    </dgm:pt>
    <dgm:pt modelId="{04549E4D-B51B-49F1-99F6-5172F91A11B7}" type="pres">
      <dgm:prSet presAssocID="{8C11C941-409D-4836-94C6-6784CB71E77A}" presName="compNode" presStyleCnt="0"/>
      <dgm:spPr/>
    </dgm:pt>
    <dgm:pt modelId="{684367F1-958D-4BF4-BF74-8DE003665EE9}" type="pres">
      <dgm:prSet presAssocID="{8C11C941-409D-4836-94C6-6784CB71E77A}" presName="bgRect" presStyleLbl="bgShp" presStyleIdx="0" presStyleCnt="3"/>
      <dgm:spPr/>
    </dgm:pt>
    <dgm:pt modelId="{FE14D8A5-F033-4B3F-B969-CB30F910B56C}" type="pres">
      <dgm:prSet presAssocID="{8C11C941-409D-4836-94C6-6784CB71E77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E1C80977-C1F8-4C60-9353-87F1E9BF81CE}" type="pres">
      <dgm:prSet presAssocID="{8C11C941-409D-4836-94C6-6784CB71E77A}" presName="spaceRect" presStyleCnt="0"/>
      <dgm:spPr/>
    </dgm:pt>
    <dgm:pt modelId="{346D6252-5C2E-4E9F-8308-BEBDE079EC76}" type="pres">
      <dgm:prSet presAssocID="{8C11C941-409D-4836-94C6-6784CB71E77A}" presName="parTx" presStyleLbl="revTx" presStyleIdx="0" presStyleCnt="3">
        <dgm:presLayoutVars>
          <dgm:chMax val="0"/>
          <dgm:chPref val="0"/>
        </dgm:presLayoutVars>
      </dgm:prSet>
      <dgm:spPr/>
    </dgm:pt>
    <dgm:pt modelId="{861BBF85-55ED-4C2C-A0BE-1D8DE671DE04}" type="pres">
      <dgm:prSet presAssocID="{032805E8-B772-49F4-B5B0-9852D6C9CE66}" presName="sibTrans" presStyleCnt="0"/>
      <dgm:spPr/>
    </dgm:pt>
    <dgm:pt modelId="{4BABB108-7EFB-4D60-A75C-6B736F51D0ED}" type="pres">
      <dgm:prSet presAssocID="{ACE70EBD-33B4-46BA-96C1-17720783DCCF}" presName="compNode" presStyleCnt="0"/>
      <dgm:spPr/>
    </dgm:pt>
    <dgm:pt modelId="{8E865C66-EAAF-46C9-9D88-6E1F7C1D6A7B}" type="pres">
      <dgm:prSet presAssocID="{ACE70EBD-33B4-46BA-96C1-17720783DCCF}" presName="bgRect" presStyleLbl="bgShp" presStyleIdx="1" presStyleCnt="3"/>
      <dgm:spPr/>
    </dgm:pt>
    <dgm:pt modelId="{F9AF91F3-743A-49C0-89E6-F41E43EB64C5}" type="pres">
      <dgm:prSet presAssocID="{ACE70EBD-33B4-46BA-96C1-17720783DCC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dvertising"/>
        </a:ext>
      </dgm:extLst>
    </dgm:pt>
    <dgm:pt modelId="{76C9A3A0-48FF-4597-A410-173DCDA82248}" type="pres">
      <dgm:prSet presAssocID="{ACE70EBD-33B4-46BA-96C1-17720783DCCF}" presName="spaceRect" presStyleCnt="0"/>
      <dgm:spPr/>
    </dgm:pt>
    <dgm:pt modelId="{381163D8-B81E-4C8E-A65E-684CC5E0F398}" type="pres">
      <dgm:prSet presAssocID="{ACE70EBD-33B4-46BA-96C1-17720783DCCF}" presName="parTx" presStyleLbl="revTx" presStyleIdx="1" presStyleCnt="3">
        <dgm:presLayoutVars>
          <dgm:chMax val="0"/>
          <dgm:chPref val="0"/>
        </dgm:presLayoutVars>
      </dgm:prSet>
      <dgm:spPr/>
    </dgm:pt>
    <dgm:pt modelId="{F8B7DD38-3446-4875-8049-6F4049BB5D40}" type="pres">
      <dgm:prSet presAssocID="{B331AA0C-E682-4CAE-B466-0B5CAE755FC5}" presName="sibTrans" presStyleCnt="0"/>
      <dgm:spPr/>
    </dgm:pt>
    <dgm:pt modelId="{8DC4EF02-F028-4E93-879E-F07F152FB1A6}" type="pres">
      <dgm:prSet presAssocID="{E4D5CA11-3342-41F7-8555-F4CBACEC5DF2}" presName="compNode" presStyleCnt="0"/>
      <dgm:spPr/>
    </dgm:pt>
    <dgm:pt modelId="{D088F173-1A0C-4389-91F6-D8D487DC246E}" type="pres">
      <dgm:prSet presAssocID="{E4D5CA11-3342-41F7-8555-F4CBACEC5DF2}" presName="bgRect" presStyleLbl="bgShp" presStyleIdx="2" presStyleCnt="3"/>
      <dgm:spPr/>
    </dgm:pt>
    <dgm:pt modelId="{3D55F736-D176-4986-82F6-572F659CBFCA}" type="pres">
      <dgm:prSet presAssocID="{E4D5CA11-3342-41F7-8555-F4CBACEC5DF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5EC642F4-6721-4087-B289-0846867EAADD}" type="pres">
      <dgm:prSet presAssocID="{E4D5CA11-3342-41F7-8555-F4CBACEC5DF2}" presName="spaceRect" presStyleCnt="0"/>
      <dgm:spPr/>
    </dgm:pt>
    <dgm:pt modelId="{3407F283-94C1-4A0D-A143-B26A1A57E90A}" type="pres">
      <dgm:prSet presAssocID="{E4D5CA11-3342-41F7-8555-F4CBACEC5DF2}" presName="parTx" presStyleLbl="revTx" presStyleIdx="2" presStyleCnt="3">
        <dgm:presLayoutVars>
          <dgm:chMax val="0"/>
          <dgm:chPref val="0"/>
        </dgm:presLayoutVars>
      </dgm:prSet>
      <dgm:spPr/>
    </dgm:pt>
  </dgm:ptLst>
  <dgm:cxnLst>
    <dgm:cxn modelId="{5304940F-FDA7-4819-9141-8FC3C31DAD40}" srcId="{F6B017D3-8D27-40CB-A734-9C7F34703340}" destId="{8C11C941-409D-4836-94C6-6784CB71E77A}" srcOrd="0" destOrd="0" parTransId="{49B8040D-EC5E-41CB-868B-FD1423C05110}" sibTransId="{032805E8-B772-49F4-B5B0-9852D6C9CE66}"/>
    <dgm:cxn modelId="{EABE1012-672B-4133-829E-457B37B46C2F}" type="presOf" srcId="{8C11C941-409D-4836-94C6-6784CB71E77A}" destId="{346D6252-5C2E-4E9F-8308-BEBDE079EC76}" srcOrd="0" destOrd="0" presId="urn:microsoft.com/office/officeart/2018/2/layout/IconVerticalSolidList"/>
    <dgm:cxn modelId="{7CC9A742-96BB-49A5-BD6D-E5CA73488E18}" srcId="{F6B017D3-8D27-40CB-A734-9C7F34703340}" destId="{ACE70EBD-33B4-46BA-96C1-17720783DCCF}" srcOrd="1" destOrd="0" parTransId="{4BAA67AF-FB3A-4DE7-8C95-79189F4B98F0}" sibTransId="{B331AA0C-E682-4CAE-B466-0B5CAE755FC5}"/>
    <dgm:cxn modelId="{F7AB1366-D667-4EE4-9D87-7AE433C40E79}" srcId="{F6B017D3-8D27-40CB-A734-9C7F34703340}" destId="{E4D5CA11-3342-41F7-8555-F4CBACEC5DF2}" srcOrd="2" destOrd="0" parTransId="{12228859-42BD-4AC1-9B15-C712C7ED1116}" sibTransId="{1582E35C-26DA-40B7-92C0-1446C659F856}"/>
    <dgm:cxn modelId="{9F234E51-8704-4F3C-BD55-3008383BD81A}" type="presOf" srcId="{E4D5CA11-3342-41F7-8555-F4CBACEC5DF2}" destId="{3407F283-94C1-4A0D-A143-B26A1A57E90A}" srcOrd="0" destOrd="0" presId="urn:microsoft.com/office/officeart/2018/2/layout/IconVerticalSolidList"/>
    <dgm:cxn modelId="{5EEF43AC-C467-494D-85AC-78245828ADBC}" type="presOf" srcId="{F6B017D3-8D27-40CB-A734-9C7F34703340}" destId="{4048880F-2DC3-4F45-BB2F-853F5E294A58}" srcOrd="0" destOrd="0" presId="urn:microsoft.com/office/officeart/2018/2/layout/IconVerticalSolidList"/>
    <dgm:cxn modelId="{1391A6D7-DB91-44C8-BE5A-8B1BE3569AA2}" type="presOf" srcId="{ACE70EBD-33B4-46BA-96C1-17720783DCCF}" destId="{381163D8-B81E-4C8E-A65E-684CC5E0F398}" srcOrd="0" destOrd="0" presId="urn:microsoft.com/office/officeart/2018/2/layout/IconVerticalSolidList"/>
    <dgm:cxn modelId="{E44427CD-381F-456C-9B04-42F6B84BF3CC}" type="presParOf" srcId="{4048880F-2DC3-4F45-BB2F-853F5E294A58}" destId="{04549E4D-B51B-49F1-99F6-5172F91A11B7}" srcOrd="0" destOrd="0" presId="urn:microsoft.com/office/officeart/2018/2/layout/IconVerticalSolidList"/>
    <dgm:cxn modelId="{4CFD9252-6DAE-4B0D-9E89-383F04A27B7C}" type="presParOf" srcId="{04549E4D-B51B-49F1-99F6-5172F91A11B7}" destId="{684367F1-958D-4BF4-BF74-8DE003665EE9}" srcOrd="0" destOrd="0" presId="urn:microsoft.com/office/officeart/2018/2/layout/IconVerticalSolidList"/>
    <dgm:cxn modelId="{D5DFA94E-823D-4CDB-9F6C-51A418A4F853}" type="presParOf" srcId="{04549E4D-B51B-49F1-99F6-5172F91A11B7}" destId="{FE14D8A5-F033-4B3F-B969-CB30F910B56C}" srcOrd="1" destOrd="0" presId="urn:microsoft.com/office/officeart/2018/2/layout/IconVerticalSolidList"/>
    <dgm:cxn modelId="{D29187EB-3088-4CA2-AD90-5F4EDEF920D3}" type="presParOf" srcId="{04549E4D-B51B-49F1-99F6-5172F91A11B7}" destId="{E1C80977-C1F8-4C60-9353-87F1E9BF81CE}" srcOrd="2" destOrd="0" presId="urn:microsoft.com/office/officeart/2018/2/layout/IconVerticalSolidList"/>
    <dgm:cxn modelId="{171D5B07-C48D-4225-A3F0-8DDD043BA340}" type="presParOf" srcId="{04549E4D-B51B-49F1-99F6-5172F91A11B7}" destId="{346D6252-5C2E-4E9F-8308-BEBDE079EC76}" srcOrd="3" destOrd="0" presId="urn:microsoft.com/office/officeart/2018/2/layout/IconVerticalSolidList"/>
    <dgm:cxn modelId="{D0DD9632-263C-4185-8E2C-473D5A90D1AF}" type="presParOf" srcId="{4048880F-2DC3-4F45-BB2F-853F5E294A58}" destId="{861BBF85-55ED-4C2C-A0BE-1D8DE671DE04}" srcOrd="1" destOrd="0" presId="urn:microsoft.com/office/officeart/2018/2/layout/IconVerticalSolidList"/>
    <dgm:cxn modelId="{29F565D5-C2C4-40EF-9D7F-307A3F0C19A0}" type="presParOf" srcId="{4048880F-2DC3-4F45-BB2F-853F5E294A58}" destId="{4BABB108-7EFB-4D60-A75C-6B736F51D0ED}" srcOrd="2" destOrd="0" presId="urn:microsoft.com/office/officeart/2018/2/layout/IconVerticalSolidList"/>
    <dgm:cxn modelId="{6A3A0F06-E202-42AF-8656-9E32518F4E63}" type="presParOf" srcId="{4BABB108-7EFB-4D60-A75C-6B736F51D0ED}" destId="{8E865C66-EAAF-46C9-9D88-6E1F7C1D6A7B}" srcOrd="0" destOrd="0" presId="urn:microsoft.com/office/officeart/2018/2/layout/IconVerticalSolidList"/>
    <dgm:cxn modelId="{1166A1A2-5901-4264-82F9-8455A0C434DC}" type="presParOf" srcId="{4BABB108-7EFB-4D60-A75C-6B736F51D0ED}" destId="{F9AF91F3-743A-49C0-89E6-F41E43EB64C5}" srcOrd="1" destOrd="0" presId="urn:microsoft.com/office/officeart/2018/2/layout/IconVerticalSolidList"/>
    <dgm:cxn modelId="{1AD09ED4-C2D9-45F2-8732-B41D786E0A56}" type="presParOf" srcId="{4BABB108-7EFB-4D60-A75C-6B736F51D0ED}" destId="{76C9A3A0-48FF-4597-A410-173DCDA82248}" srcOrd="2" destOrd="0" presId="urn:microsoft.com/office/officeart/2018/2/layout/IconVerticalSolidList"/>
    <dgm:cxn modelId="{87FC13DF-0DEF-4806-BE5D-1568E6A62C78}" type="presParOf" srcId="{4BABB108-7EFB-4D60-A75C-6B736F51D0ED}" destId="{381163D8-B81E-4C8E-A65E-684CC5E0F398}" srcOrd="3" destOrd="0" presId="urn:microsoft.com/office/officeart/2018/2/layout/IconVerticalSolidList"/>
    <dgm:cxn modelId="{C06ABEA5-1610-4391-A567-48122752214E}" type="presParOf" srcId="{4048880F-2DC3-4F45-BB2F-853F5E294A58}" destId="{F8B7DD38-3446-4875-8049-6F4049BB5D40}" srcOrd="3" destOrd="0" presId="urn:microsoft.com/office/officeart/2018/2/layout/IconVerticalSolidList"/>
    <dgm:cxn modelId="{6121E97B-58A1-4657-85D5-6E9C8AF6A6C1}" type="presParOf" srcId="{4048880F-2DC3-4F45-BB2F-853F5E294A58}" destId="{8DC4EF02-F028-4E93-879E-F07F152FB1A6}" srcOrd="4" destOrd="0" presId="urn:microsoft.com/office/officeart/2018/2/layout/IconVerticalSolidList"/>
    <dgm:cxn modelId="{96B23647-3B46-447A-B49B-2C7ACB1DF28A}" type="presParOf" srcId="{8DC4EF02-F028-4E93-879E-F07F152FB1A6}" destId="{D088F173-1A0C-4389-91F6-D8D487DC246E}" srcOrd="0" destOrd="0" presId="urn:microsoft.com/office/officeart/2018/2/layout/IconVerticalSolidList"/>
    <dgm:cxn modelId="{2492CA02-2B8B-4E4B-948D-49E71E9ADAFB}" type="presParOf" srcId="{8DC4EF02-F028-4E93-879E-F07F152FB1A6}" destId="{3D55F736-D176-4986-82F6-572F659CBFCA}" srcOrd="1" destOrd="0" presId="urn:microsoft.com/office/officeart/2018/2/layout/IconVerticalSolidList"/>
    <dgm:cxn modelId="{32E78946-B36A-441C-9D02-B86CC1F362C6}" type="presParOf" srcId="{8DC4EF02-F028-4E93-879E-F07F152FB1A6}" destId="{5EC642F4-6721-4087-B289-0846867EAADD}" srcOrd="2" destOrd="0" presId="urn:microsoft.com/office/officeart/2018/2/layout/IconVerticalSolidList"/>
    <dgm:cxn modelId="{21256DD1-2487-48CC-B930-73A9AE7B1FAD}" type="presParOf" srcId="{8DC4EF02-F028-4E93-879E-F07F152FB1A6}" destId="{3407F283-94C1-4A0D-A143-B26A1A57E90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9FD14-5CE5-4679-8AF3-5B1769325324}">
      <dsp:nvSpPr>
        <dsp:cNvPr id="0" name=""/>
        <dsp:cNvSpPr/>
      </dsp:nvSpPr>
      <dsp:spPr>
        <a:xfrm>
          <a:off x="0" y="2150"/>
          <a:ext cx="6172199" cy="108995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99A5F-56C0-43DF-8210-9673D5B74894}">
      <dsp:nvSpPr>
        <dsp:cNvPr id="0" name=""/>
        <dsp:cNvSpPr/>
      </dsp:nvSpPr>
      <dsp:spPr>
        <a:xfrm>
          <a:off x="329712" y="247391"/>
          <a:ext cx="599476" cy="5994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85C6C7-5E8E-4B0F-80FB-BD5218186115}">
      <dsp:nvSpPr>
        <dsp:cNvPr id="0" name=""/>
        <dsp:cNvSpPr/>
      </dsp:nvSpPr>
      <dsp:spPr>
        <a:xfrm>
          <a:off x="1258901" y="2150"/>
          <a:ext cx="4913298" cy="108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354" tIns="115354" rIns="115354" bIns="115354" numCol="1" spcCol="1270" anchor="ctr" anchorCtr="0">
          <a:noAutofit/>
        </a:bodyPr>
        <a:lstStyle/>
        <a:p>
          <a:pPr marL="0" lvl="0" indent="0" algn="l" defTabSz="800100">
            <a:lnSpc>
              <a:spcPct val="90000"/>
            </a:lnSpc>
            <a:spcBef>
              <a:spcPct val="0"/>
            </a:spcBef>
            <a:spcAft>
              <a:spcPct val="35000"/>
            </a:spcAft>
            <a:buNone/>
          </a:pPr>
          <a:r>
            <a:rPr lang="fr-FR" sz="1800" kern="1200"/>
            <a:t>Be </a:t>
          </a:r>
          <a:r>
            <a:rPr lang="fr-FR" sz="1800" b="1" kern="1200"/>
            <a:t>reputational</a:t>
          </a:r>
          <a:r>
            <a:rPr lang="fr-FR" sz="1800" kern="1200"/>
            <a:t> to promote you ! Professional &amp; academic publications – business – networks - alumni </a:t>
          </a:r>
          <a:endParaRPr lang="en-US" sz="1800" kern="1200"/>
        </a:p>
      </dsp:txBody>
      <dsp:txXfrm>
        <a:off x="1258901" y="2150"/>
        <a:ext cx="4913298" cy="1089957"/>
      </dsp:txXfrm>
    </dsp:sp>
    <dsp:sp modelId="{60C26F65-9A03-491D-8EDA-290262A39AE2}">
      <dsp:nvSpPr>
        <dsp:cNvPr id="0" name=""/>
        <dsp:cNvSpPr/>
      </dsp:nvSpPr>
      <dsp:spPr>
        <a:xfrm>
          <a:off x="0" y="1364597"/>
          <a:ext cx="6172199" cy="108995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9EEDAA-C033-4A81-8883-6DD82C391979}">
      <dsp:nvSpPr>
        <dsp:cNvPr id="0" name=""/>
        <dsp:cNvSpPr/>
      </dsp:nvSpPr>
      <dsp:spPr>
        <a:xfrm>
          <a:off x="329712" y="1609838"/>
          <a:ext cx="599476" cy="5994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DE2F56-6D2A-47FF-B306-A2FB1159B838}">
      <dsp:nvSpPr>
        <dsp:cNvPr id="0" name=""/>
        <dsp:cNvSpPr/>
      </dsp:nvSpPr>
      <dsp:spPr>
        <a:xfrm>
          <a:off x="1258901" y="1364597"/>
          <a:ext cx="4913298" cy="108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354" tIns="115354" rIns="115354" bIns="115354" numCol="1" spcCol="1270" anchor="ctr" anchorCtr="0">
          <a:noAutofit/>
        </a:bodyPr>
        <a:lstStyle/>
        <a:p>
          <a:pPr marL="0" lvl="0" indent="0" algn="l" defTabSz="800100">
            <a:lnSpc>
              <a:spcPct val="90000"/>
            </a:lnSpc>
            <a:spcBef>
              <a:spcPct val="0"/>
            </a:spcBef>
            <a:spcAft>
              <a:spcPct val="35000"/>
            </a:spcAft>
            <a:buNone/>
          </a:pPr>
          <a:r>
            <a:rPr lang="fr-FR" sz="1800" kern="1200"/>
            <a:t>Be relational : Attract </a:t>
          </a:r>
          <a:r>
            <a:rPr lang="fr-FR" sz="1800" b="1" kern="1200"/>
            <a:t>experts</a:t>
          </a:r>
          <a:r>
            <a:rPr lang="fr-FR" sz="1800" kern="1200"/>
            <a:t> both academics and professionals including alumni to tranfert knowledge and competencies</a:t>
          </a:r>
          <a:endParaRPr lang="en-US" sz="1800" kern="1200"/>
        </a:p>
      </dsp:txBody>
      <dsp:txXfrm>
        <a:off x="1258901" y="1364597"/>
        <a:ext cx="4913298" cy="1089957"/>
      </dsp:txXfrm>
    </dsp:sp>
    <dsp:sp modelId="{32D47703-A52E-4DA8-ADAC-55F4DEEFBD2F}">
      <dsp:nvSpPr>
        <dsp:cNvPr id="0" name=""/>
        <dsp:cNvSpPr/>
      </dsp:nvSpPr>
      <dsp:spPr>
        <a:xfrm>
          <a:off x="0" y="2727045"/>
          <a:ext cx="6172199" cy="108995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A8A8CE-A0F3-4E65-A682-C86C77F73C1E}">
      <dsp:nvSpPr>
        <dsp:cNvPr id="0" name=""/>
        <dsp:cNvSpPr/>
      </dsp:nvSpPr>
      <dsp:spPr>
        <a:xfrm>
          <a:off x="329712" y="2972285"/>
          <a:ext cx="599476" cy="5994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7DCC91-3A6A-4DA6-8F67-2E15018FDE8C}">
      <dsp:nvSpPr>
        <dsp:cNvPr id="0" name=""/>
        <dsp:cNvSpPr/>
      </dsp:nvSpPr>
      <dsp:spPr>
        <a:xfrm>
          <a:off x="1258901" y="2727045"/>
          <a:ext cx="4913298" cy="108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354" tIns="115354" rIns="115354" bIns="115354" numCol="1" spcCol="1270" anchor="ctr" anchorCtr="0">
          <a:noAutofit/>
        </a:bodyPr>
        <a:lstStyle/>
        <a:p>
          <a:pPr marL="0" lvl="0" indent="0" algn="l" defTabSz="800100">
            <a:lnSpc>
              <a:spcPct val="90000"/>
            </a:lnSpc>
            <a:spcBef>
              <a:spcPct val="0"/>
            </a:spcBef>
            <a:spcAft>
              <a:spcPct val="35000"/>
            </a:spcAft>
            <a:buNone/>
          </a:pPr>
          <a:r>
            <a:rPr lang="fr-FR" sz="1800" kern="1200"/>
            <a:t>Be strategic : Students help for </a:t>
          </a:r>
          <a:r>
            <a:rPr lang="fr-FR" sz="1800" b="1" kern="1200"/>
            <a:t>selection</a:t>
          </a:r>
          <a:endParaRPr lang="en-US" sz="1800" kern="1200"/>
        </a:p>
      </dsp:txBody>
      <dsp:txXfrm>
        <a:off x="1258901" y="2727045"/>
        <a:ext cx="4913298" cy="1089957"/>
      </dsp:txXfrm>
    </dsp:sp>
    <dsp:sp modelId="{2B0ACFB5-73BB-4987-B0CF-580FCD64B106}">
      <dsp:nvSpPr>
        <dsp:cNvPr id="0" name=""/>
        <dsp:cNvSpPr/>
      </dsp:nvSpPr>
      <dsp:spPr>
        <a:xfrm>
          <a:off x="0" y="4089492"/>
          <a:ext cx="6172199" cy="108995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3E5037-A97D-4436-97EC-6670792A1DE5}">
      <dsp:nvSpPr>
        <dsp:cNvPr id="0" name=""/>
        <dsp:cNvSpPr/>
      </dsp:nvSpPr>
      <dsp:spPr>
        <a:xfrm>
          <a:off x="329712" y="4334733"/>
          <a:ext cx="599476" cy="5994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B0761B-9488-4479-916D-A06CBB14A9A1}">
      <dsp:nvSpPr>
        <dsp:cNvPr id="0" name=""/>
        <dsp:cNvSpPr/>
      </dsp:nvSpPr>
      <dsp:spPr>
        <a:xfrm>
          <a:off x="1258901" y="4089492"/>
          <a:ext cx="4913298" cy="1089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354" tIns="115354" rIns="115354" bIns="115354" numCol="1" spcCol="1270" anchor="ctr" anchorCtr="0">
          <a:noAutofit/>
        </a:bodyPr>
        <a:lstStyle/>
        <a:p>
          <a:pPr marL="0" lvl="0" indent="0" algn="l" defTabSz="800100">
            <a:lnSpc>
              <a:spcPct val="90000"/>
            </a:lnSpc>
            <a:spcBef>
              <a:spcPct val="0"/>
            </a:spcBef>
            <a:spcAft>
              <a:spcPct val="35000"/>
            </a:spcAft>
            <a:buNone/>
          </a:pPr>
          <a:r>
            <a:rPr lang="fr-FR" sz="1800" kern="1200"/>
            <a:t>Be Efficient : ? </a:t>
          </a:r>
          <a:endParaRPr lang="en-US" sz="1800" kern="1200"/>
        </a:p>
      </dsp:txBody>
      <dsp:txXfrm>
        <a:off x="1258901" y="4089492"/>
        <a:ext cx="4913298" cy="10899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B921C-B0C1-4975-8FAF-09C9332D9EF3}">
      <dsp:nvSpPr>
        <dsp:cNvPr id="0" name=""/>
        <dsp:cNvSpPr/>
      </dsp:nvSpPr>
      <dsp:spPr>
        <a:xfrm>
          <a:off x="0" y="845424"/>
          <a:ext cx="6172199" cy="15514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D79AE4-E4DC-4189-BD15-E8669CF42001}">
      <dsp:nvSpPr>
        <dsp:cNvPr id="0" name=""/>
        <dsp:cNvSpPr/>
      </dsp:nvSpPr>
      <dsp:spPr>
        <a:xfrm>
          <a:off x="469312" y="1194499"/>
          <a:ext cx="853295" cy="8532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0FBEEE-FC16-4F00-8931-AF5D8FFA74CF}">
      <dsp:nvSpPr>
        <dsp:cNvPr id="0" name=""/>
        <dsp:cNvSpPr/>
      </dsp:nvSpPr>
      <dsp:spPr>
        <a:xfrm>
          <a:off x="1791919" y="845424"/>
          <a:ext cx="4378528" cy="155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95" tIns="164195" rIns="164195" bIns="164195" numCol="1" spcCol="1270" anchor="ctr" anchorCtr="0">
          <a:noAutofit/>
        </a:bodyPr>
        <a:lstStyle/>
        <a:p>
          <a:pPr marL="0" lvl="0" indent="0" algn="l" defTabSz="666750">
            <a:lnSpc>
              <a:spcPct val="90000"/>
            </a:lnSpc>
            <a:spcBef>
              <a:spcPct val="0"/>
            </a:spcBef>
            <a:spcAft>
              <a:spcPct val="35000"/>
            </a:spcAft>
            <a:buNone/>
          </a:pPr>
          <a:r>
            <a:rPr lang="en-US" sz="1500" kern="1200"/>
            <a:t>How can we “implement” that ? It’s very theoretical !</a:t>
          </a:r>
        </a:p>
      </dsp:txBody>
      <dsp:txXfrm>
        <a:off x="1791919" y="845424"/>
        <a:ext cx="4378528" cy="1551445"/>
      </dsp:txXfrm>
    </dsp:sp>
    <dsp:sp modelId="{5B414D64-62EA-462D-8FEE-F35C9205B12D}">
      <dsp:nvSpPr>
        <dsp:cNvPr id="0" name=""/>
        <dsp:cNvSpPr/>
      </dsp:nvSpPr>
      <dsp:spPr>
        <a:xfrm>
          <a:off x="0" y="2784731"/>
          <a:ext cx="6172199" cy="15514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878650-514F-4B58-9E48-2F24E1C6E05A}">
      <dsp:nvSpPr>
        <dsp:cNvPr id="0" name=""/>
        <dsp:cNvSpPr/>
      </dsp:nvSpPr>
      <dsp:spPr>
        <a:xfrm>
          <a:off x="469312" y="3133806"/>
          <a:ext cx="853295" cy="8532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4065C0-6B33-4E2F-911B-1878BC040C2F}">
      <dsp:nvSpPr>
        <dsp:cNvPr id="0" name=""/>
        <dsp:cNvSpPr/>
      </dsp:nvSpPr>
      <dsp:spPr>
        <a:xfrm>
          <a:off x="1791919" y="2784731"/>
          <a:ext cx="2777490" cy="155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95" tIns="164195" rIns="164195" bIns="164195" numCol="1" spcCol="1270" anchor="ctr" anchorCtr="0">
          <a:noAutofit/>
        </a:bodyPr>
        <a:lstStyle/>
        <a:p>
          <a:pPr marL="0" lvl="0" indent="0" algn="l" defTabSz="666750">
            <a:lnSpc>
              <a:spcPct val="90000"/>
            </a:lnSpc>
            <a:spcBef>
              <a:spcPct val="0"/>
            </a:spcBef>
            <a:spcAft>
              <a:spcPct val="35000"/>
            </a:spcAft>
            <a:buNone/>
          </a:pPr>
          <a:r>
            <a:rPr lang="en-US" sz="1500" kern="1200"/>
            <a:t>Your and my job : to be able to construct a business plan (development) with a “specific RBV analysis” (your “sensemaking background”), and furthermore :</a:t>
          </a:r>
        </a:p>
      </dsp:txBody>
      <dsp:txXfrm>
        <a:off x="1791919" y="2784731"/>
        <a:ext cx="2777490" cy="1551445"/>
      </dsp:txXfrm>
    </dsp:sp>
    <dsp:sp modelId="{6F0E3369-ED8D-41AD-9CA8-4476A990F465}">
      <dsp:nvSpPr>
        <dsp:cNvPr id="0" name=""/>
        <dsp:cNvSpPr/>
      </dsp:nvSpPr>
      <dsp:spPr>
        <a:xfrm>
          <a:off x="4569409" y="2784731"/>
          <a:ext cx="1601038" cy="155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95" tIns="164195" rIns="164195" bIns="164195" numCol="1" spcCol="1270" anchor="ctr" anchorCtr="0">
          <a:noAutofit/>
        </a:bodyPr>
        <a:lstStyle/>
        <a:p>
          <a:pPr marL="0" lvl="0" indent="0" algn="l" defTabSz="488950">
            <a:lnSpc>
              <a:spcPct val="90000"/>
            </a:lnSpc>
            <a:spcBef>
              <a:spcPct val="0"/>
            </a:spcBef>
            <a:spcAft>
              <a:spcPct val="35000"/>
            </a:spcAft>
            <a:buNone/>
          </a:pPr>
          <a:r>
            <a:rPr lang="en-US" sz="1100" kern="1200"/>
            <a:t>Persuade and control our stakeholders</a:t>
          </a:r>
        </a:p>
        <a:p>
          <a:pPr marL="0" lvl="0" indent="0" algn="l" defTabSz="488950">
            <a:lnSpc>
              <a:spcPct val="90000"/>
            </a:lnSpc>
            <a:spcBef>
              <a:spcPct val="0"/>
            </a:spcBef>
            <a:spcAft>
              <a:spcPct val="35000"/>
            </a:spcAft>
            <a:buNone/>
          </a:pPr>
          <a:r>
            <a:rPr lang="en-US" sz="1100" kern="1200"/>
            <a:t>Maintain our performance</a:t>
          </a:r>
        </a:p>
        <a:p>
          <a:pPr marL="0" lvl="0" indent="0" algn="l" defTabSz="488950">
            <a:lnSpc>
              <a:spcPct val="90000"/>
            </a:lnSpc>
            <a:spcBef>
              <a:spcPct val="0"/>
            </a:spcBef>
            <a:spcAft>
              <a:spcPct val="35000"/>
            </a:spcAft>
            <a:buNone/>
          </a:pPr>
          <a:r>
            <a:rPr lang="en-US" sz="1100" kern="1200"/>
            <a:t>To be “ready” for new opportunities and threats because of very instable sports environment…</a:t>
          </a:r>
        </a:p>
      </dsp:txBody>
      <dsp:txXfrm>
        <a:off x="4569409" y="2784731"/>
        <a:ext cx="1601038" cy="15514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C6F41-0FFF-4C18-9BF4-7655E8045B49}">
      <dsp:nvSpPr>
        <dsp:cNvPr id="0" name=""/>
        <dsp:cNvSpPr/>
      </dsp:nvSpPr>
      <dsp:spPr>
        <a:xfrm>
          <a:off x="0" y="32595"/>
          <a:ext cx="6172199" cy="5931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Barney (1991) : 3</a:t>
          </a:r>
        </a:p>
      </dsp:txBody>
      <dsp:txXfrm>
        <a:off x="28957" y="61552"/>
        <a:ext cx="6114285" cy="535276"/>
      </dsp:txXfrm>
    </dsp:sp>
    <dsp:sp modelId="{D250272E-B38E-4B09-A2F5-D5C107F4B485}">
      <dsp:nvSpPr>
        <dsp:cNvPr id="0" name=""/>
        <dsp:cNvSpPr/>
      </dsp:nvSpPr>
      <dsp:spPr>
        <a:xfrm>
          <a:off x="0" y="625785"/>
          <a:ext cx="6172199" cy="177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Physical capital : technology, plants, equipment, geographical localization…</a:t>
          </a:r>
        </a:p>
        <a:p>
          <a:pPr marL="228600" lvl="1" indent="-228600" algn="l" defTabSz="889000">
            <a:lnSpc>
              <a:spcPct val="90000"/>
            </a:lnSpc>
            <a:spcBef>
              <a:spcPct val="0"/>
            </a:spcBef>
            <a:spcAft>
              <a:spcPct val="20000"/>
            </a:spcAft>
            <a:buChar char="•"/>
          </a:pPr>
          <a:r>
            <a:rPr lang="en-US" sz="2000" kern="1200"/>
            <a:t>Human capital : formation, experience, networks - relationships… </a:t>
          </a:r>
        </a:p>
        <a:p>
          <a:pPr marL="228600" lvl="1" indent="-228600" algn="l" defTabSz="889000">
            <a:lnSpc>
              <a:spcPct val="90000"/>
            </a:lnSpc>
            <a:spcBef>
              <a:spcPct val="0"/>
            </a:spcBef>
            <a:spcAft>
              <a:spcPct val="20000"/>
            </a:spcAft>
            <a:buChar char="•"/>
          </a:pPr>
          <a:r>
            <a:rPr lang="en-US" sz="2000" kern="1200"/>
            <a:t>Organizational capital : formal structure, control, routines, process, coordination systems…  </a:t>
          </a:r>
        </a:p>
      </dsp:txBody>
      <dsp:txXfrm>
        <a:off x="0" y="625785"/>
        <a:ext cx="6172199" cy="1776060"/>
      </dsp:txXfrm>
    </dsp:sp>
    <dsp:sp modelId="{12DE429F-64BB-46BB-A9A1-3BF1F0C5BCB0}">
      <dsp:nvSpPr>
        <dsp:cNvPr id="0" name=""/>
        <dsp:cNvSpPr/>
      </dsp:nvSpPr>
      <dsp:spPr>
        <a:xfrm>
          <a:off x="0" y="2401845"/>
          <a:ext cx="6172199" cy="5931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Grant (1991) : 6</a:t>
          </a:r>
        </a:p>
      </dsp:txBody>
      <dsp:txXfrm>
        <a:off x="28957" y="2430802"/>
        <a:ext cx="6114285" cy="535276"/>
      </dsp:txXfrm>
    </dsp:sp>
    <dsp:sp modelId="{A9E28050-AAF4-42B6-8C9B-36A402A952D7}">
      <dsp:nvSpPr>
        <dsp:cNvPr id="0" name=""/>
        <dsp:cNvSpPr/>
      </dsp:nvSpPr>
      <dsp:spPr>
        <a:xfrm>
          <a:off x="0" y="2995035"/>
          <a:ext cx="6172199"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financial, physical, human, technological, organizational, reputation.</a:t>
          </a:r>
        </a:p>
      </dsp:txBody>
      <dsp:txXfrm>
        <a:off x="0" y="2995035"/>
        <a:ext cx="6172199" cy="592020"/>
      </dsp:txXfrm>
    </dsp:sp>
    <dsp:sp modelId="{32ADF5EC-DE93-415E-8501-CE4F53051536}">
      <dsp:nvSpPr>
        <dsp:cNvPr id="0" name=""/>
        <dsp:cNvSpPr/>
      </dsp:nvSpPr>
      <dsp:spPr>
        <a:xfrm>
          <a:off x="0" y="3587055"/>
          <a:ext cx="6172199" cy="5931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Wernerfelt (1989) : 3</a:t>
          </a:r>
        </a:p>
      </dsp:txBody>
      <dsp:txXfrm>
        <a:off x="28957" y="3616012"/>
        <a:ext cx="6114285" cy="535276"/>
      </dsp:txXfrm>
    </dsp:sp>
    <dsp:sp modelId="{9DB76E7E-8315-4970-A657-39DF059E6A25}">
      <dsp:nvSpPr>
        <dsp:cNvPr id="0" name=""/>
        <dsp:cNvSpPr/>
      </dsp:nvSpPr>
      <dsp:spPr>
        <a:xfrm>
          <a:off x="0" y="4180245"/>
          <a:ext cx="6172199"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Fixed assets : plants, equipment…</a:t>
          </a:r>
        </a:p>
        <a:p>
          <a:pPr marL="228600" lvl="1" indent="-228600" algn="l" defTabSz="889000">
            <a:lnSpc>
              <a:spcPct val="90000"/>
            </a:lnSpc>
            <a:spcBef>
              <a:spcPct val="0"/>
            </a:spcBef>
            <a:spcAft>
              <a:spcPct val="20000"/>
            </a:spcAft>
            <a:buChar char="•"/>
          </a:pPr>
          <a:r>
            <a:rPr lang="en-US" sz="2000" kern="1200"/>
            <a:t>“Blueprints” : patent, brand, reputation</a:t>
          </a:r>
        </a:p>
        <a:p>
          <a:pPr marL="228600" lvl="1" indent="-228600" algn="l" defTabSz="889000">
            <a:lnSpc>
              <a:spcPct val="90000"/>
            </a:lnSpc>
            <a:spcBef>
              <a:spcPct val="0"/>
            </a:spcBef>
            <a:spcAft>
              <a:spcPct val="20000"/>
            </a:spcAft>
            <a:buChar char="•"/>
          </a:pPr>
          <a:r>
            <a:rPr lang="en-US" sz="2000" kern="1200"/>
            <a:t>Teamwork “effects” : routines, habits, experience… </a:t>
          </a:r>
        </a:p>
      </dsp:txBody>
      <dsp:txXfrm>
        <a:off x="0" y="4180245"/>
        <a:ext cx="6172199" cy="9687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8A858-C56D-4D41-8FA4-72AC02F81E15}">
      <dsp:nvSpPr>
        <dsp:cNvPr id="0" name=""/>
        <dsp:cNvSpPr/>
      </dsp:nvSpPr>
      <dsp:spPr>
        <a:xfrm>
          <a:off x="0" y="4048"/>
          <a:ext cx="6172199" cy="86225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E727D9-45B7-4FE3-8849-863128466520}">
      <dsp:nvSpPr>
        <dsp:cNvPr id="0" name=""/>
        <dsp:cNvSpPr/>
      </dsp:nvSpPr>
      <dsp:spPr>
        <a:xfrm>
          <a:off x="260830" y="198054"/>
          <a:ext cx="474237" cy="4742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45036E-1EB5-496D-8BE8-A77F297C8199}">
      <dsp:nvSpPr>
        <dsp:cNvPr id="0" name=""/>
        <dsp:cNvSpPr/>
      </dsp:nvSpPr>
      <dsp:spPr>
        <a:xfrm>
          <a:off x="995899" y="4048"/>
          <a:ext cx="5176300" cy="86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255" tIns="91255" rIns="91255" bIns="91255" numCol="1" spcCol="1270" anchor="ctr" anchorCtr="0">
          <a:noAutofit/>
        </a:bodyPr>
        <a:lstStyle/>
        <a:p>
          <a:pPr marL="0" lvl="0" indent="0" algn="l" defTabSz="844550">
            <a:lnSpc>
              <a:spcPct val="100000"/>
            </a:lnSpc>
            <a:spcBef>
              <a:spcPct val="0"/>
            </a:spcBef>
            <a:spcAft>
              <a:spcPct val="35000"/>
            </a:spcAft>
            <a:buNone/>
          </a:pPr>
          <a:r>
            <a:rPr lang="fr-FR" sz="1900" kern="1200" dirty="0"/>
            <a:t>Lecture 1 : Sport Business </a:t>
          </a:r>
          <a:r>
            <a:rPr lang="fr-FR" sz="1900" kern="1200" dirty="0" err="1"/>
            <a:t>Ecosystem</a:t>
          </a:r>
          <a:endParaRPr lang="en-US" sz="1900" kern="1200" dirty="0"/>
        </a:p>
      </dsp:txBody>
      <dsp:txXfrm>
        <a:off x="995899" y="4048"/>
        <a:ext cx="5176300" cy="862250"/>
      </dsp:txXfrm>
    </dsp:sp>
    <dsp:sp modelId="{87926476-92B3-4D03-9A38-D14378ECAB72}">
      <dsp:nvSpPr>
        <dsp:cNvPr id="0" name=""/>
        <dsp:cNvSpPr/>
      </dsp:nvSpPr>
      <dsp:spPr>
        <a:xfrm>
          <a:off x="0" y="1081861"/>
          <a:ext cx="6172199" cy="86225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7BAD32-8ADA-482F-82AF-2E43C2DB4B92}">
      <dsp:nvSpPr>
        <dsp:cNvPr id="0" name=""/>
        <dsp:cNvSpPr/>
      </dsp:nvSpPr>
      <dsp:spPr>
        <a:xfrm>
          <a:off x="260830" y="1275868"/>
          <a:ext cx="474237" cy="4742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AB76FC-9187-405B-A03C-99CF2610BE47}">
      <dsp:nvSpPr>
        <dsp:cNvPr id="0" name=""/>
        <dsp:cNvSpPr/>
      </dsp:nvSpPr>
      <dsp:spPr>
        <a:xfrm>
          <a:off x="995899" y="1081861"/>
          <a:ext cx="5176300" cy="86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255" tIns="91255" rIns="91255" bIns="91255" numCol="1" spcCol="1270" anchor="ctr" anchorCtr="0">
          <a:noAutofit/>
        </a:bodyPr>
        <a:lstStyle/>
        <a:p>
          <a:pPr marL="0" lvl="0" indent="0" algn="l" defTabSz="844550">
            <a:lnSpc>
              <a:spcPct val="100000"/>
            </a:lnSpc>
            <a:spcBef>
              <a:spcPct val="0"/>
            </a:spcBef>
            <a:spcAft>
              <a:spcPct val="35000"/>
            </a:spcAft>
            <a:buNone/>
          </a:pPr>
          <a:r>
            <a:rPr lang="fr-FR" sz="1900" kern="1200"/>
            <a:t>Lecture 2 : Sport Business Models </a:t>
          </a:r>
          <a:endParaRPr lang="en-US" sz="1900" kern="1200"/>
        </a:p>
      </dsp:txBody>
      <dsp:txXfrm>
        <a:off x="995899" y="1081861"/>
        <a:ext cx="5176300" cy="862250"/>
      </dsp:txXfrm>
    </dsp:sp>
    <dsp:sp modelId="{770B5F4E-3A14-4288-853F-95801A2BBFE4}">
      <dsp:nvSpPr>
        <dsp:cNvPr id="0" name=""/>
        <dsp:cNvSpPr/>
      </dsp:nvSpPr>
      <dsp:spPr>
        <a:xfrm>
          <a:off x="0" y="2159675"/>
          <a:ext cx="6172199" cy="86225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103C8E-A4FF-41D8-BB82-F80410098F87}">
      <dsp:nvSpPr>
        <dsp:cNvPr id="0" name=""/>
        <dsp:cNvSpPr/>
      </dsp:nvSpPr>
      <dsp:spPr>
        <a:xfrm>
          <a:off x="260830" y="2353681"/>
          <a:ext cx="474237" cy="4742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7150EE-D096-433D-A5C0-2D636FBEB13D}">
      <dsp:nvSpPr>
        <dsp:cNvPr id="0" name=""/>
        <dsp:cNvSpPr/>
      </dsp:nvSpPr>
      <dsp:spPr>
        <a:xfrm>
          <a:off x="995899" y="2159675"/>
          <a:ext cx="5176300" cy="86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255" tIns="91255" rIns="91255" bIns="91255" numCol="1" spcCol="1270" anchor="ctr" anchorCtr="0">
          <a:noAutofit/>
        </a:bodyPr>
        <a:lstStyle/>
        <a:p>
          <a:pPr marL="0" lvl="0" indent="0" algn="l" defTabSz="844550">
            <a:lnSpc>
              <a:spcPct val="100000"/>
            </a:lnSpc>
            <a:spcBef>
              <a:spcPct val="0"/>
            </a:spcBef>
            <a:spcAft>
              <a:spcPct val="35000"/>
            </a:spcAft>
            <a:buNone/>
          </a:pPr>
          <a:r>
            <a:rPr lang="fr-FR" sz="1900" kern="1200" dirty="0"/>
            <a:t>Lecture 3 : </a:t>
          </a:r>
          <a:r>
            <a:rPr lang="fr-FR" sz="1900" kern="1200" dirty="0" err="1"/>
            <a:t>Relational</a:t>
          </a:r>
          <a:r>
            <a:rPr lang="fr-FR" sz="1900" kern="1200" dirty="0"/>
            <a:t> Business Model </a:t>
          </a:r>
          <a:endParaRPr lang="en-US" sz="1900" kern="1200" dirty="0"/>
        </a:p>
      </dsp:txBody>
      <dsp:txXfrm>
        <a:off x="995899" y="2159675"/>
        <a:ext cx="5176300" cy="862250"/>
      </dsp:txXfrm>
    </dsp:sp>
    <dsp:sp modelId="{E6EF17DD-E4C5-4AA3-A6E8-85B846C7636E}">
      <dsp:nvSpPr>
        <dsp:cNvPr id="0" name=""/>
        <dsp:cNvSpPr/>
      </dsp:nvSpPr>
      <dsp:spPr>
        <a:xfrm>
          <a:off x="0" y="3237488"/>
          <a:ext cx="6172199" cy="86225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1C9744-0F6D-41A1-A092-3C60A23FC7CD}">
      <dsp:nvSpPr>
        <dsp:cNvPr id="0" name=""/>
        <dsp:cNvSpPr/>
      </dsp:nvSpPr>
      <dsp:spPr>
        <a:xfrm>
          <a:off x="260830" y="3431495"/>
          <a:ext cx="474237" cy="4742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BF4274-60BA-4D2C-9358-8E34A4D054D4}">
      <dsp:nvSpPr>
        <dsp:cNvPr id="0" name=""/>
        <dsp:cNvSpPr/>
      </dsp:nvSpPr>
      <dsp:spPr>
        <a:xfrm>
          <a:off x="995899" y="3237488"/>
          <a:ext cx="5176300" cy="86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255" tIns="91255" rIns="91255" bIns="91255" numCol="1" spcCol="1270" anchor="ctr" anchorCtr="0">
          <a:noAutofit/>
        </a:bodyPr>
        <a:lstStyle/>
        <a:p>
          <a:pPr marL="0" lvl="0" indent="0" algn="l" defTabSz="844550">
            <a:lnSpc>
              <a:spcPct val="100000"/>
            </a:lnSpc>
            <a:spcBef>
              <a:spcPct val="0"/>
            </a:spcBef>
            <a:spcAft>
              <a:spcPct val="35000"/>
            </a:spcAft>
            <a:buNone/>
          </a:pPr>
          <a:r>
            <a:rPr lang="fr-FR" sz="1900" kern="1200" dirty="0"/>
            <a:t>Lecture 4 : </a:t>
          </a:r>
          <a:r>
            <a:rPr lang="fr-FR" sz="1900" kern="1200" dirty="0" err="1"/>
            <a:t>Reputational</a:t>
          </a:r>
          <a:r>
            <a:rPr lang="fr-FR" sz="1900" kern="1200" dirty="0"/>
            <a:t> Business Model </a:t>
          </a:r>
          <a:endParaRPr lang="en-US" sz="1900" kern="1200" dirty="0"/>
        </a:p>
      </dsp:txBody>
      <dsp:txXfrm>
        <a:off x="995899" y="3237488"/>
        <a:ext cx="5176300" cy="862250"/>
      </dsp:txXfrm>
    </dsp:sp>
    <dsp:sp modelId="{26FB4405-DE3D-4204-9266-06D5FE15CCC8}">
      <dsp:nvSpPr>
        <dsp:cNvPr id="0" name=""/>
        <dsp:cNvSpPr/>
      </dsp:nvSpPr>
      <dsp:spPr>
        <a:xfrm>
          <a:off x="0" y="4315302"/>
          <a:ext cx="6172199" cy="86225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7363ED-0E23-4A5A-B8B9-871658D50434}">
      <dsp:nvSpPr>
        <dsp:cNvPr id="0" name=""/>
        <dsp:cNvSpPr/>
      </dsp:nvSpPr>
      <dsp:spPr>
        <a:xfrm>
          <a:off x="260830" y="4509308"/>
          <a:ext cx="474237" cy="47423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67EEAB-3278-4550-A969-195441D598E4}">
      <dsp:nvSpPr>
        <dsp:cNvPr id="0" name=""/>
        <dsp:cNvSpPr/>
      </dsp:nvSpPr>
      <dsp:spPr>
        <a:xfrm>
          <a:off x="995899" y="4315302"/>
          <a:ext cx="5176300" cy="86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255" tIns="91255" rIns="91255" bIns="91255" numCol="1" spcCol="1270" anchor="ctr" anchorCtr="0">
          <a:noAutofit/>
        </a:bodyPr>
        <a:lstStyle/>
        <a:p>
          <a:pPr marL="0" lvl="0" indent="0" algn="l" defTabSz="844550">
            <a:lnSpc>
              <a:spcPct val="100000"/>
            </a:lnSpc>
            <a:spcBef>
              <a:spcPct val="0"/>
            </a:spcBef>
            <a:spcAft>
              <a:spcPct val="35000"/>
            </a:spcAft>
            <a:buNone/>
          </a:pPr>
          <a:r>
            <a:rPr lang="fr-FR" sz="1900" kern="1200"/>
            <a:t>Lecture 5 : Individual Exam </a:t>
          </a:r>
          <a:endParaRPr lang="en-US" sz="1900" kern="1200"/>
        </a:p>
      </dsp:txBody>
      <dsp:txXfrm>
        <a:off x="995899" y="4315302"/>
        <a:ext cx="5176300" cy="862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E77FD-08C2-4834-8687-793E59E22301}">
      <dsp:nvSpPr>
        <dsp:cNvPr id="0" name=""/>
        <dsp:cNvSpPr/>
      </dsp:nvSpPr>
      <dsp:spPr>
        <a:xfrm>
          <a:off x="0" y="338100"/>
          <a:ext cx="6172199" cy="50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CF9A90-17A1-4797-B093-929A05CCA866}">
      <dsp:nvSpPr>
        <dsp:cNvPr id="0" name=""/>
        <dsp:cNvSpPr/>
      </dsp:nvSpPr>
      <dsp:spPr>
        <a:xfrm>
          <a:off x="308610" y="42900"/>
          <a:ext cx="4320540" cy="5904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889000">
            <a:lnSpc>
              <a:spcPct val="90000"/>
            </a:lnSpc>
            <a:spcBef>
              <a:spcPct val="0"/>
            </a:spcBef>
            <a:spcAft>
              <a:spcPct val="35000"/>
            </a:spcAft>
            <a:buNone/>
          </a:pPr>
          <a:r>
            <a:rPr lang="fr-FR" sz="2000" kern="1200"/>
            <a:t>Goals ?</a:t>
          </a:r>
          <a:endParaRPr lang="en-US" sz="2000" kern="1200"/>
        </a:p>
      </dsp:txBody>
      <dsp:txXfrm>
        <a:off x="337431" y="71721"/>
        <a:ext cx="4262898" cy="532758"/>
      </dsp:txXfrm>
    </dsp:sp>
    <dsp:sp modelId="{06858EAA-BE14-420D-88A9-5952B35C37CE}">
      <dsp:nvSpPr>
        <dsp:cNvPr id="0" name=""/>
        <dsp:cNvSpPr/>
      </dsp:nvSpPr>
      <dsp:spPr>
        <a:xfrm>
          <a:off x="0" y="1245300"/>
          <a:ext cx="6172199" cy="50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568615-2495-47C7-8028-FAFBB527BC97}">
      <dsp:nvSpPr>
        <dsp:cNvPr id="0" name=""/>
        <dsp:cNvSpPr/>
      </dsp:nvSpPr>
      <dsp:spPr>
        <a:xfrm>
          <a:off x="308610" y="950100"/>
          <a:ext cx="4320540" cy="5904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889000">
            <a:lnSpc>
              <a:spcPct val="90000"/>
            </a:lnSpc>
            <a:spcBef>
              <a:spcPct val="0"/>
            </a:spcBef>
            <a:spcAft>
              <a:spcPct val="35000"/>
            </a:spcAft>
            <a:buNone/>
          </a:pPr>
          <a:r>
            <a:rPr lang="fr-FR" sz="2000" kern="1200"/>
            <a:t>Strategic vision ?</a:t>
          </a:r>
          <a:endParaRPr lang="en-US" sz="2000" kern="1200"/>
        </a:p>
      </dsp:txBody>
      <dsp:txXfrm>
        <a:off x="337431" y="978921"/>
        <a:ext cx="4262898" cy="532758"/>
      </dsp:txXfrm>
    </dsp:sp>
    <dsp:sp modelId="{DA5C5B66-18A8-4AD8-9E0C-96CBE301A136}">
      <dsp:nvSpPr>
        <dsp:cNvPr id="0" name=""/>
        <dsp:cNvSpPr/>
      </dsp:nvSpPr>
      <dsp:spPr>
        <a:xfrm>
          <a:off x="0" y="2152500"/>
          <a:ext cx="6172199" cy="50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9AAE2B-07AF-4249-96AF-058F79127DFC}">
      <dsp:nvSpPr>
        <dsp:cNvPr id="0" name=""/>
        <dsp:cNvSpPr/>
      </dsp:nvSpPr>
      <dsp:spPr>
        <a:xfrm>
          <a:off x="308610" y="1857300"/>
          <a:ext cx="4320540" cy="5904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889000">
            <a:lnSpc>
              <a:spcPct val="90000"/>
            </a:lnSpc>
            <a:spcBef>
              <a:spcPct val="0"/>
            </a:spcBef>
            <a:spcAft>
              <a:spcPct val="35000"/>
            </a:spcAft>
            <a:buNone/>
          </a:pPr>
          <a:r>
            <a:rPr lang="fr-FR" sz="2000" kern="1200"/>
            <a:t>Efficiency ?</a:t>
          </a:r>
          <a:endParaRPr lang="en-US" sz="2000" kern="1200"/>
        </a:p>
      </dsp:txBody>
      <dsp:txXfrm>
        <a:off x="337431" y="1886121"/>
        <a:ext cx="4262898" cy="532758"/>
      </dsp:txXfrm>
    </dsp:sp>
    <dsp:sp modelId="{4B37D3F5-A512-4FE9-86D1-DC3FCA1C3AFC}">
      <dsp:nvSpPr>
        <dsp:cNvPr id="0" name=""/>
        <dsp:cNvSpPr/>
      </dsp:nvSpPr>
      <dsp:spPr>
        <a:xfrm>
          <a:off x="0" y="3059700"/>
          <a:ext cx="6172199" cy="2079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9031" tIns="416560" rIns="479031" bIns="142240" numCol="1" spcCol="1270" anchor="t" anchorCtr="0">
          <a:noAutofit/>
        </a:bodyPr>
        <a:lstStyle/>
        <a:p>
          <a:pPr marL="228600" lvl="1" indent="-228600" algn="l" defTabSz="889000">
            <a:lnSpc>
              <a:spcPct val="90000"/>
            </a:lnSpc>
            <a:spcBef>
              <a:spcPct val="0"/>
            </a:spcBef>
            <a:spcAft>
              <a:spcPct val="15000"/>
            </a:spcAft>
            <a:buChar char="•"/>
          </a:pPr>
          <a:r>
            <a:rPr lang="fr-FR" sz="2000" kern="1200"/>
            <a:t>Resource or asset ?</a:t>
          </a:r>
          <a:endParaRPr lang="en-US" sz="2000" kern="1200"/>
        </a:p>
        <a:p>
          <a:pPr marL="228600" lvl="1" indent="-228600" algn="l" defTabSz="889000">
            <a:lnSpc>
              <a:spcPct val="90000"/>
            </a:lnSpc>
            <a:spcBef>
              <a:spcPct val="0"/>
            </a:spcBef>
            <a:spcAft>
              <a:spcPct val="15000"/>
            </a:spcAft>
            <a:buChar char="•"/>
          </a:pPr>
          <a:r>
            <a:rPr lang="fr-FR" sz="2000" kern="1200"/>
            <a:t>Mission ?</a:t>
          </a:r>
          <a:endParaRPr lang="en-US" sz="2000" kern="1200"/>
        </a:p>
        <a:p>
          <a:pPr marL="228600" lvl="1" indent="-228600" algn="l" defTabSz="889000">
            <a:lnSpc>
              <a:spcPct val="90000"/>
            </a:lnSpc>
            <a:spcBef>
              <a:spcPct val="0"/>
            </a:spcBef>
            <a:spcAft>
              <a:spcPct val="15000"/>
            </a:spcAft>
            <a:buChar char="•"/>
          </a:pPr>
          <a:r>
            <a:rPr lang="fr-FR" sz="2000" kern="1200" dirty="0"/>
            <a:t>FFT action for key stakeholders ?</a:t>
          </a:r>
          <a:endParaRPr lang="en-US" sz="2000" kern="1200" dirty="0"/>
        </a:p>
        <a:p>
          <a:pPr marL="228600" lvl="1" indent="-228600" algn="l" defTabSz="889000">
            <a:lnSpc>
              <a:spcPct val="90000"/>
            </a:lnSpc>
            <a:spcBef>
              <a:spcPct val="0"/>
            </a:spcBef>
            <a:spcAft>
              <a:spcPct val="15000"/>
            </a:spcAft>
            <a:buChar char="•"/>
          </a:pPr>
          <a:r>
            <a:rPr lang="fr-FR" sz="2000" kern="1200"/>
            <a:t>Clients and Suppliers ?</a:t>
          </a:r>
          <a:endParaRPr lang="en-US" sz="2000" kern="1200"/>
        </a:p>
        <a:p>
          <a:pPr marL="228600" lvl="1" indent="-228600" algn="l" defTabSz="889000">
            <a:lnSpc>
              <a:spcPct val="90000"/>
            </a:lnSpc>
            <a:spcBef>
              <a:spcPct val="0"/>
            </a:spcBef>
            <a:spcAft>
              <a:spcPct val="15000"/>
            </a:spcAft>
            <a:buChar char="•"/>
          </a:pPr>
          <a:r>
            <a:rPr lang="fr-FR" sz="2000" kern="1200"/>
            <a:t>Value proposition from FFT ?</a:t>
          </a:r>
          <a:endParaRPr lang="en-US" sz="2000" kern="1200"/>
        </a:p>
      </dsp:txBody>
      <dsp:txXfrm>
        <a:off x="0" y="3059700"/>
        <a:ext cx="6172199" cy="2079000"/>
      </dsp:txXfrm>
    </dsp:sp>
    <dsp:sp modelId="{6AF02E02-E8D9-4E5D-8DD4-454CE4126642}">
      <dsp:nvSpPr>
        <dsp:cNvPr id="0" name=""/>
        <dsp:cNvSpPr/>
      </dsp:nvSpPr>
      <dsp:spPr>
        <a:xfrm>
          <a:off x="308610" y="2764500"/>
          <a:ext cx="4320540" cy="5904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889000">
            <a:lnSpc>
              <a:spcPct val="90000"/>
            </a:lnSpc>
            <a:spcBef>
              <a:spcPct val="0"/>
            </a:spcBef>
            <a:spcAft>
              <a:spcPct val="35000"/>
            </a:spcAft>
            <a:buNone/>
          </a:pPr>
          <a:r>
            <a:rPr lang="fr-FR" sz="2000" kern="1200"/>
            <a:t>Actors ? </a:t>
          </a:r>
          <a:endParaRPr lang="en-US" sz="2000" kern="1200"/>
        </a:p>
      </dsp:txBody>
      <dsp:txXfrm>
        <a:off x="337431" y="2793321"/>
        <a:ext cx="4262898"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62BF7-6177-4032-9123-323D4DDF0A2C}">
      <dsp:nvSpPr>
        <dsp:cNvPr id="0" name=""/>
        <dsp:cNvSpPr/>
      </dsp:nvSpPr>
      <dsp:spPr>
        <a:xfrm>
          <a:off x="0" y="117870"/>
          <a:ext cx="6172199" cy="9476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Sports organizations [professional Events &amp; Clubs] = management “stake” ?</a:t>
          </a:r>
        </a:p>
      </dsp:txBody>
      <dsp:txXfrm>
        <a:off x="46263" y="164133"/>
        <a:ext cx="6079673" cy="855173"/>
      </dsp:txXfrm>
    </dsp:sp>
    <dsp:sp modelId="{1B458F63-BF68-40F8-AE6E-F95B688F7116}">
      <dsp:nvSpPr>
        <dsp:cNvPr id="0" name=""/>
        <dsp:cNvSpPr/>
      </dsp:nvSpPr>
      <dsp:spPr>
        <a:xfrm>
          <a:off x="0" y="1117410"/>
          <a:ext cx="6172199" cy="9476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Proposition of a new Strategic Management and Business Model for these organizations !</a:t>
          </a:r>
        </a:p>
      </dsp:txBody>
      <dsp:txXfrm>
        <a:off x="46263" y="1163673"/>
        <a:ext cx="6079673" cy="855173"/>
      </dsp:txXfrm>
    </dsp:sp>
    <dsp:sp modelId="{5833F0B3-DC33-4221-99EF-EB3789E8183D}">
      <dsp:nvSpPr>
        <dsp:cNvPr id="0" name=""/>
        <dsp:cNvSpPr/>
      </dsp:nvSpPr>
      <dsp:spPr>
        <a:xfrm>
          <a:off x="0" y="2116950"/>
          <a:ext cx="6172199" cy="9476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Understand &amp; manage key factors of success (or failure) : sponsoring, public relations, reputation, physical (stadium) &amp; local factors, managerial skills…</a:t>
          </a:r>
        </a:p>
      </dsp:txBody>
      <dsp:txXfrm>
        <a:off x="46263" y="2163213"/>
        <a:ext cx="6079673" cy="855173"/>
      </dsp:txXfrm>
    </dsp:sp>
    <dsp:sp modelId="{EC919979-27AD-44F8-A73E-99AA6E495075}">
      <dsp:nvSpPr>
        <dsp:cNvPr id="0" name=""/>
        <dsp:cNvSpPr/>
      </dsp:nvSpPr>
      <dsp:spPr>
        <a:xfrm>
          <a:off x="0" y="3116490"/>
          <a:ext cx="6172199" cy="9476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Develop your professional skills on : strategic analysis &amp; formulate Sport Organizations Business Plan (Development Plan) : </a:t>
          </a:r>
          <a:r>
            <a:rPr lang="en-US" sz="1800" b="1" kern="1200"/>
            <a:t>STRATEGIC PLANNER for sport organizations</a:t>
          </a:r>
          <a:endParaRPr lang="en-US" sz="1800" kern="1200"/>
        </a:p>
      </dsp:txBody>
      <dsp:txXfrm>
        <a:off x="46263" y="3162753"/>
        <a:ext cx="6079673" cy="855173"/>
      </dsp:txXfrm>
    </dsp:sp>
    <dsp:sp modelId="{DD9FB744-B139-4EA4-83FE-D5D0162233FD}">
      <dsp:nvSpPr>
        <dsp:cNvPr id="0" name=""/>
        <dsp:cNvSpPr/>
      </dsp:nvSpPr>
      <dsp:spPr>
        <a:xfrm>
          <a:off x="0" y="4116030"/>
          <a:ext cx="6172199" cy="9476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PROJECT TO STRATEGIC ACTIONS ! </a:t>
          </a:r>
          <a:endParaRPr lang="en-US" sz="1800" kern="1200"/>
        </a:p>
      </dsp:txBody>
      <dsp:txXfrm>
        <a:off x="46263" y="4162293"/>
        <a:ext cx="6079673" cy="8551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67B5F-9423-4792-BC21-D7FA230CBEBC}">
      <dsp:nvSpPr>
        <dsp:cNvPr id="0" name=""/>
        <dsp:cNvSpPr/>
      </dsp:nvSpPr>
      <dsp:spPr>
        <a:xfrm>
          <a:off x="0" y="686461"/>
          <a:ext cx="6172199" cy="7179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In sports context, “event” is everywhere :</a:t>
          </a:r>
          <a:endParaRPr lang="en-US" sz="1900" kern="1200"/>
        </a:p>
      </dsp:txBody>
      <dsp:txXfrm>
        <a:off x="35048" y="721509"/>
        <a:ext cx="6102103" cy="647863"/>
      </dsp:txXfrm>
    </dsp:sp>
    <dsp:sp modelId="{BF891353-C770-40E4-8629-253FCFFE69E8}">
      <dsp:nvSpPr>
        <dsp:cNvPr id="0" name=""/>
        <dsp:cNvSpPr/>
      </dsp:nvSpPr>
      <dsp:spPr>
        <a:xfrm>
          <a:off x="0" y="1459141"/>
          <a:ext cx="6172199" cy="7179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National Championships (every week ! : NBA, MLB, NFL, NHL, LNF, Top 14, Premier League…)</a:t>
          </a:r>
        </a:p>
      </dsp:txBody>
      <dsp:txXfrm>
        <a:off x="35048" y="1494189"/>
        <a:ext cx="6102103" cy="647863"/>
      </dsp:txXfrm>
    </dsp:sp>
    <dsp:sp modelId="{447BCBFD-0DDB-4E41-B1B9-869E0CE8F04C}">
      <dsp:nvSpPr>
        <dsp:cNvPr id="0" name=""/>
        <dsp:cNvSpPr/>
      </dsp:nvSpPr>
      <dsp:spPr>
        <a:xfrm>
          <a:off x="0" y="2231820"/>
          <a:ext cx="6172199" cy="7179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National and International Competitions (JO, World Cups…) </a:t>
          </a:r>
        </a:p>
      </dsp:txBody>
      <dsp:txXfrm>
        <a:off x="35048" y="2266868"/>
        <a:ext cx="6102103" cy="647863"/>
      </dsp:txXfrm>
    </dsp:sp>
    <dsp:sp modelId="{24FD75B3-EE7D-4D0E-8414-108D87F25484}">
      <dsp:nvSpPr>
        <dsp:cNvPr id="0" name=""/>
        <dsp:cNvSpPr/>
      </dsp:nvSpPr>
      <dsp:spPr>
        <a:xfrm>
          <a:off x="0" y="3004500"/>
          <a:ext cx="6172199" cy="7179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One shot events (every year) : Roland Garros, Tour de France, ATP, PGA, Superbowl, Formula 1… exhibitions… </a:t>
          </a:r>
        </a:p>
      </dsp:txBody>
      <dsp:txXfrm>
        <a:off x="35048" y="3039548"/>
        <a:ext cx="6102103" cy="647863"/>
      </dsp:txXfrm>
    </dsp:sp>
    <dsp:sp modelId="{5859B809-EC89-42ED-A6DA-7B0A2DCF9BE3}">
      <dsp:nvSpPr>
        <dsp:cNvPr id="0" name=""/>
        <dsp:cNvSpPr/>
      </dsp:nvSpPr>
      <dsp:spPr>
        <a:xfrm>
          <a:off x="0" y="3777179"/>
          <a:ext cx="6172199" cy="7179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t>
          </a:r>
        </a:p>
      </dsp:txBody>
      <dsp:txXfrm>
        <a:off x="35048" y="3812227"/>
        <a:ext cx="6102103" cy="6478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1A798-A8D8-4351-BCE9-EAECF9F8F614}">
      <dsp:nvSpPr>
        <dsp:cNvPr id="0" name=""/>
        <dsp:cNvSpPr/>
      </dsp:nvSpPr>
      <dsp:spPr>
        <a:xfrm>
          <a:off x="0" y="17925"/>
          <a:ext cx="6172199" cy="16672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Performance indicators (Pis) give us an evaluation process that can provide objective and meaningful performance feedback to aid future decision making.</a:t>
          </a:r>
        </a:p>
      </dsp:txBody>
      <dsp:txXfrm>
        <a:off x="81388" y="99313"/>
        <a:ext cx="6009423" cy="1504474"/>
      </dsp:txXfrm>
    </dsp:sp>
    <dsp:sp modelId="{8FCA32C1-960C-43F7-8FAF-0A638163055A}">
      <dsp:nvSpPr>
        <dsp:cNvPr id="0" name=""/>
        <dsp:cNvSpPr/>
      </dsp:nvSpPr>
      <dsp:spPr>
        <a:xfrm>
          <a:off x="0" y="1757175"/>
          <a:ext cx="6172199" cy="16672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The methods of evaluation are both quantitative and qualitative but all the final results depend upon one or more manager’ interpretation (judgement) </a:t>
          </a:r>
        </a:p>
      </dsp:txBody>
      <dsp:txXfrm>
        <a:off x="81388" y="1838563"/>
        <a:ext cx="6009423" cy="1504474"/>
      </dsp:txXfrm>
    </dsp:sp>
    <dsp:sp modelId="{82D9727C-443D-4812-BD49-4B8609FEE55B}">
      <dsp:nvSpPr>
        <dsp:cNvPr id="0" name=""/>
        <dsp:cNvSpPr/>
      </dsp:nvSpPr>
      <dsp:spPr>
        <a:xfrm>
          <a:off x="0" y="3496425"/>
          <a:ext cx="6172199" cy="16672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The key for sport organizations : your stakeholders analysis. </a:t>
          </a:r>
        </a:p>
      </dsp:txBody>
      <dsp:txXfrm>
        <a:off x="81388" y="3577813"/>
        <a:ext cx="6009423" cy="15044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83401-9520-40A6-B663-FA3A22B34838}">
      <dsp:nvSpPr>
        <dsp:cNvPr id="0" name=""/>
        <dsp:cNvSpPr/>
      </dsp:nvSpPr>
      <dsp:spPr>
        <a:xfrm>
          <a:off x="0" y="212798"/>
          <a:ext cx="6172199" cy="3878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You can evaluate returns for :</a:t>
          </a:r>
        </a:p>
      </dsp:txBody>
      <dsp:txXfrm>
        <a:off x="18934" y="231732"/>
        <a:ext cx="6134331" cy="349987"/>
      </dsp:txXfrm>
    </dsp:sp>
    <dsp:sp modelId="{CD74F23C-A07C-4773-A00A-73870A0E8128}">
      <dsp:nvSpPr>
        <dsp:cNvPr id="0" name=""/>
        <dsp:cNvSpPr/>
      </dsp:nvSpPr>
      <dsp:spPr>
        <a:xfrm>
          <a:off x="0" y="649613"/>
          <a:ext cx="6172199" cy="3878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Media  </a:t>
          </a:r>
        </a:p>
      </dsp:txBody>
      <dsp:txXfrm>
        <a:off x="18934" y="668547"/>
        <a:ext cx="6134331" cy="349987"/>
      </dsp:txXfrm>
    </dsp:sp>
    <dsp:sp modelId="{504E55CF-25A4-40A3-BB56-EF6D209C94EC}">
      <dsp:nvSpPr>
        <dsp:cNvPr id="0" name=""/>
        <dsp:cNvSpPr/>
      </dsp:nvSpPr>
      <dsp:spPr>
        <a:xfrm>
          <a:off x="0" y="1086428"/>
          <a:ext cx="6172199" cy="3878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Athletes</a:t>
          </a:r>
        </a:p>
      </dsp:txBody>
      <dsp:txXfrm>
        <a:off x="18934" y="1105362"/>
        <a:ext cx="6134331" cy="349987"/>
      </dsp:txXfrm>
    </dsp:sp>
    <dsp:sp modelId="{85D3A6B1-E6D7-454C-BE60-DEB45D37012E}">
      <dsp:nvSpPr>
        <dsp:cNvPr id="0" name=""/>
        <dsp:cNvSpPr/>
      </dsp:nvSpPr>
      <dsp:spPr>
        <a:xfrm>
          <a:off x="0" y="1523243"/>
          <a:ext cx="6172199" cy="3878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Sponsors </a:t>
          </a:r>
        </a:p>
      </dsp:txBody>
      <dsp:txXfrm>
        <a:off x="18934" y="1542177"/>
        <a:ext cx="6134331" cy="349987"/>
      </dsp:txXfrm>
    </dsp:sp>
    <dsp:sp modelId="{9210F1BB-3BD1-487C-8EC3-DB73992FD1BB}">
      <dsp:nvSpPr>
        <dsp:cNvPr id="0" name=""/>
        <dsp:cNvSpPr/>
      </dsp:nvSpPr>
      <dsp:spPr>
        <a:xfrm>
          <a:off x="0" y="1960058"/>
          <a:ext cx="6172199" cy="3878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Institutions </a:t>
          </a:r>
        </a:p>
      </dsp:txBody>
      <dsp:txXfrm>
        <a:off x="18934" y="1978992"/>
        <a:ext cx="6134331" cy="349987"/>
      </dsp:txXfrm>
    </dsp:sp>
    <dsp:sp modelId="{E63784F3-214B-4425-AD79-2AD0EA609B1C}">
      <dsp:nvSpPr>
        <dsp:cNvPr id="0" name=""/>
        <dsp:cNvSpPr/>
      </dsp:nvSpPr>
      <dsp:spPr>
        <a:xfrm>
          <a:off x="0" y="2396873"/>
          <a:ext cx="6172199" cy="3878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Spectators </a:t>
          </a:r>
        </a:p>
      </dsp:txBody>
      <dsp:txXfrm>
        <a:off x="18934" y="2415807"/>
        <a:ext cx="6134331" cy="349987"/>
      </dsp:txXfrm>
    </dsp:sp>
    <dsp:sp modelId="{1B2CBA55-0C9F-4531-B7CA-EDAF83624B1E}">
      <dsp:nvSpPr>
        <dsp:cNvPr id="0" name=""/>
        <dsp:cNvSpPr/>
      </dsp:nvSpPr>
      <dsp:spPr>
        <a:xfrm>
          <a:off x="0" y="2833688"/>
          <a:ext cx="6172199" cy="3878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Cities </a:t>
          </a:r>
        </a:p>
      </dsp:txBody>
      <dsp:txXfrm>
        <a:off x="18934" y="2852622"/>
        <a:ext cx="6134331" cy="349987"/>
      </dsp:txXfrm>
    </dsp:sp>
    <dsp:sp modelId="{7BCC7713-D391-41F6-931A-9B570522C45B}">
      <dsp:nvSpPr>
        <dsp:cNvPr id="0" name=""/>
        <dsp:cNvSpPr/>
      </dsp:nvSpPr>
      <dsp:spPr>
        <a:xfrm>
          <a:off x="0" y="3270503"/>
          <a:ext cx="6172199" cy="3878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Suppliers  </a:t>
          </a:r>
        </a:p>
      </dsp:txBody>
      <dsp:txXfrm>
        <a:off x="18934" y="3289437"/>
        <a:ext cx="6134331" cy="349987"/>
      </dsp:txXfrm>
    </dsp:sp>
    <dsp:sp modelId="{69EE7E9A-5083-40AE-97CA-00670EFC5B2A}">
      <dsp:nvSpPr>
        <dsp:cNvPr id="0" name=""/>
        <dsp:cNvSpPr/>
      </dsp:nvSpPr>
      <dsp:spPr>
        <a:xfrm>
          <a:off x="0" y="3707318"/>
          <a:ext cx="6172199" cy="3878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Owner </a:t>
          </a:r>
        </a:p>
      </dsp:txBody>
      <dsp:txXfrm>
        <a:off x="18934" y="3726252"/>
        <a:ext cx="6134331" cy="349987"/>
      </dsp:txXfrm>
    </dsp:sp>
    <dsp:sp modelId="{57B5F741-FAD1-4382-BA05-80038ED983BC}">
      <dsp:nvSpPr>
        <dsp:cNvPr id="0" name=""/>
        <dsp:cNvSpPr/>
      </dsp:nvSpPr>
      <dsp:spPr>
        <a:xfrm>
          <a:off x="0" y="4144133"/>
          <a:ext cx="6172199" cy="3878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 </a:t>
          </a:r>
        </a:p>
      </dsp:txBody>
      <dsp:txXfrm>
        <a:off x="18934" y="4163067"/>
        <a:ext cx="6134331" cy="349987"/>
      </dsp:txXfrm>
    </dsp:sp>
    <dsp:sp modelId="{75A5C0CD-1022-446C-B058-BF390078B375}">
      <dsp:nvSpPr>
        <dsp:cNvPr id="0" name=""/>
        <dsp:cNvSpPr/>
      </dsp:nvSpPr>
      <dsp:spPr>
        <a:xfrm>
          <a:off x="0" y="4580947"/>
          <a:ext cx="6172199" cy="3878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sym typeface="Wingdings" panose="05000000000000000000" pitchFamily="2" charset="2"/>
            </a:rPr>
            <a:t></a:t>
          </a:r>
          <a:r>
            <a:rPr lang="en-US" sz="1700" kern="1200"/>
            <a:t> Various PIs for different objectives and muliple stakeholders… </a:t>
          </a:r>
        </a:p>
      </dsp:txBody>
      <dsp:txXfrm>
        <a:off x="18934" y="4599881"/>
        <a:ext cx="6134331" cy="3499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87FD2-201F-416B-A0F7-2B1D454A2088}">
      <dsp:nvSpPr>
        <dsp:cNvPr id="0" name=""/>
        <dsp:cNvSpPr/>
      </dsp:nvSpPr>
      <dsp:spPr>
        <a:xfrm>
          <a:off x="0" y="7260"/>
          <a:ext cx="6172199" cy="25388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Local or community events</a:t>
          </a:r>
          <a:r>
            <a:rPr lang="en-US" sz="3100" kern="1200"/>
            <a:t> : Local consumers (Beach events, Corrida, Snowboard &amp; Surf contest,  ATP International Series Tournaments, National Events…)</a:t>
          </a:r>
        </a:p>
      </dsp:txBody>
      <dsp:txXfrm>
        <a:off x="123939" y="131199"/>
        <a:ext cx="5924321" cy="2291021"/>
      </dsp:txXfrm>
    </dsp:sp>
    <dsp:sp modelId="{AC44707D-AE45-4475-8EBF-22541F84450A}">
      <dsp:nvSpPr>
        <dsp:cNvPr id="0" name=""/>
        <dsp:cNvSpPr/>
      </dsp:nvSpPr>
      <dsp:spPr>
        <a:xfrm>
          <a:off x="0" y="2635440"/>
          <a:ext cx="6172199" cy="25388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Major events :</a:t>
          </a:r>
          <a:r>
            <a:rPr lang="en-US" sz="3100" kern="1200"/>
            <a:t> Media interest (coverage &amp; benefits) and capability of attracting significant visitor numbers (Formula 1, Master Series ATP, PGA…)</a:t>
          </a:r>
        </a:p>
      </dsp:txBody>
      <dsp:txXfrm>
        <a:off x="123939" y="2759379"/>
        <a:ext cx="5924321" cy="22910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3AD77-F8D8-4F1E-B4F2-F0B9D381E4A4}">
      <dsp:nvSpPr>
        <dsp:cNvPr id="0" name=""/>
        <dsp:cNvSpPr/>
      </dsp:nvSpPr>
      <dsp:spPr>
        <a:xfrm>
          <a:off x="0" y="58920"/>
          <a:ext cx="6172199" cy="2494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Hallmark events :</a:t>
          </a:r>
          <a:r>
            <a:rPr lang="en-US" sz="2600" kern="1200"/>
            <a:t> identified with the spirit or ethos of a town, city or region (synonymous with the name of the place) &amp; very traditional (Wimbledon is the best example, 24H du Man, Paris Dakar, Masters Evian…)</a:t>
          </a:r>
        </a:p>
      </dsp:txBody>
      <dsp:txXfrm>
        <a:off x="121769" y="180689"/>
        <a:ext cx="5928661" cy="2250902"/>
      </dsp:txXfrm>
    </dsp:sp>
    <dsp:sp modelId="{3BC1BFA7-8EFD-4620-9515-DBE8B74CD0A5}">
      <dsp:nvSpPr>
        <dsp:cNvPr id="0" name=""/>
        <dsp:cNvSpPr/>
      </dsp:nvSpPr>
      <dsp:spPr>
        <a:xfrm>
          <a:off x="0" y="2628240"/>
          <a:ext cx="6172199" cy="2494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Mega events :</a:t>
          </a:r>
          <a:r>
            <a:rPr lang="en-US" sz="2600" kern="1200"/>
            <a:t> so large that they affect whole economics and reverberate in the global media (Olympic Games, FIFA World Cup, IAAF World Championships, Superbowl, March Madness, NBA, MLB, NHL Finals…)   </a:t>
          </a:r>
        </a:p>
      </dsp:txBody>
      <dsp:txXfrm>
        <a:off x="121769" y="2750009"/>
        <a:ext cx="5928661" cy="22509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367F1-958D-4BF4-BF74-8DE003665EE9}">
      <dsp:nvSpPr>
        <dsp:cNvPr id="0" name=""/>
        <dsp:cNvSpPr/>
      </dsp:nvSpPr>
      <dsp:spPr>
        <a:xfrm>
          <a:off x="0" y="632"/>
          <a:ext cx="6172199" cy="148009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14D8A5-F033-4B3F-B969-CB30F910B56C}">
      <dsp:nvSpPr>
        <dsp:cNvPr id="0" name=""/>
        <dsp:cNvSpPr/>
      </dsp:nvSpPr>
      <dsp:spPr>
        <a:xfrm>
          <a:off x="447729" y="333654"/>
          <a:ext cx="814052" cy="8140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6D6252-5C2E-4E9F-8308-BEBDE079EC76}">
      <dsp:nvSpPr>
        <dsp:cNvPr id="0" name=""/>
        <dsp:cNvSpPr/>
      </dsp:nvSpPr>
      <dsp:spPr>
        <a:xfrm>
          <a:off x="1709510" y="632"/>
          <a:ext cx="4462689" cy="1480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643" tIns="156643" rIns="156643" bIns="156643" numCol="1" spcCol="1270" anchor="ctr" anchorCtr="0">
          <a:noAutofit/>
        </a:bodyPr>
        <a:lstStyle/>
        <a:p>
          <a:pPr marL="0" lvl="0" indent="0" algn="l" defTabSz="977900">
            <a:lnSpc>
              <a:spcPct val="90000"/>
            </a:lnSpc>
            <a:spcBef>
              <a:spcPct val="0"/>
            </a:spcBef>
            <a:spcAft>
              <a:spcPct val="35000"/>
            </a:spcAft>
            <a:buNone/>
          </a:pPr>
          <a:r>
            <a:rPr lang="en-US" sz="2200" kern="1200"/>
            <a:t>Now before studying strategic analytic tools :</a:t>
          </a:r>
        </a:p>
      </dsp:txBody>
      <dsp:txXfrm>
        <a:off x="1709510" y="632"/>
        <a:ext cx="4462689" cy="1480095"/>
      </dsp:txXfrm>
    </dsp:sp>
    <dsp:sp modelId="{8E865C66-EAAF-46C9-9D88-6E1F7C1D6A7B}">
      <dsp:nvSpPr>
        <dsp:cNvPr id="0" name=""/>
        <dsp:cNvSpPr/>
      </dsp:nvSpPr>
      <dsp:spPr>
        <a:xfrm>
          <a:off x="0" y="1850752"/>
          <a:ext cx="6172199" cy="148009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AF91F3-743A-49C0-89E6-F41E43EB64C5}">
      <dsp:nvSpPr>
        <dsp:cNvPr id="0" name=""/>
        <dsp:cNvSpPr/>
      </dsp:nvSpPr>
      <dsp:spPr>
        <a:xfrm>
          <a:off x="447729" y="2183774"/>
          <a:ext cx="814052" cy="8140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1163D8-B81E-4C8E-A65E-684CC5E0F398}">
      <dsp:nvSpPr>
        <dsp:cNvPr id="0" name=""/>
        <dsp:cNvSpPr/>
      </dsp:nvSpPr>
      <dsp:spPr>
        <a:xfrm>
          <a:off x="1709510" y="1850752"/>
          <a:ext cx="4462689" cy="1480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643" tIns="156643" rIns="156643" bIns="156643" numCol="1" spcCol="1270" anchor="ctr" anchorCtr="0">
          <a:noAutofit/>
        </a:bodyPr>
        <a:lstStyle/>
        <a:p>
          <a:pPr marL="0" lvl="0" indent="0" algn="l" defTabSz="977900">
            <a:lnSpc>
              <a:spcPct val="90000"/>
            </a:lnSpc>
            <a:spcBef>
              <a:spcPct val="0"/>
            </a:spcBef>
            <a:spcAft>
              <a:spcPct val="35000"/>
            </a:spcAft>
            <a:buNone/>
          </a:pPr>
          <a:r>
            <a:rPr lang="en-US" sz="2200" kern="1200"/>
            <a:t>What is Strategy ?</a:t>
          </a:r>
        </a:p>
      </dsp:txBody>
      <dsp:txXfrm>
        <a:off x="1709510" y="1850752"/>
        <a:ext cx="4462689" cy="1480095"/>
      </dsp:txXfrm>
    </dsp:sp>
    <dsp:sp modelId="{D088F173-1A0C-4389-91F6-D8D487DC246E}">
      <dsp:nvSpPr>
        <dsp:cNvPr id="0" name=""/>
        <dsp:cNvSpPr/>
      </dsp:nvSpPr>
      <dsp:spPr>
        <a:xfrm>
          <a:off x="0" y="3700872"/>
          <a:ext cx="6172199" cy="148009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55F736-D176-4986-82F6-572F659CBFCA}">
      <dsp:nvSpPr>
        <dsp:cNvPr id="0" name=""/>
        <dsp:cNvSpPr/>
      </dsp:nvSpPr>
      <dsp:spPr>
        <a:xfrm>
          <a:off x="447729" y="4033894"/>
          <a:ext cx="814052" cy="8140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07F283-94C1-4A0D-A143-B26A1A57E90A}">
      <dsp:nvSpPr>
        <dsp:cNvPr id="0" name=""/>
        <dsp:cNvSpPr/>
      </dsp:nvSpPr>
      <dsp:spPr>
        <a:xfrm>
          <a:off x="1709510" y="3700872"/>
          <a:ext cx="4462689" cy="1480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643" tIns="156643" rIns="156643" bIns="156643" numCol="1" spcCol="1270" anchor="ctr" anchorCtr="0">
          <a:noAutofit/>
        </a:bodyPr>
        <a:lstStyle/>
        <a:p>
          <a:pPr marL="0" lvl="0" indent="0" algn="l" defTabSz="977900">
            <a:lnSpc>
              <a:spcPct val="90000"/>
            </a:lnSpc>
            <a:spcBef>
              <a:spcPct val="0"/>
            </a:spcBef>
            <a:spcAft>
              <a:spcPct val="35000"/>
            </a:spcAft>
            <a:buNone/>
          </a:pPr>
          <a:r>
            <a:rPr lang="en-US" sz="2200" kern="1200"/>
            <a:t>What are the more “sensemaking” approaches to analyze a sports organizations and their stakeholders ? </a:t>
          </a:r>
        </a:p>
      </dsp:txBody>
      <dsp:txXfrm>
        <a:off x="1709510" y="3700872"/>
        <a:ext cx="4462689" cy="148009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F166DAF-1FD7-49A0-916A-AC65B1661C02}" type="datetime1">
              <a:rPr lang="fr-FR" smtClean="0"/>
              <a:t>01/06/2021</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ECB32D8-F2D2-4D01-80A9-88F3B128AE75}" type="slidenum">
              <a:rPr lang="fr-FR" smtClean="0"/>
              <a:t>‹N°›</a:t>
            </a:fld>
            <a:endParaRPr lang="fr-FR" dirty="0"/>
          </a:p>
        </p:txBody>
      </p:sp>
    </p:spTree>
    <p:extLst>
      <p:ext uri="{BB962C8B-B14F-4D97-AF65-F5344CB8AC3E}">
        <p14:creationId xmlns:p14="http://schemas.microsoft.com/office/powerpoint/2010/main" val="2190847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43EBA-850C-42A3-A69E-C2E98F19DE12}" type="datetime1">
              <a:rPr lang="fr-FR" smtClean="0"/>
              <a:pPr/>
              <a:t>01/06/2021</a:t>
            </a:fld>
            <a:endParaRPr lang="fr-FR" dirty="0"/>
          </a:p>
        </p:txBody>
      </p:sp>
      <p:sp>
        <p:nvSpPr>
          <p:cNvPr id="4" name="Espace réservé d’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5C1D8F7-2BDD-4C56-98AF-2E212EF349F3}" type="slidenum">
              <a:rPr lang="fr-FR" noProof="0" smtClean="0"/>
              <a:t>‹N°›</a:t>
            </a:fld>
            <a:endParaRPr lang="fr-FR" noProof="0" dirty="0"/>
          </a:p>
        </p:txBody>
      </p:sp>
    </p:spTree>
    <p:extLst>
      <p:ext uri="{BB962C8B-B14F-4D97-AF65-F5344CB8AC3E}">
        <p14:creationId xmlns:p14="http://schemas.microsoft.com/office/powerpoint/2010/main" val="2107619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05C1D8F7-2BDD-4C56-98AF-2E212EF349F3}" type="slidenum">
              <a:rPr lang="fr-FR" smtClean="0"/>
              <a:t>1</a:t>
            </a:fld>
            <a:endParaRPr lang="fr-FR" dirty="0"/>
          </a:p>
        </p:txBody>
      </p:sp>
    </p:spTree>
    <p:extLst>
      <p:ext uri="{BB962C8B-B14F-4D97-AF65-F5344CB8AC3E}">
        <p14:creationId xmlns:p14="http://schemas.microsoft.com/office/powerpoint/2010/main" val="6459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35E876A-2E3D-4368-BBFB-A3DA17196F91}" type="slidenum">
              <a:rPr lang="fr-FR" smtClean="0"/>
              <a:pPr>
                <a:defRPr/>
              </a:pPr>
              <a:t>34</a:t>
            </a:fld>
            <a:endParaRPr lang="fr-FR"/>
          </a:p>
        </p:txBody>
      </p:sp>
    </p:spTree>
    <p:extLst>
      <p:ext uri="{BB962C8B-B14F-4D97-AF65-F5344CB8AC3E}">
        <p14:creationId xmlns:p14="http://schemas.microsoft.com/office/powerpoint/2010/main" val="853386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35E876A-2E3D-4368-BBFB-A3DA17196F91}" type="slidenum">
              <a:rPr lang="fr-FR" smtClean="0"/>
              <a:pPr>
                <a:defRPr/>
              </a:pPr>
              <a:t>71</a:t>
            </a:fld>
            <a:endParaRPr lang="fr-FR"/>
          </a:p>
        </p:txBody>
      </p:sp>
    </p:spTree>
    <p:extLst>
      <p:ext uri="{BB962C8B-B14F-4D97-AF65-F5344CB8AC3E}">
        <p14:creationId xmlns:p14="http://schemas.microsoft.com/office/powerpoint/2010/main" val="1925832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638800" y="304801"/>
            <a:ext cx="5486400" cy="2514599"/>
          </a:xfrm>
        </p:spPr>
        <p:txBody>
          <a:bodyPr rtlCol="0" anchor="b">
            <a:normAutofit/>
          </a:bodyPr>
          <a:lstStyle>
            <a:lvl1pPr algn="l">
              <a:defRPr sz="5400"/>
            </a:lvl1pPr>
          </a:lstStyle>
          <a:p>
            <a:pPr rtl="0"/>
            <a:r>
              <a:rPr lang="fr-FR" noProof="0"/>
              <a:t>Modifiez le style du titre</a:t>
            </a:r>
            <a:endParaRPr lang="fr-FR" noProof="0" dirty="0"/>
          </a:p>
        </p:txBody>
      </p:sp>
      <p:sp>
        <p:nvSpPr>
          <p:cNvPr id="3" name="Sous-titre 2"/>
          <p:cNvSpPr>
            <a:spLocks noGrp="1"/>
          </p:cNvSpPr>
          <p:nvPr>
            <p:ph type="subTitle" idx="1"/>
          </p:nvPr>
        </p:nvSpPr>
        <p:spPr>
          <a:xfrm>
            <a:off x="5638800" y="2895600"/>
            <a:ext cx="5486400" cy="914400"/>
          </a:xfrm>
        </p:spPr>
        <p:txBody>
          <a:bodyPr rtlCol="0"/>
          <a:lstStyle>
            <a:lvl1pPr marL="0" indent="0" algn="l">
              <a:spcBef>
                <a:spcPts val="1200"/>
              </a:spcBef>
              <a:buNone/>
              <a:defRPr sz="2400">
                <a:solidFill>
                  <a:schemeClr val="bg2">
                    <a:lumMod val="25000"/>
                    <a:lumOff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endParaRPr lang="fr-FR" noProof="0" dirty="0"/>
          </a:p>
        </p:txBody>
      </p:sp>
    </p:spTree>
    <p:extLst>
      <p:ext uri="{BB962C8B-B14F-4D97-AF65-F5344CB8AC3E}">
        <p14:creationId xmlns:p14="http://schemas.microsoft.com/office/powerpoint/2010/main" val="82053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texte vertical 2"/>
          <p:cNvSpPr>
            <a:spLocks noGrp="1"/>
          </p:cNvSpPr>
          <p:nvPr>
            <p:ph type="body" orient="vert" idx="1"/>
          </p:nvPr>
        </p:nvSpPr>
        <p:spPr/>
        <p:txBody>
          <a:bodyPr vert="eaVert"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u pied de page 4"/>
          <p:cNvSpPr>
            <a:spLocks noGrp="1"/>
          </p:cNvSpPr>
          <p:nvPr>
            <p:ph type="ftr" sz="quarter" idx="11"/>
          </p:nvPr>
        </p:nvSpPr>
        <p:spPr/>
        <p:txBody>
          <a:bodyPr rtlCol="0"/>
          <a:lstStyle/>
          <a:p>
            <a:pPr rtl="0"/>
            <a:r>
              <a:rPr lang="fr-FR" noProof="0" dirty="0"/>
              <a:t>Ajouter un pied de page</a:t>
            </a:r>
          </a:p>
        </p:txBody>
      </p:sp>
      <p:sp>
        <p:nvSpPr>
          <p:cNvPr id="4" name="Espace réservé de la date 3"/>
          <p:cNvSpPr>
            <a:spLocks noGrp="1"/>
          </p:cNvSpPr>
          <p:nvPr>
            <p:ph type="dt" sz="half" idx="10"/>
          </p:nvPr>
        </p:nvSpPr>
        <p:spPr/>
        <p:txBody>
          <a:bodyPr rtlCol="0"/>
          <a:lstStyle/>
          <a:p>
            <a:pPr rtl="0"/>
            <a:fld id="{5FE44BC8-8C30-47A0-9C3D-6F595C44DBF1}" type="datetime1">
              <a:rPr lang="fr-FR" noProof="0" smtClean="0"/>
              <a:t>01/06/2021</a:t>
            </a:fld>
            <a:endParaRPr lang="fr-FR" noProof="0" dirty="0"/>
          </a:p>
        </p:txBody>
      </p:sp>
      <p:sp>
        <p:nvSpPr>
          <p:cNvPr id="6" name="Espace réservé du numéro de diapositive 5"/>
          <p:cNvSpPr>
            <a:spLocks noGrp="1"/>
          </p:cNvSpPr>
          <p:nvPr>
            <p:ph type="sldNum" sz="quarter" idx="12"/>
          </p:nvPr>
        </p:nvSpPr>
        <p:spPr/>
        <p:txBody>
          <a:bodyPr rtlCol="0"/>
          <a:lstStyle/>
          <a:p>
            <a:pPr rtl="0"/>
            <a:fld id="{F9043838-BFF5-400C-B067-3DF4A5F395D6}" type="slidenum">
              <a:rPr lang="fr-FR" noProof="0" smtClean="0"/>
              <a:t>‹N°›</a:t>
            </a:fld>
            <a:endParaRPr lang="fr-FR" noProof="0" dirty="0"/>
          </a:p>
        </p:txBody>
      </p:sp>
    </p:spTree>
    <p:extLst>
      <p:ext uri="{BB962C8B-B14F-4D97-AF65-F5344CB8AC3E}">
        <p14:creationId xmlns:p14="http://schemas.microsoft.com/office/powerpoint/2010/main" val="317451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96400" y="365125"/>
            <a:ext cx="1828800" cy="5654675"/>
          </a:xfrm>
        </p:spPr>
        <p:txBody>
          <a:bodyPr vert="eaVert" rtlCol="0"/>
          <a:lstStyle/>
          <a:p>
            <a:pPr rtl="0"/>
            <a:r>
              <a:rPr lang="fr-FR" noProof="0"/>
              <a:t>Modifiez le style du titre</a:t>
            </a:r>
            <a:endParaRPr lang="fr-FR" noProof="0" dirty="0"/>
          </a:p>
        </p:txBody>
      </p:sp>
      <p:sp>
        <p:nvSpPr>
          <p:cNvPr id="3" name="Espace réservé du texte vertical 2"/>
          <p:cNvSpPr>
            <a:spLocks noGrp="1"/>
          </p:cNvSpPr>
          <p:nvPr>
            <p:ph type="body" orient="vert" idx="1"/>
          </p:nvPr>
        </p:nvSpPr>
        <p:spPr>
          <a:xfrm>
            <a:off x="1066800" y="365125"/>
            <a:ext cx="8001000" cy="5654675"/>
          </a:xfrm>
        </p:spPr>
        <p:txBody>
          <a:bodyPr vert="eaVert"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u pied de page 4"/>
          <p:cNvSpPr>
            <a:spLocks noGrp="1"/>
          </p:cNvSpPr>
          <p:nvPr>
            <p:ph type="ftr" sz="quarter" idx="11"/>
          </p:nvPr>
        </p:nvSpPr>
        <p:spPr/>
        <p:txBody>
          <a:bodyPr rtlCol="0"/>
          <a:lstStyle/>
          <a:p>
            <a:pPr rtl="0"/>
            <a:r>
              <a:rPr lang="fr-FR" noProof="0" dirty="0"/>
              <a:t>Ajouter un pied de page</a:t>
            </a:r>
          </a:p>
        </p:txBody>
      </p:sp>
      <p:sp>
        <p:nvSpPr>
          <p:cNvPr id="4" name="Espace réservé de la date 3"/>
          <p:cNvSpPr>
            <a:spLocks noGrp="1"/>
          </p:cNvSpPr>
          <p:nvPr>
            <p:ph type="dt" sz="half" idx="10"/>
          </p:nvPr>
        </p:nvSpPr>
        <p:spPr/>
        <p:txBody>
          <a:bodyPr rtlCol="0"/>
          <a:lstStyle/>
          <a:p>
            <a:pPr rtl="0"/>
            <a:fld id="{41EDCC16-ABC4-454E-A7F5-BA436A235111}" type="datetime1">
              <a:rPr lang="fr-FR" noProof="0" smtClean="0"/>
              <a:t>01/06/2021</a:t>
            </a:fld>
            <a:endParaRPr lang="fr-FR" noProof="0" dirty="0"/>
          </a:p>
        </p:txBody>
      </p:sp>
      <p:sp>
        <p:nvSpPr>
          <p:cNvPr id="6" name="Espace réservé du numéro de diapositive 5"/>
          <p:cNvSpPr>
            <a:spLocks noGrp="1"/>
          </p:cNvSpPr>
          <p:nvPr>
            <p:ph type="sldNum" sz="quarter" idx="12"/>
          </p:nvPr>
        </p:nvSpPr>
        <p:spPr/>
        <p:txBody>
          <a:bodyPr rtlCol="0"/>
          <a:lstStyle/>
          <a:p>
            <a:pPr rtl="0"/>
            <a:fld id="{F9043838-BFF5-400C-B067-3DF4A5F395D6}" type="slidenum">
              <a:rPr lang="fr-FR" noProof="0" smtClean="0"/>
              <a:t>‹N°›</a:t>
            </a:fld>
            <a:endParaRPr lang="fr-FR" noProof="0" dirty="0"/>
          </a:p>
        </p:txBody>
      </p:sp>
    </p:spTree>
    <p:extLst>
      <p:ext uri="{BB962C8B-B14F-4D97-AF65-F5344CB8AC3E}">
        <p14:creationId xmlns:p14="http://schemas.microsoft.com/office/powerpoint/2010/main" val="44737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fr-FR"/>
              <a:t>Cliquer ici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Title 8"/>
          <p:cNvSpPr>
            <a:spLocks noGrp="1"/>
          </p:cNvSpPr>
          <p:nvPr>
            <p:ph type="title"/>
          </p:nvPr>
        </p:nvSpPr>
        <p:spPr>
          <a:xfrm>
            <a:off x="609600" y="359465"/>
            <a:ext cx="10972800" cy="1143000"/>
          </a:xfrm>
          <a:prstGeom prst="rect">
            <a:avLst/>
          </a:prstGeom>
        </p:spPr>
        <p:txBody>
          <a:bodyPr>
            <a:normAutofit/>
          </a:bodyPr>
          <a:lstStyle/>
          <a:p>
            <a:r>
              <a:rPr lang="fr-FR"/>
              <a:t>Cliquer ici pour modifier le style du titre du masque</a:t>
            </a:r>
          </a:p>
        </p:txBody>
      </p:sp>
      <p:sp>
        <p:nvSpPr>
          <p:cNvPr id="4" name="Rectangle 6"/>
          <p:cNvSpPr>
            <a:spLocks noGrp="1"/>
          </p:cNvSpPr>
          <p:nvPr>
            <p:ph type="dt" sz="half" idx="10"/>
          </p:nvPr>
        </p:nvSpPr>
        <p:spPr/>
        <p:txBody>
          <a:bodyPr/>
          <a:lstStyle>
            <a:lvl1pPr>
              <a:defRPr/>
            </a:lvl1pPr>
          </a:lstStyle>
          <a:p>
            <a:pPr>
              <a:defRPr/>
            </a:pPr>
            <a:fld id="{782897AB-8F0C-4F51-8420-0A4443F3EA62}" type="datetimeFigureOut">
              <a:rPr lang="fr-FR"/>
              <a:pPr>
                <a:defRPr/>
              </a:pPr>
              <a:t>01/06/2021</a:t>
            </a:fld>
            <a:endParaRPr/>
          </a:p>
        </p:txBody>
      </p:sp>
      <p:sp>
        <p:nvSpPr>
          <p:cNvPr id="5" name="Rectangle 20"/>
          <p:cNvSpPr>
            <a:spLocks noGrp="1"/>
          </p:cNvSpPr>
          <p:nvPr>
            <p:ph type="ftr" sz="quarter" idx="11"/>
          </p:nvPr>
        </p:nvSpPr>
        <p:spPr/>
        <p:txBody>
          <a:bodyPr/>
          <a:lstStyle>
            <a:lvl1pPr>
              <a:defRPr/>
            </a:lvl1pPr>
          </a:lstStyle>
          <a:p>
            <a:pPr>
              <a:defRPr/>
            </a:pPr>
            <a:endParaRPr/>
          </a:p>
        </p:txBody>
      </p:sp>
      <p:sp>
        <p:nvSpPr>
          <p:cNvPr id="6" name="Rectangle 21"/>
          <p:cNvSpPr>
            <a:spLocks noGrp="1"/>
          </p:cNvSpPr>
          <p:nvPr>
            <p:ph type="sldNum" sz="quarter" idx="12"/>
          </p:nvPr>
        </p:nvSpPr>
        <p:spPr/>
        <p:txBody>
          <a:bodyPr/>
          <a:lstStyle>
            <a:lvl1pPr>
              <a:defRPr/>
            </a:lvl1pPr>
          </a:lstStyle>
          <a:p>
            <a:pPr>
              <a:defRPr/>
            </a:pPr>
            <a:fld id="{BBB90235-FB0F-40A2-AF01-465330CE67F5}" type="slidenum">
              <a:rPr lang="fr-FR"/>
              <a:pPr>
                <a:defRPr/>
              </a:pPr>
              <a:t>‹N°›</a:t>
            </a:fld>
            <a:endParaRPr lang="fr-FR"/>
          </a:p>
        </p:txBody>
      </p:sp>
    </p:spTree>
    <p:extLst>
      <p:ext uri="{BB962C8B-B14F-4D97-AF65-F5344CB8AC3E}">
        <p14:creationId xmlns:p14="http://schemas.microsoft.com/office/powerpoint/2010/main" val="211873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idx="1"/>
          </p:nvPr>
        </p:nvSpPr>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u pied de page 4"/>
          <p:cNvSpPr>
            <a:spLocks noGrp="1"/>
          </p:cNvSpPr>
          <p:nvPr>
            <p:ph type="ftr" sz="quarter" idx="11"/>
          </p:nvPr>
        </p:nvSpPr>
        <p:spPr/>
        <p:txBody>
          <a:bodyPr rtlCol="0"/>
          <a:lstStyle/>
          <a:p>
            <a:pPr rtl="0"/>
            <a:r>
              <a:rPr lang="fr-FR" noProof="0" dirty="0"/>
              <a:t>Ajouter un pied de page</a:t>
            </a:r>
          </a:p>
        </p:txBody>
      </p:sp>
      <p:sp>
        <p:nvSpPr>
          <p:cNvPr id="4" name="Espace réservé de la date 3"/>
          <p:cNvSpPr>
            <a:spLocks noGrp="1"/>
          </p:cNvSpPr>
          <p:nvPr>
            <p:ph type="dt" sz="half" idx="10"/>
          </p:nvPr>
        </p:nvSpPr>
        <p:spPr/>
        <p:txBody>
          <a:bodyPr rtlCol="0"/>
          <a:lstStyle/>
          <a:p>
            <a:pPr rtl="0"/>
            <a:fld id="{33DEA163-D3B5-4581-9849-77D58C91657A}" type="datetime1">
              <a:rPr lang="fr-FR" noProof="0" smtClean="0"/>
              <a:t>01/06/2021</a:t>
            </a:fld>
            <a:endParaRPr lang="fr-FR" noProof="0" dirty="0"/>
          </a:p>
        </p:txBody>
      </p:sp>
      <p:sp>
        <p:nvSpPr>
          <p:cNvPr id="6" name="Espace réservé du numéro de diapositive 5"/>
          <p:cNvSpPr>
            <a:spLocks noGrp="1"/>
          </p:cNvSpPr>
          <p:nvPr>
            <p:ph type="sldNum" sz="quarter" idx="12"/>
          </p:nvPr>
        </p:nvSpPr>
        <p:spPr/>
        <p:txBody>
          <a:bodyPr rtlCol="0"/>
          <a:lstStyle/>
          <a:p>
            <a:pPr rtl="0"/>
            <a:fld id="{F9043838-BFF5-400C-B067-3DF4A5F395D6}" type="slidenum">
              <a:rPr lang="fr-FR" noProof="0" smtClean="0"/>
              <a:t>‹N°›</a:t>
            </a:fld>
            <a:endParaRPr lang="fr-FR" noProof="0" dirty="0"/>
          </a:p>
        </p:txBody>
      </p:sp>
    </p:spTree>
    <p:extLst>
      <p:ext uri="{BB962C8B-B14F-4D97-AF65-F5344CB8AC3E}">
        <p14:creationId xmlns:p14="http://schemas.microsoft.com/office/powerpoint/2010/main" val="327300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60450" y="1676401"/>
            <a:ext cx="10058400" cy="1752600"/>
          </a:xfrm>
        </p:spPr>
        <p:txBody>
          <a:bodyPr rtlCol="0" anchor="b">
            <a:normAutofit/>
          </a:bodyPr>
          <a:lstStyle>
            <a:lvl1pPr>
              <a:defRPr sz="4800"/>
            </a:lvl1pPr>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060450" y="3581400"/>
            <a:ext cx="10058400" cy="1143000"/>
          </a:xfrm>
        </p:spPr>
        <p:txBody>
          <a:bodyPr rtlCol="0"/>
          <a:lstStyle>
            <a:lvl1pPr marL="0" indent="0">
              <a:spcBef>
                <a:spcPts val="1200"/>
              </a:spcBef>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Cliquez pour modifier les styles du texte du masque</a:t>
            </a:r>
          </a:p>
        </p:txBody>
      </p:sp>
      <p:sp>
        <p:nvSpPr>
          <p:cNvPr id="5" name="Espace réservé du pied de page 4"/>
          <p:cNvSpPr>
            <a:spLocks noGrp="1"/>
          </p:cNvSpPr>
          <p:nvPr>
            <p:ph type="ftr" sz="quarter" idx="11"/>
          </p:nvPr>
        </p:nvSpPr>
        <p:spPr/>
        <p:txBody>
          <a:bodyPr rtlCol="0"/>
          <a:lstStyle/>
          <a:p>
            <a:pPr rtl="0"/>
            <a:r>
              <a:rPr lang="fr-FR" noProof="0" dirty="0"/>
              <a:t>Ajouter un pied de page</a:t>
            </a:r>
          </a:p>
        </p:txBody>
      </p:sp>
      <p:sp>
        <p:nvSpPr>
          <p:cNvPr id="4" name="Espace réservé de la date 3"/>
          <p:cNvSpPr>
            <a:spLocks noGrp="1"/>
          </p:cNvSpPr>
          <p:nvPr>
            <p:ph type="dt" sz="half" idx="10"/>
          </p:nvPr>
        </p:nvSpPr>
        <p:spPr/>
        <p:txBody>
          <a:bodyPr rtlCol="0"/>
          <a:lstStyle/>
          <a:p>
            <a:pPr rtl="0"/>
            <a:fld id="{04DC317B-F889-4156-9F41-585E9802B909}" type="datetime1">
              <a:rPr lang="fr-FR" noProof="0" smtClean="0"/>
              <a:t>01/06/2021</a:t>
            </a:fld>
            <a:endParaRPr lang="fr-FR" noProof="0" dirty="0"/>
          </a:p>
        </p:txBody>
      </p:sp>
      <p:sp>
        <p:nvSpPr>
          <p:cNvPr id="6" name="Espace réservé du numéro de diapositive 5"/>
          <p:cNvSpPr>
            <a:spLocks noGrp="1"/>
          </p:cNvSpPr>
          <p:nvPr>
            <p:ph type="sldNum" sz="quarter" idx="12"/>
          </p:nvPr>
        </p:nvSpPr>
        <p:spPr/>
        <p:txBody>
          <a:bodyPr rtlCol="0"/>
          <a:lstStyle/>
          <a:p>
            <a:pPr rtl="0"/>
            <a:fld id="{F9043838-BFF5-400C-B067-3DF4A5F395D6}" type="slidenum">
              <a:rPr lang="fr-FR" noProof="0" smtClean="0"/>
              <a:t>‹N°›</a:t>
            </a:fld>
            <a:endParaRPr lang="fr-FR" noProof="0" dirty="0"/>
          </a:p>
        </p:txBody>
      </p:sp>
    </p:spTree>
    <p:extLst>
      <p:ext uri="{BB962C8B-B14F-4D97-AF65-F5344CB8AC3E}">
        <p14:creationId xmlns:p14="http://schemas.microsoft.com/office/powerpoint/2010/main" val="41566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sz="half" idx="1"/>
          </p:nvPr>
        </p:nvSpPr>
        <p:spPr>
          <a:xfrm>
            <a:off x="1066800" y="1676401"/>
            <a:ext cx="4846320" cy="4343400"/>
          </a:xfrm>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contenu 3"/>
          <p:cNvSpPr>
            <a:spLocks noGrp="1"/>
          </p:cNvSpPr>
          <p:nvPr>
            <p:ph sz="half" idx="2"/>
          </p:nvPr>
        </p:nvSpPr>
        <p:spPr>
          <a:xfrm>
            <a:off x="6278880" y="1676401"/>
            <a:ext cx="4846320" cy="4343400"/>
          </a:xfrm>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6" name="Espace réservé du pied de page 5"/>
          <p:cNvSpPr>
            <a:spLocks noGrp="1"/>
          </p:cNvSpPr>
          <p:nvPr>
            <p:ph type="ftr" sz="quarter" idx="11"/>
          </p:nvPr>
        </p:nvSpPr>
        <p:spPr/>
        <p:txBody>
          <a:bodyPr rtlCol="0"/>
          <a:lstStyle/>
          <a:p>
            <a:pPr rtl="0"/>
            <a:r>
              <a:rPr lang="fr-FR" noProof="0" dirty="0"/>
              <a:t>Ajouter un pied de page</a:t>
            </a:r>
          </a:p>
        </p:txBody>
      </p:sp>
      <p:sp>
        <p:nvSpPr>
          <p:cNvPr id="5" name="Espace réservé de la date 4"/>
          <p:cNvSpPr>
            <a:spLocks noGrp="1"/>
          </p:cNvSpPr>
          <p:nvPr>
            <p:ph type="dt" sz="half" idx="10"/>
          </p:nvPr>
        </p:nvSpPr>
        <p:spPr/>
        <p:txBody>
          <a:bodyPr rtlCol="0"/>
          <a:lstStyle/>
          <a:p>
            <a:pPr rtl="0"/>
            <a:fld id="{AC9DA7A1-59FF-42C1-B1B3-89C10FE1A32E}" type="datetime1">
              <a:rPr lang="fr-FR" noProof="0" smtClean="0"/>
              <a:t>01/06/2021</a:t>
            </a:fld>
            <a:endParaRPr lang="fr-FR" noProof="0" dirty="0"/>
          </a:p>
        </p:txBody>
      </p:sp>
      <p:sp>
        <p:nvSpPr>
          <p:cNvPr id="7" name="Espace réservé du numéro de diapositive 6"/>
          <p:cNvSpPr>
            <a:spLocks noGrp="1"/>
          </p:cNvSpPr>
          <p:nvPr>
            <p:ph type="sldNum" sz="quarter" idx="12"/>
          </p:nvPr>
        </p:nvSpPr>
        <p:spPr/>
        <p:txBody>
          <a:bodyPr rtlCol="0"/>
          <a:lstStyle/>
          <a:p>
            <a:pPr rtl="0"/>
            <a:fld id="{F9043838-BFF5-400C-B067-3DF4A5F395D6}" type="slidenum">
              <a:rPr lang="fr-FR" noProof="0" smtClean="0"/>
              <a:t>‹N°›</a:t>
            </a:fld>
            <a:endParaRPr lang="fr-FR" noProof="0" dirty="0"/>
          </a:p>
        </p:txBody>
      </p:sp>
    </p:spTree>
    <p:extLst>
      <p:ext uri="{BB962C8B-B14F-4D97-AF65-F5344CB8AC3E}">
        <p14:creationId xmlns:p14="http://schemas.microsoft.com/office/powerpoint/2010/main" val="339025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066800" y="1681163"/>
            <a:ext cx="4846320" cy="823912"/>
          </a:xfrm>
        </p:spPr>
        <p:txBody>
          <a:bodyPr rtlCol="0" anchor="ctr"/>
          <a:lstStyle>
            <a:lvl1pPr marL="0" indent="0">
              <a:buNone/>
              <a:defRPr sz="2400" b="0">
                <a:solidFill>
                  <a:schemeClr val="bg2">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4" name="Espace réservé du contenu 3"/>
          <p:cNvSpPr>
            <a:spLocks noGrp="1"/>
          </p:cNvSpPr>
          <p:nvPr>
            <p:ph sz="half" idx="2"/>
          </p:nvPr>
        </p:nvSpPr>
        <p:spPr>
          <a:xfrm>
            <a:off x="1066800" y="2505075"/>
            <a:ext cx="4846320" cy="3514725"/>
          </a:xfrm>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u texte 4"/>
          <p:cNvSpPr>
            <a:spLocks noGrp="1"/>
          </p:cNvSpPr>
          <p:nvPr>
            <p:ph type="body" sz="quarter" idx="3"/>
          </p:nvPr>
        </p:nvSpPr>
        <p:spPr>
          <a:xfrm>
            <a:off x="6278880" y="1681163"/>
            <a:ext cx="4846320" cy="823912"/>
          </a:xfrm>
        </p:spPr>
        <p:txBody>
          <a:bodyPr rtlCol="0" anchor="ctr"/>
          <a:lstStyle>
            <a:lvl1pPr marL="0" indent="0">
              <a:buNone/>
              <a:defRPr sz="2400" b="0">
                <a:solidFill>
                  <a:schemeClr val="bg2">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6" name="Espace réservé du contenu 5"/>
          <p:cNvSpPr>
            <a:spLocks noGrp="1"/>
          </p:cNvSpPr>
          <p:nvPr>
            <p:ph sz="quarter" idx="4"/>
          </p:nvPr>
        </p:nvSpPr>
        <p:spPr>
          <a:xfrm>
            <a:off x="6278880" y="2505075"/>
            <a:ext cx="4846320" cy="3514725"/>
          </a:xfrm>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8" name="Espace réservé du pied de page 7"/>
          <p:cNvSpPr>
            <a:spLocks noGrp="1"/>
          </p:cNvSpPr>
          <p:nvPr>
            <p:ph type="ftr" sz="quarter" idx="11"/>
          </p:nvPr>
        </p:nvSpPr>
        <p:spPr/>
        <p:txBody>
          <a:bodyPr rtlCol="0"/>
          <a:lstStyle/>
          <a:p>
            <a:pPr rtl="0"/>
            <a:r>
              <a:rPr lang="fr-FR" noProof="0" dirty="0"/>
              <a:t>Ajouter un pied de page</a:t>
            </a:r>
          </a:p>
        </p:txBody>
      </p:sp>
      <p:sp>
        <p:nvSpPr>
          <p:cNvPr id="7" name="Espace réservé de la date 6"/>
          <p:cNvSpPr>
            <a:spLocks noGrp="1"/>
          </p:cNvSpPr>
          <p:nvPr>
            <p:ph type="dt" sz="half" idx="10"/>
          </p:nvPr>
        </p:nvSpPr>
        <p:spPr/>
        <p:txBody>
          <a:bodyPr rtlCol="0"/>
          <a:lstStyle/>
          <a:p>
            <a:pPr rtl="0"/>
            <a:fld id="{2530A04F-E001-41EA-BD6A-6B97D81F7AF9}" type="datetime1">
              <a:rPr lang="fr-FR" noProof="0" smtClean="0"/>
              <a:t>01/06/2021</a:t>
            </a:fld>
            <a:endParaRPr lang="fr-FR" noProof="0" dirty="0"/>
          </a:p>
        </p:txBody>
      </p:sp>
      <p:sp>
        <p:nvSpPr>
          <p:cNvPr id="9" name="Espace réservé du numéro de diapositive 8"/>
          <p:cNvSpPr>
            <a:spLocks noGrp="1"/>
          </p:cNvSpPr>
          <p:nvPr>
            <p:ph type="sldNum" sz="quarter" idx="12"/>
          </p:nvPr>
        </p:nvSpPr>
        <p:spPr/>
        <p:txBody>
          <a:bodyPr rtlCol="0"/>
          <a:lstStyle/>
          <a:p>
            <a:pPr rtl="0"/>
            <a:fld id="{F9043838-BFF5-400C-B067-3DF4A5F395D6}" type="slidenum">
              <a:rPr lang="fr-FR" noProof="0" smtClean="0"/>
              <a:t>‹N°›</a:t>
            </a:fld>
            <a:endParaRPr lang="fr-FR" noProof="0" dirty="0"/>
          </a:p>
        </p:txBody>
      </p:sp>
    </p:spTree>
    <p:extLst>
      <p:ext uri="{BB962C8B-B14F-4D97-AF65-F5344CB8AC3E}">
        <p14:creationId xmlns:p14="http://schemas.microsoft.com/office/powerpoint/2010/main" val="69242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4" name="Espace réservé du pied de page 3"/>
          <p:cNvSpPr>
            <a:spLocks noGrp="1"/>
          </p:cNvSpPr>
          <p:nvPr>
            <p:ph type="ftr" sz="quarter" idx="11"/>
          </p:nvPr>
        </p:nvSpPr>
        <p:spPr/>
        <p:txBody>
          <a:bodyPr rtlCol="0"/>
          <a:lstStyle/>
          <a:p>
            <a:pPr rtl="0"/>
            <a:r>
              <a:rPr lang="fr-FR" noProof="0" dirty="0"/>
              <a:t>Ajouter un pied de page</a:t>
            </a:r>
          </a:p>
        </p:txBody>
      </p:sp>
      <p:sp>
        <p:nvSpPr>
          <p:cNvPr id="3" name="Espace réservé de la date 2"/>
          <p:cNvSpPr>
            <a:spLocks noGrp="1"/>
          </p:cNvSpPr>
          <p:nvPr>
            <p:ph type="dt" sz="half" idx="10"/>
          </p:nvPr>
        </p:nvSpPr>
        <p:spPr/>
        <p:txBody>
          <a:bodyPr rtlCol="0"/>
          <a:lstStyle/>
          <a:p>
            <a:pPr rtl="0"/>
            <a:fld id="{9905C288-8C2C-4322-A2EE-047060414380}" type="datetime1">
              <a:rPr lang="fr-FR" noProof="0" smtClean="0"/>
              <a:t>01/06/2021</a:t>
            </a:fld>
            <a:endParaRPr lang="fr-FR" noProof="0" dirty="0"/>
          </a:p>
        </p:txBody>
      </p:sp>
      <p:sp>
        <p:nvSpPr>
          <p:cNvPr id="5" name="Espace réservé du numéro de diapositive 4"/>
          <p:cNvSpPr>
            <a:spLocks noGrp="1"/>
          </p:cNvSpPr>
          <p:nvPr>
            <p:ph type="sldNum" sz="quarter" idx="12"/>
          </p:nvPr>
        </p:nvSpPr>
        <p:spPr/>
        <p:txBody>
          <a:bodyPr rtlCol="0"/>
          <a:lstStyle/>
          <a:p>
            <a:pPr rtl="0"/>
            <a:fld id="{F9043838-BFF5-400C-B067-3DF4A5F395D6}" type="slidenum">
              <a:rPr lang="fr-FR" noProof="0" smtClean="0"/>
              <a:t>‹N°›</a:t>
            </a:fld>
            <a:endParaRPr lang="fr-FR" noProof="0" dirty="0"/>
          </a:p>
        </p:txBody>
      </p:sp>
    </p:spTree>
    <p:extLst>
      <p:ext uri="{BB962C8B-B14F-4D97-AF65-F5344CB8AC3E}">
        <p14:creationId xmlns:p14="http://schemas.microsoft.com/office/powerpoint/2010/main" val="381093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rtlCol="0"/>
          <a:lstStyle/>
          <a:p>
            <a:pPr rtl="0"/>
            <a:r>
              <a:rPr lang="fr-FR" noProof="0" dirty="0"/>
              <a:t>Ajouter un pied de page</a:t>
            </a:r>
          </a:p>
        </p:txBody>
      </p:sp>
      <p:sp>
        <p:nvSpPr>
          <p:cNvPr id="2" name="Espace réservé de la date 1"/>
          <p:cNvSpPr>
            <a:spLocks noGrp="1"/>
          </p:cNvSpPr>
          <p:nvPr>
            <p:ph type="dt" sz="half" idx="10"/>
          </p:nvPr>
        </p:nvSpPr>
        <p:spPr/>
        <p:txBody>
          <a:bodyPr rtlCol="0"/>
          <a:lstStyle/>
          <a:p>
            <a:pPr rtl="0"/>
            <a:fld id="{90E0DD5E-4909-46F3-81FF-2C4D7CA0DD8B}" type="datetime1">
              <a:rPr lang="fr-FR" noProof="0" smtClean="0"/>
              <a:t>01/06/2021</a:t>
            </a:fld>
            <a:endParaRPr lang="fr-FR" noProof="0" dirty="0"/>
          </a:p>
        </p:txBody>
      </p:sp>
      <p:sp>
        <p:nvSpPr>
          <p:cNvPr id="4" name="Espace réservé du numéro de diapositive 3"/>
          <p:cNvSpPr>
            <a:spLocks noGrp="1"/>
          </p:cNvSpPr>
          <p:nvPr>
            <p:ph type="sldNum" sz="quarter" idx="12"/>
          </p:nvPr>
        </p:nvSpPr>
        <p:spPr/>
        <p:txBody>
          <a:bodyPr rtlCol="0"/>
          <a:lstStyle/>
          <a:p>
            <a:pPr rtl="0"/>
            <a:fld id="{F9043838-BFF5-400C-B067-3DF4A5F395D6}" type="slidenum">
              <a:rPr lang="fr-FR" noProof="0" smtClean="0"/>
              <a:t>‹N°›</a:t>
            </a:fld>
            <a:endParaRPr lang="fr-FR" noProof="0" dirty="0"/>
          </a:p>
        </p:txBody>
      </p:sp>
    </p:spTree>
    <p:extLst>
      <p:ext uri="{BB962C8B-B14F-4D97-AF65-F5344CB8AC3E}">
        <p14:creationId xmlns:p14="http://schemas.microsoft.com/office/powerpoint/2010/main" val="235120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p:cNvSpPr/>
          <p:nvPr/>
        </p:nvSpPr>
        <p:spPr>
          <a:xfrm>
            <a:off x="0" y="0"/>
            <a:ext cx="74676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2" name="Titre 1"/>
          <p:cNvSpPr>
            <a:spLocks noGrp="1"/>
          </p:cNvSpPr>
          <p:nvPr>
            <p:ph type="title"/>
          </p:nvPr>
        </p:nvSpPr>
        <p:spPr>
          <a:xfrm>
            <a:off x="7924800" y="838200"/>
            <a:ext cx="3657600" cy="2133600"/>
          </a:xfrm>
        </p:spPr>
        <p:txBody>
          <a:bodyPr rtlCol="0" anchor="b">
            <a:normAutofit/>
          </a:bodyPr>
          <a:lstStyle>
            <a:lvl1pPr>
              <a:defRPr sz="3600"/>
            </a:lvl1pPr>
          </a:lstStyle>
          <a:p>
            <a:pPr rtl="0"/>
            <a:r>
              <a:rPr lang="fr-FR" noProof="0"/>
              <a:t>Modifiez le style du titre</a:t>
            </a:r>
            <a:endParaRPr lang="fr-FR" noProof="0" dirty="0"/>
          </a:p>
        </p:txBody>
      </p:sp>
      <p:sp>
        <p:nvSpPr>
          <p:cNvPr id="3" name="Espace réservé du contenu 2"/>
          <p:cNvSpPr>
            <a:spLocks noGrp="1"/>
          </p:cNvSpPr>
          <p:nvPr>
            <p:ph idx="1"/>
          </p:nvPr>
        </p:nvSpPr>
        <p:spPr>
          <a:xfrm>
            <a:off x="609600" y="838200"/>
            <a:ext cx="6172200" cy="5181601"/>
          </a:xfrm>
        </p:spPr>
        <p:txBody>
          <a:bodyPr rtlCol="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texte 3"/>
          <p:cNvSpPr>
            <a:spLocks noGrp="1"/>
          </p:cNvSpPr>
          <p:nvPr>
            <p:ph type="body" sz="half" idx="2"/>
          </p:nvPr>
        </p:nvSpPr>
        <p:spPr>
          <a:xfrm>
            <a:off x="7924802" y="3124200"/>
            <a:ext cx="3657600" cy="2895600"/>
          </a:xfrm>
        </p:spPr>
        <p:txBody>
          <a:bodyPr rtlCol="0">
            <a:normAutofit/>
          </a:bodyPr>
          <a:lstStyle>
            <a:lvl1pPr marL="0" indent="0">
              <a:spcBef>
                <a:spcPts val="1200"/>
              </a:spcBef>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Cliquez pour modifier les styles du texte du masque</a:t>
            </a:r>
          </a:p>
        </p:txBody>
      </p:sp>
    </p:spTree>
    <p:extLst>
      <p:ext uri="{BB962C8B-B14F-4D97-AF65-F5344CB8AC3E}">
        <p14:creationId xmlns:p14="http://schemas.microsoft.com/office/powerpoint/2010/main" val="397959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924800" y="838200"/>
            <a:ext cx="3657600" cy="2133600"/>
          </a:xfrm>
        </p:spPr>
        <p:txBody>
          <a:bodyPr rtlCol="0" anchor="b">
            <a:normAutofit/>
          </a:bodyPr>
          <a:lstStyle>
            <a:lvl1pPr>
              <a:defRPr sz="3600"/>
            </a:lvl1pPr>
          </a:lstStyle>
          <a:p>
            <a:pPr rtl="0"/>
            <a:r>
              <a:rPr lang="fr-FR" noProof="0"/>
              <a:t>Modifiez le style du titre</a:t>
            </a:r>
            <a:endParaRPr lang="fr-FR" noProof="0" dirty="0"/>
          </a:p>
        </p:txBody>
      </p:sp>
      <p:sp>
        <p:nvSpPr>
          <p:cNvPr id="3" name="Espace réservé d’image 2" descr="Espace réservé vide pour ajouter une image. Cliquez sur l’espace réservé et sélectionnez l’image à ajouter"/>
          <p:cNvSpPr>
            <a:spLocks noGrp="1"/>
          </p:cNvSpPr>
          <p:nvPr>
            <p:ph type="pic" idx="1"/>
          </p:nvPr>
        </p:nvSpPr>
        <p:spPr>
          <a:xfrm>
            <a:off x="0" y="0"/>
            <a:ext cx="7239000" cy="6858000"/>
          </a:xfrm>
          <a:solidFill>
            <a:schemeClr val="bg1"/>
          </a:solidFill>
        </p:spPr>
        <p:txBody>
          <a:bodyPr tIns="36576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endParaRPr lang="fr-FR" noProof="0" dirty="0"/>
          </a:p>
        </p:txBody>
      </p:sp>
      <p:sp>
        <p:nvSpPr>
          <p:cNvPr id="4" name="Espace réservé du texte 3"/>
          <p:cNvSpPr>
            <a:spLocks noGrp="1"/>
          </p:cNvSpPr>
          <p:nvPr>
            <p:ph type="body" sz="half" idx="2"/>
          </p:nvPr>
        </p:nvSpPr>
        <p:spPr>
          <a:xfrm>
            <a:off x="7924801" y="3124200"/>
            <a:ext cx="3657600" cy="2895600"/>
          </a:xfrm>
        </p:spPr>
        <p:txBody>
          <a:bodyPr rtlCol="0">
            <a:normAutofit/>
          </a:bodyPr>
          <a:lstStyle>
            <a:lvl1pPr marL="0" indent="0">
              <a:spcBef>
                <a:spcPts val="1200"/>
              </a:spcBef>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Cliquez pour modifier les styles du texte du masque</a:t>
            </a:r>
          </a:p>
        </p:txBody>
      </p:sp>
      <p:sp>
        <p:nvSpPr>
          <p:cNvPr id="8" name="Rectangle 7"/>
          <p:cNvSpPr/>
          <p:nvPr/>
        </p:nvSpPr>
        <p:spPr>
          <a:xfrm>
            <a:off x="7239000" y="0"/>
            <a:ext cx="2286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Tree>
    <p:extLst>
      <p:ext uri="{BB962C8B-B14F-4D97-AF65-F5344CB8AC3E}">
        <p14:creationId xmlns:p14="http://schemas.microsoft.com/office/powerpoint/2010/main" val="194411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066800" y="304800"/>
            <a:ext cx="10058400" cy="1143000"/>
          </a:xfrm>
          <a:prstGeom prst="rect">
            <a:avLst/>
          </a:prstGeom>
        </p:spPr>
        <p:txBody>
          <a:bodyPr vert="horz" lIns="91440" tIns="45720" rIns="91440" bIns="45720" rtlCol="0" anchor="b">
            <a:normAutofit/>
          </a:bodyPr>
          <a:lstStyle/>
          <a:p>
            <a:pPr rtl="0"/>
            <a:r>
              <a:rPr lang="fr-FR" noProof="0" dirty="0"/>
              <a:t>Modifiez le style du titre</a:t>
            </a:r>
          </a:p>
        </p:txBody>
      </p:sp>
      <p:sp>
        <p:nvSpPr>
          <p:cNvPr id="3" name="Espace réservé du texte 2"/>
          <p:cNvSpPr>
            <a:spLocks noGrp="1"/>
          </p:cNvSpPr>
          <p:nvPr>
            <p:ph type="body" idx="1"/>
          </p:nvPr>
        </p:nvSpPr>
        <p:spPr>
          <a:xfrm>
            <a:off x="1066800" y="1676400"/>
            <a:ext cx="10058400" cy="4343400"/>
          </a:xfrm>
          <a:prstGeom prst="rect">
            <a:avLst/>
          </a:prstGeom>
        </p:spPr>
        <p:txBody>
          <a:bodyPr vert="horz" lIns="91440" tIns="45720" rIns="91440" bIns="45720" rtlCol="0">
            <a:normAutofit/>
          </a:body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5" name="Espace réservé du pied de page 4"/>
          <p:cNvSpPr>
            <a:spLocks noGrp="1"/>
          </p:cNvSpPr>
          <p:nvPr>
            <p:ph type="ftr" sz="quarter" idx="3"/>
          </p:nvPr>
        </p:nvSpPr>
        <p:spPr>
          <a:xfrm>
            <a:off x="1070918" y="6392562"/>
            <a:ext cx="7082481" cy="180976"/>
          </a:xfrm>
          <a:prstGeom prst="rect">
            <a:avLst/>
          </a:prstGeom>
        </p:spPr>
        <p:txBody>
          <a:bodyPr vert="horz" lIns="91440" tIns="45720" rIns="91440" bIns="45720" rtlCol="0" anchor="ctr"/>
          <a:lstStyle>
            <a:lvl1pPr algn="l">
              <a:defRPr sz="1100">
                <a:solidFill>
                  <a:schemeClr val="tx1">
                    <a:tint val="75000"/>
                  </a:schemeClr>
                </a:solidFill>
              </a:defRPr>
            </a:lvl1pPr>
          </a:lstStyle>
          <a:p>
            <a:pPr rtl="0"/>
            <a:r>
              <a:rPr lang="fr-FR" noProof="0" dirty="0"/>
              <a:t>Ajouter un pied de page</a:t>
            </a:r>
          </a:p>
        </p:txBody>
      </p:sp>
      <p:sp>
        <p:nvSpPr>
          <p:cNvPr id="4" name="Espace réservé de la date 3"/>
          <p:cNvSpPr>
            <a:spLocks noGrp="1"/>
          </p:cNvSpPr>
          <p:nvPr>
            <p:ph type="dt" sz="half" idx="2"/>
          </p:nvPr>
        </p:nvSpPr>
        <p:spPr>
          <a:xfrm>
            <a:off x="8534400" y="6392562"/>
            <a:ext cx="1295400" cy="180976"/>
          </a:xfrm>
          <a:prstGeom prst="rect">
            <a:avLst/>
          </a:prstGeom>
        </p:spPr>
        <p:txBody>
          <a:bodyPr vert="horz" lIns="91440" tIns="45720" rIns="91440" bIns="45720" rtlCol="0" anchor="ctr"/>
          <a:lstStyle>
            <a:lvl1pPr algn="r">
              <a:defRPr sz="1100">
                <a:solidFill>
                  <a:schemeClr val="tx1">
                    <a:tint val="75000"/>
                  </a:schemeClr>
                </a:solidFill>
              </a:defRPr>
            </a:lvl1pPr>
          </a:lstStyle>
          <a:p>
            <a:pPr rtl="0"/>
            <a:fld id="{0AC7BACE-A426-4839-AC27-C7B080690890}" type="datetime1">
              <a:rPr lang="fr-FR" noProof="0" smtClean="0"/>
              <a:t>01/06/2021</a:t>
            </a:fld>
            <a:endParaRPr lang="fr-FR" noProof="0" dirty="0"/>
          </a:p>
        </p:txBody>
      </p:sp>
      <p:sp>
        <p:nvSpPr>
          <p:cNvPr id="6" name="Espace réservé du numéro de diapositive 5"/>
          <p:cNvSpPr>
            <a:spLocks noGrp="1"/>
          </p:cNvSpPr>
          <p:nvPr>
            <p:ph type="sldNum" sz="quarter" idx="4"/>
          </p:nvPr>
        </p:nvSpPr>
        <p:spPr>
          <a:xfrm>
            <a:off x="10058400" y="6392562"/>
            <a:ext cx="1066800" cy="180976"/>
          </a:xfrm>
          <a:prstGeom prst="rect">
            <a:avLst/>
          </a:prstGeom>
        </p:spPr>
        <p:txBody>
          <a:bodyPr vert="horz" lIns="91440" tIns="45720" rIns="91440" bIns="45720" rtlCol="0" anchor="ctr"/>
          <a:lstStyle>
            <a:lvl1pPr algn="r">
              <a:defRPr sz="1100">
                <a:solidFill>
                  <a:schemeClr val="tx1">
                    <a:tint val="75000"/>
                  </a:schemeClr>
                </a:solidFill>
              </a:defRPr>
            </a:lvl1pPr>
          </a:lstStyle>
          <a:p>
            <a:pPr rtl="0"/>
            <a:fld id="{F9043838-BFF5-400C-B067-3DF4A5F395D6}" type="slidenum">
              <a:rPr lang="fr-FR" noProof="0" smtClean="0"/>
              <a:pPr rtl="0"/>
              <a:t>‹N°›</a:t>
            </a:fld>
            <a:endParaRPr lang="fr-FR" noProof="0" dirty="0"/>
          </a:p>
        </p:txBody>
      </p:sp>
    </p:spTree>
    <p:extLst>
      <p:ext uri="{BB962C8B-B14F-4D97-AF65-F5344CB8AC3E}">
        <p14:creationId xmlns:p14="http://schemas.microsoft.com/office/powerpoint/2010/main" val="256920951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video" Target="https://www.youtube.com/embed/BKBBbWB9FrU?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12.xml"/><Relationship Id="rId4" Type="http://schemas.openxmlformats.org/officeDocument/2006/relationships/image" Target="../media/image65.jp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12.xml"/><Relationship Id="rId1" Type="http://schemas.openxmlformats.org/officeDocument/2006/relationships/video" Target="https://www.youtube.com/embed/IE_FK298Icg?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g"/><Relationship Id="rId1" Type="http://schemas.openxmlformats.org/officeDocument/2006/relationships/slideLayout" Target="../slideLayouts/slideLayout12.xml"/><Relationship Id="rId6" Type="http://schemas.openxmlformats.org/officeDocument/2006/relationships/image" Target="../media/image83.jpg"/><Relationship Id="rId5" Type="http://schemas.openxmlformats.org/officeDocument/2006/relationships/image" Target="../media/image82.jpeg"/><Relationship Id="rId4" Type="http://schemas.openxmlformats.org/officeDocument/2006/relationships/image" Target="../media/image81.jpg"/><Relationship Id="rId9" Type="http://schemas.openxmlformats.org/officeDocument/2006/relationships/image" Target="../media/image86.jpg"/></Relationships>
</file>

<file path=ppt/slides/_rels/slide3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image" Target="../media/image7.jpeg"/><Relationship Id="rId21" Type="http://schemas.openxmlformats.org/officeDocument/2006/relationships/image" Target="../media/image24.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jpeg"/><Relationship Id="rId2" Type="http://schemas.openxmlformats.org/officeDocument/2006/relationships/image" Target="../media/image6.jpeg"/><Relationship Id="rId16" Type="http://schemas.openxmlformats.org/officeDocument/2006/relationships/image" Target="../media/image20.jpeg"/><Relationship Id="rId20" Type="http://schemas.openxmlformats.org/officeDocument/2006/relationships/hyperlink" Target="https://www.google.fr/url?sa=i&amp;rct=j&amp;q=&amp;esrc=s&amp;source=images&amp;cd=&amp;ved=2ahUKEwjy5pmHiNDkAhWR5OAKHV0jCOQQjRx6BAgBEAQ&amp;url=https%3A%2F%2Fwww.facebook.com%2FDavisCupTennis%2F&amp;psig=AOvVaw3tzKIM4CIPwcUPCI7KAtE6&amp;ust=1568541889896670" TargetMode="Externa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5" Type="http://schemas.openxmlformats.org/officeDocument/2006/relationships/image" Target="../media/image19.jpeg"/><Relationship Id="rId10" Type="http://schemas.openxmlformats.org/officeDocument/2006/relationships/image" Target="../media/image14.jpeg"/><Relationship Id="rId19" Type="http://schemas.openxmlformats.org/officeDocument/2006/relationships/image" Target="../media/image23.jp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jpg"/></Relationships>
</file>

<file path=ppt/slides/_rels/slide5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xml"/><Relationship Id="rId4" Type="http://schemas.openxmlformats.org/officeDocument/2006/relationships/image" Target="../media/image107.jpg"/></Relationships>
</file>

<file path=ppt/slides/_rels/slide5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jpg"/><Relationship Id="rId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jpg"/><Relationship Id="rId4" Type="http://schemas.openxmlformats.org/officeDocument/2006/relationships/image" Target="../media/image109.jpg"/></Relationships>
</file>

<file path=ppt/slides/_rels/slide59.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video" Target="https://www.youtube.com/embed/zGEiSz28lEY?feature=oembed"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png"/><Relationship Id="rId7" Type="http://schemas.openxmlformats.org/officeDocument/2006/relationships/diagramColors" Target="../diagrams/colors1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134.jpg"/></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ideo" Target="https://www.youtube.com/embed/10Hre8f_Qug?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196393"/>
            <a:ext cx="5486400" cy="496232"/>
          </a:xfrm>
        </p:spPr>
        <p:txBody>
          <a:bodyPr rtlCol="0">
            <a:normAutofit/>
          </a:bodyPr>
          <a:lstStyle/>
          <a:p>
            <a:pPr algn="ctr" rtl="0"/>
            <a:r>
              <a:rPr lang="fr-FR" b="1" i="1" dirty="0"/>
              <a:t>Lecture 1</a:t>
            </a:r>
          </a:p>
          <a:p>
            <a:pPr rtl="0"/>
            <a:endParaRPr lang="fr-FR" dirty="0"/>
          </a:p>
        </p:txBody>
      </p:sp>
      <p:sp>
        <p:nvSpPr>
          <p:cNvPr id="4" name="Rectangle 3">
            <a:extLst>
              <a:ext uri="{FF2B5EF4-FFF2-40B4-BE49-F238E27FC236}">
                <a16:creationId xmlns:a16="http://schemas.microsoft.com/office/drawing/2014/main" id="{85DBB3DB-C778-42B6-8A50-7D8A63C146B9}"/>
              </a:ext>
            </a:extLst>
          </p:cNvPr>
          <p:cNvSpPr/>
          <p:nvPr/>
        </p:nvSpPr>
        <p:spPr>
          <a:xfrm>
            <a:off x="5159896" y="5733256"/>
            <a:ext cx="6624736" cy="954107"/>
          </a:xfrm>
          <a:prstGeom prst="rect">
            <a:avLst/>
          </a:prstGeom>
        </p:spPr>
        <p:txBody>
          <a:bodyPr wrap="square">
            <a:spAutoFit/>
          </a:bodyPr>
          <a:lstStyle/>
          <a:p>
            <a:pPr algn="ctr"/>
            <a:r>
              <a:rPr lang="fr-FR" sz="1400" b="1" i="1" dirty="0"/>
              <a:t>Lionel Maltese</a:t>
            </a:r>
          </a:p>
          <a:p>
            <a:pPr algn="ctr"/>
            <a:r>
              <a:rPr lang="fr-FR" sz="1400" dirty="0"/>
              <a:t>Maître de Conférences Aix Marseille </a:t>
            </a:r>
            <a:r>
              <a:rPr lang="fr-FR" sz="1400" dirty="0" err="1"/>
              <a:t>University</a:t>
            </a:r>
            <a:r>
              <a:rPr lang="fr-FR" sz="1400" dirty="0"/>
              <a:t> – CERGAM IAE Aix-En-Provence</a:t>
            </a:r>
          </a:p>
          <a:p>
            <a:pPr algn="ctr"/>
            <a:r>
              <a:rPr lang="fr-FR" sz="1400" dirty="0"/>
              <a:t>Associate Professor </a:t>
            </a:r>
            <a:r>
              <a:rPr lang="fr-FR" sz="1400" dirty="0" err="1"/>
              <a:t>Kedge</a:t>
            </a:r>
            <a:r>
              <a:rPr lang="fr-FR" sz="1400" dirty="0"/>
              <a:t> Business </a:t>
            </a:r>
            <a:r>
              <a:rPr lang="fr-FR" sz="1400" dirty="0" err="1"/>
              <a:t>School</a:t>
            </a:r>
            <a:endParaRPr lang="fr-FR" sz="1400" dirty="0"/>
          </a:p>
          <a:p>
            <a:pPr algn="ctr"/>
            <a:r>
              <a:rPr lang="fr-FR" sz="1400" dirty="0"/>
              <a:t>Manager ATP-WTA Event &amp; Sport Business </a:t>
            </a:r>
            <a:r>
              <a:rPr lang="fr-FR" sz="1400"/>
              <a:t>Management Consulting</a:t>
            </a:r>
            <a:endParaRPr lang="fr-FR" sz="1400" dirty="0"/>
          </a:p>
        </p:txBody>
      </p:sp>
      <p:sp>
        <p:nvSpPr>
          <p:cNvPr id="6" name="ZoneTexte 5">
            <a:extLst>
              <a:ext uri="{FF2B5EF4-FFF2-40B4-BE49-F238E27FC236}">
                <a16:creationId xmlns:a16="http://schemas.microsoft.com/office/drawing/2014/main" id="{977F8931-BD99-4B03-986F-77F329400239}"/>
              </a:ext>
            </a:extLst>
          </p:cNvPr>
          <p:cNvSpPr txBox="1"/>
          <p:nvPr/>
        </p:nvSpPr>
        <p:spPr>
          <a:xfrm>
            <a:off x="5690030" y="996949"/>
            <a:ext cx="6094602" cy="3416320"/>
          </a:xfrm>
          <a:prstGeom prst="rect">
            <a:avLst/>
          </a:prstGeom>
          <a:noFill/>
        </p:spPr>
        <p:txBody>
          <a:bodyPr wrap="square">
            <a:spAutoFit/>
          </a:bodyPr>
          <a:lstStyle/>
          <a:p>
            <a:pPr algn="ctr"/>
            <a:r>
              <a:rPr lang="en-US" sz="3600" b="1" dirty="0">
                <a:latin typeface="+mj-lt"/>
              </a:rPr>
              <a:t>Strategic Management and Advanced for sports organizations</a:t>
            </a:r>
            <a:br>
              <a:rPr lang="en-US" sz="3600" b="1" dirty="0">
                <a:latin typeface="+mj-lt"/>
              </a:rPr>
            </a:br>
            <a:br>
              <a:rPr lang="en-US" sz="3600" b="1" dirty="0">
                <a:latin typeface="+mj-lt"/>
              </a:rPr>
            </a:br>
            <a:r>
              <a:rPr lang="en-US" sz="3600" b="1" dirty="0">
                <a:latin typeface="+mj-lt"/>
              </a:rPr>
              <a:t>Summer School</a:t>
            </a:r>
            <a:br>
              <a:rPr lang="en-US" sz="3600" b="1" dirty="0">
                <a:latin typeface="+mj-lt"/>
              </a:rPr>
            </a:br>
            <a:r>
              <a:rPr lang="en-US" sz="3600" b="1" dirty="0">
                <a:latin typeface="+mj-lt"/>
              </a:rPr>
              <a:t>SPORT EVENT MANAGEMENT</a:t>
            </a:r>
            <a:endParaRPr lang="fr-FR" sz="3600" dirty="0">
              <a:latin typeface="+mj-lt"/>
            </a:endParaRPr>
          </a:p>
        </p:txBody>
      </p:sp>
    </p:spTree>
    <p:extLst>
      <p:ext uri="{BB962C8B-B14F-4D97-AF65-F5344CB8AC3E}">
        <p14:creationId xmlns:p14="http://schemas.microsoft.com/office/powerpoint/2010/main" val="5760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983432" y="2132856"/>
            <a:ext cx="10369152" cy="4525963"/>
          </a:xfrm>
        </p:spPr>
        <p:txBody>
          <a:bodyPr/>
          <a:lstStyle/>
          <a:p>
            <a:pPr marL="0" indent="0" algn="ctr">
              <a:buNone/>
            </a:pPr>
            <a:r>
              <a:rPr lang="en-US" sz="3600" dirty="0"/>
              <a:t>"Strategy is the </a:t>
            </a:r>
            <a:r>
              <a:rPr lang="en-US" sz="3600" b="1" i="1" dirty="0"/>
              <a:t>direction </a:t>
            </a:r>
            <a:r>
              <a:rPr lang="en-US" sz="3600" dirty="0"/>
              <a:t>and </a:t>
            </a:r>
            <a:r>
              <a:rPr lang="en-US" sz="3600" b="1" i="1" dirty="0"/>
              <a:t>scope</a:t>
            </a:r>
            <a:r>
              <a:rPr lang="en-US" sz="3600" dirty="0"/>
              <a:t> of an </a:t>
            </a:r>
            <a:r>
              <a:rPr lang="en-US" sz="3600" dirty="0" err="1"/>
              <a:t>organisation</a:t>
            </a:r>
            <a:r>
              <a:rPr lang="en-US" sz="3600" dirty="0"/>
              <a:t> over the </a:t>
            </a:r>
            <a:r>
              <a:rPr lang="en-US" sz="3600" b="1" i="1" dirty="0"/>
              <a:t>long-term:</a:t>
            </a:r>
            <a:r>
              <a:rPr lang="en-US" sz="3600" dirty="0"/>
              <a:t> which achieves </a:t>
            </a:r>
            <a:r>
              <a:rPr lang="en-US" sz="3600" b="1" i="1" dirty="0"/>
              <a:t>advantage</a:t>
            </a:r>
            <a:r>
              <a:rPr lang="en-US" sz="3600" dirty="0"/>
              <a:t> for the </a:t>
            </a:r>
            <a:r>
              <a:rPr lang="en-US" sz="3600" dirty="0" err="1"/>
              <a:t>organisation</a:t>
            </a:r>
            <a:r>
              <a:rPr lang="en-US" sz="3600" dirty="0"/>
              <a:t> through its </a:t>
            </a:r>
            <a:r>
              <a:rPr lang="en-US" sz="4000" b="1" dirty="0">
                <a:solidFill>
                  <a:srgbClr val="FFFF00"/>
                </a:solidFill>
              </a:rPr>
              <a:t>configuration of </a:t>
            </a:r>
            <a:r>
              <a:rPr lang="en-US" sz="4000" b="1" i="1" dirty="0">
                <a:solidFill>
                  <a:srgbClr val="FFFF00"/>
                </a:solidFill>
              </a:rPr>
              <a:t>resources</a:t>
            </a:r>
            <a:r>
              <a:rPr lang="en-US" sz="3600" b="1" dirty="0">
                <a:solidFill>
                  <a:srgbClr val="FF0000"/>
                </a:solidFill>
              </a:rPr>
              <a:t> </a:t>
            </a:r>
            <a:r>
              <a:rPr lang="en-US" sz="3600" dirty="0"/>
              <a:t>within a challenging </a:t>
            </a:r>
            <a:r>
              <a:rPr lang="en-US" sz="3600" b="1" i="1" dirty="0"/>
              <a:t>environment</a:t>
            </a:r>
            <a:r>
              <a:rPr lang="en-US" sz="3600" dirty="0"/>
              <a:t>, to meet the needs of </a:t>
            </a:r>
            <a:r>
              <a:rPr lang="en-US" sz="3600" b="1" i="1" dirty="0"/>
              <a:t>markets</a:t>
            </a:r>
            <a:r>
              <a:rPr lang="en-US" sz="3600" dirty="0"/>
              <a:t> and to fulfil </a:t>
            </a:r>
            <a:r>
              <a:rPr lang="en-US" sz="4400" b="1" i="1" dirty="0">
                <a:solidFill>
                  <a:srgbClr val="FFFF00"/>
                </a:solidFill>
              </a:rPr>
              <a:t>stakeholder</a:t>
            </a:r>
            <a:r>
              <a:rPr lang="en-US" sz="4400" b="1" dirty="0">
                <a:solidFill>
                  <a:srgbClr val="FFFF00"/>
                </a:solidFill>
              </a:rPr>
              <a:t> expectations</a:t>
            </a:r>
            <a:r>
              <a:rPr lang="en-US" sz="3600" dirty="0"/>
              <a:t>".</a:t>
            </a:r>
            <a:endParaRPr lang="fr-FR" sz="3600" dirty="0"/>
          </a:p>
        </p:txBody>
      </p:sp>
      <p:sp>
        <p:nvSpPr>
          <p:cNvPr id="3" name="Titre 2"/>
          <p:cNvSpPr>
            <a:spLocks noGrp="1"/>
          </p:cNvSpPr>
          <p:nvPr>
            <p:ph type="title"/>
          </p:nvPr>
        </p:nvSpPr>
        <p:spPr/>
        <p:txBody>
          <a:bodyPr>
            <a:normAutofit/>
          </a:bodyPr>
          <a:lstStyle/>
          <a:p>
            <a:pPr algn="ctr"/>
            <a:r>
              <a:rPr lang="fr-FR" sz="6000" b="1" dirty="0" err="1"/>
              <a:t>What</a:t>
            </a:r>
            <a:r>
              <a:rPr lang="fr-FR" sz="6000" b="1" dirty="0"/>
              <a:t> </a:t>
            </a:r>
            <a:r>
              <a:rPr lang="fr-FR" sz="6000" b="1" dirty="0" err="1"/>
              <a:t>is</a:t>
            </a:r>
            <a:r>
              <a:rPr lang="fr-FR" sz="6000" b="1" dirty="0"/>
              <a:t> </a:t>
            </a:r>
            <a:r>
              <a:rPr lang="fr-FR" sz="6000" b="1" dirty="0" err="1"/>
              <a:t>strategy</a:t>
            </a:r>
            <a:r>
              <a:rPr lang="fr-FR" sz="6000" b="1" dirty="0"/>
              <a:t> ? </a:t>
            </a:r>
          </a:p>
        </p:txBody>
      </p:sp>
    </p:spTree>
    <p:extLst>
      <p:ext uri="{BB962C8B-B14F-4D97-AF65-F5344CB8AC3E}">
        <p14:creationId xmlns:p14="http://schemas.microsoft.com/office/powerpoint/2010/main" val="3378692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signe, jaune, debout&#10;&#10;Description générée automatiquement">
            <a:extLst>
              <a:ext uri="{FF2B5EF4-FFF2-40B4-BE49-F238E27FC236}">
                <a16:creationId xmlns:a16="http://schemas.microsoft.com/office/drawing/2014/main" id="{C4DEA5D1-7E30-4737-9743-B0D9EABA7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8918"/>
          </a:xfrm>
          <a:prstGeom prst="rect">
            <a:avLst/>
          </a:prstGeom>
        </p:spPr>
      </p:pic>
    </p:spTree>
    <p:extLst>
      <p:ext uri="{BB962C8B-B14F-4D97-AF65-F5344CB8AC3E}">
        <p14:creationId xmlns:p14="http://schemas.microsoft.com/office/powerpoint/2010/main" val="349030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a:spLocks noGrp="1"/>
          </p:cNvSpPr>
          <p:nvPr>
            <p:ph type="title"/>
          </p:nvPr>
        </p:nvSpPr>
        <p:spPr>
          <a:xfrm>
            <a:off x="1775521" y="-120588"/>
            <a:ext cx="8973238" cy="857250"/>
          </a:xfrm>
        </p:spPr>
        <p:txBody>
          <a:bodyPr>
            <a:normAutofit fontScale="90000"/>
          </a:bodyPr>
          <a:lstStyle/>
          <a:p>
            <a:pPr algn="r"/>
            <a:r>
              <a:rPr lang="fr-FR" b="1" dirty="0" err="1"/>
              <a:t>Kedge</a:t>
            </a:r>
            <a:r>
              <a:rPr lang="fr-FR" b="1" dirty="0"/>
              <a:t> Business </a:t>
            </a:r>
            <a:r>
              <a:rPr lang="fr-FR" b="1" dirty="0" err="1"/>
              <a:t>School</a:t>
            </a:r>
            <a:r>
              <a:rPr lang="fr-FR" b="1" dirty="0"/>
              <a:t> &amp; Sport Business : </a:t>
            </a:r>
            <a:r>
              <a:rPr lang="fr-FR" b="1" dirty="0" err="1"/>
              <a:t>strategy</a:t>
            </a:r>
            <a:r>
              <a:rPr lang="fr-FR" b="1" dirty="0"/>
              <a:t> ?</a:t>
            </a:r>
          </a:p>
        </p:txBody>
      </p:sp>
      <p:sp>
        <p:nvSpPr>
          <p:cNvPr id="6" name="Ellipse 5"/>
          <p:cNvSpPr/>
          <p:nvPr/>
        </p:nvSpPr>
        <p:spPr>
          <a:xfrm>
            <a:off x="4877690" y="1700809"/>
            <a:ext cx="1485165" cy="309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6 profs</a:t>
            </a:r>
          </a:p>
          <a:p>
            <a:pPr algn="ctr"/>
            <a:r>
              <a:rPr lang="fr-FR" dirty="0"/>
              <a:t>JPD</a:t>
            </a:r>
          </a:p>
          <a:p>
            <a:pPr algn="ctr"/>
            <a:r>
              <a:rPr lang="fr-FR" dirty="0"/>
              <a:t>LM</a:t>
            </a:r>
          </a:p>
          <a:p>
            <a:pPr algn="ctr"/>
            <a:r>
              <a:rPr lang="fr-FR" dirty="0"/>
              <a:t>FP</a:t>
            </a:r>
          </a:p>
          <a:p>
            <a:pPr algn="ctr"/>
            <a:r>
              <a:rPr lang="fr-FR" dirty="0"/>
              <a:t>MM</a:t>
            </a:r>
          </a:p>
          <a:p>
            <a:pPr algn="ctr"/>
            <a:r>
              <a:rPr lang="fr-FR" dirty="0"/>
              <a:t>JMM</a:t>
            </a:r>
          </a:p>
          <a:p>
            <a:pPr algn="ctr"/>
            <a:r>
              <a:rPr lang="fr-FR" dirty="0"/>
              <a:t>FR</a:t>
            </a:r>
          </a:p>
          <a:p>
            <a:pPr algn="ctr"/>
            <a:r>
              <a:rPr lang="fr-FR" dirty="0"/>
              <a:t>+</a:t>
            </a:r>
          </a:p>
          <a:p>
            <a:pPr algn="ctr"/>
            <a:r>
              <a:rPr lang="fr-FR" dirty="0" err="1"/>
              <a:t>Alumni</a:t>
            </a:r>
            <a:endParaRPr lang="fr-FR" dirty="0"/>
          </a:p>
          <a:p>
            <a:pPr algn="ctr"/>
            <a:endParaRPr lang="fr-FR" dirty="0"/>
          </a:p>
        </p:txBody>
      </p:sp>
      <p:sp>
        <p:nvSpPr>
          <p:cNvPr id="7" name="Ellipse 6"/>
          <p:cNvSpPr/>
          <p:nvPr/>
        </p:nvSpPr>
        <p:spPr>
          <a:xfrm>
            <a:off x="2290039" y="2168714"/>
            <a:ext cx="1723554" cy="1458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Research</a:t>
            </a:r>
            <a:endParaRPr lang="fr-FR" dirty="0"/>
          </a:p>
          <a:p>
            <a:pPr algn="ctr"/>
            <a:r>
              <a:rPr lang="fr-FR" dirty="0"/>
              <a:t>N1 Europe</a:t>
            </a:r>
          </a:p>
        </p:txBody>
      </p:sp>
      <p:sp>
        <p:nvSpPr>
          <p:cNvPr id="8" name="Ellipse 7"/>
          <p:cNvSpPr/>
          <p:nvPr/>
        </p:nvSpPr>
        <p:spPr>
          <a:xfrm>
            <a:off x="1775521" y="4112930"/>
            <a:ext cx="2764632" cy="1458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Communication</a:t>
            </a:r>
          </a:p>
          <a:p>
            <a:pPr algn="ctr"/>
            <a:r>
              <a:rPr lang="fr-FR" dirty="0"/>
              <a:t>Media</a:t>
            </a:r>
          </a:p>
          <a:p>
            <a:pPr algn="ctr"/>
            <a:r>
              <a:rPr lang="fr-FR" dirty="0"/>
              <a:t>N1 (</a:t>
            </a:r>
            <a:r>
              <a:rPr lang="fr-FR" dirty="0" err="1"/>
              <a:t>School</a:t>
            </a:r>
            <a:r>
              <a:rPr lang="fr-FR" dirty="0"/>
              <a:t>)</a:t>
            </a:r>
          </a:p>
        </p:txBody>
      </p:sp>
      <p:sp>
        <p:nvSpPr>
          <p:cNvPr id="9" name="Ellipse 8"/>
          <p:cNvSpPr/>
          <p:nvPr/>
        </p:nvSpPr>
        <p:spPr>
          <a:xfrm>
            <a:off x="6983923" y="1772817"/>
            <a:ext cx="3072517" cy="1778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Ms ISEM</a:t>
            </a:r>
          </a:p>
          <a:p>
            <a:pPr algn="ctr"/>
            <a:r>
              <a:rPr lang="fr-FR" dirty="0"/>
              <a:t>(N1 France</a:t>
            </a:r>
          </a:p>
          <a:p>
            <a:pPr algn="ctr"/>
            <a:r>
              <a:rPr lang="fr-FR" dirty="0"/>
              <a:t>Top 10 World)</a:t>
            </a:r>
          </a:p>
          <a:p>
            <a:pPr algn="ctr"/>
            <a:r>
              <a:rPr lang="fr-FR" dirty="0" err="1"/>
              <a:t>Msc</a:t>
            </a:r>
            <a:r>
              <a:rPr lang="fr-FR" dirty="0"/>
              <a:t> Marketing</a:t>
            </a:r>
          </a:p>
          <a:p>
            <a:pPr algn="ctr"/>
            <a:r>
              <a:rPr lang="fr-FR" dirty="0" err="1"/>
              <a:t>Summer</a:t>
            </a:r>
            <a:r>
              <a:rPr lang="fr-FR" dirty="0"/>
              <a:t> </a:t>
            </a:r>
            <a:r>
              <a:rPr lang="fr-FR" dirty="0" err="1"/>
              <a:t>School</a:t>
            </a:r>
            <a:endParaRPr lang="fr-FR" dirty="0"/>
          </a:p>
          <a:p>
            <a:pPr algn="ctr"/>
            <a:r>
              <a:rPr lang="fr-FR" dirty="0"/>
              <a:t>PGE (ESC)</a:t>
            </a:r>
          </a:p>
        </p:txBody>
      </p:sp>
      <p:sp>
        <p:nvSpPr>
          <p:cNvPr id="10" name="Ellipse 9"/>
          <p:cNvSpPr/>
          <p:nvPr/>
        </p:nvSpPr>
        <p:spPr>
          <a:xfrm>
            <a:off x="7253953" y="3974838"/>
            <a:ext cx="2586463" cy="1974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Networks</a:t>
            </a:r>
          </a:p>
          <a:p>
            <a:pPr algn="ctr"/>
            <a:r>
              <a:rPr lang="fr-FR" dirty="0" err="1"/>
              <a:t>Alumni</a:t>
            </a:r>
            <a:endParaRPr lang="fr-FR" dirty="0"/>
          </a:p>
          <a:p>
            <a:pPr algn="ctr"/>
            <a:r>
              <a:rPr lang="fr-FR" dirty="0" err="1"/>
              <a:t>Companies</a:t>
            </a:r>
            <a:endParaRPr lang="fr-FR" dirty="0"/>
          </a:p>
          <a:p>
            <a:pPr algn="ctr"/>
            <a:r>
              <a:rPr lang="fr-FR" dirty="0"/>
              <a:t>Institutions</a:t>
            </a:r>
          </a:p>
          <a:p>
            <a:pPr algn="ctr"/>
            <a:r>
              <a:rPr lang="fr-FR" dirty="0" err="1"/>
              <a:t>Academic</a:t>
            </a:r>
            <a:endParaRPr lang="fr-FR" dirty="0"/>
          </a:p>
          <a:p>
            <a:pPr algn="ctr"/>
            <a:r>
              <a:rPr lang="fr-FR" dirty="0"/>
              <a:t>(Project)</a:t>
            </a:r>
          </a:p>
        </p:txBody>
      </p:sp>
      <p:cxnSp>
        <p:nvCxnSpPr>
          <p:cNvPr id="11" name="Connecteur droit avec flèche 10"/>
          <p:cNvCxnSpPr>
            <a:cxnSpLocks/>
            <a:stCxn id="6" idx="2"/>
            <a:endCxn id="7" idx="6"/>
          </p:cNvCxnSpPr>
          <p:nvPr/>
        </p:nvCxnSpPr>
        <p:spPr>
          <a:xfrm flipH="1" flipV="1">
            <a:off x="4013593" y="2897795"/>
            <a:ext cx="864097" cy="351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a:cxnSpLocks/>
            <a:stCxn id="6" idx="2"/>
            <a:endCxn id="8" idx="7"/>
          </p:cNvCxnSpPr>
          <p:nvPr/>
        </p:nvCxnSpPr>
        <p:spPr>
          <a:xfrm flipH="1">
            <a:off x="4135282" y="3248981"/>
            <a:ext cx="742408" cy="1077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cxnSpLocks/>
            <a:stCxn id="6" idx="6"/>
            <a:endCxn id="9" idx="2"/>
          </p:cNvCxnSpPr>
          <p:nvPr/>
        </p:nvCxnSpPr>
        <p:spPr>
          <a:xfrm flipV="1">
            <a:off x="6362855" y="2661974"/>
            <a:ext cx="621068" cy="587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cxnSpLocks/>
            <a:stCxn id="6" idx="6"/>
            <a:endCxn id="10" idx="2"/>
          </p:cNvCxnSpPr>
          <p:nvPr/>
        </p:nvCxnSpPr>
        <p:spPr>
          <a:xfrm>
            <a:off x="6362855" y="3248981"/>
            <a:ext cx="891098" cy="1713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2783632" y="874608"/>
            <a:ext cx="6552728" cy="523220"/>
          </a:xfrm>
          <a:prstGeom prst="rect">
            <a:avLst/>
          </a:prstGeom>
          <a:noFill/>
        </p:spPr>
        <p:txBody>
          <a:bodyPr wrap="square" rtlCol="0">
            <a:spAutoFit/>
          </a:bodyPr>
          <a:lstStyle/>
          <a:p>
            <a:pPr algn="ctr"/>
            <a:r>
              <a:rPr lang="fr-FR" sz="2800" b="1" dirty="0" err="1">
                <a:solidFill>
                  <a:srgbClr val="FFFF00"/>
                </a:solidFill>
              </a:rPr>
              <a:t>Resources</a:t>
            </a:r>
            <a:r>
              <a:rPr lang="fr-FR" sz="2800" b="1" dirty="0">
                <a:solidFill>
                  <a:srgbClr val="FFFF00"/>
                </a:solidFill>
              </a:rPr>
              <a:t> &amp; </a:t>
            </a:r>
            <a:r>
              <a:rPr lang="fr-FR" sz="2800" b="1" dirty="0" err="1">
                <a:solidFill>
                  <a:srgbClr val="FFFF00"/>
                </a:solidFill>
              </a:rPr>
              <a:t>Competencies</a:t>
            </a:r>
            <a:r>
              <a:rPr lang="fr-FR" sz="2800" b="1" dirty="0">
                <a:solidFill>
                  <a:srgbClr val="FFFF00"/>
                </a:solidFill>
              </a:rPr>
              <a:t> ? </a:t>
            </a:r>
          </a:p>
        </p:txBody>
      </p:sp>
      <p:sp>
        <p:nvSpPr>
          <p:cNvPr id="16" name="ZoneTexte 15"/>
          <p:cNvSpPr txBox="1"/>
          <p:nvPr/>
        </p:nvSpPr>
        <p:spPr>
          <a:xfrm>
            <a:off x="2620689" y="5688901"/>
            <a:ext cx="6552728" cy="523220"/>
          </a:xfrm>
          <a:prstGeom prst="rect">
            <a:avLst/>
          </a:prstGeom>
          <a:noFill/>
        </p:spPr>
        <p:txBody>
          <a:bodyPr wrap="square" rtlCol="0">
            <a:spAutoFit/>
          </a:bodyPr>
          <a:lstStyle/>
          <a:p>
            <a:pPr algn="ctr"/>
            <a:r>
              <a:rPr lang="fr-FR" sz="2800" b="1" dirty="0">
                <a:solidFill>
                  <a:srgbClr val="FFFF00"/>
                </a:solidFill>
              </a:rPr>
              <a:t>Business Model ? </a:t>
            </a:r>
          </a:p>
        </p:txBody>
      </p:sp>
    </p:spTree>
    <p:extLst>
      <p:ext uri="{BB962C8B-B14F-4D97-AF65-F5344CB8AC3E}">
        <p14:creationId xmlns:p14="http://schemas.microsoft.com/office/powerpoint/2010/main" val="29477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924800" y="838200"/>
            <a:ext cx="3657600" cy="646584"/>
          </a:xfrm>
          <a:prstGeom prst="rect">
            <a:avLst/>
          </a:prstGeom>
        </p:spPr>
        <p:txBody>
          <a:bodyPr anchor="b">
            <a:normAutofit/>
          </a:bodyPr>
          <a:lstStyle/>
          <a:p>
            <a:r>
              <a:rPr lang="fr-FR" b="1" dirty="0"/>
              <a:t>My job for </a:t>
            </a:r>
            <a:r>
              <a:rPr lang="fr-FR" b="1" dirty="0" err="1"/>
              <a:t>you</a:t>
            </a:r>
            <a:r>
              <a:rPr lang="fr-FR" b="1" dirty="0"/>
              <a:t> </a:t>
            </a:r>
          </a:p>
        </p:txBody>
      </p:sp>
      <p:sp>
        <p:nvSpPr>
          <p:cNvPr id="4" name="ZoneTexte 3"/>
          <p:cNvSpPr txBox="1"/>
          <p:nvPr/>
        </p:nvSpPr>
        <p:spPr>
          <a:xfrm>
            <a:off x="7752184" y="1628800"/>
            <a:ext cx="3657600" cy="2895600"/>
          </a:xfrm>
          <a:prstGeom prst="rect">
            <a:avLst/>
          </a:prstGeom>
        </p:spPr>
        <p:txBody>
          <a:bodyPr rtlCol="0">
            <a:normAutofit/>
          </a:bodyPr>
          <a:lstStyle/>
          <a:p>
            <a:pPr>
              <a:spcAft>
                <a:spcPts val="600"/>
              </a:spcAft>
            </a:pPr>
            <a:r>
              <a:rPr lang="fr-FR" sz="2400" b="1" dirty="0" err="1"/>
              <a:t>Resources</a:t>
            </a:r>
            <a:r>
              <a:rPr lang="fr-FR" sz="2400" b="1" dirty="0"/>
              <a:t> &amp; </a:t>
            </a:r>
            <a:r>
              <a:rPr lang="fr-FR" sz="2400" b="1" dirty="0" err="1"/>
              <a:t>Competencies</a:t>
            </a:r>
            <a:r>
              <a:rPr lang="fr-FR" sz="2400" b="1" dirty="0"/>
              <a:t> = Assets? </a:t>
            </a:r>
          </a:p>
        </p:txBody>
      </p:sp>
      <p:graphicFrame>
        <p:nvGraphicFramePr>
          <p:cNvPr id="6" name="Espace réservé du contenu 2">
            <a:extLst>
              <a:ext uri="{FF2B5EF4-FFF2-40B4-BE49-F238E27FC236}">
                <a16:creationId xmlns:a16="http://schemas.microsoft.com/office/drawing/2014/main" id="{E2641DB1-109C-4B86-BA95-CA1131E7FCA1}"/>
              </a:ext>
            </a:extLst>
          </p:cNvPr>
          <p:cNvGraphicFramePr>
            <a:graphicFrameLocks noGrp="1"/>
          </p:cNvGraphicFramePr>
          <p:nvPr>
            <p:ph idx="1"/>
            <p:extLst>
              <p:ext uri="{D42A27DB-BD31-4B8C-83A1-F6EECF244321}">
                <p14:modId xmlns:p14="http://schemas.microsoft.com/office/powerpoint/2010/main" val="3597446982"/>
              </p:ext>
            </p:extLst>
          </p:nvPr>
        </p:nvGraphicFramePr>
        <p:xfrm>
          <a:off x="609600" y="838200"/>
          <a:ext cx="6172200" cy="518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a:extLst>
              <a:ext uri="{FF2B5EF4-FFF2-40B4-BE49-F238E27FC236}">
                <a16:creationId xmlns:a16="http://schemas.microsoft.com/office/drawing/2014/main" id="{3AB7A520-BD7A-406A-9F97-A60E3AC39E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7599" y="2809900"/>
            <a:ext cx="4665893" cy="3499420"/>
          </a:xfrm>
          <a:prstGeom prst="rect">
            <a:avLst/>
          </a:prstGeom>
          <a:ln>
            <a:noFill/>
          </a:ln>
          <a:effectLst>
            <a:softEdge rad="112500"/>
          </a:effectLst>
        </p:spPr>
      </p:pic>
    </p:spTree>
    <p:extLst>
      <p:ext uri="{BB962C8B-B14F-4D97-AF65-F5344CB8AC3E}">
        <p14:creationId xmlns:p14="http://schemas.microsoft.com/office/powerpoint/2010/main" val="286349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315820"/>
            <a:ext cx="4113517" cy="613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1984" y="2276872"/>
            <a:ext cx="5626834" cy="375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5639272" y="332656"/>
            <a:ext cx="6552728" cy="1815882"/>
          </a:xfrm>
          <a:prstGeom prst="rect">
            <a:avLst/>
          </a:prstGeom>
          <a:noFill/>
        </p:spPr>
        <p:txBody>
          <a:bodyPr wrap="square" rtlCol="0">
            <a:spAutoFit/>
          </a:bodyPr>
          <a:lstStyle/>
          <a:p>
            <a:pPr algn="ctr"/>
            <a:r>
              <a:rPr lang="fr-FR" sz="2800" b="1" dirty="0" err="1">
                <a:solidFill>
                  <a:srgbClr val="FF0000"/>
                </a:solidFill>
              </a:rPr>
              <a:t>Resources</a:t>
            </a:r>
            <a:r>
              <a:rPr lang="fr-FR" sz="2800" b="1" dirty="0">
                <a:solidFill>
                  <a:srgbClr val="FF0000"/>
                </a:solidFill>
              </a:rPr>
              <a:t> &amp; </a:t>
            </a:r>
            <a:r>
              <a:rPr lang="fr-FR" sz="2800" b="1" dirty="0" err="1">
                <a:solidFill>
                  <a:srgbClr val="FF0000"/>
                </a:solidFill>
              </a:rPr>
              <a:t>Competencies</a:t>
            </a:r>
            <a:r>
              <a:rPr lang="fr-FR" sz="2800" b="1" dirty="0">
                <a:solidFill>
                  <a:srgbClr val="FF0000"/>
                </a:solidFill>
              </a:rPr>
              <a:t> :</a:t>
            </a:r>
          </a:p>
          <a:p>
            <a:pPr algn="ctr"/>
            <a:r>
              <a:rPr lang="fr-FR" sz="2800" b="1" dirty="0">
                <a:solidFill>
                  <a:srgbClr val="FF0000"/>
                </a:solidFill>
              </a:rPr>
              <a:t> Value Proposition ?</a:t>
            </a:r>
          </a:p>
          <a:p>
            <a:pPr algn="ctr"/>
            <a:r>
              <a:rPr lang="fr-FR" sz="2800" b="1" dirty="0">
                <a:solidFill>
                  <a:srgbClr val="FF0000"/>
                </a:solidFill>
              </a:rPr>
              <a:t>Value </a:t>
            </a:r>
            <a:r>
              <a:rPr lang="fr-FR" sz="2800" b="1" dirty="0" err="1">
                <a:solidFill>
                  <a:srgbClr val="FF0000"/>
                </a:solidFill>
              </a:rPr>
              <a:t>Creation</a:t>
            </a:r>
            <a:r>
              <a:rPr lang="fr-FR" sz="2800" b="1" dirty="0">
                <a:solidFill>
                  <a:srgbClr val="FF0000"/>
                </a:solidFill>
              </a:rPr>
              <a:t> ? </a:t>
            </a:r>
          </a:p>
          <a:p>
            <a:pPr algn="ctr"/>
            <a:r>
              <a:rPr lang="fr-FR" sz="2800" b="1" dirty="0">
                <a:solidFill>
                  <a:srgbClr val="FF0000"/>
                </a:solidFill>
              </a:rPr>
              <a:t>Value </a:t>
            </a:r>
            <a:r>
              <a:rPr lang="fr-FR" sz="2800" b="1" dirty="0" err="1">
                <a:solidFill>
                  <a:srgbClr val="FF0000"/>
                </a:solidFill>
              </a:rPr>
              <a:t>Capturing</a:t>
            </a:r>
            <a:r>
              <a:rPr lang="fr-FR" sz="2800" b="1" dirty="0">
                <a:solidFill>
                  <a:srgbClr val="FF0000"/>
                </a:solidFill>
              </a:rPr>
              <a:t> ?  </a:t>
            </a:r>
          </a:p>
        </p:txBody>
      </p:sp>
    </p:spTree>
    <p:extLst>
      <p:ext uri="{BB962C8B-B14F-4D97-AF65-F5344CB8AC3E}">
        <p14:creationId xmlns:p14="http://schemas.microsoft.com/office/powerpoint/2010/main" val="11152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2907" y="473422"/>
            <a:ext cx="6172200" cy="857250"/>
          </a:xfrm>
        </p:spPr>
        <p:txBody>
          <a:bodyPr>
            <a:normAutofit fontScale="90000"/>
          </a:bodyPr>
          <a:lstStyle/>
          <a:p>
            <a:pPr algn="ctr"/>
            <a:r>
              <a:rPr altLang="fr-FR" sz="4950" b="1" dirty="0"/>
              <a:t>SPORTAIMENT</a:t>
            </a:r>
            <a:r>
              <a:rPr lang="fr-FR" altLang="fr-FR" sz="4950" b="1" dirty="0"/>
              <a:t> BUSINESS</a:t>
            </a:r>
            <a:endParaRPr altLang="fr-FR" sz="4950" b="1" dirty="0"/>
          </a:p>
        </p:txBody>
      </p:sp>
      <p:sp>
        <p:nvSpPr>
          <p:cNvPr id="113667" name="Rectangle 3"/>
          <p:cNvSpPr>
            <a:spLocks noGrp="1" noChangeArrowheads="1"/>
          </p:cNvSpPr>
          <p:nvPr>
            <p:ph idx="1"/>
          </p:nvPr>
        </p:nvSpPr>
        <p:spPr>
          <a:xfrm>
            <a:off x="162531" y="1731764"/>
            <a:ext cx="3236119" cy="3394472"/>
          </a:xfrm>
        </p:spPr>
        <p:txBody>
          <a:bodyPr/>
          <a:lstStyle/>
          <a:p>
            <a:pPr marL="0" indent="0" algn="ctr">
              <a:lnSpc>
                <a:spcPct val="80000"/>
              </a:lnSpc>
              <a:buNone/>
              <a:defRPr/>
            </a:pPr>
            <a:r>
              <a:rPr sz="4050" b="1" dirty="0"/>
              <a:t>PLACE </a:t>
            </a:r>
          </a:p>
          <a:p>
            <a:pPr marL="0" indent="0" algn="ctr">
              <a:lnSpc>
                <a:spcPct val="80000"/>
              </a:lnSpc>
              <a:buNone/>
              <a:defRPr/>
            </a:pPr>
            <a:r>
              <a:rPr sz="4050" b="1" dirty="0"/>
              <a:t>&amp; </a:t>
            </a:r>
          </a:p>
          <a:p>
            <a:pPr marL="0" indent="0" algn="ctr">
              <a:lnSpc>
                <a:spcPct val="80000"/>
              </a:lnSpc>
              <a:buNone/>
              <a:defRPr/>
            </a:pPr>
            <a:r>
              <a:rPr sz="4050" b="1" dirty="0"/>
              <a:t>MOMENT</a:t>
            </a:r>
          </a:p>
          <a:p>
            <a:pPr>
              <a:lnSpc>
                <a:spcPct val="80000"/>
              </a:lnSpc>
              <a:buFont typeface="Wingdings" pitchFamily="2" charset="2"/>
              <a:buChar char="q"/>
              <a:defRPr/>
            </a:pPr>
            <a:endParaRPr dirty="0"/>
          </a:p>
          <a:p>
            <a:pPr>
              <a:lnSpc>
                <a:spcPct val="80000"/>
              </a:lnSpc>
              <a:buFont typeface="Wingdings" pitchFamily="2" charset="2"/>
              <a:buChar char="q"/>
              <a:defRPr/>
            </a:pPr>
            <a:endParaRPr dirty="0"/>
          </a:p>
          <a:p>
            <a:pPr>
              <a:lnSpc>
                <a:spcPct val="80000"/>
              </a:lnSpc>
              <a:defRPr/>
            </a:pPr>
            <a:endParaRPr dirty="0"/>
          </a:p>
        </p:txBody>
      </p:sp>
      <p:sp>
        <p:nvSpPr>
          <p:cNvPr id="2" name="Rectangle 1"/>
          <p:cNvSpPr/>
          <p:nvPr/>
        </p:nvSpPr>
        <p:spPr>
          <a:xfrm>
            <a:off x="2836405" y="2132856"/>
            <a:ext cx="1107739" cy="715581"/>
          </a:xfrm>
          <a:prstGeom prst="rect">
            <a:avLst/>
          </a:prstGeom>
          <a:noFill/>
        </p:spPr>
        <p:txBody>
          <a:bodyPr wrap="none">
            <a:spAutoFit/>
          </a:bodyPr>
          <a:lstStyle/>
          <a:p>
            <a:pPr algn="ctr">
              <a:defRPr/>
            </a:pPr>
            <a:r>
              <a:rPr lang="fr-FR" sz="4050" b="1" dirty="0">
                <a:ln w="9525">
                  <a:solidFill>
                    <a:schemeClr val="bg1"/>
                  </a:solidFill>
                  <a:prstDash val="solid"/>
                </a:ln>
                <a:effectLst>
                  <a:outerShdw blurRad="12700" dist="38100" dir="2700000" algn="tl" rotWithShape="0">
                    <a:schemeClr val="bg1">
                      <a:lumMod val="50000"/>
                    </a:schemeClr>
                  </a:outerShdw>
                </a:effectLst>
              </a:rPr>
              <a:t>FOR</a:t>
            </a:r>
          </a:p>
        </p:txBody>
      </p:sp>
      <p:sp>
        <p:nvSpPr>
          <p:cNvPr id="5" name="Rectangle 3"/>
          <p:cNvSpPr txBox="1">
            <a:spLocks noChangeArrowheads="1"/>
          </p:cNvSpPr>
          <p:nvPr/>
        </p:nvSpPr>
        <p:spPr bwMode="auto">
          <a:xfrm>
            <a:off x="3227639" y="2265347"/>
            <a:ext cx="3237309"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solidFill>
                  <a:schemeClr val="tx1"/>
                </a:solidFill>
                <a:latin typeface="+mn-lt"/>
                <a:ea typeface="+mn-ea"/>
                <a:cs typeface="+mn-cs"/>
              </a:defRPr>
            </a:defPPr>
            <a:lvl1pPr marL="342900" indent="-342900" algn="l" rtl="0" eaLnBrk="0" fontAlgn="base" hangingPunct="0">
              <a:spcBef>
                <a:spcPct val="20000"/>
              </a:spcBef>
              <a:spcAft>
                <a:spcPct val="0"/>
              </a:spcAft>
              <a:buChar char="•"/>
              <a:defRPr lang="fr-FR" sz="2800">
                <a:solidFill>
                  <a:schemeClr val="tx1"/>
                </a:solidFill>
                <a:latin typeface="+mn-lt"/>
              </a:defRPr>
            </a:lvl1pPr>
            <a:lvl2pPr marL="742950" indent="-285750" algn="l" rtl="0" eaLnBrk="0" fontAlgn="base" hangingPunct="0">
              <a:spcBef>
                <a:spcPct val="20000"/>
              </a:spcBef>
              <a:spcAft>
                <a:spcPct val="0"/>
              </a:spcAft>
              <a:buChar char="–"/>
              <a:defRPr lang="fr-FR" sz="2400">
                <a:solidFill>
                  <a:schemeClr val="tx1"/>
                </a:solidFill>
                <a:latin typeface="+mn-lt"/>
              </a:defRPr>
            </a:lvl2pPr>
            <a:lvl3pPr marL="1143000" indent="-228600" algn="l" rtl="0" eaLnBrk="0" fontAlgn="base" hangingPunct="0">
              <a:spcBef>
                <a:spcPct val="20000"/>
              </a:spcBef>
              <a:spcAft>
                <a:spcPct val="0"/>
              </a:spcAft>
              <a:buChar char="•"/>
              <a:defRPr lang="fr-FR" sz="2400">
                <a:solidFill>
                  <a:schemeClr val="tx1"/>
                </a:solidFill>
                <a:latin typeface="+mn-lt"/>
              </a:defRPr>
            </a:lvl3pPr>
            <a:lvl4pPr marL="1600200" indent="-228600" algn="l" rtl="0" eaLnBrk="0" fontAlgn="base" hangingPunct="0">
              <a:spcBef>
                <a:spcPct val="20000"/>
              </a:spcBef>
              <a:spcAft>
                <a:spcPct val="0"/>
              </a:spcAft>
              <a:buChar char="–"/>
              <a:defRPr lang="fr-FR" sz="2000">
                <a:solidFill>
                  <a:schemeClr val="tx1"/>
                </a:solidFill>
                <a:latin typeface="+mn-lt"/>
              </a:defRPr>
            </a:lvl4pPr>
            <a:lvl5pPr marL="2057400" indent="-228600" algn="l" rtl="0" eaLnBrk="0" fontAlgn="base" hangingPunct="0">
              <a:spcBef>
                <a:spcPct val="20000"/>
              </a:spcBef>
              <a:spcAft>
                <a:spcPct val="0"/>
              </a:spcAft>
              <a:buChar char="»"/>
              <a:defRPr lang="fr-FR" sz="2000">
                <a:solidFill>
                  <a:schemeClr val="tx1"/>
                </a:solidFill>
                <a:latin typeface="+mn-lt"/>
              </a:defRPr>
            </a:lvl5pPr>
            <a:lvl6pPr marL="2514600" indent="-228600">
              <a:buChar char="•"/>
              <a:defRPr lang="fr-FR" sz="2000"/>
            </a:lvl6pPr>
            <a:lvl7pPr marL="2971800" indent="-228600">
              <a:buChar char="•"/>
              <a:defRPr lang="fr-FR" sz="2000"/>
            </a:lvl7pPr>
            <a:lvl8pPr marL="3429000" indent="-228600">
              <a:buChar char="•"/>
              <a:defRPr lang="fr-FR" sz="2000"/>
            </a:lvl8pPr>
            <a:lvl9pPr marL="3886200" indent="-228600">
              <a:buChar char="•"/>
              <a:defRPr lang="fr-FR" sz="2000"/>
            </a:lvl9pPr>
          </a:lstStyle>
          <a:p>
            <a:pPr marL="0" indent="0" algn="ctr">
              <a:lnSpc>
                <a:spcPct val="80000"/>
              </a:lnSpc>
              <a:buNone/>
              <a:defRPr/>
            </a:pPr>
            <a:r>
              <a:rPr sz="4050" b="1" kern="0" dirty="0">
                <a:solidFill>
                  <a:srgbClr val="FF0000"/>
                </a:solidFill>
                <a:latin typeface="Arial Black" panose="020B0A04020102020204" pitchFamily="34" charset="0"/>
              </a:rPr>
              <a:t>FANS</a:t>
            </a:r>
          </a:p>
          <a:p>
            <a:pPr>
              <a:lnSpc>
                <a:spcPct val="80000"/>
              </a:lnSpc>
              <a:buFont typeface="Wingdings" pitchFamily="2" charset="2"/>
              <a:buChar char="q"/>
              <a:defRPr/>
            </a:pPr>
            <a:endParaRPr sz="1500" kern="0" dirty="0"/>
          </a:p>
          <a:p>
            <a:pPr>
              <a:lnSpc>
                <a:spcPct val="80000"/>
              </a:lnSpc>
              <a:buFont typeface="Wingdings" pitchFamily="2" charset="2"/>
              <a:buChar char="q"/>
              <a:defRPr/>
            </a:pPr>
            <a:endParaRPr sz="1500" kern="0" dirty="0"/>
          </a:p>
          <a:p>
            <a:pPr>
              <a:lnSpc>
                <a:spcPct val="80000"/>
              </a:lnSpc>
              <a:defRPr/>
            </a:pPr>
            <a:endParaRPr sz="1500" kern="0" dirty="0"/>
          </a:p>
        </p:txBody>
      </p:sp>
      <p:sp>
        <p:nvSpPr>
          <p:cNvPr id="6" name="ZoneTexte 5"/>
          <p:cNvSpPr txBox="1"/>
          <p:nvPr/>
        </p:nvSpPr>
        <p:spPr>
          <a:xfrm>
            <a:off x="-87780" y="4586992"/>
            <a:ext cx="6552728" cy="523220"/>
          </a:xfrm>
          <a:prstGeom prst="rect">
            <a:avLst/>
          </a:prstGeom>
          <a:noFill/>
        </p:spPr>
        <p:txBody>
          <a:bodyPr wrap="square" rtlCol="0">
            <a:spAutoFit/>
          </a:bodyPr>
          <a:lstStyle/>
          <a:p>
            <a:pPr algn="ctr"/>
            <a:r>
              <a:rPr lang="fr-FR" sz="2800" b="1" dirty="0" err="1">
                <a:solidFill>
                  <a:srgbClr val="FF0000"/>
                </a:solidFill>
              </a:rPr>
              <a:t>Resources</a:t>
            </a:r>
            <a:r>
              <a:rPr lang="fr-FR" sz="2800" b="1" dirty="0">
                <a:solidFill>
                  <a:srgbClr val="FF0000"/>
                </a:solidFill>
              </a:rPr>
              <a:t> &amp; </a:t>
            </a:r>
            <a:r>
              <a:rPr lang="fr-FR" sz="2800" b="1" dirty="0" err="1">
                <a:solidFill>
                  <a:srgbClr val="FF0000"/>
                </a:solidFill>
              </a:rPr>
              <a:t>Competencies</a:t>
            </a:r>
            <a:r>
              <a:rPr lang="fr-FR" sz="2800" b="1" dirty="0">
                <a:solidFill>
                  <a:srgbClr val="FF0000"/>
                </a:solidFill>
              </a:rPr>
              <a:t> ? </a:t>
            </a:r>
          </a:p>
        </p:txBody>
      </p:sp>
      <p:pic>
        <p:nvPicPr>
          <p:cNvPr id="4" name="Image 3" descr="Une image contenant personne, extérieur, homme, jeu&#10;&#10;Description générée automatiquement">
            <a:extLst>
              <a:ext uri="{FF2B5EF4-FFF2-40B4-BE49-F238E27FC236}">
                <a16:creationId xmlns:a16="http://schemas.microsoft.com/office/drawing/2014/main" id="{79DE9188-FDB8-4D3E-8FBE-9522A9D22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601" y="1109148"/>
            <a:ext cx="5567645" cy="4639704"/>
          </a:xfrm>
          <a:prstGeom prst="rect">
            <a:avLst/>
          </a:prstGeom>
          <a:ln>
            <a:noFill/>
          </a:ln>
          <a:effectLst>
            <a:softEdge rad="112500"/>
          </a:effectLst>
        </p:spPr>
      </p:pic>
    </p:spTree>
    <p:extLst>
      <p:ext uri="{BB962C8B-B14F-4D97-AF65-F5344CB8AC3E}">
        <p14:creationId xmlns:p14="http://schemas.microsoft.com/office/powerpoint/2010/main" val="136636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2000"/>
                                        <p:tgtEl>
                                          <p:spTgt spid="1136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667">
                                            <p:txEl>
                                              <p:pRg st="0" end="0"/>
                                            </p:txEl>
                                          </p:spTgt>
                                        </p:tgtEl>
                                        <p:attrNameLst>
                                          <p:attrName>style.visibility</p:attrName>
                                        </p:attrNameLst>
                                      </p:cBhvr>
                                      <p:to>
                                        <p:strVal val="visible"/>
                                      </p:to>
                                    </p:set>
                                    <p:animEffect transition="in" filter="fade">
                                      <p:cBhvr>
                                        <p:cTn id="12" dur="2000"/>
                                        <p:tgtEl>
                                          <p:spTgt spid="1136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3667">
                                            <p:txEl>
                                              <p:pRg st="1" end="1"/>
                                            </p:txEl>
                                          </p:spTgt>
                                        </p:tgtEl>
                                        <p:attrNameLst>
                                          <p:attrName>style.visibility</p:attrName>
                                        </p:attrNameLst>
                                      </p:cBhvr>
                                      <p:to>
                                        <p:strVal val="visible"/>
                                      </p:to>
                                    </p:set>
                                    <p:animEffect transition="in" filter="fade">
                                      <p:cBhvr>
                                        <p:cTn id="17" dur="2000"/>
                                        <p:tgtEl>
                                          <p:spTgt spid="11366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667">
                                            <p:txEl>
                                              <p:pRg st="2" end="2"/>
                                            </p:txEl>
                                          </p:spTgt>
                                        </p:tgtEl>
                                        <p:attrNameLst>
                                          <p:attrName>style.visibility</p:attrName>
                                        </p:attrNameLst>
                                      </p:cBhvr>
                                      <p:to>
                                        <p:strVal val="visible"/>
                                      </p:to>
                                    </p:set>
                                    <p:animEffect transition="in" filter="fade">
                                      <p:cBhvr>
                                        <p:cTn id="22" dur="2000"/>
                                        <p:tgtEl>
                                          <p:spTgt spid="1136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p:bldP spid="113667" grpId="0" build="p"/>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Mark Cuban: How the Pro Sports Business Differs From all Others | Inc. Magazine">
            <a:hlinkClick r:id="" action="ppaction://media"/>
            <a:extLst>
              <a:ext uri="{FF2B5EF4-FFF2-40B4-BE49-F238E27FC236}">
                <a16:creationId xmlns:a16="http://schemas.microsoft.com/office/drawing/2014/main" id="{B4990372-1A0A-40EC-934F-85642009024C}"/>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4538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6133290" y="260648"/>
            <a:ext cx="6107122"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1500" b="1" i="1" dirty="0">
                <a:latin typeface="Cambria" panose="02040503050406030204" pitchFamily="18" charset="0"/>
                <a:ea typeface="MS Mincho" panose="02020609040205080304" pitchFamily="49" charset="-128"/>
                <a:cs typeface="Times New Roman" panose="02020603050405020304" pitchFamily="18" charset="0"/>
              </a:rPr>
              <a:t>Over the last four decades, sports in North America has evolved from pure competition to business…from game to entertainment.  Although the quality of competition has remained the centerpiece, North American sports culture is primarily motivated by money.</a:t>
            </a:r>
            <a:endParaRPr lang="fr-FR" altLang="fr-FR" sz="1500" b="1" i="1" dirty="0">
              <a:latin typeface="Cambria" panose="02040503050406030204" pitchFamily="18" charset="0"/>
              <a:ea typeface="MS Mincho" panose="02020609040205080304" pitchFamily="49" charset="-128"/>
              <a:cs typeface="Times New Roman" panose="02020603050405020304" pitchFamily="18" charset="0"/>
            </a:endParaRPr>
          </a:p>
          <a:p>
            <a:pPr>
              <a:spcBef>
                <a:spcPct val="0"/>
              </a:spcBef>
              <a:buFontTx/>
              <a:buNone/>
            </a:pPr>
            <a:r>
              <a:rPr lang="en-US" altLang="fr-FR" sz="1500" b="1" i="1" dirty="0">
                <a:latin typeface="Cambria" panose="02040503050406030204" pitchFamily="18" charset="0"/>
                <a:ea typeface="MS Mincho" panose="02020609040205080304" pitchFamily="49" charset="-128"/>
                <a:cs typeface="Times New Roman" panose="02020603050405020304" pitchFamily="18" charset="0"/>
              </a:rPr>
              <a:t> </a:t>
            </a:r>
            <a:endParaRPr lang="fr-FR" altLang="fr-FR" sz="1500" b="1" i="1" dirty="0">
              <a:latin typeface="Cambria" panose="02040503050406030204" pitchFamily="18" charset="0"/>
              <a:ea typeface="MS Mincho" panose="02020609040205080304" pitchFamily="49" charset="-128"/>
              <a:cs typeface="Times New Roman" panose="02020603050405020304" pitchFamily="18" charset="0"/>
            </a:endParaRPr>
          </a:p>
          <a:p>
            <a:pPr>
              <a:spcBef>
                <a:spcPct val="0"/>
              </a:spcBef>
              <a:buFontTx/>
              <a:buNone/>
            </a:pPr>
            <a:r>
              <a:rPr lang="en-US" altLang="fr-FR" sz="1500" b="1" i="1" dirty="0">
                <a:latin typeface="Cambria" panose="02040503050406030204" pitchFamily="18" charset="0"/>
                <a:ea typeface="MS Mincho" panose="02020609040205080304" pitchFamily="49" charset="-128"/>
                <a:cs typeface="Times New Roman" panose="02020603050405020304" pitchFamily="18" charset="0"/>
              </a:rPr>
              <a:t>In France, as in most European countries, the sports culture has historically been driven by the competitions themselves, so consumption trends are not comparable.  That said, there is no question that economic reality is driving French sports organizations to become more professional and oriented to business and profits.</a:t>
            </a:r>
            <a:endParaRPr lang="fr-FR" altLang="fr-FR" sz="1500" b="1" i="1" dirty="0">
              <a:latin typeface="Cambria" panose="02040503050406030204" pitchFamily="18" charset="0"/>
              <a:ea typeface="MS Mincho" panose="02020609040205080304" pitchFamily="49" charset="-128"/>
              <a:cs typeface="Times New Roman" panose="02020603050405020304" pitchFamily="18" charset="0"/>
            </a:endParaRPr>
          </a:p>
          <a:p>
            <a:pPr>
              <a:spcBef>
                <a:spcPct val="0"/>
              </a:spcBef>
              <a:buFontTx/>
              <a:buNone/>
            </a:pPr>
            <a:r>
              <a:rPr lang="en-US" altLang="fr-FR" sz="1500" b="1" i="1" dirty="0">
                <a:latin typeface="Cambria" panose="02040503050406030204" pitchFamily="18" charset="0"/>
                <a:ea typeface="MS Mincho" panose="02020609040205080304" pitchFamily="49" charset="-128"/>
                <a:cs typeface="Times New Roman" panose="02020603050405020304" pitchFamily="18" charset="0"/>
              </a:rPr>
              <a:t> </a:t>
            </a:r>
            <a:endParaRPr lang="fr-FR" altLang="fr-FR" sz="1500" b="1" i="1" dirty="0">
              <a:latin typeface="Cambria" panose="02040503050406030204" pitchFamily="18" charset="0"/>
              <a:ea typeface="MS Mincho" panose="02020609040205080304" pitchFamily="49" charset="-128"/>
              <a:cs typeface="Times New Roman" panose="02020603050405020304" pitchFamily="18" charset="0"/>
            </a:endParaRPr>
          </a:p>
          <a:p>
            <a:pPr>
              <a:spcBef>
                <a:spcPct val="0"/>
              </a:spcBef>
              <a:buFontTx/>
              <a:buNone/>
            </a:pPr>
            <a:r>
              <a:rPr lang="en-US" altLang="fr-FR" sz="1500" b="1" i="1" dirty="0">
                <a:latin typeface="Cambria" panose="02040503050406030204" pitchFamily="18" charset="0"/>
                <a:ea typeface="MS Mincho" panose="02020609040205080304" pitchFamily="49" charset="-128"/>
                <a:cs typeface="Times New Roman" panose="02020603050405020304" pitchFamily="18" charset="0"/>
              </a:rPr>
              <a:t>From the perspective of an American who has extensive experience working with European and French sports organizations, finding the right balance between economics and culture is precisely the right recipe for success.</a:t>
            </a:r>
            <a:endParaRPr lang="fr-FR" altLang="fr-FR" sz="1500" b="1" i="1"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Rectangle 2"/>
          <p:cNvSpPr/>
          <p:nvPr/>
        </p:nvSpPr>
        <p:spPr>
          <a:xfrm>
            <a:off x="-114436" y="260648"/>
            <a:ext cx="6192688" cy="877163"/>
          </a:xfrm>
          <a:prstGeom prst="rect">
            <a:avLst/>
          </a:prstGeom>
        </p:spPr>
        <p:txBody>
          <a:bodyPr wrap="square">
            <a:spAutoFit/>
          </a:bodyPr>
          <a:lstStyle/>
          <a:p>
            <a:pPr algn="ctr">
              <a:defRPr/>
            </a:pPr>
            <a:r>
              <a:rPr lang="en-US" sz="2100" b="1" i="1" dirty="0">
                <a:effectLst>
                  <a:outerShdw blurRad="38100" dist="38100" dir="2700000" algn="tl">
                    <a:srgbClr val="000000">
                      <a:alpha val="43137"/>
                    </a:srgbClr>
                  </a:outerShdw>
                </a:effectLst>
                <a:latin typeface="Cambria" panose="02040503050406030204" pitchFamily="18" charset="0"/>
                <a:ea typeface="MS Mincho" panose="02020609040205080304" pitchFamily="49" charset="-128"/>
                <a:cs typeface="Times New Roman" panose="02020603050405020304" pitchFamily="18" charset="0"/>
              </a:rPr>
              <a:t>Marshall Glickman</a:t>
            </a:r>
          </a:p>
          <a:p>
            <a:pPr algn="ctr">
              <a:defRPr/>
            </a:pPr>
            <a:endParaRPr lang="fr-FR" sz="1500" b="1" dirty="0">
              <a:effectLst>
                <a:outerShdw blurRad="38100" dist="38100" dir="2700000" algn="tl">
                  <a:srgbClr val="000000">
                    <a:alpha val="43137"/>
                  </a:srgbClr>
                </a:outerShdw>
              </a:effectLst>
              <a:latin typeface="Cambria" panose="02040503050406030204" pitchFamily="18" charset="0"/>
              <a:ea typeface="MS Mincho" panose="02020609040205080304" pitchFamily="49" charset="-128"/>
              <a:cs typeface="Times New Roman" panose="02020603050405020304" pitchFamily="18" charset="0"/>
            </a:endParaRPr>
          </a:p>
          <a:p>
            <a:pPr algn="ctr">
              <a:defRPr/>
            </a:pPr>
            <a:r>
              <a:rPr lang="en-US" sz="1500" b="1" i="1" dirty="0">
                <a:effectLst>
                  <a:outerShdw blurRad="38100" dist="38100" dir="2700000" algn="tl">
                    <a:srgbClr val="000000">
                      <a:alpha val="43137"/>
                    </a:srgbClr>
                  </a:outerShdw>
                </a:effectLst>
                <a:latin typeface="Cambria" panose="02040503050406030204" pitchFamily="18" charset="0"/>
                <a:ea typeface="MS Mincho" panose="02020609040205080304" pitchFamily="49" charset="-128"/>
                <a:cs typeface="Times New Roman" panose="02020603050405020304" pitchFamily="18" charset="0"/>
              </a:rPr>
              <a:t>CEO G2 Strategic, </a:t>
            </a:r>
            <a:r>
              <a:rPr lang="en-US" sz="1500" b="1" dirty="0">
                <a:effectLst>
                  <a:outerShdw blurRad="38100" dist="38100" dir="2700000" algn="tl">
                    <a:srgbClr val="000000">
                      <a:alpha val="43137"/>
                    </a:srgbClr>
                  </a:outerShdw>
                </a:effectLst>
              </a:rPr>
              <a:t>former president of the NBA’s Portland Trail Blazers</a:t>
            </a:r>
            <a:endParaRPr lang="fr-FR" sz="1500" b="1" dirty="0">
              <a:effectLst>
                <a:outerShdw blurRad="38100" dist="38100" dir="2700000" algn="tl">
                  <a:srgbClr val="000000">
                    <a:alpha val="43137"/>
                  </a:srgbClr>
                </a:outerShdw>
              </a:effectLst>
              <a:latin typeface="Cambria" panose="02040503050406030204" pitchFamily="18" charset="0"/>
              <a:ea typeface="MS Mincho" panose="02020609040205080304" pitchFamily="49" charset="-128"/>
              <a:cs typeface="Times New Roman" panose="02020603050405020304" pitchFamily="18" charset="0"/>
            </a:endParaRPr>
          </a:p>
        </p:txBody>
      </p:sp>
      <p:pic>
        <p:nvPicPr>
          <p:cNvPr id="4" name="Image 3" descr="Une image contenant personne, homme, bâtiment, avant&#10;&#10;Description générée automatiquement">
            <a:extLst>
              <a:ext uri="{FF2B5EF4-FFF2-40B4-BE49-F238E27FC236}">
                <a16:creationId xmlns:a16="http://schemas.microsoft.com/office/drawing/2014/main" id="{3FD4816F-72DA-47E5-A178-A60F05375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4072" y="4149080"/>
            <a:ext cx="4261564" cy="22322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4101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314" name="WordArt 13"/>
          <p:cNvSpPr>
            <a:spLocks noChangeArrowheads="1" noChangeShapeType="1" noTextEdit="1"/>
          </p:cNvSpPr>
          <p:nvPr/>
        </p:nvSpPr>
        <p:spPr bwMode="auto">
          <a:xfrm>
            <a:off x="4799856" y="116632"/>
            <a:ext cx="2299097" cy="295275"/>
          </a:xfrm>
          <a:prstGeom prst="rect">
            <a:avLst/>
          </a:prstGeom>
        </p:spPr>
        <p:txBody>
          <a:bodyPr wrap="none" fromWordArt="1">
            <a:prstTxWarp prst="textPlain">
              <a:avLst>
                <a:gd name="adj" fmla="val 50000"/>
              </a:avLst>
            </a:prstTxWarp>
          </a:bodyPr>
          <a:lstStyle/>
          <a:p>
            <a:pPr algn="ctr"/>
            <a:r>
              <a:rPr lang="fr-FR" sz="2700" kern="10" dirty="0">
                <a:ln w="9525">
                  <a:solidFill>
                    <a:srgbClr val="000000"/>
                  </a:solidFill>
                  <a:round/>
                  <a:headEnd/>
                  <a:tailEnd/>
                </a:ln>
                <a:solidFill>
                  <a:srgbClr val="FFFFFF"/>
                </a:solidFill>
                <a:latin typeface="Arial Black" panose="020B0A04020102020204" pitchFamily="34" charset="0"/>
              </a:rPr>
              <a:t>New Sport Business model ?</a:t>
            </a:r>
          </a:p>
        </p:txBody>
      </p:sp>
      <p:pic>
        <p:nvPicPr>
          <p:cNvPr id="7" name="Image 6" descr="Une image contenant bleu, alimentation, bus, miroir&#10;&#10;Description générée automatiquement">
            <a:extLst>
              <a:ext uri="{FF2B5EF4-FFF2-40B4-BE49-F238E27FC236}">
                <a16:creationId xmlns:a16="http://schemas.microsoft.com/office/drawing/2014/main" id="{07F1FA2D-67DA-4555-92AC-CF1A9FEA52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476672"/>
            <a:ext cx="4608512" cy="2592288"/>
          </a:xfrm>
          <a:prstGeom prst="rect">
            <a:avLst/>
          </a:prstGeom>
          <a:ln>
            <a:noFill/>
          </a:ln>
          <a:effectLst>
            <a:softEdge rad="112500"/>
          </a:effectLst>
        </p:spPr>
      </p:pic>
      <p:pic>
        <p:nvPicPr>
          <p:cNvPr id="9" name="Image 8" descr="Une image contenant dessin&#10;&#10;Description générée automatiquement">
            <a:extLst>
              <a:ext uri="{FF2B5EF4-FFF2-40B4-BE49-F238E27FC236}">
                <a16:creationId xmlns:a16="http://schemas.microsoft.com/office/drawing/2014/main" id="{E3F165BB-9661-487D-8300-4D5805FB5D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501" y="264269"/>
            <a:ext cx="6255931" cy="2304256"/>
          </a:xfrm>
          <a:prstGeom prst="rect">
            <a:avLst/>
          </a:prstGeom>
        </p:spPr>
      </p:pic>
      <p:pic>
        <p:nvPicPr>
          <p:cNvPr id="11" name="Image 10" descr="Une image contenant botte&#10;&#10;Description générée automatiquement">
            <a:extLst>
              <a:ext uri="{FF2B5EF4-FFF2-40B4-BE49-F238E27FC236}">
                <a16:creationId xmlns:a16="http://schemas.microsoft.com/office/drawing/2014/main" id="{9CAEA309-43F6-4AA1-B48A-921EB5349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474" y="2356818"/>
            <a:ext cx="6255931" cy="4477460"/>
          </a:xfrm>
          <a:prstGeom prst="rect">
            <a:avLst/>
          </a:prstGeom>
        </p:spPr>
      </p:pic>
      <p:pic>
        <p:nvPicPr>
          <p:cNvPr id="13" name="Image 12" descr="Une image contenant mètre, périphérique, horloge&#10;&#10;Description générée automatiquement">
            <a:extLst>
              <a:ext uri="{FF2B5EF4-FFF2-40B4-BE49-F238E27FC236}">
                <a16:creationId xmlns:a16="http://schemas.microsoft.com/office/drawing/2014/main" id="{6D4671B4-01C4-4A79-902F-67FA5AB1BA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3512" y="3201229"/>
            <a:ext cx="2376264" cy="36113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810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338"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3672" y="0"/>
            <a:ext cx="5616179" cy="280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dessin&#10;&#10;Description générée automatiquement">
            <a:extLst>
              <a:ext uri="{FF2B5EF4-FFF2-40B4-BE49-F238E27FC236}">
                <a16:creationId xmlns:a16="http://schemas.microsoft.com/office/drawing/2014/main" id="{CB081515-1FF0-4BCB-8391-F7024D2D6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80" y="2996952"/>
            <a:ext cx="9241468" cy="3346274"/>
          </a:xfrm>
          <a:prstGeom prst="rect">
            <a:avLst/>
          </a:prstGeom>
        </p:spPr>
      </p:pic>
    </p:spTree>
    <p:extLst>
      <p:ext uri="{BB962C8B-B14F-4D97-AF65-F5344CB8AC3E}">
        <p14:creationId xmlns:p14="http://schemas.microsoft.com/office/powerpoint/2010/main" val="1443159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F16CCC21-B2CB-4A8E-9ADE-B9C7AB35017A}"/>
              </a:ext>
            </a:extLst>
          </p:cNvPr>
          <p:cNvSpPr>
            <a:spLocks noGrp="1"/>
          </p:cNvSpPr>
          <p:nvPr>
            <p:ph type="title"/>
          </p:nvPr>
        </p:nvSpPr>
        <p:spPr>
          <a:xfrm>
            <a:off x="5181601" y="634946"/>
            <a:ext cx="6368142" cy="1450757"/>
          </a:xfrm>
        </p:spPr>
        <p:txBody>
          <a:bodyPr>
            <a:normAutofit fontScale="90000"/>
          </a:bodyPr>
          <a:lstStyle/>
          <a:p>
            <a:r>
              <a:rPr lang="fr-FR" sz="3400" b="1" i="1" dirty="0">
                <a:solidFill>
                  <a:schemeClr val="bg1"/>
                </a:solidFill>
              </a:rPr>
              <a:t>PEDAGOGY</a:t>
            </a:r>
            <a:br>
              <a:rPr lang="fr-FR" sz="3400" b="1" i="1" dirty="0">
                <a:solidFill>
                  <a:schemeClr val="bg1"/>
                </a:solidFill>
              </a:rPr>
            </a:br>
            <a:r>
              <a:rPr lang="fr-FR" sz="3400" b="1" i="1" dirty="0" err="1">
                <a:solidFill>
                  <a:schemeClr val="bg1"/>
                </a:solidFill>
              </a:rPr>
              <a:t>From</a:t>
            </a:r>
            <a:r>
              <a:rPr lang="fr-FR" sz="3400" b="1" i="1" dirty="0">
                <a:solidFill>
                  <a:schemeClr val="bg1"/>
                </a:solidFill>
              </a:rPr>
              <a:t> Sport Business </a:t>
            </a:r>
            <a:r>
              <a:rPr lang="fr-FR" sz="3400" b="1" i="1" dirty="0" err="1">
                <a:solidFill>
                  <a:schemeClr val="bg1"/>
                </a:solidFill>
              </a:rPr>
              <a:t>Knowledge</a:t>
            </a:r>
            <a:r>
              <a:rPr lang="fr-FR" sz="3400" b="1" i="1" dirty="0">
                <a:solidFill>
                  <a:schemeClr val="bg1"/>
                </a:solidFill>
              </a:rPr>
              <a:t> TO Sport Business </a:t>
            </a:r>
            <a:r>
              <a:rPr lang="fr-FR" sz="3400" b="1" i="1" dirty="0" err="1">
                <a:solidFill>
                  <a:schemeClr val="bg1"/>
                </a:solidFill>
              </a:rPr>
              <a:t>Competencies</a:t>
            </a:r>
            <a:r>
              <a:rPr lang="fr-FR" sz="3400" b="1" i="1" dirty="0">
                <a:solidFill>
                  <a:schemeClr val="bg1"/>
                </a:solidFill>
              </a:rPr>
              <a:t> :</a:t>
            </a:r>
            <a:endParaRPr lang="fr-FR" sz="3400" i="1" dirty="0">
              <a:solidFill>
                <a:schemeClr val="bg1"/>
              </a:solidFill>
            </a:endParaRPr>
          </a:p>
        </p:txBody>
      </p:sp>
      <p:pic>
        <p:nvPicPr>
          <p:cNvPr id="7" name="Image 6">
            <a:extLst>
              <a:ext uri="{FF2B5EF4-FFF2-40B4-BE49-F238E27FC236}">
                <a16:creationId xmlns:a16="http://schemas.microsoft.com/office/drawing/2014/main" id="{406F6ED9-D6B4-4317-B691-71D89E6E4C7F}"/>
              </a:ext>
            </a:extLst>
          </p:cNvPr>
          <p:cNvPicPr>
            <a:picLocks noChangeAspect="1"/>
          </p:cNvPicPr>
          <p:nvPr/>
        </p:nvPicPr>
        <p:blipFill rotWithShape="1">
          <a:blip r:embed="rId2"/>
          <a:srcRect r="2521" b="-2"/>
          <a:stretch/>
        </p:blipFill>
        <p:spPr>
          <a:xfrm>
            <a:off x="20" y="-12128"/>
            <a:ext cx="4654276" cy="6870127"/>
          </a:xfrm>
          <a:prstGeom prst="rect">
            <a:avLst/>
          </a:prstGeom>
        </p:spPr>
      </p:pic>
      <p:sp>
        <p:nvSpPr>
          <p:cNvPr id="5" name="Espace réservé du contenu 4">
            <a:extLst>
              <a:ext uri="{FF2B5EF4-FFF2-40B4-BE49-F238E27FC236}">
                <a16:creationId xmlns:a16="http://schemas.microsoft.com/office/drawing/2014/main" id="{0F9A70F0-AB24-49CA-9444-47E47B19AC4B}"/>
              </a:ext>
            </a:extLst>
          </p:cNvPr>
          <p:cNvSpPr>
            <a:spLocks noGrp="1"/>
          </p:cNvSpPr>
          <p:nvPr>
            <p:ph idx="1"/>
          </p:nvPr>
        </p:nvSpPr>
        <p:spPr>
          <a:xfrm>
            <a:off x="5181601" y="2198914"/>
            <a:ext cx="6368142" cy="3670180"/>
          </a:xfrm>
          <a:scene3d>
            <a:camera prst="perspectiveContrastingRightFacing"/>
            <a:lightRig rig="threePt" dir="t"/>
          </a:scene3d>
        </p:spPr>
        <p:txBody>
          <a:bodyPr>
            <a:normAutofit fontScale="92500" lnSpcReduction="20000"/>
          </a:bodyPr>
          <a:lstStyle/>
          <a:p>
            <a:r>
              <a:rPr lang="fr-FR" dirty="0">
                <a:solidFill>
                  <a:schemeClr val="bg1"/>
                </a:solidFill>
              </a:rPr>
              <a:t>DISCOVER</a:t>
            </a:r>
          </a:p>
          <a:p>
            <a:pPr lvl="1"/>
            <a:r>
              <a:rPr lang="fr-FR" dirty="0">
                <a:solidFill>
                  <a:schemeClr val="bg1"/>
                </a:solidFill>
              </a:rPr>
              <a:t>Key </a:t>
            </a:r>
            <a:r>
              <a:rPr lang="fr-FR" dirty="0" err="1">
                <a:solidFill>
                  <a:schemeClr val="bg1"/>
                </a:solidFill>
              </a:rPr>
              <a:t>practical</a:t>
            </a:r>
            <a:r>
              <a:rPr lang="fr-FR" dirty="0">
                <a:solidFill>
                  <a:schemeClr val="bg1"/>
                </a:solidFill>
              </a:rPr>
              <a:t> goals </a:t>
            </a:r>
            <a:r>
              <a:rPr lang="fr-FR" dirty="0" err="1">
                <a:solidFill>
                  <a:schemeClr val="bg1"/>
                </a:solidFill>
              </a:rPr>
              <a:t>using</a:t>
            </a:r>
            <a:r>
              <a:rPr lang="fr-FR" dirty="0">
                <a:solidFill>
                  <a:schemeClr val="bg1"/>
                </a:solidFill>
              </a:rPr>
              <a:t> </a:t>
            </a:r>
            <a:r>
              <a:rPr lang="fr-FR" dirty="0" err="1">
                <a:solidFill>
                  <a:schemeClr val="bg1"/>
                </a:solidFill>
              </a:rPr>
              <a:t>students</a:t>
            </a:r>
            <a:r>
              <a:rPr lang="fr-FR" dirty="0">
                <a:solidFill>
                  <a:schemeClr val="bg1"/>
                </a:solidFill>
              </a:rPr>
              <a:t> participation (</a:t>
            </a:r>
            <a:r>
              <a:rPr lang="fr-FR" dirty="0" err="1">
                <a:solidFill>
                  <a:schemeClr val="bg1"/>
                </a:solidFill>
              </a:rPr>
              <a:t>wooclap</a:t>
            </a:r>
            <a:r>
              <a:rPr lang="fr-FR" dirty="0">
                <a:solidFill>
                  <a:schemeClr val="bg1"/>
                </a:solidFill>
              </a:rPr>
              <a:t>)</a:t>
            </a:r>
          </a:p>
          <a:p>
            <a:r>
              <a:rPr lang="fr-FR" dirty="0">
                <a:solidFill>
                  <a:schemeClr val="bg1"/>
                </a:solidFill>
              </a:rPr>
              <a:t>DECODE</a:t>
            </a:r>
          </a:p>
          <a:p>
            <a:pPr lvl="1"/>
            <a:r>
              <a:rPr lang="fr-FR" dirty="0">
                <a:solidFill>
                  <a:schemeClr val="bg1"/>
                </a:solidFill>
              </a:rPr>
              <a:t>Methods</a:t>
            </a:r>
          </a:p>
          <a:p>
            <a:pPr lvl="1"/>
            <a:r>
              <a:rPr lang="fr-FR" dirty="0" err="1">
                <a:solidFill>
                  <a:schemeClr val="bg1"/>
                </a:solidFill>
              </a:rPr>
              <a:t>Models</a:t>
            </a:r>
            <a:endParaRPr lang="fr-FR" dirty="0">
              <a:solidFill>
                <a:schemeClr val="bg1"/>
              </a:solidFill>
            </a:endParaRPr>
          </a:p>
          <a:p>
            <a:pPr lvl="1"/>
            <a:r>
              <a:rPr lang="fr-FR" dirty="0">
                <a:solidFill>
                  <a:schemeClr val="bg1"/>
                </a:solidFill>
              </a:rPr>
              <a:t>Best practice</a:t>
            </a:r>
          </a:p>
          <a:p>
            <a:r>
              <a:rPr lang="fr-FR" dirty="0">
                <a:solidFill>
                  <a:schemeClr val="bg1"/>
                </a:solidFill>
              </a:rPr>
              <a:t>DO</a:t>
            </a:r>
          </a:p>
          <a:p>
            <a:pPr lvl="1"/>
            <a:r>
              <a:rPr lang="fr-FR" dirty="0" err="1">
                <a:solidFill>
                  <a:schemeClr val="bg1"/>
                </a:solidFill>
              </a:rPr>
              <a:t>Students</a:t>
            </a:r>
            <a:r>
              <a:rPr lang="fr-FR" dirty="0">
                <a:solidFill>
                  <a:schemeClr val="bg1"/>
                </a:solidFill>
              </a:rPr>
              <a:t> Challenge</a:t>
            </a:r>
          </a:p>
          <a:p>
            <a:pPr lvl="1"/>
            <a:r>
              <a:rPr lang="fr-FR" dirty="0">
                <a:solidFill>
                  <a:schemeClr val="bg1"/>
                </a:solidFill>
              </a:rPr>
              <a:t>Live Case </a:t>
            </a:r>
            <a:r>
              <a:rPr lang="fr-FR" dirty="0" err="1">
                <a:solidFill>
                  <a:schemeClr val="bg1"/>
                </a:solidFill>
              </a:rPr>
              <a:t>Student</a:t>
            </a:r>
            <a:endParaRPr lang="fr-FR" dirty="0">
              <a:solidFill>
                <a:schemeClr val="bg1"/>
              </a:solidFill>
            </a:endParaRPr>
          </a:p>
          <a:p>
            <a:endParaRPr lang="fr-FR" dirty="0">
              <a:solidFill>
                <a:schemeClr val="bg1"/>
              </a:solidFill>
            </a:endParaRPr>
          </a:p>
          <a:p>
            <a:endParaRPr lang="fr-FR" dirty="0">
              <a:solidFill>
                <a:schemeClr val="bg1"/>
              </a:solidFill>
            </a:endParaRPr>
          </a:p>
        </p:txBody>
      </p:sp>
    </p:spTree>
    <p:extLst>
      <p:ext uri="{BB962C8B-B14F-4D97-AF65-F5344CB8AC3E}">
        <p14:creationId xmlns:p14="http://schemas.microsoft.com/office/powerpoint/2010/main" val="108339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1524000" y="359465"/>
            <a:ext cx="8686800" cy="1143000"/>
          </a:xfrm>
        </p:spPr>
        <p:txBody>
          <a:bodyPr>
            <a:normAutofit/>
          </a:bodyPr>
          <a:lstStyle/>
          <a:p>
            <a:r>
              <a:rPr lang="fr-FR" b="1" dirty="0" err="1"/>
              <a:t>Assets</a:t>
            </a:r>
            <a:r>
              <a:rPr lang="fr-FR" b="1" dirty="0"/>
              <a:t> Manager : the « road » for EFFICIENCY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572" y="1772816"/>
            <a:ext cx="8096250" cy="381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1126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913" y="1553452"/>
            <a:ext cx="6463492" cy="4926984"/>
          </a:xfrm>
          <a:prstGeom prst="rect">
            <a:avLst/>
          </a:prstGeom>
        </p:spPr>
      </p:pic>
      <p:sp>
        <p:nvSpPr>
          <p:cNvPr id="6" name="Rectangle 5"/>
          <p:cNvSpPr/>
          <p:nvPr/>
        </p:nvSpPr>
        <p:spPr>
          <a:xfrm>
            <a:off x="2351585" y="6165304"/>
            <a:ext cx="2698175" cy="369332"/>
          </a:xfrm>
          <a:prstGeom prst="rect">
            <a:avLst/>
          </a:prstGeom>
        </p:spPr>
        <p:txBody>
          <a:bodyPr wrap="none">
            <a:spAutoFit/>
          </a:bodyPr>
          <a:lstStyle/>
          <a:p>
            <a:r>
              <a:rPr lang="fr-FR" dirty="0" err="1">
                <a:solidFill>
                  <a:srgbClr val="000000"/>
                </a:solidFill>
              </a:rPr>
              <a:t>Reducing</a:t>
            </a:r>
            <a:r>
              <a:rPr lang="fr-FR" dirty="0">
                <a:solidFill>
                  <a:srgbClr val="000000"/>
                </a:solidFill>
              </a:rPr>
              <a:t> </a:t>
            </a:r>
            <a:r>
              <a:rPr lang="fr-FR" dirty="0" err="1">
                <a:solidFill>
                  <a:srgbClr val="000000"/>
                </a:solidFill>
              </a:rPr>
              <a:t>costs</a:t>
            </a:r>
            <a:r>
              <a:rPr lang="fr-FR" dirty="0">
                <a:solidFill>
                  <a:srgbClr val="000000"/>
                </a:solidFill>
              </a:rPr>
              <a:t> of inputs</a:t>
            </a:r>
            <a:endParaRPr lang="fr-FR" dirty="0"/>
          </a:p>
        </p:txBody>
      </p:sp>
      <p:sp>
        <p:nvSpPr>
          <p:cNvPr id="7" name="Rectangle 6"/>
          <p:cNvSpPr/>
          <p:nvPr/>
        </p:nvSpPr>
        <p:spPr>
          <a:xfrm>
            <a:off x="4583833" y="1368786"/>
            <a:ext cx="2719655" cy="369332"/>
          </a:xfrm>
          <a:prstGeom prst="rect">
            <a:avLst/>
          </a:prstGeom>
        </p:spPr>
        <p:txBody>
          <a:bodyPr wrap="none">
            <a:spAutoFit/>
          </a:bodyPr>
          <a:lstStyle/>
          <a:p>
            <a:r>
              <a:rPr lang="fr-FR" dirty="0">
                <a:solidFill>
                  <a:srgbClr val="000000"/>
                </a:solidFill>
              </a:rPr>
              <a:t>The right effort allocation</a:t>
            </a:r>
            <a:endParaRPr lang="fr-FR" dirty="0"/>
          </a:p>
        </p:txBody>
      </p:sp>
      <p:sp>
        <p:nvSpPr>
          <p:cNvPr id="8" name="Rectangle 7"/>
          <p:cNvSpPr/>
          <p:nvPr/>
        </p:nvSpPr>
        <p:spPr>
          <a:xfrm>
            <a:off x="6600056" y="6165304"/>
            <a:ext cx="2182970" cy="369332"/>
          </a:xfrm>
          <a:prstGeom prst="rect">
            <a:avLst/>
          </a:prstGeom>
        </p:spPr>
        <p:txBody>
          <a:bodyPr wrap="none">
            <a:spAutoFit/>
          </a:bodyPr>
          <a:lstStyle/>
          <a:p>
            <a:r>
              <a:rPr lang="fr-FR" dirty="0">
                <a:solidFill>
                  <a:srgbClr val="000000"/>
                </a:solidFill>
              </a:rPr>
              <a:t>To </a:t>
            </a:r>
            <a:r>
              <a:rPr lang="fr-FR" dirty="0" err="1">
                <a:solidFill>
                  <a:srgbClr val="000000"/>
                </a:solidFill>
              </a:rPr>
              <a:t>achieve</a:t>
            </a:r>
            <a:r>
              <a:rPr lang="fr-FR" dirty="0">
                <a:solidFill>
                  <a:srgbClr val="000000"/>
                </a:solidFill>
              </a:rPr>
              <a:t> the goals</a:t>
            </a:r>
            <a:endParaRPr lang="fr-FR" dirty="0"/>
          </a:p>
        </p:txBody>
      </p:sp>
      <p:sp>
        <p:nvSpPr>
          <p:cNvPr id="9" name="Ellipse 8"/>
          <p:cNvSpPr/>
          <p:nvPr/>
        </p:nvSpPr>
        <p:spPr>
          <a:xfrm>
            <a:off x="4223793" y="1143399"/>
            <a:ext cx="3079695" cy="11894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pic>
        <p:nvPicPr>
          <p:cNvPr id="3" name="Image 2" descr="Une image contenant texte, signe, homme, avant&#10;&#10;Description générée automatiquement">
            <a:extLst>
              <a:ext uri="{FF2B5EF4-FFF2-40B4-BE49-F238E27FC236}">
                <a16:creationId xmlns:a16="http://schemas.microsoft.com/office/drawing/2014/main" id="{AEECD196-0051-4F6B-8DFB-E773CFF88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633" y="2624725"/>
            <a:ext cx="1973904" cy="2924944"/>
          </a:xfrm>
          <a:prstGeom prst="rect">
            <a:avLst/>
          </a:prstGeom>
        </p:spPr>
      </p:pic>
      <p:pic>
        <p:nvPicPr>
          <p:cNvPr id="10" name="Image 9">
            <a:extLst>
              <a:ext uri="{FF2B5EF4-FFF2-40B4-BE49-F238E27FC236}">
                <a16:creationId xmlns:a16="http://schemas.microsoft.com/office/drawing/2014/main" id="{0C273650-73C9-4ACD-8136-D6F55EF43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415" y="-419756"/>
            <a:ext cx="2664296" cy="2664296"/>
          </a:xfrm>
          <a:prstGeom prst="rect">
            <a:avLst/>
          </a:prstGeom>
        </p:spPr>
      </p:pic>
      <p:pic>
        <p:nvPicPr>
          <p:cNvPr id="11" name="Image 10">
            <a:extLst>
              <a:ext uri="{FF2B5EF4-FFF2-40B4-BE49-F238E27FC236}">
                <a16:creationId xmlns:a16="http://schemas.microsoft.com/office/drawing/2014/main" id="{23CA628C-85D9-4CE2-98A5-6F1C5AEAA7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1185" y="322182"/>
            <a:ext cx="2209374" cy="1651451"/>
          </a:xfrm>
          <a:prstGeom prst="rect">
            <a:avLst/>
          </a:prstGeom>
          <a:ln>
            <a:noFill/>
          </a:ln>
          <a:effectLst>
            <a:outerShdw blurRad="292100" dist="139700" dir="2700000" algn="tl" rotWithShape="0">
              <a:srgbClr val="333333">
                <a:alpha val="65000"/>
              </a:srgbClr>
            </a:outerShdw>
          </a:effectLst>
        </p:spPr>
      </p:pic>
      <p:pic>
        <p:nvPicPr>
          <p:cNvPr id="12" name="Image 11" descr="Une image contenant dessin, drapeau&#10;&#10;Description générée automatiquement">
            <a:extLst>
              <a:ext uri="{FF2B5EF4-FFF2-40B4-BE49-F238E27FC236}">
                <a16:creationId xmlns:a16="http://schemas.microsoft.com/office/drawing/2014/main" id="{D1BCB90F-DB29-47F3-B827-0B6430C359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8865" y="86667"/>
            <a:ext cx="1702493" cy="957180"/>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F8F132E2-2A39-444B-BDF5-DBE9DEDEE1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4716" y="3356992"/>
            <a:ext cx="2771686" cy="2332836"/>
          </a:xfrm>
          <a:prstGeom prst="rect">
            <a:avLst/>
          </a:prstGeom>
        </p:spPr>
      </p:pic>
    </p:spTree>
    <p:extLst>
      <p:ext uri="{BB962C8B-B14F-4D97-AF65-F5344CB8AC3E}">
        <p14:creationId xmlns:p14="http://schemas.microsoft.com/office/powerpoint/2010/main" val="3980012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Image 5" descr="Une image contenant sport, jeu, extérieur, boule&#10;&#10;Description générée automatiquement">
            <a:extLst>
              <a:ext uri="{FF2B5EF4-FFF2-40B4-BE49-F238E27FC236}">
                <a16:creationId xmlns:a16="http://schemas.microsoft.com/office/drawing/2014/main" id="{36E844C9-0B66-4E1A-B1AF-CAA9BC209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07" y="3623733"/>
            <a:ext cx="5745905" cy="3232071"/>
          </a:xfrm>
          <a:prstGeom prst="rect">
            <a:avLst/>
          </a:prstGeom>
        </p:spPr>
      </p:pic>
      <p:pic>
        <p:nvPicPr>
          <p:cNvPr id="8" name="Image 7" descr="Une image contenant dessin, assiette&#10;&#10;Description générée automatiquement">
            <a:extLst>
              <a:ext uri="{FF2B5EF4-FFF2-40B4-BE49-F238E27FC236}">
                <a16:creationId xmlns:a16="http://schemas.microsoft.com/office/drawing/2014/main" id="{4ACC30E6-2D98-4138-940B-29423C2EEA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888" y="0"/>
            <a:ext cx="2359157" cy="3541783"/>
          </a:xfrm>
          <a:prstGeom prst="rect">
            <a:avLst/>
          </a:prstGeom>
        </p:spPr>
      </p:pic>
      <p:pic>
        <p:nvPicPr>
          <p:cNvPr id="10" name="Image 9" descr="Une image contenant signe, herbe, vert, assis&#10;&#10;Description générée automatiquement">
            <a:extLst>
              <a:ext uri="{FF2B5EF4-FFF2-40B4-BE49-F238E27FC236}">
                <a16:creationId xmlns:a16="http://schemas.microsoft.com/office/drawing/2014/main" id="{AAF6996C-233D-4FC5-A0EC-5E5E531E3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024" y="3570529"/>
            <a:ext cx="5853785" cy="3292754"/>
          </a:xfrm>
          <a:prstGeom prst="rect">
            <a:avLst/>
          </a:prstGeom>
        </p:spPr>
      </p:pic>
      <p:pic>
        <p:nvPicPr>
          <p:cNvPr id="2" name="Picture 2" descr="Elsa Jacquemot et Harold Mayot, n°1 mondiaux chez les Juniors – Jeu, Set et  Match">
            <a:extLst>
              <a:ext uri="{FF2B5EF4-FFF2-40B4-BE49-F238E27FC236}">
                <a16:creationId xmlns:a16="http://schemas.microsoft.com/office/drawing/2014/main" id="{C3611F40-1559-453D-A10B-453307CEB7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953" y="188640"/>
            <a:ext cx="4840362" cy="29471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éservez un terrain de tennis au Tennis Club Bocage Plan de Cuques à  Plan-de-Cuques">
            <a:extLst>
              <a:ext uri="{FF2B5EF4-FFF2-40B4-BE49-F238E27FC236}">
                <a16:creationId xmlns:a16="http://schemas.microsoft.com/office/drawing/2014/main" id="{20D89AC3-BBE4-42A4-ACF1-218296FD37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8168" y="548680"/>
            <a:ext cx="4397896" cy="2198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743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7924800" y="838200"/>
            <a:ext cx="3657600" cy="2133600"/>
          </a:xfrm>
          <a:prstGeom prst="rect">
            <a:avLst/>
          </a:prstGeom>
        </p:spPr>
        <p:txBody>
          <a:bodyPr anchor="b">
            <a:normAutofit/>
          </a:bodyPr>
          <a:lstStyle/>
          <a:p>
            <a:r>
              <a:rPr lang="fr-FR" dirty="0"/>
              <a:t>Key questions</a:t>
            </a:r>
          </a:p>
        </p:txBody>
      </p:sp>
      <p:graphicFrame>
        <p:nvGraphicFramePr>
          <p:cNvPr id="13" name="Espace réservé du texte 1">
            <a:extLst>
              <a:ext uri="{FF2B5EF4-FFF2-40B4-BE49-F238E27FC236}">
                <a16:creationId xmlns:a16="http://schemas.microsoft.com/office/drawing/2014/main" id="{19776C4C-D3A5-4242-B49A-1E6277464BDF}"/>
              </a:ext>
            </a:extLst>
          </p:cNvPr>
          <p:cNvGraphicFramePr/>
          <p:nvPr>
            <p:extLst>
              <p:ext uri="{D42A27DB-BD31-4B8C-83A1-F6EECF244321}">
                <p14:modId xmlns:p14="http://schemas.microsoft.com/office/powerpoint/2010/main" val="473347653"/>
              </p:ext>
            </p:extLst>
          </p:nvPr>
        </p:nvGraphicFramePr>
        <p:xfrm>
          <a:off x="609600" y="838200"/>
          <a:ext cx="6172200" cy="518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 5" descr="Une image contenant dessin, assiette&#10;&#10;Description générée automatiquement">
            <a:extLst>
              <a:ext uri="{FF2B5EF4-FFF2-40B4-BE49-F238E27FC236}">
                <a16:creationId xmlns:a16="http://schemas.microsoft.com/office/drawing/2014/main" id="{BE938A69-BDFF-4F32-B657-CFF6AB84F0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0256" y="3140968"/>
            <a:ext cx="2016224" cy="3026941"/>
          </a:xfrm>
          <a:prstGeom prst="rect">
            <a:avLst/>
          </a:prstGeom>
        </p:spPr>
      </p:pic>
    </p:spTree>
    <p:extLst>
      <p:ext uri="{BB962C8B-B14F-4D97-AF65-F5344CB8AC3E}">
        <p14:creationId xmlns:p14="http://schemas.microsoft.com/office/powerpoint/2010/main" val="371836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3493869" y="-314977"/>
            <a:ext cx="8229600" cy="1143000"/>
          </a:xfrm>
        </p:spPr>
        <p:txBody>
          <a:bodyPr/>
          <a:lstStyle/>
          <a:p>
            <a:r>
              <a:rPr lang="fr-FR" b="1" dirty="0"/>
              <a:t>Strategic triangle model</a:t>
            </a:r>
            <a:endParaRPr lang="fr-FR" dirty="0"/>
          </a:p>
        </p:txBody>
      </p:sp>
      <p:sp>
        <p:nvSpPr>
          <p:cNvPr id="4" name="Ellipse 3"/>
          <p:cNvSpPr/>
          <p:nvPr/>
        </p:nvSpPr>
        <p:spPr>
          <a:xfrm>
            <a:off x="5087888" y="2348880"/>
            <a:ext cx="1656184"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Clubs</a:t>
            </a:r>
          </a:p>
          <a:p>
            <a:pPr algn="ctr"/>
            <a:endParaRPr lang="fr-FR" dirty="0"/>
          </a:p>
          <a:p>
            <a:pPr algn="ctr"/>
            <a:r>
              <a:rPr lang="fr-FR" dirty="0"/>
              <a:t>Resource</a:t>
            </a:r>
          </a:p>
        </p:txBody>
      </p:sp>
      <p:sp>
        <p:nvSpPr>
          <p:cNvPr id="5" name="Ellipse 4"/>
          <p:cNvSpPr/>
          <p:nvPr/>
        </p:nvSpPr>
        <p:spPr>
          <a:xfrm>
            <a:off x="3143671" y="4581128"/>
            <a:ext cx="1813455" cy="1728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p>
          <a:p>
            <a:pPr algn="ctr"/>
            <a:r>
              <a:rPr lang="fr-FR" sz="1600" dirty="0"/>
              <a:t>Professional</a:t>
            </a:r>
          </a:p>
          <a:p>
            <a:pPr algn="ctr"/>
            <a:r>
              <a:rPr lang="fr-FR" dirty="0"/>
              <a:t>Tennis</a:t>
            </a:r>
          </a:p>
          <a:p>
            <a:pPr algn="ctr"/>
            <a:r>
              <a:rPr lang="fr-FR" dirty="0" err="1"/>
              <a:t>Players</a:t>
            </a:r>
            <a:endParaRPr lang="fr-FR" dirty="0"/>
          </a:p>
          <a:p>
            <a:pPr algn="ctr"/>
            <a:endParaRPr lang="fr-FR" dirty="0"/>
          </a:p>
          <a:p>
            <a:pPr algn="ctr"/>
            <a:r>
              <a:rPr lang="fr-FR" dirty="0"/>
              <a:t>Resource</a:t>
            </a:r>
          </a:p>
        </p:txBody>
      </p:sp>
      <p:sp>
        <p:nvSpPr>
          <p:cNvPr id="6" name="Ellipse 5"/>
          <p:cNvSpPr/>
          <p:nvPr/>
        </p:nvSpPr>
        <p:spPr>
          <a:xfrm>
            <a:off x="6744072" y="4725144"/>
            <a:ext cx="1656184"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Events</a:t>
            </a:r>
          </a:p>
          <a:p>
            <a:pPr algn="ctr"/>
            <a:endParaRPr lang="fr-FR" dirty="0"/>
          </a:p>
          <a:p>
            <a:pPr algn="ctr"/>
            <a:r>
              <a:rPr lang="fr-FR" dirty="0" err="1"/>
              <a:t>Asset</a:t>
            </a:r>
            <a:endParaRPr lang="fr-FR" dirty="0"/>
          </a:p>
        </p:txBody>
      </p:sp>
      <p:cxnSp>
        <p:nvCxnSpPr>
          <p:cNvPr id="8" name="Connecteur droit avec flèche 7"/>
          <p:cNvCxnSpPr/>
          <p:nvPr/>
        </p:nvCxnSpPr>
        <p:spPr>
          <a:xfrm>
            <a:off x="5915980" y="1700808"/>
            <a:ext cx="0" cy="48245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2567608" y="4365104"/>
            <a:ext cx="669674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569143" y="1032701"/>
            <a:ext cx="2808312" cy="646331"/>
          </a:xfrm>
          <a:prstGeom prst="rect">
            <a:avLst/>
          </a:prstGeom>
          <a:noFill/>
        </p:spPr>
        <p:txBody>
          <a:bodyPr wrap="square" rtlCol="0">
            <a:spAutoFit/>
          </a:bodyPr>
          <a:lstStyle/>
          <a:p>
            <a:pPr algn="ctr"/>
            <a:r>
              <a:rPr lang="fr-FR" dirty="0" err="1"/>
              <a:t>Competencies</a:t>
            </a:r>
            <a:r>
              <a:rPr lang="fr-FR" dirty="0"/>
              <a:t> for non profit </a:t>
            </a:r>
            <a:r>
              <a:rPr lang="fr-FR" dirty="0" err="1"/>
              <a:t>organizations</a:t>
            </a:r>
            <a:endParaRPr lang="fr-FR" dirty="0"/>
          </a:p>
        </p:txBody>
      </p:sp>
      <p:sp>
        <p:nvSpPr>
          <p:cNvPr id="12" name="ZoneTexte 11"/>
          <p:cNvSpPr txBox="1"/>
          <p:nvPr/>
        </p:nvSpPr>
        <p:spPr>
          <a:xfrm>
            <a:off x="1643826" y="3887761"/>
            <a:ext cx="2304256" cy="369332"/>
          </a:xfrm>
          <a:prstGeom prst="rect">
            <a:avLst/>
          </a:prstGeom>
          <a:noFill/>
        </p:spPr>
        <p:txBody>
          <a:bodyPr wrap="square" rtlCol="0">
            <a:spAutoFit/>
          </a:bodyPr>
          <a:lstStyle/>
          <a:p>
            <a:r>
              <a:rPr lang="fr-FR" dirty="0"/>
              <a:t>Sport </a:t>
            </a:r>
            <a:r>
              <a:rPr lang="fr-FR" dirty="0" err="1"/>
              <a:t>Competencies</a:t>
            </a:r>
            <a:endParaRPr lang="fr-FR" dirty="0"/>
          </a:p>
        </p:txBody>
      </p:sp>
      <p:sp>
        <p:nvSpPr>
          <p:cNvPr id="13" name="ZoneTexte 12"/>
          <p:cNvSpPr txBox="1"/>
          <p:nvPr/>
        </p:nvSpPr>
        <p:spPr>
          <a:xfrm>
            <a:off x="7896237" y="3919119"/>
            <a:ext cx="2824863" cy="369332"/>
          </a:xfrm>
          <a:prstGeom prst="rect">
            <a:avLst/>
          </a:prstGeom>
          <a:noFill/>
        </p:spPr>
        <p:txBody>
          <a:bodyPr wrap="square" rtlCol="0">
            <a:spAutoFit/>
          </a:bodyPr>
          <a:lstStyle/>
          <a:p>
            <a:r>
              <a:rPr lang="fr-FR" dirty="0"/>
              <a:t>Business </a:t>
            </a:r>
            <a:r>
              <a:rPr lang="fr-FR" dirty="0" err="1"/>
              <a:t>Competencies</a:t>
            </a:r>
            <a:endParaRPr lang="fr-FR" dirty="0"/>
          </a:p>
        </p:txBody>
      </p:sp>
      <p:sp>
        <p:nvSpPr>
          <p:cNvPr id="14" name="ZoneTexte 13"/>
          <p:cNvSpPr txBox="1"/>
          <p:nvPr/>
        </p:nvSpPr>
        <p:spPr>
          <a:xfrm>
            <a:off x="4468162" y="6448690"/>
            <a:ext cx="3276364" cy="369332"/>
          </a:xfrm>
          <a:prstGeom prst="rect">
            <a:avLst/>
          </a:prstGeom>
          <a:noFill/>
        </p:spPr>
        <p:txBody>
          <a:bodyPr wrap="square" rtlCol="0">
            <a:spAutoFit/>
          </a:bodyPr>
          <a:lstStyle/>
          <a:p>
            <a:r>
              <a:rPr lang="fr-FR" dirty="0"/>
              <a:t>Professional </a:t>
            </a:r>
            <a:r>
              <a:rPr lang="fr-FR" dirty="0" err="1"/>
              <a:t>Competencies</a:t>
            </a:r>
            <a:endParaRPr lang="fr-FR" dirty="0"/>
          </a:p>
        </p:txBody>
      </p:sp>
      <p:cxnSp>
        <p:nvCxnSpPr>
          <p:cNvPr id="16" name="Connecteur droit avec flèche 15"/>
          <p:cNvCxnSpPr>
            <a:stCxn id="6" idx="0"/>
          </p:cNvCxnSpPr>
          <p:nvPr/>
        </p:nvCxnSpPr>
        <p:spPr>
          <a:xfrm flipH="1" flipV="1">
            <a:off x="6744072" y="3501008"/>
            <a:ext cx="828092" cy="1224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cxnSpLocks/>
            <a:stCxn id="4" idx="2"/>
            <a:endCxn id="5" idx="0"/>
          </p:cNvCxnSpPr>
          <p:nvPr/>
        </p:nvCxnSpPr>
        <p:spPr>
          <a:xfrm flipH="1">
            <a:off x="4050399" y="3140968"/>
            <a:ext cx="1037489" cy="1440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stCxn id="6" idx="2"/>
          </p:cNvCxnSpPr>
          <p:nvPr/>
        </p:nvCxnSpPr>
        <p:spPr>
          <a:xfrm flipH="1">
            <a:off x="4853862" y="5517232"/>
            <a:ext cx="18902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4727848" y="5949280"/>
            <a:ext cx="21602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endCxn id="4" idx="3"/>
          </p:cNvCxnSpPr>
          <p:nvPr/>
        </p:nvCxnSpPr>
        <p:spPr>
          <a:xfrm flipV="1">
            <a:off x="4547829" y="3701060"/>
            <a:ext cx="782603" cy="1024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endCxn id="6" idx="1"/>
          </p:cNvCxnSpPr>
          <p:nvPr/>
        </p:nvCxnSpPr>
        <p:spPr>
          <a:xfrm>
            <a:off x="6370773" y="3861049"/>
            <a:ext cx="615842" cy="1096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6901849" y="3666514"/>
            <a:ext cx="1413640" cy="276999"/>
          </a:xfrm>
          <a:prstGeom prst="rect">
            <a:avLst/>
          </a:prstGeom>
          <a:noFill/>
        </p:spPr>
        <p:txBody>
          <a:bodyPr wrap="square" rtlCol="0">
            <a:spAutoFit/>
          </a:bodyPr>
          <a:lstStyle/>
          <a:p>
            <a:r>
              <a:rPr lang="fr-FR" sz="1200" dirty="0"/>
              <a:t>1 $ + </a:t>
            </a:r>
            <a:r>
              <a:rPr lang="fr-FR" sz="1200" dirty="0" err="1"/>
              <a:t>Reputation</a:t>
            </a:r>
            <a:endParaRPr lang="fr-FR" sz="1200" dirty="0"/>
          </a:p>
        </p:txBody>
      </p:sp>
      <p:sp>
        <p:nvSpPr>
          <p:cNvPr id="29" name="ZoneTexte 28"/>
          <p:cNvSpPr txBox="1"/>
          <p:nvPr/>
        </p:nvSpPr>
        <p:spPr>
          <a:xfrm>
            <a:off x="3704224" y="3394739"/>
            <a:ext cx="1390868" cy="276999"/>
          </a:xfrm>
          <a:prstGeom prst="rect">
            <a:avLst/>
          </a:prstGeom>
          <a:noFill/>
        </p:spPr>
        <p:txBody>
          <a:bodyPr wrap="square" rtlCol="0">
            <a:spAutoFit/>
          </a:bodyPr>
          <a:lstStyle/>
          <a:p>
            <a:r>
              <a:rPr lang="fr-FR" sz="1200" dirty="0"/>
              <a:t>2. </a:t>
            </a:r>
            <a:r>
              <a:rPr lang="fr-FR" sz="1200" dirty="0" err="1"/>
              <a:t>reservoir</a:t>
            </a:r>
            <a:endParaRPr lang="fr-FR" sz="1200" dirty="0"/>
          </a:p>
        </p:txBody>
      </p:sp>
      <p:sp>
        <p:nvSpPr>
          <p:cNvPr id="30" name="ZoneTexte 29"/>
          <p:cNvSpPr txBox="1"/>
          <p:nvPr/>
        </p:nvSpPr>
        <p:spPr>
          <a:xfrm>
            <a:off x="5052682" y="5280012"/>
            <a:ext cx="1413640" cy="276999"/>
          </a:xfrm>
          <a:prstGeom prst="rect">
            <a:avLst/>
          </a:prstGeom>
          <a:noFill/>
        </p:spPr>
        <p:txBody>
          <a:bodyPr wrap="square" rtlCol="0">
            <a:spAutoFit/>
          </a:bodyPr>
          <a:lstStyle/>
          <a:p>
            <a:r>
              <a:rPr lang="fr-FR" sz="1200" dirty="0"/>
              <a:t>1 $</a:t>
            </a:r>
          </a:p>
        </p:txBody>
      </p:sp>
      <p:sp>
        <p:nvSpPr>
          <p:cNvPr id="31" name="ZoneTexte 30"/>
          <p:cNvSpPr txBox="1"/>
          <p:nvPr/>
        </p:nvSpPr>
        <p:spPr>
          <a:xfrm>
            <a:off x="4696506" y="5980056"/>
            <a:ext cx="1413640" cy="276999"/>
          </a:xfrm>
          <a:prstGeom prst="rect">
            <a:avLst/>
          </a:prstGeom>
          <a:noFill/>
        </p:spPr>
        <p:txBody>
          <a:bodyPr wrap="square" rtlCol="0">
            <a:spAutoFit/>
          </a:bodyPr>
          <a:lstStyle/>
          <a:p>
            <a:r>
              <a:rPr lang="fr-FR" sz="1200" dirty="0"/>
              <a:t>3 </a:t>
            </a:r>
            <a:r>
              <a:rPr lang="fr-FR" sz="1200" dirty="0" err="1"/>
              <a:t>Reputation</a:t>
            </a:r>
            <a:endParaRPr lang="fr-FR" sz="1200" dirty="0"/>
          </a:p>
        </p:txBody>
      </p:sp>
      <p:sp>
        <p:nvSpPr>
          <p:cNvPr id="32" name="ZoneTexte 31"/>
          <p:cNvSpPr txBox="1"/>
          <p:nvPr/>
        </p:nvSpPr>
        <p:spPr>
          <a:xfrm>
            <a:off x="4696506" y="4486436"/>
            <a:ext cx="1413640" cy="276999"/>
          </a:xfrm>
          <a:prstGeom prst="rect">
            <a:avLst/>
          </a:prstGeom>
          <a:noFill/>
        </p:spPr>
        <p:txBody>
          <a:bodyPr wrap="square" rtlCol="0">
            <a:spAutoFit/>
          </a:bodyPr>
          <a:lstStyle/>
          <a:p>
            <a:r>
              <a:rPr lang="fr-FR" sz="1200" dirty="0"/>
              <a:t>4 </a:t>
            </a:r>
            <a:r>
              <a:rPr lang="fr-FR" sz="1200" dirty="0" err="1"/>
              <a:t>Reputation</a:t>
            </a:r>
            <a:endParaRPr lang="fr-FR" sz="1200" dirty="0"/>
          </a:p>
        </p:txBody>
      </p:sp>
      <p:sp>
        <p:nvSpPr>
          <p:cNvPr id="33" name="ZoneTexte 32"/>
          <p:cNvSpPr txBox="1"/>
          <p:nvPr/>
        </p:nvSpPr>
        <p:spPr>
          <a:xfrm>
            <a:off x="5951207" y="4750057"/>
            <a:ext cx="1413640" cy="276999"/>
          </a:xfrm>
          <a:prstGeom prst="rect">
            <a:avLst/>
          </a:prstGeom>
          <a:noFill/>
        </p:spPr>
        <p:txBody>
          <a:bodyPr wrap="square" rtlCol="0">
            <a:spAutoFit/>
          </a:bodyPr>
          <a:lstStyle/>
          <a:p>
            <a:r>
              <a:rPr lang="fr-FR" sz="1200" dirty="0"/>
              <a:t>5 </a:t>
            </a:r>
            <a:r>
              <a:rPr lang="fr-FR" sz="1200" dirty="0" err="1"/>
              <a:t>Community</a:t>
            </a:r>
            <a:endParaRPr lang="fr-FR" sz="1200" dirty="0"/>
          </a:p>
        </p:txBody>
      </p:sp>
    </p:spTree>
    <p:extLst>
      <p:ext uri="{BB962C8B-B14F-4D97-AF65-F5344CB8AC3E}">
        <p14:creationId xmlns:p14="http://schemas.microsoft.com/office/powerpoint/2010/main" val="687294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835933" y="239358"/>
            <a:ext cx="10972800" cy="1143000"/>
          </a:xfrm>
        </p:spPr>
        <p:txBody>
          <a:bodyPr/>
          <a:lstStyle/>
          <a:p>
            <a:r>
              <a:rPr lang="fr-FR" dirty="0" err="1"/>
              <a:t>Competencie</a:t>
            </a:r>
            <a:r>
              <a:rPr lang="fr-FR" dirty="0"/>
              <a:t> ?</a:t>
            </a:r>
          </a:p>
        </p:txBody>
      </p:sp>
      <p:sp>
        <p:nvSpPr>
          <p:cNvPr id="4" name="Triangle isocèle 3"/>
          <p:cNvSpPr/>
          <p:nvPr/>
        </p:nvSpPr>
        <p:spPr>
          <a:xfrm>
            <a:off x="1019436" y="2590749"/>
            <a:ext cx="3384376" cy="302433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703512" y="1919920"/>
            <a:ext cx="2016224" cy="646331"/>
          </a:xfrm>
          <a:prstGeom prst="rect">
            <a:avLst/>
          </a:prstGeom>
          <a:noFill/>
        </p:spPr>
        <p:txBody>
          <a:bodyPr wrap="square" rtlCol="0">
            <a:spAutoFit/>
          </a:bodyPr>
          <a:lstStyle/>
          <a:p>
            <a:pPr algn="ctr"/>
            <a:r>
              <a:rPr lang="fr-FR" b="1" dirty="0"/>
              <a:t>EXPERIENCE</a:t>
            </a:r>
          </a:p>
          <a:p>
            <a:pPr algn="ctr"/>
            <a:r>
              <a:rPr lang="fr-FR" b="1" dirty="0" err="1"/>
              <a:t>Knowledge</a:t>
            </a:r>
            <a:endParaRPr lang="fr-FR" b="1" dirty="0"/>
          </a:p>
        </p:txBody>
      </p:sp>
      <p:sp>
        <p:nvSpPr>
          <p:cNvPr id="7" name="ZoneTexte 6"/>
          <p:cNvSpPr txBox="1"/>
          <p:nvPr/>
        </p:nvSpPr>
        <p:spPr>
          <a:xfrm>
            <a:off x="-132692" y="5622795"/>
            <a:ext cx="1872208" cy="646331"/>
          </a:xfrm>
          <a:prstGeom prst="rect">
            <a:avLst/>
          </a:prstGeom>
          <a:noFill/>
        </p:spPr>
        <p:txBody>
          <a:bodyPr wrap="square" rtlCol="0">
            <a:spAutoFit/>
          </a:bodyPr>
          <a:lstStyle/>
          <a:p>
            <a:pPr algn="ctr"/>
            <a:r>
              <a:rPr lang="fr-FR" b="1" dirty="0"/>
              <a:t>EXPERTISE</a:t>
            </a:r>
          </a:p>
          <a:p>
            <a:pPr algn="ctr"/>
            <a:r>
              <a:rPr lang="fr-FR" b="1" dirty="0"/>
              <a:t>Know-How</a:t>
            </a:r>
          </a:p>
        </p:txBody>
      </p:sp>
      <p:sp>
        <p:nvSpPr>
          <p:cNvPr id="8" name="ZoneTexte 7"/>
          <p:cNvSpPr txBox="1"/>
          <p:nvPr/>
        </p:nvSpPr>
        <p:spPr>
          <a:xfrm>
            <a:off x="3539716" y="5640240"/>
            <a:ext cx="2268252" cy="923330"/>
          </a:xfrm>
          <a:prstGeom prst="rect">
            <a:avLst/>
          </a:prstGeom>
          <a:noFill/>
        </p:spPr>
        <p:txBody>
          <a:bodyPr wrap="square" rtlCol="0">
            <a:spAutoFit/>
          </a:bodyPr>
          <a:lstStyle/>
          <a:p>
            <a:pPr algn="ctr"/>
            <a:r>
              <a:rPr lang="fr-FR" b="1" dirty="0"/>
              <a:t>TEAM</a:t>
            </a:r>
          </a:p>
          <a:p>
            <a:pPr algn="ctr"/>
            <a:r>
              <a:rPr lang="fr-FR" b="1" dirty="0" err="1"/>
              <a:t>Being</a:t>
            </a:r>
            <a:r>
              <a:rPr lang="fr-FR" b="1" dirty="0"/>
              <a:t> </a:t>
            </a:r>
          </a:p>
          <a:p>
            <a:pPr algn="ctr"/>
            <a:r>
              <a:rPr lang="fr-FR" b="1" dirty="0"/>
              <a:t>(know how to </a:t>
            </a:r>
            <a:r>
              <a:rPr lang="fr-FR" b="1" dirty="0" err="1"/>
              <a:t>be</a:t>
            </a:r>
            <a:r>
              <a:rPr lang="fr-FR" b="1" dirty="0"/>
              <a:t>)</a:t>
            </a:r>
          </a:p>
        </p:txBody>
      </p:sp>
      <p:sp>
        <p:nvSpPr>
          <p:cNvPr id="2" name="Rectangle 1"/>
          <p:cNvSpPr/>
          <p:nvPr/>
        </p:nvSpPr>
        <p:spPr>
          <a:xfrm>
            <a:off x="5879976" y="287324"/>
            <a:ext cx="5832648" cy="1200329"/>
          </a:xfrm>
          <a:prstGeom prst="rect">
            <a:avLst/>
          </a:prstGeom>
          <a:solidFill>
            <a:schemeClr val="bg1"/>
          </a:solidFill>
          <a:scene3d>
            <a:camera prst="perspectiveRelaxedModerately"/>
            <a:lightRig rig="threePt" dir="t"/>
          </a:scene3d>
        </p:spPr>
        <p:txBody>
          <a:bodyPr wrap="square">
            <a:spAutoFit/>
          </a:bodyPr>
          <a:lstStyle/>
          <a:p>
            <a:pPr algn="ctr"/>
            <a:r>
              <a:rPr lang="en-US" dirty="0"/>
              <a:t>Success comes from knowing that you did your best to become the best that you are capable of becoming. John Wooden</a:t>
            </a:r>
            <a:br>
              <a:rPr lang="en-US" dirty="0"/>
            </a:br>
            <a:endParaRPr lang="fr-FR" dirty="0"/>
          </a:p>
        </p:txBody>
      </p:sp>
      <p:pic>
        <p:nvPicPr>
          <p:cNvPr id="9" name="Image 8" descr="Une image contenant signe&#10;&#10;Description générée automatiquement">
            <a:extLst>
              <a:ext uri="{FF2B5EF4-FFF2-40B4-BE49-F238E27FC236}">
                <a16:creationId xmlns:a16="http://schemas.microsoft.com/office/drawing/2014/main" id="{64571E68-D89F-45CE-A3CF-932ADE54C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7968" y="1376070"/>
            <a:ext cx="6000765" cy="46939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9406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31912" y="-227302"/>
            <a:ext cx="10972800" cy="1143000"/>
          </a:xfrm>
        </p:spPr>
        <p:txBody>
          <a:bodyPr/>
          <a:lstStyle/>
          <a:p>
            <a:r>
              <a:rPr lang="fr-FR" dirty="0"/>
              <a:t>My </a:t>
            </a:r>
            <a:r>
              <a:rPr lang="fr-FR" dirty="0" err="1"/>
              <a:t>strategy</a:t>
            </a:r>
            <a:r>
              <a:rPr lang="fr-FR" dirty="0"/>
              <a:t> : </a:t>
            </a:r>
            <a:r>
              <a:rPr lang="fr-FR" dirty="0" err="1"/>
              <a:t>creating</a:t>
            </a:r>
            <a:r>
              <a:rPr lang="fr-FR" dirty="0"/>
              <a:t> </a:t>
            </a:r>
            <a:r>
              <a:rPr lang="fr-FR" dirty="0" err="1"/>
              <a:t>my</a:t>
            </a:r>
            <a:r>
              <a:rPr lang="fr-FR" dirty="0"/>
              <a:t> </a:t>
            </a:r>
            <a:r>
              <a:rPr lang="fr-FR" dirty="0" err="1"/>
              <a:t>ecosystem</a:t>
            </a:r>
            <a:r>
              <a:rPr lang="fr-FR" dirty="0"/>
              <a:t> ! </a:t>
            </a:r>
          </a:p>
        </p:txBody>
      </p:sp>
      <p:sp>
        <p:nvSpPr>
          <p:cNvPr id="4" name="Ellipse 3"/>
          <p:cNvSpPr/>
          <p:nvPr/>
        </p:nvSpPr>
        <p:spPr>
          <a:xfrm>
            <a:off x="221536" y="1309684"/>
            <a:ext cx="2160240"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Teaching</a:t>
            </a:r>
          </a:p>
        </p:txBody>
      </p:sp>
      <p:sp>
        <p:nvSpPr>
          <p:cNvPr id="6" name="Ellipse 5"/>
          <p:cNvSpPr/>
          <p:nvPr/>
        </p:nvSpPr>
        <p:spPr>
          <a:xfrm>
            <a:off x="135176" y="3781866"/>
            <a:ext cx="2332960"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Applied</a:t>
            </a:r>
            <a:r>
              <a:rPr lang="fr-FR" dirty="0"/>
              <a:t> </a:t>
            </a:r>
            <a:r>
              <a:rPr lang="fr-FR" dirty="0" err="1"/>
              <a:t>Research</a:t>
            </a:r>
            <a:r>
              <a:rPr lang="fr-FR" dirty="0"/>
              <a:t> </a:t>
            </a:r>
          </a:p>
        </p:txBody>
      </p:sp>
      <p:sp>
        <p:nvSpPr>
          <p:cNvPr id="7" name="Ellipse 6"/>
          <p:cNvSpPr/>
          <p:nvPr/>
        </p:nvSpPr>
        <p:spPr>
          <a:xfrm>
            <a:off x="6147528" y="3853874"/>
            <a:ext cx="2314600"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Business</a:t>
            </a:r>
          </a:p>
          <a:p>
            <a:pPr algn="ctr"/>
            <a:r>
              <a:rPr lang="fr-FR" dirty="0"/>
              <a:t>Consulting</a:t>
            </a:r>
          </a:p>
        </p:txBody>
      </p:sp>
      <p:sp>
        <p:nvSpPr>
          <p:cNvPr id="8" name="Ellipse 7"/>
          <p:cNvSpPr/>
          <p:nvPr/>
        </p:nvSpPr>
        <p:spPr>
          <a:xfrm>
            <a:off x="6096000" y="1268760"/>
            <a:ext cx="2520280"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Media </a:t>
            </a:r>
          </a:p>
          <a:p>
            <a:pPr algn="ctr"/>
            <a:r>
              <a:rPr lang="fr-FR" dirty="0"/>
              <a:t>Communication</a:t>
            </a:r>
          </a:p>
        </p:txBody>
      </p:sp>
      <p:sp>
        <p:nvSpPr>
          <p:cNvPr id="10" name="Ellipse 9"/>
          <p:cNvSpPr/>
          <p:nvPr/>
        </p:nvSpPr>
        <p:spPr>
          <a:xfrm>
            <a:off x="3113763" y="2399006"/>
            <a:ext cx="2376264" cy="137490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Students</a:t>
            </a:r>
            <a:endParaRPr lang="fr-FR" dirty="0"/>
          </a:p>
          <a:p>
            <a:pPr algn="ctr"/>
            <a:r>
              <a:rPr lang="fr-FR" dirty="0" err="1"/>
              <a:t>Alumni</a:t>
            </a:r>
            <a:endParaRPr lang="fr-FR" dirty="0"/>
          </a:p>
          <a:p>
            <a:pPr algn="ctr"/>
            <a:r>
              <a:rPr lang="fr-FR" dirty="0" err="1"/>
              <a:t>Customers</a:t>
            </a:r>
            <a:r>
              <a:rPr lang="fr-FR" dirty="0"/>
              <a:t> </a:t>
            </a:r>
          </a:p>
        </p:txBody>
      </p:sp>
      <p:cxnSp>
        <p:nvCxnSpPr>
          <p:cNvPr id="12" name="Connecteur droit avec flèche 11"/>
          <p:cNvCxnSpPr>
            <a:stCxn id="4" idx="6"/>
            <a:endCxn id="10" idx="1"/>
          </p:cNvCxnSpPr>
          <p:nvPr/>
        </p:nvCxnSpPr>
        <p:spPr>
          <a:xfrm>
            <a:off x="2381777" y="1957756"/>
            <a:ext cx="1079983" cy="642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cxnSpLocks/>
            <a:stCxn id="8" idx="2"/>
            <a:endCxn id="10" idx="7"/>
          </p:cNvCxnSpPr>
          <p:nvPr/>
        </p:nvCxnSpPr>
        <p:spPr>
          <a:xfrm flipH="1">
            <a:off x="5142031" y="1916832"/>
            <a:ext cx="953969" cy="683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stCxn id="6" idx="6"/>
            <a:endCxn id="10" idx="3"/>
          </p:cNvCxnSpPr>
          <p:nvPr/>
        </p:nvCxnSpPr>
        <p:spPr>
          <a:xfrm flipV="1">
            <a:off x="2468137" y="3572560"/>
            <a:ext cx="993623" cy="857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stCxn id="7" idx="2"/>
            <a:endCxn id="10" idx="5"/>
          </p:cNvCxnSpPr>
          <p:nvPr/>
        </p:nvCxnSpPr>
        <p:spPr>
          <a:xfrm flipH="1" flipV="1">
            <a:off x="5142032" y="3572560"/>
            <a:ext cx="1005497" cy="857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a:cxnSpLocks/>
            <a:stCxn id="4" idx="6"/>
            <a:endCxn id="8" idx="2"/>
          </p:cNvCxnSpPr>
          <p:nvPr/>
        </p:nvCxnSpPr>
        <p:spPr>
          <a:xfrm flipV="1">
            <a:off x="2381776" y="1916832"/>
            <a:ext cx="3714224" cy="409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stCxn id="4" idx="4"/>
            <a:endCxn id="6" idx="0"/>
          </p:cNvCxnSpPr>
          <p:nvPr/>
        </p:nvCxnSpPr>
        <p:spPr>
          <a:xfrm>
            <a:off x="1301656" y="2605828"/>
            <a:ext cx="0" cy="11760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a:stCxn id="6" idx="6"/>
            <a:endCxn id="7" idx="2"/>
          </p:cNvCxnSpPr>
          <p:nvPr/>
        </p:nvCxnSpPr>
        <p:spPr>
          <a:xfrm>
            <a:off x="2468136" y="4429938"/>
            <a:ext cx="367939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a:cxnSpLocks/>
            <a:stCxn id="8" idx="4"/>
            <a:endCxn id="7" idx="0"/>
          </p:cNvCxnSpPr>
          <p:nvPr/>
        </p:nvCxnSpPr>
        <p:spPr>
          <a:xfrm flipH="1">
            <a:off x="7304828" y="2564904"/>
            <a:ext cx="51312" cy="128897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9869878A-C324-4BBA-8422-4FA6C16D2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6419" y="620688"/>
            <a:ext cx="3104652" cy="51486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Image 18" descr="Une image contenant personne, intérieur, tenant, homme&#10;&#10;Description générée automatiquement">
            <a:extLst>
              <a:ext uri="{FF2B5EF4-FFF2-40B4-BE49-F238E27FC236}">
                <a16:creationId xmlns:a16="http://schemas.microsoft.com/office/drawing/2014/main" id="{FE3EDBD8-B866-47E4-A198-2767D3A9CB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698" y="5006002"/>
            <a:ext cx="1659636" cy="1645920"/>
          </a:xfrm>
          <a:prstGeom prst="rect">
            <a:avLst/>
          </a:prstGeom>
          <a:ln>
            <a:noFill/>
          </a:ln>
          <a:effectLst>
            <a:outerShdw blurRad="292100" dist="139700" dir="2700000" algn="tl" rotWithShape="0">
              <a:srgbClr val="333333">
                <a:alpha val="65000"/>
              </a:srgbClr>
            </a:outerShdw>
          </a:effectLst>
        </p:spPr>
      </p:pic>
      <p:pic>
        <p:nvPicPr>
          <p:cNvPr id="22" name="Image 21" descr="Une image contenant personne, intérieur, homme, posant&#10;&#10;Description générée automatiquement">
            <a:extLst>
              <a:ext uri="{FF2B5EF4-FFF2-40B4-BE49-F238E27FC236}">
                <a16:creationId xmlns:a16="http://schemas.microsoft.com/office/drawing/2014/main" id="{5278A089-C04E-4A97-BB76-4FD0B63CB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6964" y="5006001"/>
            <a:ext cx="1645897" cy="16458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9277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Adobe Connect for eLearning">
            <a:hlinkClick r:id="" action="ppaction://media"/>
            <a:extLst>
              <a:ext uri="{FF2B5EF4-FFF2-40B4-BE49-F238E27FC236}">
                <a16:creationId xmlns:a16="http://schemas.microsoft.com/office/drawing/2014/main" id="{D6FACA97-04F4-4282-AC49-B6B153C55C64}"/>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4810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1DA7E912-9D79-4C09-B1D6-C695BAEBF908}"/>
              </a:ext>
            </a:extLst>
          </p:cNvPr>
          <p:cNvPicPr>
            <a:picLocks noChangeAspect="1"/>
          </p:cNvPicPr>
          <p:nvPr/>
        </p:nvPicPr>
        <p:blipFill rotWithShape="1">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190329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descr="Components affected by Spotify's business model innovation | Download  Scientific Diagram">
            <a:extLst>
              <a:ext uri="{FF2B5EF4-FFF2-40B4-BE49-F238E27FC236}">
                <a16:creationId xmlns:a16="http://schemas.microsoft.com/office/drawing/2014/main" id="{C244A041-657E-47D3-A79F-19A652F30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138" y="0"/>
            <a:ext cx="7196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13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5E58A4A-7662-4567-993A-D3A41DF61267}"/>
              </a:ext>
            </a:extLst>
          </p:cNvPr>
          <p:cNvPicPr>
            <a:picLocks noChangeAspect="1"/>
          </p:cNvPicPr>
          <p:nvPr/>
        </p:nvPicPr>
        <p:blipFill rotWithShape="1">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41501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1981200" y="-102200"/>
            <a:ext cx="8229600" cy="1143000"/>
          </a:xfrm>
        </p:spPr>
        <p:txBody>
          <a:bodyPr/>
          <a:lstStyle/>
          <a:p>
            <a:pPr algn="ctr"/>
            <a:r>
              <a:rPr lang="fr-FR" b="1" dirty="0"/>
              <a:t>Key </a:t>
            </a:r>
            <a:r>
              <a:rPr lang="fr-FR" b="1" dirty="0" err="1"/>
              <a:t>words</a:t>
            </a:r>
            <a:endParaRPr lang="fr-FR" b="1" dirty="0"/>
          </a:p>
        </p:txBody>
      </p:sp>
      <p:sp>
        <p:nvSpPr>
          <p:cNvPr id="5" name="Rectangle 4"/>
          <p:cNvSpPr/>
          <p:nvPr/>
        </p:nvSpPr>
        <p:spPr>
          <a:xfrm>
            <a:off x="2623297" y="2090375"/>
            <a:ext cx="1960216" cy="923330"/>
          </a:xfrm>
          <a:prstGeom prst="rect">
            <a:avLst/>
          </a:prstGeom>
          <a:noFill/>
        </p:spPr>
        <p:txBody>
          <a:bodyPr wrap="non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Sport </a:t>
            </a:r>
          </a:p>
        </p:txBody>
      </p:sp>
      <p:sp>
        <p:nvSpPr>
          <p:cNvPr id="6" name="Rectangle 5"/>
          <p:cNvSpPr/>
          <p:nvPr/>
        </p:nvSpPr>
        <p:spPr>
          <a:xfrm>
            <a:off x="5445859" y="2098883"/>
            <a:ext cx="4617290" cy="923330"/>
          </a:xfrm>
          <a:prstGeom prst="rect">
            <a:avLst/>
          </a:prstGeom>
          <a:noFill/>
        </p:spPr>
        <p:txBody>
          <a:bodyPr wrap="non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Events / Clubs </a:t>
            </a:r>
          </a:p>
        </p:txBody>
      </p:sp>
      <p:sp>
        <p:nvSpPr>
          <p:cNvPr id="7" name="Rectangle 6"/>
          <p:cNvSpPr/>
          <p:nvPr/>
        </p:nvSpPr>
        <p:spPr>
          <a:xfrm>
            <a:off x="2249512" y="3022213"/>
            <a:ext cx="3533147" cy="923330"/>
          </a:xfrm>
          <a:prstGeom prst="rect">
            <a:avLst/>
          </a:prstGeom>
          <a:noFill/>
        </p:spPr>
        <p:txBody>
          <a:bodyPr wrap="none" lIns="91440" tIns="45720" rIns="91440" bIns="45720">
            <a:spAutoFit/>
          </a:bodyPr>
          <a:lstStyle/>
          <a:p>
            <a:pPr algn="ctr"/>
            <a:r>
              <a:rPr lang="fr-FR" sz="5400" b="1" dirty="0" err="1">
                <a:ln w="9525">
                  <a:solidFill>
                    <a:schemeClr val="bg1"/>
                  </a:solidFill>
                  <a:prstDash val="solid"/>
                </a:ln>
                <a:effectLst>
                  <a:outerShdw blurRad="12700" dist="38100" dir="2700000" algn="tl" rotWithShape="0">
                    <a:schemeClr val="bg1">
                      <a:lumMod val="50000"/>
                    </a:schemeClr>
                  </a:outerShdw>
                </a:effectLst>
              </a:rPr>
              <a:t>Ecosystem</a:t>
            </a:r>
            <a:r>
              <a:rPr lang="fr-FR" sz="5400" b="1" dirty="0">
                <a:ln w="9525">
                  <a:solidFill>
                    <a:schemeClr val="bg1"/>
                  </a:solidFill>
                  <a:prstDash val="solid"/>
                </a:ln>
                <a:effectLst>
                  <a:outerShdw blurRad="12700" dist="38100" dir="2700000" algn="tl" rotWithShape="0">
                    <a:schemeClr val="bg1">
                      <a:lumMod val="50000"/>
                    </a:schemeClr>
                  </a:outerShdw>
                </a:effectLst>
              </a:rPr>
              <a:t> </a:t>
            </a:r>
          </a:p>
        </p:txBody>
      </p:sp>
      <p:sp>
        <p:nvSpPr>
          <p:cNvPr id="8" name="Rectangle 7"/>
          <p:cNvSpPr/>
          <p:nvPr/>
        </p:nvSpPr>
        <p:spPr>
          <a:xfrm>
            <a:off x="6772796" y="3076666"/>
            <a:ext cx="2301399" cy="923330"/>
          </a:xfrm>
          <a:prstGeom prst="rect">
            <a:avLst/>
          </a:prstGeom>
          <a:noFill/>
        </p:spPr>
        <p:txBody>
          <a:bodyPr wrap="none" lIns="91440" tIns="45720" rIns="91440" bIns="45720">
            <a:spAutoFit/>
          </a:bodyPr>
          <a:lstStyle/>
          <a:p>
            <a:pPr algn="ctr"/>
            <a:r>
              <a:rPr lang="fr-FR" sz="5400" b="1" dirty="0" err="1">
                <a:ln w="9525">
                  <a:solidFill>
                    <a:schemeClr val="bg1"/>
                  </a:solidFill>
                  <a:prstDash val="solid"/>
                </a:ln>
                <a:effectLst>
                  <a:outerShdw blurRad="12700" dist="38100" dir="2700000" algn="tl" rotWithShape="0">
                    <a:schemeClr val="bg1">
                      <a:lumMod val="50000"/>
                    </a:schemeClr>
                  </a:outerShdw>
                </a:effectLst>
              </a:rPr>
              <a:t>Assets</a:t>
            </a:r>
            <a:r>
              <a:rPr lang="fr-FR" sz="5400" b="1" dirty="0">
                <a:ln w="9525">
                  <a:solidFill>
                    <a:schemeClr val="bg1"/>
                  </a:solidFill>
                  <a:prstDash val="solid"/>
                </a:ln>
                <a:effectLst>
                  <a:outerShdw blurRad="12700" dist="38100" dir="2700000" algn="tl" rotWithShape="0">
                    <a:schemeClr val="bg1">
                      <a:lumMod val="50000"/>
                    </a:schemeClr>
                  </a:outerShdw>
                </a:effectLst>
              </a:rPr>
              <a:t> </a:t>
            </a:r>
          </a:p>
        </p:txBody>
      </p:sp>
      <p:sp>
        <p:nvSpPr>
          <p:cNvPr id="9" name="Rectangle 8"/>
          <p:cNvSpPr/>
          <p:nvPr/>
        </p:nvSpPr>
        <p:spPr>
          <a:xfrm>
            <a:off x="2537310" y="5021890"/>
            <a:ext cx="3152979" cy="923330"/>
          </a:xfrm>
          <a:prstGeom prst="rect">
            <a:avLst/>
          </a:prstGeom>
          <a:noFill/>
        </p:spPr>
        <p:txBody>
          <a:bodyPr wrap="non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Relations </a:t>
            </a:r>
          </a:p>
        </p:txBody>
      </p:sp>
      <p:sp>
        <p:nvSpPr>
          <p:cNvPr id="10" name="Rectangle 9"/>
          <p:cNvSpPr/>
          <p:nvPr/>
        </p:nvSpPr>
        <p:spPr>
          <a:xfrm>
            <a:off x="1896053" y="4054450"/>
            <a:ext cx="5179623" cy="923330"/>
          </a:xfrm>
          <a:prstGeom prst="rect">
            <a:avLst/>
          </a:prstGeom>
          <a:noFill/>
        </p:spPr>
        <p:txBody>
          <a:bodyPr wrap="non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Business Model  </a:t>
            </a:r>
          </a:p>
        </p:txBody>
      </p:sp>
      <p:sp>
        <p:nvSpPr>
          <p:cNvPr id="11" name="Rectangle 10"/>
          <p:cNvSpPr/>
          <p:nvPr/>
        </p:nvSpPr>
        <p:spPr>
          <a:xfrm>
            <a:off x="6489381" y="5011340"/>
            <a:ext cx="3638688" cy="923330"/>
          </a:xfrm>
          <a:prstGeom prst="rect">
            <a:avLst/>
          </a:prstGeom>
          <a:noFill/>
        </p:spPr>
        <p:txBody>
          <a:bodyPr wrap="none" lIns="91440" tIns="45720" rIns="91440" bIns="45720">
            <a:spAutoFit/>
          </a:bodyPr>
          <a:lstStyle/>
          <a:p>
            <a:pPr algn="ctr"/>
            <a:r>
              <a:rPr lang="fr-FR" sz="5400" b="1" dirty="0" err="1">
                <a:ln w="9525">
                  <a:solidFill>
                    <a:schemeClr val="bg1"/>
                  </a:solidFill>
                  <a:prstDash val="solid"/>
                </a:ln>
                <a:effectLst>
                  <a:outerShdw blurRad="12700" dist="38100" dir="2700000" algn="tl" rotWithShape="0">
                    <a:schemeClr val="bg1">
                      <a:lumMod val="50000"/>
                    </a:schemeClr>
                  </a:outerShdw>
                </a:effectLst>
              </a:rPr>
              <a:t>Reputation</a:t>
            </a:r>
            <a:r>
              <a:rPr lang="fr-FR" sz="5400" b="1" dirty="0">
                <a:ln w="9525">
                  <a:solidFill>
                    <a:schemeClr val="bg1"/>
                  </a:solidFill>
                  <a:prstDash val="solid"/>
                </a:ln>
                <a:effectLst>
                  <a:outerShdw blurRad="12700" dist="38100" dir="2700000" algn="tl" rotWithShape="0">
                    <a:schemeClr val="bg1">
                      <a:lumMod val="50000"/>
                    </a:schemeClr>
                  </a:outerShdw>
                </a:effectLst>
              </a:rPr>
              <a:t> </a:t>
            </a:r>
          </a:p>
        </p:txBody>
      </p:sp>
      <p:sp>
        <p:nvSpPr>
          <p:cNvPr id="12" name="Rectangle 11"/>
          <p:cNvSpPr/>
          <p:nvPr/>
        </p:nvSpPr>
        <p:spPr>
          <a:xfrm>
            <a:off x="4839162" y="5934670"/>
            <a:ext cx="2491387" cy="923330"/>
          </a:xfrm>
          <a:prstGeom prst="rect">
            <a:avLst/>
          </a:prstGeom>
          <a:noFill/>
        </p:spPr>
        <p:txBody>
          <a:bodyPr wrap="non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Culture </a:t>
            </a:r>
          </a:p>
        </p:txBody>
      </p:sp>
      <p:sp>
        <p:nvSpPr>
          <p:cNvPr id="13" name="Rectangle 12"/>
          <p:cNvSpPr/>
          <p:nvPr/>
        </p:nvSpPr>
        <p:spPr>
          <a:xfrm>
            <a:off x="4674694" y="1187170"/>
            <a:ext cx="2820323" cy="923330"/>
          </a:xfrm>
          <a:prstGeom prst="rect">
            <a:avLst/>
          </a:prstGeom>
          <a:noFill/>
        </p:spPr>
        <p:txBody>
          <a:bodyPr wrap="none" lIns="91440" tIns="45720" rIns="91440" bIns="45720">
            <a:spAutoFit/>
          </a:bodyPr>
          <a:lstStyle/>
          <a:p>
            <a:pPr algn="ctr"/>
            <a:r>
              <a:rPr lang="fr-FR" sz="5400" b="1" dirty="0" err="1">
                <a:ln w="9525">
                  <a:solidFill>
                    <a:schemeClr val="bg1"/>
                  </a:solidFill>
                  <a:prstDash val="solid"/>
                </a:ln>
                <a:effectLst>
                  <a:outerShdw blurRad="12700" dist="38100" dir="2700000" algn="tl" rotWithShape="0">
                    <a:schemeClr val="bg1">
                      <a:lumMod val="50000"/>
                    </a:schemeClr>
                  </a:outerShdw>
                </a:effectLst>
              </a:rPr>
              <a:t>Strategy</a:t>
            </a:r>
            <a:r>
              <a:rPr lang="fr-FR" sz="5400" b="1" dirty="0">
                <a:ln w="9525">
                  <a:solidFill>
                    <a:schemeClr val="bg1"/>
                  </a:solidFill>
                  <a:prstDash val="solid"/>
                </a:ln>
                <a:effectLst>
                  <a:outerShdw blurRad="12700" dist="38100" dir="2700000" algn="tl" rotWithShape="0">
                    <a:schemeClr val="bg1">
                      <a:lumMod val="50000"/>
                    </a:schemeClr>
                  </a:outerShdw>
                </a:effectLst>
              </a:rPr>
              <a:t> </a:t>
            </a:r>
          </a:p>
        </p:txBody>
      </p:sp>
      <p:sp>
        <p:nvSpPr>
          <p:cNvPr id="14" name="Rectangle 13"/>
          <p:cNvSpPr/>
          <p:nvPr/>
        </p:nvSpPr>
        <p:spPr>
          <a:xfrm>
            <a:off x="7394962" y="4071230"/>
            <a:ext cx="3209468" cy="923330"/>
          </a:xfrm>
          <a:prstGeom prst="rect">
            <a:avLst/>
          </a:prstGeom>
          <a:noFill/>
        </p:spPr>
        <p:txBody>
          <a:bodyPr wrap="none" lIns="91440" tIns="45720" rIns="91440" bIns="45720">
            <a:spAutoFit/>
          </a:bodyPr>
          <a:lstStyle/>
          <a:p>
            <a:pPr algn="ctr"/>
            <a:r>
              <a:rPr lang="fr-FR" sz="5400" b="1" dirty="0" err="1">
                <a:ln w="9525">
                  <a:solidFill>
                    <a:schemeClr val="bg1"/>
                  </a:solidFill>
                  <a:prstDash val="solid"/>
                </a:ln>
                <a:effectLst>
                  <a:outerShdw blurRad="12700" dist="38100" dir="2700000" algn="tl" rotWithShape="0">
                    <a:schemeClr val="bg1">
                      <a:lumMod val="50000"/>
                    </a:schemeClr>
                  </a:outerShdw>
                </a:effectLst>
              </a:rPr>
              <a:t>Efficiency</a:t>
            </a:r>
            <a:r>
              <a:rPr lang="fr-FR" sz="5400" b="1" dirty="0">
                <a:ln w="9525">
                  <a:solidFill>
                    <a:schemeClr val="bg1"/>
                  </a:solidFill>
                  <a:prstDash val="solid"/>
                </a:ln>
                <a:effectLst>
                  <a:outerShdw blurRad="12700" dist="38100" dir="2700000" algn="tl" rotWithShape="0">
                    <a:schemeClr val="bg1">
                      <a:lumMod val="50000"/>
                    </a:schemeClr>
                  </a:outerShdw>
                </a:effectLst>
              </a:rPr>
              <a:t> </a:t>
            </a:r>
          </a:p>
        </p:txBody>
      </p:sp>
    </p:spTree>
    <p:extLst>
      <p:ext uri="{BB962C8B-B14F-4D97-AF65-F5344CB8AC3E}">
        <p14:creationId xmlns:p14="http://schemas.microsoft.com/office/powerpoint/2010/main" val="1405304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263353" y="188640"/>
            <a:ext cx="10058400" cy="1143000"/>
          </a:xfrm>
        </p:spPr>
        <p:txBody>
          <a:bodyPr/>
          <a:lstStyle/>
          <a:p>
            <a:pPr eaLnBrk="1" hangingPunct="1"/>
            <a:r>
              <a:rPr altLang="fr-FR" dirty="0"/>
              <a:t>Personal </a:t>
            </a:r>
            <a:r>
              <a:rPr altLang="fr-FR" dirty="0" err="1"/>
              <a:t>reflexions</a:t>
            </a:r>
            <a:r>
              <a:rPr altLang="fr-FR" dirty="0"/>
              <a:t>…</a:t>
            </a:r>
          </a:p>
        </p:txBody>
      </p:sp>
      <p:sp>
        <p:nvSpPr>
          <p:cNvPr id="113667" name="Rectangle 3"/>
          <p:cNvSpPr>
            <a:spLocks noGrp="1" noChangeArrowheads="1"/>
          </p:cNvSpPr>
          <p:nvPr>
            <p:ph idx="1"/>
          </p:nvPr>
        </p:nvSpPr>
        <p:spPr>
          <a:xfrm>
            <a:off x="263353" y="1916832"/>
            <a:ext cx="7992888" cy="4525963"/>
          </a:xfrm>
        </p:spPr>
        <p:txBody>
          <a:bodyPr>
            <a:normAutofit fontScale="77500" lnSpcReduction="20000"/>
          </a:bodyPr>
          <a:lstStyle/>
          <a:p>
            <a:pPr eaLnBrk="1" hangingPunct="1">
              <a:lnSpc>
                <a:spcPct val="80000"/>
              </a:lnSpc>
              <a:buFont typeface="Wingdings" panose="05000000000000000000" pitchFamily="2" charset="2"/>
              <a:buChar char="q"/>
            </a:pPr>
            <a:r>
              <a:rPr altLang="fr-FR" sz="2000" dirty="0"/>
              <a:t>Sport Business = SME </a:t>
            </a:r>
            <a:r>
              <a:rPr altLang="fr-FR" sz="2000" dirty="0" err="1"/>
              <a:t>Market</a:t>
            </a:r>
            <a:endParaRPr altLang="fr-FR" sz="2000" dirty="0"/>
          </a:p>
          <a:p>
            <a:pPr eaLnBrk="1" hangingPunct="1">
              <a:lnSpc>
                <a:spcPct val="80000"/>
              </a:lnSpc>
              <a:buFont typeface="Wingdings" panose="05000000000000000000" pitchFamily="2" charset="2"/>
              <a:buChar char="q"/>
            </a:pPr>
            <a:endParaRPr altLang="fr-FR" sz="2000" dirty="0"/>
          </a:p>
          <a:p>
            <a:pPr eaLnBrk="1" hangingPunct="1">
              <a:lnSpc>
                <a:spcPct val="80000"/>
              </a:lnSpc>
              <a:buFont typeface="Wingdings" panose="05000000000000000000" pitchFamily="2" charset="2"/>
              <a:buChar char="q"/>
            </a:pPr>
            <a:r>
              <a:rPr altLang="fr-FR" sz="2000" dirty="0"/>
              <a:t>Business </a:t>
            </a:r>
            <a:r>
              <a:rPr altLang="fr-FR" sz="2000" dirty="0" err="1"/>
              <a:t>comes</a:t>
            </a:r>
            <a:r>
              <a:rPr altLang="fr-FR" sz="2000" dirty="0"/>
              <a:t> </a:t>
            </a:r>
            <a:r>
              <a:rPr altLang="fr-FR" sz="2000" dirty="0" err="1"/>
              <a:t>from</a:t>
            </a:r>
            <a:r>
              <a:rPr altLang="fr-FR" sz="2000" dirty="0"/>
              <a:t> Media for </a:t>
            </a:r>
            <a:r>
              <a:rPr altLang="fr-FR" sz="2000" dirty="0" err="1"/>
              <a:t>mega</a:t>
            </a:r>
            <a:r>
              <a:rPr altLang="fr-FR" sz="2000" dirty="0"/>
              <a:t> </a:t>
            </a:r>
            <a:r>
              <a:rPr altLang="fr-FR" sz="2000" dirty="0" err="1"/>
              <a:t>event</a:t>
            </a:r>
            <a:r>
              <a:rPr altLang="fr-FR" sz="2000" dirty="0"/>
              <a:t> and </a:t>
            </a:r>
            <a:r>
              <a:rPr altLang="fr-FR" sz="2000" dirty="0" err="1"/>
              <a:t>championships</a:t>
            </a:r>
            <a:r>
              <a:rPr altLang="fr-FR" sz="2000" dirty="0"/>
              <a:t> </a:t>
            </a:r>
          </a:p>
          <a:p>
            <a:pPr eaLnBrk="1" hangingPunct="1">
              <a:lnSpc>
                <a:spcPct val="80000"/>
              </a:lnSpc>
              <a:buFont typeface="Wingdings" panose="05000000000000000000" pitchFamily="2" charset="2"/>
              <a:buChar char="q"/>
            </a:pPr>
            <a:endParaRPr altLang="fr-FR" sz="2000" dirty="0"/>
          </a:p>
          <a:p>
            <a:pPr eaLnBrk="1" hangingPunct="1">
              <a:lnSpc>
                <a:spcPct val="80000"/>
              </a:lnSpc>
              <a:buFont typeface="Wingdings" panose="05000000000000000000" pitchFamily="2" charset="2"/>
              <a:buChar char="q"/>
            </a:pPr>
            <a:r>
              <a:rPr altLang="fr-FR" sz="2000" dirty="0"/>
              <a:t>Stock of </a:t>
            </a:r>
            <a:r>
              <a:rPr altLang="fr-FR" sz="2000" dirty="0" err="1"/>
              <a:t>resources</a:t>
            </a:r>
            <a:r>
              <a:rPr altLang="fr-FR" sz="2000" dirty="0"/>
              <a:t> are </a:t>
            </a:r>
            <a:r>
              <a:rPr altLang="fr-FR" sz="2000" dirty="0" err="1"/>
              <a:t>often</a:t>
            </a:r>
            <a:r>
              <a:rPr altLang="fr-FR" sz="2000" dirty="0"/>
              <a:t> important but </a:t>
            </a:r>
            <a:r>
              <a:rPr altLang="fr-FR" sz="2000" dirty="0" err="1"/>
              <a:t>competencies</a:t>
            </a:r>
            <a:r>
              <a:rPr altLang="fr-FR" sz="2000" dirty="0"/>
              <a:t> not…  </a:t>
            </a:r>
          </a:p>
          <a:p>
            <a:pPr eaLnBrk="1" hangingPunct="1">
              <a:lnSpc>
                <a:spcPct val="80000"/>
              </a:lnSpc>
              <a:buFont typeface="Wingdings" panose="05000000000000000000" pitchFamily="2" charset="2"/>
              <a:buChar char="q"/>
            </a:pPr>
            <a:endParaRPr altLang="fr-FR" sz="2000" dirty="0"/>
          </a:p>
          <a:p>
            <a:pPr eaLnBrk="1" hangingPunct="1">
              <a:lnSpc>
                <a:spcPct val="80000"/>
              </a:lnSpc>
              <a:buFont typeface="Wingdings" panose="05000000000000000000" pitchFamily="2" charset="2"/>
              <a:buChar char="q"/>
            </a:pPr>
            <a:r>
              <a:rPr altLang="fr-FR" sz="2000" dirty="0"/>
              <a:t>Sport = unique communication </a:t>
            </a:r>
            <a:r>
              <a:rPr altLang="fr-FR" sz="2000" dirty="0" err="1"/>
              <a:t>platform</a:t>
            </a:r>
            <a:r>
              <a:rPr altLang="fr-FR" sz="2000" dirty="0"/>
              <a:t> but </a:t>
            </a:r>
            <a:r>
              <a:rPr altLang="fr-FR" sz="2000" dirty="0" err="1"/>
              <a:t>we</a:t>
            </a:r>
            <a:r>
              <a:rPr altLang="fr-FR" sz="2000" dirty="0"/>
              <a:t> </a:t>
            </a:r>
            <a:r>
              <a:rPr altLang="fr-FR" sz="2000" dirty="0" err="1"/>
              <a:t>can</a:t>
            </a:r>
            <a:r>
              <a:rPr altLang="fr-FR" sz="2000" dirty="0"/>
              <a:t> </a:t>
            </a:r>
            <a:r>
              <a:rPr altLang="fr-FR" sz="2000" dirty="0" err="1"/>
              <a:t>define</a:t>
            </a:r>
            <a:r>
              <a:rPr altLang="fr-FR" sz="2000" dirty="0"/>
              <a:t> </a:t>
            </a:r>
            <a:r>
              <a:rPr altLang="fr-FR" sz="2000" dirty="0" err="1"/>
              <a:t>it</a:t>
            </a:r>
            <a:r>
              <a:rPr altLang="fr-FR" sz="2000" dirty="0"/>
              <a:t> as a moment and a place</a:t>
            </a:r>
          </a:p>
          <a:p>
            <a:pPr eaLnBrk="1" hangingPunct="1">
              <a:lnSpc>
                <a:spcPct val="80000"/>
              </a:lnSpc>
              <a:buFont typeface="Wingdings" panose="05000000000000000000" pitchFamily="2" charset="2"/>
              <a:buChar char="q"/>
            </a:pPr>
            <a:endParaRPr altLang="fr-FR" sz="2000" dirty="0"/>
          </a:p>
          <a:p>
            <a:pPr eaLnBrk="1" hangingPunct="1">
              <a:lnSpc>
                <a:spcPct val="80000"/>
              </a:lnSpc>
              <a:buFont typeface="Wingdings" panose="05000000000000000000" pitchFamily="2" charset="2"/>
              <a:buChar char="q"/>
            </a:pPr>
            <a:r>
              <a:rPr altLang="fr-FR" sz="2000" dirty="0" err="1"/>
              <a:t>Unicity</a:t>
            </a:r>
            <a:r>
              <a:rPr altLang="fr-FR" sz="2000" dirty="0"/>
              <a:t> in sports = Emotion as a marketing </a:t>
            </a:r>
            <a:r>
              <a:rPr altLang="fr-FR" sz="2000" dirty="0" err="1"/>
              <a:t>tool</a:t>
            </a:r>
            <a:r>
              <a:rPr altLang="fr-FR" sz="2000" dirty="0"/>
              <a:t> to </a:t>
            </a:r>
            <a:r>
              <a:rPr altLang="fr-FR" sz="2000" dirty="0" err="1"/>
              <a:t>attract</a:t>
            </a:r>
            <a:r>
              <a:rPr altLang="fr-FR" sz="2000" dirty="0"/>
              <a:t> </a:t>
            </a:r>
            <a:r>
              <a:rPr altLang="fr-FR" sz="2000" dirty="0" err="1"/>
              <a:t>customers</a:t>
            </a:r>
            <a:r>
              <a:rPr altLang="fr-FR" sz="2000" dirty="0"/>
              <a:t> and </a:t>
            </a:r>
            <a:r>
              <a:rPr altLang="fr-FR" sz="2000" dirty="0" err="1"/>
              <a:t>stakeholders</a:t>
            </a:r>
            <a:endParaRPr altLang="fr-FR" sz="2000" dirty="0"/>
          </a:p>
          <a:p>
            <a:pPr eaLnBrk="1" hangingPunct="1">
              <a:lnSpc>
                <a:spcPct val="80000"/>
              </a:lnSpc>
              <a:buFont typeface="Wingdings" panose="05000000000000000000" pitchFamily="2" charset="2"/>
              <a:buChar char="q"/>
            </a:pPr>
            <a:endParaRPr altLang="fr-FR" sz="2000" dirty="0"/>
          </a:p>
          <a:p>
            <a:pPr eaLnBrk="1" hangingPunct="1">
              <a:lnSpc>
                <a:spcPct val="80000"/>
              </a:lnSpc>
              <a:buFont typeface="Wingdings" panose="05000000000000000000" pitchFamily="2" charset="2"/>
              <a:buChar char="q"/>
            </a:pPr>
            <a:r>
              <a:rPr altLang="fr-FR" sz="2000" dirty="0"/>
              <a:t>Your Job : </a:t>
            </a:r>
            <a:r>
              <a:rPr altLang="fr-FR" sz="2000" dirty="0" err="1"/>
              <a:t>understand</a:t>
            </a:r>
            <a:r>
              <a:rPr altLang="fr-FR" sz="2000" dirty="0"/>
              <a:t> the </a:t>
            </a:r>
            <a:r>
              <a:rPr altLang="fr-FR" sz="2000" dirty="0" err="1"/>
              <a:t>offer</a:t>
            </a:r>
            <a:r>
              <a:rPr altLang="fr-FR" sz="2000" dirty="0"/>
              <a:t> and  help to </a:t>
            </a:r>
            <a:r>
              <a:rPr altLang="fr-FR" sz="2000" dirty="0" err="1"/>
              <a:t>sell</a:t>
            </a:r>
            <a:r>
              <a:rPr altLang="fr-FR" sz="2000" dirty="0"/>
              <a:t> or </a:t>
            </a:r>
            <a:r>
              <a:rPr altLang="fr-FR" sz="2000" dirty="0" err="1"/>
              <a:t>market</a:t>
            </a:r>
            <a:r>
              <a:rPr altLang="fr-FR" sz="2000" dirty="0"/>
              <a:t> sport </a:t>
            </a:r>
            <a:r>
              <a:rPr altLang="fr-FR" sz="2000" dirty="0" err="1"/>
              <a:t>event</a:t>
            </a:r>
            <a:r>
              <a:rPr altLang="fr-FR" sz="2000" dirty="0"/>
              <a:t> </a:t>
            </a:r>
            <a:r>
              <a:rPr altLang="fr-FR" sz="2000" dirty="0" err="1"/>
              <a:t>products</a:t>
            </a:r>
            <a:r>
              <a:rPr altLang="fr-FR" sz="2000" dirty="0"/>
              <a:t> </a:t>
            </a:r>
            <a:r>
              <a:rPr altLang="fr-FR" sz="2000" dirty="0" err="1"/>
              <a:t>then</a:t>
            </a:r>
            <a:r>
              <a:rPr altLang="fr-FR" sz="2000" dirty="0"/>
              <a:t> </a:t>
            </a:r>
            <a:r>
              <a:rPr altLang="fr-FR" sz="2000" dirty="0" err="1"/>
              <a:t>be</a:t>
            </a:r>
            <a:r>
              <a:rPr altLang="fr-FR" sz="2000" dirty="0"/>
              <a:t> a sport manager</a:t>
            </a:r>
          </a:p>
          <a:p>
            <a:pPr eaLnBrk="1" hangingPunct="1">
              <a:lnSpc>
                <a:spcPct val="80000"/>
              </a:lnSpc>
            </a:pPr>
            <a:endParaRPr altLang="fr-FR" sz="2000" dirty="0"/>
          </a:p>
        </p:txBody>
      </p:sp>
      <p:pic>
        <p:nvPicPr>
          <p:cNvPr id="3" name="Image 2" descr="Une image contenant extérieur, homme, eau, équitation&#10;&#10;Description générée automatiquement">
            <a:extLst>
              <a:ext uri="{FF2B5EF4-FFF2-40B4-BE49-F238E27FC236}">
                <a16:creationId xmlns:a16="http://schemas.microsoft.com/office/drawing/2014/main" id="{62B196A5-66A9-4280-8F05-4F4453E17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280" y="620688"/>
            <a:ext cx="3181350" cy="475297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2000"/>
                                        <p:tgtEl>
                                          <p:spTgt spid="1136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667">
                                            <p:txEl>
                                              <p:pRg st="0" end="0"/>
                                            </p:txEl>
                                          </p:spTgt>
                                        </p:tgtEl>
                                        <p:attrNameLst>
                                          <p:attrName>style.visibility</p:attrName>
                                        </p:attrNameLst>
                                      </p:cBhvr>
                                      <p:to>
                                        <p:strVal val="visible"/>
                                      </p:to>
                                    </p:set>
                                    <p:animEffect transition="in" filter="fade">
                                      <p:cBhvr>
                                        <p:cTn id="12" dur="2000"/>
                                        <p:tgtEl>
                                          <p:spTgt spid="1136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3667">
                                            <p:txEl>
                                              <p:pRg st="2" end="2"/>
                                            </p:txEl>
                                          </p:spTgt>
                                        </p:tgtEl>
                                        <p:attrNameLst>
                                          <p:attrName>style.visibility</p:attrName>
                                        </p:attrNameLst>
                                      </p:cBhvr>
                                      <p:to>
                                        <p:strVal val="visible"/>
                                      </p:to>
                                    </p:set>
                                    <p:animEffect transition="in" filter="fade">
                                      <p:cBhvr>
                                        <p:cTn id="17" dur="2000"/>
                                        <p:tgtEl>
                                          <p:spTgt spid="1136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667">
                                            <p:txEl>
                                              <p:pRg st="4" end="4"/>
                                            </p:txEl>
                                          </p:spTgt>
                                        </p:tgtEl>
                                        <p:attrNameLst>
                                          <p:attrName>style.visibility</p:attrName>
                                        </p:attrNameLst>
                                      </p:cBhvr>
                                      <p:to>
                                        <p:strVal val="visible"/>
                                      </p:to>
                                    </p:set>
                                    <p:animEffect transition="in" filter="fade">
                                      <p:cBhvr>
                                        <p:cTn id="22" dur="2000"/>
                                        <p:tgtEl>
                                          <p:spTgt spid="11366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3667">
                                            <p:txEl>
                                              <p:pRg st="6" end="6"/>
                                            </p:txEl>
                                          </p:spTgt>
                                        </p:tgtEl>
                                        <p:attrNameLst>
                                          <p:attrName>style.visibility</p:attrName>
                                        </p:attrNameLst>
                                      </p:cBhvr>
                                      <p:to>
                                        <p:strVal val="visible"/>
                                      </p:to>
                                    </p:set>
                                    <p:animEffect transition="in" filter="fade">
                                      <p:cBhvr>
                                        <p:cTn id="27" dur="2000"/>
                                        <p:tgtEl>
                                          <p:spTgt spid="113667">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3667">
                                            <p:txEl>
                                              <p:pRg st="8" end="8"/>
                                            </p:txEl>
                                          </p:spTgt>
                                        </p:tgtEl>
                                        <p:attrNameLst>
                                          <p:attrName>style.visibility</p:attrName>
                                        </p:attrNameLst>
                                      </p:cBhvr>
                                      <p:to>
                                        <p:strVal val="visible"/>
                                      </p:to>
                                    </p:set>
                                    <p:animEffect transition="in" filter="fade">
                                      <p:cBhvr>
                                        <p:cTn id="32" dur="2000"/>
                                        <p:tgtEl>
                                          <p:spTgt spid="113667">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3667">
                                            <p:txEl>
                                              <p:pRg st="10" end="10"/>
                                            </p:txEl>
                                          </p:spTgt>
                                        </p:tgtEl>
                                        <p:attrNameLst>
                                          <p:attrName>style.visibility</p:attrName>
                                        </p:attrNameLst>
                                      </p:cBhvr>
                                      <p:to>
                                        <p:strVal val="visible"/>
                                      </p:to>
                                    </p:set>
                                    <p:animEffect transition="in" filter="fade">
                                      <p:cBhvr>
                                        <p:cTn id="37" dur="2000"/>
                                        <p:tgtEl>
                                          <p:spTgt spid="11366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p:bldP spid="11366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7958785" y="-228600"/>
            <a:ext cx="3657600" cy="2133600"/>
          </a:xfrm>
          <a:prstGeom prst="rect">
            <a:avLst/>
          </a:prstGeom>
        </p:spPr>
        <p:txBody>
          <a:bodyPr anchor="b">
            <a:normAutofit/>
          </a:bodyPr>
          <a:lstStyle/>
          <a:p>
            <a:pPr algn="ctr"/>
            <a:r>
              <a:rPr lang="fr-FR" b="1" dirty="0"/>
              <a:t>B</a:t>
            </a:r>
            <a:r>
              <a:rPr lang="fr-FR" b="1" dirty="0">
                <a:effectLst/>
              </a:rPr>
              <a:t>usiness </a:t>
            </a:r>
            <a:r>
              <a:rPr lang="fr-FR" b="1" dirty="0" err="1"/>
              <a:t>E</a:t>
            </a:r>
            <a:r>
              <a:rPr lang="fr-FR" b="1" dirty="0" err="1">
                <a:effectLst/>
              </a:rPr>
              <a:t>cosystem</a:t>
            </a:r>
            <a:r>
              <a:rPr lang="fr-FR" b="1" dirty="0">
                <a:effectLst/>
              </a:rPr>
              <a:t> (Moore, 1993)</a:t>
            </a:r>
            <a:endParaRPr lang="fr-FR" dirty="0"/>
          </a:p>
        </p:txBody>
      </p:sp>
      <p:pic>
        <p:nvPicPr>
          <p:cNvPr id="5" name="Image 4" descr="Une image contenant pièce&#10;&#10;Description générée automatiquement">
            <a:extLst>
              <a:ext uri="{FF2B5EF4-FFF2-40B4-BE49-F238E27FC236}">
                <a16:creationId xmlns:a16="http://schemas.microsoft.com/office/drawing/2014/main" id="{CF442D30-E7E7-45E6-BCAC-54C0C1C50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85056"/>
            <a:ext cx="6172200" cy="3687889"/>
          </a:xfrm>
          <a:prstGeom prst="rect">
            <a:avLst/>
          </a:prstGeom>
          <a:noFill/>
        </p:spPr>
      </p:pic>
      <p:sp>
        <p:nvSpPr>
          <p:cNvPr id="2" name="Espace réservé du texte 1"/>
          <p:cNvSpPr>
            <a:spLocks noGrp="1"/>
          </p:cNvSpPr>
          <p:nvPr>
            <p:ph type="body" sz="half" idx="2"/>
          </p:nvPr>
        </p:nvSpPr>
        <p:spPr>
          <a:xfrm>
            <a:off x="7536160" y="2564904"/>
            <a:ext cx="4392488" cy="3454896"/>
          </a:xfrm>
          <a:prstGeom prst="rect">
            <a:avLst/>
          </a:prstGeom>
        </p:spPr>
        <p:txBody>
          <a:bodyPr>
            <a:normAutofit/>
          </a:bodyPr>
          <a:lstStyle/>
          <a:p>
            <a:pPr marL="0" indent="0" algn="ctr">
              <a:buNone/>
            </a:pPr>
            <a:r>
              <a:rPr lang="en-US" sz="1800" dirty="0">
                <a:effectLst/>
              </a:rPr>
              <a:t>“An economic community supported by a foundation of </a:t>
            </a:r>
            <a:r>
              <a:rPr lang="en-US" sz="1800" b="1" dirty="0">
                <a:effectLst/>
              </a:rPr>
              <a:t>interacting</a:t>
            </a:r>
            <a:r>
              <a:rPr lang="en-US" sz="1800" dirty="0">
                <a:effectLst/>
              </a:rPr>
              <a:t> organizations and individuals—the organisms of the business world. The economic community produces goods and services of value to customers, who are themselves members of the ecosystem. The member organisms also include suppliers, lead producers, competitors, and other stakeholders. Over time, they coevolve their capabilities and roles, and tend to align themselves with the directions set by one or more central companies”.</a:t>
            </a:r>
            <a:endParaRPr lang="fr-FR" sz="1800" dirty="0"/>
          </a:p>
        </p:txBody>
      </p:sp>
    </p:spTree>
    <p:extLst>
      <p:ext uri="{BB962C8B-B14F-4D97-AF65-F5344CB8AC3E}">
        <p14:creationId xmlns:p14="http://schemas.microsoft.com/office/powerpoint/2010/main" val="3133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981201" y="260351"/>
            <a:ext cx="8435975"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3200" b="1" dirty="0">
                <a:solidFill>
                  <a:schemeClr val="bg1"/>
                </a:solidFill>
              </a:rPr>
              <a:t>Club (or franchise) VS sport event</a:t>
            </a:r>
          </a:p>
        </p:txBody>
      </p:sp>
      <p:sp>
        <p:nvSpPr>
          <p:cNvPr id="21507" name="Text Box 3"/>
          <p:cNvSpPr txBox="1">
            <a:spLocks noChangeArrowheads="1"/>
          </p:cNvSpPr>
          <p:nvPr/>
        </p:nvSpPr>
        <p:spPr bwMode="auto">
          <a:xfrm>
            <a:off x="2100263" y="6261557"/>
            <a:ext cx="7559675"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en-US" altLang="fr-FR" sz="2400" b="1">
                <a:latin typeface="Tahoma" panose="020B0604030504040204" pitchFamily="34" charset="0"/>
              </a:rPr>
              <a:t>Professional athletes management and control</a:t>
            </a:r>
          </a:p>
        </p:txBody>
      </p:sp>
      <p:sp>
        <p:nvSpPr>
          <p:cNvPr id="21508" name="Text Box 4"/>
          <p:cNvSpPr txBox="1">
            <a:spLocks noChangeArrowheads="1"/>
          </p:cNvSpPr>
          <p:nvPr/>
        </p:nvSpPr>
        <p:spPr bwMode="auto">
          <a:xfrm>
            <a:off x="479376" y="2962516"/>
            <a:ext cx="4823320" cy="24006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en-US" altLang="fr-FR" sz="2000" b="1" i="1">
                <a:solidFill>
                  <a:schemeClr val="hlink"/>
                </a:solidFill>
                <a:latin typeface="Tahoma" panose="020B0604030504040204" pitchFamily="34" charset="0"/>
              </a:rPr>
              <a:t>Clubs and Franchises :</a:t>
            </a:r>
          </a:p>
          <a:p>
            <a:pPr eaLnBrk="1" hangingPunct="1">
              <a:spcBef>
                <a:spcPct val="50000"/>
              </a:spcBef>
              <a:buFontTx/>
              <a:buChar char="-"/>
            </a:pPr>
            <a:r>
              <a:rPr lang="en-US" altLang="fr-FR" sz="2000" b="1">
                <a:latin typeface="Tahoma" panose="020B0604030504040204" pitchFamily="34" charset="0"/>
              </a:rPr>
              <a:t> Contracts : transactions and salary</a:t>
            </a:r>
          </a:p>
          <a:p>
            <a:pPr eaLnBrk="1" hangingPunct="1">
              <a:spcBef>
                <a:spcPct val="50000"/>
              </a:spcBef>
              <a:buFontTx/>
              <a:buChar char="-"/>
            </a:pPr>
            <a:r>
              <a:rPr lang="en-US" altLang="fr-FR" sz="2000" b="1">
                <a:latin typeface="Tahoma" panose="020B0604030504040204" pitchFamily="34" charset="0"/>
              </a:rPr>
              <a:t> Motivation :  training, selection, financial premiums </a:t>
            </a:r>
          </a:p>
          <a:p>
            <a:pPr eaLnBrk="1" hangingPunct="1">
              <a:spcBef>
                <a:spcPct val="50000"/>
              </a:spcBef>
              <a:buFontTx/>
              <a:buNone/>
            </a:pPr>
            <a:r>
              <a:rPr lang="en-US" altLang="fr-FR" sz="2000" b="1">
                <a:latin typeface="Tahoma" panose="020B0604030504040204" pitchFamily="34" charset="0"/>
                <a:sym typeface="Wingdings" panose="05000000000000000000" pitchFamily="2" charset="2"/>
              </a:rPr>
              <a:t> Athlete = “asset” for the managers</a:t>
            </a:r>
            <a:endParaRPr lang="en-US" altLang="fr-FR" sz="2000" b="1">
              <a:latin typeface="Tahoma" panose="020B0604030504040204" pitchFamily="34" charset="0"/>
            </a:endParaRPr>
          </a:p>
        </p:txBody>
      </p:sp>
      <p:sp>
        <p:nvSpPr>
          <p:cNvPr id="21509" name="Text Box 5"/>
          <p:cNvSpPr txBox="1">
            <a:spLocks noChangeArrowheads="1"/>
          </p:cNvSpPr>
          <p:nvPr/>
        </p:nvSpPr>
        <p:spPr bwMode="auto">
          <a:xfrm>
            <a:off x="6240462" y="2911215"/>
            <a:ext cx="5472162" cy="27084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en-US" altLang="fr-FR" sz="2000" b="1" i="1">
                <a:solidFill>
                  <a:schemeClr val="hlink"/>
                </a:solidFill>
                <a:latin typeface="Tahoma" panose="020B0604030504040204" pitchFamily="34" charset="0"/>
              </a:rPr>
              <a:t>Events :</a:t>
            </a:r>
          </a:p>
          <a:p>
            <a:pPr eaLnBrk="1" hangingPunct="1">
              <a:spcBef>
                <a:spcPct val="50000"/>
              </a:spcBef>
              <a:buFontTx/>
              <a:buChar char="-"/>
            </a:pPr>
            <a:r>
              <a:rPr lang="en-US" altLang="fr-FR" sz="2000" b="1">
                <a:latin typeface="Tahoma" panose="020B0604030504040204" pitchFamily="34" charset="0"/>
              </a:rPr>
              <a:t> Fees (ATP, PGA for instance)</a:t>
            </a:r>
          </a:p>
          <a:p>
            <a:pPr eaLnBrk="1" hangingPunct="1">
              <a:spcBef>
                <a:spcPct val="50000"/>
              </a:spcBef>
              <a:buFontTx/>
              <a:buChar char="-"/>
            </a:pPr>
            <a:r>
              <a:rPr lang="en-US" altLang="fr-FR" sz="2000" b="1">
                <a:latin typeface="Tahoma" panose="020B0604030504040204" pitchFamily="34" charset="0"/>
              </a:rPr>
              <a:t> No control of sport performance by the managers</a:t>
            </a:r>
          </a:p>
          <a:p>
            <a:pPr eaLnBrk="1" hangingPunct="1">
              <a:spcBef>
                <a:spcPct val="50000"/>
              </a:spcBef>
              <a:buFontTx/>
              <a:buNone/>
            </a:pPr>
            <a:r>
              <a:rPr lang="en-US" altLang="fr-FR" sz="2000" b="1">
                <a:latin typeface="Tahoma" panose="020B0604030504040204" pitchFamily="34" charset="0"/>
                <a:sym typeface="Wingdings" panose="05000000000000000000" pitchFamily="2" charset="2"/>
              </a:rPr>
              <a:t> </a:t>
            </a:r>
            <a:r>
              <a:rPr lang="en-US" altLang="fr-FR" sz="2000" b="1">
                <a:latin typeface="Tahoma" panose="020B0604030504040204" pitchFamily="34" charset="0"/>
              </a:rPr>
              <a:t>Dependency of the athletes (calendar for instance) and their professional associations (ATP, PGA, UCI…)</a:t>
            </a:r>
          </a:p>
        </p:txBody>
      </p:sp>
      <p:sp>
        <p:nvSpPr>
          <p:cNvPr id="21512" name="Oval 8"/>
          <p:cNvSpPr>
            <a:spLocks noChangeArrowheads="1"/>
          </p:cNvSpPr>
          <p:nvPr/>
        </p:nvSpPr>
        <p:spPr bwMode="auto">
          <a:xfrm>
            <a:off x="5663952" y="6189326"/>
            <a:ext cx="144463" cy="14446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pic>
        <p:nvPicPr>
          <p:cNvPr id="3" name="Image 2" descr="Une image contenant intérieur, homme, pièce, assis&#10;&#10;Description générée automatiquement">
            <a:extLst>
              <a:ext uri="{FF2B5EF4-FFF2-40B4-BE49-F238E27FC236}">
                <a16:creationId xmlns:a16="http://schemas.microsoft.com/office/drawing/2014/main" id="{E490309E-FAD8-4A89-9006-2B85979FD8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72" y="407466"/>
            <a:ext cx="3431704" cy="1930334"/>
          </a:xfrm>
          <a:prstGeom prst="rect">
            <a:avLst/>
          </a:prstGeom>
        </p:spPr>
      </p:pic>
      <p:pic>
        <p:nvPicPr>
          <p:cNvPr id="5" name="Image 4" descr="Une image contenant homme, personne, raquette, tenant&#10;&#10;Description générée automatiquement">
            <a:extLst>
              <a:ext uri="{FF2B5EF4-FFF2-40B4-BE49-F238E27FC236}">
                <a16:creationId xmlns:a16="http://schemas.microsoft.com/office/drawing/2014/main" id="{BA8EE106-EE0D-4D04-BA58-261EB40B5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280" y="12893"/>
            <a:ext cx="3575720" cy="2520882"/>
          </a:xfrm>
          <a:prstGeom prst="rect">
            <a:avLst/>
          </a:prstGeom>
        </p:spPr>
      </p:pic>
      <p:cxnSp>
        <p:nvCxnSpPr>
          <p:cNvPr id="7" name="Connecteur droit avec flèche 6">
            <a:extLst>
              <a:ext uri="{FF2B5EF4-FFF2-40B4-BE49-F238E27FC236}">
                <a16:creationId xmlns:a16="http://schemas.microsoft.com/office/drawing/2014/main" id="{AB0461E5-30D3-4DBF-8BE7-9E16BC5FB874}"/>
              </a:ext>
            </a:extLst>
          </p:cNvPr>
          <p:cNvCxnSpPr>
            <a:stCxn id="21512" idx="2"/>
            <a:endCxn id="21508" idx="2"/>
          </p:cNvCxnSpPr>
          <p:nvPr/>
        </p:nvCxnSpPr>
        <p:spPr>
          <a:xfrm flipH="1" flipV="1">
            <a:off x="2891036" y="5363173"/>
            <a:ext cx="2772916" cy="898384"/>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Connecteur droit avec flèche 8">
            <a:extLst>
              <a:ext uri="{FF2B5EF4-FFF2-40B4-BE49-F238E27FC236}">
                <a16:creationId xmlns:a16="http://schemas.microsoft.com/office/drawing/2014/main" id="{5E62C5BD-322C-45D2-9DEE-50E550CD071F}"/>
              </a:ext>
            </a:extLst>
          </p:cNvPr>
          <p:cNvCxnSpPr>
            <a:stCxn id="21512" idx="6"/>
            <a:endCxn id="21509" idx="2"/>
          </p:cNvCxnSpPr>
          <p:nvPr/>
        </p:nvCxnSpPr>
        <p:spPr>
          <a:xfrm flipV="1">
            <a:off x="5808415" y="5619649"/>
            <a:ext cx="3168128" cy="641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NBA 10 way-too-early 2021 championship favorites, ranked">
            <a:extLst>
              <a:ext uri="{FF2B5EF4-FFF2-40B4-BE49-F238E27FC236}">
                <a16:creationId xmlns:a16="http://schemas.microsoft.com/office/drawing/2014/main" id="{A5A116C6-014E-4568-9334-D3B2DE0780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9736" y="121963"/>
            <a:ext cx="4440842" cy="24904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p:cNvSpPr>
          <p:nvPr>
            <p:ph type="title"/>
          </p:nvPr>
        </p:nvSpPr>
        <p:spPr>
          <a:xfrm>
            <a:off x="7924800" y="-19756"/>
            <a:ext cx="3657600" cy="2133600"/>
          </a:xfrm>
          <a:prstGeom prst="rect">
            <a:avLst/>
          </a:prstGeom>
        </p:spPr>
        <p:txBody>
          <a:bodyPr anchor="b">
            <a:normAutofit/>
          </a:bodyPr>
          <a:lstStyle/>
          <a:p>
            <a:r>
              <a:rPr lang="en-US" altLang="fr-FR" b="1" dirty="0"/>
              <a:t>Main “goals” for this seminar !</a:t>
            </a:r>
          </a:p>
        </p:txBody>
      </p:sp>
      <p:graphicFrame>
        <p:nvGraphicFramePr>
          <p:cNvPr id="24581" name="Rectangle 3">
            <a:extLst>
              <a:ext uri="{FF2B5EF4-FFF2-40B4-BE49-F238E27FC236}">
                <a16:creationId xmlns:a16="http://schemas.microsoft.com/office/drawing/2014/main" id="{A6571F34-C175-4032-901D-33CA1946DCAB}"/>
              </a:ext>
            </a:extLst>
          </p:cNvPr>
          <p:cNvGraphicFramePr>
            <a:graphicFrameLocks noGrp="1"/>
          </p:cNvGraphicFramePr>
          <p:nvPr>
            <p:ph idx="1"/>
            <p:extLst>
              <p:ext uri="{D42A27DB-BD31-4B8C-83A1-F6EECF244321}">
                <p14:modId xmlns:p14="http://schemas.microsoft.com/office/powerpoint/2010/main" val="1469927104"/>
              </p:ext>
            </p:extLst>
          </p:nvPr>
        </p:nvGraphicFramePr>
        <p:xfrm>
          <a:off x="609600" y="838200"/>
          <a:ext cx="6172200" cy="5181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age 2">
            <a:extLst>
              <a:ext uri="{FF2B5EF4-FFF2-40B4-BE49-F238E27FC236}">
                <a16:creationId xmlns:a16="http://schemas.microsoft.com/office/drawing/2014/main" id="{AC9A0D04-EAA8-48B2-A52C-E655D9158A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2224" y="2276872"/>
            <a:ext cx="3135620" cy="412020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p:cNvSpPr>
          <p:nvPr>
            <p:ph type="title"/>
          </p:nvPr>
        </p:nvSpPr>
        <p:spPr>
          <a:xfrm>
            <a:off x="8040216" y="-459432"/>
            <a:ext cx="3657600" cy="2133600"/>
          </a:xfrm>
          <a:prstGeom prst="rect">
            <a:avLst/>
          </a:prstGeom>
        </p:spPr>
        <p:txBody>
          <a:bodyPr anchor="b">
            <a:normAutofit/>
          </a:bodyPr>
          <a:lstStyle/>
          <a:p>
            <a:r>
              <a:rPr lang="en-US" altLang="fr-FR" dirty="0"/>
              <a:t>Focus on “Event Concept”</a:t>
            </a:r>
          </a:p>
        </p:txBody>
      </p:sp>
      <p:graphicFrame>
        <p:nvGraphicFramePr>
          <p:cNvPr id="25605" name="Rectangle 3">
            <a:extLst>
              <a:ext uri="{FF2B5EF4-FFF2-40B4-BE49-F238E27FC236}">
                <a16:creationId xmlns:a16="http://schemas.microsoft.com/office/drawing/2014/main" id="{B62B1159-8DDE-42AE-AA64-C21DD164A872}"/>
              </a:ext>
            </a:extLst>
          </p:cNvPr>
          <p:cNvGraphicFramePr/>
          <p:nvPr>
            <p:extLst>
              <p:ext uri="{D42A27DB-BD31-4B8C-83A1-F6EECF244321}">
                <p14:modId xmlns:p14="http://schemas.microsoft.com/office/powerpoint/2010/main" val="1915695251"/>
              </p:ext>
            </p:extLst>
          </p:nvPr>
        </p:nvGraphicFramePr>
        <p:xfrm>
          <a:off x="609600" y="838200"/>
          <a:ext cx="6172200" cy="518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descr="Une image contenant bâtiment, table, afficher, signe&#10;&#10;Description générée automatiquement">
            <a:extLst>
              <a:ext uri="{FF2B5EF4-FFF2-40B4-BE49-F238E27FC236}">
                <a16:creationId xmlns:a16="http://schemas.microsoft.com/office/drawing/2014/main" id="{62393F46-3DB4-4ACB-9515-4461D337C6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0601" y="1916832"/>
            <a:ext cx="3351799" cy="47422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signe, réfrigérateur&#10;&#10;Description générée automatiquement">
            <a:extLst>
              <a:ext uri="{FF2B5EF4-FFF2-40B4-BE49-F238E27FC236}">
                <a16:creationId xmlns:a16="http://schemas.microsoft.com/office/drawing/2014/main" id="{A9867F1F-3CB6-44C9-A3A8-0CD2819F2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4755"/>
          </a:xfrm>
          <a:prstGeom prst="rect">
            <a:avLst/>
          </a:prstGeom>
        </p:spPr>
      </p:pic>
    </p:spTree>
    <p:extLst>
      <p:ext uri="{BB962C8B-B14F-4D97-AF65-F5344CB8AC3E}">
        <p14:creationId xmlns:p14="http://schemas.microsoft.com/office/powerpoint/2010/main" val="787313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692696"/>
            <a:ext cx="5544616" cy="5027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 2" descr="Une image contenant capture d’écran&#10;&#10;Description générée automatiquement">
            <a:extLst>
              <a:ext uri="{FF2B5EF4-FFF2-40B4-BE49-F238E27FC236}">
                <a16:creationId xmlns:a16="http://schemas.microsoft.com/office/drawing/2014/main" id="{4AED654F-7FA9-4B78-BEEF-1F503F2E2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76672"/>
            <a:ext cx="5904656" cy="5904656"/>
          </a:xfrm>
          <a:prstGeom prst="rect">
            <a:avLst/>
          </a:prstGeom>
        </p:spPr>
      </p:pic>
    </p:spTree>
    <p:extLst>
      <p:ext uri="{BB962C8B-B14F-4D97-AF65-F5344CB8AC3E}">
        <p14:creationId xmlns:p14="http://schemas.microsoft.com/office/powerpoint/2010/main" val="2067192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402" y="50601"/>
            <a:ext cx="4102361" cy="2306367"/>
          </a:xfrm>
          <a:prstGeom prst="rect">
            <a:avLst/>
          </a:prstGeom>
        </p:spPr>
      </p:pic>
      <p:sp>
        <p:nvSpPr>
          <p:cNvPr id="5" name="ZoneTexte 4"/>
          <p:cNvSpPr txBox="1"/>
          <p:nvPr/>
        </p:nvSpPr>
        <p:spPr>
          <a:xfrm>
            <a:off x="5672919" y="233290"/>
            <a:ext cx="1364776" cy="1269242"/>
          </a:xfrm>
          <a:prstGeom prst="rect">
            <a:avLst/>
          </a:prstGeom>
        </p:spPr>
        <p:txBody>
          <a:bodyPr vert="horz" wrap="square" lIns="91440" tIns="45720" rIns="91440" bIns="45720" rtlCol="0" anchor="ctr">
            <a:noAutofit/>
          </a:bodyPr>
          <a:lstStyle/>
          <a:p>
            <a:pPr algn="l"/>
            <a:r>
              <a:rPr lang="fr-FR" sz="14000" dirty="0"/>
              <a:t>?</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823" y="1209521"/>
            <a:ext cx="3374515" cy="2244052"/>
          </a:xfrm>
          <a:prstGeom prst="ellipse">
            <a:avLst/>
          </a:prstGeom>
          <a:ln>
            <a:noFill/>
          </a:ln>
          <a:effectLst>
            <a:softEdge rad="112500"/>
          </a:effectLst>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4104" y="653662"/>
            <a:ext cx="3374189" cy="22440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2" descr="affiche_Jeux_d_enfants_2002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424" y="3680195"/>
            <a:ext cx="2188492" cy="29708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1198" y="4539730"/>
            <a:ext cx="2409524" cy="18081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3635" y="112914"/>
            <a:ext cx="2244053" cy="2244053"/>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3201" y="3437384"/>
            <a:ext cx="3015106" cy="2006416"/>
          </a:xfrm>
          <a:prstGeom prst="rect">
            <a:avLst/>
          </a:prstGeom>
          <a:ln>
            <a:noFill/>
          </a:ln>
          <a:effectLst>
            <a:outerShdw blurRad="292100" dist="139700" dir="2700000" algn="tl" rotWithShape="0">
              <a:srgbClr val="333333">
                <a:alpha val="65000"/>
              </a:srgbClr>
            </a:outerShdw>
          </a:effectLst>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4099" y="2356968"/>
            <a:ext cx="2617901" cy="2617901"/>
          </a:xfrm>
          <a:prstGeom prst="ellipse">
            <a:avLst/>
          </a:prstGeom>
          <a:ln>
            <a:noFill/>
          </a:ln>
          <a:effectLst>
            <a:softEdge rad="112500"/>
          </a:effectLst>
        </p:spPr>
      </p:pic>
    </p:spTree>
    <p:extLst>
      <p:ext uri="{BB962C8B-B14F-4D97-AF65-F5344CB8AC3E}">
        <p14:creationId xmlns:p14="http://schemas.microsoft.com/office/powerpoint/2010/main" val="335014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w Can ECB Measures Help Governments and Businesses to Face the COVID-19  Crisis and to Recover From It? | HEC Paris">
            <a:extLst>
              <a:ext uri="{FF2B5EF4-FFF2-40B4-BE49-F238E27FC236}">
                <a16:creationId xmlns:a16="http://schemas.microsoft.com/office/drawing/2014/main" id="{8962522C-71A9-41EF-BF52-017A9EA000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63"/>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5836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92370" y="516835"/>
            <a:ext cx="3084844" cy="1994545"/>
          </a:xfrm>
        </p:spPr>
        <p:txBody>
          <a:bodyPr>
            <a:normAutofit/>
          </a:bodyPr>
          <a:lstStyle/>
          <a:p>
            <a:r>
              <a:rPr lang="fr-FR" sz="4000" b="1">
                <a:solidFill>
                  <a:srgbClr val="FFFFFF"/>
                </a:solidFill>
              </a:rPr>
              <a:t>Information is key : you &amp; me </a:t>
            </a:r>
          </a:p>
        </p:txBody>
      </p:sp>
      <p:sp>
        <p:nvSpPr>
          <p:cNvPr id="3" name="Espace réservé du contenu 2"/>
          <p:cNvSpPr>
            <a:spLocks noGrp="1"/>
          </p:cNvSpPr>
          <p:nvPr>
            <p:ph idx="1"/>
          </p:nvPr>
        </p:nvSpPr>
        <p:spPr>
          <a:xfrm>
            <a:off x="492371" y="2653800"/>
            <a:ext cx="3084844" cy="3335519"/>
          </a:xfrm>
        </p:spPr>
        <p:txBody>
          <a:bodyPr>
            <a:normAutofit fontScale="92500" lnSpcReduction="20000"/>
          </a:bodyPr>
          <a:lstStyle/>
          <a:p>
            <a:pPr marL="0" indent="0">
              <a:buNone/>
            </a:pPr>
            <a:r>
              <a:rPr lang="fr-FR" sz="1000" b="1">
                <a:solidFill>
                  <a:srgbClr val="FFFFFF"/>
                </a:solidFill>
              </a:rPr>
              <a:t>Last diploma </a:t>
            </a:r>
            <a:r>
              <a:rPr lang="fr-FR" sz="1000">
                <a:solidFill>
                  <a:srgbClr val="FFFFFF"/>
                </a:solidFill>
              </a:rPr>
              <a:t>: </a:t>
            </a:r>
          </a:p>
          <a:p>
            <a:pPr marL="0" indent="0">
              <a:buNone/>
            </a:pPr>
            <a:r>
              <a:rPr lang="fr-FR" sz="1000">
                <a:solidFill>
                  <a:srgbClr val="FFFFFF"/>
                </a:solidFill>
              </a:rPr>
              <a:t>Phd Business Management IAE Aix en Provence 2004 - Econometrics Engineer Aix Marseille University 2001</a:t>
            </a:r>
          </a:p>
          <a:p>
            <a:pPr marL="0" indent="0">
              <a:buNone/>
            </a:pPr>
            <a:r>
              <a:rPr lang="fr-FR" sz="1000" b="1">
                <a:solidFill>
                  <a:srgbClr val="FFFFFF"/>
                </a:solidFill>
              </a:rPr>
              <a:t>Last sport experience </a:t>
            </a:r>
            <a:r>
              <a:rPr lang="fr-FR" sz="1000">
                <a:solidFill>
                  <a:srgbClr val="FFFFFF"/>
                </a:solidFill>
              </a:rPr>
              <a:t>:</a:t>
            </a:r>
          </a:p>
          <a:p>
            <a:pPr lvl="1">
              <a:buFont typeface="Courier New" panose="02070309020205020404" pitchFamily="49" charset="0"/>
              <a:buChar char="o"/>
            </a:pPr>
            <a:r>
              <a:rPr lang="fr-FR" sz="1000">
                <a:solidFill>
                  <a:srgbClr val="FFFFFF"/>
                </a:solidFill>
              </a:rPr>
              <a:t>Talent Agency Creation &amp; E-Learning for athletes </a:t>
            </a:r>
          </a:p>
          <a:p>
            <a:pPr lvl="1">
              <a:buFont typeface="Courier New" panose="02070309020205020404" pitchFamily="49" charset="0"/>
              <a:buChar char="o"/>
            </a:pPr>
            <a:r>
              <a:rPr lang="fr-FR" sz="1000">
                <a:solidFill>
                  <a:srgbClr val="FFFFFF"/>
                </a:solidFill>
              </a:rPr>
              <a:t>Sport Business Efficiency FFT/Roland Garros/Rolex Paris Masters</a:t>
            </a:r>
          </a:p>
          <a:p>
            <a:pPr lvl="1">
              <a:buFont typeface="Courier New" panose="02070309020205020404" pitchFamily="49" charset="0"/>
              <a:buChar char="o"/>
            </a:pPr>
            <a:r>
              <a:rPr lang="fr-FR" sz="1000">
                <a:solidFill>
                  <a:srgbClr val="FFFFFF"/>
                </a:solidFill>
              </a:rPr>
              <a:t>ATP Marseille &amp; Lyon Business Strategy</a:t>
            </a:r>
          </a:p>
          <a:p>
            <a:pPr lvl="1">
              <a:buFont typeface="Courier New" panose="02070309020205020404" pitchFamily="49" charset="0"/>
              <a:buChar char="o"/>
            </a:pPr>
            <a:endParaRPr lang="fr-FR" sz="1000">
              <a:solidFill>
                <a:srgbClr val="FFFFFF"/>
              </a:solidFill>
            </a:endParaRPr>
          </a:p>
          <a:p>
            <a:r>
              <a:rPr lang="fr-FR" sz="1000" b="1">
                <a:solidFill>
                  <a:srgbClr val="FFFFFF"/>
                </a:solidFill>
              </a:rPr>
              <a:t>Sport Practice Fan… :</a:t>
            </a:r>
          </a:p>
          <a:p>
            <a:pPr lvl="1">
              <a:buFont typeface="Courier New" panose="02070309020205020404" pitchFamily="49" charset="0"/>
              <a:buChar char="o"/>
            </a:pPr>
            <a:r>
              <a:rPr lang="fr-FR" sz="1000">
                <a:solidFill>
                  <a:srgbClr val="FFFFFF"/>
                </a:solidFill>
              </a:rPr>
              <a:t>Tennis, Basket, Soccer, Rugby Seven, Paddle board… </a:t>
            </a:r>
          </a:p>
          <a:p>
            <a:pPr lvl="1">
              <a:buFont typeface="Courier New" panose="02070309020205020404" pitchFamily="49" charset="0"/>
              <a:buChar char="o"/>
            </a:pPr>
            <a:r>
              <a:rPr lang="fr-FR" sz="1000">
                <a:solidFill>
                  <a:srgbClr val="FFFFFF"/>
                </a:solidFill>
              </a:rPr>
              <a:t>OM, Celtics, Juve, Warriors, Canadiens, Eagles, Seahawks, Fed, Stan, Jo, Liza, Ray Allen, Curry, Voller, ZZ, Slater, Bird, Wilko….  </a:t>
            </a:r>
          </a:p>
        </p:txBody>
      </p:sp>
      <p:pic>
        <p:nvPicPr>
          <p:cNvPr id="4" name="Image 3" descr="Une image contenant table, intérieur, personne, assis&#10;&#10;Description générée automatiquement"/>
          <p:cNvPicPr>
            <a:picLocks noChangeAspect="1"/>
          </p:cNvPicPr>
          <p:nvPr/>
        </p:nvPicPr>
        <p:blipFill rotWithShape="1">
          <a:blip r:embed="rId2">
            <a:extLst>
              <a:ext uri="{28A0092B-C50C-407E-A947-70E740481C1C}">
                <a14:useLocalDpi xmlns:a14="http://schemas.microsoft.com/office/drawing/2010/main" val="0"/>
              </a:ext>
            </a:extLst>
          </a:blip>
          <a:srcRect l="13519" r="7828"/>
          <a:stretch/>
        </p:blipFill>
        <p:spPr>
          <a:xfrm>
            <a:off x="4075043" y="10"/>
            <a:ext cx="8111272" cy="6857990"/>
          </a:xfrm>
          <a:prstGeom prst="rect">
            <a:avLst/>
          </a:prstGeom>
        </p:spPr>
      </p:pic>
    </p:spTree>
    <p:extLst>
      <p:ext uri="{BB962C8B-B14F-4D97-AF65-F5344CB8AC3E}">
        <p14:creationId xmlns:p14="http://schemas.microsoft.com/office/powerpoint/2010/main" val="194995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p:cNvSpPr>
          <p:nvPr>
            <p:ph type="title"/>
          </p:nvPr>
        </p:nvSpPr>
        <p:spPr>
          <a:xfrm>
            <a:off x="1066800" y="304800"/>
            <a:ext cx="10058400" cy="1143000"/>
          </a:xfrm>
          <a:prstGeom prst="rect">
            <a:avLst/>
          </a:prstGeom>
        </p:spPr>
        <p:txBody>
          <a:bodyPr anchor="b">
            <a:normAutofit/>
          </a:bodyPr>
          <a:lstStyle/>
          <a:p>
            <a:r>
              <a:rPr lang="en-US" altLang="fr-FR" dirty="0"/>
              <a:t>But… we need definitions (Covell and al., 2007)</a:t>
            </a:r>
            <a:r>
              <a:rPr altLang="fr-FR" dirty="0"/>
              <a:t> </a:t>
            </a:r>
          </a:p>
        </p:txBody>
      </p:sp>
      <p:sp>
        <p:nvSpPr>
          <p:cNvPr id="27651" name="Rectangle 3"/>
          <p:cNvSpPr>
            <a:spLocks noGrp="1"/>
          </p:cNvSpPr>
          <p:nvPr>
            <p:ph sz="half" idx="1"/>
          </p:nvPr>
        </p:nvSpPr>
        <p:spPr>
          <a:xfrm>
            <a:off x="1066800" y="1676401"/>
            <a:ext cx="4846320" cy="4343400"/>
          </a:xfrm>
          <a:prstGeom prst="rect">
            <a:avLst/>
          </a:prstGeom>
        </p:spPr>
        <p:txBody>
          <a:bodyPr>
            <a:normAutofit/>
          </a:bodyPr>
          <a:lstStyle/>
          <a:p>
            <a:pPr>
              <a:buFont typeface="Wingdings" panose="05000000000000000000" pitchFamily="2" charset="2"/>
              <a:buChar char="«"/>
            </a:pPr>
            <a:r>
              <a:rPr lang="en-US" altLang="fr-FR" sz="2000"/>
              <a:t>Organization : « Any group of people working together to achieve a common pupose or goals thant could not be attained by individuals working separately »</a:t>
            </a:r>
          </a:p>
          <a:p>
            <a:endParaRPr lang="en-US" altLang="fr-FR" sz="2000"/>
          </a:p>
          <a:p>
            <a:pPr>
              <a:buFont typeface="Wingdings" panose="05000000000000000000" pitchFamily="2" charset="2"/>
              <a:buChar char="«"/>
            </a:pPr>
            <a:r>
              <a:rPr lang="en-US" altLang="fr-FR" sz="2000"/>
              <a:t>Management : </a:t>
            </a:r>
          </a:p>
          <a:p>
            <a:pPr lvl="1"/>
            <a:r>
              <a:rPr lang="en-US" altLang="fr-FR"/>
              <a:t>The coordination of human, material, technological, and financial resources needed for the organization ti achieve its goals.</a:t>
            </a:r>
          </a:p>
          <a:p>
            <a:pPr lvl="1"/>
            <a:r>
              <a:rPr lang="en-US" altLang="fr-FR"/>
              <a:t>Responsibility for </a:t>
            </a:r>
            <a:r>
              <a:rPr lang="en-US" altLang="fr-FR" b="1"/>
              <a:t>performance</a:t>
            </a:r>
          </a:p>
        </p:txBody>
      </p:sp>
      <p:pic>
        <p:nvPicPr>
          <p:cNvPr id="3" name="Image 2" descr="Une image contenant dessin, jeu&#10;&#10;Description générée automatiquement">
            <a:extLst>
              <a:ext uri="{FF2B5EF4-FFF2-40B4-BE49-F238E27FC236}">
                <a16:creationId xmlns:a16="http://schemas.microsoft.com/office/drawing/2014/main" id="{70430601-F78D-4648-AB9B-56EE2EC29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880" y="2030731"/>
            <a:ext cx="4846320" cy="363474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p:cNvSpPr>
          <p:nvPr>
            <p:ph type="title"/>
          </p:nvPr>
        </p:nvSpPr>
        <p:spPr>
          <a:xfrm>
            <a:off x="7824192" y="0"/>
            <a:ext cx="3657600" cy="2133600"/>
          </a:xfrm>
          <a:prstGeom prst="rect">
            <a:avLst/>
          </a:prstGeom>
        </p:spPr>
        <p:txBody>
          <a:bodyPr anchor="b">
            <a:normAutofit/>
          </a:bodyPr>
          <a:lstStyle/>
          <a:p>
            <a:r>
              <a:rPr lang="en-US" altLang="fr-FR" sz="3100" dirty="0"/>
              <a:t>But : </a:t>
            </a:r>
            <a:br>
              <a:rPr lang="en-US" altLang="fr-FR" sz="3100" dirty="0"/>
            </a:br>
            <a:r>
              <a:rPr lang="en-US" altLang="fr-FR" sz="3100" b="1" dirty="0"/>
              <a:t>what is performance for sports organizations ?</a:t>
            </a:r>
          </a:p>
        </p:txBody>
      </p:sp>
      <p:graphicFrame>
        <p:nvGraphicFramePr>
          <p:cNvPr id="28677" name="Rectangle 3">
            <a:extLst>
              <a:ext uri="{FF2B5EF4-FFF2-40B4-BE49-F238E27FC236}">
                <a16:creationId xmlns:a16="http://schemas.microsoft.com/office/drawing/2014/main" id="{F5CCA4FF-3A62-45BB-B586-018AB846294A}"/>
              </a:ext>
            </a:extLst>
          </p:cNvPr>
          <p:cNvGraphicFramePr/>
          <p:nvPr>
            <p:extLst>
              <p:ext uri="{D42A27DB-BD31-4B8C-83A1-F6EECF244321}">
                <p14:modId xmlns:p14="http://schemas.microsoft.com/office/powerpoint/2010/main" val="1984164849"/>
              </p:ext>
            </p:extLst>
          </p:nvPr>
        </p:nvGraphicFramePr>
        <p:xfrm>
          <a:off x="609600" y="838200"/>
          <a:ext cx="6172200" cy="518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8E9F8098-6B75-4F93-8DE7-C3CDA1F04D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2264" y="2187046"/>
            <a:ext cx="2721248" cy="431441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p:cNvSpPr>
          <p:nvPr>
            <p:ph type="title"/>
          </p:nvPr>
        </p:nvSpPr>
        <p:spPr>
          <a:xfrm>
            <a:off x="7908150" y="188640"/>
            <a:ext cx="3657600" cy="2133600"/>
          </a:xfrm>
          <a:prstGeom prst="rect">
            <a:avLst/>
          </a:prstGeom>
        </p:spPr>
        <p:txBody>
          <a:bodyPr anchor="b">
            <a:normAutofit/>
          </a:bodyPr>
          <a:lstStyle/>
          <a:p>
            <a:r>
              <a:rPr lang="en-US" altLang="fr-FR" dirty="0"/>
              <a:t>Sport organizations – performance and stakeholders</a:t>
            </a:r>
          </a:p>
        </p:txBody>
      </p:sp>
      <p:graphicFrame>
        <p:nvGraphicFramePr>
          <p:cNvPr id="29701" name="Rectangle 3">
            <a:extLst>
              <a:ext uri="{FF2B5EF4-FFF2-40B4-BE49-F238E27FC236}">
                <a16:creationId xmlns:a16="http://schemas.microsoft.com/office/drawing/2014/main" id="{815ABDBA-1942-49CC-99BD-3C548F9821B5}"/>
              </a:ext>
            </a:extLst>
          </p:cNvPr>
          <p:cNvGraphicFramePr/>
          <p:nvPr>
            <p:extLst>
              <p:ext uri="{D42A27DB-BD31-4B8C-83A1-F6EECF244321}">
                <p14:modId xmlns:p14="http://schemas.microsoft.com/office/powerpoint/2010/main" val="93542554"/>
              </p:ext>
            </p:extLst>
          </p:nvPr>
        </p:nvGraphicFramePr>
        <p:xfrm>
          <a:off x="609600" y="838200"/>
          <a:ext cx="6172200" cy="518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15159BC7-4E70-40B6-B690-4CCA48BAB3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232" y="2448095"/>
            <a:ext cx="3215916" cy="4175331"/>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992313" y="1"/>
            <a:ext cx="82296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fr-FR" altLang="fr-FR" sz="3600">
                <a:solidFill>
                  <a:schemeClr val="bg1"/>
                </a:solidFill>
              </a:rPr>
              <a:t>Categorization of events</a:t>
            </a:r>
          </a:p>
        </p:txBody>
      </p:sp>
      <p:sp>
        <p:nvSpPr>
          <p:cNvPr id="32771" name="Line 3"/>
          <p:cNvSpPr>
            <a:spLocks noChangeShapeType="1"/>
          </p:cNvSpPr>
          <p:nvPr/>
        </p:nvSpPr>
        <p:spPr bwMode="auto">
          <a:xfrm>
            <a:off x="2855913" y="2278064"/>
            <a:ext cx="0" cy="36718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2" name="Line 4"/>
          <p:cNvSpPr>
            <a:spLocks noChangeShapeType="1"/>
          </p:cNvSpPr>
          <p:nvPr/>
        </p:nvSpPr>
        <p:spPr bwMode="auto">
          <a:xfrm>
            <a:off x="2855914" y="5949950"/>
            <a:ext cx="66246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3" name="Line 5"/>
          <p:cNvSpPr>
            <a:spLocks noChangeShapeType="1"/>
          </p:cNvSpPr>
          <p:nvPr/>
        </p:nvSpPr>
        <p:spPr bwMode="auto">
          <a:xfrm flipV="1">
            <a:off x="2855914" y="2420938"/>
            <a:ext cx="6192837" cy="35290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4" name="Text Box 6"/>
          <p:cNvSpPr txBox="1">
            <a:spLocks noChangeArrowheads="1"/>
          </p:cNvSpPr>
          <p:nvPr/>
        </p:nvSpPr>
        <p:spPr bwMode="auto">
          <a:xfrm>
            <a:off x="1774826" y="836613"/>
            <a:ext cx="2016125"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latin typeface="Garamond" panose="02020404030301010803" pitchFamily="18" charset="0"/>
              </a:rPr>
              <a:t>Scale of impacts (attendance, media, profile, infrastructure, costs, benefits)</a:t>
            </a:r>
          </a:p>
        </p:txBody>
      </p:sp>
      <p:sp>
        <p:nvSpPr>
          <p:cNvPr id="32775" name="Text Box 7"/>
          <p:cNvSpPr txBox="1">
            <a:spLocks noChangeArrowheads="1"/>
          </p:cNvSpPr>
          <p:nvPr/>
        </p:nvSpPr>
        <p:spPr bwMode="auto">
          <a:xfrm>
            <a:off x="1919288" y="2349501"/>
            <a:ext cx="86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fr-FR" altLang="fr-FR" sz="1800" b="1">
                <a:solidFill>
                  <a:schemeClr val="hlink"/>
                </a:solidFill>
                <a:latin typeface="Garamond" panose="02020404030301010803" pitchFamily="18" charset="0"/>
              </a:rPr>
              <a:t>High</a:t>
            </a:r>
          </a:p>
        </p:txBody>
      </p:sp>
      <p:sp>
        <p:nvSpPr>
          <p:cNvPr id="32776" name="Text Box 8"/>
          <p:cNvSpPr txBox="1">
            <a:spLocks noChangeArrowheads="1"/>
          </p:cNvSpPr>
          <p:nvPr/>
        </p:nvSpPr>
        <p:spPr bwMode="auto">
          <a:xfrm>
            <a:off x="1774826" y="5661026"/>
            <a:ext cx="1116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solidFill>
                  <a:schemeClr val="hlink"/>
                </a:solidFill>
                <a:latin typeface="Garamond" panose="02020404030301010803" pitchFamily="18" charset="0"/>
              </a:rPr>
              <a:t>Low</a:t>
            </a:r>
          </a:p>
        </p:txBody>
      </p:sp>
      <p:sp>
        <p:nvSpPr>
          <p:cNvPr id="32777" name="Text Box 9"/>
          <p:cNvSpPr txBox="1">
            <a:spLocks noChangeArrowheads="1"/>
          </p:cNvSpPr>
          <p:nvPr/>
        </p:nvSpPr>
        <p:spPr bwMode="auto">
          <a:xfrm>
            <a:off x="3287713" y="6021388"/>
            <a:ext cx="12239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solidFill>
                  <a:schemeClr val="hlink"/>
                </a:solidFill>
                <a:latin typeface="Garamond" panose="02020404030301010803" pitchFamily="18" charset="0"/>
              </a:rPr>
              <a:t>LOCAL</a:t>
            </a:r>
          </a:p>
        </p:txBody>
      </p:sp>
      <p:sp>
        <p:nvSpPr>
          <p:cNvPr id="32778" name="Text Box 10"/>
          <p:cNvSpPr txBox="1">
            <a:spLocks noChangeArrowheads="1"/>
          </p:cNvSpPr>
          <p:nvPr/>
        </p:nvSpPr>
        <p:spPr bwMode="auto">
          <a:xfrm>
            <a:off x="5016501" y="6021388"/>
            <a:ext cx="12239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solidFill>
                  <a:schemeClr val="hlink"/>
                </a:solidFill>
                <a:latin typeface="Garamond" panose="02020404030301010803" pitchFamily="18" charset="0"/>
              </a:rPr>
              <a:t>MAJOR</a:t>
            </a:r>
          </a:p>
        </p:txBody>
      </p:sp>
      <p:sp>
        <p:nvSpPr>
          <p:cNvPr id="32779" name="Text Box 11"/>
          <p:cNvSpPr txBox="1">
            <a:spLocks noChangeArrowheads="1"/>
          </p:cNvSpPr>
          <p:nvPr/>
        </p:nvSpPr>
        <p:spPr bwMode="auto">
          <a:xfrm>
            <a:off x="6816726" y="6021388"/>
            <a:ext cx="1584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solidFill>
                  <a:schemeClr val="hlink"/>
                </a:solidFill>
                <a:latin typeface="Garamond" panose="02020404030301010803" pitchFamily="18" charset="0"/>
              </a:rPr>
              <a:t>HALLMARK</a:t>
            </a:r>
          </a:p>
        </p:txBody>
      </p:sp>
      <p:sp>
        <p:nvSpPr>
          <p:cNvPr id="32780" name="Text Box 12"/>
          <p:cNvSpPr txBox="1">
            <a:spLocks noChangeArrowheads="1"/>
          </p:cNvSpPr>
          <p:nvPr/>
        </p:nvSpPr>
        <p:spPr bwMode="auto">
          <a:xfrm>
            <a:off x="8688388" y="6021388"/>
            <a:ext cx="1979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dirty="0">
                <a:solidFill>
                  <a:schemeClr val="hlink"/>
                </a:solidFill>
                <a:latin typeface="Garamond" panose="02020404030301010803" pitchFamily="18" charset="0"/>
              </a:rPr>
              <a:t>MEGA-EVENT</a:t>
            </a:r>
          </a:p>
        </p:txBody>
      </p:sp>
      <p:sp>
        <p:nvSpPr>
          <p:cNvPr id="32781" name="Text Box 13"/>
          <p:cNvSpPr txBox="1">
            <a:spLocks noChangeArrowheads="1"/>
          </p:cNvSpPr>
          <p:nvPr/>
        </p:nvSpPr>
        <p:spPr bwMode="auto">
          <a:xfrm>
            <a:off x="2711451" y="6453188"/>
            <a:ext cx="7345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latin typeface="Garamond" panose="02020404030301010803" pitchFamily="18" charset="0"/>
              </a:rPr>
              <a:t>Category of event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p:cNvSpPr>
          <p:nvPr>
            <p:ph type="title"/>
          </p:nvPr>
        </p:nvSpPr>
        <p:spPr>
          <a:xfrm>
            <a:off x="7924800" y="838200"/>
            <a:ext cx="3657600" cy="2133600"/>
          </a:xfrm>
          <a:prstGeom prst="rect">
            <a:avLst/>
          </a:prstGeom>
        </p:spPr>
        <p:txBody>
          <a:bodyPr anchor="b">
            <a:normAutofit/>
          </a:bodyPr>
          <a:lstStyle/>
          <a:p>
            <a:r>
              <a:rPr lang="fr-FR" altLang="fr-FR" b="1"/>
              <a:t>Categorization of events</a:t>
            </a:r>
            <a:br>
              <a:rPr lang="fr-FR" altLang="fr-FR" b="1"/>
            </a:br>
            <a:endParaRPr lang="fr-FR" altLang="fr-FR" b="1"/>
          </a:p>
        </p:txBody>
      </p:sp>
      <p:graphicFrame>
        <p:nvGraphicFramePr>
          <p:cNvPr id="33797" name="Rectangle 3">
            <a:extLst>
              <a:ext uri="{FF2B5EF4-FFF2-40B4-BE49-F238E27FC236}">
                <a16:creationId xmlns:a16="http://schemas.microsoft.com/office/drawing/2014/main" id="{1F71F4B4-0143-425F-90D1-B1380468E984}"/>
              </a:ext>
            </a:extLst>
          </p:cNvPr>
          <p:cNvGraphicFramePr/>
          <p:nvPr>
            <p:extLst>
              <p:ext uri="{D42A27DB-BD31-4B8C-83A1-F6EECF244321}">
                <p14:modId xmlns:p14="http://schemas.microsoft.com/office/powerpoint/2010/main" val="1405974996"/>
              </p:ext>
            </p:extLst>
          </p:nvPr>
        </p:nvGraphicFramePr>
        <p:xfrm>
          <a:off x="609600" y="838200"/>
          <a:ext cx="6172200" cy="518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descr="Une image contenant extérieur, signe, rouge, noir&#10;&#10;Description générée automatiquement">
            <a:extLst>
              <a:ext uri="{FF2B5EF4-FFF2-40B4-BE49-F238E27FC236}">
                <a16:creationId xmlns:a16="http://schemas.microsoft.com/office/drawing/2014/main" id="{6EC65AA9-25DB-4C70-9143-5EE0C1A74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6307" y="3501008"/>
            <a:ext cx="4151784" cy="16388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818" name="Rectangle 2"/>
          <p:cNvSpPr>
            <a:spLocks noGrp="1"/>
          </p:cNvSpPr>
          <p:nvPr>
            <p:ph type="title"/>
          </p:nvPr>
        </p:nvSpPr>
        <p:spPr>
          <a:xfrm>
            <a:off x="7924800" y="838200"/>
            <a:ext cx="3657600" cy="2133600"/>
          </a:xfrm>
          <a:prstGeom prst="rect">
            <a:avLst/>
          </a:prstGeom>
        </p:spPr>
        <p:txBody>
          <a:bodyPr anchor="b">
            <a:normAutofit/>
          </a:bodyPr>
          <a:lstStyle/>
          <a:p>
            <a:r>
              <a:rPr lang="fr-FR" altLang="fr-FR" b="1" dirty="0" err="1"/>
              <a:t>Categorization</a:t>
            </a:r>
            <a:r>
              <a:rPr lang="fr-FR" altLang="fr-FR" b="1" dirty="0"/>
              <a:t> of </a:t>
            </a:r>
            <a:r>
              <a:rPr lang="fr-FR" altLang="fr-FR" b="1" dirty="0" err="1"/>
              <a:t>events</a:t>
            </a:r>
            <a:endParaRPr lang="fr-FR" altLang="fr-FR" b="1" dirty="0"/>
          </a:p>
        </p:txBody>
      </p:sp>
      <p:graphicFrame>
        <p:nvGraphicFramePr>
          <p:cNvPr id="34821" name="Rectangle 3">
            <a:extLst>
              <a:ext uri="{FF2B5EF4-FFF2-40B4-BE49-F238E27FC236}">
                <a16:creationId xmlns:a16="http://schemas.microsoft.com/office/drawing/2014/main" id="{BE9BB11F-58BF-4DC8-9B7C-FDE31EFB9D30}"/>
              </a:ext>
            </a:extLst>
          </p:cNvPr>
          <p:cNvGraphicFramePr/>
          <p:nvPr>
            <p:extLst>
              <p:ext uri="{D42A27DB-BD31-4B8C-83A1-F6EECF244321}">
                <p14:modId xmlns:p14="http://schemas.microsoft.com/office/powerpoint/2010/main" val="3786549105"/>
              </p:ext>
            </p:extLst>
          </p:nvPr>
        </p:nvGraphicFramePr>
        <p:xfrm>
          <a:off x="609600" y="838200"/>
          <a:ext cx="6172200" cy="518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descr="Une image contenant alimentation, jeu, tapis&#10;&#10;Description générée automatiquement">
            <a:extLst>
              <a:ext uri="{FF2B5EF4-FFF2-40B4-BE49-F238E27FC236}">
                <a16:creationId xmlns:a16="http://schemas.microsoft.com/office/drawing/2014/main" id="{7CD0DBF7-7FE7-41EF-94F5-58837C77E0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6432" y="3621699"/>
            <a:ext cx="4299543" cy="16795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774825" y="277814"/>
            <a:ext cx="8713788"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3200" b="1" dirty="0">
                <a:solidFill>
                  <a:schemeClr val="bg1"/>
                </a:solidFill>
              </a:rPr>
              <a:t>Managing stakeholders into sport organizations ecosystem</a:t>
            </a:r>
            <a:r>
              <a:rPr lang="en-US" altLang="fr-FR" sz="3200" dirty="0">
                <a:solidFill>
                  <a:schemeClr val="bg1"/>
                </a:solidFill>
              </a:rPr>
              <a:t> </a:t>
            </a:r>
          </a:p>
        </p:txBody>
      </p:sp>
      <p:sp>
        <p:nvSpPr>
          <p:cNvPr id="35843" name="AutoShape 3"/>
          <p:cNvSpPr>
            <a:spLocks noChangeAspect="1" noChangeArrowheads="1"/>
          </p:cNvSpPr>
          <p:nvPr/>
        </p:nvSpPr>
        <p:spPr bwMode="auto">
          <a:xfrm>
            <a:off x="1683336" y="908720"/>
            <a:ext cx="91440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35844" name="Text Box 4"/>
          <p:cNvSpPr txBox="1">
            <a:spLocks noChangeArrowheads="1"/>
          </p:cNvSpPr>
          <p:nvPr/>
        </p:nvSpPr>
        <p:spPr bwMode="auto">
          <a:xfrm>
            <a:off x="2415175" y="1340519"/>
            <a:ext cx="2193925" cy="647700"/>
          </a:xfrm>
          <a:prstGeom prst="rect">
            <a:avLst/>
          </a:prstGeom>
          <a:solidFill>
            <a:srgbClr val="FF3300"/>
          </a:solidFill>
          <a:ln w="9525">
            <a:solidFill>
              <a:schemeClr val="tx1"/>
            </a:solidFill>
            <a:miter lim="800000"/>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solidFill>
                  <a:srgbClr val="000000"/>
                </a:solidFill>
                <a:latin typeface="Verdana" panose="020B0604030504040204" pitchFamily="34" charset="0"/>
              </a:rPr>
              <a:t>Private sponsors</a:t>
            </a:r>
          </a:p>
        </p:txBody>
      </p:sp>
      <p:sp>
        <p:nvSpPr>
          <p:cNvPr id="35845" name="Text Box 5"/>
          <p:cNvSpPr txBox="1">
            <a:spLocks noChangeArrowheads="1"/>
          </p:cNvSpPr>
          <p:nvPr/>
        </p:nvSpPr>
        <p:spPr bwMode="auto">
          <a:xfrm>
            <a:off x="2075449" y="3069306"/>
            <a:ext cx="1985962" cy="647700"/>
          </a:xfrm>
          <a:prstGeom prst="rect">
            <a:avLst/>
          </a:prstGeom>
          <a:solidFill>
            <a:srgbClr val="FF00FF"/>
          </a:solidFill>
          <a:ln w="9525">
            <a:solidFill>
              <a:schemeClr val="tx1"/>
            </a:solidFill>
            <a:miter lim="800000"/>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latin typeface="Verdana" panose="020B0604030504040204" pitchFamily="34" charset="0"/>
              </a:rPr>
              <a:t>Organisation</a:t>
            </a:r>
          </a:p>
        </p:txBody>
      </p:sp>
      <p:sp>
        <p:nvSpPr>
          <p:cNvPr id="35846" name="Text Box 6"/>
          <p:cNvSpPr txBox="1">
            <a:spLocks noChangeArrowheads="1"/>
          </p:cNvSpPr>
          <p:nvPr/>
        </p:nvSpPr>
        <p:spPr bwMode="auto">
          <a:xfrm>
            <a:off x="5158375" y="1340519"/>
            <a:ext cx="2193925" cy="647700"/>
          </a:xfrm>
          <a:prstGeom prst="rect">
            <a:avLst/>
          </a:prstGeom>
          <a:solidFill>
            <a:srgbClr val="CC99FF"/>
          </a:solidFill>
          <a:ln w="9525">
            <a:solidFill>
              <a:schemeClr val="tx1"/>
            </a:solidFill>
            <a:miter lim="800000"/>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solidFill>
                  <a:srgbClr val="000000"/>
                </a:solidFill>
                <a:latin typeface="Verdana" panose="020B0604030504040204" pitchFamily="34" charset="0"/>
              </a:rPr>
              <a:t>Public sponsors</a:t>
            </a:r>
          </a:p>
        </p:txBody>
      </p:sp>
      <p:sp>
        <p:nvSpPr>
          <p:cNvPr id="35847" name="Text Box 7"/>
          <p:cNvSpPr txBox="1">
            <a:spLocks noChangeArrowheads="1"/>
          </p:cNvSpPr>
          <p:nvPr/>
        </p:nvSpPr>
        <p:spPr bwMode="auto">
          <a:xfrm>
            <a:off x="7717425" y="1340519"/>
            <a:ext cx="2560637" cy="647700"/>
          </a:xfrm>
          <a:prstGeom prst="rect">
            <a:avLst/>
          </a:prstGeom>
          <a:solidFill>
            <a:srgbClr val="CC99FF"/>
          </a:solidFill>
          <a:ln w="9525">
            <a:solidFill>
              <a:schemeClr val="tx1"/>
            </a:solidFill>
            <a:miter lim="800000"/>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solidFill>
                  <a:srgbClr val="000000"/>
                </a:solidFill>
                <a:latin typeface="Verdana" panose="020B0604030504040204" pitchFamily="34" charset="0"/>
              </a:rPr>
              <a:t>Sport institutions</a:t>
            </a:r>
          </a:p>
        </p:txBody>
      </p:sp>
      <p:sp>
        <p:nvSpPr>
          <p:cNvPr id="35848" name="Text Box 8"/>
          <p:cNvSpPr txBox="1">
            <a:spLocks noChangeArrowheads="1"/>
          </p:cNvSpPr>
          <p:nvPr/>
        </p:nvSpPr>
        <p:spPr bwMode="auto">
          <a:xfrm>
            <a:off x="5706062" y="4796507"/>
            <a:ext cx="1096963" cy="646113"/>
          </a:xfrm>
          <a:prstGeom prst="rect">
            <a:avLst/>
          </a:prstGeom>
          <a:solidFill>
            <a:srgbClr val="FF3300"/>
          </a:solidFill>
          <a:ln w="9525">
            <a:solidFill>
              <a:schemeClr val="tx1"/>
            </a:solidFill>
            <a:miter lim="800000"/>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solidFill>
                  <a:srgbClr val="000000"/>
                </a:solidFill>
                <a:latin typeface="Verdana" panose="020B0604030504040204" pitchFamily="34" charset="0"/>
              </a:rPr>
              <a:t>Media</a:t>
            </a:r>
          </a:p>
        </p:txBody>
      </p:sp>
      <p:sp>
        <p:nvSpPr>
          <p:cNvPr id="35849" name="Text Box 9"/>
          <p:cNvSpPr txBox="1">
            <a:spLocks noChangeArrowheads="1"/>
          </p:cNvSpPr>
          <p:nvPr/>
        </p:nvSpPr>
        <p:spPr bwMode="auto">
          <a:xfrm>
            <a:off x="7534861" y="4579020"/>
            <a:ext cx="1646238" cy="649287"/>
          </a:xfrm>
          <a:prstGeom prst="rect">
            <a:avLst/>
          </a:prstGeom>
          <a:solidFill>
            <a:srgbClr val="FFFF99"/>
          </a:solidFill>
          <a:ln w="9525">
            <a:solidFill>
              <a:schemeClr val="tx1"/>
            </a:solidFill>
            <a:miter lim="800000"/>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solidFill>
                  <a:srgbClr val="000000"/>
                </a:solidFill>
                <a:latin typeface="Verdana" panose="020B0604030504040204" pitchFamily="34" charset="0"/>
              </a:rPr>
              <a:t>Spectators</a:t>
            </a:r>
          </a:p>
        </p:txBody>
      </p:sp>
      <p:sp>
        <p:nvSpPr>
          <p:cNvPr id="35850" name="Text Box 10"/>
          <p:cNvSpPr txBox="1">
            <a:spLocks noChangeArrowheads="1"/>
          </p:cNvSpPr>
          <p:nvPr/>
        </p:nvSpPr>
        <p:spPr bwMode="auto">
          <a:xfrm>
            <a:off x="8265112" y="3067720"/>
            <a:ext cx="1281113" cy="649287"/>
          </a:xfrm>
          <a:prstGeom prst="rect">
            <a:avLst/>
          </a:prstGeom>
          <a:solidFill>
            <a:srgbClr val="FFFF99"/>
          </a:solidFill>
          <a:ln w="9525">
            <a:solidFill>
              <a:schemeClr val="tx1"/>
            </a:solidFill>
            <a:miter lim="800000"/>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solidFill>
                  <a:srgbClr val="000000"/>
                </a:solidFill>
                <a:latin typeface="Verdana" panose="020B0604030504040204" pitchFamily="34" charset="0"/>
              </a:rPr>
              <a:t>Athletes</a:t>
            </a:r>
          </a:p>
        </p:txBody>
      </p:sp>
      <p:sp>
        <p:nvSpPr>
          <p:cNvPr id="35851" name="Text Box 11"/>
          <p:cNvSpPr txBox="1">
            <a:spLocks noChangeArrowheads="1"/>
          </p:cNvSpPr>
          <p:nvPr/>
        </p:nvSpPr>
        <p:spPr bwMode="auto">
          <a:xfrm>
            <a:off x="3145425" y="4579020"/>
            <a:ext cx="1647825" cy="649287"/>
          </a:xfrm>
          <a:prstGeom prst="rect">
            <a:avLst/>
          </a:prstGeom>
          <a:solidFill>
            <a:srgbClr val="99CC00"/>
          </a:solidFill>
          <a:ln w="9525">
            <a:solidFill>
              <a:schemeClr val="tx1"/>
            </a:solidFill>
            <a:miter lim="800000"/>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en-US" altLang="fr-FR" sz="1800" b="1">
                <a:latin typeface="Tahoma" panose="020B0604030504040204" pitchFamily="34" charset="0"/>
              </a:rPr>
              <a:t>Suppliers</a:t>
            </a:r>
            <a:r>
              <a:rPr lang="en-US" altLang="fr-FR" sz="1800">
                <a:solidFill>
                  <a:schemeClr val="accent1"/>
                </a:solidFill>
                <a:latin typeface="Tahoma" panose="020B0604030504040204" pitchFamily="34" charset="0"/>
              </a:rPr>
              <a:t> </a:t>
            </a:r>
            <a:endParaRPr lang="fr-FR" altLang="fr-FR" sz="1800">
              <a:solidFill>
                <a:schemeClr val="accent1"/>
              </a:solidFill>
              <a:latin typeface="Tahoma" panose="020B0604030504040204" pitchFamily="34" charset="0"/>
            </a:endParaRPr>
          </a:p>
        </p:txBody>
      </p:sp>
      <p:sp>
        <p:nvSpPr>
          <p:cNvPr id="35852" name="Oval 12"/>
          <p:cNvSpPr>
            <a:spLocks noChangeArrowheads="1"/>
          </p:cNvSpPr>
          <p:nvPr/>
        </p:nvSpPr>
        <p:spPr bwMode="auto">
          <a:xfrm>
            <a:off x="5340937" y="2851819"/>
            <a:ext cx="1827213" cy="1079500"/>
          </a:xfrm>
          <a:prstGeom prst="ellipse">
            <a:avLst/>
          </a:prstGeom>
          <a:solidFill>
            <a:srgbClr val="FFCC00"/>
          </a:solidFill>
          <a:ln w="9525">
            <a:solidFill>
              <a:schemeClr val="tx1"/>
            </a:solidFill>
            <a:round/>
            <a:headEnd/>
            <a:tailEnd/>
          </a:ln>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en-US" altLang="fr-FR" sz="2000" b="1">
                <a:solidFill>
                  <a:srgbClr val="000000"/>
                </a:solidFill>
                <a:latin typeface="Tahoma" panose="020B0604030504040204" pitchFamily="34" charset="0"/>
              </a:rPr>
              <a:t>Event / Club</a:t>
            </a:r>
          </a:p>
        </p:txBody>
      </p:sp>
      <p:sp>
        <p:nvSpPr>
          <p:cNvPr id="35853" name="Line 13"/>
          <p:cNvSpPr>
            <a:spLocks noChangeShapeType="1"/>
          </p:cNvSpPr>
          <p:nvPr/>
        </p:nvSpPr>
        <p:spPr bwMode="auto">
          <a:xfrm flipV="1">
            <a:off x="4793249" y="3931319"/>
            <a:ext cx="912812"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54" name="Line 14"/>
          <p:cNvSpPr>
            <a:spLocks noChangeShapeType="1"/>
          </p:cNvSpPr>
          <p:nvPr/>
        </p:nvSpPr>
        <p:spPr bwMode="auto">
          <a:xfrm flipV="1">
            <a:off x="6255336" y="3931320"/>
            <a:ext cx="1588" cy="865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55" name="Line 15"/>
          <p:cNvSpPr>
            <a:spLocks noChangeShapeType="1"/>
          </p:cNvSpPr>
          <p:nvPr/>
        </p:nvSpPr>
        <p:spPr bwMode="auto">
          <a:xfrm flipH="1" flipV="1">
            <a:off x="6803025" y="3931319"/>
            <a:ext cx="731837"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56" name="Line 16"/>
          <p:cNvSpPr>
            <a:spLocks noChangeShapeType="1"/>
          </p:cNvSpPr>
          <p:nvPr/>
        </p:nvSpPr>
        <p:spPr bwMode="auto">
          <a:xfrm flipH="1">
            <a:off x="7168149" y="3285206"/>
            <a:ext cx="10969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57" name="Line 17"/>
          <p:cNvSpPr>
            <a:spLocks noChangeShapeType="1"/>
          </p:cNvSpPr>
          <p:nvPr/>
        </p:nvSpPr>
        <p:spPr bwMode="auto">
          <a:xfrm>
            <a:off x="4061412" y="3285206"/>
            <a:ext cx="12795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58" name="Line 18"/>
          <p:cNvSpPr>
            <a:spLocks noChangeShapeType="1"/>
          </p:cNvSpPr>
          <p:nvPr/>
        </p:nvSpPr>
        <p:spPr bwMode="auto">
          <a:xfrm>
            <a:off x="4609099" y="1988219"/>
            <a:ext cx="91440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59" name="Line 19"/>
          <p:cNvSpPr>
            <a:spLocks noChangeShapeType="1"/>
          </p:cNvSpPr>
          <p:nvPr/>
        </p:nvSpPr>
        <p:spPr bwMode="auto">
          <a:xfrm>
            <a:off x="6255336" y="1988219"/>
            <a:ext cx="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860" name="Line 20"/>
          <p:cNvSpPr>
            <a:spLocks noChangeShapeType="1"/>
          </p:cNvSpPr>
          <p:nvPr/>
        </p:nvSpPr>
        <p:spPr bwMode="auto">
          <a:xfrm flipH="1">
            <a:off x="6803024" y="1988219"/>
            <a:ext cx="91440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866" name="Rectangle 2"/>
          <p:cNvSpPr>
            <a:spLocks noGrp="1"/>
          </p:cNvSpPr>
          <p:nvPr>
            <p:ph type="title"/>
          </p:nvPr>
        </p:nvSpPr>
        <p:spPr>
          <a:xfrm>
            <a:off x="7608168" y="-228600"/>
            <a:ext cx="4583832" cy="2133600"/>
          </a:xfrm>
          <a:prstGeom prst="rect">
            <a:avLst/>
          </a:prstGeom>
        </p:spPr>
        <p:txBody>
          <a:bodyPr anchor="b">
            <a:normAutofit/>
          </a:bodyPr>
          <a:lstStyle/>
          <a:p>
            <a:br>
              <a:rPr lang="en-US" altLang="fr-FR" sz="2300" dirty="0"/>
            </a:br>
            <a:r>
              <a:rPr lang="en-US" altLang="fr-FR" sz="2300" b="1" i="1" dirty="0"/>
              <a:t>How to control external environment (stakeholders) and how to be independent to perform, to develop and maintain ?</a:t>
            </a:r>
            <a:r>
              <a:rPr lang="en-US" altLang="fr-FR" sz="2300" dirty="0"/>
              <a:t> </a:t>
            </a:r>
          </a:p>
        </p:txBody>
      </p:sp>
      <p:graphicFrame>
        <p:nvGraphicFramePr>
          <p:cNvPr id="36869" name="Rectangle 3">
            <a:extLst>
              <a:ext uri="{FF2B5EF4-FFF2-40B4-BE49-F238E27FC236}">
                <a16:creationId xmlns:a16="http://schemas.microsoft.com/office/drawing/2014/main" id="{01FA9369-7847-4927-8146-F9E93DA50939}"/>
              </a:ext>
            </a:extLst>
          </p:cNvPr>
          <p:cNvGraphicFramePr>
            <a:graphicFrameLocks noGrp="1"/>
          </p:cNvGraphicFramePr>
          <p:nvPr>
            <p:ph idx="1"/>
            <p:extLst>
              <p:ext uri="{D42A27DB-BD31-4B8C-83A1-F6EECF244321}">
                <p14:modId xmlns:p14="http://schemas.microsoft.com/office/powerpoint/2010/main" val="589146640"/>
              </p:ext>
            </p:extLst>
          </p:nvPr>
        </p:nvGraphicFramePr>
        <p:xfrm>
          <a:off x="609600" y="838200"/>
          <a:ext cx="6172200" cy="518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descr="Une image contenant capture d’écran&#10;&#10;Description générée automatiquement">
            <a:extLst>
              <a:ext uri="{FF2B5EF4-FFF2-40B4-BE49-F238E27FC236}">
                <a16:creationId xmlns:a16="http://schemas.microsoft.com/office/drawing/2014/main" id="{20D70FD9-C42B-4DF5-BD27-B30A24DCA9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4272" y="2211285"/>
            <a:ext cx="2952328" cy="44240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p:cNvSpPr>
          <p:nvPr>
            <p:ph type="title" idx="4294967295"/>
          </p:nvPr>
        </p:nvSpPr>
        <p:spPr/>
        <p:txBody>
          <a:bodyPr/>
          <a:lstStyle/>
          <a:p>
            <a:r>
              <a:rPr lang="en-US" altLang="fr-FR">
                <a:solidFill>
                  <a:schemeClr val="bg1"/>
                </a:solidFill>
              </a:rPr>
              <a:t>Main Strategic Approaches</a:t>
            </a:r>
            <a:br>
              <a:rPr lang="en-US" altLang="fr-FR">
                <a:solidFill>
                  <a:schemeClr val="bg1"/>
                </a:solidFill>
              </a:rPr>
            </a:br>
            <a:r>
              <a:rPr lang="en-US" altLang="fr-FR" sz="1600">
                <a:solidFill>
                  <a:schemeClr val="bg1"/>
                </a:solidFill>
              </a:rPr>
              <a:t>(Saias &amp; Métais, 2001)</a:t>
            </a:r>
          </a:p>
        </p:txBody>
      </p:sp>
      <p:sp>
        <p:nvSpPr>
          <p:cNvPr id="39939" name="Text Box 3"/>
          <p:cNvSpPr txBox="1">
            <a:spLocks noChangeArrowheads="1"/>
          </p:cNvSpPr>
          <p:nvPr/>
        </p:nvSpPr>
        <p:spPr bwMode="auto">
          <a:xfrm>
            <a:off x="2424113" y="1773238"/>
            <a:ext cx="3382962" cy="406400"/>
          </a:xfrm>
          <a:prstGeom prst="rect">
            <a:avLst/>
          </a:prstGeom>
          <a:solidFill>
            <a:srgbClr val="000000"/>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2000" b="1">
                <a:solidFill>
                  <a:srgbClr val="FFFF00"/>
                </a:solidFill>
                <a:latin typeface="Tahoma" panose="020B0604030504040204" pitchFamily="34" charset="0"/>
              </a:rPr>
              <a:t>POSITIONING</a:t>
            </a:r>
          </a:p>
        </p:txBody>
      </p:sp>
      <p:sp>
        <p:nvSpPr>
          <p:cNvPr id="39940" name="Text Box 4"/>
          <p:cNvSpPr txBox="1">
            <a:spLocks noChangeArrowheads="1"/>
          </p:cNvSpPr>
          <p:nvPr/>
        </p:nvSpPr>
        <p:spPr bwMode="auto">
          <a:xfrm>
            <a:off x="6672263" y="1773238"/>
            <a:ext cx="3382962" cy="406400"/>
          </a:xfrm>
          <a:prstGeom prst="rect">
            <a:avLst/>
          </a:prstGeom>
          <a:solidFill>
            <a:srgbClr val="000000"/>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2000" b="1">
                <a:solidFill>
                  <a:srgbClr val="FFFF00"/>
                </a:solidFill>
                <a:latin typeface="Tahoma" panose="020B0604030504040204" pitchFamily="34" charset="0"/>
              </a:rPr>
              <a:t>MOVEMENT</a:t>
            </a:r>
          </a:p>
        </p:txBody>
      </p:sp>
      <p:sp>
        <p:nvSpPr>
          <p:cNvPr id="39941" name="Text Box 5"/>
          <p:cNvSpPr txBox="1">
            <a:spLocks noChangeArrowheads="1"/>
          </p:cNvSpPr>
          <p:nvPr/>
        </p:nvSpPr>
        <p:spPr bwMode="auto">
          <a:xfrm>
            <a:off x="4008439" y="3284538"/>
            <a:ext cx="1800225"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latin typeface="Tahoma" panose="020B0604030504040204" pitchFamily="34" charset="0"/>
              </a:rPr>
              <a:t>Competitive</a:t>
            </a:r>
          </a:p>
          <a:p>
            <a:pPr algn="ctr" eaLnBrk="1" hangingPunct="1">
              <a:spcBef>
                <a:spcPct val="50000"/>
              </a:spcBef>
              <a:buFontTx/>
              <a:buNone/>
            </a:pPr>
            <a:r>
              <a:rPr lang="fr-FR" altLang="fr-FR" sz="1800" b="1">
                <a:latin typeface="Tahoma" panose="020B0604030504040204" pitchFamily="34" charset="0"/>
              </a:rPr>
              <a:t>Advantage </a:t>
            </a:r>
          </a:p>
          <a:p>
            <a:pPr algn="ctr" eaLnBrk="1" hangingPunct="1">
              <a:spcBef>
                <a:spcPct val="50000"/>
              </a:spcBef>
              <a:buFontTx/>
              <a:buNone/>
            </a:pPr>
            <a:endParaRPr lang="fr-FR" altLang="fr-FR" sz="1800" b="1">
              <a:latin typeface="Tahoma" panose="020B0604030504040204" pitchFamily="34" charset="0"/>
            </a:endParaRPr>
          </a:p>
        </p:txBody>
      </p:sp>
      <p:sp>
        <p:nvSpPr>
          <p:cNvPr id="39942" name="Text Box 6"/>
          <p:cNvSpPr txBox="1">
            <a:spLocks noChangeArrowheads="1"/>
          </p:cNvSpPr>
          <p:nvPr/>
        </p:nvSpPr>
        <p:spPr bwMode="auto">
          <a:xfrm>
            <a:off x="6456363" y="3141664"/>
            <a:ext cx="18732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latin typeface="Tahoma" panose="020B0604030504040204" pitchFamily="34" charset="0"/>
              </a:rPr>
              <a:t>Resource-Based View RBV</a:t>
            </a:r>
          </a:p>
        </p:txBody>
      </p:sp>
      <p:sp>
        <p:nvSpPr>
          <p:cNvPr id="39943" name="Text Box 7"/>
          <p:cNvSpPr txBox="1">
            <a:spLocks noChangeArrowheads="1"/>
          </p:cNvSpPr>
          <p:nvPr/>
        </p:nvSpPr>
        <p:spPr bwMode="auto">
          <a:xfrm>
            <a:off x="8328026" y="3141663"/>
            <a:ext cx="2339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latin typeface="Tahoma" panose="020B0604030504040204" pitchFamily="34" charset="0"/>
              </a:rPr>
              <a:t>Permanent Transformation</a:t>
            </a:r>
          </a:p>
        </p:txBody>
      </p:sp>
      <p:sp>
        <p:nvSpPr>
          <p:cNvPr id="39944" name="Line 8"/>
          <p:cNvSpPr>
            <a:spLocks noChangeShapeType="1"/>
          </p:cNvSpPr>
          <p:nvPr/>
        </p:nvSpPr>
        <p:spPr bwMode="auto">
          <a:xfrm flipH="1">
            <a:off x="3000376" y="2205038"/>
            <a:ext cx="1008063"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45" name="Line 9"/>
          <p:cNvSpPr>
            <a:spLocks noChangeShapeType="1"/>
          </p:cNvSpPr>
          <p:nvPr/>
        </p:nvSpPr>
        <p:spPr bwMode="auto">
          <a:xfrm>
            <a:off x="4008438" y="2205038"/>
            <a:ext cx="863600"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46" name="Line 10"/>
          <p:cNvSpPr>
            <a:spLocks noChangeShapeType="1"/>
          </p:cNvSpPr>
          <p:nvPr/>
        </p:nvSpPr>
        <p:spPr bwMode="auto">
          <a:xfrm flipH="1">
            <a:off x="7464425" y="2205038"/>
            <a:ext cx="86360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47" name="Line 11"/>
          <p:cNvSpPr>
            <a:spLocks noChangeShapeType="1"/>
          </p:cNvSpPr>
          <p:nvPr/>
        </p:nvSpPr>
        <p:spPr bwMode="auto">
          <a:xfrm>
            <a:off x="8328025" y="2205038"/>
            <a:ext cx="1081088"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48" name="Text Box 12"/>
          <p:cNvSpPr txBox="1">
            <a:spLocks noChangeArrowheads="1"/>
          </p:cNvSpPr>
          <p:nvPr/>
        </p:nvSpPr>
        <p:spPr bwMode="auto">
          <a:xfrm>
            <a:off x="2279651" y="4868863"/>
            <a:ext cx="3311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latin typeface="Goudy Stout" pitchFamily="18" charset="0"/>
              </a:rPr>
              <a:t>STRATEGIC « FIT »</a:t>
            </a:r>
          </a:p>
        </p:txBody>
      </p:sp>
      <p:sp>
        <p:nvSpPr>
          <p:cNvPr id="39949" name="Text Box 13"/>
          <p:cNvSpPr txBox="1">
            <a:spLocks noChangeArrowheads="1"/>
          </p:cNvSpPr>
          <p:nvPr/>
        </p:nvSpPr>
        <p:spPr bwMode="auto">
          <a:xfrm>
            <a:off x="6600826" y="4941888"/>
            <a:ext cx="331152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latin typeface="Goudy Stout" pitchFamily="18" charset="0"/>
              </a:rPr>
              <a:t>STRATEGIC</a:t>
            </a:r>
          </a:p>
          <a:p>
            <a:pPr algn="ctr" eaLnBrk="1" hangingPunct="1">
              <a:spcBef>
                <a:spcPct val="50000"/>
              </a:spcBef>
              <a:buFontTx/>
              <a:buNone/>
            </a:pPr>
            <a:r>
              <a:rPr lang="fr-FR" altLang="fr-FR" sz="1800" b="1">
                <a:latin typeface="Goudy Stout" pitchFamily="18" charset="0"/>
              </a:rPr>
              <a:t>« INTENT »</a:t>
            </a:r>
          </a:p>
        </p:txBody>
      </p:sp>
      <p:sp>
        <p:nvSpPr>
          <p:cNvPr id="39950" name="AutoShape 14"/>
          <p:cNvSpPr>
            <a:spLocks/>
          </p:cNvSpPr>
          <p:nvPr/>
        </p:nvSpPr>
        <p:spPr bwMode="auto">
          <a:xfrm rot="5400000">
            <a:off x="3575844" y="2637631"/>
            <a:ext cx="863600" cy="3455988"/>
          </a:xfrm>
          <a:prstGeom prst="rightBrace">
            <a:avLst>
              <a:gd name="adj1" fmla="val 3334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39951" name="AutoShape 15"/>
          <p:cNvSpPr>
            <a:spLocks/>
          </p:cNvSpPr>
          <p:nvPr/>
        </p:nvSpPr>
        <p:spPr bwMode="auto">
          <a:xfrm rot="5400000">
            <a:off x="7752557" y="2709070"/>
            <a:ext cx="863600" cy="3455987"/>
          </a:xfrm>
          <a:prstGeom prst="rightBrace">
            <a:avLst>
              <a:gd name="adj1" fmla="val 3334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39952" name="Text Box 16"/>
          <p:cNvSpPr txBox="1">
            <a:spLocks noChangeArrowheads="1"/>
          </p:cNvSpPr>
          <p:nvPr/>
        </p:nvSpPr>
        <p:spPr bwMode="auto">
          <a:xfrm>
            <a:off x="1847851" y="3213101"/>
            <a:ext cx="180022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latin typeface="Tahoma" panose="020B0604030504040204" pitchFamily="34" charset="0"/>
              </a:rPr>
              <a:t>S.W.O.T</a:t>
            </a:r>
          </a:p>
          <a:p>
            <a:pPr algn="ctr" eaLnBrk="1" hangingPunct="1">
              <a:spcBef>
                <a:spcPct val="50000"/>
              </a:spcBef>
              <a:buFontTx/>
              <a:buNone/>
            </a:pPr>
            <a:r>
              <a:rPr lang="fr-FR" altLang="fr-FR" sz="1800" b="1">
                <a:latin typeface="Tahoma" panose="020B0604030504040204" pitchFamily="34" charset="0"/>
              </a:rPr>
              <a:t>5 Forces</a:t>
            </a:r>
          </a:p>
        </p:txBody>
      </p:sp>
      <p:sp>
        <p:nvSpPr>
          <p:cNvPr id="39953" name="Text Box 17"/>
          <p:cNvSpPr txBox="1">
            <a:spLocks noChangeArrowheads="1"/>
          </p:cNvSpPr>
          <p:nvPr/>
        </p:nvSpPr>
        <p:spPr bwMode="auto">
          <a:xfrm>
            <a:off x="2279651" y="5805488"/>
            <a:ext cx="3095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en-US" altLang="fr-FR" sz="1800" i="1">
                <a:latin typeface="Arial" panose="020B0604020202020204" pitchFamily="34" charset="0"/>
              </a:rPr>
              <a:t>Michael Porter &amp; Co</a:t>
            </a:r>
          </a:p>
        </p:txBody>
      </p:sp>
      <p:sp>
        <p:nvSpPr>
          <p:cNvPr id="39954" name="Text Box 18"/>
          <p:cNvSpPr txBox="1">
            <a:spLocks noChangeArrowheads="1"/>
          </p:cNvSpPr>
          <p:nvPr/>
        </p:nvSpPr>
        <p:spPr bwMode="auto">
          <a:xfrm>
            <a:off x="6743701" y="5876925"/>
            <a:ext cx="30956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en-US" altLang="fr-FR" sz="1800" i="1">
                <a:latin typeface="Arial" panose="020B0604020202020204" pitchFamily="34" charset="0"/>
              </a:rPr>
              <a:t>Gary Hamel and C. K Prahalad &amp; Co</a:t>
            </a:r>
          </a:p>
        </p:txBody>
      </p:sp>
      <p:pic>
        <p:nvPicPr>
          <p:cNvPr id="3" name="Image 2" descr="Une image contenant homme, personne, cravate, complet&#10;&#10;Description générée automatiquement">
            <a:extLst>
              <a:ext uri="{FF2B5EF4-FFF2-40B4-BE49-F238E27FC236}">
                <a16:creationId xmlns:a16="http://schemas.microsoft.com/office/drawing/2014/main" id="{3772C9DE-1830-43D2-9B1B-CF4529CE68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1919" y="274763"/>
            <a:ext cx="1173037" cy="1173037"/>
          </a:xfrm>
          <a:prstGeom prst="rect">
            <a:avLst/>
          </a:prstGeom>
        </p:spPr>
      </p:pic>
      <p:pic>
        <p:nvPicPr>
          <p:cNvPr id="5" name="Image 4" descr="Une image contenant homme, personne, complet, intérieur&#10;&#10;Description générée automatiquement">
            <a:extLst>
              <a:ext uri="{FF2B5EF4-FFF2-40B4-BE49-F238E27FC236}">
                <a16:creationId xmlns:a16="http://schemas.microsoft.com/office/drawing/2014/main" id="{A7672E47-E6B3-43C0-B0C8-74AB59CDF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2206" y="257236"/>
            <a:ext cx="2271638" cy="1252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63" name="Rectangle 3"/>
          <p:cNvSpPr>
            <a:spLocks noGrp="1"/>
          </p:cNvSpPr>
          <p:nvPr>
            <p:ph type="body" idx="1"/>
          </p:nvPr>
        </p:nvSpPr>
        <p:spPr>
          <a:xfrm>
            <a:off x="335360" y="1700808"/>
            <a:ext cx="8269560" cy="4343400"/>
          </a:xfrm>
          <a:prstGeom prst="rect">
            <a:avLst/>
          </a:prstGeom>
        </p:spPr>
        <p:txBody>
          <a:bodyPr>
            <a:normAutofit/>
          </a:bodyPr>
          <a:lstStyle/>
          <a:p>
            <a:pPr>
              <a:buFontTx/>
              <a:buNone/>
            </a:pPr>
            <a:r>
              <a:rPr lang="en-US" altLang="fr-FR" b="1" dirty="0"/>
              <a:t>What business are we in ?</a:t>
            </a:r>
          </a:p>
          <a:p>
            <a:endParaRPr lang="en-US" altLang="fr-FR" b="1" dirty="0"/>
          </a:p>
          <a:p>
            <a:pPr>
              <a:buFont typeface="Wingdings" panose="05000000000000000000" pitchFamily="2" charset="2"/>
              <a:buChar char="«"/>
            </a:pPr>
            <a:r>
              <a:rPr lang="en-US" altLang="fr-FR" dirty="0"/>
              <a:t>S-C-P : Structure Conduct Performance</a:t>
            </a:r>
          </a:p>
          <a:p>
            <a:pPr lvl="1"/>
            <a:r>
              <a:rPr lang="en-US" altLang="fr-FR" sz="2400" dirty="0"/>
              <a:t>The </a:t>
            </a:r>
            <a:r>
              <a:rPr lang="en-US" altLang="fr-FR" sz="2400" b="1" dirty="0"/>
              <a:t>structure of the industry</a:t>
            </a:r>
            <a:r>
              <a:rPr lang="en-US" altLang="fr-FR" sz="2400" dirty="0"/>
              <a:t> will dictate the conduct of firms and thereby their performance (most popular : SWOT or “five-forces” model (Porter, 1979)).</a:t>
            </a:r>
          </a:p>
          <a:p>
            <a:pPr lvl="1"/>
            <a:endParaRPr lang="en-US" altLang="fr-FR" sz="2400" dirty="0"/>
          </a:p>
          <a:p>
            <a:endParaRPr lang="en-US" altLang="fr-FR" dirty="0"/>
          </a:p>
          <a:p>
            <a:pPr>
              <a:buFont typeface="Wingdings" panose="05000000000000000000" pitchFamily="2" charset="2"/>
              <a:buChar char="«"/>
            </a:pPr>
            <a:r>
              <a:rPr lang="en-US" altLang="fr-FR" dirty="0"/>
              <a:t>The big illustration is the 5 Forces Model (Porter, 1979).</a:t>
            </a:r>
          </a:p>
        </p:txBody>
      </p:sp>
      <p:sp>
        <p:nvSpPr>
          <p:cNvPr id="40962" name="Rectangle 2"/>
          <p:cNvSpPr>
            <a:spLocks noGrp="1"/>
          </p:cNvSpPr>
          <p:nvPr>
            <p:ph type="title"/>
          </p:nvPr>
        </p:nvSpPr>
        <p:spPr>
          <a:xfrm>
            <a:off x="609600" y="359465"/>
            <a:ext cx="10972800" cy="1143000"/>
          </a:xfrm>
          <a:prstGeom prst="rect">
            <a:avLst/>
          </a:prstGeom>
        </p:spPr>
        <p:txBody>
          <a:bodyPr anchor="b">
            <a:normAutofit/>
          </a:bodyPr>
          <a:lstStyle/>
          <a:p>
            <a:r>
              <a:rPr lang="en-US" altLang="fr-FR" b="1" dirty="0"/>
              <a:t>FIT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 name="Text Box 2"/>
          <p:cNvSpPr txBox="1">
            <a:spLocks noChangeArrowheads="1"/>
          </p:cNvSpPr>
          <p:nvPr/>
        </p:nvSpPr>
        <p:spPr bwMode="auto">
          <a:xfrm>
            <a:off x="3284332" y="20977"/>
            <a:ext cx="4244804"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marL="0" marR="0" lvl="0" indent="0" algn="ctr" defTabSz="342900" rtl="0" eaLnBrk="1" fontAlgn="auto" latinLnBrk="0" hangingPunct="1">
              <a:lnSpc>
                <a:spcPct val="100000"/>
              </a:lnSpc>
              <a:spcBef>
                <a:spcPct val="50000"/>
              </a:spcBef>
              <a:spcAft>
                <a:spcPts val="0"/>
              </a:spcAft>
              <a:buClrTx/>
              <a:buSzTx/>
              <a:buFontTx/>
              <a:buNone/>
              <a:tabLst/>
              <a:defRPr/>
            </a:pPr>
            <a:r>
              <a:rPr kumimoji="0" lang="fr-FR" altLang="fr-FR" sz="2400" b="1" i="0" u="none" strike="noStrike" kern="1200" cap="none" spc="0" normalizeH="0" baseline="0" noProof="0" dirty="0" err="1">
                <a:ln>
                  <a:noFill/>
                </a:ln>
                <a:solidFill>
                  <a:srgbClr val="000000"/>
                </a:solidFill>
                <a:effectLst/>
                <a:uLnTx/>
                <a:uFillTx/>
                <a:latin typeface="Verdana" panose="020B0604030504040204" pitchFamily="34" charset="0"/>
                <a:ea typeface="+mn-ea"/>
                <a:cs typeface="+mn-cs"/>
              </a:rPr>
              <a:t>Since</a:t>
            </a:r>
            <a:r>
              <a:rPr kumimoji="0" lang="fr-FR" altLang="fr-FR" sz="24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 2005</a:t>
            </a:r>
          </a:p>
          <a:p>
            <a:pPr marL="0" marR="0" lvl="0" indent="0" algn="ctr" defTabSz="342900" rtl="0" eaLnBrk="1" fontAlgn="auto" latinLnBrk="0" hangingPunct="1">
              <a:lnSpc>
                <a:spcPct val="100000"/>
              </a:lnSpc>
              <a:spcBef>
                <a:spcPct val="50000"/>
              </a:spcBef>
              <a:spcAft>
                <a:spcPts val="0"/>
              </a:spcAft>
              <a:buClrTx/>
              <a:buSzTx/>
              <a:buFontTx/>
              <a:buNone/>
              <a:tabLst/>
              <a:defRPr/>
            </a:pPr>
            <a:r>
              <a:rPr kumimoji="0" lang="fr-FR" altLang="fr-FR" sz="1350" b="1" i="0" u="none" strike="noStrike" kern="1200" cap="none" spc="0" normalizeH="0" baseline="0" noProof="0" dirty="0">
                <a:ln>
                  <a:noFill/>
                </a:ln>
                <a:solidFill>
                  <a:srgbClr val="BD582C"/>
                </a:solidFill>
                <a:effectLst/>
                <a:uLnTx/>
                <a:uFillTx/>
                <a:latin typeface="Verdana" panose="020B0604030504040204" pitchFamily="34" charset="0"/>
                <a:ea typeface="+mn-ea"/>
                <a:cs typeface="+mn-cs"/>
              </a:rPr>
              <a:t>Maître de Conférences</a:t>
            </a:r>
            <a:r>
              <a:rPr kumimoji="0" lang="fr-FR" altLang="fr-FR" sz="135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 </a:t>
            </a:r>
          </a:p>
          <a:p>
            <a:pPr marL="0" marR="0" lvl="0" indent="0" algn="ctr" defTabSz="342900" rtl="0" eaLnBrk="1" fontAlgn="auto" latinLnBrk="0" hangingPunct="1">
              <a:lnSpc>
                <a:spcPct val="100000"/>
              </a:lnSpc>
              <a:spcBef>
                <a:spcPct val="50000"/>
              </a:spcBef>
              <a:spcAft>
                <a:spcPts val="0"/>
              </a:spcAft>
              <a:buClrTx/>
              <a:buSzTx/>
              <a:buFontTx/>
              <a:buNone/>
              <a:tabLst/>
              <a:defRPr/>
            </a:pPr>
            <a:r>
              <a:rPr kumimoji="0" lang="fr-FR" altLang="fr-FR" sz="1275"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Aix Marseille </a:t>
            </a:r>
            <a:r>
              <a:rPr kumimoji="0" lang="fr-FR" altLang="fr-FR" sz="1275" b="1" i="0" u="none" strike="noStrike" kern="1200" cap="none" spc="0" normalizeH="0" baseline="0" noProof="0" dirty="0" err="1">
                <a:ln>
                  <a:noFill/>
                </a:ln>
                <a:solidFill>
                  <a:srgbClr val="000000"/>
                </a:solidFill>
                <a:effectLst/>
                <a:uLnTx/>
                <a:uFillTx/>
                <a:latin typeface="Verdana" panose="020B0604030504040204" pitchFamily="34" charset="0"/>
                <a:ea typeface="+mn-ea"/>
                <a:cs typeface="+mn-cs"/>
              </a:rPr>
              <a:t>University</a:t>
            </a:r>
            <a:endParaRPr kumimoji="0" lang="fr-FR" altLang="fr-FR" sz="1275"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0" marR="0" lvl="0" indent="0" algn="ctr" defTabSz="342900" rtl="0" eaLnBrk="1" fontAlgn="auto" latinLnBrk="0" hangingPunct="1">
              <a:lnSpc>
                <a:spcPct val="100000"/>
              </a:lnSpc>
              <a:spcBef>
                <a:spcPct val="50000"/>
              </a:spcBef>
              <a:spcAft>
                <a:spcPts val="0"/>
              </a:spcAft>
              <a:buClrTx/>
              <a:buSzTx/>
              <a:buFontTx/>
              <a:buNone/>
              <a:tabLst/>
              <a:defRPr/>
            </a:pPr>
            <a:r>
              <a:rPr kumimoji="0" lang="fr-FR" altLang="fr-FR" sz="1275" b="1" i="0" u="none" strike="noStrike" kern="1200" cap="none" spc="0" normalizeH="0" baseline="0" noProof="0" dirty="0" err="1">
                <a:ln>
                  <a:noFill/>
                </a:ln>
                <a:solidFill>
                  <a:srgbClr val="000000"/>
                </a:solidFill>
                <a:effectLst/>
                <a:uLnTx/>
                <a:uFillTx/>
                <a:latin typeface="Verdana" panose="020B0604030504040204" pitchFamily="34" charset="0"/>
                <a:ea typeface="+mn-ea"/>
                <a:cs typeface="+mn-cs"/>
              </a:rPr>
              <a:t>Strategy</a:t>
            </a:r>
            <a:r>
              <a:rPr kumimoji="0" lang="fr-FR" altLang="fr-FR" sz="1275"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 &amp; Communication</a:t>
            </a:r>
          </a:p>
          <a:p>
            <a:pPr marL="0" marR="0" lvl="0" indent="0" algn="ctr" defTabSz="342900" rtl="0" eaLnBrk="1" fontAlgn="auto" latinLnBrk="0" hangingPunct="1">
              <a:lnSpc>
                <a:spcPct val="100000"/>
              </a:lnSpc>
              <a:spcBef>
                <a:spcPct val="50000"/>
              </a:spcBef>
              <a:spcAft>
                <a:spcPts val="0"/>
              </a:spcAft>
              <a:buClrTx/>
              <a:buSzTx/>
              <a:buFontTx/>
              <a:buNone/>
              <a:tabLst/>
              <a:defRPr/>
            </a:pPr>
            <a:r>
              <a:rPr kumimoji="0" lang="fr-FR" altLang="fr-FR" sz="1350" b="1" i="0" u="none" strike="noStrike" kern="1200" cap="none" spc="0" normalizeH="0" baseline="0" noProof="0" dirty="0" err="1">
                <a:ln>
                  <a:noFill/>
                </a:ln>
                <a:solidFill>
                  <a:srgbClr val="BD582C"/>
                </a:solidFill>
                <a:effectLst/>
                <a:uLnTx/>
                <a:uFillTx/>
                <a:latin typeface="Verdana" panose="020B0604030504040204" pitchFamily="34" charset="0"/>
                <a:ea typeface="+mn-ea"/>
                <a:cs typeface="+mn-cs"/>
              </a:rPr>
              <a:t>Associate</a:t>
            </a:r>
            <a:r>
              <a:rPr kumimoji="0" lang="fr-FR" altLang="fr-FR" sz="1350" b="1" i="0" u="none" strike="noStrike" kern="1200" cap="none" spc="0" normalizeH="0" baseline="0" noProof="0" dirty="0">
                <a:ln>
                  <a:noFill/>
                </a:ln>
                <a:solidFill>
                  <a:srgbClr val="BD582C"/>
                </a:solidFill>
                <a:effectLst/>
                <a:uLnTx/>
                <a:uFillTx/>
                <a:latin typeface="Verdana" panose="020B0604030504040204" pitchFamily="34" charset="0"/>
                <a:ea typeface="+mn-ea"/>
                <a:cs typeface="+mn-cs"/>
              </a:rPr>
              <a:t> Professor </a:t>
            </a:r>
            <a:r>
              <a:rPr kumimoji="0" lang="fr-FR" altLang="fr-FR" sz="1275" b="1" i="0" u="none" strike="noStrike" kern="1200" cap="none" spc="0" normalizeH="0" baseline="0" noProof="0" dirty="0" err="1">
                <a:ln>
                  <a:noFill/>
                </a:ln>
                <a:solidFill>
                  <a:srgbClr val="000000"/>
                </a:solidFill>
                <a:effectLst/>
                <a:uLnTx/>
                <a:uFillTx/>
                <a:latin typeface="Verdana" panose="020B0604030504040204" pitchFamily="34" charset="0"/>
                <a:ea typeface="+mn-ea"/>
                <a:cs typeface="+mn-cs"/>
              </a:rPr>
              <a:t>Kedge</a:t>
            </a:r>
            <a:r>
              <a:rPr kumimoji="0" lang="fr-FR" altLang="fr-FR" sz="1275"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 Business </a:t>
            </a:r>
            <a:r>
              <a:rPr kumimoji="0" lang="fr-FR" altLang="fr-FR" sz="1275" b="1" i="0" u="none" strike="noStrike" kern="1200" cap="none" spc="0" normalizeH="0" baseline="0" noProof="0" dirty="0" err="1">
                <a:ln>
                  <a:noFill/>
                </a:ln>
                <a:solidFill>
                  <a:srgbClr val="000000"/>
                </a:solidFill>
                <a:effectLst/>
                <a:uLnTx/>
                <a:uFillTx/>
                <a:latin typeface="Verdana" panose="020B0604030504040204" pitchFamily="34" charset="0"/>
                <a:ea typeface="+mn-ea"/>
                <a:cs typeface="+mn-cs"/>
              </a:rPr>
              <a:t>School</a:t>
            </a:r>
            <a:endParaRPr kumimoji="0" lang="fr-FR" altLang="fr-FR" sz="1275"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p>
            <a:pPr marL="0" marR="0" lvl="0" indent="0" algn="ctr" defTabSz="342900" rtl="0" eaLnBrk="1" fontAlgn="auto" latinLnBrk="0" hangingPunct="1">
              <a:lnSpc>
                <a:spcPct val="100000"/>
              </a:lnSpc>
              <a:spcBef>
                <a:spcPct val="50000"/>
              </a:spcBef>
              <a:spcAft>
                <a:spcPts val="0"/>
              </a:spcAft>
              <a:buClrTx/>
              <a:buSzTx/>
              <a:buFontTx/>
              <a:buNone/>
              <a:tabLst/>
              <a:defRPr/>
            </a:pPr>
            <a:r>
              <a:rPr kumimoji="0" lang="fr-FR" altLang="fr-FR" sz="1275"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 Sport </a:t>
            </a:r>
          </a:p>
          <a:p>
            <a:pPr marL="0" marR="0" lvl="0" indent="0" algn="ctr" defTabSz="342900" rtl="0" eaLnBrk="1" fontAlgn="auto" latinLnBrk="0" hangingPunct="1">
              <a:lnSpc>
                <a:spcPct val="100000"/>
              </a:lnSpc>
              <a:spcBef>
                <a:spcPct val="50000"/>
              </a:spcBef>
              <a:spcAft>
                <a:spcPts val="0"/>
              </a:spcAft>
              <a:buClrTx/>
              <a:buSzTx/>
              <a:buFontTx/>
              <a:buNone/>
              <a:tabLst/>
              <a:defRPr/>
            </a:pPr>
            <a:r>
              <a:rPr kumimoji="0" lang="fr-FR" altLang="fr-FR" sz="1275"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Business Management</a:t>
            </a:r>
          </a:p>
        </p:txBody>
      </p:sp>
      <p:sp>
        <p:nvSpPr>
          <p:cNvPr id="29" name="Rectangle 3"/>
          <p:cNvSpPr>
            <a:spLocks noChangeArrowheads="1"/>
          </p:cNvSpPr>
          <p:nvPr/>
        </p:nvSpPr>
        <p:spPr bwMode="auto">
          <a:xfrm>
            <a:off x="918594" y="390947"/>
            <a:ext cx="1620441" cy="223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Since</a:t>
            </a: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2001</a:t>
            </a:r>
          </a:p>
          <a:p>
            <a:pPr marL="0" marR="0" lvl="0" indent="0" algn="ctr" defTabSz="342900" rtl="0" eaLnBrk="1" fontAlgn="auto" latinLnBrk="0" hangingPunct="1">
              <a:lnSpc>
                <a:spcPct val="100000"/>
              </a:lnSpc>
              <a:spcBef>
                <a:spcPct val="0"/>
              </a:spcBef>
              <a:spcAft>
                <a:spcPts val="0"/>
              </a:spcAft>
              <a:buClrTx/>
              <a:buSzTx/>
              <a:buFontTx/>
              <a:buNone/>
              <a:tabLst/>
              <a:defRPr/>
            </a:pPr>
            <a:endParaRPr kumimoji="0" lang="fr-FR" altLang="fr-FR" sz="1350" b="1" i="0" u="none" strike="noStrike" kern="1200" cap="none" spc="0" normalizeH="0" baseline="0" noProof="0" dirty="0">
              <a:ln>
                <a:noFill/>
              </a:ln>
              <a:solidFill>
                <a:srgbClr val="BD582C"/>
              </a:solidFill>
              <a:effectLst/>
              <a:uLnTx/>
              <a:uFillTx/>
              <a:latin typeface="Arial" panose="020B0604020202020204" pitchFamily="34" charset="0"/>
              <a:ea typeface="+mn-ea"/>
              <a:cs typeface="+mn-cs"/>
            </a:endParaRPr>
          </a:p>
          <a:p>
            <a:pPr marL="0" marR="0" lvl="0" indent="0" algn="ctr" defTabSz="342900" rtl="0" eaLnBrk="1" fontAlgn="auto" latinLnBrk="0" hangingPunct="1">
              <a:lnSpc>
                <a:spcPct val="100000"/>
              </a:lnSpc>
              <a:spcBef>
                <a:spcPct val="0"/>
              </a:spcBef>
              <a:spcAft>
                <a:spcPts val="0"/>
              </a:spcAft>
              <a:buClrTx/>
              <a:buSzTx/>
              <a:buFontTx/>
              <a:buNone/>
              <a:tabLst/>
              <a:defRPr/>
            </a:pPr>
            <a:endParaRPr kumimoji="0" lang="fr-FR" altLang="fr-FR" sz="1350" b="1" i="0" u="none" strike="noStrike" kern="1200" cap="none" spc="0" normalizeH="0" baseline="0" noProof="0" dirty="0">
              <a:ln>
                <a:noFill/>
              </a:ln>
              <a:solidFill>
                <a:srgbClr val="BD582C"/>
              </a:solidFill>
              <a:effectLst/>
              <a:uLnTx/>
              <a:uFillTx/>
              <a:latin typeface="Arial" panose="020B0604020202020204" pitchFamily="34" charset="0"/>
              <a:ea typeface="+mn-ea"/>
              <a:cs typeface="+mn-cs"/>
            </a:endParaRPr>
          </a:p>
          <a:p>
            <a:pPr marL="0" marR="0" lvl="0" indent="0" algn="ctr" defTabSz="342900" rtl="0" eaLnBrk="1" fontAlgn="auto" latinLnBrk="0" hangingPunct="1">
              <a:lnSpc>
                <a:spcPct val="100000"/>
              </a:lnSpc>
              <a:spcBef>
                <a:spcPct val="0"/>
              </a:spcBef>
              <a:spcAft>
                <a:spcPts val="0"/>
              </a:spcAft>
              <a:buClrTx/>
              <a:buSzTx/>
              <a:buFontTx/>
              <a:buNone/>
              <a:tabLst/>
              <a:defRPr/>
            </a:pPr>
            <a:r>
              <a:rPr kumimoji="0" lang="fr-FR" altLang="fr-FR" sz="1350" b="1" i="0" u="none" strike="noStrike" kern="1200" cap="none" spc="0" normalizeH="0" baseline="0" noProof="0" dirty="0" err="1">
                <a:ln>
                  <a:noFill/>
                </a:ln>
                <a:solidFill>
                  <a:srgbClr val="BD582C"/>
                </a:solidFill>
                <a:effectLst/>
                <a:uLnTx/>
                <a:uFillTx/>
                <a:latin typeface="Arial" panose="020B0604020202020204" pitchFamily="34" charset="0"/>
                <a:ea typeface="+mn-ea"/>
                <a:cs typeface="+mn-cs"/>
              </a:rPr>
              <a:t>Research</a:t>
            </a:r>
            <a:endParaRPr kumimoji="0" lang="fr-FR" altLang="fr-FR" sz="1350" b="1" i="0" u="none" strike="noStrike" kern="1200" cap="none" spc="0" normalizeH="0" baseline="0" noProof="0" dirty="0">
              <a:ln>
                <a:noFill/>
              </a:ln>
              <a:solidFill>
                <a:srgbClr val="BD582C"/>
              </a:solidFill>
              <a:effectLst/>
              <a:uLnTx/>
              <a:uFillTx/>
              <a:latin typeface="Arial" panose="020B0604020202020204" pitchFamily="34" charset="0"/>
              <a:ea typeface="+mn-ea"/>
              <a:cs typeface="+mn-cs"/>
            </a:endParaRPr>
          </a:p>
          <a:p>
            <a:pPr marL="0" marR="0" lvl="0" indent="0" algn="ctr" defTabSz="342900" rtl="0" eaLnBrk="1" fontAlgn="auto" latinLnBrk="0" hangingPunct="1">
              <a:lnSpc>
                <a:spcPct val="100000"/>
              </a:lnSpc>
              <a:spcBef>
                <a:spcPct val="0"/>
              </a:spcBef>
              <a:spcAft>
                <a:spcPts val="0"/>
              </a:spcAft>
              <a:buClrTx/>
              <a:buSzTx/>
              <a:buFontTx/>
              <a:buNone/>
              <a:tabLst/>
              <a:defRPr/>
            </a:pPr>
            <a:endParaRPr kumimoji="0" lang="fr-FR" altLang="fr-FR" sz="1275" b="1" i="0" u="none" strike="noStrike" kern="1200" cap="none" spc="0" normalizeH="0" baseline="0" noProof="0" dirty="0">
              <a:ln>
                <a:noFill/>
              </a:ln>
              <a:solidFill>
                <a:srgbClr val="BD582C"/>
              </a:solidFill>
              <a:effectLst/>
              <a:uLnTx/>
              <a:uFillTx/>
              <a:latin typeface="Arial" panose="020B0604020202020204" pitchFamily="34" charset="0"/>
              <a:ea typeface="+mn-ea"/>
              <a:cs typeface="+mn-cs"/>
            </a:endParaRPr>
          </a:p>
          <a:p>
            <a:pPr marL="0" marR="0" lvl="0" indent="0" algn="ctr" defTabSz="342900" rtl="0" eaLnBrk="1" fontAlgn="auto" latinLnBrk="0" hangingPunct="1">
              <a:lnSpc>
                <a:spcPct val="100000"/>
              </a:lnSpc>
              <a:spcBef>
                <a:spcPct val="0"/>
              </a:spcBef>
              <a:spcAft>
                <a:spcPts val="0"/>
              </a:spcAft>
              <a:buClrTx/>
              <a:buSzTx/>
              <a:buFontTx/>
              <a:buNone/>
              <a:tabLst/>
              <a:defRPr/>
            </a:pPr>
            <a:r>
              <a:rPr kumimoji="0" lang="fr-FR" altLang="fr-FR" sz="1275" b="1" i="0" u="none" strike="noStrike" kern="1200" cap="none" spc="0" normalizeH="0" baseline="0" noProof="0" dirty="0">
                <a:ln>
                  <a:noFill/>
                </a:ln>
                <a:solidFill>
                  <a:srgbClr val="BD582C"/>
                </a:solidFill>
                <a:effectLst/>
                <a:uLnTx/>
                <a:uFillTx/>
                <a:latin typeface="Arial" panose="020B0604020202020204" pitchFamily="34" charset="0"/>
                <a:ea typeface="+mn-ea"/>
                <a:cs typeface="+mn-cs"/>
              </a:rPr>
              <a:t>Aix Marseille </a:t>
            </a:r>
            <a:r>
              <a:rPr kumimoji="0" lang="fr-FR" altLang="fr-FR" sz="1275" b="1" i="0" u="none" strike="noStrike" kern="1200" cap="none" spc="0" normalizeH="0" baseline="0" noProof="0" dirty="0" err="1">
                <a:ln>
                  <a:noFill/>
                </a:ln>
                <a:solidFill>
                  <a:srgbClr val="BD582C"/>
                </a:solidFill>
                <a:effectLst/>
                <a:uLnTx/>
                <a:uFillTx/>
                <a:latin typeface="Arial" panose="020B0604020202020204" pitchFamily="34" charset="0"/>
                <a:ea typeface="+mn-ea"/>
                <a:cs typeface="+mn-cs"/>
              </a:rPr>
              <a:t>University</a:t>
            </a:r>
            <a:endParaRPr kumimoji="0" lang="fr-FR" altLang="fr-FR" sz="1275" b="1" i="0" u="none" strike="noStrike" kern="1200" cap="none" spc="0" normalizeH="0" baseline="0" noProof="0" dirty="0">
              <a:ln>
                <a:noFill/>
              </a:ln>
              <a:solidFill>
                <a:srgbClr val="BD582C"/>
              </a:solidFill>
              <a:effectLst/>
              <a:uLnTx/>
              <a:uFillTx/>
              <a:latin typeface="Arial" panose="020B0604020202020204" pitchFamily="34" charset="0"/>
              <a:ea typeface="+mn-ea"/>
              <a:cs typeface="+mn-cs"/>
            </a:endParaRPr>
          </a:p>
          <a:p>
            <a:pPr marL="0" marR="0" lvl="0" indent="0" algn="ctr" defTabSz="342900" rtl="0" eaLnBrk="1" fontAlgn="auto" latinLnBrk="0" hangingPunct="1">
              <a:lnSpc>
                <a:spcPct val="100000"/>
              </a:lnSpc>
              <a:spcBef>
                <a:spcPct val="0"/>
              </a:spcBef>
              <a:spcAft>
                <a:spcPts val="0"/>
              </a:spcAft>
              <a:buClrTx/>
              <a:buSzTx/>
              <a:buFontTx/>
              <a:buNone/>
              <a:tabLst/>
              <a:defRPr/>
            </a:pPr>
            <a:r>
              <a:rPr kumimoji="0" lang="fr-FR" altLang="fr-FR" sz="1275" b="1" i="0" u="none" strike="noStrike" kern="1200" cap="none" spc="0" normalizeH="0" baseline="0" noProof="0" dirty="0" err="1">
                <a:ln>
                  <a:noFill/>
                </a:ln>
                <a:solidFill>
                  <a:srgbClr val="BD582C"/>
                </a:solidFill>
                <a:effectLst/>
                <a:uLnTx/>
                <a:uFillTx/>
                <a:latin typeface="Arial" panose="020B0604020202020204" pitchFamily="34" charset="0"/>
                <a:ea typeface="+mn-ea"/>
                <a:cs typeface="+mn-cs"/>
              </a:rPr>
              <a:t>Laboratory</a:t>
            </a:r>
            <a:endParaRPr kumimoji="0" lang="fr-FR" altLang="fr-FR" sz="1275"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0" name="Line 4"/>
          <p:cNvSpPr>
            <a:spLocks noChangeShapeType="1"/>
          </p:cNvSpPr>
          <p:nvPr/>
        </p:nvSpPr>
        <p:spPr bwMode="auto">
          <a:xfrm>
            <a:off x="2447212" y="139873"/>
            <a:ext cx="3068423" cy="645039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Line 5"/>
          <p:cNvSpPr>
            <a:spLocks noChangeShapeType="1"/>
          </p:cNvSpPr>
          <p:nvPr/>
        </p:nvSpPr>
        <p:spPr bwMode="auto">
          <a:xfrm flipV="1">
            <a:off x="5515636" y="200201"/>
            <a:ext cx="2706996" cy="639006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2" name="Picture 8" descr="logo-rolland-garros-2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266" y="3921293"/>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 descr="fft-qu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1310" y="4018510"/>
            <a:ext cx="1133475" cy="32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ATP+World+Tour+Logo+1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2566" y="3911742"/>
            <a:ext cx="507206" cy="58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1" descr="Logo_aso_Groupe_Amau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548" y="4684311"/>
            <a:ext cx="1107281"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2" descr="tdf-logo-lar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0398" y="4595405"/>
            <a:ext cx="75604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17"/>
          <p:cNvSpPr>
            <a:spLocks noChangeArrowheads="1"/>
          </p:cNvSpPr>
          <p:nvPr/>
        </p:nvSpPr>
        <p:spPr bwMode="auto">
          <a:xfrm>
            <a:off x="8617574" y="190554"/>
            <a:ext cx="1754981" cy="370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Since</a:t>
            </a: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1999</a:t>
            </a:r>
          </a:p>
          <a:p>
            <a:pPr marL="0" marR="0" lvl="0" indent="0" algn="ctr" defTabSz="342900" rtl="0" eaLnBrk="1" fontAlgn="auto" latinLnBrk="0" hangingPunct="1">
              <a:lnSpc>
                <a:spcPct val="100000"/>
              </a:lnSpc>
              <a:spcBef>
                <a:spcPct val="0"/>
              </a:spcBef>
              <a:spcAft>
                <a:spcPts val="0"/>
              </a:spcAft>
              <a:buClrTx/>
              <a:buSzTx/>
              <a:buFontTx/>
              <a:buNone/>
              <a:tabLst/>
              <a:defRPr/>
            </a:pPr>
            <a:endParaRPr kumimoji="0" lang="fr-FR" altLang="fr-FR" sz="1350" b="1" i="0" u="none" strike="noStrike" kern="1200" cap="none" spc="0" normalizeH="0" baseline="0" noProof="0" dirty="0">
              <a:ln>
                <a:noFill/>
              </a:ln>
              <a:solidFill>
                <a:srgbClr val="BD582C"/>
              </a:solidFill>
              <a:effectLst/>
              <a:uLnTx/>
              <a:uFillTx/>
              <a:latin typeface="Arial" panose="020B0604020202020204" pitchFamily="34" charset="0"/>
              <a:ea typeface="+mn-ea"/>
              <a:cs typeface="+mn-cs"/>
            </a:endParaRPr>
          </a:p>
          <a:p>
            <a:pPr marL="0" marR="0" lvl="0" indent="0" algn="ctr" defTabSz="342900" rtl="0" eaLnBrk="1" fontAlgn="auto" latinLnBrk="0" hangingPunct="1">
              <a:lnSpc>
                <a:spcPct val="100000"/>
              </a:lnSpc>
              <a:spcBef>
                <a:spcPct val="0"/>
              </a:spcBef>
              <a:spcAft>
                <a:spcPts val="0"/>
              </a:spcAft>
              <a:buClrTx/>
              <a:buSzTx/>
              <a:buFontTx/>
              <a:buNone/>
              <a:tabLst/>
              <a:defRPr/>
            </a:pPr>
            <a:r>
              <a:rPr kumimoji="0" lang="fr-FR" altLang="fr-FR" sz="1350" b="1" i="0" u="none" strike="noStrike" kern="1200" cap="none" spc="0" normalizeH="0" baseline="0" noProof="0" dirty="0">
                <a:ln>
                  <a:noFill/>
                </a:ln>
                <a:solidFill>
                  <a:srgbClr val="BD582C"/>
                </a:solidFill>
                <a:effectLst/>
                <a:uLnTx/>
                <a:uFillTx/>
                <a:latin typeface="Arial" panose="020B0604020202020204" pitchFamily="34" charset="0"/>
                <a:ea typeface="+mn-ea"/>
                <a:cs typeface="+mn-cs"/>
              </a:rPr>
              <a:t>Professional</a:t>
            </a:r>
          </a:p>
          <a:p>
            <a:pPr marL="0" marR="0" lvl="0" indent="0" algn="ctr" defTabSz="342900" rtl="0" eaLnBrk="1" fontAlgn="auto" latinLnBrk="0" hangingPunct="1">
              <a:lnSpc>
                <a:spcPct val="100000"/>
              </a:lnSpc>
              <a:spcBef>
                <a:spcPct val="0"/>
              </a:spcBef>
              <a:spcAft>
                <a:spcPts val="0"/>
              </a:spcAft>
              <a:buClrTx/>
              <a:buSzTx/>
              <a:buFontTx/>
              <a:buNone/>
              <a:tabLst/>
              <a:defRPr/>
            </a:pPr>
            <a:r>
              <a:rPr kumimoji="0" lang="fr-FR" altLang="fr-FR" sz="1275"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ATP &amp; WTA </a:t>
            </a:r>
          </a:p>
          <a:p>
            <a:pPr marL="0" marR="0" lvl="0" indent="0" algn="ctr" defTabSz="342900" rtl="0" eaLnBrk="1" fontAlgn="auto" latinLnBrk="0" hangingPunct="1">
              <a:lnSpc>
                <a:spcPct val="100000"/>
              </a:lnSpc>
              <a:spcBef>
                <a:spcPct val="0"/>
              </a:spcBef>
              <a:spcAft>
                <a:spcPts val="0"/>
              </a:spcAft>
              <a:buClrTx/>
              <a:buSzTx/>
              <a:buFontTx/>
              <a:buNone/>
              <a:tabLst/>
              <a:defRPr/>
            </a:pPr>
            <a:r>
              <a:rPr kumimoji="0" lang="fr-FR" altLang="fr-FR" sz="1275"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Events management</a:t>
            </a:r>
          </a:p>
          <a:p>
            <a:pPr marL="0" marR="0" lvl="0" indent="0" algn="ctr" defTabSz="342900" rtl="0" eaLnBrk="1" fontAlgn="auto" latinLnBrk="0" hangingPunct="1">
              <a:lnSpc>
                <a:spcPct val="100000"/>
              </a:lnSpc>
              <a:spcBef>
                <a:spcPct val="0"/>
              </a:spcBef>
              <a:spcAft>
                <a:spcPts val="0"/>
              </a:spcAft>
              <a:buClrTx/>
              <a:buSzTx/>
              <a:buFontTx/>
              <a:buNone/>
              <a:tabLst/>
              <a:defRPr/>
            </a:pPr>
            <a:endParaRPr kumimoji="0" lang="fr-FR" altLang="fr-FR" sz="13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342900" rtl="0" eaLnBrk="1" fontAlgn="auto" latinLnBrk="0" hangingPunct="1">
              <a:lnSpc>
                <a:spcPct val="100000"/>
              </a:lnSpc>
              <a:spcBef>
                <a:spcPct val="0"/>
              </a:spcBef>
              <a:spcAft>
                <a:spcPts val="0"/>
              </a:spcAft>
              <a:buClrTx/>
              <a:buSzTx/>
              <a:buFontTx/>
              <a:buNone/>
              <a:tabLst/>
              <a:defRPr/>
            </a:pPr>
            <a:r>
              <a:rPr kumimoji="0" lang="fr-FR" altLang="fr-FR" sz="135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Manager </a:t>
            </a:r>
          </a:p>
          <a:p>
            <a:pPr marL="0" marR="0" lvl="0" indent="0" algn="ctr" defTabSz="342900" rtl="0" eaLnBrk="1" fontAlgn="auto" latinLnBrk="0" hangingPunct="1">
              <a:lnSpc>
                <a:spcPct val="100000"/>
              </a:lnSpc>
              <a:spcBef>
                <a:spcPct val="0"/>
              </a:spcBef>
              <a:spcAft>
                <a:spcPts val="0"/>
              </a:spcAft>
              <a:buClrTx/>
              <a:buSzTx/>
              <a:buFontTx/>
              <a:buNone/>
              <a:tabLst/>
              <a:defRPr/>
            </a:pPr>
            <a:endParaRPr kumimoji="0" lang="fr-FR" altLang="fr-FR" sz="13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342900" rtl="0" eaLnBrk="1" fontAlgn="auto" latinLnBrk="0" hangingPunct="1">
              <a:lnSpc>
                <a:spcPct val="100000"/>
              </a:lnSpc>
              <a:spcBef>
                <a:spcPct val="0"/>
              </a:spcBef>
              <a:spcAft>
                <a:spcPts val="0"/>
              </a:spcAft>
              <a:buClrTx/>
              <a:buSzTx/>
              <a:buFontTx/>
              <a:buNone/>
              <a:tabLst/>
              <a:defRPr/>
            </a:pPr>
            <a:endParaRPr kumimoji="0" lang="fr-FR" altLang="fr-FR" sz="13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342900" rtl="0" eaLnBrk="1" fontAlgn="auto" latinLnBrk="0" hangingPunct="1">
              <a:lnSpc>
                <a:spcPct val="100000"/>
              </a:lnSpc>
              <a:spcBef>
                <a:spcPct val="0"/>
              </a:spcBef>
              <a:spcAft>
                <a:spcPts val="0"/>
              </a:spcAft>
              <a:buClrTx/>
              <a:buSzTx/>
              <a:buFontTx/>
              <a:buNone/>
              <a:tabLst/>
              <a:defRPr/>
            </a:pPr>
            <a:endParaRPr kumimoji="0" lang="fr-FR" altLang="fr-FR" sz="13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342900" rtl="0" eaLnBrk="1" fontAlgn="auto" latinLnBrk="0" hangingPunct="1">
              <a:lnSpc>
                <a:spcPct val="100000"/>
              </a:lnSpc>
              <a:spcBef>
                <a:spcPct val="0"/>
              </a:spcBef>
              <a:spcAft>
                <a:spcPts val="0"/>
              </a:spcAft>
              <a:buClrTx/>
              <a:buSzTx/>
              <a:buFontTx/>
              <a:buNone/>
              <a:tabLst/>
              <a:defRPr/>
            </a:pPr>
            <a:endParaRPr kumimoji="0" lang="fr-FR" altLang="fr-FR" sz="1350" b="1" i="0" u="none" strike="noStrike" kern="1200" cap="none" spc="0" normalizeH="0" baseline="0" noProof="0" dirty="0">
              <a:ln>
                <a:noFill/>
              </a:ln>
              <a:solidFill>
                <a:srgbClr val="BD582C"/>
              </a:solidFill>
              <a:effectLst/>
              <a:uLnTx/>
              <a:uFillTx/>
              <a:latin typeface="Arial" panose="020B0604020202020204" pitchFamily="34" charset="0"/>
              <a:ea typeface="+mn-ea"/>
              <a:cs typeface="+mn-cs"/>
            </a:endParaRPr>
          </a:p>
          <a:p>
            <a:pPr marL="0" marR="0" lvl="0" indent="0" algn="ctr" defTabSz="342900" rtl="0" eaLnBrk="1" fontAlgn="auto" latinLnBrk="0" hangingPunct="1">
              <a:lnSpc>
                <a:spcPct val="100000"/>
              </a:lnSpc>
              <a:spcBef>
                <a:spcPct val="0"/>
              </a:spcBef>
              <a:spcAft>
                <a:spcPts val="0"/>
              </a:spcAft>
              <a:buClrTx/>
              <a:buSzTx/>
              <a:buFontTx/>
              <a:buNone/>
              <a:tabLst/>
              <a:defRPr/>
            </a:pPr>
            <a:endParaRPr kumimoji="0" lang="fr-FR" altLang="fr-FR" sz="1350" b="1" i="0" u="none" strike="noStrike" kern="1200" cap="none" spc="0" normalizeH="0" baseline="0" noProof="0" dirty="0">
              <a:ln>
                <a:noFill/>
              </a:ln>
              <a:solidFill>
                <a:srgbClr val="BD582C"/>
              </a:solidFill>
              <a:effectLst/>
              <a:uLnTx/>
              <a:uFillTx/>
              <a:latin typeface="Arial" panose="020B0604020202020204" pitchFamily="34" charset="0"/>
              <a:ea typeface="+mn-ea"/>
              <a:cs typeface="+mn-cs"/>
            </a:endParaRPr>
          </a:p>
          <a:p>
            <a:pPr marL="0" marR="0" lvl="0" indent="0" algn="ctr" defTabSz="342900" rtl="0" eaLnBrk="1" fontAlgn="auto" latinLnBrk="0" hangingPunct="1">
              <a:lnSpc>
                <a:spcPct val="100000"/>
              </a:lnSpc>
              <a:spcBef>
                <a:spcPct val="0"/>
              </a:spcBef>
              <a:spcAft>
                <a:spcPts val="0"/>
              </a:spcAft>
              <a:buClrTx/>
              <a:buSzTx/>
              <a:buFontTx/>
              <a:buNone/>
              <a:tabLst/>
              <a:defRPr/>
            </a:pPr>
            <a:endParaRPr kumimoji="0" lang="fr-FR" altLang="fr-FR" sz="1350" b="1" i="0" u="none" strike="noStrike" kern="1200" cap="none" spc="0" normalizeH="0" baseline="0" noProof="0" dirty="0">
              <a:ln>
                <a:noFill/>
              </a:ln>
              <a:solidFill>
                <a:srgbClr val="BD582C"/>
              </a:solidFill>
              <a:effectLst/>
              <a:uLnTx/>
              <a:uFillTx/>
              <a:latin typeface="Arial" panose="020B0604020202020204" pitchFamily="34" charset="0"/>
              <a:ea typeface="+mn-ea"/>
              <a:cs typeface="+mn-cs"/>
            </a:endParaRPr>
          </a:p>
          <a:p>
            <a:pPr marL="0" marR="0" lvl="0" indent="0" algn="ctr" defTabSz="342900" rtl="0" eaLnBrk="1" fontAlgn="auto" latinLnBrk="0" hangingPunct="1">
              <a:lnSpc>
                <a:spcPct val="100000"/>
              </a:lnSpc>
              <a:spcBef>
                <a:spcPct val="0"/>
              </a:spcBef>
              <a:spcAft>
                <a:spcPts val="0"/>
              </a:spcAft>
              <a:buClrTx/>
              <a:buSzTx/>
              <a:buFontTx/>
              <a:buNone/>
              <a:tabLst/>
              <a:defRPr/>
            </a:pPr>
            <a:endParaRPr kumimoji="0" lang="fr-FR" altLang="fr-FR" sz="13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8" name="Rectangle 18"/>
          <p:cNvSpPr>
            <a:spLocks noChangeArrowheads="1"/>
          </p:cNvSpPr>
          <p:nvPr/>
        </p:nvSpPr>
        <p:spPr bwMode="auto">
          <a:xfrm>
            <a:off x="7462436" y="4450056"/>
            <a:ext cx="3444396"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fr-FR" altLang="fr-FR" sz="13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Sport Business </a:t>
            </a:r>
            <a:r>
              <a:rPr kumimoji="0" lang="fr-FR" altLang="fr-FR" sz="135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Strategy</a:t>
            </a:r>
            <a:r>
              <a:rPr kumimoji="0" lang="fr-FR" altLang="fr-FR" sz="13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&amp; Marketing</a:t>
            </a:r>
          </a:p>
        </p:txBody>
      </p:sp>
      <p:sp>
        <p:nvSpPr>
          <p:cNvPr id="39" name="Rectangle 21"/>
          <p:cNvSpPr>
            <a:spLocks noChangeArrowheads="1"/>
          </p:cNvSpPr>
          <p:nvPr/>
        </p:nvSpPr>
        <p:spPr bwMode="auto">
          <a:xfrm>
            <a:off x="7961637" y="4022103"/>
            <a:ext cx="233362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fr-FR" altLang="fr-FR" sz="13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Consulting</a:t>
            </a:r>
          </a:p>
        </p:txBody>
      </p:sp>
      <p:pic>
        <p:nvPicPr>
          <p:cNvPr id="40" name="Picture 2" descr="http://www.asso-semele.fr/wp-content/uploads/2011/03/logoAixMarsUniv.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5010" y="2385861"/>
            <a:ext cx="2362526" cy="85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asso-semele.fr/wp-content/uploads/2011/03/logoAixMarsUniv.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080" y="3111716"/>
            <a:ext cx="1839515" cy="6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Image 4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08556" y="3290831"/>
            <a:ext cx="1929760" cy="77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7" descr="psg_logo125198573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75241" y="5405105"/>
            <a:ext cx="1075134" cy="60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0" descr="logo_BNP_Pariba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226" y="5343702"/>
            <a:ext cx="130301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Image 1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96718" y="4718252"/>
            <a:ext cx="443388" cy="4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7" descr="psg_logo125198573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65691" y="5027502"/>
            <a:ext cx="1239340" cy="70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30" descr="logo_BNP_Pariba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20441" y="4939946"/>
            <a:ext cx="130301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0" descr="ATP+World+Tour+Logo+1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7928" y="1645086"/>
            <a:ext cx="409340" cy="47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Image 5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50375" y="5448647"/>
            <a:ext cx="758373" cy="560374"/>
          </a:xfrm>
          <a:prstGeom prst="rect">
            <a:avLst/>
          </a:prstGeom>
        </p:spPr>
      </p:pic>
      <p:pic>
        <p:nvPicPr>
          <p:cNvPr id="58" name="Image 57" descr="Une image contenant chose&#10;&#10;Description générée avec un niveau de confiance élevé"/>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95262" y="1257796"/>
            <a:ext cx="909644" cy="301639"/>
          </a:xfrm>
          <a:prstGeom prst="rect">
            <a:avLst/>
          </a:prstGeom>
        </p:spPr>
      </p:pic>
      <p:pic>
        <p:nvPicPr>
          <p:cNvPr id="59" name="Image 5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95262" y="924117"/>
            <a:ext cx="937994" cy="261494"/>
          </a:xfrm>
          <a:prstGeom prst="rect">
            <a:avLst/>
          </a:prstGeom>
        </p:spPr>
      </p:pic>
      <p:pic>
        <p:nvPicPr>
          <p:cNvPr id="60" name="Picture 9" descr="fft-qu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0502" y="3170150"/>
            <a:ext cx="1777619" cy="51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8" descr="logo-rolland-garros-2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4996" y="3059231"/>
            <a:ext cx="713282" cy="71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p:cNvSpPr/>
          <p:nvPr/>
        </p:nvSpPr>
        <p:spPr>
          <a:xfrm>
            <a:off x="7437136" y="2187320"/>
            <a:ext cx="4572000" cy="738664"/>
          </a:xfrm>
          <a:prstGeom prst="rect">
            <a:avLst/>
          </a:prstGeom>
        </p:spPr>
        <p:txBody>
          <a:bodyP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Calibri" panose="020F0502020204030204"/>
                <a:ea typeface="+mn-ea"/>
                <a:cs typeface="+mn-cs"/>
              </a:rPr>
              <a:t>Member of the </a:t>
            </a:r>
            <a:r>
              <a:rPr kumimoji="0" lang="fr-FR" sz="1400" b="1" i="0" u="none" strike="noStrike" kern="1200" cap="none" spc="0" normalizeH="0" baseline="0" noProof="0" dirty="0" err="1">
                <a:ln>
                  <a:noFill/>
                </a:ln>
                <a:solidFill>
                  <a:srgbClr val="000000"/>
                </a:solidFill>
                <a:effectLst/>
                <a:uLnTx/>
                <a:uFillTx/>
                <a:latin typeface="Calibri" panose="020F0502020204030204"/>
                <a:ea typeface="+mn-ea"/>
                <a:cs typeface="+mn-cs"/>
              </a:rPr>
              <a:t>Executive</a:t>
            </a:r>
            <a:r>
              <a:rPr kumimoji="0" lang="fr-FR" sz="1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1400" b="1" i="0" u="none" strike="noStrike" kern="1200" cap="none" spc="0" normalizeH="0" baseline="0" noProof="0" dirty="0" err="1">
                <a:ln>
                  <a:noFill/>
                </a:ln>
                <a:solidFill>
                  <a:srgbClr val="000000"/>
                </a:solidFill>
                <a:effectLst/>
                <a:uLnTx/>
                <a:uFillTx/>
                <a:latin typeface="Calibri" panose="020F0502020204030204"/>
                <a:ea typeface="+mn-ea"/>
                <a:cs typeface="+mn-cs"/>
              </a:rPr>
              <a:t>Committee</a:t>
            </a:r>
            <a:r>
              <a:rPr kumimoji="0" lang="fr-FR" sz="1400" b="1"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srgbClr val="000000"/>
                </a:solidFill>
                <a:effectLst/>
                <a:uLnTx/>
                <a:uFillTx/>
                <a:latin typeface="Calibri" panose="020F0502020204030204"/>
                <a:ea typeface="+mn-ea"/>
                <a:cs typeface="+mn-cs"/>
              </a:rPr>
              <a:t>Economic</a:t>
            </a:r>
            <a:r>
              <a:rPr kumimoji="0" lang="fr-FR" sz="1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1400" b="1" i="0" u="none" strike="noStrike" kern="1200" cap="none" spc="0" normalizeH="0" baseline="0" noProof="0" dirty="0" err="1">
                <a:ln>
                  <a:noFill/>
                </a:ln>
                <a:solidFill>
                  <a:srgbClr val="000000"/>
                </a:solidFill>
                <a:effectLst/>
                <a:uLnTx/>
                <a:uFillTx/>
                <a:latin typeface="Calibri" panose="020F0502020204030204"/>
                <a:ea typeface="+mn-ea"/>
                <a:cs typeface="+mn-cs"/>
              </a:rPr>
              <a:t>Development</a:t>
            </a:r>
            <a:r>
              <a:rPr kumimoji="0" lang="fr-FR" sz="1400" b="1" i="0" u="none" strike="noStrike" kern="1200" cap="none" spc="0" normalizeH="0" baseline="0" noProof="0" dirty="0">
                <a:ln>
                  <a:noFill/>
                </a:ln>
                <a:solidFill>
                  <a:srgbClr val="000000"/>
                </a:solidFill>
                <a:effectLst/>
                <a:uLnTx/>
                <a:uFillTx/>
                <a:latin typeface="Calibri" panose="020F0502020204030204"/>
                <a:ea typeface="+mn-ea"/>
                <a:cs typeface="+mn-cs"/>
              </a:rPr>
              <a:t> – Business </a:t>
            </a:r>
            <a:r>
              <a:rPr kumimoji="0" lang="fr-FR" sz="1400" b="1" i="0" u="none" strike="noStrike" kern="1200" cap="none" spc="0" normalizeH="0" baseline="0" noProof="0" dirty="0" err="1">
                <a:ln>
                  <a:noFill/>
                </a:ln>
                <a:solidFill>
                  <a:srgbClr val="000000"/>
                </a:solidFill>
                <a:effectLst/>
                <a:uLnTx/>
                <a:uFillTx/>
                <a:latin typeface="Calibri" panose="020F0502020204030204"/>
                <a:ea typeface="+mn-ea"/>
                <a:cs typeface="+mn-cs"/>
              </a:rPr>
              <a:t>Strategy</a:t>
            </a:r>
            <a:endParaRPr kumimoji="0" lang="fr-FR" sz="1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Calibri" panose="020F0502020204030204"/>
                <a:ea typeface="+mn-ea"/>
                <a:cs typeface="+mn-cs"/>
              </a:rPr>
              <a:t>Assets management 2017-2020</a:t>
            </a:r>
            <a:endParaRPr kumimoji="0" lang="fr-FR"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4" name="Image 6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266357" y="4772527"/>
            <a:ext cx="1031925" cy="1165875"/>
          </a:xfrm>
          <a:prstGeom prst="rect">
            <a:avLst/>
          </a:prstGeom>
        </p:spPr>
      </p:pic>
      <p:pic>
        <p:nvPicPr>
          <p:cNvPr id="9" name="Image 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173054" y="2994435"/>
            <a:ext cx="931189" cy="801597"/>
          </a:xfrm>
          <a:prstGeom prst="rect">
            <a:avLst/>
          </a:prstGeom>
        </p:spPr>
      </p:pic>
      <p:pic>
        <p:nvPicPr>
          <p:cNvPr id="16" name="Image 1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70136" y="3028668"/>
            <a:ext cx="803627" cy="803627"/>
          </a:xfrm>
          <a:prstGeom prst="rect">
            <a:avLst/>
          </a:prstGeom>
        </p:spPr>
      </p:pic>
      <p:pic>
        <p:nvPicPr>
          <p:cNvPr id="6146" name="Picture 2" descr="Résultat de recherche d'images pour &quot;davis cup logo&quot;">
            <a:hlinkClick r:id="rId20"/>
            <a:extLst>
              <a:ext uri="{FF2B5EF4-FFF2-40B4-BE49-F238E27FC236}">
                <a16:creationId xmlns:a16="http://schemas.microsoft.com/office/drawing/2014/main" id="{BCF983F7-1420-4911-8BEF-7FBF2833CA5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531668" y="3080834"/>
            <a:ext cx="619681" cy="619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99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0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20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20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2000"/>
                                        <p:tgtEl>
                                          <p:spTgt spid="34"/>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2000"/>
                                        <p:tgtEl>
                                          <p:spTgt spid="35"/>
                                        </p:tgtEl>
                                      </p:cBhvr>
                                    </p:animEffect>
                                  </p:childTnLst>
                                </p:cTn>
                              </p:par>
                              <p:par>
                                <p:cTn id="28" presetID="10"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20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2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000"/>
                                        <p:tgtEl>
                                          <p:spTgt spid="39"/>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2000"/>
                                        <p:tgtEl>
                                          <p:spTgt spid="38"/>
                                        </p:tgtEl>
                                      </p:cBhvr>
                                    </p:animEffect>
                                  </p:childTnLst>
                                </p:cTn>
                              </p:par>
                              <p:par>
                                <p:cTn id="49" presetID="10"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2000"/>
                                        <p:tgtEl>
                                          <p:spTgt spid="43"/>
                                        </p:tgtEl>
                                      </p:cBhvr>
                                    </p:animEffect>
                                  </p:childTnLst>
                                </p:cTn>
                              </p:par>
                              <p:par>
                                <p:cTn id="52" presetID="10" presetClass="entr" presetSubtype="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2000"/>
                                        <p:tgtEl>
                                          <p:spTgt spid="44"/>
                                        </p:tgtEl>
                                      </p:cBhvr>
                                    </p:animEffect>
                                  </p:childTnLst>
                                </p:cTn>
                              </p:par>
                              <p:par>
                                <p:cTn id="55" presetID="10"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2000"/>
                                        <p:tgtEl>
                                          <p:spTgt spid="54"/>
                                        </p:tgtEl>
                                      </p:cBhvr>
                                    </p:animEffect>
                                  </p:childTnLst>
                                </p:cTn>
                              </p:par>
                              <p:par>
                                <p:cTn id="58" presetID="10" presetClass="entr" presetSubtype="0"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2000"/>
                                        <p:tgtEl>
                                          <p:spTgt spid="55"/>
                                        </p:tgtEl>
                                      </p:cBhvr>
                                    </p:animEffect>
                                  </p:childTnLst>
                                </p:cTn>
                              </p:par>
                              <p:par>
                                <p:cTn id="61" presetID="10"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2000"/>
                                        <p:tgtEl>
                                          <p:spTgt spid="56"/>
                                        </p:tgtEl>
                                      </p:cBhvr>
                                    </p:animEffect>
                                  </p:childTnLst>
                                </p:cTn>
                              </p:par>
                              <p:par>
                                <p:cTn id="64" presetID="10" presetClass="entr" presetSubtype="0" fill="hold"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2000"/>
                                        <p:tgtEl>
                                          <p:spTgt spid="60"/>
                                        </p:tgtEl>
                                      </p:cBhvr>
                                    </p:animEffect>
                                  </p:childTnLst>
                                </p:cTn>
                              </p:par>
                              <p:par>
                                <p:cTn id="67" presetID="10" presetClass="entr" presetSubtype="0"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7" grpId="0"/>
      <p:bldP spid="38" grpId="0"/>
      <p:bldP spid="3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mètre, horloge, signe&#10;&#10;Description générée automatiquement">
            <a:extLst>
              <a:ext uri="{FF2B5EF4-FFF2-40B4-BE49-F238E27FC236}">
                <a16:creationId xmlns:a16="http://schemas.microsoft.com/office/drawing/2014/main" id="{A65A4569-1B7B-4676-8C42-1684B341F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486" y="183141"/>
            <a:ext cx="7991028" cy="66748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058" name="Rectangle 2"/>
          <p:cNvSpPr>
            <a:spLocks noGrp="1"/>
          </p:cNvSpPr>
          <p:nvPr>
            <p:ph type="title"/>
          </p:nvPr>
        </p:nvSpPr>
        <p:spPr>
          <a:xfrm>
            <a:off x="1066800" y="304800"/>
            <a:ext cx="10058400" cy="1143000"/>
          </a:xfrm>
          <a:prstGeom prst="rect">
            <a:avLst/>
          </a:prstGeom>
        </p:spPr>
        <p:txBody>
          <a:bodyPr anchor="b">
            <a:normAutofit/>
          </a:bodyPr>
          <a:lstStyle/>
          <a:p>
            <a:r>
              <a:rPr lang="en-US" altLang="fr-FR" b="1"/>
              <a:t>INTENT</a:t>
            </a:r>
          </a:p>
        </p:txBody>
      </p:sp>
      <p:sp>
        <p:nvSpPr>
          <p:cNvPr id="45059" name="Rectangle 3"/>
          <p:cNvSpPr>
            <a:spLocks noGrp="1"/>
          </p:cNvSpPr>
          <p:nvPr>
            <p:ph idx="1"/>
          </p:nvPr>
        </p:nvSpPr>
        <p:spPr>
          <a:xfrm>
            <a:off x="1066800" y="1676400"/>
            <a:ext cx="10058400" cy="4343400"/>
          </a:xfrm>
          <a:prstGeom prst="rect">
            <a:avLst/>
          </a:prstGeom>
        </p:spPr>
        <p:txBody>
          <a:bodyPr>
            <a:normAutofit/>
          </a:bodyPr>
          <a:lstStyle/>
          <a:p>
            <a:pPr>
              <a:buFontTx/>
              <a:buNone/>
            </a:pPr>
            <a:r>
              <a:rPr lang="en-US" altLang="fr-FR" b="1"/>
              <a:t>What are we able to make with what we have ? </a:t>
            </a:r>
          </a:p>
          <a:p>
            <a:pPr>
              <a:buFontTx/>
              <a:buNone/>
            </a:pPr>
            <a:endParaRPr lang="en-US" altLang="fr-FR" b="1"/>
          </a:p>
          <a:p>
            <a:pPr>
              <a:buFont typeface="Wingdings" panose="05000000000000000000" pitchFamily="2" charset="2"/>
              <a:buChar char="«"/>
            </a:pPr>
            <a:r>
              <a:rPr lang="en-US" altLang="fr-FR" b="1"/>
              <a:t>RBV</a:t>
            </a:r>
            <a:r>
              <a:rPr lang="en-US" altLang="fr-FR"/>
              <a:t> (Resource-Based-View, Wernerfelt, 1984, Barney, 1991, Grant, 1991) : certain </a:t>
            </a:r>
            <a:r>
              <a:rPr lang="en-US" altLang="fr-FR" b="1"/>
              <a:t>assets</a:t>
            </a:r>
            <a:r>
              <a:rPr lang="en-US" altLang="fr-FR"/>
              <a:t> (resources and capabilities) with certain characteristics will lead to sustainable competitive advantage.</a:t>
            </a:r>
          </a:p>
          <a:p>
            <a:endParaRPr lang="en-US" altLang="fr-FR"/>
          </a:p>
          <a:p>
            <a:pPr>
              <a:spcBef>
                <a:spcPct val="50000"/>
              </a:spcBef>
              <a:buClr>
                <a:schemeClr val="tx1"/>
              </a:buClr>
              <a:buFont typeface="Wingdings" panose="05000000000000000000" pitchFamily="2" charset="2"/>
              <a:buChar char="«"/>
            </a:pPr>
            <a:r>
              <a:rPr kumimoji="1" lang="en-US" altLang="en-US"/>
              <a:t>Strategy dictated by unique resources and capabilities of the firm (what can the firm do best?)</a:t>
            </a:r>
          </a:p>
          <a:p>
            <a:endParaRPr lang="en-US" alt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082" name="Rectangle 2"/>
          <p:cNvSpPr>
            <a:spLocks noGrp="1"/>
          </p:cNvSpPr>
          <p:nvPr>
            <p:ph type="title"/>
          </p:nvPr>
        </p:nvSpPr>
        <p:spPr>
          <a:xfrm>
            <a:off x="1066800" y="304800"/>
            <a:ext cx="10058400" cy="1143000"/>
          </a:xfrm>
          <a:prstGeom prst="rect">
            <a:avLst/>
          </a:prstGeom>
        </p:spPr>
        <p:txBody>
          <a:bodyPr anchor="b">
            <a:normAutofit/>
          </a:bodyPr>
          <a:lstStyle/>
          <a:p>
            <a:r>
              <a:rPr lang="en-US" altLang="fr-FR" b="1" dirty="0"/>
              <a:t>Concepts definitions</a:t>
            </a:r>
            <a:r>
              <a:rPr lang="en-US" altLang="fr-FR" dirty="0"/>
              <a:t> </a:t>
            </a:r>
          </a:p>
        </p:txBody>
      </p:sp>
      <p:sp>
        <p:nvSpPr>
          <p:cNvPr id="46083" name="Rectangle 3"/>
          <p:cNvSpPr>
            <a:spLocks noGrp="1"/>
          </p:cNvSpPr>
          <p:nvPr>
            <p:ph idx="1"/>
          </p:nvPr>
        </p:nvSpPr>
        <p:spPr>
          <a:xfrm>
            <a:off x="215800" y="1635968"/>
            <a:ext cx="8472488" cy="5105400"/>
          </a:xfrm>
          <a:prstGeom prst="rect">
            <a:avLst/>
          </a:prstGeom>
        </p:spPr>
        <p:txBody>
          <a:bodyPr>
            <a:normAutofit fontScale="85000" lnSpcReduction="20000"/>
          </a:bodyPr>
          <a:lstStyle/>
          <a:p>
            <a:pPr>
              <a:buFont typeface="Wingdings" panose="05000000000000000000" pitchFamily="2" charset="2"/>
              <a:buChar char="«"/>
            </a:pPr>
            <a:r>
              <a:rPr lang="en-US" altLang="fr-FR" sz="2000" b="1" dirty="0"/>
              <a:t>Resources :</a:t>
            </a:r>
            <a:r>
              <a:rPr lang="en-US" altLang="fr-FR" sz="2000" dirty="0"/>
              <a:t> stocks of available factors that are owned or controlled by the firm (Amit and </a:t>
            </a:r>
            <a:r>
              <a:rPr lang="en-US" altLang="fr-FR" sz="2000" dirty="0" err="1"/>
              <a:t>Schoemaker</a:t>
            </a:r>
            <a:r>
              <a:rPr lang="en-US" altLang="fr-FR" sz="2000" dirty="0"/>
              <a:t>, 1993)</a:t>
            </a:r>
          </a:p>
          <a:p>
            <a:pPr>
              <a:buFont typeface="Wingdings" panose="05000000000000000000" pitchFamily="2" charset="2"/>
              <a:buChar char="«"/>
            </a:pPr>
            <a:endParaRPr lang="en-US" altLang="fr-FR" sz="2000" dirty="0"/>
          </a:p>
          <a:p>
            <a:pPr>
              <a:buFont typeface="Wingdings" panose="05000000000000000000" pitchFamily="2" charset="2"/>
              <a:buChar char="«"/>
            </a:pPr>
            <a:r>
              <a:rPr lang="en-US" altLang="fr-FR" sz="2000" b="1" dirty="0"/>
              <a:t>Capabilities :</a:t>
            </a:r>
            <a:r>
              <a:rPr lang="en-US" altLang="fr-FR" sz="2000" dirty="0"/>
              <a:t> a firm’s capacity to deploy resources, usually in combination, using organizational processes, to effect a desired end” (Amit and </a:t>
            </a:r>
            <a:r>
              <a:rPr lang="en-US" altLang="fr-FR" sz="2000" dirty="0" err="1"/>
              <a:t>Schoemaker</a:t>
            </a:r>
            <a:r>
              <a:rPr lang="en-US" altLang="fr-FR" sz="2000" dirty="0"/>
              <a:t>, 1993)</a:t>
            </a:r>
          </a:p>
          <a:p>
            <a:pPr>
              <a:buFont typeface="Wingdings" panose="05000000000000000000" pitchFamily="2" charset="2"/>
              <a:buChar char="«"/>
            </a:pPr>
            <a:endParaRPr lang="en-US" altLang="fr-FR" sz="2000" dirty="0"/>
          </a:p>
          <a:p>
            <a:pPr>
              <a:buFont typeface="Wingdings" panose="05000000000000000000" pitchFamily="2" charset="2"/>
              <a:buChar char="«"/>
            </a:pPr>
            <a:r>
              <a:rPr lang="en-US" altLang="fr-FR" sz="2000" b="1" dirty="0"/>
              <a:t>Dynamic capabilities :</a:t>
            </a:r>
            <a:r>
              <a:rPr lang="en-US" altLang="fr-FR" sz="2000" dirty="0"/>
              <a:t>  the firm’s ability to integrate, build, and reconfigure internal and external competences to address rapidly changing environments” (David J. Teece, Gary Pisano, and Amy </a:t>
            </a:r>
            <a:r>
              <a:rPr lang="en-US" altLang="fr-FR" sz="2000" dirty="0" err="1"/>
              <a:t>Shuen</a:t>
            </a:r>
            <a:r>
              <a:rPr lang="en-US" altLang="fr-FR" sz="2000" dirty="0"/>
              <a:t>).</a:t>
            </a:r>
          </a:p>
          <a:p>
            <a:pPr>
              <a:buFont typeface="Wingdings" panose="05000000000000000000" pitchFamily="2" charset="2"/>
              <a:buChar char="«"/>
            </a:pPr>
            <a:endParaRPr lang="en-US" altLang="fr-FR" sz="2000" dirty="0"/>
          </a:p>
          <a:p>
            <a:pPr>
              <a:buFont typeface="Wingdings" panose="05000000000000000000" pitchFamily="2" charset="2"/>
              <a:buChar char="«"/>
            </a:pPr>
            <a:r>
              <a:rPr lang="en-US" altLang="fr-FR" sz="2000" dirty="0"/>
              <a:t>Dynamic capabilities can be distinguished from operational capabilities, which pertain to the current operations of an organization. Dynamic capabilities, by contrast, refer to “the capacity of an organization to purposefully create, extend, or modify its resource base” (</a:t>
            </a:r>
            <a:r>
              <a:rPr lang="en-US" altLang="fr-FR" sz="2000" dirty="0" err="1"/>
              <a:t>Helfat</a:t>
            </a:r>
            <a:r>
              <a:rPr lang="en-US" altLang="fr-FR" sz="2000" dirty="0"/>
              <a:t> et al., 2007). The basic assumption of the dynamic capabilities framework is that core competencies should be used to modify short-term competitive positions that can be used to build longer-term competitive advantage.</a:t>
            </a:r>
          </a:p>
          <a:p>
            <a:pPr>
              <a:buFont typeface="Wingdings" panose="05000000000000000000" pitchFamily="2" charset="2"/>
              <a:buChar char="«"/>
            </a:pPr>
            <a:r>
              <a:rPr lang="en-US" altLang="fr-FR" sz="2000" b="1" dirty="0"/>
              <a:t>Asset</a:t>
            </a:r>
            <a:r>
              <a:rPr lang="en-US" altLang="fr-FR" sz="2000" dirty="0"/>
              <a:t> = resource + capability</a:t>
            </a:r>
          </a:p>
          <a:p>
            <a:endParaRPr lang="en-US" altLang="fr-FR" sz="2000" dirty="0"/>
          </a:p>
          <a:p>
            <a:endParaRPr lang="en-US" altLang="fr-FR" sz="2000" dirty="0"/>
          </a:p>
        </p:txBody>
      </p:sp>
      <p:pic>
        <p:nvPicPr>
          <p:cNvPr id="2054" name="Picture 6" descr="Amazon.fr - The Theory of the Growth of the Firm - Penrose, Edith, Pitelis,  Christos - Livres">
            <a:extLst>
              <a:ext uri="{FF2B5EF4-FFF2-40B4-BE49-F238E27FC236}">
                <a16:creationId xmlns:a16="http://schemas.microsoft.com/office/drawing/2014/main" id="{AD68A671-4C7A-417C-915C-2B99DF22D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296" y="620688"/>
            <a:ext cx="2979313" cy="44644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94766C-345F-4419-B324-FAA6BF7F4D7D}"/>
              </a:ext>
            </a:extLst>
          </p:cNvPr>
          <p:cNvSpPr>
            <a:spLocks noGrp="1"/>
          </p:cNvSpPr>
          <p:nvPr>
            <p:ph type="title"/>
          </p:nvPr>
        </p:nvSpPr>
        <p:spPr>
          <a:xfrm>
            <a:off x="1066800" y="304800"/>
            <a:ext cx="10058400" cy="533399"/>
          </a:xfrm>
        </p:spPr>
        <p:txBody>
          <a:bodyPr anchor="b">
            <a:normAutofit fontScale="90000"/>
          </a:bodyPr>
          <a:lstStyle/>
          <a:p>
            <a:r>
              <a:rPr lang="fr-FR" dirty="0"/>
              <a:t>ASSET ORCHESTRATION </a:t>
            </a:r>
          </a:p>
        </p:txBody>
      </p:sp>
      <p:pic>
        <p:nvPicPr>
          <p:cNvPr id="1026" name="Picture 2" descr="Dynamic Capabilities and Strategic Management - Paperback - David J. Teece  - Oxford University Press">
            <a:extLst>
              <a:ext uri="{FF2B5EF4-FFF2-40B4-BE49-F238E27FC236}">
                <a16:creationId xmlns:a16="http://schemas.microsoft.com/office/drawing/2014/main" id="{4B5F1F01-957C-4104-9281-BCC8A6FC0E6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9496" y="1124744"/>
            <a:ext cx="3386930" cy="53128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Espace réservé du contenu 2">
            <a:extLst>
              <a:ext uri="{FF2B5EF4-FFF2-40B4-BE49-F238E27FC236}">
                <a16:creationId xmlns:a16="http://schemas.microsoft.com/office/drawing/2014/main" id="{DC88C9A8-052E-481F-8A0E-DFFC1238B727}"/>
              </a:ext>
            </a:extLst>
          </p:cNvPr>
          <p:cNvSpPr>
            <a:spLocks noGrp="1"/>
          </p:cNvSpPr>
          <p:nvPr>
            <p:ph sz="half" idx="2"/>
          </p:nvPr>
        </p:nvSpPr>
        <p:spPr>
          <a:xfrm>
            <a:off x="6278880" y="764704"/>
            <a:ext cx="5505752" cy="5255097"/>
          </a:xfrm>
        </p:spPr>
        <p:txBody>
          <a:bodyPr>
            <a:normAutofit lnSpcReduction="10000"/>
          </a:bodyPr>
          <a:lstStyle/>
          <a:p>
            <a:r>
              <a:rPr lang="en-US" sz="2200" dirty="0"/>
              <a:t>If capabilities are dependent on co-specialized assets, it makes the coordination task of management particularly difficult. </a:t>
            </a:r>
          </a:p>
          <a:p>
            <a:r>
              <a:rPr lang="en-US" sz="2200" dirty="0"/>
              <a:t>Managerial decisions should take the optimal configuration of assets into account. </a:t>
            </a:r>
          </a:p>
          <a:p>
            <a:r>
              <a:rPr lang="en-US" sz="2200" dirty="0"/>
              <a:t>Asset orchestration refers to the managerial search, selection, and configuration of resources and capabilities. </a:t>
            </a:r>
          </a:p>
          <a:p>
            <a:r>
              <a:rPr lang="en-US" sz="2200" dirty="0"/>
              <a:t>The term intends to convey that, in an optimal configuration of assets, the whole is more valuable than the sum of the parts.</a:t>
            </a:r>
            <a:endParaRPr lang="fr-FR" sz="2200" dirty="0"/>
          </a:p>
        </p:txBody>
      </p:sp>
    </p:spTree>
    <p:extLst>
      <p:ext uri="{BB962C8B-B14F-4D97-AF65-F5344CB8AC3E}">
        <p14:creationId xmlns:p14="http://schemas.microsoft.com/office/powerpoint/2010/main" val="8521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981200" y="277814"/>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2400" b="1" dirty="0"/>
              <a:t>Resource Based-View : VRIO model</a:t>
            </a:r>
            <a:r>
              <a:rPr lang="en-US" altLang="fr-FR" sz="3600" dirty="0"/>
              <a:t> </a:t>
            </a:r>
            <a:r>
              <a:rPr lang="en-US" altLang="fr-FR" sz="2000" dirty="0"/>
              <a:t>(Barney, 1991)</a:t>
            </a:r>
          </a:p>
        </p:txBody>
      </p:sp>
      <p:sp>
        <p:nvSpPr>
          <p:cNvPr id="47107" name="Oval 3"/>
          <p:cNvSpPr>
            <a:spLocks noChangeArrowheads="1"/>
          </p:cNvSpPr>
          <p:nvPr/>
        </p:nvSpPr>
        <p:spPr bwMode="auto">
          <a:xfrm>
            <a:off x="4727576" y="2492376"/>
            <a:ext cx="3529013" cy="2016125"/>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en-US" altLang="fr-FR" sz="2000" dirty="0">
                <a:latin typeface="Tahoma" panose="020B0604030504040204" pitchFamily="34" charset="0"/>
              </a:rPr>
              <a:t>Resources &amp; capacities</a:t>
            </a:r>
          </a:p>
          <a:p>
            <a:pPr algn="ctr" eaLnBrk="1" hangingPunct="1">
              <a:spcBef>
                <a:spcPct val="0"/>
              </a:spcBef>
              <a:buFontTx/>
              <a:buNone/>
            </a:pPr>
            <a:r>
              <a:rPr lang="en-US" altLang="fr-FR" sz="2000" dirty="0">
                <a:latin typeface="Tahoma" panose="020B0604030504040204" pitchFamily="34" charset="0"/>
              </a:rPr>
              <a:t>Lead to</a:t>
            </a:r>
          </a:p>
          <a:p>
            <a:pPr algn="ctr" eaLnBrk="1" hangingPunct="1">
              <a:spcBef>
                <a:spcPct val="0"/>
              </a:spcBef>
              <a:buFontTx/>
              <a:buNone/>
            </a:pPr>
            <a:r>
              <a:rPr lang="en-US" altLang="fr-FR" sz="2000" dirty="0">
                <a:latin typeface="Tahoma" panose="020B0604030504040204" pitchFamily="34" charset="0"/>
              </a:rPr>
              <a:t>Sustained Competitive </a:t>
            </a:r>
          </a:p>
          <a:p>
            <a:pPr algn="ctr" eaLnBrk="1" hangingPunct="1">
              <a:spcBef>
                <a:spcPct val="0"/>
              </a:spcBef>
              <a:buFontTx/>
              <a:buNone/>
            </a:pPr>
            <a:r>
              <a:rPr lang="en-US" altLang="fr-FR" sz="2000" dirty="0">
                <a:latin typeface="Tahoma" panose="020B0604030504040204" pitchFamily="34" charset="0"/>
              </a:rPr>
              <a:t>Advantage</a:t>
            </a:r>
          </a:p>
        </p:txBody>
      </p:sp>
      <p:sp>
        <p:nvSpPr>
          <p:cNvPr id="47108" name="Text Box 4"/>
          <p:cNvSpPr txBox="1">
            <a:spLocks noChangeArrowheads="1"/>
          </p:cNvSpPr>
          <p:nvPr/>
        </p:nvSpPr>
        <p:spPr bwMode="auto">
          <a:xfrm>
            <a:off x="2927351" y="1557339"/>
            <a:ext cx="1584325" cy="528637"/>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en-US" altLang="fr-FR" b="1" dirty="0">
                <a:solidFill>
                  <a:schemeClr val="hlink"/>
                </a:solidFill>
                <a:highlight>
                  <a:srgbClr val="FFFF00"/>
                </a:highlight>
                <a:latin typeface="Tahoma" panose="020B0604030504040204" pitchFamily="34" charset="0"/>
              </a:rPr>
              <a:t>V</a:t>
            </a:r>
            <a:r>
              <a:rPr lang="en-US" altLang="fr-FR" sz="1800" b="1" dirty="0">
                <a:latin typeface="Tahoma" panose="020B0604030504040204" pitchFamily="34" charset="0"/>
              </a:rPr>
              <a:t>alue</a:t>
            </a:r>
          </a:p>
        </p:txBody>
      </p:sp>
      <p:sp>
        <p:nvSpPr>
          <p:cNvPr id="47109" name="Text Box 5"/>
          <p:cNvSpPr txBox="1">
            <a:spLocks noChangeArrowheads="1"/>
          </p:cNvSpPr>
          <p:nvPr/>
        </p:nvSpPr>
        <p:spPr bwMode="auto">
          <a:xfrm>
            <a:off x="8543926" y="1916114"/>
            <a:ext cx="1584325" cy="528637"/>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en-US" altLang="fr-FR" b="1" dirty="0">
                <a:solidFill>
                  <a:schemeClr val="hlink"/>
                </a:solidFill>
                <a:highlight>
                  <a:srgbClr val="FFFF00"/>
                </a:highlight>
                <a:latin typeface="Tahoma" panose="020B0604030504040204" pitchFamily="34" charset="0"/>
              </a:rPr>
              <a:t>R</a:t>
            </a:r>
            <a:r>
              <a:rPr lang="en-US" altLang="fr-FR" sz="1800" b="1" dirty="0">
                <a:latin typeface="Tahoma" panose="020B0604030504040204" pitchFamily="34" charset="0"/>
              </a:rPr>
              <a:t>areness</a:t>
            </a:r>
          </a:p>
        </p:txBody>
      </p:sp>
      <p:sp>
        <p:nvSpPr>
          <p:cNvPr id="47110" name="Text Box 6"/>
          <p:cNvSpPr txBox="1">
            <a:spLocks noChangeArrowheads="1"/>
          </p:cNvSpPr>
          <p:nvPr/>
        </p:nvSpPr>
        <p:spPr bwMode="auto">
          <a:xfrm>
            <a:off x="8543926" y="4437064"/>
            <a:ext cx="1800225" cy="528637"/>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en-US" altLang="fr-FR" b="1" dirty="0">
                <a:solidFill>
                  <a:schemeClr val="hlink"/>
                </a:solidFill>
                <a:highlight>
                  <a:srgbClr val="FFFF00"/>
                </a:highlight>
                <a:latin typeface="Tahoma" panose="020B0604030504040204" pitchFamily="34" charset="0"/>
              </a:rPr>
              <a:t>I</a:t>
            </a:r>
            <a:r>
              <a:rPr lang="en-US" altLang="fr-FR" sz="1800" b="1" dirty="0">
                <a:latin typeface="Tahoma" panose="020B0604030504040204" pitchFamily="34" charset="0"/>
              </a:rPr>
              <a:t>nimitability</a:t>
            </a:r>
          </a:p>
        </p:txBody>
      </p:sp>
      <p:sp>
        <p:nvSpPr>
          <p:cNvPr id="47111" name="Text Box 7"/>
          <p:cNvSpPr txBox="1">
            <a:spLocks noChangeArrowheads="1"/>
          </p:cNvSpPr>
          <p:nvPr/>
        </p:nvSpPr>
        <p:spPr bwMode="auto">
          <a:xfrm>
            <a:off x="4511676" y="5661026"/>
            <a:ext cx="2016125" cy="650875"/>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en-US" altLang="fr-FR" sz="1800" b="1">
                <a:latin typeface="Tahoma" panose="020B0604030504040204" pitchFamily="34" charset="0"/>
              </a:rPr>
              <a:t>Non-Substitutability</a:t>
            </a:r>
          </a:p>
        </p:txBody>
      </p:sp>
      <p:sp>
        <p:nvSpPr>
          <p:cNvPr id="47112" name="Text Box 8"/>
          <p:cNvSpPr txBox="1">
            <a:spLocks noChangeArrowheads="1"/>
          </p:cNvSpPr>
          <p:nvPr/>
        </p:nvSpPr>
        <p:spPr bwMode="auto">
          <a:xfrm>
            <a:off x="1774826" y="4292600"/>
            <a:ext cx="2232025" cy="528638"/>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en-US" altLang="fr-FR" b="1" dirty="0">
                <a:solidFill>
                  <a:schemeClr val="hlink"/>
                </a:solidFill>
                <a:highlight>
                  <a:srgbClr val="FFFF00"/>
                </a:highlight>
                <a:latin typeface="Tahoma" panose="020B0604030504040204" pitchFamily="34" charset="0"/>
              </a:rPr>
              <a:t>O</a:t>
            </a:r>
            <a:r>
              <a:rPr lang="en-US" altLang="fr-FR" sz="1800" b="1" dirty="0">
                <a:latin typeface="Tahoma" panose="020B0604030504040204" pitchFamily="34" charset="0"/>
              </a:rPr>
              <a:t>rganization</a:t>
            </a:r>
          </a:p>
        </p:txBody>
      </p:sp>
      <p:sp>
        <p:nvSpPr>
          <p:cNvPr id="47113" name="Line 9"/>
          <p:cNvSpPr>
            <a:spLocks noChangeShapeType="1"/>
          </p:cNvSpPr>
          <p:nvPr/>
        </p:nvSpPr>
        <p:spPr bwMode="auto">
          <a:xfrm>
            <a:off x="4511676" y="2060576"/>
            <a:ext cx="792163"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7114" name="Line 10"/>
          <p:cNvSpPr>
            <a:spLocks noChangeShapeType="1"/>
          </p:cNvSpPr>
          <p:nvPr/>
        </p:nvSpPr>
        <p:spPr bwMode="auto">
          <a:xfrm flipH="1">
            <a:off x="7896225" y="2420938"/>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7115" name="Line 11"/>
          <p:cNvSpPr>
            <a:spLocks noChangeShapeType="1"/>
          </p:cNvSpPr>
          <p:nvPr/>
        </p:nvSpPr>
        <p:spPr bwMode="auto">
          <a:xfrm flipV="1">
            <a:off x="4008438" y="3860800"/>
            <a:ext cx="8636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7116" name="Line 12"/>
          <p:cNvSpPr>
            <a:spLocks noChangeShapeType="1"/>
          </p:cNvSpPr>
          <p:nvPr/>
        </p:nvSpPr>
        <p:spPr bwMode="auto">
          <a:xfrm flipV="1">
            <a:off x="6527800" y="4508501"/>
            <a:ext cx="431800"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7117" name="Line 13"/>
          <p:cNvSpPr>
            <a:spLocks noChangeShapeType="1"/>
          </p:cNvSpPr>
          <p:nvPr/>
        </p:nvSpPr>
        <p:spPr bwMode="auto">
          <a:xfrm flipH="1" flipV="1">
            <a:off x="7967664" y="4005263"/>
            <a:ext cx="504825"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p:cNvSpPr>
          <p:nvPr>
            <p:ph type="title" idx="4294967295"/>
          </p:nvPr>
        </p:nvSpPr>
        <p:spPr/>
        <p:txBody>
          <a:bodyPr/>
          <a:lstStyle/>
          <a:p>
            <a:r>
              <a:rPr lang="en-US" altLang="fr-FR" b="1" dirty="0"/>
              <a:t>VRIO Properties</a:t>
            </a:r>
          </a:p>
        </p:txBody>
      </p:sp>
      <p:sp>
        <p:nvSpPr>
          <p:cNvPr id="63491" name="Rectangle 3"/>
          <p:cNvSpPr>
            <a:spLocks noChangeArrowheads="1"/>
          </p:cNvSpPr>
          <p:nvPr/>
        </p:nvSpPr>
        <p:spPr bwMode="auto">
          <a:xfrm>
            <a:off x="2208214" y="1700214"/>
            <a:ext cx="3811587" cy="407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nSpc>
                <a:spcPct val="90000"/>
              </a:lnSpc>
              <a:spcBef>
                <a:spcPct val="0"/>
              </a:spcBef>
              <a:buFontTx/>
              <a:buNone/>
            </a:pPr>
            <a:r>
              <a:rPr lang="en-US" altLang="fr-FR" sz="2400" i="1"/>
              <a:t>Is the resource or capability…</a:t>
            </a:r>
          </a:p>
          <a:p>
            <a:pPr>
              <a:lnSpc>
                <a:spcPct val="90000"/>
              </a:lnSpc>
              <a:spcAft>
                <a:spcPct val="50000"/>
              </a:spcAft>
              <a:buFontTx/>
              <a:buNone/>
            </a:pPr>
            <a:r>
              <a:rPr lang="en-US" altLang="fr-FR" sz="2400"/>
              <a:t>Valuable</a:t>
            </a:r>
          </a:p>
          <a:p>
            <a:pPr>
              <a:lnSpc>
                <a:spcPct val="90000"/>
              </a:lnSpc>
              <a:buFontTx/>
              <a:buNone/>
            </a:pPr>
            <a:r>
              <a:rPr lang="en-US" altLang="fr-FR" sz="2400"/>
              <a:t>Rare</a:t>
            </a:r>
          </a:p>
          <a:p>
            <a:pPr>
              <a:lnSpc>
                <a:spcPct val="90000"/>
              </a:lnSpc>
              <a:buFontTx/>
              <a:buNone/>
            </a:pPr>
            <a:r>
              <a:rPr lang="en-US" altLang="fr-FR" sz="2400"/>
              <a:t>Difficult to imitate</a:t>
            </a:r>
          </a:p>
          <a:p>
            <a:pPr>
              <a:lnSpc>
                <a:spcPct val="90000"/>
              </a:lnSpc>
              <a:buFontTx/>
              <a:buNone/>
            </a:pPr>
            <a:endParaRPr lang="en-US" altLang="fr-FR" sz="2400"/>
          </a:p>
          <a:p>
            <a:pPr>
              <a:lnSpc>
                <a:spcPct val="90000"/>
              </a:lnSpc>
              <a:spcAft>
                <a:spcPct val="15000"/>
              </a:spcAft>
              <a:buFontTx/>
              <a:buNone/>
            </a:pPr>
            <a:endParaRPr lang="en-US" altLang="fr-FR" sz="2400"/>
          </a:p>
          <a:p>
            <a:pPr>
              <a:lnSpc>
                <a:spcPct val="90000"/>
              </a:lnSpc>
              <a:buFontTx/>
              <a:buNone/>
            </a:pPr>
            <a:r>
              <a:rPr lang="en-US" altLang="fr-FR" sz="2400"/>
              <a:t>Difficult to substitute</a:t>
            </a:r>
          </a:p>
          <a:p>
            <a:pPr>
              <a:lnSpc>
                <a:spcPct val="90000"/>
              </a:lnSpc>
              <a:buFontTx/>
              <a:buNone/>
            </a:pPr>
            <a:endParaRPr lang="en-US" altLang="fr-FR" sz="2400"/>
          </a:p>
          <a:p>
            <a:pPr>
              <a:lnSpc>
                <a:spcPct val="90000"/>
              </a:lnSpc>
              <a:buFontTx/>
              <a:buNone/>
            </a:pPr>
            <a:r>
              <a:rPr lang="en-US" altLang="fr-FR" sz="2400"/>
              <a:t>Organizational</a:t>
            </a:r>
          </a:p>
        </p:txBody>
      </p:sp>
      <p:sp>
        <p:nvSpPr>
          <p:cNvPr id="63492" name="Rectangle 4"/>
          <p:cNvSpPr>
            <a:spLocks noChangeArrowheads="1"/>
          </p:cNvSpPr>
          <p:nvPr/>
        </p:nvSpPr>
        <p:spPr bwMode="auto">
          <a:xfrm>
            <a:off x="6169026" y="1676401"/>
            <a:ext cx="3813175"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spcAft>
                <a:spcPct val="140000"/>
              </a:spcAft>
              <a:buFontTx/>
              <a:buNone/>
            </a:pPr>
            <a:r>
              <a:rPr lang="en-US" altLang="fr-FR" sz="2400" i="1" dirty="0"/>
              <a:t>Implications</a:t>
            </a:r>
          </a:p>
        </p:txBody>
      </p:sp>
      <p:sp>
        <p:nvSpPr>
          <p:cNvPr id="63493" name="Rectangle 5"/>
          <p:cNvSpPr>
            <a:spLocks noChangeArrowheads="1"/>
          </p:cNvSpPr>
          <p:nvPr/>
        </p:nvSpPr>
        <p:spPr bwMode="auto">
          <a:xfrm>
            <a:off x="6080126" y="2476500"/>
            <a:ext cx="3952875"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lnSpc>
                <a:spcPct val="90000"/>
              </a:lnSpc>
              <a:spcBef>
                <a:spcPct val="40000"/>
              </a:spcBef>
              <a:spcAft>
                <a:spcPct val="10000"/>
              </a:spcAft>
              <a:buClr>
                <a:srgbClr val="000066"/>
              </a:buClr>
            </a:pPr>
            <a:r>
              <a:rPr lang="en-US" altLang="fr-FR" sz="2000" dirty="0">
                <a:latin typeface="Arial" panose="020B0604020202020204" pitchFamily="34" charset="0"/>
              </a:rPr>
              <a:t>Neutralize threats and exploit opportunities</a:t>
            </a:r>
          </a:p>
        </p:txBody>
      </p:sp>
      <p:sp>
        <p:nvSpPr>
          <p:cNvPr id="63494" name="Rectangle 6"/>
          <p:cNvSpPr>
            <a:spLocks noChangeArrowheads="1"/>
          </p:cNvSpPr>
          <p:nvPr/>
        </p:nvSpPr>
        <p:spPr bwMode="auto">
          <a:xfrm>
            <a:off x="6080126" y="3176589"/>
            <a:ext cx="3952875"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lnSpc>
                <a:spcPct val="90000"/>
              </a:lnSpc>
              <a:spcBef>
                <a:spcPct val="40000"/>
              </a:spcBef>
              <a:spcAft>
                <a:spcPct val="30000"/>
              </a:spcAft>
              <a:buClr>
                <a:srgbClr val="000066"/>
              </a:buClr>
            </a:pPr>
            <a:r>
              <a:rPr lang="en-US" altLang="fr-FR" sz="2000">
                <a:latin typeface="Arial" panose="020B0604020202020204" pitchFamily="34" charset="0"/>
              </a:rPr>
              <a:t>Not many firms possess</a:t>
            </a:r>
          </a:p>
        </p:txBody>
      </p:sp>
      <p:sp>
        <p:nvSpPr>
          <p:cNvPr id="63495" name="Rectangle 7"/>
          <p:cNvSpPr>
            <a:spLocks noChangeArrowheads="1"/>
          </p:cNvSpPr>
          <p:nvPr/>
        </p:nvSpPr>
        <p:spPr bwMode="auto">
          <a:xfrm>
            <a:off x="6080126" y="3676651"/>
            <a:ext cx="39528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lnSpc>
                <a:spcPct val="90000"/>
              </a:lnSpc>
              <a:spcBef>
                <a:spcPct val="40000"/>
              </a:spcBef>
              <a:buClr>
                <a:srgbClr val="000066"/>
              </a:buClr>
            </a:pPr>
            <a:r>
              <a:rPr lang="en-US" altLang="fr-FR" sz="2000">
                <a:latin typeface="Arial" panose="020B0604020202020204" pitchFamily="34" charset="0"/>
              </a:rPr>
              <a:t>Physically unique</a:t>
            </a:r>
          </a:p>
          <a:p>
            <a:pPr eaLnBrk="1" hangingPunct="1">
              <a:lnSpc>
                <a:spcPct val="90000"/>
              </a:lnSpc>
              <a:spcBef>
                <a:spcPct val="40000"/>
              </a:spcBef>
              <a:buClr>
                <a:srgbClr val="000066"/>
              </a:buClr>
            </a:pPr>
            <a:r>
              <a:rPr lang="en-US" altLang="fr-FR" sz="2000">
                <a:latin typeface="Arial" panose="020B0604020202020204" pitchFamily="34" charset="0"/>
              </a:rPr>
              <a:t>Path dependency</a:t>
            </a:r>
          </a:p>
          <a:p>
            <a:pPr eaLnBrk="1" hangingPunct="1">
              <a:lnSpc>
                <a:spcPct val="90000"/>
              </a:lnSpc>
              <a:spcBef>
                <a:spcPct val="40000"/>
              </a:spcBef>
              <a:buClr>
                <a:srgbClr val="000066"/>
              </a:buClr>
            </a:pPr>
            <a:r>
              <a:rPr lang="en-US" altLang="fr-FR" sz="2000">
                <a:latin typeface="Arial" panose="020B0604020202020204" pitchFamily="34" charset="0"/>
              </a:rPr>
              <a:t>Causal ambiguity</a:t>
            </a:r>
          </a:p>
          <a:p>
            <a:pPr eaLnBrk="1" hangingPunct="1">
              <a:lnSpc>
                <a:spcPct val="90000"/>
              </a:lnSpc>
              <a:spcBef>
                <a:spcPct val="40000"/>
              </a:spcBef>
              <a:buClr>
                <a:srgbClr val="000066"/>
              </a:buClr>
            </a:pPr>
            <a:r>
              <a:rPr lang="en-US" altLang="fr-FR" sz="2000">
                <a:latin typeface="Arial" panose="020B0604020202020204" pitchFamily="34" charset="0"/>
              </a:rPr>
              <a:t>Social complexity</a:t>
            </a:r>
          </a:p>
        </p:txBody>
      </p:sp>
      <p:sp>
        <p:nvSpPr>
          <p:cNvPr id="63496" name="Rectangle 8"/>
          <p:cNvSpPr>
            <a:spLocks noChangeArrowheads="1"/>
          </p:cNvSpPr>
          <p:nvPr/>
        </p:nvSpPr>
        <p:spPr bwMode="auto">
          <a:xfrm>
            <a:off x="6080126" y="5270500"/>
            <a:ext cx="395287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lnSpc>
                <a:spcPct val="90000"/>
              </a:lnSpc>
              <a:spcBef>
                <a:spcPct val="40000"/>
              </a:spcBef>
              <a:buClr>
                <a:srgbClr val="000066"/>
              </a:buClr>
            </a:pPr>
            <a:r>
              <a:rPr lang="en-US" altLang="fr-FR" sz="2000">
                <a:latin typeface="Arial" panose="020B0604020202020204" pitchFamily="34" charset="0"/>
              </a:rPr>
              <a:t>No equivalent strategic resources or capabilities</a:t>
            </a:r>
          </a:p>
          <a:p>
            <a:pPr eaLnBrk="1" hangingPunct="1">
              <a:lnSpc>
                <a:spcPct val="90000"/>
              </a:lnSpc>
              <a:spcBef>
                <a:spcPct val="40000"/>
              </a:spcBef>
              <a:buClr>
                <a:srgbClr val="000066"/>
              </a:buClr>
            </a:pPr>
            <a:endParaRPr lang="en-US" altLang="fr-FR" sz="900">
              <a:latin typeface="Arial" panose="020B0604020202020204" pitchFamily="34" charset="0"/>
            </a:endParaRPr>
          </a:p>
          <a:p>
            <a:pPr eaLnBrk="1" hangingPunct="1">
              <a:lnSpc>
                <a:spcPct val="90000"/>
              </a:lnSpc>
              <a:spcBef>
                <a:spcPct val="40000"/>
              </a:spcBef>
              <a:buClr>
                <a:srgbClr val="000066"/>
              </a:buClr>
            </a:pPr>
            <a:r>
              <a:rPr lang="en-US" altLang="fr-FR" sz="2000">
                <a:latin typeface="Arial" panose="020B0604020202020204" pitchFamily="34" charset="0"/>
              </a:rPr>
              <a:t>Productive exploitation by the organization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p:cTn id="7" dur="500" fill="hold"/>
                                        <p:tgtEl>
                                          <p:spTgt spid="63491">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6349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3491">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6349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63491">
                                            <p:txEl>
                                              <p:pRg st="1" end="1"/>
                                            </p:txEl>
                                          </p:spTgt>
                                        </p:tgtEl>
                                        <p:attrNameLst>
                                          <p:attrName>style.visibility</p:attrName>
                                        </p:attrNameLst>
                                      </p:cBhvr>
                                      <p:to>
                                        <p:strVal val="visible"/>
                                      </p:to>
                                    </p:set>
                                    <p:anim calcmode="lin" valueType="num">
                                      <p:cBhvr>
                                        <p:cTn id="15" dur="500" fill="hold"/>
                                        <p:tgtEl>
                                          <p:spTgt spid="63491">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63491">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6349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349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63491">
                                            <p:txEl>
                                              <p:pRg st="2" end="2"/>
                                            </p:txEl>
                                          </p:spTgt>
                                        </p:tgtEl>
                                        <p:attrNameLst>
                                          <p:attrName>style.visibility</p:attrName>
                                        </p:attrNameLst>
                                      </p:cBhvr>
                                      <p:to>
                                        <p:strVal val="visible"/>
                                      </p:to>
                                    </p:set>
                                    <p:anim calcmode="lin" valueType="num">
                                      <p:cBhvr>
                                        <p:cTn id="23" dur="500" fill="hold"/>
                                        <p:tgtEl>
                                          <p:spTgt spid="63491">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63491">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63491">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349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63491">
                                            <p:txEl>
                                              <p:pRg st="3" end="3"/>
                                            </p:txEl>
                                          </p:spTgt>
                                        </p:tgtEl>
                                        <p:attrNameLst>
                                          <p:attrName>style.visibility</p:attrName>
                                        </p:attrNameLst>
                                      </p:cBhvr>
                                      <p:to>
                                        <p:strVal val="visible"/>
                                      </p:to>
                                    </p:set>
                                    <p:anim calcmode="lin" valueType="num">
                                      <p:cBhvr>
                                        <p:cTn id="31" dur="500" fill="hold"/>
                                        <p:tgtEl>
                                          <p:spTgt spid="63491">
                                            <p:txEl>
                                              <p:pRg st="3" end="3"/>
                                            </p:txEl>
                                          </p:spTgt>
                                        </p:tgtEl>
                                        <p:attrNameLst>
                                          <p:attrName>ppt_x</p:attrName>
                                        </p:attrNameLst>
                                      </p:cBhvr>
                                      <p:tavLst>
                                        <p:tav tm="0">
                                          <p:val>
                                            <p:strVal val="#ppt_x-#ppt_w/2"/>
                                          </p:val>
                                        </p:tav>
                                        <p:tav tm="100000">
                                          <p:val>
                                            <p:strVal val="#ppt_x"/>
                                          </p:val>
                                        </p:tav>
                                      </p:tavLst>
                                    </p:anim>
                                    <p:anim calcmode="lin" valueType="num">
                                      <p:cBhvr>
                                        <p:cTn id="32" dur="500" fill="hold"/>
                                        <p:tgtEl>
                                          <p:spTgt spid="63491">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634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6349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63491">
                                            <p:txEl>
                                              <p:pRg st="6" end="6"/>
                                            </p:txEl>
                                          </p:spTgt>
                                        </p:tgtEl>
                                        <p:attrNameLst>
                                          <p:attrName>style.visibility</p:attrName>
                                        </p:attrNameLst>
                                      </p:cBhvr>
                                      <p:to>
                                        <p:strVal val="visible"/>
                                      </p:to>
                                    </p:set>
                                    <p:anim calcmode="lin" valueType="num">
                                      <p:cBhvr>
                                        <p:cTn id="39" dur="500" fill="hold"/>
                                        <p:tgtEl>
                                          <p:spTgt spid="63491">
                                            <p:txEl>
                                              <p:pRg st="6" end="6"/>
                                            </p:txEl>
                                          </p:spTgt>
                                        </p:tgtEl>
                                        <p:attrNameLst>
                                          <p:attrName>ppt_x</p:attrName>
                                        </p:attrNameLst>
                                      </p:cBhvr>
                                      <p:tavLst>
                                        <p:tav tm="0">
                                          <p:val>
                                            <p:strVal val="#ppt_x-#ppt_w/2"/>
                                          </p:val>
                                        </p:tav>
                                        <p:tav tm="100000">
                                          <p:val>
                                            <p:strVal val="#ppt_x"/>
                                          </p:val>
                                        </p:tav>
                                      </p:tavLst>
                                    </p:anim>
                                    <p:anim calcmode="lin" valueType="num">
                                      <p:cBhvr>
                                        <p:cTn id="40" dur="500" fill="hold"/>
                                        <p:tgtEl>
                                          <p:spTgt spid="63491">
                                            <p:txEl>
                                              <p:pRg st="6" end="6"/>
                                            </p:txEl>
                                          </p:spTgt>
                                        </p:tgtEl>
                                        <p:attrNameLst>
                                          <p:attrName>ppt_y</p:attrName>
                                        </p:attrNameLst>
                                      </p:cBhvr>
                                      <p:tavLst>
                                        <p:tav tm="0">
                                          <p:val>
                                            <p:strVal val="#ppt_y"/>
                                          </p:val>
                                        </p:tav>
                                        <p:tav tm="100000">
                                          <p:val>
                                            <p:strVal val="#ppt_y"/>
                                          </p:val>
                                        </p:tav>
                                      </p:tavLst>
                                    </p:anim>
                                    <p:anim calcmode="lin" valueType="num">
                                      <p:cBhvr>
                                        <p:cTn id="41" dur="500" fill="hold"/>
                                        <p:tgtEl>
                                          <p:spTgt spid="63491">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63491">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63491">
                                            <p:txEl>
                                              <p:pRg st="8" end="8"/>
                                            </p:txEl>
                                          </p:spTgt>
                                        </p:tgtEl>
                                        <p:attrNameLst>
                                          <p:attrName>style.visibility</p:attrName>
                                        </p:attrNameLst>
                                      </p:cBhvr>
                                      <p:to>
                                        <p:strVal val="visible"/>
                                      </p:to>
                                    </p:set>
                                    <p:anim calcmode="lin" valueType="num">
                                      <p:cBhvr>
                                        <p:cTn id="47" dur="500" fill="hold"/>
                                        <p:tgtEl>
                                          <p:spTgt spid="63491">
                                            <p:txEl>
                                              <p:pRg st="8" end="8"/>
                                            </p:txEl>
                                          </p:spTgt>
                                        </p:tgtEl>
                                        <p:attrNameLst>
                                          <p:attrName>ppt_x</p:attrName>
                                        </p:attrNameLst>
                                      </p:cBhvr>
                                      <p:tavLst>
                                        <p:tav tm="0">
                                          <p:val>
                                            <p:strVal val="#ppt_x-#ppt_w/2"/>
                                          </p:val>
                                        </p:tav>
                                        <p:tav tm="100000">
                                          <p:val>
                                            <p:strVal val="#ppt_x"/>
                                          </p:val>
                                        </p:tav>
                                      </p:tavLst>
                                    </p:anim>
                                    <p:anim calcmode="lin" valueType="num">
                                      <p:cBhvr>
                                        <p:cTn id="48" dur="500" fill="hold"/>
                                        <p:tgtEl>
                                          <p:spTgt spid="63491">
                                            <p:txEl>
                                              <p:pRg st="8" end="8"/>
                                            </p:txEl>
                                          </p:spTgt>
                                        </p:tgtEl>
                                        <p:attrNameLst>
                                          <p:attrName>ppt_y</p:attrName>
                                        </p:attrNameLst>
                                      </p:cBhvr>
                                      <p:tavLst>
                                        <p:tav tm="0">
                                          <p:val>
                                            <p:strVal val="#ppt_y"/>
                                          </p:val>
                                        </p:tav>
                                        <p:tav tm="100000">
                                          <p:val>
                                            <p:strVal val="#ppt_y"/>
                                          </p:val>
                                        </p:tav>
                                      </p:tavLst>
                                    </p:anim>
                                    <p:anim calcmode="lin" valueType="num">
                                      <p:cBhvr>
                                        <p:cTn id="49" dur="500" fill="hold"/>
                                        <p:tgtEl>
                                          <p:spTgt spid="63491">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63491">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63492">
                                            <p:txEl>
                                              <p:pRg st="0" end="0"/>
                                            </p:txEl>
                                          </p:spTgt>
                                        </p:tgtEl>
                                        <p:attrNameLst>
                                          <p:attrName>style.visibility</p:attrName>
                                        </p:attrNameLst>
                                      </p:cBhvr>
                                      <p:to>
                                        <p:strVal val="visible"/>
                                      </p:to>
                                    </p:set>
                                    <p:anim calcmode="lin" valueType="num">
                                      <p:cBhvr>
                                        <p:cTn id="55" dur="500" fill="hold"/>
                                        <p:tgtEl>
                                          <p:spTgt spid="63492">
                                            <p:txEl>
                                              <p:pRg st="0" end="0"/>
                                            </p:txEl>
                                          </p:spTgt>
                                        </p:tgtEl>
                                        <p:attrNameLst>
                                          <p:attrName>ppt_x</p:attrName>
                                        </p:attrNameLst>
                                      </p:cBhvr>
                                      <p:tavLst>
                                        <p:tav tm="0">
                                          <p:val>
                                            <p:strVal val="#ppt_x-#ppt_w/2"/>
                                          </p:val>
                                        </p:tav>
                                        <p:tav tm="100000">
                                          <p:val>
                                            <p:strVal val="#ppt_x"/>
                                          </p:val>
                                        </p:tav>
                                      </p:tavLst>
                                    </p:anim>
                                    <p:anim calcmode="lin" valueType="num">
                                      <p:cBhvr>
                                        <p:cTn id="56" dur="500" fill="hold"/>
                                        <p:tgtEl>
                                          <p:spTgt spid="63492">
                                            <p:txEl>
                                              <p:pRg st="0" end="0"/>
                                            </p:txEl>
                                          </p:spTgt>
                                        </p:tgtEl>
                                        <p:attrNameLst>
                                          <p:attrName>ppt_y</p:attrName>
                                        </p:attrNameLst>
                                      </p:cBhvr>
                                      <p:tavLst>
                                        <p:tav tm="0">
                                          <p:val>
                                            <p:strVal val="#ppt_y"/>
                                          </p:val>
                                        </p:tav>
                                        <p:tav tm="100000">
                                          <p:val>
                                            <p:strVal val="#ppt_y"/>
                                          </p:val>
                                        </p:tav>
                                      </p:tavLst>
                                    </p:anim>
                                    <p:anim calcmode="lin" valueType="num">
                                      <p:cBhvr>
                                        <p:cTn id="57" dur="500" fill="hold"/>
                                        <p:tgtEl>
                                          <p:spTgt spid="63492">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6349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63493">
                                            <p:txEl>
                                              <p:pRg st="0" end="0"/>
                                            </p:txEl>
                                          </p:spTgt>
                                        </p:tgtEl>
                                        <p:attrNameLst>
                                          <p:attrName>style.visibility</p:attrName>
                                        </p:attrNameLst>
                                      </p:cBhvr>
                                      <p:to>
                                        <p:strVal val="visible"/>
                                      </p:to>
                                    </p:set>
                                    <p:anim calcmode="lin" valueType="num">
                                      <p:cBhvr>
                                        <p:cTn id="63" dur="500" fill="hold"/>
                                        <p:tgtEl>
                                          <p:spTgt spid="63493">
                                            <p:txEl>
                                              <p:pRg st="0" end="0"/>
                                            </p:txEl>
                                          </p:spTgt>
                                        </p:tgtEl>
                                        <p:attrNameLst>
                                          <p:attrName>ppt_x</p:attrName>
                                        </p:attrNameLst>
                                      </p:cBhvr>
                                      <p:tavLst>
                                        <p:tav tm="0">
                                          <p:val>
                                            <p:strVal val="#ppt_x-#ppt_w/2"/>
                                          </p:val>
                                        </p:tav>
                                        <p:tav tm="100000">
                                          <p:val>
                                            <p:strVal val="#ppt_x"/>
                                          </p:val>
                                        </p:tav>
                                      </p:tavLst>
                                    </p:anim>
                                    <p:anim calcmode="lin" valueType="num">
                                      <p:cBhvr>
                                        <p:cTn id="64" dur="500" fill="hold"/>
                                        <p:tgtEl>
                                          <p:spTgt spid="63493">
                                            <p:txEl>
                                              <p:pRg st="0" end="0"/>
                                            </p:txEl>
                                          </p:spTgt>
                                        </p:tgtEl>
                                        <p:attrNameLst>
                                          <p:attrName>ppt_y</p:attrName>
                                        </p:attrNameLst>
                                      </p:cBhvr>
                                      <p:tavLst>
                                        <p:tav tm="0">
                                          <p:val>
                                            <p:strVal val="#ppt_y"/>
                                          </p:val>
                                        </p:tav>
                                        <p:tav tm="100000">
                                          <p:val>
                                            <p:strVal val="#ppt_y"/>
                                          </p:val>
                                        </p:tav>
                                      </p:tavLst>
                                    </p:anim>
                                    <p:anim calcmode="lin" valueType="num">
                                      <p:cBhvr>
                                        <p:cTn id="65" dur="500" fill="hold"/>
                                        <p:tgtEl>
                                          <p:spTgt spid="63493">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349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7" presetClass="entr" presetSubtype="8" fill="hold" grpId="0" nodeType="clickEffect">
                                  <p:stCondLst>
                                    <p:cond delay="0"/>
                                  </p:stCondLst>
                                  <p:childTnLst>
                                    <p:set>
                                      <p:cBhvr>
                                        <p:cTn id="70" dur="1" fill="hold">
                                          <p:stCondLst>
                                            <p:cond delay="0"/>
                                          </p:stCondLst>
                                        </p:cTn>
                                        <p:tgtEl>
                                          <p:spTgt spid="63494">
                                            <p:txEl>
                                              <p:pRg st="0" end="0"/>
                                            </p:txEl>
                                          </p:spTgt>
                                        </p:tgtEl>
                                        <p:attrNameLst>
                                          <p:attrName>style.visibility</p:attrName>
                                        </p:attrNameLst>
                                      </p:cBhvr>
                                      <p:to>
                                        <p:strVal val="visible"/>
                                      </p:to>
                                    </p:set>
                                    <p:anim calcmode="lin" valueType="num">
                                      <p:cBhvr>
                                        <p:cTn id="71" dur="500" fill="hold"/>
                                        <p:tgtEl>
                                          <p:spTgt spid="63494">
                                            <p:txEl>
                                              <p:pRg st="0" end="0"/>
                                            </p:txEl>
                                          </p:spTgt>
                                        </p:tgtEl>
                                        <p:attrNameLst>
                                          <p:attrName>ppt_x</p:attrName>
                                        </p:attrNameLst>
                                      </p:cBhvr>
                                      <p:tavLst>
                                        <p:tav tm="0">
                                          <p:val>
                                            <p:strVal val="#ppt_x-#ppt_w/2"/>
                                          </p:val>
                                        </p:tav>
                                        <p:tav tm="100000">
                                          <p:val>
                                            <p:strVal val="#ppt_x"/>
                                          </p:val>
                                        </p:tav>
                                      </p:tavLst>
                                    </p:anim>
                                    <p:anim calcmode="lin" valueType="num">
                                      <p:cBhvr>
                                        <p:cTn id="72" dur="500" fill="hold"/>
                                        <p:tgtEl>
                                          <p:spTgt spid="63494">
                                            <p:txEl>
                                              <p:pRg st="0" end="0"/>
                                            </p:txEl>
                                          </p:spTgt>
                                        </p:tgtEl>
                                        <p:attrNameLst>
                                          <p:attrName>ppt_y</p:attrName>
                                        </p:attrNameLst>
                                      </p:cBhvr>
                                      <p:tavLst>
                                        <p:tav tm="0">
                                          <p:val>
                                            <p:strVal val="#ppt_y"/>
                                          </p:val>
                                        </p:tav>
                                        <p:tav tm="100000">
                                          <p:val>
                                            <p:strVal val="#ppt_y"/>
                                          </p:val>
                                        </p:tav>
                                      </p:tavLst>
                                    </p:anim>
                                    <p:anim calcmode="lin" valueType="num">
                                      <p:cBhvr>
                                        <p:cTn id="73" dur="500" fill="hold"/>
                                        <p:tgtEl>
                                          <p:spTgt spid="63494">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6349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7" presetClass="entr" presetSubtype="8" fill="hold" grpId="0" nodeType="clickEffect">
                                  <p:stCondLst>
                                    <p:cond delay="0"/>
                                  </p:stCondLst>
                                  <p:childTnLst>
                                    <p:set>
                                      <p:cBhvr>
                                        <p:cTn id="78" dur="1" fill="hold">
                                          <p:stCondLst>
                                            <p:cond delay="0"/>
                                          </p:stCondLst>
                                        </p:cTn>
                                        <p:tgtEl>
                                          <p:spTgt spid="63495"/>
                                        </p:tgtEl>
                                        <p:attrNameLst>
                                          <p:attrName>style.visibility</p:attrName>
                                        </p:attrNameLst>
                                      </p:cBhvr>
                                      <p:to>
                                        <p:strVal val="visible"/>
                                      </p:to>
                                    </p:set>
                                    <p:anim calcmode="lin" valueType="num">
                                      <p:cBhvr>
                                        <p:cTn id="79" dur="500" fill="hold"/>
                                        <p:tgtEl>
                                          <p:spTgt spid="63495"/>
                                        </p:tgtEl>
                                        <p:attrNameLst>
                                          <p:attrName>ppt_x</p:attrName>
                                        </p:attrNameLst>
                                      </p:cBhvr>
                                      <p:tavLst>
                                        <p:tav tm="0">
                                          <p:val>
                                            <p:strVal val="#ppt_x-#ppt_w/2"/>
                                          </p:val>
                                        </p:tav>
                                        <p:tav tm="100000">
                                          <p:val>
                                            <p:strVal val="#ppt_x"/>
                                          </p:val>
                                        </p:tav>
                                      </p:tavLst>
                                    </p:anim>
                                    <p:anim calcmode="lin" valueType="num">
                                      <p:cBhvr>
                                        <p:cTn id="80" dur="500" fill="hold"/>
                                        <p:tgtEl>
                                          <p:spTgt spid="63495"/>
                                        </p:tgtEl>
                                        <p:attrNameLst>
                                          <p:attrName>ppt_y</p:attrName>
                                        </p:attrNameLst>
                                      </p:cBhvr>
                                      <p:tavLst>
                                        <p:tav tm="0">
                                          <p:val>
                                            <p:strVal val="#ppt_y"/>
                                          </p:val>
                                        </p:tav>
                                        <p:tav tm="100000">
                                          <p:val>
                                            <p:strVal val="#ppt_y"/>
                                          </p:val>
                                        </p:tav>
                                      </p:tavLst>
                                    </p:anim>
                                    <p:anim calcmode="lin" valueType="num">
                                      <p:cBhvr>
                                        <p:cTn id="81" dur="500" fill="hold"/>
                                        <p:tgtEl>
                                          <p:spTgt spid="63495"/>
                                        </p:tgtEl>
                                        <p:attrNameLst>
                                          <p:attrName>ppt_w</p:attrName>
                                        </p:attrNameLst>
                                      </p:cBhvr>
                                      <p:tavLst>
                                        <p:tav tm="0">
                                          <p:val>
                                            <p:fltVal val="0"/>
                                          </p:val>
                                        </p:tav>
                                        <p:tav tm="100000">
                                          <p:val>
                                            <p:strVal val="#ppt_w"/>
                                          </p:val>
                                        </p:tav>
                                      </p:tavLst>
                                    </p:anim>
                                    <p:anim calcmode="lin" valueType="num">
                                      <p:cBhvr>
                                        <p:cTn id="82" dur="500" fill="hold"/>
                                        <p:tgtEl>
                                          <p:spTgt spid="63495"/>
                                        </p:tgtEl>
                                        <p:attrNameLst>
                                          <p:attrName>ppt_h</p:attrName>
                                        </p:attrNameLst>
                                      </p:cBhvr>
                                      <p:tavLst>
                                        <p:tav tm="0">
                                          <p:val>
                                            <p:strVal val="#ppt_h"/>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63496">
                                            <p:txEl>
                                              <p:pRg st="0" end="0"/>
                                            </p:txEl>
                                          </p:spTgt>
                                        </p:tgtEl>
                                        <p:attrNameLst>
                                          <p:attrName>style.visibility</p:attrName>
                                        </p:attrNameLst>
                                      </p:cBhvr>
                                      <p:to>
                                        <p:strVal val="visible"/>
                                      </p:to>
                                    </p:set>
                                    <p:anim calcmode="lin" valueType="num">
                                      <p:cBhvr>
                                        <p:cTn id="87" dur="500" fill="hold"/>
                                        <p:tgtEl>
                                          <p:spTgt spid="63496">
                                            <p:txEl>
                                              <p:pRg st="0" end="0"/>
                                            </p:txEl>
                                          </p:spTgt>
                                        </p:tgtEl>
                                        <p:attrNameLst>
                                          <p:attrName>ppt_x</p:attrName>
                                        </p:attrNameLst>
                                      </p:cBhvr>
                                      <p:tavLst>
                                        <p:tav tm="0">
                                          <p:val>
                                            <p:strVal val="#ppt_x-#ppt_w/2"/>
                                          </p:val>
                                        </p:tav>
                                        <p:tav tm="100000">
                                          <p:val>
                                            <p:strVal val="#ppt_x"/>
                                          </p:val>
                                        </p:tav>
                                      </p:tavLst>
                                    </p:anim>
                                    <p:anim calcmode="lin" valueType="num">
                                      <p:cBhvr>
                                        <p:cTn id="88" dur="500" fill="hold"/>
                                        <p:tgtEl>
                                          <p:spTgt spid="63496">
                                            <p:txEl>
                                              <p:pRg st="0" end="0"/>
                                            </p:txEl>
                                          </p:spTgt>
                                        </p:tgtEl>
                                        <p:attrNameLst>
                                          <p:attrName>ppt_y</p:attrName>
                                        </p:attrNameLst>
                                      </p:cBhvr>
                                      <p:tavLst>
                                        <p:tav tm="0">
                                          <p:val>
                                            <p:strVal val="#ppt_y"/>
                                          </p:val>
                                        </p:tav>
                                        <p:tav tm="100000">
                                          <p:val>
                                            <p:strVal val="#ppt_y"/>
                                          </p:val>
                                        </p:tav>
                                      </p:tavLst>
                                    </p:anim>
                                    <p:anim calcmode="lin" valueType="num">
                                      <p:cBhvr>
                                        <p:cTn id="89" dur="500" fill="hold"/>
                                        <p:tgtEl>
                                          <p:spTgt spid="63496">
                                            <p:txEl>
                                              <p:pRg st="0" end="0"/>
                                            </p:txEl>
                                          </p:spTgt>
                                        </p:tgtEl>
                                        <p:attrNameLst>
                                          <p:attrName>ppt_w</p:attrName>
                                        </p:attrNameLst>
                                      </p:cBhvr>
                                      <p:tavLst>
                                        <p:tav tm="0">
                                          <p:val>
                                            <p:fltVal val="0"/>
                                          </p:val>
                                        </p:tav>
                                        <p:tav tm="100000">
                                          <p:val>
                                            <p:strVal val="#ppt_w"/>
                                          </p:val>
                                        </p:tav>
                                      </p:tavLst>
                                    </p:anim>
                                    <p:anim calcmode="lin" valueType="num">
                                      <p:cBhvr>
                                        <p:cTn id="90" dur="500" fill="hold"/>
                                        <p:tgtEl>
                                          <p:spTgt spid="6349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7" presetClass="entr" presetSubtype="8" fill="hold" grpId="0" nodeType="clickEffect">
                                  <p:stCondLst>
                                    <p:cond delay="0"/>
                                  </p:stCondLst>
                                  <p:childTnLst>
                                    <p:set>
                                      <p:cBhvr>
                                        <p:cTn id="94" dur="1" fill="hold">
                                          <p:stCondLst>
                                            <p:cond delay="0"/>
                                          </p:stCondLst>
                                        </p:cTn>
                                        <p:tgtEl>
                                          <p:spTgt spid="63496">
                                            <p:txEl>
                                              <p:pRg st="2" end="2"/>
                                            </p:txEl>
                                          </p:spTgt>
                                        </p:tgtEl>
                                        <p:attrNameLst>
                                          <p:attrName>style.visibility</p:attrName>
                                        </p:attrNameLst>
                                      </p:cBhvr>
                                      <p:to>
                                        <p:strVal val="visible"/>
                                      </p:to>
                                    </p:set>
                                    <p:anim calcmode="lin" valueType="num">
                                      <p:cBhvr>
                                        <p:cTn id="95" dur="500" fill="hold"/>
                                        <p:tgtEl>
                                          <p:spTgt spid="63496">
                                            <p:txEl>
                                              <p:pRg st="2" end="2"/>
                                            </p:txEl>
                                          </p:spTgt>
                                        </p:tgtEl>
                                        <p:attrNameLst>
                                          <p:attrName>ppt_x</p:attrName>
                                        </p:attrNameLst>
                                      </p:cBhvr>
                                      <p:tavLst>
                                        <p:tav tm="0">
                                          <p:val>
                                            <p:strVal val="#ppt_x-#ppt_w/2"/>
                                          </p:val>
                                        </p:tav>
                                        <p:tav tm="100000">
                                          <p:val>
                                            <p:strVal val="#ppt_x"/>
                                          </p:val>
                                        </p:tav>
                                      </p:tavLst>
                                    </p:anim>
                                    <p:anim calcmode="lin" valueType="num">
                                      <p:cBhvr>
                                        <p:cTn id="96" dur="500" fill="hold"/>
                                        <p:tgtEl>
                                          <p:spTgt spid="63496">
                                            <p:txEl>
                                              <p:pRg st="2" end="2"/>
                                            </p:txEl>
                                          </p:spTgt>
                                        </p:tgtEl>
                                        <p:attrNameLst>
                                          <p:attrName>ppt_y</p:attrName>
                                        </p:attrNameLst>
                                      </p:cBhvr>
                                      <p:tavLst>
                                        <p:tav tm="0">
                                          <p:val>
                                            <p:strVal val="#ppt_y"/>
                                          </p:val>
                                        </p:tav>
                                        <p:tav tm="100000">
                                          <p:val>
                                            <p:strVal val="#ppt_y"/>
                                          </p:val>
                                        </p:tav>
                                      </p:tavLst>
                                    </p:anim>
                                    <p:anim calcmode="lin" valueType="num">
                                      <p:cBhvr>
                                        <p:cTn id="97" dur="500" fill="hold"/>
                                        <p:tgtEl>
                                          <p:spTgt spid="63496">
                                            <p:txEl>
                                              <p:pRg st="2" end="2"/>
                                            </p:txEl>
                                          </p:spTgt>
                                        </p:tgtEl>
                                        <p:attrNameLst>
                                          <p:attrName>ppt_w</p:attrName>
                                        </p:attrNameLst>
                                      </p:cBhvr>
                                      <p:tavLst>
                                        <p:tav tm="0">
                                          <p:val>
                                            <p:fltVal val="0"/>
                                          </p:val>
                                        </p:tav>
                                        <p:tav tm="100000">
                                          <p:val>
                                            <p:strVal val="#ppt_w"/>
                                          </p:val>
                                        </p:tav>
                                      </p:tavLst>
                                    </p:anim>
                                    <p:anim calcmode="lin" valueType="num">
                                      <p:cBhvr>
                                        <p:cTn id="98" dur="500" fill="hold"/>
                                        <p:tgtEl>
                                          <p:spTgt spid="6349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bldLvl="2" autoUpdateAnimBg="0"/>
      <p:bldP spid="63492" grpId="0" build="p" bldLvl="2" autoUpdateAnimBg="0"/>
      <p:bldP spid="63493" grpId="0" build="p" bldLvl="2" autoUpdateAnimBg="0"/>
      <p:bldP spid="63494" grpId="0" build="p" bldLvl="2" autoUpdateAnimBg="0"/>
      <p:bldP spid="63495" grpId="0" autoUpdateAnimBg="0"/>
      <p:bldP spid="63496" grpId="0" build="p" bldLvl="2"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2208213" y="549276"/>
            <a:ext cx="7848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nSpc>
                <a:spcPct val="80000"/>
              </a:lnSpc>
              <a:buFontTx/>
              <a:buNone/>
            </a:pPr>
            <a:r>
              <a:rPr lang="en-US" altLang="fr-FR">
                <a:solidFill>
                  <a:schemeClr val="bg1"/>
                </a:solidFill>
              </a:rPr>
              <a:t>Criteria for Sustainable Competitive Advantage and Strategic Implications</a:t>
            </a:r>
          </a:p>
        </p:txBody>
      </p:sp>
      <p:sp>
        <p:nvSpPr>
          <p:cNvPr id="64515" name="Text Box 3"/>
          <p:cNvSpPr txBox="1">
            <a:spLocks noChangeArrowheads="1"/>
          </p:cNvSpPr>
          <p:nvPr/>
        </p:nvSpPr>
        <p:spPr bwMode="auto">
          <a:xfrm>
            <a:off x="1885950" y="2744788"/>
            <a:ext cx="8396288" cy="641350"/>
          </a:xfrm>
          <a:prstGeom prst="rect">
            <a:avLst/>
          </a:prstGeom>
          <a:solidFill>
            <a:schemeClr val="tx2">
              <a:alpha val="50195"/>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309688" algn="l"/>
                <a:tab pos="2112963" algn="l"/>
                <a:tab pos="3482975" algn="l"/>
                <a:tab pos="5089525" algn="l"/>
              </a:tabLst>
              <a:defRPr sz="2800">
                <a:solidFill>
                  <a:schemeClr val="tx1"/>
                </a:solidFill>
                <a:latin typeface="Corbel" panose="020B0503020204020204" pitchFamily="34" charset="0"/>
              </a:defRPr>
            </a:lvl1pPr>
            <a:lvl2pPr marL="742950" indent="-285750">
              <a:spcBef>
                <a:spcPct val="20000"/>
              </a:spcBef>
              <a:buChar char="–"/>
              <a:tabLst>
                <a:tab pos="1309688" algn="l"/>
                <a:tab pos="2112963" algn="l"/>
                <a:tab pos="3482975" algn="l"/>
                <a:tab pos="5089525" algn="l"/>
              </a:tabLst>
              <a:defRPr sz="2400">
                <a:solidFill>
                  <a:schemeClr val="tx1"/>
                </a:solidFill>
                <a:latin typeface="Corbel" panose="020B0503020204020204" pitchFamily="34" charset="0"/>
              </a:defRPr>
            </a:lvl2pPr>
            <a:lvl3pPr marL="1143000" indent="-228600">
              <a:spcBef>
                <a:spcPct val="20000"/>
              </a:spcBef>
              <a:buChar char="•"/>
              <a:tabLst>
                <a:tab pos="1309688" algn="l"/>
                <a:tab pos="2112963" algn="l"/>
                <a:tab pos="3482975" algn="l"/>
                <a:tab pos="5089525" algn="l"/>
              </a:tabLst>
              <a:defRPr sz="2400">
                <a:solidFill>
                  <a:schemeClr val="tx1"/>
                </a:solidFill>
                <a:latin typeface="Corbel" panose="020B0503020204020204" pitchFamily="34" charset="0"/>
              </a:defRPr>
            </a:lvl3pPr>
            <a:lvl4pPr marL="1600200" indent="-228600">
              <a:spcBef>
                <a:spcPct val="20000"/>
              </a:spcBef>
              <a:buChar char="–"/>
              <a:tabLst>
                <a:tab pos="1309688" algn="l"/>
                <a:tab pos="2112963" algn="l"/>
                <a:tab pos="3482975" algn="l"/>
                <a:tab pos="5089525" algn="l"/>
              </a:tabLst>
              <a:defRPr sz="2000">
                <a:solidFill>
                  <a:schemeClr val="tx1"/>
                </a:solidFill>
                <a:latin typeface="Corbel" panose="020B0503020204020204" pitchFamily="34" charset="0"/>
              </a:defRPr>
            </a:lvl4pPr>
            <a:lvl5pPr marL="2057400" indent="-228600">
              <a:spcBef>
                <a:spcPct val="20000"/>
              </a:spcBef>
              <a:buChar char="»"/>
              <a:tabLst>
                <a:tab pos="1309688" algn="l"/>
                <a:tab pos="2112963" algn="l"/>
                <a:tab pos="3482975" algn="l"/>
                <a:tab pos="5089525" algn="l"/>
              </a:tabLst>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9pPr>
          </a:lstStyle>
          <a:p>
            <a:pPr eaLnBrk="1" hangingPunct="1">
              <a:lnSpc>
                <a:spcPct val="90000"/>
              </a:lnSpc>
              <a:spcBef>
                <a:spcPct val="0"/>
              </a:spcBef>
              <a:buFontTx/>
              <a:buNone/>
            </a:pPr>
            <a:r>
              <a:rPr lang="en-US" altLang="fr-FR" sz="2000" b="1">
                <a:latin typeface="Arial" panose="020B0604020202020204" pitchFamily="34" charset="0"/>
              </a:rPr>
              <a:t>Valuable	Rare	Difficult 	Without	Implications</a:t>
            </a:r>
          </a:p>
          <a:p>
            <a:pPr eaLnBrk="1" hangingPunct="1">
              <a:lnSpc>
                <a:spcPct val="90000"/>
              </a:lnSpc>
              <a:spcBef>
                <a:spcPct val="0"/>
              </a:spcBef>
              <a:buFontTx/>
              <a:buNone/>
            </a:pPr>
            <a:r>
              <a:rPr lang="en-US" altLang="fr-FR" sz="2000" b="1">
                <a:latin typeface="Arial" panose="020B0604020202020204" pitchFamily="34" charset="0"/>
              </a:rPr>
              <a:t> 		to Imitate	Substance	for Competitiveness</a:t>
            </a:r>
          </a:p>
        </p:txBody>
      </p:sp>
      <p:sp>
        <p:nvSpPr>
          <p:cNvPr id="64516" name="Text Box 4"/>
          <p:cNvSpPr txBox="1">
            <a:spLocks noChangeArrowheads="1"/>
          </p:cNvSpPr>
          <p:nvPr/>
        </p:nvSpPr>
        <p:spPr bwMode="auto">
          <a:xfrm>
            <a:off x="1885951" y="3511551"/>
            <a:ext cx="8391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309688" algn="l"/>
                <a:tab pos="2112963" algn="l"/>
                <a:tab pos="3482975" algn="l"/>
                <a:tab pos="5089525" algn="l"/>
              </a:tabLst>
              <a:defRPr sz="2800">
                <a:solidFill>
                  <a:schemeClr val="tx1"/>
                </a:solidFill>
                <a:latin typeface="Corbel" panose="020B0503020204020204" pitchFamily="34" charset="0"/>
              </a:defRPr>
            </a:lvl1pPr>
            <a:lvl2pPr marL="742950" indent="-285750">
              <a:spcBef>
                <a:spcPct val="20000"/>
              </a:spcBef>
              <a:buChar char="–"/>
              <a:tabLst>
                <a:tab pos="1309688" algn="l"/>
                <a:tab pos="2112963" algn="l"/>
                <a:tab pos="3482975" algn="l"/>
                <a:tab pos="5089525" algn="l"/>
              </a:tabLst>
              <a:defRPr sz="2400">
                <a:solidFill>
                  <a:schemeClr val="tx1"/>
                </a:solidFill>
                <a:latin typeface="Corbel" panose="020B0503020204020204" pitchFamily="34" charset="0"/>
              </a:defRPr>
            </a:lvl2pPr>
            <a:lvl3pPr marL="1143000" indent="-228600">
              <a:spcBef>
                <a:spcPct val="20000"/>
              </a:spcBef>
              <a:buChar char="•"/>
              <a:tabLst>
                <a:tab pos="1309688" algn="l"/>
                <a:tab pos="2112963" algn="l"/>
                <a:tab pos="3482975" algn="l"/>
                <a:tab pos="5089525" algn="l"/>
              </a:tabLst>
              <a:defRPr sz="2400">
                <a:solidFill>
                  <a:schemeClr val="tx1"/>
                </a:solidFill>
                <a:latin typeface="Corbel" panose="020B0503020204020204" pitchFamily="34" charset="0"/>
              </a:defRPr>
            </a:lvl3pPr>
            <a:lvl4pPr marL="1600200" indent="-228600">
              <a:spcBef>
                <a:spcPct val="20000"/>
              </a:spcBef>
              <a:buChar char="–"/>
              <a:tabLst>
                <a:tab pos="1309688" algn="l"/>
                <a:tab pos="2112963" algn="l"/>
                <a:tab pos="3482975" algn="l"/>
                <a:tab pos="5089525" algn="l"/>
              </a:tabLst>
              <a:defRPr sz="2000">
                <a:solidFill>
                  <a:schemeClr val="tx1"/>
                </a:solidFill>
                <a:latin typeface="Corbel" panose="020B0503020204020204" pitchFamily="34" charset="0"/>
              </a:defRPr>
            </a:lvl4pPr>
            <a:lvl5pPr marL="2057400" indent="-228600">
              <a:spcBef>
                <a:spcPct val="20000"/>
              </a:spcBef>
              <a:buChar char="»"/>
              <a:tabLst>
                <a:tab pos="1309688" algn="l"/>
                <a:tab pos="2112963" algn="l"/>
                <a:tab pos="3482975" algn="l"/>
                <a:tab pos="5089525" algn="l"/>
              </a:tabLst>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9pPr>
          </a:lstStyle>
          <a:p>
            <a:pPr eaLnBrk="1" hangingPunct="1">
              <a:lnSpc>
                <a:spcPct val="90000"/>
              </a:lnSpc>
              <a:spcBef>
                <a:spcPct val="0"/>
              </a:spcBef>
              <a:buFontTx/>
              <a:buNone/>
            </a:pPr>
            <a:r>
              <a:rPr lang="en-US" altLang="fr-FR" sz="2000">
                <a:latin typeface="Arial" panose="020B0604020202020204" pitchFamily="34" charset="0"/>
              </a:rPr>
              <a:t>No	No	No	No	Competitive disadvantage</a:t>
            </a:r>
          </a:p>
        </p:txBody>
      </p:sp>
      <p:sp>
        <p:nvSpPr>
          <p:cNvPr id="64517" name="Text Box 5"/>
          <p:cNvSpPr txBox="1">
            <a:spLocks noChangeArrowheads="1"/>
          </p:cNvSpPr>
          <p:nvPr/>
        </p:nvSpPr>
        <p:spPr bwMode="auto">
          <a:xfrm>
            <a:off x="1885951" y="3914776"/>
            <a:ext cx="8391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309688" algn="l"/>
                <a:tab pos="2112963" algn="l"/>
                <a:tab pos="3482975" algn="l"/>
                <a:tab pos="5089525" algn="l"/>
              </a:tabLst>
              <a:defRPr sz="2800">
                <a:solidFill>
                  <a:schemeClr val="tx1"/>
                </a:solidFill>
                <a:latin typeface="Corbel" panose="020B0503020204020204" pitchFamily="34" charset="0"/>
              </a:defRPr>
            </a:lvl1pPr>
            <a:lvl2pPr marL="742950" indent="-285750">
              <a:spcBef>
                <a:spcPct val="20000"/>
              </a:spcBef>
              <a:buChar char="–"/>
              <a:tabLst>
                <a:tab pos="1309688" algn="l"/>
                <a:tab pos="2112963" algn="l"/>
                <a:tab pos="3482975" algn="l"/>
                <a:tab pos="5089525" algn="l"/>
              </a:tabLst>
              <a:defRPr sz="2400">
                <a:solidFill>
                  <a:schemeClr val="tx1"/>
                </a:solidFill>
                <a:latin typeface="Corbel" panose="020B0503020204020204" pitchFamily="34" charset="0"/>
              </a:defRPr>
            </a:lvl2pPr>
            <a:lvl3pPr marL="1143000" indent="-228600">
              <a:spcBef>
                <a:spcPct val="20000"/>
              </a:spcBef>
              <a:buChar char="•"/>
              <a:tabLst>
                <a:tab pos="1309688" algn="l"/>
                <a:tab pos="2112963" algn="l"/>
                <a:tab pos="3482975" algn="l"/>
                <a:tab pos="5089525" algn="l"/>
              </a:tabLst>
              <a:defRPr sz="2400">
                <a:solidFill>
                  <a:schemeClr val="tx1"/>
                </a:solidFill>
                <a:latin typeface="Corbel" panose="020B0503020204020204" pitchFamily="34" charset="0"/>
              </a:defRPr>
            </a:lvl3pPr>
            <a:lvl4pPr marL="1600200" indent="-228600">
              <a:spcBef>
                <a:spcPct val="20000"/>
              </a:spcBef>
              <a:buChar char="–"/>
              <a:tabLst>
                <a:tab pos="1309688" algn="l"/>
                <a:tab pos="2112963" algn="l"/>
                <a:tab pos="3482975" algn="l"/>
                <a:tab pos="5089525" algn="l"/>
              </a:tabLst>
              <a:defRPr sz="2000">
                <a:solidFill>
                  <a:schemeClr val="tx1"/>
                </a:solidFill>
                <a:latin typeface="Corbel" panose="020B0503020204020204" pitchFamily="34" charset="0"/>
              </a:defRPr>
            </a:lvl4pPr>
            <a:lvl5pPr marL="2057400" indent="-228600">
              <a:spcBef>
                <a:spcPct val="20000"/>
              </a:spcBef>
              <a:buChar char="»"/>
              <a:tabLst>
                <a:tab pos="1309688" algn="l"/>
                <a:tab pos="2112963" algn="l"/>
                <a:tab pos="3482975" algn="l"/>
                <a:tab pos="5089525" algn="l"/>
              </a:tabLst>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9pPr>
          </a:lstStyle>
          <a:p>
            <a:pPr eaLnBrk="1" hangingPunct="1">
              <a:lnSpc>
                <a:spcPct val="90000"/>
              </a:lnSpc>
              <a:spcBef>
                <a:spcPct val="0"/>
              </a:spcBef>
              <a:buFontTx/>
              <a:buNone/>
            </a:pPr>
            <a:r>
              <a:rPr lang="en-US" altLang="fr-FR" sz="2000">
                <a:latin typeface="Arial" panose="020B0604020202020204" pitchFamily="34" charset="0"/>
              </a:rPr>
              <a:t>Yes	No	No	No	Competitive parity</a:t>
            </a:r>
          </a:p>
        </p:txBody>
      </p:sp>
      <p:sp>
        <p:nvSpPr>
          <p:cNvPr id="64518" name="Text Box 6"/>
          <p:cNvSpPr txBox="1">
            <a:spLocks noChangeArrowheads="1"/>
          </p:cNvSpPr>
          <p:nvPr/>
        </p:nvSpPr>
        <p:spPr bwMode="auto">
          <a:xfrm>
            <a:off x="1885951" y="4318000"/>
            <a:ext cx="8391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309688" algn="l"/>
                <a:tab pos="2112963" algn="l"/>
                <a:tab pos="3482975" algn="l"/>
                <a:tab pos="5089525" algn="l"/>
              </a:tabLst>
              <a:defRPr sz="2800">
                <a:solidFill>
                  <a:schemeClr val="tx1"/>
                </a:solidFill>
                <a:latin typeface="Corbel" panose="020B0503020204020204" pitchFamily="34" charset="0"/>
              </a:defRPr>
            </a:lvl1pPr>
            <a:lvl2pPr marL="742950" indent="-285750">
              <a:spcBef>
                <a:spcPct val="20000"/>
              </a:spcBef>
              <a:buChar char="–"/>
              <a:tabLst>
                <a:tab pos="1309688" algn="l"/>
                <a:tab pos="2112963" algn="l"/>
                <a:tab pos="3482975" algn="l"/>
                <a:tab pos="5089525" algn="l"/>
              </a:tabLst>
              <a:defRPr sz="2400">
                <a:solidFill>
                  <a:schemeClr val="tx1"/>
                </a:solidFill>
                <a:latin typeface="Corbel" panose="020B0503020204020204" pitchFamily="34" charset="0"/>
              </a:defRPr>
            </a:lvl2pPr>
            <a:lvl3pPr marL="1143000" indent="-228600">
              <a:spcBef>
                <a:spcPct val="20000"/>
              </a:spcBef>
              <a:buChar char="•"/>
              <a:tabLst>
                <a:tab pos="1309688" algn="l"/>
                <a:tab pos="2112963" algn="l"/>
                <a:tab pos="3482975" algn="l"/>
                <a:tab pos="5089525" algn="l"/>
              </a:tabLst>
              <a:defRPr sz="2400">
                <a:solidFill>
                  <a:schemeClr val="tx1"/>
                </a:solidFill>
                <a:latin typeface="Corbel" panose="020B0503020204020204" pitchFamily="34" charset="0"/>
              </a:defRPr>
            </a:lvl3pPr>
            <a:lvl4pPr marL="1600200" indent="-228600">
              <a:spcBef>
                <a:spcPct val="20000"/>
              </a:spcBef>
              <a:buChar char="–"/>
              <a:tabLst>
                <a:tab pos="1309688" algn="l"/>
                <a:tab pos="2112963" algn="l"/>
                <a:tab pos="3482975" algn="l"/>
                <a:tab pos="5089525" algn="l"/>
              </a:tabLst>
              <a:defRPr sz="2000">
                <a:solidFill>
                  <a:schemeClr val="tx1"/>
                </a:solidFill>
                <a:latin typeface="Corbel" panose="020B0503020204020204" pitchFamily="34" charset="0"/>
              </a:defRPr>
            </a:lvl4pPr>
            <a:lvl5pPr marL="2057400" indent="-228600">
              <a:spcBef>
                <a:spcPct val="20000"/>
              </a:spcBef>
              <a:buChar char="»"/>
              <a:tabLst>
                <a:tab pos="1309688" algn="l"/>
                <a:tab pos="2112963" algn="l"/>
                <a:tab pos="3482975" algn="l"/>
                <a:tab pos="5089525" algn="l"/>
              </a:tabLst>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9pPr>
          </a:lstStyle>
          <a:p>
            <a:pPr eaLnBrk="1" hangingPunct="1">
              <a:lnSpc>
                <a:spcPct val="90000"/>
              </a:lnSpc>
              <a:spcBef>
                <a:spcPct val="0"/>
              </a:spcBef>
              <a:buFontTx/>
              <a:buNone/>
            </a:pPr>
            <a:r>
              <a:rPr lang="en-US" altLang="fr-FR" sz="2000">
                <a:latin typeface="Arial" panose="020B0604020202020204" pitchFamily="34" charset="0"/>
              </a:rPr>
              <a:t>Yes	Yes	No	No	Temporary competitive </a:t>
            </a:r>
          </a:p>
          <a:p>
            <a:pPr eaLnBrk="1" hangingPunct="1">
              <a:lnSpc>
                <a:spcPct val="90000"/>
              </a:lnSpc>
              <a:spcBef>
                <a:spcPct val="0"/>
              </a:spcBef>
              <a:buFontTx/>
              <a:buNone/>
            </a:pPr>
            <a:r>
              <a:rPr lang="en-US" altLang="fr-FR" sz="2000">
                <a:latin typeface="Arial" panose="020B0604020202020204" pitchFamily="34" charset="0"/>
              </a:rPr>
              <a:t>				advantage</a:t>
            </a:r>
          </a:p>
        </p:txBody>
      </p:sp>
      <p:sp>
        <p:nvSpPr>
          <p:cNvPr id="64519" name="Text Box 7"/>
          <p:cNvSpPr txBox="1">
            <a:spLocks noChangeArrowheads="1"/>
          </p:cNvSpPr>
          <p:nvPr/>
        </p:nvSpPr>
        <p:spPr bwMode="auto">
          <a:xfrm>
            <a:off x="1885951" y="4997450"/>
            <a:ext cx="8391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309688" algn="l"/>
                <a:tab pos="2112963" algn="l"/>
                <a:tab pos="3482975" algn="l"/>
                <a:tab pos="5089525" algn="l"/>
              </a:tabLst>
              <a:defRPr sz="2800">
                <a:solidFill>
                  <a:schemeClr val="tx1"/>
                </a:solidFill>
                <a:latin typeface="Corbel" panose="020B0503020204020204" pitchFamily="34" charset="0"/>
              </a:defRPr>
            </a:lvl1pPr>
            <a:lvl2pPr marL="742950" indent="-285750">
              <a:spcBef>
                <a:spcPct val="20000"/>
              </a:spcBef>
              <a:buChar char="–"/>
              <a:tabLst>
                <a:tab pos="1309688" algn="l"/>
                <a:tab pos="2112963" algn="l"/>
                <a:tab pos="3482975" algn="l"/>
                <a:tab pos="5089525" algn="l"/>
              </a:tabLst>
              <a:defRPr sz="2400">
                <a:solidFill>
                  <a:schemeClr val="tx1"/>
                </a:solidFill>
                <a:latin typeface="Corbel" panose="020B0503020204020204" pitchFamily="34" charset="0"/>
              </a:defRPr>
            </a:lvl2pPr>
            <a:lvl3pPr marL="1143000" indent="-228600">
              <a:spcBef>
                <a:spcPct val="20000"/>
              </a:spcBef>
              <a:buChar char="•"/>
              <a:tabLst>
                <a:tab pos="1309688" algn="l"/>
                <a:tab pos="2112963" algn="l"/>
                <a:tab pos="3482975" algn="l"/>
                <a:tab pos="5089525" algn="l"/>
              </a:tabLst>
              <a:defRPr sz="2400">
                <a:solidFill>
                  <a:schemeClr val="tx1"/>
                </a:solidFill>
                <a:latin typeface="Corbel" panose="020B0503020204020204" pitchFamily="34" charset="0"/>
              </a:defRPr>
            </a:lvl3pPr>
            <a:lvl4pPr marL="1600200" indent="-228600">
              <a:spcBef>
                <a:spcPct val="20000"/>
              </a:spcBef>
              <a:buChar char="–"/>
              <a:tabLst>
                <a:tab pos="1309688" algn="l"/>
                <a:tab pos="2112963" algn="l"/>
                <a:tab pos="3482975" algn="l"/>
                <a:tab pos="5089525" algn="l"/>
              </a:tabLst>
              <a:defRPr sz="2000">
                <a:solidFill>
                  <a:schemeClr val="tx1"/>
                </a:solidFill>
                <a:latin typeface="Corbel" panose="020B0503020204020204" pitchFamily="34" charset="0"/>
              </a:defRPr>
            </a:lvl4pPr>
            <a:lvl5pPr marL="2057400" indent="-228600">
              <a:spcBef>
                <a:spcPct val="20000"/>
              </a:spcBef>
              <a:buChar char="»"/>
              <a:tabLst>
                <a:tab pos="1309688" algn="l"/>
                <a:tab pos="2112963" algn="l"/>
                <a:tab pos="3482975" algn="l"/>
                <a:tab pos="5089525" algn="l"/>
              </a:tabLst>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9pPr>
          </a:lstStyle>
          <a:p>
            <a:pPr eaLnBrk="1" hangingPunct="1">
              <a:lnSpc>
                <a:spcPct val="90000"/>
              </a:lnSpc>
              <a:spcBef>
                <a:spcPct val="0"/>
              </a:spcBef>
              <a:buFontTx/>
              <a:buNone/>
            </a:pPr>
            <a:r>
              <a:rPr lang="en-US" altLang="fr-FR" sz="2000">
                <a:latin typeface="Arial" panose="020B0604020202020204" pitchFamily="34" charset="0"/>
              </a:rPr>
              <a:t>Yes	Yes	Yes	Yes	Sustainable competitive </a:t>
            </a:r>
          </a:p>
          <a:p>
            <a:pPr eaLnBrk="1" hangingPunct="1">
              <a:lnSpc>
                <a:spcPct val="90000"/>
              </a:lnSpc>
              <a:spcBef>
                <a:spcPct val="0"/>
              </a:spcBef>
              <a:buFontTx/>
              <a:buNone/>
            </a:pPr>
            <a:r>
              <a:rPr lang="en-US" altLang="fr-FR" sz="2000">
                <a:latin typeface="Arial" panose="020B0604020202020204" pitchFamily="34" charset="0"/>
              </a:rPr>
              <a:t>				advantage</a:t>
            </a:r>
          </a:p>
        </p:txBody>
      </p:sp>
      <p:sp>
        <p:nvSpPr>
          <p:cNvPr id="64520" name="Text Box 8"/>
          <p:cNvSpPr txBox="1">
            <a:spLocks noChangeArrowheads="1"/>
          </p:cNvSpPr>
          <p:nvPr/>
        </p:nvSpPr>
        <p:spPr bwMode="auto">
          <a:xfrm>
            <a:off x="1885951" y="2254251"/>
            <a:ext cx="8391525" cy="366713"/>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309688" algn="l"/>
                <a:tab pos="2112963" algn="l"/>
                <a:tab pos="3482975" algn="l"/>
                <a:tab pos="5089525" algn="l"/>
              </a:tabLst>
              <a:defRPr sz="2800">
                <a:solidFill>
                  <a:schemeClr val="tx1"/>
                </a:solidFill>
                <a:latin typeface="Corbel" panose="020B0503020204020204" pitchFamily="34" charset="0"/>
              </a:defRPr>
            </a:lvl1pPr>
            <a:lvl2pPr marL="742950" indent="-285750">
              <a:spcBef>
                <a:spcPct val="20000"/>
              </a:spcBef>
              <a:buChar char="–"/>
              <a:tabLst>
                <a:tab pos="1309688" algn="l"/>
                <a:tab pos="2112963" algn="l"/>
                <a:tab pos="3482975" algn="l"/>
                <a:tab pos="5089525" algn="l"/>
              </a:tabLst>
              <a:defRPr sz="2400">
                <a:solidFill>
                  <a:schemeClr val="tx1"/>
                </a:solidFill>
                <a:latin typeface="Corbel" panose="020B0503020204020204" pitchFamily="34" charset="0"/>
              </a:defRPr>
            </a:lvl2pPr>
            <a:lvl3pPr marL="1143000" indent="-228600">
              <a:spcBef>
                <a:spcPct val="20000"/>
              </a:spcBef>
              <a:buChar char="•"/>
              <a:tabLst>
                <a:tab pos="1309688" algn="l"/>
                <a:tab pos="2112963" algn="l"/>
                <a:tab pos="3482975" algn="l"/>
                <a:tab pos="5089525" algn="l"/>
              </a:tabLst>
              <a:defRPr sz="2400">
                <a:solidFill>
                  <a:schemeClr val="tx1"/>
                </a:solidFill>
                <a:latin typeface="Corbel" panose="020B0503020204020204" pitchFamily="34" charset="0"/>
              </a:defRPr>
            </a:lvl3pPr>
            <a:lvl4pPr marL="1600200" indent="-228600">
              <a:spcBef>
                <a:spcPct val="20000"/>
              </a:spcBef>
              <a:buChar char="–"/>
              <a:tabLst>
                <a:tab pos="1309688" algn="l"/>
                <a:tab pos="2112963" algn="l"/>
                <a:tab pos="3482975" algn="l"/>
                <a:tab pos="5089525" algn="l"/>
              </a:tabLst>
              <a:defRPr sz="2000">
                <a:solidFill>
                  <a:schemeClr val="tx1"/>
                </a:solidFill>
                <a:latin typeface="Corbel" panose="020B0503020204020204" pitchFamily="34" charset="0"/>
              </a:defRPr>
            </a:lvl4pPr>
            <a:lvl5pPr marL="2057400" indent="-228600">
              <a:spcBef>
                <a:spcPct val="20000"/>
              </a:spcBef>
              <a:buChar char="»"/>
              <a:tabLst>
                <a:tab pos="1309688" algn="l"/>
                <a:tab pos="2112963" algn="l"/>
                <a:tab pos="3482975" algn="l"/>
                <a:tab pos="5089525" algn="l"/>
              </a:tabLst>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tabLst>
                <a:tab pos="1309688" algn="l"/>
                <a:tab pos="2112963" algn="l"/>
                <a:tab pos="3482975" algn="l"/>
                <a:tab pos="5089525" algn="l"/>
              </a:tabLst>
              <a:defRPr sz="2000">
                <a:solidFill>
                  <a:schemeClr val="tx1"/>
                </a:solidFill>
                <a:latin typeface="Corbel" panose="020B0503020204020204" pitchFamily="34" charset="0"/>
              </a:defRPr>
            </a:lvl9pPr>
          </a:lstStyle>
          <a:p>
            <a:pPr algn="ctr" eaLnBrk="1" hangingPunct="1">
              <a:lnSpc>
                <a:spcPct val="90000"/>
              </a:lnSpc>
              <a:spcBef>
                <a:spcPct val="0"/>
              </a:spcBef>
              <a:buFontTx/>
              <a:buNone/>
            </a:pPr>
            <a:r>
              <a:rPr lang="en-US" altLang="fr-FR" sz="2000" b="1">
                <a:latin typeface="Arial" panose="020B0604020202020204" pitchFamily="34" charset="0"/>
              </a:rPr>
              <a:t>Is a resource or capability…</a:t>
            </a:r>
          </a:p>
        </p:txBody>
      </p:sp>
      <p:sp>
        <p:nvSpPr>
          <p:cNvPr id="64521" name="Rectangle 9"/>
          <p:cNvSpPr>
            <a:spLocks noChangeArrowheads="1"/>
          </p:cNvSpPr>
          <p:nvPr/>
        </p:nvSpPr>
        <p:spPr bwMode="auto">
          <a:xfrm>
            <a:off x="1847851" y="2205038"/>
            <a:ext cx="8469313" cy="3492500"/>
          </a:xfrm>
          <a:prstGeom prst="rect">
            <a:avLst/>
          </a:prstGeom>
          <a:noFill/>
          <a:ln w="1905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additive="base">
                                        <p:cTn id="7" dur="500" fill="hold"/>
                                        <p:tgtEl>
                                          <p:spTgt spid="64514"/>
                                        </p:tgtEl>
                                        <p:attrNameLst>
                                          <p:attrName>ppt_x</p:attrName>
                                        </p:attrNameLst>
                                      </p:cBhvr>
                                      <p:tavLst>
                                        <p:tav tm="0">
                                          <p:val>
                                            <p:strVal val="1+#ppt_w/2"/>
                                          </p:val>
                                        </p:tav>
                                        <p:tav tm="100000">
                                          <p:val>
                                            <p:strVal val="#ppt_x"/>
                                          </p:val>
                                        </p:tav>
                                      </p:tavLst>
                                    </p:anim>
                                    <p:anim calcmode="lin" valueType="num">
                                      <p:cBhvr additive="base">
                                        <p:cTn id="8" dur="500" fill="hold"/>
                                        <p:tgtEl>
                                          <p:spTgt spid="6451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64521"/>
                                        </p:tgtEl>
                                        <p:attrNameLst>
                                          <p:attrName>style.visibility</p:attrName>
                                        </p:attrNameLst>
                                      </p:cBhvr>
                                      <p:to>
                                        <p:strVal val="visible"/>
                                      </p:to>
                                    </p:set>
                                    <p:animEffect transition="in" filter="strips(downLeft)">
                                      <p:cBhvr>
                                        <p:cTn id="12" dur="500"/>
                                        <p:tgtEl>
                                          <p:spTgt spid="64521"/>
                                        </p:tgtEl>
                                      </p:cBhvr>
                                    </p:animEffect>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64520"/>
                                        </p:tgtEl>
                                        <p:attrNameLst>
                                          <p:attrName>style.visibility</p:attrName>
                                        </p:attrNameLst>
                                      </p:cBhvr>
                                      <p:to>
                                        <p:strVal val="visible"/>
                                      </p:to>
                                    </p:set>
                                    <p:animEffect transition="in" filter="dissolve">
                                      <p:cBhvr>
                                        <p:cTn id="16" dur="500"/>
                                        <p:tgtEl>
                                          <p:spTgt spid="64520"/>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64515"/>
                                        </p:tgtEl>
                                        <p:attrNameLst>
                                          <p:attrName>style.visibility</p:attrName>
                                        </p:attrNameLst>
                                      </p:cBhvr>
                                      <p:to>
                                        <p:strVal val="visible"/>
                                      </p:to>
                                    </p:set>
                                    <p:animEffect transition="in" filter="dissolve">
                                      <p:cBhvr>
                                        <p:cTn id="20" dur="500"/>
                                        <p:tgtEl>
                                          <p:spTgt spid="645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4516"/>
                                        </p:tgtEl>
                                        <p:attrNameLst>
                                          <p:attrName>style.visibility</p:attrName>
                                        </p:attrNameLst>
                                      </p:cBhvr>
                                      <p:to>
                                        <p:strVal val="visible"/>
                                      </p:to>
                                    </p:set>
                                    <p:animEffect transition="in" filter="wipe(left)">
                                      <p:cBhvr>
                                        <p:cTn id="25" dur="500"/>
                                        <p:tgtEl>
                                          <p:spTgt spid="6451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4517"/>
                                        </p:tgtEl>
                                        <p:attrNameLst>
                                          <p:attrName>style.visibility</p:attrName>
                                        </p:attrNameLst>
                                      </p:cBhvr>
                                      <p:to>
                                        <p:strVal val="visible"/>
                                      </p:to>
                                    </p:set>
                                    <p:animEffect transition="in" filter="wipe(left)">
                                      <p:cBhvr>
                                        <p:cTn id="30" dur="500"/>
                                        <p:tgtEl>
                                          <p:spTgt spid="645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4518"/>
                                        </p:tgtEl>
                                        <p:attrNameLst>
                                          <p:attrName>style.visibility</p:attrName>
                                        </p:attrNameLst>
                                      </p:cBhvr>
                                      <p:to>
                                        <p:strVal val="visible"/>
                                      </p:to>
                                    </p:set>
                                    <p:animEffect transition="in" filter="wipe(left)">
                                      <p:cBhvr>
                                        <p:cTn id="35" dur="500"/>
                                        <p:tgtEl>
                                          <p:spTgt spid="6451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4519"/>
                                        </p:tgtEl>
                                        <p:attrNameLst>
                                          <p:attrName>style.visibility</p:attrName>
                                        </p:attrNameLst>
                                      </p:cBhvr>
                                      <p:to>
                                        <p:strVal val="visible"/>
                                      </p:to>
                                    </p:set>
                                    <p:animEffect transition="in" filter="wipe(left)">
                                      <p:cBhvr>
                                        <p:cTn id="40" dur="500"/>
                                        <p:tgtEl>
                                          <p:spTgt spid="64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utoUpdateAnimBg="0"/>
      <p:bldP spid="64515" grpId="0" animBg="1" autoUpdateAnimBg="0"/>
      <p:bldP spid="64516" grpId="0" autoUpdateAnimBg="0"/>
      <p:bldP spid="64517" grpId="0" autoUpdateAnimBg="0"/>
      <p:bldP spid="64518" grpId="0" autoUpdateAnimBg="0"/>
      <p:bldP spid="64519" grpId="0" autoUpdateAnimBg="0"/>
      <p:bldP spid="64520" grpId="0" animBg="1" autoUpdateAnimBg="0"/>
      <p:bldP spid="64521"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981200" y="277813"/>
            <a:ext cx="82296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3600" b="1">
                <a:solidFill>
                  <a:schemeClr val="bg1"/>
                </a:solidFill>
              </a:rPr>
              <a:t>FIT : Soccer metaphor</a:t>
            </a:r>
          </a:p>
        </p:txBody>
      </p:sp>
      <p:pic>
        <p:nvPicPr>
          <p:cNvPr id="50179" name="Picture 3" descr="Sans titre-2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226" y="2708920"/>
            <a:ext cx="20574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tct442p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3891" y="2708920"/>
            <a:ext cx="2290911" cy="252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5"/>
          <p:cNvSpPr txBox="1">
            <a:spLocks noChangeArrowheads="1"/>
          </p:cNvSpPr>
          <p:nvPr/>
        </p:nvSpPr>
        <p:spPr bwMode="auto">
          <a:xfrm>
            <a:off x="767408" y="175350"/>
            <a:ext cx="1094521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pPr>
            <a:r>
              <a:rPr lang="en-US" altLang="fr-FR" sz="2400" b="1" dirty="0">
                <a:latin typeface="Tahoma" panose="020B0604030504040204" pitchFamily="34" charset="0"/>
              </a:rPr>
              <a:t>The </a:t>
            </a:r>
            <a:r>
              <a:rPr lang="en-US" altLang="fr-FR" sz="2400" b="1" dirty="0">
                <a:solidFill>
                  <a:schemeClr val="hlink"/>
                </a:solidFill>
                <a:latin typeface="Tahoma" panose="020B0604030504040204" pitchFamily="34" charset="0"/>
              </a:rPr>
              <a:t>strategy </a:t>
            </a:r>
            <a:r>
              <a:rPr lang="en-US" altLang="fr-FR" sz="2400" b="1" dirty="0">
                <a:latin typeface="Tahoma" panose="020B0604030504040204" pitchFamily="34" charset="0"/>
              </a:rPr>
              <a:t>(tactical) is a function of the </a:t>
            </a:r>
            <a:r>
              <a:rPr lang="en-US" altLang="fr-FR" sz="2400" b="1" dirty="0">
                <a:solidFill>
                  <a:schemeClr val="hlink"/>
                </a:solidFill>
                <a:latin typeface="Tahoma" panose="020B0604030504040204" pitchFamily="34" charset="0"/>
              </a:rPr>
              <a:t>external environment</a:t>
            </a:r>
            <a:r>
              <a:rPr lang="en-US" altLang="fr-FR" sz="2400" b="1" dirty="0">
                <a:latin typeface="Tahoma" panose="020B0604030504040204" pitchFamily="34" charset="0"/>
              </a:rPr>
              <a:t> (rival  teams : </a:t>
            </a:r>
            <a:r>
              <a:rPr lang="en-US" altLang="fr-FR" sz="2400" b="1" dirty="0">
                <a:solidFill>
                  <a:schemeClr val="hlink"/>
                </a:solidFill>
                <a:latin typeface="Tahoma" panose="020B0604030504040204" pitchFamily="34" charset="0"/>
              </a:rPr>
              <a:t>opportunities - threats</a:t>
            </a:r>
            <a:r>
              <a:rPr lang="en-US" altLang="fr-FR" sz="2400" b="1" dirty="0">
                <a:latin typeface="Tahoma" panose="020B0604030504040204" pitchFamily="34" charset="0"/>
              </a:rPr>
              <a:t>). </a:t>
            </a:r>
          </a:p>
          <a:p>
            <a:pPr eaLnBrk="1" hangingPunct="1">
              <a:spcBef>
                <a:spcPct val="50000"/>
              </a:spcBef>
            </a:pPr>
            <a:r>
              <a:rPr lang="en-US" altLang="fr-FR" sz="2400" b="1" dirty="0">
                <a:latin typeface="Tahoma" panose="020B0604030504040204" pitchFamily="34" charset="0"/>
              </a:rPr>
              <a:t>The trainer has a </a:t>
            </a:r>
            <a:r>
              <a:rPr lang="en-US" altLang="fr-FR" sz="2400" b="1" dirty="0">
                <a:solidFill>
                  <a:schemeClr val="hlink"/>
                </a:solidFill>
                <a:latin typeface="Tahoma" panose="020B0604030504040204" pitchFamily="34" charset="0"/>
              </a:rPr>
              <a:t>tactic adapted to the adversary</a:t>
            </a:r>
            <a:r>
              <a:rPr lang="en-US" altLang="fr-FR" sz="2400" b="1" dirty="0">
                <a:latin typeface="Tahoma" panose="020B0604030504040204" pitchFamily="34" charset="0"/>
              </a:rPr>
              <a:t> and the players (</a:t>
            </a:r>
            <a:r>
              <a:rPr lang="en-US" altLang="fr-FR" sz="2400" b="1" dirty="0">
                <a:solidFill>
                  <a:schemeClr val="hlink"/>
                </a:solidFill>
                <a:latin typeface="Tahoma" panose="020B0604030504040204" pitchFamily="34" charset="0"/>
              </a:rPr>
              <a:t>resources</a:t>
            </a:r>
            <a:r>
              <a:rPr lang="en-US" altLang="fr-FR" sz="2400" b="1" dirty="0">
                <a:latin typeface="Tahoma" panose="020B0604030504040204" pitchFamily="34" charset="0"/>
              </a:rPr>
              <a:t>) </a:t>
            </a:r>
            <a:r>
              <a:rPr lang="en-US" altLang="fr-FR" sz="2400" b="1" dirty="0">
                <a:solidFill>
                  <a:schemeClr val="hlink"/>
                </a:solidFill>
                <a:latin typeface="Tahoma" panose="020B0604030504040204" pitchFamily="34" charset="0"/>
              </a:rPr>
              <a:t>adapt</a:t>
            </a:r>
            <a:r>
              <a:rPr lang="en-US" altLang="fr-FR" sz="2400" b="1" dirty="0">
                <a:latin typeface="Tahoma" panose="020B0604030504040204" pitchFamily="34" charset="0"/>
              </a:rPr>
              <a:t> to this positioning (diagram of play). </a:t>
            </a:r>
          </a:p>
        </p:txBody>
      </p:sp>
      <p:sp>
        <p:nvSpPr>
          <p:cNvPr id="2" name="Flèche : droite 1">
            <a:extLst>
              <a:ext uri="{FF2B5EF4-FFF2-40B4-BE49-F238E27FC236}">
                <a16:creationId xmlns:a16="http://schemas.microsoft.com/office/drawing/2014/main" id="{7F5DD65B-8C19-4D24-BDFE-E505253EF4EA}"/>
              </a:ext>
            </a:extLst>
          </p:cNvPr>
          <p:cNvSpPr/>
          <p:nvPr/>
        </p:nvSpPr>
        <p:spPr>
          <a:xfrm>
            <a:off x="8607626" y="3722068"/>
            <a:ext cx="836265"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personne, homme, intérieur, assis&#10;&#10;Description générée automatiquement">
            <a:extLst>
              <a:ext uri="{FF2B5EF4-FFF2-40B4-BE49-F238E27FC236}">
                <a16:creationId xmlns:a16="http://schemas.microsoft.com/office/drawing/2014/main" id="{CDFC75D6-5C51-4260-B2D6-A185C3D5F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82" y="2420888"/>
            <a:ext cx="6272697" cy="35283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981200" y="277814"/>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3600" b="1">
                <a:solidFill>
                  <a:schemeClr val="bg1"/>
                </a:solidFill>
              </a:rPr>
              <a:t>Intent : Soccer metaphor</a:t>
            </a:r>
          </a:p>
        </p:txBody>
      </p:sp>
      <p:graphicFrame>
        <p:nvGraphicFramePr>
          <p:cNvPr id="51205" name="Object 5"/>
          <p:cNvGraphicFramePr>
            <a:graphicFrameLocks noChangeAspect="1"/>
          </p:cNvGraphicFramePr>
          <p:nvPr>
            <p:extLst>
              <p:ext uri="{D42A27DB-BD31-4B8C-83A1-F6EECF244321}">
                <p14:modId xmlns:p14="http://schemas.microsoft.com/office/powerpoint/2010/main" val="1087188920"/>
              </p:ext>
            </p:extLst>
          </p:nvPr>
        </p:nvGraphicFramePr>
        <p:xfrm>
          <a:off x="9386741" y="11966"/>
          <a:ext cx="2662011" cy="3006615"/>
        </p:xfrm>
        <a:graphic>
          <a:graphicData uri="http://schemas.openxmlformats.org/presentationml/2006/ole">
            <mc:AlternateContent xmlns:mc="http://schemas.openxmlformats.org/markup-compatibility/2006">
              <mc:Choice xmlns:v="urn:schemas-microsoft-com:vml" Requires="v">
                <p:oleObj name="Image" r:id="rId2" imgW="2653968" imgH="2996825" progId="Photoshop.Image.8">
                  <p:embed/>
                </p:oleObj>
              </mc:Choice>
              <mc:Fallback>
                <p:oleObj name="Image" r:id="rId2" imgW="2653968" imgH="2996825" progId="Photoshop.Image.8">
                  <p:embed/>
                  <p:pic>
                    <p:nvPicPr>
                      <p:cNvPr id="51205"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741" y="11966"/>
                        <a:ext cx="2662011" cy="3006615"/>
                      </a:xfrm>
                      <a:prstGeom prst="rect">
                        <a:avLst/>
                      </a:prstGeom>
                      <a:noFill/>
                      <a:ln>
                        <a:noFill/>
                      </a:ln>
                      <a:effectLst/>
                    </p:spPr>
                  </p:pic>
                </p:oleObj>
              </mc:Fallback>
            </mc:AlternateContent>
          </a:graphicData>
        </a:graphic>
      </p:graphicFrame>
      <p:sp>
        <p:nvSpPr>
          <p:cNvPr id="51206" name="Text Box 6"/>
          <p:cNvSpPr txBox="1">
            <a:spLocks noChangeArrowheads="1"/>
          </p:cNvSpPr>
          <p:nvPr/>
        </p:nvSpPr>
        <p:spPr bwMode="auto">
          <a:xfrm>
            <a:off x="191344" y="207953"/>
            <a:ext cx="547211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en-US" altLang="fr-FR" sz="2400" b="1" dirty="0">
                <a:latin typeface="Tahoma" panose="020B0604030504040204" pitchFamily="34" charset="0"/>
              </a:rPr>
              <a:t>The head coach "visionary" (or manager) has </a:t>
            </a:r>
            <a:r>
              <a:rPr lang="en-US" altLang="fr-FR" sz="2400" b="1" dirty="0">
                <a:solidFill>
                  <a:schemeClr val="hlink"/>
                </a:solidFill>
                <a:latin typeface="Tahoma" panose="020B0604030504040204" pitchFamily="34" charset="0"/>
              </a:rPr>
              <a:t>resources (players)</a:t>
            </a:r>
            <a:r>
              <a:rPr lang="en-US" altLang="fr-FR" sz="2400" b="1" dirty="0">
                <a:latin typeface="Tahoma" panose="020B0604030504040204" pitchFamily="34" charset="0"/>
              </a:rPr>
              <a:t> and sets up a strategy (tactical) starting from these </a:t>
            </a:r>
            <a:r>
              <a:rPr lang="en-US" altLang="fr-FR" sz="2400" b="1" dirty="0">
                <a:solidFill>
                  <a:schemeClr val="hlink"/>
                </a:solidFill>
                <a:latin typeface="Tahoma" panose="020B0604030504040204" pitchFamily="34" charset="0"/>
              </a:rPr>
              <a:t>forces and weaknesses</a:t>
            </a:r>
            <a:r>
              <a:rPr lang="en-US" altLang="fr-FR" sz="2400" b="1" dirty="0">
                <a:latin typeface="Tahoma" panose="020B0604030504040204" pitchFamily="34" charset="0"/>
              </a:rPr>
              <a:t> (resources), in order </a:t>
            </a:r>
            <a:r>
              <a:rPr lang="en-US" altLang="fr-FR" sz="2400" b="1" dirty="0">
                <a:solidFill>
                  <a:schemeClr val="hlink"/>
                </a:solidFill>
                <a:latin typeface="Tahoma" panose="020B0604030504040204" pitchFamily="34" charset="0"/>
              </a:rPr>
              <a:t>to face to certain opportunities or threats of the environment</a:t>
            </a:r>
            <a:r>
              <a:rPr lang="en-US" altLang="fr-FR" sz="2400" b="1" dirty="0">
                <a:latin typeface="Tahoma" panose="020B0604030504040204" pitchFamily="34" charset="0"/>
              </a:rPr>
              <a:t> (air play, speed, physical engagement) </a:t>
            </a:r>
          </a:p>
        </p:txBody>
      </p:sp>
      <p:pic>
        <p:nvPicPr>
          <p:cNvPr id="3" name="Image 2" descr="Une image contenant personne, intérieur, homme, téléphone&#10;&#10;Description générée automatiquement">
            <a:extLst>
              <a:ext uri="{FF2B5EF4-FFF2-40B4-BE49-F238E27FC236}">
                <a16:creationId xmlns:a16="http://schemas.microsoft.com/office/drawing/2014/main" id="{0C4896B4-18D8-4699-8424-565493CB9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3668779"/>
            <a:ext cx="3030721" cy="2813925"/>
          </a:xfrm>
          <a:prstGeom prst="rect">
            <a:avLst/>
          </a:prstGeom>
        </p:spPr>
      </p:pic>
      <p:pic>
        <p:nvPicPr>
          <p:cNvPr id="5" name="Image 4" descr="Une image contenant personne, homme, complet, debout&#10;&#10;Description générée automatiquement">
            <a:extLst>
              <a:ext uri="{FF2B5EF4-FFF2-40B4-BE49-F238E27FC236}">
                <a16:creationId xmlns:a16="http://schemas.microsoft.com/office/drawing/2014/main" id="{1CB124F7-AFE2-410E-9913-6A0705E5AE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1704" y="3288284"/>
            <a:ext cx="4817372" cy="3416320"/>
          </a:xfrm>
          <a:prstGeom prst="rect">
            <a:avLst/>
          </a:prstGeom>
        </p:spPr>
      </p:pic>
      <p:pic>
        <p:nvPicPr>
          <p:cNvPr id="7" name="Image 6" descr="Une image contenant capture d’écran, ordinateur&#10;&#10;Description générée automatiquement">
            <a:extLst>
              <a:ext uri="{FF2B5EF4-FFF2-40B4-BE49-F238E27FC236}">
                <a16:creationId xmlns:a16="http://schemas.microsoft.com/office/drawing/2014/main" id="{4C487072-F629-4730-AFFE-DC5956940B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9651" y="11967"/>
            <a:ext cx="3695253" cy="3151186"/>
          </a:xfrm>
          <a:prstGeom prst="rect">
            <a:avLst/>
          </a:prstGeom>
        </p:spPr>
      </p:pic>
      <p:pic>
        <p:nvPicPr>
          <p:cNvPr id="9" name="Image 8" descr="Une image contenant personne, herbe, homme, gens&#10;&#10;Description générée automatiquement">
            <a:extLst>
              <a:ext uri="{FF2B5EF4-FFF2-40B4-BE49-F238E27FC236}">
                <a16:creationId xmlns:a16="http://schemas.microsoft.com/office/drawing/2014/main" id="{B0BC4200-53FA-4212-B786-B102BC95BB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6407" y="3839418"/>
            <a:ext cx="3648785" cy="22029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p:cNvSpPr>
          <p:nvPr>
            <p:ph type="title"/>
          </p:nvPr>
        </p:nvSpPr>
        <p:spPr>
          <a:xfrm>
            <a:off x="7959118" y="332656"/>
            <a:ext cx="3657600" cy="981472"/>
          </a:xfrm>
          <a:prstGeom prst="rect">
            <a:avLst/>
          </a:prstGeom>
        </p:spPr>
        <p:txBody>
          <a:bodyPr vert="horz" lIns="91440" tIns="45720" rIns="91440" bIns="45720" rtlCol="0" anchor="b">
            <a:normAutofit/>
          </a:bodyPr>
          <a:lstStyle/>
          <a:p>
            <a:r>
              <a:rPr lang="fr-FR" altLang="fr-FR" b="1" kern="1200" dirty="0">
                <a:latin typeface="+mj-lt"/>
                <a:ea typeface="+mj-ea"/>
                <a:cs typeface="+mj-cs"/>
              </a:rPr>
              <a:t>So </a:t>
            </a:r>
            <a:r>
              <a:rPr lang="fr-FR" altLang="fr-FR" b="1" kern="1200" dirty="0" err="1">
                <a:latin typeface="+mj-lt"/>
                <a:ea typeface="+mj-ea"/>
                <a:cs typeface="+mj-cs"/>
              </a:rPr>
              <a:t>What</a:t>
            </a:r>
            <a:r>
              <a:rPr lang="fr-FR" altLang="fr-FR" b="1" kern="1200" dirty="0">
                <a:latin typeface="+mj-lt"/>
                <a:ea typeface="+mj-ea"/>
                <a:cs typeface="+mj-cs"/>
              </a:rPr>
              <a:t> ?</a:t>
            </a:r>
          </a:p>
        </p:txBody>
      </p:sp>
      <p:sp>
        <p:nvSpPr>
          <p:cNvPr id="52228" name="Text Box 4"/>
          <p:cNvSpPr txBox="1">
            <a:spLocks noChangeArrowheads="1"/>
          </p:cNvSpPr>
          <p:nvPr/>
        </p:nvSpPr>
        <p:spPr bwMode="auto">
          <a:xfrm>
            <a:off x="7752184" y="1412776"/>
            <a:ext cx="3657600" cy="2895600"/>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nSpc>
                <a:spcPct val="90000"/>
              </a:lnSpc>
              <a:spcBef>
                <a:spcPts val="1200"/>
              </a:spcBef>
              <a:buNone/>
            </a:pPr>
            <a:r>
              <a:rPr lang="fr-FR" altLang="fr-FR" sz="2400" kern="1200" dirty="0" err="1">
                <a:latin typeface="+mn-lt"/>
                <a:ea typeface="+mn-ea"/>
                <a:cs typeface="+mn-cs"/>
              </a:rPr>
              <a:t>Managing</a:t>
            </a:r>
            <a:r>
              <a:rPr lang="fr-FR" altLang="fr-FR" sz="2400" kern="1200" dirty="0">
                <a:latin typeface="+mn-lt"/>
                <a:ea typeface="+mn-ea"/>
                <a:cs typeface="+mn-cs"/>
              </a:rPr>
              <a:t> </a:t>
            </a:r>
            <a:r>
              <a:rPr lang="fr-FR" altLang="fr-FR" sz="2400" kern="1200" dirty="0" err="1">
                <a:latin typeface="+mn-lt"/>
                <a:ea typeface="+mn-ea"/>
                <a:cs typeface="+mn-cs"/>
              </a:rPr>
              <a:t>resources</a:t>
            </a:r>
            <a:r>
              <a:rPr lang="fr-FR" altLang="fr-FR" sz="2400" kern="1200" dirty="0">
                <a:latin typeface="+mn-lt"/>
                <a:ea typeface="+mn-ea"/>
                <a:cs typeface="+mn-cs"/>
              </a:rPr>
              <a:t> &amp; </a:t>
            </a:r>
            <a:r>
              <a:rPr lang="fr-FR" altLang="fr-FR" sz="2400" kern="1200" dirty="0" err="1">
                <a:latin typeface="+mn-lt"/>
                <a:ea typeface="+mn-ea"/>
                <a:cs typeface="+mn-cs"/>
              </a:rPr>
              <a:t>capabilities</a:t>
            </a:r>
            <a:r>
              <a:rPr lang="fr-FR" altLang="fr-FR" sz="2400" kern="1200" dirty="0">
                <a:latin typeface="+mn-lt"/>
                <a:ea typeface="+mn-ea"/>
                <a:cs typeface="+mn-cs"/>
              </a:rPr>
              <a:t> = </a:t>
            </a:r>
            <a:r>
              <a:rPr lang="fr-FR" altLang="fr-FR" sz="2400" kern="1200" dirty="0" err="1">
                <a:latin typeface="+mn-lt"/>
                <a:ea typeface="+mn-ea"/>
                <a:cs typeface="+mn-cs"/>
              </a:rPr>
              <a:t>core</a:t>
            </a:r>
            <a:r>
              <a:rPr lang="fr-FR" altLang="fr-FR" sz="2400" kern="1200" dirty="0">
                <a:latin typeface="+mn-lt"/>
                <a:ea typeface="+mn-ea"/>
                <a:cs typeface="+mn-cs"/>
              </a:rPr>
              <a:t> </a:t>
            </a:r>
            <a:r>
              <a:rPr lang="fr-FR" altLang="fr-FR" sz="2400" kern="1200" dirty="0" err="1">
                <a:latin typeface="+mn-lt"/>
                <a:ea typeface="+mn-ea"/>
                <a:cs typeface="+mn-cs"/>
              </a:rPr>
              <a:t>competency</a:t>
            </a:r>
            <a:r>
              <a:rPr lang="fr-FR" altLang="fr-FR" sz="2400" kern="1200" dirty="0">
                <a:latin typeface="+mn-lt"/>
                <a:ea typeface="+mn-ea"/>
                <a:cs typeface="+mn-cs"/>
              </a:rPr>
              <a:t> of a “modern” CEO in sport </a:t>
            </a:r>
            <a:r>
              <a:rPr lang="fr-FR" altLang="fr-FR" sz="2400" kern="1200" dirty="0" err="1">
                <a:latin typeface="+mn-lt"/>
                <a:ea typeface="+mn-ea"/>
                <a:cs typeface="+mn-cs"/>
              </a:rPr>
              <a:t>organizations</a:t>
            </a:r>
            <a:endParaRPr lang="fr-FR" altLang="fr-FR" sz="2400" kern="1200" dirty="0">
              <a:latin typeface="+mn-lt"/>
              <a:ea typeface="+mn-ea"/>
              <a:cs typeface="+mn-cs"/>
            </a:endParaRPr>
          </a:p>
        </p:txBody>
      </p:sp>
      <p:graphicFrame>
        <p:nvGraphicFramePr>
          <p:cNvPr id="52230" name="Rectangle 3">
            <a:extLst>
              <a:ext uri="{FF2B5EF4-FFF2-40B4-BE49-F238E27FC236}">
                <a16:creationId xmlns:a16="http://schemas.microsoft.com/office/drawing/2014/main" id="{178F9DA5-203D-486B-A779-A42588F93168}"/>
              </a:ext>
            </a:extLst>
          </p:cNvPr>
          <p:cNvGraphicFramePr/>
          <p:nvPr>
            <p:extLst>
              <p:ext uri="{D42A27DB-BD31-4B8C-83A1-F6EECF244321}">
                <p14:modId xmlns:p14="http://schemas.microsoft.com/office/powerpoint/2010/main" val="3754959647"/>
              </p:ext>
            </p:extLst>
          </p:nvPr>
        </p:nvGraphicFramePr>
        <p:xfrm>
          <a:off x="609600" y="838200"/>
          <a:ext cx="6172200" cy="518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descr="Une image contenant personne, homme, intérieur, debout&#10;&#10;Description générée automatiquement">
            <a:extLst>
              <a:ext uri="{FF2B5EF4-FFF2-40B4-BE49-F238E27FC236}">
                <a16:creationId xmlns:a16="http://schemas.microsoft.com/office/drawing/2014/main" id="{B72E07EC-C61A-43E8-9B0F-5551091286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8168" y="3397080"/>
            <a:ext cx="4348340" cy="289559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Paris 2024 = Passion &amp; Purpose">
            <a:hlinkClick r:id="" action="ppaction://media"/>
            <a:extLst>
              <a:ext uri="{FF2B5EF4-FFF2-40B4-BE49-F238E27FC236}">
                <a16:creationId xmlns:a16="http://schemas.microsoft.com/office/drawing/2014/main" id="{165CEA3E-57E6-44BE-8B37-8DA054E2EB95}"/>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7290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3250" name="Rectangle 2"/>
          <p:cNvSpPr>
            <a:spLocks noGrp="1"/>
          </p:cNvSpPr>
          <p:nvPr>
            <p:ph type="title"/>
          </p:nvPr>
        </p:nvSpPr>
        <p:spPr>
          <a:xfrm>
            <a:off x="7924802" y="0"/>
            <a:ext cx="3657600" cy="1340768"/>
          </a:xfrm>
          <a:prstGeom prst="rect">
            <a:avLst/>
          </a:prstGeom>
        </p:spPr>
        <p:txBody>
          <a:bodyPr anchor="b">
            <a:normAutofit/>
          </a:bodyPr>
          <a:lstStyle/>
          <a:p>
            <a:r>
              <a:rPr lang="en-US" altLang="fr-FR" b="1" dirty="0"/>
              <a:t>Categorizing resources</a:t>
            </a:r>
          </a:p>
        </p:txBody>
      </p:sp>
      <p:graphicFrame>
        <p:nvGraphicFramePr>
          <p:cNvPr id="53256" name="Rectangle 3">
            <a:extLst>
              <a:ext uri="{FF2B5EF4-FFF2-40B4-BE49-F238E27FC236}">
                <a16:creationId xmlns:a16="http://schemas.microsoft.com/office/drawing/2014/main" id="{E05DD9FA-0734-48F3-9AF4-31ABE422588A}"/>
              </a:ext>
            </a:extLst>
          </p:cNvPr>
          <p:cNvGraphicFramePr/>
          <p:nvPr>
            <p:extLst>
              <p:ext uri="{D42A27DB-BD31-4B8C-83A1-F6EECF244321}">
                <p14:modId xmlns:p14="http://schemas.microsoft.com/office/powerpoint/2010/main" val="3630008991"/>
              </p:ext>
            </p:extLst>
          </p:nvPr>
        </p:nvGraphicFramePr>
        <p:xfrm>
          <a:off x="609600" y="838200"/>
          <a:ext cx="6172200" cy="518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descr="Une image contenant dessin, alimentation, signe&#10;&#10;Description générée automatiquement">
            <a:extLst>
              <a:ext uri="{FF2B5EF4-FFF2-40B4-BE49-F238E27FC236}">
                <a16:creationId xmlns:a16="http://schemas.microsoft.com/office/drawing/2014/main" id="{45ACDD4B-9544-42BD-8272-0B8F5DCFF8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24802" y="1484784"/>
            <a:ext cx="3798523" cy="49411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1981200" y="277813"/>
            <a:ext cx="86868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2400" b="1">
                <a:solidFill>
                  <a:schemeClr val="bg1"/>
                </a:solidFill>
              </a:rPr>
              <a:t>Sport events &amp; clubs : assets identification</a:t>
            </a:r>
          </a:p>
        </p:txBody>
      </p:sp>
      <p:graphicFrame>
        <p:nvGraphicFramePr>
          <p:cNvPr id="71720" name="Group 40"/>
          <p:cNvGraphicFramePr>
            <a:graphicFrameLocks noGrp="1"/>
          </p:cNvGraphicFramePr>
          <p:nvPr/>
        </p:nvGraphicFramePr>
        <p:xfrm>
          <a:off x="1703388" y="1557339"/>
          <a:ext cx="4176712" cy="4706937"/>
        </p:xfrm>
        <a:graphic>
          <a:graphicData uri="http://schemas.openxmlformats.org/drawingml/2006/table">
            <a:tbl>
              <a:tblPr/>
              <a:tblGrid>
                <a:gridCol w="1501775">
                  <a:extLst>
                    <a:ext uri="{9D8B030D-6E8A-4147-A177-3AD203B41FA5}">
                      <a16:colId xmlns:a16="http://schemas.microsoft.com/office/drawing/2014/main" val="20000"/>
                    </a:ext>
                  </a:extLst>
                </a:gridCol>
                <a:gridCol w="2674937">
                  <a:extLst>
                    <a:ext uri="{9D8B030D-6E8A-4147-A177-3AD203B41FA5}">
                      <a16:colId xmlns:a16="http://schemas.microsoft.com/office/drawing/2014/main" val="20001"/>
                    </a:ext>
                  </a:extLst>
                </a:gridCol>
              </a:tblGrid>
              <a:tr h="66665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a:ln>
                            <a:noFill/>
                          </a:ln>
                          <a:solidFill>
                            <a:schemeClr val="tx1"/>
                          </a:solidFill>
                          <a:effectLst/>
                          <a:latin typeface="Corbel" pitchFamily="34" charset="0"/>
                          <a:cs typeface="Arial" charset="0"/>
                        </a:rPr>
                        <a:t>Sport Event &amp; Clubs </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hMerge="1">
                  <a:txBody>
                    <a:bodyPr/>
                    <a:lstStyle/>
                    <a:p>
                      <a:endParaRPr lang="fr-FR"/>
                    </a:p>
                  </a:txBody>
                  <a:tcPr/>
                </a:tc>
                <a:extLst>
                  <a:ext uri="{0D108BD9-81ED-4DB2-BD59-A6C34878D82A}">
                    <a16:rowId xmlns:a16="http://schemas.microsoft.com/office/drawing/2014/main" val="10000"/>
                  </a:ext>
                </a:extLst>
              </a:tr>
              <a:tr h="487289">
                <a:tc rowSpan="5">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1600" b="1" i="0" u="none" strike="noStrike" cap="none" normalizeH="0" baseline="0">
                        <a:ln>
                          <a:noFill/>
                        </a:ln>
                        <a:solidFill>
                          <a:schemeClr val="tx1"/>
                        </a:solidFill>
                        <a:effectLst/>
                        <a:latin typeface="Corbel" pitchFamily="34"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1600" b="1" i="0" u="none" strike="noStrike" cap="none" normalizeH="0" baseline="0">
                        <a:ln>
                          <a:noFill/>
                        </a:ln>
                        <a:solidFill>
                          <a:schemeClr val="tx1"/>
                        </a:solidFill>
                        <a:effectLst/>
                        <a:latin typeface="Corbel" pitchFamily="34"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1600" b="1" i="0" u="none" strike="noStrike" cap="none" normalizeH="0" baseline="0">
                        <a:ln>
                          <a:noFill/>
                        </a:ln>
                        <a:solidFill>
                          <a:schemeClr val="tx1"/>
                        </a:solidFill>
                        <a:effectLst/>
                        <a:latin typeface="Corbel" pitchFamily="34"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1600" b="1" i="0" u="none" strike="noStrike" cap="none" normalizeH="0" baseline="0">
                        <a:ln>
                          <a:noFill/>
                        </a:ln>
                        <a:solidFill>
                          <a:schemeClr val="tx1"/>
                        </a:solidFill>
                        <a:effectLst/>
                        <a:latin typeface="Corbel" pitchFamily="34"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orbel" pitchFamily="34" charset="0"/>
                          <a:cs typeface="Arial" charset="0"/>
                        </a:rPr>
                        <a:t>Financial resources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orbel" pitchFamily="34" charset="0"/>
                          <a:cs typeface="Arial" charset="0"/>
                        </a:rPr>
                        <a:t>« Profit centres »</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Corbel" pitchFamily="34" charset="0"/>
                          <a:cs typeface="Arial" charset="0"/>
                        </a:rPr>
                        <a:t>Ticketting</a:t>
                      </a:r>
                      <a:r>
                        <a:rPr kumimoji="0" lang="en-US" sz="1600" b="0" i="0" u="none" strike="noStrike" cap="none" normalizeH="0" baseline="0" dirty="0">
                          <a:ln>
                            <a:noFill/>
                          </a:ln>
                          <a:solidFill>
                            <a:schemeClr val="tx1"/>
                          </a:solidFill>
                          <a:effectLst/>
                          <a:latin typeface="Corbel" pitchFamily="34" charset="0"/>
                          <a:cs typeface="Arial" charset="0"/>
                        </a:rPr>
                        <a:t> </a:t>
                      </a:r>
                      <a:endParaRPr kumimoji="0" lang="fr-FR" sz="1600" b="0" i="0" u="none" strike="noStrike" cap="none" normalizeH="0" baseline="0" dirty="0">
                        <a:ln>
                          <a:noFill/>
                        </a:ln>
                        <a:solidFill>
                          <a:schemeClr val="tx1"/>
                        </a:solidFill>
                        <a:effectLst/>
                        <a:latin typeface="Corbel" pitchFamily="34" charset="0"/>
                        <a:cs typeface="Arial"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1"/>
                  </a:ext>
                </a:extLst>
              </a:tr>
              <a:tr h="917437">
                <a:tc vMerge="1">
                  <a:txBody>
                    <a:bodyPr/>
                    <a:lstStyle/>
                    <a:p>
                      <a:endParaRPr lang="fr-F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err="1">
                          <a:ln>
                            <a:noFill/>
                          </a:ln>
                          <a:solidFill>
                            <a:schemeClr val="tx1"/>
                          </a:solidFill>
                          <a:effectLst/>
                          <a:latin typeface="Corbel" pitchFamily="34" charset="0"/>
                          <a:cs typeface="Arial" charset="0"/>
                        </a:rPr>
                        <a:t>Contracts</a:t>
                      </a:r>
                      <a:r>
                        <a:rPr kumimoji="0" lang="fr-FR" sz="1600" b="1" i="0" u="none" strike="noStrike" cap="none" normalizeH="0" baseline="0" dirty="0">
                          <a:ln>
                            <a:noFill/>
                          </a:ln>
                          <a:solidFill>
                            <a:schemeClr val="tx1"/>
                          </a:solidFill>
                          <a:effectLst/>
                          <a:latin typeface="Corbel" pitchFamily="34" charset="0"/>
                          <a:cs typeface="Arial" charset="0"/>
                        </a:rPr>
                        <a:t> (sponsoring, Public Relations) &amp; </a:t>
                      </a:r>
                      <a:r>
                        <a:rPr kumimoji="0" lang="fr-FR" sz="1600" b="1" i="0" u="none" strike="noStrike" cap="none" normalizeH="0" baseline="0" dirty="0" err="1">
                          <a:ln>
                            <a:noFill/>
                          </a:ln>
                          <a:solidFill>
                            <a:schemeClr val="folHlink"/>
                          </a:solidFill>
                          <a:effectLst/>
                          <a:latin typeface="Corbel" pitchFamily="34" charset="0"/>
                          <a:cs typeface="Arial" charset="0"/>
                        </a:rPr>
                        <a:t>Players</a:t>
                      </a:r>
                      <a:r>
                        <a:rPr kumimoji="0" lang="fr-FR" sz="1600" b="1" i="0" u="none" strike="noStrike" cap="none" normalizeH="0" baseline="0" dirty="0">
                          <a:ln>
                            <a:noFill/>
                          </a:ln>
                          <a:solidFill>
                            <a:schemeClr val="folHlink"/>
                          </a:solidFill>
                          <a:effectLst/>
                          <a:latin typeface="Corbel" pitchFamily="34" charset="0"/>
                          <a:cs typeface="Arial" charset="0"/>
                        </a:rPr>
                        <a:t> (clubs </a:t>
                      </a:r>
                      <a:r>
                        <a:rPr kumimoji="0" lang="fr-FR" sz="1600" b="1" i="0" u="none" strike="noStrike" cap="none" normalizeH="0" baseline="0" dirty="0" err="1">
                          <a:ln>
                            <a:noFill/>
                          </a:ln>
                          <a:solidFill>
                            <a:schemeClr val="folHlink"/>
                          </a:solidFill>
                          <a:effectLst/>
                          <a:latin typeface="Corbel" pitchFamily="34" charset="0"/>
                          <a:cs typeface="Arial" charset="0"/>
                        </a:rPr>
                        <a:t>only</a:t>
                      </a:r>
                      <a:r>
                        <a:rPr kumimoji="0" lang="fr-FR" sz="1600" b="1" i="0" u="none" strike="noStrike" cap="none" normalizeH="0" baseline="0" dirty="0">
                          <a:ln>
                            <a:noFill/>
                          </a:ln>
                          <a:solidFill>
                            <a:schemeClr val="folHlink"/>
                          </a:solidFill>
                          <a:effectLst/>
                          <a:latin typeface="Corbel" pitchFamily="34" charset="0"/>
                          <a:cs typeface="Arial" charset="0"/>
                        </a:rPr>
                        <a:t>)</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2"/>
                  </a:ext>
                </a:extLst>
              </a:tr>
              <a:tr h="431735">
                <a:tc vMerge="1">
                  <a:txBody>
                    <a:bodyPr/>
                    <a:lstStyle/>
                    <a:p>
                      <a:endParaRPr lang="fr-F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a:ln>
                            <a:noFill/>
                          </a:ln>
                          <a:solidFill>
                            <a:schemeClr val="tx1"/>
                          </a:solidFill>
                          <a:effectLst/>
                          <a:latin typeface="Corbel" pitchFamily="34" charset="0"/>
                          <a:cs typeface="Arial" charset="0"/>
                        </a:rPr>
                        <a:t>TV </a:t>
                      </a:r>
                      <a:r>
                        <a:rPr kumimoji="0" lang="fr-FR" sz="1600" b="1" i="0" u="none" strike="noStrike" cap="none" normalizeH="0" baseline="0" dirty="0" err="1">
                          <a:ln>
                            <a:noFill/>
                          </a:ln>
                          <a:solidFill>
                            <a:schemeClr val="tx1"/>
                          </a:solidFill>
                          <a:effectLst/>
                          <a:latin typeface="Corbel" pitchFamily="34" charset="0"/>
                          <a:cs typeface="Arial" charset="0"/>
                        </a:rPr>
                        <a:t>rights</a:t>
                      </a:r>
                      <a:r>
                        <a:rPr kumimoji="0" lang="fr-FR" sz="1600" b="1" i="0" u="none" strike="noStrike" cap="none" normalizeH="0" baseline="0" dirty="0">
                          <a:ln>
                            <a:noFill/>
                          </a:ln>
                          <a:solidFill>
                            <a:schemeClr val="tx1"/>
                          </a:solidFill>
                          <a:effectLst/>
                          <a:latin typeface="Corbel" pitchFamily="34" charset="0"/>
                          <a:cs typeface="Arial" charset="0"/>
                        </a:rPr>
                        <a:t> </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3"/>
                  </a:ext>
                </a:extLst>
              </a:tr>
              <a:tr h="335266">
                <a:tc vMerge="1">
                  <a:txBody>
                    <a:bodyPr/>
                    <a:lstStyle/>
                    <a:p>
                      <a:endParaRPr lang="fr-F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a:ln>
                            <a:noFill/>
                          </a:ln>
                          <a:solidFill>
                            <a:schemeClr val="tx1"/>
                          </a:solidFill>
                          <a:effectLst/>
                          <a:latin typeface="Corbel" pitchFamily="34" charset="0"/>
                          <a:cs typeface="Arial" charset="0"/>
                        </a:rPr>
                        <a:t>Merchandising</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4"/>
                  </a:ext>
                </a:extLst>
              </a:tr>
              <a:tr h="795218">
                <a:tc vMerge="1">
                  <a:txBody>
                    <a:bodyPr/>
                    <a:lstStyle/>
                    <a:p>
                      <a:endParaRPr lang="fr-F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a:ln>
                            <a:noFill/>
                          </a:ln>
                          <a:solidFill>
                            <a:schemeClr val="tx1"/>
                          </a:solidFill>
                          <a:effectLst/>
                          <a:latin typeface="Corbel" pitchFamily="34" charset="0"/>
                          <a:cs typeface="Arial" charset="0"/>
                        </a:rPr>
                        <a:t>Institutions (</a:t>
                      </a:r>
                      <a:r>
                        <a:rPr kumimoji="0" lang="en-US" sz="1600" b="1" i="0" u="none" strike="noStrike" cap="none" normalizeH="0" baseline="0" dirty="0">
                          <a:ln>
                            <a:noFill/>
                          </a:ln>
                          <a:solidFill>
                            <a:schemeClr val="tx1"/>
                          </a:solidFill>
                          <a:effectLst/>
                          <a:latin typeface="Corbel" pitchFamily="34" charset="0"/>
                          <a:cs typeface="Arial" charset="0"/>
                        </a:rPr>
                        <a:t>public subsidies</a:t>
                      </a:r>
                      <a:r>
                        <a:rPr kumimoji="0" lang="fr-FR" sz="1600" b="1" i="0" u="none" strike="noStrike" cap="none" normalizeH="0" baseline="0" dirty="0">
                          <a:ln>
                            <a:noFill/>
                          </a:ln>
                          <a:solidFill>
                            <a:schemeClr val="tx1"/>
                          </a:solidFill>
                          <a:effectLst/>
                          <a:latin typeface="Corbel" pitchFamily="34" charset="0"/>
                          <a:cs typeface="Arial" charset="0"/>
                        </a:rPr>
                        <a:t>)</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5"/>
                  </a:ext>
                </a:extLst>
              </a:tr>
              <a:tr h="335266">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1600" b="1" i="0" u="none" strike="noStrike" cap="none" normalizeH="0" baseline="0">
                        <a:ln>
                          <a:noFill/>
                        </a:ln>
                        <a:solidFill>
                          <a:schemeClr val="tx1"/>
                        </a:solidFill>
                        <a:effectLst/>
                        <a:latin typeface="Corbel" pitchFamily="34"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orbel" pitchFamily="34" charset="0"/>
                          <a:cs typeface="Arial" charset="0"/>
                        </a:rPr>
                        <a:t>Renown</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orbel" pitchFamily="34" charset="0"/>
                          <a:cs typeface="Arial" charset="0"/>
                        </a:rPr>
                        <a:t>History</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6"/>
                  </a:ext>
                </a:extLst>
              </a:tr>
              <a:tr h="371419">
                <a:tc vMerge="1">
                  <a:txBody>
                    <a:bodyPr/>
                    <a:lstStyle/>
                    <a:p>
                      <a:endParaRPr lang="fr-F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orbel" pitchFamily="34" charset="0"/>
                          <a:cs typeface="Arial" charset="0"/>
                        </a:rPr>
                        <a:t>Sport performance</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7"/>
                  </a:ext>
                </a:extLst>
              </a:tr>
              <a:tr h="366657">
                <a:tc vMerge="1">
                  <a:txBody>
                    <a:bodyPr/>
                    <a:lstStyle/>
                    <a:p>
                      <a:endParaRPr lang="fr-F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1" i="0" u="none" strike="noStrike" cap="none" normalizeH="0" baseline="0" dirty="0">
                          <a:ln>
                            <a:noFill/>
                          </a:ln>
                          <a:solidFill>
                            <a:schemeClr val="tx1"/>
                          </a:solidFill>
                          <a:effectLst/>
                          <a:latin typeface="Corbel" pitchFamily="34" charset="0"/>
                          <a:cs typeface="Arial" charset="0"/>
                        </a:rPr>
                        <a:t>Affluence, audience</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8"/>
                  </a:ext>
                </a:extLst>
              </a:tr>
            </a:tbl>
          </a:graphicData>
        </a:graphic>
      </p:graphicFrame>
      <p:graphicFrame>
        <p:nvGraphicFramePr>
          <p:cNvPr id="71721" name="Group 41"/>
          <p:cNvGraphicFramePr>
            <a:graphicFrameLocks noGrp="1"/>
          </p:cNvGraphicFramePr>
          <p:nvPr/>
        </p:nvGraphicFramePr>
        <p:xfrm>
          <a:off x="7104063" y="1484313"/>
          <a:ext cx="3384550" cy="5040312"/>
        </p:xfrm>
        <a:graphic>
          <a:graphicData uri="http://schemas.openxmlformats.org/drawingml/2006/table">
            <a:tbl>
              <a:tblPr/>
              <a:tblGrid>
                <a:gridCol w="3384550">
                  <a:extLst>
                    <a:ext uri="{9D8B030D-6E8A-4147-A177-3AD203B41FA5}">
                      <a16:colId xmlns:a16="http://schemas.microsoft.com/office/drawing/2014/main" val="20000"/>
                    </a:ext>
                  </a:extLst>
                </a:gridCol>
              </a:tblGrid>
              <a:tr h="7699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a:ln>
                            <a:noFill/>
                          </a:ln>
                          <a:solidFill>
                            <a:schemeClr val="tx1"/>
                          </a:solidFill>
                          <a:effectLst/>
                          <a:latin typeface="Corbel" pitchFamily="34" charset="0"/>
                          <a:cs typeface="Arial" charset="0"/>
                        </a:rPr>
                        <a:t>Assets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0"/>
                  </a:ext>
                </a:extLst>
              </a:tr>
              <a:tr h="4270374">
                <a:tc>
                  <a:txBody>
                    <a:bodyPr/>
                    <a:lstStyle/>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800" b="1" i="0" u="none" strike="noStrike" cap="none" normalizeH="0" baseline="0" dirty="0" err="1">
                          <a:ln>
                            <a:noFill/>
                          </a:ln>
                          <a:solidFill>
                            <a:schemeClr val="folHlink"/>
                          </a:solidFill>
                          <a:effectLst/>
                          <a:latin typeface="Corbel" pitchFamily="34" charset="0"/>
                          <a:cs typeface="Arial" charset="0"/>
                        </a:rPr>
                        <a:t>Players</a:t>
                      </a:r>
                      <a:r>
                        <a:rPr kumimoji="0" lang="fr-FR" sz="1800" b="1" i="0" u="none" strike="noStrike" cap="none" normalizeH="0" baseline="0" dirty="0">
                          <a:ln>
                            <a:noFill/>
                          </a:ln>
                          <a:solidFill>
                            <a:schemeClr val="folHlink"/>
                          </a:solidFill>
                          <a:effectLst/>
                          <a:latin typeface="Corbel" pitchFamily="34" charset="0"/>
                          <a:cs typeface="Arial" charset="0"/>
                        </a:rPr>
                        <a:t> &amp; coach </a:t>
                      </a:r>
                      <a:r>
                        <a:rPr kumimoji="0" lang="fr-FR" sz="1400" b="1" i="0" u="none" strike="noStrike" cap="none" normalizeH="0" baseline="0" dirty="0">
                          <a:ln>
                            <a:noFill/>
                          </a:ln>
                          <a:solidFill>
                            <a:schemeClr val="folHlink"/>
                          </a:solidFill>
                          <a:effectLst/>
                          <a:latin typeface="Corbel" pitchFamily="34" charset="0"/>
                          <a:cs typeface="Arial" charset="0"/>
                        </a:rPr>
                        <a:t>(clubs </a:t>
                      </a:r>
                      <a:r>
                        <a:rPr kumimoji="0" lang="fr-FR" sz="1400" b="1" i="0" u="none" strike="noStrike" cap="none" normalizeH="0" baseline="0" dirty="0" err="1">
                          <a:ln>
                            <a:noFill/>
                          </a:ln>
                          <a:solidFill>
                            <a:schemeClr val="folHlink"/>
                          </a:solidFill>
                          <a:effectLst/>
                          <a:latin typeface="Corbel" pitchFamily="34" charset="0"/>
                          <a:cs typeface="Arial" charset="0"/>
                        </a:rPr>
                        <a:t>only</a:t>
                      </a:r>
                      <a:r>
                        <a:rPr kumimoji="0" lang="fr-FR" sz="1400" b="1" i="0" u="none" strike="noStrike" cap="none" normalizeH="0" baseline="0" dirty="0">
                          <a:ln>
                            <a:noFill/>
                          </a:ln>
                          <a:solidFill>
                            <a:schemeClr val="folHlink"/>
                          </a:solidFill>
                          <a:effectLst/>
                          <a:latin typeface="Corbel" pitchFamily="34" charset="0"/>
                          <a:cs typeface="Arial" charset="0"/>
                        </a:rPr>
                        <a:t>)</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800" b="1" i="0" u="none" strike="noStrike" cap="none" normalizeH="0" baseline="0" dirty="0">
                          <a:ln>
                            <a:noFill/>
                          </a:ln>
                          <a:solidFill>
                            <a:schemeClr val="tx1"/>
                          </a:solidFill>
                          <a:effectLst/>
                          <a:latin typeface="Corbel" pitchFamily="34" charset="0"/>
                          <a:cs typeface="Arial" charset="0"/>
                        </a:rPr>
                        <a:t>Partnership </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400" b="1" i="0" u="none" strike="noStrike" cap="none" normalizeH="0" baseline="0" dirty="0">
                          <a:ln>
                            <a:noFill/>
                          </a:ln>
                          <a:solidFill>
                            <a:schemeClr val="tx1"/>
                          </a:solidFill>
                          <a:effectLst/>
                          <a:latin typeface="Corbel" pitchFamily="34" charset="0"/>
                          <a:cs typeface="Arial" charset="0"/>
                        </a:rPr>
                        <a:t>(sponsoring, </a:t>
                      </a:r>
                      <a:r>
                        <a:rPr kumimoji="0" lang="fr-FR" sz="1400" b="1" i="0" u="none" strike="noStrike" cap="none" normalizeH="0" baseline="0" dirty="0" err="1">
                          <a:ln>
                            <a:noFill/>
                          </a:ln>
                          <a:solidFill>
                            <a:schemeClr val="tx1"/>
                          </a:solidFill>
                          <a:effectLst/>
                          <a:latin typeface="Corbel" pitchFamily="34" charset="0"/>
                          <a:cs typeface="Arial" charset="0"/>
                        </a:rPr>
                        <a:t>partners</a:t>
                      </a:r>
                      <a:r>
                        <a:rPr kumimoji="0" lang="fr-FR" sz="1400" b="1" i="0" u="none" strike="noStrike" cap="none" normalizeH="0" baseline="0" dirty="0">
                          <a:ln>
                            <a:noFill/>
                          </a:ln>
                          <a:solidFill>
                            <a:schemeClr val="tx1"/>
                          </a:solidFill>
                          <a:effectLst/>
                          <a:latin typeface="Corbel" pitchFamily="34" charset="0"/>
                          <a:cs typeface="Arial" charset="0"/>
                        </a:rPr>
                        <a:t>)</a:t>
                      </a:r>
                      <a:r>
                        <a:rPr kumimoji="0" lang="fr-FR" sz="1800" b="1" i="0" u="none" strike="noStrike" cap="none" normalizeH="0" baseline="0" dirty="0">
                          <a:ln>
                            <a:noFill/>
                          </a:ln>
                          <a:solidFill>
                            <a:schemeClr val="tx1"/>
                          </a:solidFill>
                          <a:effectLst/>
                          <a:latin typeface="Corbel" pitchFamily="34" charset="0"/>
                          <a:cs typeface="Arial" charset="0"/>
                        </a:rPr>
                        <a:t> </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800" b="1" i="0" u="none" strike="noStrike" cap="none" normalizeH="0" baseline="0" dirty="0" err="1">
                          <a:ln>
                            <a:noFill/>
                          </a:ln>
                          <a:solidFill>
                            <a:schemeClr val="tx1"/>
                          </a:solidFill>
                          <a:effectLst/>
                          <a:latin typeface="Corbel" pitchFamily="34" charset="0"/>
                          <a:cs typeface="Arial" charset="0"/>
                        </a:rPr>
                        <a:t>Reputation</a:t>
                      </a:r>
                      <a:r>
                        <a:rPr kumimoji="0" lang="fr-FR" sz="1800" b="1" i="0" u="none" strike="noStrike" cap="none" normalizeH="0" baseline="0" dirty="0">
                          <a:ln>
                            <a:noFill/>
                          </a:ln>
                          <a:solidFill>
                            <a:schemeClr val="tx1"/>
                          </a:solidFill>
                          <a:effectLst/>
                          <a:latin typeface="Corbel" pitchFamily="34" charset="0"/>
                          <a:cs typeface="Arial" charset="0"/>
                        </a:rPr>
                        <a:t> </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400" b="1" i="0" u="none" strike="noStrike" cap="none" normalizeH="0" baseline="0" dirty="0">
                          <a:ln>
                            <a:noFill/>
                          </a:ln>
                          <a:solidFill>
                            <a:schemeClr val="tx1"/>
                          </a:solidFill>
                          <a:effectLst/>
                          <a:latin typeface="Corbel" pitchFamily="34" charset="0"/>
                          <a:cs typeface="Arial" charset="0"/>
                        </a:rPr>
                        <a:t>(</a:t>
                      </a:r>
                      <a:r>
                        <a:rPr kumimoji="0" lang="fr-FR" sz="1400" b="1" i="0" u="none" strike="noStrike" cap="none" normalizeH="0" baseline="0" dirty="0" err="1">
                          <a:ln>
                            <a:noFill/>
                          </a:ln>
                          <a:solidFill>
                            <a:schemeClr val="tx1"/>
                          </a:solidFill>
                          <a:effectLst/>
                          <a:latin typeface="Corbel" pitchFamily="34" charset="0"/>
                          <a:cs typeface="Arial" charset="0"/>
                        </a:rPr>
                        <a:t>event</a:t>
                      </a:r>
                      <a:r>
                        <a:rPr kumimoji="0" lang="fr-FR" sz="1400" b="1" i="0" u="none" strike="noStrike" cap="none" normalizeH="0" baseline="0" dirty="0">
                          <a:ln>
                            <a:noFill/>
                          </a:ln>
                          <a:solidFill>
                            <a:schemeClr val="tx1"/>
                          </a:solidFill>
                          <a:effectLst/>
                          <a:latin typeface="Corbel" pitchFamily="34" charset="0"/>
                          <a:cs typeface="Arial" charset="0"/>
                        </a:rPr>
                        <a:t>, sport, </a:t>
                      </a:r>
                      <a:r>
                        <a:rPr kumimoji="0" lang="fr-FR" sz="1400" b="1" i="0" u="none" strike="noStrike" cap="none" normalizeH="0" baseline="0" dirty="0" err="1">
                          <a:ln>
                            <a:noFill/>
                          </a:ln>
                          <a:solidFill>
                            <a:schemeClr val="tx1"/>
                          </a:solidFill>
                          <a:effectLst/>
                          <a:latin typeface="Corbel" pitchFamily="34" charset="0"/>
                          <a:cs typeface="Arial" charset="0"/>
                        </a:rPr>
                        <a:t>players</a:t>
                      </a:r>
                      <a:r>
                        <a:rPr kumimoji="0" lang="fr-FR" sz="1400" b="1" i="0" u="none" strike="noStrike" cap="none" normalizeH="0" baseline="0" dirty="0">
                          <a:ln>
                            <a:noFill/>
                          </a:ln>
                          <a:solidFill>
                            <a:schemeClr val="tx1"/>
                          </a:solidFill>
                          <a:effectLst/>
                          <a:latin typeface="Corbel" pitchFamily="34" charset="0"/>
                          <a:cs typeface="Arial" charset="0"/>
                        </a:rPr>
                        <a:t>)</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800" b="1" i="0" u="none" strike="noStrike" cap="none" normalizeH="0" baseline="0" dirty="0" err="1">
                          <a:ln>
                            <a:noFill/>
                          </a:ln>
                          <a:solidFill>
                            <a:schemeClr val="tx1"/>
                          </a:solidFill>
                          <a:effectLst/>
                          <a:latin typeface="Corbel" pitchFamily="34" charset="0"/>
                          <a:cs typeface="Arial" charset="0"/>
                        </a:rPr>
                        <a:t>Relational</a:t>
                      </a:r>
                      <a:r>
                        <a:rPr kumimoji="0" lang="fr-FR" sz="1800" b="1" i="0" u="none" strike="noStrike" cap="none" normalizeH="0" baseline="0" dirty="0">
                          <a:ln>
                            <a:noFill/>
                          </a:ln>
                          <a:solidFill>
                            <a:schemeClr val="tx1"/>
                          </a:solidFill>
                          <a:effectLst/>
                          <a:latin typeface="Corbel" pitchFamily="34" charset="0"/>
                          <a:cs typeface="Arial" charset="0"/>
                        </a:rPr>
                        <a:t> </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400" b="1" i="0" u="none" strike="noStrike" cap="none" normalizeH="0" baseline="0" dirty="0">
                          <a:ln>
                            <a:noFill/>
                          </a:ln>
                          <a:solidFill>
                            <a:schemeClr val="tx1"/>
                          </a:solidFill>
                          <a:effectLst/>
                          <a:latin typeface="Corbel" pitchFamily="34" charset="0"/>
                          <a:cs typeface="Arial" charset="0"/>
                        </a:rPr>
                        <a:t>(Social capital, </a:t>
                      </a:r>
                      <a:r>
                        <a:rPr kumimoji="0" lang="fr-FR" sz="1400" b="1" i="0" u="none" strike="noStrike" cap="none" normalizeH="0" baseline="0" dirty="0" err="1">
                          <a:ln>
                            <a:noFill/>
                          </a:ln>
                          <a:solidFill>
                            <a:schemeClr val="tx1"/>
                          </a:solidFill>
                          <a:effectLst/>
                          <a:latin typeface="Corbel" pitchFamily="34" charset="0"/>
                          <a:cs typeface="Arial" charset="0"/>
                        </a:rPr>
                        <a:t>relational</a:t>
                      </a:r>
                      <a:r>
                        <a:rPr kumimoji="0" lang="fr-FR" sz="1400" b="1" i="0" u="none" strike="noStrike" cap="none" normalizeH="0" baseline="0" dirty="0">
                          <a:ln>
                            <a:noFill/>
                          </a:ln>
                          <a:solidFill>
                            <a:schemeClr val="tx1"/>
                          </a:solidFill>
                          <a:effectLst/>
                          <a:latin typeface="Corbel" pitchFamily="34" charset="0"/>
                          <a:cs typeface="Arial" charset="0"/>
                        </a:rPr>
                        <a:t> networks, Public Relations)</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800" b="1" i="0" u="none" strike="noStrike" cap="none" normalizeH="0" baseline="0" dirty="0">
                          <a:ln>
                            <a:noFill/>
                          </a:ln>
                          <a:solidFill>
                            <a:schemeClr val="tx1"/>
                          </a:solidFill>
                          <a:effectLst/>
                          <a:latin typeface="Corbel" pitchFamily="34" charset="0"/>
                          <a:cs typeface="Arial" charset="0"/>
                        </a:rPr>
                        <a:t>Physical</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400" b="1" i="0" u="none" strike="noStrike" cap="none" normalizeH="0" baseline="0" dirty="0">
                          <a:ln>
                            <a:noFill/>
                          </a:ln>
                          <a:solidFill>
                            <a:schemeClr val="tx1"/>
                          </a:solidFill>
                          <a:effectLst/>
                          <a:latin typeface="Corbel" pitchFamily="34" charset="0"/>
                          <a:cs typeface="Arial" charset="0"/>
                        </a:rPr>
                        <a:t>(infrastructures, stadium, </a:t>
                      </a:r>
                      <a:r>
                        <a:rPr kumimoji="0" lang="fr-FR" sz="1400" b="1" i="0" u="none" strike="noStrike" cap="none" normalizeH="0" baseline="0" dirty="0" err="1">
                          <a:ln>
                            <a:noFill/>
                          </a:ln>
                          <a:solidFill>
                            <a:schemeClr val="tx1"/>
                          </a:solidFill>
                          <a:effectLst/>
                          <a:latin typeface="Corbel" pitchFamily="34" charset="0"/>
                          <a:cs typeface="Arial" charset="0"/>
                        </a:rPr>
                        <a:t>territory</a:t>
                      </a:r>
                      <a:r>
                        <a:rPr kumimoji="0" lang="fr-FR" sz="1400" b="1" i="0" u="none" strike="noStrike" cap="none" normalizeH="0" baseline="0" dirty="0">
                          <a:ln>
                            <a:noFill/>
                          </a:ln>
                          <a:solidFill>
                            <a:schemeClr val="tx1"/>
                          </a:solidFill>
                          <a:effectLst/>
                          <a:latin typeface="Corbel" pitchFamily="34" charset="0"/>
                          <a:cs typeface="Arial" charset="0"/>
                        </a:rPr>
                        <a:t>)</a:t>
                      </a: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800" b="1" i="0" u="none" strike="noStrike" cap="none" normalizeH="0" baseline="0" dirty="0" err="1">
                          <a:ln>
                            <a:noFill/>
                          </a:ln>
                          <a:solidFill>
                            <a:schemeClr val="tx1"/>
                          </a:solidFill>
                          <a:effectLst/>
                          <a:latin typeface="Corbel" pitchFamily="34" charset="0"/>
                          <a:cs typeface="Arial" charset="0"/>
                        </a:rPr>
                        <a:t>Organizational</a:t>
                      </a:r>
                      <a:r>
                        <a:rPr kumimoji="0" lang="fr-FR" sz="1800" b="1" i="0" u="none" strike="noStrike" cap="none" normalizeH="0" baseline="0" dirty="0">
                          <a:ln>
                            <a:noFill/>
                          </a:ln>
                          <a:solidFill>
                            <a:schemeClr val="tx1"/>
                          </a:solidFill>
                          <a:effectLst/>
                          <a:latin typeface="Corbel" pitchFamily="34" charset="0"/>
                          <a:cs typeface="Arial" charset="0"/>
                        </a:rPr>
                        <a:t> </a:t>
                      </a:r>
                      <a:r>
                        <a:rPr kumimoji="0" lang="fr-FR" sz="1800" b="1" i="0" u="none" strike="noStrike" cap="none" normalizeH="0" baseline="0" dirty="0" err="1">
                          <a:ln>
                            <a:noFill/>
                          </a:ln>
                          <a:solidFill>
                            <a:schemeClr val="tx1"/>
                          </a:solidFill>
                          <a:effectLst/>
                          <a:latin typeface="Corbel" pitchFamily="34" charset="0"/>
                          <a:cs typeface="Arial" charset="0"/>
                        </a:rPr>
                        <a:t>Capabilities</a:t>
                      </a:r>
                      <a:endParaRPr kumimoji="0" lang="fr-FR" sz="1800" b="1" i="0" u="none" strike="noStrike" cap="none" normalizeH="0" baseline="0" dirty="0">
                        <a:ln>
                          <a:noFill/>
                        </a:ln>
                        <a:solidFill>
                          <a:schemeClr val="tx1"/>
                        </a:solidFill>
                        <a:effectLst/>
                        <a:latin typeface="Corbel" pitchFamily="34" charset="0"/>
                        <a:cs typeface="Arial" charset="0"/>
                      </a:endParaRPr>
                    </a:p>
                    <a:p>
                      <a:pPr marL="0" marR="0" lvl="0" indent="0" algn="ctr" defTabSz="914400" rtl="0" eaLnBrk="0" fontAlgn="base" latinLnBrk="0" hangingPunct="0">
                        <a:lnSpc>
                          <a:spcPct val="90000"/>
                        </a:lnSpc>
                        <a:spcBef>
                          <a:spcPct val="10000"/>
                        </a:spcBef>
                        <a:spcAft>
                          <a:spcPct val="0"/>
                        </a:spcAft>
                        <a:buClrTx/>
                        <a:buSzTx/>
                        <a:buFontTx/>
                        <a:buNone/>
                        <a:tabLst/>
                      </a:pPr>
                      <a:r>
                        <a:rPr kumimoji="0" lang="fr-FR" sz="1800" b="1" i="0" u="none" strike="noStrike" cap="none" normalizeH="0" baseline="0" dirty="0">
                          <a:ln>
                            <a:noFill/>
                          </a:ln>
                          <a:solidFill>
                            <a:schemeClr val="tx1"/>
                          </a:solidFill>
                          <a:effectLst/>
                          <a:latin typeface="Corbel" pitchFamily="34" charset="0"/>
                          <a:cs typeface="Arial" charset="0"/>
                        </a:rPr>
                        <a:t> </a:t>
                      </a:r>
                      <a:r>
                        <a:rPr kumimoji="0" lang="fr-FR" sz="1400" b="1" i="0" u="none" strike="noStrike" cap="none" normalizeH="0" baseline="0" dirty="0">
                          <a:ln>
                            <a:noFill/>
                          </a:ln>
                          <a:solidFill>
                            <a:schemeClr val="tx1"/>
                          </a:solidFill>
                          <a:effectLst/>
                          <a:latin typeface="Corbel" pitchFamily="34" charset="0"/>
                          <a:cs typeface="Arial" charset="0"/>
                        </a:rPr>
                        <a:t>(</a:t>
                      </a:r>
                      <a:r>
                        <a:rPr kumimoji="0" lang="fr-FR" sz="1400" b="1" i="0" u="none" strike="noStrike" cap="none" normalizeH="0" baseline="0" dirty="0" err="1">
                          <a:ln>
                            <a:noFill/>
                          </a:ln>
                          <a:solidFill>
                            <a:schemeClr val="tx1"/>
                          </a:solidFill>
                          <a:effectLst/>
                          <a:latin typeface="Corbel" pitchFamily="34" charset="0"/>
                          <a:cs typeface="Arial" charset="0"/>
                        </a:rPr>
                        <a:t>Core</a:t>
                      </a:r>
                      <a:r>
                        <a:rPr kumimoji="0" lang="fr-FR" sz="1400" b="1" i="0" u="none" strike="noStrike" cap="none" normalizeH="0" baseline="0" dirty="0">
                          <a:ln>
                            <a:noFill/>
                          </a:ln>
                          <a:solidFill>
                            <a:schemeClr val="tx1"/>
                          </a:solidFill>
                          <a:effectLst/>
                          <a:latin typeface="Corbel" pitchFamily="34" charset="0"/>
                          <a:cs typeface="Arial" charset="0"/>
                        </a:rPr>
                        <a:t> </a:t>
                      </a:r>
                      <a:r>
                        <a:rPr kumimoji="0" lang="fr-FR" sz="1400" b="1" i="0" u="none" strike="noStrike" cap="none" normalizeH="0" baseline="0" dirty="0" err="1">
                          <a:ln>
                            <a:noFill/>
                          </a:ln>
                          <a:solidFill>
                            <a:schemeClr val="tx1"/>
                          </a:solidFill>
                          <a:effectLst/>
                          <a:latin typeface="Corbel" pitchFamily="34" charset="0"/>
                          <a:cs typeface="Arial" charset="0"/>
                        </a:rPr>
                        <a:t>competences</a:t>
                      </a:r>
                      <a:r>
                        <a:rPr kumimoji="0" lang="fr-FR" sz="1400" b="1" i="0" u="none" strike="noStrike" cap="none" normalizeH="0" baseline="0" dirty="0">
                          <a:ln>
                            <a:noFill/>
                          </a:ln>
                          <a:solidFill>
                            <a:schemeClr val="tx1"/>
                          </a:solidFill>
                          <a:effectLst/>
                          <a:latin typeface="Corbel" pitchFamily="34" charset="0"/>
                          <a:cs typeface="Arial" charset="0"/>
                        </a:rPr>
                        <a:t>, </a:t>
                      </a:r>
                      <a:r>
                        <a:rPr kumimoji="0" lang="fr-FR" sz="1400" b="1" i="0" u="none" strike="noStrike" cap="none" normalizeH="0" baseline="0" dirty="0" err="1">
                          <a:ln>
                            <a:noFill/>
                          </a:ln>
                          <a:solidFill>
                            <a:schemeClr val="tx1"/>
                          </a:solidFill>
                          <a:effectLst/>
                          <a:latin typeface="Corbel" pitchFamily="34" charset="0"/>
                          <a:cs typeface="Arial" charset="0"/>
                        </a:rPr>
                        <a:t>event</a:t>
                      </a:r>
                      <a:r>
                        <a:rPr kumimoji="0" lang="fr-FR" sz="1400" b="1" i="0" u="none" strike="noStrike" cap="none" normalizeH="0" baseline="0" dirty="0">
                          <a:ln>
                            <a:noFill/>
                          </a:ln>
                          <a:solidFill>
                            <a:schemeClr val="tx1"/>
                          </a:solidFill>
                          <a:effectLst/>
                          <a:latin typeface="Corbel" pitchFamily="34" charset="0"/>
                          <a:cs typeface="Arial" charset="0"/>
                        </a:rPr>
                        <a:t> </a:t>
                      </a:r>
                      <a:r>
                        <a:rPr kumimoji="0" lang="fr-FR" sz="1400" b="1" i="0" u="none" strike="noStrike" cap="none" normalizeH="0" baseline="0" dirty="0" err="1">
                          <a:ln>
                            <a:noFill/>
                          </a:ln>
                          <a:solidFill>
                            <a:schemeClr val="tx1"/>
                          </a:solidFill>
                          <a:effectLst/>
                          <a:latin typeface="Corbel" pitchFamily="34" charset="0"/>
                          <a:cs typeface="Arial" charset="0"/>
                        </a:rPr>
                        <a:t>driven</a:t>
                      </a:r>
                      <a:r>
                        <a:rPr kumimoji="0" lang="fr-FR" sz="1400" b="1" i="0" u="none" strike="noStrike" cap="none" normalizeH="0" baseline="0" dirty="0">
                          <a:ln>
                            <a:noFill/>
                          </a:ln>
                          <a:solidFill>
                            <a:schemeClr val="tx1"/>
                          </a:solidFill>
                          <a:effectLst/>
                          <a:latin typeface="Corbel" pitchFamily="34" charset="0"/>
                          <a:cs typeface="Arial" charset="0"/>
                        </a:rPr>
                        <a:t> know how, </a:t>
                      </a:r>
                      <a:r>
                        <a:rPr kumimoji="0" lang="fr-FR" sz="1400" b="1" i="0" u="none" strike="noStrike" cap="none" normalizeH="0" baseline="0" dirty="0" err="1">
                          <a:ln>
                            <a:noFill/>
                          </a:ln>
                          <a:solidFill>
                            <a:schemeClr val="tx1"/>
                          </a:solidFill>
                          <a:effectLst/>
                          <a:latin typeface="Corbel" pitchFamily="34" charset="0"/>
                          <a:cs typeface="Arial" charset="0"/>
                        </a:rPr>
                        <a:t>project</a:t>
                      </a:r>
                      <a:r>
                        <a:rPr kumimoji="0" lang="fr-FR" sz="1400" b="1" i="0" u="none" strike="noStrike" cap="none" normalizeH="0" baseline="0" dirty="0">
                          <a:ln>
                            <a:noFill/>
                          </a:ln>
                          <a:solidFill>
                            <a:schemeClr val="tx1"/>
                          </a:solidFill>
                          <a:effectLst/>
                          <a:latin typeface="Corbel" pitchFamily="34" charset="0"/>
                          <a:cs typeface="Arial" charset="0"/>
                        </a:rPr>
                        <a:t> management))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chemeClr val="bg2">
                            <a:gamma/>
                            <a:shade val="46275"/>
                            <a:invGamma/>
                          </a:schemeClr>
                        </a:gs>
                      </a:gsLst>
                      <a:lin ang="5400000" scaled="1"/>
                    </a:gradFill>
                  </a:tcPr>
                </a:tc>
                <a:extLst>
                  <a:ext uri="{0D108BD9-81ED-4DB2-BD59-A6C34878D82A}">
                    <a16:rowId xmlns:a16="http://schemas.microsoft.com/office/drawing/2014/main" val="10001"/>
                  </a:ext>
                </a:extLst>
              </a:tr>
            </a:tbl>
          </a:graphicData>
        </a:graphic>
      </p:graphicFrame>
      <p:sp>
        <p:nvSpPr>
          <p:cNvPr id="71719" name="AutoShape 39"/>
          <p:cNvSpPr>
            <a:spLocks noChangeArrowheads="1"/>
          </p:cNvSpPr>
          <p:nvPr/>
        </p:nvSpPr>
        <p:spPr bwMode="auto">
          <a:xfrm>
            <a:off x="5880100" y="3284538"/>
            <a:ext cx="1225550" cy="165576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17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8" fill="hold" grpId="0" nodeType="clickEffect">
                                  <p:stCondLst>
                                    <p:cond delay="0"/>
                                  </p:stCondLst>
                                  <p:childTnLst>
                                    <p:set>
                                      <p:cBhvr>
                                        <p:cTn id="10" dur="1" fill="hold">
                                          <p:stCondLst>
                                            <p:cond delay="0"/>
                                          </p:stCondLst>
                                        </p:cTn>
                                        <p:tgtEl>
                                          <p:spTgt spid="71719"/>
                                        </p:tgtEl>
                                        <p:attrNameLst>
                                          <p:attrName>style.visibility</p:attrName>
                                        </p:attrNameLst>
                                      </p:cBhvr>
                                      <p:to>
                                        <p:strVal val="visible"/>
                                      </p:to>
                                    </p:set>
                                    <p:anim calcmode="lin" valueType="num">
                                      <p:cBhvr>
                                        <p:cTn id="11" dur="500" fill="hold"/>
                                        <p:tgtEl>
                                          <p:spTgt spid="71719"/>
                                        </p:tgtEl>
                                        <p:attrNameLst>
                                          <p:attrName>ppt_x</p:attrName>
                                        </p:attrNameLst>
                                      </p:cBhvr>
                                      <p:tavLst>
                                        <p:tav tm="0">
                                          <p:val>
                                            <p:strVal val="#ppt_x-#ppt_w/2"/>
                                          </p:val>
                                        </p:tav>
                                        <p:tav tm="100000">
                                          <p:val>
                                            <p:strVal val="#ppt_x"/>
                                          </p:val>
                                        </p:tav>
                                      </p:tavLst>
                                    </p:anim>
                                    <p:anim calcmode="lin" valueType="num">
                                      <p:cBhvr>
                                        <p:cTn id="12" dur="500" fill="hold"/>
                                        <p:tgtEl>
                                          <p:spTgt spid="71719"/>
                                        </p:tgtEl>
                                        <p:attrNameLst>
                                          <p:attrName>ppt_y</p:attrName>
                                        </p:attrNameLst>
                                      </p:cBhvr>
                                      <p:tavLst>
                                        <p:tav tm="0">
                                          <p:val>
                                            <p:strVal val="#ppt_y"/>
                                          </p:val>
                                        </p:tav>
                                        <p:tav tm="100000">
                                          <p:val>
                                            <p:strVal val="#ppt_y"/>
                                          </p:val>
                                        </p:tav>
                                      </p:tavLst>
                                    </p:anim>
                                    <p:anim calcmode="lin" valueType="num">
                                      <p:cBhvr>
                                        <p:cTn id="13" dur="500" fill="hold"/>
                                        <p:tgtEl>
                                          <p:spTgt spid="71719"/>
                                        </p:tgtEl>
                                        <p:attrNameLst>
                                          <p:attrName>ppt_w</p:attrName>
                                        </p:attrNameLst>
                                      </p:cBhvr>
                                      <p:tavLst>
                                        <p:tav tm="0">
                                          <p:val>
                                            <p:fltVal val="0"/>
                                          </p:val>
                                        </p:tav>
                                        <p:tav tm="100000">
                                          <p:val>
                                            <p:strVal val="#ppt_w"/>
                                          </p:val>
                                        </p:tav>
                                      </p:tavLst>
                                    </p:anim>
                                    <p:anim calcmode="lin" valueType="num">
                                      <p:cBhvr>
                                        <p:cTn id="14" dur="500" fill="hold"/>
                                        <p:tgtEl>
                                          <p:spTgt spid="71719"/>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71721"/>
                                        </p:tgtEl>
                                        <p:attrNameLst>
                                          <p:attrName>style.visibility</p:attrName>
                                        </p:attrNameLst>
                                      </p:cBhvr>
                                      <p:to>
                                        <p:strVal val="visible"/>
                                      </p:to>
                                    </p:set>
                                    <p:animEffect transition="in" filter="checkerboard(across)">
                                      <p:cBhvr>
                                        <p:cTn id="19" dur="500"/>
                                        <p:tgtEl>
                                          <p:spTgt spid="71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1981200" y="277814"/>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3600" b="1">
                <a:solidFill>
                  <a:schemeClr val="bg1"/>
                </a:solidFill>
              </a:rPr>
              <a:t>Partnership (sponsorship) resources</a:t>
            </a:r>
          </a:p>
        </p:txBody>
      </p:sp>
      <p:sp>
        <p:nvSpPr>
          <p:cNvPr id="55299" name="Rectangle 3"/>
          <p:cNvSpPr>
            <a:spLocks noChangeArrowheads="1"/>
          </p:cNvSpPr>
          <p:nvPr/>
        </p:nvSpPr>
        <p:spPr bwMode="auto">
          <a:xfrm>
            <a:off x="407369" y="195505"/>
            <a:ext cx="6840760" cy="499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nSpc>
                <a:spcPct val="90000"/>
              </a:lnSpc>
            </a:pPr>
            <a:r>
              <a:rPr lang="en-US" altLang="fr-FR" sz="2000" b="1" dirty="0"/>
              <a:t>Sponsoring : brand image, image transfer, notoriety, visibility, target specificity, TV… </a:t>
            </a:r>
          </a:p>
          <a:p>
            <a:pPr lvl="1">
              <a:lnSpc>
                <a:spcPct val="90000"/>
              </a:lnSpc>
            </a:pPr>
            <a:r>
              <a:rPr lang="en-US" altLang="fr-FR" sz="1800" b="1" dirty="0"/>
              <a:t>Examples : BNP Paribas, Louis Vuitton, </a:t>
            </a:r>
            <a:r>
              <a:rPr lang="en-US" altLang="fr-FR" sz="1800" b="1" dirty="0" err="1"/>
              <a:t>Rollex</a:t>
            </a:r>
            <a:r>
              <a:rPr lang="en-US" altLang="fr-FR" sz="1800" b="1" dirty="0"/>
              <a:t>, Peugeot, </a:t>
            </a:r>
            <a:r>
              <a:rPr lang="en-US" altLang="fr-FR" sz="1800" b="1" dirty="0" err="1"/>
              <a:t>Indesit</a:t>
            </a:r>
            <a:r>
              <a:rPr lang="en-US" altLang="fr-FR" sz="1800" b="1" dirty="0"/>
              <a:t>, Adidas, Nike, </a:t>
            </a:r>
            <a:r>
              <a:rPr lang="en-US" altLang="fr-FR" sz="1800" b="1" dirty="0" err="1"/>
              <a:t>Fedex</a:t>
            </a:r>
            <a:r>
              <a:rPr lang="en-US" altLang="fr-FR" sz="1800" b="1" dirty="0"/>
              <a:t>, Coca-Cola, Philips, Renault, Mercedes…</a:t>
            </a:r>
          </a:p>
          <a:p>
            <a:pPr>
              <a:lnSpc>
                <a:spcPct val="90000"/>
              </a:lnSpc>
            </a:pPr>
            <a:endParaRPr lang="en-US" altLang="fr-FR" sz="2000" b="1" dirty="0"/>
          </a:p>
          <a:p>
            <a:pPr>
              <a:lnSpc>
                <a:spcPct val="90000"/>
              </a:lnSpc>
            </a:pPr>
            <a:r>
              <a:rPr lang="en-US" altLang="fr-FR" sz="2000" b="1" dirty="0"/>
              <a:t>Leverage and activate !  </a:t>
            </a:r>
          </a:p>
        </p:txBody>
      </p:sp>
      <p:sp>
        <p:nvSpPr>
          <p:cNvPr id="55300" name="Rectangle 4"/>
          <p:cNvSpPr>
            <a:spLocks noChangeArrowheads="1"/>
          </p:cNvSpPr>
          <p:nvPr/>
        </p:nvSpPr>
        <p:spPr bwMode="auto">
          <a:xfrm>
            <a:off x="5087888" y="5348894"/>
            <a:ext cx="4895850" cy="13668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dirty="0">
                <a:latin typeface="Arial" panose="020B0604020202020204" pitchFamily="34" charset="0"/>
              </a:rPr>
              <a:t>$ = Commercial </a:t>
            </a:r>
            <a:r>
              <a:rPr lang="fr-FR" altLang="fr-FR" sz="1800" b="1" dirty="0" err="1">
                <a:latin typeface="Arial" panose="020B0604020202020204" pitchFamily="34" charset="0"/>
              </a:rPr>
              <a:t>Sponsorship</a:t>
            </a:r>
            <a:r>
              <a:rPr lang="fr-FR" altLang="fr-FR" sz="1800" b="1" dirty="0">
                <a:latin typeface="Arial" panose="020B0604020202020204" pitchFamily="34" charset="0"/>
              </a:rPr>
              <a:t> </a:t>
            </a:r>
            <a:r>
              <a:rPr lang="fr-FR" altLang="fr-FR" sz="1800" b="1" dirty="0" err="1">
                <a:latin typeface="Arial" panose="020B0604020202020204" pitchFamily="34" charset="0"/>
              </a:rPr>
              <a:t>Contracts</a:t>
            </a:r>
            <a:endParaRPr lang="fr-FR" altLang="fr-FR" sz="1800" b="1" dirty="0">
              <a:latin typeface="Arial" panose="020B0604020202020204" pitchFamily="34" charset="0"/>
            </a:endParaRPr>
          </a:p>
        </p:txBody>
      </p:sp>
      <p:pic>
        <p:nvPicPr>
          <p:cNvPr id="3" name="Image 2" descr="Une image contenant capture d’écran&#10;&#10;Description générée automatiquement">
            <a:extLst>
              <a:ext uri="{FF2B5EF4-FFF2-40B4-BE49-F238E27FC236}">
                <a16:creationId xmlns:a16="http://schemas.microsoft.com/office/drawing/2014/main" id="{DEFF44A2-06D3-4651-B50F-10F9829BD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8208" y="476321"/>
            <a:ext cx="2960174" cy="44358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981200" y="277814"/>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3600" b="1">
                <a:solidFill>
                  <a:schemeClr val="bg1"/>
                </a:solidFill>
              </a:rPr>
              <a:t>Relational Resources</a:t>
            </a:r>
          </a:p>
        </p:txBody>
      </p:sp>
      <p:sp>
        <p:nvSpPr>
          <p:cNvPr id="56323" name="Rectangle 3"/>
          <p:cNvSpPr>
            <a:spLocks noChangeArrowheads="1"/>
          </p:cNvSpPr>
          <p:nvPr/>
        </p:nvSpPr>
        <p:spPr bwMode="auto">
          <a:xfrm>
            <a:off x="0" y="116632"/>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r>
              <a:rPr lang="en-US" altLang="fr-FR" dirty="0"/>
              <a:t>Event Manager’s Social Capital </a:t>
            </a:r>
          </a:p>
          <a:p>
            <a:endParaRPr lang="en-US" altLang="fr-FR" dirty="0"/>
          </a:p>
          <a:p>
            <a:r>
              <a:rPr lang="en-US" altLang="fr-FR" dirty="0"/>
              <a:t>Relational and business networks !</a:t>
            </a:r>
          </a:p>
        </p:txBody>
      </p:sp>
      <p:sp>
        <p:nvSpPr>
          <p:cNvPr id="56324" name="Rectangle 4"/>
          <p:cNvSpPr>
            <a:spLocks noChangeArrowheads="1"/>
          </p:cNvSpPr>
          <p:nvPr/>
        </p:nvSpPr>
        <p:spPr bwMode="auto">
          <a:xfrm>
            <a:off x="6382453" y="5374530"/>
            <a:ext cx="4895850" cy="13668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dirty="0">
                <a:latin typeface="Arial" panose="020B0604020202020204" pitchFamily="34" charset="0"/>
              </a:rPr>
              <a:t>$ = Public Relations</a:t>
            </a:r>
          </a:p>
        </p:txBody>
      </p:sp>
      <p:pic>
        <p:nvPicPr>
          <p:cNvPr id="3" name="Image 2" descr="Une image contenant texte, journal&#10;&#10;Description générée automatiquement">
            <a:extLst>
              <a:ext uri="{FF2B5EF4-FFF2-40B4-BE49-F238E27FC236}">
                <a16:creationId xmlns:a16="http://schemas.microsoft.com/office/drawing/2014/main" id="{1949D924-5471-446F-84DA-2C6724256C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0136" y="399627"/>
            <a:ext cx="3020484" cy="45307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981200" y="277814"/>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3600" b="1">
                <a:solidFill>
                  <a:schemeClr val="bg1"/>
                </a:solidFill>
              </a:rPr>
              <a:t>Reputational Resources</a:t>
            </a:r>
          </a:p>
        </p:txBody>
      </p:sp>
      <p:sp>
        <p:nvSpPr>
          <p:cNvPr id="57347" name="Rectangle 3"/>
          <p:cNvSpPr>
            <a:spLocks noChangeArrowheads="1"/>
          </p:cNvSpPr>
          <p:nvPr/>
        </p:nvSpPr>
        <p:spPr bwMode="auto">
          <a:xfrm>
            <a:off x="191344" y="227013"/>
            <a:ext cx="8229600" cy="262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r>
              <a:rPr lang="en-US" altLang="fr-FR" dirty="0"/>
              <a:t>Event legend and history : JO, America’s Cup, Le Tour de France, Roland Garros, Wimbledon…</a:t>
            </a:r>
          </a:p>
          <a:p>
            <a:r>
              <a:rPr lang="en-US" altLang="fr-FR" dirty="0"/>
              <a:t>Corporate Reputation</a:t>
            </a:r>
          </a:p>
        </p:txBody>
      </p:sp>
      <p:sp>
        <p:nvSpPr>
          <p:cNvPr id="57348" name="Rectangle 4"/>
          <p:cNvSpPr>
            <a:spLocks noChangeArrowheads="1"/>
          </p:cNvSpPr>
          <p:nvPr/>
        </p:nvSpPr>
        <p:spPr bwMode="auto">
          <a:xfrm>
            <a:off x="5807968" y="5264149"/>
            <a:ext cx="4895850" cy="13668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latin typeface="Arial" panose="020B0604020202020204" pitchFamily="34" charset="0"/>
              </a:rPr>
              <a:t>$ = Media Rights &amp; commercial brands</a:t>
            </a:r>
          </a:p>
        </p:txBody>
      </p:sp>
      <p:pic>
        <p:nvPicPr>
          <p:cNvPr id="3" name="Image 2" descr="Une image contenant noir, assis, ordinateur, moniteur&#10;&#10;Description générée automatiquement">
            <a:extLst>
              <a:ext uri="{FF2B5EF4-FFF2-40B4-BE49-F238E27FC236}">
                <a16:creationId xmlns:a16="http://schemas.microsoft.com/office/drawing/2014/main" id="{58D8319E-552D-49A1-9DCE-687CA1F10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7322" y="332656"/>
            <a:ext cx="3036576" cy="45509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981200" y="277814"/>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3200" b="1">
                <a:solidFill>
                  <a:schemeClr val="bg1"/>
                </a:solidFill>
              </a:rPr>
              <a:t>Physical (territorial) Resources</a:t>
            </a:r>
          </a:p>
        </p:txBody>
      </p:sp>
      <p:sp>
        <p:nvSpPr>
          <p:cNvPr id="58371" name="Rectangle 3"/>
          <p:cNvSpPr>
            <a:spLocks noChangeArrowheads="1"/>
          </p:cNvSpPr>
          <p:nvPr/>
        </p:nvSpPr>
        <p:spPr bwMode="auto">
          <a:xfrm>
            <a:off x="119336" y="0"/>
            <a:ext cx="7344816"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r>
              <a:rPr lang="en-US" altLang="fr-FR" sz="2400" dirty="0"/>
              <a:t>Stadium : Wimbledon, Roland Garros, Madison Square Garden… </a:t>
            </a:r>
          </a:p>
          <a:p>
            <a:r>
              <a:rPr lang="en-US" altLang="fr-FR" sz="2400" dirty="0"/>
              <a:t>Territory : Tour de France, F1, Rally &amp; Tennis (Monte Carlo), 24 H Le Mans, Stade Toulousain….</a:t>
            </a:r>
          </a:p>
          <a:p>
            <a:r>
              <a:rPr lang="en-US" altLang="fr-FR" sz="2400" dirty="0"/>
              <a:t> Facilities : training camps and conditions…</a:t>
            </a:r>
          </a:p>
        </p:txBody>
      </p:sp>
      <p:sp>
        <p:nvSpPr>
          <p:cNvPr id="58372" name="Rectangle 4"/>
          <p:cNvSpPr>
            <a:spLocks noChangeArrowheads="1"/>
          </p:cNvSpPr>
          <p:nvPr/>
        </p:nvSpPr>
        <p:spPr bwMode="auto">
          <a:xfrm>
            <a:off x="6456040" y="5203599"/>
            <a:ext cx="4895850" cy="13668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latin typeface="Arial" panose="020B0604020202020204" pitchFamily="34" charset="0"/>
              </a:rPr>
              <a:t>$ = Ticketing and merchandising</a:t>
            </a:r>
          </a:p>
        </p:txBody>
      </p:sp>
      <p:pic>
        <p:nvPicPr>
          <p:cNvPr id="3" name="Image 2" descr="Une image contenant capture d’écran&#10;&#10;Description générée automatiquement">
            <a:extLst>
              <a:ext uri="{FF2B5EF4-FFF2-40B4-BE49-F238E27FC236}">
                <a16:creationId xmlns:a16="http://schemas.microsoft.com/office/drawing/2014/main" id="{2A2F741C-6928-47DE-A923-17D6AE05A6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2144" y="441560"/>
            <a:ext cx="4202474" cy="43204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7924800" y="838200"/>
            <a:ext cx="3657600" cy="2133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chorCtr="1">
            <a:norm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nSpc>
                <a:spcPct val="90000"/>
              </a:lnSpc>
              <a:spcBef>
                <a:spcPct val="0"/>
              </a:spcBef>
              <a:spcAft>
                <a:spcPts val="600"/>
              </a:spcAft>
              <a:buNone/>
            </a:pPr>
            <a:r>
              <a:rPr lang="fr-FR" altLang="fr-FR" sz="3600" b="1" kern="1200">
                <a:latin typeface="+mj-lt"/>
                <a:ea typeface="+mj-ea"/>
                <a:cs typeface="+mj-cs"/>
              </a:rPr>
              <a:t>Dynamic Capabilities and Organization</a:t>
            </a:r>
          </a:p>
        </p:txBody>
      </p:sp>
      <p:pic>
        <p:nvPicPr>
          <p:cNvPr id="3" name="Image 2" descr="Une image contenant noir, télévision, signe&#10;&#10;Description générée automatiquement">
            <a:extLst>
              <a:ext uri="{FF2B5EF4-FFF2-40B4-BE49-F238E27FC236}">
                <a16:creationId xmlns:a16="http://schemas.microsoft.com/office/drawing/2014/main" id="{01BDB0AE-4B84-4DB5-A39F-06BDF328D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4375"/>
            <a:ext cx="7239000" cy="5429250"/>
          </a:xfrm>
          <a:prstGeom prst="rect">
            <a:avLst/>
          </a:prstGeom>
          <a:noFill/>
        </p:spPr>
      </p:pic>
      <p:sp>
        <p:nvSpPr>
          <p:cNvPr id="59395" name="Rectangle 3"/>
          <p:cNvSpPr>
            <a:spLocks noChangeArrowheads="1"/>
          </p:cNvSpPr>
          <p:nvPr/>
        </p:nvSpPr>
        <p:spPr bwMode="auto">
          <a:xfrm>
            <a:off x="7924801" y="3124200"/>
            <a:ext cx="3657600" cy="2895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marL="342900" indent="-342900">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marL="0" indent="0">
              <a:lnSpc>
                <a:spcPct val="90000"/>
              </a:lnSpc>
              <a:spcBef>
                <a:spcPts val="1200"/>
              </a:spcBef>
              <a:buNone/>
            </a:pPr>
            <a:r>
              <a:rPr lang="fr-FR" altLang="fr-FR" sz="2000" kern="1200">
                <a:latin typeface="+mn-lt"/>
                <a:ea typeface="+mn-ea"/>
                <a:cs typeface="+mn-cs"/>
              </a:rPr>
              <a:t>Dynamic Capabilities : “processes to integrate, reconfigure, gain and release resources – to match and even create market change” </a:t>
            </a:r>
          </a:p>
          <a:p>
            <a:pPr marL="0" indent="0">
              <a:lnSpc>
                <a:spcPct val="90000"/>
              </a:lnSpc>
              <a:spcBef>
                <a:spcPts val="1200"/>
              </a:spcBef>
              <a:buNone/>
            </a:pPr>
            <a:r>
              <a:rPr lang="fr-FR" altLang="fr-FR" sz="2000" kern="1200">
                <a:latin typeface="+mn-lt"/>
                <a:ea typeface="+mn-ea"/>
                <a:cs typeface="+mn-cs"/>
              </a:rPr>
              <a:t>Organizational capabilities : Project Management</a:t>
            </a:r>
          </a:p>
          <a:p>
            <a:pPr marL="0" indent="0">
              <a:lnSpc>
                <a:spcPct val="90000"/>
              </a:lnSpc>
              <a:spcBef>
                <a:spcPts val="1200"/>
              </a:spcBef>
              <a:buNone/>
            </a:pPr>
            <a:r>
              <a:rPr lang="fr-FR" altLang="fr-FR" sz="2000" kern="1200">
                <a:latin typeface="+mn-lt"/>
                <a:ea typeface="+mn-ea"/>
                <a:cs typeface="+mn-cs"/>
              </a:rPr>
              <a:t>Most “organizational event” : Tour de France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3359150" y="1"/>
            <a:ext cx="73088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2000" b="1">
                <a:solidFill>
                  <a:schemeClr val="bg1"/>
                </a:solidFill>
              </a:rPr>
              <a:t>RBV first model for a sport organization</a:t>
            </a:r>
          </a:p>
        </p:txBody>
      </p:sp>
      <p:sp>
        <p:nvSpPr>
          <p:cNvPr id="77827" name="Text Box 3"/>
          <p:cNvSpPr txBox="1">
            <a:spLocks noChangeArrowheads="1"/>
          </p:cNvSpPr>
          <p:nvPr/>
        </p:nvSpPr>
        <p:spPr bwMode="auto">
          <a:xfrm>
            <a:off x="3719514" y="2636839"/>
            <a:ext cx="201612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b="1" dirty="0" err="1">
                <a:latin typeface="Tahoma" pitchFamily="34" charset="0"/>
                <a:cs typeface="Arial" charset="0"/>
              </a:rPr>
              <a:t>Relational</a:t>
            </a:r>
            <a:r>
              <a:rPr lang="fr-FR" b="1" dirty="0">
                <a:latin typeface="Tahoma" pitchFamily="34" charset="0"/>
                <a:cs typeface="Arial" charset="0"/>
              </a:rPr>
              <a:t> </a:t>
            </a:r>
            <a:r>
              <a:rPr lang="fr-FR" b="1" dirty="0" err="1">
                <a:latin typeface="Tahoma" pitchFamily="34" charset="0"/>
                <a:cs typeface="Arial" charset="0"/>
              </a:rPr>
              <a:t>Resources</a:t>
            </a:r>
            <a:endParaRPr lang="fr-FR" b="1" dirty="0">
              <a:latin typeface="Tahoma" pitchFamily="34" charset="0"/>
              <a:cs typeface="Arial" charset="0"/>
            </a:endParaRPr>
          </a:p>
        </p:txBody>
      </p:sp>
      <p:sp>
        <p:nvSpPr>
          <p:cNvPr id="77828" name="Text Box 4"/>
          <p:cNvSpPr txBox="1">
            <a:spLocks noChangeArrowheads="1"/>
          </p:cNvSpPr>
          <p:nvPr/>
        </p:nvSpPr>
        <p:spPr bwMode="auto">
          <a:xfrm>
            <a:off x="3719514" y="765176"/>
            <a:ext cx="199707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dirty="0">
                <a:latin typeface="Tahoma" pitchFamily="34" charset="0"/>
                <a:cs typeface="Arial" charset="0"/>
              </a:rPr>
              <a:t>Partnership </a:t>
            </a:r>
            <a:r>
              <a:rPr lang="fr-FR" b="1" dirty="0" err="1">
                <a:latin typeface="Tahoma" pitchFamily="34" charset="0"/>
                <a:cs typeface="Arial" charset="0"/>
              </a:rPr>
              <a:t>Resources</a:t>
            </a:r>
            <a:endParaRPr lang="fr-FR" b="1" dirty="0">
              <a:latin typeface="Tahoma" pitchFamily="34" charset="0"/>
              <a:cs typeface="Arial" charset="0"/>
            </a:endParaRPr>
          </a:p>
        </p:txBody>
      </p:sp>
      <p:sp>
        <p:nvSpPr>
          <p:cNvPr id="60421" name="Text Box 5"/>
          <p:cNvSpPr txBox="1">
            <a:spLocks noChangeArrowheads="1"/>
          </p:cNvSpPr>
          <p:nvPr/>
        </p:nvSpPr>
        <p:spPr bwMode="auto">
          <a:xfrm>
            <a:off x="1524001" y="981075"/>
            <a:ext cx="13319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endParaRPr lang="fr-FR" altLang="fr-FR" sz="1800" b="1">
              <a:solidFill>
                <a:schemeClr val="tx2"/>
              </a:solidFill>
              <a:latin typeface="Times New Roman" panose="02020603050405020304" pitchFamily="18" charset="0"/>
            </a:endParaRPr>
          </a:p>
          <a:p>
            <a:pPr algn="ctr" eaLnBrk="1" hangingPunct="1">
              <a:spcBef>
                <a:spcPct val="50000"/>
              </a:spcBef>
              <a:buFontTx/>
              <a:buNone/>
            </a:pPr>
            <a:r>
              <a:rPr lang="fr-FR" altLang="fr-FR" sz="1600" b="1">
                <a:solidFill>
                  <a:schemeClr val="tx2"/>
                </a:solidFill>
                <a:latin typeface="Tahoma" panose="020B0604030504040204" pitchFamily="34" charset="0"/>
              </a:rPr>
              <a:t>Resources </a:t>
            </a:r>
          </a:p>
          <a:p>
            <a:pPr algn="ctr" eaLnBrk="1" hangingPunct="1">
              <a:spcBef>
                <a:spcPct val="50000"/>
              </a:spcBef>
              <a:buFontTx/>
              <a:buNone/>
            </a:pPr>
            <a:endParaRPr lang="fr-FR" altLang="fr-FR" sz="1600" b="1">
              <a:solidFill>
                <a:schemeClr val="tx2"/>
              </a:solidFill>
              <a:latin typeface="Tahoma" panose="020B0604030504040204" pitchFamily="34" charset="0"/>
            </a:endParaRPr>
          </a:p>
          <a:p>
            <a:pPr algn="ctr" eaLnBrk="1" hangingPunct="1">
              <a:spcBef>
                <a:spcPct val="50000"/>
              </a:spcBef>
              <a:buFontTx/>
              <a:buNone/>
            </a:pPr>
            <a:r>
              <a:rPr lang="en-US" altLang="fr-FR" sz="1600" b="1">
                <a:solidFill>
                  <a:schemeClr val="tx2"/>
                </a:solidFill>
                <a:latin typeface="Tahoma" panose="020B0604030504040204" pitchFamily="34" charset="0"/>
              </a:rPr>
              <a:t>portfolio </a:t>
            </a:r>
            <a:endParaRPr lang="fr-FR" altLang="fr-FR" sz="1600" b="1">
              <a:solidFill>
                <a:schemeClr val="tx2"/>
              </a:solidFill>
              <a:latin typeface="Tahoma" panose="020B0604030504040204" pitchFamily="34" charset="0"/>
            </a:endParaRPr>
          </a:p>
        </p:txBody>
      </p:sp>
      <p:sp>
        <p:nvSpPr>
          <p:cNvPr id="60422" name="Text Box 6"/>
          <p:cNvSpPr txBox="1">
            <a:spLocks noChangeArrowheads="1"/>
          </p:cNvSpPr>
          <p:nvPr/>
        </p:nvSpPr>
        <p:spPr bwMode="auto">
          <a:xfrm>
            <a:off x="1524000" y="3657601"/>
            <a:ext cx="2057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fr-FR" altLang="fr-FR" sz="1600" b="1">
                <a:solidFill>
                  <a:schemeClr val="tx2"/>
                </a:solidFill>
                <a:latin typeface="Times New Roman" panose="02020603050405020304" pitchFamily="18" charset="0"/>
              </a:rPr>
              <a:t>Core</a:t>
            </a:r>
          </a:p>
          <a:p>
            <a:pPr eaLnBrk="1" hangingPunct="1">
              <a:spcBef>
                <a:spcPct val="50000"/>
              </a:spcBef>
              <a:buFontTx/>
              <a:buNone/>
            </a:pPr>
            <a:r>
              <a:rPr lang="fr-FR" altLang="fr-FR" sz="1600" b="1">
                <a:solidFill>
                  <a:schemeClr val="tx2"/>
                </a:solidFill>
                <a:latin typeface="Times New Roman" panose="02020603050405020304" pitchFamily="18" charset="0"/>
              </a:rPr>
              <a:t>Competencies,</a:t>
            </a:r>
          </a:p>
          <a:p>
            <a:pPr eaLnBrk="1" hangingPunct="1">
              <a:spcBef>
                <a:spcPct val="50000"/>
              </a:spcBef>
              <a:buFontTx/>
              <a:buNone/>
            </a:pPr>
            <a:r>
              <a:rPr lang="fr-FR" altLang="fr-FR" sz="1600" b="1">
                <a:solidFill>
                  <a:schemeClr val="tx2"/>
                </a:solidFill>
                <a:latin typeface="Times New Roman" panose="02020603050405020304" pitchFamily="18" charset="0"/>
              </a:rPr>
              <a:t>Capabilities</a:t>
            </a:r>
          </a:p>
        </p:txBody>
      </p:sp>
      <p:sp>
        <p:nvSpPr>
          <p:cNvPr id="60423" name="Text Box 7"/>
          <p:cNvSpPr txBox="1">
            <a:spLocks noChangeArrowheads="1"/>
          </p:cNvSpPr>
          <p:nvPr/>
        </p:nvSpPr>
        <p:spPr bwMode="auto">
          <a:xfrm>
            <a:off x="1524000" y="49530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fr-FR" altLang="fr-FR" sz="1800" b="1">
                <a:solidFill>
                  <a:schemeClr val="tx2"/>
                </a:solidFill>
                <a:latin typeface="Times New Roman" panose="02020603050405020304" pitchFamily="18" charset="0"/>
              </a:rPr>
              <a:t>Performance, Sucess</a:t>
            </a:r>
          </a:p>
        </p:txBody>
      </p:sp>
      <p:sp>
        <p:nvSpPr>
          <p:cNvPr id="60424" name="Line 8"/>
          <p:cNvSpPr>
            <a:spLocks noChangeShapeType="1"/>
          </p:cNvSpPr>
          <p:nvPr/>
        </p:nvSpPr>
        <p:spPr bwMode="auto">
          <a:xfrm>
            <a:off x="2971800" y="0"/>
            <a:ext cx="0" cy="6858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0425" name="Line 9"/>
          <p:cNvSpPr>
            <a:spLocks noChangeShapeType="1"/>
          </p:cNvSpPr>
          <p:nvPr/>
        </p:nvSpPr>
        <p:spPr bwMode="auto">
          <a:xfrm>
            <a:off x="1524000" y="457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34" name="Oval 10"/>
          <p:cNvSpPr>
            <a:spLocks noChangeArrowheads="1"/>
          </p:cNvSpPr>
          <p:nvPr/>
        </p:nvSpPr>
        <p:spPr bwMode="auto">
          <a:xfrm>
            <a:off x="5016500" y="6381751"/>
            <a:ext cx="2438400" cy="33337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Long Term</a:t>
            </a:r>
          </a:p>
        </p:txBody>
      </p:sp>
      <p:sp>
        <p:nvSpPr>
          <p:cNvPr id="77835" name="Oval 11"/>
          <p:cNvSpPr>
            <a:spLocks noChangeArrowheads="1"/>
          </p:cNvSpPr>
          <p:nvPr/>
        </p:nvSpPr>
        <p:spPr bwMode="auto">
          <a:xfrm>
            <a:off x="4730750" y="5000625"/>
            <a:ext cx="2819400" cy="5334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dirty="0">
                <a:latin typeface="Arial" charset="0"/>
                <a:cs typeface="Arial" charset="0"/>
              </a:rPr>
              <a:t>Sport </a:t>
            </a:r>
            <a:r>
              <a:rPr lang="fr-FR" b="1" dirty="0" err="1">
                <a:latin typeface="Arial" charset="0"/>
                <a:cs typeface="Arial" charset="0"/>
              </a:rPr>
              <a:t>Success</a:t>
            </a:r>
            <a:endParaRPr lang="fr-FR" b="1" dirty="0">
              <a:latin typeface="Arial" charset="0"/>
              <a:cs typeface="Arial" charset="0"/>
            </a:endParaRPr>
          </a:p>
        </p:txBody>
      </p:sp>
      <p:sp>
        <p:nvSpPr>
          <p:cNvPr id="77836" name="Oval 12"/>
          <p:cNvSpPr>
            <a:spLocks noChangeArrowheads="1"/>
          </p:cNvSpPr>
          <p:nvPr/>
        </p:nvSpPr>
        <p:spPr bwMode="auto">
          <a:xfrm>
            <a:off x="4727575" y="3716338"/>
            <a:ext cx="3168650" cy="8382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Organizational team, </a:t>
            </a:r>
          </a:p>
          <a:p>
            <a:pPr algn="ctr" eaLnBrk="1" hangingPunct="1">
              <a:defRPr/>
            </a:pPr>
            <a:r>
              <a:rPr lang="fr-FR" b="1">
                <a:latin typeface="Arial" charset="0"/>
                <a:cs typeface="Arial" charset="0"/>
              </a:rPr>
              <a:t>Managers</a:t>
            </a:r>
          </a:p>
        </p:txBody>
      </p:sp>
      <p:sp>
        <p:nvSpPr>
          <p:cNvPr id="60429" name="Line 13"/>
          <p:cNvSpPr>
            <a:spLocks noChangeShapeType="1"/>
          </p:cNvSpPr>
          <p:nvPr/>
        </p:nvSpPr>
        <p:spPr bwMode="auto">
          <a:xfrm flipV="1">
            <a:off x="1524000" y="3644900"/>
            <a:ext cx="8388350" cy="1270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0430" name="Line 14"/>
          <p:cNvSpPr>
            <a:spLocks noChangeShapeType="1"/>
          </p:cNvSpPr>
          <p:nvPr/>
        </p:nvSpPr>
        <p:spPr bwMode="auto">
          <a:xfrm>
            <a:off x="1524000" y="4724400"/>
            <a:ext cx="83883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39" name="Text Box 15"/>
          <p:cNvSpPr txBox="1">
            <a:spLocks noChangeArrowheads="1"/>
          </p:cNvSpPr>
          <p:nvPr/>
        </p:nvSpPr>
        <p:spPr bwMode="auto">
          <a:xfrm>
            <a:off x="9912351" y="1125538"/>
            <a:ext cx="379413" cy="3606800"/>
          </a:xfrm>
          <a:prstGeom prst="rect">
            <a:avLst/>
          </a:prstGeom>
          <a:gradFill rotWithShape="1">
            <a:gsLst>
              <a:gs pos="0">
                <a:schemeClr val="bg2"/>
              </a:gs>
              <a:gs pos="50000">
                <a:schemeClr val="bg2">
                  <a:gamma/>
                  <a:shade val="46275"/>
                  <a:invGamma/>
                </a:schemeClr>
              </a:gs>
              <a:gs pos="100000">
                <a:schemeClr val="bg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sz="2000" b="1">
                <a:latin typeface="Times New Roman" pitchFamily="18" charset="0"/>
                <a:cs typeface="Arial" charset="0"/>
              </a:rPr>
              <a:t>PROPERTIES</a:t>
            </a:r>
          </a:p>
          <a:p>
            <a:pPr algn="ctr" eaLnBrk="1" hangingPunct="1">
              <a:spcBef>
                <a:spcPct val="50000"/>
              </a:spcBef>
              <a:defRPr/>
            </a:pPr>
            <a:r>
              <a:rPr lang="fr-FR" sz="2000" b="1">
                <a:latin typeface="Times New Roman" pitchFamily="18" charset="0"/>
                <a:cs typeface="Arial" charset="0"/>
              </a:rPr>
              <a:t>?</a:t>
            </a:r>
          </a:p>
        </p:txBody>
      </p:sp>
      <p:sp>
        <p:nvSpPr>
          <p:cNvPr id="77840" name="Rectangle 16"/>
          <p:cNvSpPr>
            <a:spLocks noChangeArrowheads="1"/>
          </p:cNvSpPr>
          <p:nvPr/>
        </p:nvSpPr>
        <p:spPr bwMode="auto">
          <a:xfrm>
            <a:off x="3124200" y="609601"/>
            <a:ext cx="6356350" cy="274796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77841" name="Oval 17"/>
          <p:cNvSpPr>
            <a:spLocks noChangeArrowheads="1"/>
          </p:cNvSpPr>
          <p:nvPr/>
        </p:nvSpPr>
        <p:spPr bwMode="auto">
          <a:xfrm>
            <a:off x="3214688" y="5564189"/>
            <a:ext cx="1985962" cy="72072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Financial Sucess</a:t>
            </a:r>
          </a:p>
        </p:txBody>
      </p:sp>
      <p:sp>
        <p:nvSpPr>
          <p:cNvPr id="77842" name="Oval 18"/>
          <p:cNvSpPr>
            <a:spLocks noChangeArrowheads="1"/>
          </p:cNvSpPr>
          <p:nvPr/>
        </p:nvSpPr>
        <p:spPr bwMode="auto">
          <a:xfrm>
            <a:off x="7145338" y="5564188"/>
            <a:ext cx="1871662" cy="6477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dirty="0">
                <a:latin typeface="Arial" charset="0"/>
                <a:cs typeface="Arial" charset="0"/>
              </a:rPr>
              <a:t>Public </a:t>
            </a:r>
            <a:r>
              <a:rPr lang="fr-FR" b="1" dirty="0" err="1">
                <a:latin typeface="Arial" charset="0"/>
                <a:cs typeface="Arial" charset="0"/>
              </a:rPr>
              <a:t>Sucess</a:t>
            </a:r>
            <a:endParaRPr lang="fr-FR" b="1" dirty="0">
              <a:latin typeface="Arial" charset="0"/>
              <a:cs typeface="Arial" charset="0"/>
            </a:endParaRPr>
          </a:p>
        </p:txBody>
      </p:sp>
      <p:sp>
        <p:nvSpPr>
          <p:cNvPr id="77843" name="Line 19"/>
          <p:cNvSpPr>
            <a:spLocks noChangeShapeType="1"/>
          </p:cNvSpPr>
          <p:nvPr/>
        </p:nvSpPr>
        <p:spPr bwMode="auto">
          <a:xfrm>
            <a:off x="4584701" y="6310314"/>
            <a:ext cx="473075" cy="192087"/>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44" name="Line 20"/>
          <p:cNvSpPr>
            <a:spLocks noChangeShapeType="1"/>
          </p:cNvSpPr>
          <p:nvPr/>
        </p:nvSpPr>
        <p:spPr bwMode="auto">
          <a:xfrm flipH="1">
            <a:off x="7392989" y="6310313"/>
            <a:ext cx="503237" cy="21590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45" name="Line 21"/>
          <p:cNvSpPr>
            <a:spLocks noChangeShapeType="1"/>
          </p:cNvSpPr>
          <p:nvPr/>
        </p:nvSpPr>
        <p:spPr bwMode="auto">
          <a:xfrm>
            <a:off x="5200650" y="5924550"/>
            <a:ext cx="1944688" cy="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46" name="Line 22"/>
          <p:cNvSpPr>
            <a:spLocks noChangeShapeType="1"/>
          </p:cNvSpPr>
          <p:nvPr/>
        </p:nvSpPr>
        <p:spPr bwMode="auto">
          <a:xfrm>
            <a:off x="9912350" y="3141663"/>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47" name="Line 23"/>
          <p:cNvSpPr>
            <a:spLocks noChangeShapeType="1"/>
          </p:cNvSpPr>
          <p:nvPr/>
        </p:nvSpPr>
        <p:spPr bwMode="auto">
          <a:xfrm flipH="1" flipV="1">
            <a:off x="9480550" y="2349501"/>
            <a:ext cx="431800" cy="35877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48" name="Line 24"/>
          <p:cNvSpPr>
            <a:spLocks noChangeShapeType="1"/>
          </p:cNvSpPr>
          <p:nvPr/>
        </p:nvSpPr>
        <p:spPr bwMode="auto">
          <a:xfrm flipH="1">
            <a:off x="7896226" y="3716339"/>
            <a:ext cx="2016125" cy="28892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49" name="Text Box 25"/>
          <p:cNvSpPr txBox="1">
            <a:spLocks noChangeArrowheads="1"/>
          </p:cNvSpPr>
          <p:nvPr/>
        </p:nvSpPr>
        <p:spPr bwMode="auto">
          <a:xfrm>
            <a:off x="6959601" y="765176"/>
            <a:ext cx="1997075" cy="650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800" b="1">
                <a:latin typeface="Tahoma" panose="020B0604030504040204" pitchFamily="34" charset="0"/>
              </a:rPr>
              <a:t>Reputational</a:t>
            </a:r>
          </a:p>
          <a:p>
            <a:pPr algn="ctr" eaLnBrk="1" hangingPunct="1">
              <a:spcBef>
                <a:spcPct val="0"/>
              </a:spcBef>
              <a:buFontTx/>
              <a:buNone/>
            </a:pPr>
            <a:r>
              <a:rPr lang="fr-FR" altLang="fr-FR" sz="1800" b="1">
                <a:latin typeface="Tahoma" panose="020B0604030504040204" pitchFamily="34" charset="0"/>
              </a:rPr>
              <a:t>Resources</a:t>
            </a:r>
          </a:p>
        </p:txBody>
      </p:sp>
      <p:sp>
        <p:nvSpPr>
          <p:cNvPr id="77850" name="Text Box 26"/>
          <p:cNvSpPr txBox="1">
            <a:spLocks noChangeArrowheads="1"/>
          </p:cNvSpPr>
          <p:nvPr/>
        </p:nvSpPr>
        <p:spPr bwMode="auto">
          <a:xfrm>
            <a:off x="6888164" y="2636839"/>
            <a:ext cx="2016125" cy="650875"/>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dirty="0">
                <a:latin typeface="Tahoma" panose="020B0604030504040204" pitchFamily="34" charset="0"/>
              </a:rPr>
              <a:t>Physical     </a:t>
            </a:r>
            <a:r>
              <a:rPr lang="fr-FR" altLang="fr-FR" sz="1800" b="1" dirty="0" err="1">
                <a:latin typeface="Tahoma" panose="020B0604030504040204" pitchFamily="34" charset="0"/>
              </a:rPr>
              <a:t>Resources</a:t>
            </a:r>
            <a:endParaRPr lang="fr-FR" altLang="fr-FR" sz="1800" b="1" dirty="0">
              <a:latin typeface="Tahoma" panose="020B0604030504040204" pitchFamily="34" charset="0"/>
            </a:endParaRPr>
          </a:p>
        </p:txBody>
      </p:sp>
      <p:sp>
        <p:nvSpPr>
          <p:cNvPr id="77851" name="Line 27"/>
          <p:cNvSpPr>
            <a:spLocks noChangeShapeType="1"/>
          </p:cNvSpPr>
          <p:nvPr/>
        </p:nvSpPr>
        <p:spPr bwMode="auto">
          <a:xfrm>
            <a:off x="4727575"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52" name="Line 28"/>
          <p:cNvSpPr>
            <a:spLocks noChangeShapeType="1"/>
          </p:cNvSpPr>
          <p:nvPr/>
        </p:nvSpPr>
        <p:spPr bwMode="auto">
          <a:xfrm>
            <a:off x="7967663"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53" name="Line 29"/>
          <p:cNvSpPr>
            <a:spLocks noChangeShapeType="1"/>
          </p:cNvSpPr>
          <p:nvPr/>
        </p:nvSpPr>
        <p:spPr bwMode="auto">
          <a:xfrm>
            <a:off x="5735639" y="2924175"/>
            <a:ext cx="1152525"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54" name="Line 30"/>
          <p:cNvSpPr>
            <a:spLocks noChangeShapeType="1"/>
          </p:cNvSpPr>
          <p:nvPr/>
        </p:nvSpPr>
        <p:spPr bwMode="auto">
          <a:xfrm>
            <a:off x="5735638" y="1052513"/>
            <a:ext cx="1223962"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55" name="Rectangle 31"/>
          <p:cNvSpPr>
            <a:spLocks noChangeArrowheads="1"/>
          </p:cNvSpPr>
          <p:nvPr/>
        </p:nvSpPr>
        <p:spPr bwMode="auto">
          <a:xfrm>
            <a:off x="3143251" y="4941889"/>
            <a:ext cx="6048375" cy="136683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77856" name="Line 32"/>
          <p:cNvSpPr>
            <a:spLocks noChangeShapeType="1"/>
          </p:cNvSpPr>
          <p:nvPr/>
        </p:nvSpPr>
        <p:spPr bwMode="auto">
          <a:xfrm>
            <a:off x="6240463" y="4581526"/>
            <a:ext cx="0" cy="360363"/>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57" name="Line 33"/>
          <p:cNvSpPr>
            <a:spLocks noChangeShapeType="1"/>
          </p:cNvSpPr>
          <p:nvPr/>
        </p:nvSpPr>
        <p:spPr bwMode="auto">
          <a:xfrm>
            <a:off x="6240463" y="3357564"/>
            <a:ext cx="0" cy="358775"/>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58" name="Line 34"/>
          <p:cNvSpPr>
            <a:spLocks noChangeShapeType="1"/>
          </p:cNvSpPr>
          <p:nvPr/>
        </p:nvSpPr>
        <p:spPr bwMode="auto">
          <a:xfrm flipV="1">
            <a:off x="4295776" y="5300663"/>
            <a:ext cx="504825"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7859" name="Line 35"/>
          <p:cNvSpPr>
            <a:spLocks noChangeShapeType="1"/>
          </p:cNvSpPr>
          <p:nvPr/>
        </p:nvSpPr>
        <p:spPr bwMode="auto">
          <a:xfrm>
            <a:off x="7535863" y="5300663"/>
            <a:ext cx="576262"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0454" name="Text Box 38"/>
          <p:cNvSpPr txBox="1">
            <a:spLocks noChangeArrowheads="1"/>
          </p:cNvSpPr>
          <p:nvPr/>
        </p:nvSpPr>
        <p:spPr bwMode="auto">
          <a:xfrm>
            <a:off x="1524000" y="1"/>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en-US" altLang="fr-FR" sz="1800" b="1">
                <a:latin typeface="Tahoma" panose="020B0604030504040204" pitchFamily="34" charset="0"/>
              </a:rPr>
              <a:t>Concepts</a:t>
            </a:r>
          </a:p>
        </p:txBody>
      </p:sp>
      <p:sp>
        <p:nvSpPr>
          <p:cNvPr id="77863" name="Text Box 39"/>
          <p:cNvSpPr txBox="1">
            <a:spLocks noChangeArrowheads="1"/>
          </p:cNvSpPr>
          <p:nvPr/>
        </p:nvSpPr>
        <p:spPr bwMode="auto">
          <a:xfrm>
            <a:off x="5448301" y="1700214"/>
            <a:ext cx="1871663"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dirty="0" err="1">
                <a:latin typeface="Tahoma" pitchFamily="34" charset="0"/>
                <a:cs typeface="Arial" charset="0"/>
              </a:rPr>
              <a:t>Players</a:t>
            </a:r>
            <a:endParaRPr lang="fr-FR" b="1" dirty="0">
              <a:latin typeface="Tahoma" pitchFamily="34" charset="0"/>
              <a:cs typeface="Arial" charset="0"/>
            </a:endParaRPr>
          </a:p>
          <a:p>
            <a:pPr algn="ctr" eaLnBrk="1" hangingPunct="1">
              <a:defRPr/>
            </a:pPr>
            <a:r>
              <a:rPr lang="fr-FR" b="1" dirty="0">
                <a:latin typeface="Tahoma" pitchFamily="34" charset="0"/>
                <a:cs typeface="Arial" charset="0"/>
              </a:rPr>
              <a:t>Coach </a:t>
            </a:r>
            <a:r>
              <a:rPr lang="fr-FR" sz="1200" b="1" dirty="0">
                <a:latin typeface="Tahoma" pitchFamily="34" charset="0"/>
                <a:cs typeface="Arial" charset="0"/>
              </a:rPr>
              <a:t>(club </a:t>
            </a:r>
            <a:r>
              <a:rPr lang="fr-FR" sz="1200" b="1" dirty="0" err="1">
                <a:latin typeface="Tahoma" pitchFamily="34" charset="0"/>
                <a:cs typeface="Arial" charset="0"/>
              </a:rPr>
              <a:t>only</a:t>
            </a:r>
            <a:r>
              <a:rPr lang="fr-FR" sz="1200" b="1" dirty="0">
                <a:latin typeface="Tahoma" pitchFamily="34" charset="0"/>
                <a:cs typeface="Arial" charset="0"/>
              </a:rPr>
              <a:t>)</a:t>
            </a:r>
          </a:p>
        </p:txBody>
      </p:sp>
      <p:sp>
        <p:nvSpPr>
          <p:cNvPr id="60456" name="Line 40"/>
          <p:cNvSpPr>
            <a:spLocks noChangeShapeType="1"/>
          </p:cNvSpPr>
          <p:nvPr/>
        </p:nvSpPr>
        <p:spPr bwMode="auto">
          <a:xfrm flipV="1">
            <a:off x="5735638" y="1412876"/>
            <a:ext cx="1223962" cy="1223963"/>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0457" name="Line 41"/>
          <p:cNvSpPr>
            <a:spLocks noChangeShapeType="1"/>
          </p:cNvSpPr>
          <p:nvPr/>
        </p:nvSpPr>
        <p:spPr bwMode="auto">
          <a:xfrm>
            <a:off x="5735639" y="1412876"/>
            <a:ext cx="1152525" cy="1152525"/>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8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8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8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8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8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78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8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854"/>
                                        </p:tgtEl>
                                        <p:attrNameLst>
                                          <p:attrName>style.visibility</p:attrName>
                                        </p:attrNameLst>
                                      </p:cBhvr>
                                      <p:to>
                                        <p:strVal val="visible"/>
                                      </p:to>
                                    </p:set>
                                  </p:childTnLst>
                                </p:cTn>
                              </p:par>
                            </p:childTnLst>
                          </p:cTn>
                        </p:par>
                        <p:par>
                          <p:cTn id="23" fill="hold" nodeType="afterGroup">
                            <p:stCondLst>
                              <p:cond delay="0"/>
                            </p:stCondLst>
                            <p:childTnLst>
                              <p:par>
                                <p:cTn id="24" presetID="17" presetClass="entr" presetSubtype="1" fill="hold" grpId="0" nodeType="afterEffect">
                                  <p:stCondLst>
                                    <p:cond delay="0"/>
                                  </p:stCondLst>
                                  <p:childTnLst>
                                    <p:set>
                                      <p:cBhvr>
                                        <p:cTn id="25" dur="1" fill="hold">
                                          <p:stCondLst>
                                            <p:cond delay="0"/>
                                          </p:stCondLst>
                                        </p:cTn>
                                        <p:tgtEl>
                                          <p:spTgt spid="77857"/>
                                        </p:tgtEl>
                                        <p:attrNameLst>
                                          <p:attrName>style.visibility</p:attrName>
                                        </p:attrNameLst>
                                      </p:cBhvr>
                                      <p:to>
                                        <p:strVal val="visible"/>
                                      </p:to>
                                    </p:set>
                                    <p:anim calcmode="lin" valueType="num">
                                      <p:cBhvr>
                                        <p:cTn id="26" dur="500" fill="hold"/>
                                        <p:tgtEl>
                                          <p:spTgt spid="77857"/>
                                        </p:tgtEl>
                                        <p:attrNameLst>
                                          <p:attrName>ppt_x</p:attrName>
                                        </p:attrNameLst>
                                      </p:cBhvr>
                                      <p:tavLst>
                                        <p:tav tm="0">
                                          <p:val>
                                            <p:strVal val="#ppt_x"/>
                                          </p:val>
                                        </p:tav>
                                        <p:tav tm="100000">
                                          <p:val>
                                            <p:strVal val="#ppt_x"/>
                                          </p:val>
                                        </p:tav>
                                      </p:tavLst>
                                    </p:anim>
                                    <p:anim calcmode="lin" valueType="num">
                                      <p:cBhvr>
                                        <p:cTn id="27" dur="500" fill="hold"/>
                                        <p:tgtEl>
                                          <p:spTgt spid="77857"/>
                                        </p:tgtEl>
                                        <p:attrNameLst>
                                          <p:attrName>ppt_y</p:attrName>
                                        </p:attrNameLst>
                                      </p:cBhvr>
                                      <p:tavLst>
                                        <p:tav tm="0">
                                          <p:val>
                                            <p:strVal val="#ppt_y-#ppt_h/2"/>
                                          </p:val>
                                        </p:tav>
                                        <p:tav tm="100000">
                                          <p:val>
                                            <p:strVal val="#ppt_y"/>
                                          </p:val>
                                        </p:tav>
                                      </p:tavLst>
                                    </p:anim>
                                    <p:anim calcmode="lin" valueType="num">
                                      <p:cBhvr>
                                        <p:cTn id="28" dur="500" fill="hold"/>
                                        <p:tgtEl>
                                          <p:spTgt spid="77857"/>
                                        </p:tgtEl>
                                        <p:attrNameLst>
                                          <p:attrName>ppt_w</p:attrName>
                                        </p:attrNameLst>
                                      </p:cBhvr>
                                      <p:tavLst>
                                        <p:tav tm="0">
                                          <p:val>
                                            <p:strVal val="#ppt_w"/>
                                          </p:val>
                                        </p:tav>
                                        <p:tav tm="100000">
                                          <p:val>
                                            <p:strVal val="#ppt_w"/>
                                          </p:val>
                                        </p:tav>
                                      </p:tavLst>
                                    </p:anim>
                                    <p:anim calcmode="lin" valueType="num">
                                      <p:cBhvr>
                                        <p:cTn id="29" dur="500" fill="hold"/>
                                        <p:tgtEl>
                                          <p:spTgt spid="77857"/>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783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7839"/>
                                        </p:tgtEl>
                                        <p:attrNameLst>
                                          <p:attrName>style.visibility</p:attrName>
                                        </p:attrNameLst>
                                      </p:cBhvr>
                                      <p:to>
                                        <p:strVal val="visible"/>
                                      </p:to>
                                    </p:set>
                                  </p:childTnLst>
                                </p:cTn>
                              </p:par>
                            </p:childTnLst>
                          </p:cTn>
                        </p:par>
                        <p:par>
                          <p:cTn id="38" fill="hold" nodeType="afterGroup">
                            <p:stCondLst>
                              <p:cond delay="0"/>
                            </p:stCondLst>
                            <p:childTnLst>
                              <p:par>
                                <p:cTn id="39" presetID="17" presetClass="entr" presetSubtype="2" fill="hold" grpId="0" nodeType="afterEffect">
                                  <p:stCondLst>
                                    <p:cond delay="0"/>
                                  </p:stCondLst>
                                  <p:childTnLst>
                                    <p:set>
                                      <p:cBhvr>
                                        <p:cTn id="40" dur="1" fill="hold">
                                          <p:stCondLst>
                                            <p:cond delay="0"/>
                                          </p:stCondLst>
                                        </p:cTn>
                                        <p:tgtEl>
                                          <p:spTgt spid="77846"/>
                                        </p:tgtEl>
                                        <p:attrNameLst>
                                          <p:attrName>style.visibility</p:attrName>
                                        </p:attrNameLst>
                                      </p:cBhvr>
                                      <p:to>
                                        <p:strVal val="visible"/>
                                      </p:to>
                                    </p:set>
                                    <p:anim calcmode="lin" valueType="num">
                                      <p:cBhvr>
                                        <p:cTn id="41" dur="500" fill="hold"/>
                                        <p:tgtEl>
                                          <p:spTgt spid="77846"/>
                                        </p:tgtEl>
                                        <p:attrNameLst>
                                          <p:attrName>ppt_x</p:attrName>
                                        </p:attrNameLst>
                                      </p:cBhvr>
                                      <p:tavLst>
                                        <p:tav tm="0">
                                          <p:val>
                                            <p:strVal val="#ppt_x+#ppt_w/2"/>
                                          </p:val>
                                        </p:tav>
                                        <p:tav tm="100000">
                                          <p:val>
                                            <p:strVal val="#ppt_x"/>
                                          </p:val>
                                        </p:tav>
                                      </p:tavLst>
                                    </p:anim>
                                    <p:anim calcmode="lin" valueType="num">
                                      <p:cBhvr>
                                        <p:cTn id="42" dur="500" fill="hold"/>
                                        <p:tgtEl>
                                          <p:spTgt spid="77846"/>
                                        </p:tgtEl>
                                        <p:attrNameLst>
                                          <p:attrName>ppt_y</p:attrName>
                                        </p:attrNameLst>
                                      </p:cBhvr>
                                      <p:tavLst>
                                        <p:tav tm="0">
                                          <p:val>
                                            <p:strVal val="#ppt_y"/>
                                          </p:val>
                                        </p:tav>
                                        <p:tav tm="100000">
                                          <p:val>
                                            <p:strVal val="#ppt_y"/>
                                          </p:val>
                                        </p:tav>
                                      </p:tavLst>
                                    </p:anim>
                                    <p:anim calcmode="lin" valueType="num">
                                      <p:cBhvr>
                                        <p:cTn id="43" dur="500" fill="hold"/>
                                        <p:tgtEl>
                                          <p:spTgt spid="77846"/>
                                        </p:tgtEl>
                                        <p:attrNameLst>
                                          <p:attrName>ppt_w</p:attrName>
                                        </p:attrNameLst>
                                      </p:cBhvr>
                                      <p:tavLst>
                                        <p:tav tm="0">
                                          <p:val>
                                            <p:fltVal val="0"/>
                                          </p:val>
                                        </p:tav>
                                        <p:tav tm="100000">
                                          <p:val>
                                            <p:strVal val="#ppt_w"/>
                                          </p:val>
                                        </p:tav>
                                      </p:tavLst>
                                    </p:anim>
                                    <p:anim calcmode="lin" valueType="num">
                                      <p:cBhvr>
                                        <p:cTn id="44" dur="500" fill="hold"/>
                                        <p:tgtEl>
                                          <p:spTgt spid="77846"/>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2" fill="hold" grpId="0" nodeType="clickEffect">
                                  <p:stCondLst>
                                    <p:cond delay="0"/>
                                  </p:stCondLst>
                                  <p:childTnLst>
                                    <p:set>
                                      <p:cBhvr>
                                        <p:cTn id="48" dur="1" fill="hold">
                                          <p:stCondLst>
                                            <p:cond delay="0"/>
                                          </p:stCondLst>
                                        </p:cTn>
                                        <p:tgtEl>
                                          <p:spTgt spid="77847"/>
                                        </p:tgtEl>
                                        <p:attrNameLst>
                                          <p:attrName>style.visibility</p:attrName>
                                        </p:attrNameLst>
                                      </p:cBhvr>
                                      <p:to>
                                        <p:strVal val="visible"/>
                                      </p:to>
                                    </p:set>
                                    <p:anim calcmode="lin" valueType="num">
                                      <p:cBhvr>
                                        <p:cTn id="49" dur="500" fill="hold"/>
                                        <p:tgtEl>
                                          <p:spTgt spid="77847"/>
                                        </p:tgtEl>
                                        <p:attrNameLst>
                                          <p:attrName>ppt_x</p:attrName>
                                        </p:attrNameLst>
                                      </p:cBhvr>
                                      <p:tavLst>
                                        <p:tav tm="0">
                                          <p:val>
                                            <p:strVal val="#ppt_x+#ppt_w/2"/>
                                          </p:val>
                                        </p:tav>
                                        <p:tav tm="100000">
                                          <p:val>
                                            <p:strVal val="#ppt_x"/>
                                          </p:val>
                                        </p:tav>
                                      </p:tavLst>
                                    </p:anim>
                                    <p:anim calcmode="lin" valueType="num">
                                      <p:cBhvr>
                                        <p:cTn id="50" dur="500" fill="hold"/>
                                        <p:tgtEl>
                                          <p:spTgt spid="77847"/>
                                        </p:tgtEl>
                                        <p:attrNameLst>
                                          <p:attrName>ppt_y</p:attrName>
                                        </p:attrNameLst>
                                      </p:cBhvr>
                                      <p:tavLst>
                                        <p:tav tm="0">
                                          <p:val>
                                            <p:strVal val="#ppt_y"/>
                                          </p:val>
                                        </p:tav>
                                        <p:tav tm="100000">
                                          <p:val>
                                            <p:strVal val="#ppt_y"/>
                                          </p:val>
                                        </p:tav>
                                      </p:tavLst>
                                    </p:anim>
                                    <p:anim calcmode="lin" valueType="num">
                                      <p:cBhvr>
                                        <p:cTn id="51" dur="500" fill="hold"/>
                                        <p:tgtEl>
                                          <p:spTgt spid="77847"/>
                                        </p:tgtEl>
                                        <p:attrNameLst>
                                          <p:attrName>ppt_w</p:attrName>
                                        </p:attrNameLst>
                                      </p:cBhvr>
                                      <p:tavLst>
                                        <p:tav tm="0">
                                          <p:val>
                                            <p:fltVal val="0"/>
                                          </p:val>
                                        </p:tav>
                                        <p:tav tm="100000">
                                          <p:val>
                                            <p:strVal val="#ppt_w"/>
                                          </p:val>
                                        </p:tav>
                                      </p:tavLst>
                                    </p:anim>
                                    <p:anim calcmode="lin" valueType="num">
                                      <p:cBhvr>
                                        <p:cTn id="52" dur="500" fill="hold"/>
                                        <p:tgtEl>
                                          <p:spTgt spid="77847"/>
                                        </p:tgtEl>
                                        <p:attrNameLst>
                                          <p:attrName>ppt_h</p:attrName>
                                        </p:attrNameLst>
                                      </p:cBhvr>
                                      <p:tavLst>
                                        <p:tav tm="0">
                                          <p:val>
                                            <p:strVal val="#ppt_h"/>
                                          </p:val>
                                        </p:tav>
                                        <p:tav tm="100000">
                                          <p:val>
                                            <p:strVal val="#ppt_h"/>
                                          </p:val>
                                        </p:tav>
                                      </p:tavLst>
                                    </p:anim>
                                  </p:childTnLst>
                                </p:cTn>
                              </p:par>
                            </p:childTnLst>
                          </p:cTn>
                        </p:par>
                        <p:par>
                          <p:cTn id="53" fill="hold" nodeType="afterGroup">
                            <p:stCondLst>
                              <p:cond delay="500"/>
                            </p:stCondLst>
                            <p:childTnLst>
                              <p:par>
                                <p:cTn id="54" presetID="17" presetClass="entr" presetSubtype="2" fill="hold" grpId="0" nodeType="afterEffect">
                                  <p:stCondLst>
                                    <p:cond delay="0"/>
                                  </p:stCondLst>
                                  <p:childTnLst>
                                    <p:set>
                                      <p:cBhvr>
                                        <p:cTn id="55" dur="1" fill="hold">
                                          <p:stCondLst>
                                            <p:cond delay="0"/>
                                          </p:stCondLst>
                                        </p:cTn>
                                        <p:tgtEl>
                                          <p:spTgt spid="77848"/>
                                        </p:tgtEl>
                                        <p:attrNameLst>
                                          <p:attrName>style.visibility</p:attrName>
                                        </p:attrNameLst>
                                      </p:cBhvr>
                                      <p:to>
                                        <p:strVal val="visible"/>
                                      </p:to>
                                    </p:set>
                                    <p:anim calcmode="lin" valueType="num">
                                      <p:cBhvr>
                                        <p:cTn id="56" dur="500" fill="hold"/>
                                        <p:tgtEl>
                                          <p:spTgt spid="77848"/>
                                        </p:tgtEl>
                                        <p:attrNameLst>
                                          <p:attrName>ppt_x</p:attrName>
                                        </p:attrNameLst>
                                      </p:cBhvr>
                                      <p:tavLst>
                                        <p:tav tm="0">
                                          <p:val>
                                            <p:strVal val="#ppt_x+#ppt_w/2"/>
                                          </p:val>
                                        </p:tav>
                                        <p:tav tm="100000">
                                          <p:val>
                                            <p:strVal val="#ppt_x"/>
                                          </p:val>
                                        </p:tav>
                                      </p:tavLst>
                                    </p:anim>
                                    <p:anim calcmode="lin" valueType="num">
                                      <p:cBhvr>
                                        <p:cTn id="57" dur="500" fill="hold"/>
                                        <p:tgtEl>
                                          <p:spTgt spid="77848"/>
                                        </p:tgtEl>
                                        <p:attrNameLst>
                                          <p:attrName>ppt_y</p:attrName>
                                        </p:attrNameLst>
                                      </p:cBhvr>
                                      <p:tavLst>
                                        <p:tav tm="0">
                                          <p:val>
                                            <p:strVal val="#ppt_y"/>
                                          </p:val>
                                        </p:tav>
                                        <p:tav tm="100000">
                                          <p:val>
                                            <p:strVal val="#ppt_y"/>
                                          </p:val>
                                        </p:tav>
                                      </p:tavLst>
                                    </p:anim>
                                    <p:anim calcmode="lin" valueType="num">
                                      <p:cBhvr>
                                        <p:cTn id="58" dur="500" fill="hold"/>
                                        <p:tgtEl>
                                          <p:spTgt spid="77848"/>
                                        </p:tgtEl>
                                        <p:attrNameLst>
                                          <p:attrName>ppt_w</p:attrName>
                                        </p:attrNameLst>
                                      </p:cBhvr>
                                      <p:tavLst>
                                        <p:tav tm="0">
                                          <p:val>
                                            <p:fltVal val="0"/>
                                          </p:val>
                                        </p:tav>
                                        <p:tav tm="100000">
                                          <p:val>
                                            <p:strVal val="#ppt_w"/>
                                          </p:val>
                                        </p:tav>
                                      </p:tavLst>
                                    </p:anim>
                                    <p:anim calcmode="lin" valueType="num">
                                      <p:cBhvr>
                                        <p:cTn id="59" dur="500" fill="hold"/>
                                        <p:tgtEl>
                                          <p:spTgt spid="77848"/>
                                        </p:tgtEl>
                                        <p:attrNameLst>
                                          <p:attrName>ppt_h</p:attrName>
                                        </p:attrNameLst>
                                      </p:cBhvr>
                                      <p:tavLst>
                                        <p:tav tm="0">
                                          <p:val>
                                            <p:strVal val="#ppt_h"/>
                                          </p:val>
                                        </p:tav>
                                        <p:tav tm="100000">
                                          <p:val>
                                            <p:strVal val="#ppt_h"/>
                                          </p:val>
                                        </p:tav>
                                      </p:tavLst>
                                    </p:anim>
                                  </p:childTnLst>
                                </p:cTn>
                              </p:par>
                            </p:childTnLst>
                          </p:cTn>
                        </p:par>
                        <p:par>
                          <p:cTn id="60" fill="hold" nodeType="afterGroup">
                            <p:stCondLst>
                              <p:cond delay="1000"/>
                            </p:stCondLst>
                            <p:childTnLst>
                              <p:par>
                                <p:cTn id="61" presetID="17" presetClass="entr" presetSubtype="1" fill="hold" grpId="0" nodeType="afterEffect">
                                  <p:stCondLst>
                                    <p:cond delay="0"/>
                                  </p:stCondLst>
                                  <p:childTnLst>
                                    <p:set>
                                      <p:cBhvr>
                                        <p:cTn id="62" dur="1" fill="hold">
                                          <p:stCondLst>
                                            <p:cond delay="0"/>
                                          </p:stCondLst>
                                        </p:cTn>
                                        <p:tgtEl>
                                          <p:spTgt spid="77856"/>
                                        </p:tgtEl>
                                        <p:attrNameLst>
                                          <p:attrName>style.visibility</p:attrName>
                                        </p:attrNameLst>
                                      </p:cBhvr>
                                      <p:to>
                                        <p:strVal val="visible"/>
                                      </p:to>
                                    </p:set>
                                    <p:anim calcmode="lin" valueType="num">
                                      <p:cBhvr>
                                        <p:cTn id="63" dur="500" fill="hold"/>
                                        <p:tgtEl>
                                          <p:spTgt spid="77856"/>
                                        </p:tgtEl>
                                        <p:attrNameLst>
                                          <p:attrName>ppt_x</p:attrName>
                                        </p:attrNameLst>
                                      </p:cBhvr>
                                      <p:tavLst>
                                        <p:tav tm="0">
                                          <p:val>
                                            <p:strVal val="#ppt_x"/>
                                          </p:val>
                                        </p:tav>
                                        <p:tav tm="100000">
                                          <p:val>
                                            <p:strVal val="#ppt_x"/>
                                          </p:val>
                                        </p:tav>
                                      </p:tavLst>
                                    </p:anim>
                                    <p:anim calcmode="lin" valueType="num">
                                      <p:cBhvr>
                                        <p:cTn id="64" dur="500" fill="hold"/>
                                        <p:tgtEl>
                                          <p:spTgt spid="77856"/>
                                        </p:tgtEl>
                                        <p:attrNameLst>
                                          <p:attrName>ppt_y</p:attrName>
                                        </p:attrNameLst>
                                      </p:cBhvr>
                                      <p:tavLst>
                                        <p:tav tm="0">
                                          <p:val>
                                            <p:strVal val="#ppt_y-#ppt_h/2"/>
                                          </p:val>
                                        </p:tav>
                                        <p:tav tm="100000">
                                          <p:val>
                                            <p:strVal val="#ppt_y"/>
                                          </p:val>
                                        </p:tav>
                                      </p:tavLst>
                                    </p:anim>
                                    <p:anim calcmode="lin" valueType="num">
                                      <p:cBhvr>
                                        <p:cTn id="65" dur="500" fill="hold"/>
                                        <p:tgtEl>
                                          <p:spTgt spid="77856"/>
                                        </p:tgtEl>
                                        <p:attrNameLst>
                                          <p:attrName>ppt_w</p:attrName>
                                        </p:attrNameLst>
                                      </p:cBhvr>
                                      <p:tavLst>
                                        <p:tav tm="0">
                                          <p:val>
                                            <p:strVal val="#ppt_w"/>
                                          </p:val>
                                        </p:tav>
                                        <p:tav tm="100000">
                                          <p:val>
                                            <p:strVal val="#ppt_w"/>
                                          </p:val>
                                        </p:tav>
                                      </p:tavLst>
                                    </p:anim>
                                    <p:anim calcmode="lin" valueType="num">
                                      <p:cBhvr>
                                        <p:cTn id="66" dur="500" fill="hold"/>
                                        <p:tgtEl>
                                          <p:spTgt spid="77856"/>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78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78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78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784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785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785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7859"/>
                                        </p:tgtEl>
                                        <p:attrNameLst>
                                          <p:attrName>style.visibility</p:attrName>
                                        </p:attrNameLst>
                                      </p:cBhvr>
                                      <p:to>
                                        <p:strVal val="visible"/>
                                      </p:to>
                                    </p:set>
                                  </p:childTnLst>
                                </p:cTn>
                              </p:par>
                            </p:childTnLst>
                          </p:cTn>
                        </p:par>
                        <p:par>
                          <p:cTn id="83" fill="hold" nodeType="afterGroup">
                            <p:stCondLst>
                              <p:cond delay="0"/>
                            </p:stCondLst>
                            <p:childTnLst>
                              <p:par>
                                <p:cTn id="84" presetID="17" presetClass="entr" presetSubtype="1" fill="hold" grpId="0" nodeType="afterEffect">
                                  <p:stCondLst>
                                    <p:cond delay="0"/>
                                  </p:stCondLst>
                                  <p:childTnLst>
                                    <p:set>
                                      <p:cBhvr>
                                        <p:cTn id="85" dur="1" fill="hold">
                                          <p:stCondLst>
                                            <p:cond delay="0"/>
                                          </p:stCondLst>
                                        </p:cTn>
                                        <p:tgtEl>
                                          <p:spTgt spid="77843"/>
                                        </p:tgtEl>
                                        <p:attrNameLst>
                                          <p:attrName>style.visibility</p:attrName>
                                        </p:attrNameLst>
                                      </p:cBhvr>
                                      <p:to>
                                        <p:strVal val="visible"/>
                                      </p:to>
                                    </p:set>
                                    <p:anim calcmode="lin" valueType="num">
                                      <p:cBhvr>
                                        <p:cTn id="86" dur="500" fill="hold"/>
                                        <p:tgtEl>
                                          <p:spTgt spid="77843"/>
                                        </p:tgtEl>
                                        <p:attrNameLst>
                                          <p:attrName>ppt_x</p:attrName>
                                        </p:attrNameLst>
                                      </p:cBhvr>
                                      <p:tavLst>
                                        <p:tav tm="0">
                                          <p:val>
                                            <p:strVal val="#ppt_x"/>
                                          </p:val>
                                        </p:tav>
                                        <p:tav tm="100000">
                                          <p:val>
                                            <p:strVal val="#ppt_x"/>
                                          </p:val>
                                        </p:tav>
                                      </p:tavLst>
                                    </p:anim>
                                    <p:anim calcmode="lin" valueType="num">
                                      <p:cBhvr>
                                        <p:cTn id="87" dur="500" fill="hold"/>
                                        <p:tgtEl>
                                          <p:spTgt spid="77843"/>
                                        </p:tgtEl>
                                        <p:attrNameLst>
                                          <p:attrName>ppt_y</p:attrName>
                                        </p:attrNameLst>
                                      </p:cBhvr>
                                      <p:tavLst>
                                        <p:tav tm="0">
                                          <p:val>
                                            <p:strVal val="#ppt_y-#ppt_h/2"/>
                                          </p:val>
                                        </p:tav>
                                        <p:tav tm="100000">
                                          <p:val>
                                            <p:strVal val="#ppt_y"/>
                                          </p:val>
                                        </p:tav>
                                      </p:tavLst>
                                    </p:anim>
                                    <p:anim calcmode="lin" valueType="num">
                                      <p:cBhvr>
                                        <p:cTn id="88" dur="500" fill="hold"/>
                                        <p:tgtEl>
                                          <p:spTgt spid="77843"/>
                                        </p:tgtEl>
                                        <p:attrNameLst>
                                          <p:attrName>ppt_w</p:attrName>
                                        </p:attrNameLst>
                                      </p:cBhvr>
                                      <p:tavLst>
                                        <p:tav tm="0">
                                          <p:val>
                                            <p:strVal val="#ppt_w"/>
                                          </p:val>
                                        </p:tav>
                                        <p:tav tm="100000">
                                          <p:val>
                                            <p:strVal val="#ppt_w"/>
                                          </p:val>
                                        </p:tav>
                                      </p:tavLst>
                                    </p:anim>
                                    <p:anim calcmode="lin" valueType="num">
                                      <p:cBhvr>
                                        <p:cTn id="89" dur="500" fill="hold"/>
                                        <p:tgtEl>
                                          <p:spTgt spid="77843"/>
                                        </p:tgtEl>
                                        <p:attrNameLst>
                                          <p:attrName>ppt_h</p:attrName>
                                        </p:attrNameLst>
                                      </p:cBhvr>
                                      <p:tavLst>
                                        <p:tav tm="0">
                                          <p:val>
                                            <p:fltVal val="0"/>
                                          </p:val>
                                        </p:tav>
                                        <p:tav tm="100000">
                                          <p:val>
                                            <p:strVal val="#ppt_h"/>
                                          </p:val>
                                        </p:tav>
                                      </p:tavLst>
                                    </p:anim>
                                  </p:childTnLst>
                                </p:cTn>
                              </p:par>
                            </p:childTnLst>
                          </p:cTn>
                        </p:par>
                        <p:par>
                          <p:cTn id="90" fill="hold" nodeType="afterGroup">
                            <p:stCondLst>
                              <p:cond delay="500"/>
                            </p:stCondLst>
                            <p:childTnLst>
                              <p:par>
                                <p:cTn id="91" presetID="17" presetClass="entr" presetSubtype="1" fill="hold" grpId="0" nodeType="afterEffect">
                                  <p:stCondLst>
                                    <p:cond delay="0"/>
                                  </p:stCondLst>
                                  <p:childTnLst>
                                    <p:set>
                                      <p:cBhvr>
                                        <p:cTn id="92" dur="1" fill="hold">
                                          <p:stCondLst>
                                            <p:cond delay="0"/>
                                          </p:stCondLst>
                                        </p:cTn>
                                        <p:tgtEl>
                                          <p:spTgt spid="77844"/>
                                        </p:tgtEl>
                                        <p:attrNameLst>
                                          <p:attrName>style.visibility</p:attrName>
                                        </p:attrNameLst>
                                      </p:cBhvr>
                                      <p:to>
                                        <p:strVal val="visible"/>
                                      </p:to>
                                    </p:set>
                                    <p:anim calcmode="lin" valueType="num">
                                      <p:cBhvr>
                                        <p:cTn id="93" dur="500" fill="hold"/>
                                        <p:tgtEl>
                                          <p:spTgt spid="77844"/>
                                        </p:tgtEl>
                                        <p:attrNameLst>
                                          <p:attrName>ppt_x</p:attrName>
                                        </p:attrNameLst>
                                      </p:cBhvr>
                                      <p:tavLst>
                                        <p:tav tm="0">
                                          <p:val>
                                            <p:strVal val="#ppt_x"/>
                                          </p:val>
                                        </p:tav>
                                        <p:tav tm="100000">
                                          <p:val>
                                            <p:strVal val="#ppt_x"/>
                                          </p:val>
                                        </p:tav>
                                      </p:tavLst>
                                    </p:anim>
                                    <p:anim calcmode="lin" valueType="num">
                                      <p:cBhvr>
                                        <p:cTn id="94" dur="500" fill="hold"/>
                                        <p:tgtEl>
                                          <p:spTgt spid="77844"/>
                                        </p:tgtEl>
                                        <p:attrNameLst>
                                          <p:attrName>ppt_y</p:attrName>
                                        </p:attrNameLst>
                                      </p:cBhvr>
                                      <p:tavLst>
                                        <p:tav tm="0">
                                          <p:val>
                                            <p:strVal val="#ppt_y-#ppt_h/2"/>
                                          </p:val>
                                        </p:tav>
                                        <p:tav tm="100000">
                                          <p:val>
                                            <p:strVal val="#ppt_y"/>
                                          </p:val>
                                        </p:tav>
                                      </p:tavLst>
                                    </p:anim>
                                    <p:anim calcmode="lin" valueType="num">
                                      <p:cBhvr>
                                        <p:cTn id="95" dur="500" fill="hold"/>
                                        <p:tgtEl>
                                          <p:spTgt spid="77844"/>
                                        </p:tgtEl>
                                        <p:attrNameLst>
                                          <p:attrName>ppt_w</p:attrName>
                                        </p:attrNameLst>
                                      </p:cBhvr>
                                      <p:tavLst>
                                        <p:tav tm="0">
                                          <p:val>
                                            <p:strVal val="#ppt_w"/>
                                          </p:val>
                                        </p:tav>
                                        <p:tav tm="100000">
                                          <p:val>
                                            <p:strVal val="#ppt_w"/>
                                          </p:val>
                                        </p:tav>
                                      </p:tavLst>
                                    </p:anim>
                                    <p:anim calcmode="lin" valueType="num">
                                      <p:cBhvr>
                                        <p:cTn id="96" dur="500" fill="hold"/>
                                        <p:tgtEl>
                                          <p:spTgt spid="77844"/>
                                        </p:tgtEl>
                                        <p:attrNameLst>
                                          <p:attrName>ppt_h</p:attrName>
                                        </p:attrNameLst>
                                      </p:cBhvr>
                                      <p:tavLst>
                                        <p:tav tm="0">
                                          <p:val>
                                            <p:fltVal val="0"/>
                                          </p:val>
                                        </p:tav>
                                        <p:tav tm="100000">
                                          <p:val>
                                            <p:strVal val="#ppt_h"/>
                                          </p:val>
                                        </p:tav>
                                      </p:tavLst>
                                    </p:anim>
                                  </p:childTnLst>
                                </p:cTn>
                              </p:par>
                            </p:childTnLst>
                          </p:cTn>
                        </p:par>
                        <p:par>
                          <p:cTn id="97" fill="hold" nodeType="afterGroup">
                            <p:stCondLst>
                              <p:cond delay="1000"/>
                            </p:stCondLst>
                            <p:childTnLst>
                              <p:par>
                                <p:cTn id="98" presetID="17" presetClass="entr" presetSubtype="1" fill="hold" grpId="0" nodeType="afterEffect">
                                  <p:stCondLst>
                                    <p:cond delay="0"/>
                                  </p:stCondLst>
                                  <p:childTnLst>
                                    <p:set>
                                      <p:cBhvr>
                                        <p:cTn id="99" dur="1" fill="hold">
                                          <p:stCondLst>
                                            <p:cond delay="0"/>
                                          </p:stCondLst>
                                        </p:cTn>
                                        <p:tgtEl>
                                          <p:spTgt spid="77834"/>
                                        </p:tgtEl>
                                        <p:attrNameLst>
                                          <p:attrName>style.visibility</p:attrName>
                                        </p:attrNameLst>
                                      </p:cBhvr>
                                      <p:to>
                                        <p:strVal val="visible"/>
                                      </p:to>
                                    </p:set>
                                    <p:anim calcmode="lin" valueType="num">
                                      <p:cBhvr>
                                        <p:cTn id="100" dur="500" fill="hold"/>
                                        <p:tgtEl>
                                          <p:spTgt spid="77834"/>
                                        </p:tgtEl>
                                        <p:attrNameLst>
                                          <p:attrName>ppt_x</p:attrName>
                                        </p:attrNameLst>
                                      </p:cBhvr>
                                      <p:tavLst>
                                        <p:tav tm="0">
                                          <p:val>
                                            <p:strVal val="#ppt_x"/>
                                          </p:val>
                                        </p:tav>
                                        <p:tav tm="100000">
                                          <p:val>
                                            <p:strVal val="#ppt_x"/>
                                          </p:val>
                                        </p:tav>
                                      </p:tavLst>
                                    </p:anim>
                                    <p:anim calcmode="lin" valueType="num">
                                      <p:cBhvr>
                                        <p:cTn id="101" dur="500" fill="hold"/>
                                        <p:tgtEl>
                                          <p:spTgt spid="77834"/>
                                        </p:tgtEl>
                                        <p:attrNameLst>
                                          <p:attrName>ppt_y</p:attrName>
                                        </p:attrNameLst>
                                      </p:cBhvr>
                                      <p:tavLst>
                                        <p:tav tm="0">
                                          <p:val>
                                            <p:strVal val="#ppt_y-#ppt_h/2"/>
                                          </p:val>
                                        </p:tav>
                                        <p:tav tm="100000">
                                          <p:val>
                                            <p:strVal val="#ppt_y"/>
                                          </p:val>
                                        </p:tav>
                                      </p:tavLst>
                                    </p:anim>
                                    <p:anim calcmode="lin" valueType="num">
                                      <p:cBhvr>
                                        <p:cTn id="102" dur="500" fill="hold"/>
                                        <p:tgtEl>
                                          <p:spTgt spid="77834"/>
                                        </p:tgtEl>
                                        <p:attrNameLst>
                                          <p:attrName>ppt_w</p:attrName>
                                        </p:attrNameLst>
                                      </p:cBhvr>
                                      <p:tavLst>
                                        <p:tav tm="0">
                                          <p:val>
                                            <p:strVal val="#ppt_w"/>
                                          </p:val>
                                        </p:tav>
                                        <p:tav tm="100000">
                                          <p:val>
                                            <p:strVal val="#ppt_w"/>
                                          </p:val>
                                        </p:tav>
                                      </p:tavLst>
                                    </p:anim>
                                    <p:anim calcmode="lin" valueType="num">
                                      <p:cBhvr>
                                        <p:cTn id="103" dur="500" fill="hold"/>
                                        <p:tgtEl>
                                          <p:spTgt spid="77834"/>
                                        </p:tgtEl>
                                        <p:attrNameLst>
                                          <p:attrName>ppt_h</p:attrName>
                                        </p:attrNameLst>
                                      </p:cBhvr>
                                      <p:tavLst>
                                        <p:tav tm="0">
                                          <p:val>
                                            <p:fltVal val="0"/>
                                          </p:val>
                                        </p:tav>
                                        <p:tav tm="100000">
                                          <p:val>
                                            <p:strVal val="#ppt_h"/>
                                          </p:val>
                                        </p:tav>
                                      </p:tavLst>
                                    </p:anim>
                                  </p:childTnLst>
                                </p:cTn>
                              </p:par>
                              <p:par>
                                <p:cTn id="104" presetID="1" presetClass="entr" presetSubtype="0" fill="hold" grpId="0" nodeType="withEffect">
                                  <p:stCondLst>
                                    <p:cond delay="0"/>
                                  </p:stCondLst>
                                  <p:childTnLst>
                                    <p:set>
                                      <p:cBhvr>
                                        <p:cTn id="105" dur="1" fill="hold">
                                          <p:stCondLst>
                                            <p:cond delay="0"/>
                                          </p:stCondLst>
                                        </p:cTn>
                                        <p:tgtEl>
                                          <p:spTgt spid="778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animBg="1"/>
      <p:bldP spid="77828" grpId="0" animBg="1"/>
      <p:bldP spid="77834" grpId="0" animBg="1"/>
      <p:bldP spid="77835" grpId="0" animBg="1"/>
      <p:bldP spid="77836" grpId="0" animBg="1"/>
      <p:bldP spid="77839" grpId="0" animBg="1"/>
      <p:bldP spid="77840" grpId="0" animBg="1"/>
      <p:bldP spid="77841" grpId="0" animBg="1"/>
      <p:bldP spid="77842" grpId="0" animBg="1"/>
      <p:bldP spid="77843" grpId="0" animBg="1"/>
      <p:bldP spid="77844" grpId="0" animBg="1"/>
      <p:bldP spid="77845" grpId="0" animBg="1"/>
      <p:bldP spid="77846" grpId="0" animBg="1"/>
      <p:bldP spid="77847" grpId="0" animBg="1"/>
      <p:bldP spid="77848" grpId="0" animBg="1"/>
      <p:bldP spid="77849" grpId="0" animBg="1"/>
      <p:bldP spid="77850" grpId="0" animBg="1"/>
      <p:bldP spid="77851" grpId="0" animBg="1"/>
      <p:bldP spid="77852" grpId="0" animBg="1"/>
      <p:bldP spid="77853" grpId="0" animBg="1"/>
      <p:bldP spid="77854" grpId="0" animBg="1"/>
      <p:bldP spid="77855" grpId="0" animBg="1"/>
      <p:bldP spid="77856" grpId="0" animBg="1"/>
      <p:bldP spid="77857" grpId="0" animBg="1"/>
      <p:bldP spid="77858" grpId="0" animBg="1"/>
      <p:bldP spid="77859" grpId="0" animBg="1"/>
      <p:bldP spid="77863"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4367213" y="27813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a:latin typeface="Arial" panose="020B0604020202020204" pitchFamily="34" charset="0"/>
              </a:rPr>
              <a:t>Reputation</a:t>
            </a:r>
          </a:p>
        </p:txBody>
      </p:sp>
      <p:sp>
        <p:nvSpPr>
          <p:cNvPr id="67587" name="Rectangle 3"/>
          <p:cNvSpPr>
            <a:spLocks noChangeArrowheads="1"/>
          </p:cNvSpPr>
          <p:nvPr/>
        </p:nvSpPr>
        <p:spPr bwMode="auto">
          <a:xfrm>
            <a:off x="8904288" y="69215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a:latin typeface="Arial" panose="020B0604020202020204" pitchFamily="34" charset="0"/>
              </a:rPr>
              <a:t>Partnership – </a:t>
            </a:r>
          </a:p>
          <a:p>
            <a:pPr algn="ctr" eaLnBrk="1" hangingPunct="1">
              <a:spcBef>
                <a:spcPct val="0"/>
              </a:spcBef>
              <a:buFontTx/>
              <a:buNone/>
            </a:pPr>
            <a:r>
              <a:rPr lang="fr-FR" altLang="fr-FR" sz="1200" b="1">
                <a:latin typeface="Arial" panose="020B0604020202020204" pitchFamily="34" charset="0"/>
              </a:rPr>
              <a:t>Sponsorship</a:t>
            </a:r>
          </a:p>
          <a:p>
            <a:pPr algn="ctr" eaLnBrk="1" hangingPunct="1">
              <a:spcBef>
                <a:spcPct val="0"/>
              </a:spcBef>
              <a:buFontTx/>
              <a:buNone/>
            </a:pPr>
            <a:endParaRPr lang="fr-FR" altLang="fr-FR" sz="1200" b="1">
              <a:latin typeface="Arial" panose="020B0604020202020204" pitchFamily="34" charset="0"/>
            </a:endParaRPr>
          </a:p>
          <a:p>
            <a:pPr algn="ctr" eaLnBrk="1" hangingPunct="1">
              <a:spcBef>
                <a:spcPct val="0"/>
              </a:spcBef>
              <a:buFontTx/>
              <a:buNone/>
            </a:pPr>
            <a:r>
              <a:rPr lang="fr-FR" altLang="fr-FR" sz="1000" b="1">
                <a:latin typeface="Arial" panose="020B0604020202020204" pitchFamily="34" charset="0"/>
              </a:rPr>
              <a:t>Privates - Public – Media</a:t>
            </a:r>
          </a:p>
        </p:txBody>
      </p:sp>
      <p:sp>
        <p:nvSpPr>
          <p:cNvPr id="67588" name="Rectangle 4"/>
          <p:cNvSpPr>
            <a:spLocks noChangeArrowheads="1"/>
          </p:cNvSpPr>
          <p:nvPr/>
        </p:nvSpPr>
        <p:spPr bwMode="auto">
          <a:xfrm>
            <a:off x="8904288" y="27813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a:latin typeface="Arial" panose="020B0604020202020204" pitchFamily="34" charset="0"/>
              </a:rPr>
              <a:t>Commercial Brand</a:t>
            </a:r>
          </a:p>
          <a:p>
            <a:pPr algn="ctr" eaLnBrk="1" hangingPunct="1">
              <a:spcBef>
                <a:spcPct val="0"/>
              </a:spcBef>
              <a:buFontTx/>
              <a:buNone/>
            </a:pPr>
            <a:endParaRPr lang="fr-FR" altLang="fr-FR" sz="1200" b="1">
              <a:latin typeface="Arial" panose="020B0604020202020204" pitchFamily="34" charset="0"/>
            </a:endParaRPr>
          </a:p>
          <a:p>
            <a:pPr algn="ctr" eaLnBrk="1" hangingPunct="1">
              <a:spcBef>
                <a:spcPct val="0"/>
              </a:spcBef>
              <a:buFontTx/>
              <a:buNone/>
            </a:pPr>
            <a:r>
              <a:rPr lang="fr-FR" altLang="fr-FR" sz="1000" b="1">
                <a:latin typeface="Arial" panose="020B0604020202020204" pitchFamily="34" charset="0"/>
              </a:rPr>
              <a:t>Merchandising</a:t>
            </a:r>
          </a:p>
        </p:txBody>
      </p:sp>
      <p:sp>
        <p:nvSpPr>
          <p:cNvPr id="67589" name="Rectangle 5"/>
          <p:cNvSpPr>
            <a:spLocks noChangeArrowheads="1"/>
          </p:cNvSpPr>
          <p:nvPr/>
        </p:nvSpPr>
        <p:spPr bwMode="auto">
          <a:xfrm>
            <a:off x="8975725" y="47244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a:latin typeface="Arial" panose="020B0604020202020204" pitchFamily="34" charset="0"/>
              </a:rPr>
              <a:t>Social networks &amp;</a:t>
            </a:r>
          </a:p>
          <a:p>
            <a:pPr algn="ctr" eaLnBrk="1" hangingPunct="1">
              <a:spcBef>
                <a:spcPct val="0"/>
              </a:spcBef>
              <a:buFontTx/>
              <a:buNone/>
            </a:pPr>
            <a:r>
              <a:rPr lang="fr-FR" altLang="fr-FR" sz="1200" b="1">
                <a:latin typeface="Arial" panose="020B0604020202020204" pitchFamily="34" charset="0"/>
              </a:rPr>
              <a:t>capital</a:t>
            </a:r>
          </a:p>
          <a:p>
            <a:pPr algn="ctr" eaLnBrk="1" hangingPunct="1">
              <a:spcBef>
                <a:spcPct val="0"/>
              </a:spcBef>
              <a:buFontTx/>
              <a:buNone/>
            </a:pPr>
            <a:endParaRPr lang="fr-FR" altLang="fr-FR" sz="1000" b="1">
              <a:latin typeface="Arial" panose="020B0604020202020204" pitchFamily="34" charset="0"/>
            </a:endParaRPr>
          </a:p>
          <a:p>
            <a:pPr algn="ctr" eaLnBrk="1" hangingPunct="1">
              <a:spcBef>
                <a:spcPct val="0"/>
              </a:spcBef>
              <a:buFontTx/>
              <a:buNone/>
            </a:pPr>
            <a:r>
              <a:rPr lang="fr-FR" altLang="fr-FR" sz="1000" b="1">
                <a:latin typeface="Arial" panose="020B0604020202020204" pitchFamily="34" charset="0"/>
              </a:rPr>
              <a:t>Public Relations</a:t>
            </a:r>
          </a:p>
        </p:txBody>
      </p:sp>
      <p:sp>
        <p:nvSpPr>
          <p:cNvPr id="67590" name="Rectangle 6"/>
          <p:cNvSpPr>
            <a:spLocks noChangeArrowheads="1"/>
          </p:cNvSpPr>
          <p:nvPr/>
        </p:nvSpPr>
        <p:spPr bwMode="auto">
          <a:xfrm>
            <a:off x="6600825" y="27813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a:latin typeface="Arial" panose="020B0604020202020204" pitchFamily="34" charset="0"/>
              </a:rPr>
              <a:t>Stadium</a:t>
            </a:r>
          </a:p>
          <a:p>
            <a:pPr algn="ctr" eaLnBrk="1" hangingPunct="1">
              <a:spcBef>
                <a:spcPct val="0"/>
              </a:spcBef>
              <a:buFontTx/>
              <a:buNone/>
            </a:pPr>
            <a:endParaRPr lang="fr-FR" altLang="fr-FR" sz="1200" b="1">
              <a:latin typeface="Arial" panose="020B0604020202020204" pitchFamily="34" charset="0"/>
            </a:endParaRPr>
          </a:p>
          <a:p>
            <a:pPr algn="ctr" eaLnBrk="1" hangingPunct="1">
              <a:spcBef>
                <a:spcPct val="0"/>
              </a:spcBef>
              <a:buFontTx/>
              <a:buNone/>
            </a:pPr>
            <a:r>
              <a:rPr lang="fr-FR" altLang="fr-FR" sz="1000" b="1">
                <a:latin typeface="Arial" panose="020B0604020202020204" pitchFamily="34" charset="0"/>
              </a:rPr>
              <a:t>Ticketing</a:t>
            </a:r>
          </a:p>
        </p:txBody>
      </p:sp>
      <p:sp>
        <p:nvSpPr>
          <p:cNvPr id="67591" name="Line 7"/>
          <p:cNvSpPr>
            <a:spLocks noChangeShapeType="1"/>
          </p:cNvSpPr>
          <p:nvPr/>
        </p:nvSpPr>
        <p:spPr bwMode="auto">
          <a:xfrm>
            <a:off x="3503613" y="3068638"/>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592" name="Line 8"/>
          <p:cNvSpPr>
            <a:spLocks noChangeShapeType="1"/>
          </p:cNvSpPr>
          <p:nvPr/>
        </p:nvSpPr>
        <p:spPr bwMode="auto">
          <a:xfrm flipH="1">
            <a:off x="3432175" y="3429000"/>
            <a:ext cx="9350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593" name="Line 9"/>
          <p:cNvSpPr>
            <a:spLocks noChangeShapeType="1"/>
          </p:cNvSpPr>
          <p:nvPr/>
        </p:nvSpPr>
        <p:spPr bwMode="auto">
          <a:xfrm>
            <a:off x="5880101" y="2997200"/>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594" name="Line 10"/>
          <p:cNvSpPr>
            <a:spLocks noChangeShapeType="1"/>
          </p:cNvSpPr>
          <p:nvPr/>
        </p:nvSpPr>
        <p:spPr bwMode="auto">
          <a:xfrm flipH="1">
            <a:off x="5880101" y="3357563"/>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595" name="Line 11"/>
          <p:cNvSpPr>
            <a:spLocks noChangeShapeType="1"/>
          </p:cNvSpPr>
          <p:nvPr/>
        </p:nvSpPr>
        <p:spPr bwMode="auto">
          <a:xfrm>
            <a:off x="8112126" y="3141663"/>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596" name="Line 12"/>
          <p:cNvSpPr>
            <a:spLocks noChangeShapeType="1"/>
          </p:cNvSpPr>
          <p:nvPr/>
        </p:nvSpPr>
        <p:spPr bwMode="auto">
          <a:xfrm flipV="1">
            <a:off x="8112126" y="1557338"/>
            <a:ext cx="792163"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597" name="Line 13"/>
          <p:cNvSpPr>
            <a:spLocks noChangeShapeType="1"/>
          </p:cNvSpPr>
          <p:nvPr/>
        </p:nvSpPr>
        <p:spPr bwMode="auto">
          <a:xfrm>
            <a:off x="8112125" y="3644900"/>
            <a:ext cx="863600"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598" name="Line 14"/>
          <p:cNvSpPr>
            <a:spLocks noChangeShapeType="1"/>
          </p:cNvSpPr>
          <p:nvPr/>
        </p:nvSpPr>
        <p:spPr bwMode="auto">
          <a:xfrm flipH="1">
            <a:off x="5664200" y="1125538"/>
            <a:ext cx="32400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599" name="Line 15"/>
          <p:cNvSpPr>
            <a:spLocks noChangeShapeType="1"/>
          </p:cNvSpPr>
          <p:nvPr/>
        </p:nvSpPr>
        <p:spPr bwMode="auto">
          <a:xfrm flipH="1">
            <a:off x="5303839" y="4797425"/>
            <a:ext cx="36718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00" name="Line 16"/>
          <p:cNvSpPr>
            <a:spLocks noChangeShapeType="1"/>
          </p:cNvSpPr>
          <p:nvPr/>
        </p:nvSpPr>
        <p:spPr bwMode="auto">
          <a:xfrm>
            <a:off x="9191625" y="3644901"/>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01" name="Line 17"/>
          <p:cNvSpPr>
            <a:spLocks noChangeShapeType="1"/>
          </p:cNvSpPr>
          <p:nvPr/>
        </p:nvSpPr>
        <p:spPr bwMode="auto">
          <a:xfrm flipH="1">
            <a:off x="5519739" y="3933825"/>
            <a:ext cx="36718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02" name="Line 18"/>
          <p:cNvSpPr>
            <a:spLocks noChangeShapeType="1"/>
          </p:cNvSpPr>
          <p:nvPr/>
        </p:nvSpPr>
        <p:spPr bwMode="auto">
          <a:xfrm flipV="1">
            <a:off x="5519738" y="3644901"/>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03" name="Line 19"/>
          <p:cNvSpPr>
            <a:spLocks noChangeShapeType="1"/>
          </p:cNvSpPr>
          <p:nvPr/>
        </p:nvSpPr>
        <p:spPr bwMode="auto">
          <a:xfrm flipV="1">
            <a:off x="5303838" y="3644901"/>
            <a:ext cx="0"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04" name="Line 20"/>
          <p:cNvSpPr>
            <a:spLocks noChangeShapeType="1"/>
          </p:cNvSpPr>
          <p:nvPr/>
        </p:nvSpPr>
        <p:spPr bwMode="auto">
          <a:xfrm>
            <a:off x="5664200" y="1125538"/>
            <a:ext cx="0" cy="16557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05" name="Line 21"/>
          <p:cNvSpPr>
            <a:spLocks noChangeShapeType="1"/>
          </p:cNvSpPr>
          <p:nvPr/>
        </p:nvSpPr>
        <p:spPr bwMode="auto">
          <a:xfrm>
            <a:off x="6167438" y="0"/>
            <a:ext cx="0" cy="685800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06" name="Line 22"/>
          <p:cNvSpPr>
            <a:spLocks noChangeShapeType="1"/>
          </p:cNvSpPr>
          <p:nvPr/>
        </p:nvSpPr>
        <p:spPr bwMode="auto">
          <a:xfrm>
            <a:off x="4008438" y="0"/>
            <a:ext cx="0" cy="685800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07" name="Text Box 23"/>
          <p:cNvSpPr txBox="1">
            <a:spLocks noChangeArrowheads="1"/>
          </p:cNvSpPr>
          <p:nvPr/>
        </p:nvSpPr>
        <p:spPr bwMode="auto">
          <a:xfrm>
            <a:off x="1847851" y="0"/>
            <a:ext cx="1800225"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400" b="1" i="1">
                <a:solidFill>
                  <a:schemeClr val="bg1"/>
                </a:solidFill>
                <a:latin typeface="Arial" panose="020B0604020202020204" pitchFamily="34" charset="0"/>
              </a:rPr>
              <a:t>Athletes as suppliers for the   « show content »</a:t>
            </a:r>
          </a:p>
          <a:p>
            <a:pPr algn="ctr" eaLnBrk="1" hangingPunct="1">
              <a:spcBef>
                <a:spcPct val="50000"/>
              </a:spcBef>
              <a:buFontTx/>
              <a:buNone/>
            </a:pPr>
            <a:endParaRPr lang="fr-FR" altLang="fr-FR" sz="1400" b="1" i="1">
              <a:solidFill>
                <a:schemeClr val="bg1"/>
              </a:solidFill>
              <a:latin typeface="Arial" panose="020B0604020202020204" pitchFamily="34" charset="0"/>
            </a:endParaRPr>
          </a:p>
        </p:txBody>
      </p:sp>
      <p:sp>
        <p:nvSpPr>
          <p:cNvPr id="67608" name="Text Box 24"/>
          <p:cNvSpPr txBox="1">
            <a:spLocks noChangeArrowheads="1"/>
          </p:cNvSpPr>
          <p:nvPr/>
        </p:nvSpPr>
        <p:spPr bwMode="auto">
          <a:xfrm>
            <a:off x="4295776" y="0"/>
            <a:ext cx="1584325"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400" b="1" i="1">
                <a:solidFill>
                  <a:schemeClr val="bg1"/>
                </a:solidFill>
                <a:latin typeface="Arial" panose="020B0604020202020204" pitchFamily="34" charset="0"/>
              </a:rPr>
              <a:t>Key synergistic  resources « Heart »</a:t>
            </a:r>
          </a:p>
        </p:txBody>
      </p:sp>
      <p:sp>
        <p:nvSpPr>
          <p:cNvPr id="67609" name="Text Box 25"/>
          <p:cNvSpPr txBox="1">
            <a:spLocks noChangeArrowheads="1"/>
          </p:cNvSpPr>
          <p:nvPr/>
        </p:nvSpPr>
        <p:spPr bwMode="auto">
          <a:xfrm>
            <a:off x="6383339" y="0"/>
            <a:ext cx="1584325"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400" b="1" i="1">
                <a:solidFill>
                  <a:schemeClr val="bg1"/>
                </a:solidFill>
                <a:latin typeface="Arial" panose="020B0604020202020204" pitchFamily="34" charset="0"/>
              </a:rPr>
              <a:t>Deployment</a:t>
            </a:r>
            <a:r>
              <a:rPr lang="fr-FR" altLang="fr-FR" sz="1400" b="1" i="1">
                <a:latin typeface="Arial" panose="020B0604020202020204" pitchFamily="34" charset="0"/>
              </a:rPr>
              <a:t> </a:t>
            </a:r>
            <a:r>
              <a:rPr lang="fr-FR" altLang="fr-FR" sz="1400" b="1" i="1">
                <a:solidFill>
                  <a:schemeClr val="bg1"/>
                </a:solidFill>
                <a:latin typeface="Arial" panose="020B0604020202020204" pitchFamily="34" charset="0"/>
              </a:rPr>
              <a:t>resources  « Lung »</a:t>
            </a:r>
          </a:p>
        </p:txBody>
      </p:sp>
      <p:sp>
        <p:nvSpPr>
          <p:cNvPr id="67610" name="Text Box 26"/>
          <p:cNvSpPr txBox="1">
            <a:spLocks noChangeArrowheads="1"/>
          </p:cNvSpPr>
          <p:nvPr/>
        </p:nvSpPr>
        <p:spPr bwMode="auto">
          <a:xfrm>
            <a:off x="8832851" y="1"/>
            <a:ext cx="1584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400" b="1" i="1">
                <a:solidFill>
                  <a:schemeClr val="bg1"/>
                </a:solidFill>
                <a:latin typeface="Arial" panose="020B0604020202020204" pitchFamily="34" charset="0"/>
              </a:rPr>
              <a:t>Market-based resources</a:t>
            </a:r>
          </a:p>
        </p:txBody>
      </p:sp>
      <p:sp>
        <p:nvSpPr>
          <p:cNvPr id="67611" name="Text Box 27"/>
          <p:cNvSpPr txBox="1">
            <a:spLocks noChangeArrowheads="1"/>
          </p:cNvSpPr>
          <p:nvPr/>
        </p:nvSpPr>
        <p:spPr bwMode="auto">
          <a:xfrm>
            <a:off x="6096001" y="6092825"/>
            <a:ext cx="33115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400" i="1">
                <a:latin typeface="Arial" panose="020B0604020202020204" pitchFamily="34" charset="0"/>
              </a:rPr>
              <a:t>Commercial resources linked to products &amp; services and profit centers</a:t>
            </a:r>
          </a:p>
        </p:txBody>
      </p:sp>
      <p:sp>
        <p:nvSpPr>
          <p:cNvPr id="67612" name="Text Box 28"/>
          <p:cNvSpPr txBox="1">
            <a:spLocks noChangeArrowheads="1"/>
          </p:cNvSpPr>
          <p:nvPr/>
        </p:nvSpPr>
        <p:spPr bwMode="auto">
          <a:xfrm>
            <a:off x="4079875" y="5734050"/>
            <a:ext cx="194468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400" i="1">
                <a:latin typeface="Arial" panose="020B0604020202020204" pitchFamily="34" charset="0"/>
              </a:rPr>
              <a:t>Intangible Resources « Event expressiveness » </a:t>
            </a:r>
          </a:p>
        </p:txBody>
      </p:sp>
      <p:sp>
        <p:nvSpPr>
          <p:cNvPr id="67613" name="Text Box 29"/>
          <p:cNvSpPr txBox="1">
            <a:spLocks noChangeArrowheads="1"/>
          </p:cNvSpPr>
          <p:nvPr/>
        </p:nvSpPr>
        <p:spPr bwMode="auto">
          <a:xfrm>
            <a:off x="1992314" y="3860800"/>
            <a:ext cx="180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400" i="1">
                <a:latin typeface="Arial" panose="020B0604020202020204" pitchFamily="34" charset="0"/>
              </a:rPr>
              <a:t>Hedonism</a:t>
            </a:r>
          </a:p>
        </p:txBody>
      </p:sp>
      <p:sp>
        <p:nvSpPr>
          <p:cNvPr id="67614" name="Oval 30"/>
          <p:cNvSpPr>
            <a:spLocks noChangeArrowheads="1"/>
          </p:cNvSpPr>
          <p:nvPr/>
        </p:nvSpPr>
        <p:spPr bwMode="auto">
          <a:xfrm>
            <a:off x="2135188" y="1773239"/>
            <a:ext cx="1295400" cy="719137"/>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i="1">
                <a:latin typeface="Arial" panose="020B0604020202020204" pitchFamily="34" charset="0"/>
              </a:rPr>
              <a:t>Sport </a:t>
            </a:r>
          </a:p>
          <a:p>
            <a:pPr algn="ctr" eaLnBrk="1" hangingPunct="1">
              <a:spcBef>
                <a:spcPct val="0"/>
              </a:spcBef>
              <a:buFontTx/>
              <a:buNone/>
            </a:pPr>
            <a:r>
              <a:rPr lang="fr-FR" altLang="fr-FR" sz="1200" b="1" i="1">
                <a:latin typeface="Arial" panose="020B0604020202020204" pitchFamily="34" charset="0"/>
              </a:rPr>
              <a:t>Management</a:t>
            </a:r>
          </a:p>
        </p:txBody>
      </p:sp>
      <p:sp>
        <p:nvSpPr>
          <p:cNvPr id="67615" name="Oval 31"/>
          <p:cNvSpPr>
            <a:spLocks noChangeArrowheads="1"/>
          </p:cNvSpPr>
          <p:nvPr/>
        </p:nvSpPr>
        <p:spPr bwMode="auto">
          <a:xfrm>
            <a:off x="4224338" y="1773239"/>
            <a:ext cx="1295400" cy="719137"/>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i="1">
                <a:latin typeface="Arial" panose="020B0604020202020204" pitchFamily="34" charset="0"/>
              </a:rPr>
              <a:t>Communication</a:t>
            </a:r>
          </a:p>
        </p:txBody>
      </p:sp>
      <p:sp>
        <p:nvSpPr>
          <p:cNvPr id="67616" name="Line 32"/>
          <p:cNvSpPr>
            <a:spLocks noChangeShapeType="1"/>
          </p:cNvSpPr>
          <p:nvPr/>
        </p:nvSpPr>
        <p:spPr bwMode="auto">
          <a:xfrm>
            <a:off x="4872038" y="2492376"/>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17" name="Line 33"/>
          <p:cNvSpPr>
            <a:spLocks noChangeShapeType="1"/>
          </p:cNvSpPr>
          <p:nvPr/>
        </p:nvSpPr>
        <p:spPr bwMode="auto">
          <a:xfrm>
            <a:off x="2782888" y="2492376"/>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18" name="Oval 34"/>
          <p:cNvSpPr>
            <a:spLocks noChangeArrowheads="1"/>
          </p:cNvSpPr>
          <p:nvPr/>
        </p:nvSpPr>
        <p:spPr bwMode="auto">
          <a:xfrm>
            <a:off x="8975725" y="1700214"/>
            <a:ext cx="1295400" cy="719137"/>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i="1">
                <a:latin typeface="Arial" panose="020B0604020202020204" pitchFamily="34" charset="0"/>
              </a:rPr>
              <a:t>Activation</a:t>
            </a:r>
          </a:p>
          <a:p>
            <a:pPr algn="ctr" eaLnBrk="1" hangingPunct="1">
              <a:spcBef>
                <a:spcPct val="0"/>
              </a:spcBef>
              <a:buFontTx/>
              <a:buNone/>
            </a:pPr>
            <a:r>
              <a:rPr lang="fr-FR" altLang="fr-FR" sz="1200" b="1" i="1">
                <a:latin typeface="Arial" panose="020B0604020202020204" pitchFamily="34" charset="0"/>
              </a:rPr>
              <a:t>CRM</a:t>
            </a:r>
          </a:p>
          <a:p>
            <a:pPr algn="ctr" eaLnBrk="1" hangingPunct="1">
              <a:spcBef>
                <a:spcPct val="0"/>
              </a:spcBef>
              <a:buFontTx/>
              <a:buNone/>
            </a:pPr>
            <a:r>
              <a:rPr lang="fr-FR" altLang="fr-FR" sz="1200" b="1" i="1">
                <a:latin typeface="Arial" panose="020B0604020202020204" pitchFamily="34" charset="0"/>
              </a:rPr>
              <a:t>Negociation</a:t>
            </a:r>
          </a:p>
        </p:txBody>
      </p:sp>
      <p:sp>
        <p:nvSpPr>
          <p:cNvPr id="67619" name="Oval 35"/>
          <p:cNvSpPr>
            <a:spLocks noChangeArrowheads="1"/>
          </p:cNvSpPr>
          <p:nvPr/>
        </p:nvSpPr>
        <p:spPr bwMode="auto">
          <a:xfrm>
            <a:off x="9191625" y="5876925"/>
            <a:ext cx="1295400" cy="719138"/>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i="1">
                <a:latin typeface="Arial" panose="020B0604020202020204" pitchFamily="34" charset="0"/>
              </a:rPr>
              <a:t>CRM </a:t>
            </a:r>
          </a:p>
          <a:p>
            <a:pPr algn="ctr" eaLnBrk="1" hangingPunct="1">
              <a:spcBef>
                <a:spcPct val="0"/>
              </a:spcBef>
              <a:buFontTx/>
              <a:buNone/>
            </a:pPr>
            <a:r>
              <a:rPr lang="fr-FR" altLang="fr-FR" sz="1200" b="1" i="1">
                <a:latin typeface="Arial" panose="020B0604020202020204" pitchFamily="34" charset="0"/>
              </a:rPr>
              <a:t>BtoB Networks</a:t>
            </a:r>
          </a:p>
        </p:txBody>
      </p:sp>
      <p:sp>
        <p:nvSpPr>
          <p:cNvPr id="67620" name="Oval 36"/>
          <p:cNvSpPr>
            <a:spLocks noChangeArrowheads="1"/>
          </p:cNvSpPr>
          <p:nvPr/>
        </p:nvSpPr>
        <p:spPr bwMode="auto">
          <a:xfrm>
            <a:off x="9120188" y="3860800"/>
            <a:ext cx="1295400" cy="719138"/>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i="1">
                <a:latin typeface="Arial" panose="020B0604020202020204" pitchFamily="34" charset="0"/>
              </a:rPr>
              <a:t>Brand </a:t>
            </a:r>
          </a:p>
          <a:p>
            <a:pPr algn="ctr" eaLnBrk="1" hangingPunct="1">
              <a:spcBef>
                <a:spcPct val="0"/>
              </a:spcBef>
              <a:buFontTx/>
              <a:buNone/>
            </a:pPr>
            <a:r>
              <a:rPr lang="fr-FR" altLang="fr-FR" sz="1200" b="1" i="1">
                <a:latin typeface="Arial" panose="020B0604020202020204" pitchFamily="34" charset="0"/>
              </a:rPr>
              <a:t>Management</a:t>
            </a:r>
          </a:p>
          <a:p>
            <a:pPr algn="ctr" eaLnBrk="1" hangingPunct="1">
              <a:spcBef>
                <a:spcPct val="0"/>
              </a:spcBef>
              <a:buFontTx/>
              <a:buNone/>
            </a:pPr>
            <a:r>
              <a:rPr lang="fr-FR" altLang="fr-FR" sz="1200" b="1" i="1">
                <a:latin typeface="Arial" panose="020B0604020202020204" pitchFamily="34" charset="0"/>
              </a:rPr>
              <a:t>Co-branding</a:t>
            </a:r>
          </a:p>
        </p:txBody>
      </p:sp>
      <p:sp>
        <p:nvSpPr>
          <p:cNvPr id="67621" name="Oval 37"/>
          <p:cNvSpPr>
            <a:spLocks noChangeArrowheads="1"/>
          </p:cNvSpPr>
          <p:nvPr/>
        </p:nvSpPr>
        <p:spPr bwMode="auto">
          <a:xfrm>
            <a:off x="6456364" y="1773238"/>
            <a:ext cx="1800225" cy="7921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1200" b="1" i="1">
                <a:latin typeface="Arial" panose="020B0604020202020204" pitchFamily="34" charset="0"/>
              </a:rPr>
              <a:t>Hospitality</a:t>
            </a:r>
          </a:p>
          <a:p>
            <a:pPr algn="ctr" eaLnBrk="1" hangingPunct="1">
              <a:spcBef>
                <a:spcPct val="0"/>
              </a:spcBef>
              <a:buFontTx/>
              <a:buNone/>
            </a:pPr>
            <a:r>
              <a:rPr lang="fr-FR" altLang="fr-FR" sz="1200" b="1" i="1">
                <a:latin typeface="Arial" panose="020B0604020202020204" pitchFamily="34" charset="0"/>
              </a:rPr>
              <a:t>management</a:t>
            </a:r>
          </a:p>
          <a:p>
            <a:pPr algn="ctr" eaLnBrk="1" hangingPunct="1">
              <a:spcBef>
                <a:spcPct val="0"/>
              </a:spcBef>
              <a:buFontTx/>
              <a:buNone/>
            </a:pPr>
            <a:r>
              <a:rPr lang="fr-FR" altLang="fr-FR" sz="1200" b="1" i="1">
                <a:latin typeface="Arial" panose="020B0604020202020204" pitchFamily="34" charset="0"/>
              </a:rPr>
              <a:t>CRM </a:t>
            </a:r>
          </a:p>
        </p:txBody>
      </p:sp>
      <p:sp>
        <p:nvSpPr>
          <p:cNvPr id="67622" name="Line 38"/>
          <p:cNvSpPr>
            <a:spLocks noChangeShapeType="1"/>
          </p:cNvSpPr>
          <p:nvPr/>
        </p:nvSpPr>
        <p:spPr bwMode="auto">
          <a:xfrm>
            <a:off x="1524000" y="5373688"/>
            <a:ext cx="24844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23" name="Line 39"/>
          <p:cNvSpPr>
            <a:spLocks noChangeShapeType="1"/>
          </p:cNvSpPr>
          <p:nvPr/>
        </p:nvSpPr>
        <p:spPr bwMode="auto">
          <a:xfrm>
            <a:off x="4008438" y="5373688"/>
            <a:ext cx="0" cy="14843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24" name="Rectangle 40"/>
          <p:cNvSpPr>
            <a:spLocks noChangeArrowheads="1"/>
          </p:cNvSpPr>
          <p:nvPr/>
        </p:nvSpPr>
        <p:spPr bwMode="auto">
          <a:xfrm>
            <a:off x="1631950" y="5589589"/>
            <a:ext cx="431800" cy="2873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67625" name="Oval 41"/>
          <p:cNvSpPr>
            <a:spLocks noChangeArrowheads="1"/>
          </p:cNvSpPr>
          <p:nvPr/>
        </p:nvSpPr>
        <p:spPr bwMode="auto">
          <a:xfrm>
            <a:off x="1631951" y="6165851"/>
            <a:ext cx="504825" cy="358775"/>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67626" name="Text Box 42"/>
          <p:cNvSpPr txBox="1">
            <a:spLocks noChangeArrowheads="1"/>
          </p:cNvSpPr>
          <p:nvPr/>
        </p:nvSpPr>
        <p:spPr bwMode="auto">
          <a:xfrm>
            <a:off x="2495551" y="5589588"/>
            <a:ext cx="1152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fr-FR" altLang="fr-FR" sz="1400">
                <a:latin typeface="Arial" panose="020B0604020202020204" pitchFamily="34" charset="0"/>
              </a:rPr>
              <a:t>Resources</a:t>
            </a:r>
          </a:p>
        </p:txBody>
      </p:sp>
      <p:sp>
        <p:nvSpPr>
          <p:cNvPr id="67627" name="Text Box 43"/>
          <p:cNvSpPr txBox="1">
            <a:spLocks noChangeArrowheads="1"/>
          </p:cNvSpPr>
          <p:nvPr/>
        </p:nvSpPr>
        <p:spPr bwMode="auto">
          <a:xfrm>
            <a:off x="2495551" y="6165850"/>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eaLnBrk="1" hangingPunct="1">
              <a:spcBef>
                <a:spcPct val="50000"/>
              </a:spcBef>
              <a:buFontTx/>
              <a:buNone/>
            </a:pPr>
            <a:r>
              <a:rPr lang="fr-FR" altLang="fr-FR" sz="1400">
                <a:latin typeface="Arial" panose="020B0604020202020204" pitchFamily="34" charset="0"/>
              </a:rPr>
              <a:t>Competencies</a:t>
            </a:r>
          </a:p>
        </p:txBody>
      </p:sp>
      <p:sp>
        <p:nvSpPr>
          <p:cNvPr id="67628" name="AutoShape 44"/>
          <p:cNvSpPr>
            <a:spLocks noChangeArrowheads="1"/>
          </p:cNvSpPr>
          <p:nvPr/>
        </p:nvSpPr>
        <p:spPr bwMode="auto">
          <a:xfrm>
            <a:off x="1992313" y="2781300"/>
            <a:ext cx="1655762" cy="863600"/>
          </a:xfrm>
          <a:prstGeom prst="hexagon">
            <a:avLst>
              <a:gd name="adj" fmla="val 47932"/>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endParaRPr lang="fr-FR" altLang="fr-FR" sz="1400" b="1">
              <a:latin typeface="Arial" panose="020B0604020202020204" pitchFamily="34" charset="0"/>
            </a:endParaRPr>
          </a:p>
          <a:p>
            <a:pPr algn="ctr" eaLnBrk="1" hangingPunct="1">
              <a:spcBef>
                <a:spcPct val="0"/>
              </a:spcBef>
              <a:buFontTx/>
              <a:buNone/>
            </a:pPr>
            <a:r>
              <a:rPr lang="fr-FR" altLang="fr-FR" sz="1400" b="1">
                <a:latin typeface="Arial" panose="020B0604020202020204" pitchFamily="34" charset="0"/>
              </a:rPr>
              <a:t>Sport </a:t>
            </a:r>
          </a:p>
          <a:p>
            <a:pPr algn="ctr" eaLnBrk="1" hangingPunct="1">
              <a:spcBef>
                <a:spcPct val="0"/>
              </a:spcBef>
              <a:buFontTx/>
              <a:buNone/>
            </a:pPr>
            <a:r>
              <a:rPr lang="fr-FR" altLang="fr-FR" sz="1400" b="1">
                <a:latin typeface="Arial" panose="020B0604020202020204" pitchFamily="34" charset="0"/>
              </a:rPr>
              <a:t>Performances</a:t>
            </a:r>
          </a:p>
          <a:p>
            <a:pPr algn="ctr" eaLnBrk="1" hangingPunct="1">
              <a:spcBef>
                <a:spcPct val="0"/>
              </a:spcBef>
              <a:buFontTx/>
              <a:buNone/>
            </a:pPr>
            <a:endParaRPr lang="fr-FR" altLang="fr-FR" sz="1400">
              <a:latin typeface="Arial" panose="020B0604020202020204" pitchFamily="34" charset="0"/>
            </a:endParaRPr>
          </a:p>
        </p:txBody>
      </p:sp>
      <p:sp>
        <p:nvSpPr>
          <p:cNvPr id="67629" name="Line 45"/>
          <p:cNvSpPr>
            <a:spLocks noChangeShapeType="1"/>
          </p:cNvSpPr>
          <p:nvPr/>
        </p:nvSpPr>
        <p:spPr bwMode="auto">
          <a:xfrm flipV="1">
            <a:off x="9840913" y="5589589"/>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30" name="Line 46"/>
          <p:cNvSpPr>
            <a:spLocks noChangeShapeType="1"/>
          </p:cNvSpPr>
          <p:nvPr/>
        </p:nvSpPr>
        <p:spPr bwMode="auto">
          <a:xfrm flipV="1">
            <a:off x="9767888" y="3644900"/>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31" name="Line 47"/>
          <p:cNvSpPr>
            <a:spLocks noChangeShapeType="1"/>
          </p:cNvSpPr>
          <p:nvPr/>
        </p:nvSpPr>
        <p:spPr bwMode="auto">
          <a:xfrm flipV="1">
            <a:off x="9625013" y="1557339"/>
            <a:ext cx="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7632" name="Text Box 48"/>
          <p:cNvSpPr txBox="1">
            <a:spLocks noChangeArrowheads="1"/>
          </p:cNvSpPr>
          <p:nvPr/>
        </p:nvSpPr>
        <p:spPr bwMode="auto">
          <a:xfrm>
            <a:off x="2566989" y="6207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2400">
                <a:solidFill>
                  <a:schemeClr val="bg1"/>
                </a:solidFill>
                <a:latin typeface="Arial" panose="020B0604020202020204" pitchFamily="34" charset="0"/>
                <a:sym typeface="Wingdings" panose="05000000000000000000" pitchFamily="2" charset="2"/>
              </a:rPr>
              <a:t></a:t>
            </a:r>
          </a:p>
        </p:txBody>
      </p:sp>
      <p:sp>
        <p:nvSpPr>
          <p:cNvPr id="67633" name="Text Box 49"/>
          <p:cNvSpPr txBox="1">
            <a:spLocks noChangeArrowheads="1"/>
          </p:cNvSpPr>
          <p:nvPr/>
        </p:nvSpPr>
        <p:spPr bwMode="auto">
          <a:xfrm>
            <a:off x="6888164" y="6207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2400">
                <a:solidFill>
                  <a:schemeClr val="bg1"/>
                </a:solidFill>
                <a:latin typeface="Arial" panose="020B0604020202020204" pitchFamily="34" charset="0"/>
                <a:sym typeface="Wingdings" panose="05000000000000000000" pitchFamily="2" charset="2"/>
              </a:rPr>
              <a:t></a:t>
            </a:r>
          </a:p>
        </p:txBody>
      </p:sp>
      <p:sp>
        <p:nvSpPr>
          <p:cNvPr id="67634" name="Text Box 50"/>
          <p:cNvSpPr txBox="1">
            <a:spLocks noChangeArrowheads="1"/>
          </p:cNvSpPr>
          <p:nvPr/>
        </p:nvSpPr>
        <p:spPr bwMode="auto">
          <a:xfrm>
            <a:off x="4872039" y="6207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2400">
                <a:solidFill>
                  <a:schemeClr val="bg1"/>
                </a:solidFill>
                <a:latin typeface="Arial" panose="020B0604020202020204" pitchFamily="34" charset="0"/>
                <a:sym typeface="Wingdings" panose="05000000000000000000" pitchFamily="2" charset="2"/>
              </a:rPr>
              <a:t></a:t>
            </a:r>
          </a:p>
        </p:txBody>
      </p:sp>
      <p:sp>
        <p:nvSpPr>
          <p:cNvPr id="67635" name="Text Box 51"/>
          <p:cNvSpPr txBox="1">
            <a:spLocks noChangeArrowheads="1"/>
          </p:cNvSpPr>
          <p:nvPr/>
        </p:nvSpPr>
        <p:spPr bwMode="auto">
          <a:xfrm>
            <a:off x="9336089" y="33337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0"/>
              </a:spcBef>
              <a:buFontTx/>
              <a:buNone/>
            </a:pPr>
            <a:r>
              <a:rPr lang="fr-FR" altLang="fr-FR" sz="2400">
                <a:solidFill>
                  <a:schemeClr val="bg1"/>
                </a:solidFill>
                <a:latin typeface="Arial" panose="020B0604020202020204" pitchFamily="34" charset="0"/>
                <a:sym typeface="Wingdings" panose="05000000000000000000" pitchFamily="2" charset="2"/>
              </a:rPr>
              <a:t></a:t>
            </a:r>
          </a:p>
        </p:txBody>
      </p:sp>
      <p:sp>
        <p:nvSpPr>
          <p:cNvPr id="67636" name="Line 52"/>
          <p:cNvSpPr>
            <a:spLocks noChangeShapeType="1"/>
          </p:cNvSpPr>
          <p:nvPr/>
        </p:nvSpPr>
        <p:spPr bwMode="auto">
          <a:xfrm>
            <a:off x="7319963" y="2565400"/>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objet, homme, intérieur, table&#10;&#10;Description générée automatiquement">
            <a:extLst>
              <a:ext uri="{FF2B5EF4-FFF2-40B4-BE49-F238E27FC236}">
                <a16:creationId xmlns:a16="http://schemas.microsoft.com/office/drawing/2014/main" id="{8938A574-FFC7-4A67-BAD0-2DA2A11FD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 y="0"/>
            <a:ext cx="12187268" cy="6858000"/>
          </a:xfrm>
          <a:prstGeom prst="rect">
            <a:avLst/>
          </a:prstGeom>
        </p:spPr>
      </p:pic>
    </p:spTree>
    <p:extLst>
      <p:ext uri="{BB962C8B-B14F-4D97-AF65-F5344CB8AC3E}">
        <p14:creationId xmlns:p14="http://schemas.microsoft.com/office/powerpoint/2010/main" val="269178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nature, nuage, photo&#10;&#10;Description générée avec un niveau de confiance très élevé">
            <a:extLst>
              <a:ext uri="{FF2B5EF4-FFF2-40B4-BE49-F238E27FC236}">
                <a16:creationId xmlns:a16="http://schemas.microsoft.com/office/drawing/2014/main" id="{9E376447-2E32-412E-B29D-F67C4E4A2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82"/>
            <a:ext cx="12192001" cy="6852118"/>
          </a:xfrm>
          <a:prstGeom prst="rect">
            <a:avLst/>
          </a:prstGeom>
        </p:spPr>
      </p:pic>
      <p:sp>
        <p:nvSpPr>
          <p:cNvPr id="2" name="Rectangle 1">
            <a:extLst>
              <a:ext uri="{FF2B5EF4-FFF2-40B4-BE49-F238E27FC236}">
                <a16:creationId xmlns:a16="http://schemas.microsoft.com/office/drawing/2014/main" id="{32E29594-2E09-4F54-94DB-6A5699F8CA72}"/>
              </a:ext>
            </a:extLst>
          </p:cNvPr>
          <p:cNvSpPr/>
          <p:nvPr/>
        </p:nvSpPr>
        <p:spPr>
          <a:xfrm>
            <a:off x="4727848" y="6303438"/>
            <a:ext cx="2736304" cy="548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4443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3334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re 2"/>
          <p:cNvSpPr>
            <a:spLocks noGrp="1"/>
          </p:cNvSpPr>
          <p:nvPr>
            <p:ph type="title"/>
          </p:nvPr>
        </p:nvSpPr>
        <p:spPr>
          <a:xfrm>
            <a:off x="7924800" y="838200"/>
            <a:ext cx="3657600" cy="574576"/>
          </a:xfrm>
          <a:prstGeom prst="rect">
            <a:avLst/>
          </a:prstGeom>
        </p:spPr>
        <p:txBody>
          <a:bodyPr anchor="b">
            <a:normAutofit fontScale="90000"/>
          </a:bodyPr>
          <a:lstStyle/>
          <a:p>
            <a:r>
              <a:rPr lang="fr-FR" dirty="0" err="1"/>
              <a:t>Seminar</a:t>
            </a:r>
            <a:r>
              <a:rPr lang="fr-FR" dirty="0"/>
              <a:t> Program</a:t>
            </a:r>
          </a:p>
        </p:txBody>
      </p:sp>
      <p:graphicFrame>
        <p:nvGraphicFramePr>
          <p:cNvPr id="7" name="Espace réservé du texte 1">
            <a:extLst>
              <a:ext uri="{FF2B5EF4-FFF2-40B4-BE49-F238E27FC236}">
                <a16:creationId xmlns:a16="http://schemas.microsoft.com/office/drawing/2014/main" id="{F4DE4566-2DA8-4094-B5DC-A0269814D5B2}"/>
              </a:ext>
            </a:extLst>
          </p:cNvPr>
          <p:cNvGraphicFramePr/>
          <p:nvPr>
            <p:extLst>
              <p:ext uri="{D42A27DB-BD31-4B8C-83A1-F6EECF244321}">
                <p14:modId xmlns:p14="http://schemas.microsoft.com/office/powerpoint/2010/main" val="2175051007"/>
              </p:ext>
            </p:extLst>
          </p:nvPr>
        </p:nvGraphicFramePr>
        <p:xfrm>
          <a:off x="609600" y="838200"/>
          <a:ext cx="6172200" cy="5181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age 2">
            <a:extLst>
              <a:ext uri="{FF2B5EF4-FFF2-40B4-BE49-F238E27FC236}">
                <a16:creationId xmlns:a16="http://schemas.microsoft.com/office/drawing/2014/main" id="{06F332C8-C6DE-4D33-B1C6-8AAA2405EC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96275" y="1772816"/>
            <a:ext cx="2914650" cy="47339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9878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17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0"/>
            <a:ext cx="10081120" cy="690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64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The new Accor's Strategy">
            <a:hlinkClick r:id="" action="ppaction://media"/>
            <a:extLst>
              <a:ext uri="{FF2B5EF4-FFF2-40B4-BE49-F238E27FC236}">
                <a16:creationId xmlns:a16="http://schemas.microsoft.com/office/drawing/2014/main" id="{DA97BDDA-495A-4062-98EF-3E09F46196B9}"/>
              </a:ext>
            </a:extLst>
          </p:cNvPr>
          <p:cNvPicPr>
            <a:picLocks noRot="1" noChangeAspect="1"/>
          </p:cNvPicPr>
          <p:nvPr>
            <a:videoFile r:link="rId1"/>
          </p:nvPr>
        </p:nvPicPr>
        <p:blipFill>
          <a:blip r:embed="rId3"/>
          <a:stretch>
            <a:fillRect/>
          </a:stretch>
        </p:blipFill>
        <p:spPr>
          <a:xfrm>
            <a:off x="0" y="21704"/>
            <a:ext cx="12192000" cy="6836296"/>
          </a:xfrm>
          <a:prstGeom prst="rect">
            <a:avLst/>
          </a:prstGeom>
        </p:spPr>
      </p:pic>
    </p:spTree>
    <p:extLst>
      <p:ext uri="{BB962C8B-B14F-4D97-AF65-F5344CB8AC3E}">
        <p14:creationId xmlns:p14="http://schemas.microsoft.com/office/powerpoint/2010/main" val="36529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Basket-ball 16:9">
  <a:themeElements>
    <a:clrScheme name="Basketball">
      <a:dk1>
        <a:sysClr val="windowText" lastClr="000000"/>
      </a:dk1>
      <a:lt1>
        <a:sysClr val="window" lastClr="FFFFFF"/>
      </a:lt1>
      <a:dk2>
        <a:srgbClr val="51270B"/>
      </a:dk2>
      <a:lt2>
        <a:srgbClr val="CAAF92"/>
      </a:lt2>
      <a:accent1>
        <a:srgbClr val="8C061E"/>
      </a:accent1>
      <a:accent2>
        <a:srgbClr val="CD0205"/>
      </a:accent2>
      <a:accent3>
        <a:srgbClr val="D05002"/>
      </a:accent3>
      <a:accent4>
        <a:srgbClr val="052A5E"/>
      </a:accent4>
      <a:accent5>
        <a:srgbClr val="1A559C"/>
      </a:accent5>
      <a:accent6>
        <a:srgbClr val="156645"/>
      </a:accent6>
      <a:hlink>
        <a:srgbClr val="D05002"/>
      </a:hlink>
      <a:folHlink>
        <a:srgbClr val="808080"/>
      </a:folHlink>
    </a:clrScheme>
    <a:fontScheme name="Impact - Franklin Gothic Medium">
      <a:majorFont>
        <a:latin typeface="Impact"/>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5870363_TF04001173.potx" id="{DAE4509D-DC3E-44C6-98EB-5B8A0872E5D2}" vid="{62E58525-1829-484C-8B8D-3749D8B7F88A}"/>
    </a:ext>
  </a:extLst>
</a:theme>
</file>

<file path=ppt/theme/theme2.xml><?xml version="1.0" encoding="utf-8"?>
<a:theme xmlns:a="http://schemas.openxmlformats.org/drawingml/2006/main" name="Thème Office">
  <a:themeElements>
    <a:clrScheme name="Basketball">
      <a:dk1>
        <a:sysClr val="windowText" lastClr="000000"/>
      </a:dk1>
      <a:lt1>
        <a:sysClr val="window" lastClr="FFFFFF"/>
      </a:lt1>
      <a:dk2>
        <a:srgbClr val="51270B"/>
      </a:dk2>
      <a:lt2>
        <a:srgbClr val="CAAF92"/>
      </a:lt2>
      <a:accent1>
        <a:srgbClr val="8C061E"/>
      </a:accent1>
      <a:accent2>
        <a:srgbClr val="CD0205"/>
      </a:accent2>
      <a:accent3>
        <a:srgbClr val="D05002"/>
      </a:accent3>
      <a:accent4>
        <a:srgbClr val="052A5E"/>
      </a:accent4>
      <a:accent5>
        <a:srgbClr val="1A559C"/>
      </a:accent5>
      <a:accent6>
        <a:srgbClr val="156645"/>
      </a:accent6>
      <a:hlink>
        <a:srgbClr val="D05002"/>
      </a:hlink>
      <a:folHlink>
        <a:srgbClr val="808080"/>
      </a:folHlink>
    </a:clrScheme>
    <a:fontScheme name="Impact - Franklin Gothic Medium">
      <a:majorFont>
        <a:latin typeface="Impact"/>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asketball">
      <a:dk1>
        <a:sysClr val="windowText" lastClr="000000"/>
      </a:dk1>
      <a:lt1>
        <a:sysClr val="window" lastClr="FFFFFF"/>
      </a:lt1>
      <a:dk2>
        <a:srgbClr val="51270B"/>
      </a:dk2>
      <a:lt2>
        <a:srgbClr val="CAAF92"/>
      </a:lt2>
      <a:accent1>
        <a:srgbClr val="8C061E"/>
      </a:accent1>
      <a:accent2>
        <a:srgbClr val="CD0205"/>
      </a:accent2>
      <a:accent3>
        <a:srgbClr val="D05002"/>
      </a:accent3>
      <a:accent4>
        <a:srgbClr val="052A5E"/>
      </a:accent4>
      <a:accent5>
        <a:srgbClr val="1A559C"/>
      </a:accent5>
      <a:accent6>
        <a:srgbClr val="156645"/>
      </a:accent6>
      <a:hlink>
        <a:srgbClr val="D05002"/>
      </a:hlink>
      <a:folHlink>
        <a:srgbClr val="808080"/>
      </a:folHlink>
    </a:clrScheme>
    <a:fontScheme name="Impact - Franklin Gothic Medium">
      <a:majorFont>
        <a:latin typeface="Impact"/>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5D30E8E9-C5F6-40D8-943C-DA5B4196A6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E42578-9CD4-4AFF-AA5E-F33052F6B6A6}">
  <ds:schemaRefs>
    <ds:schemaRef ds:uri="http://schemas.microsoft.com/sharepoint/v3/contenttype/forms"/>
  </ds:schemaRefs>
</ds:datastoreItem>
</file>

<file path=customXml/itemProps3.xml><?xml version="1.0" encoding="utf-8"?>
<ds:datastoreItem xmlns:ds="http://schemas.openxmlformats.org/officeDocument/2006/customXml" ds:itemID="{91DDEFBA-1D7E-4587-9763-EBF5A6740E9A}">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40262f94-9f35-4ac3-9a90-690165a166b7"/>
    <ds:schemaRef ds:uri="a4f35948-e619-41b3-aa29-22878b09cfd2"/>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1160</TotalTime>
  <Words>2883</Words>
  <Application>Microsoft Office PowerPoint</Application>
  <PresentationFormat>Grand écran</PresentationFormat>
  <Paragraphs>510</Paragraphs>
  <Slides>71</Slides>
  <Notes>3</Notes>
  <HiddenSlides>0</HiddenSlides>
  <MMClips>4</MMClips>
  <ScaleCrop>false</ScaleCrop>
  <HeadingPairs>
    <vt:vector size="8" baseType="variant">
      <vt:variant>
        <vt:lpstr>Polices utilisées</vt:lpstr>
      </vt:variant>
      <vt:variant>
        <vt:i4>14</vt:i4>
      </vt:variant>
      <vt:variant>
        <vt:lpstr>Thème</vt:lpstr>
      </vt:variant>
      <vt:variant>
        <vt:i4>1</vt:i4>
      </vt:variant>
      <vt:variant>
        <vt:lpstr>Serveurs OLE incorporés</vt:lpstr>
      </vt:variant>
      <vt:variant>
        <vt:i4>1</vt:i4>
      </vt:variant>
      <vt:variant>
        <vt:lpstr>Titres des diapositives</vt:lpstr>
      </vt:variant>
      <vt:variant>
        <vt:i4>71</vt:i4>
      </vt:variant>
    </vt:vector>
  </HeadingPairs>
  <TitlesOfParts>
    <vt:vector size="87" baseType="lpstr">
      <vt:lpstr>Arial</vt:lpstr>
      <vt:lpstr>Arial Black</vt:lpstr>
      <vt:lpstr>Calibri</vt:lpstr>
      <vt:lpstr>Cambria</vt:lpstr>
      <vt:lpstr>Corbel</vt:lpstr>
      <vt:lpstr>Courier New</vt:lpstr>
      <vt:lpstr>Franklin Gothic Medium</vt:lpstr>
      <vt:lpstr>Garamond</vt:lpstr>
      <vt:lpstr>Goudy Stout</vt:lpstr>
      <vt:lpstr>Impact</vt:lpstr>
      <vt:lpstr>Tahoma</vt:lpstr>
      <vt:lpstr>Times New Roman</vt:lpstr>
      <vt:lpstr>Verdana</vt:lpstr>
      <vt:lpstr>Wingdings</vt:lpstr>
      <vt:lpstr>Basket-ball 16:9</vt:lpstr>
      <vt:lpstr>Image</vt:lpstr>
      <vt:lpstr>Présentation PowerPoint</vt:lpstr>
      <vt:lpstr>PEDAGOGY From Sport Business Knowledge TO Sport Business Competencies :</vt:lpstr>
      <vt:lpstr>Présentation PowerPoint</vt:lpstr>
      <vt:lpstr>Information is key : you &amp; me </vt:lpstr>
      <vt:lpstr>Présentation PowerPoint</vt:lpstr>
      <vt:lpstr>Présentation PowerPoint</vt:lpstr>
      <vt:lpstr>Présentation PowerPoint</vt:lpstr>
      <vt:lpstr>Présentation PowerPoint</vt:lpstr>
      <vt:lpstr>Présentation PowerPoint</vt:lpstr>
      <vt:lpstr>What is strategy ? </vt:lpstr>
      <vt:lpstr>Présentation PowerPoint</vt:lpstr>
      <vt:lpstr>Kedge Business School &amp; Sport Business : strategy ?</vt:lpstr>
      <vt:lpstr>My job for you </vt:lpstr>
      <vt:lpstr>Présentation PowerPoint</vt:lpstr>
      <vt:lpstr>SPORTAIMENT BUSINESS</vt:lpstr>
      <vt:lpstr>Présentation PowerPoint</vt:lpstr>
      <vt:lpstr>Présentation PowerPoint</vt:lpstr>
      <vt:lpstr>Présentation PowerPoint</vt:lpstr>
      <vt:lpstr>Présentation PowerPoint</vt:lpstr>
      <vt:lpstr>Assets Manager : the « road » for EFFICIENCY ?</vt:lpstr>
      <vt:lpstr>Présentation PowerPoint</vt:lpstr>
      <vt:lpstr>Présentation PowerPoint</vt:lpstr>
      <vt:lpstr>Key questions</vt:lpstr>
      <vt:lpstr>Strategic triangle model</vt:lpstr>
      <vt:lpstr>Competencie ?</vt:lpstr>
      <vt:lpstr>My strategy : creating my ecosystem ! </vt:lpstr>
      <vt:lpstr>Présentation PowerPoint</vt:lpstr>
      <vt:lpstr>Présentation PowerPoint</vt:lpstr>
      <vt:lpstr>Présentation PowerPoint</vt:lpstr>
      <vt:lpstr>Key words</vt:lpstr>
      <vt:lpstr>Personal reflexions…</vt:lpstr>
      <vt:lpstr>Business Ecosystem (Moore, 1993)</vt:lpstr>
      <vt:lpstr>Présentation PowerPoint</vt:lpstr>
      <vt:lpstr>Main “goals” for this seminar !</vt:lpstr>
      <vt:lpstr>Focus on “Event Concept”</vt:lpstr>
      <vt:lpstr>Présentation PowerPoint</vt:lpstr>
      <vt:lpstr>Présentation PowerPoint</vt:lpstr>
      <vt:lpstr>Présentation PowerPoint</vt:lpstr>
      <vt:lpstr>Présentation PowerPoint</vt:lpstr>
      <vt:lpstr>But… we need definitions (Covell and al., 2007) </vt:lpstr>
      <vt:lpstr>But :  what is performance for sports organizations ?</vt:lpstr>
      <vt:lpstr>Sport organizations – performance and stakeholders</vt:lpstr>
      <vt:lpstr>Présentation PowerPoint</vt:lpstr>
      <vt:lpstr>Categorization of events </vt:lpstr>
      <vt:lpstr>Categorization of events</vt:lpstr>
      <vt:lpstr>Présentation PowerPoint</vt:lpstr>
      <vt:lpstr> How to control external environment (stakeholders) and how to be independent to perform, to develop and maintain ? </vt:lpstr>
      <vt:lpstr>Main Strategic Approaches (Saias &amp; Métais, 2001)</vt:lpstr>
      <vt:lpstr>FIT</vt:lpstr>
      <vt:lpstr>Présentation PowerPoint</vt:lpstr>
      <vt:lpstr>INTENT</vt:lpstr>
      <vt:lpstr>Concepts definitions </vt:lpstr>
      <vt:lpstr>ASSET ORCHESTRATION </vt:lpstr>
      <vt:lpstr>Présentation PowerPoint</vt:lpstr>
      <vt:lpstr>VRIO Properties</vt:lpstr>
      <vt:lpstr>Présentation PowerPoint</vt:lpstr>
      <vt:lpstr>Présentation PowerPoint</vt:lpstr>
      <vt:lpstr>Présentation PowerPoint</vt:lpstr>
      <vt:lpstr>So What ?</vt:lpstr>
      <vt:lpstr>Categorizing resources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Seminar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Sport Business Management</dc:title>
  <dc:creator>Lionel Maltese</dc:creator>
  <cp:lastModifiedBy>Lionel Maltese</cp:lastModifiedBy>
  <cp:revision>8</cp:revision>
  <dcterms:created xsi:type="dcterms:W3CDTF">2020-12-28T15:16:24Z</dcterms:created>
  <dcterms:modified xsi:type="dcterms:W3CDTF">2021-06-01T15:54:05Z</dcterms:modified>
</cp:coreProperties>
</file>