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9"/>
  </p:notesMasterIdLst>
  <p:sldIdLst>
    <p:sldId id="358" r:id="rId3"/>
    <p:sldId id="361" r:id="rId4"/>
    <p:sldId id="368" r:id="rId5"/>
    <p:sldId id="366" r:id="rId6"/>
    <p:sldId id="349" r:id="rId7"/>
    <p:sldId id="359" r:id="rId8"/>
    <p:sldId id="367" r:id="rId9"/>
    <p:sldId id="364" r:id="rId10"/>
    <p:sldId id="355" r:id="rId11"/>
    <p:sldId id="363" r:id="rId12"/>
    <p:sldId id="348" r:id="rId13"/>
    <p:sldId id="350" r:id="rId14"/>
    <p:sldId id="351" r:id="rId15"/>
    <p:sldId id="357" r:id="rId16"/>
    <p:sldId id="365" r:id="rId17"/>
    <p:sldId id="36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-Benardais Alexandre" initials="RA" lastIdx="1" clrIdx="0">
    <p:extLst>
      <p:ext uri="{19B8F6BF-5375-455C-9EA6-DF929625EA0E}">
        <p15:presenceInfo xmlns:p15="http://schemas.microsoft.com/office/powerpoint/2012/main" userId="S-1-5-21-3687859907-1588468896-2157821963-270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31" autoAdjust="0"/>
    <p:restoredTop sz="94364" autoAdjust="0"/>
  </p:normalViewPr>
  <p:slideViewPr>
    <p:cSldViewPr snapToGrid="0">
      <p:cViewPr varScale="1">
        <p:scale>
          <a:sx n="114" d="100"/>
          <a:sy n="114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46097-E19D-478F-A4CB-3EC43D132B7A}" type="datetimeFigureOut">
              <a:rPr lang="fr-FR" smtClean="0"/>
              <a:t>25/09/2021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A54B-F173-4F05-BB20-171E398B3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27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466771-C5D6-41D4-9C9E-2D16C385610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7863B-14E8-4B94-91F2-21E29C5BE8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0FB11-2783-418C-BAF7-0B5F3F46B23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7863B-14E8-4B94-91F2-21E29C5BE8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9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854DBE-B7C3-4AD6-8FD1-DFE6845D23D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7863B-14E8-4B94-91F2-21E29C5BE8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35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EE5F-2072-4D10-AC6E-BD53EB589A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4FAE-B8EA-4DD9-8696-1D2FE30177E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4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EE5F-2072-4D10-AC6E-BD53EB589A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4FAE-B8EA-4DD9-8696-1D2FE30177E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26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42333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4233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EE5F-2072-4D10-AC6E-BD53EB589A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644589" cy="365125"/>
          </a:xfrm>
        </p:spPr>
        <p:txBody>
          <a:bodyPr/>
          <a:lstStyle/>
          <a:p>
            <a:fld id="{A6E74FAE-B8EA-4DD9-8696-1D2FE30177E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26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82989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EE5F-2072-4D10-AC6E-BD53EB589A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4FAE-B8EA-4DD9-8696-1D2FE30177E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8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EE5F-2072-4D10-AC6E-BD53EB589A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4FAE-B8EA-4DD9-8696-1D2FE30177E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11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EE5F-2072-4D10-AC6E-BD53EB589A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4FAE-B8EA-4DD9-8696-1D2FE30177E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53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9" y="987427"/>
            <a:ext cx="60720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EE5F-2072-4D10-AC6E-BD53EB589A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644589" cy="365125"/>
          </a:xfrm>
        </p:spPr>
        <p:txBody>
          <a:bodyPr/>
          <a:lstStyle/>
          <a:p>
            <a:fld id="{A6E74FAE-B8EA-4DD9-8696-1D2FE30177E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93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0720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EE5F-2072-4D10-AC6E-BD53EB589A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2" y="6356352"/>
            <a:ext cx="2644588" cy="365125"/>
          </a:xfrm>
        </p:spPr>
        <p:txBody>
          <a:bodyPr/>
          <a:lstStyle/>
          <a:p>
            <a:fld id="{A6E74FAE-B8EA-4DD9-8696-1D2FE30177E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9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9E1906-B459-46C5-A614-312E6900B83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7863B-14E8-4B94-91F2-21E29C5BE8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5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711A7-897E-47A2-AA08-9B8DFCE8406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7863B-14E8-4B94-91F2-21E29C5BE8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1C717D-36EE-4667-9A93-C7B50DA91D7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7863B-14E8-4B94-91F2-21E29C5BE8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8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738AF-7438-43A1-8F8C-27D691ED488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7863B-14E8-4B94-91F2-21E29C5BE8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3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4185FF-AFF3-4657-B4E1-02EE2C2C524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7863B-14E8-4B94-91F2-21E29C5BE8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1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4DF62-8A25-493A-B336-31884FDAA51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7863B-14E8-4B94-91F2-21E29C5BE8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3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06A9E7-5837-4777-B291-2C47D0C8077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7863B-14E8-4B94-91F2-21E29C5BE8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0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98DFF8-6DED-4FDF-AA44-A180139AE4D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7863B-14E8-4B94-91F2-21E29C5BE8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2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02C789-C144-4E69-B31A-9212AF1BA01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B7863B-14E8-4B94-91F2-21E29C5BE8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4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218765" y="365127"/>
            <a:ext cx="90364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169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3EE5F-2072-4D10-AC6E-BD53EB589A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25/09/2021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644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74FAE-B8EA-4DD9-8696-1D2FE30177E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5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hyperlink" Target="https://www.ted.com/talks/angela_lee_duckworth_grit_the_power_of_passion_and_perseveranc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jpg"/><Relationship Id="rId18" Type="http://schemas.openxmlformats.org/officeDocument/2006/relationships/image" Target="../media/image24.jpeg"/><Relationship Id="rId26" Type="http://schemas.openxmlformats.org/officeDocument/2006/relationships/image" Target="../media/image31.jpeg"/><Relationship Id="rId39" Type="http://schemas.openxmlformats.org/officeDocument/2006/relationships/image" Target="../media/image44.jpeg"/><Relationship Id="rId21" Type="http://schemas.openxmlformats.org/officeDocument/2006/relationships/image" Target="../media/image27.jpg"/><Relationship Id="rId34" Type="http://schemas.openxmlformats.org/officeDocument/2006/relationships/image" Target="../media/image3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g"/><Relationship Id="rId25" Type="http://schemas.openxmlformats.org/officeDocument/2006/relationships/image" Target="../media/image30.jpeg"/><Relationship Id="rId33" Type="http://schemas.openxmlformats.org/officeDocument/2006/relationships/image" Target="../media/image38.jpeg"/><Relationship Id="rId38" Type="http://schemas.openxmlformats.org/officeDocument/2006/relationships/image" Target="../media/image43.jpeg"/><Relationship Id="rId2" Type="http://schemas.openxmlformats.org/officeDocument/2006/relationships/image" Target="../media/image8.jpeg"/><Relationship Id="rId16" Type="http://schemas.openxmlformats.org/officeDocument/2006/relationships/image" Target="../media/image22.jpg"/><Relationship Id="rId20" Type="http://schemas.openxmlformats.org/officeDocument/2006/relationships/image" Target="../media/image26.jpeg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eg"/><Relationship Id="rId24" Type="http://schemas.openxmlformats.org/officeDocument/2006/relationships/image" Target="../media/image29.jpeg"/><Relationship Id="rId32" Type="http://schemas.openxmlformats.org/officeDocument/2006/relationships/image" Target="../media/image37.jpg"/><Relationship Id="rId37" Type="http://schemas.openxmlformats.org/officeDocument/2006/relationships/image" Target="../media/image42.jpeg"/><Relationship Id="rId40" Type="http://schemas.openxmlformats.org/officeDocument/2006/relationships/image" Target="../media/image45.jpeg"/><Relationship Id="rId5" Type="http://schemas.openxmlformats.org/officeDocument/2006/relationships/image" Target="../media/image11.jpg"/><Relationship Id="rId15" Type="http://schemas.openxmlformats.org/officeDocument/2006/relationships/image" Target="../media/image21.jpg"/><Relationship Id="rId23" Type="http://schemas.openxmlformats.org/officeDocument/2006/relationships/hyperlink" Target="https://www.google.fr/url?sa=i&amp;rct=j&amp;q=&amp;esrc=s&amp;source=images&amp;cd=&amp;ved=2ahUKEwiUiKyk-cDkAhUk2uAKHSgIDEEQjRx6BAgBEAQ&amp;url=https%3A%2F%2Ffr.linkedin.com%2Fin%2Fkevin-geoffroy-84035719%2Fzh-cn&amp;psig=AOvVaw1wFBPL7Qch1LKZ31TgdCUa&amp;ust=1568022528656541" TargetMode="External"/><Relationship Id="rId28" Type="http://schemas.openxmlformats.org/officeDocument/2006/relationships/image" Target="../media/image33.jpeg"/><Relationship Id="rId36" Type="http://schemas.openxmlformats.org/officeDocument/2006/relationships/image" Target="../media/image4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g"/><Relationship Id="rId31" Type="http://schemas.openxmlformats.org/officeDocument/2006/relationships/image" Target="../media/image36.jpeg"/><Relationship Id="rId4" Type="http://schemas.openxmlformats.org/officeDocument/2006/relationships/image" Target="../media/image10.jpg"/><Relationship Id="rId9" Type="http://schemas.openxmlformats.org/officeDocument/2006/relationships/image" Target="../media/image15.jpeg"/><Relationship Id="rId14" Type="http://schemas.openxmlformats.org/officeDocument/2006/relationships/image" Target="../media/image20.jpg"/><Relationship Id="rId22" Type="http://schemas.openxmlformats.org/officeDocument/2006/relationships/image" Target="../media/image28.jpg"/><Relationship Id="rId27" Type="http://schemas.openxmlformats.org/officeDocument/2006/relationships/image" Target="../media/image32.png"/><Relationship Id="rId30" Type="http://schemas.openxmlformats.org/officeDocument/2006/relationships/image" Target="../media/image35.jpeg"/><Relationship Id="rId35" Type="http://schemas.openxmlformats.org/officeDocument/2006/relationships/image" Target="../media/image40.png"/><Relationship Id="rId8" Type="http://schemas.openxmlformats.org/officeDocument/2006/relationships/image" Target="../media/image14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0382" y="6216358"/>
            <a:ext cx="9144000" cy="910454"/>
          </a:xfrm>
        </p:spPr>
        <p:txBody>
          <a:bodyPr>
            <a:normAutofit fontScale="90000"/>
          </a:bodyPr>
          <a:lstStyle/>
          <a:p>
            <a:br>
              <a:rPr lang="fr-FR" sz="5700" b="1" dirty="0">
                <a:solidFill>
                  <a:srgbClr val="F7F8F7"/>
                </a:solidFill>
              </a:rPr>
            </a:br>
            <a:br>
              <a:rPr lang="fr-FR" sz="5700" b="1" dirty="0">
                <a:solidFill>
                  <a:srgbClr val="F7F8F7"/>
                </a:solidFill>
              </a:rPr>
            </a:br>
            <a:r>
              <a:rPr lang="fr-FR" sz="2700" b="1" dirty="0">
                <a:solidFill>
                  <a:schemeClr val="bg1"/>
                </a:solidFill>
              </a:rPr>
              <a:t>Lionel Maltese</a:t>
            </a:r>
            <a:br>
              <a:rPr lang="fr-FR" sz="2700" b="1" dirty="0">
                <a:solidFill>
                  <a:schemeClr val="bg1"/>
                </a:solidFill>
              </a:rPr>
            </a:br>
            <a:r>
              <a:rPr lang="fr-FR" sz="1800" b="1" dirty="0">
                <a:solidFill>
                  <a:schemeClr val="bg1"/>
                </a:solidFill>
              </a:rPr>
              <a:t>Maître de Conférences Aix Marseille </a:t>
            </a:r>
            <a:r>
              <a:rPr lang="fr-FR" sz="1800" b="1" dirty="0" err="1">
                <a:solidFill>
                  <a:schemeClr val="bg1"/>
                </a:solidFill>
              </a:rPr>
              <a:t>University</a:t>
            </a:r>
            <a:r>
              <a:rPr lang="fr-FR" sz="1800" b="1" dirty="0">
                <a:solidFill>
                  <a:schemeClr val="bg1"/>
                </a:solidFill>
              </a:rPr>
              <a:t> – CERGAM IAE Aix-en-Provence - #OIMS Laval </a:t>
            </a:r>
            <a:r>
              <a:rPr lang="fr-FR" sz="1800" b="1" dirty="0" err="1">
                <a:solidFill>
                  <a:schemeClr val="bg1"/>
                </a:solidFill>
              </a:rPr>
              <a:t>University</a:t>
            </a:r>
            <a:r>
              <a:rPr lang="fr-FR" sz="1800" b="1" dirty="0">
                <a:solidFill>
                  <a:schemeClr val="bg1"/>
                </a:solidFill>
              </a:rPr>
              <a:t> Canada</a:t>
            </a:r>
            <a:br>
              <a:rPr lang="fr-FR" sz="1800" b="1" dirty="0">
                <a:solidFill>
                  <a:schemeClr val="bg1"/>
                </a:solidFill>
              </a:rPr>
            </a:br>
            <a:r>
              <a:rPr lang="fr-FR" sz="1800" b="1" dirty="0">
                <a:solidFill>
                  <a:schemeClr val="bg1"/>
                </a:solidFill>
              </a:rPr>
              <a:t>Associate Professor Sport Business Management </a:t>
            </a:r>
            <a:r>
              <a:rPr lang="fr-FR" sz="1800" b="1" dirty="0" err="1">
                <a:solidFill>
                  <a:schemeClr val="bg1"/>
                </a:solidFill>
              </a:rPr>
              <a:t>Kedge</a:t>
            </a:r>
            <a:r>
              <a:rPr lang="fr-FR" sz="1800" b="1" dirty="0">
                <a:solidFill>
                  <a:schemeClr val="bg1"/>
                </a:solidFill>
              </a:rPr>
              <a:t> Business </a:t>
            </a:r>
            <a:r>
              <a:rPr lang="fr-FR" sz="1800" b="1" dirty="0" err="1">
                <a:solidFill>
                  <a:schemeClr val="bg1"/>
                </a:solidFill>
              </a:rPr>
              <a:t>School</a:t>
            </a:r>
            <a:br>
              <a:rPr lang="fr-FR" sz="1800" b="1" dirty="0">
                <a:solidFill>
                  <a:schemeClr val="bg1"/>
                </a:solidFill>
              </a:rPr>
            </a:br>
            <a:r>
              <a:rPr lang="fr-FR" sz="1800" b="1" dirty="0" err="1">
                <a:solidFill>
                  <a:schemeClr val="bg1"/>
                </a:solidFill>
              </a:rPr>
              <a:t>Delegate</a:t>
            </a:r>
            <a:r>
              <a:rPr lang="fr-FR" sz="1800" b="1" dirty="0">
                <a:solidFill>
                  <a:schemeClr val="bg1"/>
                </a:solidFill>
              </a:rPr>
              <a:t> Manager Marseille – Lyon ATP250 - Senior consulting sport business management</a:t>
            </a:r>
            <a:br>
              <a:rPr lang="fr-FR" sz="1800" b="1" dirty="0">
                <a:solidFill>
                  <a:schemeClr val="bg1"/>
                </a:solidFill>
              </a:rPr>
            </a:br>
            <a:br>
              <a:rPr lang="fr-FR" sz="1800" b="1" dirty="0">
                <a:solidFill>
                  <a:schemeClr val="bg1"/>
                </a:solidFill>
              </a:rPr>
            </a:br>
            <a:br>
              <a:rPr lang="fr-FR" sz="1800" b="1" dirty="0">
                <a:solidFill>
                  <a:schemeClr val="bg1"/>
                </a:solidFill>
              </a:rPr>
            </a:br>
            <a:r>
              <a:rPr lang="fr-FR" sz="1800" b="1" dirty="0">
                <a:solidFill>
                  <a:schemeClr val="bg1"/>
                </a:solidFill>
              </a:rPr>
              <a:t>Twitter : @lionelmaltese</a:t>
            </a:r>
            <a:br>
              <a:rPr lang="fr-FR" sz="5400" dirty="0"/>
            </a:br>
            <a:endParaRPr lang="fr-FR" sz="5700" b="1" dirty="0">
              <a:solidFill>
                <a:srgbClr val="F7F8F7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DCADAD0-FD88-49F0-BC7F-79DB40847D66}"/>
              </a:ext>
            </a:extLst>
          </p:cNvPr>
          <p:cNvSpPr txBox="1"/>
          <p:nvPr/>
        </p:nvSpPr>
        <p:spPr>
          <a:xfrm>
            <a:off x="1756099" y="2351782"/>
            <a:ext cx="86798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7F8F7"/>
                </a:solidFill>
              </a:rPr>
              <a:t>Msc International Sport &amp; Event Management </a:t>
            </a:r>
            <a:br>
              <a:rPr lang="fr-FR" sz="3200" b="1" dirty="0">
                <a:solidFill>
                  <a:srgbClr val="F7F8F7"/>
                </a:solidFill>
              </a:rPr>
            </a:br>
            <a:r>
              <a:rPr lang="fr-FR" sz="3200" b="1" dirty="0">
                <a:solidFill>
                  <a:srgbClr val="F7F8F7"/>
                </a:solidFill>
              </a:rPr>
              <a:t>2021-2022 - </a:t>
            </a:r>
            <a:r>
              <a:rPr lang="fr-FR" sz="3200" b="1" dirty="0" err="1">
                <a:solidFill>
                  <a:srgbClr val="F7F8F7"/>
                </a:solidFill>
              </a:rPr>
              <a:t>Season</a:t>
            </a:r>
            <a:r>
              <a:rPr lang="fr-FR" sz="3200" b="1" dirty="0">
                <a:solidFill>
                  <a:srgbClr val="F7F8F7"/>
                </a:solidFill>
              </a:rPr>
              <a:t> N°30 !!! [1993-2021]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4123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 3" descr="Une image contenant table, intérieur, personne, assis&#10;&#10;Description générée automatiquement">
            <a:extLst>
              <a:ext uri="{FF2B5EF4-FFF2-40B4-BE49-F238E27FC236}">
                <a16:creationId xmlns:a16="http://schemas.microsoft.com/office/drawing/2014/main" id="{0CA3672B-0B2B-4F68-9291-1C46E99439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r="15558"/>
          <a:stretch/>
        </p:blipFill>
        <p:spPr>
          <a:xfrm>
            <a:off x="20" y="-1"/>
            <a:ext cx="7998205" cy="6858000"/>
          </a:xfrm>
          <a:prstGeom prst="rect">
            <a:avLst/>
          </a:prstGeom>
        </p:spPr>
      </p:pic>
      <p:pic>
        <p:nvPicPr>
          <p:cNvPr id="2050" name="Picture 2" descr="Vincent Verpeaux on Twitter: &amp;quot;Je me demande toujours pourquoi @TorontoFC et  @impactmontreal jouent en @MLS et non en #CanadianPremierLeague ?&amp;quot;">
            <a:extLst>
              <a:ext uri="{FF2B5EF4-FFF2-40B4-BE49-F238E27FC236}">
                <a16:creationId xmlns:a16="http://schemas.microsoft.com/office/drawing/2014/main" id="{8A057D9C-8310-4840-82B7-D56AA449F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r="18535"/>
          <a:stretch/>
        </p:blipFill>
        <p:spPr bwMode="auto">
          <a:xfrm>
            <a:off x="7998225" y="-1"/>
            <a:ext cx="41937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A851642-46CF-43E1-8D86-44ACA123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BB7863B-14E8-4B94-91F2-21E29C5BE88F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10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6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AB225BA-7412-4605-8E8D-5AED2BF56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C037BE-97FE-4E8E-AAD1-D84AC83E9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/>
          <a:stretch/>
        </p:blipFill>
        <p:spPr>
          <a:xfrm>
            <a:off x="20" y="3"/>
            <a:ext cx="12191980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4BB9CD-970D-4FE5-B4E3-D651735BF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12520" y="2152955"/>
            <a:ext cx="9966960" cy="25520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b="1">
                <a:solidFill>
                  <a:srgbClr val="FFFFFF"/>
                </a:solidFill>
              </a:rPr>
              <a:t>We are « hardworkers »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0D6276-8D53-4DDA-A15A-90E0831F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195574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C150C7-96FB-4EB9-BDF9-212535A60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808342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BB7863B-14E8-4B94-91F2-21E29C5BE88F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0203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76C7683-0ADF-4E8F-B179-858DACA3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021823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 will try to make « grit students » to become « grit &amp; great » sport business women and men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594E32E-A093-418A-AC77-D27068504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r="-1" b="-1"/>
          <a:stretch/>
        </p:blipFill>
        <p:spPr>
          <a:xfrm>
            <a:off x="317635" y="321733"/>
            <a:ext cx="4160452" cy="2212975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103F2A-EFED-4C13-AA7D-78D955ABC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5FF95CA-95F6-4298-9513-A30FA779AB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9" r="-4" b="2490"/>
          <a:stretch/>
        </p:blipFill>
        <p:spPr>
          <a:xfrm>
            <a:off x="317635" y="2695575"/>
            <a:ext cx="4160452" cy="38406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666408D-F6A3-47D0-ACBA-17E59BAEAD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7" b="-2"/>
          <a:stretch/>
        </p:blipFill>
        <p:spPr>
          <a:xfrm>
            <a:off x="4654296" y="321733"/>
            <a:ext cx="7223379" cy="298581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9057372" y="6536267"/>
            <a:ext cx="2743200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BB7863B-14E8-4B94-91F2-21E29C5BE88F}" type="slidenum">
              <a:rPr 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56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hlinkClick r:id="rId2"/>
            <a:extLst>
              <a:ext uri="{FF2B5EF4-FFF2-40B4-BE49-F238E27FC236}">
                <a16:creationId xmlns:a16="http://schemas.microsoft.com/office/drawing/2014/main" id="{B39BEC0B-D91D-446E-851B-A1A62E8876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BB7863B-14E8-4B94-91F2-21E29C5BE88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93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15DA27CD-83BD-4B2F-88F0-C193E71931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59" y="95468"/>
            <a:ext cx="2356416" cy="91808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62A0A6C-5372-4DF2-9074-CF9E0478E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1AE13D58-C5A3-42B9-9B13-7658FD51FCC6}"/>
              </a:ext>
            </a:extLst>
          </p:cNvPr>
          <p:cNvGrpSpPr/>
          <p:nvPr/>
        </p:nvGrpSpPr>
        <p:grpSpPr>
          <a:xfrm>
            <a:off x="0" y="72307"/>
            <a:ext cx="2820318" cy="941177"/>
            <a:chOff x="0" y="72307"/>
            <a:chExt cx="2820318" cy="941177"/>
          </a:xfrm>
        </p:grpSpPr>
        <p:pic>
          <p:nvPicPr>
            <p:cNvPr id="8194" name="Picture 2" descr="Super Bowl : le sixième triomphe de Tom Brady">
              <a:extLst>
                <a:ext uri="{FF2B5EF4-FFF2-40B4-BE49-F238E27FC236}">
                  <a16:creationId xmlns:a16="http://schemas.microsoft.com/office/drawing/2014/main" id="{3E47B07A-BD90-4D58-A298-46208EB22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9" y="73377"/>
              <a:ext cx="1410159" cy="9391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196" name="Picture 4">
              <a:extLst>
                <a:ext uri="{FF2B5EF4-FFF2-40B4-BE49-F238E27FC236}">
                  <a16:creationId xmlns:a16="http://schemas.microsoft.com/office/drawing/2014/main" id="{10ACA814-8530-457A-BA23-26C8DC1E96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307"/>
              <a:ext cx="1411766" cy="9411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371998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>
            <a:extLst>
              <a:ext uri="{FF2B5EF4-FFF2-40B4-BE49-F238E27FC236}">
                <a16:creationId xmlns:a16="http://schemas.microsoft.com/office/drawing/2014/main" id="{0DA446D8-EE03-48B0-97EF-FEE733372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3" r="-2" b="15241"/>
          <a:stretch/>
        </p:blipFill>
        <p:spPr bwMode="auto">
          <a:xfrm>
            <a:off x="4166505" y="10"/>
            <a:ext cx="4444096" cy="30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etting a Job: A Study of Contacts and Careers : Granovetter, Mark:  Amazon.fr: Livres">
            <a:extLst>
              <a:ext uri="{FF2B5EF4-FFF2-40B4-BE49-F238E27FC236}">
                <a16:creationId xmlns:a16="http://schemas.microsoft.com/office/drawing/2014/main" id="{5225D76C-B837-4E4F-B622-73FCC59B6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44" b="40007"/>
          <a:stretch/>
        </p:blipFill>
        <p:spPr bwMode="auto">
          <a:xfrm>
            <a:off x="20" y="3790950"/>
            <a:ext cx="830578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Charlotte Veyron (@CharlotteVeyron) | Twitter">
            <a:extLst>
              <a:ext uri="{FF2B5EF4-FFF2-40B4-BE49-F238E27FC236}">
                <a16:creationId xmlns:a16="http://schemas.microsoft.com/office/drawing/2014/main" id="{E97359ED-07A4-4113-8846-33DBA9C24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9" r="2" b="2"/>
          <a:stretch/>
        </p:blipFill>
        <p:spPr bwMode="auto">
          <a:xfrm>
            <a:off x="1" y="2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L&amp;#39;AS Monaco dévoile sa nouvelle marque RISE.RISK.REPEAT.">
            <a:extLst>
              <a:ext uri="{FF2B5EF4-FFF2-40B4-BE49-F238E27FC236}">
                <a16:creationId xmlns:a16="http://schemas.microsoft.com/office/drawing/2014/main" id="{1BD89933-5221-4746-B019-206F02979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r="31280" b="-1"/>
          <a:stretch/>
        </p:blipFill>
        <p:spPr bwMode="auto">
          <a:xfrm>
            <a:off x="6283728" y="1699213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Oval 87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Tea Stefani (@TStefani_) | Twitter">
            <a:extLst>
              <a:ext uri="{FF2B5EF4-FFF2-40B4-BE49-F238E27FC236}">
                <a16:creationId xmlns:a16="http://schemas.microsoft.com/office/drawing/2014/main" id="{15C6AC2C-266B-49E6-8D65-F8890FB61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5EFE9E4D-D93B-4B04-A3B5-234F5DBB9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108" name="Picture 12" descr="The Invisible Hand - The Invisible Hand - Sticker | TeePublic">
            <a:extLst>
              <a:ext uri="{FF2B5EF4-FFF2-40B4-BE49-F238E27FC236}">
                <a16:creationId xmlns:a16="http://schemas.microsoft.com/office/drawing/2014/main" id="{CA793F1A-C13D-4B2B-AADC-01F362289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7" r="-3" b="9799"/>
          <a:stretch/>
        </p:blipFill>
        <p:spPr bwMode="auto">
          <a:xfrm>
            <a:off x="7928700" y="-1"/>
            <a:ext cx="4277711" cy="3045402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619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5CEEC1-AF51-4AB4-90CC-CC336EDF9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7863B-14E8-4B94-91F2-21E29C5BE8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 descr="Une image contenant texte, extérieur, homme, personne&#10;&#10;Description générée automatiquement">
            <a:extLst>
              <a:ext uri="{FF2B5EF4-FFF2-40B4-BE49-F238E27FC236}">
                <a16:creationId xmlns:a16="http://schemas.microsoft.com/office/drawing/2014/main" id="{8793FF25-2537-4F2B-9D11-5F3A54410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107187" cy="3864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1B686D4A-E29E-4CEE-B438-B269268A9340}"/>
              </a:ext>
            </a:extLst>
          </p:cNvPr>
          <p:cNvGrpSpPr/>
          <p:nvPr/>
        </p:nvGrpSpPr>
        <p:grpSpPr>
          <a:xfrm>
            <a:off x="106260" y="3877633"/>
            <a:ext cx="6806267" cy="2585887"/>
            <a:chOff x="6096000" y="4261413"/>
            <a:chExt cx="5714286" cy="2184127"/>
          </a:xfrm>
        </p:grpSpPr>
        <p:pic>
          <p:nvPicPr>
            <p:cNvPr id="12" name="Image 11" descr="Une image contenant objet&#10;&#10;Description générée automatiquement">
              <a:extLst>
                <a:ext uri="{FF2B5EF4-FFF2-40B4-BE49-F238E27FC236}">
                  <a16:creationId xmlns:a16="http://schemas.microsoft.com/office/drawing/2014/main" id="{6896DA88-B18B-4158-A2CF-B13495DCA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4261413"/>
              <a:ext cx="5714286" cy="2184127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5569EE9-4CC2-4005-B462-39B9EED269BD}"/>
                </a:ext>
              </a:extLst>
            </p:cNvPr>
            <p:cNvSpPr txBox="1"/>
            <p:nvPr/>
          </p:nvSpPr>
          <p:spPr>
            <a:xfrm>
              <a:off x="8438617" y="4914751"/>
              <a:ext cx="1442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  <a:latin typeface="Georgia Pro Black" panose="020B0604020202020204" pitchFamily="18" charset="0"/>
                  <a:cs typeface="Browallia New" panose="020B0502040204020203" pitchFamily="34" charset="-34"/>
                </a:rPr>
                <a:t>PASSION</a:t>
              </a:r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149D0E75-E197-4BF2-8F61-CE69A436C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368" y="0"/>
            <a:ext cx="5929632" cy="398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 17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9ABACF01-6684-4253-9A0C-871BAEF1BC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27" y="3998151"/>
            <a:ext cx="5304381" cy="2245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C1A576B-DEA8-465B-BDAB-313B927E6CC3}"/>
              </a:ext>
            </a:extLst>
          </p:cNvPr>
          <p:cNvSpPr txBox="1"/>
          <p:nvPr/>
        </p:nvSpPr>
        <p:spPr>
          <a:xfrm>
            <a:off x="994832" y="5121024"/>
            <a:ext cx="2514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Georgia Pro Black" panose="020B0604020202020204" pitchFamily="18" charset="0"/>
                <a:cs typeface="Browallia New" panose="020B0502040204020203" pitchFamily="34" charset="-34"/>
              </a:rPr>
              <a:t>WEAK TIES MANAGEMENT</a:t>
            </a:r>
          </a:p>
        </p:txBody>
      </p:sp>
    </p:spTree>
    <p:extLst>
      <p:ext uri="{BB962C8B-B14F-4D97-AF65-F5344CB8AC3E}">
        <p14:creationId xmlns:p14="http://schemas.microsoft.com/office/powerpoint/2010/main" val="112466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320975C2-DA35-4DB0-868A-97BF35F55DBA}"/>
              </a:ext>
            </a:extLst>
          </p:cNvPr>
          <p:cNvSpPr txBox="1"/>
          <p:nvPr/>
        </p:nvSpPr>
        <p:spPr>
          <a:xfrm>
            <a:off x="2218765" y="365127"/>
            <a:ext cx="90364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4400" b="1" kern="1200" dirty="0">
                <a:latin typeface="+mj-lt"/>
                <a:ea typeface="+mj-ea"/>
                <a:cs typeface="+mj-cs"/>
              </a:rPr>
              <a:t>WELCOME &amp; FIRST « WEAK TIES DAY » &amp; INTERACTIONS WITH YOU !</a:t>
            </a:r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E312D298-B065-483C-99FC-C5677D8A67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0434"/>
          <a:stretch/>
        </p:blipFill>
        <p:spPr>
          <a:xfrm>
            <a:off x="838200" y="1825625"/>
            <a:ext cx="10416989" cy="4351338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5999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513F14D-1741-49F5-82E5-11A6894845CC}"/>
              </a:ext>
            </a:extLst>
          </p:cNvPr>
          <p:cNvSpPr txBox="1"/>
          <p:nvPr/>
        </p:nvSpPr>
        <p:spPr>
          <a:xfrm>
            <a:off x="225778" y="304800"/>
            <a:ext cx="10992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Learn</a:t>
            </a:r>
            <a:r>
              <a:rPr lang="fr-FR" sz="3200" b="1" dirty="0"/>
              <a:t> – </a:t>
            </a:r>
            <a:r>
              <a:rPr lang="fr-FR" sz="3200" b="1" dirty="0" err="1"/>
              <a:t>Prepare</a:t>
            </a:r>
            <a:r>
              <a:rPr lang="fr-FR" sz="3200" b="1" dirty="0"/>
              <a:t> &amp; Manage </a:t>
            </a:r>
            <a:r>
              <a:rPr lang="fr-FR" sz="3200" b="1" dirty="0" err="1"/>
              <a:t>your</a:t>
            </a:r>
            <a:r>
              <a:rPr lang="fr-FR" sz="3200" b="1" dirty="0"/>
              <a:t> « </a:t>
            </a:r>
            <a:r>
              <a:rPr lang="fr-FR" sz="3200" b="1" dirty="0" err="1"/>
              <a:t>grit</a:t>
            </a:r>
            <a:r>
              <a:rPr lang="fr-FR" sz="3200" b="1" dirty="0"/>
              <a:t> » and </a:t>
            </a:r>
            <a:r>
              <a:rPr lang="fr-FR" sz="3200" b="1" dirty="0" err="1"/>
              <a:t>your</a:t>
            </a:r>
            <a:r>
              <a:rPr lang="fr-FR" sz="3200" b="1" dirty="0"/>
              <a:t> « </a:t>
            </a:r>
            <a:r>
              <a:rPr lang="fr-FR" sz="3200" b="1" dirty="0" err="1"/>
              <a:t>weak</a:t>
            </a:r>
            <a:r>
              <a:rPr lang="fr-FR" sz="3200" b="1" dirty="0"/>
              <a:t> ties »</a:t>
            </a:r>
          </a:p>
          <a:p>
            <a:endParaRPr lang="fr-FR" sz="3200" b="1" dirty="0"/>
          </a:p>
          <a:p>
            <a:r>
              <a:rPr lang="fr-FR" sz="3200" b="1" dirty="0"/>
              <a:t>This </a:t>
            </a:r>
            <a:r>
              <a:rPr lang="fr-FR" sz="3200" b="1" dirty="0" err="1"/>
              <a:t>is</a:t>
            </a:r>
            <a:r>
              <a:rPr lang="fr-FR" sz="3200" b="1" dirty="0"/>
              <a:t> ISEM !  </a:t>
            </a:r>
          </a:p>
        </p:txBody>
      </p:sp>
      <p:pic>
        <p:nvPicPr>
          <p:cNvPr id="7172" name="Picture 4" descr="Jay Moriarity (@JayMoriarity) | Twitter">
            <a:extLst>
              <a:ext uri="{FF2B5EF4-FFF2-40B4-BE49-F238E27FC236}">
                <a16:creationId xmlns:a16="http://schemas.microsoft.com/office/drawing/2014/main" id="{C1B18BE5-81DD-4760-991A-D64C39731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488" y="1579430"/>
            <a:ext cx="3849511" cy="3699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91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Concept 4: Job Opportunities and Granovetter&amp;#39;s Strength of Weak Ties | THE  RELIANTS PROJECT">
            <a:extLst>
              <a:ext uri="{FF2B5EF4-FFF2-40B4-BE49-F238E27FC236}">
                <a16:creationId xmlns:a16="http://schemas.microsoft.com/office/drawing/2014/main" id="{66778AB4-4D2E-4BAC-829A-63CA3452A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66"/>
          <a:stretch/>
        </p:blipFill>
        <p:spPr bwMode="auto">
          <a:xfrm>
            <a:off x="196850" y="173518"/>
            <a:ext cx="11798300" cy="6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26E8F16-09A1-46AA-9396-EBD71771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BB7863B-14E8-4B94-91F2-21E29C5BE88F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3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4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56533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ISEM “TRAINING” TEAM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BB7863B-14E8-4B94-91F2-21E29C5BE88F}" type="slidenum">
              <a:rPr lang="en-US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A9F8079-0922-49EC-B6B9-AC1F3B43A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704112"/>
              </p:ext>
            </p:extLst>
          </p:nvPr>
        </p:nvGraphicFramePr>
        <p:xfrm>
          <a:off x="1" y="1675229"/>
          <a:ext cx="12192001" cy="439421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06952">
                  <a:extLst>
                    <a:ext uri="{9D8B030D-6E8A-4147-A177-3AD203B41FA5}">
                      <a16:colId xmlns:a16="http://schemas.microsoft.com/office/drawing/2014/main" val="3956390560"/>
                    </a:ext>
                  </a:extLst>
                </a:gridCol>
                <a:gridCol w="3853987">
                  <a:extLst>
                    <a:ext uri="{9D8B030D-6E8A-4147-A177-3AD203B41FA5}">
                      <a16:colId xmlns:a16="http://schemas.microsoft.com/office/drawing/2014/main" val="2498014422"/>
                    </a:ext>
                  </a:extLst>
                </a:gridCol>
                <a:gridCol w="3976382">
                  <a:extLst>
                    <a:ext uri="{9D8B030D-6E8A-4147-A177-3AD203B41FA5}">
                      <a16:colId xmlns:a16="http://schemas.microsoft.com/office/drawing/2014/main" val="1885180498"/>
                    </a:ext>
                  </a:extLst>
                </a:gridCol>
                <a:gridCol w="4054680">
                  <a:extLst>
                    <a:ext uri="{9D8B030D-6E8A-4147-A177-3AD203B41FA5}">
                      <a16:colId xmlns:a16="http://schemas.microsoft.com/office/drawing/2014/main" val="4110673445"/>
                    </a:ext>
                  </a:extLst>
                </a:gridCol>
              </a:tblGrid>
              <a:tr h="20352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SEMINARS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FULL INTERNATIONAL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MIX INTERNATIONAL FRENCH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2137682269"/>
                  </a:ext>
                </a:extLst>
              </a:tr>
              <a:tr h="36607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Commercial business </a:t>
                      </a:r>
                      <a:r>
                        <a:rPr lang="fr-FR" sz="1100" b="1" u="none" strike="noStrike" dirty="0" err="1">
                          <a:effectLst/>
                        </a:rPr>
                        <a:t>strategy</a:t>
                      </a:r>
                      <a:r>
                        <a:rPr lang="fr-FR" sz="1100" b="1" u="none" strike="noStrike" dirty="0">
                          <a:effectLst/>
                        </a:rPr>
                        <a:t> in sport organisations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 dirty="0">
                          <a:effectLst/>
                        </a:rPr>
                        <a:t>BOUVRANDE Thomas 6H / </a:t>
                      </a:r>
                      <a:r>
                        <a:rPr lang="pt-B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WEISZ Michael 9H </a:t>
                      </a:r>
                      <a:r>
                        <a:rPr lang="pt-BR" sz="1100" b="1" i="1" u="none" strike="noStrike" dirty="0">
                          <a:effectLst/>
                        </a:rPr>
                        <a:t>/ MALTESE Lionel 15H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 dirty="0">
                          <a:effectLst/>
                        </a:rPr>
                        <a:t>BOUVRANDE Thomas 6H / </a:t>
                      </a:r>
                      <a:r>
                        <a:rPr lang="pt-B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WEISZ Michael 9H </a:t>
                      </a:r>
                      <a:r>
                        <a:rPr lang="pt-BR" sz="1100" b="1" i="1" u="none" strike="noStrike" dirty="0">
                          <a:effectLst/>
                        </a:rPr>
                        <a:t>/ MALTESE Lionel 15H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1639101556"/>
                  </a:ext>
                </a:extLst>
              </a:tr>
              <a:tr h="366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Commercial &amp; social Sponsorship and Operational Activations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DANGLADE Jean-Philippe15H </a:t>
                      </a:r>
                      <a:r>
                        <a:rPr lang="fr-FR" sz="1100" b="1" i="1" u="none" strike="noStrike" dirty="0">
                          <a:effectLst/>
                        </a:rPr>
                        <a:t>/ </a:t>
                      </a:r>
                      <a:r>
                        <a:rPr lang="fr-FR" sz="1100" b="1" i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AL NIMER Mohammad</a:t>
                      </a:r>
                      <a:r>
                        <a:rPr lang="fr-FR" sz="1100" b="1" i="1" u="none" strike="noStrike" dirty="0">
                          <a:effectLst/>
                        </a:rPr>
                        <a:t>15H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CARILLAT François 15H / GUILLET Marie-Amélie 9HH / </a:t>
                      </a:r>
                      <a:r>
                        <a:rPr lang="fr-FR" sz="1100" b="1" i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CHANTREAU Alizée (6H)</a:t>
                      </a:r>
                      <a:endParaRPr lang="fr-FR" sz="1100" b="1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1433405821"/>
                  </a:ext>
                </a:extLst>
              </a:tr>
              <a:tr h="366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Sport Media Consulting and Event Communication Operational Strategy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ROUGER David / </a:t>
                      </a:r>
                      <a:r>
                        <a:rPr lang="fr-F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FERSING Aurélie 15H</a:t>
                      </a:r>
                      <a:endParaRPr lang="fr-FR" sz="1100" b="1" i="1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ROUGER David (15H) / </a:t>
                      </a:r>
                      <a:r>
                        <a:rPr lang="fr-F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FERSING Aurélie 15H</a:t>
                      </a:r>
                      <a:endParaRPr lang="fr-FR" sz="1100" b="1" i="1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4072853222"/>
                  </a:ext>
                </a:extLst>
              </a:tr>
              <a:tr h="366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Event, Experiential, Social and  Cultural Marketing for sport &amp; e-port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 dirty="0">
                          <a:effectLst/>
                        </a:rPr>
                        <a:t>VACHIER Sylvain &amp; </a:t>
                      </a:r>
                      <a:r>
                        <a:rPr lang="pt-BR" sz="1100" b="1" i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Romain SOMBRET </a:t>
                      </a:r>
                      <a:r>
                        <a:rPr lang="pt-BR" sz="1100" b="1" i="1" u="none" strike="noStrike" dirty="0">
                          <a:effectLst/>
                        </a:rPr>
                        <a:t>15H / FUSCHILLO Gregorio 15H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 dirty="0">
                          <a:effectLst/>
                        </a:rPr>
                        <a:t>VACHIER Sylvain &amp; </a:t>
                      </a:r>
                      <a:r>
                        <a:rPr lang="pt-BR" sz="1100" b="1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Romain SOMBRET </a:t>
                      </a:r>
                      <a:r>
                        <a:rPr lang="pt-BR" sz="1100" b="1" i="1" u="none" strike="noStrike" dirty="0">
                          <a:effectLst/>
                        </a:rPr>
                        <a:t>15H / FUSCHILLO Gregorio 15H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1026950785"/>
                  </a:ext>
                </a:extLst>
              </a:tr>
              <a:tr h="2035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Sport Career Services and labor market opportunities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Damien INNOCENTI 30H</a:t>
                      </a:r>
                      <a:endParaRPr lang="fr-FR" sz="1100" b="1" i="1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GHIBAUDO Alain 30H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575516281"/>
                  </a:ext>
                </a:extLst>
              </a:tr>
              <a:tr h="2035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Sport business consulting projects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MALTESE Lionel 15  / DANCYGER Sammy 15H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 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1066134903"/>
                  </a:ext>
                </a:extLst>
              </a:tr>
              <a:tr h="2035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Droit des compétitions Sportives et de ses acteurs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 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RIZZO Fabrice 30H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3017124559"/>
                  </a:ext>
                </a:extLst>
              </a:tr>
              <a:tr h="2035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 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effectLst/>
                        </a:rPr>
                        <a:t> </a:t>
                      </a:r>
                      <a:endParaRPr lang="fr-FR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2679607388"/>
                  </a:ext>
                </a:extLst>
              </a:tr>
              <a:tr h="36607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Strategic Management and sales &amp; Digital marketing in Sports Organizations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MALTESE Lionel 15H / LADIK Daniel 15H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MALTESE Lionel 15H / LADIK Daniel 15H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2571026359"/>
                  </a:ext>
                </a:extLst>
              </a:tr>
              <a:tr h="2035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Economics and Finance of professional team sports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>
                          <a:effectLst/>
                        </a:rPr>
                        <a:t>SIMMONS Rob 30H</a:t>
                      </a:r>
                      <a:endParaRPr lang="fr-FR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DURAND Christophe 30H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272990134"/>
                  </a:ext>
                </a:extLst>
              </a:tr>
              <a:tr h="366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Fan </a:t>
                      </a:r>
                      <a:r>
                        <a:rPr lang="fr-FR" sz="1100" b="1" u="none" strike="noStrike" dirty="0" err="1">
                          <a:effectLst/>
                        </a:rPr>
                        <a:t>experience</a:t>
                      </a:r>
                      <a:r>
                        <a:rPr lang="fr-FR" sz="1100" b="1" u="none" strike="noStrike" dirty="0">
                          <a:effectLst/>
                        </a:rPr>
                        <a:t> &amp; stadium </a:t>
                      </a:r>
                      <a:r>
                        <a:rPr lang="fr-FR" sz="1100" b="1" u="none" strike="noStrike" dirty="0" err="1">
                          <a:effectLst/>
                        </a:rPr>
                        <a:t>strategic</a:t>
                      </a:r>
                      <a:r>
                        <a:rPr lang="fr-FR" sz="1100" b="1" u="none" strike="noStrike" dirty="0">
                          <a:effectLst/>
                        </a:rPr>
                        <a:t> management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WALRAEVENS Alexandre 9H/ KUDAWOO Joakim 9H /LEPRON Julien 12H</a:t>
                      </a:r>
                      <a:endParaRPr lang="pt-BR" sz="1100" b="1" i="1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Alexandre WALRAEVENS 9H/ KUDAWOO Joakim /LEPRON Julien 12H</a:t>
                      </a:r>
                      <a:endParaRPr lang="pt-BR" sz="1100" b="1" i="1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2518615297"/>
                  </a:ext>
                </a:extLst>
              </a:tr>
              <a:tr h="2035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Brand Management in sports organizations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PONS Franck 30H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PONS Franck 30H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3820283955"/>
                  </a:ext>
                </a:extLst>
              </a:tr>
              <a:tr h="366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Corporate social responsibility in sports and Destination Marketing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1" u="none" strike="noStrike" dirty="0">
                          <a:effectLst/>
                        </a:rPr>
                        <a:t>KUNKEL Thilo 15H / BEE Colleen 15H</a:t>
                      </a:r>
                      <a:endParaRPr lang="nl-NL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FRANCOIS Aurélien 15H / Julien BERENGER 9H / </a:t>
                      </a:r>
                      <a:r>
                        <a:rPr lang="fr-FR" sz="1100" b="1" i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LLORENS Emilie 6H</a:t>
                      </a:r>
                      <a:endParaRPr lang="fr-FR" sz="1100" b="1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772526119"/>
                  </a:ext>
                </a:extLst>
              </a:tr>
              <a:tr h="2035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 err="1">
                          <a:effectLst/>
                        </a:rPr>
                        <a:t>Celebrity</a:t>
                      </a:r>
                      <a:r>
                        <a:rPr lang="fr-FR" sz="1100" b="1" u="none" strike="noStrike" dirty="0">
                          <a:effectLst/>
                        </a:rPr>
                        <a:t> &amp; Talent Marketing Management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DANGLADE Jean-Philippe  18H / GEOFFROY Kevin 12H </a:t>
                      </a:r>
                      <a:endParaRPr lang="fr-FR" sz="1100" b="1" i="1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 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4211561607"/>
                  </a:ext>
                </a:extLst>
              </a:tr>
              <a:tr h="2035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Organisation contractuelle du spectacle sportif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 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>
                          <a:effectLst/>
                        </a:rPr>
                        <a:t>MARMAYOU Jean-Michel 30H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1" marR="5511" marT="5511" marB="0" anchor="b"/>
                </a:tc>
                <a:extLst>
                  <a:ext uri="{0D108BD9-81ED-4DB2-BD59-A6C34878D82A}">
                    <a16:rowId xmlns:a16="http://schemas.microsoft.com/office/drawing/2014/main" val="1961697245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C1C339E-A5C7-4E04-A80B-87EEFBCC2A1D}"/>
              </a:ext>
            </a:extLst>
          </p:cNvPr>
          <p:cNvSpPr txBox="1"/>
          <p:nvPr/>
        </p:nvSpPr>
        <p:spPr>
          <a:xfrm>
            <a:off x="0" y="6214533"/>
            <a:ext cx="12192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Conferences</a:t>
            </a:r>
            <a:r>
              <a:rPr lang="fr-FR" dirty="0">
                <a:solidFill>
                  <a:schemeClr val="bg1"/>
                </a:solidFill>
              </a:rPr>
              <a:t> : Sport Consulting / Sport Business </a:t>
            </a:r>
            <a:r>
              <a:rPr lang="fr-FR" dirty="0" err="1">
                <a:solidFill>
                  <a:schemeClr val="bg1"/>
                </a:solidFill>
              </a:rPr>
              <a:t>Skills</a:t>
            </a:r>
            <a:r>
              <a:rPr lang="fr-FR" dirty="0">
                <a:solidFill>
                  <a:schemeClr val="bg1"/>
                </a:solidFill>
              </a:rPr>
              <a:t> / Press – Media Challenges / </a:t>
            </a:r>
            <a:r>
              <a:rPr lang="fr-FR" dirty="0" err="1">
                <a:solidFill>
                  <a:schemeClr val="bg1"/>
                </a:solidFill>
              </a:rPr>
              <a:t>Deltare</a:t>
            </a:r>
            <a:r>
              <a:rPr lang="fr-FR" dirty="0">
                <a:solidFill>
                  <a:schemeClr val="bg1"/>
                </a:solidFill>
              </a:rPr>
              <a:t> Challenge / NBA Challenge</a:t>
            </a:r>
          </a:p>
        </p:txBody>
      </p:sp>
    </p:spTree>
    <p:extLst>
      <p:ext uri="{BB962C8B-B14F-4D97-AF65-F5344CB8AC3E}">
        <p14:creationId xmlns:p14="http://schemas.microsoft.com/office/powerpoint/2010/main" val="39528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27421D7-1C03-4512-AFEA-7E40AE7C3F49}"/>
              </a:ext>
            </a:extLst>
          </p:cNvPr>
          <p:cNvSpPr txBox="1"/>
          <p:nvPr/>
        </p:nvSpPr>
        <p:spPr>
          <a:xfrm>
            <a:off x="1264824" y="125835"/>
            <a:ext cx="145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err="1"/>
              <a:t>Academics</a:t>
            </a:r>
            <a:endParaRPr lang="fr-FR" b="1" i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BF99B7-C902-4053-9A17-A2358F579A24}"/>
              </a:ext>
            </a:extLst>
          </p:cNvPr>
          <p:cNvSpPr txBox="1"/>
          <p:nvPr/>
        </p:nvSpPr>
        <p:spPr>
          <a:xfrm>
            <a:off x="5922808" y="39813"/>
            <a:ext cx="145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err="1"/>
              <a:t>Professionals</a:t>
            </a:r>
            <a:endParaRPr lang="fr-FR" b="1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040FEEE-226B-41D2-81CE-0FA6B7797062}"/>
              </a:ext>
            </a:extLst>
          </p:cNvPr>
          <p:cNvSpPr txBox="1"/>
          <p:nvPr/>
        </p:nvSpPr>
        <p:spPr>
          <a:xfrm>
            <a:off x="-114650" y="361283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err="1"/>
              <a:t>Academics</a:t>
            </a:r>
            <a:r>
              <a:rPr lang="fr-FR" b="1" i="1" dirty="0"/>
              <a:t> + </a:t>
            </a:r>
            <a:r>
              <a:rPr lang="fr-FR" b="1" i="1" dirty="0" err="1"/>
              <a:t>Professionals</a:t>
            </a:r>
            <a:r>
              <a:rPr lang="fr-FR" b="1" i="1" dirty="0"/>
              <a:t> (consulting)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1D81776-75B2-4BD0-BC82-AC0F88B1F3C3}"/>
              </a:ext>
            </a:extLst>
          </p:cNvPr>
          <p:cNvSpPr txBox="1"/>
          <p:nvPr/>
        </p:nvSpPr>
        <p:spPr>
          <a:xfrm>
            <a:off x="4730454" y="3581533"/>
            <a:ext cx="240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err="1"/>
              <a:t>Professionals</a:t>
            </a:r>
            <a:r>
              <a:rPr lang="fr-FR" b="1" i="1" dirty="0"/>
              <a:t> + Alumni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A358D1C-45F7-4195-8036-3BD2116B745C}"/>
              </a:ext>
            </a:extLst>
          </p:cNvPr>
          <p:cNvSpPr txBox="1"/>
          <p:nvPr/>
        </p:nvSpPr>
        <p:spPr>
          <a:xfrm>
            <a:off x="9644191" y="2841870"/>
            <a:ext cx="2534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/>
              <a:t>Academic + </a:t>
            </a:r>
            <a:r>
              <a:rPr lang="fr-FR" b="1" i="1" dirty="0" err="1"/>
              <a:t>professional</a:t>
            </a:r>
            <a:r>
              <a:rPr lang="fr-FR" b="1" i="1" dirty="0"/>
              <a:t> (</a:t>
            </a:r>
            <a:r>
              <a:rPr lang="fr-FR" b="1" i="1" dirty="0" err="1"/>
              <a:t>consulting+executive</a:t>
            </a:r>
            <a:r>
              <a:rPr lang="fr-FR" b="1" i="1" dirty="0"/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558E4E-86FA-49DD-90D1-0A328E07C81B}"/>
              </a:ext>
            </a:extLst>
          </p:cNvPr>
          <p:cNvSpPr txBox="1"/>
          <p:nvPr/>
        </p:nvSpPr>
        <p:spPr>
          <a:xfrm>
            <a:off x="8610600" y="125835"/>
            <a:ext cx="364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/>
              <a:t>Academic + Professional + Alumni</a:t>
            </a:r>
          </a:p>
        </p:txBody>
      </p:sp>
      <p:pic>
        <p:nvPicPr>
          <p:cNvPr id="12" name="Image 11" descr="Une image contenant personne, mur, homme, intérieur&#10;&#10;Description générée automatiquement">
            <a:extLst>
              <a:ext uri="{FF2B5EF4-FFF2-40B4-BE49-F238E27FC236}">
                <a16:creationId xmlns:a16="http://schemas.microsoft.com/office/drawing/2014/main" id="{8461DD7C-A326-4660-8B73-96275C7400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61" y="674319"/>
            <a:ext cx="734090" cy="734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 descr="Une image contenant personne, homme, mur, bâtiment&#10;&#10;Description générée automatiquement">
            <a:extLst>
              <a:ext uri="{FF2B5EF4-FFF2-40B4-BE49-F238E27FC236}">
                <a16:creationId xmlns:a16="http://schemas.microsoft.com/office/drawing/2014/main" id="{F9E90005-0D58-4755-A53E-1E30F297B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08" y="4210159"/>
            <a:ext cx="734090" cy="734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 descr="Une image contenant mur, homme, personne, cravate&#10;&#10;Description générée automatiquement">
            <a:extLst>
              <a:ext uri="{FF2B5EF4-FFF2-40B4-BE49-F238E27FC236}">
                <a16:creationId xmlns:a16="http://schemas.microsoft.com/office/drawing/2014/main" id="{604353EE-8365-49A4-868E-DDC607A02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890" y="3541033"/>
            <a:ext cx="2329472" cy="1310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 19" descr="Une image contenant personne, homme, habits, bâtiment&#10;&#10;Description générée automatiquement">
            <a:extLst>
              <a:ext uri="{FF2B5EF4-FFF2-40B4-BE49-F238E27FC236}">
                <a16:creationId xmlns:a16="http://schemas.microsoft.com/office/drawing/2014/main" id="{D2DC6CB7-80D1-4B16-80B1-0513D6FFE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24" y="587499"/>
            <a:ext cx="743206" cy="998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age 21" descr="Une image contenant extérieur, personne, arbre, femme&#10;&#10;Description générée automatiquement">
            <a:extLst>
              <a:ext uri="{FF2B5EF4-FFF2-40B4-BE49-F238E27FC236}">
                <a16:creationId xmlns:a16="http://schemas.microsoft.com/office/drawing/2014/main" id="{771FEDD0-58C1-4BA6-9DD7-997862C191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90" y="645821"/>
            <a:ext cx="795532" cy="795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65B95255-3548-475A-B5DD-1B55A61242A8}"/>
              </a:ext>
            </a:extLst>
          </p:cNvPr>
          <p:cNvSpPr txBox="1"/>
          <p:nvPr/>
        </p:nvSpPr>
        <p:spPr>
          <a:xfrm>
            <a:off x="1136047" y="1606688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François </a:t>
            </a:r>
            <a:r>
              <a:rPr lang="fr-FR" sz="800" dirty="0" err="1"/>
              <a:t>Carillat</a:t>
            </a:r>
            <a:endParaRPr lang="fr-FR" sz="8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73DF2CA-4F09-453B-AD3B-01A84787ECFD}"/>
              </a:ext>
            </a:extLst>
          </p:cNvPr>
          <p:cNvSpPr txBox="1"/>
          <p:nvPr/>
        </p:nvSpPr>
        <p:spPr>
          <a:xfrm>
            <a:off x="5248196" y="1441353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Thomas </a:t>
            </a:r>
            <a:r>
              <a:rPr lang="fr-FR" sz="800" dirty="0" err="1"/>
              <a:t>Bouvande</a:t>
            </a:r>
            <a:endParaRPr lang="fr-FR" sz="8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701338D-32AF-4681-B7ED-347C2D15DB1D}"/>
              </a:ext>
            </a:extLst>
          </p:cNvPr>
          <p:cNvSpPr txBox="1"/>
          <p:nvPr/>
        </p:nvSpPr>
        <p:spPr>
          <a:xfrm>
            <a:off x="6192218" y="1450690"/>
            <a:ext cx="795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Marie-Amélie Guillet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1633687-4698-4236-9A7C-6811325D5B7D}"/>
              </a:ext>
            </a:extLst>
          </p:cNvPr>
          <p:cNvSpPr txBox="1"/>
          <p:nvPr/>
        </p:nvSpPr>
        <p:spPr>
          <a:xfrm>
            <a:off x="3356861" y="4944249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Michael Weisz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9EDE835-0368-40A7-ACA6-FDF08E9AFA7B}"/>
              </a:ext>
            </a:extLst>
          </p:cNvPr>
          <p:cNvSpPr txBox="1"/>
          <p:nvPr/>
        </p:nvSpPr>
        <p:spPr>
          <a:xfrm>
            <a:off x="10408985" y="4904846"/>
            <a:ext cx="1161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rgbClr val="FF0000"/>
                </a:solidFill>
              </a:rPr>
              <a:t>Lionel Maltese</a:t>
            </a:r>
          </a:p>
        </p:txBody>
      </p:sp>
      <p:pic>
        <p:nvPicPr>
          <p:cNvPr id="1024" name="Image 1023" descr="Une image contenant homme, personne, mur, intérieur&#10;&#10;Description générée automatiquement">
            <a:extLst>
              <a:ext uri="{FF2B5EF4-FFF2-40B4-BE49-F238E27FC236}">
                <a16:creationId xmlns:a16="http://schemas.microsoft.com/office/drawing/2014/main" id="{23646305-A98E-4564-9450-270F03D739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858" y="638654"/>
            <a:ext cx="795531" cy="798478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9B547430-337A-4465-8E53-DA5720F64609}"/>
              </a:ext>
            </a:extLst>
          </p:cNvPr>
          <p:cNvSpPr txBox="1"/>
          <p:nvPr/>
        </p:nvSpPr>
        <p:spPr>
          <a:xfrm>
            <a:off x="7236265" y="1439043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David Rouger</a:t>
            </a:r>
          </a:p>
        </p:txBody>
      </p:sp>
      <p:pic>
        <p:nvPicPr>
          <p:cNvPr id="1027" name="Image 1026" descr="Une image contenant femme, personne, mur, extérieur&#10;&#10;Description générée automatiquement">
            <a:extLst>
              <a:ext uri="{FF2B5EF4-FFF2-40B4-BE49-F238E27FC236}">
                <a16:creationId xmlns:a16="http://schemas.microsoft.com/office/drawing/2014/main" id="{FD62C568-DF46-45D4-ADEB-105D15AE09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26" y="4200982"/>
            <a:ext cx="768520" cy="768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94ED8DAF-58E0-443D-A3C0-ED248F7917FE}"/>
              </a:ext>
            </a:extLst>
          </p:cNvPr>
          <p:cNvSpPr txBox="1"/>
          <p:nvPr/>
        </p:nvSpPr>
        <p:spPr>
          <a:xfrm>
            <a:off x="4228960" y="4969502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rgbClr val="FF0000"/>
                </a:solidFill>
              </a:rPr>
              <a:t>Aurélie Fersing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F34106C-2238-4BC4-813D-758521A1453A}"/>
              </a:ext>
            </a:extLst>
          </p:cNvPr>
          <p:cNvSpPr txBox="1"/>
          <p:nvPr/>
        </p:nvSpPr>
        <p:spPr>
          <a:xfrm>
            <a:off x="257832" y="2872116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rgbClr val="FF0000"/>
                </a:solidFill>
              </a:rPr>
              <a:t>Gregorio Fuschillo*</a:t>
            </a:r>
          </a:p>
        </p:txBody>
      </p:sp>
      <p:pic>
        <p:nvPicPr>
          <p:cNvPr id="1032" name="Image 1031" descr="Une image contenant personne, homme, complet, cravate&#10;&#10;Description générée automatiquement">
            <a:extLst>
              <a:ext uri="{FF2B5EF4-FFF2-40B4-BE49-F238E27FC236}">
                <a16:creationId xmlns:a16="http://schemas.microsoft.com/office/drawing/2014/main" id="{56FAF165-33BE-4C09-AE0F-32E1D69946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27" y="4202502"/>
            <a:ext cx="734091" cy="734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D2CACF1A-1611-4D81-BBD6-FDF42A7C7915}"/>
              </a:ext>
            </a:extLst>
          </p:cNvPr>
          <p:cNvSpPr txBox="1"/>
          <p:nvPr/>
        </p:nvSpPr>
        <p:spPr>
          <a:xfrm>
            <a:off x="5140252" y="4977250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Damien Innocenti</a:t>
            </a:r>
          </a:p>
        </p:txBody>
      </p:sp>
      <p:pic>
        <p:nvPicPr>
          <p:cNvPr id="1034" name="Image 1033" descr="Une image contenant personne, homme, portant, habits&#10;&#10;Description générée automatiquement">
            <a:extLst>
              <a:ext uri="{FF2B5EF4-FFF2-40B4-BE49-F238E27FC236}">
                <a16:creationId xmlns:a16="http://schemas.microsoft.com/office/drawing/2014/main" id="{6E84BC16-FBFE-46B5-926F-D49A6DA536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41" y="656177"/>
            <a:ext cx="599822" cy="814541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5F9199E5-6500-4396-AC03-9EDD2D4831CD}"/>
              </a:ext>
            </a:extLst>
          </p:cNvPr>
          <p:cNvSpPr txBox="1"/>
          <p:nvPr/>
        </p:nvSpPr>
        <p:spPr>
          <a:xfrm>
            <a:off x="8080861" y="1488643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Alain </a:t>
            </a:r>
          </a:p>
          <a:p>
            <a:pPr algn="ctr"/>
            <a:r>
              <a:rPr lang="fr-FR" sz="800" dirty="0"/>
              <a:t>Ghibaudo</a:t>
            </a:r>
          </a:p>
        </p:txBody>
      </p:sp>
      <p:pic>
        <p:nvPicPr>
          <p:cNvPr id="1036" name="Image 1035" descr="Une image contenant homme, personne, complet, cravate&#10;&#10;Description générée automatiquement">
            <a:extLst>
              <a:ext uri="{FF2B5EF4-FFF2-40B4-BE49-F238E27FC236}">
                <a16:creationId xmlns:a16="http://schemas.microsoft.com/office/drawing/2014/main" id="{858FDA3E-70BA-448C-8B69-13C055F51D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268" y="1862894"/>
            <a:ext cx="738018" cy="1107028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A7682D02-5D6D-426A-98A8-2E378502A519}"/>
              </a:ext>
            </a:extLst>
          </p:cNvPr>
          <p:cNvSpPr txBox="1"/>
          <p:nvPr/>
        </p:nvSpPr>
        <p:spPr>
          <a:xfrm>
            <a:off x="4479297" y="3021958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Sammy</a:t>
            </a:r>
          </a:p>
          <a:p>
            <a:pPr algn="ctr"/>
            <a:r>
              <a:rPr lang="fr-FR" sz="800" dirty="0"/>
              <a:t>Dancyger</a:t>
            </a:r>
          </a:p>
        </p:txBody>
      </p:sp>
      <p:pic>
        <p:nvPicPr>
          <p:cNvPr id="1038" name="Image 1037" descr="Une image contenant personne, homme, mur, habits&#10;&#10;Description générée automatiquement">
            <a:extLst>
              <a:ext uri="{FF2B5EF4-FFF2-40B4-BE49-F238E27FC236}">
                <a16:creationId xmlns:a16="http://schemas.microsoft.com/office/drawing/2014/main" id="{0C5F0E8C-2F45-4045-84D5-65751E49C68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1" y="4075374"/>
            <a:ext cx="843840" cy="84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5DAE06E1-7A27-422A-B269-0C193F8A9F78}"/>
              </a:ext>
            </a:extLst>
          </p:cNvPr>
          <p:cNvSpPr txBox="1"/>
          <p:nvPr/>
        </p:nvSpPr>
        <p:spPr>
          <a:xfrm>
            <a:off x="340395" y="4919214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rgbClr val="FF0000"/>
                </a:solidFill>
              </a:rPr>
              <a:t>Fabrice </a:t>
            </a:r>
          </a:p>
          <a:p>
            <a:pPr algn="ctr"/>
            <a:r>
              <a:rPr lang="fr-FR" sz="800" dirty="0">
                <a:solidFill>
                  <a:srgbClr val="FF0000"/>
                </a:solidFill>
              </a:rPr>
              <a:t>Rizzo</a:t>
            </a:r>
          </a:p>
        </p:txBody>
      </p:sp>
      <p:pic>
        <p:nvPicPr>
          <p:cNvPr id="1040" name="Image 1039" descr="Une image contenant personne, homme, mur, bâtiment&#10;&#10;Description générée automatiquement">
            <a:extLst>
              <a:ext uri="{FF2B5EF4-FFF2-40B4-BE49-F238E27FC236}">
                <a16:creationId xmlns:a16="http://schemas.microsoft.com/office/drawing/2014/main" id="{3A7B6B0C-BF3F-4C9A-8B4F-A590F740CBD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61" y="4075953"/>
            <a:ext cx="843840" cy="84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6A82A147-C043-41C2-B7ED-3EE925F2C92D}"/>
              </a:ext>
            </a:extLst>
          </p:cNvPr>
          <p:cNvSpPr txBox="1"/>
          <p:nvPr/>
        </p:nvSpPr>
        <p:spPr>
          <a:xfrm>
            <a:off x="1274582" y="4899599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Daniel</a:t>
            </a:r>
          </a:p>
          <a:p>
            <a:pPr algn="ctr"/>
            <a:r>
              <a:rPr lang="fr-FR" sz="800" dirty="0"/>
              <a:t>Ladik</a:t>
            </a:r>
          </a:p>
        </p:txBody>
      </p:sp>
      <p:pic>
        <p:nvPicPr>
          <p:cNvPr id="1042" name="Image 1041" descr="Une image contenant personne, mur, intérieur, homme&#10;&#10;Description générée automatiquement">
            <a:extLst>
              <a:ext uri="{FF2B5EF4-FFF2-40B4-BE49-F238E27FC236}">
                <a16:creationId xmlns:a16="http://schemas.microsoft.com/office/drawing/2014/main" id="{7E92357A-52E4-4179-901E-6F7CD5E177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3" y="2017862"/>
            <a:ext cx="830979" cy="830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511A82BF-E66F-4CC3-B760-D0FD3AA3E1E1}"/>
              </a:ext>
            </a:extLst>
          </p:cNvPr>
          <p:cNvSpPr txBox="1"/>
          <p:nvPr/>
        </p:nvSpPr>
        <p:spPr>
          <a:xfrm>
            <a:off x="1126661" y="2862454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Robert </a:t>
            </a:r>
          </a:p>
          <a:p>
            <a:pPr algn="ctr"/>
            <a:r>
              <a:rPr lang="fr-FR" sz="800" dirty="0"/>
              <a:t>Simmons</a:t>
            </a:r>
          </a:p>
        </p:txBody>
      </p:sp>
      <p:pic>
        <p:nvPicPr>
          <p:cNvPr id="1044" name="Image 1043" descr="Une image contenant homme, mur, personne, intérieur&#10;&#10;Description générée automatiquement">
            <a:extLst>
              <a:ext uri="{FF2B5EF4-FFF2-40B4-BE49-F238E27FC236}">
                <a16:creationId xmlns:a16="http://schemas.microsoft.com/office/drawing/2014/main" id="{88DED567-B4B9-4465-99E8-964C70CB6A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22" y="655135"/>
            <a:ext cx="738018" cy="92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B73D0073-B77A-4923-A6CE-3C1605D1C5F5}"/>
              </a:ext>
            </a:extLst>
          </p:cNvPr>
          <p:cNvSpPr txBox="1"/>
          <p:nvPr/>
        </p:nvSpPr>
        <p:spPr>
          <a:xfrm>
            <a:off x="3041670" y="1629324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Christophe Durand</a:t>
            </a:r>
          </a:p>
        </p:txBody>
      </p:sp>
      <p:pic>
        <p:nvPicPr>
          <p:cNvPr id="1046" name="Image 1045" descr="Une image contenant mur, personne, complet, intérieur&#10;&#10;Description générée automatiquement">
            <a:extLst>
              <a:ext uri="{FF2B5EF4-FFF2-40B4-BE49-F238E27FC236}">
                <a16:creationId xmlns:a16="http://schemas.microsoft.com/office/drawing/2014/main" id="{4A946D80-2E43-48F9-ADA4-36616838809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31" y="4200982"/>
            <a:ext cx="762026" cy="762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6" name="ZoneTexte 65">
            <a:extLst>
              <a:ext uri="{FF2B5EF4-FFF2-40B4-BE49-F238E27FC236}">
                <a16:creationId xmlns:a16="http://schemas.microsoft.com/office/drawing/2014/main" id="{71FC9E6D-AC28-4960-B3B2-31A592EA7DE1}"/>
              </a:ext>
            </a:extLst>
          </p:cNvPr>
          <p:cNvSpPr txBox="1"/>
          <p:nvPr/>
        </p:nvSpPr>
        <p:spPr>
          <a:xfrm>
            <a:off x="5988865" y="4977250"/>
            <a:ext cx="7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Alexandre</a:t>
            </a:r>
          </a:p>
          <a:p>
            <a:pPr algn="ctr"/>
            <a:r>
              <a:rPr lang="fr-FR" sz="800" dirty="0"/>
              <a:t>Walraevens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C8B8F583-D93F-443E-9456-0B295E8D594D}"/>
              </a:ext>
            </a:extLst>
          </p:cNvPr>
          <p:cNvSpPr txBox="1"/>
          <p:nvPr/>
        </p:nvSpPr>
        <p:spPr>
          <a:xfrm>
            <a:off x="3352460" y="6191939"/>
            <a:ext cx="7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Joakim</a:t>
            </a:r>
            <a:r>
              <a:rPr lang="fr-FR" sz="800" dirty="0"/>
              <a:t> </a:t>
            </a:r>
          </a:p>
          <a:p>
            <a:pPr algn="ctr"/>
            <a:r>
              <a:rPr lang="fr-FR" sz="800" dirty="0" err="1"/>
              <a:t>Kudawoo</a:t>
            </a:r>
            <a:r>
              <a:rPr lang="fr-FR" sz="800" dirty="0"/>
              <a:t>*</a:t>
            </a:r>
          </a:p>
        </p:txBody>
      </p:sp>
      <p:pic>
        <p:nvPicPr>
          <p:cNvPr id="1050" name="Image 1049" descr="Une image contenant personne, homme, complet, intérieur&#10;&#10;Description générée automatiquement">
            <a:extLst>
              <a:ext uri="{FF2B5EF4-FFF2-40B4-BE49-F238E27FC236}">
                <a16:creationId xmlns:a16="http://schemas.microsoft.com/office/drawing/2014/main" id="{93945724-5489-4AA6-B4B5-DCA5B927CEF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14" y="5379220"/>
            <a:ext cx="880349" cy="82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2" name="ZoneTexte 71">
            <a:extLst>
              <a:ext uri="{FF2B5EF4-FFF2-40B4-BE49-F238E27FC236}">
                <a16:creationId xmlns:a16="http://schemas.microsoft.com/office/drawing/2014/main" id="{F76D2809-8D98-4C17-852E-E143F3B8FF84}"/>
              </a:ext>
            </a:extLst>
          </p:cNvPr>
          <p:cNvSpPr txBox="1"/>
          <p:nvPr/>
        </p:nvSpPr>
        <p:spPr>
          <a:xfrm>
            <a:off x="4439875" y="6210704"/>
            <a:ext cx="7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Julien </a:t>
            </a:r>
          </a:p>
          <a:p>
            <a:pPr algn="ctr"/>
            <a:r>
              <a:rPr lang="fr-FR" sz="800" dirty="0"/>
              <a:t>Lepron</a:t>
            </a:r>
          </a:p>
        </p:txBody>
      </p:sp>
      <p:pic>
        <p:nvPicPr>
          <p:cNvPr id="1052" name="Image 1051" descr="Une image contenant personne, homme, cravate, bâtiment&#10;&#10;Description générée automatiquement">
            <a:extLst>
              <a:ext uri="{FF2B5EF4-FFF2-40B4-BE49-F238E27FC236}">
                <a16:creationId xmlns:a16="http://schemas.microsoft.com/office/drawing/2014/main" id="{DEACF24C-435B-4938-802B-D579B5C9B6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75" y="4075295"/>
            <a:ext cx="743088" cy="819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ZoneTexte 74">
            <a:extLst>
              <a:ext uri="{FF2B5EF4-FFF2-40B4-BE49-F238E27FC236}">
                <a16:creationId xmlns:a16="http://schemas.microsoft.com/office/drawing/2014/main" id="{15C839B5-0FD2-4CDF-ABD6-30B23AB18344}"/>
              </a:ext>
            </a:extLst>
          </p:cNvPr>
          <p:cNvSpPr txBox="1"/>
          <p:nvPr/>
        </p:nvSpPr>
        <p:spPr>
          <a:xfrm>
            <a:off x="2272002" y="4872459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Frank</a:t>
            </a:r>
          </a:p>
          <a:p>
            <a:pPr algn="ctr"/>
            <a:r>
              <a:rPr lang="fr-FR" sz="800" dirty="0"/>
              <a:t>Pons</a:t>
            </a:r>
          </a:p>
        </p:txBody>
      </p:sp>
      <p:pic>
        <p:nvPicPr>
          <p:cNvPr id="1054" name="Image 1053" descr="Une image contenant personne, homme, cravate, complet&#10;&#10;Description générée automatiquement">
            <a:extLst>
              <a:ext uri="{FF2B5EF4-FFF2-40B4-BE49-F238E27FC236}">
                <a16:creationId xmlns:a16="http://schemas.microsoft.com/office/drawing/2014/main" id="{A6C87DDB-B709-4665-BB64-5CD37EDDDAF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95" y="5335719"/>
            <a:ext cx="815440" cy="815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BB2A5E2D-3F26-4B9F-B06D-03CA6071498E}"/>
              </a:ext>
            </a:extLst>
          </p:cNvPr>
          <p:cNvSpPr txBox="1"/>
          <p:nvPr/>
        </p:nvSpPr>
        <p:spPr>
          <a:xfrm>
            <a:off x="1792474" y="6160023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Thilo</a:t>
            </a:r>
          </a:p>
          <a:p>
            <a:pPr algn="ctr"/>
            <a:r>
              <a:rPr lang="fr-FR" sz="800" dirty="0"/>
              <a:t>Kunkel</a:t>
            </a:r>
          </a:p>
        </p:txBody>
      </p:sp>
      <p:pic>
        <p:nvPicPr>
          <p:cNvPr id="32" name="Image 31" descr="Une image contenant personne, habits, bâtiment, debout&#10;&#10;Description générée automatiquement">
            <a:extLst>
              <a:ext uri="{FF2B5EF4-FFF2-40B4-BE49-F238E27FC236}">
                <a16:creationId xmlns:a16="http://schemas.microsoft.com/office/drawing/2014/main" id="{F2F5F6E8-3266-4D99-8E1E-A634A80BB5C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7" y="591893"/>
            <a:ext cx="659486" cy="989230"/>
          </a:xfrm>
          <a:prstGeom prst="rect">
            <a:avLst/>
          </a:prstGeom>
        </p:spPr>
      </p:pic>
      <p:sp>
        <p:nvSpPr>
          <p:cNvPr id="81" name="ZoneTexte 80">
            <a:extLst>
              <a:ext uri="{FF2B5EF4-FFF2-40B4-BE49-F238E27FC236}">
                <a16:creationId xmlns:a16="http://schemas.microsoft.com/office/drawing/2014/main" id="{72909D06-5F2C-4D6F-AA8D-825E796E7744}"/>
              </a:ext>
            </a:extLst>
          </p:cNvPr>
          <p:cNvSpPr txBox="1"/>
          <p:nvPr/>
        </p:nvSpPr>
        <p:spPr>
          <a:xfrm>
            <a:off x="308917" y="1597318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Colleen</a:t>
            </a:r>
          </a:p>
          <a:p>
            <a:pPr algn="ctr"/>
            <a:r>
              <a:rPr lang="fr-FR" sz="800" dirty="0"/>
              <a:t>Bee</a:t>
            </a:r>
          </a:p>
        </p:txBody>
      </p:sp>
      <p:pic>
        <p:nvPicPr>
          <p:cNvPr id="35" name="Image 34" descr="Une image contenant personne, mur, intérieur, femme&#10;&#10;Description générée automatiquement">
            <a:extLst>
              <a:ext uri="{FF2B5EF4-FFF2-40B4-BE49-F238E27FC236}">
                <a16:creationId xmlns:a16="http://schemas.microsoft.com/office/drawing/2014/main" id="{00155BD1-1179-4843-B34B-607D6D353BE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07" y="5383292"/>
            <a:ext cx="808647" cy="80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" name="ZoneTexte 83">
            <a:extLst>
              <a:ext uri="{FF2B5EF4-FFF2-40B4-BE49-F238E27FC236}">
                <a16:creationId xmlns:a16="http://schemas.microsoft.com/office/drawing/2014/main" id="{575CC46D-8AA1-4CB9-B9CE-90E313F54948}"/>
              </a:ext>
            </a:extLst>
          </p:cNvPr>
          <p:cNvSpPr txBox="1"/>
          <p:nvPr/>
        </p:nvSpPr>
        <p:spPr>
          <a:xfrm>
            <a:off x="5414333" y="6191939"/>
            <a:ext cx="7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Alizée</a:t>
            </a:r>
          </a:p>
          <a:p>
            <a:pPr algn="ctr"/>
            <a:r>
              <a:rPr lang="fr-FR" sz="800" dirty="0"/>
              <a:t>Chantreau</a:t>
            </a:r>
          </a:p>
        </p:txBody>
      </p:sp>
      <p:pic>
        <p:nvPicPr>
          <p:cNvPr id="41" name="Image 40" descr="Une image contenant personne, intérieur, homme, mur&#10;&#10;Description générée automatiquement">
            <a:extLst>
              <a:ext uri="{FF2B5EF4-FFF2-40B4-BE49-F238E27FC236}">
                <a16:creationId xmlns:a16="http://schemas.microsoft.com/office/drawing/2014/main" id="{6643E308-229F-4A09-A009-F317934E8DD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733" y="653517"/>
            <a:ext cx="2534871" cy="168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9" name="ZoneTexte 88">
            <a:extLst>
              <a:ext uri="{FF2B5EF4-FFF2-40B4-BE49-F238E27FC236}">
                <a16:creationId xmlns:a16="http://schemas.microsoft.com/office/drawing/2014/main" id="{1ED59C93-4A07-4C0C-B43C-10C13E9C6DC5}"/>
              </a:ext>
            </a:extLst>
          </p:cNvPr>
          <p:cNvSpPr txBox="1"/>
          <p:nvPr/>
        </p:nvSpPr>
        <p:spPr>
          <a:xfrm>
            <a:off x="9982200" y="2447853"/>
            <a:ext cx="12406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rgbClr val="FF0000"/>
                </a:solidFill>
              </a:rPr>
              <a:t>Jean-Philippe Danglade</a:t>
            </a:r>
          </a:p>
        </p:txBody>
      </p:sp>
      <p:pic>
        <p:nvPicPr>
          <p:cNvPr id="43" name="Picture 6" descr="Résultat de recherche d'images pour &quot;kevin geoffroy&quot;">
            <a:hlinkClick r:id="rId23"/>
            <a:extLst>
              <a:ext uri="{FF2B5EF4-FFF2-40B4-BE49-F238E27FC236}">
                <a16:creationId xmlns:a16="http://schemas.microsoft.com/office/drawing/2014/main" id="{01935BD8-0A16-4B45-9E05-08517A87E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78" y="5378753"/>
            <a:ext cx="808647" cy="80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ZoneTexte 90">
            <a:extLst>
              <a:ext uri="{FF2B5EF4-FFF2-40B4-BE49-F238E27FC236}">
                <a16:creationId xmlns:a16="http://schemas.microsoft.com/office/drawing/2014/main" id="{54809ABC-1597-4F5F-B1BC-97DE8C3444A7}"/>
              </a:ext>
            </a:extLst>
          </p:cNvPr>
          <p:cNvSpPr txBox="1"/>
          <p:nvPr/>
        </p:nvSpPr>
        <p:spPr>
          <a:xfrm>
            <a:off x="6369878" y="6201362"/>
            <a:ext cx="7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Kevin</a:t>
            </a:r>
          </a:p>
          <a:p>
            <a:pPr algn="ctr"/>
            <a:r>
              <a:rPr lang="fr-FR" sz="800" dirty="0"/>
              <a:t>Geoffroy</a:t>
            </a:r>
          </a:p>
        </p:txBody>
      </p:sp>
      <p:pic>
        <p:nvPicPr>
          <p:cNvPr id="46" name="Image 45" descr="Une image contenant personne, homme, mur, complet&#10;&#10;Description générée automatiquement">
            <a:extLst>
              <a:ext uri="{FF2B5EF4-FFF2-40B4-BE49-F238E27FC236}">
                <a16:creationId xmlns:a16="http://schemas.microsoft.com/office/drawing/2014/main" id="{1D3715EB-D8D6-478A-8B51-BFD9C216A73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149" y="1850826"/>
            <a:ext cx="817138" cy="108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4" name="ZoneTexte 93">
            <a:extLst>
              <a:ext uri="{FF2B5EF4-FFF2-40B4-BE49-F238E27FC236}">
                <a16:creationId xmlns:a16="http://schemas.microsoft.com/office/drawing/2014/main" id="{32D96E61-C6BF-4DFB-853F-D20B4E3B4541}"/>
              </a:ext>
            </a:extLst>
          </p:cNvPr>
          <p:cNvSpPr txBox="1"/>
          <p:nvPr/>
        </p:nvSpPr>
        <p:spPr>
          <a:xfrm>
            <a:off x="5517738" y="3007155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Julien Berenger</a:t>
            </a:r>
          </a:p>
        </p:txBody>
      </p:sp>
      <p:pic>
        <p:nvPicPr>
          <p:cNvPr id="49" name="Image 48" descr="Une image contenant personne, extérieur, souriant, femme&#10;&#10;Description générée automatiquement">
            <a:extLst>
              <a:ext uri="{FF2B5EF4-FFF2-40B4-BE49-F238E27FC236}">
                <a16:creationId xmlns:a16="http://schemas.microsoft.com/office/drawing/2014/main" id="{FD57CB23-2FD8-4053-B5DB-4D595010F9D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00" y="4210159"/>
            <a:ext cx="808647" cy="80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7" name="ZoneTexte 96">
            <a:extLst>
              <a:ext uri="{FF2B5EF4-FFF2-40B4-BE49-F238E27FC236}">
                <a16:creationId xmlns:a16="http://schemas.microsoft.com/office/drawing/2014/main" id="{F05CF3F2-6031-4FA1-8680-9BDB964753CD}"/>
              </a:ext>
            </a:extLst>
          </p:cNvPr>
          <p:cNvSpPr txBox="1"/>
          <p:nvPr/>
        </p:nvSpPr>
        <p:spPr>
          <a:xfrm>
            <a:off x="6929115" y="5018806"/>
            <a:ext cx="7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Emilie </a:t>
            </a:r>
          </a:p>
          <a:p>
            <a:pPr algn="ctr"/>
            <a:r>
              <a:rPr lang="fr-FR" sz="800" dirty="0"/>
              <a:t>Llorens</a:t>
            </a:r>
          </a:p>
        </p:txBody>
      </p:sp>
      <p:pic>
        <p:nvPicPr>
          <p:cNvPr id="52" name="Image 51" descr="Une image contenant personne, homme, intérieur, moniteur&#10;&#10;Description générée automatiquement">
            <a:extLst>
              <a:ext uri="{FF2B5EF4-FFF2-40B4-BE49-F238E27FC236}">
                <a16:creationId xmlns:a16="http://schemas.microsoft.com/office/drawing/2014/main" id="{9195D23C-907A-4E5E-9A2D-C8B27F6D20B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52" y="473716"/>
            <a:ext cx="991300" cy="1266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0" name="ZoneTexte 99">
            <a:extLst>
              <a:ext uri="{FF2B5EF4-FFF2-40B4-BE49-F238E27FC236}">
                <a16:creationId xmlns:a16="http://schemas.microsoft.com/office/drawing/2014/main" id="{9E98A2C7-4A81-4311-BA62-E33A8762C46D}"/>
              </a:ext>
            </a:extLst>
          </p:cNvPr>
          <p:cNvSpPr txBox="1"/>
          <p:nvPr/>
        </p:nvSpPr>
        <p:spPr>
          <a:xfrm>
            <a:off x="2215879" y="1646987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Aurélien</a:t>
            </a:r>
          </a:p>
          <a:p>
            <a:pPr algn="ctr"/>
            <a:r>
              <a:rPr lang="fr-FR" sz="800" dirty="0"/>
              <a:t>François</a:t>
            </a:r>
          </a:p>
        </p:txBody>
      </p:sp>
      <p:pic>
        <p:nvPicPr>
          <p:cNvPr id="55" name="Image 54" descr="Une image contenant personne, mur, homme, intérieur&#10;&#10;Description générée automatiquement">
            <a:extLst>
              <a:ext uri="{FF2B5EF4-FFF2-40B4-BE49-F238E27FC236}">
                <a16:creationId xmlns:a16="http://schemas.microsoft.com/office/drawing/2014/main" id="{DA82467E-0FC8-4753-B49E-AAECF80628D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1" y="5331864"/>
            <a:ext cx="683649" cy="1024488"/>
          </a:xfrm>
          <a:prstGeom prst="rect">
            <a:avLst/>
          </a:prstGeom>
        </p:spPr>
      </p:pic>
      <p:sp>
        <p:nvSpPr>
          <p:cNvPr id="103" name="ZoneTexte 102">
            <a:extLst>
              <a:ext uri="{FF2B5EF4-FFF2-40B4-BE49-F238E27FC236}">
                <a16:creationId xmlns:a16="http://schemas.microsoft.com/office/drawing/2014/main" id="{843A7D32-2F41-4CE2-A31E-6C94A22ACB7C}"/>
              </a:ext>
            </a:extLst>
          </p:cNvPr>
          <p:cNvSpPr txBox="1"/>
          <p:nvPr/>
        </p:nvSpPr>
        <p:spPr>
          <a:xfrm>
            <a:off x="581123" y="6393611"/>
            <a:ext cx="76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rgbClr val="FF0000"/>
                </a:solidFill>
              </a:rPr>
              <a:t>Jean-Michel</a:t>
            </a:r>
          </a:p>
          <a:p>
            <a:pPr algn="ctr"/>
            <a:r>
              <a:rPr lang="fr-FR" sz="800" dirty="0">
                <a:solidFill>
                  <a:srgbClr val="FF0000"/>
                </a:solidFill>
              </a:rPr>
              <a:t>Marmayou</a:t>
            </a:r>
          </a:p>
        </p:txBody>
      </p:sp>
      <p:pic>
        <p:nvPicPr>
          <p:cNvPr id="58" name="Image 57" descr="Une image contenant personne, intérieur, mur, femme&#10;&#10;Description générée automatiquement">
            <a:extLst>
              <a:ext uri="{FF2B5EF4-FFF2-40B4-BE49-F238E27FC236}">
                <a16:creationId xmlns:a16="http://schemas.microsoft.com/office/drawing/2014/main" id="{7CA5CA87-1A7C-4356-9EA9-1DAFFE2E114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05" y="1842343"/>
            <a:ext cx="757837" cy="112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6" name="ZoneTexte 105">
            <a:extLst>
              <a:ext uri="{FF2B5EF4-FFF2-40B4-BE49-F238E27FC236}">
                <a16:creationId xmlns:a16="http://schemas.microsoft.com/office/drawing/2014/main" id="{4C4BC88E-A043-412C-9263-8DD4B67B5577}"/>
              </a:ext>
            </a:extLst>
          </p:cNvPr>
          <p:cNvSpPr txBox="1"/>
          <p:nvPr/>
        </p:nvSpPr>
        <p:spPr>
          <a:xfrm>
            <a:off x="6631303" y="3019475"/>
            <a:ext cx="808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Nathalie</a:t>
            </a:r>
          </a:p>
          <a:p>
            <a:pPr algn="ctr"/>
            <a:r>
              <a:rPr lang="fr-FR" sz="800" dirty="0"/>
              <a:t>Zimmermann</a:t>
            </a:r>
          </a:p>
        </p:txBody>
      </p:sp>
      <p:pic>
        <p:nvPicPr>
          <p:cNvPr id="61" name="Image 60" descr="Une image contenant table, femme, intérieur, assis&#10;&#10;Description générée automatiquement">
            <a:extLst>
              <a:ext uri="{FF2B5EF4-FFF2-40B4-BE49-F238E27FC236}">
                <a16:creationId xmlns:a16="http://schemas.microsoft.com/office/drawing/2014/main" id="{7CA6E241-5F9C-4535-BF95-8B9CE1054113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921" y="4191314"/>
            <a:ext cx="743089" cy="900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9" name="ZoneTexte 108">
            <a:extLst>
              <a:ext uri="{FF2B5EF4-FFF2-40B4-BE49-F238E27FC236}">
                <a16:creationId xmlns:a16="http://schemas.microsoft.com/office/drawing/2014/main" id="{DFFA32EF-853B-4075-A328-161A1FC13BF6}"/>
              </a:ext>
            </a:extLst>
          </p:cNvPr>
          <p:cNvSpPr txBox="1"/>
          <p:nvPr/>
        </p:nvSpPr>
        <p:spPr>
          <a:xfrm>
            <a:off x="7855138" y="5080045"/>
            <a:ext cx="7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Amélie</a:t>
            </a:r>
          </a:p>
          <a:p>
            <a:pPr algn="ctr"/>
            <a:r>
              <a:rPr lang="fr-FR" sz="800" dirty="0"/>
              <a:t>Bouan</a:t>
            </a:r>
          </a:p>
        </p:txBody>
      </p:sp>
      <p:pic>
        <p:nvPicPr>
          <p:cNvPr id="64" name="Image 63" descr="Une image contenant personne, homme, complet, cravate&#10;&#10;Description générée automatiquement">
            <a:extLst>
              <a:ext uri="{FF2B5EF4-FFF2-40B4-BE49-F238E27FC236}">
                <a16:creationId xmlns:a16="http://schemas.microsoft.com/office/drawing/2014/main" id="{AC27B0E8-4EED-488A-924B-FCC132799EC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06" y="5368205"/>
            <a:ext cx="663960" cy="901638"/>
          </a:xfrm>
          <a:prstGeom prst="rect">
            <a:avLst/>
          </a:prstGeom>
        </p:spPr>
      </p:pic>
      <p:sp>
        <p:nvSpPr>
          <p:cNvPr id="112" name="ZoneTexte 111">
            <a:extLst>
              <a:ext uri="{FF2B5EF4-FFF2-40B4-BE49-F238E27FC236}">
                <a16:creationId xmlns:a16="http://schemas.microsoft.com/office/drawing/2014/main" id="{EA67611A-7153-4BD9-9125-5B96EE45ADA6}"/>
              </a:ext>
            </a:extLst>
          </p:cNvPr>
          <p:cNvSpPr txBox="1"/>
          <p:nvPr/>
        </p:nvSpPr>
        <p:spPr>
          <a:xfrm>
            <a:off x="7376829" y="6286179"/>
            <a:ext cx="7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Vincent Chaudel</a:t>
            </a:r>
          </a:p>
        </p:txBody>
      </p:sp>
      <p:pic>
        <p:nvPicPr>
          <p:cNvPr id="67" name="Image 66" descr="Une image contenant personne, homme, cravate, complet&#10;&#10;Description générée automatiquement">
            <a:extLst>
              <a:ext uri="{FF2B5EF4-FFF2-40B4-BE49-F238E27FC236}">
                <a16:creationId xmlns:a16="http://schemas.microsoft.com/office/drawing/2014/main" id="{4D7B435E-A209-4D93-A3F8-F2F41673D2C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16" y="1809735"/>
            <a:ext cx="808648" cy="1083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5" name="ZoneTexte 114">
            <a:extLst>
              <a:ext uri="{FF2B5EF4-FFF2-40B4-BE49-F238E27FC236}">
                <a16:creationId xmlns:a16="http://schemas.microsoft.com/office/drawing/2014/main" id="{EAA230BF-3F2B-40FD-AD74-7EE8F8C6C92B}"/>
              </a:ext>
            </a:extLst>
          </p:cNvPr>
          <p:cNvSpPr txBox="1"/>
          <p:nvPr/>
        </p:nvSpPr>
        <p:spPr>
          <a:xfrm>
            <a:off x="8036492" y="2949274"/>
            <a:ext cx="808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Thibault</a:t>
            </a:r>
          </a:p>
          <a:p>
            <a:pPr algn="ctr"/>
            <a:r>
              <a:rPr lang="fr-FR" sz="800" dirty="0" err="1"/>
              <a:t>Podtevin</a:t>
            </a:r>
            <a:endParaRPr lang="fr-FR" sz="800" dirty="0"/>
          </a:p>
        </p:txBody>
      </p:sp>
      <p:pic>
        <p:nvPicPr>
          <p:cNvPr id="2" name="Picture 2" descr="Romain Sombret - Ulule">
            <a:extLst>
              <a:ext uri="{FF2B5EF4-FFF2-40B4-BE49-F238E27FC236}">
                <a16:creationId xmlns:a16="http://schemas.microsoft.com/office/drawing/2014/main" id="{B5246899-EC41-47AC-B14D-EEEF01CC0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72" y="5387428"/>
            <a:ext cx="768521" cy="76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2A6092C-49BA-46B2-A566-DD1269426362}"/>
              </a:ext>
            </a:extLst>
          </p:cNvPr>
          <p:cNvSpPr txBox="1"/>
          <p:nvPr/>
        </p:nvSpPr>
        <p:spPr>
          <a:xfrm>
            <a:off x="8168906" y="6277620"/>
            <a:ext cx="7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Romain </a:t>
            </a:r>
            <a:r>
              <a:rPr lang="fr-FR" sz="800" dirty="0" err="1"/>
              <a:t>Sombret</a:t>
            </a:r>
            <a:endParaRPr lang="fr-FR" sz="800" dirty="0"/>
          </a:p>
        </p:txBody>
      </p:sp>
      <p:pic>
        <p:nvPicPr>
          <p:cNvPr id="11" name="Picture 4" descr="Sylvain Vachier">
            <a:extLst>
              <a:ext uri="{FF2B5EF4-FFF2-40B4-BE49-F238E27FC236}">
                <a16:creationId xmlns:a16="http://schemas.microsoft.com/office/drawing/2014/main" id="{FE25CC74-0005-4C20-9AB4-39A977BCA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233" y="716803"/>
            <a:ext cx="719846" cy="71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FA80976-A9DE-48A7-9883-B3FF4BD67380}"/>
              </a:ext>
            </a:extLst>
          </p:cNvPr>
          <p:cNvSpPr txBox="1"/>
          <p:nvPr/>
        </p:nvSpPr>
        <p:spPr>
          <a:xfrm>
            <a:off x="4316359" y="1467782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Sylvain</a:t>
            </a:r>
          </a:p>
          <a:p>
            <a:pPr algn="ctr"/>
            <a:r>
              <a:rPr lang="fr-FR" sz="800" dirty="0"/>
              <a:t>Vachier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25B44D4-5B13-42FF-9D6A-401269CD47D1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205328" y="5418599"/>
            <a:ext cx="679222" cy="896573"/>
          </a:xfrm>
          <a:prstGeom prst="rect">
            <a:avLst/>
          </a:prstGeom>
        </p:spPr>
      </p:pic>
      <p:sp>
        <p:nvSpPr>
          <p:cNvPr id="85" name="ZoneTexte 84">
            <a:extLst>
              <a:ext uri="{FF2B5EF4-FFF2-40B4-BE49-F238E27FC236}">
                <a16:creationId xmlns:a16="http://schemas.microsoft.com/office/drawing/2014/main" id="{46B92836-7838-4E56-B761-AAF0FB03C6C8}"/>
              </a:ext>
            </a:extLst>
          </p:cNvPr>
          <p:cNvSpPr txBox="1"/>
          <p:nvPr/>
        </p:nvSpPr>
        <p:spPr>
          <a:xfrm>
            <a:off x="9120028" y="6330909"/>
            <a:ext cx="868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00" b="0" i="0" dirty="0">
                <a:effectLst/>
                <a:latin typeface="-apple-system"/>
              </a:rPr>
              <a:t>Mohammad </a:t>
            </a:r>
          </a:p>
          <a:p>
            <a:pPr algn="ctr"/>
            <a:r>
              <a:rPr lang="fr-FR" sz="900" b="0" i="0" dirty="0">
                <a:effectLst/>
                <a:latin typeface="-apple-system"/>
              </a:rPr>
              <a:t>Al Nimer</a:t>
            </a:r>
            <a:endParaRPr lang="fr-FR" sz="900" dirty="0"/>
          </a:p>
        </p:txBody>
      </p:sp>
      <p:pic>
        <p:nvPicPr>
          <p:cNvPr id="17" name="Picture 2" descr="Gregorio Fuschillo – The Conversation">
            <a:extLst>
              <a:ext uri="{FF2B5EF4-FFF2-40B4-BE49-F238E27FC236}">
                <a16:creationId xmlns:a16="http://schemas.microsoft.com/office/drawing/2014/main" id="{5AD5CC6A-D2B3-488F-9C7D-FC28153F7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9" y="2035408"/>
            <a:ext cx="824889" cy="824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0+ من الملفات الشخصية التي تحتوي على “ Kudawoo” | LinkedIn">
            <a:extLst>
              <a:ext uri="{FF2B5EF4-FFF2-40B4-BE49-F238E27FC236}">
                <a16:creationId xmlns:a16="http://schemas.microsoft.com/office/drawing/2014/main" id="{F5DC4252-873C-4F54-AAAE-C72BF89C1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87" y="5357360"/>
            <a:ext cx="856234" cy="85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eltatre | Benjamin Causse">
            <a:extLst>
              <a:ext uri="{FF2B5EF4-FFF2-40B4-BE49-F238E27FC236}">
                <a16:creationId xmlns:a16="http://schemas.microsoft.com/office/drawing/2014/main" id="{D6E6A8DE-3AAB-499D-9B14-454DE4B14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38" y="4141170"/>
            <a:ext cx="663960" cy="995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ZoneTexte 85">
            <a:extLst>
              <a:ext uri="{FF2B5EF4-FFF2-40B4-BE49-F238E27FC236}">
                <a16:creationId xmlns:a16="http://schemas.microsoft.com/office/drawing/2014/main" id="{11A695BF-E0A9-4AA1-872D-682866D6EA2A}"/>
              </a:ext>
            </a:extLst>
          </p:cNvPr>
          <p:cNvSpPr txBox="1"/>
          <p:nvPr/>
        </p:nvSpPr>
        <p:spPr>
          <a:xfrm>
            <a:off x="8828453" y="5138779"/>
            <a:ext cx="7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Benjamine Causse</a:t>
            </a:r>
          </a:p>
        </p:txBody>
      </p:sp>
      <p:pic>
        <p:nvPicPr>
          <p:cNvPr id="19" name="Picture 8" descr="Werner BOUCHER | PhD Student | Université de Rouen, Mont-Saint-Aignan | UR  | UFR Sciences du Sport et Éducation Physique">
            <a:extLst>
              <a:ext uri="{FF2B5EF4-FFF2-40B4-BE49-F238E27FC236}">
                <a16:creationId xmlns:a16="http://schemas.microsoft.com/office/drawing/2014/main" id="{949B548B-940A-4C9F-BEE5-DCA889F8A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81" y="1992377"/>
            <a:ext cx="849556" cy="849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ZoneTexte 86">
            <a:extLst>
              <a:ext uri="{FF2B5EF4-FFF2-40B4-BE49-F238E27FC236}">
                <a16:creationId xmlns:a16="http://schemas.microsoft.com/office/drawing/2014/main" id="{33A1D367-B486-4F96-B9B5-6667A221B5DB}"/>
              </a:ext>
            </a:extLst>
          </p:cNvPr>
          <p:cNvSpPr txBox="1"/>
          <p:nvPr/>
        </p:nvSpPr>
        <p:spPr>
          <a:xfrm>
            <a:off x="2189980" y="2888828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Werner Boucher*</a:t>
            </a:r>
          </a:p>
        </p:txBody>
      </p:sp>
      <p:pic>
        <p:nvPicPr>
          <p:cNvPr id="21" name="Picture 10" descr="Sporting infamy: Marketing athletes&amp;#39; bad attitude | RNZ">
            <a:extLst>
              <a:ext uri="{FF2B5EF4-FFF2-40B4-BE49-F238E27FC236}">
                <a16:creationId xmlns:a16="http://schemas.microsoft.com/office/drawing/2014/main" id="{79E8A428-55BE-4C97-A2EB-00CB0ADF0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65" y="1966417"/>
            <a:ext cx="663960" cy="995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ZoneTexte 87">
            <a:extLst>
              <a:ext uri="{FF2B5EF4-FFF2-40B4-BE49-F238E27FC236}">
                <a16:creationId xmlns:a16="http://schemas.microsoft.com/office/drawing/2014/main" id="{D12358E4-A87C-4614-BFBD-3BBD09EEBC07}"/>
              </a:ext>
            </a:extLst>
          </p:cNvPr>
          <p:cNvSpPr txBox="1"/>
          <p:nvPr/>
        </p:nvSpPr>
        <p:spPr>
          <a:xfrm>
            <a:off x="3131818" y="2962060"/>
            <a:ext cx="66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Maryline Giroux*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AEEAAB5-8167-41C3-B01C-998DC59A76C7}"/>
              </a:ext>
            </a:extLst>
          </p:cNvPr>
          <p:cNvSpPr txBox="1"/>
          <p:nvPr/>
        </p:nvSpPr>
        <p:spPr>
          <a:xfrm>
            <a:off x="10334737" y="5743439"/>
            <a:ext cx="1637056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FR" sz="2000" b="1" i="1" dirty="0"/>
              <a:t>37 </a:t>
            </a:r>
            <a:r>
              <a:rPr lang="fr-FR" sz="2000" b="1" i="1" dirty="0" err="1"/>
              <a:t>weak</a:t>
            </a:r>
            <a:r>
              <a:rPr lang="fr-FR" sz="2000" b="1" i="1" dirty="0"/>
              <a:t> ties </a:t>
            </a:r>
          </a:p>
        </p:txBody>
      </p:sp>
    </p:spTree>
    <p:extLst>
      <p:ext uri="{BB962C8B-B14F-4D97-AF65-F5344CB8AC3E}">
        <p14:creationId xmlns:p14="http://schemas.microsoft.com/office/powerpoint/2010/main" val="1168564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2" name="Picture 8" descr="19 photos et images de Riccardo Piatti - Getty Images">
            <a:extLst>
              <a:ext uri="{FF2B5EF4-FFF2-40B4-BE49-F238E27FC236}">
                <a16:creationId xmlns:a16="http://schemas.microsoft.com/office/drawing/2014/main" id="{1A49BB68-04E5-40B9-BA9E-A9ACBB90A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6041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mmage à l&amp;#39;attaque en triangle et son pionnier, Tex Winter | NBA | Basket  USA">
            <a:extLst>
              <a:ext uri="{FF2B5EF4-FFF2-40B4-BE49-F238E27FC236}">
                <a16:creationId xmlns:a16="http://schemas.microsoft.com/office/drawing/2014/main" id="{D4A643C4-B4DF-42CF-9D4F-06E776D7F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0" b="41910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idier Deschamps et son staff rendent hommage à Bruno Martini - MHSC OnAir">
            <a:extLst>
              <a:ext uri="{FF2B5EF4-FFF2-40B4-BE49-F238E27FC236}">
                <a16:creationId xmlns:a16="http://schemas.microsoft.com/office/drawing/2014/main" id="{EBC68CB3-D037-418E-A811-981CCD53B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0" r="12420" b="-1"/>
          <a:stretch/>
        </p:blipFill>
        <p:spPr bwMode="auto"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BEC5984-AFA3-4057-B6CF-259A8A46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959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BB7863B-14E8-4B94-91F2-21E29C5BE88F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7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9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 4" descr="Une image contenant personne, tenant, extérieur, femme&#10;&#10;Description générée automatiquement">
            <a:extLst>
              <a:ext uri="{FF2B5EF4-FFF2-40B4-BE49-F238E27FC236}">
                <a16:creationId xmlns:a16="http://schemas.microsoft.com/office/drawing/2014/main" id="{EC8DC02D-F43A-4B86-8B44-E516FFE4B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6" r="21643" b="1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3074" name="Picture 2" descr="La liste de tous les membres de la direction de la FIBA | Basket Europe">
            <a:extLst>
              <a:ext uri="{FF2B5EF4-FFF2-40B4-BE49-F238E27FC236}">
                <a16:creationId xmlns:a16="http://schemas.microsoft.com/office/drawing/2014/main" id="{403820A7-EC11-4F79-AAA9-3AF13FDD2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r="3031" b="-2"/>
          <a:stretch/>
        </p:blipFill>
        <p:spPr bwMode="auto">
          <a:xfrm>
            <a:off x="4196497" y="166533"/>
            <a:ext cx="3797618" cy="65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personne, homme, plafond, intérieur&#10;&#10;Description générée automatiquement">
            <a:extLst>
              <a:ext uri="{FF2B5EF4-FFF2-40B4-BE49-F238E27FC236}">
                <a16:creationId xmlns:a16="http://schemas.microsoft.com/office/drawing/2014/main" id="{973FFB40-3538-4886-B73A-499773DEFD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" r="11255" b="3"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6" name="Image 5" descr="Une image contenant personne, ciel, montagne, homme&#10;&#10;Description générée automatiquement">
            <a:extLst>
              <a:ext uri="{FF2B5EF4-FFF2-40B4-BE49-F238E27FC236}">
                <a16:creationId xmlns:a16="http://schemas.microsoft.com/office/drawing/2014/main" id="{BBE93DDD-9A7C-4BBA-94ED-FEF960C9CA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1"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0CF545B-37F2-40B8-AE11-9F88DF01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BB7863B-14E8-4B94-91F2-21E29C5BE88F}" type="slidenum">
              <a:rPr lang="fr-FR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8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18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26C624C-963C-4795-B05B-6565DB5A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F440BA9-190D-4F1B-AF96-2BC3C15584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r="7688" b="-4"/>
          <a:stretch/>
        </p:blipFill>
        <p:spPr>
          <a:xfrm>
            <a:off x="20" y="10"/>
            <a:ext cx="3728839" cy="41973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DADDB1B-314A-4039-9FFC-90A5356DA2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r="765" b="-4"/>
          <a:stretch/>
        </p:blipFill>
        <p:spPr>
          <a:xfrm>
            <a:off x="3847755" y="5"/>
            <a:ext cx="3686887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7CCEDC8-853E-420B-B685-AF6243CA36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r="10683"/>
          <a:stretch/>
        </p:blipFill>
        <p:spPr>
          <a:xfrm>
            <a:off x="7653541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2AEF998-F47A-41D8-BFE6-742D079DB0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2" r="-2" b="44831"/>
          <a:stretch/>
        </p:blipFill>
        <p:spPr>
          <a:xfrm>
            <a:off x="20" y="4297691"/>
            <a:ext cx="6836830" cy="2560309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343650" y="4181474"/>
            <a:ext cx="5505814" cy="14713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teach what we are doing in sport business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0443110" y="6356350"/>
            <a:ext cx="91069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BB7863B-14E8-4B94-91F2-21E29C5BE88F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43407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Personnalisée 37">
      <a:dk1>
        <a:sysClr val="windowText" lastClr="000000"/>
      </a:dk1>
      <a:lt1>
        <a:sysClr val="window" lastClr="FFFFFF"/>
      </a:lt1>
      <a:dk2>
        <a:srgbClr val="4C7B8E"/>
      </a:dk2>
      <a:lt2>
        <a:srgbClr val="6BA2AD"/>
      </a:lt2>
      <a:accent1>
        <a:srgbClr val="C6002F"/>
      </a:accent1>
      <a:accent2>
        <a:srgbClr val="7DB066"/>
      </a:accent2>
      <a:accent3>
        <a:srgbClr val="A5A5A5"/>
      </a:accent3>
      <a:accent4>
        <a:srgbClr val="838A00"/>
      </a:accent4>
      <a:accent5>
        <a:srgbClr val="48462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e" id="{CAF056C4-2063-49B4-83A9-05682656BB0C}" vid="{1F22A47D-4234-4FF4-B18A-F09D29BF50F0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563</Words>
  <Application>Microsoft Office PowerPoint</Application>
  <PresentationFormat>Grand écran</PresentationFormat>
  <Paragraphs>141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Georgia Pro Black</vt:lpstr>
      <vt:lpstr>2_Thème Office</vt:lpstr>
      <vt:lpstr>2_Conception personnalisée</vt:lpstr>
      <vt:lpstr>  Lionel Maltese Maître de Conférences Aix Marseille University – CERGAM IAE Aix-en-Provence - #OIMS Laval University Canada Associate Professor Sport Business Management Kedge Business School Delegate Manager Marseille – Lyon ATP250 - Senior consulting sport business management   Twitter : @lionelmaltese </vt:lpstr>
      <vt:lpstr>Présentation PowerPoint</vt:lpstr>
      <vt:lpstr>Présentation PowerPoint</vt:lpstr>
      <vt:lpstr>Présentation PowerPoint</vt:lpstr>
      <vt:lpstr>ISEM “TRAINING” TEAM</vt:lpstr>
      <vt:lpstr>Présentation PowerPoint</vt:lpstr>
      <vt:lpstr>Présentation PowerPoint</vt:lpstr>
      <vt:lpstr>Présentation PowerPoint</vt:lpstr>
      <vt:lpstr>We teach what we are doing in sport business</vt:lpstr>
      <vt:lpstr>Présentation PowerPoint</vt:lpstr>
      <vt:lpstr>We are « hardworkers » </vt:lpstr>
      <vt:lpstr>We will try to make « grit students » to become « grit &amp; great » sport business women and men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 International Sport &amp; Event Management  2019-2020  Lionel Maltese Maître de Conférences Aix Marseille University – CERGAM IAE Aix-en-Provence Associate Professor Sport Business Management Kedge Business School Assets Manager ATP – WTA Events and senior consulting sport business marketing Member of the Executive Committee FFT – Roland Garros – Economic Development  Twitter : @lionelmaltese</dc:title>
  <dc:creator>Lionel Maltese</dc:creator>
  <cp:lastModifiedBy>Lionel Maltese</cp:lastModifiedBy>
  <cp:revision>9</cp:revision>
  <dcterms:created xsi:type="dcterms:W3CDTF">2020-10-12T20:08:07Z</dcterms:created>
  <dcterms:modified xsi:type="dcterms:W3CDTF">2021-09-25T16:14:50Z</dcterms:modified>
</cp:coreProperties>
</file>