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sldIdLst>
    <p:sldId id="256" r:id="rId2"/>
    <p:sldId id="263" r:id="rId3"/>
    <p:sldId id="296" r:id="rId4"/>
    <p:sldId id="264" r:id="rId5"/>
    <p:sldId id="265" r:id="rId6"/>
    <p:sldId id="266" r:id="rId7"/>
    <p:sldId id="267" r:id="rId8"/>
    <p:sldId id="268" r:id="rId9"/>
    <p:sldId id="269" r:id="rId10"/>
    <p:sldId id="270" r:id="rId11"/>
    <p:sldId id="271" r:id="rId12"/>
    <p:sldId id="272" r:id="rId13"/>
    <p:sldId id="273" r:id="rId14"/>
    <p:sldId id="297"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57" r:id="rId34"/>
    <p:sldId id="258" r:id="rId35"/>
    <p:sldId id="259" r:id="rId36"/>
    <p:sldId id="260" r:id="rId37"/>
    <p:sldId id="261" r:id="rId38"/>
    <p:sldId id="293" r:id="rId39"/>
    <p:sldId id="292" r:id="rId40"/>
    <p:sldId id="262" r:id="rId41"/>
    <p:sldId id="298" r:id="rId42"/>
    <p:sldId id="294" r:id="rId43"/>
    <p:sldId id="295" r:id="rId44"/>
    <p:sldId id="299" r:id="rId45"/>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98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2F80228-913E-4D7E-82B9-CA9920157A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a:extLst>
              <a:ext uri="{FF2B5EF4-FFF2-40B4-BE49-F238E27FC236}">
                <a16:creationId xmlns:a16="http://schemas.microsoft.com/office/drawing/2014/main" id="{8C42CE72-0159-4D04-9A67-93920EF54E1E}"/>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4D053F5C-A251-4BEB-B6A1-C8951095DF2F}" type="datetimeFigureOut">
              <a:rPr lang="fr-FR"/>
              <a:pPr>
                <a:defRPr/>
              </a:pPr>
              <a:t>02/09/2021</a:t>
            </a:fld>
            <a:endParaRPr lang="fr-FR"/>
          </a:p>
        </p:txBody>
      </p:sp>
      <p:sp>
        <p:nvSpPr>
          <p:cNvPr id="4" name="Espace réservé de l'image des diapositives 3">
            <a:extLst>
              <a:ext uri="{FF2B5EF4-FFF2-40B4-BE49-F238E27FC236}">
                <a16:creationId xmlns:a16="http://schemas.microsoft.com/office/drawing/2014/main" id="{36896738-4CB2-4CC0-9764-3879FD50902B}"/>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notes 4">
            <a:extLst>
              <a:ext uri="{FF2B5EF4-FFF2-40B4-BE49-F238E27FC236}">
                <a16:creationId xmlns:a16="http://schemas.microsoft.com/office/drawing/2014/main" id="{C924BEB7-65A7-425D-9C1E-C4A491FE5DA1}"/>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DC4DC894-0AF4-467B-87AA-B454E8045DC4}"/>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a:extLst>
              <a:ext uri="{FF2B5EF4-FFF2-40B4-BE49-F238E27FC236}">
                <a16:creationId xmlns:a16="http://schemas.microsoft.com/office/drawing/2014/main" id="{C433FFB2-E0F0-43EB-BA89-222952DD139C}"/>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0D2D74C-065A-43B5-A4D4-1C114B19F149}"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e l'image des diapositives 1">
            <a:extLst>
              <a:ext uri="{FF2B5EF4-FFF2-40B4-BE49-F238E27FC236}">
                <a16:creationId xmlns:a16="http://schemas.microsoft.com/office/drawing/2014/main" id="{27E9E691-EEBD-409A-B39C-13D08B35404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Espace réservé des notes 2">
            <a:extLst>
              <a:ext uri="{FF2B5EF4-FFF2-40B4-BE49-F238E27FC236}">
                <a16:creationId xmlns:a16="http://schemas.microsoft.com/office/drawing/2014/main" id="{6DBBEA52-3BE0-40D9-877B-83E6F339D7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fr-FR"/>
          </a:p>
        </p:txBody>
      </p:sp>
      <p:sp>
        <p:nvSpPr>
          <p:cNvPr id="5124" name="Espace réservé du numéro de diapositive 3">
            <a:extLst>
              <a:ext uri="{FF2B5EF4-FFF2-40B4-BE49-F238E27FC236}">
                <a16:creationId xmlns:a16="http://schemas.microsoft.com/office/drawing/2014/main" id="{75BA4EEF-E604-4CFE-AA40-EFF058F7D27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3CDFC58-B105-48EC-8EDF-F494C53B8426}" type="slidenum">
              <a:rPr lang="fr-FR" altLang="fr-FR"/>
              <a:pPr/>
              <a:t>1</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AC1932B6-4626-4B64-A083-38ED6D612EDE}"/>
              </a:ext>
            </a:extLst>
          </p:cNvPr>
          <p:cNvGrpSpPr>
            <a:grpSpLocks/>
          </p:cNvGrpSpPr>
          <p:nvPr/>
        </p:nvGrpSpPr>
        <p:grpSpPr bwMode="auto">
          <a:xfrm>
            <a:off x="0" y="0"/>
            <a:ext cx="8458200" cy="5943600"/>
            <a:chOff x="0" y="0"/>
            <a:chExt cx="5328" cy="3744"/>
          </a:xfrm>
        </p:grpSpPr>
        <p:sp>
          <p:nvSpPr>
            <p:cNvPr id="5" name="Freeform 3">
              <a:extLst>
                <a:ext uri="{FF2B5EF4-FFF2-40B4-BE49-F238E27FC236}">
                  <a16:creationId xmlns:a16="http://schemas.microsoft.com/office/drawing/2014/main" id="{B362850E-BDB2-4753-97CA-8940828C2E45}"/>
                </a:ext>
              </a:extLst>
            </p:cNvPr>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fr-FR">
                <a:cs typeface="+mn-cs"/>
              </a:endParaRPr>
            </a:p>
          </p:txBody>
        </p:sp>
        <p:sp>
          <p:nvSpPr>
            <p:cNvPr id="6" name="Freeform 4">
              <a:extLst>
                <a:ext uri="{FF2B5EF4-FFF2-40B4-BE49-F238E27FC236}">
                  <a16:creationId xmlns:a16="http://schemas.microsoft.com/office/drawing/2014/main" id="{EA24F16D-DFA4-4B3F-85D1-4E92E11A1CD1}"/>
                </a:ext>
              </a:extLst>
            </p:cNvPr>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fr-FR" noProof="0"/>
              <a:t>Cliquez pour modifier le style des sous-titres du masque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fr-FR" noProof="0"/>
              <a:t>Cliquez pour modifier le style du titre</a:t>
            </a:r>
          </a:p>
        </p:txBody>
      </p:sp>
      <p:sp>
        <p:nvSpPr>
          <p:cNvPr id="7" name="Espace réservé de la date 6">
            <a:extLst>
              <a:ext uri="{FF2B5EF4-FFF2-40B4-BE49-F238E27FC236}">
                <a16:creationId xmlns:a16="http://schemas.microsoft.com/office/drawing/2014/main" id="{BE87282E-597E-4768-B0B2-06F96B7145DC}"/>
              </a:ext>
            </a:extLst>
          </p:cNvPr>
          <p:cNvSpPr>
            <a:spLocks noGrp="1" noChangeArrowheads="1"/>
          </p:cNvSpPr>
          <p:nvPr>
            <p:ph type="dt" sz="quarter" idx="10"/>
          </p:nvPr>
        </p:nvSpPr>
        <p:spPr/>
        <p:txBody>
          <a:bodyPr/>
          <a:lstStyle>
            <a:lvl1pPr>
              <a:defRPr/>
            </a:lvl1pPr>
          </a:lstStyle>
          <a:p>
            <a:pPr>
              <a:defRPr/>
            </a:pPr>
            <a:endParaRPr lang="fr-FR"/>
          </a:p>
        </p:txBody>
      </p:sp>
      <p:sp>
        <p:nvSpPr>
          <p:cNvPr id="8" name="Espace réservé du pied de page 7">
            <a:extLst>
              <a:ext uri="{FF2B5EF4-FFF2-40B4-BE49-F238E27FC236}">
                <a16:creationId xmlns:a16="http://schemas.microsoft.com/office/drawing/2014/main" id="{2381B136-45BF-4F1D-BEFA-4FA8F46245A3}"/>
              </a:ext>
            </a:extLst>
          </p:cNvPr>
          <p:cNvSpPr>
            <a:spLocks noGrp="1" noChangeArrowheads="1"/>
          </p:cNvSpPr>
          <p:nvPr>
            <p:ph type="ftr" sz="quarter" idx="11"/>
          </p:nvPr>
        </p:nvSpPr>
        <p:spPr/>
        <p:txBody>
          <a:bodyPr/>
          <a:lstStyle>
            <a:lvl1pPr>
              <a:defRPr/>
            </a:lvl1pPr>
          </a:lstStyle>
          <a:p>
            <a:pPr>
              <a:defRPr/>
            </a:pPr>
            <a:endParaRPr lang="fr-FR"/>
          </a:p>
        </p:txBody>
      </p:sp>
      <p:sp>
        <p:nvSpPr>
          <p:cNvPr id="9" name="Espace réservé du numéro de diapositive 8">
            <a:extLst>
              <a:ext uri="{FF2B5EF4-FFF2-40B4-BE49-F238E27FC236}">
                <a16:creationId xmlns:a16="http://schemas.microsoft.com/office/drawing/2014/main" id="{28350A4C-AA8B-4D8C-8EE7-210B42EB3BED}"/>
              </a:ext>
            </a:extLst>
          </p:cNvPr>
          <p:cNvSpPr>
            <a:spLocks noGrp="1" noChangeArrowheads="1"/>
          </p:cNvSpPr>
          <p:nvPr>
            <p:ph type="sldNum" sz="quarter" idx="12"/>
          </p:nvPr>
        </p:nvSpPr>
        <p:spPr/>
        <p:txBody>
          <a:bodyPr/>
          <a:lstStyle>
            <a:lvl1pPr>
              <a:defRPr/>
            </a:lvl1pPr>
          </a:lstStyle>
          <a:p>
            <a:fld id="{13C6D5BC-E3DC-4244-A0FB-27EE2EFA19C8}" type="slidenum">
              <a:rPr lang="fr-FR" altLang="fr-FR"/>
              <a:pPr/>
              <a:t>‹N°›</a:t>
            </a:fld>
            <a:endParaRPr lang="fr-FR" altLang="fr-FR"/>
          </a:p>
        </p:txBody>
      </p:sp>
    </p:spTree>
    <p:extLst>
      <p:ext uri="{BB962C8B-B14F-4D97-AF65-F5344CB8AC3E}">
        <p14:creationId xmlns:p14="http://schemas.microsoft.com/office/powerpoint/2010/main" val="79391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a:extLst>
              <a:ext uri="{FF2B5EF4-FFF2-40B4-BE49-F238E27FC236}">
                <a16:creationId xmlns:a16="http://schemas.microsoft.com/office/drawing/2014/main" id="{838CFB29-760E-472A-95C1-2FC2C989F430}"/>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8">
            <a:extLst>
              <a:ext uri="{FF2B5EF4-FFF2-40B4-BE49-F238E27FC236}">
                <a16:creationId xmlns:a16="http://schemas.microsoft.com/office/drawing/2014/main" id="{8170E30A-F989-4334-9FF2-CB5E5A2DD05F}"/>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9">
            <a:extLst>
              <a:ext uri="{FF2B5EF4-FFF2-40B4-BE49-F238E27FC236}">
                <a16:creationId xmlns:a16="http://schemas.microsoft.com/office/drawing/2014/main" id="{3B93F2B9-EA5D-46F2-91F1-684231249837}"/>
              </a:ext>
            </a:extLst>
          </p:cNvPr>
          <p:cNvSpPr>
            <a:spLocks noGrp="1" noChangeArrowheads="1"/>
          </p:cNvSpPr>
          <p:nvPr>
            <p:ph type="sldNum" sz="quarter" idx="12"/>
          </p:nvPr>
        </p:nvSpPr>
        <p:spPr>
          <a:ln/>
        </p:spPr>
        <p:txBody>
          <a:bodyPr/>
          <a:lstStyle>
            <a:lvl1pPr>
              <a:defRPr/>
            </a:lvl1pPr>
          </a:lstStyle>
          <a:p>
            <a:fld id="{6E12764F-D2C7-4F71-9BB2-1AFFCE049C60}" type="slidenum">
              <a:rPr lang="fr-FR" altLang="fr-FR"/>
              <a:pPr/>
              <a:t>‹N°›</a:t>
            </a:fld>
            <a:endParaRPr lang="fr-FR" altLang="fr-FR"/>
          </a:p>
        </p:txBody>
      </p:sp>
    </p:spTree>
    <p:extLst>
      <p:ext uri="{BB962C8B-B14F-4D97-AF65-F5344CB8AC3E}">
        <p14:creationId xmlns:p14="http://schemas.microsoft.com/office/powerpoint/2010/main" val="3704978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21362"/>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21362"/>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a:extLst>
              <a:ext uri="{FF2B5EF4-FFF2-40B4-BE49-F238E27FC236}">
                <a16:creationId xmlns:a16="http://schemas.microsoft.com/office/drawing/2014/main" id="{B85A2A54-1661-4C48-9669-045F93105BD1}"/>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8">
            <a:extLst>
              <a:ext uri="{FF2B5EF4-FFF2-40B4-BE49-F238E27FC236}">
                <a16:creationId xmlns:a16="http://schemas.microsoft.com/office/drawing/2014/main" id="{4C757933-2B37-4D5A-A40D-36D129F4EF1F}"/>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9">
            <a:extLst>
              <a:ext uri="{FF2B5EF4-FFF2-40B4-BE49-F238E27FC236}">
                <a16:creationId xmlns:a16="http://schemas.microsoft.com/office/drawing/2014/main" id="{B4D4DC04-4F2F-4950-9CD4-B05DD316B286}"/>
              </a:ext>
            </a:extLst>
          </p:cNvPr>
          <p:cNvSpPr>
            <a:spLocks noGrp="1" noChangeArrowheads="1"/>
          </p:cNvSpPr>
          <p:nvPr>
            <p:ph type="sldNum" sz="quarter" idx="12"/>
          </p:nvPr>
        </p:nvSpPr>
        <p:spPr>
          <a:ln/>
        </p:spPr>
        <p:txBody>
          <a:bodyPr/>
          <a:lstStyle>
            <a:lvl1pPr>
              <a:defRPr/>
            </a:lvl1pPr>
          </a:lstStyle>
          <a:p>
            <a:fld id="{7D2EBA0E-A7DE-4868-A500-0DA31CD5F42A}" type="slidenum">
              <a:rPr lang="fr-FR" altLang="fr-FR"/>
              <a:pPr/>
              <a:t>‹N°›</a:t>
            </a:fld>
            <a:endParaRPr lang="fr-FR" altLang="fr-FR"/>
          </a:p>
        </p:txBody>
      </p:sp>
    </p:spTree>
    <p:extLst>
      <p:ext uri="{BB962C8B-B14F-4D97-AF65-F5344CB8AC3E}">
        <p14:creationId xmlns:p14="http://schemas.microsoft.com/office/powerpoint/2010/main" val="1959108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7">
            <a:extLst>
              <a:ext uri="{FF2B5EF4-FFF2-40B4-BE49-F238E27FC236}">
                <a16:creationId xmlns:a16="http://schemas.microsoft.com/office/drawing/2014/main" id="{B1089FCE-F2C9-45CA-8973-2FFC024F0F35}"/>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8">
            <a:extLst>
              <a:ext uri="{FF2B5EF4-FFF2-40B4-BE49-F238E27FC236}">
                <a16:creationId xmlns:a16="http://schemas.microsoft.com/office/drawing/2014/main" id="{CF6E0A6C-251F-4A29-9FFA-31ADB265968F}"/>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9">
            <a:extLst>
              <a:ext uri="{FF2B5EF4-FFF2-40B4-BE49-F238E27FC236}">
                <a16:creationId xmlns:a16="http://schemas.microsoft.com/office/drawing/2014/main" id="{E193F254-E437-4CFE-8A68-DFB2A5DE105E}"/>
              </a:ext>
            </a:extLst>
          </p:cNvPr>
          <p:cNvSpPr>
            <a:spLocks noGrp="1" noChangeArrowheads="1"/>
          </p:cNvSpPr>
          <p:nvPr>
            <p:ph type="sldNum" sz="quarter" idx="12"/>
          </p:nvPr>
        </p:nvSpPr>
        <p:spPr>
          <a:ln/>
        </p:spPr>
        <p:txBody>
          <a:bodyPr/>
          <a:lstStyle>
            <a:lvl1pPr>
              <a:defRPr/>
            </a:lvl1pPr>
          </a:lstStyle>
          <a:p>
            <a:fld id="{507C69D4-5D50-4942-A5EB-ADF86E8DC90A}" type="slidenum">
              <a:rPr lang="fr-FR" altLang="fr-FR"/>
              <a:pPr/>
              <a:t>‹N°›</a:t>
            </a:fld>
            <a:endParaRPr lang="fr-FR" altLang="fr-FR"/>
          </a:p>
        </p:txBody>
      </p:sp>
    </p:spTree>
    <p:extLst>
      <p:ext uri="{BB962C8B-B14F-4D97-AF65-F5344CB8AC3E}">
        <p14:creationId xmlns:p14="http://schemas.microsoft.com/office/powerpoint/2010/main" val="353002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7">
            <a:extLst>
              <a:ext uri="{FF2B5EF4-FFF2-40B4-BE49-F238E27FC236}">
                <a16:creationId xmlns:a16="http://schemas.microsoft.com/office/drawing/2014/main" id="{351F05F2-B949-4F0D-A4A6-BA77E64F1150}"/>
              </a:ext>
            </a:extLst>
          </p:cNvPr>
          <p:cNvSpPr>
            <a:spLocks noGrp="1" noChangeArrowheads="1"/>
          </p:cNvSpPr>
          <p:nvPr>
            <p:ph type="dt" sz="half" idx="10"/>
          </p:nvPr>
        </p:nvSpPr>
        <p:spPr>
          <a:ln/>
        </p:spPr>
        <p:txBody>
          <a:bodyPr/>
          <a:lstStyle>
            <a:lvl1pPr>
              <a:defRPr/>
            </a:lvl1pPr>
          </a:lstStyle>
          <a:p>
            <a:pPr>
              <a:defRPr/>
            </a:pPr>
            <a:endParaRPr lang="fr-FR"/>
          </a:p>
        </p:txBody>
      </p:sp>
      <p:sp>
        <p:nvSpPr>
          <p:cNvPr id="5" name="Rectangle 8">
            <a:extLst>
              <a:ext uri="{FF2B5EF4-FFF2-40B4-BE49-F238E27FC236}">
                <a16:creationId xmlns:a16="http://schemas.microsoft.com/office/drawing/2014/main" id="{037815DC-E111-41EA-8377-96305D7D8908}"/>
              </a:ext>
            </a:extLst>
          </p:cNvPr>
          <p:cNvSpPr>
            <a:spLocks noGrp="1" noChangeArrowheads="1"/>
          </p:cNvSpPr>
          <p:nvPr>
            <p:ph type="ftr" sz="quarter" idx="11"/>
          </p:nvPr>
        </p:nvSpPr>
        <p:spPr>
          <a:ln/>
        </p:spPr>
        <p:txBody>
          <a:bodyPr/>
          <a:lstStyle>
            <a:lvl1pPr>
              <a:defRPr/>
            </a:lvl1pPr>
          </a:lstStyle>
          <a:p>
            <a:pPr>
              <a:defRPr/>
            </a:pPr>
            <a:endParaRPr lang="fr-FR"/>
          </a:p>
        </p:txBody>
      </p:sp>
      <p:sp>
        <p:nvSpPr>
          <p:cNvPr id="6" name="Rectangle 9">
            <a:extLst>
              <a:ext uri="{FF2B5EF4-FFF2-40B4-BE49-F238E27FC236}">
                <a16:creationId xmlns:a16="http://schemas.microsoft.com/office/drawing/2014/main" id="{E41C84DE-BB5F-4488-8972-71E071025380}"/>
              </a:ext>
            </a:extLst>
          </p:cNvPr>
          <p:cNvSpPr>
            <a:spLocks noGrp="1" noChangeArrowheads="1"/>
          </p:cNvSpPr>
          <p:nvPr>
            <p:ph type="sldNum" sz="quarter" idx="12"/>
          </p:nvPr>
        </p:nvSpPr>
        <p:spPr>
          <a:ln/>
        </p:spPr>
        <p:txBody>
          <a:bodyPr/>
          <a:lstStyle>
            <a:lvl1pPr>
              <a:defRPr/>
            </a:lvl1pPr>
          </a:lstStyle>
          <a:p>
            <a:fld id="{4CCF1285-CB1E-4DE3-B3E1-69E09C3DBADD}" type="slidenum">
              <a:rPr lang="fr-FR" altLang="fr-FR"/>
              <a:pPr/>
              <a:t>‹N°›</a:t>
            </a:fld>
            <a:endParaRPr lang="fr-FR" altLang="fr-FR"/>
          </a:p>
        </p:txBody>
      </p:sp>
    </p:spTree>
    <p:extLst>
      <p:ext uri="{BB962C8B-B14F-4D97-AF65-F5344CB8AC3E}">
        <p14:creationId xmlns:p14="http://schemas.microsoft.com/office/powerpoint/2010/main" val="1513855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7">
            <a:extLst>
              <a:ext uri="{FF2B5EF4-FFF2-40B4-BE49-F238E27FC236}">
                <a16:creationId xmlns:a16="http://schemas.microsoft.com/office/drawing/2014/main" id="{CEDE33CC-1D1D-48E1-9353-F2C6DC669EB8}"/>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8">
            <a:extLst>
              <a:ext uri="{FF2B5EF4-FFF2-40B4-BE49-F238E27FC236}">
                <a16:creationId xmlns:a16="http://schemas.microsoft.com/office/drawing/2014/main" id="{1F83DE60-0D07-4E83-A9F0-6B14C54265FB}"/>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9">
            <a:extLst>
              <a:ext uri="{FF2B5EF4-FFF2-40B4-BE49-F238E27FC236}">
                <a16:creationId xmlns:a16="http://schemas.microsoft.com/office/drawing/2014/main" id="{86D1041A-F29D-44AD-9423-853266ECCEE4}"/>
              </a:ext>
            </a:extLst>
          </p:cNvPr>
          <p:cNvSpPr>
            <a:spLocks noGrp="1" noChangeArrowheads="1"/>
          </p:cNvSpPr>
          <p:nvPr>
            <p:ph type="sldNum" sz="quarter" idx="12"/>
          </p:nvPr>
        </p:nvSpPr>
        <p:spPr>
          <a:ln/>
        </p:spPr>
        <p:txBody>
          <a:bodyPr/>
          <a:lstStyle>
            <a:lvl1pPr>
              <a:defRPr/>
            </a:lvl1pPr>
          </a:lstStyle>
          <a:p>
            <a:fld id="{155FF821-24E1-45E0-973A-5A6F1E9E8EEC}" type="slidenum">
              <a:rPr lang="fr-FR" altLang="fr-FR"/>
              <a:pPr/>
              <a:t>‹N°›</a:t>
            </a:fld>
            <a:endParaRPr lang="fr-FR" altLang="fr-FR"/>
          </a:p>
        </p:txBody>
      </p:sp>
    </p:spTree>
    <p:extLst>
      <p:ext uri="{BB962C8B-B14F-4D97-AF65-F5344CB8AC3E}">
        <p14:creationId xmlns:p14="http://schemas.microsoft.com/office/powerpoint/2010/main" val="326429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7">
            <a:extLst>
              <a:ext uri="{FF2B5EF4-FFF2-40B4-BE49-F238E27FC236}">
                <a16:creationId xmlns:a16="http://schemas.microsoft.com/office/drawing/2014/main" id="{F783A26D-7EF2-4357-8623-A131EC219073}"/>
              </a:ext>
            </a:extLst>
          </p:cNvPr>
          <p:cNvSpPr>
            <a:spLocks noGrp="1" noChangeArrowheads="1"/>
          </p:cNvSpPr>
          <p:nvPr>
            <p:ph type="dt" sz="half" idx="10"/>
          </p:nvPr>
        </p:nvSpPr>
        <p:spPr>
          <a:ln/>
        </p:spPr>
        <p:txBody>
          <a:bodyPr/>
          <a:lstStyle>
            <a:lvl1pPr>
              <a:defRPr/>
            </a:lvl1pPr>
          </a:lstStyle>
          <a:p>
            <a:pPr>
              <a:defRPr/>
            </a:pPr>
            <a:endParaRPr lang="fr-FR"/>
          </a:p>
        </p:txBody>
      </p:sp>
      <p:sp>
        <p:nvSpPr>
          <p:cNvPr id="8" name="Rectangle 8">
            <a:extLst>
              <a:ext uri="{FF2B5EF4-FFF2-40B4-BE49-F238E27FC236}">
                <a16:creationId xmlns:a16="http://schemas.microsoft.com/office/drawing/2014/main" id="{F004DD50-01D1-4F1B-9606-25D93A3D4D2D}"/>
              </a:ext>
            </a:extLst>
          </p:cNvPr>
          <p:cNvSpPr>
            <a:spLocks noGrp="1" noChangeArrowheads="1"/>
          </p:cNvSpPr>
          <p:nvPr>
            <p:ph type="ftr" sz="quarter" idx="11"/>
          </p:nvPr>
        </p:nvSpPr>
        <p:spPr>
          <a:ln/>
        </p:spPr>
        <p:txBody>
          <a:bodyPr/>
          <a:lstStyle>
            <a:lvl1pPr>
              <a:defRPr/>
            </a:lvl1pPr>
          </a:lstStyle>
          <a:p>
            <a:pPr>
              <a:defRPr/>
            </a:pPr>
            <a:endParaRPr lang="fr-FR"/>
          </a:p>
        </p:txBody>
      </p:sp>
      <p:sp>
        <p:nvSpPr>
          <p:cNvPr id="9" name="Rectangle 9">
            <a:extLst>
              <a:ext uri="{FF2B5EF4-FFF2-40B4-BE49-F238E27FC236}">
                <a16:creationId xmlns:a16="http://schemas.microsoft.com/office/drawing/2014/main" id="{828EF20E-16EF-4BD0-8522-35B2A84DCAAE}"/>
              </a:ext>
            </a:extLst>
          </p:cNvPr>
          <p:cNvSpPr>
            <a:spLocks noGrp="1" noChangeArrowheads="1"/>
          </p:cNvSpPr>
          <p:nvPr>
            <p:ph type="sldNum" sz="quarter" idx="12"/>
          </p:nvPr>
        </p:nvSpPr>
        <p:spPr>
          <a:ln/>
        </p:spPr>
        <p:txBody>
          <a:bodyPr/>
          <a:lstStyle>
            <a:lvl1pPr>
              <a:defRPr/>
            </a:lvl1pPr>
          </a:lstStyle>
          <a:p>
            <a:fld id="{1C06A6CA-1B03-468C-89FE-DA30AE75F145}" type="slidenum">
              <a:rPr lang="fr-FR" altLang="fr-FR"/>
              <a:pPr/>
              <a:t>‹N°›</a:t>
            </a:fld>
            <a:endParaRPr lang="fr-FR" altLang="fr-FR"/>
          </a:p>
        </p:txBody>
      </p:sp>
    </p:spTree>
    <p:extLst>
      <p:ext uri="{BB962C8B-B14F-4D97-AF65-F5344CB8AC3E}">
        <p14:creationId xmlns:p14="http://schemas.microsoft.com/office/powerpoint/2010/main" val="198338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7">
            <a:extLst>
              <a:ext uri="{FF2B5EF4-FFF2-40B4-BE49-F238E27FC236}">
                <a16:creationId xmlns:a16="http://schemas.microsoft.com/office/drawing/2014/main" id="{BC622892-2B04-4810-B900-713CFCA9B6CD}"/>
              </a:ext>
            </a:extLst>
          </p:cNvPr>
          <p:cNvSpPr>
            <a:spLocks noGrp="1" noChangeArrowheads="1"/>
          </p:cNvSpPr>
          <p:nvPr>
            <p:ph type="dt" sz="half" idx="10"/>
          </p:nvPr>
        </p:nvSpPr>
        <p:spPr>
          <a:ln/>
        </p:spPr>
        <p:txBody>
          <a:bodyPr/>
          <a:lstStyle>
            <a:lvl1pPr>
              <a:defRPr/>
            </a:lvl1pPr>
          </a:lstStyle>
          <a:p>
            <a:pPr>
              <a:defRPr/>
            </a:pPr>
            <a:endParaRPr lang="fr-FR"/>
          </a:p>
        </p:txBody>
      </p:sp>
      <p:sp>
        <p:nvSpPr>
          <p:cNvPr id="4" name="Rectangle 8">
            <a:extLst>
              <a:ext uri="{FF2B5EF4-FFF2-40B4-BE49-F238E27FC236}">
                <a16:creationId xmlns:a16="http://schemas.microsoft.com/office/drawing/2014/main" id="{353CB481-D1D2-4445-85A3-505F3A094FF1}"/>
              </a:ext>
            </a:extLst>
          </p:cNvPr>
          <p:cNvSpPr>
            <a:spLocks noGrp="1" noChangeArrowheads="1"/>
          </p:cNvSpPr>
          <p:nvPr>
            <p:ph type="ftr" sz="quarter" idx="11"/>
          </p:nvPr>
        </p:nvSpPr>
        <p:spPr>
          <a:ln/>
        </p:spPr>
        <p:txBody>
          <a:bodyPr/>
          <a:lstStyle>
            <a:lvl1pPr>
              <a:defRPr/>
            </a:lvl1pPr>
          </a:lstStyle>
          <a:p>
            <a:pPr>
              <a:defRPr/>
            </a:pPr>
            <a:endParaRPr lang="fr-FR"/>
          </a:p>
        </p:txBody>
      </p:sp>
      <p:sp>
        <p:nvSpPr>
          <p:cNvPr id="5" name="Rectangle 9">
            <a:extLst>
              <a:ext uri="{FF2B5EF4-FFF2-40B4-BE49-F238E27FC236}">
                <a16:creationId xmlns:a16="http://schemas.microsoft.com/office/drawing/2014/main" id="{A7D8CF17-8417-47A4-AA18-B724FCFF4067}"/>
              </a:ext>
            </a:extLst>
          </p:cNvPr>
          <p:cNvSpPr>
            <a:spLocks noGrp="1" noChangeArrowheads="1"/>
          </p:cNvSpPr>
          <p:nvPr>
            <p:ph type="sldNum" sz="quarter" idx="12"/>
          </p:nvPr>
        </p:nvSpPr>
        <p:spPr>
          <a:ln/>
        </p:spPr>
        <p:txBody>
          <a:bodyPr/>
          <a:lstStyle>
            <a:lvl1pPr>
              <a:defRPr/>
            </a:lvl1pPr>
          </a:lstStyle>
          <a:p>
            <a:fld id="{E425666F-84DC-4D0A-9274-9C47BC8A60CD}" type="slidenum">
              <a:rPr lang="fr-FR" altLang="fr-FR"/>
              <a:pPr/>
              <a:t>‹N°›</a:t>
            </a:fld>
            <a:endParaRPr lang="fr-FR" altLang="fr-FR"/>
          </a:p>
        </p:txBody>
      </p:sp>
    </p:spTree>
    <p:extLst>
      <p:ext uri="{BB962C8B-B14F-4D97-AF65-F5344CB8AC3E}">
        <p14:creationId xmlns:p14="http://schemas.microsoft.com/office/powerpoint/2010/main" val="2631369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36EDE5E7-A9F7-4B6A-B41F-5AB28BCA2590}"/>
              </a:ext>
            </a:extLst>
          </p:cNvPr>
          <p:cNvSpPr>
            <a:spLocks noGrp="1" noChangeArrowheads="1"/>
          </p:cNvSpPr>
          <p:nvPr>
            <p:ph type="dt" sz="half" idx="10"/>
          </p:nvPr>
        </p:nvSpPr>
        <p:spPr>
          <a:ln/>
        </p:spPr>
        <p:txBody>
          <a:bodyPr/>
          <a:lstStyle>
            <a:lvl1pPr>
              <a:defRPr/>
            </a:lvl1pPr>
          </a:lstStyle>
          <a:p>
            <a:pPr>
              <a:defRPr/>
            </a:pPr>
            <a:endParaRPr lang="fr-FR"/>
          </a:p>
        </p:txBody>
      </p:sp>
      <p:sp>
        <p:nvSpPr>
          <p:cNvPr id="3" name="Rectangle 8">
            <a:extLst>
              <a:ext uri="{FF2B5EF4-FFF2-40B4-BE49-F238E27FC236}">
                <a16:creationId xmlns:a16="http://schemas.microsoft.com/office/drawing/2014/main" id="{17AA73E7-B9E7-4A3B-8440-71E7F6CA0695}"/>
              </a:ext>
            </a:extLst>
          </p:cNvPr>
          <p:cNvSpPr>
            <a:spLocks noGrp="1" noChangeArrowheads="1"/>
          </p:cNvSpPr>
          <p:nvPr>
            <p:ph type="ftr" sz="quarter" idx="11"/>
          </p:nvPr>
        </p:nvSpPr>
        <p:spPr>
          <a:ln/>
        </p:spPr>
        <p:txBody>
          <a:bodyPr/>
          <a:lstStyle>
            <a:lvl1pPr>
              <a:defRPr/>
            </a:lvl1pPr>
          </a:lstStyle>
          <a:p>
            <a:pPr>
              <a:defRPr/>
            </a:pPr>
            <a:endParaRPr lang="fr-FR"/>
          </a:p>
        </p:txBody>
      </p:sp>
      <p:sp>
        <p:nvSpPr>
          <p:cNvPr id="4" name="Rectangle 9">
            <a:extLst>
              <a:ext uri="{FF2B5EF4-FFF2-40B4-BE49-F238E27FC236}">
                <a16:creationId xmlns:a16="http://schemas.microsoft.com/office/drawing/2014/main" id="{44315FC0-5B69-4B9D-903F-21031B538F09}"/>
              </a:ext>
            </a:extLst>
          </p:cNvPr>
          <p:cNvSpPr>
            <a:spLocks noGrp="1" noChangeArrowheads="1"/>
          </p:cNvSpPr>
          <p:nvPr>
            <p:ph type="sldNum" sz="quarter" idx="12"/>
          </p:nvPr>
        </p:nvSpPr>
        <p:spPr>
          <a:ln/>
        </p:spPr>
        <p:txBody>
          <a:bodyPr/>
          <a:lstStyle>
            <a:lvl1pPr>
              <a:defRPr/>
            </a:lvl1pPr>
          </a:lstStyle>
          <a:p>
            <a:fld id="{D28B105D-0056-4683-938F-B94FD0904DD4}" type="slidenum">
              <a:rPr lang="fr-FR" altLang="fr-FR"/>
              <a:pPr/>
              <a:t>‹N°›</a:t>
            </a:fld>
            <a:endParaRPr lang="fr-FR" altLang="fr-FR"/>
          </a:p>
        </p:txBody>
      </p:sp>
    </p:spTree>
    <p:extLst>
      <p:ext uri="{BB962C8B-B14F-4D97-AF65-F5344CB8AC3E}">
        <p14:creationId xmlns:p14="http://schemas.microsoft.com/office/powerpoint/2010/main" val="1684199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7">
            <a:extLst>
              <a:ext uri="{FF2B5EF4-FFF2-40B4-BE49-F238E27FC236}">
                <a16:creationId xmlns:a16="http://schemas.microsoft.com/office/drawing/2014/main" id="{248B878B-0A50-4C71-A39C-285609222862}"/>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8">
            <a:extLst>
              <a:ext uri="{FF2B5EF4-FFF2-40B4-BE49-F238E27FC236}">
                <a16:creationId xmlns:a16="http://schemas.microsoft.com/office/drawing/2014/main" id="{4B81F779-2802-4036-9154-309DBE5A9706}"/>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9">
            <a:extLst>
              <a:ext uri="{FF2B5EF4-FFF2-40B4-BE49-F238E27FC236}">
                <a16:creationId xmlns:a16="http://schemas.microsoft.com/office/drawing/2014/main" id="{A9492BB4-B426-46DD-A587-5F24A6D6D6AA}"/>
              </a:ext>
            </a:extLst>
          </p:cNvPr>
          <p:cNvSpPr>
            <a:spLocks noGrp="1" noChangeArrowheads="1"/>
          </p:cNvSpPr>
          <p:nvPr>
            <p:ph type="sldNum" sz="quarter" idx="12"/>
          </p:nvPr>
        </p:nvSpPr>
        <p:spPr>
          <a:ln/>
        </p:spPr>
        <p:txBody>
          <a:bodyPr/>
          <a:lstStyle>
            <a:lvl1pPr>
              <a:defRPr/>
            </a:lvl1pPr>
          </a:lstStyle>
          <a:p>
            <a:fld id="{5CF22F46-D595-42AA-B000-BE9E81579E1E}" type="slidenum">
              <a:rPr lang="fr-FR" altLang="fr-FR"/>
              <a:pPr/>
              <a:t>‹N°›</a:t>
            </a:fld>
            <a:endParaRPr lang="fr-FR" altLang="fr-FR"/>
          </a:p>
        </p:txBody>
      </p:sp>
    </p:spTree>
    <p:extLst>
      <p:ext uri="{BB962C8B-B14F-4D97-AF65-F5344CB8AC3E}">
        <p14:creationId xmlns:p14="http://schemas.microsoft.com/office/powerpoint/2010/main" val="3535294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7">
            <a:extLst>
              <a:ext uri="{FF2B5EF4-FFF2-40B4-BE49-F238E27FC236}">
                <a16:creationId xmlns:a16="http://schemas.microsoft.com/office/drawing/2014/main" id="{352C4034-9DE3-411F-855C-7FA7DF886FD8}"/>
              </a:ext>
            </a:extLst>
          </p:cNvPr>
          <p:cNvSpPr>
            <a:spLocks noGrp="1" noChangeArrowheads="1"/>
          </p:cNvSpPr>
          <p:nvPr>
            <p:ph type="dt" sz="half" idx="10"/>
          </p:nvPr>
        </p:nvSpPr>
        <p:spPr>
          <a:ln/>
        </p:spPr>
        <p:txBody>
          <a:bodyPr/>
          <a:lstStyle>
            <a:lvl1pPr>
              <a:defRPr/>
            </a:lvl1pPr>
          </a:lstStyle>
          <a:p>
            <a:pPr>
              <a:defRPr/>
            </a:pPr>
            <a:endParaRPr lang="fr-FR"/>
          </a:p>
        </p:txBody>
      </p:sp>
      <p:sp>
        <p:nvSpPr>
          <p:cNvPr id="6" name="Rectangle 8">
            <a:extLst>
              <a:ext uri="{FF2B5EF4-FFF2-40B4-BE49-F238E27FC236}">
                <a16:creationId xmlns:a16="http://schemas.microsoft.com/office/drawing/2014/main" id="{B842EFE0-C2D5-4DFE-A82B-5568C7A6BACD}"/>
              </a:ext>
            </a:extLst>
          </p:cNvPr>
          <p:cNvSpPr>
            <a:spLocks noGrp="1" noChangeArrowheads="1"/>
          </p:cNvSpPr>
          <p:nvPr>
            <p:ph type="ftr" sz="quarter" idx="11"/>
          </p:nvPr>
        </p:nvSpPr>
        <p:spPr>
          <a:ln/>
        </p:spPr>
        <p:txBody>
          <a:bodyPr/>
          <a:lstStyle>
            <a:lvl1pPr>
              <a:defRPr/>
            </a:lvl1pPr>
          </a:lstStyle>
          <a:p>
            <a:pPr>
              <a:defRPr/>
            </a:pPr>
            <a:endParaRPr lang="fr-FR"/>
          </a:p>
        </p:txBody>
      </p:sp>
      <p:sp>
        <p:nvSpPr>
          <p:cNvPr id="7" name="Rectangle 9">
            <a:extLst>
              <a:ext uri="{FF2B5EF4-FFF2-40B4-BE49-F238E27FC236}">
                <a16:creationId xmlns:a16="http://schemas.microsoft.com/office/drawing/2014/main" id="{837FA668-46BE-44B3-AF06-4FB8752C76C6}"/>
              </a:ext>
            </a:extLst>
          </p:cNvPr>
          <p:cNvSpPr>
            <a:spLocks noGrp="1" noChangeArrowheads="1"/>
          </p:cNvSpPr>
          <p:nvPr>
            <p:ph type="sldNum" sz="quarter" idx="12"/>
          </p:nvPr>
        </p:nvSpPr>
        <p:spPr>
          <a:ln/>
        </p:spPr>
        <p:txBody>
          <a:bodyPr/>
          <a:lstStyle>
            <a:lvl1pPr>
              <a:defRPr/>
            </a:lvl1pPr>
          </a:lstStyle>
          <a:p>
            <a:fld id="{FC0565BF-2978-4E58-BF2F-85A9AF2F8D82}" type="slidenum">
              <a:rPr lang="fr-FR" altLang="fr-FR"/>
              <a:pPr/>
              <a:t>‹N°›</a:t>
            </a:fld>
            <a:endParaRPr lang="fr-FR" altLang="fr-FR"/>
          </a:p>
        </p:txBody>
      </p:sp>
    </p:spTree>
    <p:extLst>
      <p:ext uri="{BB962C8B-B14F-4D97-AF65-F5344CB8AC3E}">
        <p14:creationId xmlns:p14="http://schemas.microsoft.com/office/powerpoint/2010/main" val="421734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4A5C24CF-35AD-4B9C-AF6E-A56A1D36C3D6}"/>
              </a:ext>
            </a:extLst>
          </p:cNvPr>
          <p:cNvGrpSpPr>
            <a:grpSpLocks/>
          </p:cNvGrpSpPr>
          <p:nvPr/>
        </p:nvGrpSpPr>
        <p:grpSpPr bwMode="auto">
          <a:xfrm>
            <a:off x="0" y="0"/>
            <a:ext cx="7242175" cy="1981200"/>
            <a:chOff x="0" y="0"/>
            <a:chExt cx="4562" cy="1248"/>
          </a:xfrm>
        </p:grpSpPr>
        <p:sp>
          <p:nvSpPr>
            <p:cNvPr id="4099" name="Freeform 3">
              <a:extLst>
                <a:ext uri="{FF2B5EF4-FFF2-40B4-BE49-F238E27FC236}">
                  <a16:creationId xmlns:a16="http://schemas.microsoft.com/office/drawing/2014/main" id="{2DFFF53B-F00E-418F-852A-4F3A9F6B523D}"/>
                </a:ext>
              </a:extLst>
            </p:cNvPr>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eaLnBrk="1" hangingPunct="1">
                <a:defRPr/>
              </a:pPr>
              <a:endParaRPr lang="fr-FR">
                <a:cs typeface="+mn-cs"/>
              </a:endParaRPr>
            </a:p>
          </p:txBody>
        </p:sp>
        <p:sp>
          <p:nvSpPr>
            <p:cNvPr id="1033" name="Freeform 4">
              <a:extLst>
                <a:ext uri="{FF2B5EF4-FFF2-40B4-BE49-F238E27FC236}">
                  <a16:creationId xmlns:a16="http://schemas.microsoft.com/office/drawing/2014/main" id="{38275D94-4C97-4CB4-82DF-953AFE244E91}"/>
                </a:ext>
              </a:extLst>
            </p:cNvPr>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fr-FR"/>
            </a:p>
          </p:txBody>
        </p:sp>
      </p:grpSp>
      <p:sp>
        <p:nvSpPr>
          <p:cNvPr id="4101" name="Rectangle 5">
            <a:extLst>
              <a:ext uri="{FF2B5EF4-FFF2-40B4-BE49-F238E27FC236}">
                <a16:creationId xmlns:a16="http://schemas.microsoft.com/office/drawing/2014/main" id="{AF6EB52F-8F30-4EFD-98D8-85009B1BAF0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4102" name="Rectangle 6">
            <a:extLst>
              <a:ext uri="{FF2B5EF4-FFF2-40B4-BE49-F238E27FC236}">
                <a16:creationId xmlns:a16="http://schemas.microsoft.com/office/drawing/2014/main" id="{B5A732C0-344D-47F2-B845-300C8C937A06}"/>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103" name="Rectangle 7">
            <a:extLst>
              <a:ext uri="{FF2B5EF4-FFF2-40B4-BE49-F238E27FC236}">
                <a16:creationId xmlns:a16="http://schemas.microsoft.com/office/drawing/2014/main" id="{6DA46C47-2698-4C52-9FA8-A7E79DD73CF0}"/>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cs typeface="+mn-cs"/>
              </a:defRPr>
            </a:lvl1pPr>
          </a:lstStyle>
          <a:p>
            <a:pPr>
              <a:defRPr/>
            </a:pPr>
            <a:endParaRPr lang="fr-FR"/>
          </a:p>
        </p:txBody>
      </p:sp>
      <p:sp>
        <p:nvSpPr>
          <p:cNvPr id="4104" name="Rectangle 8">
            <a:extLst>
              <a:ext uri="{FF2B5EF4-FFF2-40B4-BE49-F238E27FC236}">
                <a16:creationId xmlns:a16="http://schemas.microsoft.com/office/drawing/2014/main" id="{E36CBE3B-41A2-4975-B8FA-62F50D7EAAC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cs typeface="+mn-cs"/>
              </a:defRPr>
            </a:lvl1pPr>
          </a:lstStyle>
          <a:p>
            <a:pPr>
              <a:defRPr/>
            </a:pPr>
            <a:endParaRPr lang="fr-FR"/>
          </a:p>
        </p:txBody>
      </p:sp>
      <p:sp>
        <p:nvSpPr>
          <p:cNvPr id="4105" name="Rectangle 9">
            <a:extLst>
              <a:ext uri="{FF2B5EF4-FFF2-40B4-BE49-F238E27FC236}">
                <a16:creationId xmlns:a16="http://schemas.microsoft.com/office/drawing/2014/main" id="{82306DBB-2AA9-49E6-8C3A-1DAEEDBE2BEB}"/>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66C71BC4-F84A-4BA8-AC87-043B212B6757}" type="slidenum">
              <a:rPr lang="fr-FR" altLang="fr-FR"/>
              <a:pPr/>
              <a:t>‹N°›</a:t>
            </a:fld>
            <a:endParaRPr lang="fr-FR" altLang="fr-FR"/>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41nfG9ttumc?start=13&amp;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nCZX4Vv1aFY?feature=oembed"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zjuynmgxFWk?feature=oembed"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video" Target="https://www.youtube.com/embed/5Ho6_AXjYdI?feature=oembe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87020C9-4205-4ECA-AA96-1373CD24B960}"/>
              </a:ext>
            </a:extLst>
          </p:cNvPr>
          <p:cNvSpPr>
            <a:spLocks noGrp="1" noChangeArrowheads="1"/>
          </p:cNvSpPr>
          <p:nvPr>
            <p:ph type="ctrTitle"/>
          </p:nvPr>
        </p:nvSpPr>
        <p:spPr>
          <a:xfrm>
            <a:off x="3059832" y="6160"/>
            <a:ext cx="7772400" cy="1736725"/>
          </a:xfrm>
        </p:spPr>
        <p:txBody>
          <a:bodyPr/>
          <a:lstStyle/>
          <a:p>
            <a:pPr eaLnBrk="1" hangingPunct="1">
              <a:defRPr/>
            </a:pPr>
            <a:r>
              <a:rPr lang="fr-FR" dirty="0"/>
              <a:t>STRATEGIE</a:t>
            </a:r>
            <a:br>
              <a:rPr lang="fr-FR" dirty="0"/>
            </a:br>
            <a:r>
              <a:rPr lang="fr-FR" dirty="0"/>
              <a:t>Cours 2</a:t>
            </a:r>
          </a:p>
        </p:txBody>
      </p:sp>
      <p:sp>
        <p:nvSpPr>
          <p:cNvPr id="2051" name="Rectangle 3">
            <a:extLst>
              <a:ext uri="{FF2B5EF4-FFF2-40B4-BE49-F238E27FC236}">
                <a16:creationId xmlns:a16="http://schemas.microsoft.com/office/drawing/2014/main" id="{9374C86B-A4E1-4103-B55F-ADA2640EB38A}"/>
              </a:ext>
            </a:extLst>
          </p:cNvPr>
          <p:cNvSpPr>
            <a:spLocks noGrp="1" noChangeArrowheads="1"/>
          </p:cNvSpPr>
          <p:nvPr>
            <p:ph type="subTitle" idx="1"/>
          </p:nvPr>
        </p:nvSpPr>
        <p:spPr>
          <a:xfrm>
            <a:off x="1371600" y="4238816"/>
            <a:ext cx="6400800" cy="1752600"/>
          </a:xfrm>
        </p:spPr>
        <p:txBody>
          <a:bodyPr/>
          <a:lstStyle/>
          <a:p>
            <a:pPr eaLnBrk="1" hangingPunct="1">
              <a:defRPr/>
            </a:pPr>
            <a:r>
              <a:rPr lang="fr-FR" dirty="0"/>
              <a:t>Grands Modèles Stratégiques</a:t>
            </a:r>
          </a:p>
        </p:txBody>
      </p:sp>
      <p:sp>
        <p:nvSpPr>
          <p:cNvPr id="4100" name="Text Box 4">
            <a:extLst>
              <a:ext uri="{FF2B5EF4-FFF2-40B4-BE49-F238E27FC236}">
                <a16:creationId xmlns:a16="http://schemas.microsoft.com/office/drawing/2014/main" id="{40A3FC54-53F0-45E9-9321-2776927F0372}"/>
              </a:ext>
            </a:extLst>
          </p:cNvPr>
          <p:cNvSpPr txBox="1">
            <a:spLocks noChangeArrowheads="1"/>
          </p:cNvSpPr>
          <p:nvPr/>
        </p:nvSpPr>
        <p:spPr bwMode="auto">
          <a:xfrm>
            <a:off x="0" y="5229200"/>
            <a:ext cx="9144000" cy="1671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defTabSz="914400" eaLnBrk="1" hangingPunct="1">
              <a:lnSpc>
                <a:spcPct val="90000"/>
              </a:lnSpc>
              <a:buNone/>
            </a:pPr>
            <a:r>
              <a:rPr lang="fr-FR" altLang="fr-FR" sz="1800" i="1" dirty="0"/>
              <a:t>Lionel Maltese</a:t>
            </a:r>
          </a:p>
          <a:p>
            <a:pPr algn="ctr" defTabSz="914400" eaLnBrk="1" hangingPunct="1">
              <a:lnSpc>
                <a:spcPct val="90000"/>
              </a:lnSpc>
              <a:buNone/>
            </a:pPr>
            <a:r>
              <a:rPr lang="fr-FR" altLang="fr-FR" sz="1800" i="1" dirty="0"/>
              <a:t>Maître de Conférences Aix Marseille Université – CERGAM / Université Laval Québec</a:t>
            </a:r>
          </a:p>
          <a:p>
            <a:pPr algn="ctr" defTabSz="914400" eaLnBrk="1" hangingPunct="1">
              <a:lnSpc>
                <a:spcPct val="90000"/>
              </a:lnSpc>
              <a:buNone/>
            </a:pPr>
            <a:r>
              <a:rPr lang="fr-FR" altLang="fr-FR" sz="1800" i="1" dirty="0"/>
              <a:t>Professeur Associé </a:t>
            </a:r>
            <a:r>
              <a:rPr lang="fr-FR" altLang="fr-FR" sz="1800" i="1" dirty="0" err="1"/>
              <a:t>Kedge</a:t>
            </a:r>
            <a:r>
              <a:rPr lang="fr-FR" altLang="fr-FR" sz="1800" i="1" dirty="0"/>
              <a:t> Business </a:t>
            </a:r>
            <a:r>
              <a:rPr lang="fr-FR" altLang="fr-FR" sz="1800" i="1" dirty="0" err="1"/>
              <a:t>School</a:t>
            </a:r>
            <a:endParaRPr lang="fr-FR" altLang="fr-FR" sz="1800" i="1" dirty="0"/>
          </a:p>
          <a:p>
            <a:pPr algn="ctr" defTabSz="914400" eaLnBrk="1" hangingPunct="1">
              <a:lnSpc>
                <a:spcPct val="90000"/>
              </a:lnSpc>
              <a:buNone/>
            </a:pPr>
            <a:r>
              <a:rPr lang="fr-FR" altLang="fr-FR" sz="1800" i="1" dirty="0"/>
              <a:t>Entrepreneur Sport Business Management</a:t>
            </a:r>
          </a:p>
          <a:p>
            <a:pPr algn="ctr" eaLnBrk="1" hangingPunct="1">
              <a:spcBef>
                <a:spcPct val="50000"/>
              </a:spcBef>
              <a:buClrTx/>
              <a:buSzTx/>
              <a:buNone/>
            </a:pPr>
            <a:endParaRPr lang="fr-FR" altLang="fr-F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A905F41-6653-4DD9-AA75-1C9EE93C5ADC}"/>
              </a:ext>
            </a:extLst>
          </p:cNvPr>
          <p:cNvSpPr>
            <a:spLocks noGrp="1" noChangeArrowheads="1"/>
          </p:cNvSpPr>
          <p:nvPr>
            <p:ph type="title"/>
          </p:nvPr>
        </p:nvSpPr>
        <p:spPr/>
        <p:txBody>
          <a:bodyPr/>
          <a:lstStyle/>
          <a:p>
            <a:pPr eaLnBrk="1" hangingPunct="1">
              <a:defRPr/>
            </a:pPr>
            <a:r>
              <a:rPr lang="fr-FR"/>
              <a:t>Analyse Interne : Faiblesses</a:t>
            </a:r>
          </a:p>
        </p:txBody>
      </p:sp>
      <p:sp>
        <p:nvSpPr>
          <p:cNvPr id="19459" name="Rectangle 3">
            <a:extLst>
              <a:ext uri="{FF2B5EF4-FFF2-40B4-BE49-F238E27FC236}">
                <a16:creationId xmlns:a16="http://schemas.microsoft.com/office/drawing/2014/main" id="{AA73E80C-8261-452E-A681-D062E10D1C87}"/>
              </a:ext>
            </a:extLst>
          </p:cNvPr>
          <p:cNvSpPr>
            <a:spLocks noGrp="1" noChangeArrowheads="1"/>
          </p:cNvSpPr>
          <p:nvPr>
            <p:ph type="body" idx="1"/>
          </p:nvPr>
        </p:nvSpPr>
        <p:spPr/>
        <p:txBody>
          <a:bodyPr/>
          <a:lstStyle/>
          <a:p>
            <a:pPr eaLnBrk="1" hangingPunct="1">
              <a:defRPr/>
            </a:pPr>
            <a:r>
              <a:rPr lang="fr-FR">
                <a:effectLst/>
              </a:rPr>
              <a:t>Facteurs internes sur lesquels l’entreprise est moins performante que la moyenne du secteur</a:t>
            </a:r>
          </a:p>
          <a:p>
            <a:pPr eaLnBrk="1" hangingPunct="1">
              <a:defRPr/>
            </a:pPr>
            <a:endParaRPr lang="fr-FR">
              <a:effectLst/>
            </a:endParaRPr>
          </a:p>
          <a:p>
            <a:pPr eaLnBrk="1" hangingPunct="1">
              <a:defRPr/>
            </a:pPr>
            <a:r>
              <a:rPr lang="fr-FR">
                <a:effectLst/>
              </a:rPr>
              <a:t>Un mauvais réseau de distribution ou un endettement important sont autant de limites à la performance des entreprises.</a:t>
            </a:r>
          </a:p>
          <a:p>
            <a:pPr eaLnBrk="1" hangingPunct="1">
              <a:defRPr/>
            </a:pPr>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A3FAD46-EE33-43EE-9AFD-4D7338A41D60}"/>
              </a:ext>
            </a:extLst>
          </p:cNvPr>
          <p:cNvSpPr>
            <a:spLocks noGrp="1" noChangeArrowheads="1"/>
          </p:cNvSpPr>
          <p:nvPr>
            <p:ph type="title"/>
          </p:nvPr>
        </p:nvSpPr>
        <p:spPr/>
        <p:txBody>
          <a:bodyPr/>
          <a:lstStyle/>
          <a:p>
            <a:pPr eaLnBrk="1" hangingPunct="1">
              <a:defRPr/>
            </a:pPr>
            <a:r>
              <a:rPr lang="fr-FR"/>
              <a:t>Analyse Interne : Synthèse</a:t>
            </a:r>
          </a:p>
        </p:txBody>
      </p:sp>
      <p:sp>
        <p:nvSpPr>
          <p:cNvPr id="20483" name="Rectangle 3">
            <a:extLst>
              <a:ext uri="{FF2B5EF4-FFF2-40B4-BE49-F238E27FC236}">
                <a16:creationId xmlns:a16="http://schemas.microsoft.com/office/drawing/2014/main" id="{0FF53C92-B0F2-4280-A418-F1D6CF532809}"/>
              </a:ext>
            </a:extLst>
          </p:cNvPr>
          <p:cNvSpPr>
            <a:spLocks noGrp="1" noChangeArrowheads="1"/>
          </p:cNvSpPr>
          <p:nvPr>
            <p:ph type="body" idx="1"/>
          </p:nvPr>
        </p:nvSpPr>
        <p:spPr>
          <a:xfrm>
            <a:off x="457200" y="1600200"/>
            <a:ext cx="8435975" cy="4495800"/>
          </a:xfrm>
        </p:spPr>
        <p:txBody>
          <a:bodyPr/>
          <a:lstStyle/>
          <a:p>
            <a:pPr eaLnBrk="1" hangingPunct="1">
              <a:lnSpc>
                <a:spcPct val="90000"/>
              </a:lnSpc>
              <a:defRPr/>
            </a:pPr>
            <a:r>
              <a:rPr lang="fr-FR" sz="2800">
                <a:effectLst/>
              </a:rPr>
              <a:t>Les forces &amp; faiblesses concernent généralement :  </a:t>
            </a:r>
          </a:p>
          <a:p>
            <a:pPr eaLnBrk="1" hangingPunct="1">
              <a:lnSpc>
                <a:spcPct val="90000"/>
              </a:lnSpc>
              <a:defRPr/>
            </a:pPr>
            <a:endParaRPr lang="fr-FR" sz="2800">
              <a:effectLst/>
            </a:endParaRPr>
          </a:p>
          <a:p>
            <a:pPr lvl="1" eaLnBrk="1" hangingPunct="1">
              <a:lnSpc>
                <a:spcPct val="90000"/>
              </a:lnSpc>
              <a:defRPr/>
            </a:pPr>
            <a:r>
              <a:rPr lang="fr-FR" sz="2400">
                <a:effectLst/>
              </a:rPr>
              <a:t>Dimension commerciale : Produit, Distribution, Communication, Prix</a:t>
            </a:r>
          </a:p>
          <a:p>
            <a:pPr lvl="1" eaLnBrk="1" hangingPunct="1">
              <a:lnSpc>
                <a:spcPct val="90000"/>
              </a:lnSpc>
              <a:defRPr/>
            </a:pPr>
            <a:r>
              <a:rPr lang="fr-FR" sz="2400">
                <a:effectLst/>
              </a:rPr>
              <a:t>Dimension financière : Endettement, Trésorerie, Liquidité…</a:t>
            </a:r>
          </a:p>
          <a:p>
            <a:pPr lvl="1" eaLnBrk="1" hangingPunct="1">
              <a:lnSpc>
                <a:spcPct val="90000"/>
              </a:lnSpc>
              <a:defRPr/>
            </a:pPr>
            <a:r>
              <a:rPr lang="fr-FR" sz="2400">
                <a:effectLst/>
              </a:rPr>
              <a:t>Dimension technologique : potentiel d’innovation, coûts de production, détention de brevets…</a:t>
            </a:r>
          </a:p>
          <a:p>
            <a:pPr lvl="1" eaLnBrk="1" hangingPunct="1">
              <a:lnSpc>
                <a:spcPct val="90000"/>
              </a:lnSpc>
              <a:defRPr/>
            </a:pPr>
            <a:r>
              <a:rPr lang="fr-FR" sz="2400">
                <a:effectLst/>
              </a:rPr>
              <a:t>Dimension organisationnelle : qualité du management &amp; de la main d’oeuvre, système de contrôle, flexibilité de la structure…</a:t>
            </a:r>
          </a:p>
          <a:p>
            <a:pPr eaLnBrk="1" hangingPunct="1">
              <a:lnSpc>
                <a:spcPct val="90000"/>
              </a:lnSpc>
              <a:defRPr/>
            </a:pPr>
            <a:endParaRPr lang="fr-FR"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EEC4F4C-7C05-4E18-A996-59C9F5D689F3}"/>
              </a:ext>
            </a:extLst>
          </p:cNvPr>
          <p:cNvSpPr>
            <a:spLocks noGrp="1" noChangeArrowheads="1"/>
          </p:cNvSpPr>
          <p:nvPr>
            <p:ph type="title"/>
          </p:nvPr>
        </p:nvSpPr>
        <p:spPr/>
        <p:txBody>
          <a:bodyPr/>
          <a:lstStyle/>
          <a:p>
            <a:pPr eaLnBrk="1" hangingPunct="1">
              <a:defRPr/>
            </a:pPr>
            <a:r>
              <a:rPr lang="fr-FR"/>
              <a:t>Illustration : Disney</a:t>
            </a:r>
          </a:p>
        </p:txBody>
      </p:sp>
      <p:sp>
        <p:nvSpPr>
          <p:cNvPr id="21507" name="Rectangle 3">
            <a:extLst>
              <a:ext uri="{FF2B5EF4-FFF2-40B4-BE49-F238E27FC236}">
                <a16:creationId xmlns:a16="http://schemas.microsoft.com/office/drawing/2014/main" id="{24DE8790-C2CD-4E58-A77A-89902BC7FE1F}"/>
              </a:ext>
            </a:extLst>
          </p:cNvPr>
          <p:cNvSpPr>
            <a:spLocks noGrp="1" noChangeArrowheads="1"/>
          </p:cNvSpPr>
          <p:nvPr>
            <p:ph type="body" idx="1"/>
          </p:nvPr>
        </p:nvSpPr>
        <p:spPr/>
        <p:txBody>
          <a:bodyPr/>
          <a:lstStyle/>
          <a:p>
            <a:pPr eaLnBrk="1" hangingPunct="1">
              <a:lnSpc>
                <a:spcPct val="90000"/>
              </a:lnSpc>
              <a:defRPr/>
            </a:pPr>
            <a:r>
              <a:rPr lang="fr-FR" sz="2800">
                <a:effectLst/>
              </a:rPr>
              <a:t>On peut pense que la principale force est de Disney appuyer sur quelques personnages pour générer des revenus (dessins animés, jouets, jeux vidéos, livres…) </a:t>
            </a:r>
            <a:r>
              <a:rPr lang="fr-FR" sz="2800">
                <a:effectLst/>
                <a:sym typeface="Wingdings" pitchFamily="2" charset="2"/>
              </a:rPr>
              <a:t></a:t>
            </a:r>
            <a:r>
              <a:rPr lang="fr-FR" sz="2800">
                <a:effectLst/>
              </a:rPr>
              <a:t> Nintendo</a:t>
            </a:r>
          </a:p>
          <a:p>
            <a:pPr eaLnBrk="1" hangingPunct="1">
              <a:lnSpc>
                <a:spcPct val="90000"/>
              </a:lnSpc>
              <a:defRPr/>
            </a:pPr>
            <a:endParaRPr lang="fr-FR" sz="2800">
              <a:effectLst/>
            </a:endParaRPr>
          </a:p>
          <a:p>
            <a:pPr eaLnBrk="1" hangingPunct="1">
              <a:lnSpc>
                <a:spcPct val="90000"/>
              </a:lnSpc>
              <a:defRPr/>
            </a:pPr>
            <a:r>
              <a:rPr lang="fr-FR" sz="2800">
                <a:effectLst/>
              </a:rPr>
              <a:t>Principale faiblesse : manque de créativité et incapacité à se renouveler face à la concurrence et les nouveaux types de dessins animés (Pixar : Toy Story, Monster Inc., …) et Dreamworks (Shrek). =&gt; rachat de Pixar par Disney ! </a:t>
            </a:r>
            <a:r>
              <a:rPr lang="fr-FR" sz="2800">
                <a:effectLst/>
                <a:sym typeface="Wingdings" pitchFamily="2" charset="2"/>
              </a:rPr>
              <a:t></a:t>
            </a:r>
            <a:r>
              <a:rPr lang="fr-FR" sz="2800">
                <a:effectLst/>
              </a:rPr>
              <a:t> Adidas ‐ Reebok</a:t>
            </a:r>
          </a:p>
          <a:p>
            <a:pPr eaLnBrk="1" hangingPunct="1">
              <a:lnSpc>
                <a:spcPct val="90000"/>
              </a:lnSpc>
              <a:defRPr/>
            </a:pPr>
            <a:endParaRPr lang="fr-FR"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EC39FF5-4B7D-49B3-AFF9-D08D0659BC9C}"/>
              </a:ext>
            </a:extLst>
          </p:cNvPr>
          <p:cNvSpPr>
            <a:spLocks noGrp="1" noChangeArrowheads="1"/>
          </p:cNvSpPr>
          <p:nvPr>
            <p:ph type="title"/>
          </p:nvPr>
        </p:nvSpPr>
        <p:spPr/>
        <p:txBody>
          <a:bodyPr/>
          <a:lstStyle/>
          <a:p>
            <a:pPr eaLnBrk="1" hangingPunct="1">
              <a:defRPr/>
            </a:pPr>
            <a:r>
              <a:rPr lang="fr-FR" sz="4000"/>
              <a:t>Limites &amp; Améliorations du SWOT</a:t>
            </a:r>
          </a:p>
        </p:txBody>
      </p:sp>
      <p:sp>
        <p:nvSpPr>
          <p:cNvPr id="22531" name="Rectangle 3">
            <a:extLst>
              <a:ext uri="{FF2B5EF4-FFF2-40B4-BE49-F238E27FC236}">
                <a16:creationId xmlns:a16="http://schemas.microsoft.com/office/drawing/2014/main" id="{6F28C4C1-3094-4DEB-8B04-EADBA299471A}"/>
              </a:ext>
            </a:extLst>
          </p:cNvPr>
          <p:cNvSpPr>
            <a:spLocks noGrp="1" noChangeArrowheads="1"/>
          </p:cNvSpPr>
          <p:nvPr>
            <p:ph type="body" idx="1"/>
          </p:nvPr>
        </p:nvSpPr>
        <p:spPr/>
        <p:txBody>
          <a:bodyPr/>
          <a:lstStyle/>
          <a:p>
            <a:pPr eaLnBrk="1" hangingPunct="1">
              <a:defRPr/>
            </a:pPr>
            <a:r>
              <a:rPr lang="fr-FR">
                <a:effectLst/>
              </a:rPr>
              <a:t>Caractère descriptif et subjectif</a:t>
            </a:r>
          </a:p>
          <a:p>
            <a:pPr eaLnBrk="1" hangingPunct="1">
              <a:defRPr/>
            </a:pPr>
            <a:r>
              <a:rPr lang="fr-FR">
                <a:effectLst/>
              </a:rPr>
              <a:t>Caractère : Bon ou mauvais des facteurs analysés limité</a:t>
            </a:r>
          </a:p>
          <a:p>
            <a:pPr eaLnBrk="1" hangingPunct="1">
              <a:defRPr/>
            </a:pPr>
            <a:endParaRPr lang="fr-FR">
              <a:effectLst/>
            </a:endParaRPr>
          </a:p>
          <a:p>
            <a:pPr eaLnBrk="1" hangingPunct="1">
              <a:defRPr/>
            </a:pPr>
            <a:r>
              <a:rPr lang="fr-FR">
                <a:effectLst/>
              </a:rPr>
              <a:t>Rencontre des forces et menaces : facteurs clés de succès du secteur</a:t>
            </a:r>
          </a:p>
          <a:p>
            <a:pPr eaLnBrk="1" hangingPunct="1">
              <a:defRPr/>
            </a:pPr>
            <a:r>
              <a:rPr lang="fr-FR">
                <a:effectLst/>
              </a:rPr>
              <a:t>Rencontre des forces et faiblesses maîtrise de ses facteurs clés de succès</a:t>
            </a:r>
          </a:p>
          <a:p>
            <a:pPr eaLnBrk="1" hangingPunct="1">
              <a:defRPr/>
            </a:pPr>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Média en ligne 1" title="Stratégie : s’adapter ou modifier les règles du jeu ? [Frédéric Fréry]">
            <a:hlinkClick r:id="" action="ppaction://media"/>
            <a:extLst>
              <a:ext uri="{FF2B5EF4-FFF2-40B4-BE49-F238E27FC236}">
                <a16:creationId xmlns:a16="http://schemas.microsoft.com/office/drawing/2014/main" id="{CC2DBF42-1F8F-4AFF-8BA6-85DCDC898B0F}"/>
              </a:ext>
            </a:extLst>
          </p:cNvPr>
          <p:cNvPicPr>
            <a:picLocks noRot="1" noChangeAspect="1"/>
          </p:cNvPicPr>
          <p:nvPr>
            <a:videoFile r:link="rId1"/>
          </p:nvPr>
        </p:nvPicPr>
        <p:blipFill>
          <a:blip r:embed="rId3"/>
          <a:stretch>
            <a:fillRect/>
          </a:stretch>
        </p:blipFill>
        <p:spPr>
          <a:xfrm>
            <a:off x="0" y="845820"/>
            <a:ext cx="9144000" cy="5166360"/>
          </a:xfrm>
          <a:prstGeom prst="rect">
            <a:avLst/>
          </a:prstGeom>
        </p:spPr>
      </p:pic>
    </p:spTree>
    <p:extLst>
      <p:ext uri="{BB962C8B-B14F-4D97-AF65-F5344CB8AC3E}">
        <p14:creationId xmlns:p14="http://schemas.microsoft.com/office/powerpoint/2010/main" val="130415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a:extLst>
              <a:ext uri="{FF2B5EF4-FFF2-40B4-BE49-F238E27FC236}">
                <a16:creationId xmlns:a16="http://schemas.microsoft.com/office/drawing/2014/main" id="{ABEBA1E2-EA6F-432F-B541-E80A261B560A}"/>
              </a:ext>
            </a:extLst>
          </p:cNvPr>
          <p:cNvSpPr>
            <a:spLocks noGrp="1" noChangeArrowheads="1"/>
          </p:cNvSpPr>
          <p:nvPr>
            <p:ph type="ctrTitle"/>
          </p:nvPr>
        </p:nvSpPr>
        <p:spPr/>
        <p:txBody>
          <a:bodyPr/>
          <a:lstStyle/>
          <a:p>
            <a:pPr eaLnBrk="1" hangingPunct="1">
              <a:defRPr/>
            </a:pPr>
            <a:r>
              <a:rPr lang="fr-FR"/>
              <a:t>Approche Porterienne</a:t>
            </a:r>
          </a:p>
        </p:txBody>
      </p:sp>
      <p:sp>
        <p:nvSpPr>
          <p:cNvPr id="23557" name="Rectangle 5">
            <a:extLst>
              <a:ext uri="{FF2B5EF4-FFF2-40B4-BE49-F238E27FC236}">
                <a16:creationId xmlns:a16="http://schemas.microsoft.com/office/drawing/2014/main" id="{F7264D8F-D363-430B-8E37-7A760B792E4F}"/>
              </a:ext>
            </a:extLst>
          </p:cNvPr>
          <p:cNvSpPr>
            <a:spLocks noGrp="1" noChangeArrowheads="1"/>
          </p:cNvSpPr>
          <p:nvPr>
            <p:ph type="subTitle" idx="1"/>
          </p:nvPr>
        </p:nvSpPr>
        <p:spPr/>
        <p:txBody>
          <a:bodyPr/>
          <a:lstStyle/>
          <a:p>
            <a:pPr eaLnBrk="1" hangingPunct="1">
              <a:defRPr/>
            </a:pPr>
            <a:r>
              <a:rPr lang="fr-FR"/>
              <a:t>Analyse du contexte concurrentiel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0379440-6F87-42A2-99A4-6E80DBF4590D}"/>
              </a:ext>
            </a:extLst>
          </p:cNvPr>
          <p:cNvSpPr>
            <a:spLocks noGrp="1" noChangeArrowheads="1"/>
          </p:cNvSpPr>
          <p:nvPr>
            <p:ph type="title"/>
          </p:nvPr>
        </p:nvSpPr>
        <p:spPr/>
        <p:txBody>
          <a:bodyPr/>
          <a:lstStyle/>
          <a:p>
            <a:pPr eaLnBrk="1" hangingPunct="1">
              <a:defRPr/>
            </a:pPr>
            <a:r>
              <a:rPr lang="fr-FR"/>
              <a:t>Analyse du contexte concurrentiel</a:t>
            </a:r>
          </a:p>
        </p:txBody>
      </p:sp>
      <p:sp>
        <p:nvSpPr>
          <p:cNvPr id="25603" name="Rectangle 3">
            <a:extLst>
              <a:ext uri="{FF2B5EF4-FFF2-40B4-BE49-F238E27FC236}">
                <a16:creationId xmlns:a16="http://schemas.microsoft.com/office/drawing/2014/main" id="{6DA89956-8D74-4995-ADBF-8367EFDE0E26}"/>
              </a:ext>
            </a:extLst>
          </p:cNvPr>
          <p:cNvSpPr>
            <a:spLocks noGrp="1" noChangeArrowheads="1"/>
          </p:cNvSpPr>
          <p:nvPr>
            <p:ph type="body" idx="1"/>
          </p:nvPr>
        </p:nvSpPr>
        <p:spPr>
          <a:xfrm>
            <a:off x="468313" y="2133600"/>
            <a:ext cx="8229600" cy="3706813"/>
          </a:xfrm>
        </p:spPr>
        <p:txBody>
          <a:bodyPr/>
          <a:lstStyle/>
          <a:p>
            <a:pPr eaLnBrk="1" hangingPunct="1">
              <a:lnSpc>
                <a:spcPct val="80000"/>
              </a:lnSpc>
              <a:defRPr/>
            </a:pPr>
            <a:r>
              <a:rPr lang="fr-FR" sz="2000"/>
              <a:t>Tout secteur d’activité s’insère dans une </a:t>
            </a:r>
            <a:r>
              <a:rPr lang="fr-FR" sz="2000">
                <a:solidFill>
                  <a:schemeClr val="folHlink"/>
                </a:solidFill>
              </a:rPr>
              <a:t>filière économique</a:t>
            </a:r>
            <a:r>
              <a:rPr lang="fr-FR" sz="2000"/>
              <a:t>. </a:t>
            </a:r>
          </a:p>
          <a:p>
            <a:pPr eaLnBrk="1" hangingPunct="1">
              <a:lnSpc>
                <a:spcPct val="80000"/>
              </a:lnSpc>
              <a:defRPr/>
            </a:pPr>
            <a:endParaRPr lang="fr-FR" sz="2000"/>
          </a:p>
          <a:p>
            <a:pPr eaLnBrk="1" hangingPunct="1">
              <a:lnSpc>
                <a:spcPct val="80000"/>
              </a:lnSpc>
              <a:defRPr/>
            </a:pPr>
            <a:r>
              <a:rPr lang="fr-FR" sz="2000"/>
              <a:t>3 dimensions de la filière permettent de bien comprendre son intérêt et son importance pour l’analyse stratégique : </a:t>
            </a:r>
          </a:p>
          <a:p>
            <a:pPr eaLnBrk="1" hangingPunct="1">
              <a:lnSpc>
                <a:spcPct val="80000"/>
              </a:lnSpc>
              <a:defRPr/>
            </a:pPr>
            <a:endParaRPr lang="fr-FR" sz="2000"/>
          </a:p>
          <a:p>
            <a:pPr lvl="1" eaLnBrk="1" hangingPunct="1">
              <a:lnSpc>
                <a:spcPct val="80000"/>
              </a:lnSpc>
              <a:defRPr/>
            </a:pPr>
            <a:r>
              <a:rPr lang="fr-FR" sz="1800"/>
              <a:t>Un </a:t>
            </a:r>
            <a:r>
              <a:rPr lang="fr-FR" sz="1800">
                <a:solidFill>
                  <a:schemeClr val="folHlink"/>
                </a:solidFill>
              </a:rPr>
              <a:t>ensemble d’opérations techniques</a:t>
            </a:r>
            <a:r>
              <a:rPr lang="fr-FR" sz="1800"/>
              <a:t> qui vont de la matière première jusqu’au produit final acquis pour le consommateur ;</a:t>
            </a:r>
          </a:p>
          <a:p>
            <a:pPr lvl="1" eaLnBrk="1" hangingPunct="1">
              <a:lnSpc>
                <a:spcPct val="80000"/>
              </a:lnSpc>
              <a:defRPr/>
            </a:pPr>
            <a:r>
              <a:rPr lang="fr-FR" sz="1800"/>
              <a:t>Un ensemble de </a:t>
            </a:r>
            <a:r>
              <a:rPr lang="fr-FR" sz="1800">
                <a:solidFill>
                  <a:schemeClr val="folHlink"/>
                </a:solidFill>
              </a:rPr>
              <a:t>relations économiques et de transactions commerciales</a:t>
            </a:r>
            <a:r>
              <a:rPr lang="fr-FR" sz="1800"/>
              <a:t> entre entreprises situées à des stades complémentaires ;</a:t>
            </a:r>
          </a:p>
          <a:p>
            <a:pPr lvl="1" eaLnBrk="1" hangingPunct="1">
              <a:lnSpc>
                <a:spcPct val="80000"/>
              </a:lnSpc>
              <a:defRPr/>
            </a:pPr>
            <a:r>
              <a:rPr lang="fr-FR" sz="1800"/>
              <a:t>Un </a:t>
            </a:r>
            <a:r>
              <a:rPr lang="fr-FR" sz="1800">
                <a:solidFill>
                  <a:schemeClr val="folHlink"/>
                </a:solidFill>
              </a:rPr>
              <a:t>ensemble d’organisations</a:t>
            </a:r>
            <a:r>
              <a:rPr lang="fr-FR" sz="1800"/>
              <a:t> plus ou moins hiérarchisées qui gèrent la </a:t>
            </a:r>
            <a:r>
              <a:rPr lang="fr-FR" sz="1800">
                <a:solidFill>
                  <a:schemeClr val="folHlink"/>
                </a:solidFill>
              </a:rPr>
              <a:t>coordination des opérations techniques</a:t>
            </a:r>
            <a:r>
              <a:rPr lang="fr-FR" sz="1800"/>
              <a:t> et de transactions commerciales. </a:t>
            </a:r>
          </a:p>
        </p:txBody>
      </p:sp>
      <p:sp>
        <p:nvSpPr>
          <p:cNvPr id="18436" name="Text Box 4">
            <a:extLst>
              <a:ext uri="{FF2B5EF4-FFF2-40B4-BE49-F238E27FC236}">
                <a16:creationId xmlns:a16="http://schemas.microsoft.com/office/drawing/2014/main" id="{27E8A628-888F-413A-88F5-AF7970A5CF62}"/>
              </a:ext>
            </a:extLst>
          </p:cNvPr>
          <p:cNvSpPr txBox="1">
            <a:spLocks noChangeArrowheads="1"/>
          </p:cNvSpPr>
          <p:nvPr/>
        </p:nvSpPr>
        <p:spPr bwMode="auto">
          <a:xfrm>
            <a:off x="1403350" y="6092825"/>
            <a:ext cx="1871663"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800" b="1"/>
              <a:t>Fournisseurs</a:t>
            </a:r>
          </a:p>
        </p:txBody>
      </p:sp>
      <p:sp>
        <p:nvSpPr>
          <p:cNvPr id="18437" name="Text Box 5">
            <a:extLst>
              <a:ext uri="{FF2B5EF4-FFF2-40B4-BE49-F238E27FC236}">
                <a16:creationId xmlns:a16="http://schemas.microsoft.com/office/drawing/2014/main" id="{EAA77B19-B638-4B29-BF0A-BCCA1BB42927}"/>
              </a:ext>
            </a:extLst>
          </p:cNvPr>
          <p:cNvSpPr txBox="1">
            <a:spLocks noChangeArrowheads="1"/>
          </p:cNvSpPr>
          <p:nvPr/>
        </p:nvSpPr>
        <p:spPr bwMode="auto">
          <a:xfrm>
            <a:off x="6732588" y="6092825"/>
            <a:ext cx="1223962"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800" b="1"/>
              <a:t>Clients</a:t>
            </a:r>
          </a:p>
        </p:txBody>
      </p:sp>
      <p:sp>
        <p:nvSpPr>
          <p:cNvPr id="18438" name="Text Box 6">
            <a:extLst>
              <a:ext uri="{FF2B5EF4-FFF2-40B4-BE49-F238E27FC236}">
                <a16:creationId xmlns:a16="http://schemas.microsoft.com/office/drawing/2014/main" id="{2A77E603-77A8-4E80-A8E1-960BD0E14E3E}"/>
              </a:ext>
            </a:extLst>
          </p:cNvPr>
          <p:cNvSpPr txBox="1">
            <a:spLocks noChangeArrowheads="1"/>
          </p:cNvSpPr>
          <p:nvPr/>
        </p:nvSpPr>
        <p:spPr bwMode="auto">
          <a:xfrm>
            <a:off x="4356100" y="6092825"/>
            <a:ext cx="115252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800" b="1"/>
              <a:t>Secteur</a:t>
            </a:r>
          </a:p>
        </p:txBody>
      </p:sp>
      <p:sp>
        <p:nvSpPr>
          <p:cNvPr id="18439" name="Line 7">
            <a:extLst>
              <a:ext uri="{FF2B5EF4-FFF2-40B4-BE49-F238E27FC236}">
                <a16:creationId xmlns:a16="http://schemas.microsoft.com/office/drawing/2014/main" id="{1E269C3A-86B0-409E-8CBE-A7488D7C133E}"/>
              </a:ext>
            </a:extLst>
          </p:cNvPr>
          <p:cNvSpPr>
            <a:spLocks noChangeShapeType="1"/>
          </p:cNvSpPr>
          <p:nvPr/>
        </p:nvSpPr>
        <p:spPr bwMode="auto">
          <a:xfrm>
            <a:off x="3276600" y="6237288"/>
            <a:ext cx="10795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8440" name="Line 8">
            <a:extLst>
              <a:ext uri="{FF2B5EF4-FFF2-40B4-BE49-F238E27FC236}">
                <a16:creationId xmlns:a16="http://schemas.microsoft.com/office/drawing/2014/main" id="{DA178F4A-7A05-4CF4-98DA-5EFEFE28EF2C}"/>
              </a:ext>
            </a:extLst>
          </p:cNvPr>
          <p:cNvSpPr>
            <a:spLocks noChangeShapeType="1"/>
          </p:cNvSpPr>
          <p:nvPr/>
        </p:nvSpPr>
        <p:spPr bwMode="auto">
          <a:xfrm>
            <a:off x="5508625" y="6237288"/>
            <a:ext cx="1223963"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37805758-C1DE-42EE-B2DC-79108AF67F08}"/>
              </a:ext>
            </a:extLst>
          </p:cNvPr>
          <p:cNvSpPr>
            <a:spLocks noGrp="1" noChangeArrowheads="1"/>
          </p:cNvSpPr>
          <p:nvPr>
            <p:ph type="title"/>
          </p:nvPr>
        </p:nvSpPr>
        <p:spPr/>
        <p:txBody>
          <a:bodyPr/>
          <a:lstStyle/>
          <a:p>
            <a:pPr eaLnBrk="1" hangingPunct="1">
              <a:defRPr/>
            </a:pPr>
            <a:r>
              <a:rPr lang="fr-FR"/>
              <a:t>Analyse du contexte concurrentiel</a:t>
            </a:r>
          </a:p>
        </p:txBody>
      </p:sp>
      <p:sp>
        <p:nvSpPr>
          <p:cNvPr id="26627" name="Rectangle 3">
            <a:extLst>
              <a:ext uri="{FF2B5EF4-FFF2-40B4-BE49-F238E27FC236}">
                <a16:creationId xmlns:a16="http://schemas.microsoft.com/office/drawing/2014/main" id="{D37F6EEA-9AAC-42F3-895A-8C30DC125E5A}"/>
              </a:ext>
            </a:extLst>
          </p:cNvPr>
          <p:cNvSpPr>
            <a:spLocks noGrp="1" noChangeArrowheads="1"/>
          </p:cNvSpPr>
          <p:nvPr>
            <p:ph type="body" idx="1"/>
          </p:nvPr>
        </p:nvSpPr>
        <p:spPr>
          <a:xfrm>
            <a:off x="1066800" y="1981200"/>
            <a:ext cx="7543800" cy="4256088"/>
          </a:xfrm>
        </p:spPr>
        <p:txBody>
          <a:bodyPr/>
          <a:lstStyle/>
          <a:p>
            <a:pPr eaLnBrk="1" hangingPunct="1">
              <a:lnSpc>
                <a:spcPct val="80000"/>
              </a:lnSpc>
              <a:defRPr/>
            </a:pPr>
            <a:r>
              <a:rPr lang="fr-FR" sz="2400"/>
              <a:t>A moins d’être totalement intégré, chaque secteur est donc pris en </a:t>
            </a:r>
            <a:r>
              <a:rPr lang="fr-FR" sz="2400">
                <a:solidFill>
                  <a:schemeClr val="folHlink"/>
                </a:solidFill>
              </a:rPr>
              <a:t>tenaille entre un secteur fournisseur et un secteur client</a:t>
            </a:r>
            <a:r>
              <a:rPr lang="fr-FR" sz="2400"/>
              <a:t> : un stade amont et un stade aval.</a:t>
            </a:r>
          </a:p>
          <a:p>
            <a:pPr eaLnBrk="1" hangingPunct="1">
              <a:lnSpc>
                <a:spcPct val="80000"/>
              </a:lnSpc>
              <a:defRPr/>
            </a:pPr>
            <a:endParaRPr lang="fr-FR" sz="2400"/>
          </a:p>
          <a:p>
            <a:pPr eaLnBrk="1" hangingPunct="1">
              <a:lnSpc>
                <a:spcPct val="80000"/>
              </a:lnSpc>
              <a:defRPr/>
            </a:pPr>
            <a:r>
              <a:rPr lang="fr-FR" sz="2400"/>
              <a:t>Ces deux stades exercent sur le secteur des </a:t>
            </a:r>
            <a:r>
              <a:rPr lang="fr-FR" sz="2400">
                <a:solidFill>
                  <a:schemeClr val="folHlink"/>
                </a:solidFill>
              </a:rPr>
              <a:t>pressions variables</a:t>
            </a:r>
            <a:r>
              <a:rPr lang="fr-FR" sz="2400"/>
              <a:t> qui exacerbent la </a:t>
            </a:r>
            <a:r>
              <a:rPr lang="fr-FR" sz="2400">
                <a:solidFill>
                  <a:schemeClr val="folHlink"/>
                </a:solidFill>
              </a:rPr>
              <a:t>lutte concurrentielle intrasectorielle</a:t>
            </a:r>
            <a:r>
              <a:rPr lang="fr-FR" sz="2400"/>
              <a:t>. Celle-ci est également influencée par la plus ou moins grande </a:t>
            </a:r>
            <a:r>
              <a:rPr lang="fr-FR" sz="2400">
                <a:solidFill>
                  <a:schemeClr val="folHlink"/>
                </a:solidFill>
              </a:rPr>
              <a:t>difficulté à entrer dans le secteur ou à en sortir</a:t>
            </a:r>
            <a:r>
              <a:rPr lang="fr-FR" sz="2400"/>
              <a:t>. En effet, </a:t>
            </a:r>
            <a:r>
              <a:rPr lang="fr-FR" sz="2400">
                <a:solidFill>
                  <a:schemeClr val="folHlink"/>
                </a:solidFill>
              </a:rPr>
              <a:t>le nombre d’entreprises qui y ont accès</a:t>
            </a:r>
            <a:r>
              <a:rPr lang="fr-FR" sz="2400"/>
              <a:t> est l’un des </a:t>
            </a:r>
            <a:r>
              <a:rPr lang="fr-FR" sz="2400">
                <a:solidFill>
                  <a:schemeClr val="folHlink"/>
                </a:solidFill>
              </a:rPr>
              <a:t>facteurs déterminants du jeu concurrentiel</a:t>
            </a:r>
            <a:r>
              <a:rPr lang="fr-FR" sz="2400"/>
              <a:t>. Par ailleurs l’arrivée possible d’un </a:t>
            </a:r>
            <a:r>
              <a:rPr lang="fr-FR" sz="2400">
                <a:solidFill>
                  <a:schemeClr val="folHlink"/>
                </a:solidFill>
              </a:rPr>
              <a:t>produit de substitution</a:t>
            </a:r>
            <a:r>
              <a:rPr lang="fr-FR" sz="2400"/>
              <a:t> constitue une autre dimension à prendre en compte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C6BC977-8472-45D4-BA5E-F0A4C54DFB69}"/>
              </a:ext>
            </a:extLst>
          </p:cNvPr>
          <p:cNvSpPr>
            <a:spLocks noGrp="1" noChangeArrowheads="1"/>
          </p:cNvSpPr>
          <p:nvPr>
            <p:ph type="title"/>
          </p:nvPr>
        </p:nvSpPr>
        <p:spPr/>
        <p:txBody>
          <a:bodyPr/>
          <a:lstStyle/>
          <a:p>
            <a:pPr eaLnBrk="1" hangingPunct="1">
              <a:defRPr/>
            </a:pPr>
            <a:r>
              <a:rPr lang="fr-FR"/>
              <a:t>Les 5 forces de la concurrence selon Porter</a:t>
            </a:r>
          </a:p>
        </p:txBody>
      </p:sp>
      <p:sp>
        <p:nvSpPr>
          <p:cNvPr id="20483" name="Text Box 3">
            <a:extLst>
              <a:ext uri="{FF2B5EF4-FFF2-40B4-BE49-F238E27FC236}">
                <a16:creationId xmlns:a16="http://schemas.microsoft.com/office/drawing/2014/main" id="{427B2FFE-EF04-4822-AB90-BF58C3CF7E31}"/>
              </a:ext>
            </a:extLst>
          </p:cNvPr>
          <p:cNvSpPr txBox="1">
            <a:spLocks noChangeArrowheads="1"/>
          </p:cNvSpPr>
          <p:nvPr/>
        </p:nvSpPr>
        <p:spPr bwMode="auto">
          <a:xfrm>
            <a:off x="4140200" y="3500438"/>
            <a:ext cx="1800225" cy="143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600" b="1"/>
              <a:t>Secteur Professionnel</a:t>
            </a:r>
          </a:p>
          <a:p>
            <a:pPr algn="ctr" eaLnBrk="1" hangingPunct="1">
              <a:spcBef>
                <a:spcPct val="50000"/>
              </a:spcBef>
              <a:buClrTx/>
              <a:buSzTx/>
              <a:buFontTx/>
              <a:buNone/>
            </a:pPr>
            <a:r>
              <a:rPr lang="fr-FR" altLang="fr-FR" sz="1600" b="1">
                <a:sym typeface="Wingdings" panose="05000000000000000000" pitchFamily="2" charset="2"/>
              </a:rPr>
              <a:t> Rivalité entre firmes du secteur</a:t>
            </a:r>
            <a:endParaRPr lang="fr-FR" altLang="fr-FR" sz="1600" b="1"/>
          </a:p>
        </p:txBody>
      </p:sp>
      <p:sp>
        <p:nvSpPr>
          <p:cNvPr id="20484" name="Oval 4">
            <a:extLst>
              <a:ext uri="{FF2B5EF4-FFF2-40B4-BE49-F238E27FC236}">
                <a16:creationId xmlns:a16="http://schemas.microsoft.com/office/drawing/2014/main" id="{FD410FFD-9F83-434A-8AF9-130CE2875D43}"/>
              </a:ext>
            </a:extLst>
          </p:cNvPr>
          <p:cNvSpPr>
            <a:spLocks noChangeArrowheads="1"/>
          </p:cNvSpPr>
          <p:nvPr/>
        </p:nvSpPr>
        <p:spPr bwMode="auto">
          <a:xfrm>
            <a:off x="3995738" y="3284538"/>
            <a:ext cx="2160587" cy="18002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endParaRPr lang="fr-FR" altLang="fr-FR" sz="1800"/>
          </a:p>
        </p:txBody>
      </p:sp>
      <p:sp>
        <p:nvSpPr>
          <p:cNvPr id="20485" name="Text Box 5">
            <a:extLst>
              <a:ext uri="{FF2B5EF4-FFF2-40B4-BE49-F238E27FC236}">
                <a16:creationId xmlns:a16="http://schemas.microsoft.com/office/drawing/2014/main" id="{6CA959B5-146E-406A-972A-8E1CCF39603B}"/>
              </a:ext>
            </a:extLst>
          </p:cNvPr>
          <p:cNvSpPr txBox="1">
            <a:spLocks noChangeArrowheads="1"/>
          </p:cNvSpPr>
          <p:nvPr/>
        </p:nvSpPr>
        <p:spPr bwMode="auto">
          <a:xfrm>
            <a:off x="1692275" y="4005263"/>
            <a:ext cx="1295400" cy="835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600"/>
              <a:t>Position de force des fournisseurs</a:t>
            </a:r>
          </a:p>
        </p:txBody>
      </p:sp>
      <p:sp>
        <p:nvSpPr>
          <p:cNvPr id="20486" name="Text Box 6">
            <a:extLst>
              <a:ext uri="{FF2B5EF4-FFF2-40B4-BE49-F238E27FC236}">
                <a16:creationId xmlns:a16="http://schemas.microsoft.com/office/drawing/2014/main" id="{D7C8D58D-3D2A-4F79-8FB7-BFC92F5C3AFF}"/>
              </a:ext>
            </a:extLst>
          </p:cNvPr>
          <p:cNvSpPr txBox="1">
            <a:spLocks noChangeArrowheads="1"/>
          </p:cNvSpPr>
          <p:nvPr/>
        </p:nvSpPr>
        <p:spPr bwMode="auto">
          <a:xfrm>
            <a:off x="7092950" y="3933825"/>
            <a:ext cx="1295400" cy="835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600"/>
              <a:t>Position de force des clients</a:t>
            </a:r>
          </a:p>
        </p:txBody>
      </p:sp>
      <p:sp>
        <p:nvSpPr>
          <p:cNvPr id="20487" name="Text Box 7">
            <a:extLst>
              <a:ext uri="{FF2B5EF4-FFF2-40B4-BE49-F238E27FC236}">
                <a16:creationId xmlns:a16="http://schemas.microsoft.com/office/drawing/2014/main" id="{43C8D7AC-D734-4CF8-8264-E5317B8FD119}"/>
              </a:ext>
            </a:extLst>
          </p:cNvPr>
          <p:cNvSpPr txBox="1">
            <a:spLocks noChangeArrowheads="1"/>
          </p:cNvSpPr>
          <p:nvPr/>
        </p:nvSpPr>
        <p:spPr bwMode="auto">
          <a:xfrm>
            <a:off x="4211638" y="5661025"/>
            <a:ext cx="1800225" cy="835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600"/>
              <a:t>Menace d’arrivée des produits de substitution</a:t>
            </a:r>
          </a:p>
        </p:txBody>
      </p:sp>
      <p:sp>
        <p:nvSpPr>
          <p:cNvPr id="20488" name="Text Box 8">
            <a:extLst>
              <a:ext uri="{FF2B5EF4-FFF2-40B4-BE49-F238E27FC236}">
                <a16:creationId xmlns:a16="http://schemas.microsoft.com/office/drawing/2014/main" id="{B3803959-3AD2-4AED-A3B1-535EDA489707}"/>
              </a:ext>
            </a:extLst>
          </p:cNvPr>
          <p:cNvSpPr txBox="1">
            <a:spLocks noChangeArrowheads="1"/>
          </p:cNvSpPr>
          <p:nvPr/>
        </p:nvSpPr>
        <p:spPr bwMode="auto">
          <a:xfrm>
            <a:off x="4140200" y="1773238"/>
            <a:ext cx="1800225" cy="835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600"/>
              <a:t>Menace d’entrée de nouveaux concurrents</a:t>
            </a:r>
          </a:p>
        </p:txBody>
      </p:sp>
      <p:sp>
        <p:nvSpPr>
          <p:cNvPr id="20489" name="AutoShape 9">
            <a:extLst>
              <a:ext uri="{FF2B5EF4-FFF2-40B4-BE49-F238E27FC236}">
                <a16:creationId xmlns:a16="http://schemas.microsoft.com/office/drawing/2014/main" id="{BB48FDB1-2095-429A-AE9F-C6C8D3BF4976}"/>
              </a:ext>
            </a:extLst>
          </p:cNvPr>
          <p:cNvSpPr>
            <a:spLocks noChangeArrowheads="1"/>
          </p:cNvSpPr>
          <p:nvPr/>
        </p:nvSpPr>
        <p:spPr bwMode="auto">
          <a:xfrm>
            <a:off x="2987675" y="3716338"/>
            <a:ext cx="1008063" cy="1368425"/>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endParaRPr lang="fr-FR" altLang="fr-FR" sz="1800"/>
          </a:p>
        </p:txBody>
      </p:sp>
      <p:sp>
        <p:nvSpPr>
          <p:cNvPr id="20490" name="AutoShape 10">
            <a:extLst>
              <a:ext uri="{FF2B5EF4-FFF2-40B4-BE49-F238E27FC236}">
                <a16:creationId xmlns:a16="http://schemas.microsoft.com/office/drawing/2014/main" id="{1068FB85-0238-4DAB-B3B8-227C336B2556}"/>
              </a:ext>
            </a:extLst>
          </p:cNvPr>
          <p:cNvSpPr>
            <a:spLocks noChangeArrowheads="1"/>
          </p:cNvSpPr>
          <p:nvPr/>
        </p:nvSpPr>
        <p:spPr bwMode="auto">
          <a:xfrm>
            <a:off x="6156325" y="3716338"/>
            <a:ext cx="936625" cy="1441450"/>
          </a:xfrm>
          <a:prstGeom prst="lef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endParaRPr lang="fr-FR" altLang="fr-FR" sz="1800"/>
          </a:p>
        </p:txBody>
      </p:sp>
      <p:sp>
        <p:nvSpPr>
          <p:cNvPr id="20491" name="AutoShape 11">
            <a:extLst>
              <a:ext uri="{FF2B5EF4-FFF2-40B4-BE49-F238E27FC236}">
                <a16:creationId xmlns:a16="http://schemas.microsoft.com/office/drawing/2014/main" id="{73E308C8-177D-4721-9D15-1619DE77864E}"/>
              </a:ext>
            </a:extLst>
          </p:cNvPr>
          <p:cNvSpPr>
            <a:spLocks noChangeArrowheads="1"/>
          </p:cNvSpPr>
          <p:nvPr/>
        </p:nvSpPr>
        <p:spPr bwMode="auto">
          <a:xfrm>
            <a:off x="4427538" y="5084763"/>
            <a:ext cx="1368425" cy="576262"/>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endParaRPr lang="fr-FR" altLang="fr-FR" sz="1800"/>
          </a:p>
        </p:txBody>
      </p:sp>
      <p:sp>
        <p:nvSpPr>
          <p:cNvPr id="20492" name="AutoShape 12">
            <a:extLst>
              <a:ext uri="{FF2B5EF4-FFF2-40B4-BE49-F238E27FC236}">
                <a16:creationId xmlns:a16="http://schemas.microsoft.com/office/drawing/2014/main" id="{65EBB2AF-B3B4-4478-9B05-916C56209BCA}"/>
              </a:ext>
            </a:extLst>
          </p:cNvPr>
          <p:cNvSpPr>
            <a:spLocks noChangeArrowheads="1"/>
          </p:cNvSpPr>
          <p:nvPr/>
        </p:nvSpPr>
        <p:spPr bwMode="auto">
          <a:xfrm>
            <a:off x="4500563" y="2636838"/>
            <a:ext cx="1150937" cy="6477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endParaRPr lang="fr-FR" altLang="fr-FR"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3684188-3945-41DC-9957-6AC0317318D6}"/>
              </a:ext>
            </a:extLst>
          </p:cNvPr>
          <p:cNvSpPr>
            <a:spLocks noGrp="1" noChangeArrowheads="1"/>
          </p:cNvSpPr>
          <p:nvPr>
            <p:ph type="title"/>
          </p:nvPr>
        </p:nvSpPr>
        <p:spPr/>
        <p:txBody>
          <a:bodyPr/>
          <a:lstStyle/>
          <a:p>
            <a:pPr eaLnBrk="1" hangingPunct="1">
              <a:defRPr/>
            </a:pPr>
            <a:r>
              <a:rPr lang="fr-FR" sz="3200"/>
              <a:t>Les pressions exercées par les fournisseurs et les clients</a:t>
            </a:r>
          </a:p>
        </p:txBody>
      </p:sp>
      <p:sp>
        <p:nvSpPr>
          <p:cNvPr id="28675" name="Rectangle 3">
            <a:extLst>
              <a:ext uri="{FF2B5EF4-FFF2-40B4-BE49-F238E27FC236}">
                <a16:creationId xmlns:a16="http://schemas.microsoft.com/office/drawing/2014/main" id="{B56AD745-406A-4D7F-94C2-D1237C6B37EC}"/>
              </a:ext>
            </a:extLst>
          </p:cNvPr>
          <p:cNvSpPr>
            <a:spLocks noGrp="1" noChangeArrowheads="1"/>
          </p:cNvSpPr>
          <p:nvPr>
            <p:ph type="body" idx="1"/>
          </p:nvPr>
        </p:nvSpPr>
        <p:spPr/>
        <p:txBody>
          <a:bodyPr/>
          <a:lstStyle/>
          <a:p>
            <a:pPr eaLnBrk="1" hangingPunct="1">
              <a:lnSpc>
                <a:spcPct val="90000"/>
              </a:lnSpc>
              <a:defRPr/>
            </a:pPr>
            <a:r>
              <a:rPr lang="fr-FR" sz="2400"/>
              <a:t>Pour mesurer le danger que ces pressions font peser sur le domaine d’activité ou le secteur étudié, il faut :</a:t>
            </a:r>
          </a:p>
          <a:p>
            <a:pPr eaLnBrk="1" hangingPunct="1">
              <a:lnSpc>
                <a:spcPct val="90000"/>
              </a:lnSpc>
              <a:defRPr/>
            </a:pPr>
            <a:endParaRPr lang="fr-FR" sz="2400"/>
          </a:p>
          <a:p>
            <a:pPr eaLnBrk="1" hangingPunct="1">
              <a:lnSpc>
                <a:spcPct val="90000"/>
              </a:lnSpc>
              <a:defRPr/>
            </a:pPr>
            <a:r>
              <a:rPr lang="fr-FR" sz="2400"/>
              <a:t>Examiner les relations qu’il entretient avec le secteur en amont (les fournisseurs), puis avec le secteur en aval (les clients). </a:t>
            </a:r>
          </a:p>
          <a:p>
            <a:pPr eaLnBrk="1" hangingPunct="1">
              <a:lnSpc>
                <a:spcPct val="90000"/>
              </a:lnSpc>
              <a:defRPr/>
            </a:pPr>
            <a:endParaRPr lang="fr-FR" sz="2400"/>
          </a:p>
          <a:p>
            <a:pPr eaLnBrk="1" hangingPunct="1">
              <a:lnSpc>
                <a:spcPct val="90000"/>
              </a:lnSpc>
              <a:defRPr/>
            </a:pPr>
            <a:r>
              <a:rPr lang="fr-FR" sz="2400"/>
              <a:t>Les même critères sont valables pour les deux puisqu’ils ont pour but d’évaluer la relation qui lie un fournisseur à son client, en particulier la position de force dont l’un peu disposer vis-à-vis de l’autre c’est-à-dire le pouvoir de marché. Ces  critères sont les suivants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5B7CD94-C8A2-4DC9-9646-39C44B97D4BB}"/>
              </a:ext>
            </a:extLst>
          </p:cNvPr>
          <p:cNvSpPr>
            <a:spLocks noGrp="1" noChangeArrowheads="1"/>
          </p:cNvSpPr>
          <p:nvPr>
            <p:ph type="title"/>
          </p:nvPr>
        </p:nvSpPr>
        <p:spPr/>
        <p:txBody>
          <a:bodyPr/>
          <a:lstStyle/>
          <a:p>
            <a:pPr eaLnBrk="1" hangingPunct="1">
              <a:defRPr/>
            </a:pPr>
            <a:r>
              <a:rPr lang="fr-FR"/>
              <a:t>Diagnostic et choix stratégiques</a:t>
            </a:r>
          </a:p>
        </p:txBody>
      </p:sp>
      <p:sp>
        <p:nvSpPr>
          <p:cNvPr id="12291" name="Rectangle 3">
            <a:extLst>
              <a:ext uri="{FF2B5EF4-FFF2-40B4-BE49-F238E27FC236}">
                <a16:creationId xmlns:a16="http://schemas.microsoft.com/office/drawing/2014/main" id="{44A2BBD9-3E98-4282-98F0-F499A69405AE}"/>
              </a:ext>
            </a:extLst>
          </p:cNvPr>
          <p:cNvSpPr>
            <a:spLocks noGrp="1" noChangeArrowheads="1"/>
          </p:cNvSpPr>
          <p:nvPr>
            <p:ph type="body" idx="1"/>
          </p:nvPr>
        </p:nvSpPr>
        <p:spPr/>
        <p:txBody>
          <a:bodyPr/>
          <a:lstStyle/>
          <a:p>
            <a:pPr eaLnBrk="1" hangingPunct="1">
              <a:lnSpc>
                <a:spcPct val="80000"/>
              </a:lnSpc>
              <a:defRPr/>
            </a:pPr>
            <a:r>
              <a:rPr lang="fr-FR" sz="2800">
                <a:effectLst/>
              </a:rPr>
              <a:t>Objectifs d’une entreprise : Être performant sur du LT!</a:t>
            </a:r>
          </a:p>
          <a:p>
            <a:pPr lvl="1" eaLnBrk="1" hangingPunct="1">
              <a:lnSpc>
                <a:spcPct val="80000"/>
              </a:lnSpc>
              <a:defRPr/>
            </a:pPr>
            <a:endParaRPr lang="fr-FR" sz="2400">
              <a:effectLst/>
            </a:endParaRPr>
          </a:p>
          <a:p>
            <a:pPr lvl="1" eaLnBrk="1" hangingPunct="1">
              <a:lnSpc>
                <a:spcPct val="80000"/>
              </a:lnSpc>
              <a:defRPr/>
            </a:pPr>
            <a:r>
              <a:rPr lang="fr-FR" sz="2400">
                <a:effectLst/>
              </a:rPr>
              <a:t>Déterminer les sources d’avantages concurrentiels et les moyens de les préserver</a:t>
            </a:r>
          </a:p>
          <a:p>
            <a:pPr lvl="1" eaLnBrk="1" hangingPunct="1">
              <a:lnSpc>
                <a:spcPct val="80000"/>
              </a:lnSpc>
              <a:defRPr/>
            </a:pPr>
            <a:endParaRPr lang="fr-FR" sz="2400">
              <a:effectLst/>
            </a:endParaRPr>
          </a:p>
          <a:p>
            <a:pPr lvl="1" eaLnBrk="1" hangingPunct="1">
              <a:lnSpc>
                <a:spcPct val="80000"/>
              </a:lnSpc>
              <a:defRPr/>
            </a:pPr>
            <a:r>
              <a:rPr lang="fr-FR" sz="2400">
                <a:effectLst/>
              </a:rPr>
              <a:t>Faire « différemment » afin de creuser des écarts de performances financières</a:t>
            </a:r>
          </a:p>
          <a:p>
            <a:pPr eaLnBrk="1" hangingPunct="1">
              <a:lnSpc>
                <a:spcPct val="80000"/>
              </a:lnSpc>
              <a:defRPr/>
            </a:pPr>
            <a:endParaRPr lang="fr-FR" sz="2800">
              <a:effectLst/>
            </a:endParaRPr>
          </a:p>
          <a:p>
            <a:pPr algn="ctr" eaLnBrk="1" hangingPunct="1">
              <a:lnSpc>
                <a:spcPct val="80000"/>
              </a:lnSpc>
              <a:buFont typeface="Wingdings" panose="05000000000000000000" pitchFamily="2" charset="2"/>
              <a:buNone/>
              <a:defRPr/>
            </a:pPr>
            <a:r>
              <a:rPr lang="fr-FR" sz="2800">
                <a:effectLst/>
              </a:rPr>
              <a:t>=&gt; un modèle stratégique explique les sources de performance et permet de définir et de formaliser les choix managériaux</a:t>
            </a:r>
          </a:p>
          <a:p>
            <a:pPr eaLnBrk="1" hangingPunct="1">
              <a:lnSpc>
                <a:spcPct val="80000"/>
              </a:lnSpc>
              <a:defRPr/>
            </a:pPr>
            <a:endParaRPr lang="fr-FR"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6876F1D-54FB-4F1A-8737-B4DF529C9BDD}"/>
              </a:ext>
            </a:extLst>
          </p:cNvPr>
          <p:cNvSpPr>
            <a:spLocks noGrp="1" noChangeArrowheads="1"/>
          </p:cNvSpPr>
          <p:nvPr>
            <p:ph type="title"/>
          </p:nvPr>
        </p:nvSpPr>
        <p:spPr/>
        <p:txBody>
          <a:bodyPr/>
          <a:lstStyle/>
          <a:p>
            <a:pPr eaLnBrk="1" hangingPunct="1">
              <a:defRPr/>
            </a:pPr>
            <a:r>
              <a:rPr lang="fr-FR" sz="3200"/>
              <a:t>Critères pressions exercées par les fournisseurs et les clients (1)</a:t>
            </a:r>
          </a:p>
        </p:txBody>
      </p:sp>
      <p:sp>
        <p:nvSpPr>
          <p:cNvPr id="29699" name="Rectangle 3">
            <a:extLst>
              <a:ext uri="{FF2B5EF4-FFF2-40B4-BE49-F238E27FC236}">
                <a16:creationId xmlns:a16="http://schemas.microsoft.com/office/drawing/2014/main" id="{14ACC0AC-EF87-4AD2-8127-4B5B00549451}"/>
              </a:ext>
            </a:extLst>
          </p:cNvPr>
          <p:cNvSpPr>
            <a:spLocks noGrp="1" noChangeArrowheads="1"/>
          </p:cNvSpPr>
          <p:nvPr>
            <p:ph type="body" idx="1"/>
          </p:nvPr>
        </p:nvSpPr>
        <p:spPr/>
        <p:txBody>
          <a:bodyPr/>
          <a:lstStyle/>
          <a:p>
            <a:pPr eaLnBrk="1" hangingPunct="1">
              <a:lnSpc>
                <a:spcPct val="80000"/>
              </a:lnSpc>
              <a:defRPr/>
            </a:pPr>
            <a:r>
              <a:rPr lang="fr-FR" sz="2400">
                <a:solidFill>
                  <a:schemeClr val="folHlink"/>
                </a:solidFill>
              </a:rPr>
              <a:t>La concentration relative</a:t>
            </a:r>
            <a:r>
              <a:rPr lang="fr-FR" sz="2400"/>
              <a:t> d’un secteur par rapport à un autre : </a:t>
            </a:r>
          </a:p>
          <a:p>
            <a:pPr eaLnBrk="1" hangingPunct="1">
              <a:lnSpc>
                <a:spcPct val="80000"/>
              </a:lnSpc>
              <a:defRPr/>
            </a:pPr>
            <a:endParaRPr lang="fr-FR" sz="2400"/>
          </a:p>
          <a:p>
            <a:pPr eaLnBrk="1" hangingPunct="1">
              <a:lnSpc>
                <a:spcPct val="80000"/>
              </a:lnSpc>
              <a:defRPr/>
            </a:pPr>
            <a:r>
              <a:rPr lang="fr-FR" sz="2400">
                <a:solidFill>
                  <a:schemeClr val="folHlink"/>
                </a:solidFill>
              </a:rPr>
              <a:t>Répartition des parts de marché sur un nombre plus ou moins grand d’entreprises</a:t>
            </a:r>
            <a:r>
              <a:rPr lang="fr-FR" sz="2400"/>
              <a:t>. </a:t>
            </a:r>
          </a:p>
          <a:p>
            <a:pPr lvl="1" eaLnBrk="1" hangingPunct="1">
              <a:lnSpc>
                <a:spcPct val="80000"/>
              </a:lnSpc>
              <a:defRPr/>
            </a:pPr>
            <a:r>
              <a:rPr lang="fr-FR" sz="2000"/>
              <a:t>Certains secteurs sont très </a:t>
            </a:r>
            <a:r>
              <a:rPr lang="fr-FR" sz="2000">
                <a:solidFill>
                  <a:schemeClr val="folHlink"/>
                </a:solidFill>
              </a:rPr>
              <a:t>concentrés</a:t>
            </a:r>
            <a:r>
              <a:rPr lang="fr-FR" sz="2000"/>
              <a:t>, deux ou trois entreprises contrôlant 60 à 70 % du marché (</a:t>
            </a:r>
            <a:r>
              <a:rPr lang="fr-FR" sz="2000">
                <a:solidFill>
                  <a:schemeClr val="folHlink"/>
                </a:solidFill>
              </a:rPr>
              <a:t>céréales pour petit déjeuner</a:t>
            </a:r>
            <a:r>
              <a:rPr lang="fr-FR" sz="2000"/>
              <a:t> par exemple), </a:t>
            </a:r>
          </a:p>
          <a:p>
            <a:pPr lvl="1" eaLnBrk="1" hangingPunct="1">
              <a:lnSpc>
                <a:spcPct val="80000"/>
              </a:lnSpc>
              <a:defRPr/>
            </a:pPr>
            <a:r>
              <a:rPr lang="fr-FR" sz="2000"/>
              <a:t>D’autres sont beaucoup plus atomisés. </a:t>
            </a:r>
          </a:p>
          <a:p>
            <a:pPr eaLnBrk="1" hangingPunct="1">
              <a:lnSpc>
                <a:spcPct val="80000"/>
              </a:lnSpc>
              <a:defRPr/>
            </a:pPr>
            <a:endParaRPr lang="fr-FR" sz="2400"/>
          </a:p>
          <a:p>
            <a:pPr eaLnBrk="1" hangingPunct="1">
              <a:lnSpc>
                <a:spcPct val="80000"/>
              </a:lnSpc>
              <a:defRPr/>
            </a:pPr>
            <a:r>
              <a:rPr lang="fr-FR" sz="2400"/>
              <a:t>Une </a:t>
            </a:r>
            <a:r>
              <a:rPr lang="fr-FR" sz="2400">
                <a:solidFill>
                  <a:schemeClr val="folHlink"/>
                </a:solidFill>
              </a:rPr>
              <a:t>concentration plus grande</a:t>
            </a:r>
            <a:r>
              <a:rPr lang="fr-FR" sz="2400"/>
              <a:t> confère au secteur qui en bénéficie </a:t>
            </a:r>
            <a:r>
              <a:rPr lang="fr-FR" sz="2400">
                <a:solidFill>
                  <a:schemeClr val="folHlink"/>
                </a:solidFill>
              </a:rPr>
              <a:t>un pouvoir de négociation supérieur</a:t>
            </a:r>
            <a:r>
              <a:rPr lang="fr-FR" sz="2400"/>
              <a:t>, donc une capacité de </a:t>
            </a:r>
            <a:r>
              <a:rPr lang="fr-FR" sz="2400">
                <a:solidFill>
                  <a:schemeClr val="folHlink"/>
                </a:solidFill>
              </a:rPr>
              <a:t>pression</a:t>
            </a:r>
            <a:r>
              <a:rPr lang="fr-FR" sz="2400"/>
              <a:t> sur l’autre. </a:t>
            </a:r>
          </a:p>
          <a:p>
            <a:pPr lvl="1" eaLnBrk="1" hangingPunct="1">
              <a:lnSpc>
                <a:spcPct val="80000"/>
              </a:lnSpc>
              <a:defRPr/>
            </a:pPr>
            <a:r>
              <a:rPr lang="fr-FR" sz="2000"/>
              <a:t>Les rapports entre des fabricants de </a:t>
            </a:r>
            <a:r>
              <a:rPr lang="fr-FR" sz="2000">
                <a:solidFill>
                  <a:schemeClr val="folHlink"/>
                </a:solidFill>
              </a:rPr>
              <a:t>jouets </a:t>
            </a:r>
            <a:r>
              <a:rPr lang="fr-FR" sz="2000"/>
              <a:t>très </a:t>
            </a:r>
            <a:r>
              <a:rPr lang="fr-FR" sz="2000">
                <a:solidFill>
                  <a:schemeClr val="folHlink"/>
                </a:solidFill>
              </a:rPr>
              <a:t>atomisés</a:t>
            </a:r>
            <a:r>
              <a:rPr lang="fr-FR" sz="2000"/>
              <a:t> et une </a:t>
            </a:r>
            <a:r>
              <a:rPr lang="fr-FR" sz="2000">
                <a:solidFill>
                  <a:schemeClr val="folHlink"/>
                </a:solidFill>
              </a:rPr>
              <a:t>grande distribution très concentrée</a:t>
            </a:r>
            <a:r>
              <a:rPr lang="fr-FR" sz="2000"/>
              <a:t> en sont un bon exemple : la seconde peut dicter sa loi au premier.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FCB647E-13E1-45FD-A8E7-D97FF08882C9}"/>
              </a:ext>
            </a:extLst>
          </p:cNvPr>
          <p:cNvSpPr>
            <a:spLocks noGrp="1" noChangeArrowheads="1"/>
          </p:cNvSpPr>
          <p:nvPr>
            <p:ph type="title"/>
          </p:nvPr>
        </p:nvSpPr>
        <p:spPr/>
        <p:txBody>
          <a:bodyPr/>
          <a:lstStyle/>
          <a:p>
            <a:pPr eaLnBrk="1" hangingPunct="1">
              <a:defRPr/>
            </a:pPr>
            <a:r>
              <a:rPr lang="fr-FR" sz="3200"/>
              <a:t>Critères pressions exercées par les fournisseurs et les clients (2)</a:t>
            </a:r>
          </a:p>
        </p:txBody>
      </p:sp>
      <p:sp>
        <p:nvSpPr>
          <p:cNvPr id="30723" name="Rectangle 3">
            <a:extLst>
              <a:ext uri="{FF2B5EF4-FFF2-40B4-BE49-F238E27FC236}">
                <a16:creationId xmlns:a16="http://schemas.microsoft.com/office/drawing/2014/main" id="{394AD70D-8153-44FE-96BD-719A08BFF68F}"/>
              </a:ext>
            </a:extLst>
          </p:cNvPr>
          <p:cNvSpPr>
            <a:spLocks noGrp="1" noChangeArrowheads="1"/>
          </p:cNvSpPr>
          <p:nvPr>
            <p:ph type="body" idx="1"/>
          </p:nvPr>
        </p:nvSpPr>
        <p:spPr/>
        <p:txBody>
          <a:bodyPr/>
          <a:lstStyle/>
          <a:p>
            <a:pPr eaLnBrk="1" hangingPunct="1">
              <a:lnSpc>
                <a:spcPct val="80000"/>
              </a:lnSpc>
              <a:defRPr/>
            </a:pPr>
            <a:r>
              <a:rPr lang="fr-FR" sz="2400">
                <a:solidFill>
                  <a:schemeClr val="folHlink"/>
                </a:solidFill>
              </a:rPr>
              <a:t>La qualité liée</a:t>
            </a:r>
            <a:r>
              <a:rPr lang="fr-FR" sz="2400"/>
              <a:t> : </a:t>
            </a:r>
            <a:r>
              <a:rPr lang="fr-FR" sz="2400">
                <a:solidFill>
                  <a:schemeClr val="folHlink"/>
                </a:solidFill>
              </a:rPr>
              <a:t>la valeur du produit fabriqué (ou du service rendu)</a:t>
            </a:r>
            <a:r>
              <a:rPr lang="fr-FR" sz="2400"/>
              <a:t> par un secteur est fortement </a:t>
            </a:r>
            <a:r>
              <a:rPr lang="fr-FR" sz="2400">
                <a:solidFill>
                  <a:schemeClr val="folHlink"/>
                </a:solidFill>
              </a:rPr>
              <a:t>déterminée par la qualité de ce qui est acheté au fournisseur. </a:t>
            </a:r>
            <a:r>
              <a:rPr lang="fr-FR" sz="2400"/>
              <a:t>Celui-ci possède alors vis-à-vis du secteur client un </a:t>
            </a:r>
            <a:r>
              <a:rPr lang="fr-FR" sz="2400">
                <a:solidFill>
                  <a:schemeClr val="folHlink"/>
                </a:solidFill>
              </a:rPr>
              <a:t>pouvoir de négociation</a:t>
            </a:r>
            <a:r>
              <a:rPr lang="fr-FR" sz="2400"/>
              <a:t> important. </a:t>
            </a:r>
          </a:p>
          <a:p>
            <a:pPr eaLnBrk="1" hangingPunct="1">
              <a:lnSpc>
                <a:spcPct val="80000"/>
              </a:lnSpc>
              <a:defRPr/>
            </a:pPr>
            <a:endParaRPr lang="fr-FR" sz="2400"/>
          </a:p>
          <a:p>
            <a:pPr eaLnBrk="1" hangingPunct="1">
              <a:lnSpc>
                <a:spcPct val="80000"/>
              </a:lnSpc>
              <a:defRPr/>
            </a:pPr>
            <a:r>
              <a:rPr lang="fr-FR" sz="2400"/>
              <a:t>Exemple : </a:t>
            </a:r>
            <a:r>
              <a:rPr lang="fr-FR" sz="2400">
                <a:solidFill>
                  <a:schemeClr val="folHlink"/>
                </a:solidFill>
              </a:rPr>
              <a:t>fabricants de microprocesseurs</a:t>
            </a:r>
            <a:r>
              <a:rPr lang="fr-FR" sz="2400"/>
              <a:t> vis-à-vis des fabricants de micro-ordinateurs ; la reconquête du pouvoir de marché par </a:t>
            </a:r>
            <a:r>
              <a:rPr lang="fr-FR" sz="2400">
                <a:solidFill>
                  <a:schemeClr val="folHlink"/>
                </a:solidFill>
              </a:rPr>
              <a:t>Intel</a:t>
            </a:r>
            <a:r>
              <a:rPr lang="fr-FR" sz="2400"/>
              <a:t> en est un bon exemple. </a:t>
            </a:r>
          </a:p>
          <a:p>
            <a:pPr eaLnBrk="1" hangingPunct="1">
              <a:lnSpc>
                <a:spcPct val="80000"/>
              </a:lnSpc>
              <a:defRPr/>
            </a:pPr>
            <a:endParaRPr lang="fr-FR" sz="2400"/>
          </a:p>
          <a:p>
            <a:pPr eaLnBrk="1" hangingPunct="1">
              <a:lnSpc>
                <a:spcPct val="80000"/>
              </a:lnSpc>
              <a:defRPr/>
            </a:pPr>
            <a:r>
              <a:rPr lang="fr-FR" sz="2400"/>
              <a:t>A l’opposé, la construction </a:t>
            </a:r>
            <a:r>
              <a:rPr lang="fr-FR" sz="2400">
                <a:solidFill>
                  <a:schemeClr val="folHlink"/>
                </a:solidFill>
              </a:rPr>
              <a:t>automobile impose ses exigences de qualité</a:t>
            </a:r>
            <a:r>
              <a:rPr lang="fr-FR" sz="2400"/>
              <a:t>, de délais et de prix à ses fournisseurs grâce à des cahiers des charges stricts.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781FF3B8-BA2D-4EBC-A36D-8C9E06B10EC4}"/>
              </a:ext>
            </a:extLst>
          </p:cNvPr>
          <p:cNvSpPr>
            <a:spLocks noGrp="1" noChangeArrowheads="1"/>
          </p:cNvSpPr>
          <p:nvPr>
            <p:ph type="title"/>
          </p:nvPr>
        </p:nvSpPr>
        <p:spPr/>
        <p:txBody>
          <a:bodyPr/>
          <a:lstStyle/>
          <a:p>
            <a:pPr eaLnBrk="1" hangingPunct="1">
              <a:defRPr/>
            </a:pPr>
            <a:r>
              <a:rPr lang="fr-FR" sz="3200"/>
              <a:t>Critères pressions exercées par les fournisseurs et les clients (3)</a:t>
            </a:r>
          </a:p>
        </p:txBody>
      </p:sp>
      <p:sp>
        <p:nvSpPr>
          <p:cNvPr id="31747" name="Rectangle 3">
            <a:extLst>
              <a:ext uri="{FF2B5EF4-FFF2-40B4-BE49-F238E27FC236}">
                <a16:creationId xmlns:a16="http://schemas.microsoft.com/office/drawing/2014/main" id="{2174DB66-A750-41DF-ADB4-13E84CCF546F}"/>
              </a:ext>
            </a:extLst>
          </p:cNvPr>
          <p:cNvSpPr>
            <a:spLocks noGrp="1" noChangeArrowheads="1"/>
          </p:cNvSpPr>
          <p:nvPr>
            <p:ph type="body" idx="1"/>
          </p:nvPr>
        </p:nvSpPr>
        <p:spPr/>
        <p:txBody>
          <a:bodyPr/>
          <a:lstStyle/>
          <a:p>
            <a:pPr eaLnBrk="1" hangingPunct="1">
              <a:lnSpc>
                <a:spcPct val="80000"/>
              </a:lnSpc>
              <a:defRPr/>
            </a:pPr>
            <a:r>
              <a:rPr lang="fr-FR" sz="2400"/>
              <a:t>La </a:t>
            </a:r>
            <a:r>
              <a:rPr lang="fr-FR" sz="2400">
                <a:solidFill>
                  <a:schemeClr val="folHlink"/>
                </a:solidFill>
              </a:rPr>
              <a:t>différenciation des produits</a:t>
            </a:r>
            <a:r>
              <a:rPr lang="fr-FR" sz="2400"/>
              <a:t> rend la substitution d’un produit à l’autre très difficile et confère un </a:t>
            </a:r>
            <a:r>
              <a:rPr lang="fr-FR" sz="2400">
                <a:solidFill>
                  <a:schemeClr val="folHlink"/>
                </a:solidFill>
              </a:rPr>
              <a:t>pouvoir au fournisseur sur son client</a:t>
            </a:r>
            <a:r>
              <a:rPr lang="fr-FR" sz="2400"/>
              <a:t>. </a:t>
            </a:r>
          </a:p>
          <a:p>
            <a:pPr eaLnBrk="1" hangingPunct="1">
              <a:lnSpc>
                <a:spcPct val="80000"/>
              </a:lnSpc>
              <a:defRPr/>
            </a:pPr>
            <a:endParaRPr lang="fr-FR" sz="2400"/>
          </a:p>
          <a:p>
            <a:pPr eaLnBrk="1" hangingPunct="1">
              <a:lnSpc>
                <a:spcPct val="80000"/>
              </a:lnSpc>
              <a:defRPr/>
            </a:pPr>
            <a:r>
              <a:rPr lang="fr-FR" sz="2400"/>
              <a:t>En revanche, lorsque les produits sont banalisés, le pouvoir de marché du fournisseur est beaucoup plus faible. </a:t>
            </a:r>
          </a:p>
          <a:p>
            <a:pPr eaLnBrk="1" hangingPunct="1">
              <a:lnSpc>
                <a:spcPct val="80000"/>
              </a:lnSpc>
              <a:defRPr/>
            </a:pPr>
            <a:endParaRPr lang="fr-FR" sz="2400"/>
          </a:p>
          <a:p>
            <a:pPr eaLnBrk="1" hangingPunct="1">
              <a:lnSpc>
                <a:spcPct val="80000"/>
              </a:lnSpc>
              <a:defRPr/>
            </a:pPr>
            <a:r>
              <a:rPr lang="fr-FR" sz="2400"/>
              <a:t>Exemple : investissements en CAO (conception assistée par ordinateur) permettent aux cartonniers qui les ont réalisés de produire plus facilement et plus vite des emballages </a:t>
            </a:r>
            <a:r>
              <a:rPr lang="fr-FR" sz="2400">
                <a:solidFill>
                  <a:schemeClr val="folHlink"/>
                </a:solidFill>
              </a:rPr>
              <a:t>sur mesure</a:t>
            </a:r>
            <a:r>
              <a:rPr lang="fr-FR" sz="2400"/>
              <a:t> pour leur clients, et donc de </a:t>
            </a:r>
            <a:r>
              <a:rPr lang="fr-FR" sz="2400">
                <a:solidFill>
                  <a:schemeClr val="folHlink"/>
                </a:solidFill>
              </a:rPr>
              <a:t>différencier le service</a:t>
            </a:r>
            <a:r>
              <a:rPr lang="fr-FR" sz="2400"/>
              <a:t> qu’ils leur offrent de celui des fabricants d’emballages standards.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3841B0D-E9D2-4287-A489-E85D4E9FADE6}"/>
              </a:ext>
            </a:extLst>
          </p:cNvPr>
          <p:cNvSpPr>
            <a:spLocks noGrp="1" noChangeArrowheads="1"/>
          </p:cNvSpPr>
          <p:nvPr>
            <p:ph type="title"/>
          </p:nvPr>
        </p:nvSpPr>
        <p:spPr/>
        <p:txBody>
          <a:bodyPr/>
          <a:lstStyle/>
          <a:p>
            <a:pPr eaLnBrk="1" hangingPunct="1">
              <a:defRPr/>
            </a:pPr>
            <a:r>
              <a:rPr lang="fr-FR" sz="3200"/>
              <a:t>Critères pressions exercées par les fournisseurs et les clients (4)</a:t>
            </a:r>
          </a:p>
        </p:txBody>
      </p:sp>
      <p:sp>
        <p:nvSpPr>
          <p:cNvPr id="32771" name="Rectangle 3">
            <a:extLst>
              <a:ext uri="{FF2B5EF4-FFF2-40B4-BE49-F238E27FC236}">
                <a16:creationId xmlns:a16="http://schemas.microsoft.com/office/drawing/2014/main" id="{06895E6E-D175-43A4-9DA6-3AF578C0E118}"/>
              </a:ext>
            </a:extLst>
          </p:cNvPr>
          <p:cNvSpPr>
            <a:spLocks noGrp="1" noChangeArrowheads="1"/>
          </p:cNvSpPr>
          <p:nvPr>
            <p:ph type="body" idx="1"/>
          </p:nvPr>
        </p:nvSpPr>
        <p:spPr>
          <a:xfrm>
            <a:off x="457200" y="1600200"/>
            <a:ext cx="8229600" cy="4924425"/>
          </a:xfrm>
        </p:spPr>
        <p:txBody>
          <a:bodyPr/>
          <a:lstStyle/>
          <a:p>
            <a:pPr eaLnBrk="1" hangingPunct="1">
              <a:lnSpc>
                <a:spcPct val="80000"/>
              </a:lnSpc>
              <a:defRPr/>
            </a:pPr>
            <a:r>
              <a:rPr lang="fr-FR" sz="1800"/>
              <a:t>Le </a:t>
            </a:r>
            <a:r>
              <a:rPr lang="fr-FR" sz="1800">
                <a:solidFill>
                  <a:schemeClr val="folHlink"/>
                </a:solidFill>
              </a:rPr>
              <a:t>coût de transfert</a:t>
            </a:r>
            <a:r>
              <a:rPr lang="fr-FR" sz="1800"/>
              <a:t> : résultante des </a:t>
            </a:r>
            <a:r>
              <a:rPr lang="fr-FR" sz="1800">
                <a:solidFill>
                  <a:schemeClr val="folHlink"/>
                </a:solidFill>
              </a:rPr>
              <a:t>deux précédents facteurs</a:t>
            </a:r>
            <a:r>
              <a:rPr lang="fr-FR" sz="1800"/>
              <a:t> et se mesure par les dépenses engendrées par un </a:t>
            </a:r>
            <a:r>
              <a:rPr lang="fr-FR" sz="1800">
                <a:solidFill>
                  <a:schemeClr val="folHlink"/>
                </a:solidFill>
              </a:rPr>
              <a:t>changement de fournisseur</a:t>
            </a:r>
            <a:r>
              <a:rPr lang="fr-FR" sz="1800"/>
              <a:t>. </a:t>
            </a:r>
          </a:p>
          <a:p>
            <a:pPr eaLnBrk="1" hangingPunct="1">
              <a:lnSpc>
                <a:spcPct val="80000"/>
              </a:lnSpc>
              <a:defRPr/>
            </a:pPr>
            <a:endParaRPr lang="fr-FR" sz="1800"/>
          </a:p>
          <a:p>
            <a:pPr eaLnBrk="1" hangingPunct="1">
              <a:lnSpc>
                <a:spcPct val="80000"/>
              </a:lnSpc>
              <a:defRPr/>
            </a:pPr>
            <a:r>
              <a:rPr lang="fr-FR" sz="1800"/>
              <a:t>Plus le coût de transfert est élevé, plus le client est lié à son fournisseur actuel et plus le pouvoir de ce dernier est grand.</a:t>
            </a:r>
          </a:p>
          <a:p>
            <a:pPr eaLnBrk="1" hangingPunct="1">
              <a:lnSpc>
                <a:spcPct val="80000"/>
              </a:lnSpc>
              <a:defRPr/>
            </a:pPr>
            <a:endParaRPr lang="fr-FR" sz="1800"/>
          </a:p>
          <a:p>
            <a:pPr eaLnBrk="1" hangingPunct="1">
              <a:lnSpc>
                <a:spcPct val="80000"/>
              </a:lnSpc>
              <a:defRPr/>
            </a:pPr>
            <a:r>
              <a:rPr lang="fr-FR" sz="1600"/>
              <a:t>Exemple : La tendance chez la plupart des constructeurs automobiles est aujourd’hui à la </a:t>
            </a:r>
            <a:r>
              <a:rPr lang="fr-FR" sz="1600">
                <a:solidFill>
                  <a:schemeClr val="folHlink"/>
                </a:solidFill>
              </a:rPr>
              <a:t>désintégration</a:t>
            </a:r>
            <a:r>
              <a:rPr lang="fr-FR" sz="1600"/>
              <a:t> : ils confient à leurs fournisseurs de première ligne un part croissante des fabrications qu’ils réalisaient en interne. </a:t>
            </a:r>
          </a:p>
          <a:p>
            <a:pPr eaLnBrk="1" hangingPunct="1">
              <a:lnSpc>
                <a:spcPct val="80000"/>
              </a:lnSpc>
              <a:defRPr/>
            </a:pPr>
            <a:endParaRPr lang="fr-FR" sz="1600"/>
          </a:p>
          <a:p>
            <a:pPr lvl="1" eaLnBrk="1" hangingPunct="1">
              <a:lnSpc>
                <a:spcPct val="80000"/>
              </a:lnSpc>
              <a:defRPr/>
            </a:pPr>
            <a:r>
              <a:rPr lang="fr-FR" sz="1400"/>
              <a:t>Cette politique entraîne une plus grande spécialisation des fournisseurs, désormais attachés à un constructeur unique. Cette relation privilégiée leur permet de bénéficier de volumes de productions importants mais </a:t>
            </a:r>
            <a:r>
              <a:rPr lang="fr-FR" sz="1400">
                <a:solidFill>
                  <a:schemeClr val="folHlink"/>
                </a:solidFill>
              </a:rPr>
              <a:t>accroît aussi fortement leur dépendance</a:t>
            </a:r>
            <a:r>
              <a:rPr lang="fr-FR" sz="1400"/>
              <a:t> vis-à-vis de leurs clients. </a:t>
            </a:r>
          </a:p>
          <a:p>
            <a:pPr eaLnBrk="1" hangingPunct="1">
              <a:lnSpc>
                <a:spcPct val="80000"/>
              </a:lnSpc>
              <a:defRPr/>
            </a:pPr>
            <a:endParaRPr lang="fr-FR" sz="1600"/>
          </a:p>
          <a:p>
            <a:pPr lvl="1" eaLnBrk="1" hangingPunct="1">
              <a:lnSpc>
                <a:spcPct val="80000"/>
              </a:lnSpc>
              <a:defRPr/>
            </a:pPr>
            <a:r>
              <a:rPr lang="fr-FR" sz="1400"/>
              <a:t>Leur survie peut désormais dépendre d’une résiliation de contrat. Les constructeurs automobiles japonais traitent ainsi avec deux fournisseurs afin de maintenir la pression sur les prix et exigent, outre les critères de qualité et de productivité, des baisses de 5 % sur les prix des équipements chaque année.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7A179C7-DDA3-44A9-8C1D-05113925E8BB}"/>
              </a:ext>
            </a:extLst>
          </p:cNvPr>
          <p:cNvSpPr>
            <a:spLocks noGrp="1" noChangeArrowheads="1"/>
          </p:cNvSpPr>
          <p:nvPr>
            <p:ph type="title"/>
          </p:nvPr>
        </p:nvSpPr>
        <p:spPr/>
        <p:txBody>
          <a:bodyPr/>
          <a:lstStyle/>
          <a:p>
            <a:pPr eaLnBrk="1" hangingPunct="1">
              <a:defRPr/>
            </a:pPr>
            <a:r>
              <a:rPr lang="fr-FR" sz="3200"/>
              <a:t>Critères pressions exercées par les fournisseurs et les clients (5)</a:t>
            </a:r>
          </a:p>
        </p:txBody>
      </p:sp>
      <p:sp>
        <p:nvSpPr>
          <p:cNvPr id="33795" name="Rectangle 3">
            <a:extLst>
              <a:ext uri="{FF2B5EF4-FFF2-40B4-BE49-F238E27FC236}">
                <a16:creationId xmlns:a16="http://schemas.microsoft.com/office/drawing/2014/main" id="{4CE3433B-542B-4888-99CD-C6EF50DF3E02}"/>
              </a:ext>
            </a:extLst>
          </p:cNvPr>
          <p:cNvSpPr>
            <a:spLocks noGrp="1" noChangeArrowheads="1"/>
          </p:cNvSpPr>
          <p:nvPr>
            <p:ph type="body" idx="1"/>
          </p:nvPr>
        </p:nvSpPr>
        <p:spPr/>
        <p:txBody>
          <a:bodyPr/>
          <a:lstStyle/>
          <a:p>
            <a:pPr eaLnBrk="1" hangingPunct="1">
              <a:lnSpc>
                <a:spcPct val="80000"/>
              </a:lnSpc>
              <a:defRPr/>
            </a:pPr>
            <a:r>
              <a:rPr lang="fr-FR" sz="2800"/>
              <a:t>Les </a:t>
            </a:r>
            <a:r>
              <a:rPr lang="fr-FR" sz="2800">
                <a:solidFill>
                  <a:schemeClr val="folHlink"/>
                </a:solidFill>
              </a:rPr>
              <a:t>possibilités d’intégration</a:t>
            </a:r>
            <a:r>
              <a:rPr lang="fr-FR" sz="2800"/>
              <a:t> en </a:t>
            </a:r>
            <a:r>
              <a:rPr lang="fr-FR" sz="2800">
                <a:solidFill>
                  <a:schemeClr val="folHlink"/>
                </a:solidFill>
              </a:rPr>
              <a:t>aval</a:t>
            </a:r>
            <a:r>
              <a:rPr lang="fr-FR" sz="2800"/>
              <a:t> à un coût acceptable confèrent au </a:t>
            </a:r>
            <a:r>
              <a:rPr lang="fr-FR" sz="2800">
                <a:solidFill>
                  <a:schemeClr val="folHlink"/>
                </a:solidFill>
              </a:rPr>
              <a:t>fournisseur un pouvoir de négociation important</a:t>
            </a:r>
            <a:r>
              <a:rPr lang="fr-FR" sz="2800"/>
              <a:t> vis-à-vis de son client.</a:t>
            </a:r>
          </a:p>
          <a:p>
            <a:pPr eaLnBrk="1" hangingPunct="1">
              <a:lnSpc>
                <a:spcPct val="80000"/>
              </a:lnSpc>
              <a:defRPr/>
            </a:pPr>
            <a:endParaRPr lang="fr-FR" sz="2800"/>
          </a:p>
          <a:p>
            <a:pPr eaLnBrk="1" hangingPunct="1">
              <a:lnSpc>
                <a:spcPct val="80000"/>
              </a:lnSpc>
              <a:defRPr/>
            </a:pPr>
            <a:r>
              <a:rPr lang="fr-FR" sz="2800"/>
              <a:t> La même analyse s’applique au client qui s’intègre en </a:t>
            </a:r>
            <a:r>
              <a:rPr lang="fr-FR" sz="2800">
                <a:solidFill>
                  <a:schemeClr val="folHlink"/>
                </a:solidFill>
              </a:rPr>
              <a:t>amont</a:t>
            </a:r>
            <a:r>
              <a:rPr lang="fr-FR" sz="2800"/>
              <a:t>. Certains fabricants de textile ou de chaussures ont ainsi développé leur propre réseau de distribution, de même que certains grands de la distribution alimentaire ont investi dans la production de produits vendus sous marque propre.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88162250-93FB-4258-BFCD-BFDCC3B80947}"/>
              </a:ext>
            </a:extLst>
          </p:cNvPr>
          <p:cNvSpPr>
            <a:spLocks noGrp="1" noChangeArrowheads="1"/>
          </p:cNvSpPr>
          <p:nvPr>
            <p:ph type="title"/>
          </p:nvPr>
        </p:nvSpPr>
        <p:spPr/>
        <p:txBody>
          <a:bodyPr/>
          <a:lstStyle/>
          <a:p>
            <a:pPr eaLnBrk="1" hangingPunct="1">
              <a:defRPr/>
            </a:pPr>
            <a:r>
              <a:rPr lang="fr-FR" sz="3200"/>
              <a:t>Critères pressions exercées par les fournisseurs et les clients (6)</a:t>
            </a:r>
          </a:p>
        </p:txBody>
      </p:sp>
      <p:sp>
        <p:nvSpPr>
          <p:cNvPr id="34819" name="Rectangle 3">
            <a:extLst>
              <a:ext uri="{FF2B5EF4-FFF2-40B4-BE49-F238E27FC236}">
                <a16:creationId xmlns:a16="http://schemas.microsoft.com/office/drawing/2014/main" id="{2FE8E524-0F60-4624-8199-9E39AE3A5B7C}"/>
              </a:ext>
            </a:extLst>
          </p:cNvPr>
          <p:cNvSpPr>
            <a:spLocks noGrp="1" noChangeArrowheads="1"/>
          </p:cNvSpPr>
          <p:nvPr>
            <p:ph type="body" idx="1"/>
          </p:nvPr>
        </p:nvSpPr>
        <p:spPr/>
        <p:txBody>
          <a:bodyPr/>
          <a:lstStyle/>
          <a:p>
            <a:pPr eaLnBrk="1" hangingPunct="1">
              <a:defRPr/>
            </a:pPr>
            <a:r>
              <a:rPr lang="fr-FR" sz="2800"/>
              <a:t>La </a:t>
            </a:r>
            <a:r>
              <a:rPr lang="fr-FR" sz="2800">
                <a:solidFill>
                  <a:schemeClr val="folHlink"/>
                </a:solidFill>
              </a:rPr>
              <a:t>répartition de la valeur ajoutée</a:t>
            </a:r>
            <a:r>
              <a:rPr lang="fr-FR" sz="2800"/>
              <a:t>, dans la mesure où les intervenants connaissent précisément les coûts et les gains du partenaire (qu’il soit fournisseur ou client). </a:t>
            </a:r>
          </a:p>
          <a:p>
            <a:pPr eaLnBrk="1" hangingPunct="1">
              <a:defRPr/>
            </a:pPr>
            <a:endParaRPr lang="fr-FR" sz="2800"/>
          </a:p>
          <a:p>
            <a:pPr eaLnBrk="1" hangingPunct="1">
              <a:defRPr/>
            </a:pPr>
            <a:r>
              <a:rPr lang="fr-FR" sz="2800"/>
              <a:t>Le marché des </a:t>
            </a:r>
            <a:r>
              <a:rPr lang="fr-FR" sz="2800">
                <a:solidFill>
                  <a:schemeClr val="folHlink"/>
                </a:solidFill>
              </a:rPr>
              <a:t>jeux vidéos</a:t>
            </a:r>
            <a:r>
              <a:rPr lang="fr-FR" sz="2800"/>
              <a:t> en est un bon exemple : concepteurs (Electronics Arts, Konami…), distributeurs (Micromania, Fnac, Vrigin…), consoles (Nitendo, Sega, Sony, Microsoft)….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A1205BF1-1E1D-47D7-B6C4-D8998C87B4ED}"/>
              </a:ext>
            </a:extLst>
          </p:cNvPr>
          <p:cNvSpPr>
            <a:spLocks noGrp="1" noChangeArrowheads="1"/>
          </p:cNvSpPr>
          <p:nvPr>
            <p:ph type="title"/>
          </p:nvPr>
        </p:nvSpPr>
        <p:spPr/>
        <p:txBody>
          <a:bodyPr/>
          <a:lstStyle/>
          <a:p>
            <a:pPr eaLnBrk="1" hangingPunct="1">
              <a:defRPr/>
            </a:pPr>
            <a:r>
              <a:rPr lang="fr-FR"/>
              <a:t>Les menaces externes</a:t>
            </a:r>
          </a:p>
        </p:txBody>
      </p:sp>
      <p:sp>
        <p:nvSpPr>
          <p:cNvPr id="35843" name="Rectangle 3">
            <a:extLst>
              <a:ext uri="{FF2B5EF4-FFF2-40B4-BE49-F238E27FC236}">
                <a16:creationId xmlns:a16="http://schemas.microsoft.com/office/drawing/2014/main" id="{E3CE06E8-1B99-49C1-A884-C7CFAC07BD86}"/>
              </a:ext>
            </a:extLst>
          </p:cNvPr>
          <p:cNvSpPr>
            <a:spLocks noGrp="1" noChangeArrowheads="1"/>
          </p:cNvSpPr>
          <p:nvPr>
            <p:ph type="body" idx="1"/>
          </p:nvPr>
        </p:nvSpPr>
        <p:spPr/>
        <p:txBody>
          <a:bodyPr/>
          <a:lstStyle/>
          <a:p>
            <a:pPr eaLnBrk="1" hangingPunct="1">
              <a:lnSpc>
                <a:spcPct val="90000"/>
              </a:lnSpc>
              <a:defRPr/>
            </a:pPr>
            <a:r>
              <a:rPr lang="fr-FR" sz="2800"/>
              <a:t>Elles ont une double origine : </a:t>
            </a:r>
            <a:r>
              <a:rPr lang="fr-FR" sz="2800">
                <a:solidFill>
                  <a:schemeClr val="folHlink"/>
                </a:solidFill>
              </a:rPr>
              <a:t>l’entrée dans le domaine d’un nouveau concurrent</a:t>
            </a:r>
            <a:r>
              <a:rPr lang="fr-FR" sz="2800"/>
              <a:t>, et </a:t>
            </a:r>
            <a:r>
              <a:rPr lang="fr-FR" sz="2800">
                <a:solidFill>
                  <a:schemeClr val="folHlink"/>
                </a:solidFill>
              </a:rPr>
              <a:t>l’irruption de produits ou de services de substitution</a:t>
            </a:r>
            <a:r>
              <a:rPr lang="fr-FR" sz="2800"/>
              <a:t>.</a:t>
            </a:r>
          </a:p>
          <a:p>
            <a:pPr eaLnBrk="1" hangingPunct="1">
              <a:lnSpc>
                <a:spcPct val="90000"/>
              </a:lnSpc>
              <a:defRPr/>
            </a:pPr>
            <a:endParaRPr lang="fr-FR" sz="2800"/>
          </a:p>
          <a:p>
            <a:pPr eaLnBrk="1" hangingPunct="1">
              <a:lnSpc>
                <a:spcPct val="90000"/>
              </a:lnSpc>
              <a:defRPr/>
            </a:pPr>
            <a:endParaRPr lang="fr-FR" sz="2800"/>
          </a:p>
          <a:p>
            <a:pPr eaLnBrk="1" hangingPunct="1">
              <a:lnSpc>
                <a:spcPct val="90000"/>
              </a:lnSpc>
              <a:defRPr/>
            </a:pPr>
            <a:r>
              <a:rPr lang="fr-FR" sz="2800"/>
              <a:t>Leur effet immédiat est soit de </a:t>
            </a:r>
            <a:r>
              <a:rPr lang="fr-FR" sz="2800">
                <a:solidFill>
                  <a:schemeClr val="folHlink"/>
                </a:solidFill>
              </a:rPr>
              <a:t>diminuer la demande disponible</a:t>
            </a:r>
            <a:r>
              <a:rPr lang="fr-FR" sz="2800"/>
              <a:t> qui s’adressent aux firmes en place, et donc de renforcer l’intensité de la concurrence, soit de </a:t>
            </a:r>
            <a:r>
              <a:rPr lang="fr-FR" sz="2800">
                <a:solidFill>
                  <a:schemeClr val="folHlink"/>
                </a:solidFill>
              </a:rPr>
              <a:t>réduire la part absolue du marché du produit ou service traditionnel</a:t>
            </a:r>
            <a:r>
              <a:rPr lang="fr-FR" sz="280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7DA957DE-35D7-44A8-A150-F58A6F94E9B7}"/>
              </a:ext>
            </a:extLst>
          </p:cNvPr>
          <p:cNvSpPr>
            <a:spLocks noGrp="1" noChangeArrowheads="1"/>
          </p:cNvSpPr>
          <p:nvPr>
            <p:ph type="title"/>
          </p:nvPr>
        </p:nvSpPr>
        <p:spPr/>
        <p:txBody>
          <a:bodyPr/>
          <a:lstStyle/>
          <a:p>
            <a:pPr eaLnBrk="1" hangingPunct="1">
              <a:defRPr/>
            </a:pPr>
            <a:r>
              <a:rPr lang="fr-FR"/>
              <a:t>Les menaces externes : nouveaux entrants</a:t>
            </a:r>
          </a:p>
        </p:txBody>
      </p:sp>
      <p:sp>
        <p:nvSpPr>
          <p:cNvPr id="36867" name="Rectangle 3">
            <a:extLst>
              <a:ext uri="{FF2B5EF4-FFF2-40B4-BE49-F238E27FC236}">
                <a16:creationId xmlns:a16="http://schemas.microsoft.com/office/drawing/2014/main" id="{AABA4769-2B6C-4D24-A157-D94C637B286D}"/>
              </a:ext>
            </a:extLst>
          </p:cNvPr>
          <p:cNvSpPr>
            <a:spLocks noGrp="1" noChangeArrowheads="1"/>
          </p:cNvSpPr>
          <p:nvPr>
            <p:ph type="body" idx="1"/>
          </p:nvPr>
        </p:nvSpPr>
        <p:spPr>
          <a:xfrm>
            <a:off x="468313" y="2133600"/>
            <a:ext cx="8229600" cy="4495800"/>
          </a:xfrm>
        </p:spPr>
        <p:txBody>
          <a:bodyPr/>
          <a:lstStyle/>
          <a:p>
            <a:pPr eaLnBrk="1" hangingPunct="1">
              <a:lnSpc>
                <a:spcPct val="80000"/>
              </a:lnSpc>
              <a:defRPr/>
            </a:pPr>
            <a:r>
              <a:rPr lang="fr-FR" sz="2000"/>
              <a:t>La menace de nouveaux entrants vient d’entreprises qui pourraient, par </a:t>
            </a:r>
            <a:r>
              <a:rPr lang="fr-FR" sz="2000">
                <a:solidFill>
                  <a:schemeClr val="folHlink"/>
                </a:solidFill>
              </a:rPr>
              <a:t>création</a:t>
            </a:r>
            <a:r>
              <a:rPr lang="fr-FR" sz="2000"/>
              <a:t> ou par d</a:t>
            </a:r>
            <a:r>
              <a:rPr lang="fr-FR" sz="2000">
                <a:solidFill>
                  <a:schemeClr val="folHlink"/>
                </a:solidFill>
              </a:rPr>
              <a:t>iversification</a:t>
            </a:r>
            <a:r>
              <a:rPr lang="fr-FR" sz="2000"/>
              <a:t>, se présenter dans le secteur avec une </a:t>
            </a:r>
            <a:r>
              <a:rPr lang="fr-FR" sz="2000">
                <a:solidFill>
                  <a:schemeClr val="folHlink"/>
                </a:solidFill>
              </a:rPr>
              <a:t>offre compétitive</a:t>
            </a:r>
            <a:r>
              <a:rPr lang="fr-FR" sz="2000"/>
              <a:t>. Un </a:t>
            </a:r>
            <a:r>
              <a:rPr lang="fr-FR" sz="2000">
                <a:solidFill>
                  <a:schemeClr val="folHlink"/>
                </a:solidFill>
              </a:rPr>
              <a:t>diagnostic stratégique</a:t>
            </a:r>
            <a:r>
              <a:rPr lang="fr-FR" sz="2000"/>
              <a:t> approfondi des entrants potentiels s’impose toujours.</a:t>
            </a:r>
          </a:p>
          <a:p>
            <a:pPr eaLnBrk="1" hangingPunct="1">
              <a:lnSpc>
                <a:spcPct val="80000"/>
              </a:lnSpc>
              <a:defRPr/>
            </a:pPr>
            <a:endParaRPr lang="fr-FR" sz="2000"/>
          </a:p>
          <a:p>
            <a:pPr eaLnBrk="1" hangingPunct="1">
              <a:lnSpc>
                <a:spcPct val="80000"/>
              </a:lnSpc>
              <a:defRPr/>
            </a:pPr>
            <a:endParaRPr lang="fr-FR" sz="2000"/>
          </a:p>
          <a:p>
            <a:pPr eaLnBrk="1" hangingPunct="1">
              <a:lnSpc>
                <a:spcPct val="80000"/>
              </a:lnSpc>
              <a:defRPr/>
            </a:pPr>
            <a:r>
              <a:rPr lang="fr-FR" sz="2000"/>
              <a:t>Une entreprise est susceptible de devenir un nouvel entrant si elle trouve un </a:t>
            </a:r>
            <a:r>
              <a:rPr lang="fr-FR" sz="2000">
                <a:solidFill>
                  <a:schemeClr val="folHlink"/>
                </a:solidFill>
              </a:rPr>
              <a:t>intérêt.</a:t>
            </a:r>
            <a:r>
              <a:rPr lang="fr-FR" sz="2000"/>
              <a:t> Celui-ci est d’autant plus fort que :</a:t>
            </a:r>
          </a:p>
          <a:p>
            <a:pPr lvl="1" eaLnBrk="1" hangingPunct="1">
              <a:lnSpc>
                <a:spcPct val="80000"/>
              </a:lnSpc>
              <a:defRPr/>
            </a:pPr>
            <a:r>
              <a:rPr lang="fr-FR" sz="2000"/>
              <a:t>L’activité envisagée s’</a:t>
            </a:r>
            <a:r>
              <a:rPr lang="fr-FR" sz="2000">
                <a:solidFill>
                  <a:schemeClr val="folHlink"/>
                </a:solidFill>
              </a:rPr>
              <a:t>insère</a:t>
            </a:r>
            <a:r>
              <a:rPr lang="fr-FR" sz="2000"/>
              <a:t> facilement dans les activités actuelles de l’entreprise, qui </a:t>
            </a:r>
            <a:r>
              <a:rPr lang="fr-FR" sz="2000">
                <a:solidFill>
                  <a:schemeClr val="folHlink"/>
                </a:solidFill>
              </a:rPr>
              <a:t>possède déjà les compétences requises</a:t>
            </a:r>
            <a:r>
              <a:rPr lang="fr-FR" sz="2000"/>
              <a:t> (ou du moins la plupart d’entres elles) ;</a:t>
            </a:r>
          </a:p>
          <a:p>
            <a:pPr lvl="1" eaLnBrk="1" hangingPunct="1">
              <a:lnSpc>
                <a:spcPct val="80000"/>
              </a:lnSpc>
              <a:defRPr/>
            </a:pPr>
            <a:r>
              <a:rPr lang="fr-FR" sz="2000"/>
              <a:t>Cette activité représente un </a:t>
            </a:r>
            <a:r>
              <a:rPr lang="fr-FR" sz="2000">
                <a:solidFill>
                  <a:schemeClr val="folHlink"/>
                </a:solidFill>
              </a:rPr>
              <a:t>potentiel de croissance</a:t>
            </a:r>
            <a:r>
              <a:rPr lang="fr-FR" sz="2000"/>
              <a:t> et de </a:t>
            </a:r>
            <a:r>
              <a:rPr lang="fr-FR" sz="2000">
                <a:solidFill>
                  <a:schemeClr val="folHlink"/>
                </a:solidFill>
              </a:rPr>
              <a:t>rentabilité intéressant</a:t>
            </a:r>
            <a:r>
              <a:rPr lang="fr-FR" sz="2000"/>
              <a:t> ;</a:t>
            </a:r>
          </a:p>
          <a:p>
            <a:pPr lvl="1" eaLnBrk="1" hangingPunct="1">
              <a:lnSpc>
                <a:spcPct val="80000"/>
              </a:lnSpc>
              <a:defRPr/>
            </a:pPr>
            <a:r>
              <a:rPr lang="fr-FR" sz="2000"/>
              <a:t>L’accès à cette activité ne représente pas un </a:t>
            </a:r>
            <a:r>
              <a:rPr lang="fr-FR" sz="2000">
                <a:solidFill>
                  <a:schemeClr val="folHlink"/>
                </a:solidFill>
              </a:rPr>
              <a:t>coût dissuasif</a:t>
            </a:r>
            <a:r>
              <a:rPr lang="fr-FR" sz="200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ECA0D1B-360C-4EB9-BF94-E36603DBE49B}"/>
              </a:ext>
            </a:extLst>
          </p:cNvPr>
          <p:cNvSpPr>
            <a:spLocks noGrp="1" noChangeArrowheads="1"/>
          </p:cNvSpPr>
          <p:nvPr>
            <p:ph type="title"/>
          </p:nvPr>
        </p:nvSpPr>
        <p:spPr/>
        <p:txBody>
          <a:bodyPr/>
          <a:lstStyle/>
          <a:p>
            <a:pPr eaLnBrk="1" hangingPunct="1">
              <a:defRPr/>
            </a:pPr>
            <a:r>
              <a:rPr lang="fr-FR"/>
              <a:t>Les menaces externes : nouveaux entrants </a:t>
            </a:r>
          </a:p>
        </p:txBody>
      </p:sp>
      <p:sp>
        <p:nvSpPr>
          <p:cNvPr id="37891" name="Rectangle 3">
            <a:extLst>
              <a:ext uri="{FF2B5EF4-FFF2-40B4-BE49-F238E27FC236}">
                <a16:creationId xmlns:a16="http://schemas.microsoft.com/office/drawing/2014/main" id="{22E79A9D-030B-4BB5-B497-2E0B02A64142}"/>
              </a:ext>
            </a:extLst>
          </p:cNvPr>
          <p:cNvSpPr>
            <a:spLocks noGrp="1" noChangeArrowheads="1"/>
          </p:cNvSpPr>
          <p:nvPr>
            <p:ph type="body" idx="1"/>
          </p:nvPr>
        </p:nvSpPr>
        <p:spPr/>
        <p:txBody>
          <a:bodyPr/>
          <a:lstStyle/>
          <a:p>
            <a:pPr eaLnBrk="1" hangingPunct="1">
              <a:lnSpc>
                <a:spcPct val="80000"/>
              </a:lnSpc>
              <a:defRPr/>
            </a:pPr>
            <a:r>
              <a:rPr lang="fr-FR" sz="2000"/>
              <a:t>Exemple :</a:t>
            </a:r>
          </a:p>
          <a:p>
            <a:pPr eaLnBrk="1" hangingPunct="1">
              <a:lnSpc>
                <a:spcPct val="80000"/>
              </a:lnSpc>
              <a:buFont typeface="Wingdings" panose="05000000000000000000" pitchFamily="2" charset="2"/>
              <a:buNone/>
              <a:defRPr/>
            </a:pPr>
            <a:endParaRPr lang="fr-FR" sz="2000"/>
          </a:p>
          <a:p>
            <a:pPr eaLnBrk="1" hangingPunct="1">
              <a:lnSpc>
                <a:spcPct val="80000"/>
              </a:lnSpc>
              <a:buFont typeface="Wingdings" panose="05000000000000000000" pitchFamily="2" charset="2"/>
              <a:buNone/>
              <a:defRPr/>
            </a:pPr>
            <a:r>
              <a:rPr lang="fr-FR" sz="2000"/>
              <a:t>Les </a:t>
            </a:r>
            <a:r>
              <a:rPr lang="fr-FR" sz="2000">
                <a:solidFill>
                  <a:schemeClr val="folHlink"/>
                </a:solidFill>
              </a:rPr>
              <a:t>banques</a:t>
            </a:r>
            <a:r>
              <a:rPr lang="fr-FR" sz="2000"/>
              <a:t> sont aujourd’hui confrontées à de nouveaux concurrents. En effet, les grands </a:t>
            </a:r>
            <a:r>
              <a:rPr lang="fr-FR" sz="2000">
                <a:solidFill>
                  <a:schemeClr val="folHlink"/>
                </a:solidFill>
              </a:rPr>
              <a:t>groupes de distribution</a:t>
            </a:r>
            <a:r>
              <a:rPr lang="fr-FR" sz="2000"/>
              <a:t>, les grands magasins et même les spécialistes de la vente par correspondance ajoutent à leur rayon des </a:t>
            </a:r>
            <a:r>
              <a:rPr lang="fr-FR" sz="2000">
                <a:solidFill>
                  <a:schemeClr val="folHlink"/>
                </a:solidFill>
              </a:rPr>
              <a:t>services bancaires</a:t>
            </a:r>
            <a:r>
              <a:rPr lang="fr-FR" sz="2000"/>
              <a:t> et proposent des produits de placement, des crédits et des contrats d’assurance. Certaines chaînes d’</a:t>
            </a:r>
            <a:r>
              <a:rPr lang="fr-FR" sz="2000">
                <a:solidFill>
                  <a:schemeClr val="folHlink"/>
                </a:solidFill>
              </a:rPr>
              <a:t>hypermarchés</a:t>
            </a:r>
            <a:r>
              <a:rPr lang="fr-FR" sz="2000"/>
              <a:t> ont d’ailleurs mis en place, grâce à des systèmes de cartes privatives, des distributeurs automatiques de billets situés à l’intérieur de leurs magasins.</a:t>
            </a:r>
          </a:p>
          <a:p>
            <a:pPr eaLnBrk="1" hangingPunct="1">
              <a:lnSpc>
                <a:spcPct val="80000"/>
              </a:lnSpc>
              <a:buFont typeface="Wingdings" panose="05000000000000000000" pitchFamily="2" charset="2"/>
              <a:buNone/>
              <a:defRPr/>
            </a:pPr>
            <a:endParaRPr lang="fr-FR" sz="2000"/>
          </a:p>
          <a:p>
            <a:pPr eaLnBrk="1" hangingPunct="1">
              <a:lnSpc>
                <a:spcPct val="80000"/>
              </a:lnSpc>
              <a:buFont typeface="Wingdings" panose="05000000000000000000" pitchFamily="2" charset="2"/>
              <a:buNone/>
              <a:defRPr/>
            </a:pPr>
            <a:r>
              <a:rPr lang="fr-FR" sz="2000"/>
              <a:t>La vente de produits financiers permet aux distributeurs de </a:t>
            </a:r>
            <a:r>
              <a:rPr lang="fr-FR" sz="2000">
                <a:solidFill>
                  <a:schemeClr val="folHlink"/>
                </a:solidFill>
              </a:rPr>
              <a:t>mieux connaître leurs clients</a:t>
            </a:r>
            <a:r>
              <a:rPr lang="fr-FR" sz="2000"/>
              <a:t> et de les </a:t>
            </a:r>
            <a:r>
              <a:rPr lang="fr-FR" sz="2000">
                <a:solidFill>
                  <a:schemeClr val="folHlink"/>
                </a:solidFill>
              </a:rPr>
              <a:t>fidéliser</a:t>
            </a:r>
            <a:r>
              <a:rPr lang="fr-FR" sz="2000"/>
              <a:t>. Elle constitue donc un moyen de défier non seulement les banques, mais aussi les distributeurs concurrents. Mais les banques à leur tour sont entrées avec succès dans l’</a:t>
            </a:r>
            <a:r>
              <a:rPr lang="fr-FR" sz="2000">
                <a:solidFill>
                  <a:schemeClr val="folHlink"/>
                </a:solidFill>
              </a:rPr>
              <a:t>assurance-vi</a:t>
            </a:r>
            <a:r>
              <a:rPr lang="fr-FR" sz="2000"/>
              <a:t>e, dans un premier temps, et, maintenant, dans </a:t>
            </a:r>
            <a:r>
              <a:rPr lang="fr-FR" sz="2000">
                <a:solidFill>
                  <a:schemeClr val="folHlink"/>
                </a:solidFill>
              </a:rPr>
              <a:t>l’assurance dommage</a:t>
            </a:r>
            <a:r>
              <a:rPr lang="fr-FR" sz="200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85BA38F-B950-4356-A157-32B22F4A6ABD}"/>
              </a:ext>
            </a:extLst>
          </p:cNvPr>
          <p:cNvSpPr>
            <a:spLocks noGrp="1" noChangeArrowheads="1"/>
          </p:cNvSpPr>
          <p:nvPr>
            <p:ph type="title"/>
          </p:nvPr>
        </p:nvSpPr>
        <p:spPr/>
        <p:txBody>
          <a:bodyPr/>
          <a:lstStyle/>
          <a:p>
            <a:pPr eaLnBrk="1" hangingPunct="1">
              <a:defRPr/>
            </a:pPr>
            <a:r>
              <a:rPr lang="fr-FR" sz="4000"/>
              <a:t>Les menaces externes : les produits de substitution</a:t>
            </a:r>
          </a:p>
        </p:txBody>
      </p:sp>
      <p:sp>
        <p:nvSpPr>
          <p:cNvPr id="38915" name="Rectangle 3">
            <a:extLst>
              <a:ext uri="{FF2B5EF4-FFF2-40B4-BE49-F238E27FC236}">
                <a16:creationId xmlns:a16="http://schemas.microsoft.com/office/drawing/2014/main" id="{F2761FCA-5DE6-445C-A65B-823584482CD0}"/>
              </a:ext>
            </a:extLst>
          </p:cNvPr>
          <p:cNvSpPr>
            <a:spLocks noGrp="1" noChangeArrowheads="1"/>
          </p:cNvSpPr>
          <p:nvPr>
            <p:ph type="body" idx="1"/>
          </p:nvPr>
        </p:nvSpPr>
        <p:spPr/>
        <p:txBody>
          <a:bodyPr/>
          <a:lstStyle/>
          <a:p>
            <a:pPr eaLnBrk="1" hangingPunct="1">
              <a:lnSpc>
                <a:spcPct val="80000"/>
              </a:lnSpc>
              <a:defRPr/>
            </a:pPr>
            <a:r>
              <a:rPr lang="fr-FR" sz="2400"/>
              <a:t>La menace de substitution trouve sa source principale dans les </a:t>
            </a:r>
            <a:r>
              <a:rPr lang="fr-FR" sz="2400">
                <a:solidFill>
                  <a:schemeClr val="folHlink"/>
                </a:solidFill>
              </a:rPr>
              <a:t>évolutions technologiques</a:t>
            </a:r>
            <a:r>
              <a:rPr lang="fr-FR" sz="2400"/>
              <a:t>. </a:t>
            </a:r>
          </a:p>
          <a:p>
            <a:pPr eaLnBrk="1" hangingPunct="1">
              <a:lnSpc>
                <a:spcPct val="80000"/>
              </a:lnSpc>
              <a:defRPr/>
            </a:pPr>
            <a:endParaRPr lang="fr-FR" sz="2400"/>
          </a:p>
          <a:p>
            <a:pPr eaLnBrk="1" hangingPunct="1">
              <a:lnSpc>
                <a:spcPct val="80000"/>
              </a:lnSpc>
              <a:defRPr/>
            </a:pPr>
            <a:r>
              <a:rPr lang="fr-FR" sz="2400"/>
              <a:t>La substitution consiste en effet à </a:t>
            </a:r>
            <a:r>
              <a:rPr lang="fr-FR" sz="2400">
                <a:solidFill>
                  <a:schemeClr val="folHlink"/>
                </a:solidFill>
              </a:rPr>
              <a:t>remplacer un produit ou un service existant par un autre</a:t>
            </a:r>
            <a:r>
              <a:rPr lang="fr-FR" sz="2400"/>
              <a:t>, qui remplit la </a:t>
            </a:r>
            <a:r>
              <a:rPr lang="fr-FR" sz="2400">
                <a:solidFill>
                  <a:schemeClr val="folHlink"/>
                </a:solidFill>
              </a:rPr>
              <a:t>même fonction d’usage</a:t>
            </a:r>
            <a:r>
              <a:rPr lang="fr-FR" sz="2400"/>
              <a:t>, voire une </a:t>
            </a:r>
            <a:r>
              <a:rPr lang="fr-FR" sz="2400">
                <a:solidFill>
                  <a:schemeClr val="folHlink"/>
                </a:solidFill>
              </a:rPr>
              <a:t>fonction plus large</a:t>
            </a:r>
            <a:r>
              <a:rPr lang="fr-FR" sz="2400"/>
              <a:t>, procurant ainsi à l’utilisateur une </a:t>
            </a:r>
            <a:r>
              <a:rPr lang="fr-FR" sz="2400">
                <a:solidFill>
                  <a:schemeClr val="folHlink"/>
                </a:solidFill>
              </a:rPr>
              <a:t>utilité plus grande</a:t>
            </a:r>
            <a:r>
              <a:rPr lang="fr-FR" sz="2400"/>
              <a:t> pour un </a:t>
            </a:r>
            <a:r>
              <a:rPr lang="fr-FR" sz="2400">
                <a:solidFill>
                  <a:schemeClr val="folHlink"/>
                </a:solidFill>
              </a:rPr>
              <a:t>coût compétitif</a:t>
            </a:r>
            <a:r>
              <a:rPr lang="fr-FR" sz="2400"/>
              <a:t>. </a:t>
            </a:r>
          </a:p>
          <a:p>
            <a:pPr eaLnBrk="1" hangingPunct="1">
              <a:lnSpc>
                <a:spcPct val="80000"/>
              </a:lnSpc>
              <a:defRPr/>
            </a:pPr>
            <a:endParaRPr lang="fr-FR" sz="2400"/>
          </a:p>
          <a:p>
            <a:pPr eaLnBrk="1" hangingPunct="1">
              <a:lnSpc>
                <a:spcPct val="80000"/>
              </a:lnSpc>
              <a:defRPr/>
            </a:pPr>
            <a:r>
              <a:rPr lang="fr-FR" sz="2400"/>
              <a:t>Les menaces de substitution sont à rechercher dans les </a:t>
            </a:r>
            <a:r>
              <a:rPr lang="fr-FR" sz="2400">
                <a:solidFill>
                  <a:schemeClr val="folHlink"/>
                </a:solidFill>
              </a:rPr>
              <a:t>nouvelles technologies</a:t>
            </a:r>
            <a:r>
              <a:rPr lang="fr-FR" sz="2400"/>
              <a:t>, qui déjà mûres dans les activités connexes, voire éloignées, peuvent s’appliquer dans l’activité étudiée, et faire bénéficier le consommateur d’un meilleur rapport qualité prix (ex : Sony VAIO)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Média en ligne 1" title="Les  stretch goals , ces objectifs impossibles à atteindre [Jérôme Barthélemy]">
            <a:hlinkClick r:id="" action="ppaction://media"/>
            <a:extLst>
              <a:ext uri="{FF2B5EF4-FFF2-40B4-BE49-F238E27FC236}">
                <a16:creationId xmlns:a16="http://schemas.microsoft.com/office/drawing/2014/main" id="{A59F0A62-9CAC-4D00-B443-3F4B4F439214}"/>
              </a:ext>
            </a:extLst>
          </p:cNvPr>
          <p:cNvPicPr>
            <a:picLocks noRot="1" noChangeAspect="1"/>
          </p:cNvPicPr>
          <p:nvPr>
            <a:videoFile r:link="rId1"/>
          </p:nvPr>
        </p:nvPicPr>
        <p:blipFill>
          <a:blip r:embed="rId3"/>
          <a:stretch>
            <a:fillRect/>
          </a:stretch>
        </p:blipFill>
        <p:spPr>
          <a:xfrm>
            <a:off x="16227" y="764704"/>
            <a:ext cx="9127773" cy="5157192"/>
          </a:xfrm>
          <a:prstGeom prst="rect">
            <a:avLst/>
          </a:prstGeom>
        </p:spPr>
      </p:pic>
    </p:spTree>
    <p:extLst>
      <p:ext uri="{BB962C8B-B14F-4D97-AF65-F5344CB8AC3E}">
        <p14:creationId xmlns:p14="http://schemas.microsoft.com/office/powerpoint/2010/main" val="234297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D43CB79F-46B4-450B-A438-5DCC5EF1B351}"/>
              </a:ext>
            </a:extLst>
          </p:cNvPr>
          <p:cNvSpPr>
            <a:spLocks noGrp="1" noChangeArrowheads="1"/>
          </p:cNvSpPr>
          <p:nvPr>
            <p:ph type="title"/>
          </p:nvPr>
        </p:nvSpPr>
        <p:spPr/>
        <p:txBody>
          <a:bodyPr/>
          <a:lstStyle/>
          <a:p>
            <a:pPr eaLnBrk="1" hangingPunct="1">
              <a:defRPr/>
            </a:pPr>
            <a:r>
              <a:rPr lang="fr-FR" sz="4000"/>
              <a:t>Les menaces externes : les produits de substitution</a:t>
            </a:r>
          </a:p>
        </p:txBody>
      </p:sp>
      <p:sp>
        <p:nvSpPr>
          <p:cNvPr id="39939" name="Rectangle 3">
            <a:extLst>
              <a:ext uri="{FF2B5EF4-FFF2-40B4-BE49-F238E27FC236}">
                <a16:creationId xmlns:a16="http://schemas.microsoft.com/office/drawing/2014/main" id="{042714FB-88DD-4413-BD4C-23C2B01D34A6}"/>
              </a:ext>
            </a:extLst>
          </p:cNvPr>
          <p:cNvSpPr>
            <a:spLocks noGrp="1" noChangeArrowheads="1"/>
          </p:cNvSpPr>
          <p:nvPr>
            <p:ph type="body" idx="1"/>
          </p:nvPr>
        </p:nvSpPr>
        <p:spPr/>
        <p:txBody>
          <a:bodyPr/>
          <a:lstStyle/>
          <a:p>
            <a:pPr eaLnBrk="1" hangingPunct="1">
              <a:lnSpc>
                <a:spcPct val="90000"/>
              </a:lnSpc>
              <a:defRPr/>
            </a:pPr>
            <a:r>
              <a:rPr lang="fr-FR" sz="2800"/>
              <a:t>Pour </a:t>
            </a:r>
            <a:r>
              <a:rPr lang="fr-FR" sz="2800">
                <a:solidFill>
                  <a:schemeClr val="folHlink"/>
                </a:solidFill>
              </a:rPr>
              <a:t>anticiper</a:t>
            </a:r>
            <a:r>
              <a:rPr lang="fr-FR" sz="2800"/>
              <a:t> la menace de substitution, il faut :</a:t>
            </a:r>
          </a:p>
          <a:p>
            <a:pPr lvl="1" eaLnBrk="1" hangingPunct="1">
              <a:lnSpc>
                <a:spcPct val="90000"/>
              </a:lnSpc>
              <a:defRPr/>
            </a:pPr>
            <a:r>
              <a:rPr lang="fr-FR" sz="2400"/>
              <a:t>Bien connaître la fonction d’usage remplie par le produit ou le service, avec la vision la plus large possible. La plus forte menace de substitution est celle qui aboutit à </a:t>
            </a:r>
            <a:r>
              <a:rPr lang="fr-FR" sz="2400">
                <a:solidFill>
                  <a:schemeClr val="folHlink"/>
                </a:solidFill>
              </a:rPr>
              <a:t>la disparition pure et simple de la demande</a:t>
            </a:r>
            <a:r>
              <a:rPr lang="fr-FR" sz="2400"/>
              <a:t>. </a:t>
            </a:r>
          </a:p>
          <a:p>
            <a:pPr lvl="1" eaLnBrk="1" hangingPunct="1">
              <a:lnSpc>
                <a:spcPct val="90000"/>
              </a:lnSpc>
              <a:defRPr/>
            </a:pPr>
            <a:endParaRPr lang="fr-FR" sz="2400">
              <a:solidFill>
                <a:schemeClr val="folHlink"/>
              </a:solidFill>
            </a:endParaRPr>
          </a:p>
          <a:p>
            <a:pPr lvl="1" eaLnBrk="1" hangingPunct="1">
              <a:lnSpc>
                <a:spcPct val="90000"/>
              </a:lnSpc>
              <a:defRPr/>
            </a:pPr>
            <a:r>
              <a:rPr lang="fr-FR" sz="2400">
                <a:solidFill>
                  <a:schemeClr val="folHlink"/>
                </a:solidFill>
              </a:rPr>
              <a:t>Surveiller les technologies naissantes</a:t>
            </a:r>
            <a:r>
              <a:rPr lang="fr-FR" sz="2400"/>
              <a:t> comme les systèmes multimédia, le génie électrique ou les nouveaux matériaux, susceptibles d’applications très variées.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F055064-2E35-4E0D-95D2-143AA26B8BD9}"/>
              </a:ext>
            </a:extLst>
          </p:cNvPr>
          <p:cNvSpPr>
            <a:spLocks noGrp="1" noChangeArrowheads="1"/>
          </p:cNvSpPr>
          <p:nvPr>
            <p:ph type="title"/>
          </p:nvPr>
        </p:nvSpPr>
        <p:spPr/>
        <p:txBody>
          <a:bodyPr/>
          <a:lstStyle/>
          <a:p>
            <a:pPr eaLnBrk="1" hangingPunct="1">
              <a:defRPr/>
            </a:pPr>
            <a:r>
              <a:rPr lang="fr-FR" sz="4000"/>
              <a:t>Les menaces externes : les produits de substitution</a:t>
            </a:r>
          </a:p>
        </p:txBody>
      </p:sp>
      <p:sp>
        <p:nvSpPr>
          <p:cNvPr id="40963" name="Rectangle 3">
            <a:extLst>
              <a:ext uri="{FF2B5EF4-FFF2-40B4-BE49-F238E27FC236}">
                <a16:creationId xmlns:a16="http://schemas.microsoft.com/office/drawing/2014/main" id="{EF873B46-26C7-4CF0-9DA7-7F3B6820D79A}"/>
              </a:ext>
            </a:extLst>
          </p:cNvPr>
          <p:cNvSpPr>
            <a:spLocks noGrp="1" noChangeArrowheads="1"/>
          </p:cNvSpPr>
          <p:nvPr>
            <p:ph type="body" idx="1"/>
          </p:nvPr>
        </p:nvSpPr>
        <p:spPr/>
        <p:txBody>
          <a:bodyPr/>
          <a:lstStyle/>
          <a:p>
            <a:pPr eaLnBrk="1" hangingPunct="1">
              <a:lnSpc>
                <a:spcPct val="90000"/>
              </a:lnSpc>
              <a:defRPr/>
            </a:pPr>
            <a:r>
              <a:rPr lang="fr-FR" sz="2400"/>
              <a:t>Exemple :</a:t>
            </a:r>
          </a:p>
          <a:p>
            <a:pPr eaLnBrk="1" hangingPunct="1">
              <a:lnSpc>
                <a:spcPct val="90000"/>
              </a:lnSpc>
              <a:defRPr/>
            </a:pPr>
            <a:endParaRPr lang="fr-FR" sz="2400"/>
          </a:p>
          <a:p>
            <a:pPr eaLnBrk="1" hangingPunct="1">
              <a:lnSpc>
                <a:spcPct val="90000"/>
              </a:lnSpc>
              <a:defRPr/>
            </a:pPr>
            <a:r>
              <a:rPr lang="fr-FR" sz="2400"/>
              <a:t>Aux Etats-Unis, les salles de cinéma ainsi que les drive-in connaissent ont connu une crise sans précédent et sont progressivement détrônés par les cassettes vidéos et surtout les DVD. Ce même marché (achat de casettes et surtout de DVD) est menacé par l’essor du câble et de la télévision à péage voire la webTV sur Internet.</a:t>
            </a:r>
          </a:p>
          <a:p>
            <a:pPr eaLnBrk="1" hangingPunct="1">
              <a:lnSpc>
                <a:spcPct val="90000"/>
              </a:lnSpc>
              <a:defRPr/>
            </a:pPr>
            <a:endParaRPr lang="fr-FR" sz="2400"/>
          </a:p>
          <a:p>
            <a:pPr eaLnBrk="1" hangingPunct="1">
              <a:lnSpc>
                <a:spcPct val="90000"/>
              </a:lnSpc>
              <a:defRPr/>
            </a:pPr>
            <a:r>
              <a:rPr lang="fr-FR" sz="2400"/>
              <a:t>Le MP3 (+ lecteurs) et DIVX (+ lecteurs) deviennent également des menaces importantes pour les lecteur cd et dvd classiques.</a:t>
            </a:r>
          </a:p>
          <a:p>
            <a:pPr eaLnBrk="1" hangingPunct="1">
              <a:lnSpc>
                <a:spcPct val="90000"/>
              </a:lnSpc>
              <a:buFont typeface="Wingdings" panose="05000000000000000000" pitchFamily="2" charset="2"/>
              <a:buNone/>
              <a:defRPr/>
            </a:pPr>
            <a:endParaRPr lang="fr-FR" sz="2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a:extLst>
              <a:ext uri="{FF2B5EF4-FFF2-40B4-BE49-F238E27FC236}">
                <a16:creationId xmlns:a16="http://schemas.microsoft.com/office/drawing/2014/main" id="{F04B6F8C-74DC-4629-AFED-1EF84B21ADA4}"/>
              </a:ext>
            </a:extLst>
          </p:cNvPr>
          <p:cNvSpPr>
            <a:spLocks noGrp="1" noChangeArrowheads="1"/>
          </p:cNvSpPr>
          <p:nvPr>
            <p:ph type="ctrTitle"/>
          </p:nvPr>
        </p:nvSpPr>
        <p:spPr/>
        <p:txBody>
          <a:bodyPr/>
          <a:lstStyle/>
          <a:p>
            <a:pPr eaLnBrk="1" hangingPunct="1">
              <a:defRPr/>
            </a:pPr>
            <a:r>
              <a:rPr lang="fr-FR"/>
              <a:t>Approche Ressources &amp; Compétences</a:t>
            </a:r>
          </a:p>
        </p:txBody>
      </p:sp>
      <p:sp>
        <p:nvSpPr>
          <p:cNvPr id="41989" name="Rectangle 5">
            <a:extLst>
              <a:ext uri="{FF2B5EF4-FFF2-40B4-BE49-F238E27FC236}">
                <a16:creationId xmlns:a16="http://schemas.microsoft.com/office/drawing/2014/main" id="{3591E4BB-B372-431D-8F93-127AE224A246}"/>
              </a:ext>
            </a:extLst>
          </p:cNvPr>
          <p:cNvSpPr>
            <a:spLocks noGrp="1" noChangeArrowheads="1"/>
          </p:cNvSpPr>
          <p:nvPr>
            <p:ph type="subTitle" idx="1"/>
          </p:nvPr>
        </p:nvSpPr>
        <p:spPr/>
        <p:txBody>
          <a:bodyPr/>
          <a:lstStyle/>
          <a:p>
            <a:pPr eaLnBrk="1" hangingPunct="1">
              <a:defRPr/>
            </a:pPr>
            <a:r>
              <a:rPr lang="fr-FR"/>
              <a:t>Modèle Resource Based-View (RBV)</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6190AF8-20D2-4A0D-8FC7-D236615085E0}"/>
              </a:ext>
            </a:extLst>
          </p:cNvPr>
          <p:cNvSpPr>
            <a:spLocks noGrp="1" noChangeArrowheads="1"/>
          </p:cNvSpPr>
          <p:nvPr>
            <p:ph type="title"/>
          </p:nvPr>
        </p:nvSpPr>
        <p:spPr/>
        <p:txBody>
          <a:bodyPr/>
          <a:lstStyle/>
          <a:p>
            <a:pPr eaLnBrk="1" hangingPunct="1">
              <a:defRPr/>
            </a:pPr>
            <a:r>
              <a:rPr lang="fr-FR"/>
              <a:t>Le principe du « modèle » RBV</a:t>
            </a:r>
          </a:p>
        </p:txBody>
      </p:sp>
      <p:sp>
        <p:nvSpPr>
          <p:cNvPr id="6147" name="Rectangle 3">
            <a:extLst>
              <a:ext uri="{FF2B5EF4-FFF2-40B4-BE49-F238E27FC236}">
                <a16:creationId xmlns:a16="http://schemas.microsoft.com/office/drawing/2014/main" id="{51FB650D-3932-430E-B6D5-B7539541B965}"/>
              </a:ext>
            </a:extLst>
          </p:cNvPr>
          <p:cNvSpPr>
            <a:spLocks noGrp="1" noChangeArrowheads="1"/>
          </p:cNvSpPr>
          <p:nvPr>
            <p:ph type="body" idx="1"/>
          </p:nvPr>
        </p:nvSpPr>
        <p:spPr/>
        <p:txBody>
          <a:bodyPr/>
          <a:lstStyle/>
          <a:p>
            <a:pPr eaLnBrk="1" hangingPunct="1">
              <a:defRPr/>
            </a:pPr>
            <a:r>
              <a:rPr lang="fr-FR"/>
              <a:t>S’intéresser aux spécificités de l’entreprise analysée plutôt que sur celles de son secteur d’activité.</a:t>
            </a:r>
          </a:p>
          <a:p>
            <a:pPr eaLnBrk="1" hangingPunct="1">
              <a:defRPr/>
            </a:pPr>
            <a:endParaRPr lang="fr-FR"/>
          </a:p>
          <a:p>
            <a:pPr eaLnBrk="1" hangingPunct="1">
              <a:defRPr/>
            </a:pPr>
            <a:r>
              <a:rPr lang="fr-FR"/>
              <a:t>La combinaison unique des actifs (ressources + compétences) d’une firme associée à leur caractéristique est à l’origine d’un avanatge concurrentiel.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295EE7F-06E1-4B12-ADC9-EF9DBA371648}"/>
              </a:ext>
            </a:extLst>
          </p:cNvPr>
          <p:cNvSpPr>
            <a:spLocks noGrp="1" noChangeArrowheads="1"/>
          </p:cNvSpPr>
          <p:nvPr>
            <p:ph type="title"/>
          </p:nvPr>
        </p:nvSpPr>
        <p:spPr/>
        <p:txBody>
          <a:bodyPr/>
          <a:lstStyle/>
          <a:p>
            <a:pPr eaLnBrk="1" hangingPunct="1">
              <a:defRPr/>
            </a:pPr>
            <a:r>
              <a:rPr lang="fr-FR"/>
              <a:t>Ressources &amp; Compétences</a:t>
            </a:r>
          </a:p>
        </p:txBody>
      </p:sp>
      <p:sp>
        <p:nvSpPr>
          <p:cNvPr id="7171" name="Rectangle 3">
            <a:extLst>
              <a:ext uri="{FF2B5EF4-FFF2-40B4-BE49-F238E27FC236}">
                <a16:creationId xmlns:a16="http://schemas.microsoft.com/office/drawing/2014/main" id="{5C0210C5-8233-46C5-AA41-6037F6E661AC}"/>
              </a:ext>
            </a:extLst>
          </p:cNvPr>
          <p:cNvSpPr>
            <a:spLocks noGrp="1" noChangeArrowheads="1"/>
          </p:cNvSpPr>
          <p:nvPr>
            <p:ph type="body" idx="1"/>
          </p:nvPr>
        </p:nvSpPr>
        <p:spPr/>
        <p:txBody>
          <a:bodyPr/>
          <a:lstStyle/>
          <a:p>
            <a:pPr eaLnBrk="1" hangingPunct="1">
              <a:lnSpc>
                <a:spcPct val="90000"/>
              </a:lnSpc>
              <a:defRPr/>
            </a:pPr>
            <a:r>
              <a:rPr lang="fr-FR"/>
              <a:t>Ressources : facteurs (tangibles ou intangibles) détenus par une firme qui lui permettent de mettre en œuvre des stratégies améliorant sa performance.</a:t>
            </a:r>
          </a:p>
          <a:p>
            <a:pPr eaLnBrk="1" hangingPunct="1">
              <a:lnSpc>
                <a:spcPct val="90000"/>
              </a:lnSpc>
              <a:defRPr/>
            </a:pPr>
            <a:endParaRPr lang="fr-FR"/>
          </a:p>
          <a:p>
            <a:pPr eaLnBrk="1" hangingPunct="1">
              <a:lnSpc>
                <a:spcPct val="90000"/>
              </a:lnSpc>
              <a:defRPr/>
            </a:pPr>
            <a:r>
              <a:rPr lang="fr-FR"/>
              <a:t>Compétences (capacités ou aptitudes) : facteurs permettant l’exploration et l’exploitation des ressources (apprentissage individuel et collectif)</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0B4B851-6A6D-4B2F-B0A9-6B9A04CB4993}"/>
              </a:ext>
            </a:extLst>
          </p:cNvPr>
          <p:cNvSpPr>
            <a:spLocks noGrp="1" noChangeArrowheads="1"/>
          </p:cNvSpPr>
          <p:nvPr>
            <p:ph type="title"/>
          </p:nvPr>
        </p:nvSpPr>
        <p:spPr/>
        <p:txBody>
          <a:bodyPr/>
          <a:lstStyle/>
          <a:p>
            <a:pPr eaLnBrk="1" hangingPunct="1">
              <a:defRPr/>
            </a:pPr>
            <a:r>
              <a:rPr lang="fr-FR"/>
              <a:t>Catégorisation des ressources</a:t>
            </a:r>
          </a:p>
        </p:txBody>
      </p:sp>
      <p:sp>
        <p:nvSpPr>
          <p:cNvPr id="8195" name="Rectangle 3">
            <a:extLst>
              <a:ext uri="{FF2B5EF4-FFF2-40B4-BE49-F238E27FC236}">
                <a16:creationId xmlns:a16="http://schemas.microsoft.com/office/drawing/2014/main" id="{23BBE366-18CF-401B-8CB2-4E74E5A40B97}"/>
              </a:ext>
            </a:extLst>
          </p:cNvPr>
          <p:cNvSpPr>
            <a:spLocks noGrp="1" noChangeArrowheads="1"/>
          </p:cNvSpPr>
          <p:nvPr>
            <p:ph type="body" idx="1"/>
          </p:nvPr>
        </p:nvSpPr>
        <p:spPr/>
        <p:txBody>
          <a:bodyPr/>
          <a:lstStyle/>
          <a:p>
            <a:pPr eaLnBrk="1" hangingPunct="1">
              <a:defRPr/>
            </a:pPr>
            <a:r>
              <a:rPr lang="fr-FR"/>
              <a:t>Financières </a:t>
            </a:r>
          </a:p>
          <a:p>
            <a:pPr eaLnBrk="1" hangingPunct="1">
              <a:defRPr/>
            </a:pPr>
            <a:r>
              <a:rPr lang="fr-FR"/>
              <a:t>Physiques (localité, équipement)</a:t>
            </a:r>
          </a:p>
          <a:p>
            <a:pPr eaLnBrk="1" hangingPunct="1">
              <a:defRPr/>
            </a:pPr>
            <a:r>
              <a:rPr lang="fr-FR"/>
              <a:t>Humaines (apprentissage, aptitudes individuelles, collective)</a:t>
            </a:r>
          </a:p>
          <a:p>
            <a:pPr eaLnBrk="1" hangingPunct="1">
              <a:defRPr/>
            </a:pPr>
            <a:r>
              <a:rPr lang="fr-FR"/>
              <a:t>Technologiques</a:t>
            </a:r>
          </a:p>
          <a:p>
            <a:pPr eaLnBrk="1" hangingPunct="1">
              <a:defRPr/>
            </a:pPr>
            <a:r>
              <a:rPr lang="fr-FR"/>
              <a:t>Organisationnelles (mode de management, système de contrôle…)</a:t>
            </a:r>
          </a:p>
          <a:p>
            <a:pPr eaLnBrk="1" hangingPunct="1">
              <a:defRPr/>
            </a:pPr>
            <a:r>
              <a:rPr lang="fr-FR"/>
              <a:t>Réputation</a:t>
            </a:r>
          </a:p>
          <a:p>
            <a:pPr eaLnBrk="1" hangingPunct="1">
              <a:defRPr/>
            </a:pPr>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D9A598E-226B-44EF-91D6-D5FDB6E4219A}"/>
              </a:ext>
            </a:extLst>
          </p:cNvPr>
          <p:cNvSpPr>
            <a:spLocks noGrp="1" noChangeArrowheads="1"/>
          </p:cNvSpPr>
          <p:nvPr>
            <p:ph type="title"/>
          </p:nvPr>
        </p:nvSpPr>
        <p:spPr/>
        <p:txBody>
          <a:bodyPr/>
          <a:lstStyle/>
          <a:p>
            <a:pPr eaLnBrk="1" hangingPunct="1">
              <a:defRPr/>
            </a:pPr>
            <a:r>
              <a:rPr lang="fr-FR"/>
              <a:t>Rôle des compétences</a:t>
            </a:r>
          </a:p>
        </p:txBody>
      </p:sp>
      <p:sp>
        <p:nvSpPr>
          <p:cNvPr id="9219" name="Rectangle 3">
            <a:extLst>
              <a:ext uri="{FF2B5EF4-FFF2-40B4-BE49-F238E27FC236}">
                <a16:creationId xmlns:a16="http://schemas.microsoft.com/office/drawing/2014/main" id="{4AAF0CB5-A6C0-4C56-89AE-001D67DC8F36}"/>
              </a:ext>
            </a:extLst>
          </p:cNvPr>
          <p:cNvSpPr>
            <a:spLocks noGrp="1" noChangeArrowheads="1"/>
          </p:cNvSpPr>
          <p:nvPr>
            <p:ph type="body" idx="1"/>
          </p:nvPr>
        </p:nvSpPr>
        <p:spPr/>
        <p:txBody>
          <a:bodyPr/>
          <a:lstStyle/>
          <a:p>
            <a:pPr eaLnBrk="1" hangingPunct="1">
              <a:defRPr/>
            </a:pPr>
            <a:r>
              <a:rPr lang="fr-FR"/>
              <a:t>Découverte </a:t>
            </a:r>
          </a:p>
          <a:p>
            <a:pPr eaLnBrk="1" hangingPunct="1">
              <a:defRPr/>
            </a:pPr>
            <a:r>
              <a:rPr lang="fr-FR"/>
              <a:t>Acquisition</a:t>
            </a:r>
          </a:p>
          <a:p>
            <a:pPr eaLnBrk="1" hangingPunct="1">
              <a:defRPr/>
            </a:pPr>
            <a:r>
              <a:rPr lang="fr-FR"/>
              <a:t>Contrôle</a:t>
            </a:r>
          </a:p>
          <a:p>
            <a:pPr eaLnBrk="1" hangingPunct="1">
              <a:defRPr/>
            </a:pPr>
            <a:r>
              <a:rPr lang="fr-FR"/>
              <a:t>Exploitation</a:t>
            </a:r>
          </a:p>
          <a:p>
            <a:pPr eaLnBrk="1" hangingPunct="1">
              <a:defRPr/>
            </a:pPr>
            <a:r>
              <a:rPr lang="fr-FR"/>
              <a:t>Renouvellement</a:t>
            </a:r>
          </a:p>
          <a:p>
            <a:pPr eaLnBrk="1" hangingPunct="1">
              <a:defRPr/>
            </a:pPr>
            <a:endParaRPr lang="fr-FR"/>
          </a:p>
          <a:p>
            <a:pPr eaLnBrk="1" hangingPunct="1">
              <a:buFont typeface="Wingdings" panose="05000000000000000000" pitchFamily="2" charset="2"/>
              <a:buNone/>
              <a:defRPr/>
            </a:pPr>
            <a:r>
              <a:rPr lang="fr-FR">
                <a:sym typeface="Wingdings" pitchFamily="2" charset="2"/>
              </a:rPr>
              <a:t> aptitudes managériales !</a:t>
            </a:r>
            <a:endParaRPr lang="fr-FR"/>
          </a:p>
          <a:p>
            <a:pPr eaLnBrk="1" hangingPunct="1">
              <a:defRPr/>
            </a:pPr>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3D3445B-2826-4FF2-9ADF-0A6D7E053958}"/>
              </a:ext>
            </a:extLst>
          </p:cNvPr>
          <p:cNvSpPr>
            <a:spLocks noGrp="1" noChangeArrowheads="1"/>
          </p:cNvSpPr>
          <p:nvPr>
            <p:ph type="title"/>
          </p:nvPr>
        </p:nvSpPr>
        <p:spPr/>
        <p:txBody>
          <a:bodyPr/>
          <a:lstStyle/>
          <a:p>
            <a:pPr eaLnBrk="1" hangingPunct="1">
              <a:defRPr/>
            </a:pPr>
            <a:r>
              <a:rPr lang="fr-FR" sz="3600"/>
              <a:t>Propriétés des actifs : VRIO </a:t>
            </a:r>
            <a:r>
              <a:rPr lang="fr-FR" sz="2000"/>
              <a:t>(Barney, 1991)</a:t>
            </a:r>
          </a:p>
        </p:txBody>
      </p:sp>
      <p:sp>
        <p:nvSpPr>
          <p:cNvPr id="39939" name="Text Box 5">
            <a:extLst>
              <a:ext uri="{FF2B5EF4-FFF2-40B4-BE49-F238E27FC236}">
                <a16:creationId xmlns:a16="http://schemas.microsoft.com/office/drawing/2014/main" id="{F7B5C88F-B2DF-4AC6-A6E7-4151E27916A0}"/>
              </a:ext>
            </a:extLst>
          </p:cNvPr>
          <p:cNvSpPr txBox="1">
            <a:spLocks noChangeArrowheads="1"/>
          </p:cNvSpPr>
          <p:nvPr/>
        </p:nvSpPr>
        <p:spPr bwMode="auto">
          <a:xfrm>
            <a:off x="468313" y="3357563"/>
            <a:ext cx="1800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800"/>
              <a:t>Rares</a:t>
            </a:r>
          </a:p>
        </p:txBody>
      </p:sp>
      <p:sp>
        <p:nvSpPr>
          <p:cNvPr id="39940" name="Text Box 6">
            <a:extLst>
              <a:ext uri="{FF2B5EF4-FFF2-40B4-BE49-F238E27FC236}">
                <a16:creationId xmlns:a16="http://schemas.microsoft.com/office/drawing/2014/main" id="{DD5CBB27-035D-4696-9C9E-EB40051A298F}"/>
              </a:ext>
            </a:extLst>
          </p:cNvPr>
          <p:cNvSpPr txBox="1">
            <a:spLocks noChangeArrowheads="1"/>
          </p:cNvSpPr>
          <p:nvPr/>
        </p:nvSpPr>
        <p:spPr bwMode="auto">
          <a:xfrm>
            <a:off x="3492500" y="1412875"/>
            <a:ext cx="1800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800"/>
              <a:t>Valorisables</a:t>
            </a:r>
          </a:p>
        </p:txBody>
      </p:sp>
      <p:sp>
        <p:nvSpPr>
          <p:cNvPr id="39941" name="Text Box 7">
            <a:extLst>
              <a:ext uri="{FF2B5EF4-FFF2-40B4-BE49-F238E27FC236}">
                <a16:creationId xmlns:a16="http://schemas.microsoft.com/office/drawing/2014/main" id="{DF4C37D7-85AF-413A-A562-4064755C21B0}"/>
              </a:ext>
            </a:extLst>
          </p:cNvPr>
          <p:cNvSpPr txBox="1">
            <a:spLocks noChangeArrowheads="1"/>
          </p:cNvSpPr>
          <p:nvPr/>
        </p:nvSpPr>
        <p:spPr bwMode="auto">
          <a:xfrm>
            <a:off x="6443663" y="3357563"/>
            <a:ext cx="24495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800"/>
              <a:t>Organisationnelles</a:t>
            </a:r>
          </a:p>
        </p:txBody>
      </p:sp>
      <p:sp>
        <p:nvSpPr>
          <p:cNvPr id="39942" name="AutoShape 8">
            <a:extLst>
              <a:ext uri="{FF2B5EF4-FFF2-40B4-BE49-F238E27FC236}">
                <a16:creationId xmlns:a16="http://schemas.microsoft.com/office/drawing/2014/main" id="{4BAE45D8-ED36-450C-8BC9-5DEC710D6959}"/>
              </a:ext>
            </a:extLst>
          </p:cNvPr>
          <p:cNvSpPr>
            <a:spLocks noChangeArrowheads="1"/>
          </p:cNvSpPr>
          <p:nvPr/>
        </p:nvSpPr>
        <p:spPr bwMode="auto">
          <a:xfrm>
            <a:off x="2339975" y="1844675"/>
            <a:ext cx="3962400" cy="3455988"/>
          </a:xfrm>
          <a:prstGeom prst="star4">
            <a:avLst>
              <a:gd name="adj" fmla="val 12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0"/>
              </a:spcBef>
              <a:buClrTx/>
              <a:buSzTx/>
              <a:buFontTx/>
              <a:buNone/>
            </a:pPr>
            <a:r>
              <a:rPr lang="fr-FR" altLang="fr-FR" sz="1800"/>
              <a:t>Ressources </a:t>
            </a:r>
          </a:p>
          <a:p>
            <a:pPr algn="ctr" eaLnBrk="1" hangingPunct="1">
              <a:spcBef>
                <a:spcPct val="0"/>
              </a:spcBef>
              <a:buClrTx/>
              <a:buSzTx/>
              <a:buFontTx/>
              <a:buNone/>
            </a:pPr>
            <a:r>
              <a:rPr lang="fr-FR" altLang="fr-FR" sz="1800"/>
              <a:t>Compétences </a:t>
            </a:r>
          </a:p>
        </p:txBody>
      </p:sp>
      <p:sp>
        <p:nvSpPr>
          <p:cNvPr id="39943" name="Text Box 9">
            <a:extLst>
              <a:ext uri="{FF2B5EF4-FFF2-40B4-BE49-F238E27FC236}">
                <a16:creationId xmlns:a16="http://schemas.microsoft.com/office/drawing/2014/main" id="{B25C0EA2-8726-4DE9-9F57-AB3343ED0092}"/>
              </a:ext>
            </a:extLst>
          </p:cNvPr>
          <p:cNvSpPr txBox="1">
            <a:spLocks noChangeArrowheads="1"/>
          </p:cNvSpPr>
          <p:nvPr/>
        </p:nvSpPr>
        <p:spPr bwMode="auto">
          <a:xfrm>
            <a:off x="3059113" y="5373688"/>
            <a:ext cx="252095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800"/>
              <a:t>Inimitables</a:t>
            </a:r>
          </a:p>
          <a:p>
            <a:pPr algn="ctr" eaLnBrk="1" hangingPunct="1">
              <a:spcBef>
                <a:spcPct val="50000"/>
              </a:spcBef>
              <a:buClrTx/>
              <a:buSzTx/>
              <a:buFontTx/>
              <a:buNone/>
            </a:pPr>
            <a:r>
              <a:rPr lang="fr-FR" altLang="fr-FR" sz="1800"/>
              <a:t>Non Substituables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a:extLst>
              <a:ext uri="{FF2B5EF4-FFF2-40B4-BE49-F238E27FC236}">
                <a16:creationId xmlns:a16="http://schemas.microsoft.com/office/drawing/2014/main" id="{C92C755D-7D04-4A92-9345-4765F5943978}"/>
              </a:ext>
            </a:extLst>
          </p:cNvPr>
          <p:cNvSpPr>
            <a:spLocks noRot="1"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defRPr/>
            </a:pPr>
            <a:r>
              <a:rPr lang="fr-FR" sz="4000">
                <a:solidFill>
                  <a:schemeClr val="tx2"/>
                </a:solidFill>
                <a:effectLst>
                  <a:outerShdw blurRad="38100" dist="38100" dir="2700000" algn="tl">
                    <a:srgbClr val="000000"/>
                  </a:outerShdw>
                </a:effectLst>
                <a:cs typeface="+mn-cs"/>
              </a:rPr>
              <a:t>Quelles approches stratégiques ?</a:t>
            </a:r>
            <a:br>
              <a:rPr lang="fr-FR" sz="4000">
                <a:solidFill>
                  <a:schemeClr val="tx2"/>
                </a:solidFill>
                <a:effectLst>
                  <a:outerShdw blurRad="38100" dist="38100" dir="2700000" algn="tl">
                    <a:srgbClr val="000000"/>
                  </a:outerShdw>
                </a:effectLst>
                <a:cs typeface="+mn-cs"/>
              </a:rPr>
            </a:br>
            <a:r>
              <a:rPr lang="fr-FR" sz="2400">
                <a:solidFill>
                  <a:schemeClr val="tx2"/>
                </a:solidFill>
                <a:effectLst>
                  <a:outerShdw blurRad="38100" dist="38100" dir="2700000" algn="tl">
                    <a:srgbClr val="000000"/>
                  </a:outerShdw>
                </a:effectLst>
                <a:cs typeface="+mn-cs"/>
              </a:rPr>
              <a:t>(Saias et Métais, 2001)</a:t>
            </a:r>
          </a:p>
        </p:txBody>
      </p:sp>
      <p:sp>
        <p:nvSpPr>
          <p:cNvPr id="40963" name="Text Box 5">
            <a:extLst>
              <a:ext uri="{FF2B5EF4-FFF2-40B4-BE49-F238E27FC236}">
                <a16:creationId xmlns:a16="http://schemas.microsoft.com/office/drawing/2014/main" id="{01A64265-C71E-4A3E-A9D0-4CCEFBDE204D}"/>
              </a:ext>
            </a:extLst>
          </p:cNvPr>
          <p:cNvSpPr txBox="1">
            <a:spLocks noChangeArrowheads="1"/>
          </p:cNvSpPr>
          <p:nvPr/>
        </p:nvSpPr>
        <p:spPr bwMode="auto">
          <a:xfrm>
            <a:off x="900113" y="1773238"/>
            <a:ext cx="3382962" cy="4064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2000" b="1"/>
              <a:t>POSITIONNEMENT</a:t>
            </a:r>
          </a:p>
        </p:txBody>
      </p:sp>
      <p:sp>
        <p:nvSpPr>
          <p:cNvPr id="40964" name="Text Box 6">
            <a:extLst>
              <a:ext uri="{FF2B5EF4-FFF2-40B4-BE49-F238E27FC236}">
                <a16:creationId xmlns:a16="http://schemas.microsoft.com/office/drawing/2014/main" id="{EA3F95A0-E0BE-4DB0-9E88-73326E34E4D7}"/>
              </a:ext>
            </a:extLst>
          </p:cNvPr>
          <p:cNvSpPr txBox="1">
            <a:spLocks noChangeArrowheads="1"/>
          </p:cNvSpPr>
          <p:nvPr/>
        </p:nvSpPr>
        <p:spPr bwMode="auto">
          <a:xfrm>
            <a:off x="5148263" y="1773238"/>
            <a:ext cx="3382962" cy="4064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2000" b="1"/>
              <a:t>MOUVEMENT</a:t>
            </a:r>
          </a:p>
        </p:txBody>
      </p:sp>
      <p:sp>
        <p:nvSpPr>
          <p:cNvPr id="40965" name="Text Box 7">
            <a:extLst>
              <a:ext uri="{FF2B5EF4-FFF2-40B4-BE49-F238E27FC236}">
                <a16:creationId xmlns:a16="http://schemas.microsoft.com/office/drawing/2014/main" id="{936524A1-12C7-460A-8409-E66FE0F0C85E}"/>
              </a:ext>
            </a:extLst>
          </p:cNvPr>
          <p:cNvSpPr txBox="1">
            <a:spLocks noChangeArrowheads="1"/>
          </p:cNvSpPr>
          <p:nvPr/>
        </p:nvSpPr>
        <p:spPr bwMode="auto">
          <a:xfrm>
            <a:off x="2484438" y="3284538"/>
            <a:ext cx="18002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800" b="1"/>
              <a:t>Avantage concurrentiel</a:t>
            </a:r>
          </a:p>
        </p:txBody>
      </p:sp>
      <p:sp>
        <p:nvSpPr>
          <p:cNvPr id="40966" name="Text Box 8">
            <a:extLst>
              <a:ext uri="{FF2B5EF4-FFF2-40B4-BE49-F238E27FC236}">
                <a16:creationId xmlns:a16="http://schemas.microsoft.com/office/drawing/2014/main" id="{3DCC9688-C506-4A87-932D-590E382D3240}"/>
              </a:ext>
            </a:extLst>
          </p:cNvPr>
          <p:cNvSpPr txBox="1">
            <a:spLocks noChangeArrowheads="1"/>
          </p:cNvSpPr>
          <p:nvPr/>
        </p:nvSpPr>
        <p:spPr bwMode="auto">
          <a:xfrm>
            <a:off x="4932363" y="2924175"/>
            <a:ext cx="1873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800" b="1"/>
              <a:t>Resource-Based View RBV</a:t>
            </a:r>
          </a:p>
        </p:txBody>
      </p:sp>
      <p:sp>
        <p:nvSpPr>
          <p:cNvPr id="40967" name="Text Box 9">
            <a:extLst>
              <a:ext uri="{FF2B5EF4-FFF2-40B4-BE49-F238E27FC236}">
                <a16:creationId xmlns:a16="http://schemas.microsoft.com/office/drawing/2014/main" id="{ED6FD67C-70EB-4AD7-A823-AA276B65FD12}"/>
              </a:ext>
            </a:extLst>
          </p:cNvPr>
          <p:cNvSpPr txBox="1">
            <a:spLocks noChangeArrowheads="1"/>
          </p:cNvSpPr>
          <p:nvPr/>
        </p:nvSpPr>
        <p:spPr bwMode="auto">
          <a:xfrm>
            <a:off x="6804025" y="3141663"/>
            <a:ext cx="2339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800" b="1"/>
              <a:t>Transformation permanente</a:t>
            </a:r>
          </a:p>
        </p:txBody>
      </p:sp>
      <p:sp>
        <p:nvSpPr>
          <p:cNvPr id="40968" name="Line 10">
            <a:extLst>
              <a:ext uri="{FF2B5EF4-FFF2-40B4-BE49-F238E27FC236}">
                <a16:creationId xmlns:a16="http://schemas.microsoft.com/office/drawing/2014/main" id="{DADFB784-1E39-4C75-B1CB-2DD3E87474F4}"/>
              </a:ext>
            </a:extLst>
          </p:cNvPr>
          <p:cNvSpPr>
            <a:spLocks noChangeShapeType="1"/>
          </p:cNvSpPr>
          <p:nvPr/>
        </p:nvSpPr>
        <p:spPr bwMode="auto">
          <a:xfrm flipH="1">
            <a:off x="1403350" y="2205038"/>
            <a:ext cx="1081088" cy="1152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0969" name="Line 11">
            <a:extLst>
              <a:ext uri="{FF2B5EF4-FFF2-40B4-BE49-F238E27FC236}">
                <a16:creationId xmlns:a16="http://schemas.microsoft.com/office/drawing/2014/main" id="{24232C47-1E5E-406F-B60B-1C953A6FF747}"/>
              </a:ext>
            </a:extLst>
          </p:cNvPr>
          <p:cNvSpPr>
            <a:spLocks noChangeShapeType="1"/>
          </p:cNvSpPr>
          <p:nvPr/>
        </p:nvSpPr>
        <p:spPr bwMode="auto">
          <a:xfrm>
            <a:off x="2484438" y="2205038"/>
            <a:ext cx="863600"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0970" name="Line 12">
            <a:extLst>
              <a:ext uri="{FF2B5EF4-FFF2-40B4-BE49-F238E27FC236}">
                <a16:creationId xmlns:a16="http://schemas.microsoft.com/office/drawing/2014/main" id="{F9B14433-1A80-413F-A0E0-66A341A9DB6D}"/>
              </a:ext>
            </a:extLst>
          </p:cNvPr>
          <p:cNvSpPr>
            <a:spLocks noChangeShapeType="1"/>
          </p:cNvSpPr>
          <p:nvPr/>
        </p:nvSpPr>
        <p:spPr bwMode="auto">
          <a:xfrm flipH="1">
            <a:off x="6011863" y="2205038"/>
            <a:ext cx="7921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0971" name="Line 13">
            <a:extLst>
              <a:ext uri="{FF2B5EF4-FFF2-40B4-BE49-F238E27FC236}">
                <a16:creationId xmlns:a16="http://schemas.microsoft.com/office/drawing/2014/main" id="{F754A06E-FFC7-4156-B3D7-DEB5B78706D7}"/>
              </a:ext>
            </a:extLst>
          </p:cNvPr>
          <p:cNvSpPr>
            <a:spLocks noChangeShapeType="1"/>
          </p:cNvSpPr>
          <p:nvPr/>
        </p:nvSpPr>
        <p:spPr bwMode="auto">
          <a:xfrm>
            <a:off x="6804025" y="2205038"/>
            <a:ext cx="1081088"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0972" name="Text Box 14">
            <a:extLst>
              <a:ext uri="{FF2B5EF4-FFF2-40B4-BE49-F238E27FC236}">
                <a16:creationId xmlns:a16="http://schemas.microsoft.com/office/drawing/2014/main" id="{2A19EE1F-2BF8-4D20-AF58-327AF4477EF0}"/>
              </a:ext>
            </a:extLst>
          </p:cNvPr>
          <p:cNvSpPr txBox="1">
            <a:spLocks noChangeArrowheads="1"/>
          </p:cNvSpPr>
          <p:nvPr/>
        </p:nvSpPr>
        <p:spPr bwMode="auto">
          <a:xfrm>
            <a:off x="755650" y="4868863"/>
            <a:ext cx="33115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800" b="1">
                <a:latin typeface="Goudy Stout" panose="0202090407030B020401" pitchFamily="18" charset="0"/>
              </a:rPr>
              <a:t>ADEQUATION STRATEGIQUE « FIT »</a:t>
            </a:r>
          </a:p>
        </p:txBody>
      </p:sp>
      <p:sp>
        <p:nvSpPr>
          <p:cNvPr id="40973" name="Text Box 15">
            <a:extLst>
              <a:ext uri="{FF2B5EF4-FFF2-40B4-BE49-F238E27FC236}">
                <a16:creationId xmlns:a16="http://schemas.microsoft.com/office/drawing/2014/main" id="{B432E099-12FB-4EB3-8056-63E93F49E22F}"/>
              </a:ext>
            </a:extLst>
          </p:cNvPr>
          <p:cNvSpPr txBox="1">
            <a:spLocks noChangeArrowheads="1"/>
          </p:cNvSpPr>
          <p:nvPr/>
        </p:nvSpPr>
        <p:spPr bwMode="auto">
          <a:xfrm>
            <a:off x="5076825" y="4941888"/>
            <a:ext cx="33115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800" b="1">
                <a:latin typeface="Goudy Stout" panose="0202090407030B020401" pitchFamily="18" charset="0"/>
              </a:rPr>
              <a:t>INTENTION STRATEGIQUE« INTENT »</a:t>
            </a:r>
          </a:p>
        </p:txBody>
      </p:sp>
      <p:sp>
        <p:nvSpPr>
          <p:cNvPr id="40974" name="AutoShape 16">
            <a:extLst>
              <a:ext uri="{FF2B5EF4-FFF2-40B4-BE49-F238E27FC236}">
                <a16:creationId xmlns:a16="http://schemas.microsoft.com/office/drawing/2014/main" id="{C04B166D-5003-4E01-B0FB-016E73E859D1}"/>
              </a:ext>
            </a:extLst>
          </p:cNvPr>
          <p:cNvSpPr>
            <a:spLocks/>
          </p:cNvSpPr>
          <p:nvPr/>
        </p:nvSpPr>
        <p:spPr bwMode="auto">
          <a:xfrm rot="5400000">
            <a:off x="2051844" y="2637631"/>
            <a:ext cx="863600" cy="3455988"/>
          </a:xfrm>
          <a:prstGeom prst="rightBrace">
            <a:avLst>
              <a:gd name="adj1" fmla="val 3334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endParaRPr lang="fr-FR" altLang="fr-FR" sz="1800"/>
          </a:p>
        </p:txBody>
      </p:sp>
      <p:sp>
        <p:nvSpPr>
          <p:cNvPr id="40975" name="AutoShape 17">
            <a:extLst>
              <a:ext uri="{FF2B5EF4-FFF2-40B4-BE49-F238E27FC236}">
                <a16:creationId xmlns:a16="http://schemas.microsoft.com/office/drawing/2014/main" id="{8131986F-86AD-40E9-A559-2F88836C31C8}"/>
              </a:ext>
            </a:extLst>
          </p:cNvPr>
          <p:cNvSpPr>
            <a:spLocks/>
          </p:cNvSpPr>
          <p:nvPr/>
        </p:nvSpPr>
        <p:spPr bwMode="auto">
          <a:xfrm rot="5400000">
            <a:off x="6228557" y="2709069"/>
            <a:ext cx="863600" cy="3455987"/>
          </a:xfrm>
          <a:prstGeom prst="rightBrace">
            <a:avLst>
              <a:gd name="adj1" fmla="val 3334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endParaRPr lang="fr-FR" altLang="fr-FR" sz="1800"/>
          </a:p>
        </p:txBody>
      </p:sp>
      <p:sp>
        <p:nvSpPr>
          <p:cNvPr id="40976" name="Text Box 18">
            <a:extLst>
              <a:ext uri="{FF2B5EF4-FFF2-40B4-BE49-F238E27FC236}">
                <a16:creationId xmlns:a16="http://schemas.microsoft.com/office/drawing/2014/main" id="{3C54D1B4-DAF3-4600-ABA1-EB2D3857C023}"/>
              </a:ext>
            </a:extLst>
          </p:cNvPr>
          <p:cNvSpPr txBox="1">
            <a:spLocks noChangeArrowheads="1"/>
          </p:cNvSpPr>
          <p:nvPr/>
        </p:nvSpPr>
        <p:spPr bwMode="auto">
          <a:xfrm>
            <a:off x="250825" y="3429000"/>
            <a:ext cx="1800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fr-FR" altLang="fr-FR" sz="1800" b="1"/>
              <a:t>SWOT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a:extLst>
              <a:ext uri="{FF2B5EF4-FFF2-40B4-BE49-F238E27FC236}">
                <a16:creationId xmlns:a16="http://schemas.microsoft.com/office/drawing/2014/main" id="{ACEFEFAE-83C2-4746-8EC9-8175064CAFE3}"/>
              </a:ext>
            </a:extLst>
          </p:cNvPr>
          <p:cNvSpPr>
            <a:spLocks noChangeArrowheads="1"/>
          </p:cNvSpPr>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eaLnBrk="1" hangingPunct="1">
              <a:defRPr/>
            </a:pPr>
            <a:r>
              <a:rPr lang="fr-FR" sz="4400">
                <a:solidFill>
                  <a:schemeClr val="hlink"/>
                </a:solidFill>
                <a:effectLst>
                  <a:outerShdw blurRad="38100" dist="38100" dir="2700000" algn="tl">
                    <a:srgbClr val="000000"/>
                  </a:outerShdw>
                </a:effectLst>
                <a:cs typeface="+mn-cs"/>
              </a:rPr>
              <a:t>FIT</a:t>
            </a:r>
          </a:p>
        </p:txBody>
      </p:sp>
      <p:sp>
        <p:nvSpPr>
          <p:cNvPr id="44037" name="Rectangle 5">
            <a:extLst>
              <a:ext uri="{FF2B5EF4-FFF2-40B4-BE49-F238E27FC236}">
                <a16:creationId xmlns:a16="http://schemas.microsoft.com/office/drawing/2014/main" id="{09AEB318-4EE1-4556-A7C4-3A72006E5C3D}"/>
              </a:ext>
            </a:extLst>
          </p:cNvPr>
          <p:cNvSpPr>
            <a:spLocks noChangeArrowheads="1"/>
          </p:cNvSpPr>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chemeClr val="hlink"/>
              </a:buClr>
              <a:buSzPct val="80000"/>
              <a:buFont typeface="Wingdings" pitchFamily="2" charset="2"/>
              <a:buChar char="n"/>
              <a:defRPr/>
            </a:pPr>
            <a:r>
              <a:rPr lang="fr-FR" sz="3200">
                <a:effectLst>
                  <a:outerShdw blurRad="38100" dist="38100" dir="2700000" algn="tl">
                    <a:srgbClr val="000000"/>
                  </a:outerShdw>
                </a:effectLst>
                <a:cs typeface="+mn-cs"/>
              </a:rPr>
              <a:t>« What business are we in ? »</a:t>
            </a:r>
          </a:p>
          <a:p>
            <a:pPr marL="342900" indent="-342900" eaLnBrk="1" hangingPunct="1">
              <a:spcBef>
                <a:spcPct val="20000"/>
              </a:spcBef>
              <a:buClr>
                <a:schemeClr val="hlink"/>
              </a:buClr>
              <a:buSzPct val="80000"/>
              <a:buFont typeface="Wingdings" pitchFamily="2" charset="2"/>
              <a:buChar char="n"/>
              <a:defRPr/>
            </a:pPr>
            <a:endParaRPr lang="fr-FR" sz="3200">
              <a:effectLst>
                <a:outerShdw blurRad="38100" dist="38100" dir="2700000" algn="tl">
                  <a:srgbClr val="000000"/>
                </a:outerShdw>
              </a:effectLst>
              <a:cs typeface="+mn-cs"/>
            </a:endParaRPr>
          </a:p>
          <a:p>
            <a:pPr marL="342900" indent="-342900" eaLnBrk="1" hangingPunct="1">
              <a:spcBef>
                <a:spcPct val="20000"/>
              </a:spcBef>
              <a:buClr>
                <a:schemeClr val="hlink"/>
              </a:buClr>
              <a:buSzPct val="80000"/>
              <a:buFont typeface="Wingdings" pitchFamily="2" charset="2"/>
              <a:buChar char="n"/>
              <a:defRPr/>
            </a:pPr>
            <a:r>
              <a:rPr lang="fr-FR" sz="3200" b="1">
                <a:effectLst>
                  <a:outerShdw blurRad="38100" dist="38100" dir="2700000" algn="tl">
                    <a:srgbClr val="000000"/>
                  </a:outerShdw>
                </a:effectLst>
                <a:cs typeface="+mn-cs"/>
              </a:rPr>
              <a:t>S-C-P</a:t>
            </a:r>
            <a:r>
              <a:rPr lang="fr-FR" sz="3200">
                <a:effectLst>
                  <a:outerShdw blurRad="38100" dist="38100" dir="2700000" algn="tl">
                    <a:srgbClr val="000000"/>
                  </a:outerShdw>
                </a:effectLst>
                <a:cs typeface="+mn-cs"/>
              </a:rPr>
              <a:t> (Structure-Conduct-Performance) perspective : la structure de l’industrie est à l’origine de la stratégie des entreprises et de leur performance (modèles : SWOT or modèles des “5 forces” (Porter, 1979)).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3BED954-0456-4272-8ACF-21FF13671B87}"/>
              </a:ext>
            </a:extLst>
          </p:cNvPr>
          <p:cNvSpPr>
            <a:spLocks noGrp="1" noChangeArrowheads="1"/>
          </p:cNvSpPr>
          <p:nvPr>
            <p:ph type="title"/>
          </p:nvPr>
        </p:nvSpPr>
        <p:spPr/>
        <p:txBody>
          <a:bodyPr/>
          <a:lstStyle/>
          <a:p>
            <a:pPr eaLnBrk="1" hangingPunct="1">
              <a:defRPr/>
            </a:pPr>
            <a:r>
              <a:rPr lang="fr-FR"/>
              <a:t>Le modèle SWOT : historique</a:t>
            </a:r>
          </a:p>
        </p:txBody>
      </p:sp>
      <p:sp>
        <p:nvSpPr>
          <p:cNvPr id="13315" name="Rectangle 3">
            <a:extLst>
              <a:ext uri="{FF2B5EF4-FFF2-40B4-BE49-F238E27FC236}">
                <a16:creationId xmlns:a16="http://schemas.microsoft.com/office/drawing/2014/main" id="{E36954C5-DEC3-4F78-A417-DE7EE25C8DD7}"/>
              </a:ext>
            </a:extLst>
          </p:cNvPr>
          <p:cNvSpPr>
            <a:spLocks noGrp="1" noChangeArrowheads="1"/>
          </p:cNvSpPr>
          <p:nvPr>
            <p:ph type="body" idx="1"/>
          </p:nvPr>
        </p:nvSpPr>
        <p:spPr/>
        <p:txBody>
          <a:bodyPr/>
          <a:lstStyle/>
          <a:p>
            <a:pPr eaLnBrk="1" hangingPunct="1">
              <a:lnSpc>
                <a:spcPct val="80000"/>
              </a:lnSpc>
              <a:defRPr/>
            </a:pPr>
            <a:r>
              <a:rPr lang="fr-FR" sz="2800">
                <a:effectLst/>
              </a:rPr>
              <a:t>Le modèle LCAG (Learned, Christensen, Andrews, Guth) est l’un des outils de stratégie les plus utilisés</a:t>
            </a:r>
          </a:p>
          <a:p>
            <a:pPr eaLnBrk="1" hangingPunct="1">
              <a:lnSpc>
                <a:spcPct val="80000"/>
              </a:lnSpc>
              <a:defRPr/>
            </a:pPr>
            <a:endParaRPr lang="fr-FR" sz="2800">
              <a:effectLst/>
            </a:endParaRPr>
          </a:p>
          <a:p>
            <a:pPr eaLnBrk="1" hangingPunct="1">
              <a:lnSpc>
                <a:spcPct val="80000"/>
              </a:lnSpc>
              <a:defRPr/>
            </a:pPr>
            <a:r>
              <a:rPr lang="fr-FR" sz="2800">
                <a:effectLst/>
              </a:rPr>
              <a:t>Plus connu sous le nom de SWOT (Strengths, Weaknesses, Opportunities, Threats)</a:t>
            </a:r>
          </a:p>
          <a:p>
            <a:pPr eaLnBrk="1" hangingPunct="1">
              <a:lnSpc>
                <a:spcPct val="80000"/>
              </a:lnSpc>
              <a:defRPr/>
            </a:pPr>
            <a:endParaRPr lang="fr-FR" sz="2800">
              <a:effectLst/>
            </a:endParaRPr>
          </a:p>
          <a:p>
            <a:pPr eaLnBrk="1" hangingPunct="1">
              <a:lnSpc>
                <a:spcPct val="80000"/>
              </a:lnSpc>
              <a:defRPr/>
            </a:pPr>
            <a:r>
              <a:rPr lang="fr-FR" sz="2800">
                <a:effectLst/>
              </a:rPr>
              <a:t>Analyse en 2 temps : diagnostic externe (analyse de l’environnement – industrie) et inter (analyse de la capacité d’une firme à répondre au conditions externes)</a:t>
            </a:r>
          </a:p>
          <a:p>
            <a:pPr eaLnBrk="1" hangingPunct="1">
              <a:lnSpc>
                <a:spcPct val="80000"/>
              </a:lnSpc>
              <a:defRPr/>
            </a:pPr>
            <a:endParaRPr lang="fr-FR" sz="28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6F5367DC-2A73-4D03-86F9-08E39817CE77}"/>
              </a:ext>
            </a:extLst>
          </p:cNvPr>
          <p:cNvSpPr>
            <a:spLocks noChangeArrowheads="1"/>
          </p:cNvSpPr>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eaLnBrk="1" hangingPunct="1">
              <a:defRPr/>
            </a:pPr>
            <a:r>
              <a:rPr lang="fr-FR" sz="4400">
                <a:solidFill>
                  <a:schemeClr val="hlink"/>
                </a:solidFill>
                <a:effectLst>
                  <a:outerShdw blurRad="38100" dist="38100" dir="2700000" algn="tl">
                    <a:srgbClr val="000000"/>
                  </a:outerShdw>
                </a:effectLst>
                <a:cs typeface="+mn-cs"/>
              </a:rPr>
              <a:t>INTENT</a:t>
            </a:r>
          </a:p>
        </p:txBody>
      </p:sp>
      <p:sp>
        <p:nvSpPr>
          <p:cNvPr id="11269" name="Rectangle 5">
            <a:extLst>
              <a:ext uri="{FF2B5EF4-FFF2-40B4-BE49-F238E27FC236}">
                <a16:creationId xmlns:a16="http://schemas.microsoft.com/office/drawing/2014/main" id="{7C340330-6604-4FD5-8F5A-A7F30797BBA3}"/>
              </a:ext>
            </a:extLst>
          </p:cNvPr>
          <p:cNvSpPr>
            <a:spLocks noChangeArrowheads="1"/>
          </p:cNvSpPr>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chemeClr val="hlink"/>
              </a:buClr>
              <a:buSzPct val="80000"/>
              <a:buFont typeface="Wingdings" pitchFamily="2" charset="2"/>
              <a:buChar char="n"/>
              <a:defRPr/>
            </a:pPr>
            <a:r>
              <a:rPr lang="en-US" sz="3200" b="1">
                <a:effectLst>
                  <a:outerShdw blurRad="38100" dist="38100" dir="2700000" algn="tl">
                    <a:srgbClr val="000000"/>
                  </a:outerShdw>
                </a:effectLst>
                <a:cs typeface="+mn-cs"/>
              </a:rPr>
              <a:t>“What are we able to make with what we have ?” </a:t>
            </a:r>
          </a:p>
          <a:p>
            <a:pPr marL="342900" indent="-342900" eaLnBrk="1" hangingPunct="1">
              <a:spcBef>
                <a:spcPct val="20000"/>
              </a:spcBef>
              <a:buClr>
                <a:schemeClr val="hlink"/>
              </a:buClr>
              <a:buSzPct val="80000"/>
              <a:buFont typeface="Wingdings" pitchFamily="2" charset="2"/>
              <a:buChar char="n"/>
              <a:defRPr/>
            </a:pPr>
            <a:r>
              <a:rPr lang="fr-FR" sz="2400">
                <a:effectLst>
                  <a:outerShdw blurRad="38100" dist="38100" dir="2700000" algn="tl">
                    <a:srgbClr val="000000"/>
                  </a:outerShdw>
                </a:effectLst>
                <a:cs typeface="+mn-cs"/>
              </a:rPr>
              <a:t>L’entreprise est au centre de la formulation de la stratégie, avec pour objectifs la </a:t>
            </a:r>
            <a:r>
              <a:rPr lang="fr-FR" sz="2400" b="1">
                <a:effectLst>
                  <a:outerShdw blurRad="38100" dist="38100" dir="2700000" algn="tl">
                    <a:srgbClr val="000000"/>
                  </a:outerShdw>
                </a:effectLst>
                <a:cs typeface="+mn-cs"/>
              </a:rPr>
              <a:t>transformation des règles du jeu de l’environnement</a:t>
            </a:r>
            <a:r>
              <a:rPr lang="fr-FR" sz="2400">
                <a:effectLst>
                  <a:outerShdw blurRad="38100" dist="38100" dir="2700000" algn="tl">
                    <a:srgbClr val="000000"/>
                  </a:outerShdw>
                </a:effectLst>
                <a:cs typeface="+mn-cs"/>
              </a:rPr>
              <a:t> : à partir de ses propres </a:t>
            </a:r>
            <a:r>
              <a:rPr lang="fr-FR" sz="2400" b="1">
                <a:effectLst>
                  <a:outerShdw blurRad="38100" dist="38100" dir="2700000" algn="tl">
                    <a:srgbClr val="000000"/>
                  </a:outerShdw>
                </a:effectLst>
                <a:cs typeface="+mn-cs"/>
              </a:rPr>
              <a:t>ressources et capacités</a:t>
            </a:r>
            <a:r>
              <a:rPr lang="fr-FR" sz="2400">
                <a:effectLst>
                  <a:outerShdw blurRad="38100" dist="38100" dir="2700000" algn="tl">
                    <a:srgbClr val="000000"/>
                  </a:outerShdw>
                </a:effectLst>
                <a:cs typeface="+mn-cs"/>
              </a:rPr>
              <a:t> ou compétences (forces - faiblesse) l’entreprise peut </a:t>
            </a:r>
            <a:r>
              <a:rPr lang="fr-FR" sz="2400" b="1">
                <a:effectLst>
                  <a:outerShdw blurRad="38100" dist="38100" dir="2700000" algn="tl">
                    <a:srgbClr val="000000"/>
                  </a:outerShdw>
                </a:effectLst>
                <a:cs typeface="+mn-cs"/>
              </a:rPr>
              <a:t>transformer les conditions l’environnement</a:t>
            </a:r>
            <a:r>
              <a:rPr lang="fr-FR" sz="2400">
                <a:effectLst>
                  <a:outerShdw blurRad="38100" dist="38100" dir="2700000" algn="tl">
                    <a:srgbClr val="000000"/>
                  </a:outerShdw>
                </a:effectLst>
                <a:cs typeface="+mn-cs"/>
              </a:rPr>
              <a:t> (opportunités – menaces).</a:t>
            </a:r>
          </a:p>
          <a:p>
            <a:pPr marL="342900" indent="-342900" eaLnBrk="1" hangingPunct="1">
              <a:spcBef>
                <a:spcPct val="20000"/>
              </a:spcBef>
              <a:buClr>
                <a:schemeClr val="hlink"/>
              </a:buClr>
              <a:buSzPct val="80000"/>
              <a:buFont typeface="Wingdings" pitchFamily="2" charset="2"/>
              <a:buChar char="n"/>
              <a:defRPr/>
            </a:pPr>
            <a:r>
              <a:rPr lang="fr-FR" sz="2400" b="1" i="1">
                <a:effectLst>
                  <a:outerShdw blurRad="38100" dist="38100" dir="2700000" algn="tl">
                    <a:srgbClr val="000000"/>
                  </a:outerShdw>
                </a:effectLst>
                <a:cs typeface="+mn-cs"/>
              </a:rPr>
              <a:t>Approches RBV</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Média en ligne 1" title="La plus stratégique de toutes les ressources [Frédéric Fréry]">
            <a:hlinkClick r:id="" action="ppaction://media"/>
            <a:extLst>
              <a:ext uri="{FF2B5EF4-FFF2-40B4-BE49-F238E27FC236}">
                <a16:creationId xmlns:a16="http://schemas.microsoft.com/office/drawing/2014/main" id="{79C6DF60-98F9-43C0-970F-11241CFC56A8}"/>
              </a:ext>
            </a:extLst>
          </p:cNvPr>
          <p:cNvPicPr>
            <a:picLocks noRot="1" noChangeAspect="1"/>
          </p:cNvPicPr>
          <p:nvPr>
            <a:videoFile r:link="rId1"/>
          </p:nvPr>
        </p:nvPicPr>
        <p:blipFill>
          <a:blip r:embed="rId3"/>
          <a:stretch>
            <a:fillRect/>
          </a:stretch>
        </p:blipFill>
        <p:spPr>
          <a:xfrm>
            <a:off x="8880" y="764704"/>
            <a:ext cx="9135120" cy="5161343"/>
          </a:xfrm>
          <a:prstGeom prst="rect">
            <a:avLst/>
          </a:prstGeom>
        </p:spPr>
      </p:pic>
    </p:spTree>
    <p:extLst>
      <p:ext uri="{BB962C8B-B14F-4D97-AF65-F5344CB8AC3E}">
        <p14:creationId xmlns:p14="http://schemas.microsoft.com/office/powerpoint/2010/main" val="236319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2B3FCC7-B48F-4103-8B60-3000B6336BAB}"/>
              </a:ext>
            </a:extLst>
          </p:cNvPr>
          <p:cNvSpPr>
            <a:spLocks noGrp="1" noChangeArrowheads="1"/>
          </p:cNvSpPr>
          <p:nvPr>
            <p:ph type="title"/>
          </p:nvPr>
        </p:nvSpPr>
        <p:spPr>
          <a:xfrm>
            <a:off x="468313" y="188913"/>
            <a:ext cx="8229600" cy="1139825"/>
          </a:xfrm>
        </p:spPr>
        <p:txBody>
          <a:bodyPr anchorCtr="1"/>
          <a:lstStyle/>
          <a:p>
            <a:pPr eaLnBrk="1" hangingPunct="1">
              <a:defRPr/>
            </a:pPr>
            <a:r>
              <a:rPr lang="fr-FR"/>
              <a:t>Métaphore sportive 1</a:t>
            </a:r>
          </a:p>
        </p:txBody>
      </p:sp>
      <p:sp>
        <p:nvSpPr>
          <p:cNvPr id="46083" name="Rectangle 3">
            <a:extLst>
              <a:ext uri="{FF2B5EF4-FFF2-40B4-BE49-F238E27FC236}">
                <a16:creationId xmlns:a16="http://schemas.microsoft.com/office/drawing/2014/main" id="{FE872C4D-639A-4A83-90D7-36EAD0975B58}"/>
              </a:ext>
            </a:extLst>
          </p:cNvPr>
          <p:cNvSpPr>
            <a:spLocks noGrp="1" noChangeArrowheads="1"/>
          </p:cNvSpPr>
          <p:nvPr>
            <p:ph type="body" sz="half" idx="1"/>
          </p:nvPr>
        </p:nvSpPr>
        <p:spPr>
          <a:xfrm>
            <a:off x="395288" y="1341438"/>
            <a:ext cx="5472112" cy="4813300"/>
          </a:xfrm>
        </p:spPr>
        <p:txBody>
          <a:bodyPr/>
          <a:lstStyle/>
          <a:p>
            <a:pPr eaLnBrk="1" hangingPunct="1">
              <a:defRPr/>
            </a:pPr>
            <a:r>
              <a:rPr lang="fr-FR" sz="2800" b="1" i="1" u="sng"/>
              <a:t>FIT : adéquation</a:t>
            </a:r>
          </a:p>
          <a:p>
            <a:pPr eaLnBrk="1" hangingPunct="1">
              <a:defRPr/>
            </a:pPr>
            <a:endParaRPr lang="fr-FR" sz="2800" b="1" i="1" u="sng"/>
          </a:p>
          <a:p>
            <a:pPr eaLnBrk="1" hangingPunct="1">
              <a:defRPr/>
            </a:pPr>
            <a:r>
              <a:rPr lang="fr-FR" sz="2800"/>
              <a:t>La stratégie (tactique) est fonction de l’environnement extérieur (équipe adverse : opportunités - menaces).</a:t>
            </a:r>
          </a:p>
          <a:p>
            <a:pPr eaLnBrk="1" hangingPunct="1">
              <a:defRPr/>
            </a:pPr>
            <a:endParaRPr lang="fr-FR" sz="2800"/>
          </a:p>
          <a:p>
            <a:pPr eaLnBrk="1" hangingPunct="1">
              <a:defRPr/>
            </a:pPr>
            <a:r>
              <a:rPr lang="fr-FR" sz="2800"/>
              <a:t>L’entraîneur a une tactique adaptée à l’adversaire et les joueurs (ressources) s’adaptent à ce positionnement (schéma de jeu).</a:t>
            </a:r>
          </a:p>
        </p:txBody>
      </p:sp>
      <p:pic>
        <p:nvPicPr>
          <p:cNvPr id="44036" name="Picture 4" descr="Sans titre-2 copie">
            <a:extLst>
              <a:ext uri="{FF2B5EF4-FFF2-40B4-BE49-F238E27FC236}">
                <a16:creationId xmlns:a16="http://schemas.microsoft.com/office/drawing/2014/main" id="{04D74019-EA14-4E66-8120-C9C36A0B6E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1341438"/>
            <a:ext cx="2057400"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5" descr="tct442pu">
            <a:extLst>
              <a:ext uri="{FF2B5EF4-FFF2-40B4-BE49-F238E27FC236}">
                <a16:creationId xmlns:a16="http://schemas.microsoft.com/office/drawing/2014/main" id="{AE316B51-52FF-4C94-89EF-0313D0A0AF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4076700"/>
            <a:ext cx="2154237" cy="237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443E22C7-BB5F-46F9-B919-035EF1FC8B5C}"/>
              </a:ext>
            </a:extLst>
          </p:cNvPr>
          <p:cNvSpPr>
            <a:spLocks noGrp="1" noChangeArrowheads="1"/>
          </p:cNvSpPr>
          <p:nvPr>
            <p:ph type="title"/>
          </p:nvPr>
        </p:nvSpPr>
        <p:spPr>
          <a:xfrm>
            <a:off x="-357188" y="277813"/>
            <a:ext cx="9043988" cy="1139825"/>
          </a:xfrm>
        </p:spPr>
        <p:txBody>
          <a:bodyPr anchorCtr="1"/>
          <a:lstStyle/>
          <a:p>
            <a:pPr eaLnBrk="1" hangingPunct="1">
              <a:defRPr/>
            </a:pPr>
            <a:r>
              <a:rPr lang="fr-FR"/>
              <a:t>Métaphore Sportive 2</a:t>
            </a:r>
          </a:p>
        </p:txBody>
      </p:sp>
      <p:sp>
        <p:nvSpPr>
          <p:cNvPr id="47107" name="Rectangle 3">
            <a:extLst>
              <a:ext uri="{FF2B5EF4-FFF2-40B4-BE49-F238E27FC236}">
                <a16:creationId xmlns:a16="http://schemas.microsoft.com/office/drawing/2014/main" id="{ECA52229-11D6-4237-8420-0B288D7F5BFE}"/>
              </a:ext>
            </a:extLst>
          </p:cNvPr>
          <p:cNvSpPr>
            <a:spLocks noGrp="1" noChangeArrowheads="1"/>
          </p:cNvSpPr>
          <p:nvPr>
            <p:ph type="body" sz="half" idx="1"/>
          </p:nvPr>
        </p:nvSpPr>
        <p:spPr>
          <a:xfrm>
            <a:off x="0" y="1600200"/>
            <a:ext cx="5076825" cy="4276725"/>
          </a:xfrm>
        </p:spPr>
        <p:txBody>
          <a:bodyPr/>
          <a:lstStyle/>
          <a:p>
            <a:pPr eaLnBrk="1" hangingPunct="1">
              <a:defRPr/>
            </a:pPr>
            <a:r>
              <a:rPr lang="fr-FR" sz="2800" b="1" i="1" u="sng" dirty="0" err="1"/>
              <a:t>Intent</a:t>
            </a:r>
            <a:r>
              <a:rPr lang="fr-FR" sz="2800" b="1" i="1" u="sng" dirty="0"/>
              <a:t> : intention</a:t>
            </a:r>
          </a:p>
          <a:p>
            <a:pPr eaLnBrk="1" hangingPunct="1">
              <a:defRPr/>
            </a:pPr>
            <a:endParaRPr lang="fr-FR" sz="2800" b="1" i="1" u="sng" dirty="0"/>
          </a:p>
          <a:p>
            <a:pPr eaLnBrk="1" hangingPunct="1">
              <a:defRPr/>
            </a:pPr>
            <a:r>
              <a:rPr lang="fr-FR" sz="2400" dirty="0"/>
              <a:t>L’entraîneur « visionnaire » (manager) dispose de ressources (joueurs) et  met en place une stratégie (tactique) à partir de ces forces et faiblesses (ressources), afin de répondre à certaines opportunités ou menaces  de l’environnement (jeu de tête, rapidité, engagement physique)</a:t>
            </a:r>
          </a:p>
        </p:txBody>
      </p:sp>
      <p:pic>
        <p:nvPicPr>
          <p:cNvPr id="45060" name="Picture 4" descr="Sans titre">
            <a:extLst>
              <a:ext uri="{FF2B5EF4-FFF2-40B4-BE49-F238E27FC236}">
                <a16:creationId xmlns:a16="http://schemas.microsoft.com/office/drawing/2014/main" id="{1FEE99C2-8544-4BAA-BED0-120D485899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9363" y="1700213"/>
            <a:ext cx="33782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Text Box 5">
            <a:extLst>
              <a:ext uri="{FF2B5EF4-FFF2-40B4-BE49-F238E27FC236}">
                <a16:creationId xmlns:a16="http://schemas.microsoft.com/office/drawing/2014/main" id="{7928597D-5FBD-457F-82CF-B448AF57ADD8}"/>
              </a:ext>
            </a:extLst>
          </p:cNvPr>
          <p:cNvSpPr txBox="1">
            <a:spLocks noChangeArrowheads="1"/>
          </p:cNvSpPr>
          <p:nvPr/>
        </p:nvSpPr>
        <p:spPr bwMode="auto">
          <a:xfrm>
            <a:off x="5064125" y="5516563"/>
            <a:ext cx="33258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20000"/>
              </a:spcBef>
              <a:buClr>
                <a:schemeClr val="hlink"/>
              </a:buClr>
              <a:buSzPct val="80000"/>
              <a:buFont typeface="Wingdings" pitchFamily="2" charset="2"/>
              <a:buNone/>
              <a:defRPr/>
            </a:pPr>
            <a:r>
              <a:rPr lang="fr-FR" sz="2400">
                <a:effectLst>
                  <a:outerShdw blurRad="38100" dist="38100" dir="2700000" algn="tl">
                    <a:srgbClr val="000000"/>
                  </a:outerShdw>
                </a:effectLst>
                <a:latin typeface="Arial" charset="0"/>
                <a:cs typeface="+mn-cs"/>
                <a:sym typeface="Webdings" pitchFamily="18" charset="2"/>
              </a:rPr>
              <a:t></a:t>
            </a:r>
            <a:endParaRPr lang="fr-FR" sz="2400">
              <a:latin typeface="Arial" charset="0"/>
              <a:cs typeface="+mn-cs"/>
            </a:endParaRPr>
          </a:p>
        </p:txBody>
      </p:sp>
      <p:pic>
        <p:nvPicPr>
          <p:cNvPr id="45062" name="Picture 6" descr="39078">
            <a:extLst>
              <a:ext uri="{FF2B5EF4-FFF2-40B4-BE49-F238E27FC236}">
                <a16:creationId xmlns:a16="http://schemas.microsoft.com/office/drawing/2014/main" id="{EF21C4CA-DF41-4154-AA43-C2CCD5445A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4238" y="1700213"/>
            <a:ext cx="1643062"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3" name="Image 2">
            <a:extLst>
              <a:ext uri="{FF2B5EF4-FFF2-40B4-BE49-F238E27FC236}">
                <a16:creationId xmlns:a16="http://schemas.microsoft.com/office/drawing/2014/main" id="{23FBD0B5-5F77-4B9A-8600-535C2C19FEC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3789363"/>
            <a:ext cx="221615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Média en ligne 1" title="Concurrence et compétences : le petit o de VRIO [Thomas Durand]">
            <a:hlinkClick r:id="" action="ppaction://media"/>
            <a:extLst>
              <a:ext uri="{FF2B5EF4-FFF2-40B4-BE49-F238E27FC236}">
                <a16:creationId xmlns:a16="http://schemas.microsoft.com/office/drawing/2014/main" id="{0D57C01A-BE51-4C84-9E82-0720CD9BCB4E}"/>
              </a:ext>
            </a:extLst>
          </p:cNvPr>
          <p:cNvPicPr>
            <a:picLocks noRot="1" noChangeAspect="1"/>
          </p:cNvPicPr>
          <p:nvPr>
            <a:videoFile r:link="rId1"/>
          </p:nvPr>
        </p:nvPicPr>
        <p:blipFill>
          <a:blip r:embed="rId3"/>
          <a:stretch>
            <a:fillRect/>
          </a:stretch>
        </p:blipFill>
        <p:spPr>
          <a:xfrm>
            <a:off x="0" y="764704"/>
            <a:ext cx="9126243" cy="5156327"/>
          </a:xfrm>
          <a:prstGeom prst="rect">
            <a:avLst/>
          </a:prstGeom>
        </p:spPr>
      </p:pic>
    </p:spTree>
    <p:extLst>
      <p:ext uri="{BB962C8B-B14F-4D97-AF65-F5344CB8AC3E}">
        <p14:creationId xmlns:p14="http://schemas.microsoft.com/office/powerpoint/2010/main" val="392955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FDF5A82-3C72-4C48-9B75-AF78906C05EB}"/>
              </a:ext>
            </a:extLst>
          </p:cNvPr>
          <p:cNvSpPr>
            <a:spLocks noGrp="1" noChangeArrowheads="1"/>
          </p:cNvSpPr>
          <p:nvPr>
            <p:ph type="title"/>
          </p:nvPr>
        </p:nvSpPr>
        <p:spPr/>
        <p:txBody>
          <a:bodyPr/>
          <a:lstStyle/>
          <a:p>
            <a:pPr eaLnBrk="1" hangingPunct="1">
              <a:defRPr/>
            </a:pPr>
            <a:r>
              <a:rPr lang="fr-FR" sz="3600"/>
              <a:t>SWOT : facteurs stratégiques à étudier</a:t>
            </a:r>
          </a:p>
        </p:txBody>
      </p:sp>
      <p:sp>
        <p:nvSpPr>
          <p:cNvPr id="14340" name="Rectangle 4">
            <a:extLst>
              <a:ext uri="{FF2B5EF4-FFF2-40B4-BE49-F238E27FC236}">
                <a16:creationId xmlns:a16="http://schemas.microsoft.com/office/drawing/2014/main" id="{5AA5E35A-0E5B-4BD9-A635-8A2C625BD6E0}"/>
              </a:ext>
            </a:extLst>
          </p:cNvPr>
          <p:cNvSpPr>
            <a:spLocks noChangeArrowheads="1"/>
          </p:cNvSpPr>
          <p:nvPr/>
        </p:nvSpPr>
        <p:spPr bwMode="auto">
          <a:xfrm>
            <a:off x="1116013" y="1557338"/>
            <a:ext cx="2520950" cy="1439862"/>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1" hangingPunct="1">
              <a:defRPr/>
            </a:pPr>
            <a:r>
              <a:rPr lang="fr-FR">
                <a:cs typeface="+mn-cs"/>
              </a:rPr>
              <a:t>Analyse Interne</a:t>
            </a:r>
          </a:p>
          <a:p>
            <a:pPr algn="ctr" eaLnBrk="1" hangingPunct="1">
              <a:defRPr/>
            </a:pPr>
            <a:endParaRPr lang="fr-FR">
              <a:cs typeface="+mn-cs"/>
            </a:endParaRPr>
          </a:p>
          <a:p>
            <a:pPr algn="ctr" eaLnBrk="1" hangingPunct="1">
              <a:defRPr/>
            </a:pPr>
            <a:r>
              <a:rPr lang="fr-FR">
                <a:cs typeface="+mn-cs"/>
              </a:rPr>
              <a:t>FORCES</a:t>
            </a:r>
          </a:p>
          <a:p>
            <a:pPr algn="ctr" eaLnBrk="1" hangingPunct="1">
              <a:defRPr/>
            </a:pPr>
            <a:r>
              <a:rPr lang="fr-FR">
                <a:cs typeface="+mn-cs"/>
              </a:rPr>
              <a:t>FAIBLESSES</a:t>
            </a:r>
          </a:p>
        </p:txBody>
      </p:sp>
      <p:sp>
        <p:nvSpPr>
          <p:cNvPr id="14341" name="Rectangle 5">
            <a:extLst>
              <a:ext uri="{FF2B5EF4-FFF2-40B4-BE49-F238E27FC236}">
                <a16:creationId xmlns:a16="http://schemas.microsoft.com/office/drawing/2014/main" id="{C2AAE1FD-B71D-404A-8032-27BFDA4C31C4}"/>
              </a:ext>
            </a:extLst>
          </p:cNvPr>
          <p:cNvSpPr>
            <a:spLocks noChangeArrowheads="1"/>
          </p:cNvSpPr>
          <p:nvPr/>
        </p:nvSpPr>
        <p:spPr bwMode="auto">
          <a:xfrm>
            <a:off x="5076825" y="1557338"/>
            <a:ext cx="2520950" cy="1439862"/>
          </a:xfrm>
          <a:prstGeom prst="rect">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1" hangingPunct="1">
              <a:defRPr/>
            </a:pPr>
            <a:r>
              <a:rPr lang="fr-FR">
                <a:cs typeface="+mn-cs"/>
              </a:rPr>
              <a:t>Analyse Externe</a:t>
            </a:r>
          </a:p>
          <a:p>
            <a:pPr algn="ctr" eaLnBrk="1" hangingPunct="1">
              <a:defRPr/>
            </a:pPr>
            <a:endParaRPr lang="fr-FR">
              <a:cs typeface="+mn-cs"/>
            </a:endParaRPr>
          </a:p>
          <a:p>
            <a:pPr algn="ctr" eaLnBrk="1" hangingPunct="1">
              <a:defRPr/>
            </a:pPr>
            <a:r>
              <a:rPr lang="fr-FR">
                <a:cs typeface="+mn-cs"/>
              </a:rPr>
              <a:t>OPPORTUNITES</a:t>
            </a:r>
          </a:p>
          <a:p>
            <a:pPr algn="ctr" eaLnBrk="1" hangingPunct="1">
              <a:defRPr/>
            </a:pPr>
            <a:r>
              <a:rPr lang="fr-FR">
                <a:cs typeface="+mn-cs"/>
              </a:rPr>
              <a:t>MENACES</a:t>
            </a:r>
          </a:p>
        </p:txBody>
      </p:sp>
      <p:sp>
        <p:nvSpPr>
          <p:cNvPr id="14342" name="Oval 6">
            <a:extLst>
              <a:ext uri="{FF2B5EF4-FFF2-40B4-BE49-F238E27FC236}">
                <a16:creationId xmlns:a16="http://schemas.microsoft.com/office/drawing/2014/main" id="{EF6C1CF5-B9EC-491F-8E37-9E573E50883F}"/>
              </a:ext>
            </a:extLst>
          </p:cNvPr>
          <p:cNvSpPr>
            <a:spLocks noChangeArrowheads="1"/>
          </p:cNvSpPr>
          <p:nvPr/>
        </p:nvSpPr>
        <p:spPr bwMode="auto">
          <a:xfrm>
            <a:off x="2987675" y="3500438"/>
            <a:ext cx="2735263" cy="863600"/>
          </a:xfrm>
          <a:prstGeom prst="ellipse">
            <a:avLst/>
          </a:prstGeom>
          <a:solidFill>
            <a:schemeClr val="accent1"/>
          </a:solidFill>
          <a:ln>
            <a:noFill/>
          </a:ln>
          <a:effectLst>
            <a:prstShdw prst="shdw18" dist="17961" dir="13500000">
              <a:schemeClr val="accent1">
                <a:gamma/>
                <a:shade val="60000"/>
                <a:invGamma/>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eaLnBrk="1" hangingPunct="1">
              <a:defRPr/>
            </a:pPr>
            <a:r>
              <a:rPr lang="fr-FR">
                <a:cs typeface="+mn-cs"/>
              </a:rPr>
              <a:t>Choix Stratégiques</a:t>
            </a:r>
          </a:p>
        </p:txBody>
      </p:sp>
      <p:sp>
        <p:nvSpPr>
          <p:cNvPr id="8198" name="Rectangle 7">
            <a:extLst>
              <a:ext uri="{FF2B5EF4-FFF2-40B4-BE49-F238E27FC236}">
                <a16:creationId xmlns:a16="http://schemas.microsoft.com/office/drawing/2014/main" id="{35EB307F-6844-4D8F-B605-9CA76DDCCAF7}"/>
              </a:ext>
            </a:extLst>
          </p:cNvPr>
          <p:cNvSpPr>
            <a:spLocks noChangeArrowheads="1"/>
          </p:cNvSpPr>
          <p:nvPr/>
        </p:nvSpPr>
        <p:spPr bwMode="auto">
          <a:xfrm>
            <a:off x="2843213" y="5013325"/>
            <a:ext cx="3168650" cy="16557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0"/>
              </a:spcBef>
              <a:buClrTx/>
              <a:buSzTx/>
              <a:buFontTx/>
              <a:buNone/>
            </a:pPr>
            <a:r>
              <a:rPr lang="fr-FR" altLang="fr-FR" sz="1800"/>
              <a:t>Politiques Fonctionnelles :</a:t>
            </a:r>
          </a:p>
          <a:p>
            <a:pPr algn="ctr" eaLnBrk="1" hangingPunct="1">
              <a:spcBef>
                <a:spcPct val="0"/>
              </a:spcBef>
              <a:buClrTx/>
              <a:buSzTx/>
              <a:buFontTx/>
              <a:buNone/>
            </a:pPr>
            <a:r>
              <a:rPr lang="fr-FR" altLang="fr-FR" sz="1600"/>
              <a:t>Production</a:t>
            </a:r>
          </a:p>
          <a:p>
            <a:pPr algn="ctr" eaLnBrk="1" hangingPunct="1">
              <a:spcBef>
                <a:spcPct val="0"/>
              </a:spcBef>
              <a:buClrTx/>
              <a:buSzTx/>
              <a:buFontTx/>
              <a:buNone/>
            </a:pPr>
            <a:r>
              <a:rPr lang="fr-FR" altLang="fr-FR" sz="1600"/>
              <a:t>Marketing</a:t>
            </a:r>
          </a:p>
          <a:p>
            <a:pPr algn="ctr" eaLnBrk="1" hangingPunct="1">
              <a:spcBef>
                <a:spcPct val="0"/>
              </a:spcBef>
              <a:buClrTx/>
              <a:buSzTx/>
              <a:buFontTx/>
              <a:buNone/>
            </a:pPr>
            <a:r>
              <a:rPr lang="fr-FR" altLang="fr-FR" sz="1600"/>
              <a:t>Finances</a:t>
            </a:r>
          </a:p>
          <a:p>
            <a:pPr algn="ctr" eaLnBrk="1" hangingPunct="1">
              <a:spcBef>
                <a:spcPct val="0"/>
              </a:spcBef>
              <a:buClrTx/>
              <a:buSzTx/>
              <a:buFontTx/>
              <a:buNone/>
            </a:pPr>
            <a:r>
              <a:rPr lang="fr-FR" altLang="fr-FR" sz="1600"/>
              <a:t>R&amp;D</a:t>
            </a:r>
          </a:p>
          <a:p>
            <a:pPr algn="ctr" eaLnBrk="1" hangingPunct="1">
              <a:spcBef>
                <a:spcPct val="0"/>
              </a:spcBef>
              <a:buClrTx/>
              <a:buSzTx/>
              <a:buFontTx/>
              <a:buNone/>
            </a:pPr>
            <a:r>
              <a:rPr lang="fr-FR" altLang="fr-FR" sz="1600"/>
              <a:t>RH</a:t>
            </a:r>
          </a:p>
        </p:txBody>
      </p:sp>
      <p:sp>
        <p:nvSpPr>
          <p:cNvPr id="8199" name="Line 8">
            <a:extLst>
              <a:ext uri="{FF2B5EF4-FFF2-40B4-BE49-F238E27FC236}">
                <a16:creationId xmlns:a16="http://schemas.microsoft.com/office/drawing/2014/main" id="{CF068C96-7D71-446F-B62C-647D3ABACC59}"/>
              </a:ext>
            </a:extLst>
          </p:cNvPr>
          <p:cNvSpPr>
            <a:spLocks noChangeShapeType="1"/>
          </p:cNvSpPr>
          <p:nvPr/>
        </p:nvSpPr>
        <p:spPr bwMode="auto">
          <a:xfrm>
            <a:off x="2339975" y="2997200"/>
            <a:ext cx="1871663" cy="50323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8200" name="Line 9">
            <a:extLst>
              <a:ext uri="{FF2B5EF4-FFF2-40B4-BE49-F238E27FC236}">
                <a16:creationId xmlns:a16="http://schemas.microsoft.com/office/drawing/2014/main" id="{8BCA9DE6-B336-4432-9274-CDA5131D3B40}"/>
              </a:ext>
            </a:extLst>
          </p:cNvPr>
          <p:cNvSpPr>
            <a:spLocks noChangeShapeType="1"/>
          </p:cNvSpPr>
          <p:nvPr/>
        </p:nvSpPr>
        <p:spPr bwMode="auto">
          <a:xfrm flipH="1">
            <a:off x="4643438" y="2997200"/>
            <a:ext cx="1728787" cy="50323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8201" name="Line 10">
            <a:extLst>
              <a:ext uri="{FF2B5EF4-FFF2-40B4-BE49-F238E27FC236}">
                <a16:creationId xmlns:a16="http://schemas.microsoft.com/office/drawing/2014/main" id="{C39AC25C-CCED-4271-A1E6-19A36290D8B2}"/>
              </a:ext>
            </a:extLst>
          </p:cNvPr>
          <p:cNvSpPr>
            <a:spLocks noChangeShapeType="1"/>
          </p:cNvSpPr>
          <p:nvPr/>
        </p:nvSpPr>
        <p:spPr bwMode="auto">
          <a:xfrm>
            <a:off x="4427538" y="4365625"/>
            <a:ext cx="0" cy="647700"/>
          </a:xfrm>
          <a:prstGeom prst="line">
            <a:avLst/>
          </a:prstGeom>
          <a:noFill/>
          <a:ln w="1270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4CC6FEA-065F-4883-89AE-A6A275D4538A}"/>
              </a:ext>
            </a:extLst>
          </p:cNvPr>
          <p:cNvSpPr>
            <a:spLocks noGrp="1" noChangeArrowheads="1"/>
          </p:cNvSpPr>
          <p:nvPr>
            <p:ph type="title"/>
          </p:nvPr>
        </p:nvSpPr>
        <p:spPr/>
        <p:txBody>
          <a:bodyPr/>
          <a:lstStyle/>
          <a:p>
            <a:pPr eaLnBrk="1" hangingPunct="1">
              <a:defRPr/>
            </a:pPr>
            <a:r>
              <a:rPr lang="fr-FR"/>
              <a:t>Analyse Externe : Menaces</a:t>
            </a:r>
          </a:p>
        </p:txBody>
      </p:sp>
      <p:sp>
        <p:nvSpPr>
          <p:cNvPr id="15363" name="Rectangle 3">
            <a:extLst>
              <a:ext uri="{FF2B5EF4-FFF2-40B4-BE49-F238E27FC236}">
                <a16:creationId xmlns:a16="http://schemas.microsoft.com/office/drawing/2014/main" id="{05B82E31-C714-410B-9AF2-E87F6E25A688}"/>
              </a:ext>
            </a:extLst>
          </p:cNvPr>
          <p:cNvSpPr>
            <a:spLocks noGrp="1" noChangeArrowheads="1"/>
          </p:cNvSpPr>
          <p:nvPr>
            <p:ph type="body" idx="1"/>
          </p:nvPr>
        </p:nvSpPr>
        <p:spPr/>
        <p:txBody>
          <a:bodyPr/>
          <a:lstStyle/>
          <a:p>
            <a:pPr eaLnBrk="1" hangingPunct="1">
              <a:defRPr/>
            </a:pPr>
            <a:r>
              <a:rPr lang="fr-FR" sz="2800" dirty="0">
                <a:effectLst/>
              </a:rPr>
              <a:t>Facteurs externes qui peuvent compromettre les objectifs de l’entreprise voire son activité.</a:t>
            </a:r>
          </a:p>
          <a:p>
            <a:pPr lvl="1" eaLnBrk="1" hangingPunct="1">
              <a:defRPr/>
            </a:pPr>
            <a:r>
              <a:rPr lang="fr-FR" sz="2400" dirty="0">
                <a:effectLst/>
              </a:rPr>
              <a:t>La hausse des prix du carburant est par exemple une menaces pour les taxis ou les compagnies aériennes.</a:t>
            </a:r>
          </a:p>
          <a:p>
            <a:pPr lvl="1" eaLnBrk="1" hangingPunct="1">
              <a:defRPr/>
            </a:pPr>
            <a:r>
              <a:rPr lang="fr-FR" sz="2400" dirty="0">
                <a:effectLst/>
              </a:rPr>
              <a:t>Les « gratuits » sont une menace pour la presse existante payante (format La Provence…).</a:t>
            </a:r>
          </a:p>
          <a:p>
            <a:pPr eaLnBrk="1" hangingPunct="1">
              <a:defRPr/>
            </a:pPr>
            <a:endParaRPr lang="fr-FR" sz="2800" dirty="0">
              <a:effectLst/>
            </a:endParaRPr>
          </a:p>
          <a:p>
            <a:pPr eaLnBrk="1" hangingPunct="1">
              <a:defRPr/>
            </a:pPr>
            <a:r>
              <a:rPr lang="fr-FR" sz="2800" dirty="0">
                <a:effectLst/>
              </a:rPr>
              <a:t>Objectif du stratège : limiter les risques liés aux menaces ou avoir les capacités de les contrer ! (cas Adidas Puma Nike </a:t>
            </a:r>
            <a:r>
              <a:rPr lang="fr-FR" sz="2800" dirty="0" err="1">
                <a:effectLst/>
              </a:rPr>
              <a:t>Umbro</a:t>
            </a:r>
            <a:r>
              <a:rPr lang="fr-FR" sz="2800" dirty="0">
                <a:effectLst/>
              </a:rPr>
              <a:t>)</a:t>
            </a:r>
          </a:p>
          <a:p>
            <a:pPr eaLnBrk="1" hangingPunct="1">
              <a:defRPr/>
            </a:pPr>
            <a:endParaRPr lang="fr-F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A6EC862-3B25-42CC-B6A4-18BCFD344CA5}"/>
              </a:ext>
            </a:extLst>
          </p:cNvPr>
          <p:cNvSpPr>
            <a:spLocks noGrp="1" noChangeArrowheads="1"/>
          </p:cNvSpPr>
          <p:nvPr>
            <p:ph type="title"/>
          </p:nvPr>
        </p:nvSpPr>
        <p:spPr/>
        <p:txBody>
          <a:bodyPr/>
          <a:lstStyle/>
          <a:p>
            <a:pPr eaLnBrk="1" hangingPunct="1">
              <a:defRPr/>
            </a:pPr>
            <a:r>
              <a:rPr lang="fr-FR"/>
              <a:t>Analyse Externe : Opportunités</a:t>
            </a:r>
          </a:p>
        </p:txBody>
      </p:sp>
      <p:sp>
        <p:nvSpPr>
          <p:cNvPr id="16387" name="Rectangle 3">
            <a:extLst>
              <a:ext uri="{FF2B5EF4-FFF2-40B4-BE49-F238E27FC236}">
                <a16:creationId xmlns:a16="http://schemas.microsoft.com/office/drawing/2014/main" id="{FF4A8C69-F4E4-4B68-A9CB-28AFFFFD2097}"/>
              </a:ext>
            </a:extLst>
          </p:cNvPr>
          <p:cNvSpPr>
            <a:spLocks noGrp="1" noChangeArrowheads="1"/>
          </p:cNvSpPr>
          <p:nvPr>
            <p:ph type="body" idx="1"/>
          </p:nvPr>
        </p:nvSpPr>
        <p:spPr/>
        <p:txBody>
          <a:bodyPr/>
          <a:lstStyle/>
          <a:p>
            <a:pPr eaLnBrk="1" hangingPunct="1">
              <a:lnSpc>
                <a:spcPct val="90000"/>
              </a:lnSpc>
              <a:defRPr/>
            </a:pPr>
            <a:r>
              <a:rPr lang="fr-FR" sz="2400" dirty="0">
                <a:effectLst/>
              </a:rPr>
              <a:t>Facteurs externes favorables à l’entreprise : conditions qui peuvent donner lieu à une augmentation d e la performance si elles sont exploitée par l’organisation en question.</a:t>
            </a:r>
          </a:p>
          <a:p>
            <a:pPr eaLnBrk="1" hangingPunct="1">
              <a:lnSpc>
                <a:spcPct val="90000"/>
              </a:lnSpc>
              <a:defRPr/>
            </a:pPr>
            <a:endParaRPr lang="fr-FR" sz="2400" dirty="0">
              <a:effectLst/>
            </a:endParaRPr>
          </a:p>
          <a:p>
            <a:pPr eaLnBrk="1" hangingPunct="1">
              <a:lnSpc>
                <a:spcPct val="90000"/>
              </a:lnSpc>
              <a:defRPr/>
            </a:pPr>
            <a:r>
              <a:rPr lang="fr-FR" sz="2400" dirty="0">
                <a:effectLst/>
              </a:rPr>
              <a:t>Des règlementations, une démographie favorable, l’évolution qualitative de la demande vers certains types de produits ou encore un partenariat potentiel…</a:t>
            </a:r>
          </a:p>
          <a:p>
            <a:pPr eaLnBrk="1" hangingPunct="1">
              <a:lnSpc>
                <a:spcPct val="90000"/>
              </a:lnSpc>
              <a:defRPr/>
            </a:pPr>
            <a:endParaRPr lang="fr-FR" sz="2400" dirty="0">
              <a:effectLst/>
            </a:endParaRPr>
          </a:p>
          <a:p>
            <a:pPr eaLnBrk="1" hangingPunct="1">
              <a:lnSpc>
                <a:spcPct val="90000"/>
              </a:lnSpc>
              <a:defRPr/>
            </a:pPr>
            <a:r>
              <a:rPr lang="fr-FR" sz="2400" dirty="0">
                <a:effectLst/>
              </a:rPr>
              <a:t>Ex : Ouverture du marché Chinois – Courtage financier et marché de l’immobilier – Test PCR / Masques…</a:t>
            </a:r>
          </a:p>
          <a:p>
            <a:pPr eaLnBrk="1" hangingPunct="1">
              <a:lnSpc>
                <a:spcPct val="90000"/>
              </a:lnSpc>
              <a:defRPr/>
            </a:pP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C8A1C0A-9DDD-4D09-B86F-B3E78FAEFD43}"/>
              </a:ext>
            </a:extLst>
          </p:cNvPr>
          <p:cNvSpPr>
            <a:spLocks noGrp="1" noChangeArrowheads="1"/>
          </p:cNvSpPr>
          <p:nvPr>
            <p:ph type="title"/>
          </p:nvPr>
        </p:nvSpPr>
        <p:spPr/>
        <p:txBody>
          <a:bodyPr/>
          <a:lstStyle/>
          <a:p>
            <a:pPr eaLnBrk="1" hangingPunct="1">
              <a:defRPr/>
            </a:pPr>
            <a:r>
              <a:rPr lang="fr-FR"/>
              <a:t>Analyse Externe : Synthèse</a:t>
            </a:r>
          </a:p>
        </p:txBody>
      </p:sp>
      <p:sp>
        <p:nvSpPr>
          <p:cNvPr id="17411" name="Rectangle 3">
            <a:extLst>
              <a:ext uri="{FF2B5EF4-FFF2-40B4-BE49-F238E27FC236}">
                <a16:creationId xmlns:a16="http://schemas.microsoft.com/office/drawing/2014/main" id="{D1523EF0-76D5-4458-924F-25ED797FB68A}"/>
              </a:ext>
            </a:extLst>
          </p:cNvPr>
          <p:cNvSpPr>
            <a:spLocks noGrp="1" noChangeArrowheads="1"/>
          </p:cNvSpPr>
          <p:nvPr>
            <p:ph type="body" idx="1"/>
          </p:nvPr>
        </p:nvSpPr>
        <p:spPr/>
        <p:txBody>
          <a:bodyPr/>
          <a:lstStyle/>
          <a:p>
            <a:pPr eaLnBrk="1" hangingPunct="1">
              <a:defRPr/>
            </a:pPr>
            <a:r>
              <a:rPr lang="fr-FR" sz="2800">
                <a:effectLst/>
              </a:rPr>
              <a:t>Les menaces et les opportunités portent sur toutes les caractéristiques de l’environnement qui peuvent influencer à court, moyen ou long terme la performance de l’entreprise :</a:t>
            </a:r>
          </a:p>
          <a:p>
            <a:pPr lvl="1" eaLnBrk="1" hangingPunct="1">
              <a:defRPr/>
            </a:pPr>
            <a:r>
              <a:rPr lang="fr-FR" sz="2400">
                <a:effectLst/>
              </a:rPr>
              <a:t>La concurrence,</a:t>
            </a:r>
          </a:p>
          <a:p>
            <a:pPr lvl="1" eaLnBrk="1" hangingPunct="1">
              <a:defRPr/>
            </a:pPr>
            <a:r>
              <a:rPr lang="fr-FR" sz="2400">
                <a:effectLst/>
              </a:rPr>
              <a:t>La demande,</a:t>
            </a:r>
          </a:p>
          <a:p>
            <a:pPr lvl="1" eaLnBrk="1" hangingPunct="1">
              <a:defRPr/>
            </a:pPr>
            <a:r>
              <a:rPr lang="fr-FR" sz="2400">
                <a:effectLst/>
              </a:rPr>
              <a:t>La réglementation,</a:t>
            </a:r>
          </a:p>
          <a:p>
            <a:pPr lvl="1" eaLnBrk="1" hangingPunct="1">
              <a:defRPr/>
            </a:pPr>
            <a:r>
              <a:rPr lang="fr-FR" sz="2400">
                <a:effectLst/>
              </a:rPr>
              <a:t>Le développement technologique,</a:t>
            </a:r>
          </a:p>
          <a:p>
            <a:pPr lvl="1" eaLnBrk="1" hangingPunct="1">
              <a:defRPr/>
            </a:pPr>
            <a:r>
              <a:rPr lang="fr-FR" sz="2400">
                <a:effectLst/>
              </a:rPr>
              <a:t>Les conditions économiques…</a:t>
            </a:r>
          </a:p>
          <a:p>
            <a:pPr eaLnBrk="1" hangingPunct="1">
              <a:defRPr/>
            </a:pPr>
            <a:endParaRPr lang="fr-FR"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D76C356-7C56-4ECC-8318-D32F8F49D39C}"/>
              </a:ext>
            </a:extLst>
          </p:cNvPr>
          <p:cNvSpPr>
            <a:spLocks noGrp="1" noChangeArrowheads="1"/>
          </p:cNvSpPr>
          <p:nvPr>
            <p:ph type="title"/>
          </p:nvPr>
        </p:nvSpPr>
        <p:spPr/>
        <p:txBody>
          <a:bodyPr/>
          <a:lstStyle/>
          <a:p>
            <a:pPr eaLnBrk="1" hangingPunct="1">
              <a:defRPr/>
            </a:pPr>
            <a:r>
              <a:rPr lang="fr-FR"/>
              <a:t>Analyse Interne : Forces</a:t>
            </a:r>
          </a:p>
        </p:txBody>
      </p:sp>
      <p:sp>
        <p:nvSpPr>
          <p:cNvPr id="18435" name="Rectangle 3">
            <a:extLst>
              <a:ext uri="{FF2B5EF4-FFF2-40B4-BE49-F238E27FC236}">
                <a16:creationId xmlns:a16="http://schemas.microsoft.com/office/drawing/2014/main" id="{C2471376-408B-4765-B077-6132A0CBC4CA}"/>
              </a:ext>
            </a:extLst>
          </p:cNvPr>
          <p:cNvSpPr>
            <a:spLocks noGrp="1" noChangeArrowheads="1"/>
          </p:cNvSpPr>
          <p:nvPr>
            <p:ph type="body" idx="1"/>
          </p:nvPr>
        </p:nvSpPr>
        <p:spPr/>
        <p:txBody>
          <a:bodyPr/>
          <a:lstStyle/>
          <a:p>
            <a:pPr eaLnBrk="1" hangingPunct="1">
              <a:lnSpc>
                <a:spcPct val="90000"/>
              </a:lnSpc>
              <a:defRPr/>
            </a:pPr>
            <a:r>
              <a:rPr lang="fr-FR" sz="2400">
                <a:effectLst/>
              </a:rPr>
              <a:t>Atouts que l’entreprise possède et contrôle : caractéristiques internes sur lesquelles l’organisation analysée est meilleure que ses concurrents ou en tout cas meilleur que la moyenne du secteur.</a:t>
            </a:r>
          </a:p>
          <a:p>
            <a:pPr eaLnBrk="1" hangingPunct="1">
              <a:lnSpc>
                <a:spcPct val="90000"/>
              </a:lnSpc>
              <a:defRPr/>
            </a:pPr>
            <a:endParaRPr lang="fr-FR" sz="2400">
              <a:effectLst/>
            </a:endParaRPr>
          </a:p>
          <a:p>
            <a:pPr eaLnBrk="1" hangingPunct="1">
              <a:lnSpc>
                <a:spcPct val="90000"/>
              </a:lnSpc>
              <a:defRPr/>
            </a:pPr>
            <a:r>
              <a:rPr lang="fr-FR" sz="2400">
                <a:effectLst/>
              </a:rPr>
              <a:t>Les forces représentent les compétences distinctives d’une firme et correspondent la plupart du temps aux éléments du Mix Marketing.</a:t>
            </a:r>
          </a:p>
          <a:p>
            <a:pPr eaLnBrk="1" hangingPunct="1">
              <a:lnSpc>
                <a:spcPct val="90000"/>
              </a:lnSpc>
              <a:defRPr/>
            </a:pPr>
            <a:endParaRPr lang="fr-FR" sz="2400">
              <a:effectLst/>
            </a:endParaRPr>
          </a:p>
          <a:p>
            <a:pPr eaLnBrk="1" hangingPunct="1">
              <a:lnSpc>
                <a:spcPct val="90000"/>
              </a:lnSpc>
              <a:defRPr/>
            </a:pPr>
            <a:r>
              <a:rPr lang="fr-FR" sz="2400">
                <a:effectLst/>
              </a:rPr>
              <a:t>Ex : une force de vente efficace et importante ou une organisation orientée client…</a:t>
            </a:r>
          </a:p>
          <a:p>
            <a:pPr eaLnBrk="1" hangingPunct="1">
              <a:lnSpc>
                <a:spcPct val="90000"/>
              </a:lnSpc>
              <a:defRPr/>
            </a:pPr>
            <a:endParaRPr lang="fr-FR" sz="2400"/>
          </a:p>
        </p:txBody>
      </p:sp>
    </p:spTree>
  </p:cSld>
  <p:clrMapOvr>
    <a:masterClrMapping/>
  </p:clrMapOvr>
</p:sld>
</file>

<file path=ppt/theme/theme1.xml><?xml version="1.0" encoding="utf-8"?>
<a:theme xmlns:a="http://schemas.openxmlformats.org/drawingml/2006/main" name="Coupure">
  <a:themeElements>
    <a:clrScheme name="Coupur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Coupur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upur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Coupure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oupure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Coupure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Coupure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Coupure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Coupure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Coupure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Coupure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Slit</Template>
  <TotalTime>1456</TotalTime>
  <Words>2728</Words>
  <Application>Microsoft Office PowerPoint</Application>
  <PresentationFormat>Affichage à l'écran (4:3)</PresentationFormat>
  <Paragraphs>249</Paragraphs>
  <Slides>44</Slides>
  <Notes>1</Notes>
  <HiddenSlides>0</HiddenSlides>
  <MMClips>4</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44</vt:i4>
      </vt:variant>
    </vt:vector>
  </HeadingPairs>
  <TitlesOfParts>
    <vt:vector size="51" baseType="lpstr">
      <vt:lpstr>Tahoma</vt:lpstr>
      <vt:lpstr>Arial</vt:lpstr>
      <vt:lpstr>Wingdings</vt:lpstr>
      <vt:lpstr>Calibri</vt:lpstr>
      <vt:lpstr>Goudy Stout</vt:lpstr>
      <vt:lpstr>Webdings</vt:lpstr>
      <vt:lpstr>Coupure</vt:lpstr>
      <vt:lpstr>STRATEGIE Cours 2</vt:lpstr>
      <vt:lpstr>Diagnostic et choix stratégiques</vt:lpstr>
      <vt:lpstr>Présentation PowerPoint</vt:lpstr>
      <vt:lpstr>Le modèle SWOT : historique</vt:lpstr>
      <vt:lpstr>SWOT : facteurs stratégiques à étudier</vt:lpstr>
      <vt:lpstr>Analyse Externe : Menaces</vt:lpstr>
      <vt:lpstr>Analyse Externe : Opportunités</vt:lpstr>
      <vt:lpstr>Analyse Externe : Synthèse</vt:lpstr>
      <vt:lpstr>Analyse Interne : Forces</vt:lpstr>
      <vt:lpstr>Analyse Interne : Faiblesses</vt:lpstr>
      <vt:lpstr>Analyse Interne : Synthèse</vt:lpstr>
      <vt:lpstr>Illustration : Disney</vt:lpstr>
      <vt:lpstr>Limites &amp; Améliorations du SWOT</vt:lpstr>
      <vt:lpstr>Présentation PowerPoint</vt:lpstr>
      <vt:lpstr>Approche Porterienne</vt:lpstr>
      <vt:lpstr>Analyse du contexte concurrentiel</vt:lpstr>
      <vt:lpstr>Analyse du contexte concurrentiel</vt:lpstr>
      <vt:lpstr>Les 5 forces de la concurrence selon Porter</vt:lpstr>
      <vt:lpstr>Les pressions exercées par les fournisseurs et les clients</vt:lpstr>
      <vt:lpstr>Critères pressions exercées par les fournisseurs et les clients (1)</vt:lpstr>
      <vt:lpstr>Critères pressions exercées par les fournisseurs et les clients (2)</vt:lpstr>
      <vt:lpstr>Critères pressions exercées par les fournisseurs et les clients (3)</vt:lpstr>
      <vt:lpstr>Critères pressions exercées par les fournisseurs et les clients (4)</vt:lpstr>
      <vt:lpstr>Critères pressions exercées par les fournisseurs et les clients (5)</vt:lpstr>
      <vt:lpstr>Critères pressions exercées par les fournisseurs et les clients (6)</vt:lpstr>
      <vt:lpstr>Les menaces externes</vt:lpstr>
      <vt:lpstr>Les menaces externes : nouveaux entrants</vt:lpstr>
      <vt:lpstr>Les menaces externes : nouveaux entrants </vt:lpstr>
      <vt:lpstr>Les menaces externes : les produits de substitution</vt:lpstr>
      <vt:lpstr>Les menaces externes : les produits de substitution</vt:lpstr>
      <vt:lpstr>Les menaces externes : les produits de substitution</vt:lpstr>
      <vt:lpstr>Approche Ressources &amp; Compétences</vt:lpstr>
      <vt:lpstr>Le principe du « modèle » RBV</vt:lpstr>
      <vt:lpstr>Ressources &amp; Compétences</vt:lpstr>
      <vt:lpstr>Catégorisation des ressources</vt:lpstr>
      <vt:lpstr>Rôle des compétences</vt:lpstr>
      <vt:lpstr>Propriétés des actifs : VRIO (Barney, 1991)</vt:lpstr>
      <vt:lpstr>Présentation PowerPoint</vt:lpstr>
      <vt:lpstr>Présentation PowerPoint</vt:lpstr>
      <vt:lpstr>Présentation PowerPoint</vt:lpstr>
      <vt:lpstr>Présentation PowerPoint</vt:lpstr>
      <vt:lpstr>Métaphore sportive 1</vt:lpstr>
      <vt:lpstr>Métaphore Sportive 2</vt:lpstr>
      <vt:lpstr>Présentation PowerPoint</vt:lpstr>
    </vt:vector>
  </TitlesOfParts>
  <Company>iut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LEO</dc:creator>
  <cp:lastModifiedBy>Lionel Maltese</cp:lastModifiedBy>
  <cp:revision>17</cp:revision>
  <dcterms:created xsi:type="dcterms:W3CDTF">2007-02-06T20:49:27Z</dcterms:created>
  <dcterms:modified xsi:type="dcterms:W3CDTF">2021-09-02T08:56:40Z</dcterms:modified>
</cp:coreProperties>
</file>