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213A3-59E5-4009-9BFC-80853004A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EB0FD2-FF8E-4851-8002-C41DCBFAD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01C321-2E8C-4758-8688-29886B09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64954-4770-4D1F-A850-04423EB6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25164A-2917-4577-81A0-B2C00708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5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B6422-3043-4205-BB94-482ABA819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9E24EF-3466-476A-BFF6-FE1DF43F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057B3-0719-4D11-80AB-55B0450D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FE72E4-49DA-4AFB-9AE7-7B7E4DD1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AFF19-A6CF-4783-A74B-B2B844B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7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68787F-5AC2-4366-84F2-1A5765E1C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856380-87DC-471B-A225-6E84C4101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23CC55-85B7-4583-B706-B00F89BC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67DAB4-146F-4CB7-9908-B9B48E81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55BA59-085C-4E43-AC96-6C524178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0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912141-0D06-4D92-BF70-F3E7366A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CF5B63-73A6-421F-B0B7-ABFE799DF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EE28F-F0CE-4F21-A3CA-BE25607C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DB60B9-6A3D-444E-9CDA-97EC1C4A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A69C2-8563-4D17-ADA9-AD36E8C7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2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C4F37-B647-4046-91C6-8CA391F7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F6C34E-6F58-47E9-97C7-B53FDF8CE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70F9FE-6241-4D41-9277-D8FDAEDE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162DF-C0CC-4686-BFD6-EAF47CE1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D202EF-F5D7-4952-B2A0-4D06D814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1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438B6-D703-4F19-901F-556A82D1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19358E-FAE8-481A-B239-A902598C2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342D66-7867-417A-A813-4B9062A7A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2FD94A-011F-43A5-902B-EAA773FC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09690F-F925-4088-A099-482AD101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C6FEDC-5D54-4594-8A18-249E8EF3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51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A7DA9-AA87-4FCE-A7F6-FB6DEE0C9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E62D01-DBF4-41A9-97E9-6B451FEC1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DB54BA-8E61-4762-AB71-C58D78CB1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049C2CC-284B-4178-ABE1-2274485F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155263-8D94-4179-9B00-E5B1AF061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68589F-09F8-4B69-813D-83B9A943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35A9C9-14E7-4291-9244-8D15A202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2C0FCA-371C-4435-8C3A-93BB613C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21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66742-64B4-43CA-B5A1-45AA92C6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921228-8C26-41A5-B606-88E31BE5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639FA4-440C-48E4-A62B-AEB17EC2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93068F-A280-46F6-AA01-AF24C3FC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60DD2D-EF71-4430-816F-7F9A1442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29E295-5C62-42DD-8567-1093AB31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5E6D0A-D2EA-48CB-84A1-C1BC30FB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24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66AE3-8474-4959-90B7-1715F575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D308E-19B7-4D92-8CA2-2C5DCCBF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5DC87A-D777-4F95-B0DA-788390D44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BD1D4C-10E6-4B15-BB93-2736EB1E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04FB0E-5AA6-45F9-B18B-5F30E781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C7A2AF-508D-4B42-AA80-AC3B23E7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25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9FB57-5B74-4C6B-A787-8A297CBD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447D9A-0A8A-4B3D-94AE-A9EE8B363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2AC9D-F543-484D-87D0-A55775037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BF933D-806F-4915-9679-2A8BAFF5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BA5DD1-815B-4D59-B4B1-C57F8C2D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5DDCF4-8541-439C-B5D4-EEFAA601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77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F4D9E7-EA85-4FF5-9C36-C7B25E77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D59FBD-1095-4EBB-991B-B7FDDA780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0EE18-63DA-4BAE-9D16-45D9EFD68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729D-9277-4A5D-BE67-D89ACFA0878B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28A3EE-90CF-4A53-9BB3-FEC8B9EFC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77ED3-9368-4319-B8FE-B905991C3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2454-6ADD-42DA-9A94-92A5F92035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01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83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01C02-9E15-48E5-A03F-39515F9F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Identification des DAS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F3CE3E0-5D2A-4CBE-AFD4-42B29E973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58493"/>
              </p:ext>
            </p:extLst>
          </p:nvPr>
        </p:nvGraphicFramePr>
        <p:xfrm>
          <a:off x="838200" y="1825625"/>
          <a:ext cx="10515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987515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694750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155638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517931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750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26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Offres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Ecuries courses pros hors 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Voitures de course pièces détachées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VAD pièces merchandising auto sports </a:t>
                      </a:r>
                      <a:r>
                        <a:rPr lang="fr-FR" sz="1100" dirty="0" err="1"/>
                        <a:t>BtB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BtC</a:t>
                      </a:r>
                      <a:r>
                        <a:rPr lang="fr-FR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Lancement de nouvelle voitures, expérience circuit (Audi expérience)…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9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Besoins / Utilité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Performance sportive / accompagnement technique / </a:t>
                      </a:r>
                      <a:r>
                        <a:rPr lang="fr-FR" sz="1100" dirty="0" err="1"/>
                        <a:t>staffing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Performance technique / personnalisation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Image de marque / Bien être / Apparence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Fiabilité / Expérience /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3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Ecuries / Manufacturiers (Toyota)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écuries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Pros Experts propriétaires de voiture de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Manufacturiers (Audi, Toyota)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3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Ecuries / Manufacturiers (Audi, Porsche…)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Autres constructeurs (Audi)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Autres VAD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Autres Agences / Manufacturiers (interne)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932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Technologies, Haute Performance / Pilotage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R&amp;D techniques Usines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Distribution en ligne / E-</a:t>
                      </a:r>
                      <a:r>
                        <a:rPr lang="fr-FR" sz="1100" dirty="0" err="1"/>
                        <a:t>Storing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Compétences techniques marketing </a:t>
                      </a:r>
                      <a:r>
                        <a:rPr lang="fr-FR" sz="1100" dirty="0" err="1"/>
                        <a:t>événeùmentielles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16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Distribution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Oreca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Oreca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Oreca</a:t>
                      </a:r>
                      <a:r>
                        <a:rPr lang="fr-FR" sz="1100" dirty="0"/>
                        <a:t>-Store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Oreca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606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4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F4CEA-40C5-4F81-BB22-0F961889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Forces / DAS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3C837156-BA35-494E-9008-4B2ABB376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73545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128332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11233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07134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51845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42806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Rivaux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54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Substituts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58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Nouveaux Entrants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7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68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Fournisseurs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066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8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F0A83-10F2-49C1-9E07-5DF21ABC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Génériques / DAS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EDE6AD3-303D-4CA9-B7E0-8FB7C6108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74314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753074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224676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044750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33138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14804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983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8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Différenciation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3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63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21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24F8B-E6F2-42C3-862F-4EF90D5E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de croissance (Matrice Ansoff)</a:t>
            </a:r>
          </a:p>
        </p:txBody>
      </p:sp>
      <p:graphicFrame>
        <p:nvGraphicFramePr>
          <p:cNvPr id="4" name="Group 34">
            <a:extLst>
              <a:ext uri="{FF2B5EF4-FFF2-40B4-BE49-F238E27FC236}">
                <a16:creationId xmlns:a16="http://schemas.microsoft.com/office/drawing/2014/main" id="{2B5C7DCF-A261-414E-A05D-5569867CD6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82121"/>
              </p:ext>
            </p:extLst>
          </p:nvPr>
        </p:nvGraphicFramePr>
        <p:xfrm>
          <a:off x="1116013" y="1628775"/>
          <a:ext cx="10237787" cy="4510769"/>
        </p:xfrm>
        <a:graphic>
          <a:graphicData uri="http://schemas.openxmlformats.org/drawingml/2006/table">
            <a:tbl>
              <a:tblPr/>
              <a:tblGrid>
                <a:gridCol w="341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203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Produits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Mission           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(besoin satisfait)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Actuel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Nouveau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Actuelle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Pénétration »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de marché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Développement 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Produit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Expansion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Nouvelle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Extension de marché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Innovation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« Diversification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Ellipse 7">
            <a:extLst>
              <a:ext uri="{FF2B5EF4-FFF2-40B4-BE49-F238E27FC236}">
                <a16:creationId xmlns:a16="http://schemas.microsoft.com/office/drawing/2014/main" id="{5C626E42-9DDA-4F74-B8ED-206647E837B1}"/>
              </a:ext>
            </a:extLst>
          </p:cNvPr>
          <p:cNvSpPr/>
          <p:nvPr/>
        </p:nvSpPr>
        <p:spPr>
          <a:xfrm>
            <a:off x="4477407" y="3999186"/>
            <a:ext cx="1166648" cy="756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1D9CD48-D12A-4508-BA6F-F5468B5B82BA}"/>
              </a:ext>
            </a:extLst>
          </p:cNvPr>
          <p:cNvSpPr/>
          <p:nvPr/>
        </p:nvSpPr>
        <p:spPr>
          <a:xfrm>
            <a:off x="7026166" y="5552089"/>
            <a:ext cx="1166648" cy="756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7EE931F-7934-4586-9650-9777537F9760}"/>
              </a:ext>
            </a:extLst>
          </p:cNvPr>
          <p:cNvSpPr/>
          <p:nvPr/>
        </p:nvSpPr>
        <p:spPr>
          <a:xfrm>
            <a:off x="9488214" y="5552089"/>
            <a:ext cx="1166648" cy="756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CADFD0F-87F2-404A-BE72-8519C4E70CCF}"/>
              </a:ext>
            </a:extLst>
          </p:cNvPr>
          <p:cNvSpPr/>
          <p:nvPr/>
        </p:nvSpPr>
        <p:spPr>
          <a:xfrm>
            <a:off x="4335517" y="5593568"/>
            <a:ext cx="1072055" cy="630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B6EE804-DB05-45DD-A2C3-B4441D3353BD}"/>
              </a:ext>
            </a:extLst>
          </p:cNvPr>
          <p:cNvSpPr/>
          <p:nvPr/>
        </p:nvSpPr>
        <p:spPr>
          <a:xfrm>
            <a:off x="6632028" y="3205600"/>
            <a:ext cx="788276" cy="44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D3860717-0456-44AD-86F4-A23A96770109}"/>
              </a:ext>
            </a:extLst>
          </p:cNvPr>
          <p:cNvSpPr/>
          <p:nvPr/>
        </p:nvSpPr>
        <p:spPr>
          <a:xfrm>
            <a:off x="6939455" y="4782426"/>
            <a:ext cx="788276" cy="44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DD9AD8D-699F-411A-88E0-0E1EF6365321}"/>
              </a:ext>
            </a:extLst>
          </p:cNvPr>
          <p:cNvSpPr/>
          <p:nvPr/>
        </p:nvSpPr>
        <p:spPr>
          <a:xfrm>
            <a:off x="6984124" y="4119726"/>
            <a:ext cx="788276" cy="44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2663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59B2C-5B93-4FE2-8EFF-F0BA30A5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Management du Portefeuille de DAS (BCG)</a:t>
            </a:r>
          </a:p>
        </p:txBody>
      </p:sp>
      <p:graphicFrame>
        <p:nvGraphicFramePr>
          <p:cNvPr id="4" name="Group 22">
            <a:extLst>
              <a:ext uri="{FF2B5EF4-FFF2-40B4-BE49-F238E27FC236}">
                <a16:creationId xmlns:a16="http://schemas.microsoft.com/office/drawing/2014/main" id="{D7E8E526-305F-4310-843A-0235B5DEE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07818"/>
              </p:ext>
            </p:extLst>
          </p:nvPr>
        </p:nvGraphicFramePr>
        <p:xfrm>
          <a:off x="3030537" y="2482850"/>
          <a:ext cx="6130925" cy="3225803"/>
        </p:xfrm>
        <a:graphic>
          <a:graphicData uri="http://schemas.openxmlformats.org/drawingml/2006/table">
            <a:tbl>
              <a:tblPr/>
              <a:tblGrid>
                <a:gridCol w="306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Vedettes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Rentabilité fortes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Besoins financiers forts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sym typeface="Wingdings" pitchFamily="2" charset="2"/>
                        </a:rPr>
                        <a:t> Flux de fonds = 0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Dilemmes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Rentabilité faible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Besoins financiers forts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sym typeface="Wingdings" pitchFamily="2" charset="2"/>
                        </a:rPr>
                        <a:t> Flux de fonds très -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Vaches à lait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Rentabilité élevée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Besoins financiers faibles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sym typeface="Wingdings" pitchFamily="2" charset="2"/>
                        </a:rPr>
                        <a:t> Flux de fonds très +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Poids morts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Rentabilité faible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 Besoins financiers faibles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sym typeface="Wingdings" pitchFamily="2" charset="2"/>
                        </a:rPr>
                        <a:t> Flux de fonds = 0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23">
            <a:extLst>
              <a:ext uri="{FF2B5EF4-FFF2-40B4-BE49-F238E27FC236}">
                <a16:creationId xmlns:a16="http://schemas.microsoft.com/office/drawing/2014/main" id="{FBE6466A-B82C-4535-9997-F2DDD40E2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4" y="3706813"/>
            <a:ext cx="12588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Taux de croissance du segment d’activité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5C706981-6CF9-4727-8D3F-CB0C3F889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1937" y="3779838"/>
            <a:ext cx="12588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Besoins financiers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162BE8FC-0854-4097-A3C3-58C65E169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4" y="5580063"/>
            <a:ext cx="576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0 %</a:t>
            </a:r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id="{6A9358AC-938D-4836-86BB-D17F8B054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4" y="3995738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10 %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438FC1C8-3CEF-45FE-9D8B-342794CBC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2" y="2411413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20 %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9C5E5670-BE02-4412-9EDA-EE8B0281E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099" y="5867400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10       8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608120A4-D2C0-4715-A250-61FAFA6F3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4" y="5867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4      2     1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CC76861D-7C00-4726-B93B-05D4DAF5E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687" y="5867400"/>
            <a:ext cx="576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0,5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746766CD-B93A-4963-82DC-690DA188C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49" y="5867400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0,1     0</a:t>
            </a: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16448DAC-0887-41F3-B71F-45C610809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199" y="6372225"/>
            <a:ext cx="2770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Part de marché relative</a:t>
            </a:r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EB8B360A-102D-4206-B55D-67FBCC3E5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2" y="1690688"/>
            <a:ext cx="277018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Rentabilité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400"/>
              <a:t>Ressources financières</a:t>
            </a:r>
          </a:p>
        </p:txBody>
      </p:sp>
      <p:sp>
        <p:nvSpPr>
          <p:cNvPr id="16" name="Line 34">
            <a:extLst>
              <a:ext uri="{FF2B5EF4-FFF2-40B4-BE49-F238E27FC236}">
                <a16:creationId xmlns:a16="http://schemas.microsoft.com/office/drawing/2014/main" id="{3ADBE551-E47C-4D35-8BC1-9FAEAD62F8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4999" y="197961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3EE66796-FC08-44CF-8264-44AC6E0D1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7" y="197961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Line 36">
            <a:extLst>
              <a:ext uri="{FF2B5EF4-FFF2-40B4-BE49-F238E27FC236}">
                <a16:creationId xmlns:a16="http://schemas.microsoft.com/office/drawing/2014/main" id="{2D1BA3BB-C519-4BCD-AE83-B96B5FBB8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174" y="43561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1807D87C-C18C-4EF7-89F4-A10C7C0A84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83737" y="262731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Text Box 38">
            <a:extLst>
              <a:ext uri="{FF2B5EF4-FFF2-40B4-BE49-F238E27FC236}">
                <a16:creationId xmlns:a16="http://schemas.microsoft.com/office/drawing/2014/main" id="{606F9CB4-55C7-4C2B-B677-F434721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4" y="18351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+</a:t>
            </a: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B46C48FE-8332-44E0-8822-D144FD827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9274" y="22669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+</a:t>
            </a: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6EA36393-27F1-4FA8-840C-BAFB336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2" y="18351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-</a:t>
            </a:r>
          </a:p>
        </p:txBody>
      </p:sp>
      <p:sp>
        <p:nvSpPr>
          <p:cNvPr id="23" name="Text Box 41">
            <a:extLst>
              <a:ext uri="{FF2B5EF4-FFF2-40B4-BE49-F238E27FC236}">
                <a16:creationId xmlns:a16="http://schemas.microsoft.com/office/drawing/2014/main" id="{B81DA013-F387-433C-AB40-8FA45F28A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9274" y="55070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800"/>
              <a:t>-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F1468953-E829-4EF7-BB04-9231DC84363E}"/>
              </a:ext>
            </a:extLst>
          </p:cNvPr>
          <p:cNvSpPr/>
          <p:nvPr/>
        </p:nvSpPr>
        <p:spPr>
          <a:xfrm>
            <a:off x="3568069" y="3401465"/>
            <a:ext cx="1166648" cy="756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D7418BC-EC4D-4EDB-A2F3-8F2AD320E0C0}"/>
              </a:ext>
            </a:extLst>
          </p:cNvPr>
          <p:cNvSpPr/>
          <p:nvPr/>
        </p:nvSpPr>
        <p:spPr>
          <a:xfrm>
            <a:off x="5570453" y="3572368"/>
            <a:ext cx="1072055" cy="630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DCAFAF5-958B-42DE-95F3-6113EC9AFBE3}"/>
              </a:ext>
            </a:extLst>
          </p:cNvPr>
          <p:cNvSpPr/>
          <p:nvPr/>
        </p:nvSpPr>
        <p:spPr>
          <a:xfrm>
            <a:off x="5605817" y="4178300"/>
            <a:ext cx="788276" cy="44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3B078ED-E7B3-4EEC-9182-8B119B805CB9}"/>
              </a:ext>
            </a:extLst>
          </p:cNvPr>
          <p:cNvSpPr/>
          <p:nvPr/>
        </p:nvSpPr>
        <p:spPr>
          <a:xfrm>
            <a:off x="7278249" y="4202989"/>
            <a:ext cx="788276" cy="44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2CC8305-A606-47B1-AC77-DB7F9BC74F9E}"/>
              </a:ext>
            </a:extLst>
          </p:cNvPr>
          <p:cNvCxnSpPr/>
          <p:nvPr/>
        </p:nvCxnSpPr>
        <p:spPr>
          <a:xfrm>
            <a:off x="4151393" y="4202989"/>
            <a:ext cx="0" cy="728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90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Grand écran</PresentationFormat>
  <Paragraphs>143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Verdana</vt:lpstr>
      <vt:lpstr>Wingdings</vt:lpstr>
      <vt:lpstr>Thème Office</vt:lpstr>
      <vt:lpstr>Présentation PowerPoint</vt:lpstr>
      <vt:lpstr>Identification des DAS</vt:lpstr>
      <vt:lpstr>5 Forces / DAS</vt:lpstr>
      <vt:lpstr>Stratégies Génériques / DAS</vt:lpstr>
      <vt:lpstr>Stratégies de croissance (Matrice Ansoff)</vt:lpstr>
      <vt:lpstr>Management du Portefeuille de DAS (BCG)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Maltese</dc:creator>
  <cp:lastModifiedBy>Lionel Maltese</cp:lastModifiedBy>
  <cp:revision>2</cp:revision>
  <dcterms:created xsi:type="dcterms:W3CDTF">2021-09-29T04:19:25Z</dcterms:created>
  <dcterms:modified xsi:type="dcterms:W3CDTF">2021-09-29T13:03:25Z</dcterms:modified>
</cp:coreProperties>
</file>