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02"/>
  </p:notesMasterIdLst>
  <p:sldIdLst>
    <p:sldId id="256" r:id="rId2"/>
    <p:sldId id="361" r:id="rId3"/>
    <p:sldId id="376" r:id="rId4"/>
    <p:sldId id="381" r:id="rId5"/>
    <p:sldId id="377" r:id="rId6"/>
    <p:sldId id="378" r:id="rId7"/>
    <p:sldId id="374" r:id="rId8"/>
    <p:sldId id="379" r:id="rId9"/>
    <p:sldId id="380" r:id="rId10"/>
    <p:sldId id="382" r:id="rId11"/>
    <p:sldId id="352" r:id="rId12"/>
    <p:sldId id="353" r:id="rId13"/>
    <p:sldId id="373" r:id="rId14"/>
    <p:sldId id="350" r:id="rId15"/>
    <p:sldId id="307" r:id="rId16"/>
    <p:sldId id="351" r:id="rId17"/>
    <p:sldId id="305" r:id="rId18"/>
    <p:sldId id="332" r:id="rId19"/>
    <p:sldId id="363"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75" r:id="rId36"/>
    <p:sldId id="348" r:id="rId37"/>
    <p:sldId id="301" r:id="rId38"/>
    <p:sldId id="302" r:id="rId39"/>
    <p:sldId id="383" r:id="rId40"/>
    <p:sldId id="384" r:id="rId41"/>
    <p:sldId id="271" r:id="rId42"/>
    <p:sldId id="357" r:id="rId43"/>
    <p:sldId id="358" r:id="rId44"/>
    <p:sldId id="386" r:id="rId45"/>
    <p:sldId id="387" r:id="rId46"/>
    <p:sldId id="359" r:id="rId47"/>
    <p:sldId id="349" r:id="rId48"/>
    <p:sldId id="354" r:id="rId49"/>
    <p:sldId id="355" r:id="rId50"/>
    <p:sldId id="356" r:id="rId51"/>
    <p:sldId id="303" r:id="rId52"/>
    <p:sldId id="274" r:id="rId53"/>
    <p:sldId id="275" r:id="rId54"/>
    <p:sldId id="276" r:id="rId55"/>
    <p:sldId id="277" r:id="rId56"/>
    <p:sldId id="364" r:id="rId57"/>
    <p:sldId id="278" r:id="rId58"/>
    <p:sldId id="279" r:id="rId59"/>
    <p:sldId id="360" r:id="rId60"/>
    <p:sldId id="365" r:id="rId61"/>
    <p:sldId id="308" r:id="rId62"/>
    <p:sldId id="309" r:id="rId63"/>
    <p:sldId id="310" r:id="rId64"/>
    <p:sldId id="322" r:id="rId65"/>
    <p:sldId id="367" r:id="rId66"/>
    <p:sldId id="323" r:id="rId67"/>
    <p:sldId id="324" r:id="rId68"/>
    <p:sldId id="325" r:id="rId69"/>
    <p:sldId id="388" r:id="rId70"/>
    <p:sldId id="326" r:id="rId71"/>
    <p:sldId id="366" r:id="rId72"/>
    <p:sldId id="330" r:id="rId73"/>
    <p:sldId id="331" r:id="rId74"/>
    <p:sldId id="370" r:id="rId75"/>
    <p:sldId id="389" r:id="rId76"/>
    <p:sldId id="320" r:id="rId77"/>
    <p:sldId id="321" r:id="rId78"/>
    <p:sldId id="280" r:id="rId79"/>
    <p:sldId id="281" r:id="rId80"/>
    <p:sldId id="368" r:id="rId81"/>
    <p:sldId id="283" r:id="rId82"/>
    <p:sldId id="285" r:id="rId83"/>
    <p:sldId id="284" r:id="rId84"/>
    <p:sldId id="286" r:id="rId85"/>
    <p:sldId id="287" r:id="rId86"/>
    <p:sldId id="288" r:id="rId87"/>
    <p:sldId id="289" r:id="rId88"/>
    <p:sldId id="290" r:id="rId89"/>
    <p:sldId id="294" r:id="rId90"/>
    <p:sldId id="291" r:id="rId91"/>
    <p:sldId id="295" r:id="rId92"/>
    <p:sldId id="292" r:id="rId93"/>
    <p:sldId id="293" r:id="rId94"/>
    <p:sldId id="296" r:id="rId95"/>
    <p:sldId id="297" r:id="rId96"/>
    <p:sldId id="304" r:id="rId97"/>
    <p:sldId id="298" r:id="rId98"/>
    <p:sldId id="299" r:id="rId99"/>
    <p:sldId id="369" r:id="rId100"/>
    <p:sldId id="371" r:id="rId10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_rels/data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4.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 Id="rId14" Type="http://schemas.openxmlformats.org/officeDocument/2006/relationships/image" Target="../media/image6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 Id="rId14" Type="http://schemas.openxmlformats.org/officeDocument/2006/relationships/image" Target="../media/image6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CC88F4-309D-44DC-831F-CDEDB249C2DD}"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1896B149-21B0-4E0B-A9D7-A4F79472897E}">
      <dgm:prSet/>
      <dgm:spPr/>
      <dgm:t>
        <a:bodyPr/>
        <a:lstStyle/>
        <a:p>
          <a:r>
            <a:rPr lang="fr-FR"/>
            <a:t>Démarche entrepreneuriale</a:t>
          </a:r>
          <a:endParaRPr lang="en-US"/>
        </a:p>
      </dgm:t>
    </dgm:pt>
    <dgm:pt modelId="{455187AE-8473-4CE3-A26C-C9B807E04CDA}" type="parTrans" cxnId="{ED1DEFAC-2F00-4977-A192-44F41E175F89}">
      <dgm:prSet/>
      <dgm:spPr/>
      <dgm:t>
        <a:bodyPr/>
        <a:lstStyle/>
        <a:p>
          <a:endParaRPr lang="en-US"/>
        </a:p>
      </dgm:t>
    </dgm:pt>
    <dgm:pt modelId="{022FA80E-90DB-4603-83BB-647A76CC6006}" type="sibTrans" cxnId="{ED1DEFAC-2F00-4977-A192-44F41E175F89}">
      <dgm:prSet/>
      <dgm:spPr/>
      <dgm:t>
        <a:bodyPr/>
        <a:lstStyle/>
        <a:p>
          <a:endParaRPr lang="en-US"/>
        </a:p>
      </dgm:t>
    </dgm:pt>
    <dgm:pt modelId="{2B09E5A4-7357-431D-950C-CBE760F16EBF}">
      <dgm:prSet/>
      <dgm:spPr/>
      <dgm:t>
        <a:bodyPr/>
        <a:lstStyle/>
        <a:p>
          <a:r>
            <a:rPr lang="fr-FR"/>
            <a:t>Conceptualiser un Business Modèle</a:t>
          </a:r>
          <a:endParaRPr lang="en-US"/>
        </a:p>
      </dgm:t>
    </dgm:pt>
    <dgm:pt modelId="{518FB6D0-69CF-4BB8-8137-7CB6B5520DF3}" type="parTrans" cxnId="{4A151DEB-B897-4DD6-A605-792393EF5309}">
      <dgm:prSet/>
      <dgm:spPr/>
      <dgm:t>
        <a:bodyPr/>
        <a:lstStyle/>
        <a:p>
          <a:endParaRPr lang="en-US"/>
        </a:p>
      </dgm:t>
    </dgm:pt>
    <dgm:pt modelId="{4E3B0D9D-134C-467D-B46B-621C89B17CBA}" type="sibTrans" cxnId="{4A151DEB-B897-4DD6-A605-792393EF5309}">
      <dgm:prSet/>
      <dgm:spPr/>
      <dgm:t>
        <a:bodyPr/>
        <a:lstStyle/>
        <a:p>
          <a:endParaRPr lang="en-US"/>
        </a:p>
      </dgm:t>
    </dgm:pt>
    <dgm:pt modelId="{4888E45B-6B24-4B25-B856-122350523F64}">
      <dgm:prSet/>
      <dgm:spPr/>
      <dgm:t>
        <a:bodyPr/>
        <a:lstStyle/>
        <a:p>
          <a:r>
            <a:rPr lang="fr-FR"/>
            <a:t>Présenter un Business Plan </a:t>
          </a:r>
          <a:endParaRPr lang="en-US"/>
        </a:p>
      </dgm:t>
    </dgm:pt>
    <dgm:pt modelId="{CA6797BA-C12F-4E7C-8C79-6CF59766BCA7}" type="parTrans" cxnId="{7E0C5C97-13CE-413E-8404-6D4872E0D013}">
      <dgm:prSet/>
      <dgm:spPr/>
      <dgm:t>
        <a:bodyPr/>
        <a:lstStyle/>
        <a:p>
          <a:endParaRPr lang="en-US"/>
        </a:p>
      </dgm:t>
    </dgm:pt>
    <dgm:pt modelId="{8E4A7611-A278-4FA4-9400-6841A7BC6B33}" type="sibTrans" cxnId="{7E0C5C97-13CE-413E-8404-6D4872E0D013}">
      <dgm:prSet/>
      <dgm:spPr/>
      <dgm:t>
        <a:bodyPr/>
        <a:lstStyle/>
        <a:p>
          <a:endParaRPr lang="en-US"/>
        </a:p>
      </dgm:t>
    </dgm:pt>
    <dgm:pt modelId="{1A7373D8-2A00-4568-A5AC-1B3A686589AD}">
      <dgm:prSet/>
      <dgm:spPr/>
      <dgm:t>
        <a:bodyPr/>
        <a:lstStyle/>
        <a:p>
          <a:r>
            <a:rPr lang="fr-FR"/>
            <a:t>Examen rendu du Business Plan / Model + : Dernière séance </a:t>
          </a:r>
          <a:endParaRPr lang="en-US"/>
        </a:p>
      </dgm:t>
    </dgm:pt>
    <dgm:pt modelId="{53E8BCD9-BF4A-4329-BEE5-EFAE81A826D4}" type="parTrans" cxnId="{C03A9870-6B7C-4793-836A-37CC94CFB0BB}">
      <dgm:prSet/>
      <dgm:spPr/>
      <dgm:t>
        <a:bodyPr/>
        <a:lstStyle/>
        <a:p>
          <a:endParaRPr lang="en-US"/>
        </a:p>
      </dgm:t>
    </dgm:pt>
    <dgm:pt modelId="{EBEBAAEC-7318-44CA-8970-AFB5DBC22832}" type="sibTrans" cxnId="{C03A9870-6B7C-4793-836A-37CC94CFB0BB}">
      <dgm:prSet/>
      <dgm:spPr/>
      <dgm:t>
        <a:bodyPr/>
        <a:lstStyle/>
        <a:p>
          <a:endParaRPr lang="en-US"/>
        </a:p>
      </dgm:t>
    </dgm:pt>
    <dgm:pt modelId="{546571A1-E5D3-4467-8E89-F9A7C38DEB74}" type="pres">
      <dgm:prSet presAssocID="{5BCC88F4-309D-44DC-831F-CDEDB249C2DD}" presName="Name0" presStyleCnt="0">
        <dgm:presLayoutVars>
          <dgm:dir/>
          <dgm:animLvl val="lvl"/>
          <dgm:resizeHandles val="exact"/>
        </dgm:presLayoutVars>
      </dgm:prSet>
      <dgm:spPr/>
    </dgm:pt>
    <dgm:pt modelId="{73DA3FAA-75AD-4F90-9E19-A8655C49076F}" type="pres">
      <dgm:prSet presAssocID="{1A7373D8-2A00-4568-A5AC-1B3A686589AD}" presName="boxAndChildren" presStyleCnt="0"/>
      <dgm:spPr/>
    </dgm:pt>
    <dgm:pt modelId="{254146A3-58E0-426F-8427-C593D92AFEB3}" type="pres">
      <dgm:prSet presAssocID="{1A7373D8-2A00-4568-A5AC-1B3A686589AD}" presName="parentTextBox" presStyleLbl="node1" presStyleIdx="0" presStyleCnt="4"/>
      <dgm:spPr/>
    </dgm:pt>
    <dgm:pt modelId="{AF40DBBA-9B06-4DEF-8E0E-0ACFD25A46B3}" type="pres">
      <dgm:prSet presAssocID="{8E4A7611-A278-4FA4-9400-6841A7BC6B33}" presName="sp" presStyleCnt="0"/>
      <dgm:spPr/>
    </dgm:pt>
    <dgm:pt modelId="{D18EEE57-97AF-4CD6-AF32-DF09A7B50BD7}" type="pres">
      <dgm:prSet presAssocID="{4888E45B-6B24-4B25-B856-122350523F64}" presName="arrowAndChildren" presStyleCnt="0"/>
      <dgm:spPr/>
    </dgm:pt>
    <dgm:pt modelId="{84CDBF1F-C348-4695-AD9F-FE2C1A657F24}" type="pres">
      <dgm:prSet presAssocID="{4888E45B-6B24-4B25-B856-122350523F64}" presName="parentTextArrow" presStyleLbl="node1" presStyleIdx="1" presStyleCnt="4"/>
      <dgm:spPr/>
    </dgm:pt>
    <dgm:pt modelId="{126E4221-3A4A-4749-A462-057274065EE9}" type="pres">
      <dgm:prSet presAssocID="{4E3B0D9D-134C-467D-B46B-621C89B17CBA}" presName="sp" presStyleCnt="0"/>
      <dgm:spPr/>
    </dgm:pt>
    <dgm:pt modelId="{6C55A480-29F1-4C9A-9B6D-D37FF07E98C1}" type="pres">
      <dgm:prSet presAssocID="{2B09E5A4-7357-431D-950C-CBE760F16EBF}" presName="arrowAndChildren" presStyleCnt="0"/>
      <dgm:spPr/>
    </dgm:pt>
    <dgm:pt modelId="{26B04884-879D-4709-B858-E3F02CBA3E22}" type="pres">
      <dgm:prSet presAssocID="{2B09E5A4-7357-431D-950C-CBE760F16EBF}" presName="parentTextArrow" presStyleLbl="node1" presStyleIdx="2" presStyleCnt="4"/>
      <dgm:spPr/>
    </dgm:pt>
    <dgm:pt modelId="{4FC1224E-A819-4FFB-9166-B5E344CA497C}" type="pres">
      <dgm:prSet presAssocID="{022FA80E-90DB-4603-83BB-647A76CC6006}" presName="sp" presStyleCnt="0"/>
      <dgm:spPr/>
    </dgm:pt>
    <dgm:pt modelId="{A783C7B6-2EA4-4AB9-8666-66B5C3296BB8}" type="pres">
      <dgm:prSet presAssocID="{1896B149-21B0-4E0B-A9D7-A4F79472897E}" presName="arrowAndChildren" presStyleCnt="0"/>
      <dgm:spPr/>
    </dgm:pt>
    <dgm:pt modelId="{04613DFD-60D6-4EFF-8B01-6D493670146D}" type="pres">
      <dgm:prSet presAssocID="{1896B149-21B0-4E0B-A9D7-A4F79472897E}" presName="parentTextArrow" presStyleLbl="node1" presStyleIdx="3" presStyleCnt="4"/>
      <dgm:spPr/>
    </dgm:pt>
  </dgm:ptLst>
  <dgm:cxnLst>
    <dgm:cxn modelId="{38901910-EEB4-4346-86AF-912CDC4B7AE3}" type="presOf" srcId="{4888E45B-6B24-4B25-B856-122350523F64}" destId="{84CDBF1F-C348-4695-AD9F-FE2C1A657F24}" srcOrd="0" destOrd="0" presId="urn:microsoft.com/office/officeart/2005/8/layout/process4"/>
    <dgm:cxn modelId="{80F16F1F-B7C8-4620-A5C3-58BF63FDB3D2}" type="presOf" srcId="{5BCC88F4-309D-44DC-831F-CDEDB249C2DD}" destId="{546571A1-E5D3-4467-8E89-F9A7C38DEB74}" srcOrd="0" destOrd="0" presId="urn:microsoft.com/office/officeart/2005/8/layout/process4"/>
    <dgm:cxn modelId="{B67C2E4B-C591-435C-AA2B-B6B969809CBC}" type="presOf" srcId="{1896B149-21B0-4E0B-A9D7-A4F79472897E}" destId="{04613DFD-60D6-4EFF-8B01-6D493670146D}" srcOrd="0" destOrd="0" presId="urn:microsoft.com/office/officeart/2005/8/layout/process4"/>
    <dgm:cxn modelId="{C03A9870-6B7C-4793-836A-37CC94CFB0BB}" srcId="{5BCC88F4-309D-44DC-831F-CDEDB249C2DD}" destId="{1A7373D8-2A00-4568-A5AC-1B3A686589AD}" srcOrd="3" destOrd="0" parTransId="{53E8BCD9-BF4A-4329-BEE5-EFAE81A826D4}" sibTransId="{EBEBAAEC-7318-44CA-8970-AFB5DBC22832}"/>
    <dgm:cxn modelId="{50797787-E58F-447F-BE51-F4A9599BDD89}" type="presOf" srcId="{2B09E5A4-7357-431D-950C-CBE760F16EBF}" destId="{26B04884-879D-4709-B858-E3F02CBA3E22}" srcOrd="0" destOrd="0" presId="urn:microsoft.com/office/officeart/2005/8/layout/process4"/>
    <dgm:cxn modelId="{7E0C5C97-13CE-413E-8404-6D4872E0D013}" srcId="{5BCC88F4-309D-44DC-831F-CDEDB249C2DD}" destId="{4888E45B-6B24-4B25-B856-122350523F64}" srcOrd="2" destOrd="0" parTransId="{CA6797BA-C12F-4E7C-8C79-6CF59766BCA7}" sibTransId="{8E4A7611-A278-4FA4-9400-6841A7BC6B33}"/>
    <dgm:cxn modelId="{67A0DAAB-CB98-48BF-B079-AB5E9C2917D5}" type="presOf" srcId="{1A7373D8-2A00-4568-A5AC-1B3A686589AD}" destId="{254146A3-58E0-426F-8427-C593D92AFEB3}" srcOrd="0" destOrd="0" presId="urn:microsoft.com/office/officeart/2005/8/layout/process4"/>
    <dgm:cxn modelId="{ED1DEFAC-2F00-4977-A192-44F41E175F89}" srcId="{5BCC88F4-309D-44DC-831F-CDEDB249C2DD}" destId="{1896B149-21B0-4E0B-A9D7-A4F79472897E}" srcOrd="0" destOrd="0" parTransId="{455187AE-8473-4CE3-A26C-C9B807E04CDA}" sibTransId="{022FA80E-90DB-4603-83BB-647A76CC6006}"/>
    <dgm:cxn modelId="{4A151DEB-B897-4DD6-A605-792393EF5309}" srcId="{5BCC88F4-309D-44DC-831F-CDEDB249C2DD}" destId="{2B09E5A4-7357-431D-950C-CBE760F16EBF}" srcOrd="1" destOrd="0" parTransId="{518FB6D0-69CF-4BB8-8137-7CB6B5520DF3}" sibTransId="{4E3B0D9D-134C-467D-B46B-621C89B17CBA}"/>
    <dgm:cxn modelId="{31BAE199-36E4-4FF6-8D63-977C7785AEB6}" type="presParOf" srcId="{546571A1-E5D3-4467-8E89-F9A7C38DEB74}" destId="{73DA3FAA-75AD-4F90-9E19-A8655C49076F}" srcOrd="0" destOrd="0" presId="urn:microsoft.com/office/officeart/2005/8/layout/process4"/>
    <dgm:cxn modelId="{C129883E-3296-49A4-9CAE-F4368D1CFA72}" type="presParOf" srcId="{73DA3FAA-75AD-4F90-9E19-A8655C49076F}" destId="{254146A3-58E0-426F-8427-C593D92AFEB3}" srcOrd="0" destOrd="0" presId="urn:microsoft.com/office/officeart/2005/8/layout/process4"/>
    <dgm:cxn modelId="{F9CFE139-BA18-4C01-BE37-273A11B31AF3}" type="presParOf" srcId="{546571A1-E5D3-4467-8E89-F9A7C38DEB74}" destId="{AF40DBBA-9B06-4DEF-8E0E-0ACFD25A46B3}" srcOrd="1" destOrd="0" presId="urn:microsoft.com/office/officeart/2005/8/layout/process4"/>
    <dgm:cxn modelId="{F2839D01-7966-4734-A27C-E5A1C95595FC}" type="presParOf" srcId="{546571A1-E5D3-4467-8E89-F9A7C38DEB74}" destId="{D18EEE57-97AF-4CD6-AF32-DF09A7B50BD7}" srcOrd="2" destOrd="0" presId="urn:microsoft.com/office/officeart/2005/8/layout/process4"/>
    <dgm:cxn modelId="{55FEAE6C-525E-4156-8049-2105E43238A3}" type="presParOf" srcId="{D18EEE57-97AF-4CD6-AF32-DF09A7B50BD7}" destId="{84CDBF1F-C348-4695-AD9F-FE2C1A657F24}" srcOrd="0" destOrd="0" presId="urn:microsoft.com/office/officeart/2005/8/layout/process4"/>
    <dgm:cxn modelId="{9BFA3898-7327-4D8C-866C-6B2A9FF5409F}" type="presParOf" srcId="{546571A1-E5D3-4467-8E89-F9A7C38DEB74}" destId="{126E4221-3A4A-4749-A462-057274065EE9}" srcOrd="3" destOrd="0" presId="urn:microsoft.com/office/officeart/2005/8/layout/process4"/>
    <dgm:cxn modelId="{F7E8CFC0-8533-40E1-BEE7-246B242A39CC}" type="presParOf" srcId="{546571A1-E5D3-4467-8E89-F9A7C38DEB74}" destId="{6C55A480-29F1-4C9A-9B6D-D37FF07E98C1}" srcOrd="4" destOrd="0" presId="urn:microsoft.com/office/officeart/2005/8/layout/process4"/>
    <dgm:cxn modelId="{275CB7CD-0020-42A4-BFF9-BAA4A3372455}" type="presParOf" srcId="{6C55A480-29F1-4C9A-9B6D-D37FF07E98C1}" destId="{26B04884-879D-4709-B858-E3F02CBA3E22}" srcOrd="0" destOrd="0" presId="urn:microsoft.com/office/officeart/2005/8/layout/process4"/>
    <dgm:cxn modelId="{E28648A1-9FB2-4D6C-9CE3-0F934BB2C0D4}" type="presParOf" srcId="{546571A1-E5D3-4467-8E89-F9A7C38DEB74}" destId="{4FC1224E-A819-4FFB-9166-B5E344CA497C}" srcOrd="5" destOrd="0" presId="urn:microsoft.com/office/officeart/2005/8/layout/process4"/>
    <dgm:cxn modelId="{EE4BAB2B-CF9E-4233-9E36-3D435857CB9E}" type="presParOf" srcId="{546571A1-E5D3-4467-8E89-F9A7C38DEB74}" destId="{A783C7B6-2EA4-4AB9-8666-66B5C3296BB8}" srcOrd="6" destOrd="0" presId="urn:microsoft.com/office/officeart/2005/8/layout/process4"/>
    <dgm:cxn modelId="{39DFC38B-4864-458D-91AA-10A240905B4D}" type="presParOf" srcId="{A783C7B6-2EA4-4AB9-8666-66B5C3296BB8}" destId="{04613DFD-60D6-4EFF-8B01-6D493670146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9CD0FB-D7BF-42F9-A0AF-27D758BBBFE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2E01920-7351-48A7-9895-63CE1D95AD49}">
      <dgm:prSet/>
      <dgm:spPr/>
      <dgm:t>
        <a:bodyPr/>
        <a:lstStyle/>
        <a:p>
          <a:r>
            <a:rPr lang="fr-FR"/>
            <a:t>Décrire l’offre proposée au client à travers le :</a:t>
          </a:r>
          <a:endParaRPr lang="en-US"/>
        </a:p>
      </dgm:t>
    </dgm:pt>
    <dgm:pt modelId="{1993BD83-0819-4A5B-B2FD-BD9EC3849D21}" type="parTrans" cxnId="{036D0168-EFFA-4891-B824-969ECBB2EF40}">
      <dgm:prSet/>
      <dgm:spPr/>
      <dgm:t>
        <a:bodyPr/>
        <a:lstStyle/>
        <a:p>
          <a:endParaRPr lang="en-US"/>
        </a:p>
      </dgm:t>
    </dgm:pt>
    <dgm:pt modelId="{6B4852D4-2FC6-486F-A201-A1F4C8A288D0}" type="sibTrans" cxnId="{036D0168-EFFA-4891-B824-969ECBB2EF40}">
      <dgm:prSet/>
      <dgm:spPr/>
      <dgm:t>
        <a:bodyPr/>
        <a:lstStyle/>
        <a:p>
          <a:endParaRPr lang="en-US"/>
        </a:p>
      </dgm:t>
    </dgm:pt>
    <dgm:pt modelId="{9BB7A5AE-2A01-4808-9A55-736910C9E0D0}">
      <dgm:prSet/>
      <dgm:spPr/>
      <dgm:t>
        <a:bodyPr/>
        <a:lstStyle/>
        <a:p>
          <a:r>
            <a:rPr lang="fr-FR"/>
            <a:t>QUOI : attractivité pour le client (produit –service – expérience)</a:t>
          </a:r>
          <a:endParaRPr lang="en-US"/>
        </a:p>
      </dgm:t>
    </dgm:pt>
    <dgm:pt modelId="{39078080-C1F7-4EFB-9286-261529A4B548}" type="parTrans" cxnId="{F7D1BE35-EBC4-4804-87DB-44C020D896BD}">
      <dgm:prSet/>
      <dgm:spPr/>
      <dgm:t>
        <a:bodyPr/>
        <a:lstStyle/>
        <a:p>
          <a:endParaRPr lang="en-US"/>
        </a:p>
      </dgm:t>
    </dgm:pt>
    <dgm:pt modelId="{A768CF75-6E37-4F85-8B4D-995728B7F940}" type="sibTrans" cxnId="{F7D1BE35-EBC4-4804-87DB-44C020D896BD}">
      <dgm:prSet/>
      <dgm:spPr/>
      <dgm:t>
        <a:bodyPr/>
        <a:lstStyle/>
        <a:p>
          <a:endParaRPr lang="en-US"/>
        </a:p>
      </dgm:t>
    </dgm:pt>
    <dgm:pt modelId="{1FD1DD60-3230-41EB-BA8F-9184ABA9BFF4}">
      <dgm:prSet/>
      <dgm:spPr/>
      <dgm:t>
        <a:bodyPr/>
        <a:lstStyle/>
        <a:p>
          <a:r>
            <a:rPr lang="fr-FR"/>
            <a:t>COMMENT : façon dont l’entreprise élabore et délivre la proposition de valeur pour le client (alchimie ressources – compétences – assets management) </a:t>
          </a:r>
          <a:endParaRPr lang="en-US"/>
        </a:p>
      </dgm:t>
    </dgm:pt>
    <dgm:pt modelId="{52DDAA2A-FA28-486E-A93A-03E291A07BDE}" type="parTrans" cxnId="{666D99F9-20A4-4304-8268-B13358EE9066}">
      <dgm:prSet/>
      <dgm:spPr/>
      <dgm:t>
        <a:bodyPr/>
        <a:lstStyle/>
        <a:p>
          <a:endParaRPr lang="en-US"/>
        </a:p>
      </dgm:t>
    </dgm:pt>
    <dgm:pt modelId="{E0AFFA45-60CA-4D41-88A7-1A3710692F2F}" type="sibTrans" cxnId="{666D99F9-20A4-4304-8268-B13358EE9066}">
      <dgm:prSet/>
      <dgm:spPr/>
      <dgm:t>
        <a:bodyPr/>
        <a:lstStyle/>
        <a:p>
          <a:endParaRPr lang="en-US"/>
        </a:p>
      </dgm:t>
    </dgm:pt>
    <dgm:pt modelId="{97801872-F293-410F-8180-6145A5FBD5CB}">
      <dgm:prSet/>
      <dgm:spPr/>
      <dgm:t>
        <a:bodyPr/>
        <a:lstStyle/>
        <a:p>
          <a:r>
            <a:rPr lang="fr-FR"/>
            <a:t>ORIGINE DE LA RENTABILITE : Association du CA (en lien avec le prix et les volumes), coûts et capitaux engagés. </a:t>
          </a:r>
          <a:endParaRPr lang="en-US"/>
        </a:p>
      </dgm:t>
    </dgm:pt>
    <dgm:pt modelId="{C4D7140D-DC8E-4FFB-AED5-A83E3A6482E1}" type="parTrans" cxnId="{C5A157E0-4C40-4A3D-9CE0-91D62059A258}">
      <dgm:prSet/>
      <dgm:spPr/>
      <dgm:t>
        <a:bodyPr/>
        <a:lstStyle/>
        <a:p>
          <a:endParaRPr lang="en-US"/>
        </a:p>
      </dgm:t>
    </dgm:pt>
    <dgm:pt modelId="{8924D8B0-38F6-4F77-AB58-3788120522CA}" type="sibTrans" cxnId="{C5A157E0-4C40-4A3D-9CE0-91D62059A258}">
      <dgm:prSet/>
      <dgm:spPr/>
      <dgm:t>
        <a:bodyPr/>
        <a:lstStyle/>
        <a:p>
          <a:endParaRPr lang="en-US"/>
        </a:p>
      </dgm:t>
    </dgm:pt>
    <dgm:pt modelId="{5ADE6DCD-5B8D-4E2F-B514-C391E1880597}" type="pres">
      <dgm:prSet presAssocID="{849CD0FB-D7BF-42F9-A0AF-27D758BBBFE6}" presName="root" presStyleCnt="0">
        <dgm:presLayoutVars>
          <dgm:dir/>
          <dgm:resizeHandles val="exact"/>
        </dgm:presLayoutVars>
      </dgm:prSet>
      <dgm:spPr/>
    </dgm:pt>
    <dgm:pt modelId="{D4FA6ED4-211A-4C84-B725-7CBAFA12858F}" type="pres">
      <dgm:prSet presAssocID="{B2E01920-7351-48A7-9895-63CE1D95AD49}" presName="compNode" presStyleCnt="0"/>
      <dgm:spPr/>
    </dgm:pt>
    <dgm:pt modelId="{CCB86977-9D55-4C6F-937B-0604ECFF1795}" type="pres">
      <dgm:prSet presAssocID="{B2E01920-7351-48A7-9895-63CE1D95AD49}" presName="bgRect" presStyleLbl="bgShp" presStyleIdx="0" presStyleCnt="4"/>
      <dgm:spPr/>
    </dgm:pt>
    <dgm:pt modelId="{CE943D69-AFDB-4DF8-A46E-D8583D6F462D}" type="pres">
      <dgm:prSet presAssocID="{B2E01920-7351-48A7-9895-63CE1D95AD4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183E087B-650D-40D1-8DB2-6A1BB9109CAF}" type="pres">
      <dgm:prSet presAssocID="{B2E01920-7351-48A7-9895-63CE1D95AD49}" presName="spaceRect" presStyleCnt="0"/>
      <dgm:spPr/>
    </dgm:pt>
    <dgm:pt modelId="{8166BA8B-C96E-4234-8019-0913A40F80FE}" type="pres">
      <dgm:prSet presAssocID="{B2E01920-7351-48A7-9895-63CE1D95AD49}" presName="parTx" presStyleLbl="revTx" presStyleIdx="0" presStyleCnt="4">
        <dgm:presLayoutVars>
          <dgm:chMax val="0"/>
          <dgm:chPref val="0"/>
        </dgm:presLayoutVars>
      </dgm:prSet>
      <dgm:spPr/>
    </dgm:pt>
    <dgm:pt modelId="{52423833-A7A4-4282-9615-52FDDFD4803A}" type="pres">
      <dgm:prSet presAssocID="{6B4852D4-2FC6-486F-A201-A1F4C8A288D0}" presName="sibTrans" presStyleCnt="0"/>
      <dgm:spPr/>
    </dgm:pt>
    <dgm:pt modelId="{FD83ADCC-3FDE-47D0-8442-3095BDD610A3}" type="pres">
      <dgm:prSet presAssocID="{9BB7A5AE-2A01-4808-9A55-736910C9E0D0}" presName="compNode" presStyleCnt="0"/>
      <dgm:spPr/>
    </dgm:pt>
    <dgm:pt modelId="{80540E9B-1993-472F-9C7E-1D6CA000A4BA}" type="pres">
      <dgm:prSet presAssocID="{9BB7A5AE-2A01-4808-9A55-736910C9E0D0}" presName="bgRect" presStyleLbl="bgShp" presStyleIdx="1" presStyleCnt="4"/>
      <dgm:spPr/>
    </dgm:pt>
    <dgm:pt modelId="{5521F5A4-F0DD-495D-A0D1-3C11EF9EBB5C}" type="pres">
      <dgm:prSet presAssocID="{9BB7A5AE-2A01-4808-9A55-736910C9E0D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lder"/>
        </a:ext>
      </dgm:extLst>
    </dgm:pt>
    <dgm:pt modelId="{24D3B89E-1D6A-4883-AF3B-9B95B1597BE6}" type="pres">
      <dgm:prSet presAssocID="{9BB7A5AE-2A01-4808-9A55-736910C9E0D0}" presName="spaceRect" presStyleCnt="0"/>
      <dgm:spPr/>
    </dgm:pt>
    <dgm:pt modelId="{C61E048F-38EC-4751-8B8E-3CDBD0881966}" type="pres">
      <dgm:prSet presAssocID="{9BB7A5AE-2A01-4808-9A55-736910C9E0D0}" presName="parTx" presStyleLbl="revTx" presStyleIdx="1" presStyleCnt="4">
        <dgm:presLayoutVars>
          <dgm:chMax val="0"/>
          <dgm:chPref val="0"/>
        </dgm:presLayoutVars>
      </dgm:prSet>
      <dgm:spPr/>
    </dgm:pt>
    <dgm:pt modelId="{46565997-0CF5-45AA-BDBB-8C2586FE9C5D}" type="pres">
      <dgm:prSet presAssocID="{A768CF75-6E37-4F85-8B4D-995728B7F940}" presName="sibTrans" presStyleCnt="0"/>
      <dgm:spPr/>
    </dgm:pt>
    <dgm:pt modelId="{F0167564-94B7-4ED0-A9A7-AEFDC8A3C9AF}" type="pres">
      <dgm:prSet presAssocID="{1FD1DD60-3230-41EB-BA8F-9184ABA9BFF4}" presName="compNode" presStyleCnt="0"/>
      <dgm:spPr/>
    </dgm:pt>
    <dgm:pt modelId="{59942B19-16C6-47ED-9F7B-32EE5B970F52}" type="pres">
      <dgm:prSet presAssocID="{1FD1DD60-3230-41EB-BA8F-9184ABA9BFF4}" presName="bgRect" presStyleLbl="bgShp" presStyleIdx="2" presStyleCnt="4"/>
      <dgm:spPr/>
    </dgm:pt>
    <dgm:pt modelId="{C5BEE2DA-C7B9-4445-998D-E92CD3FA43BC}" type="pres">
      <dgm:prSet presAssocID="{1FD1DD60-3230-41EB-BA8F-9184ABA9BFF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F7FB3946-F226-46F2-8836-40BB5EBF1F7A}" type="pres">
      <dgm:prSet presAssocID="{1FD1DD60-3230-41EB-BA8F-9184ABA9BFF4}" presName="spaceRect" presStyleCnt="0"/>
      <dgm:spPr/>
    </dgm:pt>
    <dgm:pt modelId="{7873D921-DFCF-4574-A553-C75D0B3AE7CF}" type="pres">
      <dgm:prSet presAssocID="{1FD1DD60-3230-41EB-BA8F-9184ABA9BFF4}" presName="parTx" presStyleLbl="revTx" presStyleIdx="2" presStyleCnt="4">
        <dgm:presLayoutVars>
          <dgm:chMax val="0"/>
          <dgm:chPref val="0"/>
        </dgm:presLayoutVars>
      </dgm:prSet>
      <dgm:spPr/>
    </dgm:pt>
    <dgm:pt modelId="{C8E85433-F13F-4C0E-9AEC-AE19B393410C}" type="pres">
      <dgm:prSet presAssocID="{E0AFFA45-60CA-4D41-88A7-1A3710692F2F}" presName="sibTrans" presStyleCnt="0"/>
      <dgm:spPr/>
    </dgm:pt>
    <dgm:pt modelId="{2479CA4F-0449-4006-A7B0-175608A1840B}" type="pres">
      <dgm:prSet presAssocID="{97801872-F293-410F-8180-6145A5FBD5CB}" presName="compNode" presStyleCnt="0"/>
      <dgm:spPr/>
    </dgm:pt>
    <dgm:pt modelId="{D9BF782A-B25F-4FCC-BA8F-03112586387C}" type="pres">
      <dgm:prSet presAssocID="{97801872-F293-410F-8180-6145A5FBD5CB}" presName="bgRect" presStyleLbl="bgShp" presStyleIdx="3" presStyleCnt="4"/>
      <dgm:spPr/>
    </dgm:pt>
    <dgm:pt modelId="{10827A0C-E753-4BD1-B3AD-D92F3EA04EF9}" type="pres">
      <dgm:prSet presAssocID="{97801872-F293-410F-8180-6145A5FBD5C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112C1477-0A87-4E26-AB72-2AF5A246E79C}" type="pres">
      <dgm:prSet presAssocID="{97801872-F293-410F-8180-6145A5FBD5CB}" presName="spaceRect" presStyleCnt="0"/>
      <dgm:spPr/>
    </dgm:pt>
    <dgm:pt modelId="{01E93108-BC1D-4ED1-94FF-861EC9AF366B}" type="pres">
      <dgm:prSet presAssocID="{97801872-F293-410F-8180-6145A5FBD5CB}" presName="parTx" presStyleLbl="revTx" presStyleIdx="3" presStyleCnt="4">
        <dgm:presLayoutVars>
          <dgm:chMax val="0"/>
          <dgm:chPref val="0"/>
        </dgm:presLayoutVars>
      </dgm:prSet>
      <dgm:spPr/>
    </dgm:pt>
  </dgm:ptLst>
  <dgm:cxnLst>
    <dgm:cxn modelId="{3AB85F27-C291-4A2C-AD5F-51B5E6FCD3D3}" type="presOf" srcId="{9BB7A5AE-2A01-4808-9A55-736910C9E0D0}" destId="{C61E048F-38EC-4751-8B8E-3CDBD0881966}" srcOrd="0" destOrd="0" presId="urn:microsoft.com/office/officeart/2018/2/layout/IconVerticalSolidList"/>
    <dgm:cxn modelId="{F7D1BE35-EBC4-4804-87DB-44C020D896BD}" srcId="{849CD0FB-D7BF-42F9-A0AF-27D758BBBFE6}" destId="{9BB7A5AE-2A01-4808-9A55-736910C9E0D0}" srcOrd="1" destOrd="0" parTransId="{39078080-C1F7-4EFB-9286-261529A4B548}" sibTransId="{A768CF75-6E37-4F85-8B4D-995728B7F940}"/>
    <dgm:cxn modelId="{D273BF38-41DC-471C-BD16-665DBAFE73AD}" type="presOf" srcId="{B2E01920-7351-48A7-9895-63CE1D95AD49}" destId="{8166BA8B-C96E-4234-8019-0913A40F80FE}" srcOrd="0" destOrd="0" presId="urn:microsoft.com/office/officeart/2018/2/layout/IconVerticalSolidList"/>
    <dgm:cxn modelId="{036D0168-EFFA-4891-B824-969ECBB2EF40}" srcId="{849CD0FB-D7BF-42F9-A0AF-27D758BBBFE6}" destId="{B2E01920-7351-48A7-9895-63CE1D95AD49}" srcOrd="0" destOrd="0" parTransId="{1993BD83-0819-4A5B-B2FD-BD9EC3849D21}" sibTransId="{6B4852D4-2FC6-486F-A201-A1F4C8A288D0}"/>
    <dgm:cxn modelId="{1836BA76-49C9-4160-A54F-5344A37EA1E6}" type="presOf" srcId="{849CD0FB-D7BF-42F9-A0AF-27D758BBBFE6}" destId="{5ADE6DCD-5B8D-4E2F-B514-C391E1880597}" srcOrd="0" destOrd="0" presId="urn:microsoft.com/office/officeart/2018/2/layout/IconVerticalSolidList"/>
    <dgm:cxn modelId="{44557F94-BC65-45A6-B101-939D9D6CB8A9}" type="presOf" srcId="{97801872-F293-410F-8180-6145A5FBD5CB}" destId="{01E93108-BC1D-4ED1-94FF-861EC9AF366B}" srcOrd="0" destOrd="0" presId="urn:microsoft.com/office/officeart/2018/2/layout/IconVerticalSolidList"/>
    <dgm:cxn modelId="{85D3B194-AE20-40D5-B692-FA6F42344577}" type="presOf" srcId="{1FD1DD60-3230-41EB-BA8F-9184ABA9BFF4}" destId="{7873D921-DFCF-4574-A553-C75D0B3AE7CF}" srcOrd="0" destOrd="0" presId="urn:microsoft.com/office/officeart/2018/2/layout/IconVerticalSolidList"/>
    <dgm:cxn modelId="{C5A157E0-4C40-4A3D-9CE0-91D62059A258}" srcId="{849CD0FB-D7BF-42F9-A0AF-27D758BBBFE6}" destId="{97801872-F293-410F-8180-6145A5FBD5CB}" srcOrd="3" destOrd="0" parTransId="{C4D7140D-DC8E-4FFB-AED5-A83E3A6482E1}" sibTransId="{8924D8B0-38F6-4F77-AB58-3788120522CA}"/>
    <dgm:cxn modelId="{666D99F9-20A4-4304-8268-B13358EE9066}" srcId="{849CD0FB-D7BF-42F9-A0AF-27D758BBBFE6}" destId="{1FD1DD60-3230-41EB-BA8F-9184ABA9BFF4}" srcOrd="2" destOrd="0" parTransId="{52DDAA2A-FA28-486E-A93A-03E291A07BDE}" sibTransId="{E0AFFA45-60CA-4D41-88A7-1A3710692F2F}"/>
    <dgm:cxn modelId="{2CA0A1B8-F809-49F2-A850-ADD3311A4FBD}" type="presParOf" srcId="{5ADE6DCD-5B8D-4E2F-B514-C391E1880597}" destId="{D4FA6ED4-211A-4C84-B725-7CBAFA12858F}" srcOrd="0" destOrd="0" presId="urn:microsoft.com/office/officeart/2018/2/layout/IconVerticalSolidList"/>
    <dgm:cxn modelId="{19EE3884-A000-4DB7-8B37-0B6DC50D1A64}" type="presParOf" srcId="{D4FA6ED4-211A-4C84-B725-7CBAFA12858F}" destId="{CCB86977-9D55-4C6F-937B-0604ECFF1795}" srcOrd="0" destOrd="0" presId="urn:microsoft.com/office/officeart/2018/2/layout/IconVerticalSolidList"/>
    <dgm:cxn modelId="{9A1D89E0-92D0-4C3C-A3C6-5008AF29F486}" type="presParOf" srcId="{D4FA6ED4-211A-4C84-B725-7CBAFA12858F}" destId="{CE943D69-AFDB-4DF8-A46E-D8583D6F462D}" srcOrd="1" destOrd="0" presId="urn:microsoft.com/office/officeart/2018/2/layout/IconVerticalSolidList"/>
    <dgm:cxn modelId="{5BBC8EC5-0BF9-419B-A813-F67E8D20F458}" type="presParOf" srcId="{D4FA6ED4-211A-4C84-B725-7CBAFA12858F}" destId="{183E087B-650D-40D1-8DB2-6A1BB9109CAF}" srcOrd="2" destOrd="0" presId="urn:microsoft.com/office/officeart/2018/2/layout/IconVerticalSolidList"/>
    <dgm:cxn modelId="{7149605B-01DC-47EF-98A9-655B85812866}" type="presParOf" srcId="{D4FA6ED4-211A-4C84-B725-7CBAFA12858F}" destId="{8166BA8B-C96E-4234-8019-0913A40F80FE}" srcOrd="3" destOrd="0" presId="urn:microsoft.com/office/officeart/2018/2/layout/IconVerticalSolidList"/>
    <dgm:cxn modelId="{47D87989-5141-479A-B176-EB6AB32B446D}" type="presParOf" srcId="{5ADE6DCD-5B8D-4E2F-B514-C391E1880597}" destId="{52423833-A7A4-4282-9615-52FDDFD4803A}" srcOrd="1" destOrd="0" presId="urn:microsoft.com/office/officeart/2018/2/layout/IconVerticalSolidList"/>
    <dgm:cxn modelId="{02C9A026-683A-4B33-9489-F42ED245348A}" type="presParOf" srcId="{5ADE6DCD-5B8D-4E2F-B514-C391E1880597}" destId="{FD83ADCC-3FDE-47D0-8442-3095BDD610A3}" srcOrd="2" destOrd="0" presId="urn:microsoft.com/office/officeart/2018/2/layout/IconVerticalSolidList"/>
    <dgm:cxn modelId="{59B27FE5-6108-4B42-88EE-9D61DD15C996}" type="presParOf" srcId="{FD83ADCC-3FDE-47D0-8442-3095BDD610A3}" destId="{80540E9B-1993-472F-9C7E-1D6CA000A4BA}" srcOrd="0" destOrd="0" presId="urn:microsoft.com/office/officeart/2018/2/layout/IconVerticalSolidList"/>
    <dgm:cxn modelId="{E0808BCA-0BD3-4D71-81D0-F20C76289A79}" type="presParOf" srcId="{FD83ADCC-3FDE-47D0-8442-3095BDD610A3}" destId="{5521F5A4-F0DD-495D-A0D1-3C11EF9EBB5C}" srcOrd="1" destOrd="0" presId="urn:microsoft.com/office/officeart/2018/2/layout/IconVerticalSolidList"/>
    <dgm:cxn modelId="{15852CC4-8F7C-4BBA-A3C6-7DE6272FE179}" type="presParOf" srcId="{FD83ADCC-3FDE-47D0-8442-3095BDD610A3}" destId="{24D3B89E-1D6A-4883-AF3B-9B95B1597BE6}" srcOrd="2" destOrd="0" presId="urn:microsoft.com/office/officeart/2018/2/layout/IconVerticalSolidList"/>
    <dgm:cxn modelId="{3B2FDECE-B1B4-426A-A970-3C4B5EFF3DE3}" type="presParOf" srcId="{FD83ADCC-3FDE-47D0-8442-3095BDD610A3}" destId="{C61E048F-38EC-4751-8B8E-3CDBD0881966}" srcOrd="3" destOrd="0" presId="urn:microsoft.com/office/officeart/2018/2/layout/IconVerticalSolidList"/>
    <dgm:cxn modelId="{B0ECD704-FFE0-4BAD-BA1B-DA5AD7397F2B}" type="presParOf" srcId="{5ADE6DCD-5B8D-4E2F-B514-C391E1880597}" destId="{46565997-0CF5-45AA-BDBB-8C2586FE9C5D}" srcOrd="3" destOrd="0" presId="urn:microsoft.com/office/officeart/2018/2/layout/IconVerticalSolidList"/>
    <dgm:cxn modelId="{15277C9C-60CD-4882-9372-DFDA4A79DAC7}" type="presParOf" srcId="{5ADE6DCD-5B8D-4E2F-B514-C391E1880597}" destId="{F0167564-94B7-4ED0-A9A7-AEFDC8A3C9AF}" srcOrd="4" destOrd="0" presId="urn:microsoft.com/office/officeart/2018/2/layout/IconVerticalSolidList"/>
    <dgm:cxn modelId="{62C86CB9-A036-4B2B-B0F5-2E96DFBC3F97}" type="presParOf" srcId="{F0167564-94B7-4ED0-A9A7-AEFDC8A3C9AF}" destId="{59942B19-16C6-47ED-9F7B-32EE5B970F52}" srcOrd="0" destOrd="0" presId="urn:microsoft.com/office/officeart/2018/2/layout/IconVerticalSolidList"/>
    <dgm:cxn modelId="{127C6DA6-84AB-4778-ACC7-455E65FC9E58}" type="presParOf" srcId="{F0167564-94B7-4ED0-A9A7-AEFDC8A3C9AF}" destId="{C5BEE2DA-C7B9-4445-998D-E92CD3FA43BC}" srcOrd="1" destOrd="0" presId="urn:microsoft.com/office/officeart/2018/2/layout/IconVerticalSolidList"/>
    <dgm:cxn modelId="{81836AB7-0498-47E7-9ED8-0CBE04D863A1}" type="presParOf" srcId="{F0167564-94B7-4ED0-A9A7-AEFDC8A3C9AF}" destId="{F7FB3946-F226-46F2-8836-40BB5EBF1F7A}" srcOrd="2" destOrd="0" presId="urn:microsoft.com/office/officeart/2018/2/layout/IconVerticalSolidList"/>
    <dgm:cxn modelId="{4D5DC6D3-6E96-4D81-AED2-6C6251C012C7}" type="presParOf" srcId="{F0167564-94B7-4ED0-A9A7-AEFDC8A3C9AF}" destId="{7873D921-DFCF-4574-A553-C75D0B3AE7CF}" srcOrd="3" destOrd="0" presId="urn:microsoft.com/office/officeart/2018/2/layout/IconVerticalSolidList"/>
    <dgm:cxn modelId="{C891046D-4B69-4F5C-B431-CDC91C512D09}" type="presParOf" srcId="{5ADE6DCD-5B8D-4E2F-B514-C391E1880597}" destId="{C8E85433-F13F-4C0E-9AEC-AE19B393410C}" srcOrd="5" destOrd="0" presId="urn:microsoft.com/office/officeart/2018/2/layout/IconVerticalSolidList"/>
    <dgm:cxn modelId="{6A8EC7BF-733D-4DA9-AB19-CC041F8F25E6}" type="presParOf" srcId="{5ADE6DCD-5B8D-4E2F-B514-C391E1880597}" destId="{2479CA4F-0449-4006-A7B0-175608A1840B}" srcOrd="6" destOrd="0" presId="urn:microsoft.com/office/officeart/2018/2/layout/IconVerticalSolidList"/>
    <dgm:cxn modelId="{105B213F-558A-45DF-BEC0-909349A454C7}" type="presParOf" srcId="{2479CA4F-0449-4006-A7B0-175608A1840B}" destId="{D9BF782A-B25F-4FCC-BA8F-03112586387C}" srcOrd="0" destOrd="0" presId="urn:microsoft.com/office/officeart/2018/2/layout/IconVerticalSolidList"/>
    <dgm:cxn modelId="{DA3D9322-2B6D-45A9-92CF-B6AC23EF5004}" type="presParOf" srcId="{2479CA4F-0449-4006-A7B0-175608A1840B}" destId="{10827A0C-E753-4BD1-B3AD-D92F3EA04EF9}" srcOrd="1" destOrd="0" presId="urn:microsoft.com/office/officeart/2018/2/layout/IconVerticalSolidList"/>
    <dgm:cxn modelId="{DB7F23A4-F014-49AA-BFC5-0BC3B7E716A6}" type="presParOf" srcId="{2479CA4F-0449-4006-A7B0-175608A1840B}" destId="{112C1477-0A87-4E26-AB72-2AF5A246E79C}" srcOrd="2" destOrd="0" presId="urn:microsoft.com/office/officeart/2018/2/layout/IconVerticalSolidList"/>
    <dgm:cxn modelId="{904A0BCE-406F-4D04-9DC8-1FEDA4D5EAD8}" type="presParOf" srcId="{2479CA4F-0449-4006-A7B0-175608A1840B}" destId="{01E93108-BC1D-4ED1-94FF-861EC9AF366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000E53-E6FA-43E6-AEBD-A4CEB50450A4}" type="doc">
      <dgm:prSet loTypeId="urn:microsoft.com/office/officeart/2005/8/layout/chart3" loCatId="relationship" qsTypeId="urn:microsoft.com/office/officeart/2005/8/quickstyle/3d3" qsCatId="3D" csTypeId="urn:microsoft.com/office/officeart/2005/8/colors/accent1_4" csCatId="accent1" phldr="1"/>
      <dgm:spPr/>
    </dgm:pt>
    <dgm:pt modelId="{0640C82B-17EF-44AD-8457-BAE62BCEF41F}">
      <dgm:prSet phldrT="[Texte]" custT="1"/>
      <dgm:spPr/>
      <dgm:t>
        <a:bodyPr/>
        <a:lstStyle/>
        <a:p>
          <a:r>
            <a:rPr lang="fr-FR" sz="1200" dirty="0"/>
            <a:t>Architecture de valeur : </a:t>
          </a:r>
        </a:p>
        <a:p>
          <a:r>
            <a:rPr lang="fr-FR" sz="1200" dirty="0"/>
            <a:t>Agencement ressources et compétences</a:t>
          </a:r>
        </a:p>
      </dgm:t>
    </dgm:pt>
    <dgm:pt modelId="{F9FD77AE-AE93-4D53-B66D-DCD6958D8ADC}" type="parTrans" cxnId="{D9B3421F-2805-4B88-80B9-9FC179F2C127}">
      <dgm:prSet/>
      <dgm:spPr/>
      <dgm:t>
        <a:bodyPr/>
        <a:lstStyle/>
        <a:p>
          <a:endParaRPr lang="fr-FR"/>
        </a:p>
      </dgm:t>
    </dgm:pt>
    <dgm:pt modelId="{D7EDF1BD-7586-43FF-9B4D-056D276BB093}" type="sibTrans" cxnId="{D9B3421F-2805-4B88-80B9-9FC179F2C127}">
      <dgm:prSet/>
      <dgm:spPr/>
      <dgm:t>
        <a:bodyPr/>
        <a:lstStyle/>
        <a:p>
          <a:endParaRPr lang="fr-FR"/>
        </a:p>
      </dgm:t>
    </dgm:pt>
    <dgm:pt modelId="{AA119C4D-1379-45FE-ACC1-E26575CAFD71}">
      <dgm:prSet phldrT="[Texte]" custT="1"/>
      <dgm:spPr/>
      <dgm:t>
        <a:bodyPr/>
        <a:lstStyle/>
        <a:p>
          <a:r>
            <a:rPr lang="fr-FR" sz="1200" dirty="0"/>
            <a:t>Equation de profit </a:t>
          </a:r>
        </a:p>
        <a:p>
          <a:r>
            <a:rPr lang="fr-FR" sz="1200" dirty="0"/>
            <a:t>- CA</a:t>
          </a:r>
        </a:p>
        <a:p>
          <a:r>
            <a:rPr lang="fr-FR" sz="1200" dirty="0"/>
            <a:t>- Structure de coûts</a:t>
          </a:r>
        </a:p>
        <a:p>
          <a:r>
            <a:rPr lang="fr-FR" sz="1200" dirty="0"/>
            <a:t>- Capitaux engagés</a:t>
          </a:r>
        </a:p>
      </dgm:t>
    </dgm:pt>
    <dgm:pt modelId="{1A9C9F71-684B-42EE-9B59-381DBE775E95}" type="parTrans" cxnId="{48ECC838-5371-439F-A1F1-D5FCF8E9B7E5}">
      <dgm:prSet/>
      <dgm:spPr/>
      <dgm:t>
        <a:bodyPr/>
        <a:lstStyle/>
        <a:p>
          <a:endParaRPr lang="fr-FR"/>
        </a:p>
      </dgm:t>
    </dgm:pt>
    <dgm:pt modelId="{CD4124C9-1D66-4722-A1DC-F9F31270A286}" type="sibTrans" cxnId="{48ECC838-5371-439F-A1F1-D5FCF8E9B7E5}">
      <dgm:prSet/>
      <dgm:spPr/>
      <dgm:t>
        <a:bodyPr/>
        <a:lstStyle/>
        <a:p>
          <a:endParaRPr lang="fr-FR"/>
        </a:p>
      </dgm:t>
    </dgm:pt>
    <dgm:pt modelId="{A3BE2C1C-4105-4388-B53C-55A7B3D50A89}">
      <dgm:prSet phldrT="[Texte]" custT="1"/>
      <dgm:spPr/>
      <dgm:t>
        <a:bodyPr/>
        <a:lstStyle/>
        <a:p>
          <a:r>
            <a:rPr lang="fr-FR" sz="1200" dirty="0"/>
            <a:t>Proposition de valeur :</a:t>
          </a:r>
        </a:p>
        <a:p>
          <a:r>
            <a:rPr lang="fr-FR" sz="1200" dirty="0"/>
            <a:t>- Clients</a:t>
          </a:r>
        </a:p>
        <a:p>
          <a:r>
            <a:rPr lang="fr-FR" sz="1200" dirty="0"/>
            <a:t>-Produits et/ou services</a:t>
          </a:r>
        </a:p>
        <a:p>
          <a:r>
            <a:rPr lang="fr-FR" sz="1200" dirty="0"/>
            <a:t>- Prix</a:t>
          </a:r>
        </a:p>
      </dgm:t>
    </dgm:pt>
    <dgm:pt modelId="{B91B4BF0-7498-4FA6-BC0B-938A5705E687}" type="parTrans" cxnId="{CA748F25-9EF1-4D72-B4AC-4B1C584559F8}">
      <dgm:prSet/>
      <dgm:spPr/>
      <dgm:t>
        <a:bodyPr/>
        <a:lstStyle/>
        <a:p>
          <a:endParaRPr lang="fr-FR"/>
        </a:p>
      </dgm:t>
    </dgm:pt>
    <dgm:pt modelId="{94E4D642-6A60-4F3D-8FF3-C24584E5A22F}" type="sibTrans" cxnId="{CA748F25-9EF1-4D72-B4AC-4B1C584559F8}">
      <dgm:prSet/>
      <dgm:spPr/>
      <dgm:t>
        <a:bodyPr/>
        <a:lstStyle/>
        <a:p>
          <a:endParaRPr lang="fr-FR"/>
        </a:p>
      </dgm:t>
    </dgm:pt>
    <dgm:pt modelId="{37998E47-45D0-4D72-AF1E-9C04C6BA1EC4}" type="pres">
      <dgm:prSet presAssocID="{8A000E53-E6FA-43E6-AEBD-A4CEB50450A4}" presName="compositeShape" presStyleCnt="0">
        <dgm:presLayoutVars>
          <dgm:chMax val="7"/>
          <dgm:dir/>
          <dgm:resizeHandles val="exact"/>
        </dgm:presLayoutVars>
      </dgm:prSet>
      <dgm:spPr/>
    </dgm:pt>
    <dgm:pt modelId="{5B8964A3-4BF0-43FD-BCE2-AEFC052BFB4C}" type="pres">
      <dgm:prSet presAssocID="{8A000E53-E6FA-43E6-AEBD-A4CEB50450A4}" presName="wedge1" presStyleLbl="node1" presStyleIdx="0" presStyleCnt="3"/>
      <dgm:spPr/>
    </dgm:pt>
    <dgm:pt modelId="{C2318BC5-604C-410E-ADC7-DDCAF378ACC4}" type="pres">
      <dgm:prSet presAssocID="{8A000E53-E6FA-43E6-AEBD-A4CEB50450A4}" presName="wedge1Tx" presStyleLbl="node1" presStyleIdx="0" presStyleCnt="3">
        <dgm:presLayoutVars>
          <dgm:chMax val="0"/>
          <dgm:chPref val="0"/>
          <dgm:bulletEnabled val="1"/>
        </dgm:presLayoutVars>
      </dgm:prSet>
      <dgm:spPr/>
    </dgm:pt>
    <dgm:pt modelId="{5EC4B2D1-CFAD-4DE5-BA76-8F69DDA47545}" type="pres">
      <dgm:prSet presAssocID="{8A000E53-E6FA-43E6-AEBD-A4CEB50450A4}" presName="wedge2" presStyleLbl="node1" presStyleIdx="1" presStyleCnt="3"/>
      <dgm:spPr/>
    </dgm:pt>
    <dgm:pt modelId="{ABD22E0A-C5B1-47B5-8665-A70A312E7A06}" type="pres">
      <dgm:prSet presAssocID="{8A000E53-E6FA-43E6-AEBD-A4CEB50450A4}" presName="wedge2Tx" presStyleLbl="node1" presStyleIdx="1" presStyleCnt="3">
        <dgm:presLayoutVars>
          <dgm:chMax val="0"/>
          <dgm:chPref val="0"/>
          <dgm:bulletEnabled val="1"/>
        </dgm:presLayoutVars>
      </dgm:prSet>
      <dgm:spPr/>
    </dgm:pt>
    <dgm:pt modelId="{AA2AFBD2-7792-4C25-9E3C-499F584BBD13}" type="pres">
      <dgm:prSet presAssocID="{8A000E53-E6FA-43E6-AEBD-A4CEB50450A4}" presName="wedge3" presStyleLbl="node1" presStyleIdx="2" presStyleCnt="3"/>
      <dgm:spPr/>
    </dgm:pt>
    <dgm:pt modelId="{D5F52C87-488D-4922-A969-B9FEC95CCF1E}" type="pres">
      <dgm:prSet presAssocID="{8A000E53-E6FA-43E6-AEBD-A4CEB50450A4}" presName="wedge3Tx" presStyleLbl="node1" presStyleIdx="2" presStyleCnt="3">
        <dgm:presLayoutVars>
          <dgm:chMax val="0"/>
          <dgm:chPref val="0"/>
          <dgm:bulletEnabled val="1"/>
        </dgm:presLayoutVars>
      </dgm:prSet>
      <dgm:spPr/>
    </dgm:pt>
  </dgm:ptLst>
  <dgm:cxnLst>
    <dgm:cxn modelId="{D9B3421F-2805-4B88-80B9-9FC179F2C127}" srcId="{8A000E53-E6FA-43E6-AEBD-A4CEB50450A4}" destId="{0640C82B-17EF-44AD-8457-BAE62BCEF41F}" srcOrd="0" destOrd="0" parTransId="{F9FD77AE-AE93-4D53-B66D-DCD6958D8ADC}" sibTransId="{D7EDF1BD-7586-43FF-9B4D-056D276BB093}"/>
    <dgm:cxn modelId="{CA748F25-9EF1-4D72-B4AC-4B1C584559F8}" srcId="{8A000E53-E6FA-43E6-AEBD-A4CEB50450A4}" destId="{A3BE2C1C-4105-4388-B53C-55A7B3D50A89}" srcOrd="2" destOrd="0" parTransId="{B91B4BF0-7498-4FA6-BC0B-938A5705E687}" sibTransId="{94E4D642-6A60-4F3D-8FF3-C24584E5A22F}"/>
    <dgm:cxn modelId="{48ECC838-5371-439F-A1F1-D5FCF8E9B7E5}" srcId="{8A000E53-E6FA-43E6-AEBD-A4CEB50450A4}" destId="{AA119C4D-1379-45FE-ACC1-E26575CAFD71}" srcOrd="1" destOrd="0" parTransId="{1A9C9F71-684B-42EE-9B59-381DBE775E95}" sibTransId="{CD4124C9-1D66-4722-A1DC-F9F31270A286}"/>
    <dgm:cxn modelId="{8DBD2A7D-B455-453B-896E-3F1E989BFAC8}" type="presOf" srcId="{AA119C4D-1379-45FE-ACC1-E26575CAFD71}" destId="{ABD22E0A-C5B1-47B5-8665-A70A312E7A06}" srcOrd="1" destOrd="0" presId="urn:microsoft.com/office/officeart/2005/8/layout/chart3"/>
    <dgm:cxn modelId="{59A533A2-5644-4CBA-89FF-999AFAAACB52}" type="presOf" srcId="{0640C82B-17EF-44AD-8457-BAE62BCEF41F}" destId="{C2318BC5-604C-410E-ADC7-DDCAF378ACC4}" srcOrd="1" destOrd="0" presId="urn:microsoft.com/office/officeart/2005/8/layout/chart3"/>
    <dgm:cxn modelId="{440D63A3-EFDB-42FC-96AC-D70192EA9DF2}" type="presOf" srcId="{A3BE2C1C-4105-4388-B53C-55A7B3D50A89}" destId="{AA2AFBD2-7792-4C25-9E3C-499F584BBD13}" srcOrd="0" destOrd="0" presId="urn:microsoft.com/office/officeart/2005/8/layout/chart3"/>
    <dgm:cxn modelId="{DFD918AB-8A25-4A58-9F6A-6D1CAFB3E650}" type="presOf" srcId="{A3BE2C1C-4105-4388-B53C-55A7B3D50A89}" destId="{D5F52C87-488D-4922-A969-B9FEC95CCF1E}" srcOrd="1" destOrd="0" presId="urn:microsoft.com/office/officeart/2005/8/layout/chart3"/>
    <dgm:cxn modelId="{42B507B4-8A3F-4F61-84C1-93D2F8EC7023}" type="presOf" srcId="{AA119C4D-1379-45FE-ACC1-E26575CAFD71}" destId="{5EC4B2D1-CFAD-4DE5-BA76-8F69DDA47545}" srcOrd="0" destOrd="0" presId="urn:microsoft.com/office/officeart/2005/8/layout/chart3"/>
    <dgm:cxn modelId="{DC5DC0B9-8F41-4231-846A-06B0A41D121B}" type="presOf" srcId="{8A000E53-E6FA-43E6-AEBD-A4CEB50450A4}" destId="{37998E47-45D0-4D72-AF1E-9C04C6BA1EC4}" srcOrd="0" destOrd="0" presId="urn:microsoft.com/office/officeart/2005/8/layout/chart3"/>
    <dgm:cxn modelId="{506D11BF-A1C8-4635-855E-C21621980141}" type="presOf" srcId="{0640C82B-17EF-44AD-8457-BAE62BCEF41F}" destId="{5B8964A3-4BF0-43FD-BCE2-AEFC052BFB4C}" srcOrd="0" destOrd="0" presId="urn:microsoft.com/office/officeart/2005/8/layout/chart3"/>
    <dgm:cxn modelId="{A3800ED4-FEF8-452C-B041-9F6EA487EFF5}" type="presParOf" srcId="{37998E47-45D0-4D72-AF1E-9C04C6BA1EC4}" destId="{5B8964A3-4BF0-43FD-BCE2-AEFC052BFB4C}" srcOrd="0" destOrd="0" presId="urn:microsoft.com/office/officeart/2005/8/layout/chart3"/>
    <dgm:cxn modelId="{8B933107-EA50-4A3A-9386-897A517F39E3}" type="presParOf" srcId="{37998E47-45D0-4D72-AF1E-9C04C6BA1EC4}" destId="{C2318BC5-604C-410E-ADC7-DDCAF378ACC4}" srcOrd="1" destOrd="0" presId="urn:microsoft.com/office/officeart/2005/8/layout/chart3"/>
    <dgm:cxn modelId="{E6E5B106-928F-438E-A76A-C0FCE4B04C83}" type="presParOf" srcId="{37998E47-45D0-4D72-AF1E-9C04C6BA1EC4}" destId="{5EC4B2D1-CFAD-4DE5-BA76-8F69DDA47545}" srcOrd="2" destOrd="0" presId="urn:microsoft.com/office/officeart/2005/8/layout/chart3"/>
    <dgm:cxn modelId="{5014EBA3-A236-4393-9E92-2BD6F4BB6380}" type="presParOf" srcId="{37998E47-45D0-4D72-AF1E-9C04C6BA1EC4}" destId="{ABD22E0A-C5B1-47B5-8665-A70A312E7A06}" srcOrd="3" destOrd="0" presId="urn:microsoft.com/office/officeart/2005/8/layout/chart3"/>
    <dgm:cxn modelId="{D776630A-C985-4E00-B5CF-98A084A44C30}" type="presParOf" srcId="{37998E47-45D0-4D72-AF1E-9C04C6BA1EC4}" destId="{AA2AFBD2-7792-4C25-9E3C-499F584BBD13}" srcOrd="4" destOrd="0" presId="urn:microsoft.com/office/officeart/2005/8/layout/chart3"/>
    <dgm:cxn modelId="{FAD5A956-CF4B-4CEF-9512-640431663122}" type="presParOf" srcId="{37998E47-45D0-4D72-AF1E-9C04C6BA1EC4}" destId="{D5F52C87-488D-4922-A969-B9FEC95CCF1E}"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31AC95-1770-4730-9B05-758302AF2BE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9CC97FF-D3F5-47D9-ACDC-B6490ACD7EFE}">
      <dgm:prSet/>
      <dgm:spPr/>
      <dgm:t>
        <a:bodyPr/>
        <a:lstStyle/>
        <a:p>
          <a:r>
            <a:rPr lang="fr-FR" b="1"/>
            <a:t>Objectifs </a:t>
          </a:r>
          <a:endParaRPr lang="en-US"/>
        </a:p>
      </dgm:t>
    </dgm:pt>
    <dgm:pt modelId="{FA9547CC-544D-4934-8FFD-72E08141AF8A}" type="parTrans" cxnId="{93FCDF7E-6300-4944-A62A-4E1A4847A8B4}">
      <dgm:prSet/>
      <dgm:spPr/>
      <dgm:t>
        <a:bodyPr/>
        <a:lstStyle/>
        <a:p>
          <a:endParaRPr lang="en-US"/>
        </a:p>
      </dgm:t>
    </dgm:pt>
    <dgm:pt modelId="{CE8B4B18-8911-43E6-85DE-1D13FFDC1584}" type="sibTrans" cxnId="{93FCDF7E-6300-4944-A62A-4E1A4847A8B4}">
      <dgm:prSet/>
      <dgm:spPr/>
      <dgm:t>
        <a:bodyPr/>
        <a:lstStyle/>
        <a:p>
          <a:endParaRPr lang="en-US"/>
        </a:p>
      </dgm:t>
    </dgm:pt>
    <dgm:pt modelId="{772E5227-7A9B-40A5-B0EF-D6754C65C5B7}">
      <dgm:prSet/>
      <dgm:spPr/>
      <dgm:t>
        <a:bodyPr/>
        <a:lstStyle/>
        <a:p>
          <a:r>
            <a:rPr lang="fr-FR" b="1"/>
            <a:t>Présentation de l’entreprise</a:t>
          </a:r>
          <a:endParaRPr lang="en-US"/>
        </a:p>
      </dgm:t>
    </dgm:pt>
    <dgm:pt modelId="{DC8DD33C-90DC-4507-864F-9F9E5A4353DC}" type="parTrans" cxnId="{14C0BAA6-936A-4379-8018-D7E7D63AD92E}">
      <dgm:prSet/>
      <dgm:spPr/>
      <dgm:t>
        <a:bodyPr/>
        <a:lstStyle/>
        <a:p>
          <a:endParaRPr lang="en-US"/>
        </a:p>
      </dgm:t>
    </dgm:pt>
    <dgm:pt modelId="{DC10CF38-3B96-4ABB-AD03-00759406F155}" type="sibTrans" cxnId="{14C0BAA6-936A-4379-8018-D7E7D63AD92E}">
      <dgm:prSet/>
      <dgm:spPr/>
      <dgm:t>
        <a:bodyPr/>
        <a:lstStyle/>
        <a:p>
          <a:endParaRPr lang="en-US"/>
        </a:p>
      </dgm:t>
    </dgm:pt>
    <dgm:pt modelId="{85C0B16C-23A7-47DA-BAD4-CA405F5A654D}">
      <dgm:prSet/>
      <dgm:spPr/>
      <dgm:t>
        <a:bodyPr/>
        <a:lstStyle/>
        <a:p>
          <a:r>
            <a:rPr lang="fr-FR" b="1"/>
            <a:t>Présentation des actifs existants et de la stratégie actuelle</a:t>
          </a:r>
          <a:endParaRPr lang="en-US"/>
        </a:p>
      </dgm:t>
    </dgm:pt>
    <dgm:pt modelId="{270D60F9-DAEE-405D-952B-5F1E2C8E8BCD}" type="parTrans" cxnId="{AC13604B-EF44-4292-9833-2B17D89778DC}">
      <dgm:prSet/>
      <dgm:spPr/>
      <dgm:t>
        <a:bodyPr/>
        <a:lstStyle/>
        <a:p>
          <a:endParaRPr lang="en-US"/>
        </a:p>
      </dgm:t>
    </dgm:pt>
    <dgm:pt modelId="{4E4A0D22-A67F-4C74-ADDF-6474AAEE2612}" type="sibTrans" cxnId="{AC13604B-EF44-4292-9833-2B17D89778DC}">
      <dgm:prSet/>
      <dgm:spPr/>
      <dgm:t>
        <a:bodyPr/>
        <a:lstStyle/>
        <a:p>
          <a:endParaRPr lang="en-US"/>
        </a:p>
      </dgm:t>
    </dgm:pt>
    <dgm:pt modelId="{DC16F465-8E49-404C-845C-0CECC558C8FB}">
      <dgm:prSet/>
      <dgm:spPr/>
      <dgm:t>
        <a:bodyPr/>
        <a:lstStyle/>
        <a:p>
          <a:r>
            <a:rPr lang="fr-FR" b="1"/>
            <a:t>Analyse du Marché et de la concurrence</a:t>
          </a:r>
          <a:endParaRPr lang="en-US"/>
        </a:p>
      </dgm:t>
    </dgm:pt>
    <dgm:pt modelId="{8B0637AC-CF0A-4CA9-990A-D234AFA7A79C}" type="parTrans" cxnId="{7E0D80C1-954A-4FA9-BA5E-3A9E474D574F}">
      <dgm:prSet/>
      <dgm:spPr/>
      <dgm:t>
        <a:bodyPr/>
        <a:lstStyle/>
        <a:p>
          <a:endParaRPr lang="en-US"/>
        </a:p>
      </dgm:t>
    </dgm:pt>
    <dgm:pt modelId="{AA4CC8B7-F3CD-4B59-8791-4C581D56B82F}" type="sibTrans" cxnId="{7E0D80C1-954A-4FA9-BA5E-3A9E474D574F}">
      <dgm:prSet/>
      <dgm:spPr/>
      <dgm:t>
        <a:bodyPr/>
        <a:lstStyle/>
        <a:p>
          <a:endParaRPr lang="en-US"/>
        </a:p>
      </dgm:t>
    </dgm:pt>
    <dgm:pt modelId="{24AC6E8A-84E5-459F-B7B1-3C87C05C9E1B}">
      <dgm:prSet/>
      <dgm:spPr/>
      <dgm:t>
        <a:bodyPr/>
        <a:lstStyle/>
        <a:p>
          <a:r>
            <a:rPr lang="fr-FR" b="1"/>
            <a:t>Planification des besoins humains, technologiques, physiques</a:t>
          </a:r>
          <a:endParaRPr lang="en-US"/>
        </a:p>
      </dgm:t>
    </dgm:pt>
    <dgm:pt modelId="{8381B507-F58A-4FC6-90EB-CA958DAF5320}" type="parTrans" cxnId="{3307BFE9-BB34-4D4E-83CA-44C39CFF3612}">
      <dgm:prSet/>
      <dgm:spPr/>
      <dgm:t>
        <a:bodyPr/>
        <a:lstStyle/>
        <a:p>
          <a:endParaRPr lang="en-US"/>
        </a:p>
      </dgm:t>
    </dgm:pt>
    <dgm:pt modelId="{47A7A878-6E0F-4F0E-A66D-BE1424FD919D}" type="sibTrans" cxnId="{3307BFE9-BB34-4D4E-83CA-44C39CFF3612}">
      <dgm:prSet/>
      <dgm:spPr/>
      <dgm:t>
        <a:bodyPr/>
        <a:lstStyle/>
        <a:p>
          <a:endParaRPr lang="en-US"/>
        </a:p>
      </dgm:t>
    </dgm:pt>
    <dgm:pt modelId="{F055B00F-5953-480C-9D89-67BC7DFDDB79}">
      <dgm:prSet/>
      <dgm:spPr/>
      <dgm:t>
        <a:bodyPr/>
        <a:lstStyle/>
        <a:p>
          <a:r>
            <a:rPr lang="fr-FR" b="1"/>
            <a:t>Prévisions Financières Cash In Cash out</a:t>
          </a:r>
          <a:endParaRPr lang="en-US"/>
        </a:p>
      </dgm:t>
    </dgm:pt>
    <dgm:pt modelId="{2F46D285-6D55-41C5-B888-A484DE579713}" type="parTrans" cxnId="{BF286085-60F6-4F9F-BFC6-EEBAC65E43AE}">
      <dgm:prSet/>
      <dgm:spPr/>
      <dgm:t>
        <a:bodyPr/>
        <a:lstStyle/>
        <a:p>
          <a:endParaRPr lang="en-US"/>
        </a:p>
      </dgm:t>
    </dgm:pt>
    <dgm:pt modelId="{CBC6C08F-75B7-4A5A-8BDA-A6514ECE64A4}" type="sibTrans" cxnId="{BF286085-60F6-4F9F-BFC6-EEBAC65E43AE}">
      <dgm:prSet/>
      <dgm:spPr/>
      <dgm:t>
        <a:bodyPr/>
        <a:lstStyle/>
        <a:p>
          <a:endParaRPr lang="en-US"/>
        </a:p>
      </dgm:t>
    </dgm:pt>
    <dgm:pt modelId="{FB015C93-207E-4CD9-A1C6-7CACA8A6A662}">
      <dgm:prSet/>
      <dgm:spPr/>
      <dgm:t>
        <a:bodyPr/>
        <a:lstStyle/>
        <a:p>
          <a:r>
            <a:rPr lang="fr-FR" b="1"/>
            <a:t>Annexes</a:t>
          </a:r>
          <a:endParaRPr lang="en-US"/>
        </a:p>
      </dgm:t>
    </dgm:pt>
    <dgm:pt modelId="{C51FB9AC-AD07-43F5-B24C-FD006449FAD6}" type="parTrans" cxnId="{52CD3E3B-52FC-4AC0-A662-C67BB942A4A1}">
      <dgm:prSet/>
      <dgm:spPr/>
      <dgm:t>
        <a:bodyPr/>
        <a:lstStyle/>
        <a:p>
          <a:endParaRPr lang="en-US"/>
        </a:p>
      </dgm:t>
    </dgm:pt>
    <dgm:pt modelId="{8775B166-5A1E-4A6C-99F2-95836D21D1A8}" type="sibTrans" cxnId="{52CD3E3B-52FC-4AC0-A662-C67BB942A4A1}">
      <dgm:prSet/>
      <dgm:spPr/>
      <dgm:t>
        <a:bodyPr/>
        <a:lstStyle/>
        <a:p>
          <a:endParaRPr lang="en-US"/>
        </a:p>
      </dgm:t>
    </dgm:pt>
    <dgm:pt modelId="{6B4A9715-83A4-4BFD-859F-EEB9893DB9EA}" type="pres">
      <dgm:prSet presAssocID="{1331AC95-1770-4730-9B05-758302AF2BE3}" presName="root" presStyleCnt="0">
        <dgm:presLayoutVars>
          <dgm:dir/>
          <dgm:resizeHandles val="exact"/>
        </dgm:presLayoutVars>
      </dgm:prSet>
      <dgm:spPr/>
    </dgm:pt>
    <dgm:pt modelId="{86372608-8A02-4538-BA22-F8333AD4F582}" type="pres">
      <dgm:prSet presAssocID="{D9CC97FF-D3F5-47D9-ACDC-B6490ACD7EFE}" presName="compNode" presStyleCnt="0"/>
      <dgm:spPr/>
    </dgm:pt>
    <dgm:pt modelId="{21999472-3F4F-41F5-9EE6-FDAA39F439A7}" type="pres">
      <dgm:prSet presAssocID="{D9CC97FF-D3F5-47D9-ACDC-B6490ACD7EFE}" presName="bgRect" presStyleLbl="bgShp" presStyleIdx="0" presStyleCnt="7"/>
      <dgm:spPr/>
    </dgm:pt>
    <dgm:pt modelId="{02274CC8-0496-49EB-99E4-A9A4D4FBC6B4}" type="pres">
      <dgm:prSet presAssocID="{D9CC97FF-D3F5-47D9-ACDC-B6490ACD7EF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DB989C6A-F340-4C55-A41C-F46C0292AA6B}" type="pres">
      <dgm:prSet presAssocID="{D9CC97FF-D3F5-47D9-ACDC-B6490ACD7EFE}" presName="spaceRect" presStyleCnt="0"/>
      <dgm:spPr/>
    </dgm:pt>
    <dgm:pt modelId="{C0CB1DE9-9220-48ED-9EB0-CCC3BA85E77D}" type="pres">
      <dgm:prSet presAssocID="{D9CC97FF-D3F5-47D9-ACDC-B6490ACD7EFE}" presName="parTx" presStyleLbl="revTx" presStyleIdx="0" presStyleCnt="7">
        <dgm:presLayoutVars>
          <dgm:chMax val="0"/>
          <dgm:chPref val="0"/>
        </dgm:presLayoutVars>
      </dgm:prSet>
      <dgm:spPr/>
    </dgm:pt>
    <dgm:pt modelId="{7F0C1008-A92B-4DCC-8799-8D73BF5DFE57}" type="pres">
      <dgm:prSet presAssocID="{CE8B4B18-8911-43E6-85DE-1D13FFDC1584}" presName="sibTrans" presStyleCnt="0"/>
      <dgm:spPr/>
    </dgm:pt>
    <dgm:pt modelId="{5EC71C4A-1984-424B-B525-DCBC6ADA6056}" type="pres">
      <dgm:prSet presAssocID="{772E5227-7A9B-40A5-B0EF-D6754C65C5B7}" presName="compNode" presStyleCnt="0"/>
      <dgm:spPr/>
    </dgm:pt>
    <dgm:pt modelId="{0BFD27B4-4C34-4818-BC50-20CEF3B6CCE7}" type="pres">
      <dgm:prSet presAssocID="{772E5227-7A9B-40A5-B0EF-D6754C65C5B7}" presName="bgRect" presStyleLbl="bgShp" presStyleIdx="1" presStyleCnt="7"/>
      <dgm:spPr/>
    </dgm:pt>
    <dgm:pt modelId="{262D147E-EEA1-4C8C-B330-B6DA99EB90B6}" type="pres">
      <dgm:prSet presAssocID="{772E5227-7A9B-40A5-B0EF-D6754C65C5B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Org Chart"/>
        </a:ext>
      </dgm:extLst>
    </dgm:pt>
    <dgm:pt modelId="{A220B998-B4AD-4D83-91C3-4ED8C12BAF01}" type="pres">
      <dgm:prSet presAssocID="{772E5227-7A9B-40A5-B0EF-D6754C65C5B7}" presName="spaceRect" presStyleCnt="0"/>
      <dgm:spPr/>
    </dgm:pt>
    <dgm:pt modelId="{05537E22-A530-4727-AAA2-38DF7B44E627}" type="pres">
      <dgm:prSet presAssocID="{772E5227-7A9B-40A5-B0EF-D6754C65C5B7}" presName="parTx" presStyleLbl="revTx" presStyleIdx="1" presStyleCnt="7">
        <dgm:presLayoutVars>
          <dgm:chMax val="0"/>
          <dgm:chPref val="0"/>
        </dgm:presLayoutVars>
      </dgm:prSet>
      <dgm:spPr/>
    </dgm:pt>
    <dgm:pt modelId="{7A2536E8-689B-4FFE-AE60-57A02F87C2D4}" type="pres">
      <dgm:prSet presAssocID="{DC10CF38-3B96-4ABB-AD03-00759406F155}" presName="sibTrans" presStyleCnt="0"/>
      <dgm:spPr/>
    </dgm:pt>
    <dgm:pt modelId="{F1A4FD0B-5FFE-45E7-9BFC-DB353841D76B}" type="pres">
      <dgm:prSet presAssocID="{85C0B16C-23A7-47DA-BAD4-CA405F5A654D}" presName="compNode" presStyleCnt="0"/>
      <dgm:spPr/>
    </dgm:pt>
    <dgm:pt modelId="{D62C2D61-9311-4885-BFE9-A709DC8ACB1E}" type="pres">
      <dgm:prSet presAssocID="{85C0B16C-23A7-47DA-BAD4-CA405F5A654D}" presName="bgRect" presStyleLbl="bgShp" presStyleIdx="2" presStyleCnt="7"/>
      <dgm:spPr/>
    </dgm:pt>
    <dgm:pt modelId="{8409B7F8-EA67-4E2F-8E9D-FC356F9F45B7}" type="pres">
      <dgm:prSet presAssocID="{85C0B16C-23A7-47DA-BAD4-CA405F5A654D}"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inTracks"/>
        </a:ext>
      </dgm:extLst>
    </dgm:pt>
    <dgm:pt modelId="{A679FCC0-C898-44B5-A5EB-52C9878C1275}" type="pres">
      <dgm:prSet presAssocID="{85C0B16C-23A7-47DA-BAD4-CA405F5A654D}" presName="spaceRect" presStyleCnt="0"/>
      <dgm:spPr/>
    </dgm:pt>
    <dgm:pt modelId="{0D354664-30BC-4C2F-9F3C-4A950B60117E}" type="pres">
      <dgm:prSet presAssocID="{85C0B16C-23A7-47DA-BAD4-CA405F5A654D}" presName="parTx" presStyleLbl="revTx" presStyleIdx="2" presStyleCnt="7">
        <dgm:presLayoutVars>
          <dgm:chMax val="0"/>
          <dgm:chPref val="0"/>
        </dgm:presLayoutVars>
      </dgm:prSet>
      <dgm:spPr/>
    </dgm:pt>
    <dgm:pt modelId="{229ADDEA-98AF-4716-99CB-5FBA47EAE12D}" type="pres">
      <dgm:prSet presAssocID="{4E4A0D22-A67F-4C74-ADDF-6474AAEE2612}" presName="sibTrans" presStyleCnt="0"/>
      <dgm:spPr/>
    </dgm:pt>
    <dgm:pt modelId="{EF4A246E-D5F3-4AD3-95E2-D4260A71D96A}" type="pres">
      <dgm:prSet presAssocID="{DC16F465-8E49-404C-845C-0CECC558C8FB}" presName="compNode" presStyleCnt="0"/>
      <dgm:spPr/>
    </dgm:pt>
    <dgm:pt modelId="{1ABBD509-4FBE-45DA-AC21-B4276731E8B3}" type="pres">
      <dgm:prSet presAssocID="{DC16F465-8E49-404C-845C-0CECC558C8FB}" presName="bgRect" presStyleLbl="bgShp" presStyleIdx="3" presStyleCnt="7"/>
      <dgm:spPr/>
    </dgm:pt>
    <dgm:pt modelId="{ACF0321A-1123-47CA-AD27-95309D736522}" type="pres">
      <dgm:prSet presAssocID="{DC16F465-8E49-404C-845C-0CECC558C8FB}"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Graph with Upward Trend"/>
        </a:ext>
      </dgm:extLst>
    </dgm:pt>
    <dgm:pt modelId="{A98A48DB-A6D5-4EBC-85FD-E6A6306C7AFA}" type="pres">
      <dgm:prSet presAssocID="{DC16F465-8E49-404C-845C-0CECC558C8FB}" presName="spaceRect" presStyleCnt="0"/>
      <dgm:spPr/>
    </dgm:pt>
    <dgm:pt modelId="{4EE2192F-EEA0-448D-BFAE-E4E60F3238A9}" type="pres">
      <dgm:prSet presAssocID="{DC16F465-8E49-404C-845C-0CECC558C8FB}" presName="parTx" presStyleLbl="revTx" presStyleIdx="3" presStyleCnt="7">
        <dgm:presLayoutVars>
          <dgm:chMax val="0"/>
          <dgm:chPref val="0"/>
        </dgm:presLayoutVars>
      </dgm:prSet>
      <dgm:spPr/>
    </dgm:pt>
    <dgm:pt modelId="{427FAF58-CF51-409B-A7AD-146890B4324D}" type="pres">
      <dgm:prSet presAssocID="{AA4CC8B7-F3CD-4B59-8791-4C581D56B82F}" presName="sibTrans" presStyleCnt="0"/>
      <dgm:spPr/>
    </dgm:pt>
    <dgm:pt modelId="{0C7AFA3F-B8C9-4980-B346-215514C9C7A7}" type="pres">
      <dgm:prSet presAssocID="{24AC6E8A-84E5-459F-B7B1-3C87C05C9E1B}" presName="compNode" presStyleCnt="0"/>
      <dgm:spPr/>
    </dgm:pt>
    <dgm:pt modelId="{47A74064-F84D-452C-BA3E-031FDD8C149D}" type="pres">
      <dgm:prSet presAssocID="{24AC6E8A-84E5-459F-B7B1-3C87C05C9E1B}" presName="bgRect" presStyleLbl="bgShp" presStyleIdx="4" presStyleCnt="7"/>
      <dgm:spPr/>
    </dgm:pt>
    <dgm:pt modelId="{D56FA2A5-161C-4977-86F0-0BB72093EE54}" type="pres">
      <dgm:prSet presAssocID="{24AC6E8A-84E5-459F-B7B1-3C87C05C9E1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keleton"/>
        </a:ext>
      </dgm:extLst>
    </dgm:pt>
    <dgm:pt modelId="{3D8CC7DD-3954-4348-89F5-C7272638DF7A}" type="pres">
      <dgm:prSet presAssocID="{24AC6E8A-84E5-459F-B7B1-3C87C05C9E1B}" presName="spaceRect" presStyleCnt="0"/>
      <dgm:spPr/>
    </dgm:pt>
    <dgm:pt modelId="{63931DA5-B607-48A5-96A4-386BD567064B}" type="pres">
      <dgm:prSet presAssocID="{24AC6E8A-84E5-459F-B7B1-3C87C05C9E1B}" presName="parTx" presStyleLbl="revTx" presStyleIdx="4" presStyleCnt="7">
        <dgm:presLayoutVars>
          <dgm:chMax val="0"/>
          <dgm:chPref val="0"/>
        </dgm:presLayoutVars>
      </dgm:prSet>
      <dgm:spPr/>
    </dgm:pt>
    <dgm:pt modelId="{2CC67411-B1F5-4827-8226-6E83BC57D7A8}" type="pres">
      <dgm:prSet presAssocID="{47A7A878-6E0F-4F0E-A66D-BE1424FD919D}" presName="sibTrans" presStyleCnt="0"/>
      <dgm:spPr/>
    </dgm:pt>
    <dgm:pt modelId="{14805744-BC62-459B-8635-A901C1C195D3}" type="pres">
      <dgm:prSet presAssocID="{F055B00F-5953-480C-9D89-67BC7DFDDB79}" presName="compNode" presStyleCnt="0"/>
      <dgm:spPr/>
    </dgm:pt>
    <dgm:pt modelId="{B71614E8-7E47-4EDC-9A3E-AB3A1DEEAA43}" type="pres">
      <dgm:prSet presAssocID="{F055B00F-5953-480C-9D89-67BC7DFDDB79}" presName="bgRect" presStyleLbl="bgShp" presStyleIdx="5" presStyleCnt="7"/>
      <dgm:spPr/>
    </dgm:pt>
    <dgm:pt modelId="{862BB7C2-E692-4557-95A5-4565A811C6E3}" type="pres">
      <dgm:prSet presAssocID="{F055B00F-5953-480C-9D89-67BC7DFDDB79}"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ey"/>
        </a:ext>
      </dgm:extLst>
    </dgm:pt>
    <dgm:pt modelId="{20057483-CD99-4C91-8CA7-71698E78C37F}" type="pres">
      <dgm:prSet presAssocID="{F055B00F-5953-480C-9D89-67BC7DFDDB79}" presName="spaceRect" presStyleCnt="0"/>
      <dgm:spPr/>
    </dgm:pt>
    <dgm:pt modelId="{F5D5A16B-B7B4-4F47-A35F-1B9AFA488EE8}" type="pres">
      <dgm:prSet presAssocID="{F055B00F-5953-480C-9D89-67BC7DFDDB79}" presName="parTx" presStyleLbl="revTx" presStyleIdx="5" presStyleCnt="7">
        <dgm:presLayoutVars>
          <dgm:chMax val="0"/>
          <dgm:chPref val="0"/>
        </dgm:presLayoutVars>
      </dgm:prSet>
      <dgm:spPr/>
    </dgm:pt>
    <dgm:pt modelId="{59ED0F53-83F9-43E2-95E2-5D93ABDE2795}" type="pres">
      <dgm:prSet presAssocID="{CBC6C08F-75B7-4A5A-8BDA-A6514ECE64A4}" presName="sibTrans" presStyleCnt="0"/>
      <dgm:spPr/>
    </dgm:pt>
    <dgm:pt modelId="{2FCF169A-E11C-479D-BE6E-C04D594895D2}" type="pres">
      <dgm:prSet presAssocID="{FB015C93-207E-4CD9-A1C6-7CACA8A6A662}" presName="compNode" presStyleCnt="0"/>
      <dgm:spPr/>
    </dgm:pt>
    <dgm:pt modelId="{AE7A405A-051E-4C4B-A1A3-15497A7B9B74}" type="pres">
      <dgm:prSet presAssocID="{FB015C93-207E-4CD9-A1C6-7CACA8A6A662}" presName="bgRect" presStyleLbl="bgShp" presStyleIdx="6" presStyleCnt="7"/>
      <dgm:spPr/>
    </dgm:pt>
    <dgm:pt modelId="{DC6B2ADF-D7CF-41A8-8288-7CE9897FF69A}" type="pres">
      <dgm:prSet presAssocID="{FB015C93-207E-4CD9-A1C6-7CACA8A6A662}"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aperclip"/>
        </a:ext>
      </dgm:extLst>
    </dgm:pt>
    <dgm:pt modelId="{8ADA72FB-5C05-4B8C-AB46-28868ABE4BA5}" type="pres">
      <dgm:prSet presAssocID="{FB015C93-207E-4CD9-A1C6-7CACA8A6A662}" presName="spaceRect" presStyleCnt="0"/>
      <dgm:spPr/>
    </dgm:pt>
    <dgm:pt modelId="{AF1F24D9-3618-48AA-B1BC-CCA93ADC8C12}" type="pres">
      <dgm:prSet presAssocID="{FB015C93-207E-4CD9-A1C6-7CACA8A6A662}" presName="parTx" presStyleLbl="revTx" presStyleIdx="6" presStyleCnt="7">
        <dgm:presLayoutVars>
          <dgm:chMax val="0"/>
          <dgm:chPref val="0"/>
        </dgm:presLayoutVars>
      </dgm:prSet>
      <dgm:spPr/>
    </dgm:pt>
  </dgm:ptLst>
  <dgm:cxnLst>
    <dgm:cxn modelId="{25A81604-6B71-4C7B-AE46-4D43AF886A52}" type="presOf" srcId="{1331AC95-1770-4730-9B05-758302AF2BE3}" destId="{6B4A9715-83A4-4BFD-859F-EEB9893DB9EA}" srcOrd="0" destOrd="0" presId="urn:microsoft.com/office/officeart/2018/2/layout/IconVerticalSolidList"/>
    <dgm:cxn modelId="{52CD3E3B-52FC-4AC0-A662-C67BB942A4A1}" srcId="{1331AC95-1770-4730-9B05-758302AF2BE3}" destId="{FB015C93-207E-4CD9-A1C6-7CACA8A6A662}" srcOrd="6" destOrd="0" parTransId="{C51FB9AC-AD07-43F5-B24C-FD006449FAD6}" sibTransId="{8775B166-5A1E-4A6C-99F2-95836D21D1A8}"/>
    <dgm:cxn modelId="{AC13604B-EF44-4292-9833-2B17D89778DC}" srcId="{1331AC95-1770-4730-9B05-758302AF2BE3}" destId="{85C0B16C-23A7-47DA-BAD4-CA405F5A654D}" srcOrd="2" destOrd="0" parTransId="{270D60F9-DAEE-405D-952B-5F1E2C8E8BCD}" sibTransId="{4E4A0D22-A67F-4C74-ADDF-6474AAEE2612}"/>
    <dgm:cxn modelId="{93FCDF7E-6300-4944-A62A-4E1A4847A8B4}" srcId="{1331AC95-1770-4730-9B05-758302AF2BE3}" destId="{D9CC97FF-D3F5-47D9-ACDC-B6490ACD7EFE}" srcOrd="0" destOrd="0" parTransId="{FA9547CC-544D-4934-8FFD-72E08141AF8A}" sibTransId="{CE8B4B18-8911-43E6-85DE-1D13FFDC1584}"/>
    <dgm:cxn modelId="{BF286085-60F6-4F9F-BFC6-EEBAC65E43AE}" srcId="{1331AC95-1770-4730-9B05-758302AF2BE3}" destId="{F055B00F-5953-480C-9D89-67BC7DFDDB79}" srcOrd="5" destOrd="0" parTransId="{2F46D285-6D55-41C5-B888-A484DE579713}" sibTransId="{CBC6C08F-75B7-4A5A-8BDA-A6514ECE64A4}"/>
    <dgm:cxn modelId="{52DD8A8A-5F07-408E-A5A0-20878E30B11F}" type="presOf" srcId="{F055B00F-5953-480C-9D89-67BC7DFDDB79}" destId="{F5D5A16B-B7B4-4F47-A35F-1B9AFA488EE8}" srcOrd="0" destOrd="0" presId="urn:microsoft.com/office/officeart/2018/2/layout/IconVerticalSolidList"/>
    <dgm:cxn modelId="{EDC94996-33C8-4DB9-82F0-3906364919FB}" type="presOf" srcId="{FB015C93-207E-4CD9-A1C6-7CACA8A6A662}" destId="{AF1F24D9-3618-48AA-B1BC-CCA93ADC8C12}" srcOrd="0" destOrd="0" presId="urn:microsoft.com/office/officeart/2018/2/layout/IconVerticalSolidList"/>
    <dgm:cxn modelId="{14C0BAA6-936A-4379-8018-D7E7D63AD92E}" srcId="{1331AC95-1770-4730-9B05-758302AF2BE3}" destId="{772E5227-7A9B-40A5-B0EF-D6754C65C5B7}" srcOrd="1" destOrd="0" parTransId="{DC8DD33C-90DC-4507-864F-9F9E5A4353DC}" sibTransId="{DC10CF38-3B96-4ABB-AD03-00759406F155}"/>
    <dgm:cxn modelId="{A6F6DFA8-701E-40EF-85FD-D81B512022F3}" type="presOf" srcId="{772E5227-7A9B-40A5-B0EF-D6754C65C5B7}" destId="{05537E22-A530-4727-AAA2-38DF7B44E627}" srcOrd="0" destOrd="0" presId="urn:microsoft.com/office/officeart/2018/2/layout/IconVerticalSolidList"/>
    <dgm:cxn modelId="{7E0D80C1-954A-4FA9-BA5E-3A9E474D574F}" srcId="{1331AC95-1770-4730-9B05-758302AF2BE3}" destId="{DC16F465-8E49-404C-845C-0CECC558C8FB}" srcOrd="3" destOrd="0" parTransId="{8B0637AC-CF0A-4CA9-990A-D234AFA7A79C}" sibTransId="{AA4CC8B7-F3CD-4B59-8791-4C581D56B82F}"/>
    <dgm:cxn modelId="{4DE371CC-7179-4BCF-BEE4-7FE15EBCC025}" type="presOf" srcId="{D9CC97FF-D3F5-47D9-ACDC-B6490ACD7EFE}" destId="{C0CB1DE9-9220-48ED-9EB0-CCC3BA85E77D}" srcOrd="0" destOrd="0" presId="urn:microsoft.com/office/officeart/2018/2/layout/IconVerticalSolidList"/>
    <dgm:cxn modelId="{3307BFE9-BB34-4D4E-83CA-44C39CFF3612}" srcId="{1331AC95-1770-4730-9B05-758302AF2BE3}" destId="{24AC6E8A-84E5-459F-B7B1-3C87C05C9E1B}" srcOrd="4" destOrd="0" parTransId="{8381B507-F58A-4FC6-90EB-CA958DAF5320}" sibTransId="{47A7A878-6E0F-4F0E-A66D-BE1424FD919D}"/>
    <dgm:cxn modelId="{A1F29FEB-1B05-408A-8FD1-E882CF039384}" type="presOf" srcId="{85C0B16C-23A7-47DA-BAD4-CA405F5A654D}" destId="{0D354664-30BC-4C2F-9F3C-4A950B60117E}" srcOrd="0" destOrd="0" presId="urn:microsoft.com/office/officeart/2018/2/layout/IconVerticalSolidList"/>
    <dgm:cxn modelId="{7D104CFA-E486-43DA-A900-AB89E28BCB30}" type="presOf" srcId="{DC16F465-8E49-404C-845C-0CECC558C8FB}" destId="{4EE2192F-EEA0-448D-BFAE-E4E60F3238A9}" srcOrd="0" destOrd="0" presId="urn:microsoft.com/office/officeart/2018/2/layout/IconVerticalSolidList"/>
    <dgm:cxn modelId="{FE26FCFE-FEED-4A00-9B89-81E23EF0B106}" type="presOf" srcId="{24AC6E8A-84E5-459F-B7B1-3C87C05C9E1B}" destId="{63931DA5-B607-48A5-96A4-386BD567064B}" srcOrd="0" destOrd="0" presId="urn:microsoft.com/office/officeart/2018/2/layout/IconVerticalSolidList"/>
    <dgm:cxn modelId="{652BC49B-DE09-4E6A-8AE3-BC07B2517FFF}" type="presParOf" srcId="{6B4A9715-83A4-4BFD-859F-EEB9893DB9EA}" destId="{86372608-8A02-4538-BA22-F8333AD4F582}" srcOrd="0" destOrd="0" presId="urn:microsoft.com/office/officeart/2018/2/layout/IconVerticalSolidList"/>
    <dgm:cxn modelId="{0566B8F0-BF15-476D-A681-8B49B0BDC6A8}" type="presParOf" srcId="{86372608-8A02-4538-BA22-F8333AD4F582}" destId="{21999472-3F4F-41F5-9EE6-FDAA39F439A7}" srcOrd="0" destOrd="0" presId="urn:microsoft.com/office/officeart/2018/2/layout/IconVerticalSolidList"/>
    <dgm:cxn modelId="{3E1D0286-48F7-406A-AFDF-E206624FD438}" type="presParOf" srcId="{86372608-8A02-4538-BA22-F8333AD4F582}" destId="{02274CC8-0496-49EB-99E4-A9A4D4FBC6B4}" srcOrd="1" destOrd="0" presId="urn:microsoft.com/office/officeart/2018/2/layout/IconVerticalSolidList"/>
    <dgm:cxn modelId="{825A0C3A-673A-45F1-81E7-95E8B29FBFE3}" type="presParOf" srcId="{86372608-8A02-4538-BA22-F8333AD4F582}" destId="{DB989C6A-F340-4C55-A41C-F46C0292AA6B}" srcOrd="2" destOrd="0" presId="urn:microsoft.com/office/officeart/2018/2/layout/IconVerticalSolidList"/>
    <dgm:cxn modelId="{94E88604-0362-4A80-A742-2D3AC8B00067}" type="presParOf" srcId="{86372608-8A02-4538-BA22-F8333AD4F582}" destId="{C0CB1DE9-9220-48ED-9EB0-CCC3BA85E77D}" srcOrd="3" destOrd="0" presId="urn:microsoft.com/office/officeart/2018/2/layout/IconVerticalSolidList"/>
    <dgm:cxn modelId="{9CAE1C03-1F51-4ED9-88E2-9A64E4F60327}" type="presParOf" srcId="{6B4A9715-83A4-4BFD-859F-EEB9893DB9EA}" destId="{7F0C1008-A92B-4DCC-8799-8D73BF5DFE57}" srcOrd="1" destOrd="0" presId="urn:microsoft.com/office/officeart/2018/2/layout/IconVerticalSolidList"/>
    <dgm:cxn modelId="{699E420C-C83E-4FD5-9AF1-6A2DB74E87F9}" type="presParOf" srcId="{6B4A9715-83A4-4BFD-859F-EEB9893DB9EA}" destId="{5EC71C4A-1984-424B-B525-DCBC6ADA6056}" srcOrd="2" destOrd="0" presId="urn:microsoft.com/office/officeart/2018/2/layout/IconVerticalSolidList"/>
    <dgm:cxn modelId="{4EAE29A3-1BBC-42AA-85EE-D75BF72B0E96}" type="presParOf" srcId="{5EC71C4A-1984-424B-B525-DCBC6ADA6056}" destId="{0BFD27B4-4C34-4818-BC50-20CEF3B6CCE7}" srcOrd="0" destOrd="0" presId="urn:microsoft.com/office/officeart/2018/2/layout/IconVerticalSolidList"/>
    <dgm:cxn modelId="{4A2D39DE-4908-4C83-8770-69CAF012E02C}" type="presParOf" srcId="{5EC71C4A-1984-424B-B525-DCBC6ADA6056}" destId="{262D147E-EEA1-4C8C-B330-B6DA99EB90B6}" srcOrd="1" destOrd="0" presId="urn:microsoft.com/office/officeart/2018/2/layout/IconVerticalSolidList"/>
    <dgm:cxn modelId="{DC458BEE-1DBC-4E26-914E-DC9910522180}" type="presParOf" srcId="{5EC71C4A-1984-424B-B525-DCBC6ADA6056}" destId="{A220B998-B4AD-4D83-91C3-4ED8C12BAF01}" srcOrd="2" destOrd="0" presId="urn:microsoft.com/office/officeart/2018/2/layout/IconVerticalSolidList"/>
    <dgm:cxn modelId="{A09C3196-F8E8-4FA7-90C9-B7B65005CE0A}" type="presParOf" srcId="{5EC71C4A-1984-424B-B525-DCBC6ADA6056}" destId="{05537E22-A530-4727-AAA2-38DF7B44E627}" srcOrd="3" destOrd="0" presId="urn:microsoft.com/office/officeart/2018/2/layout/IconVerticalSolidList"/>
    <dgm:cxn modelId="{C08BDC24-C75E-4EAF-B265-B0DEFF06B1F1}" type="presParOf" srcId="{6B4A9715-83A4-4BFD-859F-EEB9893DB9EA}" destId="{7A2536E8-689B-4FFE-AE60-57A02F87C2D4}" srcOrd="3" destOrd="0" presId="urn:microsoft.com/office/officeart/2018/2/layout/IconVerticalSolidList"/>
    <dgm:cxn modelId="{C0EBFDDA-3ABE-4CA9-852E-FBF2DF6D69AD}" type="presParOf" srcId="{6B4A9715-83A4-4BFD-859F-EEB9893DB9EA}" destId="{F1A4FD0B-5FFE-45E7-9BFC-DB353841D76B}" srcOrd="4" destOrd="0" presId="urn:microsoft.com/office/officeart/2018/2/layout/IconVerticalSolidList"/>
    <dgm:cxn modelId="{2E62AF06-E514-477D-ACCA-5C8D932651A4}" type="presParOf" srcId="{F1A4FD0B-5FFE-45E7-9BFC-DB353841D76B}" destId="{D62C2D61-9311-4885-BFE9-A709DC8ACB1E}" srcOrd="0" destOrd="0" presId="urn:microsoft.com/office/officeart/2018/2/layout/IconVerticalSolidList"/>
    <dgm:cxn modelId="{4F6580CD-DD9D-4808-BA2D-E71305A26C0F}" type="presParOf" srcId="{F1A4FD0B-5FFE-45E7-9BFC-DB353841D76B}" destId="{8409B7F8-EA67-4E2F-8E9D-FC356F9F45B7}" srcOrd="1" destOrd="0" presId="urn:microsoft.com/office/officeart/2018/2/layout/IconVerticalSolidList"/>
    <dgm:cxn modelId="{8F5A455F-3B65-4F94-92DB-ECABF1930F65}" type="presParOf" srcId="{F1A4FD0B-5FFE-45E7-9BFC-DB353841D76B}" destId="{A679FCC0-C898-44B5-A5EB-52C9878C1275}" srcOrd="2" destOrd="0" presId="urn:microsoft.com/office/officeart/2018/2/layout/IconVerticalSolidList"/>
    <dgm:cxn modelId="{26FC4A20-F1D6-4B7C-8EE1-EC8EF01DD585}" type="presParOf" srcId="{F1A4FD0B-5FFE-45E7-9BFC-DB353841D76B}" destId="{0D354664-30BC-4C2F-9F3C-4A950B60117E}" srcOrd="3" destOrd="0" presId="urn:microsoft.com/office/officeart/2018/2/layout/IconVerticalSolidList"/>
    <dgm:cxn modelId="{97BC9CCF-B849-4341-AD28-B235FA8B46BD}" type="presParOf" srcId="{6B4A9715-83A4-4BFD-859F-EEB9893DB9EA}" destId="{229ADDEA-98AF-4716-99CB-5FBA47EAE12D}" srcOrd="5" destOrd="0" presId="urn:microsoft.com/office/officeart/2018/2/layout/IconVerticalSolidList"/>
    <dgm:cxn modelId="{E73CCB12-BC38-487A-B724-6E34E14BB095}" type="presParOf" srcId="{6B4A9715-83A4-4BFD-859F-EEB9893DB9EA}" destId="{EF4A246E-D5F3-4AD3-95E2-D4260A71D96A}" srcOrd="6" destOrd="0" presId="urn:microsoft.com/office/officeart/2018/2/layout/IconVerticalSolidList"/>
    <dgm:cxn modelId="{B8A4B51B-1904-4EDE-AF23-154B446777BA}" type="presParOf" srcId="{EF4A246E-D5F3-4AD3-95E2-D4260A71D96A}" destId="{1ABBD509-4FBE-45DA-AC21-B4276731E8B3}" srcOrd="0" destOrd="0" presId="urn:microsoft.com/office/officeart/2018/2/layout/IconVerticalSolidList"/>
    <dgm:cxn modelId="{1AF452BB-EDDE-443A-BBBC-D49A4FCC5746}" type="presParOf" srcId="{EF4A246E-D5F3-4AD3-95E2-D4260A71D96A}" destId="{ACF0321A-1123-47CA-AD27-95309D736522}" srcOrd="1" destOrd="0" presId="urn:microsoft.com/office/officeart/2018/2/layout/IconVerticalSolidList"/>
    <dgm:cxn modelId="{8CD00EE8-1194-4C41-90C1-E13D70C592F0}" type="presParOf" srcId="{EF4A246E-D5F3-4AD3-95E2-D4260A71D96A}" destId="{A98A48DB-A6D5-4EBC-85FD-E6A6306C7AFA}" srcOrd="2" destOrd="0" presId="urn:microsoft.com/office/officeart/2018/2/layout/IconVerticalSolidList"/>
    <dgm:cxn modelId="{8D44DEAE-3937-4EDD-84C2-8D09CC4CF529}" type="presParOf" srcId="{EF4A246E-D5F3-4AD3-95E2-D4260A71D96A}" destId="{4EE2192F-EEA0-448D-BFAE-E4E60F3238A9}" srcOrd="3" destOrd="0" presId="urn:microsoft.com/office/officeart/2018/2/layout/IconVerticalSolidList"/>
    <dgm:cxn modelId="{A124EEDF-5158-41F1-AAC2-072C5980A098}" type="presParOf" srcId="{6B4A9715-83A4-4BFD-859F-EEB9893DB9EA}" destId="{427FAF58-CF51-409B-A7AD-146890B4324D}" srcOrd="7" destOrd="0" presId="urn:microsoft.com/office/officeart/2018/2/layout/IconVerticalSolidList"/>
    <dgm:cxn modelId="{61755917-0023-43B8-893A-6214284BE632}" type="presParOf" srcId="{6B4A9715-83A4-4BFD-859F-EEB9893DB9EA}" destId="{0C7AFA3F-B8C9-4980-B346-215514C9C7A7}" srcOrd="8" destOrd="0" presId="urn:microsoft.com/office/officeart/2018/2/layout/IconVerticalSolidList"/>
    <dgm:cxn modelId="{6D39AF7F-213B-4883-938B-A2F4B436C4A1}" type="presParOf" srcId="{0C7AFA3F-B8C9-4980-B346-215514C9C7A7}" destId="{47A74064-F84D-452C-BA3E-031FDD8C149D}" srcOrd="0" destOrd="0" presId="urn:microsoft.com/office/officeart/2018/2/layout/IconVerticalSolidList"/>
    <dgm:cxn modelId="{B24F22D1-DE1F-4604-A46B-CC1316E9C256}" type="presParOf" srcId="{0C7AFA3F-B8C9-4980-B346-215514C9C7A7}" destId="{D56FA2A5-161C-4977-86F0-0BB72093EE54}" srcOrd="1" destOrd="0" presId="urn:microsoft.com/office/officeart/2018/2/layout/IconVerticalSolidList"/>
    <dgm:cxn modelId="{B2BA71C5-8C4C-4D8D-B64A-BB3438587CC8}" type="presParOf" srcId="{0C7AFA3F-B8C9-4980-B346-215514C9C7A7}" destId="{3D8CC7DD-3954-4348-89F5-C7272638DF7A}" srcOrd="2" destOrd="0" presId="urn:microsoft.com/office/officeart/2018/2/layout/IconVerticalSolidList"/>
    <dgm:cxn modelId="{89B60739-16D1-4839-94B6-08C2EF1ADC62}" type="presParOf" srcId="{0C7AFA3F-B8C9-4980-B346-215514C9C7A7}" destId="{63931DA5-B607-48A5-96A4-386BD567064B}" srcOrd="3" destOrd="0" presId="urn:microsoft.com/office/officeart/2018/2/layout/IconVerticalSolidList"/>
    <dgm:cxn modelId="{E285F47A-C0A4-4EFD-A7ED-9AFEAB85E205}" type="presParOf" srcId="{6B4A9715-83A4-4BFD-859F-EEB9893DB9EA}" destId="{2CC67411-B1F5-4827-8226-6E83BC57D7A8}" srcOrd="9" destOrd="0" presId="urn:microsoft.com/office/officeart/2018/2/layout/IconVerticalSolidList"/>
    <dgm:cxn modelId="{A954A6D5-0B63-4133-9FDE-7F76BD5F20B8}" type="presParOf" srcId="{6B4A9715-83A4-4BFD-859F-EEB9893DB9EA}" destId="{14805744-BC62-459B-8635-A901C1C195D3}" srcOrd="10" destOrd="0" presId="urn:microsoft.com/office/officeart/2018/2/layout/IconVerticalSolidList"/>
    <dgm:cxn modelId="{36CB3B57-DB3E-4F7C-BBF9-ED5FD300BD99}" type="presParOf" srcId="{14805744-BC62-459B-8635-A901C1C195D3}" destId="{B71614E8-7E47-4EDC-9A3E-AB3A1DEEAA43}" srcOrd="0" destOrd="0" presId="urn:microsoft.com/office/officeart/2018/2/layout/IconVerticalSolidList"/>
    <dgm:cxn modelId="{6C27145F-9A6F-4C36-8DEE-307BC7464C20}" type="presParOf" srcId="{14805744-BC62-459B-8635-A901C1C195D3}" destId="{862BB7C2-E692-4557-95A5-4565A811C6E3}" srcOrd="1" destOrd="0" presId="urn:microsoft.com/office/officeart/2018/2/layout/IconVerticalSolidList"/>
    <dgm:cxn modelId="{FF62B3BC-1FF9-4ED2-A806-81D2C9251ADF}" type="presParOf" srcId="{14805744-BC62-459B-8635-A901C1C195D3}" destId="{20057483-CD99-4C91-8CA7-71698E78C37F}" srcOrd="2" destOrd="0" presId="urn:microsoft.com/office/officeart/2018/2/layout/IconVerticalSolidList"/>
    <dgm:cxn modelId="{43F9D34D-43CB-477A-BBBA-3188C2C82FD0}" type="presParOf" srcId="{14805744-BC62-459B-8635-A901C1C195D3}" destId="{F5D5A16B-B7B4-4F47-A35F-1B9AFA488EE8}" srcOrd="3" destOrd="0" presId="urn:microsoft.com/office/officeart/2018/2/layout/IconVerticalSolidList"/>
    <dgm:cxn modelId="{E12621AC-4E66-4FFF-8BBE-78A05F07D2E8}" type="presParOf" srcId="{6B4A9715-83A4-4BFD-859F-EEB9893DB9EA}" destId="{59ED0F53-83F9-43E2-95E2-5D93ABDE2795}" srcOrd="11" destOrd="0" presId="urn:microsoft.com/office/officeart/2018/2/layout/IconVerticalSolidList"/>
    <dgm:cxn modelId="{9A8CD549-B8EB-4935-B3C2-933EA07C492F}" type="presParOf" srcId="{6B4A9715-83A4-4BFD-859F-EEB9893DB9EA}" destId="{2FCF169A-E11C-479D-BE6E-C04D594895D2}" srcOrd="12" destOrd="0" presId="urn:microsoft.com/office/officeart/2018/2/layout/IconVerticalSolidList"/>
    <dgm:cxn modelId="{2FB535BD-3AF3-4270-9828-E7CC0693F35F}" type="presParOf" srcId="{2FCF169A-E11C-479D-BE6E-C04D594895D2}" destId="{AE7A405A-051E-4C4B-A1A3-15497A7B9B74}" srcOrd="0" destOrd="0" presId="urn:microsoft.com/office/officeart/2018/2/layout/IconVerticalSolidList"/>
    <dgm:cxn modelId="{A299AAF4-897D-42E2-B2A2-F3333C1B56A9}" type="presParOf" srcId="{2FCF169A-E11C-479D-BE6E-C04D594895D2}" destId="{DC6B2ADF-D7CF-41A8-8288-7CE9897FF69A}" srcOrd="1" destOrd="0" presId="urn:microsoft.com/office/officeart/2018/2/layout/IconVerticalSolidList"/>
    <dgm:cxn modelId="{E91739F6-F581-4A96-9764-C390B51EA3A3}" type="presParOf" srcId="{2FCF169A-E11C-479D-BE6E-C04D594895D2}" destId="{8ADA72FB-5C05-4B8C-AB46-28868ABE4BA5}" srcOrd="2" destOrd="0" presId="urn:microsoft.com/office/officeart/2018/2/layout/IconVerticalSolidList"/>
    <dgm:cxn modelId="{4E8F64D4-2955-4738-8D62-83FA8C8E81FD}" type="presParOf" srcId="{2FCF169A-E11C-479D-BE6E-C04D594895D2}" destId="{AF1F24D9-3618-48AA-B1BC-CCA93ADC8C1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357BA9-35D1-4193-9F43-B2AAD96FEA9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879B9F8-48E6-4EA3-8CC7-C772E287BD97}">
      <dgm:prSet/>
      <dgm:spPr/>
      <dgm:t>
        <a:bodyPr/>
        <a:lstStyle/>
        <a:p>
          <a:r>
            <a:rPr lang="fr-FR" b="1" i="1"/>
            <a:t>Ce n’est pas Apple qui inventa le PC mais MITS</a:t>
          </a:r>
          <a:endParaRPr lang="en-US"/>
        </a:p>
      </dgm:t>
    </dgm:pt>
    <dgm:pt modelId="{8560DE4A-DA85-487C-86CD-15DF31E30D71}" type="parTrans" cxnId="{63E87189-B1FE-4D43-80E0-BE4494687E03}">
      <dgm:prSet/>
      <dgm:spPr/>
      <dgm:t>
        <a:bodyPr/>
        <a:lstStyle/>
        <a:p>
          <a:endParaRPr lang="en-US"/>
        </a:p>
      </dgm:t>
    </dgm:pt>
    <dgm:pt modelId="{2752D87F-3917-4CAC-913D-BC01570D40EE}" type="sibTrans" cxnId="{63E87189-B1FE-4D43-80E0-BE4494687E03}">
      <dgm:prSet/>
      <dgm:spPr/>
      <dgm:t>
        <a:bodyPr/>
        <a:lstStyle/>
        <a:p>
          <a:endParaRPr lang="en-US"/>
        </a:p>
      </dgm:t>
    </dgm:pt>
    <dgm:pt modelId="{BB4E0782-E5AF-4B11-8F4C-38B7AA4B005A}">
      <dgm:prSet/>
      <dgm:spPr/>
      <dgm:t>
        <a:bodyPr/>
        <a:lstStyle/>
        <a:p>
          <a:r>
            <a:rPr lang="fr-FR" b="1" i="1"/>
            <a:t>Ce n’est pas Sony qui inventa le baladeur mais Philips</a:t>
          </a:r>
          <a:endParaRPr lang="en-US"/>
        </a:p>
      </dgm:t>
    </dgm:pt>
    <dgm:pt modelId="{7FBB88AC-B081-481B-B071-B9BC993D79D7}" type="parTrans" cxnId="{C0F8A390-3AD1-4889-8E31-663C438B9E13}">
      <dgm:prSet/>
      <dgm:spPr/>
      <dgm:t>
        <a:bodyPr/>
        <a:lstStyle/>
        <a:p>
          <a:endParaRPr lang="en-US"/>
        </a:p>
      </dgm:t>
    </dgm:pt>
    <dgm:pt modelId="{36E16CC9-793B-4FD5-91B7-72861CC7CF47}" type="sibTrans" cxnId="{C0F8A390-3AD1-4889-8E31-663C438B9E13}">
      <dgm:prSet/>
      <dgm:spPr/>
      <dgm:t>
        <a:bodyPr/>
        <a:lstStyle/>
        <a:p>
          <a:endParaRPr lang="en-US"/>
        </a:p>
      </dgm:t>
    </dgm:pt>
    <dgm:pt modelId="{56E974E8-F003-4357-B5A6-B95468A75113}">
      <dgm:prSet/>
      <dgm:spPr/>
      <dgm:t>
        <a:bodyPr/>
        <a:lstStyle/>
        <a:p>
          <a:r>
            <a:rPr lang="fr-FR" b="1" i="1"/>
            <a:t>Ce n’est pas JVC qui inventa le magnétoscope mais Ampex</a:t>
          </a:r>
          <a:endParaRPr lang="en-US"/>
        </a:p>
      </dgm:t>
    </dgm:pt>
    <dgm:pt modelId="{04886B4E-4D13-4896-9086-4177237D345A}" type="parTrans" cxnId="{66054238-A3E4-4932-971A-51C1950466C8}">
      <dgm:prSet/>
      <dgm:spPr/>
      <dgm:t>
        <a:bodyPr/>
        <a:lstStyle/>
        <a:p>
          <a:endParaRPr lang="en-US"/>
        </a:p>
      </dgm:t>
    </dgm:pt>
    <dgm:pt modelId="{64B0CCCC-8C3F-4AD1-8094-AB1184500F55}" type="sibTrans" cxnId="{66054238-A3E4-4932-971A-51C1950466C8}">
      <dgm:prSet/>
      <dgm:spPr/>
      <dgm:t>
        <a:bodyPr/>
        <a:lstStyle/>
        <a:p>
          <a:endParaRPr lang="en-US"/>
        </a:p>
      </dgm:t>
    </dgm:pt>
    <dgm:pt modelId="{6124490F-6B42-449D-B7D6-DB3F4488C357}">
      <dgm:prSet/>
      <dgm:spPr/>
      <dgm:t>
        <a:bodyPr/>
        <a:lstStyle/>
        <a:p>
          <a:r>
            <a:rPr lang="fr-FR" b="1" i="1"/>
            <a:t>Ce n’est pas non plus McDonald’s qui inventa la restauration rapide mais Howard Johnson’s Restaurants </a:t>
          </a:r>
          <a:endParaRPr lang="en-US"/>
        </a:p>
      </dgm:t>
    </dgm:pt>
    <dgm:pt modelId="{34913C48-1239-4B2C-B177-6219C8E3EAB4}" type="parTrans" cxnId="{344A68C5-C647-4E95-B267-01F0CDEAF20E}">
      <dgm:prSet/>
      <dgm:spPr/>
      <dgm:t>
        <a:bodyPr/>
        <a:lstStyle/>
        <a:p>
          <a:endParaRPr lang="en-US"/>
        </a:p>
      </dgm:t>
    </dgm:pt>
    <dgm:pt modelId="{297D68D6-976C-42AB-80B1-DC3DB36EA409}" type="sibTrans" cxnId="{344A68C5-C647-4E95-B267-01F0CDEAF20E}">
      <dgm:prSet/>
      <dgm:spPr/>
      <dgm:t>
        <a:bodyPr/>
        <a:lstStyle/>
        <a:p>
          <a:endParaRPr lang="en-US"/>
        </a:p>
      </dgm:t>
    </dgm:pt>
    <dgm:pt modelId="{BCFD2796-F3CD-4BBE-B491-330C45F33589}" type="pres">
      <dgm:prSet presAssocID="{D9357BA9-35D1-4193-9F43-B2AAD96FEA94}" presName="linear" presStyleCnt="0">
        <dgm:presLayoutVars>
          <dgm:animLvl val="lvl"/>
          <dgm:resizeHandles val="exact"/>
        </dgm:presLayoutVars>
      </dgm:prSet>
      <dgm:spPr/>
    </dgm:pt>
    <dgm:pt modelId="{8CB2EC85-4FD7-488C-81DD-1A0775F6D678}" type="pres">
      <dgm:prSet presAssocID="{3879B9F8-48E6-4EA3-8CC7-C772E287BD97}" presName="parentText" presStyleLbl="node1" presStyleIdx="0" presStyleCnt="4">
        <dgm:presLayoutVars>
          <dgm:chMax val="0"/>
          <dgm:bulletEnabled val="1"/>
        </dgm:presLayoutVars>
      </dgm:prSet>
      <dgm:spPr/>
    </dgm:pt>
    <dgm:pt modelId="{1149F708-1583-44BE-9A24-F2FA51C9C4A7}" type="pres">
      <dgm:prSet presAssocID="{2752D87F-3917-4CAC-913D-BC01570D40EE}" presName="spacer" presStyleCnt="0"/>
      <dgm:spPr/>
    </dgm:pt>
    <dgm:pt modelId="{4D9583FA-C557-4AA2-8E9D-D54273697AF1}" type="pres">
      <dgm:prSet presAssocID="{BB4E0782-E5AF-4B11-8F4C-38B7AA4B005A}" presName="parentText" presStyleLbl="node1" presStyleIdx="1" presStyleCnt="4">
        <dgm:presLayoutVars>
          <dgm:chMax val="0"/>
          <dgm:bulletEnabled val="1"/>
        </dgm:presLayoutVars>
      </dgm:prSet>
      <dgm:spPr/>
    </dgm:pt>
    <dgm:pt modelId="{582C7865-A5F3-436A-85D8-2E554BF07806}" type="pres">
      <dgm:prSet presAssocID="{36E16CC9-793B-4FD5-91B7-72861CC7CF47}" presName="spacer" presStyleCnt="0"/>
      <dgm:spPr/>
    </dgm:pt>
    <dgm:pt modelId="{2C644913-5325-4B4A-BBCE-511D488A2D9B}" type="pres">
      <dgm:prSet presAssocID="{56E974E8-F003-4357-B5A6-B95468A75113}" presName="parentText" presStyleLbl="node1" presStyleIdx="2" presStyleCnt="4">
        <dgm:presLayoutVars>
          <dgm:chMax val="0"/>
          <dgm:bulletEnabled val="1"/>
        </dgm:presLayoutVars>
      </dgm:prSet>
      <dgm:spPr/>
    </dgm:pt>
    <dgm:pt modelId="{EC2B0C58-C35B-40CD-8F51-2130E7557E9F}" type="pres">
      <dgm:prSet presAssocID="{64B0CCCC-8C3F-4AD1-8094-AB1184500F55}" presName="spacer" presStyleCnt="0"/>
      <dgm:spPr/>
    </dgm:pt>
    <dgm:pt modelId="{7794BC16-6B99-4409-B172-17A4AAFAE19D}" type="pres">
      <dgm:prSet presAssocID="{6124490F-6B42-449D-B7D6-DB3F4488C357}" presName="parentText" presStyleLbl="node1" presStyleIdx="3" presStyleCnt="4">
        <dgm:presLayoutVars>
          <dgm:chMax val="0"/>
          <dgm:bulletEnabled val="1"/>
        </dgm:presLayoutVars>
      </dgm:prSet>
      <dgm:spPr/>
    </dgm:pt>
  </dgm:ptLst>
  <dgm:cxnLst>
    <dgm:cxn modelId="{66054238-A3E4-4932-971A-51C1950466C8}" srcId="{D9357BA9-35D1-4193-9F43-B2AAD96FEA94}" destId="{56E974E8-F003-4357-B5A6-B95468A75113}" srcOrd="2" destOrd="0" parTransId="{04886B4E-4D13-4896-9086-4177237D345A}" sibTransId="{64B0CCCC-8C3F-4AD1-8094-AB1184500F55}"/>
    <dgm:cxn modelId="{63E87189-B1FE-4D43-80E0-BE4494687E03}" srcId="{D9357BA9-35D1-4193-9F43-B2AAD96FEA94}" destId="{3879B9F8-48E6-4EA3-8CC7-C772E287BD97}" srcOrd="0" destOrd="0" parTransId="{8560DE4A-DA85-487C-86CD-15DF31E30D71}" sibTransId="{2752D87F-3917-4CAC-913D-BC01570D40EE}"/>
    <dgm:cxn modelId="{C04A068E-299D-4525-922A-93AB537C5F84}" type="presOf" srcId="{6124490F-6B42-449D-B7D6-DB3F4488C357}" destId="{7794BC16-6B99-4409-B172-17A4AAFAE19D}" srcOrd="0" destOrd="0" presId="urn:microsoft.com/office/officeart/2005/8/layout/vList2"/>
    <dgm:cxn modelId="{C0F8A390-3AD1-4889-8E31-663C438B9E13}" srcId="{D9357BA9-35D1-4193-9F43-B2AAD96FEA94}" destId="{BB4E0782-E5AF-4B11-8F4C-38B7AA4B005A}" srcOrd="1" destOrd="0" parTransId="{7FBB88AC-B081-481B-B071-B9BC993D79D7}" sibTransId="{36E16CC9-793B-4FD5-91B7-72861CC7CF47}"/>
    <dgm:cxn modelId="{59945EA1-86F4-4846-9FDD-195065E748F3}" type="presOf" srcId="{D9357BA9-35D1-4193-9F43-B2AAD96FEA94}" destId="{BCFD2796-F3CD-4BBE-B491-330C45F33589}" srcOrd="0" destOrd="0" presId="urn:microsoft.com/office/officeart/2005/8/layout/vList2"/>
    <dgm:cxn modelId="{95D851B2-B02D-45FF-8B93-E59A6364500C}" type="presOf" srcId="{3879B9F8-48E6-4EA3-8CC7-C772E287BD97}" destId="{8CB2EC85-4FD7-488C-81DD-1A0775F6D678}" srcOrd="0" destOrd="0" presId="urn:microsoft.com/office/officeart/2005/8/layout/vList2"/>
    <dgm:cxn modelId="{4BA039C4-E40E-4200-83BE-D4F6C16CFB9B}" type="presOf" srcId="{56E974E8-F003-4357-B5A6-B95468A75113}" destId="{2C644913-5325-4B4A-BBCE-511D488A2D9B}" srcOrd="0" destOrd="0" presId="urn:microsoft.com/office/officeart/2005/8/layout/vList2"/>
    <dgm:cxn modelId="{344A68C5-C647-4E95-B267-01F0CDEAF20E}" srcId="{D9357BA9-35D1-4193-9F43-B2AAD96FEA94}" destId="{6124490F-6B42-449D-B7D6-DB3F4488C357}" srcOrd="3" destOrd="0" parTransId="{34913C48-1239-4B2C-B177-6219C8E3EAB4}" sibTransId="{297D68D6-976C-42AB-80B1-DC3DB36EA409}"/>
    <dgm:cxn modelId="{4BF116CA-BD54-4E0A-A9AF-8398BE05B0E1}" type="presOf" srcId="{BB4E0782-E5AF-4B11-8F4C-38B7AA4B005A}" destId="{4D9583FA-C557-4AA2-8E9D-D54273697AF1}" srcOrd="0" destOrd="0" presId="urn:microsoft.com/office/officeart/2005/8/layout/vList2"/>
    <dgm:cxn modelId="{BE5AE470-0D8A-4FC6-9A31-996B4CA5EBA5}" type="presParOf" srcId="{BCFD2796-F3CD-4BBE-B491-330C45F33589}" destId="{8CB2EC85-4FD7-488C-81DD-1A0775F6D678}" srcOrd="0" destOrd="0" presId="urn:microsoft.com/office/officeart/2005/8/layout/vList2"/>
    <dgm:cxn modelId="{F20E1368-8087-463B-AA59-3B5F52FEB37D}" type="presParOf" srcId="{BCFD2796-F3CD-4BBE-B491-330C45F33589}" destId="{1149F708-1583-44BE-9A24-F2FA51C9C4A7}" srcOrd="1" destOrd="0" presId="urn:microsoft.com/office/officeart/2005/8/layout/vList2"/>
    <dgm:cxn modelId="{4F2087B9-6F01-42A1-A42F-17008CF3DBE1}" type="presParOf" srcId="{BCFD2796-F3CD-4BBE-B491-330C45F33589}" destId="{4D9583FA-C557-4AA2-8E9D-D54273697AF1}" srcOrd="2" destOrd="0" presId="urn:microsoft.com/office/officeart/2005/8/layout/vList2"/>
    <dgm:cxn modelId="{176A8EE5-E6C4-4D3F-8B04-5F13DA7BCFFF}" type="presParOf" srcId="{BCFD2796-F3CD-4BBE-B491-330C45F33589}" destId="{582C7865-A5F3-436A-85D8-2E554BF07806}" srcOrd="3" destOrd="0" presId="urn:microsoft.com/office/officeart/2005/8/layout/vList2"/>
    <dgm:cxn modelId="{2EB9BDF7-45AB-47A4-88CE-095A1019E112}" type="presParOf" srcId="{BCFD2796-F3CD-4BBE-B491-330C45F33589}" destId="{2C644913-5325-4B4A-BBCE-511D488A2D9B}" srcOrd="4" destOrd="0" presId="urn:microsoft.com/office/officeart/2005/8/layout/vList2"/>
    <dgm:cxn modelId="{94E501AF-3559-49CC-90B1-855B71AF1EE0}" type="presParOf" srcId="{BCFD2796-F3CD-4BBE-B491-330C45F33589}" destId="{EC2B0C58-C35B-40CD-8F51-2130E7557E9F}" srcOrd="5" destOrd="0" presId="urn:microsoft.com/office/officeart/2005/8/layout/vList2"/>
    <dgm:cxn modelId="{70BAD5D7-C208-4192-8A77-7CE72C1234AC}" type="presParOf" srcId="{BCFD2796-F3CD-4BBE-B491-330C45F33589}" destId="{7794BC16-6B99-4409-B172-17A4AAFAE19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146A3-58E0-426F-8427-C593D92AFEB3}">
      <dsp:nvSpPr>
        <dsp:cNvPr id="0" name=""/>
        <dsp:cNvSpPr/>
      </dsp:nvSpPr>
      <dsp:spPr>
        <a:xfrm>
          <a:off x="0" y="4328160"/>
          <a:ext cx="6151562" cy="9468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FR" sz="2300" kern="1200"/>
            <a:t>Examen rendu du Business Plan / Model + : Dernière séance </a:t>
          </a:r>
          <a:endParaRPr lang="en-US" sz="2300" kern="1200"/>
        </a:p>
      </dsp:txBody>
      <dsp:txXfrm>
        <a:off x="0" y="4328160"/>
        <a:ext cx="6151562" cy="946895"/>
      </dsp:txXfrm>
    </dsp:sp>
    <dsp:sp modelId="{84CDBF1F-C348-4695-AD9F-FE2C1A657F24}">
      <dsp:nvSpPr>
        <dsp:cNvPr id="0" name=""/>
        <dsp:cNvSpPr/>
      </dsp:nvSpPr>
      <dsp:spPr>
        <a:xfrm rot="10800000">
          <a:off x="0" y="2886038"/>
          <a:ext cx="6151562" cy="1456325"/>
        </a:xfrm>
        <a:prstGeom prst="upArrowCallout">
          <a:avLst/>
        </a:prstGeom>
        <a:solidFill>
          <a:schemeClr val="accent2">
            <a:hueOff val="-3450629"/>
            <a:satOff val="15286"/>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FR" sz="2300" kern="1200"/>
            <a:t>Présenter un Business Plan </a:t>
          </a:r>
          <a:endParaRPr lang="en-US" sz="2300" kern="1200"/>
        </a:p>
      </dsp:txBody>
      <dsp:txXfrm rot="10800000">
        <a:off x="0" y="2886038"/>
        <a:ext cx="6151562" cy="946276"/>
      </dsp:txXfrm>
    </dsp:sp>
    <dsp:sp modelId="{26B04884-879D-4709-B858-E3F02CBA3E22}">
      <dsp:nvSpPr>
        <dsp:cNvPr id="0" name=""/>
        <dsp:cNvSpPr/>
      </dsp:nvSpPr>
      <dsp:spPr>
        <a:xfrm rot="10800000">
          <a:off x="0" y="1443916"/>
          <a:ext cx="6151562" cy="1456325"/>
        </a:xfrm>
        <a:prstGeom prst="upArrowCallout">
          <a:avLst/>
        </a:prstGeom>
        <a:solidFill>
          <a:schemeClr val="accent2">
            <a:hueOff val="-6901259"/>
            <a:satOff val="30573"/>
            <a:lumOff val="-11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FR" sz="2300" kern="1200"/>
            <a:t>Conceptualiser un Business Modèle</a:t>
          </a:r>
          <a:endParaRPr lang="en-US" sz="2300" kern="1200"/>
        </a:p>
      </dsp:txBody>
      <dsp:txXfrm rot="10800000">
        <a:off x="0" y="1443916"/>
        <a:ext cx="6151562" cy="946276"/>
      </dsp:txXfrm>
    </dsp:sp>
    <dsp:sp modelId="{04613DFD-60D6-4EFF-8B01-6D493670146D}">
      <dsp:nvSpPr>
        <dsp:cNvPr id="0" name=""/>
        <dsp:cNvSpPr/>
      </dsp:nvSpPr>
      <dsp:spPr>
        <a:xfrm rot="10800000">
          <a:off x="0" y="1793"/>
          <a:ext cx="6151562" cy="1456325"/>
        </a:xfrm>
        <a:prstGeom prst="upArrowCallou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FR" sz="2300" kern="1200"/>
            <a:t>Démarche entrepreneuriale</a:t>
          </a:r>
          <a:endParaRPr lang="en-US" sz="2300" kern="1200"/>
        </a:p>
      </dsp:txBody>
      <dsp:txXfrm rot="10800000">
        <a:off x="0" y="1793"/>
        <a:ext cx="6151562" cy="946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86977-9D55-4C6F-937B-0604ECFF1795}">
      <dsp:nvSpPr>
        <dsp:cNvPr id="0" name=""/>
        <dsp:cNvSpPr/>
      </dsp:nvSpPr>
      <dsp:spPr>
        <a:xfrm>
          <a:off x="0" y="2045"/>
          <a:ext cx="5607050" cy="10365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943D69-AFDB-4DF8-A46E-D8583D6F462D}">
      <dsp:nvSpPr>
        <dsp:cNvPr id="0" name=""/>
        <dsp:cNvSpPr/>
      </dsp:nvSpPr>
      <dsp:spPr>
        <a:xfrm>
          <a:off x="313549" y="235264"/>
          <a:ext cx="570090" cy="5700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66BA8B-C96E-4234-8019-0913A40F80FE}">
      <dsp:nvSpPr>
        <dsp:cNvPr id="0" name=""/>
        <dsp:cNvSpPr/>
      </dsp:nvSpPr>
      <dsp:spPr>
        <a:xfrm>
          <a:off x="1197190" y="2045"/>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666750">
            <a:lnSpc>
              <a:spcPct val="90000"/>
            </a:lnSpc>
            <a:spcBef>
              <a:spcPct val="0"/>
            </a:spcBef>
            <a:spcAft>
              <a:spcPct val="35000"/>
            </a:spcAft>
            <a:buNone/>
          </a:pPr>
          <a:r>
            <a:rPr lang="fr-FR" sz="1500" kern="1200"/>
            <a:t>Décrire l’offre proposée au client à travers le :</a:t>
          </a:r>
          <a:endParaRPr lang="en-US" sz="1500" kern="1200"/>
        </a:p>
      </dsp:txBody>
      <dsp:txXfrm>
        <a:off x="1197190" y="2045"/>
        <a:ext cx="4409859" cy="1036528"/>
      </dsp:txXfrm>
    </dsp:sp>
    <dsp:sp modelId="{80540E9B-1993-472F-9C7E-1D6CA000A4BA}">
      <dsp:nvSpPr>
        <dsp:cNvPr id="0" name=""/>
        <dsp:cNvSpPr/>
      </dsp:nvSpPr>
      <dsp:spPr>
        <a:xfrm>
          <a:off x="0" y="1297705"/>
          <a:ext cx="5607050" cy="10365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21F5A4-F0DD-495D-A0D1-3C11EF9EBB5C}">
      <dsp:nvSpPr>
        <dsp:cNvPr id="0" name=""/>
        <dsp:cNvSpPr/>
      </dsp:nvSpPr>
      <dsp:spPr>
        <a:xfrm>
          <a:off x="313549" y="1530924"/>
          <a:ext cx="570090" cy="5700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1E048F-38EC-4751-8B8E-3CDBD0881966}">
      <dsp:nvSpPr>
        <dsp:cNvPr id="0" name=""/>
        <dsp:cNvSpPr/>
      </dsp:nvSpPr>
      <dsp:spPr>
        <a:xfrm>
          <a:off x="1197190" y="1297705"/>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666750">
            <a:lnSpc>
              <a:spcPct val="90000"/>
            </a:lnSpc>
            <a:spcBef>
              <a:spcPct val="0"/>
            </a:spcBef>
            <a:spcAft>
              <a:spcPct val="35000"/>
            </a:spcAft>
            <a:buNone/>
          </a:pPr>
          <a:r>
            <a:rPr lang="fr-FR" sz="1500" kern="1200"/>
            <a:t>QUOI : attractivité pour le client (produit –service – expérience)</a:t>
          </a:r>
          <a:endParaRPr lang="en-US" sz="1500" kern="1200"/>
        </a:p>
      </dsp:txBody>
      <dsp:txXfrm>
        <a:off x="1197190" y="1297705"/>
        <a:ext cx="4409859" cy="1036528"/>
      </dsp:txXfrm>
    </dsp:sp>
    <dsp:sp modelId="{59942B19-16C6-47ED-9F7B-32EE5B970F52}">
      <dsp:nvSpPr>
        <dsp:cNvPr id="0" name=""/>
        <dsp:cNvSpPr/>
      </dsp:nvSpPr>
      <dsp:spPr>
        <a:xfrm>
          <a:off x="0" y="2593366"/>
          <a:ext cx="5607050" cy="10365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BEE2DA-C7B9-4445-998D-E92CD3FA43BC}">
      <dsp:nvSpPr>
        <dsp:cNvPr id="0" name=""/>
        <dsp:cNvSpPr/>
      </dsp:nvSpPr>
      <dsp:spPr>
        <a:xfrm>
          <a:off x="313549" y="2826584"/>
          <a:ext cx="570090" cy="5700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73D921-DFCF-4574-A553-C75D0B3AE7CF}">
      <dsp:nvSpPr>
        <dsp:cNvPr id="0" name=""/>
        <dsp:cNvSpPr/>
      </dsp:nvSpPr>
      <dsp:spPr>
        <a:xfrm>
          <a:off x="1197190" y="2593366"/>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666750">
            <a:lnSpc>
              <a:spcPct val="90000"/>
            </a:lnSpc>
            <a:spcBef>
              <a:spcPct val="0"/>
            </a:spcBef>
            <a:spcAft>
              <a:spcPct val="35000"/>
            </a:spcAft>
            <a:buNone/>
          </a:pPr>
          <a:r>
            <a:rPr lang="fr-FR" sz="1500" kern="1200"/>
            <a:t>COMMENT : façon dont l’entreprise élabore et délivre la proposition de valeur pour le client (alchimie ressources – compétences – assets management) </a:t>
          </a:r>
          <a:endParaRPr lang="en-US" sz="1500" kern="1200"/>
        </a:p>
      </dsp:txBody>
      <dsp:txXfrm>
        <a:off x="1197190" y="2593366"/>
        <a:ext cx="4409859" cy="1036528"/>
      </dsp:txXfrm>
    </dsp:sp>
    <dsp:sp modelId="{D9BF782A-B25F-4FCC-BA8F-03112586387C}">
      <dsp:nvSpPr>
        <dsp:cNvPr id="0" name=""/>
        <dsp:cNvSpPr/>
      </dsp:nvSpPr>
      <dsp:spPr>
        <a:xfrm>
          <a:off x="0" y="3889026"/>
          <a:ext cx="5607050" cy="103652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827A0C-E753-4BD1-B3AD-D92F3EA04EF9}">
      <dsp:nvSpPr>
        <dsp:cNvPr id="0" name=""/>
        <dsp:cNvSpPr/>
      </dsp:nvSpPr>
      <dsp:spPr>
        <a:xfrm>
          <a:off x="313549" y="4122245"/>
          <a:ext cx="570090" cy="5700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E93108-BC1D-4ED1-94FF-861EC9AF366B}">
      <dsp:nvSpPr>
        <dsp:cNvPr id="0" name=""/>
        <dsp:cNvSpPr/>
      </dsp:nvSpPr>
      <dsp:spPr>
        <a:xfrm>
          <a:off x="1197190" y="3889026"/>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666750">
            <a:lnSpc>
              <a:spcPct val="90000"/>
            </a:lnSpc>
            <a:spcBef>
              <a:spcPct val="0"/>
            </a:spcBef>
            <a:spcAft>
              <a:spcPct val="35000"/>
            </a:spcAft>
            <a:buNone/>
          </a:pPr>
          <a:r>
            <a:rPr lang="fr-FR" sz="1500" kern="1200"/>
            <a:t>ORIGINE DE LA RENTABILITE : Association du CA (en lien avec le prix et les volumes), coûts et capitaux engagés. </a:t>
          </a:r>
          <a:endParaRPr lang="en-US" sz="1500" kern="1200"/>
        </a:p>
      </dsp:txBody>
      <dsp:txXfrm>
        <a:off x="1197190" y="3889026"/>
        <a:ext cx="4409859" cy="1036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964A3-4BF0-43FD-BCE2-AEFC052BFB4C}">
      <dsp:nvSpPr>
        <dsp:cNvPr id="0" name=""/>
        <dsp:cNvSpPr/>
      </dsp:nvSpPr>
      <dsp:spPr>
        <a:xfrm>
          <a:off x="2347982" y="315935"/>
          <a:ext cx="3931636" cy="3931636"/>
        </a:xfrm>
        <a:prstGeom prst="pie">
          <a:avLst>
            <a:gd name="adj1" fmla="val 16200000"/>
            <a:gd name="adj2" fmla="val 1800000"/>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Architecture de valeur : </a:t>
          </a:r>
        </a:p>
        <a:p>
          <a:pPr marL="0" lvl="0" indent="0" algn="ctr" defTabSz="533400">
            <a:lnSpc>
              <a:spcPct val="90000"/>
            </a:lnSpc>
            <a:spcBef>
              <a:spcPct val="0"/>
            </a:spcBef>
            <a:spcAft>
              <a:spcPct val="35000"/>
            </a:spcAft>
            <a:buNone/>
          </a:pPr>
          <a:r>
            <a:rPr lang="fr-FR" sz="1200" kern="1200" dirty="0"/>
            <a:t>Agencement ressources et compétences</a:t>
          </a:r>
        </a:p>
      </dsp:txBody>
      <dsp:txXfrm>
        <a:off x="4485576" y="1041415"/>
        <a:ext cx="1333948" cy="1310545"/>
      </dsp:txXfrm>
    </dsp:sp>
    <dsp:sp modelId="{5EC4B2D1-CFAD-4DE5-BA76-8F69DDA47545}">
      <dsp:nvSpPr>
        <dsp:cNvPr id="0" name=""/>
        <dsp:cNvSpPr/>
      </dsp:nvSpPr>
      <dsp:spPr>
        <a:xfrm>
          <a:off x="2145316" y="432948"/>
          <a:ext cx="3931636" cy="3931636"/>
        </a:xfrm>
        <a:prstGeom prst="pie">
          <a:avLst>
            <a:gd name="adj1" fmla="val 1800000"/>
            <a:gd name="adj2" fmla="val 9000000"/>
          </a:avLst>
        </a:prstGeom>
        <a:solidFill>
          <a:schemeClr val="accent1">
            <a:shade val="50000"/>
            <a:hueOff val="-424189"/>
            <a:satOff val="4018"/>
            <a:lumOff val="3022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Equation de profit </a:t>
          </a:r>
        </a:p>
        <a:p>
          <a:pPr marL="0" lvl="0" indent="0" algn="ctr" defTabSz="533400">
            <a:lnSpc>
              <a:spcPct val="90000"/>
            </a:lnSpc>
            <a:spcBef>
              <a:spcPct val="0"/>
            </a:spcBef>
            <a:spcAft>
              <a:spcPct val="35000"/>
            </a:spcAft>
            <a:buNone/>
          </a:pPr>
          <a:r>
            <a:rPr lang="fr-FR" sz="1200" kern="1200" dirty="0"/>
            <a:t>- CA</a:t>
          </a:r>
        </a:p>
        <a:p>
          <a:pPr marL="0" lvl="0" indent="0" algn="ctr" defTabSz="533400">
            <a:lnSpc>
              <a:spcPct val="90000"/>
            </a:lnSpc>
            <a:spcBef>
              <a:spcPct val="0"/>
            </a:spcBef>
            <a:spcAft>
              <a:spcPct val="35000"/>
            </a:spcAft>
            <a:buNone/>
          </a:pPr>
          <a:r>
            <a:rPr lang="fr-FR" sz="1200" kern="1200" dirty="0"/>
            <a:t>- Structure de coûts</a:t>
          </a:r>
        </a:p>
        <a:p>
          <a:pPr marL="0" lvl="0" indent="0" algn="ctr" defTabSz="533400">
            <a:lnSpc>
              <a:spcPct val="90000"/>
            </a:lnSpc>
            <a:spcBef>
              <a:spcPct val="0"/>
            </a:spcBef>
            <a:spcAft>
              <a:spcPct val="35000"/>
            </a:spcAft>
            <a:buNone/>
          </a:pPr>
          <a:r>
            <a:rPr lang="fr-FR" sz="1200" kern="1200" dirty="0"/>
            <a:t>- Capitaux engagés</a:t>
          </a:r>
        </a:p>
      </dsp:txBody>
      <dsp:txXfrm>
        <a:off x="3221835" y="2913623"/>
        <a:ext cx="1778597" cy="1216935"/>
      </dsp:txXfrm>
    </dsp:sp>
    <dsp:sp modelId="{AA2AFBD2-7792-4C25-9E3C-499F584BBD13}">
      <dsp:nvSpPr>
        <dsp:cNvPr id="0" name=""/>
        <dsp:cNvSpPr/>
      </dsp:nvSpPr>
      <dsp:spPr>
        <a:xfrm>
          <a:off x="2145316" y="432948"/>
          <a:ext cx="3931636" cy="3931636"/>
        </a:xfrm>
        <a:prstGeom prst="pie">
          <a:avLst>
            <a:gd name="adj1" fmla="val 9000000"/>
            <a:gd name="adj2" fmla="val 16200000"/>
          </a:avLst>
        </a:prstGeom>
        <a:solidFill>
          <a:schemeClr val="accent1">
            <a:shade val="50000"/>
            <a:hueOff val="-424189"/>
            <a:satOff val="4018"/>
            <a:lumOff val="3022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Proposition de valeur :</a:t>
          </a:r>
        </a:p>
        <a:p>
          <a:pPr marL="0" lvl="0" indent="0" algn="ctr" defTabSz="533400">
            <a:lnSpc>
              <a:spcPct val="90000"/>
            </a:lnSpc>
            <a:spcBef>
              <a:spcPct val="0"/>
            </a:spcBef>
            <a:spcAft>
              <a:spcPct val="35000"/>
            </a:spcAft>
            <a:buNone/>
          </a:pPr>
          <a:r>
            <a:rPr lang="fr-FR" sz="1200" kern="1200" dirty="0"/>
            <a:t>- Clients</a:t>
          </a:r>
        </a:p>
        <a:p>
          <a:pPr marL="0" lvl="0" indent="0" algn="ctr" defTabSz="533400">
            <a:lnSpc>
              <a:spcPct val="90000"/>
            </a:lnSpc>
            <a:spcBef>
              <a:spcPct val="0"/>
            </a:spcBef>
            <a:spcAft>
              <a:spcPct val="35000"/>
            </a:spcAft>
            <a:buNone/>
          </a:pPr>
          <a:r>
            <a:rPr lang="fr-FR" sz="1200" kern="1200" dirty="0"/>
            <a:t>-Produits et/ou services</a:t>
          </a:r>
        </a:p>
        <a:p>
          <a:pPr marL="0" lvl="0" indent="0" algn="ctr" defTabSz="533400">
            <a:lnSpc>
              <a:spcPct val="90000"/>
            </a:lnSpc>
            <a:spcBef>
              <a:spcPct val="0"/>
            </a:spcBef>
            <a:spcAft>
              <a:spcPct val="35000"/>
            </a:spcAft>
            <a:buNone/>
          </a:pPr>
          <a:r>
            <a:rPr lang="fr-FR" sz="1200" kern="1200" dirty="0"/>
            <a:t>- Prix</a:t>
          </a:r>
        </a:p>
      </dsp:txBody>
      <dsp:txXfrm>
        <a:off x="2566563" y="1205233"/>
        <a:ext cx="1333948" cy="13105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99472-3F4F-41F5-9EE6-FDAA39F439A7}">
      <dsp:nvSpPr>
        <dsp:cNvPr id="0" name=""/>
        <dsp:cNvSpPr/>
      </dsp:nvSpPr>
      <dsp:spPr>
        <a:xfrm>
          <a:off x="0" y="450"/>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274CC8-0496-49EB-99E4-A9A4D4FBC6B4}">
      <dsp:nvSpPr>
        <dsp:cNvPr id="0" name=""/>
        <dsp:cNvSpPr/>
      </dsp:nvSpPr>
      <dsp:spPr>
        <a:xfrm>
          <a:off x="187761" y="140108"/>
          <a:ext cx="341384" cy="3413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CB1DE9-9220-48ED-9EB0-CCC3BA85E77D}">
      <dsp:nvSpPr>
        <dsp:cNvPr id="0" name=""/>
        <dsp:cNvSpPr/>
      </dsp:nvSpPr>
      <dsp:spPr>
        <a:xfrm>
          <a:off x="716908" y="450"/>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fr-FR" sz="1600" b="1" kern="1200"/>
            <a:t>Objectifs </a:t>
          </a:r>
          <a:endParaRPr lang="en-US" sz="1600" kern="1200"/>
        </a:p>
      </dsp:txBody>
      <dsp:txXfrm>
        <a:off x="716908" y="450"/>
        <a:ext cx="5434654" cy="620699"/>
      </dsp:txXfrm>
    </dsp:sp>
    <dsp:sp modelId="{0BFD27B4-4C34-4818-BC50-20CEF3B6CCE7}">
      <dsp:nvSpPr>
        <dsp:cNvPr id="0" name=""/>
        <dsp:cNvSpPr/>
      </dsp:nvSpPr>
      <dsp:spPr>
        <a:xfrm>
          <a:off x="0" y="776325"/>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2D147E-EEA1-4C8C-B330-B6DA99EB90B6}">
      <dsp:nvSpPr>
        <dsp:cNvPr id="0" name=""/>
        <dsp:cNvSpPr/>
      </dsp:nvSpPr>
      <dsp:spPr>
        <a:xfrm>
          <a:off x="187761" y="915983"/>
          <a:ext cx="341384" cy="3413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537E22-A530-4727-AAA2-38DF7B44E627}">
      <dsp:nvSpPr>
        <dsp:cNvPr id="0" name=""/>
        <dsp:cNvSpPr/>
      </dsp:nvSpPr>
      <dsp:spPr>
        <a:xfrm>
          <a:off x="716908" y="776325"/>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fr-FR" sz="1600" b="1" kern="1200"/>
            <a:t>Présentation de l’entreprise</a:t>
          </a:r>
          <a:endParaRPr lang="en-US" sz="1600" kern="1200"/>
        </a:p>
      </dsp:txBody>
      <dsp:txXfrm>
        <a:off x="716908" y="776325"/>
        <a:ext cx="5434654" cy="620699"/>
      </dsp:txXfrm>
    </dsp:sp>
    <dsp:sp modelId="{D62C2D61-9311-4885-BFE9-A709DC8ACB1E}">
      <dsp:nvSpPr>
        <dsp:cNvPr id="0" name=""/>
        <dsp:cNvSpPr/>
      </dsp:nvSpPr>
      <dsp:spPr>
        <a:xfrm>
          <a:off x="0" y="1552200"/>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09B7F8-EA67-4E2F-8E9D-FC356F9F45B7}">
      <dsp:nvSpPr>
        <dsp:cNvPr id="0" name=""/>
        <dsp:cNvSpPr/>
      </dsp:nvSpPr>
      <dsp:spPr>
        <a:xfrm>
          <a:off x="187761" y="1691857"/>
          <a:ext cx="341384" cy="3413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354664-30BC-4C2F-9F3C-4A950B60117E}">
      <dsp:nvSpPr>
        <dsp:cNvPr id="0" name=""/>
        <dsp:cNvSpPr/>
      </dsp:nvSpPr>
      <dsp:spPr>
        <a:xfrm>
          <a:off x="716908" y="1552200"/>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fr-FR" sz="1600" b="1" kern="1200"/>
            <a:t>Présentation des actifs existants et de la stratégie actuelle</a:t>
          </a:r>
          <a:endParaRPr lang="en-US" sz="1600" kern="1200"/>
        </a:p>
      </dsp:txBody>
      <dsp:txXfrm>
        <a:off x="716908" y="1552200"/>
        <a:ext cx="5434654" cy="620699"/>
      </dsp:txXfrm>
    </dsp:sp>
    <dsp:sp modelId="{1ABBD509-4FBE-45DA-AC21-B4276731E8B3}">
      <dsp:nvSpPr>
        <dsp:cNvPr id="0" name=""/>
        <dsp:cNvSpPr/>
      </dsp:nvSpPr>
      <dsp:spPr>
        <a:xfrm>
          <a:off x="0" y="2328075"/>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F0321A-1123-47CA-AD27-95309D736522}">
      <dsp:nvSpPr>
        <dsp:cNvPr id="0" name=""/>
        <dsp:cNvSpPr/>
      </dsp:nvSpPr>
      <dsp:spPr>
        <a:xfrm>
          <a:off x="187761" y="2467732"/>
          <a:ext cx="341384" cy="3413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E2192F-EEA0-448D-BFAE-E4E60F3238A9}">
      <dsp:nvSpPr>
        <dsp:cNvPr id="0" name=""/>
        <dsp:cNvSpPr/>
      </dsp:nvSpPr>
      <dsp:spPr>
        <a:xfrm>
          <a:off x="716908" y="2328075"/>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fr-FR" sz="1600" b="1" kern="1200"/>
            <a:t>Analyse du Marché et de la concurrence</a:t>
          </a:r>
          <a:endParaRPr lang="en-US" sz="1600" kern="1200"/>
        </a:p>
      </dsp:txBody>
      <dsp:txXfrm>
        <a:off x="716908" y="2328075"/>
        <a:ext cx="5434654" cy="620699"/>
      </dsp:txXfrm>
    </dsp:sp>
    <dsp:sp modelId="{47A74064-F84D-452C-BA3E-031FDD8C149D}">
      <dsp:nvSpPr>
        <dsp:cNvPr id="0" name=""/>
        <dsp:cNvSpPr/>
      </dsp:nvSpPr>
      <dsp:spPr>
        <a:xfrm>
          <a:off x="0" y="3103949"/>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6FA2A5-161C-4977-86F0-0BB72093EE54}">
      <dsp:nvSpPr>
        <dsp:cNvPr id="0" name=""/>
        <dsp:cNvSpPr/>
      </dsp:nvSpPr>
      <dsp:spPr>
        <a:xfrm>
          <a:off x="187761" y="3243607"/>
          <a:ext cx="341384" cy="3413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931DA5-B607-48A5-96A4-386BD567064B}">
      <dsp:nvSpPr>
        <dsp:cNvPr id="0" name=""/>
        <dsp:cNvSpPr/>
      </dsp:nvSpPr>
      <dsp:spPr>
        <a:xfrm>
          <a:off x="716908" y="3103949"/>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fr-FR" sz="1600" b="1" kern="1200"/>
            <a:t>Planification des besoins humains, technologiques, physiques</a:t>
          </a:r>
          <a:endParaRPr lang="en-US" sz="1600" kern="1200"/>
        </a:p>
      </dsp:txBody>
      <dsp:txXfrm>
        <a:off x="716908" y="3103949"/>
        <a:ext cx="5434654" cy="620699"/>
      </dsp:txXfrm>
    </dsp:sp>
    <dsp:sp modelId="{B71614E8-7E47-4EDC-9A3E-AB3A1DEEAA43}">
      <dsp:nvSpPr>
        <dsp:cNvPr id="0" name=""/>
        <dsp:cNvSpPr/>
      </dsp:nvSpPr>
      <dsp:spPr>
        <a:xfrm>
          <a:off x="0" y="3879824"/>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BB7C2-E692-4557-95A5-4565A811C6E3}">
      <dsp:nvSpPr>
        <dsp:cNvPr id="0" name=""/>
        <dsp:cNvSpPr/>
      </dsp:nvSpPr>
      <dsp:spPr>
        <a:xfrm>
          <a:off x="187761" y="4019482"/>
          <a:ext cx="341384" cy="3413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D5A16B-B7B4-4F47-A35F-1B9AFA488EE8}">
      <dsp:nvSpPr>
        <dsp:cNvPr id="0" name=""/>
        <dsp:cNvSpPr/>
      </dsp:nvSpPr>
      <dsp:spPr>
        <a:xfrm>
          <a:off x="716908" y="3879824"/>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fr-FR" sz="1600" b="1" kern="1200"/>
            <a:t>Prévisions Financières Cash In Cash out</a:t>
          </a:r>
          <a:endParaRPr lang="en-US" sz="1600" kern="1200"/>
        </a:p>
      </dsp:txBody>
      <dsp:txXfrm>
        <a:off x="716908" y="3879824"/>
        <a:ext cx="5434654" cy="620699"/>
      </dsp:txXfrm>
    </dsp:sp>
    <dsp:sp modelId="{AE7A405A-051E-4C4B-A1A3-15497A7B9B74}">
      <dsp:nvSpPr>
        <dsp:cNvPr id="0" name=""/>
        <dsp:cNvSpPr/>
      </dsp:nvSpPr>
      <dsp:spPr>
        <a:xfrm>
          <a:off x="0" y="4655699"/>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6B2ADF-D7CF-41A8-8288-7CE9897FF69A}">
      <dsp:nvSpPr>
        <dsp:cNvPr id="0" name=""/>
        <dsp:cNvSpPr/>
      </dsp:nvSpPr>
      <dsp:spPr>
        <a:xfrm>
          <a:off x="187761" y="4795356"/>
          <a:ext cx="341384" cy="34138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1F24D9-3618-48AA-B1BC-CCA93ADC8C12}">
      <dsp:nvSpPr>
        <dsp:cNvPr id="0" name=""/>
        <dsp:cNvSpPr/>
      </dsp:nvSpPr>
      <dsp:spPr>
        <a:xfrm>
          <a:off x="716908" y="4655699"/>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fr-FR" sz="1600" b="1" kern="1200"/>
            <a:t>Annexes</a:t>
          </a:r>
          <a:endParaRPr lang="en-US" sz="1600" kern="1200"/>
        </a:p>
      </dsp:txBody>
      <dsp:txXfrm>
        <a:off x="716908" y="4655699"/>
        <a:ext cx="5434654" cy="6206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2EC85-4FD7-488C-81DD-1A0775F6D678}">
      <dsp:nvSpPr>
        <dsp:cNvPr id="0" name=""/>
        <dsp:cNvSpPr/>
      </dsp:nvSpPr>
      <dsp:spPr>
        <a:xfrm>
          <a:off x="0" y="96982"/>
          <a:ext cx="6151562" cy="122104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b="1" i="1" kern="1200"/>
            <a:t>Ce n’est pas Apple qui inventa le PC mais MITS</a:t>
          </a:r>
          <a:endParaRPr lang="en-US" sz="2300" kern="1200"/>
        </a:p>
      </dsp:txBody>
      <dsp:txXfrm>
        <a:off x="59606" y="156588"/>
        <a:ext cx="6032350" cy="1101829"/>
      </dsp:txXfrm>
    </dsp:sp>
    <dsp:sp modelId="{4D9583FA-C557-4AA2-8E9D-D54273697AF1}">
      <dsp:nvSpPr>
        <dsp:cNvPr id="0" name=""/>
        <dsp:cNvSpPr/>
      </dsp:nvSpPr>
      <dsp:spPr>
        <a:xfrm>
          <a:off x="0" y="1384263"/>
          <a:ext cx="6151562" cy="1221041"/>
        </a:xfrm>
        <a:prstGeom prst="roundRect">
          <a:avLst/>
        </a:prstGeom>
        <a:solidFill>
          <a:schemeClr val="accent2">
            <a:hueOff val="-3450629"/>
            <a:satOff val="15286"/>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b="1" i="1" kern="1200"/>
            <a:t>Ce n’est pas Sony qui inventa le baladeur mais Philips</a:t>
          </a:r>
          <a:endParaRPr lang="en-US" sz="2300" kern="1200"/>
        </a:p>
      </dsp:txBody>
      <dsp:txXfrm>
        <a:off x="59606" y="1443869"/>
        <a:ext cx="6032350" cy="1101829"/>
      </dsp:txXfrm>
    </dsp:sp>
    <dsp:sp modelId="{2C644913-5325-4B4A-BBCE-511D488A2D9B}">
      <dsp:nvSpPr>
        <dsp:cNvPr id="0" name=""/>
        <dsp:cNvSpPr/>
      </dsp:nvSpPr>
      <dsp:spPr>
        <a:xfrm>
          <a:off x="0" y="2671545"/>
          <a:ext cx="6151562" cy="1221041"/>
        </a:xfrm>
        <a:prstGeom prst="roundRect">
          <a:avLst/>
        </a:prstGeom>
        <a:solidFill>
          <a:schemeClr val="accent2">
            <a:hueOff val="-6901259"/>
            <a:satOff val="30573"/>
            <a:lumOff val="-11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b="1" i="1" kern="1200"/>
            <a:t>Ce n’est pas JVC qui inventa le magnétoscope mais Ampex</a:t>
          </a:r>
          <a:endParaRPr lang="en-US" sz="2300" kern="1200"/>
        </a:p>
      </dsp:txBody>
      <dsp:txXfrm>
        <a:off x="59606" y="2731151"/>
        <a:ext cx="6032350" cy="1101829"/>
      </dsp:txXfrm>
    </dsp:sp>
    <dsp:sp modelId="{7794BC16-6B99-4409-B172-17A4AAFAE19D}">
      <dsp:nvSpPr>
        <dsp:cNvPr id="0" name=""/>
        <dsp:cNvSpPr/>
      </dsp:nvSpPr>
      <dsp:spPr>
        <a:xfrm>
          <a:off x="0" y="3958826"/>
          <a:ext cx="6151562" cy="1221041"/>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b="1" i="1" kern="1200"/>
            <a:t>Ce n’est pas non plus McDonald’s qui inventa la restauration rapide mais Howard Johnson’s Restaurants </a:t>
          </a:r>
          <a:endParaRPr lang="en-US" sz="2300" kern="1200"/>
        </a:p>
      </dsp:txBody>
      <dsp:txXfrm>
        <a:off x="59606" y="4018432"/>
        <a:ext cx="6032350" cy="11018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13B1BD-72C1-4073-83E4-B6977FB2CDD3}" type="datetimeFigureOut">
              <a:rPr lang="fr-FR" smtClean="0"/>
              <a:t>07/11/2021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C680F-29E0-418B-9DF9-6E5E0507EE16}" type="slidenum">
              <a:rPr lang="fr-FR" smtClean="0"/>
              <a:t>‹N°›</a:t>
            </a:fld>
            <a:endParaRPr lang="fr-FR"/>
          </a:p>
        </p:txBody>
      </p:sp>
    </p:spTree>
    <p:extLst>
      <p:ext uri="{BB962C8B-B14F-4D97-AF65-F5344CB8AC3E}">
        <p14:creationId xmlns:p14="http://schemas.microsoft.com/office/powerpoint/2010/main" val="3704647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a:extLst>
              <a:ext uri="{FF2B5EF4-FFF2-40B4-BE49-F238E27FC236}">
                <a16:creationId xmlns:a16="http://schemas.microsoft.com/office/drawing/2014/main" id="{879309D4-49FA-43A1-B9B1-958D5D04C3FD}"/>
              </a:ext>
            </a:extLst>
          </p:cNvPr>
          <p:cNvSpPr>
            <a:spLocks noGrp="1" noRot="1" noChangeAspect="1" noTextEdit="1"/>
          </p:cNvSpPr>
          <p:nvPr>
            <p:ph type="sldImg"/>
          </p:nvPr>
        </p:nvSpPr>
        <p:spPr>
          <a:ln/>
        </p:spPr>
      </p:sp>
      <p:sp>
        <p:nvSpPr>
          <p:cNvPr id="10243" name="Espace réservé des commentaires 2">
            <a:extLst>
              <a:ext uri="{FF2B5EF4-FFF2-40B4-BE49-F238E27FC236}">
                <a16:creationId xmlns:a16="http://schemas.microsoft.com/office/drawing/2014/main" id="{A6FCF794-F872-4DAD-B8D2-BF42B34BA591}"/>
              </a:ext>
            </a:extLst>
          </p:cNvPr>
          <p:cNvSpPr>
            <a:spLocks noGrp="1"/>
          </p:cNvSpPr>
          <p:nvPr>
            <p:ph type="body" idx="1"/>
          </p:nvPr>
        </p:nvSpPr>
        <p:spPr>
          <a:noFill/>
        </p:spPr>
        <p:txBody>
          <a:bodyPr/>
          <a:lstStyle/>
          <a:p>
            <a:endParaRPr lang="fr-FR" altLang="fr-FR"/>
          </a:p>
        </p:txBody>
      </p:sp>
      <p:sp>
        <p:nvSpPr>
          <p:cNvPr id="10244" name="Espace réservé du numéro de diapositive 3">
            <a:extLst>
              <a:ext uri="{FF2B5EF4-FFF2-40B4-BE49-F238E27FC236}">
                <a16:creationId xmlns:a16="http://schemas.microsoft.com/office/drawing/2014/main" id="{91F61683-F897-4F49-BE1D-1C5D8DCC9271}"/>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CB05DD-BC63-4EBA-B74F-FEF51C8777D4}" type="slidenum">
              <a:rPr lang="en-US" altLang="fr-FR" sz="1200" smtClean="0"/>
              <a:pPr/>
              <a:t>15</a:t>
            </a:fld>
            <a:endParaRPr lang="en-US" altLang="fr-F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a:extLst>
              <a:ext uri="{FF2B5EF4-FFF2-40B4-BE49-F238E27FC236}">
                <a16:creationId xmlns:a16="http://schemas.microsoft.com/office/drawing/2014/main" id="{6F7EFA55-0A0E-41AB-9D91-1D234732557F}"/>
              </a:ext>
            </a:extLst>
          </p:cNvPr>
          <p:cNvSpPr>
            <a:spLocks noGrp="1" noRot="1" noChangeAspect="1" noTextEdit="1"/>
          </p:cNvSpPr>
          <p:nvPr>
            <p:ph type="sldImg"/>
          </p:nvPr>
        </p:nvSpPr>
        <p:spPr>
          <a:ln/>
        </p:spPr>
      </p:sp>
      <p:sp>
        <p:nvSpPr>
          <p:cNvPr id="12291" name="Espace réservé des commentaires 2">
            <a:extLst>
              <a:ext uri="{FF2B5EF4-FFF2-40B4-BE49-F238E27FC236}">
                <a16:creationId xmlns:a16="http://schemas.microsoft.com/office/drawing/2014/main" id="{65936129-CA45-4C57-8829-0D62AA769A45}"/>
              </a:ext>
            </a:extLst>
          </p:cNvPr>
          <p:cNvSpPr>
            <a:spLocks noGrp="1"/>
          </p:cNvSpPr>
          <p:nvPr>
            <p:ph type="body" idx="1"/>
          </p:nvPr>
        </p:nvSpPr>
        <p:spPr>
          <a:noFill/>
        </p:spPr>
        <p:txBody>
          <a:bodyPr/>
          <a:lstStyle/>
          <a:p>
            <a:endParaRPr lang="fr-FR" altLang="fr-FR"/>
          </a:p>
        </p:txBody>
      </p:sp>
      <p:sp>
        <p:nvSpPr>
          <p:cNvPr id="12292" name="Espace réservé du numéro de diapositive 3">
            <a:extLst>
              <a:ext uri="{FF2B5EF4-FFF2-40B4-BE49-F238E27FC236}">
                <a16:creationId xmlns:a16="http://schemas.microsoft.com/office/drawing/2014/main" id="{D916EDA9-0459-4045-93C2-D219A200FEE0}"/>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DEBA4A4-731E-4D78-A48D-A5140C1CC7AE}" type="slidenum">
              <a:rPr lang="en-US" altLang="fr-FR" sz="1200" smtClean="0"/>
              <a:pPr/>
              <a:t>16</a:t>
            </a:fld>
            <a:endParaRPr lang="en-US" alt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Title 8"/>
          <p:cNvSpPr>
            <a:spLocks noGrp="1"/>
          </p:cNvSpPr>
          <p:nvPr>
            <p:ph type="title"/>
          </p:nvPr>
        </p:nvSpPr>
        <p:spPr>
          <a:xfrm>
            <a:off x="609600" y="359465"/>
            <a:ext cx="10972800" cy="1143000"/>
          </a:xfrm>
          <a:prstGeom prst="rect">
            <a:avLst/>
          </a:prstGeom>
        </p:spPr>
        <p:txBody>
          <a:bodyPr>
            <a:normAutofit/>
          </a:bodyPr>
          <a:lstStyle/>
          <a:p>
            <a:r>
              <a:rPr lang="fr-FR"/>
              <a:t>Cliquer ici pour modifier le style du titre du masque</a:t>
            </a:r>
          </a:p>
        </p:txBody>
      </p:sp>
      <p:sp>
        <p:nvSpPr>
          <p:cNvPr id="4" name="Espace réservé de la date 3">
            <a:extLst>
              <a:ext uri="{FF2B5EF4-FFF2-40B4-BE49-F238E27FC236}">
                <a16:creationId xmlns:a16="http://schemas.microsoft.com/office/drawing/2014/main" id="{90D1F15B-59A3-4C6F-81ED-E669F662FCB8}"/>
              </a:ext>
            </a:extLst>
          </p:cNvPr>
          <p:cNvSpPr>
            <a:spLocks noGrp="1"/>
          </p:cNvSpPr>
          <p:nvPr>
            <p:ph type="dt" sz="half" idx="10"/>
          </p:nvPr>
        </p:nvSpPr>
        <p:spPr/>
        <p:txBody>
          <a:bodyPr/>
          <a:lstStyle>
            <a:lvl1pPr>
              <a:defRPr/>
            </a:lvl1pPr>
          </a:lstStyle>
          <a:p>
            <a:pPr>
              <a:defRPr/>
            </a:pPr>
            <a:fld id="{CB0F4CED-AF9D-4FC5-9F67-42B4B141C490}" type="datetimeFigureOut">
              <a:rPr lang="fr-FR"/>
              <a:pPr>
                <a:defRPr/>
              </a:pPr>
              <a:t>07/11/2021</a:t>
            </a:fld>
            <a:endParaRPr/>
          </a:p>
        </p:txBody>
      </p:sp>
      <p:sp>
        <p:nvSpPr>
          <p:cNvPr id="5" name="Espace réservé du pied de page 4">
            <a:extLst>
              <a:ext uri="{FF2B5EF4-FFF2-40B4-BE49-F238E27FC236}">
                <a16:creationId xmlns:a16="http://schemas.microsoft.com/office/drawing/2014/main" id="{BADD156E-9A18-4D62-9807-9B8F09A559AB}"/>
              </a:ext>
            </a:extLst>
          </p:cNvPr>
          <p:cNvSpPr>
            <a:spLocks noGrp="1"/>
          </p:cNvSpPr>
          <p:nvPr>
            <p:ph type="ftr" sz="quarter" idx="11"/>
          </p:nvPr>
        </p:nvSpPr>
        <p:spPr/>
        <p:txBody>
          <a:bodyPr/>
          <a:lstStyle>
            <a:lvl1pPr>
              <a:defRPr/>
            </a:lvl1pPr>
          </a:lstStyle>
          <a:p>
            <a:pPr>
              <a:defRPr/>
            </a:pPr>
            <a:endParaRPr/>
          </a:p>
        </p:txBody>
      </p:sp>
      <p:sp>
        <p:nvSpPr>
          <p:cNvPr id="6" name="Espace réservé du numéro de diapositive 5">
            <a:extLst>
              <a:ext uri="{FF2B5EF4-FFF2-40B4-BE49-F238E27FC236}">
                <a16:creationId xmlns:a16="http://schemas.microsoft.com/office/drawing/2014/main" id="{A77AA454-1F5E-4257-ABA6-8D90FE8F39A4}"/>
              </a:ext>
            </a:extLst>
          </p:cNvPr>
          <p:cNvSpPr>
            <a:spLocks noGrp="1"/>
          </p:cNvSpPr>
          <p:nvPr>
            <p:ph type="sldNum" sz="quarter" idx="12"/>
          </p:nvPr>
        </p:nvSpPr>
        <p:spPr/>
        <p:txBody>
          <a:bodyPr/>
          <a:lstStyle>
            <a:lvl1pPr>
              <a:defRPr/>
            </a:lvl1pPr>
          </a:lstStyle>
          <a:p>
            <a:pPr>
              <a:defRPr/>
            </a:pPr>
            <a:fld id="{F9673544-7673-4F4E-9F4F-205CAC677BCC}" type="slidenum">
              <a:rPr lang="fr-FR"/>
              <a:pPr>
                <a:defRPr/>
              </a:pPr>
              <a:t>‹N°›</a:t>
            </a:fld>
            <a:endParaRPr lang="fr-FR"/>
          </a:p>
        </p:txBody>
      </p:sp>
    </p:spTree>
    <p:extLst>
      <p:ext uri="{BB962C8B-B14F-4D97-AF65-F5344CB8AC3E}">
        <p14:creationId xmlns:p14="http://schemas.microsoft.com/office/powerpoint/2010/main" val="1276649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texte 2"/>
          <p:cNvSpPr>
            <a:spLocks noGrp="1"/>
          </p:cNvSpPr>
          <p:nvPr>
            <p:ph type="body" sz="half" idx="1"/>
          </p:nvPr>
        </p:nvSpPr>
        <p:spPr>
          <a:xfrm>
            <a:off x="914400" y="1981200"/>
            <a:ext cx="508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981200"/>
            <a:ext cx="508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1EFB9FB0-A13F-49CD-B6E3-97F1E8F45671}"/>
              </a:ext>
            </a:extLst>
          </p:cNvPr>
          <p:cNvSpPr>
            <a:spLocks noGrp="1" noChangeArrowheads="1"/>
          </p:cNvSpPr>
          <p:nvPr>
            <p:ph type="dt" sz="half" idx="10"/>
          </p:nvPr>
        </p:nvSpPr>
        <p:spPr>
          <a:ln/>
        </p:spPr>
        <p:txBody>
          <a:bodyPr/>
          <a:lstStyle>
            <a:lvl1pPr>
              <a:defRPr/>
            </a:lvl1pPr>
          </a:lstStyle>
          <a:p>
            <a:pPr>
              <a:defRPr/>
            </a:pPr>
            <a:fld id="{ADF47B04-7531-466A-AAE2-06B5A71C5B6B}" type="datetime1">
              <a:rPr lang="en-US"/>
              <a:pPr>
                <a:defRPr/>
              </a:pPr>
              <a:t>11/7/2021</a:t>
            </a:fld>
            <a:endParaRPr lang="en-US"/>
          </a:p>
        </p:txBody>
      </p:sp>
      <p:sp>
        <p:nvSpPr>
          <p:cNvPr id="6" name="Rectangle 5">
            <a:extLst>
              <a:ext uri="{FF2B5EF4-FFF2-40B4-BE49-F238E27FC236}">
                <a16:creationId xmlns:a16="http://schemas.microsoft.com/office/drawing/2014/main" id="{D1CD6CF1-B644-4A97-93B0-A27A90DD2FD2}"/>
              </a:ext>
            </a:extLst>
          </p:cNvPr>
          <p:cNvSpPr>
            <a:spLocks noGrp="1" noChangeArrowheads="1"/>
          </p:cNvSpPr>
          <p:nvPr>
            <p:ph type="ftr" sz="quarter" idx="11"/>
          </p:nvPr>
        </p:nvSpPr>
        <p:spPr>
          <a:ln/>
        </p:spPr>
        <p:txBody>
          <a:bodyPr/>
          <a:lstStyle>
            <a:lvl1pPr>
              <a:defRPr/>
            </a:lvl1pPr>
          </a:lstStyle>
          <a:p>
            <a:pPr>
              <a:defRPr/>
            </a:pPr>
            <a:r>
              <a:rPr lang="en-US"/>
              <a:t>free template from www.brainybetty.com</a:t>
            </a:r>
          </a:p>
        </p:txBody>
      </p:sp>
      <p:sp>
        <p:nvSpPr>
          <p:cNvPr id="7" name="Rectangle 6">
            <a:extLst>
              <a:ext uri="{FF2B5EF4-FFF2-40B4-BE49-F238E27FC236}">
                <a16:creationId xmlns:a16="http://schemas.microsoft.com/office/drawing/2014/main" id="{688DCC46-B33E-4A2E-8371-83CB616827D2}"/>
              </a:ext>
            </a:extLst>
          </p:cNvPr>
          <p:cNvSpPr>
            <a:spLocks noGrp="1" noChangeArrowheads="1"/>
          </p:cNvSpPr>
          <p:nvPr>
            <p:ph type="sldNum" sz="quarter" idx="12"/>
          </p:nvPr>
        </p:nvSpPr>
        <p:spPr>
          <a:ln/>
        </p:spPr>
        <p:txBody>
          <a:bodyPr/>
          <a:lstStyle>
            <a:lvl1pPr>
              <a:defRPr/>
            </a:lvl1pPr>
          </a:lstStyle>
          <a:p>
            <a:pPr>
              <a:defRPr/>
            </a:pPr>
            <a:fld id="{67245E34-012C-4795-9076-CB5569161B76}" type="slidenum">
              <a:rPr lang="en-US"/>
              <a:pPr>
                <a:defRPr/>
              </a:pPr>
              <a:t>‹N°›</a:t>
            </a:fld>
            <a:endParaRPr lang="en-US"/>
          </a:p>
        </p:txBody>
      </p:sp>
    </p:spTree>
    <p:extLst>
      <p:ext uri="{BB962C8B-B14F-4D97-AF65-F5344CB8AC3E}">
        <p14:creationId xmlns:p14="http://schemas.microsoft.com/office/powerpoint/2010/main" val="920191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tableau 2"/>
          <p:cNvSpPr>
            <a:spLocks noGrp="1"/>
          </p:cNvSpPr>
          <p:nvPr>
            <p:ph type="tbl" idx="1"/>
          </p:nvPr>
        </p:nvSpPr>
        <p:spPr>
          <a:xfrm>
            <a:off x="914400" y="1981200"/>
            <a:ext cx="10363200" cy="4114800"/>
          </a:xfrm>
        </p:spPr>
        <p:txBody>
          <a:bodyPr/>
          <a:lstStyle/>
          <a:p>
            <a:pPr lvl="0"/>
            <a:endParaRPr lang="fr-FR" noProof="0"/>
          </a:p>
        </p:txBody>
      </p:sp>
      <p:sp>
        <p:nvSpPr>
          <p:cNvPr id="4" name="Rectangle 4">
            <a:extLst>
              <a:ext uri="{FF2B5EF4-FFF2-40B4-BE49-F238E27FC236}">
                <a16:creationId xmlns:a16="http://schemas.microsoft.com/office/drawing/2014/main" id="{C27F1EFE-B468-43DE-A5AF-05A319B868CC}"/>
              </a:ext>
            </a:extLst>
          </p:cNvPr>
          <p:cNvSpPr>
            <a:spLocks noGrp="1" noChangeArrowheads="1"/>
          </p:cNvSpPr>
          <p:nvPr>
            <p:ph type="dt" sz="half" idx="10"/>
          </p:nvPr>
        </p:nvSpPr>
        <p:spPr>
          <a:ln/>
        </p:spPr>
        <p:txBody>
          <a:bodyPr/>
          <a:lstStyle>
            <a:lvl1pPr>
              <a:defRPr/>
            </a:lvl1pPr>
          </a:lstStyle>
          <a:p>
            <a:pPr>
              <a:defRPr/>
            </a:pPr>
            <a:fld id="{CCDC22CB-B2B0-4E03-87F3-92DF35BADDC8}" type="datetime1">
              <a:rPr lang="en-US"/>
              <a:pPr>
                <a:defRPr/>
              </a:pPr>
              <a:t>11/7/2021</a:t>
            </a:fld>
            <a:endParaRPr lang="en-US"/>
          </a:p>
        </p:txBody>
      </p:sp>
      <p:sp>
        <p:nvSpPr>
          <p:cNvPr id="5" name="Rectangle 5">
            <a:extLst>
              <a:ext uri="{FF2B5EF4-FFF2-40B4-BE49-F238E27FC236}">
                <a16:creationId xmlns:a16="http://schemas.microsoft.com/office/drawing/2014/main" id="{68829378-7A57-438D-9EDA-31F56B003C07}"/>
              </a:ext>
            </a:extLst>
          </p:cNvPr>
          <p:cNvSpPr>
            <a:spLocks noGrp="1" noChangeArrowheads="1"/>
          </p:cNvSpPr>
          <p:nvPr>
            <p:ph type="ftr" sz="quarter" idx="11"/>
          </p:nvPr>
        </p:nvSpPr>
        <p:spPr>
          <a:ln/>
        </p:spPr>
        <p:txBody>
          <a:bodyPr/>
          <a:lstStyle>
            <a:lvl1pPr>
              <a:defRPr/>
            </a:lvl1pPr>
          </a:lstStyle>
          <a:p>
            <a:pPr>
              <a:defRPr/>
            </a:pPr>
            <a:r>
              <a:rPr lang="en-US"/>
              <a:t>free template from www.brainybetty.com</a:t>
            </a:r>
          </a:p>
        </p:txBody>
      </p:sp>
      <p:sp>
        <p:nvSpPr>
          <p:cNvPr id="6" name="Rectangle 6">
            <a:extLst>
              <a:ext uri="{FF2B5EF4-FFF2-40B4-BE49-F238E27FC236}">
                <a16:creationId xmlns:a16="http://schemas.microsoft.com/office/drawing/2014/main" id="{CE70482C-24A4-4BC5-A73E-C10DA05DBB0D}"/>
              </a:ext>
            </a:extLst>
          </p:cNvPr>
          <p:cNvSpPr>
            <a:spLocks noGrp="1" noChangeArrowheads="1"/>
          </p:cNvSpPr>
          <p:nvPr>
            <p:ph type="sldNum" sz="quarter" idx="12"/>
          </p:nvPr>
        </p:nvSpPr>
        <p:spPr>
          <a:ln/>
        </p:spPr>
        <p:txBody>
          <a:bodyPr/>
          <a:lstStyle>
            <a:lvl1pPr>
              <a:defRPr/>
            </a:lvl1pPr>
          </a:lstStyle>
          <a:p>
            <a:pPr>
              <a:defRPr/>
            </a:pPr>
            <a:fld id="{100AB29F-F0E2-466B-A4BF-5D4E25100D42}" type="slidenum">
              <a:rPr lang="en-US"/>
              <a:pPr>
                <a:defRPr/>
              </a:pPr>
              <a:t>‹N°›</a:t>
            </a:fld>
            <a:endParaRPr lang="en-US"/>
          </a:p>
        </p:txBody>
      </p:sp>
    </p:spTree>
    <p:extLst>
      <p:ext uri="{BB962C8B-B14F-4D97-AF65-F5344CB8AC3E}">
        <p14:creationId xmlns:p14="http://schemas.microsoft.com/office/powerpoint/2010/main" val="4266938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1160EA64-D806-43AC-9DF2-F8C432F32B4C}" type="datetimeFigureOut">
              <a:rPr lang="en-US" dirty="0"/>
              <a:t>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4F7D4976-E339-4826-83B7-FBD03F55ECF8}" type="datetimeFigureOut">
              <a:rPr lang="en-US" dirty="0"/>
              <a:t>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a:t>
            </a:fld>
            <a:endParaRPr lang="en-US" dirty="0"/>
          </a:p>
        </p:txBody>
      </p:sp>
      <p:sp>
        <p:nvSpPr>
          <p:cNvPr id="10" name="Title 9"/>
          <p:cNvSpPr>
            <a:spLocks noGrp="1"/>
          </p:cNvSpPr>
          <p:nvPr>
            <p:ph type="title"/>
          </p:nvPr>
        </p:nvSpPr>
        <p:spPr/>
        <p:txBody>
          <a:bodyPr/>
          <a:lstStyle/>
          <a:p>
            <a:r>
              <a:rPr lang="fr-FR"/>
              <a:t>Modifiez le style du titre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fld id="{D1BE4249-C0D0-4B06-8692-E8BB871AF643}" type="datetimeFigureOut">
              <a:rPr lang="en-US" dirty="0"/>
              <a:t>11/7/2021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11/7/2021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11/7/2021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20osWwBdL5U?feature=oembed" TargetMode="External"/></Relationships>
</file>

<file path=ppt/slides/_rels/slide10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7.xml"/><Relationship Id="rId1" Type="http://schemas.openxmlformats.org/officeDocument/2006/relationships/video" Target="https://www.youtube.com/embed/hXW3VOfYWAk?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video" Target="https://www.youtube.com/embed/qcuhKKYX4nM?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vWWZfNtY6S4?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bZjiGSDzoUA?feature=oembe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i7SHtxoS7mI?feature=oembed"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baYr2W_iMqQ?start=1&amp;feature=oembed"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dBXKl-EJOaI"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3.xml"/><Relationship Id="rId1" Type="http://schemas.openxmlformats.org/officeDocument/2006/relationships/video" Target="https://www.youtube.com/embed/dBXKl-EJOaI?feature=oembed"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kedgebs-alumni.com/fr/diplome/news/welkeys-le-service-de-conciergerie-airbnb-cree-par-une-diplomee-de-kedge-leve-900k-euros-530"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www.kedgebs-alumni.com/fr/diplome/news/530"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Mq6LScpYRxI?feature=oembed"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ulyss.co/" TargetMode="Externa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hyperlink" Target="https://www.youtube.com/watch?v=5B7ocazsr_0"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video" Target="https://www.youtube.com/embed/gMOmh3aKOxs?feature=oembed"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SwAcrqcfAJQ?feature=oembed"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video" Target="https://www.youtube.com/embed/pCo6RltHreg?feature=oembed"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video" Target="https://www.youtube.com/embed/tIknTIQHSdI?feature=oembed" TargetMode="Externa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7.xml"/><Relationship Id="rId1" Type="http://schemas.openxmlformats.org/officeDocument/2006/relationships/video" Target="https://www.youtube.com/embed/BFK_WMkshL8?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jiaviL6UfXI?feature=oembed"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7.xml"/><Relationship Id="rId1" Type="http://schemas.openxmlformats.org/officeDocument/2006/relationships/video" Target="https://www.youtube.com/embed/41yDnDS6t_g?feature=oembed"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7.xml"/><Relationship Id="rId1" Type="http://schemas.openxmlformats.org/officeDocument/2006/relationships/video" Target="https://www.youtube.com/embed/m4aM49YNVZA?feature=oembed"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7.xml"/><Relationship Id="rId1" Type="http://schemas.openxmlformats.org/officeDocument/2006/relationships/video" Target="https://www.youtube.com/embed/VuoNNSbd3gc?feature=oembed"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FDZlWfO8Oto?feature=oembed"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7.xml"/><Relationship Id="rId1" Type="http://schemas.openxmlformats.org/officeDocument/2006/relationships/video" Target="https://www.youtube.com/embed/IjJcechLhGs?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B5C49BE-CA6F-443B-948B-DE626C499CF0}"/>
              </a:ext>
            </a:extLst>
          </p:cNvPr>
          <p:cNvSpPr>
            <a:spLocks noGrp="1" noChangeArrowheads="1"/>
          </p:cNvSpPr>
          <p:nvPr>
            <p:ph type="subTitle" idx="1"/>
          </p:nvPr>
        </p:nvSpPr>
        <p:spPr>
          <a:xfrm>
            <a:off x="3339409" y="4854942"/>
            <a:ext cx="6400800" cy="4249451"/>
          </a:xfrm>
        </p:spPr>
        <p:txBody>
          <a:bodyPr>
            <a:normAutofit/>
          </a:bodyPr>
          <a:lstStyle/>
          <a:p>
            <a:pPr eaLnBrk="1" hangingPunct="1"/>
            <a:r>
              <a:rPr lang="en-US" altLang="fr-FR" sz="2800" dirty="0">
                <a:latin typeface="Goudy Stout" panose="0202090407030B020401" pitchFamily="18" charset="0"/>
              </a:rPr>
              <a:t>LP MAAP &amp; MAFICO</a:t>
            </a:r>
          </a:p>
          <a:p>
            <a:pPr eaLnBrk="1" hangingPunct="1"/>
            <a:endParaRPr lang="en-US" altLang="fr-FR" dirty="0">
              <a:latin typeface="Goudy Stout" panose="0202090407030B020401" pitchFamily="18" charset="0"/>
            </a:endParaRPr>
          </a:p>
          <a:p>
            <a:pPr eaLnBrk="1" hangingPunct="1"/>
            <a:r>
              <a:rPr lang="en-US" altLang="fr-FR" dirty="0">
                <a:latin typeface="Script MT Bold" panose="03040602040607080904" pitchFamily="66" charset="0"/>
              </a:rPr>
              <a:t>Lionel Maltese</a:t>
            </a:r>
          </a:p>
        </p:txBody>
      </p:sp>
      <p:sp>
        <p:nvSpPr>
          <p:cNvPr id="6" name="ZoneTexte 5">
            <a:extLst>
              <a:ext uri="{FF2B5EF4-FFF2-40B4-BE49-F238E27FC236}">
                <a16:creationId xmlns:a16="http://schemas.microsoft.com/office/drawing/2014/main" id="{F8897C5A-F81F-4122-8A64-99E9F6F63C8E}"/>
              </a:ext>
            </a:extLst>
          </p:cNvPr>
          <p:cNvSpPr txBox="1"/>
          <p:nvPr/>
        </p:nvSpPr>
        <p:spPr>
          <a:xfrm>
            <a:off x="594826" y="1449546"/>
            <a:ext cx="11413671" cy="1200329"/>
          </a:xfrm>
          <a:prstGeom prst="rect">
            <a:avLst/>
          </a:prstGeom>
          <a:noFill/>
        </p:spPr>
        <p:txBody>
          <a:bodyPr wrap="square">
            <a:spAutoFit/>
          </a:bodyPr>
          <a:lstStyle/>
          <a:p>
            <a:pPr algn="ctr"/>
            <a:r>
              <a:rPr lang="en-US" altLang="fr-FR" sz="1800" dirty="0">
                <a:latin typeface="Goudy Stout" panose="0202090407030B020401" pitchFamily="18" charset="0"/>
              </a:rPr>
              <a:t>Entrepreneuriat</a:t>
            </a:r>
            <a:br>
              <a:rPr lang="en-US" altLang="fr-FR" sz="1800" dirty="0">
                <a:latin typeface="Goudy Stout" panose="0202090407030B020401" pitchFamily="18" charset="0"/>
              </a:rPr>
            </a:br>
            <a:r>
              <a:rPr lang="en-US" altLang="fr-FR" sz="1800" dirty="0">
                <a:latin typeface="Goudy Stout" panose="0202090407030B020401" pitchFamily="18" charset="0"/>
              </a:rPr>
              <a:t>&amp;</a:t>
            </a:r>
            <a:br>
              <a:rPr lang="en-US" altLang="fr-FR" sz="1800" dirty="0">
                <a:latin typeface="Goudy Stout" panose="0202090407030B020401" pitchFamily="18" charset="0"/>
              </a:rPr>
            </a:br>
            <a:r>
              <a:rPr lang="en-US" altLang="fr-FR" sz="1800" dirty="0">
                <a:latin typeface="Goudy Stout" panose="0202090407030B020401" pitchFamily="18" charset="0"/>
              </a:rPr>
              <a:t>Construction d’un Business </a:t>
            </a:r>
            <a:r>
              <a:rPr lang="en-US" altLang="fr-FR" sz="1800" dirty="0" err="1">
                <a:latin typeface="Goudy Stout" panose="0202090407030B020401" pitchFamily="18" charset="0"/>
              </a:rPr>
              <a:t>Modèle</a:t>
            </a:r>
            <a:r>
              <a:rPr lang="en-US" altLang="fr-FR" sz="1800" dirty="0">
                <a:latin typeface="Goudy Stout" panose="0202090407030B020401" pitchFamily="18" charset="0"/>
              </a:rPr>
              <a:t> </a:t>
            </a:r>
            <a:br>
              <a:rPr lang="en-US" altLang="fr-FR" sz="1800" dirty="0">
                <a:latin typeface="Goudy Stout" panose="0202090407030B020401" pitchFamily="18" charset="0"/>
              </a:rPr>
            </a:br>
            <a:r>
              <a:rPr lang="en-US" altLang="fr-FR" sz="1800" dirty="0">
                <a:latin typeface="Goudy Stout" panose="0202090407030B020401" pitchFamily="18" charset="0"/>
              </a:rPr>
              <a:t>&amp; </a:t>
            </a:r>
            <a:r>
              <a:rPr lang="en-US" altLang="fr-FR" sz="1800" dirty="0" err="1">
                <a:latin typeface="Goudy Stout" panose="0202090407030B020401" pitchFamily="18" charset="0"/>
              </a:rPr>
              <a:t>d’uNE</a:t>
            </a:r>
            <a:r>
              <a:rPr lang="en-US" altLang="fr-FR" sz="1800" dirty="0">
                <a:latin typeface="Goudy Stout" panose="0202090407030B020401" pitchFamily="18" charset="0"/>
              </a:rPr>
              <a:t> ROADMAP</a:t>
            </a:r>
            <a:endParaRPr lang="fr-FR" dirty="0"/>
          </a:p>
        </p:txBody>
      </p:sp>
    </p:spTree>
    <p:extLst>
      <p:ext uri="{BB962C8B-B14F-4D97-AF65-F5344CB8AC3E}">
        <p14:creationId xmlns:p14="http://schemas.microsoft.com/office/powerpoint/2010/main" val="2968946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Zidane / Galán best padel point - Z5 Padel">
            <a:hlinkClick r:id="" action="ppaction://media"/>
            <a:extLst>
              <a:ext uri="{FF2B5EF4-FFF2-40B4-BE49-F238E27FC236}">
                <a16:creationId xmlns:a16="http://schemas.microsoft.com/office/drawing/2014/main" id="{6BB0F649-DC6E-4249-B1F3-68EC135A666E}"/>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44639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Frￃﾩdￃﾩric Frￃﾩry, Xerfi Canal Qu￢ﾀﾙest-ce qu￢ﾀﾙune entreprise agile ?">
            <a:hlinkClick r:id="" action="ppaction://media"/>
            <a:extLst>
              <a:ext uri="{FF2B5EF4-FFF2-40B4-BE49-F238E27FC236}">
                <a16:creationId xmlns:a16="http://schemas.microsoft.com/office/drawing/2014/main" id="{1302A66E-23EC-480B-905C-0D92E50D98C6}"/>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3409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146" name="Image 7">
            <a:extLst>
              <a:ext uri="{FF2B5EF4-FFF2-40B4-BE49-F238E27FC236}">
                <a16:creationId xmlns:a16="http://schemas.microsoft.com/office/drawing/2014/main" id="{F1AA1311-9D6B-4354-AAFD-0B0A78D46AA4}"/>
              </a:ext>
            </a:extLst>
          </p:cNvPr>
          <p:cNvPicPr>
            <a:picLocks noChangeAspect="1"/>
          </p:cNvPicPr>
          <p:nvPr/>
        </p:nvPicPr>
        <p:blipFill rotWithShape="1">
          <a:blip r:embed="rId2">
            <a:extLst>
              <a:ext uri="{28A0092B-C50C-407E-A947-70E740481C1C}">
                <a14:useLocalDpi xmlns:a14="http://schemas.microsoft.com/office/drawing/2010/main" val="0"/>
              </a:ext>
            </a:extLst>
          </a:blip>
          <a:srcRect t="3916" b="462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isocèle 3">
            <a:extLst>
              <a:ext uri="{FF2B5EF4-FFF2-40B4-BE49-F238E27FC236}">
                <a16:creationId xmlns:a16="http://schemas.microsoft.com/office/drawing/2014/main" id="{BC41B90B-5DE5-49FE-B7FC-9D4B90848F80}"/>
              </a:ext>
            </a:extLst>
          </p:cNvPr>
          <p:cNvSpPr/>
          <p:nvPr/>
        </p:nvSpPr>
        <p:spPr>
          <a:xfrm>
            <a:off x="3548544" y="2349500"/>
            <a:ext cx="3842858" cy="30495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1"/>
                </a:solidFill>
              </a:rPr>
              <a:t>COMPETENCE</a:t>
            </a:r>
          </a:p>
        </p:txBody>
      </p:sp>
      <p:sp>
        <p:nvSpPr>
          <p:cNvPr id="7171" name="ZoneTexte 4">
            <a:extLst>
              <a:ext uri="{FF2B5EF4-FFF2-40B4-BE49-F238E27FC236}">
                <a16:creationId xmlns:a16="http://schemas.microsoft.com/office/drawing/2014/main" id="{5E87C0C9-7BEB-411E-B2F7-8D3EA8F5BFB2}"/>
              </a:ext>
            </a:extLst>
          </p:cNvPr>
          <p:cNvSpPr txBox="1">
            <a:spLocks noChangeArrowheads="1"/>
          </p:cNvSpPr>
          <p:nvPr/>
        </p:nvSpPr>
        <p:spPr bwMode="auto">
          <a:xfrm>
            <a:off x="4510088" y="1644432"/>
            <a:ext cx="20177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FontTx/>
              <a:buNone/>
            </a:pPr>
            <a:r>
              <a:rPr lang="fr-FR" altLang="fr-FR" sz="1800" b="1" dirty="0">
                <a:cs typeface="Arial" panose="020B0604020202020204" pitchFamily="34" charset="0"/>
              </a:rPr>
              <a:t>EXPERIENCE</a:t>
            </a:r>
          </a:p>
          <a:p>
            <a:pPr algn="ctr">
              <a:spcBef>
                <a:spcPct val="0"/>
              </a:spcBef>
              <a:buFontTx/>
              <a:buNone/>
            </a:pPr>
            <a:r>
              <a:rPr lang="fr-FR" altLang="fr-FR" sz="1800" b="1" dirty="0">
                <a:cs typeface="Arial" panose="020B0604020202020204" pitchFamily="34" charset="0"/>
              </a:rPr>
              <a:t>Savoir</a:t>
            </a:r>
          </a:p>
        </p:txBody>
      </p:sp>
      <p:sp>
        <p:nvSpPr>
          <p:cNvPr id="7172" name="ZoneTexte 6">
            <a:extLst>
              <a:ext uri="{FF2B5EF4-FFF2-40B4-BE49-F238E27FC236}">
                <a16:creationId xmlns:a16="http://schemas.microsoft.com/office/drawing/2014/main" id="{19ABA9B9-814F-4455-BF43-1E43B032DF59}"/>
              </a:ext>
            </a:extLst>
          </p:cNvPr>
          <p:cNvSpPr txBox="1">
            <a:spLocks noChangeArrowheads="1"/>
          </p:cNvSpPr>
          <p:nvPr/>
        </p:nvSpPr>
        <p:spPr bwMode="auto">
          <a:xfrm>
            <a:off x="2855913" y="5381626"/>
            <a:ext cx="1871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FontTx/>
              <a:buNone/>
            </a:pPr>
            <a:r>
              <a:rPr lang="fr-FR" altLang="fr-FR" sz="1800" b="1">
                <a:cs typeface="Arial" panose="020B0604020202020204" pitchFamily="34" charset="0"/>
              </a:rPr>
              <a:t>EXPERTISE</a:t>
            </a:r>
          </a:p>
          <a:p>
            <a:pPr algn="ctr">
              <a:spcBef>
                <a:spcPct val="0"/>
              </a:spcBef>
              <a:buFontTx/>
              <a:buNone/>
            </a:pPr>
            <a:r>
              <a:rPr lang="fr-FR" altLang="fr-FR" sz="1800" b="1">
                <a:cs typeface="Arial" panose="020B0604020202020204" pitchFamily="34" charset="0"/>
              </a:rPr>
              <a:t>Savoir-Faire</a:t>
            </a:r>
          </a:p>
        </p:txBody>
      </p:sp>
      <p:sp>
        <p:nvSpPr>
          <p:cNvPr id="7173" name="ZoneTexte 7">
            <a:extLst>
              <a:ext uri="{FF2B5EF4-FFF2-40B4-BE49-F238E27FC236}">
                <a16:creationId xmlns:a16="http://schemas.microsoft.com/office/drawing/2014/main" id="{CCBB56D4-B321-4043-8DBB-EAB5C55EB9B8}"/>
              </a:ext>
            </a:extLst>
          </p:cNvPr>
          <p:cNvSpPr txBox="1">
            <a:spLocks noChangeArrowheads="1"/>
          </p:cNvSpPr>
          <p:nvPr/>
        </p:nvSpPr>
        <p:spPr bwMode="auto">
          <a:xfrm>
            <a:off x="6527800" y="5399088"/>
            <a:ext cx="2268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FontTx/>
              <a:buNone/>
            </a:pPr>
            <a:r>
              <a:rPr lang="fr-FR" altLang="fr-FR" sz="1800" b="1">
                <a:cs typeface="Arial" panose="020B0604020202020204" pitchFamily="34" charset="0"/>
              </a:rPr>
              <a:t>EQUIPE</a:t>
            </a:r>
          </a:p>
          <a:p>
            <a:pPr algn="ctr">
              <a:spcBef>
                <a:spcPct val="0"/>
              </a:spcBef>
              <a:buFontTx/>
              <a:buNone/>
            </a:pPr>
            <a:r>
              <a:rPr lang="fr-FR" altLang="fr-FR" sz="1800" b="1">
                <a:cs typeface="Arial" panose="020B0604020202020204" pitchFamily="34" charset="0"/>
              </a:rPr>
              <a:t>Savoir-être</a:t>
            </a:r>
          </a:p>
        </p:txBody>
      </p:sp>
      <p:sp>
        <p:nvSpPr>
          <p:cNvPr id="2" name="Rectangle 1">
            <a:extLst>
              <a:ext uri="{FF2B5EF4-FFF2-40B4-BE49-F238E27FC236}">
                <a16:creationId xmlns:a16="http://schemas.microsoft.com/office/drawing/2014/main" id="{A23A54F3-5626-4758-BB6E-A598F0CD5C94}"/>
              </a:ext>
            </a:extLst>
          </p:cNvPr>
          <p:cNvSpPr/>
          <p:nvPr/>
        </p:nvSpPr>
        <p:spPr>
          <a:xfrm>
            <a:off x="2780856" y="258583"/>
            <a:ext cx="5616624" cy="1200329"/>
          </a:xfrm>
          <a:prstGeom prst="rect">
            <a:avLst/>
          </a:prstGeom>
          <a:solidFill>
            <a:srgbClr val="FF0000"/>
          </a:solidFill>
          <a:scene3d>
            <a:camera prst="perspectiveRelaxedModerately"/>
            <a:lightRig rig="threePt" dir="t"/>
          </a:scene3d>
        </p:spPr>
        <p:txBody>
          <a:bodyPr>
            <a:spAutoFit/>
          </a:bodyPr>
          <a:lstStyle/>
          <a:p>
            <a:pPr>
              <a:defRPr/>
            </a:pPr>
            <a:r>
              <a:rPr lang="en-US" dirty="0"/>
              <a:t>Success comes from knowing that you did your best to become the best that you are capable of becoming. John Wooden</a:t>
            </a:r>
            <a:br>
              <a:rPr lang="en-US" dirty="0"/>
            </a:b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édia en ligne 3" title="La fabrique de l'entrepreneuriat : être entreprenant avant d'être entrepreneur [Christophe Schmitt]">
            <a:hlinkClick r:id="" action="ppaction://media"/>
            <a:extLst>
              <a:ext uri="{FF2B5EF4-FFF2-40B4-BE49-F238E27FC236}">
                <a16:creationId xmlns:a16="http://schemas.microsoft.com/office/drawing/2014/main" id="{A9DEEAEC-0667-4C96-9719-C72CCA802012}"/>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4788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5098CADF-D4EB-47EF-9F81-EC8959F6EAD2}"/>
              </a:ext>
            </a:extLst>
          </p:cNvPr>
          <p:cNvSpPr>
            <a:spLocks noGrp="1"/>
          </p:cNvSpPr>
          <p:nvPr>
            <p:ph type="title"/>
          </p:nvPr>
        </p:nvSpPr>
        <p:spPr>
          <a:xfrm>
            <a:off x="2063750" y="154584"/>
            <a:ext cx="7772400" cy="1143001"/>
          </a:xfrm>
        </p:spPr>
        <p:txBody>
          <a:bodyPr>
            <a:normAutofit fontScale="90000"/>
          </a:bodyPr>
          <a:lstStyle/>
          <a:p>
            <a:pPr algn="ctr">
              <a:defRPr/>
            </a:pPr>
            <a:r>
              <a:rPr lang="fr-FR" altLang="fr-FR" sz="2800" b="1" dirty="0"/>
              <a:t>Lionel Maltese</a:t>
            </a:r>
            <a:br>
              <a:rPr lang="fr-FR" altLang="fr-FR" sz="2800" b="1" dirty="0"/>
            </a:br>
            <a:r>
              <a:rPr lang="fr-FR" altLang="fr-FR" sz="2400" b="1" i="1" dirty="0"/>
              <a:t>Enseignant - Chercheur – </a:t>
            </a:r>
            <a:r>
              <a:rPr lang="fr-FR" altLang="fr-FR" sz="2400" b="1" i="1" dirty="0">
                <a:solidFill>
                  <a:srgbClr val="FF0000"/>
                </a:solidFill>
              </a:rPr>
              <a:t>Entrepreneur ?</a:t>
            </a:r>
            <a:r>
              <a:rPr lang="fr-FR" altLang="fr-FR" sz="2400" b="1" i="1" dirty="0"/>
              <a:t> </a:t>
            </a:r>
          </a:p>
        </p:txBody>
      </p:sp>
      <p:pic>
        <p:nvPicPr>
          <p:cNvPr id="12" name="Image 11">
            <a:extLst>
              <a:ext uri="{FF2B5EF4-FFF2-40B4-BE49-F238E27FC236}">
                <a16:creationId xmlns:a16="http://schemas.microsoft.com/office/drawing/2014/main" id="{F222E729-5BA9-46C1-AF65-204C96ED9F39}"/>
              </a:ext>
            </a:extLst>
          </p:cNvPr>
          <p:cNvPicPr>
            <a:picLocks noChangeAspect="1"/>
          </p:cNvPicPr>
          <p:nvPr/>
        </p:nvPicPr>
        <p:blipFill>
          <a:blip r:embed="rId2"/>
          <a:stretch>
            <a:fillRect/>
          </a:stretch>
        </p:blipFill>
        <p:spPr>
          <a:xfrm>
            <a:off x="5014913" y="2566199"/>
            <a:ext cx="1719256" cy="17192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ZoneTexte 4">
            <a:extLst>
              <a:ext uri="{FF2B5EF4-FFF2-40B4-BE49-F238E27FC236}">
                <a16:creationId xmlns:a16="http://schemas.microsoft.com/office/drawing/2014/main" id="{CAC633DE-69BB-4F12-9F1F-E687B225700C}"/>
              </a:ext>
            </a:extLst>
          </p:cNvPr>
          <p:cNvSpPr txBox="1">
            <a:spLocks noChangeArrowheads="1"/>
          </p:cNvSpPr>
          <p:nvPr/>
        </p:nvSpPr>
        <p:spPr bwMode="auto">
          <a:xfrm>
            <a:off x="1514476" y="3711576"/>
            <a:ext cx="33131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fr-FR" altLang="fr-FR" sz="2400" dirty="0">
                <a:latin typeface="Times New Roman" panose="02020603050405020304" pitchFamily="18" charset="0"/>
              </a:rPr>
              <a:t>Recherche </a:t>
            </a:r>
            <a:r>
              <a:rPr lang="fr-FR" altLang="fr-FR" sz="1400" dirty="0">
                <a:latin typeface="Times New Roman" panose="02020603050405020304" pitchFamily="18" charset="0"/>
              </a:rPr>
              <a:t>(2001…)</a:t>
            </a:r>
          </a:p>
          <a:p>
            <a:pPr algn="ctr"/>
            <a:r>
              <a:rPr lang="fr-FR" altLang="fr-FR" sz="1400" dirty="0">
                <a:latin typeface="Times New Roman" panose="02020603050405020304" pitchFamily="18" charset="0"/>
              </a:rPr>
              <a:t>Management des actifs stratégiques</a:t>
            </a:r>
          </a:p>
          <a:p>
            <a:pPr algn="ctr"/>
            <a:r>
              <a:rPr lang="fr-FR" altLang="fr-FR" sz="1400" dirty="0">
                <a:latin typeface="Times New Roman" panose="02020603050405020304" pitchFamily="18" charset="0"/>
              </a:rPr>
              <a:t>Marketing sportif</a:t>
            </a:r>
          </a:p>
          <a:p>
            <a:pPr algn="ctr"/>
            <a:r>
              <a:rPr lang="fr-FR" altLang="fr-FR" sz="1400" dirty="0" err="1">
                <a:latin typeface="Times New Roman" panose="02020603050405020304" pitchFamily="18" charset="0"/>
              </a:rPr>
              <a:t>Reputation</a:t>
            </a:r>
            <a:r>
              <a:rPr lang="fr-FR" altLang="fr-FR" sz="1400" dirty="0">
                <a:latin typeface="Times New Roman" panose="02020603050405020304" pitchFamily="18" charset="0"/>
              </a:rPr>
              <a:t> Management</a:t>
            </a:r>
          </a:p>
          <a:p>
            <a:pPr algn="ctr"/>
            <a:endParaRPr lang="fr-FR" altLang="fr-FR" sz="1400" dirty="0">
              <a:latin typeface="Times New Roman" panose="02020603050405020304" pitchFamily="18" charset="0"/>
            </a:endParaRPr>
          </a:p>
        </p:txBody>
      </p:sp>
      <p:sp>
        <p:nvSpPr>
          <p:cNvPr id="14" name="ZoneTexte 5">
            <a:extLst>
              <a:ext uri="{FF2B5EF4-FFF2-40B4-BE49-F238E27FC236}">
                <a16:creationId xmlns:a16="http://schemas.microsoft.com/office/drawing/2014/main" id="{B24AB357-744D-40D2-B754-55F0A7B3314D}"/>
              </a:ext>
            </a:extLst>
          </p:cNvPr>
          <p:cNvSpPr txBox="1">
            <a:spLocks noChangeArrowheads="1"/>
          </p:cNvSpPr>
          <p:nvPr/>
        </p:nvSpPr>
        <p:spPr bwMode="auto">
          <a:xfrm>
            <a:off x="1343025" y="1484314"/>
            <a:ext cx="367188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fr-FR" altLang="fr-FR" sz="2400">
                <a:latin typeface="Times New Roman" panose="02020603050405020304" pitchFamily="18" charset="0"/>
              </a:rPr>
              <a:t>Enseignement </a:t>
            </a:r>
            <a:r>
              <a:rPr lang="fr-FR" altLang="fr-FR" sz="1400">
                <a:latin typeface="Times New Roman" panose="02020603050405020304" pitchFamily="18" charset="0"/>
              </a:rPr>
              <a:t>(2004…)</a:t>
            </a:r>
          </a:p>
          <a:p>
            <a:pPr algn="ctr"/>
            <a:r>
              <a:rPr lang="fr-FR" altLang="fr-FR" sz="1400">
                <a:latin typeface="Times New Roman" panose="02020603050405020304" pitchFamily="18" charset="0"/>
              </a:rPr>
              <a:t>Stratégie – Entreprenariat – Communication</a:t>
            </a:r>
          </a:p>
          <a:p>
            <a:pPr algn="ctr"/>
            <a:r>
              <a:rPr lang="fr-FR" altLang="fr-FR" sz="1400">
                <a:latin typeface="Times New Roman" panose="02020603050405020304" pitchFamily="18" charset="0"/>
              </a:rPr>
              <a:t>Management &amp; Marketing du Sport </a:t>
            </a:r>
          </a:p>
          <a:p>
            <a:pPr algn="ctr"/>
            <a:r>
              <a:rPr lang="fr-FR" altLang="fr-FR" sz="1400">
                <a:latin typeface="Times New Roman" panose="02020603050405020304" pitchFamily="18" charset="0"/>
              </a:rPr>
              <a:t>AMU (IUT-IAE-DROIT)</a:t>
            </a:r>
          </a:p>
          <a:p>
            <a:pPr algn="ctr"/>
            <a:r>
              <a:rPr lang="fr-FR" altLang="fr-FR" sz="1400">
                <a:latin typeface="Times New Roman" panose="02020603050405020304" pitchFamily="18" charset="0"/>
              </a:rPr>
              <a:t>KEDGE BS (2006…)</a:t>
            </a:r>
          </a:p>
          <a:p>
            <a:pPr algn="ctr"/>
            <a:r>
              <a:rPr lang="fr-FR" altLang="fr-FR" sz="1400">
                <a:latin typeface="Times New Roman" panose="02020603050405020304" pitchFamily="18" charset="0"/>
              </a:rPr>
              <a:t>Universités étrangères (US, Chine, Esp…)</a:t>
            </a:r>
          </a:p>
        </p:txBody>
      </p:sp>
      <p:sp>
        <p:nvSpPr>
          <p:cNvPr id="15" name="ZoneTexte 6">
            <a:extLst>
              <a:ext uri="{FF2B5EF4-FFF2-40B4-BE49-F238E27FC236}">
                <a16:creationId xmlns:a16="http://schemas.microsoft.com/office/drawing/2014/main" id="{2420BA93-D881-4F7F-8D3B-665E8B9E142B}"/>
              </a:ext>
            </a:extLst>
          </p:cNvPr>
          <p:cNvSpPr txBox="1">
            <a:spLocks noChangeArrowheads="1"/>
          </p:cNvSpPr>
          <p:nvPr/>
        </p:nvSpPr>
        <p:spPr bwMode="auto">
          <a:xfrm>
            <a:off x="6816725" y="1359586"/>
            <a:ext cx="403225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fr-FR" altLang="fr-FR" sz="2400" dirty="0">
                <a:latin typeface="Times New Roman" panose="02020603050405020304" pitchFamily="18" charset="0"/>
              </a:rPr>
              <a:t>Administration </a:t>
            </a:r>
          </a:p>
          <a:p>
            <a:pPr algn="ctr"/>
            <a:r>
              <a:rPr lang="fr-FR" altLang="fr-FR" sz="1400" dirty="0">
                <a:latin typeface="Times New Roman" panose="02020603050405020304" pitchFamily="18" charset="0"/>
              </a:rPr>
              <a:t>Fondateur, Directeur puis co-Directeur LP Chargé de Projet Digital (ex LP M@NTIC) 2005-2019</a:t>
            </a:r>
          </a:p>
          <a:p>
            <a:pPr algn="ctr"/>
            <a:r>
              <a:rPr lang="fr-FR" altLang="fr-FR" sz="1400" dirty="0">
                <a:latin typeface="Times New Roman" panose="02020603050405020304" pitchFamily="18" charset="0"/>
              </a:rPr>
              <a:t>Co-responsable Etudes DUT GEA 2</a:t>
            </a:r>
            <a:r>
              <a:rPr lang="fr-FR" altLang="fr-FR" sz="1400" baseline="30000" dirty="0">
                <a:latin typeface="Times New Roman" panose="02020603050405020304" pitchFamily="18" charset="0"/>
              </a:rPr>
              <a:t>ième</a:t>
            </a:r>
            <a:r>
              <a:rPr lang="fr-FR" altLang="fr-FR" sz="1400" dirty="0">
                <a:latin typeface="Times New Roman" panose="02020603050405020304" pitchFamily="18" charset="0"/>
              </a:rPr>
              <a:t> année depuis 2015 </a:t>
            </a:r>
          </a:p>
          <a:p>
            <a:pPr algn="ctr"/>
            <a:r>
              <a:rPr lang="fr-FR" altLang="fr-FR" sz="1400" dirty="0">
                <a:latin typeface="Times New Roman" panose="02020603050405020304" pitchFamily="18" charset="0"/>
              </a:rPr>
              <a:t>Relations Internationales 2008-2009</a:t>
            </a:r>
          </a:p>
          <a:p>
            <a:pPr algn="ctr"/>
            <a:r>
              <a:rPr lang="fr-FR" altLang="fr-FR" sz="1400" dirty="0">
                <a:latin typeface="Times New Roman" panose="02020603050405020304" pitchFamily="18" charset="0"/>
              </a:rPr>
              <a:t>Responsable Qualité 2012-2013</a:t>
            </a:r>
          </a:p>
          <a:p>
            <a:pPr algn="ctr"/>
            <a:r>
              <a:rPr lang="fr-FR" altLang="fr-FR" sz="1400" dirty="0">
                <a:latin typeface="Times New Roman" panose="02020603050405020304" pitchFamily="18" charset="0"/>
              </a:rPr>
              <a:t>  </a:t>
            </a:r>
          </a:p>
          <a:p>
            <a:pPr algn="ctr"/>
            <a:endParaRPr lang="fr-FR" altLang="fr-FR" sz="1400" dirty="0">
              <a:latin typeface="Times New Roman" panose="02020603050405020304" pitchFamily="18" charset="0"/>
            </a:endParaRPr>
          </a:p>
        </p:txBody>
      </p:sp>
      <p:sp>
        <p:nvSpPr>
          <p:cNvPr id="16" name="ZoneTexte 7">
            <a:extLst>
              <a:ext uri="{FF2B5EF4-FFF2-40B4-BE49-F238E27FC236}">
                <a16:creationId xmlns:a16="http://schemas.microsoft.com/office/drawing/2014/main" id="{4D526995-6507-4A72-B008-D3C21BEA36D1}"/>
              </a:ext>
            </a:extLst>
          </p:cNvPr>
          <p:cNvSpPr txBox="1">
            <a:spLocks noChangeArrowheads="1"/>
          </p:cNvSpPr>
          <p:nvPr/>
        </p:nvSpPr>
        <p:spPr bwMode="auto">
          <a:xfrm>
            <a:off x="6977064" y="3606801"/>
            <a:ext cx="35845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fr-FR" altLang="fr-FR" sz="2400" dirty="0">
                <a:latin typeface="Times New Roman" panose="02020603050405020304" pitchFamily="18" charset="0"/>
              </a:rPr>
              <a:t>Consulting </a:t>
            </a:r>
            <a:r>
              <a:rPr lang="fr-FR" altLang="fr-FR" sz="1400" dirty="0">
                <a:latin typeface="Times New Roman" panose="02020603050405020304" pitchFamily="18" charset="0"/>
              </a:rPr>
              <a:t>(1999…)</a:t>
            </a:r>
          </a:p>
          <a:p>
            <a:pPr algn="ctr"/>
            <a:r>
              <a:rPr lang="fr-FR" altLang="fr-FR" sz="1400" dirty="0">
                <a:latin typeface="Times New Roman" panose="02020603050405020304" pitchFamily="18" charset="0"/>
              </a:rPr>
              <a:t>Manager Délégué</a:t>
            </a:r>
          </a:p>
          <a:p>
            <a:pPr algn="ctr"/>
            <a:r>
              <a:rPr lang="fr-FR" altLang="fr-FR" sz="1400" dirty="0">
                <a:latin typeface="Times New Roman" panose="02020603050405020304" pitchFamily="18" charset="0"/>
              </a:rPr>
              <a:t>Circuit ATP – WTA (Open13, Open de Nice Côte d’Azur, WTA Brussels Open, BNP Paribas Masters, Open de Lyon…)</a:t>
            </a:r>
          </a:p>
          <a:p>
            <a:pPr algn="ctr"/>
            <a:r>
              <a:rPr lang="fr-FR" altLang="fr-FR" sz="1400" dirty="0">
                <a:latin typeface="Times New Roman" panose="02020603050405020304" pitchFamily="18" charset="0"/>
              </a:rPr>
              <a:t>Consultant Stratégie et Marketing Sportif pour OM</a:t>
            </a:r>
          </a:p>
          <a:p>
            <a:pPr algn="ctr"/>
            <a:r>
              <a:rPr lang="fr-FR" altLang="fr-FR" sz="1400" dirty="0">
                <a:latin typeface="Times New Roman" panose="02020603050405020304" pitchFamily="18" charset="0"/>
              </a:rPr>
              <a:t>PSG</a:t>
            </a:r>
          </a:p>
          <a:p>
            <a:pPr algn="ctr"/>
            <a:r>
              <a:rPr lang="fr-FR" altLang="fr-FR" sz="1400" dirty="0">
                <a:latin typeface="Times New Roman" panose="02020603050405020304" pitchFamily="18" charset="0"/>
              </a:rPr>
              <a:t>BNP Paribas</a:t>
            </a:r>
          </a:p>
          <a:p>
            <a:pPr algn="ctr"/>
            <a:r>
              <a:rPr lang="fr-FR" altLang="fr-FR" sz="1400" dirty="0">
                <a:latin typeface="Times New Roman" panose="02020603050405020304" pitchFamily="18" charset="0"/>
              </a:rPr>
              <a:t>Chroniqueur </a:t>
            </a:r>
          </a:p>
          <a:p>
            <a:pPr algn="ctr"/>
            <a:r>
              <a:rPr lang="fr-FR" altLang="fr-FR" sz="1400" dirty="0">
                <a:latin typeface="Times New Roman" panose="02020603050405020304" pitchFamily="18" charset="0"/>
              </a:rPr>
              <a:t>Média</a:t>
            </a:r>
          </a:p>
          <a:p>
            <a:pPr algn="ctr"/>
            <a:r>
              <a:rPr lang="fr-FR" altLang="fr-FR" sz="1400" dirty="0">
                <a:latin typeface="Times New Roman" panose="02020603050405020304" pitchFamily="18" charset="0"/>
              </a:rPr>
              <a:t>Le Figaro/Sport24, France Football, L’Equipe, Le Monde – The Conversation ...</a:t>
            </a:r>
          </a:p>
        </p:txBody>
      </p:sp>
      <p:sp>
        <p:nvSpPr>
          <p:cNvPr id="17" name="ZoneTexte 4">
            <a:extLst>
              <a:ext uri="{FF2B5EF4-FFF2-40B4-BE49-F238E27FC236}">
                <a16:creationId xmlns:a16="http://schemas.microsoft.com/office/drawing/2014/main" id="{EB9790D4-E4E0-4337-B506-E9CF2FFA3C0A}"/>
              </a:ext>
            </a:extLst>
          </p:cNvPr>
          <p:cNvSpPr txBox="1">
            <a:spLocks noChangeArrowheads="1"/>
          </p:cNvSpPr>
          <p:nvPr/>
        </p:nvSpPr>
        <p:spPr bwMode="auto">
          <a:xfrm>
            <a:off x="3259138" y="5108575"/>
            <a:ext cx="3313112"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fr-FR" altLang="fr-FR" sz="2400" dirty="0">
                <a:latin typeface="Times New Roman" panose="02020603050405020304" pitchFamily="18" charset="0"/>
              </a:rPr>
              <a:t>Elu Dirigeant </a:t>
            </a:r>
            <a:r>
              <a:rPr lang="fr-FR" altLang="fr-FR" sz="1400" dirty="0">
                <a:latin typeface="Times New Roman" panose="02020603050405020304" pitchFamily="18" charset="0"/>
              </a:rPr>
              <a:t>(2017…2020)</a:t>
            </a:r>
          </a:p>
          <a:p>
            <a:pPr algn="ctr"/>
            <a:r>
              <a:rPr lang="fr-FR" altLang="fr-FR" sz="1400" dirty="0">
                <a:latin typeface="Times New Roman" panose="02020603050405020304" pitchFamily="18" charset="0"/>
              </a:rPr>
              <a:t>Membre du Comité Exécutif de la Fédération Française de Tennis en charge du développement économique et Département R&amp;D</a:t>
            </a:r>
          </a:p>
          <a:p>
            <a:pPr algn="ctr"/>
            <a:endParaRPr lang="fr-FR" altLang="fr-FR" sz="1400" dirty="0">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a:extLst>
              <a:ext uri="{FF2B5EF4-FFF2-40B4-BE49-F238E27FC236}">
                <a16:creationId xmlns:a16="http://schemas.microsoft.com/office/drawing/2014/main" id="{340615BF-6064-4B84-AE81-39FA69D62BD4}"/>
              </a:ext>
            </a:extLst>
          </p:cNvPr>
          <p:cNvSpPr>
            <a:spLocks noGrp="1"/>
          </p:cNvSpPr>
          <p:nvPr>
            <p:ph type="title"/>
          </p:nvPr>
        </p:nvSpPr>
        <p:spPr>
          <a:xfrm>
            <a:off x="2209800" y="115888"/>
            <a:ext cx="7772400" cy="1143000"/>
          </a:xfrm>
        </p:spPr>
        <p:txBody>
          <a:bodyPr/>
          <a:lstStyle/>
          <a:p>
            <a:r>
              <a:rPr lang="fr-FR" altLang="fr-FR" dirty="0"/>
              <a:t>Plan du Module MAAP 24H</a:t>
            </a:r>
          </a:p>
        </p:txBody>
      </p:sp>
      <p:sp>
        <p:nvSpPr>
          <p:cNvPr id="9219" name="Espace réservé du contenu 2">
            <a:extLst>
              <a:ext uri="{FF2B5EF4-FFF2-40B4-BE49-F238E27FC236}">
                <a16:creationId xmlns:a16="http://schemas.microsoft.com/office/drawing/2014/main" id="{BC744286-6F02-4594-90EF-1EA1D817BADC}"/>
              </a:ext>
            </a:extLst>
          </p:cNvPr>
          <p:cNvSpPr>
            <a:spLocks noGrp="1"/>
          </p:cNvSpPr>
          <p:nvPr>
            <p:ph idx="1"/>
          </p:nvPr>
        </p:nvSpPr>
        <p:spPr>
          <a:xfrm>
            <a:off x="1597026" y="1557338"/>
            <a:ext cx="8996363" cy="4114800"/>
          </a:xfrm>
        </p:spPr>
        <p:txBody>
          <a:bodyPr>
            <a:normAutofit fontScale="92500"/>
          </a:bodyPr>
          <a:lstStyle/>
          <a:p>
            <a:r>
              <a:rPr lang="fr-FR" altLang="fr-FR" sz="2400" dirty="0"/>
              <a:t>Séance 1 (26/11) : Cours stratégie entrepreneuriale </a:t>
            </a:r>
          </a:p>
          <a:p>
            <a:r>
              <a:rPr lang="fr-FR" altLang="fr-FR" sz="2400" dirty="0"/>
              <a:t>Séance 2 (03/12) : Workshop Business Model / Business Plan par groupe </a:t>
            </a:r>
          </a:p>
          <a:p>
            <a:r>
              <a:rPr lang="fr-FR" altLang="fr-FR" sz="2400" dirty="0"/>
              <a:t>Séance 3 (16/12) : Présentations / analyse critique / améliorations </a:t>
            </a:r>
          </a:p>
          <a:p>
            <a:r>
              <a:rPr lang="fr-FR" altLang="fr-FR" sz="2400" dirty="0"/>
              <a:t>Séance 4 (06/01) : Cours Méthodologie Audit Stratégique &amp; Management Stratégique</a:t>
            </a:r>
          </a:p>
          <a:p>
            <a:r>
              <a:rPr lang="fr-FR" altLang="fr-FR" sz="2400" dirty="0"/>
              <a:t>Séance 5 (07/01) : Cas Pampelonne Organisation </a:t>
            </a:r>
          </a:p>
          <a:p>
            <a:r>
              <a:rPr lang="fr-FR" altLang="fr-FR" sz="2400" dirty="0"/>
              <a:t>Séance 6 (13/01) : Finalisation cas Pampelonne Organisation</a:t>
            </a:r>
          </a:p>
          <a:p>
            <a:r>
              <a:rPr lang="fr-FR" altLang="fr-FR" sz="2400" dirty="0"/>
              <a:t>Séance 7 (20/01) : Cas Live </a:t>
            </a:r>
            <a:r>
              <a:rPr lang="fr-FR" altLang="fr-FR" sz="2400" dirty="0" err="1"/>
              <a:t>Padel</a:t>
            </a:r>
            <a:r>
              <a:rPr lang="fr-FR" altLang="fr-FR" sz="2400" dirty="0"/>
              <a:t> Bocage</a:t>
            </a:r>
          </a:p>
          <a:p>
            <a:r>
              <a:rPr lang="fr-FR" altLang="fr-FR" sz="2400" dirty="0"/>
              <a:t>Séance 8 (21/01) : Résolution Exam </a:t>
            </a:r>
            <a:r>
              <a:rPr lang="fr-FR" altLang="fr-FR" sz="2400" dirty="0" err="1"/>
              <a:t>Padel</a:t>
            </a:r>
            <a:r>
              <a:rPr lang="fr-FR" altLang="fr-FR" sz="2400" dirty="0"/>
              <a:t> Bocage</a:t>
            </a:r>
            <a:endParaRPr lang="fr-FR" altLang="fr-FR" sz="2800" dirty="0"/>
          </a:p>
          <a:p>
            <a:endParaRPr lang="fr-FR" altLang="fr-FR" sz="2800" dirty="0"/>
          </a:p>
          <a:p>
            <a:endParaRPr lang="fr-FR" altLang="fr-F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a:extLst>
              <a:ext uri="{FF2B5EF4-FFF2-40B4-BE49-F238E27FC236}">
                <a16:creationId xmlns:a16="http://schemas.microsoft.com/office/drawing/2014/main" id="{5207A642-0860-4016-9C56-25EF3372DA46}"/>
              </a:ext>
            </a:extLst>
          </p:cNvPr>
          <p:cNvSpPr>
            <a:spLocks noGrp="1"/>
          </p:cNvSpPr>
          <p:nvPr>
            <p:ph type="title"/>
          </p:nvPr>
        </p:nvSpPr>
        <p:spPr>
          <a:xfrm>
            <a:off x="2209800" y="115888"/>
            <a:ext cx="7772400" cy="1143000"/>
          </a:xfrm>
        </p:spPr>
        <p:txBody>
          <a:bodyPr/>
          <a:lstStyle/>
          <a:p>
            <a:r>
              <a:rPr lang="fr-FR" altLang="fr-FR" dirty="0"/>
              <a:t>Plan du Module MAFICO 27H</a:t>
            </a:r>
          </a:p>
        </p:txBody>
      </p:sp>
      <p:sp>
        <p:nvSpPr>
          <p:cNvPr id="11267" name="Espace réservé du contenu 2">
            <a:extLst>
              <a:ext uri="{FF2B5EF4-FFF2-40B4-BE49-F238E27FC236}">
                <a16:creationId xmlns:a16="http://schemas.microsoft.com/office/drawing/2014/main" id="{CFDED7EF-0E93-43CA-93AB-F04ECF12C203}"/>
              </a:ext>
            </a:extLst>
          </p:cNvPr>
          <p:cNvSpPr>
            <a:spLocks noGrp="1"/>
          </p:cNvSpPr>
          <p:nvPr>
            <p:ph idx="1"/>
          </p:nvPr>
        </p:nvSpPr>
        <p:spPr>
          <a:xfrm>
            <a:off x="1420858" y="1861919"/>
            <a:ext cx="8996363" cy="4114800"/>
          </a:xfrm>
        </p:spPr>
        <p:txBody>
          <a:bodyPr>
            <a:normAutofit fontScale="92500" lnSpcReduction="20000"/>
          </a:bodyPr>
          <a:lstStyle/>
          <a:p>
            <a:pPr>
              <a:defRPr/>
            </a:pPr>
            <a:r>
              <a:rPr lang="fr-FR" altLang="fr-FR" sz="2400" dirty="0"/>
              <a:t>Séance 1 (12/11) : Cours stratégie entrepreneuriale </a:t>
            </a:r>
          </a:p>
          <a:p>
            <a:pPr>
              <a:defRPr/>
            </a:pPr>
            <a:r>
              <a:rPr lang="fr-FR" altLang="fr-FR" sz="2400" dirty="0"/>
              <a:t>Séance 2 (26/11) : Workshop Business Model / Business Plan par groupe </a:t>
            </a:r>
          </a:p>
          <a:p>
            <a:pPr>
              <a:defRPr/>
            </a:pPr>
            <a:r>
              <a:rPr lang="fr-FR" altLang="fr-FR" sz="2400" dirty="0"/>
              <a:t>Séance 3 (03/12) : Présentations / analyse critique / améliorations</a:t>
            </a:r>
          </a:p>
          <a:p>
            <a:pPr>
              <a:defRPr/>
            </a:pPr>
            <a:r>
              <a:rPr lang="fr-FR" altLang="fr-FR" sz="2400" dirty="0"/>
              <a:t>Séance 4 (10/12) : Oraux Groupes Business Plans / Business Model</a:t>
            </a:r>
          </a:p>
          <a:p>
            <a:pPr>
              <a:defRPr/>
            </a:pPr>
            <a:r>
              <a:rPr lang="fr-FR" altLang="fr-FR" sz="2400" dirty="0"/>
              <a:t>Séance 5 (13/01) : Cours Méthodologie Audit Stratégique &amp; Management Stratégique </a:t>
            </a:r>
          </a:p>
          <a:p>
            <a:pPr>
              <a:defRPr/>
            </a:pPr>
            <a:r>
              <a:rPr lang="fr-FR" altLang="fr-FR" sz="2400" dirty="0"/>
              <a:t>Séance 6 (03/02) : Cas Pampelonne Organisation 3,5</a:t>
            </a:r>
          </a:p>
          <a:p>
            <a:pPr>
              <a:defRPr/>
            </a:pPr>
            <a:r>
              <a:rPr lang="fr-FR" altLang="fr-FR" sz="2400" dirty="0"/>
              <a:t>Séance 7 (10/03) : Finalisation cas Pampelonne Organisation</a:t>
            </a:r>
          </a:p>
          <a:p>
            <a:pPr>
              <a:defRPr/>
            </a:pPr>
            <a:r>
              <a:rPr lang="fr-FR" altLang="fr-FR" sz="2400" dirty="0"/>
              <a:t>Séance 8 (17/03) : Cas Live (ATC)</a:t>
            </a:r>
          </a:p>
          <a:p>
            <a:pPr>
              <a:defRPr/>
            </a:pPr>
            <a:r>
              <a:rPr lang="fr-FR" altLang="fr-FR" sz="2400" dirty="0"/>
              <a:t>Séance 9 (18/03) : Résolution Exam ATC</a:t>
            </a:r>
          </a:p>
          <a:p>
            <a:pPr marL="0" indent="0">
              <a:buNone/>
              <a:defRPr/>
            </a:pPr>
            <a:endParaRPr lang="fr-FR" altLang="fr-FR" sz="2800" dirty="0"/>
          </a:p>
          <a:p>
            <a:pPr>
              <a:defRPr/>
            </a:pPr>
            <a:endParaRPr lang="fr-FR" altLang="fr-FR"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re 1">
            <a:extLst>
              <a:ext uri="{FF2B5EF4-FFF2-40B4-BE49-F238E27FC236}">
                <a16:creationId xmlns:a16="http://schemas.microsoft.com/office/drawing/2014/main" id="{F06A4C79-E67B-4854-974C-9ECACE13B203}"/>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pPr eaLnBrk="1" hangingPunct="1"/>
            <a:r>
              <a:rPr lang="fr-FR" altLang="fr-FR" sz="2400"/>
              <a:t>OBJECTIFS Partie Entrepreneuriat </a:t>
            </a:r>
          </a:p>
        </p:txBody>
      </p:sp>
      <p:sp useBgFill="1">
        <p:nvSpPr>
          <p:cNvPr id="139" name="Rectangle 138">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316" name="Espace réservé du contenu 2">
            <a:extLst>
              <a:ext uri="{FF2B5EF4-FFF2-40B4-BE49-F238E27FC236}">
                <a16:creationId xmlns:a16="http://schemas.microsoft.com/office/drawing/2014/main" id="{DDFBB47B-4A0C-44BD-BA68-672F79F1ACDA}"/>
              </a:ext>
            </a:extLst>
          </p:cNvPr>
          <p:cNvGraphicFramePr>
            <a:graphicFrameLocks noGrp="1"/>
          </p:cNvGraphicFramePr>
          <p:nvPr>
            <p:ph idx="1"/>
            <p:extLst>
              <p:ext uri="{D42A27DB-BD31-4B8C-83A1-F6EECF244321}">
                <p14:modId xmlns:p14="http://schemas.microsoft.com/office/powerpoint/2010/main" val="293641397"/>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a:extLst>
              <a:ext uri="{FF2B5EF4-FFF2-40B4-BE49-F238E27FC236}">
                <a16:creationId xmlns:a16="http://schemas.microsoft.com/office/drawing/2014/main" id="{75360F08-2B11-4828-BCBF-C92FA3FC197F}"/>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b="1"/>
              <a:t>Qu’est-ce que l’Entrepreneuriat ?</a:t>
            </a:r>
          </a:p>
        </p:txBody>
      </p:sp>
      <p:sp>
        <p:nvSpPr>
          <p:cNvPr id="7171" name="Rectangle 3">
            <a:extLst>
              <a:ext uri="{FF2B5EF4-FFF2-40B4-BE49-F238E27FC236}">
                <a16:creationId xmlns:a16="http://schemas.microsoft.com/office/drawing/2014/main" id="{F40DE107-3296-4930-BBB0-65EDCF5C0642}"/>
              </a:ext>
            </a:extLst>
          </p:cNvPr>
          <p:cNvSpPr>
            <a:spLocks noGrp="1" noChangeArrowheads="1"/>
          </p:cNvSpPr>
          <p:nvPr>
            <p:ph type="body" idx="1"/>
          </p:nvPr>
        </p:nvSpPr>
        <p:spPr>
          <a:xfrm>
            <a:off x="1706062" y="2291262"/>
            <a:ext cx="8779512" cy="2879256"/>
          </a:xfrm>
        </p:spPr>
        <p:txBody>
          <a:bodyPr>
            <a:normAutofit/>
          </a:bodyPr>
          <a:lstStyle/>
          <a:p>
            <a:pPr eaLnBrk="1" hangingPunct="1">
              <a:lnSpc>
                <a:spcPct val="90000"/>
              </a:lnSpc>
            </a:pPr>
            <a:endParaRPr lang="fr-FR" altLang="fr-FR">
              <a:solidFill>
                <a:srgbClr val="404040"/>
              </a:solidFill>
            </a:endParaRPr>
          </a:p>
          <a:p>
            <a:pPr eaLnBrk="1" hangingPunct="1">
              <a:lnSpc>
                <a:spcPct val="90000"/>
              </a:lnSpc>
            </a:pPr>
            <a:r>
              <a:rPr lang="fr-FR" altLang="fr-FR" b="1">
                <a:solidFill>
                  <a:srgbClr val="404040"/>
                </a:solidFill>
              </a:rPr>
              <a:t>Démarche qui consiste à créer une entreprise en tenant compte des capacités de « l’entrepreneur » à la développer</a:t>
            </a:r>
          </a:p>
          <a:p>
            <a:pPr eaLnBrk="1" hangingPunct="1">
              <a:lnSpc>
                <a:spcPct val="90000"/>
              </a:lnSpc>
            </a:pPr>
            <a:endParaRPr lang="fr-FR" altLang="fr-FR" b="1">
              <a:solidFill>
                <a:srgbClr val="404040"/>
              </a:solidFill>
            </a:endParaRPr>
          </a:p>
          <a:p>
            <a:pPr eaLnBrk="1" hangingPunct="1">
              <a:lnSpc>
                <a:spcPct val="90000"/>
              </a:lnSpc>
            </a:pPr>
            <a:r>
              <a:rPr lang="fr-FR" altLang="fr-FR" b="1">
                <a:solidFill>
                  <a:srgbClr val="404040"/>
                </a:solidFill>
              </a:rPr>
              <a:t>Consécration de l’esprit d’entreprise, de la volonté d’entreprendre dans les « affaires »</a:t>
            </a:r>
          </a:p>
          <a:p>
            <a:pPr eaLnBrk="1" hangingPunct="1">
              <a:lnSpc>
                <a:spcPct val="90000"/>
              </a:lnSpc>
            </a:pPr>
            <a:endParaRPr lang="fr-FR" altLang="fr-FR" b="1">
              <a:solidFill>
                <a:srgbClr val="404040"/>
              </a:solidFill>
            </a:endParaRPr>
          </a:p>
          <a:p>
            <a:pPr eaLnBrk="1" hangingPunct="1">
              <a:lnSpc>
                <a:spcPct val="90000"/>
              </a:lnSpc>
            </a:pPr>
            <a:r>
              <a:rPr lang="fr-FR" altLang="fr-FR" b="1">
                <a:solidFill>
                  <a:srgbClr val="404040"/>
                </a:solidFill>
              </a:rPr>
              <a:t>Moteur de l’Entrepreneuriat = INNOVATION</a:t>
            </a:r>
          </a:p>
          <a:p>
            <a:pPr eaLnBrk="1" hangingPunct="1">
              <a:lnSpc>
                <a:spcPct val="90000"/>
              </a:lnSpc>
            </a:pPr>
            <a:endParaRPr lang="fr-FR" altLang="fr-FR" b="1">
              <a:solidFill>
                <a:srgbClr val="404040"/>
              </a:solidFill>
            </a:endParaRPr>
          </a:p>
          <a:p>
            <a:pPr eaLnBrk="1" hangingPunct="1">
              <a:lnSpc>
                <a:spcPct val="90000"/>
              </a:lnSpc>
              <a:buFontTx/>
              <a:buNone/>
            </a:pPr>
            <a:endParaRPr lang="fr-FR" altLang="fr-FR" b="1">
              <a:solidFill>
                <a:srgbClr val="40404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Frￃﾩdￃﾩric Frￃﾩry, Xerfi Canal Entreprises innovantes : est-ce une question de taille ?">
            <a:hlinkClick r:id="" action="ppaction://media"/>
            <a:extLst>
              <a:ext uri="{FF2B5EF4-FFF2-40B4-BE49-F238E27FC236}">
                <a16:creationId xmlns:a16="http://schemas.microsoft.com/office/drawing/2014/main" id="{4A483805-8793-4138-9FC5-0ED7232F7E80}"/>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5279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itre 4">
            <a:extLst>
              <a:ext uri="{FF2B5EF4-FFF2-40B4-BE49-F238E27FC236}">
                <a16:creationId xmlns:a16="http://schemas.microsoft.com/office/drawing/2014/main" id="{1700755F-22CD-4733-8218-724068AB57DA}"/>
              </a:ext>
            </a:extLst>
          </p:cNvPr>
          <p:cNvSpPr>
            <a:spLocks noGrp="1"/>
          </p:cNvSpPr>
          <p:nvPr>
            <p:ph type="title"/>
          </p:nvPr>
        </p:nvSpPr>
        <p:spPr>
          <a:xfrm>
            <a:off x="8184559" y="643467"/>
            <a:ext cx="3363974" cy="1728044"/>
          </a:xfrm>
          <a:noFill/>
          <a:ln>
            <a:solidFill>
              <a:schemeClr val="bg1"/>
            </a:solidFill>
          </a:ln>
        </p:spPr>
        <p:txBody>
          <a:bodyPr vert="horz" wrap="square" lIns="182880" tIns="182880" rIns="182880" bIns="182880" rtlCol="0" anchor="ctr">
            <a:normAutofit/>
          </a:bodyPr>
          <a:lstStyle/>
          <a:p>
            <a:r>
              <a:rPr lang="en-US">
                <a:solidFill>
                  <a:schemeClr val="bg1"/>
                </a:solidFill>
              </a:rPr>
              <a:t>pedagogie</a:t>
            </a:r>
          </a:p>
        </p:txBody>
      </p:sp>
      <p:pic>
        <p:nvPicPr>
          <p:cNvPr id="4" name="Image 3" descr="Une image contenant objet, horloge&#10;&#10;Description générée automatiquement">
            <a:extLst>
              <a:ext uri="{FF2B5EF4-FFF2-40B4-BE49-F238E27FC236}">
                <a16:creationId xmlns:a16="http://schemas.microsoft.com/office/drawing/2014/main" id="{DD4B80E0-4078-4894-B76F-68C25CCE0440}"/>
              </a:ext>
            </a:extLst>
          </p:cNvPr>
          <p:cNvPicPr>
            <a:picLocks noChangeAspect="1"/>
          </p:cNvPicPr>
          <p:nvPr/>
        </p:nvPicPr>
        <p:blipFill rotWithShape="1">
          <a:blip r:embed="rId2">
            <a:extLst>
              <a:ext uri="{28A0092B-C50C-407E-A947-70E740481C1C}">
                <a14:useLocalDpi xmlns:a14="http://schemas.microsoft.com/office/drawing/2010/main" val="0"/>
              </a:ext>
            </a:extLst>
          </a:blip>
          <a:srcRect t="16984" b="8016"/>
          <a:stretch/>
        </p:blipFill>
        <p:spPr>
          <a:xfrm>
            <a:off x="643468" y="1590538"/>
            <a:ext cx="6250769" cy="3516057"/>
          </a:xfrm>
          <a:prstGeom prst="rect">
            <a:avLst/>
          </a:prstGeom>
          <a:scene3d>
            <a:camera prst="perspectiveRelaxed">
              <a:rot lat="19800000" lon="1200000" rev="20820000"/>
            </a:camera>
            <a:lightRig rig="threePt" dir="t"/>
          </a:scene3d>
          <a:sp3d contourW="6350" prstMaterial="matte">
            <a:bevelT w="101600" h="101600"/>
            <a:contourClr>
              <a:srgbClr val="969696"/>
            </a:contourClr>
          </a:sp3d>
        </p:spPr>
      </p:pic>
      <p:sp>
        <p:nvSpPr>
          <p:cNvPr id="7" name="ZoneTexte 6">
            <a:extLst>
              <a:ext uri="{FF2B5EF4-FFF2-40B4-BE49-F238E27FC236}">
                <a16:creationId xmlns:a16="http://schemas.microsoft.com/office/drawing/2014/main" id="{3538DC0C-F801-486B-84E0-6BA5E0B54C6E}"/>
              </a:ext>
            </a:extLst>
          </p:cNvPr>
          <p:cNvSpPr txBox="1"/>
          <p:nvPr/>
        </p:nvSpPr>
        <p:spPr>
          <a:xfrm>
            <a:off x="8184558" y="2638044"/>
            <a:ext cx="3363974" cy="3415622"/>
          </a:xfrm>
          <a:prstGeom prst="rect">
            <a:avLst/>
          </a:prstGeom>
        </p:spPr>
        <p:txBody>
          <a:bodyPr vert="horz" lIns="91440" tIns="45720" rIns="91440" bIns="45720" rtlCol="0">
            <a:normAutofit/>
          </a:bodyPr>
          <a:lstStyle/>
          <a:p>
            <a:pPr marL="171450" indent="-400050" defTabSz="914400">
              <a:spcBef>
                <a:spcPts val="1000"/>
              </a:spcBef>
              <a:buClr>
                <a:schemeClr val="accent2"/>
              </a:buClr>
              <a:buFont typeface="+mj-lt"/>
              <a:buAutoNum type="romanUcPeriod"/>
            </a:pPr>
            <a:r>
              <a:rPr lang="en-US" dirty="0">
                <a:solidFill>
                  <a:schemeClr val="bg1"/>
                </a:solidFill>
              </a:rPr>
              <a:t>PARTIR DE L’EMPIRIQUE : </a:t>
            </a:r>
            <a:r>
              <a:rPr lang="en-US" dirty="0" err="1">
                <a:solidFill>
                  <a:schemeClr val="bg1"/>
                </a:solidFill>
              </a:rPr>
              <a:t>classe</a:t>
            </a:r>
            <a:r>
              <a:rPr lang="en-US" dirty="0">
                <a:solidFill>
                  <a:schemeClr val="bg1"/>
                </a:solidFill>
              </a:rPr>
              <a:t> </a:t>
            </a:r>
            <a:r>
              <a:rPr lang="en-US" dirty="0" err="1">
                <a:solidFill>
                  <a:schemeClr val="bg1"/>
                </a:solidFill>
              </a:rPr>
              <a:t>inversée</a:t>
            </a:r>
            <a:r>
              <a:rPr lang="en-US" dirty="0">
                <a:solidFill>
                  <a:schemeClr val="bg1"/>
                </a:solidFill>
              </a:rPr>
              <a:t>, commencer par les </a:t>
            </a:r>
            <a:r>
              <a:rPr lang="en-US" dirty="0" err="1">
                <a:solidFill>
                  <a:schemeClr val="bg1"/>
                </a:solidFill>
              </a:rPr>
              <a:t>résultats</a:t>
            </a:r>
            <a:r>
              <a:rPr lang="en-US" dirty="0">
                <a:solidFill>
                  <a:schemeClr val="bg1"/>
                </a:solidFill>
              </a:rPr>
              <a:t> pour </a:t>
            </a:r>
            <a:r>
              <a:rPr lang="en-US" dirty="0" err="1">
                <a:solidFill>
                  <a:schemeClr val="bg1"/>
                </a:solidFill>
              </a:rPr>
              <a:t>comprendre</a:t>
            </a:r>
            <a:r>
              <a:rPr lang="en-US" dirty="0">
                <a:solidFill>
                  <a:schemeClr val="bg1"/>
                </a:solidFill>
              </a:rPr>
              <a:t> </a:t>
            </a:r>
            <a:r>
              <a:rPr lang="en-US" dirty="0" err="1">
                <a:solidFill>
                  <a:schemeClr val="bg1"/>
                </a:solidFill>
              </a:rPr>
              <a:t>l’intérêt</a:t>
            </a:r>
            <a:r>
              <a:rPr lang="en-US" dirty="0">
                <a:solidFill>
                  <a:schemeClr val="bg1"/>
                </a:solidFill>
              </a:rPr>
              <a:t> du module de </a:t>
            </a:r>
            <a:r>
              <a:rPr lang="en-US" dirty="0" err="1">
                <a:solidFill>
                  <a:schemeClr val="bg1"/>
                </a:solidFill>
              </a:rPr>
              <a:t>cours</a:t>
            </a:r>
            <a:endParaRPr lang="en-US" dirty="0">
              <a:solidFill>
                <a:schemeClr val="bg1"/>
              </a:solidFill>
            </a:endParaRPr>
          </a:p>
          <a:p>
            <a:pPr marL="171450" indent="-400050" defTabSz="914400">
              <a:spcBef>
                <a:spcPts val="1000"/>
              </a:spcBef>
              <a:buClr>
                <a:schemeClr val="accent2"/>
              </a:buClr>
              <a:buFont typeface="+mj-lt"/>
              <a:buAutoNum type="romanUcPeriod"/>
            </a:pPr>
            <a:r>
              <a:rPr lang="en-US" dirty="0">
                <a:solidFill>
                  <a:schemeClr val="bg1"/>
                </a:solidFill>
              </a:rPr>
              <a:t>EXPLIQUER : </a:t>
            </a:r>
            <a:r>
              <a:rPr lang="en-US" dirty="0" err="1">
                <a:solidFill>
                  <a:schemeClr val="bg1"/>
                </a:solidFill>
              </a:rPr>
              <a:t>Théories</a:t>
            </a:r>
            <a:r>
              <a:rPr lang="en-US" dirty="0">
                <a:solidFill>
                  <a:schemeClr val="bg1"/>
                </a:solidFill>
              </a:rPr>
              <a:t>, </a:t>
            </a:r>
            <a:r>
              <a:rPr lang="en-US" dirty="0" err="1">
                <a:solidFill>
                  <a:schemeClr val="bg1"/>
                </a:solidFill>
              </a:rPr>
              <a:t>Modèles</a:t>
            </a:r>
            <a:r>
              <a:rPr lang="en-US" dirty="0">
                <a:solidFill>
                  <a:schemeClr val="bg1"/>
                </a:solidFill>
              </a:rPr>
              <a:t>, Cas </a:t>
            </a:r>
            <a:r>
              <a:rPr lang="en-US" dirty="0" err="1">
                <a:solidFill>
                  <a:schemeClr val="bg1"/>
                </a:solidFill>
              </a:rPr>
              <a:t>Bonnes</a:t>
            </a:r>
            <a:r>
              <a:rPr lang="en-US" dirty="0">
                <a:solidFill>
                  <a:schemeClr val="bg1"/>
                </a:solidFill>
              </a:rPr>
              <a:t> </a:t>
            </a:r>
            <a:r>
              <a:rPr lang="en-US" dirty="0" err="1">
                <a:solidFill>
                  <a:schemeClr val="bg1"/>
                </a:solidFill>
              </a:rPr>
              <a:t>ou</a:t>
            </a:r>
            <a:r>
              <a:rPr lang="en-US" dirty="0">
                <a:solidFill>
                  <a:schemeClr val="bg1"/>
                </a:solidFill>
              </a:rPr>
              <a:t> </a:t>
            </a:r>
            <a:r>
              <a:rPr lang="en-US" dirty="0" err="1">
                <a:solidFill>
                  <a:schemeClr val="bg1"/>
                </a:solidFill>
              </a:rPr>
              <a:t>Mauvaises</a:t>
            </a:r>
            <a:r>
              <a:rPr lang="en-US" dirty="0">
                <a:solidFill>
                  <a:schemeClr val="bg1"/>
                </a:solidFill>
              </a:rPr>
              <a:t> </a:t>
            </a:r>
            <a:r>
              <a:rPr lang="en-US" dirty="0" err="1">
                <a:solidFill>
                  <a:schemeClr val="bg1"/>
                </a:solidFill>
              </a:rPr>
              <a:t>Pratiques</a:t>
            </a:r>
            <a:endParaRPr lang="en-US" dirty="0">
              <a:solidFill>
                <a:schemeClr val="bg1"/>
              </a:solidFill>
            </a:endParaRPr>
          </a:p>
          <a:p>
            <a:pPr marL="171450" indent="-400050" defTabSz="914400">
              <a:spcBef>
                <a:spcPts val="1000"/>
              </a:spcBef>
              <a:buClr>
                <a:schemeClr val="accent2"/>
              </a:buClr>
              <a:buFont typeface="+mj-lt"/>
              <a:buAutoNum type="romanUcPeriod"/>
            </a:pPr>
            <a:r>
              <a:rPr lang="en-US" dirty="0">
                <a:solidFill>
                  <a:schemeClr val="bg1"/>
                </a:solidFill>
              </a:rPr>
              <a:t>CHALLENGER les </a:t>
            </a:r>
            <a:r>
              <a:rPr lang="en-US" dirty="0" err="1">
                <a:solidFill>
                  <a:schemeClr val="bg1"/>
                </a:solidFill>
              </a:rPr>
              <a:t>étudiants</a:t>
            </a:r>
            <a:r>
              <a:rPr lang="en-US" dirty="0">
                <a:solidFill>
                  <a:schemeClr val="bg1"/>
                </a:solidFill>
              </a:rPr>
              <a:t> :  Mise </a:t>
            </a:r>
            <a:r>
              <a:rPr lang="en-US" dirty="0" err="1">
                <a:solidFill>
                  <a:schemeClr val="bg1"/>
                </a:solidFill>
              </a:rPr>
              <a:t>en</a:t>
            </a:r>
            <a:r>
              <a:rPr lang="en-US" dirty="0">
                <a:solidFill>
                  <a:schemeClr val="bg1"/>
                </a:solidFill>
              </a:rPr>
              <a:t> situations </a:t>
            </a:r>
            <a:r>
              <a:rPr lang="en-US" dirty="0" err="1">
                <a:solidFill>
                  <a:schemeClr val="bg1"/>
                </a:solidFill>
              </a:rPr>
              <a:t>professionnelles</a:t>
            </a:r>
            <a:r>
              <a:rPr lang="en-US" dirty="0">
                <a:solidFill>
                  <a:schemeClr val="bg1"/>
                </a:solidFill>
              </a:rPr>
              <a:t>, </a:t>
            </a:r>
            <a:r>
              <a:rPr lang="en-US" dirty="0" err="1">
                <a:solidFill>
                  <a:schemeClr val="bg1"/>
                </a:solidFill>
              </a:rPr>
              <a:t>Présentations</a:t>
            </a:r>
            <a:r>
              <a:rPr lang="en-US" dirty="0">
                <a:solidFill>
                  <a:schemeClr val="bg1"/>
                </a:solidFill>
              </a:rPr>
              <a:t>, Animations</a:t>
            </a:r>
          </a:p>
        </p:txBody>
      </p:sp>
    </p:spTree>
    <p:extLst>
      <p:ext uri="{BB962C8B-B14F-4D97-AF65-F5344CB8AC3E}">
        <p14:creationId xmlns:p14="http://schemas.microsoft.com/office/powerpoint/2010/main" val="3794706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a:extLst>
              <a:ext uri="{FF2B5EF4-FFF2-40B4-BE49-F238E27FC236}">
                <a16:creationId xmlns:a16="http://schemas.microsoft.com/office/drawing/2014/main" id="{C5D7FD30-5579-4578-B700-D2E0D4780F74}"/>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b="1">
                <a:solidFill>
                  <a:srgbClr val="FFFFFF"/>
                </a:solidFill>
              </a:rPr>
              <a:t>Innovation &amp; Entrepreneuriat </a:t>
            </a:r>
          </a:p>
        </p:txBody>
      </p:sp>
      <p:sp>
        <p:nvSpPr>
          <p:cNvPr id="8195" name="Rectangle 3">
            <a:extLst>
              <a:ext uri="{FF2B5EF4-FFF2-40B4-BE49-F238E27FC236}">
                <a16:creationId xmlns:a16="http://schemas.microsoft.com/office/drawing/2014/main" id="{1EB7E3C7-8888-449D-A70F-466C528C4226}"/>
              </a:ext>
            </a:extLst>
          </p:cNvPr>
          <p:cNvSpPr>
            <a:spLocks noGrp="1" noChangeArrowheads="1"/>
          </p:cNvSpPr>
          <p:nvPr>
            <p:ph type="body" idx="1"/>
          </p:nvPr>
        </p:nvSpPr>
        <p:spPr>
          <a:xfrm>
            <a:off x="2231136" y="2638044"/>
            <a:ext cx="7729728" cy="3101983"/>
          </a:xfrm>
        </p:spPr>
        <p:txBody>
          <a:bodyPr>
            <a:normAutofit/>
          </a:bodyPr>
          <a:lstStyle/>
          <a:p>
            <a:pPr eaLnBrk="1" hangingPunct="1">
              <a:buFontTx/>
              <a:buNone/>
            </a:pPr>
            <a:r>
              <a:rPr lang="fr-FR" altLang="fr-FR" b="1"/>
              <a:t>L’innovation = </a:t>
            </a:r>
          </a:p>
          <a:p>
            <a:pPr eaLnBrk="1" hangingPunct="1">
              <a:buFontTx/>
              <a:buNone/>
            </a:pPr>
            <a:endParaRPr lang="fr-FR" altLang="fr-FR" b="1"/>
          </a:p>
          <a:p>
            <a:pPr eaLnBrk="1" hangingPunct="1">
              <a:buFont typeface="Wingdings" panose="05000000000000000000" pitchFamily="2" charset="2"/>
              <a:buChar char="Ä"/>
            </a:pPr>
            <a:r>
              <a:rPr lang="fr-FR" altLang="fr-FR" b="1"/>
              <a:t>Créer une entreprise différente de ce que l’on connaissait auparavant, c’est découvrir ou transformer un produit, c’est proposer une nouvelle façon de faire, de distribuer ou de vendre</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a:extLst>
              <a:ext uri="{FF2B5EF4-FFF2-40B4-BE49-F238E27FC236}">
                <a16:creationId xmlns:a16="http://schemas.microsoft.com/office/drawing/2014/main" id="{8E2C4980-A6B0-4377-8D7D-19DE90AA57CD}"/>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b="1">
                <a:solidFill>
                  <a:srgbClr val="FFFFFF"/>
                </a:solidFill>
              </a:rPr>
              <a:t>L’acteur de l’Entrepreneuriat : l’entrepreneur</a:t>
            </a:r>
          </a:p>
        </p:txBody>
      </p:sp>
      <p:sp>
        <p:nvSpPr>
          <p:cNvPr id="9219" name="Rectangle 3">
            <a:extLst>
              <a:ext uri="{FF2B5EF4-FFF2-40B4-BE49-F238E27FC236}">
                <a16:creationId xmlns:a16="http://schemas.microsoft.com/office/drawing/2014/main" id="{1A8F14BB-FE90-4F5D-BA16-25FDE9F3F9A0}"/>
              </a:ext>
            </a:extLst>
          </p:cNvPr>
          <p:cNvSpPr>
            <a:spLocks noGrp="1" noChangeArrowheads="1"/>
          </p:cNvSpPr>
          <p:nvPr>
            <p:ph type="body" idx="1"/>
          </p:nvPr>
        </p:nvSpPr>
        <p:spPr>
          <a:xfrm>
            <a:off x="2231136" y="2638044"/>
            <a:ext cx="7729728" cy="3101983"/>
          </a:xfrm>
        </p:spPr>
        <p:txBody>
          <a:bodyPr>
            <a:normAutofit/>
          </a:bodyPr>
          <a:lstStyle/>
          <a:p>
            <a:pPr eaLnBrk="1" hangingPunct="1"/>
            <a:r>
              <a:rPr lang="fr-FR" altLang="fr-FR" b="1"/>
              <a:t>L’innovation ne peut se réaliser que si elle émane d’un entrepreneur qui prend des risques et qui organise son développement, bref qui « entreprend ».</a:t>
            </a:r>
          </a:p>
          <a:p>
            <a:pPr eaLnBrk="1" hangingPunct="1"/>
            <a:endParaRPr lang="fr-FR" altLang="fr-FR" b="1"/>
          </a:p>
          <a:p>
            <a:pPr eaLnBrk="1" hangingPunct="1"/>
            <a:r>
              <a:rPr lang="fr-FR" altLang="fr-FR" b="1"/>
              <a:t>L’entrepreneur c’est celui qui innove en fonction des opportunités qui se présentent, mais aussi qui organise les ressources pour produire et commercialiser, tout en recherchant son intérêt.</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2">
            <a:extLst>
              <a:ext uri="{FF2B5EF4-FFF2-40B4-BE49-F238E27FC236}">
                <a16:creationId xmlns:a16="http://schemas.microsoft.com/office/drawing/2014/main" id="{82B953C9-C782-4A55-AB80-C706221D07B4}"/>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sz="2200" b="1">
                <a:solidFill>
                  <a:srgbClr val="FFFFFF"/>
                </a:solidFill>
              </a:rPr>
              <a:t>Caractéristiques de l’entrepreneur : traits de caractère</a:t>
            </a:r>
          </a:p>
        </p:txBody>
      </p:sp>
      <p:sp>
        <p:nvSpPr>
          <p:cNvPr id="5123" name="Rectangle 3">
            <a:extLst>
              <a:ext uri="{FF2B5EF4-FFF2-40B4-BE49-F238E27FC236}">
                <a16:creationId xmlns:a16="http://schemas.microsoft.com/office/drawing/2014/main" id="{1282FAC1-6644-448A-A5DD-9157871E96B5}"/>
              </a:ext>
            </a:extLst>
          </p:cNvPr>
          <p:cNvSpPr>
            <a:spLocks noGrp="1" noChangeArrowheads="1"/>
          </p:cNvSpPr>
          <p:nvPr>
            <p:ph type="body" idx="1"/>
          </p:nvPr>
        </p:nvSpPr>
        <p:spPr>
          <a:xfrm>
            <a:off x="2231136" y="2638044"/>
            <a:ext cx="7729728" cy="3101983"/>
          </a:xfrm>
        </p:spPr>
        <p:txBody>
          <a:bodyPr>
            <a:normAutofit/>
          </a:bodyPr>
          <a:lstStyle/>
          <a:p>
            <a:pPr eaLnBrk="1" hangingPunct="1"/>
            <a:r>
              <a:rPr lang="fr-FR" altLang="fr-FR" b="1"/>
              <a:t>Indépendance : ils préfèrent recevoir ou gagner moins, tout en étant leur « propre maître ».</a:t>
            </a:r>
          </a:p>
          <a:p>
            <a:pPr eaLnBrk="1" hangingPunct="1"/>
            <a:endParaRPr lang="fr-FR" altLang="fr-FR" b="1"/>
          </a:p>
          <a:p>
            <a:pPr eaLnBrk="1" hangingPunct="1"/>
            <a:r>
              <a:rPr lang="fr-FR" altLang="fr-FR" b="1"/>
              <a:t>Forte confiance en eux : ils sont par définition optimistes et croient en leur « bonne étoile ».</a:t>
            </a:r>
          </a:p>
          <a:p>
            <a:pPr eaLnBrk="1" hangingPunct="1"/>
            <a:endParaRPr lang="fr-FR" altLang="fr-FR" b="1"/>
          </a:p>
          <a:p>
            <a:pPr eaLnBrk="1" hangingPunct="1"/>
            <a:r>
              <a:rPr lang="fr-FR" altLang="fr-FR" b="1"/>
              <a:t>Persévérance : ils savent que le succès ne viendra pas tout de suite, qu’ils devront mettre beaucoup d’énergie pour arriver à leurs fins, qu’ils doivent jouer avec le temps.</a:t>
            </a:r>
            <a:r>
              <a:rPr lang="fr-FR" altLang="fr-FR"/>
              <a:t>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5" name="Rectangle 4">
            <a:extLst>
              <a:ext uri="{FF2B5EF4-FFF2-40B4-BE49-F238E27FC236}">
                <a16:creationId xmlns:a16="http://schemas.microsoft.com/office/drawing/2014/main" id="{47AB6AAA-D6F6-4379-A408-4B01DB4FF141}"/>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b="1">
                <a:solidFill>
                  <a:srgbClr val="FFFFFF"/>
                </a:solidFill>
              </a:rPr>
              <a:t>Caractéristiques de l’entrepreneur : opportunisme</a:t>
            </a:r>
          </a:p>
        </p:txBody>
      </p:sp>
      <p:sp>
        <p:nvSpPr>
          <p:cNvPr id="10243" name="Rectangle 3">
            <a:extLst>
              <a:ext uri="{FF2B5EF4-FFF2-40B4-BE49-F238E27FC236}">
                <a16:creationId xmlns:a16="http://schemas.microsoft.com/office/drawing/2014/main" id="{442948DE-7ACD-4B55-A7C4-1A0D626AC3C6}"/>
              </a:ext>
            </a:extLst>
          </p:cNvPr>
          <p:cNvSpPr>
            <a:spLocks noGrp="1" noChangeArrowheads="1"/>
          </p:cNvSpPr>
          <p:nvPr>
            <p:ph type="body" idx="1"/>
          </p:nvPr>
        </p:nvSpPr>
        <p:spPr>
          <a:xfrm>
            <a:off x="2231136" y="2638044"/>
            <a:ext cx="7729728" cy="3101983"/>
          </a:xfrm>
        </p:spPr>
        <p:txBody>
          <a:bodyPr>
            <a:normAutofit/>
          </a:bodyPr>
          <a:lstStyle/>
          <a:p>
            <a:pPr eaLnBrk="1" hangingPunct="1"/>
            <a:r>
              <a:rPr lang="fr-FR" altLang="fr-FR" b="1"/>
              <a:t>A l’affût d’opportunités ou de nouveautés, de manière à mieux répondre au marché ou à ouvrir un nouveau marché.</a:t>
            </a:r>
          </a:p>
          <a:p>
            <a:pPr eaLnBrk="1" hangingPunct="1"/>
            <a:endParaRPr lang="fr-FR" altLang="fr-FR" b="1"/>
          </a:p>
          <a:p>
            <a:pPr eaLnBrk="1" hangingPunct="1"/>
            <a:r>
              <a:rPr lang="fr-FR" altLang="fr-FR" b="1"/>
              <a:t>Entreprendre = conquérir une place de marché, c’est-à-dire s’insérer entre d’autres firmes pour remporter une affaire et la poursuivre, même au dépends de la concurrence.</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Rectangle 4">
            <a:extLst>
              <a:ext uri="{FF2B5EF4-FFF2-40B4-BE49-F238E27FC236}">
                <a16:creationId xmlns:a16="http://schemas.microsoft.com/office/drawing/2014/main" id="{F297FA5E-BD1C-437F-B900-CF6FE972A7D4}"/>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b="1">
                <a:solidFill>
                  <a:srgbClr val="FFFFFF"/>
                </a:solidFill>
              </a:rPr>
              <a:t>Caractéristiques de l’entrepreneur : organisateur</a:t>
            </a:r>
          </a:p>
        </p:txBody>
      </p:sp>
      <p:sp>
        <p:nvSpPr>
          <p:cNvPr id="11267" name="Rectangle 3">
            <a:extLst>
              <a:ext uri="{FF2B5EF4-FFF2-40B4-BE49-F238E27FC236}">
                <a16:creationId xmlns:a16="http://schemas.microsoft.com/office/drawing/2014/main" id="{B8A11BAF-BA83-4DBB-9E13-0619A1B342D7}"/>
              </a:ext>
            </a:extLst>
          </p:cNvPr>
          <p:cNvSpPr>
            <a:spLocks noGrp="1" noChangeArrowheads="1"/>
          </p:cNvSpPr>
          <p:nvPr>
            <p:ph type="body" idx="1"/>
          </p:nvPr>
        </p:nvSpPr>
        <p:spPr>
          <a:xfrm>
            <a:off x="2231136" y="2638044"/>
            <a:ext cx="7729728" cy="3101983"/>
          </a:xfrm>
        </p:spPr>
        <p:txBody>
          <a:bodyPr>
            <a:normAutofit/>
          </a:bodyPr>
          <a:lstStyle/>
          <a:p>
            <a:pPr eaLnBrk="1" hangingPunct="1"/>
            <a:r>
              <a:rPr lang="fr-FR" altLang="fr-FR" b="1"/>
              <a:t>L’entrepreneur est un être ingénieux qui sait habilement organiser les ressources (nécessairement limitées)</a:t>
            </a:r>
          </a:p>
          <a:p>
            <a:pPr eaLnBrk="1" hangingPunct="1"/>
            <a:endParaRPr lang="fr-FR" altLang="fr-FR" b="1"/>
          </a:p>
          <a:p>
            <a:pPr eaLnBrk="1" hangingPunct="1"/>
            <a:r>
              <a:rPr lang="fr-FR" altLang="fr-FR" b="1"/>
              <a:t>Il met tout en oeuvre pour développer et commercialiser son innovation. </a:t>
            </a:r>
          </a:p>
          <a:p>
            <a:pPr eaLnBrk="1" hangingPunct="1"/>
            <a:endParaRPr lang="fr-FR" altLang="fr-FR" b="1"/>
          </a:p>
          <a:p>
            <a:pPr eaLnBrk="1" hangingPunct="1"/>
            <a:r>
              <a:rPr lang="fr-FR" altLang="fr-FR" b="1"/>
              <a:t>S’il n’est pas organisateur (gestionnaire), il s’associe ou se forme à l’administration et la gestion.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3" name="Rectangle 4">
            <a:extLst>
              <a:ext uri="{FF2B5EF4-FFF2-40B4-BE49-F238E27FC236}">
                <a16:creationId xmlns:a16="http://schemas.microsoft.com/office/drawing/2014/main" id="{7F0845CC-9930-4BA9-8796-FD0E02715AED}"/>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b="1">
                <a:solidFill>
                  <a:srgbClr val="FFFFFF"/>
                </a:solidFill>
              </a:rPr>
              <a:t>Caractéristiques de l’entrepreneur : joueur</a:t>
            </a:r>
          </a:p>
        </p:txBody>
      </p:sp>
      <p:sp>
        <p:nvSpPr>
          <p:cNvPr id="12291" name="Rectangle 3">
            <a:extLst>
              <a:ext uri="{FF2B5EF4-FFF2-40B4-BE49-F238E27FC236}">
                <a16:creationId xmlns:a16="http://schemas.microsoft.com/office/drawing/2014/main" id="{2F9C1D0D-1FF1-4C44-A043-6DD158950FF0}"/>
              </a:ext>
            </a:extLst>
          </p:cNvPr>
          <p:cNvSpPr>
            <a:spLocks noGrp="1" noChangeArrowheads="1"/>
          </p:cNvSpPr>
          <p:nvPr>
            <p:ph type="body" idx="1"/>
          </p:nvPr>
        </p:nvSpPr>
        <p:spPr>
          <a:xfrm>
            <a:off x="2231136" y="2638044"/>
            <a:ext cx="7729728" cy="3101983"/>
          </a:xfrm>
        </p:spPr>
        <p:txBody>
          <a:bodyPr>
            <a:normAutofit/>
          </a:bodyPr>
          <a:lstStyle/>
          <a:p>
            <a:pPr eaLnBrk="1" hangingPunct="1"/>
            <a:r>
              <a:rPr lang="fr-FR" altLang="fr-FR" b="1"/>
              <a:t>Il aime les défis pour les défis.</a:t>
            </a:r>
          </a:p>
          <a:p>
            <a:pPr eaLnBrk="1" hangingPunct="1"/>
            <a:endParaRPr lang="fr-FR" altLang="fr-FR" b="1"/>
          </a:p>
          <a:p>
            <a:pPr eaLnBrk="1" hangingPunct="1"/>
            <a:r>
              <a:rPr lang="fr-FR" altLang="fr-FR" b="1"/>
              <a:t>Mais il doit savoir gérer le risque : l’innovation est directement liée à l’incertitude donc l’entrepreneur doit distinguer l’incertitude du risque (salaires, capitaux propres, premiers contrats…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7" name="Rectangle 4">
            <a:extLst>
              <a:ext uri="{FF2B5EF4-FFF2-40B4-BE49-F238E27FC236}">
                <a16:creationId xmlns:a16="http://schemas.microsoft.com/office/drawing/2014/main" id="{5FB51DE6-C836-48C7-8E9F-42287B1707A0}"/>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b="1">
                <a:solidFill>
                  <a:srgbClr val="FFFFFF"/>
                </a:solidFill>
              </a:rPr>
              <a:t>Caractéristiques de l’entrepreneur : motivé</a:t>
            </a:r>
          </a:p>
        </p:txBody>
      </p:sp>
      <p:sp>
        <p:nvSpPr>
          <p:cNvPr id="13315" name="Rectangle 3">
            <a:extLst>
              <a:ext uri="{FF2B5EF4-FFF2-40B4-BE49-F238E27FC236}">
                <a16:creationId xmlns:a16="http://schemas.microsoft.com/office/drawing/2014/main" id="{28B8B4A6-FD50-4345-89A1-0444A69F5610}"/>
              </a:ext>
            </a:extLst>
          </p:cNvPr>
          <p:cNvSpPr>
            <a:spLocks noGrp="1" noChangeArrowheads="1"/>
          </p:cNvSpPr>
          <p:nvPr>
            <p:ph type="body" idx="1"/>
          </p:nvPr>
        </p:nvSpPr>
        <p:spPr>
          <a:xfrm>
            <a:off x="2231136" y="2638044"/>
            <a:ext cx="7729728" cy="3101983"/>
          </a:xfrm>
        </p:spPr>
        <p:txBody>
          <a:bodyPr>
            <a:normAutofit/>
          </a:bodyPr>
          <a:lstStyle/>
          <a:p>
            <a:pPr eaLnBrk="1" hangingPunct="1"/>
            <a:r>
              <a:rPr lang="fr-FR" altLang="fr-FR" b="1"/>
              <a:t>Le défi est la première source de motivation </a:t>
            </a:r>
          </a:p>
          <a:p>
            <a:pPr eaLnBrk="1" hangingPunct="1"/>
            <a:endParaRPr lang="fr-FR" altLang="fr-FR" b="1"/>
          </a:p>
          <a:p>
            <a:pPr eaLnBrk="1" hangingPunct="1"/>
            <a:r>
              <a:rPr lang="fr-FR" altLang="fr-FR" b="1"/>
              <a:t>Le profit n’est au départ « qu’une théorie économique » mais il est perçu comme une contrainte car il permet de compenser les premiers coûts voire de financer le succès.  </a:t>
            </a:r>
          </a:p>
          <a:p>
            <a:pPr eaLnBrk="1" hangingPunct="1"/>
            <a:endParaRPr lang="fr-FR" altLang="fr-FR" b="1"/>
          </a:p>
          <a:p>
            <a:pPr eaLnBrk="1" hangingPunct="1"/>
            <a:r>
              <a:rPr lang="fr-FR" altLang="fr-FR" b="1"/>
              <a:t>La motivation est donc implicite pour un entrepreneur !</a:t>
            </a:r>
            <a:r>
              <a:rPr lang="fr-FR" altLang="fr-FR"/>
              <a:t>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8C019D20-665C-4B92-9AF6-E01EFF45A186}"/>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sz="2200" b="1">
                <a:solidFill>
                  <a:srgbClr val="FFFFFF"/>
                </a:solidFill>
              </a:rPr>
              <a:t>Selon les conditions de la création : l’artisan et l’opportuniste</a:t>
            </a:r>
          </a:p>
        </p:txBody>
      </p:sp>
      <p:sp>
        <p:nvSpPr>
          <p:cNvPr id="14339" name="Rectangle 3">
            <a:extLst>
              <a:ext uri="{FF2B5EF4-FFF2-40B4-BE49-F238E27FC236}">
                <a16:creationId xmlns:a16="http://schemas.microsoft.com/office/drawing/2014/main" id="{4D42CD9C-037D-4D09-8BE0-73E7AB4E1207}"/>
              </a:ext>
            </a:extLst>
          </p:cNvPr>
          <p:cNvSpPr>
            <a:spLocks noGrp="1" noChangeArrowheads="1"/>
          </p:cNvSpPr>
          <p:nvPr>
            <p:ph type="body" idx="1"/>
          </p:nvPr>
        </p:nvSpPr>
        <p:spPr>
          <a:xfrm>
            <a:off x="2231136" y="2638044"/>
            <a:ext cx="7729728" cy="3101983"/>
          </a:xfrm>
        </p:spPr>
        <p:txBody>
          <a:bodyPr>
            <a:normAutofit/>
          </a:bodyPr>
          <a:lstStyle/>
          <a:p>
            <a:pPr eaLnBrk="1" hangingPunct="1">
              <a:lnSpc>
                <a:spcPct val="90000"/>
              </a:lnSpc>
            </a:pPr>
            <a:r>
              <a:rPr lang="fr-FR" altLang="fr-FR" sz="1500" b="1"/>
              <a:t>L’entrepreneur artisan crée son entreprise sans grande expérience, notamment en matière de gestion : </a:t>
            </a:r>
          </a:p>
          <a:p>
            <a:pPr lvl="1" eaLnBrk="1" hangingPunct="1">
              <a:lnSpc>
                <a:spcPct val="90000"/>
              </a:lnSpc>
            </a:pPr>
            <a:r>
              <a:rPr lang="fr-FR" altLang="fr-FR" sz="1500" b="1"/>
              <a:t>Compétence technicienne</a:t>
            </a:r>
          </a:p>
          <a:p>
            <a:pPr lvl="1" eaLnBrk="1" hangingPunct="1">
              <a:lnSpc>
                <a:spcPct val="90000"/>
              </a:lnSpc>
            </a:pPr>
            <a:r>
              <a:rPr lang="fr-FR" altLang="fr-FR" sz="1500" b="1"/>
              <a:t>Activités faiblement innovantes</a:t>
            </a:r>
          </a:p>
          <a:p>
            <a:pPr lvl="1" eaLnBrk="1" hangingPunct="1">
              <a:lnSpc>
                <a:spcPct val="90000"/>
              </a:lnSpc>
            </a:pPr>
            <a:endParaRPr lang="fr-FR" altLang="fr-FR" sz="1500" b="1"/>
          </a:p>
          <a:p>
            <a:pPr eaLnBrk="1" hangingPunct="1">
              <a:lnSpc>
                <a:spcPct val="90000"/>
              </a:lnSpc>
            </a:pPr>
            <a:r>
              <a:rPr lang="fr-FR" altLang="fr-FR" sz="1500" b="1"/>
              <a:t>L’entrepreneur opportuniste est plus âgé et plus expérimenté, particulièrement en matière de gestion : </a:t>
            </a:r>
          </a:p>
          <a:p>
            <a:pPr lvl="1" eaLnBrk="1" hangingPunct="1">
              <a:lnSpc>
                <a:spcPct val="90000"/>
              </a:lnSpc>
            </a:pPr>
            <a:r>
              <a:rPr lang="fr-FR" altLang="fr-FR" sz="1500" b="1"/>
              <a:t>Souvent cadre ou ingénieur</a:t>
            </a:r>
          </a:p>
          <a:p>
            <a:pPr lvl="1" eaLnBrk="1" hangingPunct="1">
              <a:lnSpc>
                <a:spcPct val="90000"/>
              </a:lnSpc>
            </a:pPr>
            <a:r>
              <a:rPr lang="fr-FR" altLang="fr-FR" sz="1500" b="1"/>
              <a:t>Projet mûri lié à une opportunité d’innovation</a:t>
            </a:r>
          </a:p>
          <a:p>
            <a:pPr lvl="1" eaLnBrk="1" hangingPunct="1">
              <a:lnSpc>
                <a:spcPct val="90000"/>
              </a:lnSpc>
            </a:pPr>
            <a:r>
              <a:rPr lang="fr-FR" altLang="fr-FR" sz="1500" b="1"/>
              <a:t>Capital personnel important</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a:extLst>
              <a:ext uri="{FF2B5EF4-FFF2-40B4-BE49-F238E27FC236}">
                <a16:creationId xmlns:a16="http://schemas.microsoft.com/office/drawing/2014/main" id="{DB0B0412-89F4-4FB8-B13E-58384CC52717}"/>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b="1">
                <a:solidFill>
                  <a:srgbClr val="FFFFFF"/>
                </a:solidFill>
              </a:rPr>
              <a:t>Selon le profil du dirigeant : le technicien et le manageur</a:t>
            </a:r>
          </a:p>
        </p:txBody>
      </p:sp>
      <p:sp>
        <p:nvSpPr>
          <p:cNvPr id="15363" name="Rectangle 3">
            <a:extLst>
              <a:ext uri="{FF2B5EF4-FFF2-40B4-BE49-F238E27FC236}">
                <a16:creationId xmlns:a16="http://schemas.microsoft.com/office/drawing/2014/main" id="{4A69572E-A822-4C37-855A-CED35A48615D}"/>
              </a:ext>
            </a:extLst>
          </p:cNvPr>
          <p:cNvSpPr>
            <a:spLocks noGrp="1" noChangeArrowheads="1"/>
          </p:cNvSpPr>
          <p:nvPr>
            <p:ph type="body" idx="1"/>
          </p:nvPr>
        </p:nvSpPr>
        <p:spPr>
          <a:xfrm>
            <a:off x="2231136" y="2638044"/>
            <a:ext cx="7729728" cy="3101983"/>
          </a:xfrm>
        </p:spPr>
        <p:txBody>
          <a:bodyPr>
            <a:normAutofit lnSpcReduction="10000"/>
          </a:bodyPr>
          <a:lstStyle/>
          <a:p>
            <a:pPr eaLnBrk="1" hangingPunct="1">
              <a:lnSpc>
                <a:spcPct val="90000"/>
              </a:lnSpc>
            </a:pPr>
            <a:r>
              <a:rPr lang="fr-FR" altLang="fr-FR" sz="1500" b="1"/>
              <a:t>Le technicien s’intéresse avant tout aux conditions de fabrication du produit ou du service (par ex : cuisinier restaurateur) :</a:t>
            </a:r>
          </a:p>
          <a:p>
            <a:pPr lvl="1" eaLnBrk="1" hangingPunct="1">
              <a:lnSpc>
                <a:spcPct val="90000"/>
              </a:lnSpc>
            </a:pPr>
            <a:r>
              <a:rPr lang="fr-FR" altLang="fr-FR" sz="1500" b="1"/>
              <a:t>Mise en avant de ses compétences professionnelles, son savoir-faire, son métier</a:t>
            </a:r>
          </a:p>
          <a:p>
            <a:pPr lvl="1" eaLnBrk="1" hangingPunct="1">
              <a:lnSpc>
                <a:spcPct val="90000"/>
              </a:lnSpc>
            </a:pPr>
            <a:r>
              <a:rPr lang="fr-FR" altLang="fr-FR" sz="1500" b="1"/>
              <a:t>Proche de l’artisan, beaucoup d’ingénieurs qui créent leur entreprise se révèle plus techniciens que manageurs (ex : ingénieur en informatiques) ; par contre certains artisans peuvent se révéler être d’excellents gestionnaires (restauration, maçons…)</a:t>
            </a:r>
          </a:p>
          <a:p>
            <a:pPr eaLnBrk="1" hangingPunct="1">
              <a:lnSpc>
                <a:spcPct val="90000"/>
              </a:lnSpc>
            </a:pPr>
            <a:endParaRPr lang="fr-FR" altLang="fr-FR" sz="1500" b="1"/>
          </a:p>
          <a:p>
            <a:pPr eaLnBrk="1" hangingPunct="1">
              <a:lnSpc>
                <a:spcPct val="90000"/>
              </a:lnSpc>
            </a:pPr>
            <a:r>
              <a:rPr lang="fr-FR" altLang="fr-FR" sz="1500" b="1"/>
              <a:t>Le manageur va se concentrer sur les problèmes de gestion des ressources souvent du fait de sa formation supérieure ou de son expérience professionnelle :</a:t>
            </a:r>
          </a:p>
          <a:p>
            <a:pPr lvl="1" eaLnBrk="1" hangingPunct="1">
              <a:lnSpc>
                <a:spcPct val="90000"/>
              </a:lnSpc>
            </a:pPr>
            <a:r>
              <a:rPr lang="fr-FR" altLang="fr-FR" sz="1500" b="1"/>
              <a:t>Attentif à la réduction des coûts et à l’économie de moyens</a:t>
            </a:r>
          </a:p>
          <a:p>
            <a:pPr lvl="1" eaLnBrk="1" hangingPunct="1">
              <a:lnSpc>
                <a:spcPct val="90000"/>
              </a:lnSpc>
            </a:pPr>
            <a:r>
              <a:rPr lang="fr-FR" altLang="fr-FR" sz="1500" b="1"/>
              <a:t>Attentif aux investissements hors production (informatisation par exemple)</a:t>
            </a:r>
          </a:p>
          <a:p>
            <a:pPr eaLnBrk="1" hangingPunct="1">
              <a:lnSpc>
                <a:spcPct val="90000"/>
              </a:lnSpc>
            </a:pPr>
            <a:endParaRPr lang="fr-FR" altLang="fr-FR" sz="1500" b="1"/>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7BB605F5-1368-4464-B611-69905C4B8E26}"/>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sz="2200" b="1">
                <a:solidFill>
                  <a:srgbClr val="FFFFFF"/>
                </a:solidFill>
              </a:rPr>
              <a:t>Selon les conditions de l’innovation : du « prospecteur » au « réacteur »</a:t>
            </a:r>
          </a:p>
        </p:txBody>
      </p:sp>
      <p:sp>
        <p:nvSpPr>
          <p:cNvPr id="16387" name="Rectangle 3">
            <a:extLst>
              <a:ext uri="{FF2B5EF4-FFF2-40B4-BE49-F238E27FC236}">
                <a16:creationId xmlns:a16="http://schemas.microsoft.com/office/drawing/2014/main" id="{DB187131-CBB7-4FA5-BD40-BF7A7E458F5C}"/>
              </a:ext>
            </a:extLst>
          </p:cNvPr>
          <p:cNvSpPr>
            <a:spLocks noGrp="1" noChangeArrowheads="1"/>
          </p:cNvSpPr>
          <p:nvPr>
            <p:ph type="body" idx="1"/>
          </p:nvPr>
        </p:nvSpPr>
        <p:spPr>
          <a:xfrm>
            <a:off x="2231136" y="2638044"/>
            <a:ext cx="7729728" cy="3101983"/>
          </a:xfrm>
        </p:spPr>
        <p:txBody>
          <a:bodyPr>
            <a:normAutofit/>
          </a:bodyPr>
          <a:lstStyle/>
          <a:p>
            <a:pPr eaLnBrk="1" hangingPunct="1">
              <a:buFontTx/>
              <a:buNone/>
            </a:pPr>
            <a:r>
              <a:rPr lang="fr-FR" altLang="fr-FR" b="1"/>
              <a:t>Prospecteur</a:t>
            </a:r>
            <a:r>
              <a:rPr lang="fr-FR" altLang="fr-FR"/>
              <a:t> : </a:t>
            </a:r>
            <a:r>
              <a:rPr lang="fr-FR" altLang="fr-FR" b="1"/>
              <a:t>innovateur « pur », recherche en permanence d’innovations (produit ou procédé) mais pas de sûreté en termes de rentabilité ou de développement (ex : activités de hautes technologies comme la biotechnologie, souvent rachetées par de grands groupes industriels)</a:t>
            </a:r>
          </a:p>
          <a:p>
            <a:pPr eaLnBrk="1" hangingPunct="1"/>
            <a:endParaRPr lang="fr-FR" altLang="fr-FR" b="1"/>
          </a:p>
          <a:p>
            <a:pPr eaLnBrk="1" hangingPunct="1"/>
            <a:endParaRPr lang="fr-FR" altLang="fr-FR"/>
          </a:p>
          <a:p>
            <a:pPr eaLnBrk="1" hangingPunct="1"/>
            <a:endParaRPr lang="fr-FR" altLang="fr-F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Savoir agir avec les moyens du bord : l'effectuation [Thomas Durand]">
            <a:hlinkClick r:id="" action="ppaction://media"/>
            <a:extLst>
              <a:ext uri="{FF2B5EF4-FFF2-40B4-BE49-F238E27FC236}">
                <a16:creationId xmlns:a16="http://schemas.microsoft.com/office/drawing/2014/main" id="{A5D3B02A-1CB0-4C16-B8F3-3E661D6042BC}"/>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188963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3" name="Rectangle 4">
            <a:extLst>
              <a:ext uri="{FF2B5EF4-FFF2-40B4-BE49-F238E27FC236}">
                <a16:creationId xmlns:a16="http://schemas.microsoft.com/office/drawing/2014/main" id="{B7C9D165-3677-422C-87E3-3376F7FD65D0}"/>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sz="2200" b="1">
                <a:solidFill>
                  <a:srgbClr val="FFFFFF"/>
                </a:solidFill>
              </a:rPr>
              <a:t>Selon les conditions de l’innovation : du « prospecteur » au « réacteur »</a:t>
            </a:r>
          </a:p>
        </p:txBody>
      </p:sp>
      <p:sp>
        <p:nvSpPr>
          <p:cNvPr id="17411" name="Rectangle 3">
            <a:extLst>
              <a:ext uri="{FF2B5EF4-FFF2-40B4-BE49-F238E27FC236}">
                <a16:creationId xmlns:a16="http://schemas.microsoft.com/office/drawing/2014/main" id="{05496A0E-107A-4ECC-9D57-1A410C224BFB}"/>
              </a:ext>
            </a:extLst>
          </p:cNvPr>
          <p:cNvSpPr>
            <a:spLocks noGrp="1" noChangeArrowheads="1"/>
          </p:cNvSpPr>
          <p:nvPr>
            <p:ph type="body" idx="1"/>
          </p:nvPr>
        </p:nvSpPr>
        <p:spPr>
          <a:xfrm>
            <a:off x="2231136" y="2638044"/>
            <a:ext cx="7729728" cy="3101983"/>
          </a:xfrm>
        </p:spPr>
        <p:txBody>
          <a:bodyPr>
            <a:normAutofit/>
          </a:bodyPr>
          <a:lstStyle/>
          <a:p>
            <a:pPr eaLnBrk="1" hangingPunct="1">
              <a:buFontTx/>
              <a:buNone/>
            </a:pPr>
            <a:r>
              <a:rPr lang="fr-FR" altLang="fr-FR" b="1"/>
              <a:t>L’innovateur va beaucoup plus loin : on attitude vis-à-vis de l’innovation est délibérée , il recherche systématiquement des innovations (de produit ou de procédé) qu’il exploite à fond lui-même. Cette attitude se développe fortement du fait de la pression exercée par les grands donneurs d’ordre et par les distributeurs. Cette personne possède une activité de veille technologique et concurrentielle très forte, et possède un budget R&amp;D qui peut être élevé.</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Rectangle 4">
            <a:extLst>
              <a:ext uri="{FF2B5EF4-FFF2-40B4-BE49-F238E27FC236}">
                <a16:creationId xmlns:a16="http://schemas.microsoft.com/office/drawing/2014/main" id="{14927217-6DED-416F-B334-6BA6E4B38D55}"/>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sz="2200" b="1">
                <a:solidFill>
                  <a:srgbClr val="FFFFFF"/>
                </a:solidFill>
              </a:rPr>
              <a:t>Selon les conditions de l’innovation : du « prospecteur » au « réacteur »</a:t>
            </a:r>
          </a:p>
        </p:txBody>
      </p:sp>
      <p:sp>
        <p:nvSpPr>
          <p:cNvPr id="18435" name="Rectangle 3">
            <a:extLst>
              <a:ext uri="{FF2B5EF4-FFF2-40B4-BE49-F238E27FC236}">
                <a16:creationId xmlns:a16="http://schemas.microsoft.com/office/drawing/2014/main" id="{24BD44EE-D3E4-468D-9F2E-F2FE69B653B8}"/>
              </a:ext>
            </a:extLst>
          </p:cNvPr>
          <p:cNvSpPr>
            <a:spLocks noGrp="1" noChangeArrowheads="1"/>
          </p:cNvSpPr>
          <p:nvPr>
            <p:ph type="body" idx="1"/>
          </p:nvPr>
        </p:nvSpPr>
        <p:spPr>
          <a:xfrm>
            <a:off x="2231136" y="2638044"/>
            <a:ext cx="7729728" cy="3101983"/>
          </a:xfrm>
        </p:spPr>
        <p:txBody>
          <a:bodyPr>
            <a:normAutofit/>
          </a:bodyPr>
          <a:lstStyle/>
          <a:p>
            <a:pPr eaLnBrk="1" hangingPunct="1">
              <a:buFontTx/>
              <a:buNone/>
            </a:pPr>
            <a:r>
              <a:rPr lang="fr-FR" altLang="fr-FR" b="1"/>
              <a:t>Le suiveur va imiter, suivre systématiquement, de façon délibérée, les innovations qui apparaissent sur le marché. Cette démarche, bien connue des entreprises japonaises, peut s’avérer très compétitive : les innovateurs « ouvrent la piste » nouvelle, et subissent des coûts d’innovation. Les suiveurs mettent l’accent sur l’amélioration de l’ innovation, sur les problèmes de gestion, abaissant ainsi les coûts. Mais attention au coût des brevets….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Rectangle 2">
            <a:extLst>
              <a:ext uri="{FF2B5EF4-FFF2-40B4-BE49-F238E27FC236}">
                <a16:creationId xmlns:a16="http://schemas.microsoft.com/office/drawing/2014/main" id="{0ADB9BD6-4C54-4B3D-897B-EA85CCCCDAFF}"/>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sz="2200" b="1">
                <a:solidFill>
                  <a:srgbClr val="FFFFFF"/>
                </a:solidFill>
              </a:rPr>
              <a:t>Selon les conditions de l’innovation : du « prospecteur » au « réacteur »</a:t>
            </a:r>
          </a:p>
        </p:txBody>
      </p:sp>
      <p:sp>
        <p:nvSpPr>
          <p:cNvPr id="19459" name="Rectangle 3">
            <a:extLst>
              <a:ext uri="{FF2B5EF4-FFF2-40B4-BE49-F238E27FC236}">
                <a16:creationId xmlns:a16="http://schemas.microsoft.com/office/drawing/2014/main" id="{529C6F62-D93B-4124-8942-6A45CB195E75}"/>
              </a:ext>
            </a:extLst>
          </p:cNvPr>
          <p:cNvSpPr>
            <a:spLocks noGrp="1" noChangeArrowheads="1"/>
          </p:cNvSpPr>
          <p:nvPr>
            <p:ph type="body" idx="1"/>
          </p:nvPr>
        </p:nvSpPr>
        <p:spPr>
          <a:xfrm>
            <a:off x="2231136" y="2638044"/>
            <a:ext cx="7729728" cy="3101983"/>
          </a:xfrm>
        </p:spPr>
        <p:txBody>
          <a:bodyPr>
            <a:normAutofit/>
          </a:bodyPr>
          <a:lstStyle/>
          <a:p>
            <a:pPr eaLnBrk="1" hangingPunct="1">
              <a:buFontTx/>
              <a:buNone/>
            </a:pPr>
            <a:r>
              <a:rPr lang="fr-FR" altLang="fr-FR" b="1"/>
              <a:t>Le réacteur adopte une stratégie émergente et réactive. L’entrepreneur s’adapte après-coup et au coup par coup. Cette attitude « opportuniste », passive, peut s’avérer payante lorsque le degré de turbulence du secteur est assez faible, et lorsque la fidélisation des clients sur les produits innovants est moins importante que la fidélité à l’entreprise ou à son patron. Par exemple, certains sous-traitants attendent que les donneurs d’ordre leur impose certaines modifications de procédé ou de produits.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Rectangle 2">
            <a:extLst>
              <a:ext uri="{FF2B5EF4-FFF2-40B4-BE49-F238E27FC236}">
                <a16:creationId xmlns:a16="http://schemas.microsoft.com/office/drawing/2014/main" id="{746A123A-DAC4-4425-ABEF-3A36D2F1CA3E}"/>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sz="2600" b="1"/>
              <a:t>Logique d’action patrimoniale : </a:t>
            </a:r>
            <a:br>
              <a:rPr lang="fr-FR" altLang="fr-FR" sz="2600" b="1"/>
            </a:br>
            <a:r>
              <a:rPr lang="fr-FR" altLang="fr-FR" sz="2600" b="1"/>
              <a:t>le PIC</a:t>
            </a:r>
          </a:p>
        </p:txBody>
      </p:sp>
      <p:sp>
        <p:nvSpPr>
          <p:cNvPr id="20483" name="Rectangle 3">
            <a:extLst>
              <a:ext uri="{FF2B5EF4-FFF2-40B4-BE49-F238E27FC236}">
                <a16:creationId xmlns:a16="http://schemas.microsoft.com/office/drawing/2014/main" id="{4A764311-9625-4E57-835A-6707728DAC40}"/>
              </a:ext>
            </a:extLst>
          </p:cNvPr>
          <p:cNvSpPr>
            <a:spLocks noGrp="1" noChangeArrowheads="1"/>
          </p:cNvSpPr>
          <p:nvPr>
            <p:ph type="body" idx="1"/>
          </p:nvPr>
        </p:nvSpPr>
        <p:spPr>
          <a:xfrm>
            <a:off x="1706062" y="2291262"/>
            <a:ext cx="8779512" cy="2879256"/>
          </a:xfrm>
        </p:spPr>
        <p:txBody>
          <a:bodyPr>
            <a:normAutofit/>
          </a:bodyPr>
          <a:lstStyle/>
          <a:p>
            <a:pPr eaLnBrk="1" hangingPunct="1"/>
            <a:r>
              <a:rPr lang="fr-FR" altLang="fr-FR" b="1">
                <a:solidFill>
                  <a:srgbClr val="404040"/>
                </a:solidFill>
              </a:rPr>
              <a:t>Accumuler du patrimoine, des actifs ayant une valeur de cession ou d’usage.</a:t>
            </a:r>
          </a:p>
          <a:p>
            <a:pPr eaLnBrk="1" hangingPunct="1"/>
            <a:r>
              <a:rPr lang="fr-FR" altLang="fr-FR" b="1">
                <a:solidFill>
                  <a:srgbClr val="404040"/>
                </a:solidFill>
              </a:rPr>
              <a:t>Priorité à la Pérennité de son affaire</a:t>
            </a:r>
          </a:p>
          <a:p>
            <a:pPr eaLnBrk="1" hangingPunct="1"/>
            <a:r>
              <a:rPr lang="fr-FR" altLang="fr-FR" b="1">
                <a:solidFill>
                  <a:srgbClr val="404040"/>
                </a:solidFill>
              </a:rPr>
              <a:t>Préserver l’Indépendance patrimoniale en refusant des associés voire des emprunts extérieurs</a:t>
            </a:r>
          </a:p>
          <a:p>
            <a:pPr eaLnBrk="1" hangingPunct="1"/>
            <a:r>
              <a:rPr lang="fr-FR" altLang="fr-FR" b="1">
                <a:solidFill>
                  <a:srgbClr val="404040"/>
                </a:solidFill>
              </a:rPr>
              <a:t>Croissance de l’affaire réactive c’est-à-dire acceptée si elle ne remet pas en cause la pérennité et l’indépendance patrimoniale.</a:t>
            </a:r>
          </a:p>
          <a:p>
            <a:pPr eaLnBrk="1" hangingPunct="1"/>
            <a:r>
              <a:rPr lang="fr-FR" altLang="fr-FR" b="1">
                <a:solidFill>
                  <a:srgbClr val="404040"/>
                </a:solidFill>
              </a:rPr>
              <a:t>Exemples types : affaires familiales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a:extLst>
              <a:ext uri="{FF2B5EF4-FFF2-40B4-BE49-F238E27FC236}">
                <a16:creationId xmlns:a16="http://schemas.microsoft.com/office/drawing/2014/main" id="{478A12F8-0165-4382-A052-7FE22CD1CFAB}"/>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sz="2600" b="1"/>
              <a:t>Logique d’action patrimoniale : </a:t>
            </a:r>
            <a:br>
              <a:rPr lang="fr-FR" altLang="fr-FR" sz="2600" b="1"/>
            </a:br>
            <a:r>
              <a:rPr lang="fr-FR" altLang="fr-FR" sz="2600" b="1"/>
              <a:t>le CAP</a:t>
            </a:r>
          </a:p>
        </p:txBody>
      </p:sp>
      <p:sp>
        <p:nvSpPr>
          <p:cNvPr id="21507" name="Rectangle 3">
            <a:extLst>
              <a:ext uri="{FF2B5EF4-FFF2-40B4-BE49-F238E27FC236}">
                <a16:creationId xmlns:a16="http://schemas.microsoft.com/office/drawing/2014/main" id="{E03E4D15-5AF6-4E70-92BA-5608B3DF6205}"/>
              </a:ext>
            </a:extLst>
          </p:cNvPr>
          <p:cNvSpPr>
            <a:spLocks noGrp="1" noChangeArrowheads="1"/>
          </p:cNvSpPr>
          <p:nvPr>
            <p:ph type="body" idx="1"/>
          </p:nvPr>
        </p:nvSpPr>
        <p:spPr>
          <a:xfrm>
            <a:off x="1706062" y="2291262"/>
            <a:ext cx="8779512" cy="2879256"/>
          </a:xfrm>
        </p:spPr>
        <p:txBody>
          <a:bodyPr>
            <a:normAutofit/>
          </a:bodyPr>
          <a:lstStyle/>
          <a:p>
            <a:pPr eaLnBrk="1" hangingPunct="1"/>
            <a:r>
              <a:rPr lang="fr-FR" altLang="fr-FR" b="1">
                <a:solidFill>
                  <a:srgbClr val="404040"/>
                </a:solidFill>
              </a:rPr>
              <a:t>A la logique d’accumulation on peut opposé la logique de valorisation des capitaux : la rentabilité de CT peut être élevé mais la valeur de cession de l’affaire peut être faible voire nulle.</a:t>
            </a:r>
          </a:p>
          <a:p>
            <a:pPr eaLnBrk="1" hangingPunct="1"/>
            <a:r>
              <a:rPr lang="fr-FR" altLang="fr-FR" b="1">
                <a:solidFill>
                  <a:srgbClr val="404040"/>
                </a:solidFill>
              </a:rPr>
              <a:t>En priorité : Croissance forte et sans doute risquée</a:t>
            </a:r>
          </a:p>
          <a:p>
            <a:pPr eaLnBrk="1" hangingPunct="1"/>
            <a:r>
              <a:rPr lang="fr-FR" altLang="fr-FR" b="1">
                <a:solidFill>
                  <a:srgbClr val="404040"/>
                </a:solidFill>
              </a:rPr>
              <a:t>Recherche de l’Autonomie de décision</a:t>
            </a:r>
          </a:p>
          <a:p>
            <a:pPr eaLnBrk="1" hangingPunct="1"/>
            <a:r>
              <a:rPr lang="fr-FR" altLang="fr-FR" b="1">
                <a:solidFill>
                  <a:srgbClr val="404040"/>
                </a:solidFill>
              </a:rPr>
              <a:t>Peu Préoccuper par la Pérennité de son affaire : il pourra facilement changer d’activité…</a:t>
            </a:r>
          </a:p>
          <a:p>
            <a:pPr eaLnBrk="1" hangingPunct="1"/>
            <a:r>
              <a:rPr lang="fr-FR" altLang="fr-FR" b="1">
                <a:solidFill>
                  <a:srgbClr val="404040"/>
                </a:solidFill>
              </a:rPr>
              <a:t>Exemple Type : Bernard Tapie…</a:t>
            </a:r>
            <a:r>
              <a:rPr lang="fr-FR" altLang="fr-FR">
                <a:solidFill>
                  <a:srgbClr val="40404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Entreprendre : les 5 principes de base de l'effectuation [Philippe Silberzahn]">
            <a:hlinkClick r:id="" action="ppaction://media"/>
            <a:extLst>
              <a:ext uri="{FF2B5EF4-FFF2-40B4-BE49-F238E27FC236}">
                <a16:creationId xmlns:a16="http://schemas.microsoft.com/office/drawing/2014/main" id="{2D1B834D-04DF-40E9-87AE-7BF15E2A4411}"/>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7744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3D3AB95-276F-4E66-9B39-02C819965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Rectangle 2">
            <a:extLst>
              <a:ext uri="{FF2B5EF4-FFF2-40B4-BE49-F238E27FC236}">
                <a16:creationId xmlns:a16="http://schemas.microsoft.com/office/drawing/2014/main" id="{9AF6B091-02D3-4FA1-8FBE-9C27673ECDFD}"/>
              </a:ext>
            </a:extLst>
          </p:cNvPr>
          <p:cNvSpPr>
            <a:spLocks noGrp="1" noChangeArrowheads="1"/>
          </p:cNvSpPr>
          <p:nvPr>
            <p:ph type="title"/>
          </p:nvPr>
        </p:nvSpPr>
        <p:spPr>
          <a:xfrm>
            <a:off x="2231136" y="964692"/>
            <a:ext cx="7729728" cy="1188720"/>
          </a:xfrm>
          <a:solidFill>
            <a:schemeClr val="tx1"/>
          </a:solidFill>
          <a:ln w="177800" cmpd="thinThick">
            <a:solidFill>
              <a:schemeClr val="tx1"/>
            </a:solidFill>
          </a:ln>
        </p:spPr>
        <p:txBody>
          <a:bodyPr>
            <a:normAutofit/>
          </a:bodyPr>
          <a:lstStyle/>
          <a:p>
            <a:pPr eaLnBrk="1" hangingPunct="1"/>
            <a:r>
              <a:rPr lang="fr-FR" altLang="fr-FR" b="1">
                <a:solidFill>
                  <a:schemeClr val="bg1"/>
                </a:solidFill>
              </a:rPr>
              <a:t>Pas bête !</a:t>
            </a:r>
            <a:br>
              <a:rPr lang="fr-FR" altLang="fr-FR">
                <a:solidFill>
                  <a:schemeClr val="bg1"/>
                </a:solidFill>
              </a:rPr>
            </a:br>
            <a:r>
              <a:rPr lang="fr-FR" altLang="fr-FR">
                <a:solidFill>
                  <a:schemeClr val="bg1"/>
                </a:solidFill>
              </a:rPr>
              <a:t> </a:t>
            </a:r>
            <a:r>
              <a:rPr lang="fr-FR" altLang="fr-FR" b="1">
                <a:solidFill>
                  <a:schemeClr val="bg1"/>
                </a:solidFill>
              </a:rPr>
              <a:t>www.meilleurmobile.com</a:t>
            </a:r>
            <a:r>
              <a:rPr lang="fr-FR" altLang="fr-FR">
                <a:solidFill>
                  <a:schemeClr val="bg1"/>
                </a:solidFill>
              </a:rPr>
              <a:t> </a:t>
            </a:r>
          </a:p>
        </p:txBody>
      </p:sp>
      <p:sp>
        <p:nvSpPr>
          <p:cNvPr id="30723" name="Rectangle 3">
            <a:extLst>
              <a:ext uri="{FF2B5EF4-FFF2-40B4-BE49-F238E27FC236}">
                <a16:creationId xmlns:a16="http://schemas.microsoft.com/office/drawing/2014/main" id="{9101B8DC-42F0-4FFE-9D0A-136EE9E63822}"/>
              </a:ext>
            </a:extLst>
          </p:cNvPr>
          <p:cNvSpPr>
            <a:spLocks noGrp="1" noChangeArrowheads="1"/>
          </p:cNvSpPr>
          <p:nvPr>
            <p:ph type="body" idx="1"/>
          </p:nvPr>
        </p:nvSpPr>
        <p:spPr>
          <a:xfrm>
            <a:off x="2231136" y="2638044"/>
            <a:ext cx="7729728" cy="3101983"/>
          </a:xfrm>
        </p:spPr>
        <p:txBody>
          <a:bodyPr>
            <a:normAutofit/>
          </a:bodyPr>
          <a:lstStyle/>
          <a:p>
            <a:pPr eaLnBrk="1" hangingPunct="1"/>
            <a:endParaRPr lang="fr-FR" altLang="fr-FR"/>
          </a:p>
          <a:p>
            <a:pPr eaLnBrk="1" hangingPunct="1"/>
            <a:r>
              <a:rPr lang="fr-FR" altLang="fr-FR" b="1"/>
              <a:t>Meilleurmobile.com est le spécialiste du téléphone mobile avec ou sans abonnement</a:t>
            </a:r>
            <a:r>
              <a:rPr lang="fr-FR" altLang="fr-FR"/>
              <a:t>, le seul site à proposer les offres des 5 opérateurs mobiles Orange, SFR, Bouygues Telecom, Debitel et Universal mobile, ainsi qu'un comparateur exclusif pour choisir votre forfait et optimiser votre budget (en moyenne 150€ d'économie par an).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a:extLst>
              <a:ext uri="{FF2B5EF4-FFF2-40B4-BE49-F238E27FC236}">
                <a16:creationId xmlns:a16="http://schemas.microsoft.com/office/drawing/2014/main" id="{715D4F35-73B0-4F22-B36B-3D842636E139}"/>
              </a:ext>
            </a:extLst>
          </p:cNvPr>
          <p:cNvSpPr>
            <a:spLocks noGrp="1" noChangeArrowheads="1"/>
          </p:cNvSpPr>
          <p:nvPr>
            <p:ph type="body" idx="1"/>
          </p:nvPr>
        </p:nvSpPr>
        <p:spPr/>
        <p:txBody>
          <a:bodyPr>
            <a:normAutofit lnSpcReduction="10000"/>
          </a:bodyPr>
          <a:lstStyle/>
          <a:p>
            <a:pPr eaLnBrk="1" hangingPunct="1">
              <a:lnSpc>
                <a:spcPct val="90000"/>
              </a:lnSpc>
            </a:pPr>
            <a:r>
              <a:rPr lang="fr-FR" altLang="fr-FR" sz="2400" b="1"/>
              <a:t>Créé par Jean-Vital de RUFZ</a:t>
            </a:r>
            <a:r>
              <a:rPr lang="fr-FR" altLang="fr-FR" sz="2400"/>
              <a:t> (ex-directeur marketing et communication de Bouygues Telecom, directeur de division des offres prépayé et de la marque Nomad), </a:t>
            </a:r>
            <a:r>
              <a:rPr lang="fr-FR" altLang="fr-FR" sz="2400" b="1"/>
              <a:t>Vincent Gazeau</a:t>
            </a:r>
            <a:r>
              <a:rPr lang="fr-FR" altLang="fr-FR" sz="2400"/>
              <a:t> (ex-directeur de la communication commerciale de Bouygues Telecom et directeur commercial de Lagardère Video) meilleurmobile.com bénéficie d'</a:t>
            </a:r>
            <a:r>
              <a:rPr lang="fr-FR" altLang="fr-FR" sz="2400" b="1"/>
              <a:t>une expérience unique</a:t>
            </a:r>
            <a:r>
              <a:rPr lang="fr-FR" altLang="fr-FR" sz="2400"/>
              <a:t> accumulée pendant 9 ans par les fondateurs dans tous les aspects de la commercialisation </a:t>
            </a:r>
            <a:r>
              <a:rPr lang="fr-FR" altLang="fr-FR" sz="2400" b="1"/>
              <a:t>des offres de téléphonie mobiles et de la relation clients.</a:t>
            </a:r>
          </a:p>
        </p:txBody>
      </p:sp>
      <p:pic>
        <p:nvPicPr>
          <p:cNvPr id="32771" name="Picture 4" descr="mf">
            <a:extLst>
              <a:ext uri="{FF2B5EF4-FFF2-40B4-BE49-F238E27FC236}">
                <a16:creationId xmlns:a16="http://schemas.microsoft.com/office/drawing/2014/main" id="{87BD25DD-4C6B-4DDD-A6F0-BA373FAFCE05}"/>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063751" y="188914"/>
            <a:ext cx="8101013" cy="1620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a:extLst>
              <a:ext uri="{FF2B5EF4-FFF2-40B4-BE49-F238E27FC236}">
                <a16:creationId xmlns:a16="http://schemas.microsoft.com/office/drawing/2014/main" id="{53EA651C-E94C-44FB-8A2D-9A229583896D}"/>
              </a:ext>
            </a:extLst>
          </p:cNvPr>
          <p:cNvSpPr>
            <a:spLocks noGrp="1" noChangeArrowheads="1"/>
          </p:cNvSpPr>
          <p:nvPr>
            <p:ph type="title"/>
          </p:nvPr>
        </p:nvSpPr>
        <p:spPr/>
        <p:txBody>
          <a:bodyPr/>
          <a:lstStyle/>
          <a:p>
            <a:pPr eaLnBrk="1" hangingPunct="1"/>
            <a:endParaRPr lang="fr-FR" altLang="fr-FR"/>
          </a:p>
        </p:txBody>
      </p:sp>
      <p:sp>
        <p:nvSpPr>
          <p:cNvPr id="33795" name="Rectangle 3">
            <a:extLst>
              <a:ext uri="{FF2B5EF4-FFF2-40B4-BE49-F238E27FC236}">
                <a16:creationId xmlns:a16="http://schemas.microsoft.com/office/drawing/2014/main" id="{F00D4584-9B02-4F3E-A9DC-757D629C7BF2}"/>
              </a:ext>
            </a:extLst>
          </p:cNvPr>
          <p:cNvSpPr>
            <a:spLocks noGrp="1" noChangeArrowheads="1"/>
          </p:cNvSpPr>
          <p:nvPr>
            <p:ph type="body" sz="half" idx="1"/>
          </p:nvPr>
        </p:nvSpPr>
        <p:spPr>
          <a:xfrm>
            <a:off x="2209801" y="1981201"/>
            <a:ext cx="8207375" cy="4543425"/>
          </a:xfrm>
        </p:spPr>
        <p:txBody>
          <a:bodyPr/>
          <a:lstStyle/>
          <a:p>
            <a:pPr eaLnBrk="1" hangingPunct="1">
              <a:lnSpc>
                <a:spcPct val="90000"/>
              </a:lnSpc>
            </a:pPr>
            <a:r>
              <a:rPr lang="fr-FR" altLang="fr-FR" sz="2400"/>
              <a:t>Vous trouverez sur meilleurmobile.com des conseils exclusifs qui n'existent nulle part ailleurs : </a:t>
            </a:r>
          </a:p>
          <a:p>
            <a:pPr lvl="1" eaLnBrk="1" hangingPunct="1">
              <a:lnSpc>
                <a:spcPct val="90000"/>
              </a:lnSpc>
            </a:pPr>
            <a:r>
              <a:rPr lang="fr-FR" altLang="fr-FR" sz="2000" b="1"/>
              <a:t>Le comparateur de forfaits</a:t>
            </a:r>
            <a:r>
              <a:rPr lang="fr-FR" altLang="fr-FR" sz="2000"/>
              <a:t> unique sur le marché Français : il vous permet d'identifier, par rapport à votre consommation réelle ou supposée, l'offre la moins chère de chaque opérateur et de réaliser une économie moyenne de l'ordre de 150€ par an sur un forfait. </a:t>
            </a:r>
          </a:p>
          <a:p>
            <a:pPr lvl="1" eaLnBrk="1" hangingPunct="1">
              <a:lnSpc>
                <a:spcPct val="90000"/>
              </a:lnSpc>
            </a:pPr>
            <a:r>
              <a:rPr lang="fr-FR" altLang="fr-FR" sz="2000" b="1"/>
              <a:t>Un sélécteur multicritères</a:t>
            </a:r>
            <a:r>
              <a:rPr lang="fr-FR" altLang="fr-FR" sz="2000"/>
              <a:t> permettant de choisir votre mobile en fonction des caractéristiques les plus pertinentes ou les plus évoluées selon votre usage. </a:t>
            </a:r>
          </a:p>
          <a:p>
            <a:pPr lvl="1" eaLnBrk="1" hangingPunct="1">
              <a:lnSpc>
                <a:spcPct val="90000"/>
              </a:lnSpc>
            </a:pPr>
            <a:r>
              <a:rPr lang="fr-FR" altLang="fr-FR" sz="2000" b="1"/>
              <a:t>Des fiches techniques constamment réactualisées par des experts</a:t>
            </a:r>
            <a:r>
              <a:rPr lang="fr-FR" altLang="fr-FR" sz="2000"/>
              <a:t> de la téléphonie mobile qui vous donneront toujours le dernier aperçu des évolutions techniques ou des possibilités réelles d'utilisation. </a:t>
            </a:r>
          </a:p>
          <a:p>
            <a:pPr eaLnBrk="1" hangingPunct="1">
              <a:lnSpc>
                <a:spcPct val="90000"/>
              </a:lnSpc>
            </a:pPr>
            <a:endParaRPr lang="fr-FR" altLang="fr-FR" sz="2400"/>
          </a:p>
        </p:txBody>
      </p:sp>
      <p:pic>
        <p:nvPicPr>
          <p:cNvPr id="33796" name="Picture 8" descr="mf">
            <a:extLst>
              <a:ext uri="{FF2B5EF4-FFF2-40B4-BE49-F238E27FC236}">
                <a16:creationId xmlns:a16="http://schemas.microsoft.com/office/drawing/2014/main" id="{E51DC06E-95D9-4D2C-A710-CD26DB6F495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08214" y="549276"/>
            <a:ext cx="7775575" cy="1281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F210297-A19E-44A6-80D6-6C3096FE00C1}"/>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355130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Construire une proposition de valeur en lien avec son business model">
            <a:extLst>
              <a:ext uri="{FF2B5EF4-FFF2-40B4-BE49-F238E27FC236}">
                <a16:creationId xmlns:a16="http://schemas.microsoft.com/office/drawing/2014/main" id="{D082D2B3-A56B-4F21-A3D6-AE3F1B66CF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4439" y="1699860"/>
            <a:ext cx="6148048" cy="3458277"/>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06C1EAB2-66B1-4D5E-979D-B72DE15936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454219" y="1142999"/>
            <a:ext cx="0" cy="4572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026" name="Picture 2" descr="L&amp;#39;art de construire une proposition de valeur : définition, exemples, outils">
            <a:extLst>
              <a:ext uri="{FF2B5EF4-FFF2-40B4-BE49-F238E27FC236}">
                <a16:creationId xmlns:a16="http://schemas.microsoft.com/office/drawing/2014/main" id="{0AC07F0D-F9D5-4C33-9405-E6397CC34EA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30224" y="1030466"/>
            <a:ext cx="3486965" cy="4797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849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La divine surprise de la grande vague entrepreneuriale en France [Olivier Passet]">
            <a:hlinkClick r:id="" action="ppaction://media"/>
            <a:extLst>
              <a:ext uri="{FF2B5EF4-FFF2-40B4-BE49-F238E27FC236}">
                <a16:creationId xmlns:a16="http://schemas.microsoft.com/office/drawing/2014/main" id="{E3D88E5F-654D-447C-8D95-D3D960C1059F}"/>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422403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3979877"/>
            <a:ext cx="8911687" cy="778589"/>
          </a:xfrm>
        </p:spPr>
        <p:txBody>
          <a:bodyPr anchor="b">
            <a:normAutofit/>
          </a:bodyPr>
          <a:lstStyle/>
          <a:p>
            <a:pPr>
              <a:defRPr/>
            </a:pPr>
            <a:r>
              <a:rPr lang="fr-FR" sz="2800" b="1"/>
              <a:t>La clé : le besoin </a:t>
            </a:r>
          </a:p>
        </p:txBody>
      </p:sp>
      <p:sp>
        <p:nvSpPr>
          <p:cNvPr id="3" name="Espace réservé du contenu 2"/>
          <p:cNvSpPr>
            <a:spLocks noGrp="1"/>
          </p:cNvSpPr>
          <p:nvPr>
            <p:ph idx="1"/>
          </p:nvPr>
        </p:nvSpPr>
        <p:spPr>
          <a:xfrm>
            <a:off x="2589212" y="4845585"/>
            <a:ext cx="8915400" cy="1280890"/>
          </a:xfrm>
        </p:spPr>
        <p:txBody>
          <a:bodyPr>
            <a:normAutofit/>
          </a:bodyPr>
          <a:lstStyle/>
          <a:p>
            <a:pPr marL="0" indent="0">
              <a:buNone/>
              <a:defRPr/>
            </a:pPr>
            <a:r>
              <a:rPr lang="fr-FR" b="1"/>
              <a:t>Créer ou mieux satisfaire un besoin de consommation !</a:t>
            </a:r>
          </a:p>
          <a:p>
            <a:pPr marL="0" indent="0">
              <a:buNone/>
              <a:defRPr/>
            </a:pPr>
            <a:endParaRPr lang="fr-FR" b="1"/>
          </a:p>
          <a:p>
            <a:pPr marL="0" indent="0">
              <a:buNone/>
              <a:defRPr/>
            </a:pPr>
            <a:r>
              <a:rPr lang="fr-FR" b="1"/>
              <a:t>CAS </a:t>
            </a:r>
            <a:r>
              <a:rPr lang="fr-FR" b="1" err="1"/>
              <a:t>lSee</a:t>
            </a:r>
            <a:endParaRPr lang="fr-FR" b="1"/>
          </a:p>
        </p:txBody>
      </p:sp>
      <p:pic>
        <p:nvPicPr>
          <p:cNvPr id="5" name="Image 4"/>
          <p:cNvPicPr>
            <a:picLocks noChangeAspect="1"/>
          </p:cNvPicPr>
          <p:nvPr/>
        </p:nvPicPr>
        <p:blipFill>
          <a:blip r:embed="rId2"/>
          <a:stretch>
            <a:fillRect/>
          </a:stretch>
        </p:blipFill>
        <p:spPr>
          <a:xfrm>
            <a:off x="2580800" y="616548"/>
            <a:ext cx="4287996" cy="3215997"/>
          </a:xfrm>
          <a:prstGeom prst="rect">
            <a:avLst/>
          </a:prstGeom>
        </p:spPr>
      </p:pic>
      <p:pic>
        <p:nvPicPr>
          <p:cNvPr id="4" name="Imag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0528" y="798787"/>
            <a:ext cx="4287996" cy="2851516"/>
          </a:xfrm>
          <a:prstGeom prst="rect">
            <a:avLst/>
          </a:prstGeom>
          <a:solidFill>
            <a:srgbClr val="FFFFFF"/>
          </a:solidFill>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62891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5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Média en ligne 1" title="Introducing LSee">
            <a:hlinkClick r:id="" action="ppaction://media"/>
            <a:extLst>
              <a:ext uri="{FF2B5EF4-FFF2-40B4-BE49-F238E27FC236}">
                <a16:creationId xmlns:a16="http://schemas.microsoft.com/office/drawing/2014/main" id="{9673378A-1BB6-4462-95FE-E6888596C3F9}"/>
              </a:ext>
            </a:extLst>
          </p:cNvPr>
          <p:cNvPicPr>
            <a:picLocks noRot="1" noChangeAspect="1"/>
          </p:cNvPicPr>
          <p:nvPr>
            <a:videoFile r:link="rId1"/>
          </p:nvPr>
        </p:nvPicPr>
        <p:blipFill>
          <a:blip r:embed="rId3"/>
          <a:stretch>
            <a:fillRect/>
          </a:stretch>
        </p:blipFill>
        <p:spPr>
          <a:xfrm>
            <a:off x="0" y="-14457"/>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5842" name="Image 4">
            <a:hlinkClick r:id="rId2"/>
            <a:extLst>
              <a:ext uri="{FF2B5EF4-FFF2-40B4-BE49-F238E27FC236}">
                <a16:creationId xmlns:a16="http://schemas.microsoft.com/office/drawing/2014/main" id="{E509B618-98CF-4EBD-95EE-FB45DA258C8E}"/>
              </a:ext>
            </a:extLst>
          </p:cNvPr>
          <p:cNvPicPr>
            <a:picLocks noChangeAspect="1"/>
          </p:cNvPicPr>
          <p:nvPr/>
        </p:nvPicPr>
        <p:blipFill rotWithShape="1">
          <a:blip r:embed="rId3">
            <a:extLst>
              <a:ext uri="{28A0092B-C50C-407E-A947-70E740481C1C}">
                <a14:useLocalDpi xmlns:a14="http://schemas.microsoft.com/office/drawing/2010/main" val="0"/>
              </a:ext>
            </a:extLst>
          </a:blip>
          <a:srcRect l="7237" r="387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8">
            <a:extLst>
              <a:ext uri="{FF2B5EF4-FFF2-40B4-BE49-F238E27FC236}">
                <a16:creationId xmlns:a16="http://schemas.microsoft.com/office/drawing/2014/main" id="{DB3BC59A-05B0-4379-B950-8418E2440102}"/>
              </a:ext>
            </a:extLst>
          </p:cNvPr>
          <p:cNvSpPr>
            <a:spLocks noGrp="1"/>
          </p:cNvSpPr>
          <p:nvPr>
            <p:ph idx="1"/>
          </p:nvPr>
        </p:nvSpPr>
        <p:spPr>
          <a:xfrm>
            <a:off x="649225" y="2133600"/>
            <a:ext cx="3650278" cy="3759253"/>
          </a:xfrm>
        </p:spPr>
        <p:txBody>
          <a:bodyPr>
            <a:normAutofit/>
          </a:bodyPr>
          <a:lstStyle/>
          <a:p>
            <a:pPr>
              <a:buClr>
                <a:srgbClr val="E6FD48"/>
              </a:buClr>
            </a:pPr>
            <a:r>
              <a:rPr lang="en-US" b="1"/>
              <a:t>Proposition de </a:t>
            </a:r>
            <a:r>
              <a:rPr lang="en-US" b="1" err="1"/>
              <a:t>valeur</a:t>
            </a:r>
            <a:r>
              <a:rPr lang="en-US" b="1"/>
              <a:t> ? </a:t>
            </a:r>
          </a:p>
        </p:txBody>
      </p:sp>
      <p:pic>
        <p:nvPicPr>
          <p:cNvPr id="4" name="Image 3">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7765" r="7767" b="1"/>
          <a:stretch/>
        </p:blipFill>
        <p:spPr>
          <a:xfrm>
            <a:off x="4619543" y="10"/>
            <a:ext cx="7572457" cy="6857990"/>
          </a:xfrm>
          <a:prstGeom prst="rect">
            <a:avLst/>
          </a:prstGeom>
        </p:spPr>
      </p:pic>
    </p:spTree>
    <p:extLst>
      <p:ext uri="{BB962C8B-B14F-4D97-AF65-F5344CB8AC3E}">
        <p14:creationId xmlns:p14="http://schemas.microsoft.com/office/powerpoint/2010/main" val="3106333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édia en ligne 3" title="Welkeys : « Notre principal objectif pour 2019 est d’avoir des boutiques Welkeys dans nos villes »">
            <a:hlinkClick r:id="" action="ppaction://media"/>
            <a:extLst>
              <a:ext uri="{FF2B5EF4-FFF2-40B4-BE49-F238E27FC236}">
                <a16:creationId xmlns:a16="http://schemas.microsoft.com/office/drawing/2014/main" id="{0482946F-061C-44A7-A10B-952A46605924}"/>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788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6866" name="Image 5">
            <a:hlinkClick r:id="rId2"/>
            <a:extLst>
              <a:ext uri="{FF2B5EF4-FFF2-40B4-BE49-F238E27FC236}">
                <a16:creationId xmlns:a16="http://schemas.microsoft.com/office/drawing/2014/main" id="{E3496971-D9AD-4520-AFA1-FD7B7B0D37AA}"/>
              </a:ext>
            </a:extLst>
          </p:cNvPr>
          <p:cNvPicPr>
            <a:picLocks noChangeAspect="1"/>
          </p:cNvPicPr>
          <p:nvPr/>
        </p:nvPicPr>
        <p:blipFill rotWithShape="1">
          <a:blip r:embed="rId3">
            <a:extLst>
              <a:ext uri="{28A0092B-C50C-407E-A947-70E740481C1C}">
                <a14:useLocalDpi xmlns:a14="http://schemas.microsoft.com/office/drawing/2010/main" val="0"/>
              </a:ext>
            </a:extLst>
          </a:blip>
          <a:srcRect l="4150" r="251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7890" name="Titre 1">
            <a:extLst>
              <a:ext uri="{FF2B5EF4-FFF2-40B4-BE49-F238E27FC236}">
                <a16:creationId xmlns:a16="http://schemas.microsoft.com/office/drawing/2014/main" id="{A2C96244-BD4F-41E6-B168-157C30440680}"/>
              </a:ext>
            </a:extLst>
          </p:cNvPr>
          <p:cNvSpPr>
            <a:spLocks noGrp="1"/>
          </p:cNvSpPr>
          <p:nvPr>
            <p:ph type="title"/>
          </p:nvPr>
        </p:nvSpPr>
        <p:spPr>
          <a:xfrm>
            <a:off x="5458969" y="2386744"/>
            <a:ext cx="5928358" cy="1645920"/>
          </a:xfrm>
        </p:spPr>
        <p:txBody>
          <a:bodyPr vert="horz" lIns="274320" tIns="182880" rIns="274320" bIns="182880" rtlCol="0" anchor="ctr" anchorCtr="1">
            <a:normAutofit/>
          </a:bodyPr>
          <a:lstStyle/>
          <a:p>
            <a:r>
              <a:rPr lang="en-US" altLang="fr-FR" sz="3200"/>
              <a:t>Compétences clés : manager sa chance !</a:t>
            </a:r>
          </a:p>
        </p:txBody>
      </p:sp>
      <p:pic>
        <p:nvPicPr>
          <p:cNvPr id="5" name="Image 4">
            <a:hlinkClick r:id="rId2"/>
            <a:extLst>
              <a:ext uri="{FF2B5EF4-FFF2-40B4-BE49-F238E27FC236}">
                <a16:creationId xmlns:a16="http://schemas.microsoft.com/office/drawing/2014/main" id="{49C2FFB7-43DD-4505-986E-91AC9BFB23F7}"/>
              </a:ext>
            </a:extLst>
          </p:cNvPr>
          <p:cNvPicPr>
            <a:picLocks noChangeAspect="1"/>
          </p:cNvPicPr>
          <p:nvPr/>
        </p:nvPicPr>
        <p:blipFill rotWithShape="1">
          <a:blip r:embed="rId3">
            <a:extLst>
              <a:ext uri="{28A0092B-C50C-407E-A947-70E740481C1C}">
                <a14:useLocalDpi xmlns:a14="http://schemas.microsoft.com/office/drawing/2010/main" val="0"/>
              </a:ext>
            </a:extLst>
          </a:blip>
          <a:srcRect l="4189" r="4728" b="1"/>
          <a:stretch/>
        </p:blipFill>
        <p:spPr>
          <a:xfrm>
            <a:off x="20" y="10"/>
            <a:ext cx="4654277" cy="6857990"/>
          </a:xfrm>
          <a:prstGeom prst="rect">
            <a:avLst/>
          </a:prstGeom>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5041AB2-A9B4-4D3F-B120-38E7860A8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334" y="804334"/>
            <a:ext cx="10583332" cy="5249332"/>
          </a:xfrm>
          <a:prstGeom prst="rect">
            <a:avLst/>
          </a:prstGeom>
          <a:solidFill>
            <a:srgbClr val="FFFFFF"/>
          </a:solidFill>
          <a:ln w="190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4" name="Image 3">
            <a:extLst>
              <a:ext uri="{FF2B5EF4-FFF2-40B4-BE49-F238E27FC236}">
                <a16:creationId xmlns:a16="http://schemas.microsoft.com/office/drawing/2014/main" id="{56F31F5A-1DC7-435A-B97B-13ADFD283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791712" y="1124712"/>
            <a:ext cx="4608576" cy="4608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8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8" name="Image 3">
            <a:extLst>
              <a:ext uri="{FF2B5EF4-FFF2-40B4-BE49-F238E27FC236}">
                <a16:creationId xmlns:a16="http://schemas.microsoft.com/office/drawing/2014/main" id="{3FAEAA85-D8DD-41DF-A1E6-542000554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073982" y="1124712"/>
            <a:ext cx="6044035" cy="4608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tamaran La Voile Gourmande pizzeria, Cannes">
            <a:extLst>
              <a:ext uri="{FF2B5EF4-FFF2-40B4-BE49-F238E27FC236}">
                <a16:creationId xmlns:a16="http://schemas.microsoft.com/office/drawing/2014/main" id="{BA6DEFFB-678B-4F30-9363-ACC816C951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497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 3">
            <a:extLst>
              <a:ext uri="{FF2B5EF4-FFF2-40B4-BE49-F238E27FC236}">
                <a16:creationId xmlns:a16="http://schemas.microsoft.com/office/drawing/2014/main" id="{DD197F31-7DCF-45FF-A4C6-8EA0B076EA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3976" y="857250"/>
            <a:ext cx="7281863"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e 4">
            <a:extLst>
              <a:ext uri="{FF2B5EF4-FFF2-40B4-BE49-F238E27FC236}">
                <a16:creationId xmlns:a16="http://schemas.microsoft.com/office/drawing/2014/main" id="{60CAE85B-70F2-41AB-84CC-352C35C9345F}"/>
              </a:ext>
            </a:extLst>
          </p:cNvPr>
          <p:cNvSpPr/>
          <p:nvPr/>
        </p:nvSpPr>
        <p:spPr>
          <a:xfrm>
            <a:off x="2209800" y="1265239"/>
            <a:ext cx="5772150" cy="19192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DD7D6B5-8A31-4C53-B30A-8B3CAD7E2B39}"/>
              </a:ext>
            </a:extLst>
          </p:cNvPr>
          <p:cNvSpPr>
            <a:spLocks noGrp="1" noChangeArrowheads="1"/>
          </p:cNvSpPr>
          <p:nvPr>
            <p:ph type="title"/>
          </p:nvPr>
        </p:nvSpPr>
        <p:spPr>
          <a:xfrm>
            <a:off x="5458969" y="2386744"/>
            <a:ext cx="5928358" cy="1645920"/>
          </a:xfrm>
        </p:spPr>
        <p:txBody>
          <a:bodyPr vert="horz" lIns="274320" tIns="182880" rIns="274320" bIns="182880" rtlCol="0" anchor="ctr" anchorCtr="1">
            <a:normAutofit/>
          </a:bodyPr>
          <a:lstStyle/>
          <a:p>
            <a:r>
              <a:rPr lang="en-US" altLang="fr-FR" sz="2100" b="1"/>
              <a:t>L’acte de l’Entrepreneuriat : </a:t>
            </a:r>
            <a:br>
              <a:rPr lang="en-US" altLang="fr-FR" sz="2100" b="1"/>
            </a:br>
            <a:br>
              <a:rPr lang="en-US" altLang="fr-FR" sz="2100" b="1"/>
            </a:br>
            <a:br>
              <a:rPr lang="en-US" altLang="fr-FR" sz="2100" b="1"/>
            </a:br>
            <a:r>
              <a:rPr lang="en-US" altLang="fr-FR" sz="2100" b="1"/>
              <a:t>la création d’entreprise</a:t>
            </a:r>
          </a:p>
        </p:txBody>
      </p:sp>
      <p:pic>
        <p:nvPicPr>
          <p:cNvPr id="41988" name="Picture 41987">
            <a:extLst>
              <a:ext uri="{FF2B5EF4-FFF2-40B4-BE49-F238E27FC236}">
                <a16:creationId xmlns:a16="http://schemas.microsoft.com/office/drawing/2014/main" id="{C9A2BADA-E21F-4E44-8F69-63BB9C448AB8}"/>
              </a:ext>
            </a:extLst>
          </p:cNvPr>
          <p:cNvPicPr>
            <a:picLocks noChangeAspect="1"/>
          </p:cNvPicPr>
          <p:nvPr/>
        </p:nvPicPr>
        <p:blipFill rotWithShape="1">
          <a:blip r:embed="rId2"/>
          <a:srcRect l="40605" r="14093" b="-1"/>
          <a:stretch/>
        </p:blipFill>
        <p:spPr>
          <a:xfrm>
            <a:off x="20" y="10"/>
            <a:ext cx="4654277" cy="685799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0" name="Rectangle 2">
            <a:extLst>
              <a:ext uri="{FF2B5EF4-FFF2-40B4-BE49-F238E27FC236}">
                <a16:creationId xmlns:a16="http://schemas.microsoft.com/office/drawing/2014/main" id="{71E9F348-11FE-4737-8CAA-AD23BA8D764B}"/>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b="1"/>
              <a:t>Les différents types de création</a:t>
            </a:r>
          </a:p>
        </p:txBody>
      </p:sp>
      <p:sp>
        <p:nvSpPr>
          <p:cNvPr id="23555" name="Rectangle 3">
            <a:extLst>
              <a:ext uri="{FF2B5EF4-FFF2-40B4-BE49-F238E27FC236}">
                <a16:creationId xmlns:a16="http://schemas.microsoft.com/office/drawing/2014/main" id="{9526C666-E476-49F6-BC62-BD952758EF82}"/>
              </a:ext>
            </a:extLst>
          </p:cNvPr>
          <p:cNvSpPr>
            <a:spLocks noGrp="1" noChangeArrowheads="1"/>
          </p:cNvSpPr>
          <p:nvPr>
            <p:ph type="body" idx="1"/>
          </p:nvPr>
        </p:nvSpPr>
        <p:spPr>
          <a:xfrm>
            <a:off x="1706062" y="2291262"/>
            <a:ext cx="8779512" cy="2879256"/>
          </a:xfrm>
        </p:spPr>
        <p:txBody>
          <a:bodyPr>
            <a:normAutofit/>
          </a:bodyPr>
          <a:lstStyle/>
          <a:p>
            <a:pPr eaLnBrk="1" hangingPunct="1"/>
            <a:r>
              <a:rPr lang="fr-FR" altLang="fr-FR" b="1">
                <a:solidFill>
                  <a:srgbClr val="404040"/>
                </a:solidFill>
              </a:rPr>
              <a:t>Une idée nouvelle : </a:t>
            </a:r>
          </a:p>
          <a:p>
            <a:pPr lvl="1" eaLnBrk="1" hangingPunct="1"/>
            <a:r>
              <a:rPr lang="fr-FR" altLang="fr-FR" b="1">
                <a:solidFill>
                  <a:srgbClr val="404040"/>
                </a:solidFill>
              </a:rPr>
              <a:t>Idée innovante de produit ou d’une façon nouvelle de le fabriquer ou de le commercialiser.</a:t>
            </a:r>
          </a:p>
          <a:p>
            <a:pPr eaLnBrk="1" hangingPunct="1"/>
            <a:r>
              <a:rPr lang="fr-FR" altLang="fr-FR" b="1">
                <a:solidFill>
                  <a:srgbClr val="404040"/>
                </a:solidFill>
              </a:rPr>
              <a:t>Transformation de l’expérience acquise :</a:t>
            </a:r>
          </a:p>
          <a:p>
            <a:pPr lvl="1" eaLnBrk="1" hangingPunct="1"/>
            <a:r>
              <a:rPr lang="fr-FR" altLang="fr-FR" b="1">
                <a:solidFill>
                  <a:srgbClr val="404040"/>
                </a:solidFill>
              </a:rPr>
              <a:t> Fait d’individus qui ont déjà une bonne expérience de travail et qui décident de se lancer dans le même secteur mais d’une façon différente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4" name="Rectangle 2">
            <a:extLst>
              <a:ext uri="{FF2B5EF4-FFF2-40B4-BE49-F238E27FC236}">
                <a16:creationId xmlns:a16="http://schemas.microsoft.com/office/drawing/2014/main" id="{A99F1DA6-1A2A-4498-8EBC-F3C958FFF7CE}"/>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b="1"/>
              <a:t>Les différents types de création</a:t>
            </a:r>
          </a:p>
        </p:txBody>
      </p:sp>
      <p:sp>
        <p:nvSpPr>
          <p:cNvPr id="24579" name="Rectangle 3">
            <a:extLst>
              <a:ext uri="{FF2B5EF4-FFF2-40B4-BE49-F238E27FC236}">
                <a16:creationId xmlns:a16="http://schemas.microsoft.com/office/drawing/2014/main" id="{BD2DEA67-5DBD-4B8F-AE84-11D4DD61AA91}"/>
              </a:ext>
            </a:extLst>
          </p:cNvPr>
          <p:cNvSpPr>
            <a:spLocks noGrp="1" noChangeArrowheads="1"/>
          </p:cNvSpPr>
          <p:nvPr>
            <p:ph type="body" idx="1"/>
          </p:nvPr>
        </p:nvSpPr>
        <p:spPr>
          <a:xfrm>
            <a:off x="1706062" y="2291262"/>
            <a:ext cx="8779512" cy="2879256"/>
          </a:xfrm>
        </p:spPr>
        <p:txBody>
          <a:bodyPr>
            <a:normAutofit/>
          </a:bodyPr>
          <a:lstStyle/>
          <a:p>
            <a:pPr eaLnBrk="1" hangingPunct="1"/>
            <a:r>
              <a:rPr lang="fr-FR" altLang="fr-FR" b="1">
                <a:solidFill>
                  <a:srgbClr val="404040"/>
                </a:solidFill>
              </a:rPr>
              <a:t>Seul ou en équipe : </a:t>
            </a:r>
          </a:p>
          <a:p>
            <a:pPr lvl="1" eaLnBrk="1" hangingPunct="1"/>
            <a:r>
              <a:rPr lang="fr-FR" altLang="fr-FR" b="1">
                <a:solidFill>
                  <a:srgbClr val="404040"/>
                </a:solidFill>
              </a:rPr>
              <a:t>Démarrer une entreprise seul ou avec quelqu’un qui a des aptitudes complémentaires (par ex : un bon innovateur + bon gestionnaire : K.Z créée M. K ingénieur des Arts et Métiers et M. Z des HEC Paris).</a:t>
            </a:r>
          </a:p>
          <a:p>
            <a:pPr eaLnBrk="1" hangingPunct="1"/>
            <a:r>
              <a:rPr lang="fr-FR" altLang="fr-FR" b="1">
                <a:solidFill>
                  <a:srgbClr val="404040"/>
                </a:solidFill>
              </a:rPr>
              <a:t>Avec l’aide extérieure : </a:t>
            </a:r>
          </a:p>
          <a:p>
            <a:pPr lvl="1" eaLnBrk="1" hangingPunct="1"/>
            <a:r>
              <a:rPr lang="fr-FR" altLang="fr-FR" b="1">
                <a:solidFill>
                  <a:srgbClr val="404040"/>
                </a:solidFill>
              </a:rPr>
              <a:t>On peut commencer dans un incubateur, une pépinières d’entreprises, qui fournit tout un ensemble de soutiens allant de services partagés comme l’informatique voir le conseil en démarrage et développement.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1A1ED7C-8591-43E4-B470-44A991941471}"/>
              </a:ext>
            </a:extLst>
          </p:cNvPr>
          <p:cNvSpPr>
            <a:spLocks noGrp="1" noChangeArrowheads="1"/>
          </p:cNvSpPr>
          <p:nvPr>
            <p:ph type="title"/>
          </p:nvPr>
        </p:nvSpPr>
        <p:spPr>
          <a:xfrm>
            <a:off x="2231136" y="4551307"/>
            <a:ext cx="7729728" cy="1188720"/>
          </a:xfrm>
        </p:spPr>
        <p:txBody>
          <a:bodyPr vert="horz" lIns="182880" tIns="182880" rIns="182880" bIns="182880" rtlCol="0" anchor="ctr">
            <a:normAutofit/>
          </a:bodyPr>
          <a:lstStyle/>
          <a:p>
            <a:r>
              <a:rPr lang="en-US" altLang="fr-FR" b="1"/>
              <a:t>3 grandes phases pour créer son entreprise</a:t>
            </a:r>
          </a:p>
        </p:txBody>
      </p:sp>
      <p:graphicFrame>
        <p:nvGraphicFramePr>
          <p:cNvPr id="25642" name="Group 42">
            <a:extLst>
              <a:ext uri="{FF2B5EF4-FFF2-40B4-BE49-F238E27FC236}">
                <a16:creationId xmlns:a16="http://schemas.microsoft.com/office/drawing/2014/main" id="{253DA466-13BA-4C51-ACBF-C567A04671E8}"/>
              </a:ext>
            </a:extLst>
          </p:cNvPr>
          <p:cNvGraphicFramePr>
            <a:graphicFrameLocks noGrp="1"/>
          </p:cNvGraphicFramePr>
          <p:nvPr>
            <p:ph idx="1"/>
            <p:extLst>
              <p:ext uri="{D42A27DB-BD31-4B8C-83A1-F6EECF244321}">
                <p14:modId xmlns:p14="http://schemas.microsoft.com/office/powerpoint/2010/main" val="804933550"/>
              </p:ext>
            </p:extLst>
          </p:nvPr>
        </p:nvGraphicFramePr>
        <p:xfrm>
          <a:off x="2419315" y="964691"/>
          <a:ext cx="7353372" cy="3205454"/>
        </p:xfrm>
        <a:graphic>
          <a:graphicData uri="http://schemas.openxmlformats.org/drawingml/2006/table">
            <a:tbl>
              <a:tblPr/>
              <a:tblGrid>
                <a:gridCol w="1255168">
                  <a:extLst>
                    <a:ext uri="{9D8B030D-6E8A-4147-A177-3AD203B41FA5}">
                      <a16:colId xmlns:a16="http://schemas.microsoft.com/office/drawing/2014/main" val="20000"/>
                    </a:ext>
                  </a:extLst>
                </a:gridCol>
                <a:gridCol w="1445882">
                  <a:extLst>
                    <a:ext uri="{9D8B030D-6E8A-4147-A177-3AD203B41FA5}">
                      <a16:colId xmlns:a16="http://schemas.microsoft.com/office/drawing/2014/main" val="20001"/>
                    </a:ext>
                  </a:extLst>
                </a:gridCol>
                <a:gridCol w="1455417">
                  <a:extLst>
                    <a:ext uri="{9D8B030D-6E8A-4147-A177-3AD203B41FA5}">
                      <a16:colId xmlns:a16="http://schemas.microsoft.com/office/drawing/2014/main" val="20002"/>
                    </a:ext>
                  </a:extLst>
                </a:gridCol>
                <a:gridCol w="1409101">
                  <a:extLst>
                    <a:ext uri="{9D8B030D-6E8A-4147-A177-3AD203B41FA5}">
                      <a16:colId xmlns:a16="http://schemas.microsoft.com/office/drawing/2014/main" val="20003"/>
                    </a:ext>
                  </a:extLst>
                </a:gridCol>
                <a:gridCol w="1787804">
                  <a:extLst>
                    <a:ext uri="{9D8B030D-6E8A-4147-A177-3AD203B41FA5}">
                      <a16:colId xmlns:a16="http://schemas.microsoft.com/office/drawing/2014/main" val="20004"/>
                    </a:ext>
                  </a:extLst>
                </a:gridCol>
              </a:tblGrid>
              <a:tr h="10514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a:ln>
                            <a:noFill/>
                          </a:ln>
                          <a:solidFill>
                            <a:schemeClr val="tx1"/>
                          </a:solidFill>
                          <a:effectLst/>
                          <a:latin typeface="Tahoma" pitchFamily="34" charset="0"/>
                        </a:rPr>
                        <a:t>Genèse de l’idée</a:t>
                      </a:r>
                    </a:p>
                  </a:txBody>
                  <a:tcPr marL="78465" marR="78465" marT="39232" marB="392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a:ln>
                            <a:noFill/>
                          </a:ln>
                          <a:solidFill>
                            <a:srgbClr val="FFCC99"/>
                          </a:solidFill>
                          <a:effectLst/>
                          <a:latin typeface="Tahoma" pitchFamily="34" charset="0"/>
                        </a:rPr>
                        <a:t>Business Plan</a:t>
                      </a:r>
                    </a:p>
                  </a:txBody>
                  <a:tcPr marL="78465" marR="78465" marT="39232" marB="392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a:ln>
                            <a:noFill/>
                          </a:ln>
                          <a:solidFill>
                            <a:schemeClr val="tx1"/>
                          </a:solidFill>
                          <a:effectLst/>
                          <a:latin typeface="Tahoma" pitchFamily="34" charset="0"/>
                        </a:rPr>
                        <a:t>Levée de capitaux</a:t>
                      </a:r>
                    </a:p>
                  </a:txBody>
                  <a:tcPr marL="78465" marR="78465" marT="39232" marB="392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a:ln>
                            <a:noFill/>
                          </a:ln>
                          <a:solidFill>
                            <a:schemeClr val="tx1"/>
                          </a:solidFill>
                          <a:effectLst/>
                          <a:latin typeface="Tahoma" pitchFamily="34" charset="0"/>
                        </a:rPr>
                        <a:t>Création</a:t>
                      </a:r>
                    </a:p>
                  </a:txBody>
                  <a:tcPr marL="78465" marR="78465" marT="39232" marB="392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a:ln>
                            <a:noFill/>
                          </a:ln>
                          <a:solidFill>
                            <a:schemeClr val="tx1"/>
                          </a:solidFill>
                          <a:effectLst/>
                          <a:latin typeface="Tahoma" pitchFamily="34" charset="0"/>
                        </a:rPr>
                        <a:t>Activité</a:t>
                      </a:r>
                    </a:p>
                  </a:txBody>
                  <a:tcPr marL="78465" marR="78465" marT="39232" marB="392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912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0" i="0" u="none" strike="noStrike" cap="none" normalizeH="0" baseline="0">
                          <a:ln>
                            <a:noFill/>
                          </a:ln>
                          <a:solidFill>
                            <a:srgbClr val="FFCC99"/>
                          </a:solidFill>
                          <a:effectLst/>
                          <a:latin typeface="Showcard Gothic" pitchFamily="82" charset="0"/>
                        </a:rPr>
                        <a:t>Phase 1 : étude</a:t>
                      </a:r>
                      <a:r>
                        <a:rPr kumimoji="0" lang="fr-FR" sz="2100" b="0" i="0" u="none" strike="noStrike" cap="none" normalizeH="0" baseline="0">
                          <a:ln>
                            <a:noFill/>
                          </a:ln>
                          <a:solidFill>
                            <a:schemeClr val="tx1"/>
                          </a:solidFill>
                          <a:effectLst/>
                          <a:latin typeface="Tahoma"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0" i="0" u="none" strike="noStrike" cap="none" normalizeH="0" baseline="0">
                          <a:ln>
                            <a:noFill/>
                          </a:ln>
                          <a:solidFill>
                            <a:schemeClr val="tx1"/>
                          </a:solidFill>
                          <a:effectLst/>
                          <a:latin typeface="Tahoma" pitchFamily="34" charset="0"/>
                        </a:rPr>
                        <a:t>(6 à 9 mois)</a:t>
                      </a:r>
                    </a:p>
                  </a:txBody>
                  <a:tcPr marL="78465" marR="78465" marT="39232" marB="392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0" i="0" u="none" strike="noStrike" cap="none" normalizeH="0" baseline="0">
                          <a:ln>
                            <a:noFill/>
                          </a:ln>
                          <a:solidFill>
                            <a:srgbClr val="FFCC99"/>
                          </a:solidFill>
                          <a:effectLst/>
                          <a:latin typeface="Showcard Gothic" pitchFamily="82" charset="0"/>
                        </a:rPr>
                        <a:t>Phase 2 : réalisation</a:t>
                      </a:r>
                      <a:r>
                        <a:rPr kumimoji="0" lang="fr-FR" sz="2100" b="0" i="0" u="none" strike="noStrike" cap="none" normalizeH="0" baseline="0">
                          <a:ln>
                            <a:noFill/>
                          </a:ln>
                          <a:solidFill>
                            <a:schemeClr val="tx1"/>
                          </a:solidFill>
                          <a:effectLst/>
                          <a:latin typeface="Tahoma"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0" i="0" u="none" strike="noStrike" cap="none" normalizeH="0" baseline="0">
                          <a:ln>
                            <a:noFill/>
                          </a:ln>
                          <a:solidFill>
                            <a:schemeClr val="tx1"/>
                          </a:solidFill>
                          <a:effectLst/>
                          <a:latin typeface="Tahoma" pitchFamily="34" charset="0"/>
                        </a:rPr>
                        <a:t>(6 à 9 mois)</a:t>
                      </a:r>
                    </a:p>
                  </a:txBody>
                  <a:tcPr marL="78465" marR="78465" marT="39232" marB="392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0" i="0" u="none" strike="noStrike" cap="none" normalizeH="0" baseline="0">
                          <a:ln>
                            <a:noFill/>
                          </a:ln>
                          <a:solidFill>
                            <a:srgbClr val="FFCC99"/>
                          </a:solidFill>
                          <a:effectLst/>
                          <a:latin typeface="Showcard Gothic" pitchFamily="82" charset="0"/>
                        </a:rPr>
                        <a:t>Phase 3 :</a:t>
                      </a:r>
                      <a:r>
                        <a:rPr kumimoji="0" lang="fr-FR" sz="2100" b="0" i="0" u="none" strike="noStrike" cap="none" normalizeH="0" baseline="0">
                          <a:ln>
                            <a:noFill/>
                          </a:ln>
                          <a:solidFill>
                            <a:schemeClr val="tx1"/>
                          </a:solidFill>
                          <a:effectLst/>
                          <a:latin typeface="Showcard Gothic" pitchFamily="82" charset="0"/>
                        </a:rPr>
                        <a:t> </a:t>
                      </a:r>
                      <a:r>
                        <a:rPr kumimoji="0" lang="fr-FR" sz="1700" b="0" i="0" u="none" strike="noStrike" cap="none" normalizeH="0" baseline="0">
                          <a:ln>
                            <a:noFill/>
                          </a:ln>
                          <a:solidFill>
                            <a:srgbClr val="FFCC99"/>
                          </a:solidFill>
                          <a:effectLst/>
                          <a:latin typeface="Showcard Gothic" pitchFamily="82" charset="0"/>
                        </a:rPr>
                        <a:t>exploitation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700" b="0" i="0" u="none" strike="noStrike" cap="none" normalizeH="0" baseline="0">
                        <a:ln>
                          <a:noFill/>
                        </a:ln>
                        <a:solidFill>
                          <a:schemeClr val="tx1"/>
                        </a:solidFill>
                        <a:effectLst/>
                        <a:latin typeface="Tahoma" pitchFamily="34" charset="0"/>
                      </a:endParaRPr>
                    </a:p>
                  </a:txBody>
                  <a:tcPr marL="78465" marR="78465" marT="39232" marB="392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5143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0" i="0" u="none" strike="noStrike" cap="none" normalizeH="0" baseline="0">
                          <a:ln>
                            <a:noFill/>
                          </a:ln>
                          <a:solidFill>
                            <a:schemeClr val="tx1"/>
                          </a:solidFill>
                          <a:effectLst/>
                          <a:latin typeface="Tahoma" pitchFamily="34" charset="0"/>
                        </a:rPr>
                        <a:t>« Trouver la bonne idée »</a:t>
                      </a:r>
                    </a:p>
                  </a:txBody>
                  <a:tcPr marL="78465" marR="78465" marT="39232" marB="392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0" i="0" u="none" strike="noStrike" cap="none" normalizeH="0" baseline="0">
                          <a:ln>
                            <a:noFill/>
                          </a:ln>
                          <a:solidFill>
                            <a:schemeClr val="tx1"/>
                          </a:solidFill>
                          <a:effectLst/>
                          <a:latin typeface="Tahoma" pitchFamily="34" charset="0"/>
                        </a:rPr>
                        <a:t>« Le bon moment »</a:t>
                      </a:r>
                    </a:p>
                  </a:txBody>
                  <a:tcPr marL="78465" marR="78465" marT="39232" marB="392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0" i="0" u="none" strike="noStrike" cap="none" normalizeH="0" baseline="0">
                          <a:ln>
                            <a:noFill/>
                          </a:ln>
                          <a:solidFill>
                            <a:schemeClr val="tx1"/>
                          </a:solidFill>
                          <a:effectLst/>
                          <a:latin typeface="Tahoma" pitchFamily="34" charset="0"/>
                        </a:rPr>
                        <a:t>« Assurer les bons moyens »</a:t>
                      </a:r>
                    </a:p>
                  </a:txBody>
                  <a:tcPr marL="78465" marR="78465" marT="39232" marB="392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Rectangle 2">
            <a:extLst>
              <a:ext uri="{FF2B5EF4-FFF2-40B4-BE49-F238E27FC236}">
                <a16:creationId xmlns:a16="http://schemas.microsoft.com/office/drawing/2014/main" id="{320B40B9-E2BD-45CE-8B89-FA6DA45E6EBE}"/>
              </a:ext>
            </a:extLst>
          </p:cNvPr>
          <p:cNvSpPr>
            <a:spLocks noGrp="1" noChangeArrowheads="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pPr eaLnBrk="1" hangingPunct="1"/>
            <a:r>
              <a:rPr lang="fr-FR" altLang="fr-FR" sz="3000" b="1">
                <a:solidFill>
                  <a:srgbClr val="FFFFFF"/>
                </a:solidFill>
              </a:rPr>
              <a:t>1. Trouver la bonne idée</a:t>
            </a:r>
          </a:p>
        </p:txBody>
      </p:sp>
      <p:sp>
        <p:nvSpPr>
          <p:cNvPr id="46083" name="Rectangle 3">
            <a:extLst>
              <a:ext uri="{FF2B5EF4-FFF2-40B4-BE49-F238E27FC236}">
                <a16:creationId xmlns:a16="http://schemas.microsoft.com/office/drawing/2014/main" id="{3A576B6D-8E91-4CCA-880F-E77733C7C0C3}"/>
              </a:ext>
            </a:extLst>
          </p:cNvPr>
          <p:cNvSpPr>
            <a:spLocks noGrp="1" noChangeArrowheads="1"/>
          </p:cNvSpPr>
          <p:nvPr>
            <p:ph type="body" idx="1"/>
          </p:nvPr>
        </p:nvSpPr>
        <p:spPr>
          <a:xfrm>
            <a:off x="5591695" y="1402080"/>
            <a:ext cx="5320696" cy="4053840"/>
          </a:xfrm>
        </p:spPr>
        <p:txBody>
          <a:bodyPr anchor="ctr">
            <a:normAutofit fontScale="92500" lnSpcReduction="20000"/>
          </a:bodyPr>
          <a:lstStyle/>
          <a:p>
            <a:pPr eaLnBrk="1" hangingPunct="1"/>
            <a:r>
              <a:rPr lang="fr-FR" altLang="fr-FR" sz="1700" b="1"/>
              <a:t>Faisabilité : mon idée est elle réalisable ?</a:t>
            </a:r>
          </a:p>
          <a:p>
            <a:pPr eaLnBrk="1" hangingPunct="1"/>
            <a:endParaRPr lang="fr-FR" altLang="fr-FR" sz="1700" b="1"/>
          </a:p>
          <a:p>
            <a:pPr eaLnBrk="1" hangingPunct="1"/>
            <a:r>
              <a:rPr lang="fr-FR" altLang="fr-FR" sz="1700" b="1"/>
              <a:t>Spécificité : mon idée est elle spécifique ou originale ?</a:t>
            </a:r>
          </a:p>
          <a:p>
            <a:pPr eaLnBrk="1" hangingPunct="1"/>
            <a:endParaRPr lang="fr-FR" altLang="fr-FR" sz="1700" b="1"/>
          </a:p>
          <a:p>
            <a:pPr lvl="1" eaLnBrk="1" hangingPunct="1"/>
            <a:r>
              <a:rPr lang="fr-FR" altLang="fr-FR" sz="1700" b="1"/>
              <a:t>Satisfaire une attente (un besoin) ou susciter l’envie</a:t>
            </a:r>
          </a:p>
          <a:p>
            <a:pPr lvl="1" eaLnBrk="1" hangingPunct="1"/>
            <a:r>
              <a:rPr lang="fr-FR" altLang="fr-FR" sz="1700" b="1"/>
              <a:t>Innovante : apporter le plus qui fera la différence</a:t>
            </a:r>
          </a:p>
          <a:p>
            <a:pPr lvl="1" eaLnBrk="1" hangingPunct="1"/>
            <a:r>
              <a:rPr lang="fr-FR" altLang="fr-FR" sz="1700" b="1"/>
              <a:t>Une bonne idée s’expose clairement</a:t>
            </a:r>
          </a:p>
          <a:p>
            <a:pPr lvl="1" eaLnBrk="1" hangingPunct="1"/>
            <a:r>
              <a:rPr lang="fr-FR" altLang="fr-FR" sz="1700" b="1"/>
              <a:t>Vérifier auprès des organismes compétents (Institut National de la Propriété Intellectuelle, CCI, chambre des métiers, Internet…)</a:t>
            </a:r>
          </a:p>
          <a:p>
            <a:pPr lvl="1" eaLnBrk="1" hangingPunct="1"/>
            <a:r>
              <a:rPr lang="fr-FR" altLang="fr-FR" sz="1700" b="1"/>
              <a:t>Être motiver pour transforme un projet en réalité</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Jￃﾩrￃﾴme Barthￃﾩlemy, Xerfi Canal Trouver les bonnes idￃﾩes : 4 questions-clￃﾩs">
            <a:hlinkClick r:id="" action="ppaction://media"/>
            <a:extLst>
              <a:ext uri="{FF2B5EF4-FFF2-40B4-BE49-F238E27FC236}">
                <a16:creationId xmlns:a16="http://schemas.microsoft.com/office/drawing/2014/main" id="{D43AEB95-38D3-4121-9FE4-4126656F3997}"/>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4130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Rectangle 2">
            <a:extLst>
              <a:ext uri="{FF2B5EF4-FFF2-40B4-BE49-F238E27FC236}">
                <a16:creationId xmlns:a16="http://schemas.microsoft.com/office/drawing/2014/main" id="{2AB15B64-8412-460C-8B10-12926A6ED083}"/>
              </a:ext>
            </a:extLst>
          </p:cNvPr>
          <p:cNvSpPr>
            <a:spLocks noGrp="1" noChangeArrowheads="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pPr eaLnBrk="1" hangingPunct="1"/>
            <a:r>
              <a:rPr lang="fr-FR" altLang="fr-FR" sz="3000" b="1">
                <a:solidFill>
                  <a:srgbClr val="FFFFFF"/>
                </a:solidFill>
              </a:rPr>
              <a:t>2. Le bon moment ?</a:t>
            </a:r>
          </a:p>
        </p:txBody>
      </p:sp>
      <p:sp>
        <p:nvSpPr>
          <p:cNvPr id="47107" name="Rectangle 3">
            <a:extLst>
              <a:ext uri="{FF2B5EF4-FFF2-40B4-BE49-F238E27FC236}">
                <a16:creationId xmlns:a16="http://schemas.microsoft.com/office/drawing/2014/main" id="{51519338-18B6-4E57-AEDA-87594B4CF6AB}"/>
              </a:ext>
            </a:extLst>
          </p:cNvPr>
          <p:cNvSpPr>
            <a:spLocks noGrp="1" noChangeArrowheads="1"/>
          </p:cNvSpPr>
          <p:nvPr>
            <p:ph type="body" idx="1"/>
          </p:nvPr>
        </p:nvSpPr>
        <p:spPr>
          <a:xfrm>
            <a:off x="5591695" y="1402080"/>
            <a:ext cx="5320696" cy="4053840"/>
          </a:xfrm>
        </p:spPr>
        <p:txBody>
          <a:bodyPr anchor="ctr">
            <a:normAutofit/>
          </a:bodyPr>
          <a:lstStyle/>
          <a:p>
            <a:pPr eaLnBrk="1" hangingPunct="1"/>
            <a:r>
              <a:rPr lang="fr-FR" altLang="fr-FR" b="1"/>
              <a:t>« Étude de marché »</a:t>
            </a:r>
          </a:p>
          <a:p>
            <a:pPr eaLnBrk="1" hangingPunct="1"/>
            <a:r>
              <a:rPr lang="fr-FR" altLang="fr-FR" b="1"/>
              <a:t>Le moment n’est pas le fruit du hasard : s’informer auprès de la chambre de commerce locale</a:t>
            </a:r>
          </a:p>
          <a:p>
            <a:pPr eaLnBrk="1" hangingPunct="1"/>
            <a:r>
              <a:rPr lang="fr-FR" altLang="fr-FR" b="1"/>
              <a:t>Être un maximum disponible au moment de la création</a:t>
            </a:r>
          </a:p>
          <a:p>
            <a:pPr eaLnBrk="1" hangingPunct="1"/>
            <a:r>
              <a:rPr lang="fr-FR" altLang="fr-FR" b="1"/>
              <a:t>Avoir acquis une expérience suffisante dans le domaine d’activité de votre projet</a:t>
            </a:r>
          </a:p>
          <a:p>
            <a:pPr eaLnBrk="1" hangingPunct="1"/>
            <a:r>
              <a:rPr lang="fr-FR" altLang="fr-FR" b="1"/>
              <a:t>Tenir compte des spécificités locales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Rectangle 2">
            <a:extLst>
              <a:ext uri="{FF2B5EF4-FFF2-40B4-BE49-F238E27FC236}">
                <a16:creationId xmlns:a16="http://schemas.microsoft.com/office/drawing/2014/main" id="{017B9FA9-0FEC-4D07-B390-A48E8F480D88}"/>
              </a:ext>
            </a:extLst>
          </p:cNvPr>
          <p:cNvSpPr>
            <a:spLocks noGrp="1" noChangeArrowheads="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pPr eaLnBrk="1" hangingPunct="1"/>
            <a:r>
              <a:rPr lang="fr-FR" altLang="fr-FR" sz="3000" b="1">
                <a:solidFill>
                  <a:srgbClr val="FFFFFF"/>
                </a:solidFill>
              </a:rPr>
              <a:t>3. Assurer les bons moyens</a:t>
            </a:r>
          </a:p>
        </p:txBody>
      </p:sp>
      <p:sp>
        <p:nvSpPr>
          <p:cNvPr id="48131" name="Rectangle 3">
            <a:extLst>
              <a:ext uri="{FF2B5EF4-FFF2-40B4-BE49-F238E27FC236}">
                <a16:creationId xmlns:a16="http://schemas.microsoft.com/office/drawing/2014/main" id="{D7897A83-020A-4748-98D5-934F3CDDDACC}"/>
              </a:ext>
            </a:extLst>
          </p:cNvPr>
          <p:cNvSpPr>
            <a:spLocks noGrp="1" noChangeArrowheads="1"/>
          </p:cNvSpPr>
          <p:nvPr>
            <p:ph type="body" idx="1"/>
          </p:nvPr>
        </p:nvSpPr>
        <p:spPr>
          <a:xfrm>
            <a:off x="5591695" y="1402080"/>
            <a:ext cx="5320696" cy="4053840"/>
          </a:xfrm>
        </p:spPr>
        <p:txBody>
          <a:bodyPr anchor="ctr">
            <a:normAutofit/>
          </a:bodyPr>
          <a:lstStyle/>
          <a:p>
            <a:pPr eaLnBrk="1" hangingPunct="1"/>
            <a:r>
              <a:rPr lang="fr-FR" altLang="fr-FR" b="1"/>
              <a:t>Quelle structure  juridique ?</a:t>
            </a:r>
          </a:p>
          <a:p>
            <a:pPr eaLnBrk="1" hangingPunct="1"/>
            <a:endParaRPr lang="fr-FR" altLang="fr-FR" b="1"/>
          </a:p>
          <a:p>
            <a:pPr eaLnBrk="1" hangingPunct="1"/>
            <a:r>
              <a:rPr lang="fr-FR" altLang="fr-FR" b="1"/>
              <a:t>Quelles sont les perspectives commerciales ?</a:t>
            </a:r>
          </a:p>
          <a:p>
            <a:pPr eaLnBrk="1" hangingPunct="1"/>
            <a:endParaRPr lang="fr-FR" altLang="fr-FR" b="1"/>
          </a:p>
          <a:p>
            <a:pPr eaLnBrk="1" hangingPunct="1"/>
            <a:r>
              <a:rPr lang="fr-FR" altLang="fr-FR" b="1"/>
              <a:t>Quelles sont les conséquences pratiques du démarrage de votre activité (locaux, embauche(s), financement de court terme)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85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154" name="Image 3">
            <a:extLst>
              <a:ext uri="{FF2B5EF4-FFF2-40B4-BE49-F238E27FC236}">
                <a16:creationId xmlns:a16="http://schemas.microsoft.com/office/drawing/2014/main" id="{595EDCD6-C553-4558-AC95-062634937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27929" y="1404511"/>
            <a:ext cx="9936142" cy="40489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édia en ligne 2" title="Le &quot;catapizza&quot; des îles de Lérins (06) fête ses 7 ans">
            <a:hlinkClick r:id="" action="ppaction://media"/>
            <a:extLst>
              <a:ext uri="{FF2B5EF4-FFF2-40B4-BE49-F238E27FC236}">
                <a16:creationId xmlns:a16="http://schemas.microsoft.com/office/drawing/2014/main" id="{D05CF387-3033-4A0E-93E9-128C2AE3F9B2}"/>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1022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Les incubateurs [Philippe Gattet]">
            <a:hlinkClick r:id="" action="ppaction://media"/>
            <a:extLst>
              <a:ext uri="{FF2B5EF4-FFF2-40B4-BE49-F238E27FC236}">
                <a16:creationId xmlns:a16="http://schemas.microsoft.com/office/drawing/2014/main" id="{D20B37DD-7880-4E01-89FC-2C8EA573104F}"/>
              </a:ext>
            </a:extLst>
          </p:cNvPr>
          <p:cNvPicPr>
            <a:picLocks noRot="1" noChangeAspect="1"/>
          </p:cNvPicPr>
          <p:nvPr>
            <a:videoFile r:link="rId1"/>
          </p:nvPr>
        </p:nvPicPr>
        <p:blipFill>
          <a:blip r:embed="rId3"/>
          <a:stretch>
            <a:fillRect/>
          </a:stretch>
        </p:blipFill>
        <p:spPr>
          <a:xfrm>
            <a:off x="0" y="-52431"/>
            <a:ext cx="12192000" cy="6858000"/>
          </a:xfrm>
          <a:prstGeom prst="rect">
            <a:avLst/>
          </a:prstGeom>
        </p:spPr>
      </p:pic>
    </p:spTree>
    <p:extLst>
      <p:ext uri="{BB962C8B-B14F-4D97-AF65-F5344CB8AC3E}">
        <p14:creationId xmlns:p14="http://schemas.microsoft.com/office/powerpoint/2010/main" val="38260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24625"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182" name="Rectangle 72">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817"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83" name="Oval 74">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49" y="1443035"/>
            <a:ext cx="3971932" cy="3971930"/>
          </a:xfrm>
          <a:prstGeom prst="ellipse">
            <a:avLst/>
          </a:prstGeom>
          <a:solidFill>
            <a:srgbClr val="FFFFFF"/>
          </a:solid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8" name="Rectangle 5">
            <a:extLst>
              <a:ext uri="{FF2B5EF4-FFF2-40B4-BE49-F238E27FC236}">
                <a16:creationId xmlns:a16="http://schemas.microsoft.com/office/drawing/2014/main" id="{BEEA1C4E-4DF1-4731-9AFE-26E8D0944775}"/>
              </a:ext>
            </a:extLst>
          </p:cNvPr>
          <p:cNvSpPr>
            <a:spLocks noGrp="1" noChangeArrowheads="1"/>
          </p:cNvSpPr>
          <p:nvPr>
            <p:ph type="title"/>
          </p:nvPr>
        </p:nvSpPr>
        <p:spPr>
          <a:xfrm>
            <a:off x="786799" y="1586484"/>
            <a:ext cx="3685032" cy="3685032"/>
          </a:xfrm>
          <a:prstGeom prst="ellipse">
            <a:avLst/>
          </a:prstGeom>
          <a:solidFill>
            <a:srgbClr val="000000"/>
          </a:solidFill>
          <a:ln>
            <a:noFill/>
          </a:ln>
        </p:spPr>
        <p:txBody>
          <a:bodyPr vert="horz" lIns="182880" tIns="182880" rIns="182880" bIns="182880" rtlCol="0" anchor="ctr">
            <a:normAutofit/>
          </a:bodyPr>
          <a:lstStyle/>
          <a:p>
            <a:r>
              <a:rPr lang="en-US" altLang="fr-FR" sz="2600" kern="1200" cap="all" spc="200" baseline="0">
                <a:solidFill>
                  <a:srgbClr val="FFFFFF"/>
                </a:solidFill>
                <a:latin typeface="+mj-lt"/>
                <a:ea typeface="+mj-ea"/>
                <a:cs typeface="+mj-cs"/>
              </a:rPr>
              <a:t>Formaliser son Business Model</a:t>
            </a:r>
          </a:p>
        </p:txBody>
      </p:sp>
      <p:sp>
        <p:nvSpPr>
          <p:cNvPr id="6" name="Rectangle 6">
            <a:extLst>
              <a:ext uri="{FF2B5EF4-FFF2-40B4-BE49-F238E27FC236}">
                <a16:creationId xmlns:a16="http://schemas.microsoft.com/office/drawing/2014/main" id="{C0EA752C-FBFF-47D1-A6B5-DCA9959751C6}"/>
              </a:ext>
            </a:extLst>
          </p:cNvPr>
          <p:cNvSpPr txBox="1">
            <a:spLocks noChangeArrowheads="1"/>
          </p:cNvSpPr>
          <p:nvPr/>
        </p:nvSpPr>
        <p:spPr bwMode="auto">
          <a:xfrm>
            <a:off x="5159099" y="1283546"/>
            <a:ext cx="5715917" cy="39140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228600" defTabSz="914400" eaLnBrk="1" hangingPunct="1">
              <a:lnSpc>
                <a:spcPct val="90000"/>
              </a:lnSpc>
              <a:spcBef>
                <a:spcPts val="1000"/>
              </a:spcBef>
              <a:buClr>
                <a:schemeClr val="accent2"/>
              </a:buClr>
              <a:buFont typeface="Arial" panose="020B0604020202020204" pitchFamily="34" charset="0"/>
              <a:buChar char="•"/>
              <a:defRPr/>
            </a:pPr>
            <a:r>
              <a:rPr lang="en-US" sz="1300" b="1" dirty="0">
                <a:solidFill>
                  <a:srgbClr val="404040"/>
                </a:solidFill>
              </a:rPr>
              <a:t>Un Business Model </a:t>
            </a:r>
            <a:r>
              <a:rPr lang="en-US" sz="1300" b="1" dirty="0" err="1">
                <a:solidFill>
                  <a:srgbClr val="404040"/>
                </a:solidFill>
              </a:rPr>
              <a:t>ou</a:t>
            </a:r>
            <a:r>
              <a:rPr lang="en-US" sz="1300" b="1" dirty="0">
                <a:solidFill>
                  <a:srgbClr val="404040"/>
                </a:solidFill>
              </a:rPr>
              <a:t> </a:t>
            </a:r>
            <a:r>
              <a:rPr lang="en-US" sz="1300" b="1" i="1" dirty="0" err="1">
                <a:solidFill>
                  <a:srgbClr val="404040"/>
                </a:solidFill>
              </a:rPr>
              <a:t>modèle</a:t>
            </a:r>
            <a:r>
              <a:rPr lang="en-US" sz="1300" b="1" i="1" dirty="0">
                <a:solidFill>
                  <a:srgbClr val="404040"/>
                </a:solidFill>
              </a:rPr>
              <a:t> </a:t>
            </a:r>
            <a:r>
              <a:rPr lang="en-US" sz="1300" b="1" i="1" dirty="0" err="1">
                <a:solidFill>
                  <a:srgbClr val="404040"/>
                </a:solidFill>
              </a:rPr>
              <a:t>d'affaire</a:t>
            </a:r>
            <a:r>
              <a:rPr lang="en-US" sz="1300" b="1" dirty="0">
                <a:solidFill>
                  <a:srgbClr val="404040"/>
                </a:solidFill>
              </a:rPr>
              <a:t> </a:t>
            </a:r>
            <a:r>
              <a:rPr lang="en-US" sz="1300" b="1" dirty="0" err="1">
                <a:solidFill>
                  <a:srgbClr val="404040"/>
                </a:solidFill>
              </a:rPr>
              <a:t>est</a:t>
            </a:r>
            <a:r>
              <a:rPr lang="en-US" sz="1300" b="1" dirty="0">
                <a:solidFill>
                  <a:srgbClr val="404040"/>
                </a:solidFill>
              </a:rPr>
              <a:t> </a:t>
            </a:r>
            <a:r>
              <a:rPr lang="en-US" sz="1300" b="1" dirty="0" err="1">
                <a:solidFill>
                  <a:srgbClr val="404040"/>
                </a:solidFill>
              </a:rPr>
              <a:t>l'ensemble</a:t>
            </a:r>
            <a:r>
              <a:rPr lang="en-US" sz="1300" b="1" dirty="0">
                <a:solidFill>
                  <a:srgbClr val="404040"/>
                </a:solidFill>
              </a:rPr>
              <a:t> des </a:t>
            </a:r>
            <a:r>
              <a:rPr lang="en-US" sz="1300" b="1" dirty="0" err="1">
                <a:solidFill>
                  <a:srgbClr val="404040"/>
                </a:solidFill>
              </a:rPr>
              <a:t>mécanismes</a:t>
            </a:r>
            <a:r>
              <a:rPr lang="en-US" sz="1300" b="1" dirty="0">
                <a:solidFill>
                  <a:srgbClr val="404040"/>
                </a:solidFill>
              </a:rPr>
              <a:t> </a:t>
            </a:r>
            <a:r>
              <a:rPr lang="en-US" sz="1300" b="1" dirty="0" err="1">
                <a:solidFill>
                  <a:srgbClr val="404040"/>
                </a:solidFill>
              </a:rPr>
              <a:t>permettant</a:t>
            </a:r>
            <a:r>
              <a:rPr lang="en-US" sz="1300" b="1" dirty="0">
                <a:solidFill>
                  <a:srgbClr val="404040"/>
                </a:solidFill>
              </a:rPr>
              <a:t> à </a:t>
            </a:r>
            <a:r>
              <a:rPr lang="en-US" sz="1300" b="1" dirty="0" err="1">
                <a:solidFill>
                  <a:srgbClr val="404040"/>
                </a:solidFill>
              </a:rPr>
              <a:t>une</a:t>
            </a:r>
            <a:r>
              <a:rPr lang="en-US" sz="1300" b="1" dirty="0">
                <a:solidFill>
                  <a:srgbClr val="404040"/>
                </a:solidFill>
              </a:rPr>
              <a:t> </a:t>
            </a:r>
            <a:r>
              <a:rPr lang="en-US" sz="1300" b="1" dirty="0" err="1">
                <a:solidFill>
                  <a:srgbClr val="404040"/>
                </a:solidFill>
              </a:rPr>
              <a:t>entreprise</a:t>
            </a:r>
            <a:r>
              <a:rPr lang="en-US" sz="1300" b="1" dirty="0">
                <a:solidFill>
                  <a:srgbClr val="404040"/>
                </a:solidFill>
              </a:rPr>
              <a:t> de </a:t>
            </a:r>
            <a:r>
              <a:rPr lang="en-US" sz="1300" b="1" dirty="0" err="1">
                <a:solidFill>
                  <a:srgbClr val="404040"/>
                </a:solidFill>
              </a:rPr>
              <a:t>créer</a:t>
            </a:r>
            <a:r>
              <a:rPr lang="en-US" sz="1300" b="1" dirty="0">
                <a:solidFill>
                  <a:srgbClr val="404040"/>
                </a:solidFill>
              </a:rPr>
              <a:t> de la </a:t>
            </a:r>
            <a:r>
              <a:rPr lang="en-US" sz="1300" b="1" dirty="0" err="1">
                <a:solidFill>
                  <a:srgbClr val="404040"/>
                </a:solidFill>
              </a:rPr>
              <a:t>valeur</a:t>
            </a:r>
            <a:r>
              <a:rPr lang="en-US" sz="1300" b="1" dirty="0">
                <a:solidFill>
                  <a:srgbClr val="404040"/>
                </a:solidFill>
              </a:rPr>
              <a:t> à travers la proposition de </a:t>
            </a:r>
            <a:r>
              <a:rPr lang="en-US" sz="1300" b="1" dirty="0" err="1">
                <a:solidFill>
                  <a:srgbClr val="404040"/>
                </a:solidFill>
              </a:rPr>
              <a:t>valeur</a:t>
            </a:r>
            <a:r>
              <a:rPr lang="en-US" sz="1300" b="1" dirty="0">
                <a:solidFill>
                  <a:srgbClr val="404040"/>
                </a:solidFill>
              </a:rPr>
              <a:t> </a:t>
            </a:r>
            <a:r>
              <a:rPr lang="en-US" sz="1300" b="1" dirty="0" err="1">
                <a:solidFill>
                  <a:srgbClr val="404040"/>
                </a:solidFill>
              </a:rPr>
              <a:t>faite</a:t>
            </a:r>
            <a:r>
              <a:rPr lang="en-US" sz="1300" b="1" dirty="0">
                <a:solidFill>
                  <a:srgbClr val="404040"/>
                </a:solidFill>
              </a:rPr>
              <a:t> à </a:t>
            </a:r>
            <a:r>
              <a:rPr lang="en-US" sz="1300" b="1" dirty="0" err="1">
                <a:solidFill>
                  <a:srgbClr val="404040"/>
                </a:solidFill>
              </a:rPr>
              <a:t>ses</a:t>
            </a:r>
            <a:r>
              <a:rPr lang="en-US" sz="1300" b="1" dirty="0">
                <a:solidFill>
                  <a:srgbClr val="404040"/>
                </a:solidFill>
              </a:rPr>
              <a:t> clients, son architecture de </a:t>
            </a:r>
            <a:r>
              <a:rPr lang="en-US" sz="1300" b="1" dirty="0" err="1">
                <a:solidFill>
                  <a:srgbClr val="404040"/>
                </a:solidFill>
              </a:rPr>
              <a:t>valeur</a:t>
            </a:r>
            <a:r>
              <a:rPr lang="en-US" sz="1300" b="1" dirty="0">
                <a:solidFill>
                  <a:srgbClr val="404040"/>
                </a:solidFill>
              </a:rPr>
              <a:t> (</a:t>
            </a:r>
            <a:r>
              <a:rPr lang="en-US" sz="1300" b="1" dirty="0" err="1">
                <a:solidFill>
                  <a:srgbClr val="404040"/>
                </a:solidFill>
              </a:rPr>
              <a:t>comprenant</a:t>
            </a:r>
            <a:r>
              <a:rPr lang="en-US" sz="1300" b="1" dirty="0">
                <a:solidFill>
                  <a:srgbClr val="404040"/>
                </a:solidFill>
              </a:rPr>
              <a:t> </a:t>
            </a:r>
            <a:r>
              <a:rPr lang="en-US" sz="1300" b="1" dirty="0" err="1">
                <a:solidFill>
                  <a:srgbClr val="404040"/>
                </a:solidFill>
              </a:rPr>
              <a:t>ses</a:t>
            </a:r>
            <a:r>
              <a:rPr lang="en-US" sz="1300" b="1" dirty="0">
                <a:solidFill>
                  <a:srgbClr val="404040"/>
                </a:solidFill>
              </a:rPr>
              <a:t> </a:t>
            </a:r>
            <a:r>
              <a:rPr lang="en-US" sz="1300" b="1" dirty="0" err="1">
                <a:solidFill>
                  <a:srgbClr val="404040"/>
                </a:solidFill>
              </a:rPr>
              <a:t>ressources</a:t>
            </a:r>
            <a:r>
              <a:rPr lang="en-US" sz="1300" b="1" dirty="0">
                <a:solidFill>
                  <a:srgbClr val="404040"/>
                </a:solidFill>
              </a:rPr>
              <a:t>, </a:t>
            </a:r>
            <a:r>
              <a:rPr lang="en-US" sz="1300" b="1" dirty="0" err="1">
                <a:solidFill>
                  <a:srgbClr val="404040"/>
                </a:solidFill>
              </a:rPr>
              <a:t>sa</a:t>
            </a:r>
            <a:r>
              <a:rPr lang="en-US" sz="1300" b="1" dirty="0">
                <a:solidFill>
                  <a:srgbClr val="404040"/>
                </a:solidFill>
              </a:rPr>
              <a:t> </a:t>
            </a:r>
            <a:r>
              <a:rPr lang="en-US" sz="1300" b="1" dirty="0" err="1">
                <a:solidFill>
                  <a:srgbClr val="404040"/>
                </a:solidFill>
              </a:rPr>
              <a:t>chaîne</a:t>
            </a:r>
            <a:r>
              <a:rPr lang="en-US" sz="1300" b="1" dirty="0">
                <a:solidFill>
                  <a:srgbClr val="404040"/>
                </a:solidFill>
              </a:rPr>
              <a:t> de </a:t>
            </a:r>
            <a:r>
              <a:rPr lang="en-US" sz="1300" b="1" dirty="0" err="1">
                <a:solidFill>
                  <a:srgbClr val="404040"/>
                </a:solidFill>
              </a:rPr>
              <a:t>valeur</a:t>
            </a:r>
            <a:r>
              <a:rPr lang="en-US" sz="1300" b="1" dirty="0">
                <a:solidFill>
                  <a:srgbClr val="404040"/>
                </a:solidFill>
              </a:rPr>
              <a:t> interne et </a:t>
            </a:r>
            <a:r>
              <a:rPr lang="en-US" sz="1300" b="1" dirty="0" err="1">
                <a:solidFill>
                  <a:srgbClr val="404040"/>
                </a:solidFill>
              </a:rPr>
              <a:t>externe</a:t>
            </a:r>
            <a:r>
              <a:rPr lang="en-US" sz="1300" b="1" dirty="0">
                <a:solidFill>
                  <a:srgbClr val="404040"/>
                </a:solidFill>
              </a:rPr>
              <a:t>) et de </a:t>
            </a:r>
            <a:r>
              <a:rPr lang="en-US" sz="1300" b="1" dirty="0" err="1">
                <a:solidFill>
                  <a:srgbClr val="404040"/>
                </a:solidFill>
              </a:rPr>
              <a:t>capter</a:t>
            </a:r>
            <a:r>
              <a:rPr lang="en-US" sz="1300" b="1" dirty="0">
                <a:solidFill>
                  <a:srgbClr val="404040"/>
                </a:solidFill>
              </a:rPr>
              <a:t> </a:t>
            </a:r>
            <a:r>
              <a:rPr lang="en-US" sz="1300" b="1" dirty="0" err="1">
                <a:solidFill>
                  <a:srgbClr val="404040"/>
                </a:solidFill>
              </a:rPr>
              <a:t>cette</a:t>
            </a:r>
            <a:r>
              <a:rPr lang="en-US" sz="1300" b="1" dirty="0">
                <a:solidFill>
                  <a:srgbClr val="404040"/>
                </a:solidFill>
              </a:rPr>
              <a:t> </a:t>
            </a:r>
            <a:r>
              <a:rPr lang="en-US" sz="1300" b="1" dirty="0" err="1">
                <a:solidFill>
                  <a:srgbClr val="404040"/>
                </a:solidFill>
              </a:rPr>
              <a:t>valeur</a:t>
            </a:r>
            <a:r>
              <a:rPr lang="en-US" sz="1300" b="1" dirty="0">
                <a:solidFill>
                  <a:srgbClr val="404040"/>
                </a:solidFill>
              </a:rPr>
              <a:t> pour la transformer </a:t>
            </a:r>
            <a:r>
              <a:rPr lang="en-US" sz="1300" b="1" dirty="0" err="1">
                <a:solidFill>
                  <a:srgbClr val="404040"/>
                </a:solidFill>
              </a:rPr>
              <a:t>en</a:t>
            </a:r>
            <a:r>
              <a:rPr lang="en-US" sz="1300" b="1" dirty="0">
                <a:solidFill>
                  <a:srgbClr val="404040"/>
                </a:solidFill>
              </a:rPr>
              <a:t> profits. </a:t>
            </a:r>
          </a:p>
          <a:p>
            <a:pPr indent="-228600" defTabSz="914400" eaLnBrk="1" hangingPunct="1">
              <a:lnSpc>
                <a:spcPct val="90000"/>
              </a:lnSpc>
              <a:spcBef>
                <a:spcPts val="1000"/>
              </a:spcBef>
              <a:buClr>
                <a:schemeClr val="accent2"/>
              </a:buClr>
              <a:buFont typeface="Arial" panose="020B0604020202020204" pitchFamily="34" charset="0"/>
              <a:buChar char="•"/>
              <a:defRPr/>
            </a:pPr>
            <a:endParaRPr lang="en-US" sz="1300" b="1" dirty="0">
              <a:solidFill>
                <a:srgbClr val="404040"/>
              </a:solidFill>
            </a:endParaRPr>
          </a:p>
          <a:p>
            <a:pPr indent="-228600" defTabSz="914400" eaLnBrk="1" hangingPunct="1">
              <a:lnSpc>
                <a:spcPct val="90000"/>
              </a:lnSpc>
              <a:spcBef>
                <a:spcPts val="1000"/>
              </a:spcBef>
              <a:buClr>
                <a:schemeClr val="accent2"/>
              </a:buClr>
              <a:buFont typeface="Arial" panose="020B0604020202020204" pitchFamily="34" charset="0"/>
              <a:buChar char="•"/>
              <a:defRPr/>
            </a:pPr>
            <a:r>
              <a:rPr lang="en-US" sz="1300" b="1" dirty="0">
                <a:solidFill>
                  <a:srgbClr val="404040"/>
                </a:solidFill>
              </a:rPr>
              <a:t>Michael porter (2001) : « </a:t>
            </a:r>
            <a:r>
              <a:rPr lang="en-US" sz="1300" b="1" dirty="0" err="1">
                <a:solidFill>
                  <a:srgbClr val="404040"/>
                </a:solidFill>
              </a:rPr>
              <a:t>une</a:t>
            </a:r>
            <a:r>
              <a:rPr lang="en-US" sz="1300" b="1" dirty="0">
                <a:solidFill>
                  <a:srgbClr val="404040"/>
                </a:solidFill>
              </a:rPr>
              <a:t> </a:t>
            </a:r>
            <a:r>
              <a:rPr lang="en-US" sz="1300" b="1" dirty="0" err="1">
                <a:solidFill>
                  <a:srgbClr val="404040"/>
                </a:solidFill>
              </a:rPr>
              <a:t>façon</a:t>
            </a:r>
            <a:r>
              <a:rPr lang="en-US" sz="1300" b="1" dirty="0">
                <a:solidFill>
                  <a:srgbClr val="404040"/>
                </a:solidFill>
              </a:rPr>
              <a:t> </a:t>
            </a:r>
            <a:r>
              <a:rPr lang="en-US" sz="1300" b="1" dirty="0" err="1">
                <a:solidFill>
                  <a:srgbClr val="404040"/>
                </a:solidFill>
              </a:rPr>
              <a:t>d’expliquer</a:t>
            </a:r>
            <a:r>
              <a:rPr lang="en-US" sz="1300" b="1" dirty="0">
                <a:solidFill>
                  <a:srgbClr val="404040"/>
                </a:solidFill>
              </a:rPr>
              <a:t> comment </a:t>
            </a:r>
            <a:r>
              <a:rPr lang="en-US" sz="1300" b="1" dirty="0" err="1">
                <a:solidFill>
                  <a:srgbClr val="404040"/>
                </a:solidFill>
              </a:rPr>
              <a:t>l’entreprise</a:t>
            </a:r>
            <a:r>
              <a:rPr lang="en-US" sz="1300" b="1" dirty="0">
                <a:solidFill>
                  <a:srgbClr val="404040"/>
                </a:solidFill>
              </a:rPr>
              <a:t> </a:t>
            </a:r>
            <a:r>
              <a:rPr lang="en-US" sz="1300" b="1" dirty="0" err="1">
                <a:solidFill>
                  <a:srgbClr val="404040"/>
                </a:solidFill>
              </a:rPr>
              <a:t>génère</a:t>
            </a:r>
            <a:r>
              <a:rPr lang="en-US" sz="1300" b="1" dirty="0">
                <a:solidFill>
                  <a:srgbClr val="404040"/>
                </a:solidFill>
              </a:rPr>
              <a:t> du profit »</a:t>
            </a:r>
            <a:r>
              <a:rPr lang="en-US" sz="1300" dirty="0">
                <a:solidFill>
                  <a:srgbClr val="404040"/>
                </a:solidFill>
              </a:rPr>
              <a:t> </a:t>
            </a:r>
          </a:p>
          <a:p>
            <a:pPr indent="-228600" defTabSz="914400" eaLnBrk="1" hangingPunct="1">
              <a:lnSpc>
                <a:spcPct val="90000"/>
              </a:lnSpc>
              <a:spcBef>
                <a:spcPts val="1000"/>
              </a:spcBef>
              <a:buClr>
                <a:schemeClr val="accent2"/>
              </a:buClr>
              <a:buFont typeface="Arial" panose="020B0604020202020204" pitchFamily="34" charset="0"/>
              <a:buChar char="•"/>
              <a:defRPr/>
            </a:pPr>
            <a:endParaRPr lang="en-US" sz="1300" b="1" dirty="0">
              <a:solidFill>
                <a:srgbClr val="404040"/>
              </a:solidFill>
            </a:endParaRPr>
          </a:p>
          <a:p>
            <a:pPr indent="-228600" defTabSz="914400" eaLnBrk="1" hangingPunct="1">
              <a:lnSpc>
                <a:spcPct val="90000"/>
              </a:lnSpc>
              <a:spcBef>
                <a:spcPts val="1000"/>
              </a:spcBef>
              <a:buClr>
                <a:schemeClr val="accent2"/>
              </a:buClr>
              <a:buFont typeface="Arial" panose="020B0604020202020204" pitchFamily="34" charset="0"/>
              <a:buChar char="•"/>
              <a:defRPr/>
            </a:pPr>
            <a:r>
              <a:rPr lang="en-US" sz="1300" b="1" dirty="0">
                <a:solidFill>
                  <a:srgbClr val="404040"/>
                </a:solidFill>
              </a:rPr>
              <a:t>« les </a:t>
            </a:r>
            <a:r>
              <a:rPr lang="en-US" sz="1300" b="1" dirty="0" err="1">
                <a:solidFill>
                  <a:srgbClr val="404040"/>
                </a:solidFill>
              </a:rPr>
              <a:t>choix</a:t>
            </a:r>
            <a:r>
              <a:rPr lang="en-US" sz="1300" b="1" dirty="0">
                <a:solidFill>
                  <a:srgbClr val="404040"/>
                </a:solidFill>
              </a:rPr>
              <a:t> </a:t>
            </a:r>
            <a:r>
              <a:rPr lang="en-US" sz="1300" b="1" dirty="0" err="1">
                <a:solidFill>
                  <a:srgbClr val="404040"/>
                </a:solidFill>
              </a:rPr>
              <a:t>qu’une</a:t>
            </a:r>
            <a:r>
              <a:rPr lang="en-US" sz="1300" b="1" dirty="0">
                <a:solidFill>
                  <a:srgbClr val="404040"/>
                </a:solidFill>
              </a:rPr>
              <a:t> </a:t>
            </a:r>
            <a:r>
              <a:rPr lang="en-US" sz="1300" b="1" dirty="0" err="1">
                <a:solidFill>
                  <a:srgbClr val="404040"/>
                </a:solidFill>
              </a:rPr>
              <a:t>entreprise</a:t>
            </a:r>
            <a:r>
              <a:rPr lang="en-US" sz="1300" b="1" dirty="0">
                <a:solidFill>
                  <a:srgbClr val="404040"/>
                </a:solidFill>
              </a:rPr>
              <a:t> </a:t>
            </a:r>
            <a:r>
              <a:rPr lang="en-US" sz="1300" b="1" dirty="0" err="1">
                <a:solidFill>
                  <a:srgbClr val="404040"/>
                </a:solidFill>
              </a:rPr>
              <a:t>effectue</a:t>
            </a:r>
            <a:r>
              <a:rPr lang="en-US" sz="1300" b="1" dirty="0">
                <a:solidFill>
                  <a:srgbClr val="404040"/>
                </a:solidFill>
              </a:rPr>
              <a:t> pour </a:t>
            </a:r>
            <a:r>
              <a:rPr lang="en-US" sz="1300" b="1" dirty="0" err="1">
                <a:solidFill>
                  <a:srgbClr val="404040"/>
                </a:solidFill>
              </a:rPr>
              <a:t>générer</a:t>
            </a:r>
            <a:r>
              <a:rPr lang="en-US" sz="1300" b="1" dirty="0">
                <a:solidFill>
                  <a:srgbClr val="404040"/>
                </a:solidFill>
              </a:rPr>
              <a:t> des </a:t>
            </a:r>
            <a:r>
              <a:rPr lang="en-US" sz="1300" b="1" dirty="0" err="1">
                <a:solidFill>
                  <a:srgbClr val="404040"/>
                </a:solidFill>
              </a:rPr>
              <a:t>revenus</a:t>
            </a:r>
            <a:r>
              <a:rPr lang="en-US" sz="1300" b="1" dirty="0">
                <a:solidFill>
                  <a:srgbClr val="404040"/>
                </a:solidFill>
              </a:rPr>
              <a:t> » (</a:t>
            </a:r>
            <a:r>
              <a:rPr lang="en-US" sz="1300" b="1" dirty="0" err="1">
                <a:solidFill>
                  <a:srgbClr val="404040"/>
                </a:solidFill>
              </a:rPr>
              <a:t>Warnier</a:t>
            </a:r>
            <a:r>
              <a:rPr lang="en-US" sz="1300" b="1" dirty="0">
                <a:solidFill>
                  <a:srgbClr val="404040"/>
                </a:solidFill>
              </a:rPr>
              <a:t>, </a:t>
            </a:r>
            <a:r>
              <a:rPr lang="en-US" sz="1300" b="1" dirty="0" err="1">
                <a:solidFill>
                  <a:srgbClr val="404040"/>
                </a:solidFill>
              </a:rPr>
              <a:t>Demil</a:t>
            </a:r>
            <a:r>
              <a:rPr lang="en-US" sz="1300" b="1" dirty="0">
                <a:solidFill>
                  <a:srgbClr val="404040"/>
                </a:solidFill>
              </a:rPr>
              <a:t> et </a:t>
            </a:r>
            <a:r>
              <a:rPr lang="en-US" sz="1300" b="1" dirty="0" err="1">
                <a:solidFill>
                  <a:srgbClr val="404040"/>
                </a:solidFill>
              </a:rPr>
              <a:t>Lecocq</a:t>
            </a:r>
            <a:r>
              <a:rPr lang="en-US" sz="1300" b="1" dirty="0">
                <a:solidFill>
                  <a:srgbClr val="404040"/>
                </a:solidFill>
              </a:rPr>
              <a:t>, 2004)</a:t>
            </a:r>
          </a:p>
          <a:p>
            <a:pPr indent="-228600" defTabSz="914400" eaLnBrk="1" hangingPunct="1">
              <a:lnSpc>
                <a:spcPct val="90000"/>
              </a:lnSpc>
              <a:spcBef>
                <a:spcPts val="1000"/>
              </a:spcBef>
              <a:buClr>
                <a:schemeClr val="accent2"/>
              </a:buClr>
              <a:buFont typeface="Arial" panose="020B0604020202020204" pitchFamily="34" charset="0"/>
              <a:buChar char="•"/>
              <a:defRPr/>
            </a:pPr>
            <a:r>
              <a:rPr lang="en-US" sz="1300" b="1" dirty="0">
                <a:solidFill>
                  <a:srgbClr val="404040"/>
                </a:solidFill>
              </a:rPr>
              <a:t> </a:t>
            </a:r>
            <a:r>
              <a:rPr lang="en-US" sz="1300" dirty="0">
                <a:solidFill>
                  <a:srgbClr val="404040"/>
                </a:solidFill>
              </a:rPr>
              <a:t> </a:t>
            </a:r>
            <a:endParaRPr lang="en-US" sz="1300" b="1" dirty="0">
              <a:solidFill>
                <a:srgbClr val="404040"/>
              </a:solidFill>
            </a:endParaRPr>
          </a:p>
          <a:p>
            <a:pPr indent="-228600" defTabSz="914400" eaLnBrk="1" hangingPunct="1">
              <a:lnSpc>
                <a:spcPct val="90000"/>
              </a:lnSpc>
              <a:spcBef>
                <a:spcPts val="1000"/>
              </a:spcBef>
              <a:buClr>
                <a:schemeClr val="accent2"/>
              </a:buClr>
              <a:buFont typeface="Arial" panose="020B0604020202020204" pitchFamily="34" charset="0"/>
              <a:buChar char="•"/>
              <a:defRPr/>
            </a:pPr>
            <a:r>
              <a:rPr lang="en-US" sz="1300" b="1" dirty="0" err="1">
                <a:solidFill>
                  <a:srgbClr val="404040"/>
                </a:solidFill>
              </a:rPr>
              <a:t>Cela</a:t>
            </a:r>
            <a:r>
              <a:rPr lang="en-US" sz="1300" b="1" dirty="0">
                <a:solidFill>
                  <a:srgbClr val="404040"/>
                </a:solidFill>
              </a:rPr>
              <a:t> </a:t>
            </a:r>
            <a:r>
              <a:rPr lang="en-US" sz="1300" b="1" dirty="0" err="1">
                <a:solidFill>
                  <a:srgbClr val="404040"/>
                </a:solidFill>
              </a:rPr>
              <a:t>résume</a:t>
            </a:r>
            <a:r>
              <a:rPr lang="en-US" sz="1300" b="1" dirty="0">
                <a:solidFill>
                  <a:srgbClr val="404040"/>
                </a:solidFill>
              </a:rPr>
              <a:t> la </a:t>
            </a:r>
            <a:r>
              <a:rPr lang="en-US" sz="1300" b="1" dirty="0" err="1">
                <a:solidFill>
                  <a:srgbClr val="404040"/>
                </a:solidFill>
              </a:rPr>
              <a:t>façon</a:t>
            </a:r>
            <a:r>
              <a:rPr lang="en-US" sz="1300" b="1" dirty="0">
                <a:solidFill>
                  <a:srgbClr val="404040"/>
                </a:solidFill>
              </a:rPr>
              <a:t> </a:t>
            </a:r>
            <a:r>
              <a:rPr lang="en-US" sz="1300" b="1" dirty="0" err="1">
                <a:solidFill>
                  <a:srgbClr val="404040"/>
                </a:solidFill>
              </a:rPr>
              <a:t>dont</a:t>
            </a:r>
            <a:r>
              <a:rPr lang="en-US" sz="1300" b="1" dirty="0">
                <a:solidFill>
                  <a:srgbClr val="404040"/>
                </a:solidFill>
              </a:rPr>
              <a:t> </a:t>
            </a:r>
            <a:r>
              <a:rPr lang="en-US" sz="1300" b="1" dirty="0" err="1">
                <a:solidFill>
                  <a:srgbClr val="404040"/>
                </a:solidFill>
              </a:rPr>
              <a:t>l’entreprise</a:t>
            </a:r>
            <a:r>
              <a:rPr lang="en-US" sz="1300" b="1" dirty="0">
                <a:solidFill>
                  <a:srgbClr val="404040"/>
                </a:solidFill>
              </a:rPr>
              <a:t> </a:t>
            </a:r>
            <a:r>
              <a:rPr lang="en-US" sz="1300" b="1" dirty="0" err="1">
                <a:solidFill>
                  <a:srgbClr val="404040"/>
                </a:solidFill>
              </a:rPr>
              <a:t>prévoit</a:t>
            </a:r>
            <a:r>
              <a:rPr lang="en-US" sz="1300" b="1" dirty="0">
                <a:solidFill>
                  <a:srgbClr val="404040"/>
                </a:solidFill>
              </a:rPr>
              <a:t> de </a:t>
            </a:r>
            <a:r>
              <a:rPr lang="en-US" sz="1300" b="1" dirty="0" err="1">
                <a:solidFill>
                  <a:srgbClr val="404040"/>
                </a:solidFill>
              </a:rPr>
              <a:t>servir</a:t>
            </a:r>
            <a:r>
              <a:rPr lang="en-US" sz="1300" b="1" dirty="0">
                <a:solidFill>
                  <a:srgbClr val="404040"/>
                </a:solidFill>
              </a:rPr>
              <a:t> </a:t>
            </a:r>
            <a:r>
              <a:rPr lang="en-US" sz="1300" b="1" dirty="0" err="1">
                <a:solidFill>
                  <a:srgbClr val="404040"/>
                </a:solidFill>
              </a:rPr>
              <a:t>ses</a:t>
            </a:r>
            <a:r>
              <a:rPr lang="en-US" sz="1300" b="1" dirty="0">
                <a:solidFill>
                  <a:srgbClr val="404040"/>
                </a:solidFill>
              </a:rPr>
              <a:t> clients. </a:t>
            </a:r>
            <a:r>
              <a:rPr lang="en-US" sz="1300" b="1" dirty="0" err="1">
                <a:solidFill>
                  <a:srgbClr val="404040"/>
                </a:solidFill>
              </a:rPr>
              <a:t>Cela</a:t>
            </a:r>
            <a:r>
              <a:rPr lang="en-US" sz="1300" b="1" dirty="0">
                <a:solidFill>
                  <a:srgbClr val="404040"/>
                </a:solidFill>
              </a:rPr>
              <a:t> </a:t>
            </a:r>
            <a:r>
              <a:rPr lang="en-US" sz="1300" b="1" dirty="0" err="1">
                <a:solidFill>
                  <a:srgbClr val="404040"/>
                </a:solidFill>
              </a:rPr>
              <a:t>implique</a:t>
            </a:r>
            <a:r>
              <a:rPr lang="en-US" sz="1300" b="1" dirty="0">
                <a:solidFill>
                  <a:srgbClr val="404040"/>
                </a:solidFill>
              </a:rPr>
              <a:t> </a:t>
            </a:r>
            <a:r>
              <a:rPr lang="en-US" sz="1300" b="1" dirty="0" err="1">
                <a:solidFill>
                  <a:srgbClr val="404040"/>
                </a:solidFill>
              </a:rPr>
              <a:t>tant</a:t>
            </a:r>
            <a:r>
              <a:rPr lang="en-US" sz="1300" b="1" dirty="0">
                <a:solidFill>
                  <a:srgbClr val="404040"/>
                </a:solidFill>
              </a:rPr>
              <a:t> </a:t>
            </a:r>
            <a:r>
              <a:rPr lang="en-US" sz="1300" b="1" dirty="0" err="1">
                <a:solidFill>
                  <a:srgbClr val="404040"/>
                </a:solidFill>
              </a:rPr>
              <a:t>l’élaboration</a:t>
            </a:r>
            <a:r>
              <a:rPr lang="en-US" sz="1300" b="1" dirty="0">
                <a:solidFill>
                  <a:srgbClr val="404040"/>
                </a:solidFill>
              </a:rPr>
              <a:t> de la </a:t>
            </a:r>
            <a:r>
              <a:rPr lang="en-US" sz="1300" b="1" dirty="0" err="1">
                <a:solidFill>
                  <a:srgbClr val="404040"/>
                </a:solidFill>
              </a:rPr>
              <a:t>stratégie</a:t>
            </a:r>
            <a:r>
              <a:rPr lang="en-US" sz="1300" b="1" dirty="0">
                <a:solidFill>
                  <a:srgbClr val="404040"/>
                </a:solidFill>
              </a:rPr>
              <a:t> que </a:t>
            </a:r>
            <a:r>
              <a:rPr lang="en-US" sz="1300" b="1" dirty="0" err="1">
                <a:solidFill>
                  <a:srgbClr val="404040"/>
                </a:solidFill>
              </a:rPr>
              <a:t>sa</a:t>
            </a:r>
            <a:r>
              <a:rPr lang="en-US" sz="1300" b="1" dirty="0">
                <a:solidFill>
                  <a:srgbClr val="404040"/>
                </a:solidFill>
              </a:rPr>
              <a:t> mise </a:t>
            </a:r>
            <a:r>
              <a:rPr lang="en-US" sz="1300" b="1" dirty="0" err="1">
                <a:solidFill>
                  <a:srgbClr val="404040"/>
                </a:solidFill>
              </a:rPr>
              <a:t>en</a:t>
            </a:r>
            <a:r>
              <a:rPr lang="en-US" sz="1300" b="1" dirty="0">
                <a:solidFill>
                  <a:srgbClr val="404040"/>
                </a:solidFill>
              </a:rPr>
              <a:t> </a:t>
            </a:r>
            <a:r>
              <a:rPr lang="en-US" sz="1300" b="1" dirty="0" err="1">
                <a:solidFill>
                  <a:srgbClr val="404040"/>
                </a:solidFill>
              </a:rPr>
              <a:t>œuvre</a:t>
            </a:r>
            <a:r>
              <a:rPr lang="en-US" sz="1300" b="1" dirty="0">
                <a:solidFill>
                  <a:srgbClr val="404040"/>
                </a:solidFill>
              </a:rPr>
              <a:t>.</a:t>
            </a:r>
            <a:r>
              <a:rPr lang="en-US" sz="1300" dirty="0">
                <a:solidFill>
                  <a:srgbClr val="404040"/>
                </a:solidFill>
              </a:rP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8161678D-9943-4B39-8FC1-02D5E11908B9}"/>
              </a:ext>
            </a:extLst>
          </p:cNvPr>
          <p:cNvSpPr>
            <a:spLocks noChangeArrowheads="1"/>
          </p:cNvSpPr>
          <p:nvPr/>
        </p:nvSpPr>
        <p:spPr bwMode="auto">
          <a:xfrm>
            <a:off x="2231136" y="467418"/>
            <a:ext cx="7729728" cy="1188720"/>
          </a:xfrm>
          <a:prstGeom prst="rect">
            <a:avLst/>
          </a:prstGeom>
          <a:solidFill>
            <a:srgbClr val="FFFF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82880" tIns="182880" rIns="182880" bIns="182880" rtlCol="0" anchor="ctr">
            <a:normAutofit/>
          </a:bodyPr>
          <a:lstStyle/>
          <a:p>
            <a:pPr algn="ctr" defTabSz="914400">
              <a:lnSpc>
                <a:spcPct val="90000"/>
              </a:lnSpc>
              <a:spcBef>
                <a:spcPct val="0"/>
              </a:spcBef>
              <a:spcAft>
                <a:spcPts val="600"/>
              </a:spcAft>
              <a:defRPr/>
            </a:pPr>
            <a:r>
              <a:rPr lang="en-US" sz="2800" b="1" kern="1200" cap="all" spc="200" baseline="0" dirty="0">
                <a:solidFill>
                  <a:srgbClr val="262626"/>
                </a:solidFill>
                <a:effectLst>
                  <a:outerShdw blurRad="38100" dist="38100" dir="2700000" algn="tl">
                    <a:srgbClr val="000000"/>
                  </a:outerShdw>
                </a:effectLst>
                <a:latin typeface="+mj-lt"/>
                <a:ea typeface="+mj-ea"/>
                <a:cs typeface="+mj-cs"/>
              </a:rPr>
              <a:t>Un Business Model répond au questions suivantes :</a:t>
            </a:r>
          </a:p>
        </p:txBody>
      </p:sp>
      <p:sp>
        <p:nvSpPr>
          <p:cNvPr id="5" name="Rectangle 3">
            <a:extLst>
              <a:ext uri="{FF2B5EF4-FFF2-40B4-BE49-F238E27FC236}">
                <a16:creationId xmlns:a16="http://schemas.microsoft.com/office/drawing/2014/main" id="{4CD091D8-1ECB-4906-A0D1-FE75E083EC8A}"/>
              </a:ext>
            </a:extLst>
          </p:cNvPr>
          <p:cNvSpPr>
            <a:spLocks noChangeArrowheads="1"/>
          </p:cNvSpPr>
          <p:nvPr/>
        </p:nvSpPr>
        <p:spPr bwMode="auto">
          <a:xfrm>
            <a:off x="1706062" y="2291262"/>
            <a:ext cx="8779512" cy="287925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p>
            <a:pPr marL="533400" indent="-228600" defTabSz="914400">
              <a:lnSpc>
                <a:spcPct val="90000"/>
              </a:lnSpc>
              <a:spcBef>
                <a:spcPts val="1000"/>
              </a:spcBef>
              <a:buClr>
                <a:schemeClr val="accent2"/>
              </a:buClr>
              <a:buSzPct val="70000"/>
              <a:buFont typeface="Arial" panose="020B0604020202020204" pitchFamily="34" charset="0"/>
              <a:buChar char="•"/>
              <a:defRPr/>
            </a:pPr>
            <a:r>
              <a:rPr lang="en-US" sz="1500" b="1">
                <a:solidFill>
                  <a:srgbClr val="404040"/>
                </a:solidFill>
                <a:effectLst>
                  <a:outerShdw blurRad="38100" dist="38100" dir="2700000" algn="tl">
                    <a:srgbClr val="000000"/>
                  </a:outerShdw>
                </a:effectLst>
              </a:rPr>
              <a:t>Comment les clients sont choisis ? </a:t>
            </a:r>
          </a:p>
          <a:p>
            <a:pPr marL="533400" indent="-228600" defTabSz="914400">
              <a:lnSpc>
                <a:spcPct val="90000"/>
              </a:lnSpc>
              <a:spcBef>
                <a:spcPts val="1000"/>
              </a:spcBef>
              <a:buClr>
                <a:schemeClr val="accent2"/>
              </a:buClr>
              <a:buSzPct val="70000"/>
              <a:buFont typeface="Arial" panose="020B0604020202020204" pitchFamily="34" charset="0"/>
              <a:buChar char="•"/>
              <a:defRPr/>
            </a:pPr>
            <a:r>
              <a:rPr lang="en-US" sz="1500" b="1">
                <a:solidFill>
                  <a:srgbClr val="404040"/>
                </a:solidFill>
                <a:effectLst>
                  <a:outerShdw blurRad="38100" dist="38100" dir="2700000" algn="tl">
                    <a:srgbClr val="000000"/>
                  </a:outerShdw>
                </a:effectLst>
              </a:rPr>
              <a:t>Comment est élaborée l’offre de produits (services) ? </a:t>
            </a:r>
          </a:p>
          <a:p>
            <a:pPr marL="533400" indent="-228600" defTabSz="914400">
              <a:lnSpc>
                <a:spcPct val="90000"/>
              </a:lnSpc>
              <a:spcBef>
                <a:spcPts val="1000"/>
              </a:spcBef>
              <a:buClr>
                <a:schemeClr val="accent2"/>
              </a:buClr>
              <a:buSzPct val="70000"/>
              <a:buFont typeface="Arial" panose="020B0604020202020204" pitchFamily="34" charset="0"/>
              <a:buChar char="•"/>
              <a:defRPr/>
            </a:pPr>
            <a:r>
              <a:rPr lang="en-US" sz="1500" b="1">
                <a:solidFill>
                  <a:srgbClr val="404040"/>
                </a:solidFill>
                <a:effectLst>
                  <a:outerShdw blurRad="38100" dist="38100" dir="2700000" algn="tl">
                    <a:srgbClr val="000000"/>
                  </a:outerShdw>
                </a:effectLst>
              </a:rPr>
              <a:t>Comment on se rend utile aux clients ? </a:t>
            </a:r>
          </a:p>
          <a:p>
            <a:pPr marL="533400" indent="-228600" defTabSz="914400">
              <a:lnSpc>
                <a:spcPct val="90000"/>
              </a:lnSpc>
              <a:spcBef>
                <a:spcPts val="1000"/>
              </a:spcBef>
              <a:buClr>
                <a:schemeClr val="accent2"/>
              </a:buClr>
              <a:buSzPct val="70000"/>
              <a:buFont typeface="Arial" panose="020B0604020202020204" pitchFamily="34" charset="0"/>
              <a:buChar char="•"/>
              <a:defRPr/>
            </a:pPr>
            <a:r>
              <a:rPr lang="en-US" sz="1500" b="1">
                <a:solidFill>
                  <a:srgbClr val="404040"/>
                </a:solidFill>
                <a:effectLst>
                  <a:outerShdw blurRad="38100" dist="38100" dir="2700000" algn="tl">
                    <a:srgbClr val="000000"/>
                  </a:outerShdw>
                </a:effectLst>
              </a:rPr>
              <a:t>Comment les clients sont conquis et fidélisés ? </a:t>
            </a:r>
          </a:p>
          <a:p>
            <a:pPr marL="533400" indent="-228600" defTabSz="914400">
              <a:lnSpc>
                <a:spcPct val="90000"/>
              </a:lnSpc>
              <a:spcBef>
                <a:spcPts val="1000"/>
              </a:spcBef>
              <a:buClr>
                <a:schemeClr val="accent2"/>
              </a:buClr>
              <a:buSzPct val="70000"/>
              <a:buFont typeface="Arial" panose="020B0604020202020204" pitchFamily="34" charset="0"/>
              <a:buChar char="•"/>
              <a:defRPr/>
            </a:pPr>
            <a:r>
              <a:rPr lang="en-US" sz="1500" b="1">
                <a:solidFill>
                  <a:srgbClr val="404040"/>
                </a:solidFill>
                <a:effectLst>
                  <a:outerShdw blurRad="38100" dist="38100" dir="2700000" algn="tl">
                    <a:srgbClr val="000000"/>
                  </a:outerShdw>
                </a:effectLst>
              </a:rPr>
              <a:t>Comment le marché est couvert (Quelle sont les stratégies de publicité et de distribution?) </a:t>
            </a:r>
          </a:p>
          <a:p>
            <a:pPr marL="533400" indent="-228600" defTabSz="914400">
              <a:lnSpc>
                <a:spcPct val="90000"/>
              </a:lnSpc>
              <a:spcBef>
                <a:spcPts val="1000"/>
              </a:spcBef>
              <a:buClr>
                <a:schemeClr val="accent2"/>
              </a:buClr>
              <a:buSzPct val="70000"/>
              <a:buFont typeface="Arial" panose="020B0604020202020204" pitchFamily="34" charset="0"/>
              <a:buChar char="•"/>
              <a:defRPr/>
            </a:pPr>
            <a:r>
              <a:rPr lang="en-US" sz="1500" b="1">
                <a:solidFill>
                  <a:srgbClr val="404040"/>
                </a:solidFill>
                <a:effectLst>
                  <a:outerShdw blurRad="38100" dist="38100" dir="2700000" algn="tl">
                    <a:srgbClr val="000000"/>
                  </a:outerShdw>
                </a:effectLst>
              </a:rPr>
              <a:t>Comment sont définies les taches à réaliser (organisation) ? </a:t>
            </a:r>
          </a:p>
          <a:p>
            <a:pPr marL="533400" indent="-228600" defTabSz="914400">
              <a:lnSpc>
                <a:spcPct val="90000"/>
              </a:lnSpc>
              <a:spcBef>
                <a:spcPts val="1000"/>
              </a:spcBef>
              <a:buClr>
                <a:schemeClr val="accent2"/>
              </a:buClr>
              <a:buSzPct val="70000"/>
              <a:buFont typeface="Arial" panose="020B0604020202020204" pitchFamily="34" charset="0"/>
              <a:buChar char="•"/>
              <a:defRPr/>
            </a:pPr>
            <a:r>
              <a:rPr lang="en-US" sz="1500" b="1">
                <a:solidFill>
                  <a:srgbClr val="404040"/>
                </a:solidFill>
                <a:effectLst>
                  <a:outerShdw blurRad="38100" dist="38100" dir="2700000" algn="tl">
                    <a:srgbClr val="000000"/>
                  </a:outerShdw>
                </a:effectLst>
              </a:rPr>
              <a:t>Comment les ressources sont allouées (articulées) ? </a:t>
            </a:r>
          </a:p>
          <a:p>
            <a:pPr marL="533400" indent="-228600" defTabSz="914400">
              <a:lnSpc>
                <a:spcPct val="90000"/>
              </a:lnSpc>
              <a:spcBef>
                <a:spcPts val="1000"/>
              </a:spcBef>
              <a:buClr>
                <a:schemeClr val="accent2"/>
              </a:buClr>
              <a:buSzPct val="70000"/>
              <a:buFont typeface="Arial" panose="020B0604020202020204" pitchFamily="34" charset="0"/>
              <a:buChar char="•"/>
              <a:defRPr/>
            </a:pPr>
            <a:r>
              <a:rPr lang="en-US" sz="1500" b="1">
                <a:solidFill>
                  <a:srgbClr val="404040"/>
                </a:solidFill>
                <a:effectLst>
                  <a:outerShdw blurRad="38100" dist="38100" dir="2700000" algn="tl">
                    <a:srgbClr val="000000"/>
                  </a:outerShdw>
                </a:effectLst>
              </a:rPr>
              <a:t>Comment le profit est généré ? </a:t>
            </a:r>
          </a:p>
          <a:p>
            <a:pPr marL="533400" indent="-228600" defTabSz="914400">
              <a:lnSpc>
                <a:spcPct val="90000"/>
              </a:lnSpc>
              <a:spcBef>
                <a:spcPts val="1000"/>
              </a:spcBef>
              <a:buClr>
                <a:schemeClr val="accent2"/>
              </a:buClr>
              <a:buSzPct val="70000"/>
              <a:buFont typeface="Arial" panose="020B0604020202020204" pitchFamily="34" charset="0"/>
              <a:buChar char="•"/>
              <a:defRPr/>
            </a:pPr>
            <a:endParaRPr lang="en-US" sz="1500" b="1">
              <a:solidFill>
                <a:srgbClr val="404040"/>
              </a:solidFill>
              <a:effectLst>
                <a:outerShdw blurRad="38100" dist="38100" dir="2700000" algn="tl">
                  <a:srgbClr val="000000"/>
                </a:outerShdw>
              </a:effectLs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0222A57-6D44-4832-9A28-E14490456358}"/>
              </a:ext>
            </a:extLst>
          </p:cNvPr>
          <p:cNvSpPr>
            <a:spLocks noGrp="1" noRot="1" noChangeArrowheads="1"/>
          </p:cNvSpPr>
          <p:nvPr>
            <p:ph type="title"/>
          </p:nvPr>
        </p:nvSpPr>
        <p:spPr>
          <a:xfrm>
            <a:off x="1981201" y="274638"/>
            <a:ext cx="8651875" cy="1143000"/>
          </a:xfrm>
        </p:spPr>
        <p:txBody>
          <a:bodyPr>
            <a:normAutofit fontScale="90000"/>
          </a:bodyPr>
          <a:lstStyle/>
          <a:p>
            <a:pPr eaLnBrk="1" hangingPunct="1"/>
            <a:r>
              <a:rPr lang="fr-FR" altLang="fr-FR"/>
              <a:t>Expliciter votre Business Modèle</a:t>
            </a:r>
            <a:br>
              <a:rPr lang="fr-FR" altLang="fr-FR"/>
            </a:br>
            <a:r>
              <a:rPr lang="fr-FR" altLang="fr-FR"/>
              <a:t>Adapté de Gary Hamel :  Leading the Revolution (2002)</a:t>
            </a:r>
          </a:p>
        </p:txBody>
      </p:sp>
      <p:sp>
        <p:nvSpPr>
          <p:cNvPr id="53251" name="Rectangle 5">
            <a:extLst>
              <a:ext uri="{FF2B5EF4-FFF2-40B4-BE49-F238E27FC236}">
                <a16:creationId xmlns:a16="http://schemas.microsoft.com/office/drawing/2014/main" id="{148A5D34-0EFF-4677-8103-9AD55579E2A4}"/>
              </a:ext>
            </a:extLst>
          </p:cNvPr>
          <p:cNvSpPr>
            <a:spLocks noChangeArrowheads="1"/>
          </p:cNvSpPr>
          <p:nvPr/>
        </p:nvSpPr>
        <p:spPr bwMode="auto">
          <a:xfrm>
            <a:off x="1774825" y="3716338"/>
            <a:ext cx="1944688" cy="2305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800" b="1">
                <a:solidFill>
                  <a:schemeClr val="bg1"/>
                </a:solidFill>
                <a:latin typeface="Garamond" panose="02020404030301010803" pitchFamily="18" charset="0"/>
              </a:rPr>
              <a:t>Customer Interface</a:t>
            </a:r>
          </a:p>
          <a:p>
            <a:pPr algn="ctr" eaLnBrk="1" hangingPunct="1">
              <a:spcBef>
                <a:spcPct val="0"/>
              </a:spcBef>
              <a:buFontTx/>
              <a:buNone/>
            </a:pPr>
            <a:r>
              <a:rPr lang="fr-FR" altLang="fr-FR" sz="1800">
                <a:latin typeface="Garamond" panose="02020404030301010803" pitchFamily="18" charset="0"/>
              </a:rPr>
              <a:t>Cibles !</a:t>
            </a:r>
          </a:p>
          <a:p>
            <a:pPr algn="ctr" eaLnBrk="1" hangingPunct="1">
              <a:spcBef>
                <a:spcPct val="0"/>
              </a:spcBef>
              <a:buFontTx/>
              <a:buNone/>
            </a:pPr>
            <a:r>
              <a:rPr lang="fr-FR" altLang="fr-FR" sz="1800">
                <a:latin typeface="Garamond" panose="02020404030301010803" pitchFamily="18" charset="0"/>
              </a:rPr>
              <a:t>Modes de </a:t>
            </a:r>
          </a:p>
          <a:p>
            <a:pPr algn="ctr" eaLnBrk="1" hangingPunct="1">
              <a:spcBef>
                <a:spcPct val="0"/>
              </a:spcBef>
              <a:buFontTx/>
              <a:buNone/>
            </a:pPr>
            <a:r>
              <a:rPr lang="fr-FR" altLang="fr-FR" sz="1800">
                <a:latin typeface="Garamond" panose="02020404030301010803" pitchFamily="18" charset="0"/>
              </a:rPr>
              <a:t>commercialisation</a:t>
            </a:r>
          </a:p>
          <a:p>
            <a:pPr algn="ctr" eaLnBrk="1" hangingPunct="1">
              <a:spcBef>
                <a:spcPct val="0"/>
              </a:spcBef>
              <a:buFontTx/>
              <a:buNone/>
            </a:pPr>
            <a:r>
              <a:rPr lang="fr-FR" altLang="fr-FR" sz="1800">
                <a:latin typeface="Garamond" panose="02020404030301010803" pitchFamily="18" charset="0"/>
              </a:rPr>
              <a:t>Communication</a:t>
            </a:r>
          </a:p>
          <a:p>
            <a:pPr algn="ctr" eaLnBrk="1" hangingPunct="1">
              <a:spcBef>
                <a:spcPct val="0"/>
              </a:spcBef>
              <a:buFontTx/>
              <a:buNone/>
            </a:pPr>
            <a:r>
              <a:rPr lang="fr-FR" altLang="fr-FR" sz="1800">
                <a:latin typeface="Garamond" panose="02020404030301010803" pitchFamily="18" charset="0"/>
              </a:rPr>
              <a:t>CRM</a:t>
            </a:r>
          </a:p>
          <a:p>
            <a:pPr algn="ctr" eaLnBrk="1" hangingPunct="1">
              <a:spcBef>
                <a:spcPct val="0"/>
              </a:spcBef>
              <a:buFontTx/>
              <a:buNone/>
            </a:pPr>
            <a:r>
              <a:rPr lang="fr-FR" altLang="fr-FR" sz="1800">
                <a:latin typeface="Garamond" panose="02020404030301010803" pitchFamily="18" charset="0"/>
              </a:rPr>
              <a:t>Pricing</a:t>
            </a:r>
          </a:p>
        </p:txBody>
      </p:sp>
      <p:sp>
        <p:nvSpPr>
          <p:cNvPr id="53252" name="Rectangle 8">
            <a:extLst>
              <a:ext uri="{FF2B5EF4-FFF2-40B4-BE49-F238E27FC236}">
                <a16:creationId xmlns:a16="http://schemas.microsoft.com/office/drawing/2014/main" id="{F066097D-BD19-4AB7-A297-F3F2FD8ABA42}"/>
              </a:ext>
            </a:extLst>
          </p:cNvPr>
          <p:cNvSpPr>
            <a:spLocks noChangeArrowheads="1"/>
          </p:cNvSpPr>
          <p:nvPr/>
        </p:nvSpPr>
        <p:spPr bwMode="auto">
          <a:xfrm>
            <a:off x="4008439" y="3716338"/>
            <a:ext cx="1944687" cy="2305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800" b="1">
                <a:solidFill>
                  <a:schemeClr val="bg1"/>
                </a:solidFill>
                <a:latin typeface="Garamond" panose="02020404030301010803" pitchFamily="18" charset="0"/>
              </a:rPr>
              <a:t>Core Strategy</a:t>
            </a:r>
          </a:p>
          <a:p>
            <a:pPr algn="ctr" eaLnBrk="1" hangingPunct="1">
              <a:spcBef>
                <a:spcPct val="0"/>
              </a:spcBef>
              <a:buFontTx/>
              <a:buNone/>
            </a:pPr>
            <a:endParaRPr lang="fr-FR" altLang="fr-FR" sz="1800" b="1">
              <a:solidFill>
                <a:schemeClr val="bg1"/>
              </a:solidFill>
              <a:latin typeface="Garamond" panose="02020404030301010803" pitchFamily="18" charset="0"/>
            </a:endParaRPr>
          </a:p>
          <a:p>
            <a:pPr algn="ctr" eaLnBrk="1" hangingPunct="1">
              <a:spcBef>
                <a:spcPct val="0"/>
              </a:spcBef>
              <a:buFontTx/>
              <a:buNone/>
            </a:pPr>
            <a:r>
              <a:rPr lang="fr-FR" altLang="fr-FR" sz="1800">
                <a:latin typeface="Garamond" panose="02020404030301010803" pitchFamily="18" charset="0"/>
              </a:rPr>
              <a:t>Objectifs &amp; Missions</a:t>
            </a:r>
          </a:p>
          <a:p>
            <a:pPr algn="ctr" eaLnBrk="1" hangingPunct="1">
              <a:spcBef>
                <a:spcPct val="0"/>
              </a:spcBef>
              <a:buFontTx/>
              <a:buNone/>
            </a:pPr>
            <a:r>
              <a:rPr lang="fr-FR" altLang="fr-FR" sz="1800">
                <a:latin typeface="Garamond" panose="02020404030301010803" pitchFamily="18" charset="0"/>
              </a:rPr>
              <a:t>Différenciations</a:t>
            </a:r>
          </a:p>
          <a:p>
            <a:pPr algn="ctr" eaLnBrk="1" hangingPunct="1">
              <a:spcBef>
                <a:spcPct val="0"/>
              </a:spcBef>
              <a:buFontTx/>
              <a:buNone/>
            </a:pPr>
            <a:r>
              <a:rPr lang="fr-FR" altLang="fr-FR" sz="1800">
                <a:latin typeface="Garamond" panose="02020404030301010803" pitchFamily="18" charset="0"/>
              </a:rPr>
              <a:t>Adéquation produits</a:t>
            </a:r>
          </a:p>
          <a:p>
            <a:pPr algn="ctr" eaLnBrk="1" hangingPunct="1">
              <a:spcBef>
                <a:spcPct val="0"/>
              </a:spcBef>
              <a:buFontTx/>
              <a:buNone/>
            </a:pPr>
            <a:r>
              <a:rPr lang="fr-FR" altLang="fr-FR" sz="1800">
                <a:latin typeface="Garamond" panose="02020404030301010803" pitchFamily="18" charset="0"/>
              </a:rPr>
              <a:t>Marchés</a:t>
            </a:r>
          </a:p>
        </p:txBody>
      </p:sp>
      <p:sp>
        <p:nvSpPr>
          <p:cNvPr id="53253" name="Rectangle 9">
            <a:extLst>
              <a:ext uri="{FF2B5EF4-FFF2-40B4-BE49-F238E27FC236}">
                <a16:creationId xmlns:a16="http://schemas.microsoft.com/office/drawing/2014/main" id="{E6593E64-AEAB-46F9-A6BA-AB714BBE56E0}"/>
              </a:ext>
            </a:extLst>
          </p:cNvPr>
          <p:cNvSpPr>
            <a:spLocks noChangeArrowheads="1"/>
          </p:cNvSpPr>
          <p:nvPr/>
        </p:nvSpPr>
        <p:spPr bwMode="auto">
          <a:xfrm>
            <a:off x="6311900" y="3716338"/>
            <a:ext cx="1944688" cy="2305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800" b="1">
                <a:solidFill>
                  <a:schemeClr val="bg1"/>
                </a:solidFill>
                <a:latin typeface="Garamond" panose="02020404030301010803" pitchFamily="18" charset="0"/>
              </a:rPr>
              <a:t>Strategic Resources</a:t>
            </a:r>
          </a:p>
          <a:p>
            <a:pPr algn="ctr" eaLnBrk="1" hangingPunct="1">
              <a:spcBef>
                <a:spcPct val="0"/>
              </a:spcBef>
              <a:buFontTx/>
              <a:buNone/>
            </a:pPr>
            <a:endParaRPr lang="fr-FR" altLang="fr-FR" sz="1800">
              <a:latin typeface="Garamond" panose="02020404030301010803" pitchFamily="18" charset="0"/>
            </a:endParaRPr>
          </a:p>
          <a:p>
            <a:pPr algn="ctr" eaLnBrk="1" hangingPunct="1">
              <a:spcBef>
                <a:spcPct val="0"/>
              </a:spcBef>
              <a:buFontTx/>
              <a:buNone/>
            </a:pPr>
            <a:r>
              <a:rPr lang="fr-FR" altLang="fr-FR" sz="1800">
                <a:latin typeface="Garamond" panose="02020404030301010803" pitchFamily="18" charset="0"/>
              </a:rPr>
              <a:t>Couplage capacités</a:t>
            </a:r>
          </a:p>
          <a:p>
            <a:pPr algn="ctr" eaLnBrk="1" hangingPunct="1">
              <a:spcBef>
                <a:spcPct val="0"/>
              </a:spcBef>
              <a:buFontTx/>
              <a:buNone/>
            </a:pPr>
            <a:r>
              <a:rPr lang="fr-FR" altLang="fr-FR" sz="1800">
                <a:latin typeface="Garamond" panose="02020404030301010803" pitchFamily="18" charset="0"/>
              </a:rPr>
              <a:t>Déploiement</a:t>
            </a:r>
          </a:p>
          <a:p>
            <a:pPr algn="ctr" eaLnBrk="1" hangingPunct="1">
              <a:spcBef>
                <a:spcPct val="0"/>
              </a:spcBef>
              <a:buFontTx/>
              <a:buNone/>
            </a:pPr>
            <a:r>
              <a:rPr lang="fr-FR" altLang="fr-FR" sz="1800">
                <a:latin typeface="Garamond" panose="02020404030301010803" pitchFamily="18" charset="0"/>
              </a:rPr>
              <a:t>Co-spécialisations</a:t>
            </a:r>
          </a:p>
          <a:p>
            <a:pPr algn="ctr" eaLnBrk="1" hangingPunct="1">
              <a:spcBef>
                <a:spcPct val="0"/>
              </a:spcBef>
              <a:buFontTx/>
              <a:buNone/>
            </a:pPr>
            <a:endParaRPr lang="fr-FR" altLang="fr-FR" sz="1800">
              <a:latin typeface="Garamond" panose="02020404030301010803" pitchFamily="18" charset="0"/>
            </a:endParaRPr>
          </a:p>
        </p:txBody>
      </p:sp>
      <p:sp>
        <p:nvSpPr>
          <p:cNvPr id="53254" name="Rectangle 10">
            <a:extLst>
              <a:ext uri="{FF2B5EF4-FFF2-40B4-BE49-F238E27FC236}">
                <a16:creationId xmlns:a16="http://schemas.microsoft.com/office/drawing/2014/main" id="{0883DA3A-61A0-4CB3-85BC-FA2EFA677990}"/>
              </a:ext>
            </a:extLst>
          </p:cNvPr>
          <p:cNvSpPr>
            <a:spLocks noChangeArrowheads="1"/>
          </p:cNvSpPr>
          <p:nvPr/>
        </p:nvSpPr>
        <p:spPr bwMode="auto">
          <a:xfrm>
            <a:off x="8543925" y="3716338"/>
            <a:ext cx="1944688" cy="2305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800" b="1">
                <a:solidFill>
                  <a:schemeClr val="bg1"/>
                </a:solidFill>
                <a:latin typeface="Garamond" panose="02020404030301010803" pitchFamily="18" charset="0"/>
              </a:rPr>
              <a:t>Value Network</a:t>
            </a:r>
          </a:p>
          <a:p>
            <a:pPr algn="ctr" eaLnBrk="1" hangingPunct="1">
              <a:spcBef>
                <a:spcPct val="0"/>
              </a:spcBef>
              <a:buFontTx/>
              <a:buNone/>
            </a:pPr>
            <a:endParaRPr lang="fr-FR" altLang="fr-FR" sz="1800">
              <a:latin typeface="Garamond" panose="02020404030301010803" pitchFamily="18" charset="0"/>
            </a:endParaRPr>
          </a:p>
          <a:p>
            <a:pPr algn="ctr" eaLnBrk="1" hangingPunct="1">
              <a:spcBef>
                <a:spcPct val="0"/>
              </a:spcBef>
              <a:buFontTx/>
              <a:buNone/>
            </a:pPr>
            <a:r>
              <a:rPr lang="fr-FR" altLang="fr-FR" sz="1800">
                <a:latin typeface="Garamond" panose="02020404030301010803" pitchFamily="18" charset="0"/>
              </a:rPr>
              <a:t>Fournisseurs </a:t>
            </a:r>
          </a:p>
          <a:p>
            <a:pPr algn="ctr" eaLnBrk="1" hangingPunct="1">
              <a:spcBef>
                <a:spcPct val="0"/>
              </a:spcBef>
              <a:buFontTx/>
              <a:buNone/>
            </a:pPr>
            <a:r>
              <a:rPr lang="fr-FR" altLang="fr-FR" sz="1800">
                <a:latin typeface="Garamond" panose="02020404030301010803" pitchFamily="18" charset="0"/>
              </a:rPr>
              <a:t>Partenaires</a:t>
            </a:r>
          </a:p>
          <a:p>
            <a:pPr algn="ctr" eaLnBrk="1" hangingPunct="1">
              <a:spcBef>
                <a:spcPct val="0"/>
              </a:spcBef>
              <a:buFontTx/>
              <a:buNone/>
            </a:pPr>
            <a:r>
              <a:rPr lang="fr-FR" altLang="fr-FR" sz="1800">
                <a:latin typeface="Garamond" panose="02020404030301010803" pitchFamily="18" charset="0"/>
              </a:rPr>
              <a:t>Stakeholders</a:t>
            </a:r>
          </a:p>
          <a:p>
            <a:pPr algn="ctr" eaLnBrk="1" hangingPunct="1">
              <a:spcBef>
                <a:spcPct val="0"/>
              </a:spcBef>
              <a:buFontTx/>
              <a:buNone/>
            </a:pPr>
            <a:endParaRPr lang="fr-FR" altLang="fr-FR" sz="1800">
              <a:latin typeface="Garamond" panose="02020404030301010803" pitchFamily="18" charset="0"/>
            </a:endParaRPr>
          </a:p>
          <a:p>
            <a:pPr algn="ctr" eaLnBrk="1" hangingPunct="1">
              <a:spcBef>
                <a:spcPct val="0"/>
              </a:spcBef>
              <a:buFontTx/>
              <a:buNone/>
            </a:pPr>
            <a:endParaRPr lang="fr-FR" altLang="fr-FR" sz="1800">
              <a:latin typeface="Garamond" panose="02020404030301010803" pitchFamily="18" charset="0"/>
            </a:endParaRPr>
          </a:p>
        </p:txBody>
      </p:sp>
      <p:sp>
        <p:nvSpPr>
          <p:cNvPr id="53255" name="Freeform 11">
            <a:extLst>
              <a:ext uri="{FF2B5EF4-FFF2-40B4-BE49-F238E27FC236}">
                <a16:creationId xmlns:a16="http://schemas.microsoft.com/office/drawing/2014/main" id="{40FDBA69-0EA6-4D7E-BF96-4D66704A9E94}"/>
              </a:ext>
            </a:extLst>
          </p:cNvPr>
          <p:cNvSpPr>
            <a:spLocks/>
          </p:cNvSpPr>
          <p:nvPr/>
        </p:nvSpPr>
        <p:spPr bwMode="auto">
          <a:xfrm>
            <a:off x="2640013" y="2805114"/>
            <a:ext cx="2303462" cy="911225"/>
          </a:xfrm>
          <a:custGeom>
            <a:avLst/>
            <a:gdLst>
              <a:gd name="T0" fmla="*/ 0 w 1451"/>
              <a:gd name="T1" fmla="*/ 2147483646 h 574"/>
              <a:gd name="T2" fmla="*/ 2147483646 w 1451"/>
              <a:gd name="T3" fmla="*/ 2147483646 h 574"/>
              <a:gd name="T4" fmla="*/ 2147483646 w 1451"/>
              <a:gd name="T5" fmla="*/ 2147483646 h 574"/>
              <a:gd name="T6" fmla="*/ 2147483646 w 1451"/>
              <a:gd name="T7" fmla="*/ 2147483646 h 5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1" h="574">
                <a:moveTo>
                  <a:pt x="0" y="574"/>
                </a:moveTo>
                <a:cubicBezTo>
                  <a:pt x="143" y="389"/>
                  <a:pt x="287" y="204"/>
                  <a:pt x="453" y="121"/>
                </a:cubicBezTo>
                <a:cubicBezTo>
                  <a:pt x="619" y="38"/>
                  <a:pt x="832" y="0"/>
                  <a:pt x="998" y="75"/>
                </a:cubicBezTo>
                <a:cubicBezTo>
                  <a:pt x="1164" y="150"/>
                  <a:pt x="1375" y="491"/>
                  <a:pt x="1451" y="57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56" name="Freeform 12">
            <a:extLst>
              <a:ext uri="{FF2B5EF4-FFF2-40B4-BE49-F238E27FC236}">
                <a16:creationId xmlns:a16="http://schemas.microsoft.com/office/drawing/2014/main" id="{3EF1562D-7F4F-4C13-BFB2-965B29E359AA}"/>
              </a:ext>
            </a:extLst>
          </p:cNvPr>
          <p:cNvSpPr>
            <a:spLocks/>
          </p:cNvSpPr>
          <p:nvPr/>
        </p:nvSpPr>
        <p:spPr bwMode="auto">
          <a:xfrm>
            <a:off x="5303838" y="2781301"/>
            <a:ext cx="2303462" cy="911225"/>
          </a:xfrm>
          <a:custGeom>
            <a:avLst/>
            <a:gdLst>
              <a:gd name="T0" fmla="*/ 0 w 1451"/>
              <a:gd name="T1" fmla="*/ 2147483646 h 574"/>
              <a:gd name="T2" fmla="*/ 2147483646 w 1451"/>
              <a:gd name="T3" fmla="*/ 2147483646 h 574"/>
              <a:gd name="T4" fmla="*/ 2147483646 w 1451"/>
              <a:gd name="T5" fmla="*/ 2147483646 h 574"/>
              <a:gd name="T6" fmla="*/ 2147483646 w 1451"/>
              <a:gd name="T7" fmla="*/ 2147483646 h 5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1" h="574">
                <a:moveTo>
                  <a:pt x="0" y="574"/>
                </a:moveTo>
                <a:cubicBezTo>
                  <a:pt x="143" y="389"/>
                  <a:pt x="287" y="204"/>
                  <a:pt x="453" y="121"/>
                </a:cubicBezTo>
                <a:cubicBezTo>
                  <a:pt x="619" y="38"/>
                  <a:pt x="832" y="0"/>
                  <a:pt x="998" y="75"/>
                </a:cubicBezTo>
                <a:cubicBezTo>
                  <a:pt x="1164" y="150"/>
                  <a:pt x="1375" y="491"/>
                  <a:pt x="1451" y="57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57" name="Freeform 13">
            <a:extLst>
              <a:ext uri="{FF2B5EF4-FFF2-40B4-BE49-F238E27FC236}">
                <a16:creationId xmlns:a16="http://schemas.microsoft.com/office/drawing/2014/main" id="{9D7AE99C-52AA-44C6-A8EF-EDFA98F5B5C3}"/>
              </a:ext>
            </a:extLst>
          </p:cNvPr>
          <p:cNvSpPr>
            <a:spLocks/>
          </p:cNvSpPr>
          <p:nvPr/>
        </p:nvSpPr>
        <p:spPr bwMode="auto">
          <a:xfrm>
            <a:off x="7896226" y="2781301"/>
            <a:ext cx="2303463" cy="911225"/>
          </a:xfrm>
          <a:custGeom>
            <a:avLst/>
            <a:gdLst>
              <a:gd name="T0" fmla="*/ 0 w 1451"/>
              <a:gd name="T1" fmla="*/ 2147483646 h 574"/>
              <a:gd name="T2" fmla="*/ 2147483646 w 1451"/>
              <a:gd name="T3" fmla="*/ 2147483646 h 574"/>
              <a:gd name="T4" fmla="*/ 2147483646 w 1451"/>
              <a:gd name="T5" fmla="*/ 2147483646 h 574"/>
              <a:gd name="T6" fmla="*/ 2147483646 w 1451"/>
              <a:gd name="T7" fmla="*/ 2147483646 h 5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1" h="574">
                <a:moveTo>
                  <a:pt x="0" y="574"/>
                </a:moveTo>
                <a:cubicBezTo>
                  <a:pt x="143" y="389"/>
                  <a:pt x="287" y="204"/>
                  <a:pt x="453" y="121"/>
                </a:cubicBezTo>
                <a:cubicBezTo>
                  <a:pt x="619" y="38"/>
                  <a:pt x="832" y="0"/>
                  <a:pt x="998" y="75"/>
                </a:cubicBezTo>
                <a:cubicBezTo>
                  <a:pt x="1164" y="150"/>
                  <a:pt x="1375" y="491"/>
                  <a:pt x="1451" y="57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58" name="Text Box 14">
            <a:extLst>
              <a:ext uri="{FF2B5EF4-FFF2-40B4-BE49-F238E27FC236}">
                <a16:creationId xmlns:a16="http://schemas.microsoft.com/office/drawing/2014/main" id="{CCA50BD9-2309-4FD4-890C-FE13B9C7EB2D}"/>
              </a:ext>
            </a:extLst>
          </p:cNvPr>
          <p:cNvSpPr txBox="1">
            <a:spLocks noChangeArrowheads="1"/>
          </p:cNvSpPr>
          <p:nvPr/>
        </p:nvSpPr>
        <p:spPr bwMode="auto">
          <a:xfrm>
            <a:off x="2855913" y="2492376"/>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50000"/>
              </a:spcBef>
              <a:buFontTx/>
              <a:buNone/>
            </a:pPr>
            <a:r>
              <a:rPr lang="fr-FR" altLang="fr-FR" sz="1800" b="1">
                <a:latin typeface="Garamond" panose="02020404030301010803" pitchFamily="18" charset="0"/>
              </a:rPr>
              <a:t>Bénéfices clients</a:t>
            </a:r>
          </a:p>
        </p:txBody>
      </p:sp>
      <p:sp>
        <p:nvSpPr>
          <p:cNvPr id="53259" name="Text Box 15">
            <a:extLst>
              <a:ext uri="{FF2B5EF4-FFF2-40B4-BE49-F238E27FC236}">
                <a16:creationId xmlns:a16="http://schemas.microsoft.com/office/drawing/2014/main" id="{5054C2A7-7CCC-448D-8B15-C645C9B2612D}"/>
              </a:ext>
            </a:extLst>
          </p:cNvPr>
          <p:cNvSpPr txBox="1">
            <a:spLocks noChangeArrowheads="1"/>
          </p:cNvSpPr>
          <p:nvPr/>
        </p:nvSpPr>
        <p:spPr bwMode="auto">
          <a:xfrm>
            <a:off x="5519738" y="2492376"/>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50000"/>
              </a:spcBef>
              <a:buFontTx/>
              <a:buNone/>
            </a:pPr>
            <a:r>
              <a:rPr lang="fr-FR" altLang="fr-FR" sz="1800" b="1">
                <a:latin typeface="Garamond" panose="02020404030301010803" pitchFamily="18" charset="0"/>
              </a:rPr>
              <a:t>Configuration</a:t>
            </a:r>
          </a:p>
        </p:txBody>
      </p:sp>
      <p:sp>
        <p:nvSpPr>
          <p:cNvPr id="53260" name="Text Box 16">
            <a:extLst>
              <a:ext uri="{FF2B5EF4-FFF2-40B4-BE49-F238E27FC236}">
                <a16:creationId xmlns:a16="http://schemas.microsoft.com/office/drawing/2014/main" id="{C0B13B3D-65CF-4418-9642-7ACE07364191}"/>
              </a:ext>
            </a:extLst>
          </p:cNvPr>
          <p:cNvSpPr txBox="1">
            <a:spLocks noChangeArrowheads="1"/>
          </p:cNvSpPr>
          <p:nvPr/>
        </p:nvSpPr>
        <p:spPr bwMode="auto">
          <a:xfrm>
            <a:off x="8112125" y="2492376"/>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50000"/>
              </a:spcBef>
              <a:buFontTx/>
              <a:buNone/>
            </a:pPr>
            <a:r>
              <a:rPr lang="fr-FR" altLang="fr-FR" sz="1800" b="1">
                <a:latin typeface="Garamond" panose="02020404030301010803" pitchFamily="18" charset="0"/>
              </a:rPr>
              <a:t>Périmètre d’actions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4" name="Titre 1">
            <a:extLst>
              <a:ext uri="{FF2B5EF4-FFF2-40B4-BE49-F238E27FC236}">
                <a16:creationId xmlns:a16="http://schemas.microsoft.com/office/drawing/2014/main" id="{96497B7C-2308-473B-AD7E-36F416712518}"/>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FR" altLang="fr-FR" sz="3000">
                <a:solidFill>
                  <a:srgbClr val="FFFFFF"/>
                </a:solidFill>
              </a:rPr>
              <a:t>Les 3 piliers d’un Business Model</a:t>
            </a:r>
          </a:p>
        </p:txBody>
      </p:sp>
      <p:sp>
        <p:nvSpPr>
          <p:cNvPr id="54275" name="Espace réservé du contenu 2">
            <a:extLst>
              <a:ext uri="{FF2B5EF4-FFF2-40B4-BE49-F238E27FC236}">
                <a16:creationId xmlns:a16="http://schemas.microsoft.com/office/drawing/2014/main" id="{68BC6914-3E37-4F83-AF29-41752BD05069}"/>
              </a:ext>
            </a:extLst>
          </p:cNvPr>
          <p:cNvSpPr>
            <a:spLocks noGrp="1"/>
          </p:cNvSpPr>
          <p:nvPr>
            <p:ph idx="1"/>
          </p:nvPr>
        </p:nvSpPr>
        <p:spPr>
          <a:xfrm>
            <a:off x="5591695" y="1402080"/>
            <a:ext cx="5320696" cy="4053840"/>
          </a:xfrm>
        </p:spPr>
        <p:txBody>
          <a:bodyPr anchor="ctr">
            <a:normAutofit/>
          </a:bodyPr>
          <a:lstStyle/>
          <a:p>
            <a:pPr marL="0" indent="0">
              <a:buNone/>
            </a:pPr>
            <a:r>
              <a:rPr lang="fr-FR" altLang="fr-FR"/>
              <a:t>Un Business Model décrit les mécanismes permettant à une entreprises de générer des profits en s’articulant autour de 3 piliers :</a:t>
            </a:r>
          </a:p>
          <a:p>
            <a:pPr lvl="1"/>
            <a:r>
              <a:rPr lang="fr-FR" altLang="fr-FR"/>
              <a:t>Proposition de valeur</a:t>
            </a:r>
          </a:p>
          <a:p>
            <a:pPr lvl="1"/>
            <a:r>
              <a:rPr lang="fr-FR" altLang="fr-FR"/>
              <a:t>Architecture de valeur</a:t>
            </a:r>
          </a:p>
          <a:p>
            <a:pPr lvl="1"/>
            <a:r>
              <a:rPr lang="fr-FR" altLang="fr-FR"/>
              <a:t>Equation de Profit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Gilles N'Goala, Comprendre la crￃﾩation de valeur pour le client">
            <a:hlinkClick r:id="" action="ppaction://media"/>
            <a:extLst>
              <a:ext uri="{FF2B5EF4-FFF2-40B4-BE49-F238E27FC236}">
                <a16:creationId xmlns:a16="http://schemas.microsoft.com/office/drawing/2014/main" id="{C9CB545E-B3C0-48BD-9AC6-29905FFC9BDC}"/>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7554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5298" name="Titre 1">
            <a:extLst>
              <a:ext uri="{FF2B5EF4-FFF2-40B4-BE49-F238E27FC236}">
                <a16:creationId xmlns:a16="http://schemas.microsoft.com/office/drawing/2014/main" id="{9D1CBD11-1AEB-488D-982F-40CA5F2D8269}"/>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fr-FR" altLang="fr-FR" sz="2000">
                <a:solidFill>
                  <a:schemeClr val="bg1"/>
                </a:solidFill>
              </a:rPr>
              <a:t>Les 3 piliers d’un Business Model</a:t>
            </a:r>
            <a:br>
              <a:rPr lang="fr-FR" altLang="fr-FR" sz="2000">
                <a:solidFill>
                  <a:schemeClr val="bg1"/>
                </a:solidFill>
              </a:rPr>
            </a:br>
            <a:r>
              <a:rPr lang="fr-FR" altLang="fr-FR" sz="2000">
                <a:solidFill>
                  <a:schemeClr val="bg1"/>
                </a:solidFill>
              </a:rPr>
              <a:t>(Lehmann-Ortega, Musikas, Schoettl)</a:t>
            </a:r>
          </a:p>
        </p:txBody>
      </p:sp>
      <p:graphicFrame>
        <p:nvGraphicFramePr>
          <p:cNvPr id="55300" name="Espace réservé du contenu 2">
            <a:extLst>
              <a:ext uri="{FF2B5EF4-FFF2-40B4-BE49-F238E27FC236}">
                <a16:creationId xmlns:a16="http://schemas.microsoft.com/office/drawing/2014/main" id="{59734A14-7EAC-449D-83CB-D8E862B372A1}"/>
              </a:ext>
            </a:extLst>
          </p:cNvPr>
          <p:cNvGraphicFramePr>
            <a:graphicFrameLocks noGrp="1"/>
          </p:cNvGraphicFramePr>
          <p:nvPr>
            <p:ph idx="1"/>
            <p:extLst>
              <p:ext uri="{D42A27DB-BD31-4B8C-83A1-F6EECF244321}">
                <p14:modId xmlns:p14="http://schemas.microsoft.com/office/powerpoint/2010/main" val="395745745"/>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1">
            <a:extLst>
              <a:ext uri="{FF2B5EF4-FFF2-40B4-BE49-F238E27FC236}">
                <a16:creationId xmlns:a16="http://schemas.microsoft.com/office/drawing/2014/main" id="{B40AE8A9-5DD2-43A5-9795-BDC570F142D1}"/>
              </a:ext>
            </a:extLst>
          </p:cNvPr>
          <p:cNvSpPr>
            <a:spLocks noGrp="1"/>
          </p:cNvSpPr>
          <p:nvPr>
            <p:ph type="title"/>
          </p:nvPr>
        </p:nvSpPr>
        <p:spPr>
          <a:xfrm>
            <a:off x="2208213" y="198438"/>
            <a:ext cx="7772400" cy="1143000"/>
          </a:xfrm>
        </p:spPr>
        <p:txBody>
          <a:bodyPr/>
          <a:lstStyle/>
          <a:p>
            <a:r>
              <a:rPr lang="fr-FR" altLang="fr-FR"/>
              <a:t>Exemple d’une compagnie aérienne low-cost</a:t>
            </a:r>
          </a:p>
        </p:txBody>
      </p:sp>
      <p:graphicFrame>
        <p:nvGraphicFramePr>
          <p:cNvPr id="4" name="Espace réservé du contenu 3">
            <a:extLst>
              <a:ext uri="{FF2B5EF4-FFF2-40B4-BE49-F238E27FC236}">
                <a16:creationId xmlns:a16="http://schemas.microsoft.com/office/drawing/2014/main" id="{6D2B053A-DC85-4734-92B7-E39A8A7C664B}"/>
              </a:ext>
            </a:extLst>
          </p:cNvPr>
          <p:cNvGraphicFramePr>
            <a:graphicFrameLocks noGrp="1"/>
          </p:cNvGraphicFramePr>
          <p:nvPr>
            <p:ph idx="1"/>
          </p:nvPr>
        </p:nvGraphicFramePr>
        <p:xfrm>
          <a:off x="2063552" y="1916832"/>
          <a:ext cx="842493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6324" name="ZoneTexte 4">
            <a:extLst>
              <a:ext uri="{FF2B5EF4-FFF2-40B4-BE49-F238E27FC236}">
                <a16:creationId xmlns:a16="http://schemas.microsoft.com/office/drawing/2014/main" id="{BC16EF96-7021-44AE-AF39-DD57A6275657}"/>
              </a:ext>
            </a:extLst>
          </p:cNvPr>
          <p:cNvSpPr txBox="1">
            <a:spLocks noChangeArrowheads="1"/>
          </p:cNvSpPr>
          <p:nvPr/>
        </p:nvSpPr>
        <p:spPr bwMode="auto">
          <a:xfrm>
            <a:off x="3071814" y="2205038"/>
            <a:ext cx="1944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fr-FR" altLang="fr-FR" sz="2400">
                <a:latin typeface="Times New Roman" panose="02020603050405020304" pitchFamily="18" charset="0"/>
              </a:rPr>
              <a:t>Qui ? Quoi ?</a:t>
            </a:r>
          </a:p>
        </p:txBody>
      </p:sp>
      <p:sp>
        <p:nvSpPr>
          <p:cNvPr id="56325" name="ZoneTexte 5">
            <a:extLst>
              <a:ext uri="{FF2B5EF4-FFF2-40B4-BE49-F238E27FC236}">
                <a16:creationId xmlns:a16="http://schemas.microsoft.com/office/drawing/2014/main" id="{4F94162A-406F-49B4-9520-9F1850E4DF5D}"/>
              </a:ext>
            </a:extLst>
          </p:cNvPr>
          <p:cNvSpPr txBox="1">
            <a:spLocks noChangeArrowheads="1"/>
          </p:cNvSpPr>
          <p:nvPr/>
        </p:nvSpPr>
        <p:spPr bwMode="auto">
          <a:xfrm>
            <a:off x="7751764" y="2205038"/>
            <a:ext cx="1944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fr-FR" altLang="fr-FR" sz="2400">
                <a:latin typeface="Times New Roman" panose="02020603050405020304" pitchFamily="18" charset="0"/>
              </a:rPr>
              <a:t>Comment ?</a:t>
            </a:r>
          </a:p>
        </p:txBody>
      </p:sp>
      <p:sp>
        <p:nvSpPr>
          <p:cNvPr id="56326" name="ZoneTexte 6">
            <a:extLst>
              <a:ext uri="{FF2B5EF4-FFF2-40B4-BE49-F238E27FC236}">
                <a16:creationId xmlns:a16="http://schemas.microsoft.com/office/drawing/2014/main" id="{DD392985-6004-49F5-A280-CD7AE3295355}"/>
              </a:ext>
            </a:extLst>
          </p:cNvPr>
          <p:cNvSpPr txBox="1">
            <a:spLocks noChangeArrowheads="1"/>
          </p:cNvSpPr>
          <p:nvPr/>
        </p:nvSpPr>
        <p:spPr bwMode="auto">
          <a:xfrm>
            <a:off x="7175500" y="6135688"/>
            <a:ext cx="1944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fr-FR" altLang="fr-FR" sz="2400">
                <a:latin typeface="Times New Roman" panose="02020603050405020304" pitchFamily="18" charset="0"/>
              </a:rPr>
              <a:t>Combien ?</a:t>
            </a:r>
          </a:p>
        </p:txBody>
      </p:sp>
      <p:sp>
        <p:nvSpPr>
          <p:cNvPr id="8" name="Rectangle 7">
            <a:extLst>
              <a:ext uri="{FF2B5EF4-FFF2-40B4-BE49-F238E27FC236}">
                <a16:creationId xmlns:a16="http://schemas.microsoft.com/office/drawing/2014/main" id="{2DC0A801-AE14-48CA-88C9-AC903C214180}"/>
              </a:ext>
            </a:extLst>
          </p:cNvPr>
          <p:cNvSpPr/>
          <p:nvPr/>
        </p:nvSpPr>
        <p:spPr>
          <a:xfrm>
            <a:off x="2063750" y="3357563"/>
            <a:ext cx="1511300"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buFont typeface="Arial" panose="020B0604020202020204" pitchFamily="34" charset="0"/>
              <a:buChar char="•"/>
              <a:defRPr/>
            </a:pPr>
            <a:r>
              <a:rPr lang="fr-FR" sz="1200" dirty="0"/>
              <a:t>Touristes, nouveaux clients</a:t>
            </a:r>
          </a:p>
          <a:p>
            <a:pPr marL="171450" indent="-171450">
              <a:buFont typeface="Arial" panose="020B0604020202020204" pitchFamily="34" charset="0"/>
              <a:buChar char="•"/>
              <a:defRPr/>
            </a:pPr>
            <a:r>
              <a:rPr lang="fr-FR" sz="1200" dirty="0"/>
              <a:t>Vol sans service</a:t>
            </a:r>
          </a:p>
          <a:p>
            <a:pPr marL="171450" indent="-171450">
              <a:buFont typeface="Arial" panose="020B0604020202020204" pitchFamily="34" charset="0"/>
              <a:buChar char="•"/>
              <a:defRPr/>
            </a:pPr>
            <a:r>
              <a:rPr lang="fr-FR" sz="1200" dirty="0"/>
              <a:t>Prix très bas</a:t>
            </a:r>
          </a:p>
        </p:txBody>
      </p:sp>
      <p:sp>
        <p:nvSpPr>
          <p:cNvPr id="9" name="Rectangle 8">
            <a:extLst>
              <a:ext uri="{FF2B5EF4-FFF2-40B4-BE49-F238E27FC236}">
                <a16:creationId xmlns:a16="http://schemas.microsoft.com/office/drawing/2014/main" id="{90387AF1-A6A8-4AEA-8378-8BBD9AC338F9}"/>
              </a:ext>
            </a:extLst>
          </p:cNvPr>
          <p:cNvSpPr/>
          <p:nvPr/>
        </p:nvSpPr>
        <p:spPr>
          <a:xfrm>
            <a:off x="2279651" y="5862638"/>
            <a:ext cx="2092325"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buFont typeface="Arial" panose="020B0604020202020204" pitchFamily="34" charset="0"/>
              <a:buChar char="•"/>
              <a:defRPr/>
            </a:pPr>
            <a:r>
              <a:rPr lang="fr-FR" sz="1200" dirty="0"/>
              <a:t>CA grâce au volume</a:t>
            </a:r>
          </a:p>
          <a:p>
            <a:pPr marL="171450" indent="-171450">
              <a:buFont typeface="Arial" panose="020B0604020202020204" pitchFamily="34" charset="0"/>
              <a:buChar char="•"/>
              <a:defRPr/>
            </a:pPr>
            <a:r>
              <a:rPr lang="fr-FR" sz="1200" dirty="0"/>
              <a:t>Coûts bas</a:t>
            </a:r>
          </a:p>
          <a:p>
            <a:pPr marL="171450" indent="-171450">
              <a:buFont typeface="Arial" panose="020B0604020202020204" pitchFamily="34" charset="0"/>
              <a:buChar char="•"/>
              <a:defRPr/>
            </a:pPr>
            <a:r>
              <a:rPr lang="fr-FR" sz="1200" dirty="0"/>
              <a:t>Immobilisations élevées</a:t>
            </a:r>
          </a:p>
          <a:p>
            <a:pPr marL="171450" indent="-171450">
              <a:buFont typeface="Arial" panose="020B0604020202020204" pitchFamily="34" charset="0"/>
              <a:buChar char="•"/>
              <a:defRPr/>
            </a:pPr>
            <a:r>
              <a:rPr lang="fr-FR" sz="1200" dirty="0"/>
              <a:t>Flotte d’avions</a:t>
            </a:r>
          </a:p>
        </p:txBody>
      </p:sp>
      <p:sp>
        <p:nvSpPr>
          <p:cNvPr id="10" name="Rectangle 9">
            <a:extLst>
              <a:ext uri="{FF2B5EF4-FFF2-40B4-BE49-F238E27FC236}">
                <a16:creationId xmlns:a16="http://schemas.microsoft.com/office/drawing/2014/main" id="{6B9DE8DE-8932-464E-AE27-2966A3A34F51}"/>
              </a:ext>
            </a:extLst>
          </p:cNvPr>
          <p:cNvSpPr/>
          <p:nvPr/>
        </p:nvSpPr>
        <p:spPr>
          <a:xfrm>
            <a:off x="8472489" y="2954339"/>
            <a:ext cx="2092325" cy="1195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buFont typeface="Arial" panose="020B0604020202020204" pitchFamily="34" charset="0"/>
              <a:buChar char="•"/>
              <a:defRPr/>
            </a:pPr>
            <a:r>
              <a:rPr lang="fr-FR" sz="1200" dirty="0"/>
              <a:t>Avions neufs identiques (coûts de maintenance bas)</a:t>
            </a:r>
          </a:p>
          <a:p>
            <a:pPr marL="171450" indent="-171450">
              <a:buFont typeface="Arial" panose="020B0604020202020204" pitchFamily="34" charset="0"/>
              <a:buChar char="•"/>
              <a:defRPr/>
            </a:pPr>
            <a:r>
              <a:rPr lang="fr-FR" sz="1200" dirty="0"/>
              <a:t>Hôtesses multitâches (sol et vol)</a:t>
            </a:r>
          </a:p>
          <a:p>
            <a:pPr marL="171450" indent="-171450">
              <a:buFont typeface="Arial" panose="020B0604020202020204" pitchFamily="34" charset="0"/>
              <a:buChar char="•"/>
              <a:defRPr/>
            </a:pPr>
            <a:r>
              <a:rPr lang="fr-FR" sz="1200" dirty="0"/>
              <a:t>Nombreuses rotations</a:t>
            </a:r>
          </a:p>
        </p:txBody>
      </p:sp>
      <p:cxnSp>
        <p:nvCxnSpPr>
          <p:cNvPr id="12" name="Connecteur droit 11">
            <a:extLst>
              <a:ext uri="{FF2B5EF4-FFF2-40B4-BE49-F238E27FC236}">
                <a16:creationId xmlns:a16="http://schemas.microsoft.com/office/drawing/2014/main" id="{7CC5D165-6DE7-4FB4-A4C0-C4E4D6B72E62}"/>
              </a:ext>
            </a:extLst>
          </p:cNvPr>
          <p:cNvCxnSpPr>
            <a:stCxn id="8" idx="3"/>
          </p:cNvCxnSpPr>
          <p:nvPr/>
        </p:nvCxnSpPr>
        <p:spPr>
          <a:xfrm>
            <a:off x="3575051" y="3789363"/>
            <a:ext cx="7969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9EBCE39-61BA-4A30-BA50-6F18F28DB086}"/>
              </a:ext>
            </a:extLst>
          </p:cNvPr>
          <p:cNvCxnSpPr>
            <a:stCxn id="9" idx="3"/>
          </p:cNvCxnSpPr>
          <p:nvPr/>
        </p:nvCxnSpPr>
        <p:spPr>
          <a:xfrm flipV="1">
            <a:off x="4371975" y="5949950"/>
            <a:ext cx="787400" cy="344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4F537F50-79AC-4CE8-A6DF-8B9E71DDF61B}"/>
              </a:ext>
            </a:extLst>
          </p:cNvPr>
          <p:cNvCxnSpPr>
            <a:stCxn id="10" idx="1"/>
          </p:cNvCxnSpPr>
          <p:nvPr/>
        </p:nvCxnSpPr>
        <p:spPr>
          <a:xfrm flipH="1">
            <a:off x="8183564" y="3551239"/>
            <a:ext cx="288925" cy="2222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46" name="Titre 1">
            <a:extLst>
              <a:ext uri="{FF2B5EF4-FFF2-40B4-BE49-F238E27FC236}">
                <a16:creationId xmlns:a16="http://schemas.microsoft.com/office/drawing/2014/main" id="{BA430ECF-1897-4F13-B813-8725B2BBFBEA}"/>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FR" altLang="fr-FR" sz="1700">
                <a:solidFill>
                  <a:srgbClr val="FFFFFF"/>
                </a:solidFill>
              </a:rPr>
              <a:t>Représentation CANVAS (Alexander Osterwalder)</a:t>
            </a:r>
          </a:p>
        </p:txBody>
      </p:sp>
      <p:sp>
        <p:nvSpPr>
          <p:cNvPr id="57347" name="Espace réservé du contenu 2">
            <a:extLst>
              <a:ext uri="{FF2B5EF4-FFF2-40B4-BE49-F238E27FC236}">
                <a16:creationId xmlns:a16="http://schemas.microsoft.com/office/drawing/2014/main" id="{5783C17F-3E84-4A79-9E57-AE555925F5C3}"/>
              </a:ext>
            </a:extLst>
          </p:cNvPr>
          <p:cNvSpPr>
            <a:spLocks noGrp="1"/>
          </p:cNvSpPr>
          <p:nvPr>
            <p:ph idx="1"/>
          </p:nvPr>
        </p:nvSpPr>
        <p:spPr>
          <a:xfrm>
            <a:off x="5591695" y="1402080"/>
            <a:ext cx="5320696" cy="4053840"/>
          </a:xfrm>
        </p:spPr>
        <p:txBody>
          <a:bodyPr anchor="ctr">
            <a:normAutofit/>
          </a:bodyPr>
          <a:lstStyle/>
          <a:p>
            <a:r>
              <a:rPr lang="fr-FR" altLang="fr-FR"/>
              <a:t>La proposition de valeur faite au client</a:t>
            </a:r>
          </a:p>
          <a:p>
            <a:r>
              <a:rPr lang="fr-FR" altLang="fr-FR"/>
              <a:t>La division de la clientèle en segments</a:t>
            </a:r>
          </a:p>
          <a:p>
            <a:r>
              <a:rPr lang="fr-FR" altLang="fr-FR"/>
              <a:t>Les relations avec cette clientèle</a:t>
            </a:r>
          </a:p>
          <a:p>
            <a:r>
              <a:rPr lang="fr-FR" altLang="fr-FR"/>
              <a:t>Les canaux de distribution auxquels on a recours</a:t>
            </a:r>
          </a:p>
          <a:p>
            <a:r>
              <a:rPr lang="fr-FR" altLang="fr-FR"/>
              <a:t>Les activités clés qu’il faut maîtriser</a:t>
            </a:r>
          </a:p>
          <a:p>
            <a:r>
              <a:rPr lang="fr-FR" altLang="fr-FR"/>
              <a:t>Les ressources clés auxquelles il faut pouvoir accéder</a:t>
            </a:r>
          </a:p>
          <a:p>
            <a:r>
              <a:rPr lang="fr-FR" altLang="fr-FR"/>
              <a:t>Le réseau de partenaires que ceci implique d’avoir</a:t>
            </a:r>
          </a:p>
          <a:p>
            <a:r>
              <a:rPr lang="fr-FR" altLang="fr-FR"/>
              <a:t>Les coûts de la structure de l’entreprise</a:t>
            </a:r>
          </a:p>
          <a:p>
            <a:r>
              <a:rPr lang="fr-FR" altLang="fr-FR"/>
              <a:t>Les flux de revenus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Yves Pigneur présente Value proposition canvas">
            <a:hlinkClick r:id="" action="ppaction://media"/>
            <a:extLst>
              <a:ext uri="{FF2B5EF4-FFF2-40B4-BE49-F238E27FC236}">
                <a16:creationId xmlns:a16="http://schemas.microsoft.com/office/drawing/2014/main" id="{F11FF8E7-CB57-43A3-B9A6-F8CD11EC300E}"/>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137595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All In Academy Lyon - Overview 2020">
            <a:hlinkClick r:id="" action="ppaction://media"/>
            <a:extLst>
              <a:ext uri="{FF2B5EF4-FFF2-40B4-BE49-F238E27FC236}">
                <a16:creationId xmlns:a16="http://schemas.microsoft.com/office/drawing/2014/main" id="{BA99F385-2837-49FF-B8E4-0A01B183EEDB}"/>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553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8370" name="Image 3">
            <a:extLst>
              <a:ext uri="{FF2B5EF4-FFF2-40B4-BE49-F238E27FC236}">
                <a16:creationId xmlns:a16="http://schemas.microsoft.com/office/drawing/2014/main" id="{B35F234C-FFDD-4865-B242-D506806E7E7E}"/>
              </a:ext>
            </a:extLst>
          </p:cNvPr>
          <p:cNvPicPr>
            <a:picLocks noChangeAspect="1"/>
          </p:cNvPicPr>
          <p:nvPr/>
        </p:nvPicPr>
        <p:blipFill rotWithShape="1">
          <a:blip r:embed="rId2">
            <a:extLst>
              <a:ext uri="{28A0092B-C50C-407E-A947-70E740481C1C}">
                <a14:useLocalDpi xmlns:a14="http://schemas.microsoft.com/office/drawing/2010/main" val="0"/>
              </a:ext>
            </a:extLst>
          </a:blip>
          <a:srcRect r="755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Aurￃﾩlien Duthoit, Xerfi Canal Comprendre les modￃﾨles d'affaires">
            <a:hlinkClick r:id="" action="ppaction://media"/>
            <a:extLst>
              <a:ext uri="{FF2B5EF4-FFF2-40B4-BE49-F238E27FC236}">
                <a16:creationId xmlns:a16="http://schemas.microsoft.com/office/drawing/2014/main" id="{C06BDF57-1115-4D9A-AB5A-FBF2F04FB589}"/>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1658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a:extLst>
              <a:ext uri="{FF2B5EF4-FFF2-40B4-BE49-F238E27FC236}">
                <a16:creationId xmlns:a16="http://schemas.microsoft.com/office/drawing/2014/main" id="{EE443A12-6DC9-4A3C-904E-4B73E4DB1307}"/>
              </a:ext>
            </a:extLst>
          </p:cNvPr>
          <p:cNvSpPr>
            <a:spLocks noGrp="1"/>
          </p:cNvSpPr>
          <p:nvPr>
            <p:ph type="title"/>
          </p:nvPr>
        </p:nvSpPr>
        <p:spPr>
          <a:xfrm>
            <a:off x="2050955" y="326413"/>
            <a:ext cx="7729728" cy="1188720"/>
          </a:xfrm>
        </p:spPr>
        <p:txBody>
          <a:bodyPr/>
          <a:lstStyle/>
          <a:p>
            <a:r>
              <a:rPr lang="fr-FR" altLang="fr-FR"/>
              <a:t>Modèle RCOV </a:t>
            </a:r>
            <a:br>
              <a:rPr lang="fr-FR" altLang="fr-FR"/>
            </a:br>
            <a:r>
              <a:rPr lang="fr-FR" altLang="fr-FR"/>
              <a:t>(Demil, Lecoq, Warnier)</a:t>
            </a:r>
          </a:p>
        </p:txBody>
      </p:sp>
      <p:sp>
        <p:nvSpPr>
          <p:cNvPr id="4" name="Rectangle 3">
            <a:extLst>
              <a:ext uri="{FF2B5EF4-FFF2-40B4-BE49-F238E27FC236}">
                <a16:creationId xmlns:a16="http://schemas.microsoft.com/office/drawing/2014/main" id="{D5ADE2A5-0E45-4A9F-BC63-C1665944C62C}"/>
              </a:ext>
            </a:extLst>
          </p:cNvPr>
          <p:cNvSpPr/>
          <p:nvPr/>
        </p:nvSpPr>
        <p:spPr>
          <a:xfrm>
            <a:off x="4727576" y="2060576"/>
            <a:ext cx="2447925"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Ressources &amp; Compétences</a:t>
            </a:r>
          </a:p>
          <a:p>
            <a:pPr algn="ctr">
              <a:defRPr/>
            </a:pPr>
            <a:r>
              <a:rPr lang="fr-FR" sz="1400" dirty="0"/>
              <a:t>(RC)</a:t>
            </a:r>
          </a:p>
        </p:txBody>
      </p:sp>
      <p:sp>
        <p:nvSpPr>
          <p:cNvPr id="5" name="Rectangle 4">
            <a:extLst>
              <a:ext uri="{FF2B5EF4-FFF2-40B4-BE49-F238E27FC236}">
                <a16:creationId xmlns:a16="http://schemas.microsoft.com/office/drawing/2014/main" id="{43FEB215-7BA4-43D7-ACC5-05DED2A07BD2}"/>
              </a:ext>
            </a:extLst>
          </p:cNvPr>
          <p:cNvSpPr/>
          <p:nvPr/>
        </p:nvSpPr>
        <p:spPr>
          <a:xfrm>
            <a:off x="1919289" y="3500438"/>
            <a:ext cx="2447925"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Propositions de valeur</a:t>
            </a:r>
          </a:p>
          <a:p>
            <a:pPr algn="ctr">
              <a:defRPr/>
            </a:pPr>
            <a:r>
              <a:rPr lang="fr-FR" sz="1400" dirty="0"/>
              <a:t>(V)</a:t>
            </a:r>
          </a:p>
        </p:txBody>
      </p:sp>
      <p:sp>
        <p:nvSpPr>
          <p:cNvPr id="6" name="Rectangle 5">
            <a:extLst>
              <a:ext uri="{FF2B5EF4-FFF2-40B4-BE49-F238E27FC236}">
                <a16:creationId xmlns:a16="http://schemas.microsoft.com/office/drawing/2014/main" id="{EA9CF372-DDBD-4B9A-854A-9E22E79B201C}"/>
              </a:ext>
            </a:extLst>
          </p:cNvPr>
          <p:cNvSpPr/>
          <p:nvPr/>
        </p:nvSpPr>
        <p:spPr>
          <a:xfrm>
            <a:off x="7391401" y="3500438"/>
            <a:ext cx="2449513"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Organisation interne et externe </a:t>
            </a:r>
          </a:p>
          <a:p>
            <a:pPr algn="ctr">
              <a:defRPr/>
            </a:pPr>
            <a:r>
              <a:rPr lang="fr-FR" sz="1400" dirty="0"/>
              <a:t>(0)</a:t>
            </a:r>
          </a:p>
        </p:txBody>
      </p:sp>
      <p:sp>
        <p:nvSpPr>
          <p:cNvPr id="7" name="Rectangle 6">
            <a:extLst>
              <a:ext uri="{FF2B5EF4-FFF2-40B4-BE49-F238E27FC236}">
                <a16:creationId xmlns:a16="http://schemas.microsoft.com/office/drawing/2014/main" id="{5E5A2361-EE2D-4B7E-97B5-8655379D0EE0}"/>
              </a:ext>
            </a:extLst>
          </p:cNvPr>
          <p:cNvSpPr/>
          <p:nvPr/>
        </p:nvSpPr>
        <p:spPr>
          <a:xfrm>
            <a:off x="1905001" y="4941889"/>
            <a:ext cx="2447925"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Volume et structure de revenus</a:t>
            </a:r>
          </a:p>
          <a:p>
            <a:pPr algn="ctr">
              <a:defRPr/>
            </a:pPr>
            <a:r>
              <a:rPr lang="fr-FR" sz="1400" dirty="0"/>
              <a:t>Flux des encaissements</a:t>
            </a:r>
          </a:p>
        </p:txBody>
      </p:sp>
      <p:sp>
        <p:nvSpPr>
          <p:cNvPr id="8" name="Rectangle 7">
            <a:extLst>
              <a:ext uri="{FF2B5EF4-FFF2-40B4-BE49-F238E27FC236}">
                <a16:creationId xmlns:a16="http://schemas.microsoft.com/office/drawing/2014/main" id="{4F6AB59C-784E-4A2F-978B-55D9978314BC}"/>
              </a:ext>
            </a:extLst>
          </p:cNvPr>
          <p:cNvSpPr/>
          <p:nvPr/>
        </p:nvSpPr>
        <p:spPr>
          <a:xfrm>
            <a:off x="7405689" y="4868863"/>
            <a:ext cx="2447925"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Volume et structure des coûts</a:t>
            </a:r>
          </a:p>
          <a:p>
            <a:pPr algn="ctr">
              <a:defRPr/>
            </a:pPr>
            <a:r>
              <a:rPr lang="fr-FR" sz="1400" dirty="0"/>
              <a:t>Flux des décaissements</a:t>
            </a:r>
          </a:p>
        </p:txBody>
      </p:sp>
      <p:sp>
        <p:nvSpPr>
          <p:cNvPr id="9" name="Rectangle 8">
            <a:extLst>
              <a:ext uri="{FF2B5EF4-FFF2-40B4-BE49-F238E27FC236}">
                <a16:creationId xmlns:a16="http://schemas.microsoft.com/office/drawing/2014/main" id="{96B171AD-73BA-4D2A-B427-B9C3D97804B6}"/>
              </a:ext>
            </a:extLst>
          </p:cNvPr>
          <p:cNvSpPr/>
          <p:nvPr/>
        </p:nvSpPr>
        <p:spPr>
          <a:xfrm>
            <a:off x="4800601" y="6021388"/>
            <a:ext cx="2447925"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Marge et flux de trésorerie</a:t>
            </a:r>
          </a:p>
        </p:txBody>
      </p:sp>
      <p:sp>
        <p:nvSpPr>
          <p:cNvPr id="12" name="Flèche en arc 11">
            <a:extLst>
              <a:ext uri="{FF2B5EF4-FFF2-40B4-BE49-F238E27FC236}">
                <a16:creationId xmlns:a16="http://schemas.microsoft.com/office/drawing/2014/main" id="{EF626682-A14C-47E3-9F47-61AA2090A1DE}"/>
              </a:ext>
            </a:extLst>
          </p:cNvPr>
          <p:cNvSpPr/>
          <p:nvPr/>
        </p:nvSpPr>
        <p:spPr>
          <a:xfrm>
            <a:off x="5346700" y="2944814"/>
            <a:ext cx="762000" cy="592137"/>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3" name="Flèche en arc 12">
            <a:extLst>
              <a:ext uri="{FF2B5EF4-FFF2-40B4-BE49-F238E27FC236}">
                <a16:creationId xmlns:a16="http://schemas.microsoft.com/office/drawing/2014/main" id="{F17C3238-F35F-43B2-87FB-E273022C1B4F}"/>
              </a:ext>
            </a:extLst>
          </p:cNvPr>
          <p:cNvSpPr/>
          <p:nvPr/>
        </p:nvSpPr>
        <p:spPr>
          <a:xfrm rot="10983556">
            <a:off x="5364163" y="2963863"/>
            <a:ext cx="773112" cy="665162"/>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cxnSp>
        <p:nvCxnSpPr>
          <p:cNvPr id="15" name="Connecteur droit avec flèche 14">
            <a:extLst>
              <a:ext uri="{FF2B5EF4-FFF2-40B4-BE49-F238E27FC236}">
                <a16:creationId xmlns:a16="http://schemas.microsoft.com/office/drawing/2014/main" id="{236D6888-7D95-40FF-9173-97FF9DDB6A45}"/>
              </a:ext>
            </a:extLst>
          </p:cNvPr>
          <p:cNvCxnSpPr>
            <a:stCxn id="5" idx="3"/>
            <a:endCxn id="6" idx="1"/>
          </p:cNvCxnSpPr>
          <p:nvPr/>
        </p:nvCxnSpPr>
        <p:spPr>
          <a:xfrm>
            <a:off x="4367214" y="3897313"/>
            <a:ext cx="302418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1F315621-52A0-45A3-9C53-E1B3EC95FE00}"/>
              </a:ext>
            </a:extLst>
          </p:cNvPr>
          <p:cNvCxnSpPr>
            <a:stCxn id="4" idx="3"/>
            <a:endCxn id="6" idx="0"/>
          </p:cNvCxnSpPr>
          <p:nvPr/>
        </p:nvCxnSpPr>
        <p:spPr>
          <a:xfrm>
            <a:off x="7175500" y="2457450"/>
            <a:ext cx="1441450" cy="10429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A0CC189D-19DB-4805-BE73-490421F14759}"/>
              </a:ext>
            </a:extLst>
          </p:cNvPr>
          <p:cNvCxnSpPr>
            <a:stCxn id="4" idx="1"/>
            <a:endCxn id="5" idx="0"/>
          </p:cNvCxnSpPr>
          <p:nvPr/>
        </p:nvCxnSpPr>
        <p:spPr>
          <a:xfrm flipH="1">
            <a:off x="3143251" y="2457450"/>
            <a:ext cx="1584325" cy="10429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58E7FCE0-AC84-412C-BFF9-ADF330D38C4D}"/>
              </a:ext>
            </a:extLst>
          </p:cNvPr>
          <p:cNvCxnSpPr>
            <a:stCxn id="9" idx="3"/>
          </p:cNvCxnSpPr>
          <p:nvPr/>
        </p:nvCxnSpPr>
        <p:spPr>
          <a:xfrm>
            <a:off x="7248525" y="6416675"/>
            <a:ext cx="3024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951D4418-ECDD-42E6-A9F6-CD5774FEBE38}"/>
              </a:ext>
            </a:extLst>
          </p:cNvPr>
          <p:cNvCxnSpPr/>
          <p:nvPr/>
        </p:nvCxnSpPr>
        <p:spPr>
          <a:xfrm flipH="1" flipV="1">
            <a:off x="10128250" y="2276475"/>
            <a:ext cx="71438" cy="414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6F958DA0-B707-424D-98EF-C238F35673D0}"/>
              </a:ext>
            </a:extLst>
          </p:cNvPr>
          <p:cNvCxnSpPr/>
          <p:nvPr/>
        </p:nvCxnSpPr>
        <p:spPr>
          <a:xfrm flipH="1">
            <a:off x="7162800" y="2276475"/>
            <a:ext cx="29654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FD171D6C-CB75-41C8-9EB2-C00F40092915}"/>
              </a:ext>
            </a:extLst>
          </p:cNvPr>
          <p:cNvCxnSpPr>
            <a:stCxn id="6" idx="2"/>
            <a:endCxn id="8" idx="0"/>
          </p:cNvCxnSpPr>
          <p:nvPr/>
        </p:nvCxnSpPr>
        <p:spPr>
          <a:xfrm>
            <a:off x="8616950" y="4292601"/>
            <a:ext cx="12700" cy="576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85030676-CCB7-4033-9A96-0EE6E4A2F492}"/>
              </a:ext>
            </a:extLst>
          </p:cNvPr>
          <p:cNvCxnSpPr>
            <a:stCxn id="5" idx="2"/>
            <a:endCxn id="7" idx="0"/>
          </p:cNvCxnSpPr>
          <p:nvPr/>
        </p:nvCxnSpPr>
        <p:spPr>
          <a:xfrm flipH="1">
            <a:off x="3128964" y="4292600"/>
            <a:ext cx="14287" cy="649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EF6439CC-B2B4-4DE7-8AFB-E0250093778F}"/>
              </a:ext>
            </a:extLst>
          </p:cNvPr>
          <p:cNvCxnSpPr>
            <a:stCxn id="7" idx="2"/>
          </p:cNvCxnSpPr>
          <p:nvPr/>
        </p:nvCxnSpPr>
        <p:spPr>
          <a:xfrm>
            <a:off x="3128963" y="5732463"/>
            <a:ext cx="0" cy="144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C067472B-4E37-4C94-93AE-F7985D1AF130}"/>
              </a:ext>
            </a:extLst>
          </p:cNvPr>
          <p:cNvCxnSpPr/>
          <p:nvPr/>
        </p:nvCxnSpPr>
        <p:spPr>
          <a:xfrm>
            <a:off x="3143250" y="5876925"/>
            <a:ext cx="55451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124F9EE2-E729-4A9C-B81F-195DCB931DC9}"/>
              </a:ext>
            </a:extLst>
          </p:cNvPr>
          <p:cNvCxnSpPr/>
          <p:nvPr/>
        </p:nvCxnSpPr>
        <p:spPr>
          <a:xfrm flipH="1" flipV="1">
            <a:off x="8674101" y="5661025"/>
            <a:ext cx="15875"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A1617FEA-0149-4D1D-8298-39DA4A6DADE3}"/>
              </a:ext>
            </a:extLst>
          </p:cNvPr>
          <p:cNvCxnSpPr>
            <a:endCxn id="9" idx="0"/>
          </p:cNvCxnSpPr>
          <p:nvPr/>
        </p:nvCxnSpPr>
        <p:spPr>
          <a:xfrm>
            <a:off x="6024563" y="5876926"/>
            <a:ext cx="0" cy="144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1">
            <a:extLst>
              <a:ext uri="{FF2B5EF4-FFF2-40B4-BE49-F238E27FC236}">
                <a16:creationId xmlns:a16="http://schemas.microsoft.com/office/drawing/2014/main" id="{34CEE957-AA34-47C5-BF48-8BF526DB7AD5}"/>
              </a:ext>
            </a:extLst>
          </p:cNvPr>
          <p:cNvSpPr>
            <a:spLocks noGrp="1"/>
          </p:cNvSpPr>
          <p:nvPr>
            <p:ph type="title"/>
          </p:nvPr>
        </p:nvSpPr>
        <p:spPr>
          <a:xfrm>
            <a:off x="1524000" y="0"/>
            <a:ext cx="9144000" cy="692150"/>
          </a:xfrm>
        </p:spPr>
        <p:txBody>
          <a:bodyPr>
            <a:normAutofit fontScale="90000"/>
          </a:bodyPr>
          <a:lstStyle/>
          <a:p>
            <a:r>
              <a:rPr lang="fr-FR" altLang="fr-FR"/>
              <a:t>Le BM des agences immobilières</a:t>
            </a:r>
          </a:p>
        </p:txBody>
      </p:sp>
      <p:sp>
        <p:nvSpPr>
          <p:cNvPr id="4" name="Rectangle 3">
            <a:extLst>
              <a:ext uri="{FF2B5EF4-FFF2-40B4-BE49-F238E27FC236}">
                <a16:creationId xmlns:a16="http://schemas.microsoft.com/office/drawing/2014/main" id="{C2C65FDA-71DA-4FB9-8B12-AD1F542E3C19}"/>
              </a:ext>
            </a:extLst>
          </p:cNvPr>
          <p:cNvSpPr/>
          <p:nvPr/>
        </p:nvSpPr>
        <p:spPr>
          <a:xfrm>
            <a:off x="3792539" y="2060576"/>
            <a:ext cx="4175125"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Ressources &amp; Compétences </a:t>
            </a:r>
          </a:p>
          <a:p>
            <a:pPr algn="ctr">
              <a:defRPr/>
            </a:pPr>
            <a:r>
              <a:rPr lang="fr-FR" sz="1200" dirty="0"/>
              <a:t>Catalogue, connaissance du marché local, compétences des agents, agence, éventuellement publicité</a:t>
            </a:r>
          </a:p>
        </p:txBody>
      </p:sp>
      <p:sp>
        <p:nvSpPr>
          <p:cNvPr id="5" name="Rectangle 4">
            <a:extLst>
              <a:ext uri="{FF2B5EF4-FFF2-40B4-BE49-F238E27FC236}">
                <a16:creationId xmlns:a16="http://schemas.microsoft.com/office/drawing/2014/main" id="{D39358A9-4352-4CCA-8F93-DFA6EBC6B2E8}"/>
              </a:ext>
            </a:extLst>
          </p:cNvPr>
          <p:cNvSpPr/>
          <p:nvPr/>
        </p:nvSpPr>
        <p:spPr>
          <a:xfrm>
            <a:off x="1919288" y="3500438"/>
            <a:ext cx="3529012"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Propositions de valeur aux acheteurs</a:t>
            </a:r>
          </a:p>
          <a:p>
            <a:pPr algn="ctr">
              <a:defRPr/>
            </a:pPr>
            <a:r>
              <a:rPr lang="fr-FR" sz="1200" dirty="0"/>
              <a:t>Acheter un  bien correspondant le plus à ses aspirations et aux prix le plus juste</a:t>
            </a:r>
          </a:p>
        </p:txBody>
      </p:sp>
      <p:sp>
        <p:nvSpPr>
          <p:cNvPr id="6" name="Rectangle 5">
            <a:extLst>
              <a:ext uri="{FF2B5EF4-FFF2-40B4-BE49-F238E27FC236}">
                <a16:creationId xmlns:a16="http://schemas.microsoft.com/office/drawing/2014/main" id="{A2807CD7-332B-4E5B-95FB-5A62737302DC}"/>
              </a:ext>
            </a:extLst>
          </p:cNvPr>
          <p:cNvSpPr/>
          <p:nvPr/>
        </p:nvSpPr>
        <p:spPr>
          <a:xfrm>
            <a:off x="6154739" y="3500438"/>
            <a:ext cx="3686175"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Organisation </a:t>
            </a:r>
          </a:p>
          <a:p>
            <a:pPr algn="ctr">
              <a:defRPr/>
            </a:pPr>
            <a:r>
              <a:rPr lang="fr-FR" sz="1200" dirty="0"/>
              <a:t>Agents immobiliers, éventuellement collaboration avec les autres agence d’un réseau</a:t>
            </a:r>
          </a:p>
        </p:txBody>
      </p:sp>
      <p:sp>
        <p:nvSpPr>
          <p:cNvPr id="7" name="Rectangle 6">
            <a:extLst>
              <a:ext uri="{FF2B5EF4-FFF2-40B4-BE49-F238E27FC236}">
                <a16:creationId xmlns:a16="http://schemas.microsoft.com/office/drawing/2014/main" id="{1FEC43E0-9834-4B2C-B001-51CE26A109EE}"/>
              </a:ext>
            </a:extLst>
          </p:cNvPr>
          <p:cNvSpPr/>
          <p:nvPr/>
        </p:nvSpPr>
        <p:spPr>
          <a:xfrm>
            <a:off x="1905000" y="4941889"/>
            <a:ext cx="35433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Revenus</a:t>
            </a:r>
          </a:p>
          <a:p>
            <a:pPr algn="ctr">
              <a:defRPr/>
            </a:pPr>
            <a:r>
              <a:rPr lang="fr-FR" sz="1200" dirty="0"/>
              <a:t>Commission d’environ 5% du montant de la transaction * Nombre de transaction</a:t>
            </a:r>
          </a:p>
        </p:txBody>
      </p:sp>
      <p:sp>
        <p:nvSpPr>
          <p:cNvPr id="8" name="Rectangle 7">
            <a:extLst>
              <a:ext uri="{FF2B5EF4-FFF2-40B4-BE49-F238E27FC236}">
                <a16:creationId xmlns:a16="http://schemas.microsoft.com/office/drawing/2014/main" id="{BEBCC0D2-39A7-4366-BF96-DBAF1A0DE9DC}"/>
              </a:ext>
            </a:extLst>
          </p:cNvPr>
          <p:cNvSpPr/>
          <p:nvPr/>
        </p:nvSpPr>
        <p:spPr>
          <a:xfrm>
            <a:off x="6154739" y="4941889"/>
            <a:ext cx="3698875"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Coûts</a:t>
            </a:r>
          </a:p>
          <a:p>
            <a:pPr algn="ctr">
              <a:defRPr/>
            </a:pPr>
            <a:r>
              <a:rPr lang="fr-FR" sz="1200" dirty="0"/>
              <a:t>Loyer et salaires fixes des agents, commissions sur ventes versées aux agents</a:t>
            </a:r>
          </a:p>
        </p:txBody>
      </p:sp>
      <p:sp>
        <p:nvSpPr>
          <p:cNvPr id="9" name="Rectangle 8">
            <a:extLst>
              <a:ext uri="{FF2B5EF4-FFF2-40B4-BE49-F238E27FC236}">
                <a16:creationId xmlns:a16="http://schemas.microsoft.com/office/drawing/2014/main" id="{BA47B866-29AE-46CC-B6C2-4062ED101592}"/>
              </a:ext>
            </a:extLst>
          </p:cNvPr>
          <p:cNvSpPr/>
          <p:nvPr/>
        </p:nvSpPr>
        <p:spPr>
          <a:xfrm>
            <a:off x="3935413" y="6021388"/>
            <a:ext cx="3744912"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Marge</a:t>
            </a:r>
          </a:p>
          <a:p>
            <a:pPr algn="ctr">
              <a:defRPr/>
            </a:pPr>
            <a:r>
              <a:rPr lang="fr-FR" sz="1200" dirty="0"/>
              <a:t>Dépend essentiellement du nombre de transactions</a:t>
            </a:r>
          </a:p>
        </p:txBody>
      </p:sp>
      <p:cxnSp>
        <p:nvCxnSpPr>
          <p:cNvPr id="27" name="Connecteur droit avec flèche 26">
            <a:extLst>
              <a:ext uri="{FF2B5EF4-FFF2-40B4-BE49-F238E27FC236}">
                <a16:creationId xmlns:a16="http://schemas.microsoft.com/office/drawing/2014/main" id="{F98E458B-E51A-49FD-AB51-89B508A85CAC}"/>
              </a:ext>
            </a:extLst>
          </p:cNvPr>
          <p:cNvCxnSpPr>
            <a:stCxn id="6" idx="2"/>
            <a:endCxn id="8" idx="0"/>
          </p:cNvCxnSpPr>
          <p:nvPr/>
        </p:nvCxnSpPr>
        <p:spPr>
          <a:xfrm>
            <a:off x="7997825" y="4292600"/>
            <a:ext cx="6350" cy="649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8AB5A801-00AF-4DAF-93B5-83A8ACE126EB}"/>
              </a:ext>
            </a:extLst>
          </p:cNvPr>
          <p:cNvCxnSpPr>
            <a:stCxn id="5" idx="2"/>
            <a:endCxn id="7" idx="0"/>
          </p:cNvCxnSpPr>
          <p:nvPr/>
        </p:nvCxnSpPr>
        <p:spPr>
          <a:xfrm flipH="1">
            <a:off x="3676650" y="4292600"/>
            <a:ext cx="6350" cy="649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0F7005D-25FC-4EF0-ABF8-A5136B2F3FE5}"/>
              </a:ext>
            </a:extLst>
          </p:cNvPr>
          <p:cNvSpPr/>
          <p:nvPr/>
        </p:nvSpPr>
        <p:spPr>
          <a:xfrm>
            <a:off x="1703388" y="833438"/>
            <a:ext cx="4451350"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Proposition de valeur aux vendeurs</a:t>
            </a:r>
          </a:p>
          <a:p>
            <a:pPr algn="ctr">
              <a:defRPr/>
            </a:pPr>
            <a:r>
              <a:rPr lang="fr-FR" sz="1200" dirty="0"/>
              <a:t>Vendre rapidement un bien à un prix le plus élevé possible</a:t>
            </a:r>
          </a:p>
        </p:txBody>
      </p:sp>
      <p:cxnSp>
        <p:nvCxnSpPr>
          <p:cNvPr id="28" name="Connecteur droit avec flèche 27">
            <a:extLst>
              <a:ext uri="{FF2B5EF4-FFF2-40B4-BE49-F238E27FC236}">
                <a16:creationId xmlns:a16="http://schemas.microsoft.com/office/drawing/2014/main" id="{A1FDC3B4-CE8D-4A2A-9A95-C46A553FD71F}"/>
              </a:ext>
            </a:extLst>
          </p:cNvPr>
          <p:cNvCxnSpPr>
            <a:stCxn id="7" idx="2"/>
            <a:endCxn id="9" idx="0"/>
          </p:cNvCxnSpPr>
          <p:nvPr/>
        </p:nvCxnSpPr>
        <p:spPr>
          <a:xfrm>
            <a:off x="3676651" y="5732464"/>
            <a:ext cx="2132013" cy="288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DCBE8D23-DF34-4CC0-8781-7FF5BE1EADBB}"/>
              </a:ext>
            </a:extLst>
          </p:cNvPr>
          <p:cNvCxnSpPr>
            <a:stCxn id="8" idx="2"/>
            <a:endCxn id="9" idx="0"/>
          </p:cNvCxnSpPr>
          <p:nvPr/>
        </p:nvCxnSpPr>
        <p:spPr>
          <a:xfrm flipH="1">
            <a:off x="5808663" y="5732464"/>
            <a:ext cx="2195512" cy="288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F2334ACF-1F9C-4F81-9361-902E14338EAC}"/>
              </a:ext>
            </a:extLst>
          </p:cNvPr>
          <p:cNvCxnSpPr>
            <a:stCxn id="4" idx="2"/>
            <a:endCxn id="5" idx="0"/>
          </p:cNvCxnSpPr>
          <p:nvPr/>
        </p:nvCxnSpPr>
        <p:spPr>
          <a:xfrm flipH="1">
            <a:off x="3683000" y="2852738"/>
            <a:ext cx="2197100" cy="64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B303C4C4-4FD6-4602-A47D-34FCD7C068AE}"/>
              </a:ext>
            </a:extLst>
          </p:cNvPr>
          <p:cNvCxnSpPr>
            <a:stCxn id="4" idx="2"/>
            <a:endCxn id="6" idx="0"/>
          </p:cNvCxnSpPr>
          <p:nvPr/>
        </p:nvCxnSpPr>
        <p:spPr>
          <a:xfrm>
            <a:off x="5880101" y="2852738"/>
            <a:ext cx="2117725" cy="64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49D6E91A-3F52-444B-8E5E-9F76F35BA206}"/>
              </a:ext>
            </a:extLst>
          </p:cNvPr>
          <p:cNvCxnSpPr>
            <a:stCxn id="4" idx="0"/>
            <a:endCxn id="24" idx="2"/>
          </p:cNvCxnSpPr>
          <p:nvPr/>
        </p:nvCxnSpPr>
        <p:spPr>
          <a:xfrm flipH="1" flipV="1">
            <a:off x="3929064" y="1625601"/>
            <a:ext cx="1951037" cy="434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Les cochons dans la ferme : le modￃﾨle ￃﾩconomique du gratuit [Frￃﾩdￃﾩric Frￃﾩry]">
            <a:hlinkClick r:id="" action="ppaction://media"/>
            <a:extLst>
              <a:ext uri="{FF2B5EF4-FFF2-40B4-BE49-F238E27FC236}">
                <a16:creationId xmlns:a16="http://schemas.microsoft.com/office/drawing/2014/main" id="{9A329E92-20B4-47D7-87DE-C74161882FC2}"/>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6520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176CF21-473F-4E3C-96E7-5A90EDD7B60D}"/>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28901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76" name="Rectangle 75">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1683" name="Picture 7" descr="BEM">
            <a:extLst>
              <a:ext uri="{FF2B5EF4-FFF2-40B4-BE49-F238E27FC236}">
                <a16:creationId xmlns:a16="http://schemas.microsoft.com/office/drawing/2014/main" id="{876DEDCA-0D6B-4EE0-B9C6-A70B58B56F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6568" y="1672893"/>
            <a:ext cx="3209544" cy="32095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 name="Group 78">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80" name="Rectangle 79">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1684" name="Picture 2">
            <a:extLst>
              <a:ext uri="{FF2B5EF4-FFF2-40B4-BE49-F238E27FC236}">
                <a16:creationId xmlns:a16="http://schemas.microsoft.com/office/drawing/2014/main" id="{62B6E6F3-A757-4369-8C31-2AF953136BC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87333" y="2539470"/>
            <a:ext cx="3209544" cy="14763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 name="Group 82">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84" name="Rectangle 83">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1682" name="Picture 5" descr="Logo_Euromed_Management">
            <a:extLst>
              <a:ext uri="{FF2B5EF4-FFF2-40B4-BE49-F238E27FC236}">
                <a16:creationId xmlns:a16="http://schemas.microsoft.com/office/drawing/2014/main" id="{258CE928-ECAA-44CA-8F88-CA797A6415A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75887" y="2695935"/>
            <a:ext cx="3209544" cy="11634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7AA9098F-5DA2-4AD0-BE84-8C0EF7B0456C}"/>
              </a:ext>
            </a:extLst>
          </p:cNvPr>
          <p:cNvSpPr>
            <a:spLocks noChangeArrowheads="1"/>
          </p:cNvSpPr>
          <p:nvPr/>
        </p:nvSpPr>
        <p:spPr bwMode="auto">
          <a:xfrm>
            <a:off x="2424113" y="3068639"/>
            <a:ext cx="1657350" cy="11525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400">
                <a:latin typeface="Arial" panose="020B0604020202020204" pitchFamily="34" charset="0"/>
                <a:cs typeface="Arial" panose="020B0604020202020204" pitchFamily="34" charset="0"/>
              </a:rPr>
              <a:t>Réputation</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Classement</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(Accréditations)</a:t>
            </a:r>
          </a:p>
        </p:txBody>
      </p:sp>
      <p:sp>
        <p:nvSpPr>
          <p:cNvPr id="2053" name="Oval 5">
            <a:extLst>
              <a:ext uri="{FF2B5EF4-FFF2-40B4-BE49-F238E27FC236}">
                <a16:creationId xmlns:a16="http://schemas.microsoft.com/office/drawing/2014/main" id="{7AD6A8D8-A675-471C-9FE2-9FD72CF0256E}"/>
              </a:ext>
            </a:extLst>
          </p:cNvPr>
          <p:cNvSpPr>
            <a:spLocks noChangeArrowheads="1"/>
          </p:cNvSpPr>
          <p:nvPr/>
        </p:nvSpPr>
        <p:spPr bwMode="auto">
          <a:xfrm>
            <a:off x="2424113" y="1557339"/>
            <a:ext cx="1657350" cy="15128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400">
                <a:latin typeface="Arial" panose="020B0604020202020204" pitchFamily="34" charset="0"/>
                <a:cs typeface="Arial" panose="020B0604020202020204" pitchFamily="34" charset="0"/>
              </a:rPr>
              <a:t>Connaissance</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des accréditions</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Communication </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Lobbying</a:t>
            </a:r>
          </a:p>
          <a:p>
            <a:pPr algn="ctr" eaLnBrk="1" hangingPunct="1">
              <a:spcBef>
                <a:spcPct val="0"/>
              </a:spcBef>
              <a:buFontTx/>
              <a:buNone/>
            </a:pPr>
            <a:endParaRPr lang="fr-FR" altLang="fr-FR" sz="1400">
              <a:latin typeface="Arial" panose="020B0604020202020204" pitchFamily="34" charset="0"/>
              <a:cs typeface="Arial" panose="020B0604020202020204" pitchFamily="34" charset="0"/>
            </a:endParaRPr>
          </a:p>
        </p:txBody>
      </p:sp>
      <p:sp>
        <p:nvSpPr>
          <p:cNvPr id="2054" name="Rectangle 6">
            <a:extLst>
              <a:ext uri="{FF2B5EF4-FFF2-40B4-BE49-F238E27FC236}">
                <a16:creationId xmlns:a16="http://schemas.microsoft.com/office/drawing/2014/main" id="{200911AD-E63E-4823-B0AC-883FA33311ED}"/>
              </a:ext>
            </a:extLst>
          </p:cNvPr>
          <p:cNvSpPr>
            <a:spLocks noChangeArrowheads="1"/>
          </p:cNvSpPr>
          <p:nvPr/>
        </p:nvSpPr>
        <p:spPr bwMode="auto">
          <a:xfrm>
            <a:off x="5016501" y="4149726"/>
            <a:ext cx="1584325" cy="10080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400">
                <a:latin typeface="Arial" panose="020B0604020202020204" pitchFamily="34" charset="0"/>
                <a:cs typeface="Arial" panose="020B0604020202020204" pitchFamily="34" charset="0"/>
              </a:rPr>
              <a:t>Professeurs</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Chercheurs –</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Enseignants</a:t>
            </a:r>
          </a:p>
        </p:txBody>
      </p:sp>
      <p:sp>
        <p:nvSpPr>
          <p:cNvPr id="2055" name="Oval 7">
            <a:extLst>
              <a:ext uri="{FF2B5EF4-FFF2-40B4-BE49-F238E27FC236}">
                <a16:creationId xmlns:a16="http://schemas.microsoft.com/office/drawing/2014/main" id="{44D3E502-3C1A-42A8-89DC-69CE3E4E1C31}"/>
              </a:ext>
            </a:extLst>
          </p:cNvPr>
          <p:cNvSpPr>
            <a:spLocks noChangeArrowheads="1"/>
          </p:cNvSpPr>
          <p:nvPr/>
        </p:nvSpPr>
        <p:spPr bwMode="auto">
          <a:xfrm>
            <a:off x="5016500" y="5157789"/>
            <a:ext cx="1657350" cy="1512887"/>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400">
                <a:latin typeface="Arial" panose="020B0604020202020204" pitchFamily="34" charset="0"/>
                <a:cs typeface="Arial" panose="020B0604020202020204" pitchFamily="34" charset="0"/>
              </a:rPr>
              <a:t>Capacité de </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publications</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Internationales</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Relationnel</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Recherche</a:t>
            </a:r>
          </a:p>
        </p:txBody>
      </p:sp>
      <p:sp>
        <p:nvSpPr>
          <p:cNvPr id="2056" name="Rectangle 8">
            <a:extLst>
              <a:ext uri="{FF2B5EF4-FFF2-40B4-BE49-F238E27FC236}">
                <a16:creationId xmlns:a16="http://schemas.microsoft.com/office/drawing/2014/main" id="{85D2B65D-325D-4299-9E16-F901C089F4A9}"/>
              </a:ext>
            </a:extLst>
          </p:cNvPr>
          <p:cNvSpPr>
            <a:spLocks noChangeArrowheads="1"/>
          </p:cNvSpPr>
          <p:nvPr/>
        </p:nvSpPr>
        <p:spPr bwMode="auto">
          <a:xfrm>
            <a:off x="7896225" y="2997200"/>
            <a:ext cx="2160588" cy="129540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400">
                <a:latin typeface="Arial" panose="020B0604020202020204" pitchFamily="34" charset="0"/>
                <a:cs typeface="Arial" panose="020B0604020202020204" pitchFamily="34" charset="0"/>
              </a:rPr>
              <a:t>Partenariats</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Entreprises </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(Apprentissage </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et alternance)</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Universités étrangères </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(doubles diplômes)</a:t>
            </a:r>
          </a:p>
        </p:txBody>
      </p:sp>
      <p:sp>
        <p:nvSpPr>
          <p:cNvPr id="2057" name="Rectangle 9">
            <a:extLst>
              <a:ext uri="{FF2B5EF4-FFF2-40B4-BE49-F238E27FC236}">
                <a16:creationId xmlns:a16="http://schemas.microsoft.com/office/drawing/2014/main" id="{45863129-51CD-4160-B81B-6EAB3F1612BC}"/>
              </a:ext>
            </a:extLst>
          </p:cNvPr>
          <p:cNvSpPr>
            <a:spLocks noChangeArrowheads="1"/>
          </p:cNvSpPr>
          <p:nvPr/>
        </p:nvSpPr>
        <p:spPr bwMode="auto">
          <a:xfrm>
            <a:off x="5087939" y="1773238"/>
            <a:ext cx="1584325" cy="10080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400">
                <a:latin typeface="Arial" panose="020B0604020202020204" pitchFamily="34" charset="0"/>
                <a:cs typeface="Arial" panose="020B0604020202020204" pitchFamily="34" charset="0"/>
              </a:rPr>
              <a:t>Lieux </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(établissements)</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de pédagogie</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pour les Etudiants</a:t>
            </a:r>
          </a:p>
        </p:txBody>
      </p:sp>
      <p:sp>
        <p:nvSpPr>
          <p:cNvPr id="2058" name="Oval 10">
            <a:extLst>
              <a:ext uri="{FF2B5EF4-FFF2-40B4-BE49-F238E27FC236}">
                <a16:creationId xmlns:a16="http://schemas.microsoft.com/office/drawing/2014/main" id="{21097DDF-70E1-4723-9064-BD313360F0EB}"/>
              </a:ext>
            </a:extLst>
          </p:cNvPr>
          <p:cNvSpPr>
            <a:spLocks noChangeArrowheads="1"/>
          </p:cNvSpPr>
          <p:nvPr/>
        </p:nvSpPr>
        <p:spPr bwMode="auto">
          <a:xfrm>
            <a:off x="5016500" y="215900"/>
            <a:ext cx="1657350" cy="1512888"/>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200">
                <a:latin typeface="Arial" panose="020B0604020202020204" pitchFamily="34" charset="0"/>
                <a:cs typeface="Arial" panose="020B0604020202020204" pitchFamily="34" charset="0"/>
              </a:rPr>
              <a:t>Personnels </a:t>
            </a:r>
          </a:p>
          <a:p>
            <a:pPr algn="ctr" eaLnBrk="1" hangingPunct="1">
              <a:spcBef>
                <a:spcPct val="0"/>
              </a:spcBef>
              <a:buFontTx/>
              <a:buNone/>
            </a:pPr>
            <a:r>
              <a:rPr lang="fr-FR" altLang="fr-FR" sz="1200">
                <a:latin typeface="Arial" panose="020B0604020202020204" pitchFamily="34" charset="0"/>
                <a:cs typeface="Arial" panose="020B0604020202020204" pitchFamily="34" charset="0"/>
              </a:rPr>
              <a:t>Administratifs</a:t>
            </a:r>
          </a:p>
          <a:p>
            <a:pPr algn="ctr" eaLnBrk="1" hangingPunct="1">
              <a:spcBef>
                <a:spcPct val="0"/>
              </a:spcBef>
              <a:buFontTx/>
              <a:buNone/>
            </a:pPr>
            <a:r>
              <a:rPr lang="fr-FR" altLang="fr-FR" sz="1200">
                <a:latin typeface="Arial" panose="020B0604020202020204" pitchFamily="34" charset="0"/>
                <a:cs typeface="Arial" panose="020B0604020202020204" pitchFamily="34" charset="0"/>
              </a:rPr>
              <a:t>(gestion des stages, </a:t>
            </a:r>
          </a:p>
          <a:p>
            <a:pPr algn="ctr" eaLnBrk="1" hangingPunct="1">
              <a:spcBef>
                <a:spcPct val="0"/>
              </a:spcBef>
              <a:buFontTx/>
              <a:buNone/>
            </a:pPr>
            <a:r>
              <a:rPr lang="fr-FR" altLang="fr-FR" sz="1200">
                <a:latin typeface="Arial" panose="020B0604020202020204" pitchFamily="34" charset="0"/>
                <a:cs typeface="Arial" panose="020B0604020202020204" pitchFamily="34" charset="0"/>
              </a:rPr>
              <a:t>Projets, recrutement,</a:t>
            </a:r>
          </a:p>
          <a:p>
            <a:pPr algn="ctr" eaLnBrk="1" hangingPunct="1">
              <a:spcBef>
                <a:spcPct val="0"/>
              </a:spcBef>
              <a:buFontTx/>
              <a:buNone/>
            </a:pPr>
            <a:r>
              <a:rPr lang="fr-FR" altLang="fr-FR" sz="1200">
                <a:latin typeface="Arial" panose="020B0604020202020204" pitchFamily="34" charset="0"/>
                <a:cs typeface="Arial" panose="020B0604020202020204" pitchFamily="34" charset="0"/>
              </a:rPr>
              <a:t>promotion…)</a:t>
            </a:r>
          </a:p>
        </p:txBody>
      </p:sp>
      <p:sp>
        <p:nvSpPr>
          <p:cNvPr id="2059" name="Oval 11">
            <a:extLst>
              <a:ext uri="{FF2B5EF4-FFF2-40B4-BE49-F238E27FC236}">
                <a16:creationId xmlns:a16="http://schemas.microsoft.com/office/drawing/2014/main" id="{DF07CF75-7294-4F93-B106-EF5DBA7C443B}"/>
              </a:ext>
            </a:extLst>
          </p:cNvPr>
          <p:cNvSpPr>
            <a:spLocks noChangeArrowheads="1"/>
          </p:cNvSpPr>
          <p:nvPr/>
        </p:nvSpPr>
        <p:spPr bwMode="auto">
          <a:xfrm>
            <a:off x="8183563" y="4292600"/>
            <a:ext cx="1657350" cy="1512888"/>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400">
                <a:latin typeface="Arial" panose="020B0604020202020204" pitchFamily="34" charset="0"/>
                <a:cs typeface="Arial" panose="020B0604020202020204" pitchFamily="34" charset="0"/>
              </a:rPr>
              <a:t>Commercialisation</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Négociation</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Lobbying</a:t>
            </a:r>
          </a:p>
        </p:txBody>
      </p:sp>
      <p:sp>
        <p:nvSpPr>
          <p:cNvPr id="2060" name="Line 12">
            <a:extLst>
              <a:ext uri="{FF2B5EF4-FFF2-40B4-BE49-F238E27FC236}">
                <a16:creationId xmlns:a16="http://schemas.microsoft.com/office/drawing/2014/main" id="{35FF8DF9-5CC0-421B-A262-863B03DA7C61}"/>
              </a:ext>
            </a:extLst>
          </p:cNvPr>
          <p:cNvSpPr>
            <a:spLocks noChangeShapeType="1"/>
          </p:cNvSpPr>
          <p:nvPr/>
        </p:nvSpPr>
        <p:spPr bwMode="auto">
          <a:xfrm flipH="1" flipV="1">
            <a:off x="4079876" y="4221163"/>
            <a:ext cx="936625"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61" name="Text Box 13">
            <a:extLst>
              <a:ext uri="{FF2B5EF4-FFF2-40B4-BE49-F238E27FC236}">
                <a16:creationId xmlns:a16="http://schemas.microsoft.com/office/drawing/2014/main" id="{36CB3F1D-A18B-4226-B6D8-D4CF7B849AA4}"/>
              </a:ext>
            </a:extLst>
          </p:cNvPr>
          <p:cNvSpPr txBox="1">
            <a:spLocks noChangeArrowheads="1"/>
          </p:cNvSpPr>
          <p:nvPr/>
        </p:nvSpPr>
        <p:spPr bwMode="auto">
          <a:xfrm>
            <a:off x="4151313" y="4508501"/>
            <a:ext cx="647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fr-FR" altLang="fr-FR" sz="1000">
                <a:latin typeface="Arial" panose="020B0604020202020204" pitchFamily="34" charset="0"/>
                <a:cs typeface="Arial" panose="020B0604020202020204" pitchFamily="34" charset="0"/>
              </a:rPr>
              <a:t>50 %</a:t>
            </a:r>
          </a:p>
        </p:txBody>
      </p:sp>
      <p:sp>
        <p:nvSpPr>
          <p:cNvPr id="2062" name="Line 14">
            <a:extLst>
              <a:ext uri="{FF2B5EF4-FFF2-40B4-BE49-F238E27FC236}">
                <a16:creationId xmlns:a16="http://schemas.microsoft.com/office/drawing/2014/main" id="{CD1508E8-7D8A-4731-80D9-B93A4750041A}"/>
              </a:ext>
            </a:extLst>
          </p:cNvPr>
          <p:cNvSpPr>
            <a:spLocks noChangeShapeType="1"/>
          </p:cNvSpPr>
          <p:nvPr/>
        </p:nvSpPr>
        <p:spPr bwMode="auto">
          <a:xfrm>
            <a:off x="4079876" y="3933826"/>
            <a:ext cx="936625" cy="574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63" name="Line 15">
            <a:extLst>
              <a:ext uri="{FF2B5EF4-FFF2-40B4-BE49-F238E27FC236}">
                <a16:creationId xmlns:a16="http://schemas.microsoft.com/office/drawing/2014/main" id="{3A67BF4C-6145-47DD-9DFF-38A4DC50978A}"/>
              </a:ext>
            </a:extLst>
          </p:cNvPr>
          <p:cNvSpPr>
            <a:spLocks noChangeShapeType="1"/>
          </p:cNvSpPr>
          <p:nvPr/>
        </p:nvSpPr>
        <p:spPr bwMode="auto">
          <a:xfrm flipH="1">
            <a:off x="4079875" y="3716338"/>
            <a:ext cx="3816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64" name="Text Box 16">
            <a:extLst>
              <a:ext uri="{FF2B5EF4-FFF2-40B4-BE49-F238E27FC236}">
                <a16:creationId xmlns:a16="http://schemas.microsoft.com/office/drawing/2014/main" id="{E54D68E2-01EE-4721-ACF6-E8CD7B65B0AC}"/>
              </a:ext>
            </a:extLst>
          </p:cNvPr>
          <p:cNvSpPr txBox="1">
            <a:spLocks noChangeArrowheads="1"/>
          </p:cNvSpPr>
          <p:nvPr/>
        </p:nvSpPr>
        <p:spPr bwMode="auto">
          <a:xfrm>
            <a:off x="5951538" y="3716339"/>
            <a:ext cx="647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fr-FR" altLang="fr-FR" sz="1000">
                <a:latin typeface="Arial" panose="020B0604020202020204" pitchFamily="34" charset="0"/>
                <a:cs typeface="Arial" panose="020B0604020202020204" pitchFamily="34" charset="0"/>
              </a:rPr>
              <a:t>25 %</a:t>
            </a:r>
          </a:p>
        </p:txBody>
      </p:sp>
      <p:sp>
        <p:nvSpPr>
          <p:cNvPr id="2065" name="Line 17">
            <a:extLst>
              <a:ext uri="{FF2B5EF4-FFF2-40B4-BE49-F238E27FC236}">
                <a16:creationId xmlns:a16="http://schemas.microsoft.com/office/drawing/2014/main" id="{89609440-94B7-4F1C-B1F7-563F907BE4A2}"/>
              </a:ext>
            </a:extLst>
          </p:cNvPr>
          <p:cNvSpPr>
            <a:spLocks noChangeShapeType="1"/>
          </p:cNvSpPr>
          <p:nvPr/>
        </p:nvSpPr>
        <p:spPr bwMode="auto">
          <a:xfrm>
            <a:off x="4079875" y="3429000"/>
            <a:ext cx="3816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66" name="Line 18">
            <a:extLst>
              <a:ext uri="{FF2B5EF4-FFF2-40B4-BE49-F238E27FC236}">
                <a16:creationId xmlns:a16="http://schemas.microsoft.com/office/drawing/2014/main" id="{C1108533-DE5A-4612-9366-E0040FDF281A}"/>
              </a:ext>
            </a:extLst>
          </p:cNvPr>
          <p:cNvSpPr>
            <a:spLocks noChangeShapeType="1"/>
          </p:cNvSpPr>
          <p:nvPr/>
        </p:nvSpPr>
        <p:spPr bwMode="auto">
          <a:xfrm flipH="1">
            <a:off x="4079876" y="2492375"/>
            <a:ext cx="1008063" cy="649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67" name="Text Box 19">
            <a:extLst>
              <a:ext uri="{FF2B5EF4-FFF2-40B4-BE49-F238E27FC236}">
                <a16:creationId xmlns:a16="http://schemas.microsoft.com/office/drawing/2014/main" id="{118430C2-5850-4185-AF99-15A990363AA6}"/>
              </a:ext>
            </a:extLst>
          </p:cNvPr>
          <p:cNvSpPr txBox="1">
            <a:spLocks noChangeArrowheads="1"/>
          </p:cNvSpPr>
          <p:nvPr/>
        </p:nvSpPr>
        <p:spPr bwMode="auto">
          <a:xfrm>
            <a:off x="4583113" y="2781301"/>
            <a:ext cx="647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fr-FR" altLang="fr-FR" sz="1000">
                <a:latin typeface="Arial" panose="020B0604020202020204" pitchFamily="34" charset="0"/>
                <a:cs typeface="Arial" panose="020B0604020202020204" pitchFamily="34" charset="0"/>
              </a:rPr>
              <a:t>25 %</a:t>
            </a:r>
          </a:p>
        </p:txBody>
      </p:sp>
      <p:sp>
        <p:nvSpPr>
          <p:cNvPr id="2068" name="Line 20">
            <a:extLst>
              <a:ext uri="{FF2B5EF4-FFF2-40B4-BE49-F238E27FC236}">
                <a16:creationId xmlns:a16="http://schemas.microsoft.com/office/drawing/2014/main" id="{16E9612D-B994-42C4-819B-C9E0DEF1B057}"/>
              </a:ext>
            </a:extLst>
          </p:cNvPr>
          <p:cNvSpPr>
            <a:spLocks noChangeShapeType="1"/>
          </p:cNvSpPr>
          <p:nvPr/>
        </p:nvSpPr>
        <p:spPr bwMode="auto">
          <a:xfrm flipV="1">
            <a:off x="3863976" y="2276476"/>
            <a:ext cx="1223963"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69" name="Line 21">
            <a:extLst>
              <a:ext uri="{FF2B5EF4-FFF2-40B4-BE49-F238E27FC236}">
                <a16:creationId xmlns:a16="http://schemas.microsoft.com/office/drawing/2014/main" id="{E39CECDE-5A7B-48C4-B76E-8FBD1AAACB9C}"/>
              </a:ext>
            </a:extLst>
          </p:cNvPr>
          <p:cNvSpPr>
            <a:spLocks noChangeShapeType="1"/>
          </p:cNvSpPr>
          <p:nvPr/>
        </p:nvSpPr>
        <p:spPr bwMode="auto">
          <a:xfrm>
            <a:off x="6672263" y="2205038"/>
            <a:ext cx="1223962"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70" name="Line 22">
            <a:extLst>
              <a:ext uri="{FF2B5EF4-FFF2-40B4-BE49-F238E27FC236}">
                <a16:creationId xmlns:a16="http://schemas.microsoft.com/office/drawing/2014/main" id="{68123C27-46A7-4C1F-A5B9-DAE1A6E446DA}"/>
              </a:ext>
            </a:extLst>
          </p:cNvPr>
          <p:cNvSpPr>
            <a:spLocks noChangeShapeType="1"/>
          </p:cNvSpPr>
          <p:nvPr/>
        </p:nvSpPr>
        <p:spPr bwMode="auto">
          <a:xfrm flipH="1" flipV="1">
            <a:off x="6672263" y="2420938"/>
            <a:ext cx="1223962"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71" name="Line 23">
            <a:extLst>
              <a:ext uri="{FF2B5EF4-FFF2-40B4-BE49-F238E27FC236}">
                <a16:creationId xmlns:a16="http://schemas.microsoft.com/office/drawing/2014/main" id="{B9765D1F-1CA1-4E65-AF76-145067D82F7E}"/>
              </a:ext>
            </a:extLst>
          </p:cNvPr>
          <p:cNvSpPr>
            <a:spLocks noChangeShapeType="1"/>
          </p:cNvSpPr>
          <p:nvPr/>
        </p:nvSpPr>
        <p:spPr bwMode="auto">
          <a:xfrm flipV="1">
            <a:off x="6600825" y="4076701"/>
            <a:ext cx="1295400" cy="72072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72" name="Line 24">
            <a:extLst>
              <a:ext uri="{FF2B5EF4-FFF2-40B4-BE49-F238E27FC236}">
                <a16:creationId xmlns:a16="http://schemas.microsoft.com/office/drawing/2014/main" id="{AE21DD8D-8B47-4586-AF1F-89A0B1397207}"/>
              </a:ext>
            </a:extLst>
          </p:cNvPr>
          <p:cNvSpPr>
            <a:spLocks noChangeShapeType="1"/>
          </p:cNvSpPr>
          <p:nvPr/>
        </p:nvSpPr>
        <p:spPr bwMode="auto">
          <a:xfrm flipH="1">
            <a:off x="6600825" y="3860801"/>
            <a:ext cx="1295400" cy="72072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727" name="Rectangle 25">
            <a:extLst>
              <a:ext uri="{FF2B5EF4-FFF2-40B4-BE49-F238E27FC236}">
                <a16:creationId xmlns:a16="http://schemas.microsoft.com/office/drawing/2014/main" id="{13A7FA3A-125E-453E-8E52-D6B9EBDCF674}"/>
              </a:ext>
            </a:extLst>
          </p:cNvPr>
          <p:cNvSpPr>
            <a:spLocks noChangeArrowheads="1"/>
          </p:cNvSpPr>
          <p:nvPr/>
        </p:nvSpPr>
        <p:spPr bwMode="auto">
          <a:xfrm>
            <a:off x="1774826" y="5445125"/>
            <a:ext cx="684213" cy="4333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0"/>
              </a:spcBef>
              <a:buFontTx/>
              <a:buNone/>
            </a:pPr>
            <a:endParaRPr lang="fr-FR" altLang="fr-FR" sz="2400">
              <a:latin typeface="Arial" panose="020B0604020202020204" pitchFamily="34" charset="0"/>
              <a:cs typeface="Arial" panose="020B0604020202020204" pitchFamily="34" charset="0"/>
            </a:endParaRPr>
          </a:p>
        </p:txBody>
      </p:sp>
      <p:sp>
        <p:nvSpPr>
          <p:cNvPr id="72728" name="Oval 26">
            <a:extLst>
              <a:ext uri="{FF2B5EF4-FFF2-40B4-BE49-F238E27FC236}">
                <a16:creationId xmlns:a16="http://schemas.microsoft.com/office/drawing/2014/main" id="{D4EDCF56-AE2F-4775-A243-6356A15D83AB}"/>
              </a:ext>
            </a:extLst>
          </p:cNvPr>
          <p:cNvSpPr>
            <a:spLocks noChangeArrowheads="1"/>
          </p:cNvSpPr>
          <p:nvPr/>
        </p:nvSpPr>
        <p:spPr bwMode="auto">
          <a:xfrm>
            <a:off x="1774826" y="6092826"/>
            <a:ext cx="720725" cy="5048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0"/>
              </a:spcBef>
              <a:buFontTx/>
              <a:buNone/>
            </a:pPr>
            <a:endParaRPr lang="fr-FR" altLang="fr-FR" sz="2400">
              <a:latin typeface="Arial" panose="020B0604020202020204" pitchFamily="34" charset="0"/>
              <a:cs typeface="Arial" panose="020B0604020202020204" pitchFamily="34" charset="0"/>
            </a:endParaRPr>
          </a:p>
        </p:txBody>
      </p:sp>
      <p:sp>
        <p:nvSpPr>
          <p:cNvPr id="72729" name="Text Box 27">
            <a:extLst>
              <a:ext uri="{FF2B5EF4-FFF2-40B4-BE49-F238E27FC236}">
                <a16:creationId xmlns:a16="http://schemas.microsoft.com/office/drawing/2014/main" id="{80AC1F48-066A-4873-A06A-AD4695801741}"/>
              </a:ext>
            </a:extLst>
          </p:cNvPr>
          <p:cNvSpPr txBox="1">
            <a:spLocks noChangeArrowheads="1"/>
          </p:cNvSpPr>
          <p:nvPr/>
        </p:nvSpPr>
        <p:spPr bwMode="auto">
          <a:xfrm>
            <a:off x="2711451" y="5445125"/>
            <a:ext cx="1439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fr-FR" altLang="fr-FR" sz="1200">
                <a:latin typeface="Arial" panose="020B0604020202020204" pitchFamily="34" charset="0"/>
                <a:cs typeface="Arial" panose="020B0604020202020204" pitchFamily="34" charset="0"/>
              </a:rPr>
              <a:t>Ressources</a:t>
            </a:r>
          </a:p>
        </p:txBody>
      </p:sp>
      <p:sp>
        <p:nvSpPr>
          <p:cNvPr id="72730" name="Text Box 28">
            <a:extLst>
              <a:ext uri="{FF2B5EF4-FFF2-40B4-BE49-F238E27FC236}">
                <a16:creationId xmlns:a16="http://schemas.microsoft.com/office/drawing/2014/main" id="{8BFC69E5-DBEF-4C4C-A6EC-65223846F097}"/>
              </a:ext>
            </a:extLst>
          </p:cNvPr>
          <p:cNvSpPr txBox="1">
            <a:spLocks noChangeArrowheads="1"/>
          </p:cNvSpPr>
          <p:nvPr/>
        </p:nvSpPr>
        <p:spPr bwMode="auto">
          <a:xfrm>
            <a:off x="2711451" y="6092825"/>
            <a:ext cx="1439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fr-FR" altLang="fr-FR" sz="1200">
                <a:latin typeface="Arial" panose="020B0604020202020204" pitchFamily="34" charset="0"/>
                <a:cs typeface="Arial" panose="020B0604020202020204" pitchFamily="34" charset="0"/>
              </a:rPr>
              <a:t>Compétences</a:t>
            </a:r>
          </a:p>
        </p:txBody>
      </p:sp>
      <p:sp>
        <p:nvSpPr>
          <p:cNvPr id="72731" name="Text Box 29">
            <a:extLst>
              <a:ext uri="{FF2B5EF4-FFF2-40B4-BE49-F238E27FC236}">
                <a16:creationId xmlns:a16="http://schemas.microsoft.com/office/drawing/2014/main" id="{B24803D2-9B9D-4D71-BDC0-DF77EA50CACF}"/>
              </a:ext>
            </a:extLst>
          </p:cNvPr>
          <p:cNvSpPr txBox="1">
            <a:spLocks noChangeArrowheads="1"/>
          </p:cNvSpPr>
          <p:nvPr/>
        </p:nvSpPr>
        <p:spPr bwMode="auto">
          <a:xfrm>
            <a:off x="1524000" y="0"/>
            <a:ext cx="2268538"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50000"/>
              </a:spcBef>
              <a:buFontTx/>
              <a:buNone/>
            </a:pPr>
            <a:r>
              <a:rPr lang="fr-FR" altLang="fr-FR" sz="1400" b="1" i="1">
                <a:latin typeface="Arial" panose="020B0604020202020204" pitchFamily="34" charset="0"/>
                <a:cs typeface="Arial" panose="020B0604020202020204" pitchFamily="34" charset="0"/>
              </a:rPr>
              <a:t>Business Model d’une Grande Ecole de Commerce </a:t>
            </a:r>
          </a:p>
          <a:p>
            <a:pPr algn="ctr" eaLnBrk="1" hangingPunct="1">
              <a:spcBef>
                <a:spcPct val="50000"/>
              </a:spcBef>
              <a:buFontTx/>
              <a:buNone/>
            </a:pPr>
            <a:endParaRPr lang="fr-FR" altLang="fr-FR" sz="1400" b="1" i="1">
              <a:latin typeface="Arial" panose="020B0604020202020204" pitchFamily="34" charset="0"/>
              <a:cs typeface="Arial" panose="020B0604020202020204" pitchFamily="34" charset="0"/>
            </a:endParaRPr>
          </a:p>
        </p:txBody>
      </p:sp>
      <p:sp>
        <p:nvSpPr>
          <p:cNvPr id="2078" name="Oval 30">
            <a:extLst>
              <a:ext uri="{FF2B5EF4-FFF2-40B4-BE49-F238E27FC236}">
                <a16:creationId xmlns:a16="http://schemas.microsoft.com/office/drawing/2014/main" id="{C4DA79AC-ECEF-42A9-B01B-A22BFE8C562B}"/>
              </a:ext>
            </a:extLst>
          </p:cNvPr>
          <p:cNvSpPr>
            <a:spLocks noChangeArrowheads="1"/>
          </p:cNvSpPr>
          <p:nvPr/>
        </p:nvSpPr>
        <p:spPr bwMode="auto">
          <a:xfrm>
            <a:off x="4583114" y="4437064"/>
            <a:ext cx="217487" cy="2873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1</a:t>
            </a:r>
          </a:p>
        </p:txBody>
      </p:sp>
      <p:sp>
        <p:nvSpPr>
          <p:cNvPr id="2079" name="Oval 31">
            <a:extLst>
              <a:ext uri="{FF2B5EF4-FFF2-40B4-BE49-F238E27FC236}">
                <a16:creationId xmlns:a16="http://schemas.microsoft.com/office/drawing/2014/main" id="{63C04E23-DB76-47AE-B5DC-CC6A965D0853}"/>
              </a:ext>
            </a:extLst>
          </p:cNvPr>
          <p:cNvSpPr>
            <a:spLocks noChangeArrowheads="1"/>
          </p:cNvSpPr>
          <p:nvPr/>
        </p:nvSpPr>
        <p:spPr bwMode="auto">
          <a:xfrm>
            <a:off x="4224339" y="2565400"/>
            <a:ext cx="217487" cy="2873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2</a:t>
            </a:r>
          </a:p>
        </p:txBody>
      </p:sp>
      <p:sp>
        <p:nvSpPr>
          <p:cNvPr id="2080" name="Oval 32">
            <a:extLst>
              <a:ext uri="{FF2B5EF4-FFF2-40B4-BE49-F238E27FC236}">
                <a16:creationId xmlns:a16="http://schemas.microsoft.com/office/drawing/2014/main" id="{768FBF73-37CB-4ED3-BE78-A1B312579FD1}"/>
              </a:ext>
            </a:extLst>
          </p:cNvPr>
          <p:cNvSpPr>
            <a:spLocks noChangeArrowheads="1"/>
          </p:cNvSpPr>
          <p:nvPr/>
        </p:nvSpPr>
        <p:spPr bwMode="auto">
          <a:xfrm>
            <a:off x="4367214" y="4005264"/>
            <a:ext cx="217487" cy="2873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3</a:t>
            </a:r>
          </a:p>
        </p:txBody>
      </p:sp>
      <p:sp>
        <p:nvSpPr>
          <p:cNvPr id="2081" name="Oval 33">
            <a:extLst>
              <a:ext uri="{FF2B5EF4-FFF2-40B4-BE49-F238E27FC236}">
                <a16:creationId xmlns:a16="http://schemas.microsoft.com/office/drawing/2014/main" id="{6A7928D0-FB09-4784-B329-6FECD97D082F}"/>
              </a:ext>
            </a:extLst>
          </p:cNvPr>
          <p:cNvSpPr>
            <a:spLocks noChangeArrowheads="1"/>
          </p:cNvSpPr>
          <p:nvPr/>
        </p:nvSpPr>
        <p:spPr bwMode="auto">
          <a:xfrm>
            <a:off x="4367214" y="2852739"/>
            <a:ext cx="217487" cy="2873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4</a:t>
            </a:r>
          </a:p>
        </p:txBody>
      </p:sp>
      <p:sp>
        <p:nvSpPr>
          <p:cNvPr id="2082" name="Oval 34">
            <a:extLst>
              <a:ext uri="{FF2B5EF4-FFF2-40B4-BE49-F238E27FC236}">
                <a16:creationId xmlns:a16="http://schemas.microsoft.com/office/drawing/2014/main" id="{09C2BD4C-A870-4489-A2D9-EB797DBC5DC9}"/>
              </a:ext>
            </a:extLst>
          </p:cNvPr>
          <p:cNvSpPr>
            <a:spLocks noChangeArrowheads="1"/>
          </p:cNvSpPr>
          <p:nvPr/>
        </p:nvSpPr>
        <p:spPr bwMode="auto">
          <a:xfrm>
            <a:off x="7248525" y="2420939"/>
            <a:ext cx="217488" cy="2873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5</a:t>
            </a:r>
          </a:p>
        </p:txBody>
      </p:sp>
      <p:sp>
        <p:nvSpPr>
          <p:cNvPr id="2083" name="Oval 35">
            <a:extLst>
              <a:ext uri="{FF2B5EF4-FFF2-40B4-BE49-F238E27FC236}">
                <a16:creationId xmlns:a16="http://schemas.microsoft.com/office/drawing/2014/main" id="{286183D3-E189-43C8-B6C6-BA4BA68EAE07}"/>
              </a:ext>
            </a:extLst>
          </p:cNvPr>
          <p:cNvSpPr>
            <a:spLocks noChangeArrowheads="1"/>
          </p:cNvSpPr>
          <p:nvPr/>
        </p:nvSpPr>
        <p:spPr bwMode="auto">
          <a:xfrm>
            <a:off x="7248525" y="2781300"/>
            <a:ext cx="217488" cy="2873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6</a:t>
            </a:r>
          </a:p>
        </p:txBody>
      </p:sp>
      <p:sp>
        <p:nvSpPr>
          <p:cNvPr id="2084" name="Oval 36">
            <a:extLst>
              <a:ext uri="{FF2B5EF4-FFF2-40B4-BE49-F238E27FC236}">
                <a16:creationId xmlns:a16="http://schemas.microsoft.com/office/drawing/2014/main" id="{0CC2C2CA-DF8C-47DC-8CC2-3EE209903F49}"/>
              </a:ext>
            </a:extLst>
          </p:cNvPr>
          <p:cNvSpPr>
            <a:spLocks noChangeArrowheads="1"/>
          </p:cNvSpPr>
          <p:nvPr/>
        </p:nvSpPr>
        <p:spPr bwMode="auto">
          <a:xfrm>
            <a:off x="7104064" y="3933825"/>
            <a:ext cx="217487" cy="2873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9</a:t>
            </a:r>
          </a:p>
        </p:txBody>
      </p:sp>
      <p:sp>
        <p:nvSpPr>
          <p:cNvPr id="2085" name="Oval 37">
            <a:extLst>
              <a:ext uri="{FF2B5EF4-FFF2-40B4-BE49-F238E27FC236}">
                <a16:creationId xmlns:a16="http://schemas.microsoft.com/office/drawing/2014/main" id="{D1D39E0B-C3E2-49E4-8013-4461EA097976}"/>
              </a:ext>
            </a:extLst>
          </p:cNvPr>
          <p:cNvSpPr>
            <a:spLocks noChangeArrowheads="1"/>
          </p:cNvSpPr>
          <p:nvPr/>
        </p:nvSpPr>
        <p:spPr bwMode="auto">
          <a:xfrm>
            <a:off x="7175500" y="4292600"/>
            <a:ext cx="217488" cy="2873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10</a:t>
            </a:r>
          </a:p>
        </p:txBody>
      </p:sp>
      <p:sp>
        <p:nvSpPr>
          <p:cNvPr id="2086" name="Oval 38">
            <a:extLst>
              <a:ext uri="{FF2B5EF4-FFF2-40B4-BE49-F238E27FC236}">
                <a16:creationId xmlns:a16="http://schemas.microsoft.com/office/drawing/2014/main" id="{72CDCF83-EEC3-4907-869A-8546204BA4E3}"/>
              </a:ext>
            </a:extLst>
          </p:cNvPr>
          <p:cNvSpPr>
            <a:spLocks noChangeArrowheads="1"/>
          </p:cNvSpPr>
          <p:nvPr/>
        </p:nvSpPr>
        <p:spPr bwMode="auto">
          <a:xfrm>
            <a:off x="5591175" y="3716339"/>
            <a:ext cx="217488" cy="2873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7</a:t>
            </a:r>
          </a:p>
        </p:txBody>
      </p:sp>
      <p:sp>
        <p:nvSpPr>
          <p:cNvPr id="2087" name="Oval 39">
            <a:extLst>
              <a:ext uri="{FF2B5EF4-FFF2-40B4-BE49-F238E27FC236}">
                <a16:creationId xmlns:a16="http://schemas.microsoft.com/office/drawing/2014/main" id="{9BC4189B-DC83-4061-8B6B-26242D7A944F}"/>
              </a:ext>
            </a:extLst>
          </p:cNvPr>
          <p:cNvSpPr>
            <a:spLocks noChangeArrowheads="1"/>
          </p:cNvSpPr>
          <p:nvPr/>
        </p:nvSpPr>
        <p:spPr bwMode="auto">
          <a:xfrm>
            <a:off x="5664200" y="3141664"/>
            <a:ext cx="217488" cy="2873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fade">
                                      <p:cBhvr>
                                        <p:cTn id="12" dur="2000"/>
                                        <p:tgtEl>
                                          <p:spTgt spid="20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2000"/>
                                        <p:tgtEl>
                                          <p:spTgt spid="20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5"/>
                                        </p:tgtEl>
                                        <p:attrNameLst>
                                          <p:attrName>style.visibility</p:attrName>
                                        </p:attrNameLst>
                                      </p:cBhvr>
                                      <p:to>
                                        <p:strVal val="visible"/>
                                      </p:to>
                                    </p:set>
                                    <p:animEffect transition="in" filter="fade">
                                      <p:cBhvr>
                                        <p:cTn id="22" dur="2000"/>
                                        <p:tgtEl>
                                          <p:spTgt spid="20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60"/>
                                        </p:tgtEl>
                                        <p:attrNameLst>
                                          <p:attrName>style.visibility</p:attrName>
                                        </p:attrNameLst>
                                      </p:cBhvr>
                                      <p:to>
                                        <p:strVal val="visible"/>
                                      </p:to>
                                    </p:set>
                                    <p:animEffect transition="in" filter="fade">
                                      <p:cBhvr>
                                        <p:cTn id="27" dur="2000"/>
                                        <p:tgtEl>
                                          <p:spTgt spid="206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78"/>
                                        </p:tgtEl>
                                        <p:attrNameLst>
                                          <p:attrName>style.visibility</p:attrName>
                                        </p:attrNameLst>
                                      </p:cBhvr>
                                      <p:to>
                                        <p:strVal val="visible"/>
                                      </p:to>
                                    </p:set>
                                    <p:animEffect transition="in" filter="fade">
                                      <p:cBhvr>
                                        <p:cTn id="30" dur="2000"/>
                                        <p:tgtEl>
                                          <p:spTgt spid="207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61"/>
                                        </p:tgtEl>
                                        <p:attrNameLst>
                                          <p:attrName>style.visibility</p:attrName>
                                        </p:attrNameLst>
                                      </p:cBhvr>
                                      <p:to>
                                        <p:strVal val="visible"/>
                                      </p:to>
                                    </p:set>
                                    <p:animEffect transition="in" filter="fade">
                                      <p:cBhvr>
                                        <p:cTn id="33" dur="2000"/>
                                        <p:tgtEl>
                                          <p:spTgt spid="206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57"/>
                                        </p:tgtEl>
                                        <p:attrNameLst>
                                          <p:attrName>style.visibility</p:attrName>
                                        </p:attrNameLst>
                                      </p:cBhvr>
                                      <p:to>
                                        <p:strVal val="visible"/>
                                      </p:to>
                                    </p:set>
                                    <p:animEffect transition="in" filter="fade">
                                      <p:cBhvr>
                                        <p:cTn id="38" dur="2000"/>
                                        <p:tgtEl>
                                          <p:spTgt spid="205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58"/>
                                        </p:tgtEl>
                                        <p:attrNameLst>
                                          <p:attrName>style.visibility</p:attrName>
                                        </p:attrNameLst>
                                      </p:cBhvr>
                                      <p:to>
                                        <p:strVal val="visible"/>
                                      </p:to>
                                    </p:set>
                                    <p:animEffect transition="in" filter="fade">
                                      <p:cBhvr>
                                        <p:cTn id="43" dur="2000"/>
                                        <p:tgtEl>
                                          <p:spTgt spid="205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068"/>
                                        </p:tgtEl>
                                        <p:attrNameLst>
                                          <p:attrName>style.visibility</p:attrName>
                                        </p:attrNameLst>
                                      </p:cBhvr>
                                      <p:to>
                                        <p:strVal val="visible"/>
                                      </p:to>
                                    </p:set>
                                    <p:animEffect transition="in" filter="fade">
                                      <p:cBhvr>
                                        <p:cTn id="48" dur="2000"/>
                                        <p:tgtEl>
                                          <p:spTgt spid="206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79"/>
                                        </p:tgtEl>
                                        <p:attrNameLst>
                                          <p:attrName>style.visibility</p:attrName>
                                        </p:attrNameLst>
                                      </p:cBhvr>
                                      <p:to>
                                        <p:strVal val="visible"/>
                                      </p:to>
                                    </p:set>
                                    <p:animEffect transition="in" filter="fade">
                                      <p:cBhvr>
                                        <p:cTn id="51" dur="2000"/>
                                        <p:tgtEl>
                                          <p:spTgt spid="207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2062"/>
                                        </p:tgtEl>
                                        <p:attrNameLst>
                                          <p:attrName>style.visibility</p:attrName>
                                        </p:attrNameLst>
                                      </p:cBhvr>
                                      <p:to>
                                        <p:strVal val="visible"/>
                                      </p:to>
                                    </p:set>
                                    <p:animEffect transition="in" filter="fade">
                                      <p:cBhvr>
                                        <p:cTn id="56" dur="2000"/>
                                        <p:tgtEl>
                                          <p:spTgt spid="206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80"/>
                                        </p:tgtEl>
                                        <p:attrNameLst>
                                          <p:attrName>style.visibility</p:attrName>
                                        </p:attrNameLst>
                                      </p:cBhvr>
                                      <p:to>
                                        <p:strVal val="visible"/>
                                      </p:to>
                                    </p:set>
                                    <p:animEffect transition="in" filter="fade">
                                      <p:cBhvr>
                                        <p:cTn id="59" dur="2000"/>
                                        <p:tgtEl>
                                          <p:spTgt spid="208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2066"/>
                                        </p:tgtEl>
                                        <p:attrNameLst>
                                          <p:attrName>style.visibility</p:attrName>
                                        </p:attrNameLst>
                                      </p:cBhvr>
                                      <p:to>
                                        <p:strVal val="visible"/>
                                      </p:to>
                                    </p:set>
                                    <p:animEffect transition="in" filter="fade">
                                      <p:cBhvr>
                                        <p:cTn id="64" dur="2000"/>
                                        <p:tgtEl>
                                          <p:spTgt spid="206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81"/>
                                        </p:tgtEl>
                                        <p:attrNameLst>
                                          <p:attrName>style.visibility</p:attrName>
                                        </p:attrNameLst>
                                      </p:cBhvr>
                                      <p:to>
                                        <p:strVal val="visible"/>
                                      </p:to>
                                    </p:set>
                                    <p:animEffect transition="in" filter="fade">
                                      <p:cBhvr>
                                        <p:cTn id="67" dur="2000"/>
                                        <p:tgtEl>
                                          <p:spTgt spid="208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067"/>
                                        </p:tgtEl>
                                        <p:attrNameLst>
                                          <p:attrName>style.visibility</p:attrName>
                                        </p:attrNameLst>
                                      </p:cBhvr>
                                      <p:to>
                                        <p:strVal val="visible"/>
                                      </p:to>
                                    </p:set>
                                    <p:animEffect transition="in" filter="fade">
                                      <p:cBhvr>
                                        <p:cTn id="70" dur="2000"/>
                                        <p:tgtEl>
                                          <p:spTgt spid="206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056"/>
                                        </p:tgtEl>
                                        <p:attrNameLst>
                                          <p:attrName>style.visibility</p:attrName>
                                        </p:attrNameLst>
                                      </p:cBhvr>
                                      <p:to>
                                        <p:strVal val="visible"/>
                                      </p:to>
                                    </p:set>
                                    <p:animEffect transition="in" filter="fade">
                                      <p:cBhvr>
                                        <p:cTn id="75" dur="2000"/>
                                        <p:tgtEl>
                                          <p:spTgt spid="205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059"/>
                                        </p:tgtEl>
                                        <p:attrNameLst>
                                          <p:attrName>style.visibility</p:attrName>
                                        </p:attrNameLst>
                                      </p:cBhvr>
                                      <p:to>
                                        <p:strVal val="visible"/>
                                      </p:to>
                                    </p:set>
                                    <p:animEffect transition="in" filter="fade">
                                      <p:cBhvr>
                                        <p:cTn id="80" dur="2000"/>
                                        <p:tgtEl>
                                          <p:spTgt spid="205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nodeType="clickEffect">
                                  <p:stCondLst>
                                    <p:cond delay="0"/>
                                  </p:stCondLst>
                                  <p:childTnLst>
                                    <p:set>
                                      <p:cBhvr>
                                        <p:cTn id="84" dur="1" fill="hold">
                                          <p:stCondLst>
                                            <p:cond delay="0"/>
                                          </p:stCondLst>
                                        </p:cTn>
                                        <p:tgtEl>
                                          <p:spTgt spid="2069"/>
                                        </p:tgtEl>
                                        <p:attrNameLst>
                                          <p:attrName>style.visibility</p:attrName>
                                        </p:attrNameLst>
                                      </p:cBhvr>
                                      <p:to>
                                        <p:strVal val="visible"/>
                                      </p:to>
                                    </p:set>
                                    <p:animEffect transition="in" filter="fade">
                                      <p:cBhvr>
                                        <p:cTn id="85" dur="2000"/>
                                        <p:tgtEl>
                                          <p:spTgt spid="206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082"/>
                                        </p:tgtEl>
                                        <p:attrNameLst>
                                          <p:attrName>style.visibility</p:attrName>
                                        </p:attrNameLst>
                                      </p:cBhvr>
                                      <p:to>
                                        <p:strVal val="visible"/>
                                      </p:to>
                                    </p:set>
                                    <p:animEffect transition="in" filter="fade">
                                      <p:cBhvr>
                                        <p:cTn id="88" dur="2000"/>
                                        <p:tgtEl>
                                          <p:spTgt spid="2082"/>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nodeType="clickEffect">
                                  <p:stCondLst>
                                    <p:cond delay="0"/>
                                  </p:stCondLst>
                                  <p:childTnLst>
                                    <p:set>
                                      <p:cBhvr>
                                        <p:cTn id="92" dur="1" fill="hold">
                                          <p:stCondLst>
                                            <p:cond delay="0"/>
                                          </p:stCondLst>
                                        </p:cTn>
                                        <p:tgtEl>
                                          <p:spTgt spid="2070"/>
                                        </p:tgtEl>
                                        <p:attrNameLst>
                                          <p:attrName>style.visibility</p:attrName>
                                        </p:attrNameLst>
                                      </p:cBhvr>
                                      <p:to>
                                        <p:strVal val="visible"/>
                                      </p:to>
                                    </p:set>
                                    <p:animEffect transition="in" filter="fade">
                                      <p:cBhvr>
                                        <p:cTn id="93" dur="2000"/>
                                        <p:tgtEl>
                                          <p:spTgt spid="207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083"/>
                                        </p:tgtEl>
                                        <p:attrNameLst>
                                          <p:attrName>style.visibility</p:attrName>
                                        </p:attrNameLst>
                                      </p:cBhvr>
                                      <p:to>
                                        <p:strVal val="visible"/>
                                      </p:to>
                                    </p:set>
                                    <p:animEffect transition="in" filter="fade">
                                      <p:cBhvr>
                                        <p:cTn id="96" dur="2000"/>
                                        <p:tgtEl>
                                          <p:spTgt spid="2083"/>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nodeType="clickEffect">
                                  <p:stCondLst>
                                    <p:cond delay="0"/>
                                  </p:stCondLst>
                                  <p:childTnLst>
                                    <p:set>
                                      <p:cBhvr>
                                        <p:cTn id="100" dur="1" fill="hold">
                                          <p:stCondLst>
                                            <p:cond delay="0"/>
                                          </p:stCondLst>
                                        </p:cTn>
                                        <p:tgtEl>
                                          <p:spTgt spid="2063"/>
                                        </p:tgtEl>
                                        <p:attrNameLst>
                                          <p:attrName>style.visibility</p:attrName>
                                        </p:attrNameLst>
                                      </p:cBhvr>
                                      <p:to>
                                        <p:strVal val="visible"/>
                                      </p:to>
                                    </p:set>
                                    <p:animEffect transition="in" filter="fade">
                                      <p:cBhvr>
                                        <p:cTn id="101" dur="2000"/>
                                        <p:tgtEl>
                                          <p:spTgt spid="206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086"/>
                                        </p:tgtEl>
                                        <p:attrNameLst>
                                          <p:attrName>style.visibility</p:attrName>
                                        </p:attrNameLst>
                                      </p:cBhvr>
                                      <p:to>
                                        <p:strVal val="visible"/>
                                      </p:to>
                                    </p:set>
                                    <p:animEffect transition="in" filter="fade">
                                      <p:cBhvr>
                                        <p:cTn id="104" dur="2000"/>
                                        <p:tgtEl>
                                          <p:spTgt spid="208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064"/>
                                        </p:tgtEl>
                                        <p:attrNameLst>
                                          <p:attrName>style.visibility</p:attrName>
                                        </p:attrNameLst>
                                      </p:cBhvr>
                                      <p:to>
                                        <p:strVal val="visible"/>
                                      </p:to>
                                    </p:set>
                                    <p:animEffect transition="in" filter="fade">
                                      <p:cBhvr>
                                        <p:cTn id="107" dur="2000"/>
                                        <p:tgtEl>
                                          <p:spTgt spid="206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nodeType="clickEffect">
                                  <p:stCondLst>
                                    <p:cond delay="0"/>
                                  </p:stCondLst>
                                  <p:childTnLst>
                                    <p:set>
                                      <p:cBhvr>
                                        <p:cTn id="111" dur="1" fill="hold">
                                          <p:stCondLst>
                                            <p:cond delay="0"/>
                                          </p:stCondLst>
                                        </p:cTn>
                                        <p:tgtEl>
                                          <p:spTgt spid="2065"/>
                                        </p:tgtEl>
                                        <p:attrNameLst>
                                          <p:attrName>style.visibility</p:attrName>
                                        </p:attrNameLst>
                                      </p:cBhvr>
                                      <p:to>
                                        <p:strVal val="visible"/>
                                      </p:to>
                                    </p:set>
                                    <p:animEffect transition="in" filter="fade">
                                      <p:cBhvr>
                                        <p:cTn id="112" dur="2000"/>
                                        <p:tgtEl>
                                          <p:spTgt spid="206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087"/>
                                        </p:tgtEl>
                                        <p:attrNameLst>
                                          <p:attrName>style.visibility</p:attrName>
                                        </p:attrNameLst>
                                      </p:cBhvr>
                                      <p:to>
                                        <p:strVal val="visible"/>
                                      </p:to>
                                    </p:set>
                                    <p:animEffect transition="in" filter="fade">
                                      <p:cBhvr>
                                        <p:cTn id="115" dur="2000"/>
                                        <p:tgtEl>
                                          <p:spTgt spid="2087"/>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nodeType="clickEffect">
                                  <p:stCondLst>
                                    <p:cond delay="0"/>
                                  </p:stCondLst>
                                  <p:childTnLst>
                                    <p:set>
                                      <p:cBhvr>
                                        <p:cTn id="119" dur="1" fill="hold">
                                          <p:stCondLst>
                                            <p:cond delay="0"/>
                                          </p:stCondLst>
                                        </p:cTn>
                                        <p:tgtEl>
                                          <p:spTgt spid="2072"/>
                                        </p:tgtEl>
                                        <p:attrNameLst>
                                          <p:attrName>style.visibility</p:attrName>
                                        </p:attrNameLst>
                                      </p:cBhvr>
                                      <p:to>
                                        <p:strVal val="visible"/>
                                      </p:to>
                                    </p:set>
                                    <p:animEffect transition="in" filter="fade">
                                      <p:cBhvr>
                                        <p:cTn id="120" dur="2000"/>
                                        <p:tgtEl>
                                          <p:spTgt spid="207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084"/>
                                        </p:tgtEl>
                                        <p:attrNameLst>
                                          <p:attrName>style.visibility</p:attrName>
                                        </p:attrNameLst>
                                      </p:cBhvr>
                                      <p:to>
                                        <p:strVal val="visible"/>
                                      </p:to>
                                    </p:set>
                                    <p:animEffect transition="in" filter="fade">
                                      <p:cBhvr>
                                        <p:cTn id="123" dur="2000"/>
                                        <p:tgtEl>
                                          <p:spTgt spid="2084"/>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0" presetClass="entr" presetSubtype="0" fill="hold" nodeType="clickEffect">
                                  <p:stCondLst>
                                    <p:cond delay="0"/>
                                  </p:stCondLst>
                                  <p:childTnLst>
                                    <p:set>
                                      <p:cBhvr>
                                        <p:cTn id="127" dur="1" fill="hold">
                                          <p:stCondLst>
                                            <p:cond delay="0"/>
                                          </p:stCondLst>
                                        </p:cTn>
                                        <p:tgtEl>
                                          <p:spTgt spid="2071"/>
                                        </p:tgtEl>
                                        <p:attrNameLst>
                                          <p:attrName>style.visibility</p:attrName>
                                        </p:attrNameLst>
                                      </p:cBhvr>
                                      <p:to>
                                        <p:strVal val="visible"/>
                                      </p:to>
                                    </p:set>
                                    <p:animEffect transition="in" filter="fade">
                                      <p:cBhvr>
                                        <p:cTn id="128" dur="2000"/>
                                        <p:tgtEl>
                                          <p:spTgt spid="207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085"/>
                                        </p:tgtEl>
                                        <p:attrNameLst>
                                          <p:attrName>style.visibility</p:attrName>
                                        </p:attrNameLst>
                                      </p:cBhvr>
                                      <p:to>
                                        <p:strVal val="visible"/>
                                      </p:to>
                                    </p:set>
                                    <p:animEffect transition="in" filter="fade">
                                      <p:cBhvr>
                                        <p:cTn id="131" dur="2000"/>
                                        <p:tgtEl>
                                          <p:spTgt spid="2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3" grpId="0" animBg="1"/>
      <p:bldP spid="2054" grpId="0" animBg="1"/>
      <p:bldP spid="2055" grpId="0" animBg="1"/>
      <p:bldP spid="2056" grpId="0" animBg="1"/>
      <p:bldP spid="2057" grpId="0" animBg="1"/>
      <p:bldP spid="2058" grpId="0" animBg="1"/>
      <p:bldP spid="2059" grpId="0" animBg="1"/>
      <p:bldP spid="2061" grpId="0"/>
      <p:bldP spid="2064" grpId="0"/>
      <p:bldP spid="2067" grpId="0"/>
      <p:bldP spid="2078" grpId="0" animBg="1"/>
      <p:bldP spid="2079" grpId="0" animBg="1"/>
      <p:bldP spid="2080" grpId="0" animBg="1"/>
      <p:bldP spid="2081" grpId="0" animBg="1"/>
      <p:bldP spid="2082" grpId="0" animBg="1"/>
      <p:bldP spid="2083" grpId="0" animBg="1"/>
      <p:bldP spid="2084" grpId="0" animBg="1"/>
      <p:bldP spid="2085" grpId="0" animBg="1"/>
      <p:bldP spid="2086" grpId="0" animBg="1"/>
      <p:bldP spid="208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0" name="Rectangle 2">
            <a:extLst>
              <a:ext uri="{FF2B5EF4-FFF2-40B4-BE49-F238E27FC236}">
                <a16:creationId xmlns:a16="http://schemas.microsoft.com/office/drawing/2014/main" id="{44784E9B-B429-4587-8E1B-3BD866E69BEE}"/>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b="1"/>
              <a:t>Qu’est qu’un business Plan</a:t>
            </a:r>
          </a:p>
        </p:txBody>
      </p:sp>
      <p:sp>
        <p:nvSpPr>
          <p:cNvPr id="73731" name="Rectangle 3">
            <a:extLst>
              <a:ext uri="{FF2B5EF4-FFF2-40B4-BE49-F238E27FC236}">
                <a16:creationId xmlns:a16="http://schemas.microsoft.com/office/drawing/2014/main" id="{E8C639F1-5C40-44DC-B49D-36A1368D8DA6}"/>
              </a:ext>
            </a:extLst>
          </p:cNvPr>
          <p:cNvSpPr>
            <a:spLocks noGrp="1" noChangeArrowheads="1"/>
          </p:cNvSpPr>
          <p:nvPr>
            <p:ph type="body" idx="1"/>
          </p:nvPr>
        </p:nvSpPr>
        <p:spPr>
          <a:xfrm>
            <a:off x="1706062" y="2291262"/>
            <a:ext cx="8779512" cy="2879256"/>
          </a:xfrm>
        </p:spPr>
        <p:txBody>
          <a:bodyPr>
            <a:normAutofit/>
          </a:bodyPr>
          <a:lstStyle/>
          <a:p>
            <a:pPr eaLnBrk="1" hangingPunct="1"/>
            <a:r>
              <a:rPr lang="fr-FR" altLang="fr-FR" b="1">
                <a:solidFill>
                  <a:srgbClr val="404040"/>
                </a:solidFill>
              </a:rPr>
              <a:t>Un business plan établit la méthode pour gérer une activité spécifique pendant une période future définie</a:t>
            </a:r>
          </a:p>
          <a:p>
            <a:pPr eaLnBrk="1" hangingPunct="1"/>
            <a:endParaRPr lang="fr-FR" altLang="fr-FR" b="1">
              <a:solidFill>
                <a:srgbClr val="404040"/>
              </a:solidFill>
            </a:endParaRPr>
          </a:p>
          <a:p>
            <a:pPr eaLnBrk="1" hangingPunct="1"/>
            <a:r>
              <a:rPr lang="fr-FR" altLang="fr-FR" b="1">
                <a:solidFill>
                  <a:srgbClr val="404040"/>
                </a:solidFill>
              </a:rPr>
              <a:t>Un plan passe généralement en revue l’état d’une organisation et établit une stratégie commerciale pour environ 5 ans avec un plan d’exploitation plus détaillé et un budget pour l’année suivante. La stratégie et le plan couvre toute les activités de l’entreprise.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54" name="Rectangle 2">
            <a:extLst>
              <a:ext uri="{FF2B5EF4-FFF2-40B4-BE49-F238E27FC236}">
                <a16:creationId xmlns:a16="http://schemas.microsoft.com/office/drawing/2014/main" id="{8D8156C8-C545-4F75-A1EF-ABCA2B777A87}"/>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b="1"/>
              <a:t>Qu’est ce qui fait la qualité d’un Business Plan ?</a:t>
            </a:r>
          </a:p>
        </p:txBody>
      </p:sp>
      <p:sp>
        <p:nvSpPr>
          <p:cNvPr id="74755" name="Rectangle 3">
            <a:extLst>
              <a:ext uri="{FF2B5EF4-FFF2-40B4-BE49-F238E27FC236}">
                <a16:creationId xmlns:a16="http://schemas.microsoft.com/office/drawing/2014/main" id="{B18B6371-2D52-40F5-BA90-CF183C86910C}"/>
              </a:ext>
            </a:extLst>
          </p:cNvPr>
          <p:cNvSpPr>
            <a:spLocks noGrp="1" noChangeArrowheads="1"/>
          </p:cNvSpPr>
          <p:nvPr>
            <p:ph type="body" idx="1"/>
          </p:nvPr>
        </p:nvSpPr>
        <p:spPr>
          <a:xfrm>
            <a:off x="1706062" y="2291262"/>
            <a:ext cx="8779512" cy="2879256"/>
          </a:xfrm>
        </p:spPr>
        <p:txBody>
          <a:bodyPr>
            <a:normAutofit/>
          </a:bodyPr>
          <a:lstStyle/>
          <a:p>
            <a:pPr eaLnBrk="1" hangingPunct="1"/>
            <a:r>
              <a:rPr lang="fr-FR" altLang="fr-FR" b="1">
                <a:solidFill>
                  <a:srgbClr val="404040"/>
                </a:solidFill>
              </a:rPr>
              <a:t>Comment faire un mauvais Business Plan :</a:t>
            </a:r>
          </a:p>
          <a:p>
            <a:pPr lvl="1" eaLnBrk="1" hangingPunct="1"/>
            <a:r>
              <a:rPr lang="fr-FR" altLang="fr-FR" b="1">
                <a:solidFill>
                  <a:srgbClr val="404040"/>
                </a:solidFill>
              </a:rPr>
              <a:t>Sur le fond : imprécisions, compréhension incomplète du problème, mauvaise évaluation des attentes du consommateur et des concurrents…</a:t>
            </a:r>
          </a:p>
          <a:p>
            <a:pPr lvl="1" eaLnBrk="1" hangingPunct="1"/>
            <a:r>
              <a:rPr lang="fr-FR" altLang="fr-FR" b="1">
                <a:solidFill>
                  <a:srgbClr val="404040"/>
                </a:solidFill>
              </a:rPr>
              <a:t>Sur la forme : s’interdire des phrases du type « après avoir réaliser une étude de l’environnement et des forces et des faiblesses de ma future entreprise, j’ai analysé… pour…</a:t>
            </a:r>
          </a:p>
          <a:p>
            <a:pPr lvl="1" eaLnBrk="1" hangingPunct="1"/>
            <a:r>
              <a:rPr lang="fr-FR" altLang="fr-FR" b="1">
                <a:solidFill>
                  <a:srgbClr val="404040"/>
                </a:solidFill>
              </a:rPr>
              <a:t>Sur la présentation : trop technique, froide, lecture insipide d’un diaporama, sans passion…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1297282-5A42-484E-B6E5-BEAF264610A8}"/>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5054000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Christophe Garonne, Un business plan est-il vraiment indispensable ?">
            <a:hlinkClick r:id="" action="ppaction://media"/>
            <a:extLst>
              <a:ext uri="{FF2B5EF4-FFF2-40B4-BE49-F238E27FC236}">
                <a16:creationId xmlns:a16="http://schemas.microsoft.com/office/drawing/2014/main" id="{028D5A0E-0D6D-4202-8202-A6B83C22631E}"/>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3447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78" name="Rectangle 2">
            <a:extLst>
              <a:ext uri="{FF2B5EF4-FFF2-40B4-BE49-F238E27FC236}">
                <a16:creationId xmlns:a16="http://schemas.microsoft.com/office/drawing/2014/main" id="{D0CD8ED8-AB5A-46BD-9C6F-953AEE70522B}"/>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b="1"/>
              <a:t>Rédaction – Présentation</a:t>
            </a:r>
            <a:br>
              <a:rPr lang="fr-FR" altLang="fr-FR" b="1"/>
            </a:br>
            <a:r>
              <a:rPr lang="fr-FR" altLang="fr-FR" b="1"/>
              <a:t>Quoi ? Pourquoi ? Comment ?</a:t>
            </a:r>
          </a:p>
        </p:txBody>
      </p:sp>
      <p:sp>
        <p:nvSpPr>
          <p:cNvPr id="75779" name="Rectangle 3">
            <a:extLst>
              <a:ext uri="{FF2B5EF4-FFF2-40B4-BE49-F238E27FC236}">
                <a16:creationId xmlns:a16="http://schemas.microsoft.com/office/drawing/2014/main" id="{8234775E-764A-481C-AF4E-A3566C1EDA37}"/>
              </a:ext>
            </a:extLst>
          </p:cNvPr>
          <p:cNvSpPr>
            <a:spLocks noGrp="1" noChangeArrowheads="1"/>
          </p:cNvSpPr>
          <p:nvPr>
            <p:ph type="body" idx="1"/>
          </p:nvPr>
        </p:nvSpPr>
        <p:spPr>
          <a:xfrm>
            <a:off x="1706062" y="2291262"/>
            <a:ext cx="8779512" cy="2879256"/>
          </a:xfrm>
        </p:spPr>
        <p:txBody>
          <a:bodyPr>
            <a:normAutofit/>
          </a:bodyPr>
          <a:lstStyle/>
          <a:p>
            <a:pPr eaLnBrk="1" hangingPunct="1">
              <a:buFontTx/>
              <a:buNone/>
            </a:pPr>
            <a:r>
              <a:rPr lang="fr-FR" altLang="fr-FR" b="1">
                <a:solidFill>
                  <a:srgbClr val="404040"/>
                </a:solidFill>
              </a:rPr>
              <a:t>Qui ?  </a:t>
            </a:r>
          </a:p>
          <a:p>
            <a:pPr eaLnBrk="1" hangingPunct="1"/>
            <a:r>
              <a:rPr lang="fr-FR" altLang="fr-FR" b="1">
                <a:solidFill>
                  <a:srgbClr val="404040"/>
                </a:solidFill>
              </a:rPr>
              <a:t>Métier de votre entreprise avec une définition large du projet, identification de la population cible, vision, sources de la rentabilité, domaine d’activité stratégique, business modèle (métier, positionnement, spécificité, compétences clés, réponse à une demande) à la base du CA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02" name="Rectangle 2">
            <a:extLst>
              <a:ext uri="{FF2B5EF4-FFF2-40B4-BE49-F238E27FC236}">
                <a16:creationId xmlns:a16="http://schemas.microsoft.com/office/drawing/2014/main" id="{21D71652-DEE6-4236-960E-C7CD7C7A02AE}"/>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b="1"/>
              <a:t>Rédaction – Présentation</a:t>
            </a:r>
            <a:br>
              <a:rPr lang="fr-FR" altLang="fr-FR" b="1"/>
            </a:br>
            <a:r>
              <a:rPr lang="fr-FR" altLang="fr-FR" b="1"/>
              <a:t>Quoi ? Pourquoi ? Comment ?</a:t>
            </a:r>
          </a:p>
        </p:txBody>
      </p:sp>
      <p:sp>
        <p:nvSpPr>
          <p:cNvPr id="76803" name="Rectangle 3">
            <a:extLst>
              <a:ext uri="{FF2B5EF4-FFF2-40B4-BE49-F238E27FC236}">
                <a16:creationId xmlns:a16="http://schemas.microsoft.com/office/drawing/2014/main" id="{6F21ACD7-5A8F-4462-B947-445DAC775263}"/>
              </a:ext>
            </a:extLst>
          </p:cNvPr>
          <p:cNvSpPr>
            <a:spLocks noGrp="1" noChangeArrowheads="1"/>
          </p:cNvSpPr>
          <p:nvPr>
            <p:ph type="body" idx="1"/>
          </p:nvPr>
        </p:nvSpPr>
        <p:spPr>
          <a:xfrm>
            <a:off x="1706062" y="2291262"/>
            <a:ext cx="8779512" cy="2879256"/>
          </a:xfrm>
        </p:spPr>
        <p:txBody>
          <a:bodyPr>
            <a:normAutofit/>
          </a:bodyPr>
          <a:lstStyle/>
          <a:p>
            <a:pPr eaLnBrk="1" hangingPunct="1">
              <a:buFontTx/>
              <a:buNone/>
            </a:pPr>
            <a:r>
              <a:rPr lang="fr-FR" altLang="fr-FR" b="1">
                <a:solidFill>
                  <a:srgbClr val="404040"/>
                </a:solidFill>
              </a:rPr>
              <a:t>Pourquoi ? </a:t>
            </a:r>
          </a:p>
          <a:p>
            <a:pPr eaLnBrk="1" hangingPunct="1"/>
            <a:r>
              <a:rPr lang="fr-FR" altLang="fr-FR" b="1">
                <a:solidFill>
                  <a:srgbClr val="404040"/>
                </a:solidFill>
              </a:rPr>
              <a:t>Environnement du projet : opportunités (menaces) stratégiques, évolution du consommateur (qualité/volume), nature du besoin, nouveau besoin ou besoin insatisfait, position du projet par rapport à la concurrence, comportement de la concurrence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26" name="Rectangle 2">
            <a:extLst>
              <a:ext uri="{FF2B5EF4-FFF2-40B4-BE49-F238E27FC236}">
                <a16:creationId xmlns:a16="http://schemas.microsoft.com/office/drawing/2014/main" id="{03C82820-1325-4005-BCA2-87B16A753099}"/>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b="1"/>
              <a:t>Rédaction – Présentation</a:t>
            </a:r>
            <a:br>
              <a:rPr lang="fr-FR" altLang="fr-FR" b="1"/>
            </a:br>
            <a:r>
              <a:rPr lang="fr-FR" altLang="fr-FR" b="1"/>
              <a:t>Quoi ? Pourquoi ? Comment ?</a:t>
            </a:r>
          </a:p>
        </p:txBody>
      </p:sp>
      <p:sp>
        <p:nvSpPr>
          <p:cNvPr id="77827" name="Rectangle 3">
            <a:extLst>
              <a:ext uri="{FF2B5EF4-FFF2-40B4-BE49-F238E27FC236}">
                <a16:creationId xmlns:a16="http://schemas.microsoft.com/office/drawing/2014/main" id="{FB1B3029-E8D8-4D91-A2FD-BDCA84E0A553}"/>
              </a:ext>
            </a:extLst>
          </p:cNvPr>
          <p:cNvSpPr>
            <a:spLocks noGrp="1" noChangeArrowheads="1"/>
          </p:cNvSpPr>
          <p:nvPr>
            <p:ph type="body" idx="1"/>
          </p:nvPr>
        </p:nvSpPr>
        <p:spPr>
          <a:xfrm>
            <a:off x="1706062" y="2291262"/>
            <a:ext cx="8779512" cy="2879256"/>
          </a:xfrm>
        </p:spPr>
        <p:txBody>
          <a:bodyPr>
            <a:normAutofit/>
          </a:bodyPr>
          <a:lstStyle/>
          <a:p>
            <a:pPr eaLnBrk="1" hangingPunct="1">
              <a:buFontTx/>
              <a:buNone/>
            </a:pPr>
            <a:r>
              <a:rPr lang="fr-FR" altLang="fr-FR" b="1">
                <a:solidFill>
                  <a:srgbClr val="404040"/>
                </a:solidFill>
              </a:rPr>
              <a:t>Comment ?</a:t>
            </a:r>
          </a:p>
          <a:p>
            <a:pPr eaLnBrk="1" hangingPunct="1"/>
            <a:r>
              <a:rPr lang="fr-FR" altLang="fr-FR" b="1">
                <a:solidFill>
                  <a:srgbClr val="404040"/>
                </a:solidFill>
              </a:rPr>
              <a:t>Vos ressources et capacités : forces et faiblesses déterminantes, avantages concurrentiels, compétences distinctives, moyens humains, capacités financières, technologie, offre.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846BE5D4-EA73-4396-9124-CC2554EE12E4}"/>
              </a:ext>
            </a:extLst>
          </p:cNvPr>
          <p:cNvSpPr>
            <a:spLocks noGrp="1" noChangeArrowheads="1"/>
          </p:cNvSpPr>
          <p:nvPr>
            <p:ph type="title"/>
          </p:nvPr>
        </p:nvSpPr>
        <p:spPr>
          <a:xfrm>
            <a:off x="2231136" y="964692"/>
            <a:ext cx="7729728" cy="1188720"/>
          </a:xfrm>
        </p:spPr>
        <p:txBody>
          <a:bodyPr vert="horz" lIns="182880" tIns="182880" rIns="182880" bIns="182880" rtlCol="0" anchor="ctr">
            <a:normAutofit/>
          </a:bodyPr>
          <a:lstStyle/>
          <a:p>
            <a:r>
              <a:rPr lang="en-US" altLang="fr-FR" b="1"/>
              <a:t>Focus : segmentation marketing</a:t>
            </a:r>
          </a:p>
        </p:txBody>
      </p:sp>
      <p:graphicFrame>
        <p:nvGraphicFramePr>
          <p:cNvPr id="37919" name="Group 31">
            <a:extLst>
              <a:ext uri="{FF2B5EF4-FFF2-40B4-BE49-F238E27FC236}">
                <a16:creationId xmlns:a16="http://schemas.microsoft.com/office/drawing/2014/main" id="{5A95FF3F-2581-42CD-A2DD-2BF3DDB078E5}"/>
              </a:ext>
            </a:extLst>
          </p:cNvPr>
          <p:cNvGraphicFramePr>
            <a:graphicFrameLocks noGrp="1"/>
          </p:cNvGraphicFramePr>
          <p:nvPr>
            <p:ph idx="1"/>
          </p:nvPr>
        </p:nvGraphicFramePr>
        <p:xfrm>
          <a:off x="1161887" y="2638425"/>
          <a:ext cx="9868228" cy="3107748"/>
        </p:xfrm>
        <a:graphic>
          <a:graphicData uri="http://schemas.openxmlformats.org/drawingml/2006/table">
            <a:tbl>
              <a:tblPr firstRow="1" bandRow="1">
                <a:tableStyleId>{8799B23B-EC83-4686-B30A-512413B5E67A}</a:tableStyleId>
              </a:tblPr>
              <a:tblGrid>
                <a:gridCol w="3280486">
                  <a:extLst>
                    <a:ext uri="{9D8B030D-6E8A-4147-A177-3AD203B41FA5}">
                      <a16:colId xmlns:a16="http://schemas.microsoft.com/office/drawing/2014/main" val="20000"/>
                    </a:ext>
                  </a:extLst>
                </a:gridCol>
                <a:gridCol w="3307256">
                  <a:extLst>
                    <a:ext uri="{9D8B030D-6E8A-4147-A177-3AD203B41FA5}">
                      <a16:colId xmlns:a16="http://schemas.microsoft.com/office/drawing/2014/main" val="20001"/>
                    </a:ext>
                  </a:extLst>
                </a:gridCol>
                <a:gridCol w="3280486">
                  <a:extLst>
                    <a:ext uri="{9D8B030D-6E8A-4147-A177-3AD203B41FA5}">
                      <a16:colId xmlns:a16="http://schemas.microsoft.com/office/drawing/2014/main" val="20002"/>
                    </a:ext>
                  </a:extLst>
                </a:gridCol>
              </a:tblGrid>
              <a:tr h="4439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200" u="none" strike="noStrike" cap="none" normalizeH="0" baseline="0">
                          <a:ln>
                            <a:noFill/>
                          </a:ln>
                          <a:effectLst/>
                        </a:rPr>
                        <a:t>Variable</a:t>
                      </a:r>
                      <a:endParaRPr kumimoji="0" lang="fr-FR" sz="2200" b="1" i="0" u="none" strike="noStrike" cap="none" normalizeH="0" baseline="0">
                        <a:ln>
                          <a:noFill/>
                        </a:ln>
                        <a:solidFill>
                          <a:schemeClr val="tx1"/>
                        </a:solidFill>
                        <a:effectLst/>
                        <a:latin typeface="Tahoma" pitchFamily="34" charset="0"/>
                      </a:endParaRPr>
                    </a:p>
                  </a:txBody>
                  <a:tcPr marL="73180" marR="73180" marT="36596" marB="3659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200" u="none" strike="noStrike" cap="none" normalizeH="0" baseline="0">
                          <a:ln>
                            <a:noFill/>
                          </a:ln>
                          <a:effectLst/>
                        </a:rPr>
                        <a:t>Consommateur</a:t>
                      </a:r>
                      <a:endParaRPr kumimoji="0" lang="fr-FR" sz="2200" b="1" i="0" u="none" strike="noStrike" cap="none" normalizeH="0" baseline="0">
                        <a:ln>
                          <a:noFill/>
                        </a:ln>
                        <a:solidFill>
                          <a:schemeClr val="tx1"/>
                        </a:solidFill>
                        <a:effectLst/>
                        <a:latin typeface="Tahoma" pitchFamily="34" charset="0"/>
                      </a:endParaRPr>
                    </a:p>
                  </a:txBody>
                  <a:tcPr marL="73180" marR="73180" marT="36596" marB="3659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200" u="none" strike="noStrike" cap="none" normalizeH="0" baseline="0">
                          <a:ln>
                            <a:noFill/>
                          </a:ln>
                          <a:effectLst/>
                        </a:rPr>
                        <a:t>Entreprise</a:t>
                      </a:r>
                      <a:endParaRPr kumimoji="0" lang="fr-FR" sz="2200" b="1" i="0" u="none" strike="noStrike" cap="none" normalizeH="0" baseline="0">
                        <a:ln>
                          <a:noFill/>
                        </a:ln>
                        <a:solidFill>
                          <a:schemeClr val="tx1"/>
                        </a:solidFill>
                        <a:effectLst/>
                        <a:latin typeface="Tahoma" pitchFamily="34" charset="0"/>
                      </a:endParaRPr>
                    </a:p>
                  </a:txBody>
                  <a:tcPr marL="73180" marR="73180" marT="36596" marB="36596" horzOverflow="overflow"/>
                </a:tc>
                <a:extLst>
                  <a:ext uri="{0D108BD9-81ED-4DB2-BD59-A6C34878D82A}">
                    <a16:rowId xmlns:a16="http://schemas.microsoft.com/office/drawing/2014/main" val="10000"/>
                  </a:ext>
                </a:extLst>
              </a:tr>
              <a:tr h="26637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Secteur d’activité</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Taille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Emplacement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Ressources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Attitudes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Bénéfices de l’utilisateur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Relation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Habitudes d’achat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Fidélité</a:t>
                      </a:r>
                      <a:endParaRPr kumimoji="0" lang="fr-FR" sz="1400" b="0" i="0" u="none" strike="noStrike" cap="none" normalizeH="0" baseline="0">
                        <a:ln>
                          <a:noFill/>
                        </a:ln>
                        <a:solidFill>
                          <a:schemeClr val="tx1"/>
                        </a:solidFill>
                        <a:effectLst/>
                        <a:latin typeface="Tahoma" pitchFamily="34" charset="0"/>
                      </a:endParaRPr>
                    </a:p>
                  </a:txBody>
                  <a:tcPr marL="73180" marR="73180" marT="36596" marB="36596"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Par profession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Famille, maison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Ville, campagne, région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Tranche de salaire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Convaincu, neutre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Économie d’argent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Acheteur actuel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Impulsif, régulier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Acheteur fréquent</a:t>
                      </a:r>
                      <a:endParaRPr kumimoji="0" lang="fr-FR" sz="1400" b="0" i="0" u="none" strike="noStrike" cap="none" normalizeH="0" baseline="0">
                        <a:ln>
                          <a:noFill/>
                        </a:ln>
                        <a:solidFill>
                          <a:schemeClr val="tx1"/>
                        </a:solidFill>
                        <a:effectLst/>
                        <a:latin typeface="Tahoma" pitchFamily="34" charset="0"/>
                      </a:endParaRPr>
                    </a:p>
                  </a:txBody>
                  <a:tcPr marL="73180" marR="73180" marT="36596" marB="36596"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Par domaines d’activité</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Employés, actifs, CA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Région, pays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Actifs, bénéfices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300" u="none" strike="noStrike" cap="none" normalizeH="0" baseline="0">
                          <a:ln>
                            <a:noFill/>
                          </a:ln>
                          <a:effectLst/>
                        </a:rPr>
                        <a:t>Sans risque, souci de  qualité</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Meilleur rendement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Client actuel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Centralisée, décentralisée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Commandes renouvelée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Tahoma" pitchFamily="34" charset="0"/>
                      </a:endParaRPr>
                    </a:p>
                  </a:txBody>
                  <a:tcPr marL="73180" marR="73180" marT="36596" marB="36596" horzOverflow="overflow"/>
                </a:tc>
                <a:extLst>
                  <a:ext uri="{0D108BD9-81ED-4DB2-BD59-A6C34878D82A}">
                    <a16:rowId xmlns:a16="http://schemas.microsoft.com/office/drawing/2014/main" val="10001"/>
                  </a:ext>
                </a:extLst>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38DC90FE-7BF0-44CA-84EE-CCFBF12A6CBA}"/>
              </a:ext>
            </a:extLst>
          </p:cNvPr>
          <p:cNvSpPr>
            <a:spLocks noGrp="1" noChangeArrowheads="1"/>
          </p:cNvSpPr>
          <p:nvPr>
            <p:ph type="title"/>
          </p:nvPr>
        </p:nvSpPr>
        <p:spPr>
          <a:xfrm>
            <a:off x="2231136" y="531845"/>
            <a:ext cx="7724627" cy="1621567"/>
          </a:xfrm>
        </p:spPr>
        <p:txBody>
          <a:bodyPr>
            <a:normAutofit fontScale="90000"/>
          </a:bodyPr>
          <a:lstStyle/>
          <a:p>
            <a:pPr eaLnBrk="1" hangingPunct="1"/>
            <a:r>
              <a:rPr lang="fr-FR" altLang="fr-FR" sz="4000" b="1">
                <a:solidFill>
                  <a:srgbClr val="FFCC99"/>
                </a:solidFill>
              </a:rPr>
              <a:t>Focus : sources d’avantages concurrentiels</a:t>
            </a:r>
          </a:p>
        </p:txBody>
      </p:sp>
      <p:sp>
        <p:nvSpPr>
          <p:cNvPr id="79875" name="Rectangle 3">
            <a:extLst>
              <a:ext uri="{FF2B5EF4-FFF2-40B4-BE49-F238E27FC236}">
                <a16:creationId xmlns:a16="http://schemas.microsoft.com/office/drawing/2014/main" id="{B0FF286B-6FDB-4B40-821F-17E141A8E9F9}"/>
              </a:ext>
            </a:extLst>
          </p:cNvPr>
          <p:cNvSpPr>
            <a:spLocks noGrp="1" noChangeArrowheads="1"/>
          </p:cNvSpPr>
          <p:nvPr>
            <p:ph type="body" sz="half" idx="1"/>
          </p:nvPr>
        </p:nvSpPr>
        <p:spPr/>
        <p:txBody>
          <a:bodyPr>
            <a:normAutofit fontScale="85000" lnSpcReduction="20000"/>
          </a:bodyPr>
          <a:lstStyle/>
          <a:p>
            <a:pPr eaLnBrk="1" hangingPunct="1"/>
            <a:r>
              <a:rPr lang="fr-FR" altLang="fr-FR" sz="2400"/>
              <a:t>Capacités R&amp;D</a:t>
            </a:r>
          </a:p>
          <a:p>
            <a:pPr eaLnBrk="1" hangingPunct="1"/>
            <a:r>
              <a:rPr lang="fr-FR" altLang="fr-FR" sz="2400"/>
              <a:t>Propriété intellectuelles – brevets, marques..</a:t>
            </a:r>
          </a:p>
          <a:p>
            <a:pPr eaLnBrk="1" hangingPunct="1"/>
            <a:r>
              <a:rPr lang="fr-FR" altLang="fr-FR" sz="2400"/>
              <a:t>Revenus ou droits de distribution exclusifs</a:t>
            </a:r>
          </a:p>
          <a:p>
            <a:pPr eaLnBrk="1" hangingPunct="1"/>
            <a:r>
              <a:rPr lang="fr-FR" altLang="fr-FR" sz="2400"/>
              <a:t>Équipement spécial</a:t>
            </a:r>
          </a:p>
          <a:p>
            <a:pPr eaLnBrk="1" hangingPunct="1"/>
            <a:r>
              <a:rPr lang="fr-FR" altLang="fr-FR" sz="2400"/>
              <a:t>Qualités supérieure du produit/services</a:t>
            </a:r>
          </a:p>
          <a:p>
            <a:pPr eaLnBrk="1" hangingPunct="1"/>
            <a:r>
              <a:rPr lang="fr-FR" altLang="fr-FR" sz="2400"/>
              <a:t>Production à faibles coûts</a:t>
            </a:r>
          </a:p>
        </p:txBody>
      </p:sp>
      <p:sp>
        <p:nvSpPr>
          <p:cNvPr id="79876" name="Rectangle 4">
            <a:extLst>
              <a:ext uri="{FF2B5EF4-FFF2-40B4-BE49-F238E27FC236}">
                <a16:creationId xmlns:a16="http://schemas.microsoft.com/office/drawing/2014/main" id="{7F819A06-CEFC-46A0-832F-5069B21CB103}"/>
              </a:ext>
            </a:extLst>
          </p:cNvPr>
          <p:cNvSpPr>
            <a:spLocks noGrp="1" noChangeArrowheads="1"/>
          </p:cNvSpPr>
          <p:nvPr>
            <p:ph type="body" sz="half" idx="2"/>
          </p:nvPr>
        </p:nvSpPr>
        <p:spPr/>
        <p:txBody>
          <a:bodyPr>
            <a:normAutofit fontScale="92500" lnSpcReduction="10000"/>
          </a:bodyPr>
          <a:lstStyle/>
          <a:p>
            <a:pPr eaLnBrk="1" hangingPunct="1"/>
            <a:r>
              <a:rPr lang="fr-FR" altLang="fr-FR" sz="2400"/>
              <a:t>Économies d’échelle</a:t>
            </a:r>
          </a:p>
          <a:p>
            <a:pPr eaLnBrk="1" hangingPunct="1"/>
            <a:r>
              <a:rPr lang="fr-FR" altLang="fr-FR" sz="2400"/>
              <a:t>Bases de données, systèmes d’information</a:t>
            </a:r>
          </a:p>
          <a:p>
            <a:pPr eaLnBrk="1" hangingPunct="1"/>
            <a:r>
              <a:rPr lang="fr-FR" altLang="fr-FR" sz="2400"/>
              <a:t>Compétences marketing (segmentation fine) et commerciales (relation client)</a:t>
            </a:r>
          </a:p>
          <a:p>
            <a:pPr eaLnBrk="1" hangingPunct="1"/>
            <a:r>
              <a:rPr lang="fr-FR" altLang="fr-FR" sz="2400"/>
              <a:t>Fonds de roulement</a:t>
            </a:r>
          </a:p>
          <a:p>
            <a:pPr eaLnBrk="1" hangingPunct="1"/>
            <a:r>
              <a:rPr lang="fr-FR" altLang="fr-FR" sz="2400"/>
              <a:t>FCS</a:t>
            </a:r>
          </a:p>
          <a:p>
            <a:pPr eaLnBrk="1" hangingPunct="1"/>
            <a:endParaRPr lang="fr-FR" altLang="fr-FR" sz="24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1C9F4F8-1CA1-4169-A513-5E15F4D91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98" name="Rectangle 4">
            <a:extLst>
              <a:ext uri="{FF2B5EF4-FFF2-40B4-BE49-F238E27FC236}">
                <a16:creationId xmlns:a16="http://schemas.microsoft.com/office/drawing/2014/main" id="{929133DC-310B-4F42-9C90-AB7C233CBAE0}"/>
              </a:ext>
            </a:extLst>
          </p:cNvPr>
          <p:cNvSpPr>
            <a:spLocks noGrp="1" noChangeArrowheads="1"/>
          </p:cNvSpPr>
          <p:nvPr>
            <p:ph type="ctrTitle"/>
          </p:nvPr>
        </p:nvSpPr>
        <p:spPr>
          <a:xfrm>
            <a:off x="1600200" y="2386744"/>
            <a:ext cx="8991600" cy="1645920"/>
          </a:xfrm>
          <a:solidFill>
            <a:schemeClr val="accent1"/>
          </a:solidFill>
          <a:ln w="190500" cmpd="thinThick">
            <a:solidFill>
              <a:schemeClr val="accent1"/>
            </a:solidFill>
          </a:ln>
        </p:spPr>
        <p:txBody>
          <a:bodyPr>
            <a:normAutofit/>
          </a:bodyPr>
          <a:lstStyle/>
          <a:p>
            <a:pPr eaLnBrk="1" hangingPunct="1"/>
            <a:r>
              <a:rPr lang="fr-FR" altLang="fr-FR" sz="3500" b="1">
                <a:solidFill>
                  <a:srgbClr val="FFFFFF"/>
                </a:solidFill>
              </a:rPr>
              <a:t>Principales rubriques d’un Business Plan Stratégique</a:t>
            </a:r>
          </a:p>
        </p:txBody>
      </p:sp>
      <p:sp>
        <p:nvSpPr>
          <p:cNvPr id="80899" name="Rectangle 5">
            <a:extLst>
              <a:ext uri="{FF2B5EF4-FFF2-40B4-BE49-F238E27FC236}">
                <a16:creationId xmlns:a16="http://schemas.microsoft.com/office/drawing/2014/main" id="{D45E4FCD-BC09-40D5-8DD9-A6A9E7020844}"/>
              </a:ext>
            </a:extLst>
          </p:cNvPr>
          <p:cNvSpPr>
            <a:spLocks noGrp="1" noChangeArrowheads="1"/>
          </p:cNvSpPr>
          <p:nvPr>
            <p:ph type="subTitle" idx="1"/>
          </p:nvPr>
        </p:nvSpPr>
        <p:spPr>
          <a:xfrm>
            <a:off x="2695194" y="4352544"/>
            <a:ext cx="6801612" cy="1239894"/>
          </a:xfrm>
        </p:spPr>
        <p:txBody>
          <a:bodyPr>
            <a:normAutofit/>
          </a:bodyPr>
          <a:lstStyle/>
          <a:p>
            <a:pPr eaLnBrk="1" hangingPunct="1">
              <a:lnSpc>
                <a:spcPct val="90000"/>
              </a:lnSpc>
            </a:pPr>
            <a:r>
              <a:rPr lang="fr-FR" altLang="fr-FR" b="1"/>
              <a:t>Rubriques </a:t>
            </a:r>
          </a:p>
          <a:p>
            <a:pPr eaLnBrk="1" hangingPunct="1">
              <a:lnSpc>
                <a:spcPct val="90000"/>
              </a:lnSpc>
            </a:pPr>
            <a:r>
              <a:rPr lang="fr-FR" altLang="fr-FR" b="1"/>
              <a:t>&amp; </a:t>
            </a:r>
          </a:p>
          <a:p>
            <a:pPr eaLnBrk="1" hangingPunct="1">
              <a:lnSpc>
                <a:spcPct val="90000"/>
              </a:lnSpc>
            </a:pPr>
            <a:r>
              <a:rPr lang="fr-FR" altLang="fr-FR" b="1"/>
              <a:t>Points à développer</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a:extLst>
              <a:ext uri="{FF2B5EF4-FFF2-40B4-BE49-F238E27FC236}">
                <a16:creationId xmlns:a16="http://schemas.microsoft.com/office/drawing/2014/main" id="{4B04686F-42AE-452B-B254-F6E3E8FE44CF}"/>
              </a:ext>
            </a:extLst>
          </p:cNvPr>
          <p:cNvSpPr>
            <a:spLocks noGrp="1" noChangeArrowheads="1"/>
          </p:cNvSpPr>
          <p:nvPr>
            <p:ph type="title"/>
          </p:nvPr>
        </p:nvSpPr>
        <p:spPr/>
        <p:txBody>
          <a:bodyPr/>
          <a:lstStyle/>
          <a:p>
            <a:pPr eaLnBrk="1" hangingPunct="1"/>
            <a:r>
              <a:rPr lang="fr-FR" altLang="fr-FR" b="1">
                <a:solidFill>
                  <a:srgbClr val="FFCC99"/>
                </a:solidFill>
              </a:rPr>
              <a:t>Environnement du projet</a:t>
            </a:r>
          </a:p>
        </p:txBody>
      </p:sp>
      <p:sp>
        <p:nvSpPr>
          <p:cNvPr id="81923" name="Rectangle 5">
            <a:extLst>
              <a:ext uri="{FF2B5EF4-FFF2-40B4-BE49-F238E27FC236}">
                <a16:creationId xmlns:a16="http://schemas.microsoft.com/office/drawing/2014/main" id="{B0487220-22B3-40FB-A3E1-6D7CD74AB454}"/>
              </a:ext>
            </a:extLst>
          </p:cNvPr>
          <p:cNvSpPr>
            <a:spLocks noGrp="1" noChangeArrowheads="1"/>
          </p:cNvSpPr>
          <p:nvPr>
            <p:ph type="body" sz="half" idx="1"/>
          </p:nvPr>
        </p:nvSpPr>
        <p:spPr>
          <a:noFill/>
          <a:ln>
            <a:solidFill>
              <a:srgbClr val="FFCC99"/>
            </a:solidFill>
            <a:miter lim="800000"/>
            <a:headEnd/>
            <a:tailEnd/>
          </a:ln>
        </p:spPr>
        <p:txBody>
          <a:bodyPr>
            <a:normAutofit fontScale="92500" lnSpcReduction="20000"/>
          </a:bodyPr>
          <a:lstStyle/>
          <a:p>
            <a:pPr eaLnBrk="1" hangingPunct="1"/>
            <a:r>
              <a:rPr lang="fr-FR" altLang="fr-FR" sz="2000"/>
              <a:t>Environnement du projet</a:t>
            </a:r>
          </a:p>
          <a:p>
            <a:pPr eaLnBrk="1" hangingPunct="1"/>
            <a:r>
              <a:rPr lang="fr-FR" altLang="fr-FR" sz="2000"/>
              <a:t>Nouveau besoin ou insatisfaction actuelle d’un besoin</a:t>
            </a:r>
          </a:p>
          <a:p>
            <a:pPr eaLnBrk="1" hangingPunct="1"/>
            <a:r>
              <a:rPr lang="fr-FR" altLang="fr-FR" sz="2000"/>
              <a:t>Position du projet</a:t>
            </a:r>
          </a:p>
          <a:p>
            <a:pPr eaLnBrk="1" hangingPunct="1"/>
            <a:r>
              <a:rPr lang="fr-FR" altLang="fr-FR" sz="2000"/>
              <a:t>Clés du succès</a:t>
            </a:r>
          </a:p>
          <a:p>
            <a:pPr eaLnBrk="1" hangingPunct="1"/>
            <a:r>
              <a:rPr lang="fr-FR" altLang="fr-FR" sz="2000"/>
              <a:t>Avantage concurrentiel</a:t>
            </a:r>
          </a:p>
          <a:p>
            <a:pPr eaLnBrk="1" hangingPunct="1"/>
            <a:endParaRPr lang="fr-FR" altLang="fr-FR" sz="2000"/>
          </a:p>
          <a:p>
            <a:pPr eaLnBrk="1" hangingPunct="1"/>
            <a:endParaRPr lang="fr-FR" altLang="fr-FR" sz="2000"/>
          </a:p>
          <a:p>
            <a:pPr eaLnBrk="1" hangingPunct="1"/>
            <a:r>
              <a:rPr lang="fr-FR" altLang="fr-FR" sz="2000"/>
              <a:t>Historique</a:t>
            </a:r>
          </a:p>
        </p:txBody>
      </p:sp>
      <p:sp>
        <p:nvSpPr>
          <p:cNvPr id="81924" name="Rectangle 6">
            <a:extLst>
              <a:ext uri="{FF2B5EF4-FFF2-40B4-BE49-F238E27FC236}">
                <a16:creationId xmlns:a16="http://schemas.microsoft.com/office/drawing/2014/main" id="{FAB44BFA-7162-4A86-8824-7D6C6509AE2E}"/>
              </a:ext>
            </a:extLst>
          </p:cNvPr>
          <p:cNvSpPr>
            <a:spLocks noGrp="1" noChangeArrowheads="1"/>
          </p:cNvSpPr>
          <p:nvPr>
            <p:ph type="body" sz="half" idx="2"/>
          </p:nvPr>
        </p:nvSpPr>
        <p:spPr>
          <a:noFill/>
          <a:ln>
            <a:solidFill>
              <a:srgbClr val="FFCC99"/>
            </a:solidFill>
            <a:miter lim="800000"/>
            <a:headEnd/>
            <a:tailEnd/>
          </a:ln>
        </p:spPr>
        <p:txBody>
          <a:bodyPr>
            <a:normAutofit fontScale="85000" lnSpcReduction="20000"/>
          </a:bodyPr>
          <a:lstStyle/>
          <a:p>
            <a:pPr eaLnBrk="1" hangingPunct="1"/>
            <a:r>
              <a:rPr lang="fr-FR" altLang="fr-FR" sz="2000"/>
              <a:t>Tendances lourdes</a:t>
            </a:r>
          </a:p>
          <a:p>
            <a:pPr eaLnBrk="1" hangingPunct="1"/>
            <a:r>
              <a:rPr lang="fr-FR" altLang="fr-FR" sz="2000"/>
              <a:t>Causes de l’insatisfaction</a:t>
            </a:r>
          </a:p>
          <a:p>
            <a:pPr eaLnBrk="1" hangingPunct="1"/>
            <a:endParaRPr lang="fr-FR" altLang="fr-FR" sz="2000"/>
          </a:p>
          <a:p>
            <a:pPr eaLnBrk="1" hangingPunct="1"/>
            <a:endParaRPr lang="fr-FR" altLang="fr-FR" sz="800"/>
          </a:p>
          <a:p>
            <a:pPr eaLnBrk="1" hangingPunct="1"/>
            <a:r>
              <a:rPr lang="fr-FR" altLang="fr-FR" sz="2000"/>
              <a:t>Opportunités en résultat</a:t>
            </a:r>
          </a:p>
          <a:p>
            <a:pPr eaLnBrk="1" hangingPunct="1"/>
            <a:r>
              <a:rPr lang="fr-FR" altLang="fr-FR" sz="2000"/>
              <a:t>Indispensable à la réussite</a:t>
            </a:r>
          </a:p>
          <a:p>
            <a:pPr eaLnBrk="1" hangingPunct="1"/>
            <a:r>
              <a:rPr lang="fr-FR" altLang="fr-FR" sz="2000"/>
              <a:t>Pourquoi votre entreprise l’emportera t-elle sur toutes les autres ?</a:t>
            </a:r>
          </a:p>
          <a:p>
            <a:pPr eaLnBrk="1" hangingPunct="1"/>
            <a:endParaRPr lang="fr-FR" altLang="fr-FR" sz="800"/>
          </a:p>
          <a:p>
            <a:pPr eaLnBrk="1" hangingPunct="1"/>
            <a:r>
              <a:rPr lang="fr-FR" altLang="fr-FR" sz="2000"/>
              <a:t>Projet, origine, équipe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a:extLst>
              <a:ext uri="{FF2B5EF4-FFF2-40B4-BE49-F238E27FC236}">
                <a16:creationId xmlns:a16="http://schemas.microsoft.com/office/drawing/2014/main" id="{E21BDBDA-29C6-4DB5-A40E-A60BD65C7290}"/>
              </a:ext>
            </a:extLst>
          </p:cNvPr>
          <p:cNvSpPr>
            <a:spLocks noGrp="1" noChangeArrowheads="1"/>
          </p:cNvSpPr>
          <p:nvPr>
            <p:ph type="title"/>
          </p:nvPr>
        </p:nvSpPr>
        <p:spPr>
          <a:xfrm>
            <a:off x="2081847" y="523614"/>
            <a:ext cx="7729728" cy="1188720"/>
          </a:xfrm>
        </p:spPr>
        <p:txBody>
          <a:bodyPr>
            <a:normAutofit fontScale="90000"/>
          </a:bodyPr>
          <a:lstStyle/>
          <a:p>
            <a:pPr eaLnBrk="1" hangingPunct="1"/>
            <a:r>
              <a:rPr lang="fr-FR" altLang="fr-FR" sz="4000" b="1" dirty="0">
                <a:solidFill>
                  <a:srgbClr val="FFCC99"/>
                </a:solidFill>
              </a:rPr>
              <a:t>Métiers de votre entreprise</a:t>
            </a:r>
          </a:p>
        </p:txBody>
      </p:sp>
      <p:sp>
        <p:nvSpPr>
          <p:cNvPr id="82947" name="Rectangle 5">
            <a:extLst>
              <a:ext uri="{FF2B5EF4-FFF2-40B4-BE49-F238E27FC236}">
                <a16:creationId xmlns:a16="http://schemas.microsoft.com/office/drawing/2014/main" id="{5A499E5A-40F3-4B65-B2B3-0733F06F8C88}"/>
              </a:ext>
            </a:extLst>
          </p:cNvPr>
          <p:cNvSpPr>
            <a:spLocks noGrp="1" noChangeArrowheads="1"/>
          </p:cNvSpPr>
          <p:nvPr>
            <p:ph type="body" sz="half" idx="1"/>
          </p:nvPr>
        </p:nvSpPr>
        <p:spPr>
          <a:noFill/>
          <a:ln>
            <a:solidFill>
              <a:srgbClr val="FFCC99"/>
            </a:solidFill>
            <a:miter lim="800000"/>
            <a:headEnd/>
            <a:tailEnd/>
          </a:ln>
        </p:spPr>
        <p:txBody>
          <a:bodyPr>
            <a:normAutofit fontScale="92500" lnSpcReduction="20000"/>
          </a:bodyPr>
          <a:lstStyle/>
          <a:p>
            <a:pPr eaLnBrk="1" hangingPunct="1">
              <a:lnSpc>
                <a:spcPct val="90000"/>
              </a:lnSpc>
              <a:buFontTx/>
              <a:buNone/>
            </a:pPr>
            <a:r>
              <a:rPr lang="fr-FR" altLang="fr-FR" b="1" i="1">
                <a:solidFill>
                  <a:srgbClr val="FFCC99"/>
                </a:solidFill>
              </a:rPr>
              <a:t>Définition large</a:t>
            </a:r>
          </a:p>
          <a:p>
            <a:pPr eaLnBrk="1" hangingPunct="1">
              <a:lnSpc>
                <a:spcPct val="90000"/>
              </a:lnSpc>
            </a:pPr>
            <a:r>
              <a:rPr lang="fr-FR" altLang="fr-FR" b="1"/>
              <a:t>Identification de la population cible</a:t>
            </a:r>
          </a:p>
          <a:p>
            <a:pPr eaLnBrk="1" hangingPunct="1">
              <a:lnSpc>
                <a:spcPct val="90000"/>
              </a:lnSpc>
            </a:pPr>
            <a:endParaRPr lang="fr-FR" altLang="fr-FR" b="1"/>
          </a:p>
          <a:p>
            <a:pPr eaLnBrk="1" hangingPunct="1">
              <a:lnSpc>
                <a:spcPct val="90000"/>
              </a:lnSpc>
            </a:pPr>
            <a:endParaRPr lang="fr-FR" altLang="fr-FR" b="1"/>
          </a:p>
          <a:p>
            <a:pPr eaLnBrk="1" hangingPunct="1">
              <a:lnSpc>
                <a:spcPct val="90000"/>
              </a:lnSpc>
            </a:pPr>
            <a:r>
              <a:rPr lang="fr-FR" altLang="fr-FR" b="1"/>
              <a:t>Vision</a:t>
            </a:r>
          </a:p>
          <a:p>
            <a:pPr eaLnBrk="1" hangingPunct="1">
              <a:lnSpc>
                <a:spcPct val="90000"/>
              </a:lnSpc>
            </a:pPr>
            <a:r>
              <a:rPr lang="fr-FR" altLang="fr-FR" b="1"/>
              <a:t>Sources de rentabilité</a:t>
            </a:r>
          </a:p>
          <a:p>
            <a:pPr eaLnBrk="1" hangingPunct="1">
              <a:lnSpc>
                <a:spcPct val="90000"/>
              </a:lnSpc>
            </a:pPr>
            <a:endParaRPr lang="fr-FR" altLang="fr-FR" b="1"/>
          </a:p>
          <a:p>
            <a:pPr eaLnBrk="1" hangingPunct="1">
              <a:lnSpc>
                <a:spcPct val="90000"/>
              </a:lnSpc>
            </a:pPr>
            <a:endParaRPr lang="fr-FR" altLang="fr-FR" b="1"/>
          </a:p>
          <a:p>
            <a:pPr eaLnBrk="1" hangingPunct="1">
              <a:lnSpc>
                <a:spcPct val="90000"/>
              </a:lnSpc>
              <a:buFontTx/>
              <a:buNone/>
            </a:pPr>
            <a:r>
              <a:rPr lang="fr-FR" altLang="fr-FR" b="1" i="1">
                <a:solidFill>
                  <a:srgbClr val="FFCC99"/>
                </a:solidFill>
              </a:rPr>
              <a:t>Définition précise du domaine d’activité</a:t>
            </a:r>
          </a:p>
          <a:p>
            <a:pPr eaLnBrk="1" hangingPunct="1">
              <a:lnSpc>
                <a:spcPct val="90000"/>
              </a:lnSpc>
            </a:pPr>
            <a:r>
              <a:rPr lang="fr-FR" altLang="fr-FR" b="1"/>
              <a:t>DAS</a:t>
            </a:r>
          </a:p>
        </p:txBody>
      </p:sp>
      <p:sp>
        <p:nvSpPr>
          <p:cNvPr id="82948" name="Rectangle 6">
            <a:extLst>
              <a:ext uri="{FF2B5EF4-FFF2-40B4-BE49-F238E27FC236}">
                <a16:creationId xmlns:a16="http://schemas.microsoft.com/office/drawing/2014/main" id="{F0B16AB3-CC38-4BC9-90D1-D7A1714E11D4}"/>
              </a:ext>
            </a:extLst>
          </p:cNvPr>
          <p:cNvSpPr>
            <a:spLocks noGrp="1" noChangeArrowheads="1"/>
          </p:cNvSpPr>
          <p:nvPr>
            <p:ph type="body" sz="half" idx="2"/>
          </p:nvPr>
        </p:nvSpPr>
        <p:spPr>
          <a:xfrm>
            <a:off x="6240464" y="1989138"/>
            <a:ext cx="3959225" cy="4114800"/>
          </a:xfrm>
          <a:noFill/>
          <a:ln>
            <a:solidFill>
              <a:srgbClr val="FFCC99"/>
            </a:solidFill>
            <a:miter lim="800000"/>
            <a:headEnd/>
            <a:tailEnd/>
          </a:ln>
        </p:spPr>
        <p:txBody>
          <a:bodyPr>
            <a:normAutofit lnSpcReduction="10000"/>
          </a:bodyPr>
          <a:lstStyle/>
          <a:p>
            <a:pPr eaLnBrk="1" hangingPunct="1">
              <a:lnSpc>
                <a:spcPct val="90000"/>
              </a:lnSpc>
            </a:pPr>
            <a:endParaRPr lang="fr-FR" altLang="fr-FR"/>
          </a:p>
          <a:p>
            <a:pPr eaLnBrk="1" hangingPunct="1">
              <a:lnSpc>
                <a:spcPct val="90000"/>
              </a:lnSpc>
            </a:pPr>
            <a:r>
              <a:rPr lang="fr-FR" altLang="fr-FR" b="1"/>
              <a:t>Facilité la vie (rendre service) à qui ? Pour satisfaire quel besoin ? Dans le cadre de quelle fonction ? </a:t>
            </a:r>
          </a:p>
          <a:p>
            <a:pPr eaLnBrk="1" hangingPunct="1">
              <a:lnSpc>
                <a:spcPct val="90000"/>
              </a:lnSpc>
            </a:pPr>
            <a:r>
              <a:rPr lang="fr-FR" altLang="fr-FR" b="1"/>
              <a:t>Qui serez vous dans dix ans ?</a:t>
            </a:r>
          </a:p>
          <a:p>
            <a:pPr eaLnBrk="1" hangingPunct="1">
              <a:lnSpc>
                <a:spcPct val="90000"/>
              </a:lnSpc>
            </a:pPr>
            <a:r>
              <a:rPr lang="fr-FR" altLang="fr-FR" b="1"/>
              <a:t>Marge (efficacité commerciale, gestion des coûts, position stratégique ?) ou gestion des actifs</a:t>
            </a:r>
          </a:p>
          <a:p>
            <a:pPr eaLnBrk="1" hangingPunct="1">
              <a:lnSpc>
                <a:spcPct val="90000"/>
              </a:lnSpc>
            </a:pPr>
            <a:endParaRPr lang="fr-FR" altLang="fr-FR" b="1"/>
          </a:p>
          <a:p>
            <a:pPr eaLnBrk="1" hangingPunct="1">
              <a:lnSpc>
                <a:spcPct val="90000"/>
              </a:lnSpc>
            </a:pPr>
            <a:endParaRPr lang="fr-FR" altLang="fr-FR" b="1"/>
          </a:p>
          <a:p>
            <a:pPr eaLnBrk="1" hangingPunct="1">
              <a:lnSpc>
                <a:spcPct val="90000"/>
              </a:lnSpc>
            </a:pPr>
            <a:r>
              <a:rPr lang="fr-FR" altLang="fr-FR" b="1"/>
              <a:t>Quel besoin, quel produit ou services, comment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C426ED2D-7A10-44DE-BD74-ED7EC095230E}"/>
              </a:ext>
            </a:extLst>
          </p:cNvPr>
          <p:cNvSpPr>
            <a:spLocks noGrp="1" noChangeArrowheads="1"/>
          </p:cNvSpPr>
          <p:nvPr>
            <p:ph type="title"/>
          </p:nvPr>
        </p:nvSpPr>
        <p:spPr>
          <a:xfrm>
            <a:off x="1950098" y="317241"/>
            <a:ext cx="8010766" cy="1836171"/>
          </a:xfrm>
        </p:spPr>
        <p:txBody>
          <a:bodyPr>
            <a:normAutofit fontScale="90000"/>
          </a:bodyPr>
          <a:lstStyle/>
          <a:p>
            <a:pPr eaLnBrk="1" hangingPunct="1"/>
            <a:r>
              <a:rPr lang="fr-FR" altLang="fr-FR" sz="4000" b="1" dirty="0">
                <a:solidFill>
                  <a:srgbClr val="FFCC99"/>
                </a:solidFill>
              </a:rPr>
              <a:t>Métiers de votre entreprise : Business Modèle</a:t>
            </a:r>
          </a:p>
        </p:txBody>
      </p:sp>
      <p:sp>
        <p:nvSpPr>
          <p:cNvPr id="83971" name="Rectangle 4">
            <a:extLst>
              <a:ext uri="{FF2B5EF4-FFF2-40B4-BE49-F238E27FC236}">
                <a16:creationId xmlns:a16="http://schemas.microsoft.com/office/drawing/2014/main" id="{016E1D4D-DBED-4C36-9A7E-58B0EAA69CE0}"/>
              </a:ext>
            </a:extLst>
          </p:cNvPr>
          <p:cNvSpPr>
            <a:spLocks noGrp="1" noChangeArrowheads="1"/>
          </p:cNvSpPr>
          <p:nvPr>
            <p:ph type="body" sz="half" idx="1"/>
          </p:nvPr>
        </p:nvSpPr>
        <p:spPr>
          <a:noFill/>
          <a:ln>
            <a:solidFill>
              <a:srgbClr val="FFCC99"/>
            </a:solidFill>
            <a:miter lim="800000"/>
            <a:headEnd/>
            <a:tailEnd/>
          </a:ln>
        </p:spPr>
        <p:txBody>
          <a:bodyPr>
            <a:normAutofit fontScale="70000" lnSpcReduction="20000"/>
          </a:bodyPr>
          <a:lstStyle/>
          <a:p>
            <a:pPr eaLnBrk="1" hangingPunct="1">
              <a:lnSpc>
                <a:spcPct val="90000"/>
              </a:lnSpc>
              <a:buFontTx/>
              <a:buNone/>
            </a:pPr>
            <a:r>
              <a:rPr lang="fr-FR" altLang="fr-FR" sz="2000" b="1" i="1">
                <a:solidFill>
                  <a:srgbClr val="FFCC99"/>
                </a:solidFill>
              </a:rPr>
              <a:t>Modèle économique</a:t>
            </a:r>
          </a:p>
          <a:p>
            <a:pPr eaLnBrk="1" hangingPunct="1">
              <a:lnSpc>
                <a:spcPct val="90000"/>
              </a:lnSpc>
            </a:pPr>
            <a:r>
              <a:rPr lang="fr-FR" altLang="fr-FR" sz="2000"/>
              <a:t>Acheteur</a:t>
            </a:r>
          </a:p>
          <a:p>
            <a:pPr eaLnBrk="1" hangingPunct="1">
              <a:lnSpc>
                <a:spcPct val="90000"/>
              </a:lnSpc>
            </a:pPr>
            <a:endParaRPr lang="fr-FR" altLang="fr-FR" sz="2000"/>
          </a:p>
          <a:p>
            <a:pPr eaLnBrk="1" hangingPunct="1">
              <a:lnSpc>
                <a:spcPct val="90000"/>
              </a:lnSpc>
            </a:pPr>
            <a:endParaRPr lang="fr-FR" altLang="fr-FR" sz="2000"/>
          </a:p>
          <a:p>
            <a:pPr eaLnBrk="1" hangingPunct="1">
              <a:lnSpc>
                <a:spcPct val="90000"/>
              </a:lnSpc>
            </a:pPr>
            <a:endParaRPr lang="fr-FR" altLang="fr-FR" sz="2000"/>
          </a:p>
          <a:p>
            <a:pPr eaLnBrk="1" hangingPunct="1">
              <a:lnSpc>
                <a:spcPct val="90000"/>
              </a:lnSpc>
            </a:pPr>
            <a:endParaRPr lang="fr-FR" altLang="fr-FR" sz="2000"/>
          </a:p>
          <a:p>
            <a:pPr eaLnBrk="1" hangingPunct="1">
              <a:lnSpc>
                <a:spcPct val="90000"/>
              </a:lnSpc>
            </a:pPr>
            <a:r>
              <a:rPr lang="fr-FR" altLang="fr-FR" sz="2000"/>
              <a:t>Cycle industriel</a:t>
            </a:r>
          </a:p>
          <a:p>
            <a:pPr eaLnBrk="1" hangingPunct="1">
              <a:lnSpc>
                <a:spcPct val="90000"/>
              </a:lnSpc>
            </a:pPr>
            <a:r>
              <a:rPr lang="fr-FR" altLang="fr-FR" sz="2000"/>
              <a:t>Cycle commercial</a:t>
            </a:r>
          </a:p>
          <a:p>
            <a:pPr eaLnBrk="1" hangingPunct="1">
              <a:lnSpc>
                <a:spcPct val="90000"/>
              </a:lnSpc>
            </a:pPr>
            <a:endParaRPr lang="fr-FR" altLang="fr-FR" sz="2000"/>
          </a:p>
          <a:p>
            <a:pPr eaLnBrk="1" hangingPunct="1">
              <a:lnSpc>
                <a:spcPct val="90000"/>
              </a:lnSpc>
            </a:pPr>
            <a:endParaRPr lang="fr-FR" altLang="fr-FR" sz="800"/>
          </a:p>
          <a:p>
            <a:pPr eaLnBrk="1" hangingPunct="1">
              <a:lnSpc>
                <a:spcPct val="90000"/>
              </a:lnSpc>
            </a:pPr>
            <a:r>
              <a:rPr lang="fr-FR" altLang="fr-FR" sz="2000"/>
              <a:t>Cycle financier</a:t>
            </a:r>
          </a:p>
        </p:txBody>
      </p:sp>
      <p:sp>
        <p:nvSpPr>
          <p:cNvPr id="83972" name="Rectangle 5">
            <a:extLst>
              <a:ext uri="{FF2B5EF4-FFF2-40B4-BE49-F238E27FC236}">
                <a16:creationId xmlns:a16="http://schemas.microsoft.com/office/drawing/2014/main" id="{33ADCD0A-9687-4DB3-AFE2-079F1EFDDADB}"/>
              </a:ext>
            </a:extLst>
          </p:cNvPr>
          <p:cNvSpPr>
            <a:spLocks noGrp="1" noChangeArrowheads="1"/>
          </p:cNvSpPr>
          <p:nvPr>
            <p:ph type="body" sz="half" idx="2"/>
          </p:nvPr>
        </p:nvSpPr>
        <p:spPr>
          <a:noFill/>
          <a:ln>
            <a:solidFill>
              <a:srgbClr val="FFCC99"/>
            </a:solidFill>
            <a:miter lim="800000"/>
            <a:headEnd/>
            <a:tailEnd/>
          </a:ln>
        </p:spPr>
        <p:txBody>
          <a:bodyPr>
            <a:normAutofit fontScale="92500" lnSpcReduction="20000"/>
          </a:bodyPr>
          <a:lstStyle/>
          <a:p>
            <a:pPr eaLnBrk="1" hangingPunct="1">
              <a:lnSpc>
                <a:spcPct val="90000"/>
              </a:lnSpc>
            </a:pPr>
            <a:endParaRPr lang="fr-FR" altLang="fr-FR" sz="2000"/>
          </a:p>
          <a:p>
            <a:pPr eaLnBrk="1" hangingPunct="1">
              <a:lnSpc>
                <a:spcPct val="90000"/>
              </a:lnSpc>
            </a:pPr>
            <a:r>
              <a:rPr lang="fr-FR" altLang="fr-FR" sz="2000"/>
              <a:t>Qui achète quoi ?</a:t>
            </a:r>
          </a:p>
          <a:p>
            <a:pPr eaLnBrk="1" hangingPunct="1">
              <a:lnSpc>
                <a:spcPct val="90000"/>
              </a:lnSpc>
            </a:pPr>
            <a:r>
              <a:rPr lang="fr-FR" altLang="fr-FR" sz="2000"/>
              <a:t>Où achète-t-il actuellement ?</a:t>
            </a:r>
          </a:p>
          <a:p>
            <a:pPr eaLnBrk="1" hangingPunct="1">
              <a:lnSpc>
                <a:spcPct val="90000"/>
              </a:lnSpc>
            </a:pPr>
            <a:r>
              <a:rPr lang="fr-FR" altLang="fr-FR" sz="2000"/>
              <a:t>Caractère unique de votre offre ? Pourquoi vous achètera-t-il ?</a:t>
            </a:r>
          </a:p>
          <a:p>
            <a:pPr eaLnBrk="1" hangingPunct="1">
              <a:lnSpc>
                <a:spcPct val="90000"/>
              </a:lnSpc>
            </a:pPr>
            <a:r>
              <a:rPr lang="fr-FR" altLang="fr-FR" sz="2000"/>
              <a:t>Temps de production</a:t>
            </a:r>
          </a:p>
          <a:p>
            <a:pPr eaLnBrk="1" hangingPunct="1">
              <a:lnSpc>
                <a:spcPct val="90000"/>
              </a:lnSpc>
            </a:pPr>
            <a:r>
              <a:rPr lang="fr-FR" altLang="fr-FR" sz="2000"/>
              <a:t>Temps de vente (nécessaire pour réaliser une vente et être payé)</a:t>
            </a:r>
          </a:p>
          <a:p>
            <a:pPr eaLnBrk="1" hangingPunct="1">
              <a:lnSpc>
                <a:spcPct val="90000"/>
              </a:lnSpc>
            </a:pPr>
            <a:r>
              <a:rPr lang="fr-FR" altLang="fr-FR" sz="2000"/>
              <a:t>Temps de retour probable de l’investissement (payback)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Z5 Aix - Film global">
            <a:hlinkClick r:id="" action="ppaction://media"/>
            <a:extLst>
              <a:ext uri="{FF2B5EF4-FFF2-40B4-BE49-F238E27FC236}">
                <a16:creationId xmlns:a16="http://schemas.microsoft.com/office/drawing/2014/main" id="{3579D281-3DC9-4D58-9042-2448B9DB288F}"/>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169866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a:extLst>
              <a:ext uri="{FF2B5EF4-FFF2-40B4-BE49-F238E27FC236}">
                <a16:creationId xmlns:a16="http://schemas.microsoft.com/office/drawing/2014/main" id="{66759FD9-875A-4D20-8393-18B4A37195D7}"/>
              </a:ext>
            </a:extLst>
          </p:cNvPr>
          <p:cNvSpPr>
            <a:spLocks noGrp="1" noChangeArrowheads="1"/>
          </p:cNvSpPr>
          <p:nvPr>
            <p:ph type="title"/>
          </p:nvPr>
        </p:nvSpPr>
        <p:spPr>
          <a:xfrm>
            <a:off x="1749863" y="223935"/>
            <a:ext cx="8378952" cy="1938808"/>
          </a:xfrm>
        </p:spPr>
        <p:txBody>
          <a:bodyPr>
            <a:normAutofit fontScale="90000"/>
          </a:bodyPr>
          <a:lstStyle/>
          <a:p>
            <a:pPr eaLnBrk="1" hangingPunct="1"/>
            <a:r>
              <a:rPr lang="fr-FR" altLang="fr-FR" sz="4000" b="1">
                <a:solidFill>
                  <a:srgbClr val="FFCC99"/>
                </a:solidFill>
              </a:rPr>
              <a:t>Caractéristiques sectorielles globales - Industrie</a:t>
            </a:r>
          </a:p>
        </p:txBody>
      </p:sp>
      <p:sp>
        <p:nvSpPr>
          <p:cNvPr id="84995" name="Rectangle 5">
            <a:extLst>
              <a:ext uri="{FF2B5EF4-FFF2-40B4-BE49-F238E27FC236}">
                <a16:creationId xmlns:a16="http://schemas.microsoft.com/office/drawing/2014/main" id="{4E07E178-55EF-430E-BE3E-0AC36D92EAB5}"/>
              </a:ext>
            </a:extLst>
          </p:cNvPr>
          <p:cNvSpPr>
            <a:spLocks noGrp="1" noChangeArrowheads="1"/>
          </p:cNvSpPr>
          <p:nvPr>
            <p:ph type="body" sz="half" idx="1"/>
          </p:nvPr>
        </p:nvSpPr>
        <p:spPr>
          <a:noFill/>
          <a:ln>
            <a:solidFill>
              <a:srgbClr val="FFCC99"/>
            </a:solidFill>
            <a:miter lim="800000"/>
            <a:headEnd/>
            <a:tailEnd/>
          </a:ln>
        </p:spPr>
        <p:txBody>
          <a:bodyPr/>
          <a:lstStyle/>
          <a:p>
            <a:pPr eaLnBrk="1" hangingPunct="1">
              <a:lnSpc>
                <a:spcPct val="90000"/>
              </a:lnSpc>
              <a:buFontTx/>
              <a:buNone/>
            </a:pPr>
            <a:r>
              <a:rPr lang="fr-FR" altLang="fr-FR" sz="2000" b="1" i="1">
                <a:solidFill>
                  <a:srgbClr val="FFCC99"/>
                </a:solidFill>
              </a:rPr>
              <a:t>Règles du jeu</a:t>
            </a:r>
          </a:p>
          <a:p>
            <a:pPr eaLnBrk="1" hangingPunct="1">
              <a:lnSpc>
                <a:spcPct val="90000"/>
              </a:lnSpc>
            </a:pPr>
            <a:r>
              <a:rPr lang="fr-FR" altLang="fr-FR" sz="2000"/>
              <a:t>Type d’environnement</a:t>
            </a:r>
          </a:p>
          <a:p>
            <a:pPr eaLnBrk="1" hangingPunct="1">
              <a:lnSpc>
                <a:spcPct val="90000"/>
              </a:lnSpc>
            </a:pPr>
            <a:endParaRPr lang="fr-FR" altLang="fr-FR" sz="2000"/>
          </a:p>
          <a:p>
            <a:pPr eaLnBrk="1" hangingPunct="1">
              <a:lnSpc>
                <a:spcPct val="90000"/>
              </a:lnSpc>
            </a:pPr>
            <a:r>
              <a:rPr lang="fr-FR" altLang="fr-FR" sz="2000"/>
              <a:t>Stratégie adéquate</a:t>
            </a:r>
          </a:p>
          <a:p>
            <a:pPr eaLnBrk="1" hangingPunct="1">
              <a:lnSpc>
                <a:spcPct val="90000"/>
              </a:lnSpc>
              <a:buFontTx/>
              <a:buNone/>
            </a:pPr>
            <a:endParaRPr lang="fr-FR" altLang="fr-FR" sz="2000" b="1" i="1">
              <a:solidFill>
                <a:srgbClr val="FFCC99"/>
              </a:solidFill>
            </a:endParaRPr>
          </a:p>
          <a:p>
            <a:pPr eaLnBrk="1" hangingPunct="1">
              <a:lnSpc>
                <a:spcPct val="90000"/>
              </a:lnSpc>
              <a:buFontTx/>
              <a:buNone/>
            </a:pPr>
            <a:r>
              <a:rPr lang="fr-FR" altLang="fr-FR" sz="2000" b="1" i="1">
                <a:solidFill>
                  <a:srgbClr val="FFCC99"/>
                </a:solidFill>
              </a:rPr>
              <a:t>Pression concurrentielle</a:t>
            </a:r>
          </a:p>
          <a:p>
            <a:pPr eaLnBrk="1" hangingPunct="1">
              <a:lnSpc>
                <a:spcPct val="90000"/>
              </a:lnSpc>
            </a:pPr>
            <a:r>
              <a:rPr lang="fr-FR" altLang="fr-FR" sz="2000"/>
              <a:t>Origine et niveau actuel, évolution probable</a:t>
            </a:r>
          </a:p>
        </p:txBody>
      </p:sp>
      <p:sp>
        <p:nvSpPr>
          <p:cNvPr id="84996" name="Rectangle 6">
            <a:extLst>
              <a:ext uri="{FF2B5EF4-FFF2-40B4-BE49-F238E27FC236}">
                <a16:creationId xmlns:a16="http://schemas.microsoft.com/office/drawing/2014/main" id="{534BD1F2-B16E-491D-B952-49B5F79B7A95}"/>
              </a:ext>
            </a:extLst>
          </p:cNvPr>
          <p:cNvSpPr>
            <a:spLocks noGrp="1" noChangeArrowheads="1"/>
          </p:cNvSpPr>
          <p:nvPr>
            <p:ph type="body" sz="half" idx="2"/>
          </p:nvPr>
        </p:nvSpPr>
        <p:spPr>
          <a:noFill/>
          <a:ln>
            <a:solidFill>
              <a:srgbClr val="FFCC99"/>
            </a:solidFill>
            <a:miter lim="800000"/>
            <a:headEnd/>
            <a:tailEnd/>
          </a:ln>
        </p:spPr>
        <p:txBody>
          <a:bodyPr>
            <a:normAutofit lnSpcReduction="10000"/>
          </a:bodyPr>
          <a:lstStyle/>
          <a:p>
            <a:pPr eaLnBrk="1" hangingPunct="1">
              <a:lnSpc>
                <a:spcPct val="90000"/>
              </a:lnSpc>
            </a:pPr>
            <a:endParaRPr lang="fr-FR" altLang="fr-FR" sz="2000"/>
          </a:p>
          <a:p>
            <a:pPr eaLnBrk="1" hangingPunct="1">
              <a:lnSpc>
                <a:spcPct val="90000"/>
              </a:lnSpc>
            </a:pPr>
            <a:r>
              <a:rPr lang="fr-FR" altLang="fr-FR" sz="2000"/>
              <a:t>Atomisé, concentré, spécialisés, volume, fragile…</a:t>
            </a:r>
          </a:p>
          <a:p>
            <a:pPr eaLnBrk="1" hangingPunct="1">
              <a:lnSpc>
                <a:spcPct val="90000"/>
              </a:lnSpc>
            </a:pPr>
            <a:r>
              <a:rPr lang="fr-FR" altLang="fr-FR" sz="2000"/>
              <a:t>Objectifs adaptés, investissements…</a:t>
            </a:r>
          </a:p>
          <a:p>
            <a:pPr eaLnBrk="1" hangingPunct="1">
              <a:lnSpc>
                <a:spcPct val="90000"/>
              </a:lnSpc>
            </a:pPr>
            <a:endParaRPr lang="fr-FR" altLang="fr-FR" sz="2000"/>
          </a:p>
          <a:p>
            <a:pPr eaLnBrk="1" hangingPunct="1">
              <a:lnSpc>
                <a:spcPct val="90000"/>
              </a:lnSpc>
            </a:pPr>
            <a:r>
              <a:rPr lang="fr-FR" altLang="fr-FR" sz="2000"/>
              <a:t>Pression résultant des concurrents actuels – nouveaux entrants – consommateurs – fournisseurs – produits de substitution – rôle de la puissance publique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7C26CEF5-1565-446A-95D2-CBDB3DFCCB6D}"/>
              </a:ext>
            </a:extLst>
          </p:cNvPr>
          <p:cNvSpPr>
            <a:spLocks noGrp="1" noChangeArrowheads="1"/>
          </p:cNvSpPr>
          <p:nvPr>
            <p:ph type="title"/>
          </p:nvPr>
        </p:nvSpPr>
        <p:spPr>
          <a:xfrm>
            <a:off x="1662388" y="0"/>
            <a:ext cx="8711650" cy="1557338"/>
          </a:xfrm>
        </p:spPr>
        <p:txBody>
          <a:bodyPr>
            <a:normAutofit fontScale="90000"/>
          </a:bodyPr>
          <a:lstStyle/>
          <a:p>
            <a:pPr eaLnBrk="1" hangingPunct="1"/>
            <a:r>
              <a:rPr lang="fr-FR" altLang="fr-FR" sz="4000" b="1">
                <a:solidFill>
                  <a:srgbClr val="FFCC99"/>
                </a:solidFill>
              </a:rPr>
              <a:t>Caractéristiques sectorielles globales - Industrie</a:t>
            </a:r>
          </a:p>
        </p:txBody>
      </p:sp>
      <p:sp>
        <p:nvSpPr>
          <p:cNvPr id="86019" name="Rectangle 4">
            <a:extLst>
              <a:ext uri="{FF2B5EF4-FFF2-40B4-BE49-F238E27FC236}">
                <a16:creationId xmlns:a16="http://schemas.microsoft.com/office/drawing/2014/main" id="{A6F19A3A-87EA-4A7F-AF01-A25ADACC252C}"/>
              </a:ext>
            </a:extLst>
          </p:cNvPr>
          <p:cNvSpPr>
            <a:spLocks noGrp="1" noChangeArrowheads="1"/>
          </p:cNvSpPr>
          <p:nvPr>
            <p:ph type="body" sz="half" idx="1"/>
          </p:nvPr>
        </p:nvSpPr>
        <p:spPr>
          <a:xfrm>
            <a:off x="2208213" y="1557338"/>
            <a:ext cx="3810000" cy="4876800"/>
          </a:xfrm>
          <a:noFill/>
          <a:ln>
            <a:solidFill>
              <a:srgbClr val="FFCC99"/>
            </a:solidFill>
            <a:miter lim="800000"/>
            <a:headEnd/>
            <a:tailEnd/>
          </a:ln>
        </p:spPr>
        <p:txBody>
          <a:bodyPr>
            <a:normAutofit fontScale="92500" lnSpcReduction="10000"/>
          </a:bodyPr>
          <a:lstStyle/>
          <a:p>
            <a:pPr eaLnBrk="1" hangingPunct="1">
              <a:lnSpc>
                <a:spcPct val="80000"/>
              </a:lnSpc>
              <a:buFontTx/>
              <a:buNone/>
            </a:pPr>
            <a:r>
              <a:rPr lang="fr-FR" altLang="fr-FR" b="1" i="1">
                <a:solidFill>
                  <a:srgbClr val="FFCC99"/>
                </a:solidFill>
              </a:rPr>
              <a:t>Caractéristique de la demande – Marché</a:t>
            </a:r>
          </a:p>
          <a:p>
            <a:pPr eaLnBrk="1" hangingPunct="1">
              <a:lnSpc>
                <a:spcPct val="80000"/>
              </a:lnSpc>
            </a:pPr>
            <a:r>
              <a:rPr lang="fr-FR" altLang="fr-FR" b="1"/>
              <a:t>Croissance</a:t>
            </a:r>
          </a:p>
          <a:p>
            <a:pPr eaLnBrk="1" hangingPunct="1">
              <a:lnSpc>
                <a:spcPct val="80000"/>
              </a:lnSpc>
            </a:pPr>
            <a:r>
              <a:rPr lang="fr-FR" altLang="fr-FR" b="1"/>
              <a:t>Variables clés de succès</a:t>
            </a:r>
          </a:p>
          <a:p>
            <a:pPr eaLnBrk="1" hangingPunct="1">
              <a:lnSpc>
                <a:spcPct val="80000"/>
              </a:lnSpc>
            </a:pPr>
            <a:r>
              <a:rPr lang="fr-FR" altLang="fr-FR" b="1"/>
              <a:t>Nature de la demande</a:t>
            </a:r>
          </a:p>
          <a:p>
            <a:pPr eaLnBrk="1" hangingPunct="1">
              <a:lnSpc>
                <a:spcPct val="80000"/>
              </a:lnSpc>
            </a:pPr>
            <a:endParaRPr lang="fr-FR" altLang="fr-FR" b="1"/>
          </a:p>
          <a:p>
            <a:pPr eaLnBrk="1" hangingPunct="1">
              <a:lnSpc>
                <a:spcPct val="80000"/>
              </a:lnSpc>
            </a:pPr>
            <a:r>
              <a:rPr lang="fr-FR" altLang="fr-FR" b="1"/>
              <a:t>Évolution prévisible</a:t>
            </a:r>
          </a:p>
          <a:p>
            <a:pPr eaLnBrk="1" hangingPunct="1">
              <a:lnSpc>
                <a:spcPct val="80000"/>
              </a:lnSpc>
            </a:pPr>
            <a:endParaRPr lang="fr-FR" altLang="fr-FR" b="1"/>
          </a:p>
          <a:p>
            <a:pPr eaLnBrk="1" hangingPunct="1">
              <a:lnSpc>
                <a:spcPct val="80000"/>
              </a:lnSpc>
              <a:buFontTx/>
              <a:buNone/>
            </a:pPr>
            <a:r>
              <a:rPr lang="fr-FR" altLang="fr-FR" b="1" i="1">
                <a:solidFill>
                  <a:srgbClr val="FFCC99"/>
                </a:solidFill>
              </a:rPr>
              <a:t>Environnement concurrentiel</a:t>
            </a:r>
          </a:p>
          <a:p>
            <a:pPr eaLnBrk="1" hangingPunct="1">
              <a:lnSpc>
                <a:spcPct val="80000"/>
              </a:lnSpc>
            </a:pPr>
            <a:r>
              <a:rPr lang="fr-FR" altLang="fr-FR" b="1"/>
              <a:t>Principaux acteurs</a:t>
            </a:r>
          </a:p>
          <a:p>
            <a:pPr eaLnBrk="1" hangingPunct="1">
              <a:lnSpc>
                <a:spcPct val="80000"/>
              </a:lnSpc>
            </a:pPr>
            <a:endParaRPr lang="fr-FR" altLang="fr-FR" b="1"/>
          </a:p>
          <a:p>
            <a:pPr eaLnBrk="1" hangingPunct="1">
              <a:lnSpc>
                <a:spcPct val="80000"/>
              </a:lnSpc>
            </a:pPr>
            <a:endParaRPr lang="fr-FR" altLang="fr-FR" sz="800" b="1"/>
          </a:p>
          <a:p>
            <a:pPr eaLnBrk="1" hangingPunct="1">
              <a:lnSpc>
                <a:spcPct val="80000"/>
              </a:lnSpc>
            </a:pPr>
            <a:r>
              <a:rPr lang="fr-FR" altLang="fr-FR" b="1"/>
              <a:t>Niveau de performance des concurrents installés</a:t>
            </a:r>
          </a:p>
          <a:p>
            <a:pPr eaLnBrk="1" hangingPunct="1">
              <a:lnSpc>
                <a:spcPct val="80000"/>
              </a:lnSpc>
            </a:pPr>
            <a:r>
              <a:rPr lang="fr-FR" altLang="fr-FR" b="1"/>
              <a:t>Clés de la rentabilité sectorielle</a:t>
            </a:r>
          </a:p>
          <a:p>
            <a:pPr eaLnBrk="1" hangingPunct="1">
              <a:lnSpc>
                <a:spcPct val="80000"/>
              </a:lnSpc>
              <a:buFontTx/>
              <a:buNone/>
            </a:pPr>
            <a:r>
              <a:rPr lang="fr-FR" altLang="fr-FR" b="1" i="1">
                <a:solidFill>
                  <a:srgbClr val="FFCC99"/>
                </a:solidFill>
              </a:rPr>
              <a:t>Opportunités et menaces génériques</a:t>
            </a:r>
          </a:p>
          <a:p>
            <a:pPr eaLnBrk="1" hangingPunct="1">
              <a:lnSpc>
                <a:spcPct val="80000"/>
              </a:lnSpc>
            </a:pPr>
            <a:r>
              <a:rPr lang="fr-FR" altLang="fr-FR" b="1"/>
              <a:t>Tendances</a:t>
            </a:r>
          </a:p>
        </p:txBody>
      </p:sp>
      <p:sp>
        <p:nvSpPr>
          <p:cNvPr id="86020" name="Rectangle 5">
            <a:extLst>
              <a:ext uri="{FF2B5EF4-FFF2-40B4-BE49-F238E27FC236}">
                <a16:creationId xmlns:a16="http://schemas.microsoft.com/office/drawing/2014/main" id="{5AC30527-D65B-4AD0-9B22-7F9D67ADD370}"/>
              </a:ext>
            </a:extLst>
          </p:cNvPr>
          <p:cNvSpPr>
            <a:spLocks noGrp="1" noChangeArrowheads="1"/>
          </p:cNvSpPr>
          <p:nvPr>
            <p:ph type="body" sz="half" idx="2"/>
          </p:nvPr>
        </p:nvSpPr>
        <p:spPr>
          <a:xfrm>
            <a:off x="6167438" y="1557338"/>
            <a:ext cx="3810000" cy="5300662"/>
          </a:xfrm>
          <a:noFill/>
          <a:ln>
            <a:solidFill>
              <a:srgbClr val="FFCC99"/>
            </a:solidFill>
            <a:miter lim="800000"/>
            <a:headEnd/>
            <a:tailEnd/>
          </a:ln>
        </p:spPr>
        <p:txBody>
          <a:bodyPr>
            <a:normAutofit fontScale="92500"/>
          </a:bodyPr>
          <a:lstStyle/>
          <a:p>
            <a:pPr eaLnBrk="1" hangingPunct="1">
              <a:lnSpc>
                <a:spcPct val="80000"/>
              </a:lnSpc>
            </a:pPr>
            <a:endParaRPr lang="fr-FR" altLang="fr-FR" sz="1200"/>
          </a:p>
          <a:p>
            <a:pPr eaLnBrk="1" hangingPunct="1">
              <a:lnSpc>
                <a:spcPct val="80000"/>
              </a:lnSpc>
            </a:pPr>
            <a:r>
              <a:rPr lang="fr-FR" altLang="fr-FR" sz="1600" b="1"/>
              <a:t>Tendance de la demande potentielle </a:t>
            </a:r>
          </a:p>
          <a:p>
            <a:pPr eaLnBrk="1" hangingPunct="1">
              <a:lnSpc>
                <a:spcPct val="80000"/>
              </a:lnSpc>
            </a:pPr>
            <a:r>
              <a:rPr lang="fr-FR" altLang="fr-FR" sz="1600" b="1"/>
              <a:t>Prix et/ou qualité</a:t>
            </a:r>
          </a:p>
          <a:p>
            <a:pPr eaLnBrk="1" hangingPunct="1">
              <a:lnSpc>
                <a:spcPct val="80000"/>
              </a:lnSpc>
            </a:pPr>
            <a:r>
              <a:rPr lang="fr-FR" altLang="fr-FR" sz="1600" b="1"/>
              <a:t>Quantification des segments clés, valeur et volume</a:t>
            </a:r>
          </a:p>
          <a:p>
            <a:pPr eaLnBrk="1" hangingPunct="1">
              <a:lnSpc>
                <a:spcPct val="80000"/>
              </a:lnSpc>
            </a:pPr>
            <a:endParaRPr lang="fr-FR" altLang="fr-FR" sz="1600" b="1"/>
          </a:p>
          <a:p>
            <a:pPr eaLnBrk="1" hangingPunct="1">
              <a:lnSpc>
                <a:spcPct val="80000"/>
              </a:lnSpc>
            </a:pPr>
            <a:r>
              <a:rPr lang="fr-FR" altLang="fr-FR" sz="1600" b="1"/>
              <a:t>Évolution des segments clés, valeur et volume</a:t>
            </a:r>
          </a:p>
          <a:p>
            <a:pPr eaLnBrk="1" hangingPunct="1">
              <a:lnSpc>
                <a:spcPct val="80000"/>
              </a:lnSpc>
            </a:pPr>
            <a:endParaRPr lang="fr-FR" altLang="fr-FR" sz="1600" b="1"/>
          </a:p>
          <a:p>
            <a:pPr eaLnBrk="1" hangingPunct="1">
              <a:lnSpc>
                <a:spcPct val="80000"/>
              </a:lnSpc>
            </a:pPr>
            <a:endParaRPr lang="fr-FR" altLang="fr-FR" sz="800" b="1"/>
          </a:p>
          <a:p>
            <a:pPr eaLnBrk="1" hangingPunct="1">
              <a:lnSpc>
                <a:spcPct val="80000"/>
              </a:lnSpc>
            </a:pPr>
            <a:r>
              <a:rPr lang="fr-FR" altLang="fr-FR" sz="1600" b="1"/>
              <a:t>Locaux, nationaux, étrangers – poids relatifs Avantages concurrentiels des leaders – Faiblesses des leaders</a:t>
            </a:r>
          </a:p>
          <a:p>
            <a:pPr eaLnBrk="1" hangingPunct="1">
              <a:lnSpc>
                <a:spcPct val="80000"/>
              </a:lnSpc>
            </a:pPr>
            <a:r>
              <a:rPr lang="fr-FR" altLang="fr-FR" sz="1600" b="1"/>
              <a:t>Benchamarking</a:t>
            </a:r>
          </a:p>
          <a:p>
            <a:pPr eaLnBrk="1" hangingPunct="1">
              <a:lnSpc>
                <a:spcPct val="80000"/>
              </a:lnSpc>
            </a:pPr>
            <a:endParaRPr lang="fr-FR" altLang="fr-FR" sz="1600" b="1"/>
          </a:p>
          <a:p>
            <a:pPr eaLnBrk="1" hangingPunct="1">
              <a:lnSpc>
                <a:spcPct val="80000"/>
              </a:lnSpc>
            </a:pPr>
            <a:r>
              <a:rPr lang="fr-FR" altLang="fr-FR" sz="1600" b="1"/>
              <a:t>Gestion des marges ou des actifs</a:t>
            </a:r>
          </a:p>
          <a:p>
            <a:pPr eaLnBrk="1" hangingPunct="1">
              <a:lnSpc>
                <a:spcPct val="80000"/>
              </a:lnSpc>
            </a:pPr>
            <a:endParaRPr lang="fr-FR" altLang="fr-FR" sz="1600" b="1"/>
          </a:p>
          <a:p>
            <a:pPr eaLnBrk="1" hangingPunct="1">
              <a:lnSpc>
                <a:spcPct val="80000"/>
              </a:lnSpc>
            </a:pPr>
            <a:r>
              <a:rPr lang="fr-FR" altLang="fr-FR" sz="1600" b="1"/>
              <a:t>Tendances globalement (dé)favorables- Sociales, sociétales, démographiques, technologiques</a:t>
            </a:r>
          </a:p>
          <a:p>
            <a:pPr eaLnBrk="1" hangingPunct="1">
              <a:lnSpc>
                <a:spcPct val="80000"/>
              </a:lnSpc>
            </a:pPr>
            <a:endParaRPr lang="fr-FR" altLang="fr-FR" sz="1600" b="1"/>
          </a:p>
          <a:p>
            <a:pPr eaLnBrk="1" hangingPunct="1">
              <a:lnSpc>
                <a:spcPct val="80000"/>
              </a:lnSpc>
            </a:pPr>
            <a:endParaRPr lang="fr-FR" altLang="fr-FR" sz="160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a:extLst>
              <a:ext uri="{FF2B5EF4-FFF2-40B4-BE49-F238E27FC236}">
                <a16:creationId xmlns:a16="http://schemas.microsoft.com/office/drawing/2014/main" id="{B8DA32A7-7027-491B-9C05-B3EB84E4A54C}"/>
              </a:ext>
            </a:extLst>
          </p:cNvPr>
          <p:cNvSpPr>
            <a:spLocks noGrp="1" noChangeArrowheads="1"/>
          </p:cNvSpPr>
          <p:nvPr>
            <p:ph type="title"/>
          </p:nvPr>
        </p:nvSpPr>
        <p:spPr/>
        <p:txBody>
          <a:bodyPr/>
          <a:lstStyle/>
          <a:p>
            <a:pPr eaLnBrk="1" hangingPunct="1"/>
            <a:r>
              <a:rPr lang="fr-FR" altLang="fr-FR" b="1">
                <a:solidFill>
                  <a:srgbClr val="FFCC99"/>
                </a:solidFill>
              </a:rPr>
              <a:t>Capacités globales</a:t>
            </a:r>
          </a:p>
        </p:txBody>
      </p:sp>
      <p:sp>
        <p:nvSpPr>
          <p:cNvPr id="87043" name="Rectangle 5">
            <a:extLst>
              <a:ext uri="{FF2B5EF4-FFF2-40B4-BE49-F238E27FC236}">
                <a16:creationId xmlns:a16="http://schemas.microsoft.com/office/drawing/2014/main" id="{DB753EB1-1983-43DF-976B-7C1B97F9CBD3}"/>
              </a:ext>
            </a:extLst>
          </p:cNvPr>
          <p:cNvSpPr>
            <a:spLocks noGrp="1" noChangeArrowheads="1"/>
          </p:cNvSpPr>
          <p:nvPr>
            <p:ph type="body" sz="half" idx="1"/>
          </p:nvPr>
        </p:nvSpPr>
        <p:spPr>
          <a:noFill/>
          <a:ln>
            <a:solidFill>
              <a:srgbClr val="FFCC99"/>
            </a:solidFill>
            <a:miter lim="800000"/>
            <a:headEnd/>
            <a:tailEnd/>
          </a:ln>
        </p:spPr>
        <p:txBody>
          <a:bodyPr/>
          <a:lstStyle/>
          <a:p>
            <a:pPr eaLnBrk="1" hangingPunct="1">
              <a:buFontTx/>
              <a:buNone/>
            </a:pPr>
            <a:r>
              <a:rPr lang="fr-FR" altLang="fr-FR" sz="2400" b="1" i="1">
                <a:solidFill>
                  <a:srgbClr val="FFCC99"/>
                </a:solidFill>
              </a:rPr>
              <a:t>Moyens humains</a:t>
            </a:r>
          </a:p>
          <a:p>
            <a:pPr eaLnBrk="1" hangingPunct="1"/>
            <a:endParaRPr lang="fr-FR" altLang="fr-FR" sz="2400"/>
          </a:p>
          <a:p>
            <a:pPr eaLnBrk="1" hangingPunct="1"/>
            <a:r>
              <a:rPr lang="fr-FR" altLang="fr-FR" sz="2400"/>
              <a:t>Localisations, équipements, moyens</a:t>
            </a:r>
          </a:p>
          <a:p>
            <a:pPr eaLnBrk="1" hangingPunct="1"/>
            <a:endParaRPr lang="fr-FR" altLang="fr-FR" sz="2400"/>
          </a:p>
          <a:p>
            <a:pPr eaLnBrk="1" hangingPunct="1"/>
            <a:r>
              <a:rPr lang="fr-FR" altLang="fr-FR" sz="2400"/>
              <a:t>Capacités humaines</a:t>
            </a:r>
          </a:p>
        </p:txBody>
      </p:sp>
      <p:sp>
        <p:nvSpPr>
          <p:cNvPr id="87044" name="Rectangle 6">
            <a:extLst>
              <a:ext uri="{FF2B5EF4-FFF2-40B4-BE49-F238E27FC236}">
                <a16:creationId xmlns:a16="http://schemas.microsoft.com/office/drawing/2014/main" id="{4367BF7A-B28B-4740-8EF4-F7553610463D}"/>
              </a:ext>
            </a:extLst>
          </p:cNvPr>
          <p:cNvSpPr>
            <a:spLocks noGrp="1" noChangeArrowheads="1"/>
          </p:cNvSpPr>
          <p:nvPr>
            <p:ph type="body" sz="half" idx="2"/>
          </p:nvPr>
        </p:nvSpPr>
        <p:spPr>
          <a:noFill/>
          <a:ln>
            <a:solidFill>
              <a:srgbClr val="FFCC99"/>
            </a:solidFill>
            <a:miter lim="800000"/>
            <a:headEnd/>
            <a:tailEnd/>
          </a:ln>
        </p:spPr>
        <p:txBody>
          <a:bodyPr>
            <a:normAutofit lnSpcReduction="10000"/>
          </a:bodyPr>
          <a:lstStyle/>
          <a:p>
            <a:pPr eaLnBrk="1" hangingPunct="1"/>
            <a:endParaRPr lang="fr-FR" altLang="fr-FR" sz="2400"/>
          </a:p>
          <a:p>
            <a:pPr eaLnBrk="1" hangingPunct="1"/>
            <a:endParaRPr lang="fr-FR" altLang="fr-FR" sz="2400"/>
          </a:p>
          <a:p>
            <a:pPr eaLnBrk="1" hangingPunct="1"/>
            <a:r>
              <a:rPr lang="fr-FR" altLang="fr-FR" sz="2400"/>
              <a:t>Rattachement à une pépinière, incubateur…</a:t>
            </a:r>
          </a:p>
          <a:p>
            <a:pPr eaLnBrk="1" hangingPunct="1"/>
            <a:endParaRPr lang="fr-FR" altLang="fr-FR" sz="2400"/>
          </a:p>
          <a:p>
            <a:pPr eaLnBrk="1" hangingPunct="1"/>
            <a:r>
              <a:rPr lang="fr-FR" altLang="fr-FR" sz="2400"/>
              <a:t>Équipe – compétences</a:t>
            </a:r>
          </a:p>
          <a:p>
            <a:pPr eaLnBrk="1" hangingPunct="1"/>
            <a:r>
              <a:rPr lang="fr-FR" altLang="fr-FR" sz="2400"/>
              <a:t>Équipe - contact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a:extLst>
              <a:ext uri="{FF2B5EF4-FFF2-40B4-BE49-F238E27FC236}">
                <a16:creationId xmlns:a16="http://schemas.microsoft.com/office/drawing/2014/main" id="{60C873B5-339C-4617-AA7D-9E0E56A2AC23}"/>
              </a:ext>
            </a:extLst>
          </p:cNvPr>
          <p:cNvSpPr>
            <a:spLocks noGrp="1" noChangeArrowheads="1"/>
          </p:cNvSpPr>
          <p:nvPr>
            <p:ph type="title"/>
          </p:nvPr>
        </p:nvSpPr>
        <p:spPr/>
        <p:txBody>
          <a:bodyPr/>
          <a:lstStyle/>
          <a:p>
            <a:pPr eaLnBrk="1" hangingPunct="1"/>
            <a:r>
              <a:rPr lang="fr-FR" altLang="fr-FR" b="1">
                <a:solidFill>
                  <a:srgbClr val="FFCC99"/>
                </a:solidFill>
              </a:rPr>
              <a:t>Offre</a:t>
            </a:r>
          </a:p>
        </p:txBody>
      </p:sp>
      <p:sp>
        <p:nvSpPr>
          <p:cNvPr id="88067" name="Rectangle 5">
            <a:extLst>
              <a:ext uri="{FF2B5EF4-FFF2-40B4-BE49-F238E27FC236}">
                <a16:creationId xmlns:a16="http://schemas.microsoft.com/office/drawing/2014/main" id="{D89A1EE2-6C8B-45BB-A95C-CBE099782329}"/>
              </a:ext>
            </a:extLst>
          </p:cNvPr>
          <p:cNvSpPr>
            <a:spLocks noGrp="1" noChangeArrowheads="1"/>
          </p:cNvSpPr>
          <p:nvPr>
            <p:ph type="body" sz="half" idx="1"/>
          </p:nvPr>
        </p:nvSpPr>
        <p:spPr>
          <a:ln>
            <a:solidFill>
              <a:schemeClr val="accent1"/>
            </a:solidFill>
            <a:miter lim="800000"/>
            <a:headEnd/>
            <a:tailEnd/>
          </a:ln>
        </p:spPr>
        <p:txBody>
          <a:bodyPr>
            <a:normAutofit fontScale="92500" lnSpcReduction="20000"/>
          </a:bodyPr>
          <a:lstStyle/>
          <a:p>
            <a:pPr eaLnBrk="1" hangingPunct="1">
              <a:lnSpc>
                <a:spcPct val="90000"/>
              </a:lnSpc>
              <a:buFontTx/>
              <a:buNone/>
            </a:pPr>
            <a:r>
              <a:rPr lang="fr-FR" altLang="fr-FR" sz="2000" b="1" i="1">
                <a:solidFill>
                  <a:srgbClr val="FFCC99"/>
                </a:solidFill>
              </a:rPr>
              <a:t>Produit service</a:t>
            </a:r>
          </a:p>
          <a:p>
            <a:pPr eaLnBrk="1" hangingPunct="1">
              <a:lnSpc>
                <a:spcPct val="90000"/>
              </a:lnSpc>
            </a:pPr>
            <a:r>
              <a:rPr lang="fr-FR" altLang="fr-FR" sz="2000"/>
              <a:t>Description</a:t>
            </a:r>
          </a:p>
          <a:p>
            <a:pPr eaLnBrk="1" hangingPunct="1">
              <a:lnSpc>
                <a:spcPct val="90000"/>
              </a:lnSpc>
            </a:pPr>
            <a:endParaRPr lang="fr-FR" altLang="fr-FR" sz="2000"/>
          </a:p>
          <a:p>
            <a:pPr eaLnBrk="1" hangingPunct="1">
              <a:lnSpc>
                <a:spcPct val="90000"/>
              </a:lnSpc>
            </a:pPr>
            <a:endParaRPr lang="fr-FR" altLang="fr-FR" sz="2000"/>
          </a:p>
          <a:p>
            <a:pPr eaLnBrk="1" hangingPunct="1">
              <a:lnSpc>
                <a:spcPct val="90000"/>
              </a:lnSpc>
            </a:pPr>
            <a:endParaRPr lang="fr-FR" altLang="fr-FR" sz="2000"/>
          </a:p>
          <a:p>
            <a:pPr eaLnBrk="1" hangingPunct="1">
              <a:lnSpc>
                <a:spcPct val="90000"/>
              </a:lnSpc>
            </a:pPr>
            <a:endParaRPr lang="fr-FR" altLang="fr-FR" sz="2000"/>
          </a:p>
          <a:p>
            <a:pPr eaLnBrk="1" hangingPunct="1">
              <a:lnSpc>
                <a:spcPct val="90000"/>
              </a:lnSpc>
            </a:pPr>
            <a:endParaRPr lang="fr-FR" altLang="fr-FR" sz="2000"/>
          </a:p>
          <a:p>
            <a:pPr eaLnBrk="1" hangingPunct="1">
              <a:lnSpc>
                <a:spcPct val="90000"/>
              </a:lnSpc>
              <a:buFontTx/>
              <a:buNone/>
            </a:pPr>
            <a:r>
              <a:rPr lang="fr-FR" altLang="fr-FR" sz="2000" b="1" i="1">
                <a:solidFill>
                  <a:srgbClr val="FFCC99"/>
                </a:solidFill>
              </a:rPr>
              <a:t>Avantages concurrentiels</a:t>
            </a:r>
          </a:p>
          <a:p>
            <a:pPr eaLnBrk="1" hangingPunct="1">
              <a:lnSpc>
                <a:spcPct val="90000"/>
              </a:lnSpc>
            </a:pPr>
            <a:r>
              <a:rPr lang="fr-FR" altLang="fr-FR" sz="2000"/>
              <a:t>Forces et faiblesses</a:t>
            </a:r>
          </a:p>
          <a:p>
            <a:pPr eaLnBrk="1" hangingPunct="1">
              <a:lnSpc>
                <a:spcPct val="90000"/>
              </a:lnSpc>
            </a:pPr>
            <a:endParaRPr lang="fr-FR" altLang="fr-FR" sz="2000"/>
          </a:p>
        </p:txBody>
      </p:sp>
      <p:sp>
        <p:nvSpPr>
          <p:cNvPr id="88068" name="Rectangle 6">
            <a:extLst>
              <a:ext uri="{FF2B5EF4-FFF2-40B4-BE49-F238E27FC236}">
                <a16:creationId xmlns:a16="http://schemas.microsoft.com/office/drawing/2014/main" id="{1691E0D0-386B-43A5-959D-86C64407FF31}"/>
              </a:ext>
            </a:extLst>
          </p:cNvPr>
          <p:cNvSpPr>
            <a:spLocks noGrp="1" noChangeArrowheads="1"/>
          </p:cNvSpPr>
          <p:nvPr>
            <p:ph type="body" sz="half" idx="2"/>
          </p:nvPr>
        </p:nvSpPr>
        <p:spPr>
          <a:ln>
            <a:solidFill>
              <a:schemeClr val="accent1"/>
            </a:solidFill>
            <a:miter lim="800000"/>
            <a:headEnd/>
            <a:tailEnd/>
          </a:ln>
        </p:spPr>
        <p:txBody>
          <a:bodyPr/>
          <a:lstStyle/>
          <a:p>
            <a:pPr eaLnBrk="1" hangingPunct="1">
              <a:lnSpc>
                <a:spcPct val="90000"/>
              </a:lnSpc>
            </a:pPr>
            <a:r>
              <a:rPr lang="fr-FR" altLang="fr-FR" sz="2000"/>
              <a:t>Fonction remplie par le produit/service – Caractéristiques du produit service - Caractéristiques des services associés – Comparaison à l’offre existante – Prévisions d’évolution</a:t>
            </a:r>
          </a:p>
          <a:p>
            <a:pPr eaLnBrk="1" hangingPunct="1">
              <a:lnSpc>
                <a:spcPct val="90000"/>
              </a:lnSpc>
            </a:pPr>
            <a:endParaRPr lang="fr-FR" altLang="fr-FR" sz="2000"/>
          </a:p>
          <a:p>
            <a:pPr eaLnBrk="1" hangingPunct="1">
              <a:lnSpc>
                <a:spcPct val="90000"/>
              </a:lnSpc>
            </a:pPr>
            <a:r>
              <a:rPr lang="fr-FR" altLang="fr-FR" sz="2000"/>
              <a:t>Relatives au principal concurrent, aux objectifs, aux attentes des clients, de l’environnement</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D3187BE3-CE27-4B23-AA9A-4AA3D63F8018}"/>
              </a:ext>
            </a:extLst>
          </p:cNvPr>
          <p:cNvSpPr>
            <a:spLocks noGrp="1" noChangeArrowheads="1"/>
          </p:cNvSpPr>
          <p:nvPr>
            <p:ph type="body" sz="half" idx="1"/>
          </p:nvPr>
        </p:nvSpPr>
        <p:spPr>
          <a:xfrm>
            <a:off x="2209800" y="404814"/>
            <a:ext cx="3741738" cy="5184775"/>
          </a:xfrm>
          <a:noFill/>
          <a:ln>
            <a:solidFill>
              <a:schemeClr val="accent1"/>
            </a:solidFill>
            <a:miter lim="800000"/>
            <a:headEnd/>
            <a:tailEnd/>
          </a:ln>
        </p:spPr>
        <p:txBody>
          <a:bodyPr>
            <a:normAutofit fontScale="92500" lnSpcReduction="20000"/>
          </a:bodyPr>
          <a:lstStyle/>
          <a:p>
            <a:pPr eaLnBrk="1" hangingPunct="1"/>
            <a:r>
              <a:rPr lang="fr-FR" altLang="fr-FR" sz="2000"/>
              <a:t>Type d’avantage</a:t>
            </a:r>
          </a:p>
          <a:p>
            <a:pPr eaLnBrk="1" hangingPunct="1"/>
            <a:endParaRPr lang="fr-FR" altLang="fr-FR" sz="2000"/>
          </a:p>
          <a:p>
            <a:pPr eaLnBrk="1" hangingPunct="1"/>
            <a:endParaRPr lang="fr-FR" altLang="fr-FR" sz="2000"/>
          </a:p>
          <a:p>
            <a:pPr eaLnBrk="1" hangingPunct="1"/>
            <a:endParaRPr lang="fr-FR" altLang="fr-FR" sz="2000"/>
          </a:p>
          <a:p>
            <a:pPr eaLnBrk="1" hangingPunct="1"/>
            <a:endParaRPr lang="fr-FR" altLang="fr-FR" sz="2000"/>
          </a:p>
          <a:p>
            <a:pPr eaLnBrk="1" hangingPunct="1"/>
            <a:r>
              <a:rPr lang="fr-FR" altLang="fr-FR" sz="2000"/>
              <a:t>Durabilité</a:t>
            </a:r>
          </a:p>
          <a:p>
            <a:pPr eaLnBrk="1" hangingPunct="1"/>
            <a:endParaRPr lang="fr-FR" altLang="fr-FR" sz="2000"/>
          </a:p>
          <a:p>
            <a:pPr eaLnBrk="1" hangingPunct="1">
              <a:buFontTx/>
              <a:buNone/>
            </a:pPr>
            <a:r>
              <a:rPr lang="fr-FR" altLang="fr-FR" sz="2000" b="1" i="1">
                <a:solidFill>
                  <a:srgbClr val="FFCC99"/>
                </a:solidFill>
              </a:rPr>
              <a:t>Proposition de valeur</a:t>
            </a:r>
          </a:p>
          <a:p>
            <a:pPr eaLnBrk="1" hangingPunct="1"/>
            <a:r>
              <a:rPr lang="fr-FR" altLang="fr-FR" sz="2000"/>
              <a:t>Qualité prix par rapport aux offres accessibles</a:t>
            </a:r>
          </a:p>
          <a:p>
            <a:pPr eaLnBrk="1" hangingPunct="1">
              <a:buFontTx/>
              <a:buNone/>
            </a:pPr>
            <a:r>
              <a:rPr lang="fr-FR" altLang="fr-FR" sz="2000" b="1" i="1">
                <a:solidFill>
                  <a:srgbClr val="FFCC99"/>
                </a:solidFill>
              </a:rPr>
              <a:t>Stratégie marketing</a:t>
            </a:r>
          </a:p>
          <a:p>
            <a:pPr eaLnBrk="1" hangingPunct="1"/>
            <a:r>
              <a:rPr lang="fr-FR" altLang="fr-FR" sz="2000"/>
              <a:t>Marketing Mix</a:t>
            </a:r>
          </a:p>
          <a:p>
            <a:pPr eaLnBrk="1" hangingPunct="1"/>
            <a:r>
              <a:rPr lang="fr-FR" altLang="fr-FR" sz="2000"/>
              <a:t>Communication </a:t>
            </a:r>
          </a:p>
          <a:p>
            <a:pPr eaLnBrk="1" hangingPunct="1"/>
            <a:r>
              <a:rPr lang="fr-FR" altLang="fr-FR" sz="2000"/>
              <a:t>Ventes</a:t>
            </a:r>
          </a:p>
          <a:p>
            <a:pPr eaLnBrk="1" hangingPunct="1"/>
            <a:endParaRPr lang="fr-FR" altLang="fr-FR" sz="2000"/>
          </a:p>
          <a:p>
            <a:pPr eaLnBrk="1" hangingPunct="1"/>
            <a:endParaRPr lang="fr-FR" altLang="fr-FR" sz="2000"/>
          </a:p>
          <a:p>
            <a:pPr eaLnBrk="1" hangingPunct="1"/>
            <a:endParaRPr lang="fr-FR" altLang="fr-FR" sz="2000"/>
          </a:p>
          <a:p>
            <a:pPr eaLnBrk="1" hangingPunct="1"/>
            <a:endParaRPr lang="fr-FR" altLang="fr-FR" sz="2000"/>
          </a:p>
        </p:txBody>
      </p:sp>
      <p:sp>
        <p:nvSpPr>
          <p:cNvPr id="89091" name="Rectangle 6">
            <a:extLst>
              <a:ext uri="{FF2B5EF4-FFF2-40B4-BE49-F238E27FC236}">
                <a16:creationId xmlns:a16="http://schemas.microsoft.com/office/drawing/2014/main" id="{8115C6E5-5E16-4142-925A-40314302A522}"/>
              </a:ext>
            </a:extLst>
          </p:cNvPr>
          <p:cNvSpPr>
            <a:spLocks noGrp="1" noChangeArrowheads="1"/>
          </p:cNvSpPr>
          <p:nvPr>
            <p:ph type="body" sz="half" idx="2"/>
          </p:nvPr>
        </p:nvSpPr>
        <p:spPr>
          <a:xfrm>
            <a:off x="6172200" y="404814"/>
            <a:ext cx="3810000" cy="5400675"/>
          </a:xfrm>
          <a:noFill/>
          <a:ln>
            <a:solidFill>
              <a:schemeClr val="accent1"/>
            </a:solidFill>
            <a:miter lim="800000"/>
            <a:headEnd/>
            <a:tailEnd/>
          </a:ln>
        </p:spPr>
        <p:txBody>
          <a:bodyPr/>
          <a:lstStyle/>
          <a:p>
            <a:pPr eaLnBrk="1" hangingPunct="1"/>
            <a:r>
              <a:rPr lang="fr-FR" altLang="fr-FR" sz="2000"/>
              <a:t>Accès privilégiés aux ressources, aux clients, aux protections (brevets…), autres avantages spécifiques…</a:t>
            </a:r>
          </a:p>
          <a:p>
            <a:pPr eaLnBrk="1" hangingPunct="1"/>
            <a:r>
              <a:rPr lang="fr-FR" altLang="fr-FR" sz="2000"/>
              <a:t>Solidité, temps et investissement nécessaire à l’imitation</a:t>
            </a:r>
          </a:p>
          <a:p>
            <a:pPr eaLnBrk="1" hangingPunct="1"/>
            <a:endParaRPr lang="fr-FR" altLang="fr-FR" sz="2000"/>
          </a:p>
          <a:p>
            <a:pPr eaLnBrk="1" hangingPunct="1"/>
            <a:r>
              <a:rPr lang="fr-FR" altLang="fr-FR" sz="2000"/>
              <a:t>Position qualité / prix</a:t>
            </a:r>
          </a:p>
          <a:p>
            <a:pPr eaLnBrk="1" hangingPunct="1"/>
            <a:endParaRPr lang="fr-FR" altLang="fr-FR" sz="2000"/>
          </a:p>
          <a:p>
            <a:pPr eaLnBrk="1" hangingPunct="1"/>
            <a:endParaRPr lang="fr-FR" altLang="fr-FR" sz="2000"/>
          </a:p>
          <a:p>
            <a:pPr eaLnBrk="1" hangingPunct="1"/>
            <a:r>
              <a:rPr lang="fr-FR" altLang="fr-FR" sz="2000"/>
              <a:t>Prix, Produit, Promotion, distribution (Place)</a:t>
            </a:r>
          </a:p>
          <a:p>
            <a:pPr eaLnBrk="1" hangingPunct="1"/>
            <a:r>
              <a:rPr lang="fr-FR" altLang="fr-FR" sz="2000"/>
              <a:t>Prévisions d’évolution - scénarios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a:extLst>
              <a:ext uri="{FF2B5EF4-FFF2-40B4-BE49-F238E27FC236}">
                <a16:creationId xmlns:a16="http://schemas.microsoft.com/office/drawing/2014/main" id="{F16FDC30-7EB1-4886-B206-5A842EBE17FC}"/>
              </a:ext>
            </a:extLst>
          </p:cNvPr>
          <p:cNvSpPr>
            <a:spLocks noGrp="1" noChangeArrowheads="1"/>
          </p:cNvSpPr>
          <p:nvPr>
            <p:ph type="body" sz="half" idx="1"/>
          </p:nvPr>
        </p:nvSpPr>
        <p:spPr>
          <a:xfrm>
            <a:off x="2209800" y="1052514"/>
            <a:ext cx="3810000" cy="5043487"/>
          </a:xfrm>
          <a:ln>
            <a:solidFill>
              <a:schemeClr val="accent1"/>
            </a:solidFill>
            <a:miter lim="800000"/>
            <a:headEnd/>
            <a:tailEnd/>
          </a:ln>
        </p:spPr>
        <p:txBody>
          <a:bodyPr>
            <a:normAutofit lnSpcReduction="10000"/>
          </a:bodyPr>
          <a:lstStyle/>
          <a:p>
            <a:pPr eaLnBrk="1" hangingPunct="1">
              <a:lnSpc>
                <a:spcPct val="90000"/>
              </a:lnSpc>
              <a:buFontTx/>
              <a:buNone/>
            </a:pPr>
            <a:r>
              <a:rPr lang="fr-FR" altLang="fr-FR" sz="2000" b="1" i="1">
                <a:solidFill>
                  <a:srgbClr val="FFCC99"/>
                </a:solidFill>
              </a:rPr>
              <a:t>Capacités financières</a:t>
            </a:r>
          </a:p>
          <a:p>
            <a:pPr eaLnBrk="1" hangingPunct="1">
              <a:lnSpc>
                <a:spcPct val="90000"/>
              </a:lnSpc>
            </a:pPr>
            <a:r>
              <a:rPr lang="fr-FR" altLang="fr-FR" sz="2000"/>
              <a:t>Ressources propres</a:t>
            </a:r>
          </a:p>
          <a:p>
            <a:pPr eaLnBrk="1" hangingPunct="1">
              <a:lnSpc>
                <a:spcPct val="90000"/>
              </a:lnSpc>
            </a:pPr>
            <a:r>
              <a:rPr lang="fr-FR" altLang="fr-FR" sz="2000"/>
              <a:t>Trésorerie</a:t>
            </a:r>
          </a:p>
          <a:p>
            <a:pPr eaLnBrk="1" hangingPunct="1">
              <a:lnSpc>
                <a:spcPct val="90000"/>
              </a:lnSpc>
            </a:pPr>
            <a:r>
              <a:rPr lang="fr-FR" altLang="fr-FR" sz="2000"/>
              <a:t>Indicateurs clés</a:t>
            </a:r>
          </a:p>
          <a:p>
            <a:pPr eaLnBrk="1" hangingPunct="1">
              <a:lnSpc>
                <a:spcPct val="90000"/>
              </a:lnSpc>
            </a:pPr>
            <a:r>
              <a:rPr lang="fr-FR" altLang="fr-FR" sz="2000"/>
              <a:t>Point mort</a:t>
            </a:r>
          </a:p>
          <a:p>
            <a:pPr eaLnBrk="1" hangingPunct="1">
              <a:lnSpc>
                <a:spcPct val="90000"/>
              </a:lnSpc>
            </a:pPr>
            <a:endParaRPr lang="fr-FR" altLang="fr-FR" sz="2000"/>
          </a:p>
          <a:p>
            <a:pPr eaLnBrk="1" hangingPunct="1">
              <a:lnSpc>
                <a:spcPct val="90000"/>
              </a:lnSpc>
            </a:pPr>
            <a:r>
              <a:rPr lang="fr-FR" altLang="fr-FR" sz="2000"/>
              <a:t>Perte et profits projetés - Cash flow projetés</a:t>
            </a:r>
          </a:p>
          <a:p>
            <a:pPr eaLnBrk="1" hangingPunct="1">
              <a:lnSpc>
                <a:spcPct val="90000"/>
              </a:lnSpc>
            </a:pPr>
            <a:r>
              <a:rPr lang="fr-FR" altLang="fr-FR" sz="2000"/>
              <a:t>Ratios</a:t>
            </a:r>
          </a:p>
          <a:p>
            <a:pPr eaLnBrk="1" hangingPunct="1">
              <a:lnSpc>
                <a:spcPct val="90000"/>
              </a:lnSpc>
            </a:pPr>
            <a:r>
              <a:rPr lang="fr-FR" altLang="fr-FR" sz="2000"/>
              <a:t>Dépense de création</a:t>
            </a:r>
          </a:p>
          <a:p>
            <a:pPr eaLnBrk="1" hangingPunct="1">
              <a:lnSpc>
                <a:spcPct val="90000"/>
              </a:lnSpc>
            </a:pPr>
            <a:endParaRPr lang="fr-FR" altLang="fr-FR" sz="2000"/>
          </a:p>
          <a:p>
            <a:pPr eaLnBrk="1" hangingPunct="1">
              <a:lnSpc>
                <a:spcPct val="90000"/>
              </a:lnSpc>
              <a:buFontTx/>
              <a:buNone/>
            </a:pPr>
            <a:r>
              <a:rPr lang="fr-FR" altLang="fr-FR" sz="2000" b="1" i="1">
                <a:solidFill>
                  <a:srgbClr val="FFCC99"/>
                </a:solidFill>
              </a:rPr>
              <a:t>Valorisation</a:t>
            </a:r>
          </a:p>
          <a:p>
            <a:pPr eaLnBrk="1" hangingPunct="1">
              <a:lnSpc>
                <a:spcPct val="90000"/>
              </a:lnSpc>
            </a:pPr>
            <a:r>
              <a:rPr lang="fr-FR" altLang="fr-FR" sz="2000"/>
              <a:t>Valeur de votre entreprise</a:t>
            </a:r>
          </a:p>
        </p:txBody>
      </p:sp>
      <p:sp>
        <p:nvSpPr>
          <p:cNvPr id="90115" name="Rectangle 6">
            <a:extLst>
              <a:ext uri="{FF2B5EF4-FFF2-40B4-BE49-F238E27FC236}">
                <a16:creationId xmlns:a16="http://schemas.microsoft.com/office/drawing/2014/main" id="{E06A93C8-8C5E-4C12-9B58-89633C048349}"/>
              </a:ext>
            </a:extLst>
          </p:cNvPr>
          <p:cNvSpPr>
            <a:spLocks noGrp="1" noChangeArrowheads="1"/>
          </p:cNvSpPr>
          <p:nvPr>
            <p:ph type="body" sz="half" idx="2"/>
          </p:nvPr>
        </p:nvSpPr>
        <p:spPr>
          <a:xfrm>
            <a:off x="6172200" y="1125538"/>
            <a:ext cx="3810000" cy="4970462"/>
          </a:xfrm>
          <a:ln>
            <a:solidFill>
              <a:schemeClr val="accent1"/>
            </a:solidFill>
            <a:miter lim="800000"/>
            <a:headEnd/>
            <a:tailEnd/>
          </a:ln>
        </p:spPr>
        <p:txBody>
          <a:bodyPr/>
          <a:lstStyle/>
          <a:p>
            <a:pPr eaLnBrk="1" hangingPunct="1">
              <a:lnSpc>
                <a:spcPct val="90000"/>
              </a:lnSpc>
            </a:pPr>
            <a:r>
              <a:rPr lang="fr-FR" altLang="fr-FR" sz="2000"/>
              <a:t>Apports en capital et comptes courants</a:t>
            </a:r>
          </a:p>
          <a:p>
            <a:pPr eaLnBrk="1" hangingPunct="1">
              <a:lnSpc>
                <a:spcPct val="90000"/>
              </a:lnSpc>
            </a:pPr>
            <a:r>
              <a:rPr lang="fr-FR" altLang="fr-FR" sz="2000"/>
              <a:t>Mensuelle</a:t>
            </a:r>
          </a:p>
          <a:p>
            <a:pPr eaLnBrk="1" hangingPunct="1">
              <a:lnSpc>
                <a:spcPct val="90000"/>
              </a:lnSpc>
            </a:pPr>
            <a:r>
              <a:rPr lang="fr-FR" altLang="fr-FR" sz="2000"/>
              <a:t>Carré financier</a:t>
            </a:r>
          </a:p>
          <a:p>
            <a:pPr eaLnBrk="1" hangingPunct="1">
              <a:lnSpc>
                <a:spcPct val="90000"/>
              </a:lnSpc>
            </a:pPr>
            <a:r>
              <a:rPr lang="fr-FR" altLang="fr-FR" sz="2000"/>
              <a:t>Atteinte du seuil de rentabilité</a:t>
            </a:r>
          </a:p>
          <a:p>
            <a:pPr eaLnBrk="1" hangingPunct="1">
              <a:lnSpc>
                <a:spcPct val="90000"/>
              </a:lnSpc>
            </a:pPr>
            <a:r>
              <a:rPr lang="fr-FR" altLang="fr-FR" sz="2000"/>
              <a:t>Financement de la croissance</a:t>
            </a:r>
          </a:p>
          <a:p>
            <a:pPr eaLnBrk="1" hangingPunct="1">
              <a:lnSpc>
                <a:spcPct val="90000"/>
              </a:lnSpc>
            </a:pPr>
            <a:r>
              <a:rPr lang="fr-FR" altLang="fr-FR" sz="2000"/>
              <a:t>Mage, leviers</a:t>
            </a:r>
          </a:p>
          <a:p>
            <a:pPr eaLnBrk="1" hangingPunct="1">
              <a:lnSpc>
                <a:spcPct val="90000"/>
              </a:lnSpc>
            </a:pPr>
            <a:r>
              <a:rPr lang="fr-FR" altLang="fr-FR" sz="2000"/>
              <a:t>Récapitulatif des dépenses de création et de leur financement</a:t>
            </a:r>
          </a:p>
          <a:p>
            <a:pPr eaLnBrk="1" hangingPunct="1">
              <a:lnSpc>
                <a:spcPct val="90000"/>
              </a:lnSpc>
            </a:pPr>
            <a:r>
              <a:rPr lang="fr-FR" altLang="fr-FR" sz="2000"/>
              <a:t>Lorsqu’elle aura réussi : sortie possibles pour l’investisseur</a:t>
            </a:r>
          </a:p>
          <a:p>
            <a:pPr eaLnBrk="1" hangingPunct="1">
              <a:lnSpc>
                <a:spcPct val="90000"/>
              </a:lnSpc>
            </a:pPr>
            <a:endParaRPr lang="fr-FR" altLang="fr-FR" sz="2000"/>
          </a:p>
          <a:p>
            <a:pPr eaLnBrk="1" hangingPunct="1">
              <a:lnSpc>
                <a:spcPct val="90000"/>
              </a:lnSpc>
            </a:pPr>
            <a:endParaRPr lang="fr-FR" altLang="fr-FR" sz="20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38" name="Forme 76801">
            <a:extLst>
              <a:ext uri="{FF2B5EF4-FFF2-40B4-BE49-F238E27FC236}">
                <a16:creationId xmlns:a16="http://schemas.microsoft.com/office/drawing/2014/main" id="{B9A7FD79-B091-4B25-BEF6-7313C77E4832}"/>
              </a:ext>
            </a:extLst>
          </p:cNvPr>
          <p:cNvSpPr>
            <a:spLocks noGrp="1" noChangeArrowheads="1"/>
          </p:cNvSpPr>
          <p:nvPr>
            <p:ph type="title" idx="4294967295"/>
          </p:nvPr>
        </p:nvSpPr>
        <p:spPr>
          <a:xfrm>
            <a:off x="640080" y="2681105"/>
            <a:ext cx="3401568" cy="1495794"/>
          </a:xfrm>
          <a:solidFill>
            <a:srgbClr val="FFFFFF"/>
          </a:solidFill>
          <a:ln>
            <a:solidFill>
              <a:srgbClr val="262626"/>
            </a:solidFill>
          </a:ln>
        </p:spPr>
        <p:txBody>
          <a:bodyPr vert="horz" lIns="182880" tIns="182880" rIns="182880" bIns="182880" rtlCol="0" anchor="ctr">
            <a:normAutofit/>
          </a:bodyPr>
          <a:lstStyle/>
          <a:p>
            <a:r>
              <a:rPr lang="en-US" altLang="fr-FR" sz="2600" b="1"/>
              <a:t>Proposition d’un plan </a:t>
            </a:r>
            <a:br>
              <a:rPr lang="en-US" altLang="fr-FR" sz="2600" b="1"/>
            </a:br>
            <a:r>
              <a:rPr lang="en-US" altLang="fr-FR" sz="2600" b="1"/>
              <a:t>« générique »</a:t>
            </a:r>
          </a:p>
        </p:txBody>
      </p:sp>
      <p:sp useBgFill="1">
        <p:nvSpPr>
          <p:cNvPr id="76" name="Rectangle 75">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1141" name="Forme 76802">
            <a:extLst>
              <a:ext uri="{FF2B5EF4-FFF2-40B4-BE49-F238E27FC236}">
                <a16:creationId xmlns:a16="http://schemas.microsoft.com/office/drawing/2014/main" id="{FD37BBC3-57F3-44C4-9E44-B87BED8E89BE}"/>
              </a:ext>
            </a:extLst>
          </p:cNvPr>
          <p:cNvGraphicFramePr/>
          <p:nvPr>
            <p:extLst>
              <p:ext uri="{D42A27DB-BD31-4B8C-83A1-F6EECF244321}">
                <p14:modId xmlns:p14="http://schemas.microsoft.com/office/powerpoint/2010/main" val="807803333"/>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2" name="Rectangle 2">
            <a:extLst>
              <a:ext uri="{FF2B5EF4-FFF2-40B4-BE49-F238E27FC236}">
                <a16:creationId xmlns:a16="http://schemas.microsoft.com/office/drawing/2014/main" id="{FB538644-A677-4803-BE19-C93CABBABFD5}"/>
              </a:ext>
            </a:extLst>
          </p:cNvPr>
          <p:cNvSpPr>
            <a:spLocks noGrp="1" noChangeArrowheads="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pPr eaLnBrk="1" hangingPunct="1"/>
            <a:r>
              <a:rPr lang="fr-FR" altLang="fr-FR" b="1">
                <a:solidFill>
                  <a:srgbClr val="FFFFFF"/>
                </a:solidFill>
              </a:rPr>
              <a:t>Learning from failures !</a:t>
            </a:r>
          </a:p>
        </p:txBody>
      </p:sp>
      <p:sp>
        <p:nvSpPr>
          <p:cNvPr id="92163" name="Rectangle 3">
            <a:extLst>
              <a:ext uri="{FF2B5EF4-FFF2-40B4-BE49-F238E27FC236}">
                <a16:creationId xmlns:a16="http://schemas.microsoft.com/office/drawing/2014/main" id="{FB868CE1-8CCE-4864-9794-256257DC8501}"/>
              </a:ext>
            </a:extLst>
          </p:cNvPr>
          <p:cNvSpPr>
            <a:spLocks noGrp="1" noChangeArrowheads="1"/>
          </p:cNvSpPr>
          <p:nvPr>
            <p:ph type="body" idx="1"/>
          </p:nvPr>
        </p:nvSpPr>
        <p:spPr>
          <a:xfrm>
            <a:off x="5591695" y="1402080"/>
            <a:ext cx="5320696" cy="4053840"/>
          </a:xfrm>
        </p:spPr>
        <p:txBody>
          <a:bodyPr anchor="ctr">
            <a:normAutofit/>
          </a:bodyPr>
          <a:lstStyle/>
          <a:p>
            <a:pPr eaLnBrk="1" hangingPunct="1">
              <a:buFontTx/>
              <a:buNone/>
            </a:pPr>
            <a:r>
              <a:rPr lang="fr-FR" altLang="fr-FR" b="1" i="1"/>
              <a:t>Les gens qui réussissent sont ceux qui savent s’adapter à la réalité. En revanche, ceux qui persistent à vouloir élargir la réalité aux dimensions de leurs rêves échouent. Et c’est pourquoi, tout progrès humain est dû en définitif à ceux qui échouent (S. Leys, 2001).</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3188" name="Rectangle 3">
            <a:extLst>
              <a:ext uri="{FF2B5EF4-FFF2-40B4-BE49-F238E27FC236}">
                <a16:creationId xmlns:a16="http://schemas.microsoft.com/office/drawing/2014/main" id="{53760F10-21CA-4EE3-B3E4-F2A8F92CDE04}"/>
              </a:ext>
            </a:extLst>
          </p:cNvPr>
          <p:cNvGraphicFramePr/>
          <p:nvPr>
            <p:extLst>
              <p:ext uri="{D42A27DB-BD31-4B8C-83A1-F6EECF244321}">
                <p14:modId xmlns:p14="http://schemas.microsoft.com/office/powerpoint/2010/main" val="3745671786"/>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Philippe Silberzahn, Xerfi Canal L￢ﾀﾙeffectuation : entreprendre sans ￃﾪtre un gￃﾩnie ou un hￃﾩros">
            <a:hlinkClick r:id="" action="ppaction://media"/>
            <a:extLst>
              <a:ext uri="{FF2B5EF4-FFF2-40B4-BE49-F238E27FC236}">
                <a16:creationId xmlns:a16="http://schemas.microsoft.com/office/drawing/2014/main" id="{E45E3AFD-1CF1-4495-BF6E-3A58B4313A5C}"/>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169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Colis">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2428</TotalTime>
  <Words>4135</Words>
  <Application>Microsoft Office PowerPoint</Application>
  <PresentationFormat>Grand écran</PresentationFormat>
  <Paragraphs>619</Paragraphs>
  <Slides>100</Slides>
  <Notes>2</Notes>
  <HiddenSlides>0</HiddenSlides>
  <MMClips>20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100</vt:i4>
      </vt:variant>
    </vt:vector>
  </HeadingPairs>
  <TitlesOfParts>
    <vt:vector size="111" baseType="lpstr">
      <vt:lpstr>Arial</vt:lpstr>
      <vt:lpstr>Calibri</vt:lpstr>
      <vt:lpstr>Garamond</vt:lpstr>
      <vt:lpstr>Gill Sans MT</vt:lpstr>
      <vt:lpstr>Goudy Stout</vt:lpstr>
      <vt:lpstr>Script MT Bold</vt:lpstr>
      <vt:lpstr>Showcard Gothic</vt:lpstr>
      <vt:lpstr>Tahoma</vt:lpstr>
      <vt:lpstr>Times New Roman</vt:lpstr>
      <vt:lpstr>Wingdings</vt:lpstr>
      <vt:lpstr>Colis</vt:lpstr>
      <vt:lpstr>Présentation PowerPoint</vt:lpstr>
      <vt:lpstr>pedagogie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Lionel Maltese Enseignant - Chercheur – Entrepreneur ? </vt:lpstr>
      <vt:lpstr>Plan du Module MAAP 24H</vt:lpstr>
      <vt:lpstr>Plan du Module MAFICO 27H</vt:lpstr>
      <vt:lpstr>OBJECTIFS Partie Entrepreneuriat </vt:lpstr>
      <vt:lpstr>Qu’est-ce que l’Entrepreneuriat ?</vt:lpstr>
      <vt:lpstr>Présentation PowerPoint</vt:lpstr>
      <vt:lpstr>Innovation &amp; Entrepreneuriat </vt:lpstr>
      <vt:lpstr>L’acteur de l’Entrepreneuriat : l’entrepreneur</vt:lpstr>
      <vt:lpstr>Caractéristiques de l’entrepreneur : traits de caractère</vt:lpstr>
      <vt:lpstr>Caractéristiques de l’entrepreneur : opportunisme</vt:lpstr>
      <vt:lpstr>Caractéristiques de l’entrepreneur : organisateur</vt:lpstr>
      <vt:lpstr>Caractéristiques de l’entrepreneur : joueur</vt:lpstr>
      <vt:lpstr>Caractéristiques de l’entrepreneur : motivé</vt:lpstr>
      <vt:lpstr>Selon les conditions de la création : l’artisan et l’opportuniste</vt:lpstr>
      <vt:lpstr>Selon le profil du dirigeant : le technicien et le manageur</vt:lpstr>
      <vt:lpstr>Selon les conditions de l’innovation : du « prospecteur » au « réacteur »</vt:lpstr>
      <vt:lpstr>Selon les conditions de l’innovation : du « prospecteur » au « réacteur »</vt:lpstr>
      <vt:lpstr>Selon les conditions de l’innovation : du « prospecteur » au « réacteur »</vt:lpstr>
      <vt:lpstr>Selon les conditions de l’innovation : du « prospecteur » au « réacteur »</vt:lpstr>
      <vt:lpstr>Logique d’action patrimoniale :  le PIC</vt:lpstr>
      <vt:lpstr>Logique d’action patrimoniale :  le CAP</vt:lpstr>
      <vt:lpstr>Présentation PowerPoint</vt:lpstr>
      <vt:lpstr>Pas bête !  www.meilleurmobile.com </vt:lpstr>
      <vt:lpstr>Présentation PowerPoint</vt:lpstr>
      <vt:lpstr>Présentation PowerPoint</vt:lpstr>
      <vt:lpstr>Présentation PowerPoint</vt:lpstr>
      <vt:lpstr>Présentation PowerPoint</vt:lpstr>
      <vt:lpstr>La clé : le besoin </vt:lpstr>
      <vt:lpstr>Présentation PowerPoint</vt:lpstr>
      <vt:lpstr>Présentation PowerPoint</vt:lpstr>
      <vt:lpstr>Présentation PowerPoint</vt:lpstr>
      <vt:lpstr>Présentation PowerPoint</vt:lpstr>
      <vt:lpstr>Présentation PowerPoint</vt:lpstr>
      <vt:lpstr>Compétences clés : manager sa chance !</vt:lpstr>
      <vt:lpstr>Présentation PowerPoint</vt:lpstr>
      <vt:lpstr>Présentation PowerPoint</vt:lpstr>
      <vt:lpstr>Présentation PowerPoint</vt:lpstr>
      <vt:lpstr>L’acte de l’Entrepreneuriat :    la création d’entreprise</vt:lpstr>
      <vt:lpstr>Les différents types de création</vt:lpstr>
      <vt:lpstr>Les différents types de création</vt:lpstr>
      <vt:lpstr>3 grandes phases pour créer son entreprise</vt:lpstr>
      <vt:lpstr>1. Trouver la bonne idée</vt:lpstr>
      <vt:lpstr>Présentation PowerPoint</vt:lpstr>
      <vt:lpstr>2. Le bon moment ?</vt:lpstr>
      <vt:lpstr>3. Assurer les bons moyens</vt:lpstr>
      <vt:lpstr>Présentation PowerPoint</vt:lpstr>
      <vt:lpstr>Présentation PowerPoint</vt:lpstr>
      <vt:lpstr>Formaliser son Business Model</vt:lpstr>
      <vt:lpstr>Présentation PowerPoint</vt:lpstr>
      <vt:lpstr>Expliciter votre Business Modèle Adapté de Gary Hamel :  Leading the Revolution (2002)</vt:lpstr>
      <vt:lpstr>Les 3 piliers d’un Business Model</vt:lpstr>
      <vt:lpstr>Présentation PowerPoint</vt:lpstr>
      <vt:lpstr>Les 3 piliers d’un Business Model (Lehmann-Ortega, Musikas, Schoettl)</vt:lpstr>
      <vt:lpstr>Exemple d’une compagnie aérienne low-cost</vt:lpstr>
      <vt:lpstr>Représentation CANVAS (Alexander Osterwalder)</vt:lpstr>
      <vt:lpstr>Présentation PowerPoint</vt:lpstr>
      <vt:lpstr>Présentation PowerPoint</vt:lpstr>
      <vt:lpstr>Présentation PowerPoint</vt:lpstr>
      <vt:lpstr>Modèle RCOV  (Demil, Lecoq, Warnier)</vt:lpstr>
      <vt:lpstr>Le BM des agences immobilières</vt:lpstr>
      <vt:lpstr>Présentation PowerPoint</vt:lpstr>
      <vt:lpstr>Présentation PowerPoint</vt:lpstr>
      <vt:lpstr>Présentation PowerPoint</vt:lpstr>
      <vt:lpstr>Présentation PowerPoint</vt:lpstr>
      <vt:lpstr>Qu’est qu’un business Plan</vt:lpstr>
      <vt:lpstr>Qu’est ce qui fait la qualité d’un Business Plan ?</vt:lpstr>
      <vt:lpstr>Présentation PowerPoint</vt:lpstr>
      <vt:lpstr>Rédaction – Présentation Quoi ? Pourquoi ? Comment ?</vt:lpstr>
      <vt:lpstr>Rédaction – Présentation Quoi ? Pourquoi ? Comment ?</vt:lpstr>
      <vt:lpstr>Rédaction – Présentation Quoi ? Pourquoi ? Comment ?</vt:lpstr>
      <vt:lpstr>Focus : segmentation marketing</vt:lpstr>
      <vt:lpstr>Focus : sources d’avantages concurrentiels</vt:lpstr>
      <vt:lpstr>Principales rubriques d’un Business Plan Stratégique</vt:lpstr>
      <vt:lpstr>Environnement du projet</vt:lpstr>
      <vt:lpstr>Métiers de votre entreprise</vt:lpstr>
      <vt:lpstr>Métiers de votre entreprise : Business Modèle</vt:lpstr>
      <vt:lpstr>Caractéristiques sectorielles globales - Industrie</vt:lpstr>
      <vt:lpstr>Caractéristiques sectorielles globales - Industrie</vt:lpstr>
      <vt:lpstr>Capacités globales</vt:lpstr>
      <vt:lpstr>Offre</vt:lpstr>
      <vt:lpstr>Présentation PowerPoint</vt:lpstr>
      <vt:lpstr>Présentation PowerPoint</vt:lpstr>
      <vt:lpstr>Proposition d’un plan  « générique »</vt:lpstr>
      <vt:lpstr>Learning from failures !</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Entrepreneuriat &amp; Construction d’un Business Modèle  &amp; d’un Business Plan</dc:title>
  <dc:creator>Lionel Maltese</dc:creator>
  <cp:lastModifiedBy>Lionel Maltese</cp:lastModifiedBy>
  <cp:revision>15</cp:revision>
  <dcterms:created xsi:type="dcterms:W3CDTF">2019-10-11T06:10:12Z</dcterms:created>
  <dcterms:modified xsi:type="dcterms:W3CDTF">2021-11-07T08:02:09Z</dcterms:modified>
</cp:coreProperties>
</file>