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84" r:id="rId1"/>
  </p:sldMasterIdLst>
  <p:notesMasterIdLst>
    <p:notesMasterId r:id="rId65"/>
  </p:notesMasterIdLst>
  <p:handoutMasterIdLst>
    <p:handoutMasterId r:id="rId66"/>
  </p:handoutMasterIdLst>
  <p:sldIdLst>
    <p:sldId id="256" r:id="rId2"/>
    <p:sldId id="339" r:id="rId3"/>
    <p:sldId id="328" r:id="rId4"/>
    <p:sldId id="386" r:id="rId5"/>
    <p:sldId id="331" r:id="rId6"/>
    <p:sldId id="387" r:id="rId7"/>
    <p:sldId id="388" r:id="rId8"/>
    <p:sldId id="389" r:id="rId9"/>
    <p:sldId id="390" r:id="rId10"/>
    <p:sldId id="391" r:id="rId11"/>
    <p:sldId id="392" r:id="rId12"/>
    <p:sldId id="431" r:id="rId13"/>
    <p:sldId id="393" r:id="rId14"/>
    <p:sldId id="394" r:id="rId15"/>
    <p:sldId id="418" r:id="rId16"/>
    <p:sldId id="415" r:id="rId17"/>
    <p:sldId id="689" r:id="rId18"/>
    <p:sldId id="728" r:id="rId19"/>
    <p:sldId id="729" r:id="rId20"/>
    <p:sldId id="737" r:id="rId21"/>
    <p:sldId id="397" r:id="rId22"/>
    <p:sldId id="368" r:id="rId23"/>
    <p:sldId id="357" r:id="rId24"/>
    <p:sldId id="371" r:id="rId25"/>
    <p:sldId id="370" r:id="rId26"/>
    <p:sldId id="691" r:id="rId27"/>
    <p:sldId id="710" r:id="rId28"/>
    <p:sldId id="711" r:id="rId29"/>
    <p:sldId id="708" r:id="rId30"/>
    <p:sldId id="709" r:id="rId31"/>
    <p:sldId id="381" r:id="rId32"/>
    <p:sldId id="382" r:id="rId33"/>
    <p:sldId id="383" r:id="rId34"/>
    <p:sldId id="384" r:id="rId35"/>
    <p:sldId id="385" r:id="rId36"/>
    <p:sldId id="712" r:id="rId37"/>
    <p:sldId id="261" r:id="rId38"/>
    <p:sldId id="277" r:id="rId39"/>
    <p:sldId id="263" r:id="rId40"/>
    <p:sldId id="284" r:id="rId41"/>
    <p:sldId id="264" r:id="rId42"/>
    <p:sldId id="265" r:id="rId43"/>
    <p:sldId id="327" r:id="rId44"/>
    <p:sldId id="372" r:id="rId45"/>
    <p:sldId id="267" r:id="rId46"/>
    <p:sldId id="375" r:id="rId47"/>
    <p:sldId id="285" r:id="rId48"/>
    <p:sldId id="268" r:id="rId49"/>
    <p:sldId id="286" r:id="rId50"/>
    <p:sldId id="288" r:id="rId51"/>
    <p:sldId id="690" r:id="rId52"/>
    <p:sldId id="269" r:id="rId53"/>
    <p:sldId id="713" r:id="rId54"/>
    <p:sldId id="307" r:id="rId55"/>
    <p:sldId id="310" r:id="rId56"/>
    <p:sldId id="311" r:id="rId57"/>
    <p:sldId id="312" r:id="rId58"/>
    <p:sldId id="316" r:id="rId59"/>
    <p:sldId id="317" r:id="rId60"/>
    <p:sldId id="318" r:id="rId61"/>
    <p:sldId id="319" r:id="rId62"/>
    <p:sldId id="738" r:id="rId63"/>
    <p:sldId id="320" r:id="rId64"/>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3707" autoAdjust="0"/>
  </p:normalViewPr>
  <p:slideViewPr>
    <p:cSldViewPr snapToGrid="0">
      <p:cViewPr varScale="1">
        <p:scale>
          <a:sx n="111" d="100"/>
          <a:sy n="111" d="100"/>
        </p:scale>
        <p:origin x="534" y="78"/>
      </p:cViewPr>
      <p:guideLst/>
    </p:cSldViewPr>
  </p:slideViewPr>
  <p:notesTextViewPr>
    <p:cViewPr>
      <p:scale>
        <a:sx n="1" d="1"/>
        <a:sy n="1" d="1"/>
      </p:scale>
      <p:origin x="0" y="0"/>
    </p:cViewPr>
  </p:notesTextViewPr>
  <p:notesViewPr>
    <p:cSldViewPr snapToGrid="0">
      <p:cViewPr varScale="1">
        <p:scale>
          <a:sx n="77" d="100"/>
          <a:sy n="77" d="100"/>
        </p:scale>
        <p:origin x="367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02219B3-EE84-4D01-A5B2-B8C2646BA4EB}" type="datetime1">
              <a:rPr lang="fr-FR" smtClean="0"/>
              <a:t>30/12/2021</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C4B79F2-7C6A-497B-9A4A-8ACE18746CB2}" type="slidenum">
              <a:rPr lang="fr-FR" smtClean="0"/>
              <a:t>‹N°›</a:t>
            </a:fld>
            <a:endParaRPr lang="fr-FR" dirty="0"/>
          </a:p>
        </p:txBody>
      </p:sp>
    </p:spTree>
    <p:extLst>
      <p:ext uri="{BB962C8B-B14F-4D97-AF65-F5344CB8AC3E}">
        <p14:creationId xmlns:p14="http://schemas.microsoft.com/office/powerpoint/2010/main" val="2636342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A4E68-0252-4F1C-BF95-4DE42697942E}" type="datetime1">
              <a:rPr lang="fr-FR" smtClean="0"/>
              <a:pPr/>
              <a:t>30/12/2021</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262A795-6F94-4A96-B820-B9038480D048}" type="slidenum">
              <a:rPr lang="fr-FR" noProof="0" smtClean="0"/>
              <a:t>‹N°›</a:t>
            </a:fld>
            <a:endParaRPr lang="fr-FR" noProof="0" dirty="0"/>
          </a:p>
        </p:txBody>
      </p:sp>
    </p:spTree>
    <p:extLst>
      <p:ext uri="{BB962C8B-B14F-4D97-AF65-F5344CB8AC3E}">
        <p14:creationId xmlns:p14="http://schemas.microsoft.com/office/powerpoint/2010/main" val="966495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r>
              <a:rPr lang="fr-FR" dirty="0">
                <a:latin typeface="Tahoma" panose="020B0604030504040204" pitchFamily="34" charset="0"/>
                <a:ea typeface="Tahoma" panose="020B0604030504040204" pitchFamily="34" charset="0"/>
                <a:cs typeface="Tahoma" panose="020B0604030504040204" pitchFamily="34" charset="0"/>
              </a:rPr>
              <a:t>Est-ce que les couleurs de votre classe différentes que vous voyez dans ce modèle ? C’est OK ! Cliquez sur Création -&gt; variantes (la flèche vers le bas) -&gt; sélectionnez le modèle de couleurs qui vous convient!</a:t>
            </a:r>
          </a:p>
          <a:p>
            <a:pPr rtl="0"/>
            <a:endParaRPr lang="fr-FR" dirty="0">
              <a:latin typeface="Tahoma" panose="020B0604030504040204" pitchFamily="34" charset="0"/>
              <a:ea typeface="Tahoma" panose="020B0604030504040204" pitchFamily="34" charset="0"/>
              <a:cs typeface="Tahoma" panose="020B0604030504040204" pitchFamily="34" charset="0"/>
            </a:endParaRPr>
          </a:p>
          <a:p>
            <a:pPr rtl="0"/>
            <a:r>
              <a:rPr lang="fr-FR" dirty="0">
                <a:latin typeface="Tahoma" panose="020B0604030504040204" pitchFamily="34" charset="0"/>
                <a:ea typeface="Tahoma" panose="020B0604030504040204" pitchFamily="34" charset="0"/>
                <a:cs typeface="Tahoma" panose="020B0604030504040204" pitchFamily="34" charset="0"/>
              </a:rPr>
              <a:t>N’hésitez pas à modifier les instructions «vous serez... » et « Je vais... » pour vous assurer qu’elles correspondent aux procédures et règles de votre classe!</a:t>
            </a:r>
          </a:p>
        </p:txBody>
      </p:sp>
      <p:sp>
        <p:nvSpPr>
          <p:cNvPr id="4" name="Espace réservé du numéro de diapositive 3"/>
          <p:cNvSpPr>
            <a:spLocks noGrp="1"/>
          </p:cNvSpPr>
          <p:nvPr>
            <p:ph type="sldNum" sz="quarter" idx="10"/>
          </p:nvPr>
        </p:nvSpPr>
        <p:spPr/>
        <p:txBody>
          <a:bodyPr rtlCol="0"/>
          <a:lstStyle/>
          <a:p>
            <a:pPr rtl="0"/>
            <a:fld id="{B262A795-6F94-4A96-B820-B9038480D048}" type="slidenum">
              <a:rPr lang="fr-FR" smtClean="0">
                <a:latin typeface="Tahoma" panose="020B0604030504040204" pitchFamily="34" charset="0"/>
                <a:ea typeface="Tahoma" panose="020B0604030504040204" pitchFamily="34" charset="0"/>
                <a:cs typeface="Tahoma" panose="020B0604030504040204" pitchFamily="34" charset="0"/>
              </a:rPr>
              <a:t>1</a:t>
            </a:fld>
            <a:endParaRPr lang="fr-FR"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2546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ctrTitle"/>
          </p:nvPr>
        </p:nvSpPr>
        <p:spPr>
          <a:xfrm>
            <a:off x="1109980" y="882376"/>
            <a:ext cx="9966960" cy="2926080"/>
          </a:xfrm>
        </p:spPr>
        <p:txBody>
          <a:bodyPr rtlCol="0" anchor="b">
            <a:normAutofit/>
          </a:bodyPr>
          <a:lstStyle>
            <a:lvl1pPr algn="ctr">
              <a:lnSpc>
                <a:spcPct val="85000"/>
              </a:lnSpc>
              <a:defRPr sz="7200" b="1" cap="all" baseline="0">
                <a:solidFill>
                  <a:srgbClr val="FFFFFF"/>
                </a:solidFill>
              </a:defRPr>
            </a:lvl1pPr>
          </a:lstStyle>
          <a:p>
            <a:pPr rtl="0"/>
            <a:r>
              <a:rPr lang="fr-FR" noProof="0"/>
              <a:t>Modifiez le style du titre</a:t>
            </a:r>
            <a:endParaRPr lang="fr-FR" noProof="0" dirty="0"/>
          </a:p>
        </p:txBody>
      </p:sp>
      <p:sp>
        <p:nvSpPr>
          <p:cNvPr id="3" name="Sous-titre 2"/>
          <p:cNvSpPr>
            <a:spLocks noGrp="1"/>
          </p:cNvSpPr>
          <p:nvPr>
            <p:ph type="subTitle" idx="1"/>
          </p:nvPr>
        </p:nvSpPr>
        <p:spPr>
          <a:xfrm>
            <a:off x="1709530" y="3869634"/>
            <a:ext cx="8767860" cy="1388165"/>
          </a:xfrm>
        </p:spPr>
        <p:txBody>
          <a:bodyPr rtlCol="0">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fr-FR" noProof="0"/>
              <a:t>Modifiez le style des sous-titres du masque</a:t>
            </a:r>
            <a:endParaRPr lang="fr-FR" noProof="0" dirty="0"/>
          </a:p>
        </p:txBody>
      </p:sp>
      <p:sp>
        <p:nvSpPr>
          <p:cNvPr id="4" name="Espace réservé de la date 3"/>
          <p:cNvSpPr>
            <a:spLocks noGrp="1"/>
          </p:cNvSpPr>
          <p:nvPr>
            <p:ph type="dt" sz="half" idx="10"/>
          </p:nvPr>
        </p:nvSpPr>
        <p:spPr/>
        <p:txBody>
          <a:bodyPr rtlCol="0"/>
          <a:lstStyle>
            <a:lvl1pPr>
              <a:defRPr>
                <a:solidFill>
                  <a:srgbClr val="FFFFFF"/>
                </a:solidFill>
              </a:defRPr>
            </a:lvl1pPr>
          </a:lstStyle>
          <a:p>
            <a:pPr rtl="0"/>
            <a:fld id="{0E063153-0FD5-408A-9ABE-6FBB57BF0532}" type="datetime1">
              <a:rPr lang="fr-FR" noProof="0" smtClean="0"/>
              <a:t>30/12/2021</a:t>
            </a:fld>
            <a:endParaRPr lang="fr-FR" noProof="0" dirty="0"/>
          </a:p>
        </p:txBody>
      </p:sp>
      <p:sp>
        <p:nvSpPr>
          <p:cNvPr id="5" name="Espace réservé du pied de page 4"/>
          <p:cNvSpPr>
            <a:spLocks noGrp="1"/>
          </p:cNvSpPr>
          <p:nvPr>
            <p:ph type="ftr" sz="quarter" idx="11"/>
          </p:nvPr>
        </p:nvSpPr>
        <p:spPr/>
        <p:txBody>
          <a:bodyPr rtlCol="0"/>
          <a:lstStyle>
            <a:lvl1pPr>
              <a:defRPr>
                <a:solidFill>
                  <a:srgbClr val="FFFFFF"/>
                </a:solidFill>
              </a:defRPr>
            </a:lvl1pPr>
          </a:lstStyle>
          <a:p>
            <a:pPr rtl="0"/>
            <a:endParaRPr lang="fr-FR" noProof="0" dirty="0"/>
          </a:p>
        </p:txBody>
      </p:sp>
      <p:sp>
        <p:nvSpPr>
          <p:cNvPr id="6" name="Espace réservé du numéro de diapositive 5"/>
          <p:cNvSpPr>
            <a:spLocks noGrp="1"/>
          </p:cNvSpPr>
          <p:nvPr>
            <p:ph type="sldNum" sz="quarter" idx="12"/>
          </p:nvPr>
        </p:nvSpPr>
        <p:spPr/>
        <p:txBody>
          <a:bodyPr rtlCol="0"/>
          <a:lstStyle>
            <a:lvl1pPr>
              <a:defRPr>
                <a:solidFill>
                  <a:srgbClr val="FFFFFF"/>
                </a:solidFill>
              </a:defRPr>
            </a:lvl1pPr>
          </a:lstStyle>
          <a:p>
            <a:pPr rtl="0"/>
            <a:fld id="{6D22F896-40B5-4ADD-8801-0D06FADFA095}" type="slidenum">
              <a:rPr lang="fr-FR" noProof="0" smtClean="0"/>
              <a:t>‹N°›</a:t>
            </a:fld>
            <a:endParaRPr lang="fr-FR" noProof="0" dirty="0"/>
          </a:p>
        </p:txBody>
      </p:sp>
      <p:cxnSp>
        <p:nvCxnSpPr>
          <p:cNvPr id="8" name="Connecteur droit 7"/>
          <p:cNvCxnSpPr/>
          <p:nvPr/>
        </p:nvCxnSpPr>
        <p:spPr>
          <a:xfrm>
            <a:off x="1158510" y="3733800"/>
            <a:ext cx="98640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785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texte vertical 2"/>
          <p:cNvSpPr>
            <a:spLocks noGrp="1"/>
          </p:cNvSpPr>
          <p:nvPr>
            <p:ph type="body" orient="vert" idx="1"/>
          </p:nvPr>
        </p:nvSpPr>
        <p:spPr/>
        <p:txBody>
          <a:bodyPr vert="eaVert"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p>
            <a:pPr rtl="0"/>
            <a:fld id="{2464B647-7878-4AFA-A573-0D065A57A6C5}" type="datetime1">
              <a:rPr lang="fr-FR" noProof="0" smtClean="0"/>
              <a:t>30/12/2021</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817245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et texte verticaux">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762000"/>
            <a:ext cx="2324100" cy="5410200"/>
          </a:xfrm>
        </p:spPr>
        <p:txBody>
          <a:bodyPr vert="eaVert" rtlCol="0"/>
          <a:lstStyle/>
          <a:p>
            <a:pPr rtl="0"/>
            <a:r>
              <a:rPr lang="fr-FR" noProof="0"/>
              <a:t>Modifiez le style du titre</a:t>
            </a:r>
            <a:endParaRPr lang="fr-FR" noProof="0" dirty="0"/>
          </a:p>
        </p:txBody>
      </p:sp>
      <p:sp>
        <p:nvSpPr>
          <p:cNvPr id="3" name="Espace réservé du texte vertical 2"/>
          <p:cNvSpPr>
            <a:spLocks noGrp="1"/>
          </p:cNvSpPr>
          <p:nvPr>
            <p:ph type="body" orient="vert" idx="1"/>
          </p:nvPr>
        </p:nvSpPr>
        <p:spPr>
          <a:xfrm>
            <a:off x="1143000" y="762000"/>
            <a:ext cx="7429500" cy="5410200"/>
          </a:xfrm>
        </p:spPr>
        <p:txBody>
          <a:bodyPr vert="eaVert"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p>
            <a:pPr rtl="0"/>
            <a:fld id="{FFEF7C3E-3315-414B-BCB9-BF75EF04C47A}" type="datetime1">
              <a:rPr lang="fr-FR" noProof="0" smtClean="0"/>
              <a:t>30/12/2021</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2942219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ge courante 2 colonnes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6335573" y="1315123"/>
            <a:ext cx="5280000" cy="4679997"/>
          </a:xfrm>
          <a:prstGeom prst="rect">
            <a:avLst/>
          </a:prstGeom>
          <a:solidFill>
            <a:srgbClr val="F0F0F0"/>
          </a:solidFill>
        </p:spPr>
        <p:txBody>
          <a:bodyPr/>
          <a:lstStyle>
            <a:lvl1pPr marL="0" indent="0">
              <a:buClr>
                <a:srgbClr val="C85A19"/>
              </a:buClr>
              <a:buNone/>
              <a:defRPr sz="1867">
                <a:solidFill>
                  <a:srgbClr val="6E6E6E"/>
                </a:solidFill>
                <a:latin typeface="Arial"/>
                <a:cs typeface="Arial"/>
              </a:defRPr>
            </a:lvl1pPr>
            <a:lvl2pPr marL="596885" indent="-241294">
              <a:buClr>
                <a:srgbClr val="C85A19"/>
              </a:buClr>
              <a:buFont typeface="Arial" panose="020B0604020202020204" pitchFamily="34" charset="0"/>
              <a:buChar char="•"/>
              <a:defRPr sz="1867">
                <a:solidFill>
                  <a:srgbClr val="6E6E6E"/>
                </a:solidFill>
                <a:latin typeface="Arial"/>
                <a:cs typeface="Arial"/>
              </a:defRPr>
            </a:lvl2pPr>
            <a:lvl3pPr marL="596885" indent="-241294">
              <a:buClr>
                <a:srgbClr val="C85A19"/>
              </a:buClr>
              <a:defRPr sz="1600">
                <a:solidFill>
                  <a:srgbClr val="6E6E6E"/>
                </a:solidFill>
                <a:latin typeface="Arial"/>
                <a:cs typeface="Arial"/>
              </a:defRPr>
            </a:lvl3pPr>
            <a:lvl4pPr marL="596885" indent="-241294">
              <a:buClr>
                <a:srgbClr val="C85A19"/>
              </a:buClr>
              <a:buFont typeface="Arial" panose="020B0604020202020204" pitchFamily="34" charset="0"/>
              <a:buChar char="•"/>
              <a:defRPr sz="1600" i="1">
                <a:solidFill>
                  <a:srgbClr val="6E6E6E"/>
                </a:solidFill>
                <a:latin typeface="Arial"/>
                <a:cs typeface="Arial"/>
              </a:defRPr>
            </a:lvl4pPr>
            <a:lvl5pPr marL="1079473" indent="-241294">
              <a:buClr>
                <a:srgbClr val="C85A19"/>
              </a:buClr>
              <a:buFont typeface="Courier New"/>
              <a:buChar char="o"/>
              <a:defRPr sz="1333">
                <a:solidFill>
                  <a:srgbClr val="6E6E6E"/>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contenu 2"/>
          <p:cNvSpPr>
            <a:spLocks noGrp="1"/>
          </p:cNvSpPr>
          <p:nvPr>
            <p:ph idx="11"/>
          </p:nvPr>
        </p:nvSpPr>
        <p:spPr>
          <a:xfrm>
            <a:off x="658965" y="1315122"/>
            <a:ext cx="5280000" cy="4679997"/>
          </a:xfrm>
          <a:prstGeom prst="rect">
            <a:avLst/>
          </a:prstGeom>
        </p:spPr>
        <p:txBody>
          <a:bodyPr/>
          <a:lstStyle>
            <a:lvl1pPr marL="0" indent="0">
              <a:buClr>
                <a:srgbClr val="C85A19"/>
              </a:buClr>
              <a:buNone/>
              <a:defRPr sz="1867">
                <a:solidFill>
                  <a:srgbClr val="002857"/>
                </a:solidFill>
                <a:latin typeface="Arial"/>
                <a:cs typeface="Arial"/>
              </a:defRPr>
            </a:lvl1pPr>
            <a:lvl2pPr marL="596885" indent="-241294">
              <a:buClr>
                <a:srgbClr val="C85A19"/>
              </a:buClr>
              <a:buFont typeface="Arial" panose="020B0604020202020204" pitchFamily="34" charset="0"/>
              <a:buChar char="•"/>
              <a:defRPr sz="1867">
                <a:solidFill>
                  <a:srgbClr val="002857"/>
                </a:solidFill>
                <a:latin typeface="Arial"/>
                <a:cs typeface="Arial"/>
              </a:defRPr>
            </a:lvl2pPr>
            <a:lvl3pPr marL="596885" indent="-241294">
              <a:buClr>
                <a:srgbClr val="C85A19"/>
              </a:buClr>
              <a:defRPr sz="1600">
                <a:solidFill>
                  <a:srgbClr val="002857"/>
                </a:solidFill>
                <a:latin typeface="Arial"/>
                <a:cs typeface="Arial"/>
              </a:defRPr>
            </a:lvl3pPr>
            <a:lvl4pPr marL="596885" indent="-241294">
              <a:buClr>
                <a:srgbClr val="C85A19"/>
              </a:buClr>
              <a:buFont typeface="Arial" panose="020B0604020202020204" pitchFamily="34" charset="0"/>
              <a:buChar char="•"/>
              <a:defRPr sz="1600" i="1">
                <a:solidFill>
                  <a:srgbClr val="002857"/>
                </a:solidFill>
                <a:latin typeface="Arial"/>
                <a:cs typeface="Arial"/>
              </a:defRPr>
            </a:lvl4pPr>
            <a:lvl5pPr marL="1079473" indent="-241294">
              <a:buClr>
                <a:srgbClr val="C85A19"/>
              </a:buClr>
              <a:buFont typeface="Courier New"/>
              <a:buChar char="o"/>
              <a:defRPr sz="1333">
                <a:solidFill>
                  <a:srgbClr val="002857"/>
                </a:solidFill>
                <a:latin typeface="Arial"/>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Titre 1"/>
          <p:cNvSpPr>
            <a:spLocks noGrp="1"/>
          </p:cNvSpPr>
          <p:nvPr>
            <p:ph type="ctrTitle" hasCustomPrompt="1"/>
          </p:nvPr>
        </p:nvSpPr>
        <p:spPr>
          <a:xfrm>
            <a:off x="673951" y="305515"/>
            <a:ext cx="10664784" cy="408839"/>
          </a:xfrm>
          <a:prstGeom prst="rect">
            <a:avLst/>
          </a:prstGeom>
        </p:spPr>
        <p:txBody>
          <a:bodyPr>
            <a:normAutofit/>
          </a:bodyPr>
          <a:lstStyle>
            <a:lvl1pPr algn="l">
              <a:defRPr sz="3200" b="1" baseline="0">
                <a:solidFill>
                  <a:srgbClr val="002857"/>
                </a:solidFill>
                <a:latin typeface="Arial"/>
                <a:cs typeface="Arial"/>
              </a:defRPr>
            </a:lvl1pPr>
          </a:lstStyle>
          <a:p>
            <a:r>
              <a:rPr lang="fr-FR" dirty="0"/>
              <a:t>TITRE DE LA PAGE </a:t>
            </a:r>
          </a:p>
        </p:txBody>
      </p:sp>
      <p:sp>
        <p:nvSpPr>
          <p:cNvPr id="8" name="Sous-titre 2"/>
          <p:cNvSpPr>
            <a:spLocks noGrp="1"/>
          </p:cNvSpPr>
          <p:nvPr>
            <p:ph type="subTitle" idx="10" hasCustomPrompt="1"/>
          </p:nvPr>
        </p:nvSpPr>
        <p:spPr>
          <a:xfrm>
            <a:off x="673951" y="773119"/>
            <a:ext cx="10664784" cy="386563"/>
          </a:xfrm>
          <a:prstGeom prst="rect">
            <a:avLst/>
          </a:prstGeom>
        </p:spPr>
        <p:txBody>
          <a:bodyPr>
            <a:normAutofit/>
          </a:bodyPr>
          <a:lstStyle>
            <a:lvl1pPr marL="0" indent="0" algn="l">
              <a:buFont typeface="Arial"/>
              <a:buNone/>
              <a:defRPr sz="2400" b="1" baseline="0">
                <a:solidFill>
                  <a:srgbClr val="C85A19"/>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SOUS-TITRE DE LA PAGE</a:t>
            </a:r>
          </a:p>
        </p:txBody>
      </p:sp>
    </p:spTree>
    <p:extLst>
      <p:ext uri="{BB962C8B-B14F-4D97-AF65-F5344CB8AC3E}">
        <p14:creationId xmlns:p14="http://schemas.microsoft.com/office/powerpoint/2010/main" val="1719760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idx="1"/>
          </p:nvPr>
        </p:nvSpPr>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p>
            <a:pPr rtl="0"/>
            <a:fld id="{901A6E74-AC4F-4887-BFC1-057988AF3584}" type="datetime1">
              <a:rPr lang="fr-FR" noProof="0" smtClean="0"/>
              <a:t>30/12/2021</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1285284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106424" y="1173575"/>
            <a:ext cx="9966960" cy="2926080"/>
          </a:xfrm>
        </p:spPr>
        <p:txBody>
          <a:bodyPr rtlCol="0" anchor="b">
            <a:noAutofit/>
          </a:bodyPr>
          <a:lstStyle>
            <a:lvl1pPr algn="ctr">
              <a:lnSpc>
                <a:spcPct val="85000"/>
              </a:lnSpc>
              <a:defRPr sz="7200" b="0" cap="all" baseline="0"/>
            </a:lvl1pPr>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709928" y="4154520"/>
            <a:ext cx="8769096" cy="1363806"/>
          </a:xfrm>
        </p:spPr>
        <p:txBody>
          <a:bodyPr rtlCol="0"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Cliquez pour modifier les styles du texte du masque</a:t>
            </a:r>
          </a:p>
        </p:txBody>
      </p:sp>
      <p:sp>
        <p:nvSpPr>
          <p:cNvPr id="4" name="Espace réservé de la date 3"/>
          <p:cNvSpPr>
            <a:spLocks noGrp="1"/>
          </p:cNvSpPr>
          <p:nvPr>
            <p:ph type="dt" sz="half" idx="10"/>
          </p:nvPr>
        </p:nvSpPr>
        <p:spPr/>
        <p:txBody>
          <a:bodyPr rtlCol="0"/>
          <a:lstStyle/>
          <a:p>
            <a:pPr rtl="0"/>
            <a:fld id="{D6D9C695-68C4-4E3C-8362-2C7697D013DB}" type="datetime1">
              <a:rPr lang="fr-FR" noProof="0" smtClean="0"/>
              <a:t>30/12/2021</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cxnSp>
        <p:nvCxnSpPr>
          <p:cNvPr id="7" name="Connecteur droit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076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sz="half" idx="1"/>
          </p:nvPr>
        </p:nvSpPr>
        <p:spPr>
          <a:xfrm>
            <a:off x="1143000" y="2057399"/>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contenu 3"/>
          <p:cNvSpPr>
            <a:spLocks noGrp="1"/>
          </p:cNvSpPr>
          <p:nvPr>
            <p:ph sz="half" idx="2"/>
          </p:nvPr>
        </p:nvSpPr>
        <p:spPr>
          <a:xfrm>
            <a:off x="6267612" y="2057400"/>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e la date 4"/>
          <p:cNvSpPr>
            <a:spLocks noGrp="1"/>
          </p:cNvSpPr>
          <p:nvPr>
            <p:ph type="dt" sz="half" idx="10"/>
          </p:nvPr>
        </p:nvSpPr>
        <p:spPr/>
        <p:txBody>
          <a:bodyPr rtlCol="0"/>
          <a:lstStyle/>
          <a:p>
            <a:pPr rtl="0"/>
            <a:fld id="{3BD4ECDE-E0F0-4F39-B00C-128DA6CCCE91}" type="datetime1">
              <a:rPr lang="fr-FR" noProof="0" smtClean="0"/>
              <a:t>30/12/2021</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534525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re 9"/>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143000" y="2001511"/>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4" name="Espace réservé du contenu 3"/>
          <p:cNvSpPr>
            <a:spLocks noGrp="1"/>
          </p:cNvSpPr>
          <p:nvPr>
            <p:ph sz="half" idx="2"/>
          </p:nvPr>
        </p:nvSpPr>
        <p:spPr>
          <a:xfrm>
            <a:off x="1143000" y="2721483"/>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au texte 4"/>
          <p:cNvSpPr>
            <a:spLocks noGrp="1"/>
          </p:cNvSpPr>
          <p:nvPr>
            <p:ph type="body" sz="quarter" idx="3"/>
          </p:nvPr>
        </p:nvSpPr>
        <p:spPr>
          <a:xfrm>
            <a:off x="6269173" y="1999032"/>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6" name="Espace réservé du contenu 5"/>
          <p:cNvSpPr>
            <a:spLocks noGrp="1"/>
          </p:cNvSpPr>
          <p:nvPr>
            <p:ph sz="quarter" idx="4"/>
          </p:nvPr>
        </p:nvSpPr>
        <p:spPr>
          <a:xfrm>
            <a:off x="6269173" y="2719322"/>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7" name="Espace réservé de la date 6"/>
          <p:cNvSpPr>
            <a:spLocks noGrp="1"/>
          </p:cNvSpPr>
          <p:nvPr>
            <p:ph type="dt" sz="half" idx="10"/>
          </p:nvPr>
        </p:nvSpPr>
        <p:spPr/>
        <p:txBody>
          <a:bodyPr rtlCol="0"/>
          <a:lstStyle/>
          <a:p>
            <a:pPr rtl="0"/>
            <a:fld id="{450F54CC-55A0-46CA-9C99-BC796720B6DF}" type="datetime1">
              <a:rPr lang="fr-FR" noProof="0" smtClean="0"/>
              <a:t>30/12/2021</a:t>
            </a:fld>
            <a:endParaRPr lang="fr-FR" noProof="0" dirty="0"/>
          </a:p>
        </p:txBody>
      </p:sp>
      <p:sp>
        <p:nvSpPr>
          <p:cNvPr id="8" name="Espace réservé du pied de page 7"/>
          <p:cNvSpPr>
            <a:spLocks noGrp="1"/>
          </p:cNvSpPr>
          <p:nvPr>
            <p:ph type="ftr" sz="quarter" idx="11"/>
          </p:nvPr>
        </p:nvSpPr>
        <p:spPr/>
        <p:txBody>
          <a:bodyPr rtlCol="0"/>
          <a:lstStyle/>
          <a:p>
            <a:pPr rtl="0"/>
            <a:endParaRPr lang="fr-FR" noProof="0" dirty="0"/>
          </a:p>
        </p:txBody>
      </p:sp>
      <p:sp>
        <p:nvSpPr>
          <p:cNvPr id="9" name="Espace réservé du numéro de diapositive 8"/>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2168006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e la date 2"/>
          <p:cNvSpPr>
            <a:spLocks noGrp="1"/>
          </p:cNvSpPr>
          <p:nvPr>
            <p:ph type="dt" sz="half" idx="10"/>
          </p:nvPr>
        </p:nvSpPr>
        <p:spPr/>
        <p:txBody>
          <a:bodyPr rtlCol="0"/>
          <a:lstStyle/>
          <a:p>
            <a:pPr rtl="0"/>
            <a:fld id="{D93F12C9-D7BB-45BF-8073-58F07DE2FAC4}" type="datetime1">
              <a:rPr lang="fr-FR" noProof="0" smtClean="0"/>
              <a:t>30/12/2021</a:t>
            </a:fld>
            <a:endParaRPr lang="fr-FR" noProof="0" dirty="0"/>
          </a:p>
        </p:txBody>
      </p:sp>
      <p:sp>
        <p:nvSpPr>
          <p:cNvPr id="4" name="Espace réservé du pied de page 3"/>
          <p:cNvSpPr>
            <a:spLocks noGrp="1"/>
          </p:cNvSpPr>
          <p:nvPr>
            <p:ph type="ftr" sz="quarter" idx="11"/>
          </p:nvPr>
        </p:nvSpPr>
        <p:spPr/>
        <p:txBody>
          <a:bodyPr rtlCol="0"/>
          <a:lstStyle/>
          <a:p>
            <a:pPr rtl="0"/>
            <a:endParaRPr lang="fr-FR" noProof="0" dirty="0"/>
          </a:p>
        </p:txBody>
      </p:sp>
      <p:sp>
        <p:nvSpPr>
          <p:cNvPr id="5" name="Espace réservé du numéro de diapositive 4"/>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3975270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1B273783-439F-422B-819F-975B39BF460A}" type="datetime1">
              <a:rPr lang="fr-FR" noProof="0" smtClean="0"/>
              <a:t>30/12/2021</a:t>
            </a:fld>
            <a:endParaRPr lang="fr-FR" noProof="0" dirty="0"/>
          </a:p>
        </p:txBody>
      </p:sp>
      <p:sp>
        <p:nvSpPr>
          <p:cNvPr id="3" name="Espace réservé du pied de page 2"/>
          <p:cNvSpPr>
            <a:spLocks noGrp="1"/>
          </p:cNvSpPr>
          <p:nvPr>
            <p:ph type="ftr" sz="quarter" idx="11"/>
          </p:nvPr>
        </p:nvSpPr>
        <p:spPr/>
        <p:txBody>
          <a:bodyPr rtlCol="0"/>
          <a:lstStyle/>
          <a:p>
            <a:pPr rtl="0"/>
            <a:endParaRPr lang="fr-FR" noProof="0" dirty="0"/>
          </a:p>
        </p:txBody>
      </p:sp>
      <p:sp>
        <p:nvSpPr>
          <p:cNvPr id="4" name="Espace réservé du numéro de diapositive 3"/>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117020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143000" y="1097280"/>
            <a:ext cx="3931920" cy="1737360"/>
          </a:xfrm>
        </p:spPr>
        <p:txBody>
          <a:bodyPr rtlCol="0" anchor="b">
            <a:noAutofit/>
          </a:bodyPr>
          <a:lstStyle>
            <a:lvl1pPr>
              <a:lnSpc>
                <a:spcPct val="90000"/>
              </a:lnSpc>
              <a:defRPr sz="4000" b="0"/>
            </a:lvl1pPr>
          </a:lstStyle>
          <a:p>
            <a:pPr rtl="0"/>
            <a:r>
              <a:rPr lang="fr-FR" noProof="0"/>
              <a:t>Modifiez le style du titre</a:t>
            </a:r>
            <a:endParaRPr lang="fr-FR" noProof="0" dirty="0"/>
          </a:p>
        </p:txBody>
      </p:sp>
      <p:sp>
        <p:nvSpPr>
          <p:cNvPr id="3" name="Espace réservé du contenu 2"/>
          <p:cNvSpPr>
            <a:spLocks noGrp="1"/>
          </p:cNvSpPr>
          <p:nvPr>
            <p:ph idx="1"/>
          </p:nvPr>
        </p:nvSpPr>
        <p:spPr>
          <a:xfrm>
            <a:off x="5852159" y="1097280"/>
            <a:ext cx="5212080" cy="466344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texte 3"/>
          <p:cNvSpPr>
            <a:spLocks noGrp="1"/>
          </p:cNvSpPr>
          <p:nvPr>
            <p:ph type="body" sz="half" idx="2"/>
          </p:nvPr>
        </p:nvSpPr>
        <p:spPr>
          <a:xfrm>
            <a:off x="1143000" y="2834640"/>
            <a:ext cx="3931920" cy="301752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p>
            <a:pPr rtl="0"/>
            <a:fld id="{56B07A51-1A56-4505-9A2B-7BD3999005A2}" type="datetime1">
              <a:rPr lang="fr-FR" noProof="0" smtClean="0"/>
              <a:t>30/12/2021</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245524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143000" y="1097280"/>
            <a:ext cx="3931920" cy="1737360"/>
          </a:xfrm>
        </p:spPr>
        <p:txBody>
          <a:bodyPr rtlCol="0" anchor="b">
            <a:noAutofit/>
          </a:bodyPr>
          <a:lstStyle>
            <a:lvl1pPr>
              <a:lnSpc>
                <a:spcPct val="90000"/>
              </a:lnSpc>
              <a:defRPr sz="4000" b="0"/>
            </a:lvl1pPr>
          </a:lstStyle>
          <a:p>
            <a:pPr rtl="0"/>
            <a:r>
              <a:rPr lang="fr-FR" noProof="0"/>
              <a:t>Modifiez le style du titre</a:t>
            </a:r>
            <a:endParaRPr lang="fr-FR" noProof="0" dirty="0"/>
          </a:p>
        </p:txBody>
      </p:sp>
      <p:sp>
        <p:nvSpPr>
          <p:cNvPr id="3" name="Espace réservé d’image 2"/>
          <p:cNvSpPr>
            <a:spLocks noGrp="1" noChangeAspect="1"/>
          </p:cNvSpPr>
          <p:nvPr>
            <p:ph type="pic" idx="1"/>
          </p:nvPr>
        </p:nvSpPr>
        <p:spPr>
          <a:xfrm>
            <a:off x="5413248" y="1069847"/>
            <a:ext cx="6099048" cy="4800600"/>
          </a:xfrm>
        </p:spPr>
        <p:txBody>
          <a:bodyPr lIns="274320" tIns="182880" rtlCol="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endParaRPr lang="fr-FR" noProof="0" dirty="0"/>
          </a:p>
        </p:txBody>
      </p:sp>
      <p:sp>
        <p:nvSpPr>
          <p:cNvPr id="4" name="Espace réservé du texte 3"/>
          <p:cNvSpPr>
            <a:spLocks noGrp="1"/>
          </p:cNvSpPr>
          <p:nvPr>
            <p:ph type="body" sz="half" idx="2"/>
          </p:nvPr>
        </p:nvSpPr>
        <p:spPr>
          <a:xfrm>
            <a:off x="1143000" y="2834640"/>
            <a:ext cx="3931920" cy="288036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p>
            <a:pPr rtl="0"/>
            <a:fld id="{48F5342F-201D-4B84-BB24-F5802278AAB0}" type="datetime1">
              <a:rPr lang="fr-FR" noProof="0" smtClean="0"/>
              <a:t>30/12/2021</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dirty="0"/>
          </a:p>
        </p:txBody>
      </p:sp>
    </p:spTree>
    <p:extLst>
      <p:ext uri="{BB962C8B-B14F-4D97-AF65-F5344CB8AC3E}">
        <p14:creationId xmlns:p14="http://schemas.microsoft.com/office/powerpoint/2010/main" val="341507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Espace réservé du titre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pPr rtl="0"/>
            <a:r>
              <a:rPr lang="fr-FR" noProof="0" dirty="0"/>
              <a:t>Modifiez le style du titre</a:t>
            </a:r>
          </a:p>
        </p:txBody>
      </p:sp>
      <p:sp>
        <p:nvSpPr>
          <p:cNvPr id="3" name="Espace réservé du texte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4" name="Espace réservé de la date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rtl="0"/>
            <a:fld id="{E95579EF-631B-44DF-8243-3B24BF3DF1C8}" type="datetime1">
              <a:rPr lang="fr-FR" noProof="0" smtClean="0"/>
              <a:t>30/12/2021</a:t>
            </a:fld>
            <a:endParaRPr lang="fr-FR" noProof="0" dirty="0"/>
          </a:p>
        </p:txBody>
      </p:sp>
      <p:sp>
        <p:nvSpPr>
          <p:cNvPr id="5" name="Espace réservé du pied de page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rtl="0"/>
            <a:endParaRPr lang="fr-FR" noProof="0" dirty="0"/>
          </a:p>
        </p:txBody>
      </p:sp>
      <p:sp>
        <p:nvSpPr>
          <p:cNvPr id="6" name="Espace réservé du numéro de diapositive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rtl="0"/>
            <a:fld id="{6D22F896-40B5-4ADD-8801-0D06FADFA095}" type="slidenum">
              <a:rPr lang="fr-FR" noProof="0" smtClean="0"/>
              <a:pPr/>
              <a:t>‹N°›</a:t>
            </a:fld>
            <a:endParaRPr lang="fr-FR" noProof="0" dirty="0"/>
          </a:p>
        </p:txBody>
      </p:sp>
    </p:spTree>
    <p:extLst>
      <p:ext uri="{BB962C8B-B14F-4D97-AF65-F5344CB8AC3E}">
        <p14:creationId xmlns:p14="http://schemas.microsoft.com/office/powerpoint/2010/main" val="29476196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oleObject" Target="../embeddings/oleObject1.bin"/><Relationship Id="rId7"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emf"/><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lr2xKMEOyYs?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7.xml"/><Relationship Id="rId1" Type="http://schemas.openxmlformats.org/officeDocument/2006/relationships/video" Target="https://www.youtube.com/embed/mlWYb6h-gh4?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7.xml"/><Relationship Id="rId1" Type="http://schemas.openxmlformats.org/officeDocument/2006/relationships/video" Target="https://www.youtube.com/embed/Qo5S3DHQqH8?feature=oembed"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54bgbj4muIo?feature=oembed"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7.xml"/><Relationship Id="rId1" Type="http://schemas.openxmlformats.org/officeDocument/2006/relationships/video" Target="https://www.youtube.com/embed/YiyjhtK-64o?feature=oembed"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7.xml"/><Relationship Id="rId1" Type="http://schemas.openxmlformats.org/officeDocument/2006/relationships/video" Target="https://www.youtube.com/embed/n1YNW7VPFkU?feature=oembed"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81F489-B701-4C74-9747-27C8656A89CC}"/>
              </a:ext>
            </a:extLst>
          </p:cNvPr>
          <p:cNvSpPr>
            <a:spLocks noGrp="1"/>
          </p:cNvSpPr>
          <p:nvPr>
            <p:ph type="ctrTitle"/>
          </p:nvPr>
        </p:nvSpPr>
        <p:spPr>
          <a:xfrm>
            <a:off x="1121269" y="882376"/>
            <a:ext cx="9966960" cy="2926080"/>
          </a:xfrm>
        </p:spPr>
        <p:txBody>
          <a:bodyPr rtlCol="0">
            <a:normAutofit/>
          </a:bodyPr>
          <a:lstStyle/>
          <a:p>
            <a:pPr rtl="0"/>
            <a:r>
              <a:rPr lang="fr-FR" sz="6100" dirty="0">
                <a:latin typeface="Rockwell" panose="02060603020205020403" pitchFamily="18" charset="0"/>
              </a:rPr>
              <a:t>Management Stratégique de la réputation </a:t>
            </a:r>
          </a:p>
        </p:txBody>
      </p:sp>
      <p:sp>
        <p:nvSpPr>
          <p:cNvPr id="3" name="Sous-titre 2">
            <a:extLst>
              <a:ext uri="{FF2B5EF4-FFF2-40B4-BE49-F238E27FC236}">
                <a16:creationId xmlns:a16="http://schemas.microsoft.com/office/drawing/2014/main" id="{6D699F35-1401-4ECD-9F96-7017DB9FA104}"/>
              </a:ext>
            </a:extLst>
          </p:cNvPr>
          <p:cNvSpPr>
            <a:spLocks noGrp="1"/>
          </p:cNvSpPr>
          <p:nvPr>
            <p:ph type="subTitle" idx="1"/>
          </p:nvPr>
        </p:nvSpPr>
        <p:spPr>
          <a:xfrm>
            <a:off x="1720819" y="3869634"/>
            <a:ext cx="8767860" cy="1388165"/>
          </a:xfrm>
        </p:spPr>
        <p:txBody>
          <a:bodyPr rtlCol="0"/>
          <a:lstStyle/>
          <a:p>
            <a:pPr rtl="0"/>
            <a:r>
              <a:rPr lang="fr-FR" dirty="0">
                <a:latin typeface="Tahoma" panose="020B0604030504040204" pitchFamily="34" charset="0"/>
                <a:ea typeface="Tahoma" panose="020B0604030504040204" pitchFamily="34" charset="0"/>
                <a:cs typeface="Tahoma" panose="020B0604030504040204" pitchFamily="34" charset="0"/>
              </a:rPr>
              <a:t>Cours N°3</a:t>
            </a:r>
          </a:p>
          <a:p>
            <a:pPr rtl="0"/>
            <a:r>
              <a:rPr lang="fr-FR" dirty="0">
                <a:latin typeface="Tahoma" panose="020B0604030504040204" pitchFamily="34" charset="0"/>
                <a:ea typeface="Tahoma" panose="020B0604030504040204" pitchFamily="34" charset="0"/>
                <a:cs typeface="Tahoma" panose="020B0604030504040204" pitchFamily="34" charset="0"/>
              </a:rPr>
              <a:t>Licence Chargé de Projet Digital</a:t>
            </a:r>
          </a:p>
        </p:txBody>
      </p:sp>
    </p:spTree>
    <p:extLst>
      <p:ext uri="{BB962C8B-B14F-4D97-AF65-F5344CB8AC3E}">
        <p14:creationId xmlns:p14="http://schemas.microsoft.com/office/powerpoint/2010/main" val="616906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 3">
            <a:extLst>
              <a:ext uri="{FF2B5EF4-FFF2-40B4-BE49-F238E27FC236}">
                <a16:creationId xmlns:a16="http://schemas.microsoft.com/office/drawing/2014/main" id="{01CC9E38-FE46-41BB-8639-95419510BB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7437" y="351230"/>
            <a:ext cx="4629482" cy="617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Image 4">
            <a:extLst>
              <a:ext uri="{FF2B5EF4-FFF2-40B4-BE49-F238E27FC236}">
                <a16:creationId xmlns:a16="http://schemas.microsoft.com/office/drawing/2014/main" id="{B8202490-69E6-4D4E-8E94-3B752E3934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753" y="336551"/>
            <a:ext cx="4287189" cy="633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 3">
            <a:extLst>
              <a:ext uri="{FF2B5EF4-FFF2-40B4-BE49-F238E27FC236}">
                <a16:creationId xmlns:a16="http://schemas.microsoft.com/office/drawing/2014/main" id="{C744B674-1044-4EA5-BF61-4BA27F86CD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929" y="279584"/>
            <a:ext cx="4267230" cy="629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3">
            <a:extLst>
              <a:ext uri="{FF2B5EF4-FFF2-40B4-BE49-F238E27FC236}">
                <a16:creationId xmlns:a16="http://schemas.microsoft.com/office/drawing/2014/main" id="{722E4B41-4D53-4816-AF59-A4002B17E7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34996"/>
            <a:ext cx="4930313" cy="570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C069A7C-B695-4994-AE9E-401B8733086A}"/>
              </a:ext>
            </a:extLst>
          </p:cNvPr>
          <p:cNvSpPr>
            <a:spLocks noGrp="1"/>
          </p:cNvSpPr>
          <p:nvPr>
            <p:ph type="sldNum" sz="quarter" idx="12"/>
          </p:nvPr>
        </p:nvSpPr>
        <p:spPr>
          <a:xfrm>
            <a:off x="4648200" y="6245225"/>
            <a:ext cx="2895600" cy="476250"/>
          </a:xfrm>
        </p:spPr>
        <p:txBody>
          <a:bodyPr/>
          <a:lstStyle/>
          <a:p>
            <a:pPr algn="ctr">
              <a:defRPr/>
            </a:pPr>
            <a:fld id="{3187C20F-2309-4C2B-B333-A735A98C074B}" type="slidenum">
              <a:rPr lang="fr-FR" smtClean="0">
                <a:latin typeface="Arial" charset="0"/>
              </a:rPr>
              <a:pPr algn="ctr">
                <a:defRPr/>
              </a:pPr>
              <a:t>12</a:t>
            </a:fld>
            <a:endParaRPr lang="fr-FR">
              <a:latin typeface="Arial" charset="0"/>
            </a:endParaRPr>
          </a:p>
        </p:txBody>
      </p:sp>
      <p:pic>
        <p:nvPicPr>
          <p:cNvPr id="25603" name="Image 5">
            <a:extLst>
              <a:ext uri="{FF2B5EF4-FFF2-40B4-BE49-F238E27FC236}">
                <a16:creationId xmlns:a16="http://schemas.microsoft.com/office/drawing/2014/main" id="{025F9D77-503C-487F-87BE-153AF9953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8456" y="671804"/>
            <a:ext cx="4293746" cy="557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t 2">
            <a:extLst>
              <a:ext uri="{FF2B5EF4-FFF2-40B4-BE49-F238E27FC236}">
                <a16:creationId xmlns:a16="http://schemas.microsoft.com/office/drawing/2014/main" id="{6F74626E-289A-4DCD-9BA1-11DFDFD7DECE}"/>
              </a:ext>
            </a:extLst>
          </p:cNvPr>
          <p:cNvGraphicFramePr>
            <a:graphicFrameLocks noChangeAspect="1"/>
          </p:cNvGraphicFramePr>
          <p:nvPr/>
        </p:nvGraphicFramePr>
        <p:xfrm>
          <a:off x="2279650" y="4149726"/>
          <a:ext cx="3168650" cy="2511425"/>
        </p:xfrm>
        <a:graphic>
          <a:graphicData uri="http://schemas.openxmlformats.org/presentationml/2006/ole">
            <mc:AlternateContent xmlns:mc="http://schemas.openxmlformats.org/markup-compatibility/2006">
              <mc:Choice xmlns:v="urn:schemas-microsoft-com:vml" Requires="v">
                <p:oleObj spid="_x0000_s1029" r:id="rId3" imgW="7365079" imgH="5841270" progId="">
                  <p:embed/>
                </p:oleObj>
              </mc:Choice>
              <mc:Fallback>
                <p:oleObj r:id="rId3" imgW="7365079" imgH="5841270" progId="">
                  <p:embed/>
                  <p:pic>
                    <p:nvPicPr>
                      <p:cNvPr id="26626" name="Objet 2">
                        <a:extLst>
                          <a:ext uri="{FF2B5EF4-FFF2-40B4-BE49-F238E27FC236}">
                            <a16:creationId xmlns:a16="http://schemas.microsoft.com/office/drawing/2014/main" id="{6F74626E-289A-4DCD-9BA1-11DFDFD7D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4149726"/>
                        <a:ext cx="316865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627" name="Image 3">
            <a:extLst>
              <a:ext uri="{FF2B5EF4-FFF2-40B4-BE49-F238E27FC236}">
                <a16:creationId xmlns:a16="http://schemas.microsoft.com/office/drawing/2014/main" id="{4ACA9BBC-8B42-4656-9368-5FD9AA4548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7851" y="355601"/>
            <a:ext cx="2600325"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Image 4">
            <a:extLst>
              <a:ext uri="{FF2B5EF4-FFF2-40B4-BE49-F238E27FC236}">
                <a16:creationId xmlns:a16="http://schemas.microsoft.com/office/drawing/2014/main" id="{764B5CD3-2D32-4174-995E-7067742F39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62864" y="204788"/>
            <a:ext cx="2801937"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Image 5">
            <a:extLst>
              <a:ext uri="{FF2B5EF4-FFF2-40B4-BE49-F238E27FC236}">
                <a16:creationId xmlns:a16="http://schemas.microsoft.com/office/drawing/2014/main" id="{E6A7A331-07F7-4297-9B1C-DF152C26C5C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05350" y="222251"/>
            <a:ext cx="2700338"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Image 6">
            <a:extLst>
              <a:ext uri="{FF2B5EF4-FFF2-40B4-BE49-F238E27FC236}">
                <a16:creationId xmlns:a16="http://schemas.microsoft.com/office/drawing/2014/main" id="{4224DDD5-B596-4565-9AA1-CC38A9E8D3E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56314" y="4237038"/>
            <a:ext cx="435292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 1">
            <a:extLst>
              <a:ext uri="{FF2B5EF4-FFF2-40B4-BE49-F238E27FC236}">
                <a16:creationId xmlns:a16="http://schemas.microsoft.com/office/drawing/2014/main" id="{4FD6EF1A-705B-45E0-9376-40CB997828F2}"/>
              </a:ext>
            </a:extLst>
          </p:cNvPr>
          <p:cNvPicPr>
            <a:picLocks noChangeAspect="1"/>
          </p:cNvPicPr>
          <p:nvPr/>
        </p:nvPicPr>
        <p:blipFill rotWithShape="1">
          <a:blip r:embed="rId2">
            <a:extLst>
              <a:ext uri="{28A0092B-C50C-407E-A947-70E740481C1C}">
                <a14:useLocalDpi xmlns:a14="http://schemas.microsoft.com/office/drawing/2010/main" val="0"/>
              </a:ext>
            </a:extLst>
          </a:blip>
          <a:srcRect t="23891" r="-3" b="14456"/>
          <a:stretch/>
        </p:blipFill>
        <p:spPr bwMode="auto">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Image 4">
            <a:extLst>
              <a:ext uri="{FF2B5EF4-FFF2-40B4-BE49-F238E27FC236}">
                <a16:creationId xmlns:a16="http://schemas.microsoft.com/office/drawing/2014/main" id="{8F3489E8-2F28-4DA4-A933-D49803B2B634}"/>
              </a:ext>
            </a:extLst>
          </p:cNvPr>
          <p:cNvPicPr>
            <a:picLocks noChangeAspect="1"/>
          </p:cNvPicPr>
          <p:nvPr/>
        </p:nvPicPr>
        <p:blipFill rotWithShape="1">
          <a:blip r:embed="rId3">
            <a:extLst>
              <a:ext uri="{28A0092B-C50C-407E-A947-70E740481C1C}">
                <a14:useLocalDpi xmlns:a14="http://schemas.microsoft.com/office/drawing/2010/main" val="0"/>
              </a:ext>
            </a:extLst>
          </a:blip>
          <a:srcRect t="10567" r="-3" b="4221"/>
          <a:stretch/>
        </p:blipFill>
        <p:spPr bwMode="auto">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Image 2">
            <a:extLst>
              <a:ext uri="{FF2B5EF4-FFF2-40B4-BE49-F238E27FC236}">
                <a16:creationId xmlns:a16="http://schemas.microsoft.com/office/drawing/2014/main" id="{BA36A24C-2F2D-41F8-AB20-8BC5CBF1BEAA}"/>
              </a:ext>
            </a:extLst>
          </p:cNvPr>
          <p:cNvPicPr>
            <a:picLocks noChangeAspect="1"/>
          </p:cNvPicPr>
          <p:nvPr/>
        </p:nvPicPr>
        <p:blipFill rotWithShape="1">
          <a:blip r:embed="rId4">
            <a:extLst>
              <a:ext uri="{28A0092B-C50C-407E-A947-70E740481C1C}">
                <a14:useLocalDpi xmlns:a14="http://schemas.microsoft.com/office/drawing/2010/main" val="0"/>
              </a:ext>
            </a:extLst>
          </a:blip>
          <a:srcRect t="16618" b="27832"/>
          <a:stretch/>
        </p:blipFill>
        <p:spPr bwMode="auto">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Image 3">
            <a:extLst>
              <a:ext uri="{FF2B5EF4-FFF2-40B4-BE49-F238E27FC236}">
                <a16:creationId xmlns:a16="http://schemas.microsoft.com/office/drawing/2014/main" id="{E769F9C2-AD62-48AE-8438-3377DBB97F0C}"/>
              </a:ext>
            </a:extLst>
          </p:cNvPr>
          <p:cNvPicPr>
            <a:picLocks noChangeAspect="1"/>
          </p:cNvPicPr>
          <p:nvPr/>
        </p:nvPicPr>
        <p:blipFill rotWithShape="1">
          <a:blip r:embed="rId5">
            <a:extLst>
              <a:ext uri="{28A0092B-C50C-407E-A947-70E740481C1C}">
                <a14:useLocalDpi xmlns:a14="http://schemas.microsoft.com/office/drawing/2010/main" val="0"/>
              </a:ext>
            </a:extLst>
          </a:blip>
          <a:srcRect t="15551" r="2" b="39138"/>
          <a:stretch/>
        </p:blipFill>
        <p:spPr bwMode="auto">
          <a:xfrm>
            <a:off x="1" y="310646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Image 3">
            <a:extLst>
              <a:ext uri="{FF2B5EF4-FFF2-40B4-BE49-F238E27FC236}">
                <a16:creationId xmlns:a16="http://schemas.microsoft.com/office/drawing/2014/main" id="{2204F6D6-1534-4D65-805C-EDA8A3C47FC6}"/>
              </a:ext>
            </a:extLst>
          </p:cNvPr>
          <p:cNvPicPr>
            <a:picLocks noChangeAspect="1"/>
          </p:cNvPicPr>
          <p:nvPr/>
        </p:nvPicPr>
        <p:blipFill rotWithShape="1">
          <a:blip r:embed="rId2">
            <a:extLst>
              <a:ext uri="{28A0092B-C50C-407E-A947-70E740481C1C}">
                <a14:useLocalDpi xmlns:a14="http://schemas.microsoft.com/office/drawing/2010/main" val="0"/>
              </a:ext>
            </a:extLst>
          </a:blip>
          <a:srcRect t="7492" r="-3" b="19347"/>
          <a:stretch/>
        </p:blipFill>
        <p:spPr bwMode="auto">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Image 4">
            <a:extLst>
              <a:ext uri="{FF2B5EF4-FFF2-40B4-BE49-F238E27FC236}">
                <a16:creationId xmlns:a16="http://schemas.microsoft.com/office/drawing/2014/main" id="{3C1F8071-3FB3-4396-8D76-9708BCAC24D4}"/>
              </a:ext>
            </a:extLst>
          </p:cNvPr>
          <p:cNvPicPr>
            <a:picLocks noChangeAspect="1"/>
          </p:cNvPicPr>
          <p:nvPr/>
        </p:nvPicPr>
        <p:blipFill rotWithShape="1">
          <a:blip r:embed="rId3">
            <a:extLst>
              <a:ext uri="{28A0092B-C50C-407E-A947-70E740481C1C}">
                <a14:useLocalDpi xmlns:a14="http://schemas.microsoft.com/office/drawing/2010/main" val="0"/>
              </a:ext>
            </a:extLst>
          </a:blip>
          <a:srcRect r="1473" b="1"/>
          <a:stretch/>
        </p:blipFill>
        <p:spPr bwMode="auto">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Image 2">
            <a:extLst>
              <a:ext uri="{FF2B5EF4-FFF2-40B4-BE49-F238E27FC236}">
                <a16:creationId xmlns:a16="http://schemas.microsoft.com/office/drawing/2014/main" id="{69E943DC-1FE7-4526-B935-DD58B08D1B59}"/>
              </a:ext>
            </a:extLst>
          </p:cNvPr>
          <p:cNvPicPr>
            <a:picLocks noChangeAspect="1"/>
          </p:cNvPicPr>
          <p:nvPr/>
        </p:nvPicPr>
        <p:blipFill rotWithShape="1">
          <a:blip r:embed="rId4">
            <a:extLst>
              <a:ext uri="{28A0092B-C50C-407E-A947-70E740481C1C}">
                <a14:useLocalDpi xmlns:a14="http://schemas.microsoft.com/office/drawing/2010/main" val="0"/>
              </a:ext>
            </a:extLst>
          </a:blip>
          <a:srcRect t="16599" b="13439"/>
          <a:stretch/>
        </p:blipFill>
        <p:spPr bwMode="auto">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Image 1">
            <a:extLst>
              <a:ext uri="{FF2B5EF4-FFF2-40B4-BE49-F238E27FC236}">
                <a16:creationId xmlns:a16="http://schemas.microsoft.com/office/drawing/2014/main" id="{AA3C05B3-622A-42DD-8D45-FBF041DC9629}"/>
              </a:ext>
            </a:extLst>
          </p:cNvPr>
          <p:cNvPicPr>
            <a:picLocks noChangeAspect="1"/>
          </p:cNvPicPr>
          <p:nvPr/>
        </p:nvPicPr>
        <p:blipFill rotWithShape="1">
          <a:blip r:embed="rId5">
            <a:extLst>
              <a:ext uri="{28A0092B-C50C-407E-A947-70E740481C1C}">
                <a14:useLocalDpi xmlns:a14="http://schemas.microsoft.com/office/drawing/2010/main" val="0"/>
              </a:ext>
            </a:extLst>
          </a:blip>
          <a:srcRect t="26507" r="-2" b="26368"/>
          <a:stretch/>
        </p:blipFill>
        <p:spPr bwMode="auto">
          <a:xfrm>
            <a:off x="1" y="310646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 1">
            <a:extLst>
              <a:ext uri="{FF2B5EF4-FFF2-40B4-BE49-F238E27FC236}">
                <a16:creationId xmlns:a16="http://schemas.microsoft.com/office/drawing/2014/main" id="{5E400AA1-B722-4E45-B7A8-9909151A7B6E}"/>
              </a:ext>
            </a:extLst>
          </p:cNvPr>
          <p:cNvPicPr>
            <a:picLocks noChangeAspect="1"/>
          </p:cNvPicPr>
          <p:nvPr/>
        </p:nvPicPr>
        <p:blipFill rotWithShape="1">
          <a:blip r:embed="rId2">
            <a:extLst>
              <a:ext uri="{28A0092B-C50C-407E-A947-70E740481C1C}">
                <a14:useLocalDpi xmlns:a14="http://schemas.microsoft.com/office/drawing/2010/main" val="0"/>
              </a:ext>
            </a:extLst>
          </a:blip>
          <a:srcRect r="-3" b="18508"/>
          <a:stretch/>
        </p:blipFill>
        <p:spPr bwMode="auto">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Image 3">
            <a:extLst>
              <a:ext uri="{FF2B5EF4-FFF2-40B4-BE49-F238E27FC236}">
                <a16:creationId xmlns:a16="http://schemas.microsoft.com/office/drawing/2014/main" id="{3A0B9975-9972-4653-9687-FFC2DB3C0554}"/>
              </a:ext>
            </a:extLst>
          </p:cNvPr>
          <p:cNvPicPr>
            <a:picLocks noChangeAspect="1"/>
          </p:cNvPicPr>
          <p:nvPr/>
        </p:nvPicPr>
        <p:blipFill rotWithShape="1">
          <a:blip r:embed="rId3">
            <a:extLst>
              <a:ext uri="{28A0092B-C50C-407E-A947-70E740481C1C}">
                <a14:useLocalDpi xmlns:a14="http://schemas.microsoft.com/office/drawing/2010/main" val="0"/>
              </a:ext>
            </a:extLst>
          </a:blip>
          <a:srcRect r="-3" b="14469"/>
          <a:stretch/>
        </p:blipFill>
        <p:spPr bwMode="auto">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Image 2">
            <a:extLst>
              <a:ext uri="{FF2B5EF4-FFF2-40B4-BE49-F238E27FC236}">
                <a16:creationId xmlns:a16="http://schemas.microsoft.com/office/drawing/2014/main" id="{8E3D0CEF-B7D2-4697-B5AC-776C5DF2C6FD}"/>
              </a:ext>
            </a:extLst>
          </p:cNvPr>
          <p:cNvPicPr>
            <a:picLocks noChangeAspect="1"/>
          </p:cNvPicPr>
          <p:nvPr/>
        </p:nvPicPr>
        <p:blipFill rotWithShape="1">
          <a:blip r:embed="rId4">
            <a:extLst>
              <a:ext uri="{28A0092B-C50C-407E-A947-70E740481C1C}">
                <a14:useLocalDpi xmlns:a14="http://schemas.microsoft.com/office/drawing/2010/main" val="0"/>
              </a:ext>
            </a:extLst>
          </a:blip>
          <a:srcRect t="19303" r="1" b="15808"/>
          <a:stretch/>
        </p:blipFill>
        <p:spPr bwMode="auto">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Image 5">
            <a:extLst>
              <a:ext uri="{FF2B5EF4-FFF2-40B4-BE49-F238E27FC236}">
                <a16:creationId xmlns:a16="http://schemas.microsoft.com/office/drawing/2014/main" id="{7875A2A0-82CE-4A25-B5B5-849D059B09F6}"/>
              </a:ext>
            </a:extLst>
          </p:cNvPr>
          <p:cNvPicPr>
            <a:picLocks noChangeAspect="1"/>
          </p:cNvPicPr>
          <p:nvPr/>
        </p:nvPicPr>
        <p:blipFill rotWithShape="1">
          <a:blip r:embed="rId5">
            <a:extLst>
              <a:ext uri="{28A0092B-C50C-407E-A947-70E740481C1C}">
                <a14:useLocalDpi xmlns:a14="http://schemas.microsoft.com/office/drawing/2010/main" val="0"/>
              </a:ext>
            </a:extLst>
          </a:blip>
          <a:srcRect t="7206" r="1" b="1944"/>
          <a:stretch/>
        </p:blipFill>
        <p:spPr bwMode="auto">
          <a:xfrm>
            <a:off x="1" y="310646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15200" cy="365760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92765"/>
            <a:ext cx="4879206" cy="5007269"/>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7600"/>
            <a:ext cx="6236594" cy="3118297"/>
          </a:xfrm>
          <a:prstGeom prst="rect">
            <a:avLst/>
          </a:prstGeom>
        </p:spPr>
      </p:pic>
    </p:spTree>
    <p:extLst>
      <p:ext uri="{BB962C8B-B14F-4D97-AF65-F5344CB8AC3E}">
        <p14:creationId xmlns:p14="http://schemas.microsoft.com/office/powerpoint/2010/main" val="3930887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28F82BD-9484-434D-AB36-59CFCE22A270}"/>
              </a:ext>
            </a:extLst>
          </p:cNvPr>
          <p:cNvPicPr>
            <a:picLocks noChangeAspect="1"/>
          </p:cNvPicPr>
          <p:nvPr/>
        </p:nvPicPr>
        <p:blipFill>
          <a:blip r:embed="rId2"/>
          <a:stretch>
            <a:fillRect/>
          </a:stretch>
        </p:blipFill>
        <p:spPr>
          <a:xfrm>
            <a:off x="1466" y="0"/>
            <a:ext cx="6495429" cy="6858000"/>
          </a:xfrm>
          <a:prstGeom prst="rect">
            <a:avLst/>
          </a:prstGeom>
        </p:spPr>
      </p:pic>
      <p:pic>
        <p:nvPicPr>
          <p:cNvPr id="8" name="Image 7">
            <a:extLst>
              <a:ext uri="{FF2B5EF4-FFF2-40B4-BE49-F238E27FC236}">
                <a16:creationId xmlns:a16="http://schemas.microsoft.com/office/drawing/2014/main" id="{3EBF01C2-FD85-4BE1-AE4F-BBD1061E6087}"/>
              </a:ext>
            </a:extLst>
          </p:cNvPr>
          <p:cNvPicPr>
            <a:picLocks noChangeAspect="1"/>
          </p:cNvPicPr>
          <p:nvPr/>
        </p:nvPicPr>
        <p:blipFill>
          <a:blip r:embed="rId3"/>
          <a:stretch>
            <a:fillRect/>
          </a:stretch>
        </p:blipFill>
        <p:spPr>
          <a:xfrm>
            <a:off x="6495429" y="0"/>
            <a:ext cx="5408735" cy="6991779"/>
          </a:xfrm>
          <a:prstGeom prst="rect">
            <a:avLst/>
          </a:prstGeom>
        </p:spPr>
      </p:pic>
    </p:spTree>
    <p:extLst>
      <p:ext uri="{BB962C8B-B14F-4D97-AF65-F5344CB8AC3E}">
        <p14:creationId xmlns:p14="http://schemas.microsoft.com/office/powerpoint/2010/main" val="2550519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312B503-0AC8-432B-BDE8-4C1285220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2" y="408550"/>
            <a:ext cx="3683111" cy="2062542"/>
          </a:xfrm>
          <a:prstGeom prst="rect">
            <a:avLst/>
          </a:prstGeom>
        </p:spPr>
      </p:pic>
      <p:pic>
        <p:nvPicPr>
          <p:cNvPr id="10" name="Image 9">
            <a:extLst>
              <a:ext uri="{FF2B5EF4-FFF2-40B4-BE49-F238E27FC236}">
                <a16:creationId xmlns:a16="http://schemas.microsoft.com/office/drawing/2014/main" id="{BADF0E9F-FEA7-4F57-8F75-10404C521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092" y="358301"/>
            <a:ext cx="2416551" cy="2171836"/>
          </a:xfrm>
          <a:prstGeom prst="rect">
            <a:avLst/>
          </a:prstGeom>
        </p:spPr>
      </p:pic>
      <p:pic>
        <p:nvPicPr>
          <p:cNvPr id="3" name="Image 2">
            <a:extLst>
              <a:ext uri="{FF2B5EF4-FFF2-40B4-BE49-F238E27FC236}">
                <a16:creationId xmlns:a16="http://schemas.microsoft.com/office/drawing/2014/main" id="{9647C90B-0B5E-4806-A1E0-5827F348E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438" y="3006496"/>
            <a:ext cx="6770313" cy="3385159"/>
          </a:xfrm>
          <a:prstGeom prst="rect">
            <a:avLst/>
          </a:prstGeom>
        </p:spPr>
      </p:pic>
      <p:pic>
        <p:nvPicPr>
          <p:cNvPr id="6" name="Image 5">
            <a:extLst>
              <a:ext uri="{FF2B5EF4-FFF2-40B4-BE49-F238E27FC236}">
                <a16:creationId xmlns:a16="http://schemas.microsoft.com/office/drawing/2014/main" id="{773EBB32-C73F-4E7B-BDF8-2164CCE2DA46}"/>
              </a:ext>
            </a:extLst>
          </p:cNvPr>
          <p:cNvPicPr>
            <a:picLocks noChangeAspect="1"/>
          </p:cNvPicPr>
          <p:nvPr/>
        </p:nvPicPr>
        <p:blipFill>
          <a:blip r:embed="rId5"/>
          <a:stretch>
            <a:fillRect/>
          </a:stretch>
        </p:blipFill>
        <p:spPr>
          <a:xfrm>
            <a:off x="7853268" y="650351"/>
            <a:ext cx="3567362" cy="2655554"/>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pic>
        <p:nvPicPr>
          <p:cNvPr id="8" name="Image 7">
            <a:extLst>
              <a:ext uri="{FF2B5EF4-FFF2-40B4-BE49-F238E27FC236}">
                <a16:creationId xmlns:a16="http://schemas.microsoft.com/office/drawing/2014/main" id="{305338DE-873A-4AF3-BD81-C773FCD111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9046" y="4172622"/>
            <a:ext cx="3375283" cy="222768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Média en ligne 1" title="Introducing The RepTrak Company">
            <a:hlinkClick r:id="" action="ppaction://media"/>
            <a:extLst>
              <a:ext uri="{FF2B5EF4-FFF2-40B4-BE49-F238E27FC236}">
                <a16:creationId xmlns:a16="http://schemas.microsoft.com/office/drawing/2014/main" id="{F89C5C96-341F-48C2-B44B-F510BD041C41}"/>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0401CD-95D7-43CF-B293-388F9D395E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5353050" cy="6907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8" name="Image 2">
            <a:extLst>
              <a:ext uri="{FF2B5EF4-FFF2-40B4-BE49-F238E27FC236}">
                <a16:creationId xmlns:a16="http://schemas.microsoft.com/office/drawing/2014/main" id="{292BE52F-EBF8-4137-844C-59EC3EED0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951" y="0"/>
            <a:ext cx="5353050" cy="681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940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Image 7">
            <a:extLst>
              <a:ext uri="{FF2B5EF4-FFF2-40B4-BE49-F238E27FC236}">
                <a16:creationId xmlns:a16="http://schemas.microsoft.com/office/drawing/2014/main" id="{F5D673D4-445B-43F0-8F19-5CE91DC2C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120479" y="1775681"/>
            <a:ext cx="4653787" cy="3306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Image 6">
            <a:extLst>
              <a:ext uri="{FF2B5EF4-FFF2-40B4-BE49-F238E27FC236}">
                <a16:creationId xmlns:a16="http://schemas.microsoft.com/office/drawing/2014/main" id="{10AF2DB1-4E7F-45F5-A656-C4A1F6F9F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417733" y="1963057"/>
            <a:ext cx="4653787" cy="29318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AE359C30-692A-47B1-95AF-FE874DF2F6A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67468" y="415488"/>
            <a:ext cx="6277918" cy="615236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370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 3">
            <a:extLst>
              <a:ext uri="{FF2B5EF4-FFF2-40B4-BE49-F238E27FC236}">
                <a16:creationId xmlns:a16="http://schemas.microsoft.com/office/drawing/2014/main" id="{E8D9C85B-453D-421A-B85F-A0DBD9D6A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549276"/>
            <a:ext cx="47529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Image 1">
            <a:extLst>
              <a:ext uri="{FF2B5EF4-FFF2-40B4-BE49-F238E27FC236}">
                <a16:creationId xmlns:a16="http://schemas.microsoft.com/office/drawing/2014/main" id="{9E931B40-512B-4471-A735-3B54B18B1B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8163" y="1052513"/>
            <a:ext cx="340201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Image 2">
            <a:extLst>
              <a:ext uri="{FF2B5EF4-FFF2-40B4-BE49-F238E27FC236}">
                <a16:creationId xmlns:a16="http://schemas.microsoft.com/office/drawing/2014/main" id="{E20A7BD1-9B26-4068-A080-DEECB1050C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8214" y="3500438"/>
            <a:ext cx="3671887"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5842" name="Image 1">
            <a:extLst>
              <a:ext uri="{FF2B5EF4-FFF2-40B4-BE49-F238E27FC236}">
                <a16:creationId xmlns:a16="http://schemas.microsoft.com/office/drawing/2014/main" id="{43A1066E-C1B6-4AE7-9148-2F32181BF7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9" y="0"/>
            <a:ext cx="5610689" cy="422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1">
            <a:extLst>
              <a:ext uri="{FF2B5EF4-FFF2-40B4-BE49-F238E27FC236}">
                <a16:creationId xmlns:a16="http://schemas.microsoft.com/office/drawing/2014/main" id="{D91712CE-E2FE-4E4D-AEE2-75D315C42B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0608" y="-1"/>
            <a:ext cx="6561473" cy="408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1">
            <a:extLst>
              <a:ext uri="{FF2B5EF4-FFF2-40B4-BE49-F238E27FC236}">
                <a16:creationId xmlns:a16="http://schemas.microsoft.com/office/drawing/2014/main" id="{55C68355-D0F9-4836-BA09-C8D29A6732E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0608" y="4081554"/>
            <a:ext cx="4210419" cy="277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Xerfi France, Le marchￃﾩ de l￢ﾀﾙe-rￃﾩputation">
            <a:hlinkClick r:id="" action="ppaction://media"/>
            <a:extLst>
              <a:ext uri="{FF2B5EF4-FFF2-40B4-BE49-F238E27FC236}">
                <a16:creationId xmlns:a16="http://schemas.microsoft.com/office/drawing/2014/main" id="{2DD0A578-8192-40F8-B6BC-8C1ABBEBBB1E}"/>
              </a:ext>
            </a:extLst>
          </p:cNvPr>
          <p:cNvPicPr>
            <a:picLocks noRot="1" noChangeAspect="1"/>
          </p:cNvPicPr>
          <p:nvPr>
            <a:videoFile r:link="rId1"/>
          </p:nvPr>
        </p:nvPicPr>
        <p:blipFill>
          <a:blip r:embed="rId3"/>
          <a:stretch>
            <a:fillRect/>
          </a:stretch>
        </p:blipFill>
        <p:spPr>
          <a:xfrm>
            <a:off x="229299" y="238038"/>
            <a:ext cx="11741791" cy="63829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BF5691A-48B0-46A0-9438-FB60A406CB7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1730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C3DC657-CF92-4721-BA7B-2C531825B57C}"/>
              </a:ext>
            </a:extLst>
          </p:cNvPr>
          <p:cNvPicPr>
            <a:picLocks noChangeAspect="1"/>
          </p:cNvPicPr>
          <p:nvPr/>
        </p:nvPicPr>
        <p:blipFill>
          <a:blip r:embed="rId2"/>
          <a:stretch>
            <a:fillRect/>
          </a:stretch>
        </p:blipFill>
        <p:spPr>
          <a:xfrm>
            <a:off x="1908663" y="0"/>
            <a:ext cx="8374673" cy="6858000"/>
          </a:xfrm>
          <a:prstGeom prst="rect">
            <a:avLst/>
          </a:prstGeom>
        </p:spPr>
      </p:pic>
    </p:spTree>
    <p:extLst>
      <p:ext uri="{BB962C8B-B14F-4D97-AF65-F5344CB8AC3E}">
        <p14:creationId xmlns:p14="http://schemas.microsoft.com/office/powerpoint/2010/main" val="160512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D03629F-ED71-4227-AE0B-773B661360BC}"/>
              </a:ext>
            </a:extLst>
          </p:cNvPr>
          <p:cNvPicPr>
            <a:picLocks noChangeAspect="1"/>
          </p:cNvPicPr>
          <p:nvPr/>
        </p:nvPicPr>
        <p:blipFill>
          <a:blip r:embed="rId2"/>
          <a:stretch>
            <a:fillRect/>
          </a:stretch>
        </p:blipFill>
        <p:spPr>
          <a:xfrm>
            <a:off x="0" y="838364"/>
            <a:ext cx="12160366" cy="5041575"/>
          </a:xfrm>
          <a:prstGeom prst="rect">
            <a:avLst/>
          </a:prstGeom>
        </p:spPr>
      </p:pic>
    </p:spTree>
    <p:extLst>
      <p:ext uri="{BB962C8B-B14F-4D97-AF65-F5344CB8AC3E}">
        <p14:creationId xmlns:p14="http://schemas.microsoft.com/office/powerpoint/2010/main" val="297905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0FDC813-3C0E-4086-9317-0A7D0385598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7832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E81CE3FD-FD7E-4AEC-BCF1-58E28D88BFC5}"/>
              </a:ext>
            </a:extLst>
          </p:cNvPr>
          <p:cNvSpPr>
            <a:spLocks noGrp="1" noRot="1" noChangeArrowheads="1"/>
          </p:cNvSpPr>
          <p:nvPr>
            <p:ph type="title"/>
          </p:nvPr>
        </p:nvSpPr>
        <p:spPr/>
        <p:txBody>
          <a:bodyPr/>
          <a:lstStyle/>
          <a:p>
            <a:pPr eaLnBrk="1" hangingPunct="1">
              <a:defRPr/>
            </a:pPr>
            <a:r>
              <a:rPr lang="fr-FR"/>
              <a:t>Réputation…</a:t>
            </a:r>
          </a:p>
        </p:txBody>
      </p:sp>
      <p:sp>
        <p:nvSpPr>
          <p:cNvPr id="199683" name="Rectangle 3">
            <a:extLst>
              <a:ext uri="{FF2B5EF4-FFF2-40B4-BE49-F238E27FC236}">
                <a16:creationId xmlns:a16="http://schemas.microsoft.com/office/drawing/2014/main" id="{377D3FE6-3669-458C-A397-05C70E5E74DD}"/>
              </a:ext>
            </a:extLst>
          </p:cNvPr>
          <p:cNvSpPr>
            <a:spLocks noGrp="1" noChangeArrowheads="1"/>
          </p:cNvSpPr>
          <p:nvPr>
            <p:ph type="body" idx="1"/>
          </p:nvPr>
        </p:nvSpPr>
        <p:spPr/>
        <p:txBody>
          <a:bodyPr/>
          <a:lstStyle/>
          <a:p>
            <a:pPr eaLnBrk="1" hangingPunct="1">
              <a:lnSpc>
                <a:spcPct val="80000"/>
              </a:lnSpc>
              <a:defRPr/>
            </a:pPr>
            <a:r>
              <a:rPr lang="fr-FR" sz="2800"/>
              <a:t>Les deux choses les plus importantes n'apparaissent pas au bilan de l'entreprise : sa réputation et ses hommes (Henry Ford)</a:t>
            </a:r>
          </a:p>
          <a:p>
            <a:pPr eaLnBrk="1" hangingPunct="1">
              <a:lnSpc>
                <a:spcPct val="80000"/>
              </a:lnSpc>
              <a:defRPr/>
            </a:pPr>
            <a:endParaRPr lang="fr-FR" sz="2800"/>
          </a:p>
          <a:p>
            <a:pPr eaLnBrk="1" hangingPunct="1">
              <a:lnSpc>
                <a:spcPct val="80000"/>
              </a:lnSpc>
              <a:defRPr/>
            </a:pPr>
            <a:r>
              <a:rPr lang="fr-FR" sz="2800"/>
              <a:t>Le plus pur trésor que puisse donner l'existence humaine, c'est une réputation sans tache. (William Shakespeare)</a:t>
            </a:r>
          </a:p>
          <a:p>
            <a:pPr eaLnBrk="1" hangingPunct="1">
              <a:lnSpc>
                <a:spcPct val="80000"/>
              </a:lnSpc>
              <a:defRPr/>
            </a:pPr>
            <a:endParaRPr lang="fr-FR" sz="2800"/>
          </a:p>
          <a:p>
            <a:pPr eaLnBrk="1" hangingPunct="1">
              <a:lnSpc>
                <a:spcPct val="80000"/>
              </a:lnSpc>
              <a:defRPr/>
            </a:pPr>
            <a:r>
              <a:rPr lang="fr-FR" sz="2800"/>
              <a:t>Il faut une vie entière pour atteindre la respectabilité, mais il suffit d'une seconde pour tuer une réputation. (Carmen Posadas)</a:t>
            </a:r>
          </a:p>
          <a:p>
            <a:pPr eaLnBrk="1" hangingPunct="1">
              <a:lnSpc>
                <a:spcPct val="80000"/>
              </a:lnSpc>
              <a:defRPr/>
            </a:pPr>
            <a:endParaRPr lang="fr-FR" sz="2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C3EBA55-916B-46DF-B7B0-A296B3AF7004}"/>
              </a:ext>
            </a:extLst>
          </p:cNvPr>
          <p:cNvPicPr>
            <a:picLocks noChangeAspect="1"/>
          </p:cNvPicPr>
          <p:nvPr/>
        </p:nvPicPr>
        <p:blipFill>
          <a:blip r:embed="rId2"/>
          <a:stretch>
            <a:fillRect/>
          </a:stretch>
        </p:blipFill>
        <p:spPr>
          <a:xfrm>
            <a:off x="0" y="4658"/>
            <a:ext cx="12192000" cy="6848684"/>
          </a:xfrm>
          <a:prstGeom prst="rect">
            <a:avLst/>
          </a:prstGeom>
        </p:spPr>
      </p:pic>
    </p:spTree>
    <p:extLst>
      <p:ext uri="{BB962C8B-B14F-4D97-AF65-F5344CB8AC3E}">
        <p14:creationId xmlns:p14="http://schemas.microsoft.com/office/powerpoint/2010/main" val="264631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e 1">
            <a:extLst>
              <a:ext uri="{FF2B5EF4-FFF2-40B4-BE49-F238E27FC236}">
                <a16:creationId xmlns:a16="http://schemas.microsoft.com/office/drawing/2014/main" id="{5275F0F3-89B7-4195-AE53-184C449EA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01714"/>
            <a:ext cx="91440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age 1">
            <a:extLst>
              <a:ext uri="{FF2B5EF4-FFF2-40B4-BE49-F238E27FC236}">
                <a16:creationId xmlns:a16="http://schemas.microsoft.com/office/drawing/2014/main" id="{675C8A41-83A6-4DF8-8A07-490EE5B72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92189"/>
            <a:ext cx="91440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age 1">
            <a:extLst>
              <a:ext uri="{FF2B5EF4-FFF2-40B4-BE49-F238E27FC236}">
                <a16:creationId xmlns:a16="http://schemas.microsoft.com/office/drawing/2014/main" id="{CC1C1062-DDD9-4ADB-BCDF-3571C3A27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27114"/>
            <a:ext cx="914400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 1">
            <a:extLst>
              <a:ext uri="{FF2B5EF4-FFF2-40B4-BE49-F238E27FC236}">
                <a16:creationId xmlns:a16="http://schemas.microsoft.com/office/drawing/2014/main" id="{C03346AB-8B32-4C75-A901-5BEE69580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38225"/>
            <a:ext cx="91440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2727F6C0-B465-43F6-99C0-5863252B7EF3}"/>
              </a:ext>
            </a:extLst>
          </p:cNvPr>
          <p:cNvSpPr>
            <a:spLocks noGrp="1" noRot="1" noChangeArrowheads="1"/>
          </p:cNvSpPr>
          <p:nvPr>
            <p:ph type="title"/>
          </p:nvPr>
        </p:nvSpPr>
        <p:spPr>
          <a:xfrm>
            <a:off x="882941" y="243841"/>
            <a:ext cx="9875520" cy="1356360"/>
          </a:xfrm>
        </p:spPr>
        <p:txBody>
          <a:bodyPr/>
          <a:lstStyle/>
          <a:p>
            <a:pPr eaLnBrk="1" hangingPunct="1">
              <a:defRPr/>
            </a:pPr>
            <a:r>
              <a:rPr lang="fr-FR" sz="3200" dirty="0"/>
              <a:t>Réputation = actif clé mais délicat à contrôler</a:t>
            </a:r>
          </a:p>
        </p:txBody>
      </p:sp>
      <p:sp>
        <p:nvSpPr>
          <p:cNvPr id="96259" name="Rectangle 3">
            <a:extLst>
              <a:ext uri="{FF2B5EF4-FFF2-40B4-BE49-F238E27FC236}">
                <a16:creationId xmlns:a16="http://schemas.microsoft.com/office/drawing/2014/main" id="{C425E250-B654-49C7-8A3C-EB621895AA37}"/>
              </a:ext>
            </a:extLst>
          </p:cNvPr>
          <p:cNvSpPr>
            <a:spLocks noGrp="1" noChangeArrowheads="1"/>
          </p:cNvSpPr>
          <p:nvPr>
            <p:ph type="body" idx="1"/>
          </p:nvPr>
        </p:nvSpPr>
        <p:spPr>
          <a:xfrm>
            <a:off x="456853" y="1424032"/>
            <a:ext cx="4987602" cy="4525963"/>
          </a:xfrm>
        </p:spPr>
        <p:txBody>
          <a:bodyPr>
            <a:normAutofit fontScale="92500" lnSpcReduction="10000"/>
          </a:bodyPr>
          <a:lstStyle/>
          <a:p>
            <a:pPr eaLnBrk="1" hangingPunct="1">
              <a:lnSpc>
                <a:spcPct val="90000"/>
              </a:lnSpc>
              <a:defRPr/>
            </a:pPr>
            <a:r>
              <a:rPr lang="fr-FR" sz="2400" dirty="0"/>
              <a:t>Lien avec la performance : cas Ecole de Commerce </a:t>
            </a:r>
            <a:r>
              <a:rPr lang="fr-FR" sz="2400" dirty="0">
                <a:sym typeface="Wingdings" pitchFamily="2" charset="2"/>
              </a:rPr>
              <a:t> </a:t>
            </a:r>
            <a:r>
              <a:rPr lang="fr-FR" sz="2400" dirty="0" err="1">
                <a:sym typeface="Wingdings" pitchFamily="2" charset="2"/>
              </a:rPr>
              <a:t>Being</a:t>
            </a:r>
            <a:r>
              <a:rPr lang="fr-FR" sz="2400" dirty="0">
                <a:sym typeface="Wingdings" pitchFamily="2" charset="2"/>
              </a:rPr>
              <a:t> </a:t>
            </a:r>
            <a:r>
              <a:rPr lang="fr-FR" sz="2400" dirty="0" err="1">
                <a:sym typeface="Wingdings" pitchFamily="2" charset="2"/>
              </a:rPr>
              <a:t>Known</a:t>
            </a:r>
            <a:r>
              <a:rPr lang="fr-FR" sz="2400" dirty="0">
                <a:sym typeface="Wingdings" pitchFamily="2" charset="2"/>
              </a:rPr>
              <a:t> or </a:t>
            </a:r>
            <a:r>
              <a:rPr lang="fr-FR" sz="2400" dirty="0" err="1">
                <a:sym typeface="Wingdings" pitchFamily="2" charset="2"/>
              </a:rPr>
              <a:t>being</a:t>
            </a:r>
            <a:r>
              <a:rPr lang="fr-FR" sz="2400" dirty="0">
                <a:sym typeface="Wingdings" pitchFamily="2" charset="2"/>
              </a:rPr>
              <a:t> good ?</a:t>
            </a:r>
            <a:endParaRPr lang="fr-FR" sz="2400" dirty="0"/>
          </a:p>
          <a:p>
            <a:pPr eaLnBrk="1" hangingPunct="1">
              <a:lnSpc>
                <a:spcPct val="90000"/>
              </a:lnSpc>
              <a:defRPr/>
            </a:pPr>
            <a:endParaRPr lang="fr-FR" sz="2400" dirty="0"/>
          </a:p>
          <a:p>
            <a:pPr eaLnBrk="1" hangingPunct="1">
              <a:lnSpc>
                <a:spcPct val="90000"/>
              </a:lnSpc>
              <a:defRPr/>
            </a:pPr>
            <a:r>
              <a:rPr lang="fr-FR" sz="2400" dirty="0"/>
              <a:t>Notoriété / réputation</a:t>
            </a:r>
          </a:p>
          <a:p>
            <a:pPr eaLnBrk="1" hangingPunct="1">
              <a:lnSpc>
                <a:spcPct val="90000"/>
              </a:lnSpc>
              <a:defRPr/>
            </a:pPr>
            <a:endParaRPr lang="fr-FR" sz="2400" dirty="0"/>
          </a:p>
          <a:p>
            <a:pPr eaLnBrk="1" hangingPunct="1">
              <a:lnSpc>
                <a:spcPct val="90000"/>
              </a:lnSpc>
              <a:defRPr/>
            </a:pPr>
            <a:r>
              <a:rPr lang="fr-FR" sz="2400" dirty="0" err="1"/>
              <a:t>Corporate</a:t>
            </a:r>
            <a:r>
              <a:rPr lang="fr-FR" sz="2400" dirty="0"/>
              <a:t> (stakeholder externes) &amp; organisationnel (membres de l’organisation) – </a:t>
            </a:r>
          </a:p>
          <a:p>
            <a:pPr eaLnBrk="1" hangingPunct="1">
              <a:lnSpc>
                <a:spcPct val="90000"/>
              </a:lnSpc>
              <a:defRPr/>
            </a:pPr>
            <a:endParaRPr lang="fr-FR" sz="2400" dirty="0"/>
          </a:p>
          <a:p>
            <a:pPr eaLnBrk="1" hangingPunct="1">
              <a:lnSpc>
                <a:spcPct val="90000"/>
              </a:lnSpc>
              <a:defRPr/>
            </a:pPr>
            <a:r>
              <a:rPr lang="fr-FR" sz="2400" dirty="0"/>
              <a:t>Technique pour générer du WOM ? Qu’est ce qu’un « bon » WOM ?</a:t>
            </a:r>
          </a:p>
          <a:p>
            <a:pPr eaLnBrk="1" hangingPunct="1">
              <a:lnSpc>
                <a:spcPct val="90000"/>
              </a:lnSpc>
              <a:defRPr/>
            </a:pPr>
            <a:endParaRPr lang="fr-FR" sz="2400" dirty="0"/>
          </a:p>
          <a:p>
            <a:pPr eaLnBrk="1" hangingPunct="1">
              <a:lnSpc>
                <a:spcPct val="90000"/>
              </a:lnSpc>
              <a:defRPr/>
            </a:pPr>
            <a:endParaRPr lang="fr-FR" sz="2400" dirty="0"/>
          </a:p>
          <a:p>
            <a:pPr eaLnBrk="1" hangingPunct="1">
              <a:lnSpc>
                <a:spcPct val="90000"/>
              </a:lnSpc>
              <a:defRPr/>
            </a:pPr>
            <a:endParaRPr lang="fr-FR" sz="2400" dirty="0"/>
          </a:p>
          <a:p>
            <a:pPr eaLnBrk="1" hangingPunct="1">
              <a:lnSpc>
                <a:spcPct val="90000"/>
              </a:lnSpc>
              <a:defRPr/>
            </a:pPr>
            <a:endParaRPr lang="fr-FR" sz="2400" dirty="0"/>
          </a:p>
        </p:txBody>
      </p:sp>
      <p:pic>
        <p:nvPicPr>
          <p:cNvPr id="3" name="Image 2" descr="Une image contenant texte&#10;&#10;Description générée automatiquement">
            <a:extLst>
              <a:ext uri="{FF2B5EF4-FFF2-40B4-BE49-F238E27FC236}">
                <a16:creationId xmlns:a16="http://schemas.microsoft.com/office/drawing/2014/main" id="{2C4AD3FD-58A8-4669-9AC0-0DA2A6E4C11E}"/>
              </a:ext>
            </a:extLst>
          </p:cNvPr>
          <p:cNvPicPr>
            <a:picLocks noChangeAspect="1"/>
          </p:cNvPicPr>
          <p:nvPr/>
        </p:nvPicPr>
        <p:blipFill>
          <a:blip r:embed="rId2"/>
          <a:stretch>
            <a:fillRect/>
          </a:stretch>
        </p:blipFill>
        <p:spPr>
          <a:xfrm>
            <a:off x="5185357" y="2073085"/>
            <a:ext cx="6649061" cy="369854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Le poids “démesuré” des réputations dans l'enseignement supérieur [Jean-Michel Catin]">
            <a:hlinkClick r:id="" action="ppaction://media"/>
            <a:extLst>
              <a:ext uri="{FF2B5EF4-FFF2-40B4-BE49-F238E27FC236}">
                <a16:creationId xmlns:a16="http://schemas.microsoft.com/office/drawing/2014/main" id="{B1EB2E1E-6CB0-4310-9EDE-612173FBE784}"/>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209076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DFE98C4F-F5C1-422E-B46F-BA8DFCC45341}"/>
              </a:ext>
            </a:extLst>
          </p:cNvPr>
          <p:cNvSpPr>
            <a:spLocks noGrp="1" noRot="1" noChangeArrowheads="1"/>
          </p:cNvSpPr>
          <p:nvPr>
            <p:ph type="title"/>
          </p:nvPr>
        </p:nvSpPr>
        <p:spPr>
          <a:xfrm>
            <a:off x="1981200" y="274639"/>
            <a:ext cx="8229600" cy="777875"/>
          </a:xfrm>
        </p:spPr>
        <p:txBody>
          <a:bodyPr/>
          <a:lstStyle/>
          <a:p>
            <a:pPr eaLnBrk="1" hangingPunct="1">
              <a:defRPr/>
            </a:pPr>
            <a:r>
              <a:rPr lang="fr-FR"/>
              <a:t>Identité</a:t>
            </a:r>
          </a:p>
        </p:txBody>
      </p:sp>
      <p:sp>
        <p:nvSpPr>
          <p:cNvPr id="97283" name="Rectangle 3">
            <a:extLst>
              <a:ext uri="{FF2B5EF4-FFF2-40B4-BE49-F238E27FC236}">
                <a16:creationId xmlns:a16="http://schemas.microsoft.com/office/drawing/2014/main" id="{35010E57-C0A6-4FD6-AD39-4CDC0343AACF}"/>
              </a:ext>
            </a:extLst>
          </p:cNvPr>
          <p:cNvSpPr>
            <a:spLocks noGrp="1" noChangeArrowheads="1"/>
          </p:cNvSpPr>
          <p:nvPr>
            <p:ph type="body" idx="1"/>
          </p:nvPr>
        </p:nvSpPr>
        <p:spPr>
          <a:xfrm>
            <a:off x="1981200" y="1196976"/>
            <a:ext cx="8229600" cy="5400675"/>
          </a:xfrm>
        </p:spPr>
        <p:txBody>
          <a:bodyPr>
            <a:normAutofit lnSpcReduction="10000"/>
          </a:bodyPr>
          <a:lstStyle/>
          <a:p>
            <a:pPr eaLnBrk="1" hangingPunct="1">
              <a:lnSpc>
                <a:spcPct val="90000"/>
              </a:lnSpc>
              <a:defRPr/>
            </a:pPr>
            <a:r>
              <a:rPr lang="fr-FR" sz="2400" dirty="0">
                <a:solidFill>
                  <a:srgbClr val="FF0000"/>
                </a:solidFill>
              </a:rPr>
              <a:t>L’identité </a:t>
            </a:r>
            <a:r>
              <a:rPr lang="fr-FR" sz="2400" dirty="0" err="1">
                <a:solidFill>
                  <a:srgbClr val="FF0000"/>
                </a:solidFill>
              </a:rPr>
              <a:t>corporate</a:t>
            </a:r>
            <a:r>
              <a:rPr lang="fr-FR" sz="2400" dirty="0">
                <a:solidFill>
                  <a:srgbClr val="FF0000"/>
                </a:solidFill>
              </a:rPr>
              <a:t> </a:t>
            </a:r>
            <a:r>
              <a:rPr lang="fr-FR" sz="2400" dirty="0"/>
              <a:t>représente l’ensemble des </a:t>
            </a:r>
            <a:r>
              <a:rPr lang="fr-FR" sz="2400" b="1" dirty="0">
                <a:solidFill>
                  <a:srgbClr val="FFFFFF"/>
                </a:solidFill>
              </a:rPr>
              <a:t>valeurs et des </a:t>
            </a:r>
            <a:r>
              <a:rPr lang="fr-FR" sz="2400" b="1" dirty="0">
                <a:solidFill>
                  <a:srgbClr val="FF0000"/>
                </a:solidFill>
              </a:rPr>
              <a:t>principes</a:t>
            </a:r>
            <a:r>
              <a:rPr lang="fr-FR" sz="2400" dirty="0">
                <a:solidFill>
                  <a:srgbClr val="FF0000"/>
                </a:solidFill>
              </a:rPr>
              <a:t> </a:t>
            </a:r>
            <a:r>
              <a:rPr lang="fr-FR" sz="2400" dirty="0"/>
              <a:t>des </a:t>
            </a:r>
            <a:r>
              <a:rPr lang="fr-FR" sz="2400" b="1" i="1" dirty="0">
                <a:solidFill>
                  <a:schemeClr val="hlink"/>
                </a:solidFill>
              </a:rPr>
              <a:t>employés</a:t>
            </a:r>
            <a:r>
              <a:rPr lang="fr-FR" sz="2400" dirty="0"/>
              <a:t> et </a:t>
            </a:r>
            <a:r>
              <a:rPr lang="fr-FR" sz="2400" b="1" i="1" dirty="0">
                <a:solidFill>
                  <a:schemeClr val="folHlink"/>
                </a:solidFill>
              </a:rPr>
              <a:t>managers</a:t>
            </a:r>
            <a:r>
              <a:rPr lang="fr-FR" sz="2400" dirty="0">
                <a:solidFill>
                  <a:schemeClr val="folHlink"/>
                </a:solidFill>
              </a:rPr>
              <a:t> </a:t>
            </a:r>
            <a:r>
              <a:rPr lang="fr-FR" sz="2400" dirty="0"/>
              <a:t>associés à une firme tout en tenant compte des </a:t>
            </a:r>
            <a:r>
              <a:rPr lang="fr-FR" sz="2400" b="1" dirty="0"/>
              <a:t>expériences de réussite ou d’échec</a:t>
            </a:r>
            <a:r>
              <a:rPr lang="fr-FR" sz="2400" dirty="0"/>
              <a:t> (</a:t>
            </a:r>
            <a:r>
              <a:rPr lang="fr-FR" sz="2400" dirty="0" err="1"/>
              <a:t>Fombrun</a:t>
            </a:r>
            <a:r>
              <a:rPr lang="fr-FR" sz="2400" dirty="0"/>
              <a:t>, 1996).</a:t>
            </a:r>
          </a:p>
          <a:p>
            <a:pPr eaLnBrk="1" hangingPunct="1">
              <a:lnSpc>
                <a:spcPct val="90000"/>
              </a:lnSpc>
              <a:defRPr/>
            </a:pPr>
            <a:endParaRPr lang="fr-FR" sz="2400" dirty="0"/>
          </a:p>
          <a:p>
            <a:pPr eaLnBrk="1" hangingPunct="1">
              <a:lnSpc>
                <a:spcPct val="90000"/>
              </a:lnSpc>
              <a:defRPr/>
            </a:pPr>
            <a:r>
              <a:rPr lang="fr-FR" sz="2400" dirty="0"/>
              <a:t>Distinction Organisationnelle / </a:t>
            </a:r>
            <a:r>
              <a:rPr lang="fr-FR" sz="2400" dirty="0" err="1"/>
              <a:t>Corporate</a:t>
            </a:r>
            <a:r>
              <a:rPr lang="fr-FR" sz="2400" dirty="0"/>
              <a:t> :</a:t>
            </a:r>
          </a:p>
          <a:p>
            <a:pPr eaLnBrk="1" hangingPunct="1">
              <a:lnSpc>
                <a:spcPct val="90000"/>
              </a:lnSpc>
              <a:defRPr/>
            </a:pPr>
            <a:endParaRPr lang="fr-FR" sz="2400" dirty="0"/>
          </a:p>
          <a:p>
            <a:pPr lvl="1" eaLnBrk="1" hangingPunct="1">
              <a:lnSpc>
                <a:spcPct val="90000"/>
              </a:lnSpc>
              <a:defRPr/>
            </a:pPr>
            <a:r>
              <a:rPr lang="fr-FR" b="1" dirty="0"/>
              <a:t>Identité Organisationnelle (sociale) :</a:t>
            </a:r>
            <a:r>
              <a:rPr lang="fr-FR" dirty="0"/>
              <a:t> comme les membres de l’organisation perçoivent et comprennent « Qui nous sommes ? » et/ou « Qu’est ce que nous représentons en tant qu’organisation ? »</a:t>
            </a:r>
          </a:p>
          <a:p>
            <a:pPr eaLnBrk="1" hangingPunct="1">
              <a:lnSpc>
                <a:spcPct val="90000"/>
              </a:lnSpc>
              <a:defRPr/>
            </a:pPr>
            <a:endParaRPr lang="fr-FR" sz="2400" dirty="0"/>
          </a:p>
          <a:p>
            <a:pPr lvl="1" eaLnBrk="1" hangingPunct="1">
              <a:lnSpc>
                <a:spcPct val="90000"/>
              </a:lnSpc>
              <a:defRPr/>
            </a:pPr>
            <a:r>
              <a:rPr lang="fr-FR" b="1" dirty="0"/>
              <a:t>Identité </a:t>
            </a:r>
            <a:r>
              <a:rPr lang="fr-FR" b="1" dirty="0" err="1"/>
              <a:t>Corporate</a:t>
            </a:r>
            <a:r>
              <a:rPr lang="fr-FR" b="1" dirty="0"/>
              <a:t> (adéquate pour un événement) :</a:t>
            </a:r>
            <a:r>
              <a:rPr lang="fr-FR" dirty="0"/>
              <a:t> </a:t>
            </a:r>
            <a:r>
              <a:rPr lang="fr-FR" b="1" dirty="0">
                <a:solidFill>
                  <a:schemeClr val="folHlink"/>
                </a:solidFill>
              </a:rPr>
              <a:t>Comment une organisation s’exprime et se différencie vis-à-vis de ses stakeholders externes et de son audience</a:t>
            </a:r>
            <a:r>
              <a:rPr lang="fr-FR" dirty="0"/>
              <a:t> (cas des événements en général) : qui nous sommes ? Qu’est-ce que nous faisons ? Comment le fait-on et où veut-on aller ? </a:t>
            </a:r>
          </a:p>
          <a:p>
            <a:pPr eaLnBrk="1" hangingPunct="1">
              <a:lnSpc>
                <a:spcPct val="90000"/>
              </a:lnSpc>
              <a:defRPr/>
            </a:pPr>
            <a:endParaRPr lang="fr-FR" sz="2400" dirty="0"/>
          </a:p>
          <a:p>
            <a:pPr eaLnBrk="1" hangingPunct="1">
              <a:lnSpc>
                <a:spcPct val="90000"/>
              </a:lnSpc>
              <a:defRPr/>
            </a:pPr>
            <a:endParaRPr lang="fr-FR" sz="2400" dirty="0"/>
          </a:p>
          <a:p>
            <a:pPr eaLnBrk="1" hangingPunct="1">
              <a:lnSpc>
                <a:spcPct val="90000"/>
              </a:lnSpc>
              <a:defRPr/>
            </a:pPr>
            <a:endParaRPr lang="fr-FR" sz="2400" dirty="0">
              <a:solidFill>
                <a:srgbClr val="FFFFFF"/>
              </a:solidFill>
            </a:endParaRPr>
          </a:p>
          <a:p>
            <a:pPr eaLnBrk="1" hangingPunct="1">
              <a:lnSpc>
                <a:spcPct val="90000"/>
              </a:lnSpc>
              <a:defRPr/>
            </a:pPr>
            <a:endParaRPr lang="fr-FR" sz="2400" dirty="0"/>
          </a:p>
          <a:p>
            <a:pPr eaLnBrk="1" hangingPunct="1">
              <a:lnSpc>
                <a:spcPct val="90000"/>
              </a:lnSpc>
              <a:defRPr/>
            </a:pPr>
            <a:endParaRPr lang="fr-FR"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EC4B8F54-9546-4810-8B78-E0D9B0698C31}"/>
              </a:ext>
            </a:extLst>
          </p:cNvPr>
          <p:cNvSpPr>
            <a:spLocks noGrp="1" noRot="1" noChangeArrowheads="1"/>
          </p:cNvSpPr>
          <p:nvPr>
            <p:ph type="title"/>
          </p:nvPr>
        </p:nvSpPr>
        <p:spPr/>
        <p:txBody>
          <a:bodyPr/>
          <a:lstStyle/>
          <a:p>
            <a:pPr eaLnBrk="1" hangingPunct="1">
              <a:defRPr/>
            </a:pPr>
            <a:r>
              <a:rPr lang="fr-FR"/>
              <a:t>Image</a:t>
            </a:r>
          </a:p>
        </p:txBody>
      </p:sp>
      <p:sp>
        <p:nvSpPr>
          <p:cNvPr id="117763" name="Rectangle 3">
            <a:extLst>
              <a:ext uri="{FF2B5EF4-FFF2-40B4-BE49-F238E27FC236}">
                <a16:creationId xmlns:a16="http://schemas.microsoft.com/office/drawing/2014/main" id="{9D62FD5E-F685-4DB4-B2F6-ACC249BE9042}"/>
              </a:ext>
            </a:extLst>
          </p:cNvPr>
          <p:cNvSpPr>
            <a:spLocks noGrp="1" noChangeArrowheads="1"/>
          </p:cNvSpPr>
          <p:nvPr>
            <p:ph type="body" idx="1"/>
          </p:nvPr>
        </p:nvSpPr>
        <p:spPr>
          <a:xfrm>
            <a:off x="1143001" y="2057400"/>
            <a:ext cx="4444068" cy="4038600"/>
          </a:xfrm>
        </p:spPr>
        <p:txBody>
          <a:bodyPr/>
          <a:lstStyle/>
          <a:p>
            <a:pPr eaLnBrk="1" hangingPunct="1">
              <a:defRPr/>
            </a:pPr>
            <a:r>
              <a:rPr lang="fr-FR" dirty="0">
                <a:solidFill>
                  <a:srgbClr val="FF0000"/>
                </a:solidFill>
              </a:rPr>
              <a:t>L’image </a:t>
            </a:r>
            <a:r>
              <a:rPr lang="fr-FR" dirty="0" err="1">
                <a:solidFill>
                  <a:srgbClr val="FF0000"/>
                </a:solidFill>
              </a:rPr>
              <a:t>corporate</a:t>
            </a:r>
            <a:r>
              <a:rPr lang="fr-FR" dirty="0">
                <a:solidFill>
                  <a:srgbClr val="FF0000"/>
                </a:solidFill>
              </a:rPr>
              <a:t> </a:t>
            </a:r>
            <a:r>
              <a:rPr lang="fr-FR" dirty="0"/>
              <a:t>est souvent le </a:t>
            </a:r>
            <a:r>
              <a:rPr lang="fr-FR" dirty="0">
                <a:solidFill>
                  <a:srgbClr val="FF0000"/>
                </a:solidFill>
              </a:rPr>
              <a:t>miroir </a:t>
            </a:r>
            <a:r>
              <a:rPr lang="fr-FR" dirty="0"/>
              <a:t>fidèle de l’entreprise ; le plus souvent l’image est faussée lorsque l’entreprise essaie de manipuler son public à travers la publicité ou d’autres formes d’autoreprésentation ou lorsque des rumeurs sont développées à partir de communautés non officielles entre employés et leurs pairs, les analystes et les journalistes.</a:t>
            </a:r>
          </a:p>
          <a:p>
            <a:pPr eaLnBrk="1" hangingPunct="1">
              <a:defRPr/>
            </a:pPr>
            <a:endParaRPr lang="fr-FR" dirty="0"/>
          </a:p>
        </p:txBody>
      </p:sp>
      <p:pic>
        <p:nvPicPr>
          <p:cNvPr id="3" name="Image 2" descr="Une image contenant dessin&#10;&#10;Description générée automatiquement">
            <a:extLst>
              <a:ext uri="{FF2B5EF4-FFF2-40B4-BE49-F238E27FC236}">
                <a16:creationId xmlns:a16="http://schemas.microsoft.com/office/drawing/2014/main" id="{911DACD4-04A7-4D05-B383-BB8DFFE8FDE4}"/>
              </a:ext>
            </a:extLst>
          </p:cNvPr>
          <p:cNvPicPr>
            <a:picLocks noChangeAspect="1"/>
          </p:cNvPicPr>
          <p:nvPr/>
        </p:nvPicPr>
        <p:blipFill>
          <a:blip r:embed="rId2"/>
          <a:stretch>
            <a:fillRect/>
          </a:stretch>
        </p:blipFill>
        <p:spPr>
          <a:xfrm>
            <a:off x="6241409" y="990600"/>
            <a:ext cx="4876800" cy="48768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DA9CE3AC-2E12-4C73-8706-634FA17610E5}"/>
              </a:ext>
            </a:extLst>
          </p:cNvPr>
          <p:cNvSpPr>
            <a:spLocks noGrp="1" noRot="1" noChangeArrowheads="1"/>
          </p:cNvSpPr>
          <p:nvPr>
            <p:ph type="title"/>
          </p:nvPr>
        </p:nvSpPr>
        <p:spPr/>
        <p:txBody>
          <a:bodyPr/>
          <a:lstStyle/>
          <a:p>
            <a:pPr eaLnBrk="1" hangingPunct="1">
              <a:defRPr/>
            </a:pPr>
            <a:r>
              <a:rPr lang="fr-FR"/>
              <a:t>Réputation</a:t>
            </a:r>
          </a:p>
        </p:txBody>
      </p:sp>
      <p:sp>
        <p:nvSpPr>
          <p:cNvPr id="99331" name="Rectangle 3">
            <a:extLst>
              <a:ext uri="{FF2B5EF4-FFF2-40B4-BE49-F238E27FC236}">
                <a16:creationId xmlns:a16="http://schemas.microsoft.com/office/drawing/2014/main" id="{F07983EE-80DC-474F-B2C1-4636AA417F40}"/>
              </a:ext>
            </a:extLst>
          </p:cNvPr>
          <p:cNvSpPr>
            <a:spLocks noGrp="1" noChangeArrowheads="1"/>
          </p:cNvSpPr>
          <p:nvPr>
            <p:ph type="body" idx="1"/>
          </p:nvPr>
        </p:nvSpPr>
        <p:spPr>
          <a:xfrm>
            <a:off x="528929" y="1880081"/>
            <a:ext cx="6467489" cy="4525962"/>
          </a:xfrm>
        </p:spPr>
        <p:txBody>
          <a:bodyPr>
            <a:normAutofit lnSpcReduction="10000"/>
          </a:bodyPr>
          <a:lstStyle/>
          <a:p>
            <a:pPr eaLnBrk="1" hangingPunct="1">
              <a:lnSpc>
                <a:spcPct val="90000"/>
              </a:lnSpc>
              <a:defRPr/>
            </a:pPr>
            <a:r>
              <a:rPr lang="fr-FR" sz="2800" dirty="0"/>
              <a:t>La réputation est une </a:t>
            </a:r>
            <a:r>
              <a:rPr lang="fr-FR" sz="2800" b="1" dirty="0">
                <a:solidFill>
                  <a:schemeClr val="hlink"/>
                </a:solidFill>
              </a:rPr>
              <a:t>estimation générale qui est issue du public</a:t>
            </a:r>
            <a:r>
              <a:rPr lang="fr-FR" sz="2800" dirty="0">
                <a:solidFill>
                  <a:srgbClr val="FFFFFF"/>
                </a:solidFill>
              </a:rPr>
              <a:t> </a:t>
            </a:r>
            <a:r>
              <a:rPr lang="fr-FR" sz="2800" dirty="0"/>
              <a:t>(</a:t>
            </a:r>
            <a:r>
              <a:rPr lang="fr-FR" sz="2800" dirty="0" err="1"/>
              <a:t>Fombrun</a:t>
            </a:r>
            <a:r>
              <a:rPr lang="fr-FR" sz="2800" dirty="0"/>
              <a:t> et Van Riel, 1997)</a:t>
            </a:r>
          </a:p>
          <a:p>
            <a:pPr eaLnBrk="1" hangingPunct="1">
              <a:lnSpc>
                <a:spcPct val="90000"/>
              </a:lnSpc>
              <a:defRPr/>
            </a:pPr>
            <a:endParaRPr lang="fr-FR" sz="2800" dirty="0"/>
          </a:p>
          <a:p>
            <a:pPr eaLnBrk="1" hangingPunct="1">
              <a:lnSpc>
                <a:spcPct val="90000"/>
              </a:lnSpc>
              <a:defRPr/>
            </a:pPr>
            <a:r>
              <a:rPr lang="fr-FR" sz="2800" dirty="0"/>
              <a:t>La </a:t>
            </a:r>
            <a:r>
              <a:rPr lang="fr-FR" sz="2800" b="1" dirty="0" err="1">
                <a:solidFill>
                  <a:schemeClr val="hlink"/>
                </a:solidFill>
              </a:rPr>
              <a:t>reputation</a:t>
            </a:r>
            <a:r>
              <a:rPr lang="fr-FR" sz="2800" b="1" dirty="0">
                <a:solidFill>
                  <a:schemeClr val="hlink"/>
                </a:solidFill>
              </a:rPr>
              <a:t> </a:t>
            </a:r>
            <a:r>
              <a:rPr lang="fr-FR" sz="2800" b="1" dirty="0" err="1">
                <a:solidFill>
                  <a:schemeClr val="hlink"/>
                </a:solidFill>
              </a:rPr>
              <a:t>corporate</a:t>
            </a:r>
            <a:r>
              <a:rPr lang="fr-FR" sz="2800" dirty="0"/>
              <a:t> représente la </a:t>
            </a:r>
            <a:r>
              <a:rPr lang="fr-FR" sz="2800" b="1" dirty="0">
                <a:solidFill>
                  <a:schemeClr val="hlink"/>
                </a:solidFill>
              </a:rPr>
              <a:t>réaction « nette » affective ou émotionnelle</a:t>
            </a:r>
            <a:r>
              <a:rPr lang="fr-FR" sz="2800" dirty="0"/>
              <a:t> – bonne ou mauvaise, faible ou forte – </a:t>
            </a:r>
            <a:r>
              <a:rPr lang="fr-FR" sz="2800" dirty="0">
                <a:solidFill>
                  <a:srgbClr val="FF0000"/>
                </a:solidFill>
              </a:rPr>
              <a:t>des clients, investisseurs, employés et du grand public </a:t>
            </a:r>
            <a:r>
              <a:rPr lang="fr-FR" sz="2800" dirty="0"/>
              <a:t>(</a:t>
            </a:r>
            <a:r>
              <a:rPr lang="fr-FR" sz="2800" dirty="0" err="1"/>
              <a:t>stakehoders</a:t>
            </a:r>
            <a:r>
              <a:rPr lang="fr-FR" sz="2800" dirty="0"/>
              <a:t>) vis-à-vis du </a:t>
            </a:r>
            <a:r>
              <a:rPr lang="fr-FR" sz="3600" b="1" dirty="0">
                <a:solidFill>
                  <a:schemeClr val="hlink"/>
                </a:solidFill>
              </a:rPr>
              <a:t>nom</a:t>
            </a:r>
            <a:r>
              <a:rPr lang="fr-FR" sz="2800" dirty="0"/>
              <a:t> de l’entreprise</a:t>
            </a:r>
          </a:p>
        </p:txBody>
      </p:sp>
      <p:pic>
        <p:nvPicPr>
          <p:cNvPr id="3" name="Image 2" descr="Une image contenant texte, noir, signe, assis&#10;&#10;Description générée automatiquement">
            <a:extLst>
              <a:ext uri="{FF2B5EF4-FFF2-40B4-BE49-F238E27FC236}">
                <a16:creationId xmlns:a16="http://schemas.microsoft.com/office/drawing/2014/main" id="{A39EED11-6152-45AF-997B-B73CAA24059D}"/>
              </a:ext>
            </a:extLst>
          </p:cNvPr>
          <p:cNvPicPr>
            <a:picLocks noChangeAspect="1"/>
          </p:cNvPicPr>
          <p:nvPr/>
        </p:nvPicPr>
        <p:blipFill>
          <a:blip r:embed="rId2"/>
          <a:stretch>
            <a:fillRect/>
          </a:stretch>
        </p:blipFill>
        <p:spPr>
          <a:xfrm>
            <a:off x="7716374" y="724250"/>
            <a:ext cx="3552285" cy="55241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Frￃﾩdￃﾩric Prￃﾩvot,  Manager la rￃﾩputation de l'entreprise">
            <a:hlinkClick r:id="" action="ppaction://media"/>
            <a:extLst>
              <a:ext uri="{FF2B5EF4-FFF2-40B4-BE49-F238E27FC236}">
                <a16:creationId xmlns:a16="http://schemas.microsoft.com/office/drawing/2014/main" id="{9F214247-DD43-4EEE-A09D-30AFF97D522E}"/>
              </a:ext>
            </a:extLst>
          </p:cNvPr>
          <p:cNvPicPr>
            <a:picLocks noRot="1" noChangeAspect="1"/>
          </p:cNvPicPr>
          <p:nvPr>
            <a:videoFile r:link="rId1"/>
          </p:nvPr>
        </p:nvPicPr>
        <p:blipFill>
          <a:blip r:embed="rId3"/>
          <a:stretch>
            <a:fillRect/>
          </a:stretch>
        </p:blipFill>
        <p:spPr>
          <a:xfrm>
            <a:off x="220910" y="238038"/>
            <a:ext cx="11733402" cy="6380876"/>
          </a:xfrm>
          <a:prstGeom prst="rect">
            <a:avLst/>
          </a:prstGeom>
        </p:spPr>
      </p:pic>
    </p:spTree>
    <p:extLst>
      <p:ext uri="{BB962C8B-B14F-4D97-AF65-F5344CB8AC3E}">
        <p14:creationId xmlns:p14="http://schemas.microsoft.com/office/powerpoint/2010/main" val="195424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277B079B-C68C-4AF6-A715-BBF4959568FF}"/>
              </a:ext>
            </a:extLst>
          </p:cNvPr>
          <p:cNvSpPr>
            <a:spLocks noGrp="1" noRot="1" noChangeArrowheads="1"/>
          </p:cNvSpPr>
          <p:nvPr>
            <p:ph type="title"/>
          </p:nvPr>
        </p:nvSpPr>
        <p:spPr>
          <a:xfrm>
            <a:off x="304101" y="483766"/>
            <a:ext cx="9875520" cy="1356360"/>
          </a:xfrm>
        </p:spPr>
        <p:txBody>
          <a:bodyPr/>
          <a:lstStyle/>
          <a:p>
            <a:pPr eaLnBrk="1" hangingPunct="1">
              <a:defRPr/>
            </a:pPr>
            <a:r>
              <a:rPr lang="fr-FR" dirty="0"/>
              <a:t>Réputation &amp; médias</a:t>
            </a:r>
          </a:p>
        </p:txBody>
      </p:sp>
      <p:sp>
        <p:nvSpPr>
          <p:cNvPr id="125955" name="Rectangle 3">
            <a:extLst>
              <a:ext uri="{FF2B5EF4-FFF2-40B4-BE49-F238E27FC236}">
                <a16:creationId xmlns:a16="http://schemas.microsoft.com/office/drawing/2014/main" id="{CD9B0130-9B33-4A66-81D8-264D5309DE6B}"/>
              </a:ext>
            </a:extLst>
          </p:cNvPr>
          <p:cNvSpPr>
            <a:spLocks noGrp="1" noChangeArrowheads="1"/>
          </p:cNvSpPr>
          <p:nvPr>
            <p:ph type="body" idx="1"/>
          </p:nvPr>
        </p:nvSpPr>
        <p:spPr>
          <a:xfrm>
            <a:off x="905312" y="2082567"/>
            <a:ext cx="5190688" cy="4038600"/>
          </a:xfrm>
        </p:spPr>
        <p:txBody>
          <a:bodyPr>
            <a:normAutofit/>
          </a:bodyPr>
          <a:lstStyle/>
          <a:p>
            <a:pPr eaLnBrk="1" hangingPunct="1">
              <a:lnSpc>
                <a:spcPct val="90000"/>
              </a:lnSpc>
              <a:defRPr/>
            </a:pPr>
            <a:r>
              <a:rPr lang="fr-FR" sz="2800" dirty="0"/>
              <a:t>La réputation d’une entreprise reflète la façon dont elle est perçue en fonction des </a:t>
            </a:r>
            <a:r>
              <a:rPr lang="fr-FR" sz="2800" b="1" dirty="0">
                <a:solidFill>
                  <a:schemeClr val="hlink"/>
                </a:solidFill>
              </a:rPr>
              <a:t>informations (vraies ou fausses) circulant à son sujet, sur ses activités, son environnement de travail, ses performances passées et ses résultats attendus.</a:t>
            </a:r>
          </a:p>
          <a:p>
            <a:pPr eaLnBrk="1" hangingPunct="1">
              <a:lnSpc>
                <a:spcPct val="90000"/>
              </a:lnSpc>
              <a:defRPr/>
            </a:pPr>
            <a:endParaRPr lang="fr-FR" sz="2800" b="1" dirty="0">
              <a:solidFill>
                <a:schemeClr val="hlink"/>
              </a:solidFill>
            </a:endParaRPr>
          </a:p>
          <a:p>
            <a:pPr eaLnBrk="1" hangingPunct="1">
              <a:lnSpc>
                <a:spcPct val="90000"/>
              </a:lnSpc>
              <a:defRPr/>
            </a:pPr>
            <a:endParaRPr lang="fr-FR" sz="2800" dirty="0"/>
          </a:p>
        </p:txBody>
      </p:sp>
      <p:pic>
        <p:nvPicPr>
          <p:cNvPr id="3" name="Image 2" descr="Une image contenant capture d’écran&#10;&#10;Description générée automatiquement">
            <a:extLst>
              <a:ext uri="{FF2B5EF4-FFF2-40B4-BE49-F238E27FC236}">
                <a16:creationId xmlns:a16="http://schemas.microsoft.com/office/drawing/2014/main" id="{1063BF6C-1E10-47BB-B80D-AE3283E8CC6E}"/>
              </a:ext>
            </a:extLst>
          </p:cNvPr>
          <p:cNvPicPr>
            <a:picLocks noChangeAspect="1"/>
          </p:cNvPicPr>
          <p:nvPr/>
        </p:nvPicPr>
        <p:blipFill>
          <a:blip r:embed="rId2"/>
          <a:stretch>
            <a:fillRect/>
          </a:stretch>
        </p:blipFill>
        <p:spPr>
          <a:xfrm>
            <a:off x="6664912" y="628474"/>
            <a:ext cx="4967402" cy="582117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506F886A-4BBC-4C34-B02A-35FCF69A2979}"/>
              </a:ext>
            </a:extLst>
          </p:cNvPr>
          <p:cNvSpPr>
            <a:spLocks noGrp="1" noRot="1" noChangeArrowheads="1"/>
          </p:cNvSpPr>
          <p:nvPr>
            <p:ph type="title"/>
          </p:nvPr>
        </p:nvSpPr>
        <p:spPr>
          <a:xfrm>
            <a:off x="1241571" y="284126"/>
            <a:ext cx="10632626" cy="1356360"/>
          </a:xfrm>
        </p:spPr>
        <p:txBody>
          <a:bodyPr/>
          <a:lstStyle/>
          <a:p>
            <a:pPr eaLnBrk="1" hangingPunct="1">
              <a:defRPr/>
            </a:pPr>
            <a:r>
              <a:rPr lang="fr-FR" sz="3200" dirty="0">
                <a:solidFill>
                  <a:schemeClr val="tx1"/>
                </a:solidFill>
              </a:rPr>
              <a:t>Relation identité – nom – image – réputation (</a:t>
            </a:r>
            <a:r>
              <a:rPr lang="fr-FR" sz="3200" dirty="0" err="1">
                <a:solidFill>
                  <a:schemeClr val="tx1"/>
                </a:solidFill>
              </a:rPr>
              <a:t>Fombrun</a:t>
            </a:r>
            <a:r>
              <a:rPr lang="fr-FR" sz="3200" dirty="0">
                <a:solidFill>
                  <a:schemeClr val="tx1"/>
                </a:solidFill>
              </a:rPr>
              <a:t>, 1996)</a:t>
            </a:r>
          </a:p>
        </p:txBody>
      </p:sp>
      <p:sp>
        <p:nvSpPr>
          <p:cNvPr id="51203" name="Text Box 5">
            <a:extLst>
              <a:ext uri="{FF2B5EF4-FFF2-40B4-BE49-F238E27FC236}">
                <a16:creationId xmlns:a16="http://schemas.microsoft.com/office/drawing/2014/main" id="{241DE9B2-10ED-4851-8ADE-9009B9B9FC5A}"/>
              </a:ext>
            </a:extLst>
          </p:cNvPr>
          <p:cNvSpPr txBox="1">
            <a:spLocks noChangeArrowheads="1"/>
          </p:cNvSpPr>
          <p:nvPr/>
        </p:nvSpPr>
        <p:spPr bwMode="auto">
          <a:xfrm>
            <a:off x="4872039" y="1844676"/>
            <a:ext cx="283527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2400" b="1">
                <a:latin typeface="Times New Roman" panose="02020603050405020304" pitchFamily="18" charset="0"/>
              </a:rPr>
              <a:t>Identité</a:t>
            </a:r>
          </a:p>
          <a:p>
            <a:pPr algn="ctr" eaLnBrk="1" hangingPunct="1">
              <a:spcBef>
                <a:spcPct val="0"/>
              </a:spcBef>
              <a:buClrTx/>
              <a:buSzTx/>
              <a:buFontTx/>
              <a:buNone/>
            </a:pPr>
            <a:r>
              <a:rPr lang="fr-FR" altLang="fr-FR" sz="2400" b="1">
                <a:latin typeface="Times New Roman" panose="02020603050405020304" pitchFamily="18" charset="0"/>
              </a:rPr>
              <a:t>Corporate</a:t>
            </a:r>
            <a:endParaRPr lang="fr-FR" altLang="fr-FR" sz="2400" b="1">
              <a:latin typeface="Arial" panose="020B0604020202020204" pitchFamily="34" charset="0"/>
            </a:endParaRPr>
          </a:p>
        </p:txBody>
      </p:sp>
      <p:sp>
        <p:nvSpPr>
          <p:cNvPr id="51204" name="Text Box 6">
            <a:extLst>
              <a:ext uri="{FF2B5EF4-FFF2-40B4-BE49-F238E27FC236}">
                <a16:creationId xmlns:a16="http://schemas.microsoft.com/office/drawing/2014/main" id="{6EC57967-FD7E-4E7B-8429-3B859E526F89}"/>
              </a:ext>
            </a:extLst>
          </p:cNvPr>
          <p:cNvSpPr txBox="1">
            <a:spLocks noChangeArrowheads="1"/>
          </p:cNvSpPr>
          <p:nvPr/>
        </p:nvSpPr>
        <p:spPr bwMode="auto">
          <a:xfrm>
            <a:off x="4800601" y="3213101"/>
            <a:ext cx="2835275"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b="1">
                <a:latin typeface="Times New Roman" panose="02020603050405020304" pitchFamily="18" charset="0"/>
              </a:rPr>
              <a:t>Noms</a:t>
            </a:r>
          </a:p>
          <a:p>
            <a:pPr algn="ctr" eaLnBrk="1" hangingPunct="1">
              <a:spcBef>
                <a:spcPct val="0"/>
              </a:spcBef>
              <a:buClrTx/>
              <a:buSzTx/>
              <a:buFontTx/>
              <a:buNone/>
            </a:pPr>
            <a:r>
              <a:rPr lang="fr-FR" altLang="fr-FR" sz="1800" b="1">
                <a:latin typeface="Times New Roman" panose="02020603050405020304" pitchFamily="18" charset="0"/>
              </a:rPr>
              <a:t>Auto-présentations</a:t>
            </a:r>
            <a:endParaRPr lang="fr-FR" altLang="fr-FR" sz="1800" b="1">
              <a:latin typeface="Arial" panose="020B0604020202020204" pitchFamily="34" charset="0"/>
            </a:endParaRPr>
          </a:p>
        </p:txBody>
      </p:sp>
      <p:sp>
        <p:nvSpPr>
          <p:cNvPr id="51205" name="Text Box 7">
            <a:extLst>
              <a:ext uri="{FF2B5EF4-FFF2-40B4-BE49-F238E27FC236}">
                <a16:creationId xmlns:a16="http://schemas.microsoft.com/office/drawing/2014/main" id="{8B377A81-9AD0-43E5-86C1-815710A76FF2}"/>
              </a:ext>
            </a:extLst>
          </p:cNvPr>
          <p:cNvSpPr txBox="1">
            <a:spLocks noChangeArrowheads="1"/>
          </p:cNvSpPr>
          <p:nvPr/>
        </p:nvSpPr>
        <p:spPr bwMode="auto">
          <a:xfrm>
            <a:off x="4367214" y="4508501"/>
            <a:ext cx="18891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latin typeface="Times New Roman" panose="02020603050405020304" pitchFamily="18" charset="0"/>
              </a:rPr>
              <a:t>Image de la communauté</a:t>
            </a:r>
            <a:endParaRPr lang="fr-FR" altLang="fr-FR" sz="1600" b="1">
              <a:latin typeface="Arial" panose="020B0604020202020204" pitchFamily="34" charset="0"/>
            </a:endParaRPr>
          </a:p>
        </p:txBody>
      </p:sp>
      <p:sp>
        <p:nvSpPr>
          <p:cNvPr id="51206" name="Text Box 8">
            <a:extLst>
              <a:ext uri="{FF2B5EF4-FFF2-40B4-BE49-F238E27FC236}">
                <a16:creationId xmlns:a16="http://schemas.microsoft.com/office/drawing/2014/main" id="{38040E93-634E-4A3A-A4F8-2CEADD0E06B0}"/>
              </a:ext>
            </a:extLst>
          </p:cNvPr>
          <p:cNvSpPr txBox="1">
            <a:spLocks noChangeArrowheads="1"/>
          </p:cNvSpPr>
          <p:nvPr/>
        </p:nvSpPr>
        <p:spPr bwMode="auto">
          <a:xfrm>
            <a:off x="6240463" y="4437063"/>
            <a:ext cx="2125662"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b="1">
                <a:latin typeface="Times New Roman" panose="02020603050405020304" pitchFamily="18" charset="0"/>
              </a:rPr>
              <a:t>Image de l’investisseur</a:t>
            </a:r>
            <a:endParaRPr lang="fr-FR" altLang="fr-FR" sz="1800" b="1">
              <a:latin typeface="Arial" panose="020B0604020202020204" pitchFamily="34" charset="0"/>
            </a:endParaRPr>
          </a:p>
        </p:txBody>
      </p:sp>
      <p:sp>
        <p:nvSpPr>
          <p:cNvPr id="51207" name="Text Box 9">
            <a:extLst>
              <a:ext uri="{FF2B5EF4-FFF2-40B4-BE49-F238E27FC236}">
                <a16:creationId xmlns:a16="http://schemas.microsoft.com/office/drawing/2014/main" id="{8132FE53-83C3-4BE1-8283-049241326946}"/>
              </a:ext>
            </a:extLst>
          </p:cNvPr>
          <p:cNvSpPr txBox="1">
            <a:spLocks noChangeArrowheads="1"/>
          </p:cNvSpPr>
          <p:nvPr/>
        </p:nvSpPr>
        <p:spPr bwMode="auto">
          <a:xfrm>
            <a:off x="8328026" y="4437063"/>
            <a:ext cx="165417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b="1">
                <a:latin typeface="Times New Roman" panose="02020603050405020304" pitchFamily="18" charset="0"/>
              </a:rPr>
              <a:t>Image de l’employé</a:t>
            </a:r>
            <a:endParaRPr lang="fr-FR" altLang="fr-FR" sz="1800" b="1">
              <a:latin typeface="Arial" panose="020B0604020202020204" pitchFamily="34" charset="0"/>
            </a:endParaRPr>
          </a:p>
        </p:txBody>
      </p:sp>
      <p:sp>
        <p:nvSpPr>
          <p:cNvPr id="51208" name="Text Box 10">
            <a:extLst>
              <a:ext uri="{FF2B5EF4-FFF2-40B4-BE49-F238E27FC236}">
                <a16:creationId xmlns:a16="http://schemas.microsoft.com/office/drawing/2014/main" id="{E70FA4DF-7AD5-432B-8747-6F940D88B249}"/>
              </a:ext>
            </a:extLst>
          </p:cNvPr>
          <p:cNvSpPr txBox="1">
            <a:spLocks noChangeArrowheads="1"/>
          </p:cNvSpPr>
          <p:nvPr/>
        </p:nvSpPr>
        <p:spPr bwMode="auto">
          <a:xfrm>
            <a:off x="4549775" y="5724526"/>
            <a:ext cx="354488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2000" b="1">
                <a:latin typeface="Times New Roman" panose="02020603050405020304" pitchFamily="18" charset="0"/>
              </a:rPr>
              <a:t>Réputation Corporate</a:t>
            </a:r>
            <a:endParaRPr lang="fr-FR" altLang="fr-FR" sz="2000" b="1">
              <a:latin typeface="Arial" panose="020B0604020202020204" pitchFamily="34" charset="0"/>
            </a:endParaRPr>
          </a:p>
        </p:txBody>
      </p:sp>
      <p:sp>
        <p:nvSpPr>
          <p:cNvPr id="51209" name="Oval 11">
            <a:extLst>
              <a:ext uri="{FF2B5EF4-FFF2-40B4-BE49-F238E27FC236}">
                <a16:creationId xmlns:a16="http://schemas.microsoft.com/office/drawing/2014/main" id="{5525D152-09EF-405D-B045-71A06EDCA97E}"/>
              </a:ext>
            </a:extLst>
          </p:cNvPr>
          <p:cNvSpPr>
            <a:spLocks noChangeArrowheads="1"/>
          </p:cNvSpPr>
          <p:nvPr/>
        </p:nvSpPr>
        <p:spPr bwMode="auto">
          <a:xfrm>
            <a:off x="4314825" y="1773238"/>
            <a:ext cx="4014788" cy="950912"/>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51210" name="Oval 12">
            <a:extLst>
              <a:ext uri="{FF2B5EF4-FFF2-40B4-BE49-F238E27FC236}">
                <a16:creationId xmlns:a16="http://schemas.microsoft.com/office/drawing/2014/main" id="{0B4F0B63-4D96-4729-A230-3D786B359283}"/>
              </a:ext>
            </a:extLst>
          </p:cNvPr>
          <p:cNvSpPr>
            <a:spLocks noChangeArrowheads="1"/>
          </p:cNvSpPr>
          <p:nvPr/>
        </p:nvSpPr>
        <p:spPr bwMode="auto">
          <a:xfrm>
            <a:off x="4786314" y="3103563"/>
            <a:ext cx="2835275" cy="760412"/>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51211" name="Text Box 13">
            <a:extLst>
              <a:ext uri="{FF2B5EF4-FFF2-40B4-BE49-F238E27FC236}">
                <a16:creationId xmlns:a16="http://schemas.microsoft.com/office/drawing/2014/main" id="{5A1B9201-04A7-4C32-9CE3-9E8BA8E36125}"/>
              </a:ext>
            </a:extLst>
          </p:cNvPr>
          <p:cNvSpPr txBox="1">
            <a:spLocks noChangeArrowheads="1"/>
          </p:cNvSpPr>
          <p:nvPr/>
        </p:nvSpPr>
        <p:spPr bwMode="auto">
          <a:xfrm>
            <a:off x="2424114" y="4292601"/>
            <a:ext cx="165417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hlink"/>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1800">
              <a:latin typeface="Times New Roman" panose="02020603050405020304" pitchFamily="18" charset="0"/>
            </a:endParaRPr>
          </a:p>
          <a:p>
            <a:pPr algn="ctr" eaLnBrk="1" hangingPunct="1">
              <a:spcBef>
                <a:spcPct val="0"/>
              </a:spcBef>
              <a:buClrTx/>
              <a:buSzTx/>
              <a:buFontTx/>
              <a:buNone/>
            </a:pPr>
            <a:r>
              <a:rPr lang="fr-FR" altLang="fr-FR" sz="1800" b="1">
                <a:latin typeface="Times New Roman" panose="02020603050405020304" pitchFamily="18" charset="0"/>
              </a:rPr>
              <a:t>Image du client</a:t>
            </a:r>
            <a:endParaRPr lang="fr-FR" altLang="fr-FR" sz="1800" b="1">
              <a:latin typeface="Arial" panose="020B0604020202020204" pitchFamily="34" charset="0"/>
            </a:endParaRPr>
          </a:p>
        </p:txBody>
      </p:sp>
      <p:sp>
        <p:nvSpPr>
          <p:cNvPr id="51212" name="Oval 14">
            <a:extLst>
              <a:ext uri="{FF2B5EF4-FFF2-40B4-BE49-F238E27FC236}">
                <a16:creationId xmlns:a16="http://schemas.microsoft.com/office/drawing/2014/main" id="{D1EFEAE5-4185-4172-8688-41D16E045E8F}"/>
              </a:ext>
            </a:extLst>
          </p:cNvPr>
          <p:cNvSpPr>
            <a:spLocks noChangeArrowheads="1"/>
          </p:cNvSpPr>
          <p:nvPr/>
        </p:nvSpPr>
        <p:spPr bwMode="auto">
          <a:xfrm>
            <a:off x="2424114" y="4437063"/>
            <a:ext cx="1654175" cy="760412"/>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51213" name="Oval 15">
            <a:extLst>
              <a:ext uri="{FF2B5EF4-FFF2-40B4-BE49-F238E27FC236}">
                <a16:creationId xmlns:a16="http://schemas.microsoft.com/office/drawing/2014/main" id="{0EB3E1B0-F39D-4020-85F9-443A445F8BC8}"/>
              </a:ext>
            </a:extLst>
          </p:cNvPr>
          <p:cNvSpPr>
            <a:spLocks noChangeArrowheads="1"/>
          </p:cNvSpPr>
          <p:nvPr/>
        </p:nvSpPr>
        <p:spPr bwMode="auto">
          <a:xfrm>
            <a:off x="4314826" y="4433888"/>
            <a:ext cx="1889125" cy="760412"/>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51214" name="Oval 16">
            <a:extLst>
              <a:ext uri="{FF2B5EF4-FFF2-40B4-BE49-F238E27FC236}">
                <a16:creationId xmlns:a16="http://schemas.microsoft.com/office/drawing/2014/main" id="{0DE278D5-807F-4E70-A490-9E9A6A5B39FC}"/>
              </a:ext>
            </a:extLst>
          </p:cNvPr>
          <p:cNvSpPr>
            <a:spLocks noChangeArrowheads="1"/>
          </p:cNvSpPr>
          <p:nvPr/>
        </p:nvSpPr>
        <p:spPr bwMode="auto">
          <a:xfrm>
            <a:off x="6440489" y="4433888"/>
            <a:ext cx="1654175" cy="760412"/>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51215" name="Oval 17">
            <a:extLst>
              <a:ext uri="{FF2B5EF4-FFF2-40B4-BE49-F238E27FC236}">
                <a16:creationId xmlns:a16="http://schemas.microsoft.com/office/drawing/2014/main" id="{71D9ADCD-93CC-4314-916A-E86A8D1E1CEB}"/>
              </a:ext>
            </a:extLst>
          </p:cNvPr>
          <p:cNvSpPr>
            <a:spLocks noChangeArrowheads="1"/>
          </p:cNvSpPr>
          <p:nvPr/>
        </p:nvSpPr>
        <p:spPr bwMode="auto">
          <a:xfrm>
            <a:off x="8329614" y="4433888"/>
            <a:ext cx="1654175" cy="760412"/>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51216" name="Oval 18">
            <a:extLst>
              <a:ext uri="{FF2B5EF4-FFF2-40B4-BE49-F238E27FC236}">
                <a16:creationId xmlns:a16="http://schemas.microsoft.com/office/drawing/2014/main" id="{220689C7-DDA5-46CC-BE88-DB5C6EB2C861}"/>
              </a:ext>
            </a:extLst>
          </p:cNvPr>
          <p:cNvSpPr>
            <a:spLocks noChangeArrowheads="1"/>
          </p:cNvSpPr>
          <p:nvPr/>
        </p:nvSpPr>
        <p:spPr bwMode="auto">
          <a:xfrm>
            <a:off x="4549775" y="5573713"/>
            <a:ext cx="3544888" cy="950912"/>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51217" name="Line 19">
            <a:extLst>
              <a:ext uri="{FF2B5EF4-FFF2-40B4-BE49-F238E27FC236}">
                <a16:creationId xmlns:a16="http://schemas.microsoft.com/office/drawing/2014/main" id="{A606C65F-C030-487C-A22C-DCF83AF6C472}"/>
              </a:ext>
            </a:extLst>
          </p:cNvPr>
          <p:cNvSpPr>
            <a:spLocks noChangeShapeType="1"/>
          </p:cNvSpPr>
          <p:nvPr/>
        </p:nvSpPr>
        <p:spPr bwMode="auto">
          <a:xfrm>
            <a:off x="6203951" y="2724151"/>
            <a:ext cx="3175" cy="3794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218" name="Line 20">
            <a:extLst>
              <a:ext uri="{FF2B5EF4-FFF2-40B4-BE49-F238E27FC236}">
                <a16:creationId xmlns:a16="http://schemas.microsoft.com/office/drawing/2014/main" id="{517B250C-5063-429F-89FC-8741E7E5E572}"/>
              </a:ext>
            </a:extLst>
          </p:cNvPr>
          <p:cNvSpPr>
            <a:spLocks noChangeShapeType="1"/>
          </p:cNvSpPr>
          <p:nvPr/>
        </p:nvSpPr>
        <p:spPr bwMode="auto">
          <a:xfrm flipH="1">
            <a:off x="3605214" y="3673476"/>
            <a:ext cx="1417637" cy="7604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219" name="Line 21">
            <a:extLst>
              <a:ext uri="{FF2B5EF4-FFF2-40B4-BE49-F238E27FC236}">
                <a16:creationId xmlns:a16="http://schemas.microsoft.com/office/drawing/2014/main" id="{BC9BFEF5-A329-4948-BC2C-8D4B8F528465}"/>
              </a:ext>
            </a:extLst>
          </p:cNvPr>
          <p:cNvSpPr>
            <a:spLocks noChangeShapeType="1"/>
          </p:cNvSpPr>
          <p:nvPr/>
        </p:nvSpPr>
        <p:spPr bwMode="auto">
          <a:xfrm>
            <a:off x="7385050" y="3673476"/>
            <a:ext cx="1417638" cy="7604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220" name="Line 22">
            <a:extLst>
              <a:ext uri="{FF2B5EF4-FFF2-40B4-BE49-F238E27FC236}">
                <a16:creationId xmlns:a16="http://schemas.microsoft.com/office/drawing/2014/main" id="{BAFC7FB3-709F-451F-A966-86D63CCE01FF}"/>
              </a:ext>
            </a:extLst>
          </p:cNvPr>
          <p:cNvSpPr>
            <a:spLocks noChangeShapeType="1"/>
          </p:cNvSpPr>
          <p:nvPr/>
        </p:nvSpPr>
        <p:spPr bwMode="auto">
          <a:xfrm flipH="1">
            <a:off x="5495925" y="3863976"/>
            <a:ext cx="234950" cy="5699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221" name="Line 23">
            <a:extLst>
              <a:ext uri="{FF2B5EF4-FFF2-40B4-BE49-F238E27FC236}">
                <a16:creationId xmlns:a16="http://schemas.microsoft.com/office/drawing/2014/main" id="{80DCECDD-DC04-4986-9AAE-FF7A5D550241}"/>
              </a:ext>
            </a:extLst>
          </p:cNvPr>
          <p:cNvSpPr>
            <a:spLocks noChangeShapeType="1"/>
          </p:cNvSpPr>
          <p:nvPr/>
        </p:nvSpPr>
        <p:spPr bwMode="auto">
          <a:xfrm>
            <a:off x="6677025" y="3863976"/>
            <a:ext cx="471488" cy="5699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222" name="Line 24">
            <a:extLst>
              <a:ext uri="{FF2B5EF4-FFF2-40B4-BE49-F238E27FC236}">
                <a16:creationId xmlns:a16="http://schemas.microsoft.com/office/drawing/2014/main" id="{73B29E8C-A619-42E1-9802-C04AA2E842D8}"/>
              </a:ext>
            </a:extLst>
          </p:cNvPr>
          <p:cNvSpPr>
            <a:spLocks noChangeShapeType="1"/>
          </p:cNvSpPr>
          <p:nvPr/>
        </p:nvSpPr>
        <p:spPr bwMode="auto">
          <a:xfrm>
            <a:off x="3368675" y="5194301"/>
            <a:ext cx="1181100" cy="7604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223" name="Line 25">
            <a:extLst>
              <a:ext uri="{FF2B5EF4-FFF2-40B4-BE49-F238E27FC236}">
                <a16:creationId xmlns:a16="http://schemas.microsoft.com/office/drawing/2014/main" id="{0FD9B1A8-E236-4052-BCEE-9CC2F55A02AF}"/>
              </a:ext>
            </a:extLst>
          </p:cNvPr>
          <p:cNvSpPr>
            <a:spLocks noChangeShapeType="1"/>
          </p:cNvSpPr>
          <p:nvPr/>
        </p:nvSpPr>
        <p:spPr bwMode="auto">
          <a:xfrm>
            <a:off x="5259389" y="5194301"/>
            <a:ext cx="236537" cy="3794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224" name="Line 26">
            <a:extLst>
              <a:ext uri="{FF2B5EF4-FFF2-40B4-BE49-F238E27FC236}">
                <a16:creationId xmlns:a16="http://schemas.microsoft.com/office/drawing/2014/main" id="{8B69DE5A-76DF-4A0E-A314-0F2760CF6E6E}"/>
              </a:ext>
            </a:extLst>
          </p:cNvPr>
          <p:cNvSpPr>
            <a:spLocks noChangeShapeType="1"/>
          </p:cNvSpPr>
          <p:nvPr/>
        </p:nvSpPr>
        <p:spPr bwMode="auto">
          <a:xfrm flipH="1">
            <a:off x="6911975" y="5194301"/>
            <a:ext cx="236538" cy="3794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1225" name="Line 27">
            <a:extLst>
              <a:ext uri="{FF2B5EF4-FFF2-40B4-BE49-F238E27FC236}">
                <a16:creationId xmlns:a16="http://schemas.microsoft.com/office/drawing/2014/main" id="{592E6D0B-DF71-42B3-92FA-B3717D61559D}"/>
              </a:ext>
            </a:extLst>
          </p:cNvPr>
          <p:cNvSpPr>
            <a:spLocks noChangeShapeType="1"/>
          </p:cNvSpPr>
          <p:nvPr/>
        </p:nvSpPr>
        <p:spPr bwMode="auto">
          <a:xfrm flipH="1">
            <a:off x="8094663" y="5194301"/>
            <a:ext cx="944562" cy="760413"/>
          </a:xfrm>
          <a:prstGeom prst="line">
            <a:avLst/>
          </a:prstGeom>
          <a:noFill/>
          <a:ln w="38100">
            <a:solidFill>
              <a:schemeClr val="hlink"/>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07C24B24-CEB5-49C0-AD6A-2F321B1CBDFF}"/>
              </a:ext>
            </a:extLst>
          </p:cNvPr>
          <p:cNvSpPr>
            <a:spLocks noGrp="1" noRot="1" noChangeArrowheads="1"/>
          </p:cNvSpPr>
          <p:nvPr>
            <p:ph type="title"/>
          </p:nvPr>
        </p:nvSpPr>
        <p:spPr/>
        <p:txBody>
          <a:bodyPr/>
          <a:lstStyle/>
          <a:p>
            <a:pPr eaLnBrk="1" hangingPunct="1">
              <a:defRPr/>
            </a:pPr>
            <a:r>
              <a:rPr lang="fr-FR">
                <a:solidFill>
                  <a:srgbClr val="FFFFFF"/>
                </a:solidFill>
              </a:rPr>
              <a:t>Construction de la réputation</a:t>
            </a:r>
          </a:p>
        </p:txBody>
      </p:sp>
      <p:sp>
        <p:nvSpPr>
          <p:cNvPr id="102403" name="Rectangle 3">
            <a:extLst>
              <a:ext uri="{FF2B5EF4-FFF2-40B4-BE49-F238E27FC236}">
                <a16:creationId xmlns:a16="http://schemas.microsoft.com/office/drawing/2014/main" id="{FDB38ADA-EC5E-43FB-B79B-6FCAE232AB4D}"/>
              </a:ext>
            </a:extLst>
          </p:cNvPr>
          <p:cNvSpPr>
            <a:spLocks noGrp="1" noChangeArrowheads="1"/>
          </p:cNvSpPr>
          <p:nvPr>
            <p:ph type="body" idx="1"/>
          </p:nvPr>
        </p:nvSpPr>
        <p:spPr/>
        <p:txBody>
          <a:bodyPr>
            <a:normAutofit lnSpcReduction="10000"/>
          </a:bodyPr>
          <a:lstStyle/>
          <a:p>
            <a:pPr eaLnBrk="1" hangingPunct="1">
              <a:lnSpc>
                <a:spcPct val="90000"/>
              </a:lnSpc>
              <a:defRPr/>
            </a:pPr>
            <a:r>
              <a:rPr lang="fr-FR" sz="2800"/>
              <a:t>La réputation d’une entreprise devient dès lors un moyen de </a:t>
            </a:r>
            <a:r>
              <a:rPr lang="fr-FR" sz="2800" b="1">
                <a:solidFill>
                  <a:schemeClr val="hlink"/>
                </a:solidFill>
              </a:rPr>
              <a:t>différenciation notamment pour influencer les parties prenantes en favorisant les relations commerciales</a:t>
            </a:r>
            <a:r>
              <a:rPr lang="fr-FR" sz="2800"/>
              <a:t> (Fombrun et Shanley, 1990).</a:t>
            </a:r>
          </a:p>
          <a:p>
            <a:pPr eaLnBrk="1" hangingPunct="1">
              <a:lnSpc>
                <a:spcPct val="90000"/>
              </a:lnSpc>
              <a:defRPr/>
            </a:pPr>
            <a:endParaRPr lang="fr-FR" sz="2800"/>
          </a:p>
          <a:p>
            <a:pPr eaLnBrk="1" hangingPunct="1">
              <a:lnSpc>
                <a:spcPct val="90000"/>
              </a:lnSpc>
              <a:defRPr/>
            </a:pPr>
            <a:r>
              <a:rPr lang="fr-FR" sz="2800" b="1">
                <a:solidFill>
                  <a:schemeClr val="hlink"/>
                </a:solidFill>
              </a:rPr>
              <a:t>La construction de la réputation s’effectue à travers le filtre du public</a:t>
            </a:r>
            <a:r>
              <a:rPr lang="fr-FR" sz="2800"/>
              <a:t> qui construit des réputations à partir d’informations disponibles au sujet des activités des firmes dont l’origine sont les firmes elles-mêmes, </a:t>
            </a:r>
            <a:r>
              <a:rPr lang="fr-FR" sz="2800" b="1">
                <a:solidFill>
                  <a:schemeClr val="hlink"/>
                </a:solidFill>
              </a:rPr>
              <a:t>les médias ou d’autres moyens </a:t>
            </a:r>
            <a:r>
              <a:rPr lang="fr-FR" sz="2800"/>
              <a:t>(bouche à oreille)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607BD980-D0F6-44B8-BB50-9E616846E1A2}"/>
              </a:ext>
            </a:extLst>
          </p:cNvPr>
          <p:cNvSpPr>
            <a:spLocks noGrp="1" noRot="1" noChangeArrowheads="1"/>
          </p:cNvSpPr>
          <p:nvPr>
            <p:ph type="title"/>
          </p:nvPr>
        </p:nvSpPr>
        <p:spPr>
          <a:xfrm>
            <a:off x="975220" y="617220"/>
            <a:ext cx="9875520" cy="1356360"/>
          </a:xfrm>
        </p:spPr>
        <p:txBody>
          <a:bodyPr/>
          <a:lstStyle/>
          <a:p>
            <a:pPr eaLnBrk="1" hangingPunct="1">
              <a:defRPr/>
            </a:pPr>
            <a:r>
              <a:rPr lang="en-GB" b="0" dirty="0">
                <a:solidFill>
                  <a:srgbClr val="000000"/>
                </a:solidFill>
                <a:effectLst>
                  <a:outerShdw blurRad="38100" dist="38100" dir="2700000" algn="tl">
                    <a:srgbClr val="C0C0C0"/>
                  </a:outerShdw>
                </a:effectLst>
              </a:rPr>
              <a:t>What are 'reputations'?</a:t>
            </a:r>
            <a:r>
              <a:rPr lang="en-GB" dirty="0">
                <a:effectLst>
                  <a:outerShdw blurRad="38100" dist="38100" dir="2700000" algn="tl">
                    <a:srgbClr val="C0C0C0"/>
                  </a:outerShdw>
                </a:effectLst>
              </a:rPr>
              <a:t> </a:t>
            </a:r>
            <a:endParaRPr lang="fr-FR" dirty="0">
              <a:effectLst>
                <a:outerShdw blurRad="38100" dist="38100" dir="2700000" algn="tl">
                  <a:srgbClr val="C0C0C0"/>
                </a:outerShdw>
              </a:effectLst>
            </a:endParaRPr>
          </a:p>
        </p:txBody>
      </p:sp>
      <p:sp>
        <p:nvSpPr>
          <p:cNvPr id="198659" name="Rectangle 3">
            <a:extLst>
              <a:ext uri="{FF2B5EF4-FFF2-40B4-BE49-F238E27FC236}">
                <a16:creationId xmlns:a16="http://schemas.microsoft.com/office/drawing/2014/main" id="{FE81AD98-CE13-43B2-8849-F71A3ADEF271}"/>
              </a:ext>
            </a:extLst>
          </p:cNvPr>
          <p:cNvSpPr>
            <a:spLocks noGrp="1" noChangeArrowheads="1"/>
          </p:cNvSpPr>
          <p:nvPr>
            <p:ph type="body" idx="1"/>
          </p:nvPr>
        </p:nvSpPr>
        <p:spPr>
          <a:xfrm>
            <a:off x="2063750" y="3357563"/>
            <a:ext cx="8229600" cy="3128962"/>
          </a:xfrm>
        </p:spPr>
        <p:txBody>
          <a:bodyPr/>
          <a:lstStyle/>
          <a:p>
            <a:pPr algn="ctr" eaLnBrk="1" hangingPunct="1">
              <a:buFont typeface="Wingdings" panose="05000000000000000000" pitchFamily="2" charset="2"/>
              <a:buNone/>
              <a:defRPr/>
            </a:pPr>
            <a:r>
              <a:rPr lang="en-GB" sz="2800">
                <a:solidFill>
                  <a:srgbClr val="000000"/>
                </a:solidFill>
                <a:effectLst>
                  <a:outerShdw blurRad="38100" dist="38100" dir="2700000" algn="tl">
                    <a:srgbClr val="C0C0C0"/>
                  </a:outerShdw>
                </a:effectLst>
              </a:rPr>
              <a:t>Reputations are perceptions people have of an individual or organization, be it a company, a city, or a country. These perceptions form as a result of the personal experiences that people have, the messaging they see and hear, and the third party conversations they are exposed to.</a:t>
            </a:r>
            <a:endParaRPr lang="fr-FR" sz="2800">
              <a:solidFill>
                <a:srgbClr val="000000"/>
              </a:solidFill>
              <a:effectLst>
                <a:outerShdw blurRad="38100" dist="38100" dir="2700000" algn="tl">
                  <a:srgbClr val="C0C0C0"/>
                </a:outerShdw>
              </a:effectLst>
            </a:endParaRPr>
          </a:p>
        </p:txBody>
      </p:sp>
      <p:pic>
        <p:nvPicPr>
          <p:cNvPr id="54276" name="Picture 4" descr="Reputation-Institute-logo">
            <a:extLst>
              <a:ext uri="{FF2B5EF4-FFF2-40B4-BE49-F238E27FC236}">
                <a16:creationId xmlns:a16="http://schemas.microsoft.com/office/drawing/2014/main" id="{17C42F91-26B9-4B1A-82BB-A03B406F9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0731" y="1810703"/>
            <a:ext cx="3240088"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1410D3CC-070C-42D4-BE17-CCCCA5DE8696}"/>
              </a:ext>
            </a:extLst>
          </p:cNvPr>
          <p:cNvSpPr>
            <a:spLocks noGrp="1" noChangeArrowheads="1"/>
          </p:cNvSpPr>
          <p:nvPr>
            <p:ph type="title"/>
          </p:nvPr>
        </p:nvSpPr>
        <p:spPr>
          <a:xfrm>
            <a:off x="453006" y="549276"/>
            <a:ext cx="11476139" cy="1139825"/>
          </a:xfrm>
        </p:spPr>
        <p:txBody>
          <a:bodyPr>
            <a:normAutofit fontScale="90000"/>
          </a:bodyPr>
          <a:lstStyle/>
          <a:p>
            <a:pPr eaLnBrk="1" hangingPunct="1">
              <a:defRPr/>
            </a:pPr>
            <a:r>
              <a:rPr lang="fr-FR" sz="4000" b="1" dirty="0" err="1">
                <a:solidFill>
                  <a:srgbClr val="000000"/>
                </a:solidFill>
                <a:effectLst>
                  <a:outerShdw blurRad="38100" dist="38100" dir="2700000" algn="tl">
                    <a:srgbClr val="C0C0C0"/>
                  </a:outerShdw>
                </a:effectLst>
              </a:rPr>
              <a:t>What's</a:t>
            </a:r>
            <a:r>
              <a:rPr lang="fr-FR" sz="4000" b="1" dirty="0">
                <a:solidFill>
                  <a:srgbClr val="000000"/>
                </a:solidFill>
                <a:effectLst>
                  <a:outerShdw blurRad="38100" dist="38100" dir="2700000" algn="tl">
                    <a:srgbClr val="C0C0C0"/>
                  </a:outerShdw>
                </a:effectLst>
              </a:rPr>
              <a:t> the </a:t>
            </a:r>
            <a:r>
              <a:rPr lang="fr-FR" sz="4000" b="1" dirty="0" err="1">
                <a:solidFill>
                  <a:srgbClr val="000000"/>
                </a:solidFill>
                <a:effectLst>
                  <a:outerShdw blurRad="38100" dist="38100" dir="2700000" algn="tl">
                    <a:srgbClr val="C0C0C0"/>
                  </a:outerShdw>
                </a:effectLst>
              </a:rPr>
              <a:t>difference</a:t>
            </a:r>
            <a:r>
              <a:rPr lang="fr-FR" sz="4000" b="1" dirty="0">
                <a:solidFill>
                  <a:srgbClr val="000000"/>
                </a:solidFill>
                <a:effectLst>
                  <a:outerShdw blurRad="38100" dist="38100" dir="2700000" algn="tl">
                    <a:srgbClr val="C0C0C0"/>
                  </a:outerShdw>
                </a:effectLst>
              </a:rPr>
              <a:t> </a:t>
            </a:r>
            <a:r>
              <a:rPr lang="fr-FR" sz="4000" b="1" dirty="0" err="1">
                <a:solidFill>
                  <a:srgbClr val="000000"/>
                </a:solidFill>
                <a:effectLst>
                  <a:outerShdw blurRad="38100" dist="38100" dir="2700000" algn="tl">
                    <a:srgbClr val="C0C0C0"/>
                  </a:outerShdw>
                </a:effectLst>
              </a:rPr>
              <a:t>between</a:t>
            </a:r>
            <a:r>
              <a:rPr lang="fr-FR" sz="4000" b="1" dirty="0">
                <a:solidFill>
                  <a:srgbClr val="000000"/>
                </a:solidFill>
                <a:effectLst>
                  <a:outerShdw blurRad="38100" dist="38100" dir="2700000" algn="tl">
                    <a:srgbClr val="C0C0C0"/>
                  </a:outerShdw>
                </a:effectLst>
              </a:rPr>
              <a:t> 'brand' and '</a:t>
            </a:r>
            <a:r>
              <a:rPr lang="fr-FR" sz="4000" b="1" dirty="0" err="1">
                <a:solidFill>
                  <a:srgbClr val="000000"/>
                </a:solidFill>
                <a:effectLst>
                  <a:outerShdw blurRad="38100" dist="38100" dir="2700000" algn="tl">
                    <a:srgbClr val="C0C0C0"/>
                  </a:outerShdw>
                </a:effectLst>
              </a:rPr>
              <a:t>reputation</a:t>
            </a:r>
            <a:r>
              <a:rPr lang="fr-FR" sz="4000" b="1" dirty="0">
                <a:solidFill>
                  <a:srgbClr val="000000"/>
                </a:solidFill>
                <a:effectLst>
                  <a:outerShdw blurRad="38100" dist="38100" dir="2700000" algn="tl">
                    <a:srgbClr val="C0C0C0"/>
                  </a:outerShdw>
                </a:effectLst>
              </a:rPr>
              <a:t>'?</a:t>
            </a:r>
            <a:br>
              <a:rPr lang="fr-FR" sz="4000" dirty="0">
                <a:solidFill>
                  <a:srgbClr val="000000"/>
                </a:solidFill>
                <a:effectLst>
                  <a:outerShdw blurRad="38100" dist="38100" dir="2700000" algn="tl">
                    <a:srgbClr val="C0C0C0"/>
                  </a:outerShdw>
                </a:effectLst>
              </a:rPr>
            </a:br>
            <a:endParaRPr lang="fr-FR" sz="4000" dirty="0">
              <a:solidFill>
                <a:srgbClr val="000000"/>
              </a:solidFill>
              <a:effectLst>
                <a:outerShdw blurRad="38100" dist="38100" dir="2700000" algn="tl">
                  <a:srgbClr val="C0C0C0"/>
                </a:outerShdw>
              </a:effectLst>
            </a:endParaRPr>
          </a:p>
        </p:txBody>
      </p:sp>
      <p:sp>
        <p:nvSpPr>
          <p:cNvPr id="228355" name="Rectangle 3">
            <a:extLst>
              <a:ext uri="{FF2B5EF4-FFF2-40B4-BE49-F238E27FC236}">
                <a16:creationId xmlns:a16="http://schemas.microsoft.com/office/drawing/2014/main" id="{731C1363-586D-498B-A0FA-60827E53C978}"/>
              </a:ext>
            </a:extLst>
          </p:cNvPr>
          <p:cNvSpPr>
            <a:spLocks noGrp="1" noChangeArrowheads="1"/>
          </p:cNvSpPr>
          <p:nvPr>
            <p:ph type="body" idx="1"/>
          </p:nvPr>
        </p:nvSpPr>
        <p:spPr>
          <a:xfrm>
            <a:off x="1992313" y="2781300"/>
            <a:ext cx="8229600" cy="4076700"/>
          </a:xfrm>
        </p:spPr>
        <p:txBody>
          <a:bodyPr/>
          <a:lstStyle/>
          <a:p>
            <a:pPr eaLnBrk="1" hangingPunct="1">
              <a:lnSpc>
                <a:spcPct val="90000"/>
              </a:lnSpc>
              <a:defRPr/>
            </a:pPr>
            <a:r>
              <a:rPr lang="fr-FR">
                <a:solidFill>
                  <a:srgbClr val="000000"/>
                </a:solidFill>
                <a:effectLst>
                  <a:outerShdw blurRad="38100" dist="38100" dir="2700000" algn="tl">
                    <a:srgbClr val="C0C0C0"/>
                  </a:outerShdw>
                </a:effectLst>
              </a:rPr>
              <a:t>A brand is a promise. Making a relevant and distinctive promise helps to build a brand. </a:t>
            </a:r>
          </a:p>
          <a:p>
            <a:pPr eaLnBrk="1" hangingPunct="1">
              <a:lnSpc>
                <a:spcPct val="90000"/>
              </a:lnSpc>
              <a:defRPr/>
            </a:pPr>
            <a:endParaRPr lang="fr-FR">
              <a:solidFill>
                <a:srgbClr val="000000"/>
              </a:solidFill>
              <a:effectLst>
                <a:outerShdw blurRad="38100" dist="38100" dir="2700000" algn="tl">
                  <a:srgbClr val="C0C0C0"/>
                </a:outerShdw>
              </a:effectLst>
            </a:endParaRPr>
          </a:p>
          <a:p>
            <a:pPr eaLnBrk="1" hangingPunct="1">
              <a:lnSpc>
                <a:spcPct val="90000"/>
              </a:lnSpc>
              <a:defRPr/>
            </a:pPr>
            <a:r>
              <a:rPr lang="fr-FR">
                <a:solidFill>
                  <a:srgbClr val="000000"/>
                </a:solidFill>
                <a:effectLst>
                  <a:outerShdw blurRad="38100" dist="38100" dir="2700000" algn="tl">
                    <a:srgbClr val="C0C0C0"/>
                  </a:outerShdw>
                </a:effectLst>
              </a:rPr>
              <a:t>A corporate reputation is built by fulfilling that promise to stakeholders. A company therefore owns its brand, but stakeholders own its reputation.</a:t>
            </a:r>
          </a:p>
        </p:txBody>
      </p:sp>
      <p:pic>
        <p:nvPicPr>
          <p:cNvPr id="55300" name="Picture 5" descr="Reputation-Institute-logo">
            <a:extLst>
              <a:ext uri="{FF2B5EF4-FFF2-40B4-BE49-F238E27FC236}">
                <a16:creationId xmlns:a16="http://schemas.microsoft.com/office/drawing/2014/main" id="{CA587362-7EE8-42EC-A0C1-EB64EF361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6" y="1484313"/>
            <a:ext cx="25622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A12C243C-C9CB-4FA9-B70A-6B581751CCDF}"/>
              </a:ext>
            </a:extLst>
          </p:cNvPr>
          <p:cNvSpPr>
            <a:spLocks noGrp="1" noRot="1" noChangeArrowheads="1"/>
          </p:cNvSpPr>
          <p:nvPr>
            <p:ph type="title"/>
          </p:nvPr>
        </p:nvSpPr>
        <p:spPr/>
        <p:txBody>
          <a:bodyPr/>
          <a:lstStyle/>
          <a:p>
            <a:pPr eaLnBrk="1" hangingPunct="1">
              <a:defRPr/>
            </a:pPr>
            <a:r>
              <a:rPr lang="fr-FR"/>
              <a:t>Levier individuel et relationnel</a:t>
            </a:r>
          </a:p>
        </p:txBody>
      </p:sp>
      <p:sp>
        <p:nvSpPr>
          <p:cNvPr id="104451" name="Rectangle 3">
            <a:extLst>
              <a:ext uri="{FF2B5EF4-FFF2-40B4-BE49-F238E27FC236}">
                <a16:creationId xmlns:a16="http://schemas.microsoft.com/office/drawing/2014/main" id="{26FD2168-E983-4E5F-82F6-14635F1AFCF8}"/>
              </a:ext>
            </a:extLst>
          </p:cNvPr>
          <p:cNvSpPr>
            <a:spLocks noGrp="1" noChangeArrowheads="1"/>
          </p:cNvSpPr>
          <p:nvPr>
            <p:ph type="body" idx="1"/>
          </p:nvPr>
        </p:nvSpPr>
        <p:spPr>
          <a:xfrm>
            <a:off x="1143001" y="2057400"/>
            <a:ext cx="4953000" cy="4038600"/>
          </a:xfrm>
        </p:spPr>
        <p:txBody>
          <a:bodyPr/>
          <a:lstStyle/>
          <a:p>
            <a:pPr eaLnBrk="1" hangingPunct="1">
              <a:defRPr/>
            </a:pPr>
            <a:r>
              <a:rPr lang="fr-FR" dirty="0"/>
              <a:t>La </a:t>
            </a:r>
            <a:r>
              <a:rPr lang="fr-FR" b="1" dirty="0">
                <a:solidFill>
                  <a:schemeClr val="hlink"/>
                </a:solidFill>
              </a:rPr>
              <a:t>réputation individuelle</a:t>
            </a:r>
            <a:r>
              <a:rPr lang="fr-FR" dirty="0"/>
              <a:t> peut également influencer la réputation d’une entreprise notamment au travers de ses </a:t>
            </a:r>
            <a:r>
              <a:rPr lang="fr-FR" b="1" dirty="0">
                <a:solidFill>
                  <a:schemeClr val="hlink"/>
                </a:solidFill>
              </a:rPr>
              <a:t>leaders</a:t>
            </a:r>
          </a:p>
          <a:p>
            <a:pPr eaLnBrk="1" hangingPunct="1">
              <a:buFont typeface="Wingdings" panose="05000000000000000000" pitchFamily="2" charset="2"/>
              <a:buNone/>
              <a:defRPr/>
            </a:pPr>
            <a:endParaRPr lang="fr-FR" dirty="0"/>
          </a:p>
          <a:p>
            <a:pPr eaLnBrk="1" hangingPunct="1">
              <a:defRPr/>
            </a:pPr>
            <a:r>
              <a:rPr lang="fr-FR" dirty="0"/>
              <a:t>Un autre moyen de construire une réputation </a:t>
            </a:r>
            <a:r>
              <a:rPr lang="fr-FR" dirty="0" err="1"/>
              <a:t>corporate</a:t>
            </a:r>
            <a:r>
              <a:rPr lang="fr-FR" dirty="0"/>
              <a:t> peut être fondé sur le rôle des </a:t>
            </a:r>
            <a:r>
              <a:rPr lang="fr-FR" b="1" dirty="0">
                <a:solidFill>
                  <a:schemeClr val="hlink"/>
                </a:solidFill>
              </a:rPr>
              <a:t>relations publiques</a:t>
            </a:r>
            <a:r>
              <a:rPr lang="fr-FR" dirty="0"/>
              <a:t>. </a:t>
            </a:r>
          </a:p>
          <a:p>
            <a:pPr eaLnBrk="1" hangingPunct="1">
              <a:defRPr/>
            </a:pPr>
            <a:endParaRPr lang="fr-FR" dirty="0"/>
          </a:p>
          <a:p>
            <a:pPr eaLnBrk="1" hangingPunct="1">
              <a:defRPr/>
            </a:pPr>
            <a:endParaRPr lang="fr-FR" dirty="0"/>
          </a:p>
          <a:p>
            <a:pPr eaLnBrk="1" hangingPunct="1">
              <a:defRPr/>
            </a:pPr>
            <a:endParaRPr lang="fr-FR" dirty="0"/>
          </a:p>
        </p:txBody>
      </p:sp>
      <p:pic>
        <p:nvPicPr>
          <p:cNvPr id="3" name="Image 2" descr="Une image contenant texte, livre, bouteille&#10;&#10;Description générée automatiquement">
            <a:extLst>
              <a:ext uri="{FF2B5EF4-FFF2-40B4-BE49-F238E27FC236}">
                <a16:creationId xmlns:a16="http://schemas.microsoft.com/office/drawing/2014/main" id="{9B43B878-272C-4DEC-A897-A13692A49D34}"/>
              </a:ext>
            </a:extLst>
          </p:cNvPr>
          <p:cNvPicPr>
            <a:picLocks noChangeAspect="1"/>
          </p:cNvPicPr>
          <p:nvPr/>
        </p:nvPicPr>
        <p:blipFill>
          <a:blip r:embed="rId2"/>
          <a:stretch>
            <a:fillRect/>
          </a:stretch>
        </p:blipFill>
        <p:spPr>
          <a:xfrm>
            <a:off x="7625594" y="1705901"/>
            <a:ext cx="3129092" cy="468777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87741087-8056-417B-9CFD-1B3546F27E29}"/>
              </a:ext>
            </a:extLst>
          </p:cNvPr>
          <p:cNvSpPr>
            <a:spLocks noGrp="1" noChangeArrowheads="1"/>
          </p:cNvSpPr>
          <p:nvPr>
            <p:ph type="title"/>
          </p:nvPr>
        </p:nvSpPr>
        <p:spPr/>
        <p:txBody>
          <a:bodyPr/>
          <a:lstStyle/>
          <a:p>
            <a:pPr eaLnBrk="1" hangingPunct="1">
              <a:defRPr/>
            </a:pPr>
            <a:r>
              <a:rPr lang="fr-FR"/>
              <a:t>Repenser la communication !</a:t>
            </a:r>
          </a:p>
        </p:txBody>
      </p:sp>
      <p:sp>
        <p:nvSpPr>
          <p:cNvPr id="57347" name="Oval 4">
            <a:extLst>
              <a:ext uri="{FF2B5EF4-FFF2-40B4-BE49-F238E27FC236}">
                <a16:creationId xmlns:a16="http://schemas.microsoft.com/office/drawing/2014/main" id="{BD4C8651-3BA6-498F-BB0D-755BE4152F74}"/>
              </a:ext>
            </a:extLst>
          </p:cNvPr>
          <p:cNvSpPr>
            <a:spLocks noChangeArrowheads="1"/>
          </p:cNvSpPr>
          <p:nvPr/>
        </p:nvSpPr>
        <p:spPr bwMode="auto">
          <a:xfrm>
            <a:off x="1774826" y="2852739"/>
            <a:ext cx="1871663" cy="13684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a:latin typeface="Arial" panose="020B0604020202020204" pitchFamily="34" charset="0"/>
              </a:rPr>
              <a:t>STRATEGIE</a:t>
            </a:r>
          </a:p>
        </p:txBody>
      </p:sp>
      <p:sp>
        <p:nvSpPr>
          <p:cNvPr id="57348" name="Oval 5">
            <a:extLst>
              <a:ext uri="{FF2B5EF4-FFF2-40B4-BE49-F238E27FC236}">
                <a16:creationId xmlns:a16="http://schemas.microsoft.com/office/drawing/2014/main" id="{A4BD25E5-2C04-45D6-869C-6D8CCECDD70B}"/>
              </a:ext>
            </a:extLst>
          </p:cNvPr>
          <p:cNvSpPr>
            <a:spLocks noChangeArrowheads="1"/>
          </p:cNvSpPr>
          <p:nvPr/>
        </p:nvSpPr>
        <p:spPr bwMode="auto">
          <a:xfrm>
            <a:off x="7248526" y="2133600"/>
            <a:ext cx="2087563" cy="14414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a:latin typeface="Arial" panose="020B0604020202020204" pitchFamily="34" charset="0"/>
              </a:rPr>
              <a:t>COMMUNICATION</a:t>
            </a:r>
          </a:p>
        </p:txBody>
      </p:sp>
      <p:sp>
        <p:nvSpPr>
          <p:cNvPr id="57349" name="Oval 6">
            <a:extLst>
              <a:ext uri="{FF2B5EF4-FFF2-40B4-BE49-F238E27FC236}">
                <a16:creationId xmlns:a16="http://schemas.microsoft.com/office/drawing/2014/main" id="{7E0194E8-3D82-4C9D-9BDB-621AAF37DE27}"/>
              </a:ext>
            </a:extLst>
          </p:cNvPr>
          <p:cNvSpPr>
            <a:spLocks noChangeArrowheads="1"/>
          </p:cNvSpPr>
          <p:nvPr/>
        </p:nvSpPr>
        <p:spPr bwMode="auto">
          <a:xfrm>
            <a:off x="4295776" y="4221164"/>
            <a:ext cx="1871663" cy="13684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a:latin typeface="Arial" panose="020B0604020202020204" pitchFamily="34" charset="0"/>
              </a:rPr>
              <a:t>REPUTATION</a:t>
            </a:r>
          </a:p>
        </p:txBody>
      </p:sp>
      <p:sp>
        <p:nvSpPr>
          <p:cNvPr id="57350" name="Oval 7">
            <a:extLst>
              <a:ext uri="{FF2B5EF4-FFF2-40B4-BE49-F238E27FC236}">
                <a16:creationId xmlns:a16="http://schemas.microsoft.com/office/drawing/2014/main" id="{CCF038F5-5152-4673-A5DB-392AF46299B7}"/>
              </a:ext>
            </a:extLst>
          </p:cNvPr>
          <p:cNvSpPr>
            <a:spLocks noChangeArrowheads="1"/>
          </p:cNvSpPr>
          <p:nvPr/>
        </p:nvSpPr>
        <p:spPr bwMode="auto">
          <a:xfrm>
            <a:off x="8543926" y="4797426"/>
            <a:ext cx="1871663" cy="13684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a:latin typeface="Arial" panose="020B0604020202020204" pitchFamily="34" charset="0"/>
              </a:rPr>
              <a:t>MARQUE</a:t>
            </a:r>
          </a:p>
        </p:txBody>
      </p:sp>
      <p:sp>
        <p:nvSpPr>
          <p:cNvPr id="57351" name="Line 8">
            <a:extLst>
              <a:ext uri="{FF2B5EF4-FFF2-40B4-BE49-F238E27FC236}">
                <a16:creationId xmlns:a16="http://schemas.microsoft.com/office/drawing/2014/main" id="{58ADEF4C-601C-49FB-9C44-329208AA6CF5}"/>
              </a:ext>
            </a:extLst>
          </p:cNvPr>
          <p:cNvSpPr>
            <a:spLocks noChangeShapeType="1"/>
          </p:cNvSpPr>
          <p:nvPr/>
        </p:nvSpPr>
        <p:spPr bwMode="auto">
          <a:xfrm>
            <a:off x="3503614" y="3860801"/>
            <a:ext cx="936625"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352" name="Line 9">
            <a:extLst>
              <a:ext uri="{FF2B5EF4-FFF2-40B4-BE49-F238E27FC236}">
                <a16:creationId xmlns:a16="http://schemas.microsoft.com/office/drawing/2014/main" id="{B8890284-3B9C-4328-914D-62AEA5162EE3}"/>
              </a:ext>
            </a:extLst>
          </p:cNvPr>
          <p:cNvSpPr>
            <a:spLocks noChangeShapeType="1"/>
          </p:cNvSpPr>
          <p:nvPr/>
        </p:nvSpPr>
        <p:spPr bwMode="auto">
          <a:xfrm flipV="1">
            <a:off x="5735639" y="3213101"/>
            <a:ext cx="1584325" cy="11525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353" name="Line 10">
            <a:extLst>
              <a:ext uri="{FF2B5EF4-FFF2-40B4-BE49-F238E27FC236}">
                <a16:creationId xmlns:a16="http://schemas.microsoft.com/office/drawing/2014/main" id="{336B3BF6-ED42-43C3-B652-5D99BFBFC7FD}"/>
              </a:ext>
            </a:extLst>
          </p:cNvPr>
          <p:cNvSpPr>
            <a:spLocks noChangeShapeType="1"/>
          </p:cNvSpPr>
          <p:nvPr/>
        </p:nvSpPr>
        <p:spPr bwMode="auto">
          <a:xfrm>
            <a:off x="8616950" y="3573463"/>
            <a:ext cx="719138"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354" name="Line 11">
            <a:extLst>
              <a:ext uri="{FF2B5EF4-FFF2-40B4-BE49-F238E27FC236}">
                <a16:creationId xmlns:a16="http://schemas.microsoft.com/office/drawing/2014/main" id="{5A50C8CD-C95C-467A-AB80-C7B620BFB2BF}"/>
              </a:ext>
            </a:extLst>
          </p:cNvPr>
          <p:cNvSpPr>
            <a:spLocks noChangeShapeType="1"/>
          </p:cNvSpPr>
          <p:nvPr/>
        </p:nvSpPr>
        <p:spPr bwMode="auto">
          <a:xfrm flipH="1" flipV="1">
            <a:off x="6167439" y="5084763"/>
            <a:ext cx="2376487"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355" name="Text Box 12">
            <a:extLst>
              <a:ext uri="{FF2B5EF4-FFF2-40B4-BE49-F238E27FC236}">
                <a16:creationId xmlns:a16="http://schemas.microsoft.com/office/drawing/2014/main" id="{FCE4004F-5BFB-4214-A15D-A8AF2A962ACA}"/>
              </a:ext>
            </a:extLst>
          </p:cNvPr>
          <p:cNvSpPr txBox="1">
            <a:spLocks noChangeArrowheads="1"/>
          </p:cNvSpPr>
          <p:nvPr/>
        </p:nvSpPr>
        <p:spPr bwMode="auto">
          <a:xfrm>
            <a:off x="2640014" y="6237288"/>
            <a:ext cx="19446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1800" b="1">
                <a:latin typeface="Arial" panose="020B0604020202020204" pitchFamily="34" charset="0"/>
              </a:rPr>
              <a:t>POUQUOI ?</a:t>
            </a:r>
          </a:p>
        </p:txBody>
      </p:sp>
      <p:sp>
        <p:nvSpPr>
          <p:cNvPr id="57356" name="Line 13">
            <a:extLst>
              <a:ext uri="{FF2B5EF4-FFF2-40B4-BE49-F238E27FC236}">
                <a16:creationId xmlns:a16="http://schemas.microsoft.com/office/drawing/2014/main" id="{1EC39161-183C-454D-820D-91189A3EAC44}"/>
              </a:ext>
            </a:extLst>
          </p:cNvPr>
          <p:cNvSpPr>
            <a:spLocks noChangeShapeType="1"/>
          </p:cNvSpPr>
          <p:nvPr/>
        </p:nvSpPr>
        <p:spPr bwMode="auto">
          <a:xfrm flipH="1">
            <a:off x="6383338" y="1268414"/>
            <a:ext cx="576262" cy="5589587"/>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357" name="Text Box 14">
            <a:extLst>
              <a:ext uri="{FF2B5EF4-FFF2-40B4-BE49-F238E27FC236}">
                <a16:creationId xmlns:a16="http://schemas.microsoft.com/office/drawing/2014/main" id="{DEAB6D92-603C-47C8-9D5C-7E7FF31F56DC}"/>
              </a:ext>
            </a:extLst>
          </p:cNvPr>
          <p:cNvSpPr txBox="1">
            <a:spLocks noChangeArrowheads="1"/>
          </p:cNvSpPr>
          <p:nvPr/>
        </p:nvSpPr>
        <p:spPr bwMode="auto">
          <a:xfrm>
            <a:off x="7391400" y="6237288"/>
            <a:ext cx="19446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1800" b="1">
                <a:latin typeface="Arial" panose="020B0604020202020204" pitchFamily="34" charset="0"/>
              </a:rPr>
              <a:t>COMMENT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4">
            <a:extLst>
              <a:ext uri="{FF2B5EF4-FFF2-40B4-BE49-F238E27FC236}">
                <a16:creationId xmlns:a16="http://schemas.microsoft.com/office/drawing/2014/main" id="{CC097C5E-D70C-4867-B4C1-6B0417170954}"/>
              </a:ext>
            </a:extLst>
          </p:cNvPr>
          <p:cNvSpPr>
            <a:spLocks noGrp="1" noChangeArrowheads="1"/>
          </p:cNvSpPr>
          <p:nvPr>
            <p:ph type="ctrTitle"/>
          </p:nvPr>
        </p:nvSpPr>
        <p:spPr>
          <a:xfrm>
            <a:off x="1883519" y="4284677"/>
            <a:ext cx="7772400" cy="1920875"/>
          </a:xfrm>
        </p:spPr>
        <p:txBody>
          <a:bodyPr>
            <a:normAutofit fontScale="90000"/>
          </a:bodyPr>
          <a:lstStyle/>
          <a:p>
            <a:pPr eaLnBrk="1" hangingPunct="1">
              <a:defRPr/>
            </a:pPr>
            <a:r>
              <a:rPr lang="fr-FR" sz="4000" dirty="0">
                <a:solidFill>
                  <a:schemeClr val="bg1"/>
                </a:solidFill>
                <a:sym typeface="Wingdings" pitchFamily="2" charset="2"/>
              </a:rPr>
              <a:t>La construction de la réputation d’une organisation est donc un enjeu concurrentiel et différenciateur majeur et nécessite la mise en place d’un véritable </a:t>
            </a:r>
            <a:br>
              <a:rPr lang="fr-FR" sz="4000" dirty="0">
                <a:solidFill>
                  <a:schemeClr val="bg1"/>
                </a:solidFill>
                <a:sym typeface="Wingdings" pitchFamily="2" charset="2"/>
              </a:rPr>
            </a:br>
            <a:br>
              <a:rPr lang="fr-FR" sz="4000" dirty="0">
                <a:solidFill>
                  <a:srgbClr val="FFFF00"/>
                </a:solidFill>
                <a:sym typeface="Wingdings" pitchFamily="2" charset="2"/>
              </a:rPr>
            </a:br>
            <a:r>
              <a:rPr lang="fr-FR" sz="4400" dirty="0">
                <a:solidFill>
                  <a:srgbClr val="FFC000"/>
                </a:solidFill>
                <a:sym typeface="Wingdings" pitchFamily="2" charset="2"/>
              </a:rPr>
              <a:t>management de la réputation</a:t>
            </a:r>
            <a:br>
              <a:rPr lang="fr-FR" sz="4000" dirty="0">
                <a:solidFill>
                  <a:srgbClr val="FFFF00"/>
                </a:solidFill>
                <a:sym typeface="Wingdings" pitchFamily="2" charset="2"/>
              </a:rPr>
            </a:br>
            <a:endParaRPr lang="fr-FR" sz="4000" dirty="0">
              <a:solidFill>
                <a:srgbClr val="FFFF00"/>
              </a:solidFill>
              <a:sym typeface="Wingdings" pitchFamily="2" charset="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E9DB6CBD-F5B2-434C-9222-7DED57BE8537}"/>
              </a:ext>
            </a:extLst>
          </p:cNvPr>
          <p:cNvSpPr>
            <a:spLocks noGrp="1" noRot="1" noChangeArrowheads="1"/>
          </p:cNvSpPr>
          <p:nvPr>
            <p:ph type="title"/>
          </p:nvPr>
        </p:nvSpPr>
        <p:spPr>
          <a:xfrm>
            <a:off x="2744598" y="288132"/>
            <a:ext cx="8229600" cy="346075"/>
          </a:xfrm>
        </p:spPr>
        <p:txBody>
          <a:bodyPr>
            <a:normAutofit fontScale="90000"/>
          </a:bodyPr>
          <a:lstStyle/>
          <a:p>
            <a:pPr eaLnBrk="1" hangingPunct="1">
              <a:defRPr/>
            </a:pPr>
            <a:r>
              <a:rPr lang="fr-FR" sz="4000" dirty="0"/>
              <a:t>Management de la réputation</a:t>
            </a:r>
          </a:p>
        </p:txBody>
      </p:sp>
      <p:sp>
        <p:nvSpPr>
          <p:cNvPr id="59395" name="Text Box 4">
            <a:extLst>
              <a:ext uri="{FF2B5EF4-FFF2-40B4-BE49-F238E27FC236}">
                <a16:creationId xmlns:a16="http://schemas.microsoft.com/office/drawing/2014/main" id="{52940B8D-033F-4BC6-823A-5F6787E995FD}"/>
              </a:ext>
            </a:extLst>
          </p:cNvPr>
          <p:cNvSpPr txBox="1">
            <a:spLocks noChangeArrowheads="1"/>
          </p:cNvSpPr>
          <p:nvPr/>
        </p:nvSpPr>
        <p:spPr bwMode="auto">
          <a:xfrm>
            <a:off x="4953000" y="3179763"/>
            <a:ext cx="20955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2000" b="1">
                <a:latin typeface="Times New Roman" panose="02020603050405020304" pitchFamily="18" charset="0"/>
              </a:rPr>
              <a:t>REPUTATION</a:t>
            </a:r>
            <a:endParaRPr lang="fr-FR" altLang="fr-FR" sz="2000">
              <a:latin typeface="Arial" panose="020B0604020202020204" pitchFamily="34" charset="0"/>
            </a:endParaRPr>
          </a:p>
        </p:txBody>
      </p:sp>
      <p:sp>
        <p:nvSpPr>
          <p:cNvPr id="106501" name="AutoShape 5">
            <a:extLst>
              <a:ext uri="{FF2B5EF4-FFF2-40B4-BE49-F238E27FC236}">
                <a16:creationId xmlns:a16="http://schemas.microsoft.com/office/drawing/2014/main" id="{B2EAC2DA-23B2-4421-97D7-E9588A4488D5}"/>
              </a:ext>
            </a:extLst>
          </p:cNvPr>
          <p:cNvSpPr>
            <a:spLocks noChangeArrowheads="1"/>
          </p:cNvSpPr>
          <p:nvPr/>
        </p:nvSpPr>
        <p:spPr bwMode="auto">
          <a:xfrm>
            <a:off x="4164013" y="1301751"/>
            <a:ext cx="3619500" cy="4291013"/>
          </a:xfrm>
          <a:prstGeom prst="star5">
            <a:avLst/>
          </a:prstGeom>
          <a:noFill/>
          <a:ln w="539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defRPr/>
            </a:pPr>
            <a:endParaRPr lang="fr-FR"/>
          </a:p>
        </p:txBody>
      </p:sp>
      <p:sp>
        <p:nvSpPr>
          <p:cNvPr id="59397" name="Text Box 6">
            <a:extLst>
              <a:ext uri="{FF2B5EF4-FFF2-40B4-BE49-F238E27FC236}">
                <a16:creationId xmlns:a16="http://schemas.microsoft.com/office/drawing/2014/main" id="{A4AFC730-7C86-4CBF-9129-8D26E7C0830D}"/>
              </a:ext>
            </a:extLst>
          </p:cNvPr>
          <p:cNvSpPr txBox="1">
            <a:spLocks noChangeArrowheads="1"/>
          </p:cNvSpPr>
          <p:nvPr/>
        </p:nvSpPr>
        <p:spPr bwMode="auto">
          <a:xfrm>
            <a:off x="5334000" y="765176"/>
            <a:ext cx="13335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b="1">
                <a:latin typeface="Times New Roman" panose="02020603050405020304" pitchFamily="18" charset="0"/>
              </a:rPr>
              <a:t>Visible</a:t>
            </a:r>
            <a:endParaRPr lang="fr-FR" altLang="fr-FR" sz="1800" b="1">
              <a:latin typeface="Arial" panose="020B0604020202020204" pitchFamily="34" charset="0"/>
            </a:endParaRPr>
          </a:p>
        </p:txBody>
      </p:sp>
      <p:sp>
        <p:nvSpPr>
          <p:cNvPr id="59398" name="Text Box 7">
            <a:extLst>
              <a:ext uri="{FF2B5EF4-FFF2-40B4-BE49-F238E27FC236}">
                <a16:creationId xmlns:a16="http://schemas.microsoft.com/office/drawing/2014/main" id="{7101C7B7-1245-4E91-8F68-375878BD3BB0}"/>
              </a:ext>
            </a:extLst>
          </p:cNvPr>
          <p:cNvSpPr txBox="1">
            <a:spLocks noChangeArrowheads="1"/>
          </p:cNvSpPr>
          <p:nvPr/>
        </p:nvSpPr>
        <p:spPr bwMode="auto">
          <a:xfrm>
            <a:off x="2640013" y="2636838"/>
            <a:ext cx="152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b="1">
                <a:latin typeface="Times New Roman" panose="02020603050405020304" pitchFamily="18" charset="0"/>
              </a:rPr>
              <a:t>Authentique</a:t>
            </a:r>
            <a:endParaRPr lang="fr-FR" altLang="fr-FR" sz="1800" b="1">
              <a:latin typeface="Arial" panose="020B0604020202020204" pitchFamily="34" charset="0"/>
            </a:endParaRPr>
          </a:p>
        </p:txBody>
      </p:sp>
      <p:sp>
        <p:nvSpPr>
          <p:cNvPr id="59399" name="Text Box 8">
            <a:extLst>
              <a:ext uri="{FF2B5EF4-FFF2-40B4-BE49-F238E27FC236}">
                <a16:creationId xmlns:a16="http://schemas.microsoft.com/office/drawing/2014/main" id="{3EEE3CF8-6E24-4306-85F0-95E41250A8C5}"/>
              </a:ext>
            </a:extLst>
          </p:cNvPr>
          <p:cNvSpPr txBox="1">
            <a:spLocks noChangeArrowheads="1"/>
          </p:cNvSpPr>
          <p:nvPr/>
        </p:nvSpPr>
        <p:spPr bwMode="auto">
          <a:xfrm>
            <a:off x="4191000" y="5592764"/>
            <a:ext cx="13335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latin typeface="Times New Roman" panose="02020603050405020304" pitchFamily="18" charset="0"/>
              </a:rPr>
              <a:t>Cohérente</a:t>
            </a:r>
            <a:endParaRPr lang="fr-FR" altLang="fr-FR" sz="1600" b="1">
              <a:latin typeface="Arial" panose="020B0604020202020204" pitchFamily="34" charset="0"/>
            </a:endParaRPr>
          </a:p>
        </p:txBody>
      </p:sp>
      <p:sp>
        <p:nvSpPr>
          <p:cNvPr id="59400" name="Text Box 9">
            <a:extLst>
              <a:ext uri="{FF2B5EF4-FFF2-40B4-BE49-F238E27FC236}">
                <a16:creationId xmlns:a16="http://schemas.microsoft.com/office/drawing/2014/main" id="{23507FE2-BDED-455E-9619-7F3C915A12FE}"/>
              </a:ext>
            </a:extLst>
          </p:cNvPr>
          <p:cNvSpPr txBox="1">
            <a:spLocks noChangeArrowheads="1"/>
          </p:cNvSpPr>
          <p:nvPr/>
        </p:nvSpPr>
        <p:spPr bwMode="auto">
          <a:xfrm>
            <a:off x="6477000" y="5592764"/>
            <a:ext cx="13335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b="1">
                <a:latin typeface="Times New Roman" panose="02020603050405020304" pitchFamily="18" charset="0"/>
              </a:rPr>
              <a:t>Distincte</a:t>
            </a:r>
            <a:endParaRPr lang="fr-FR" altLang="fr-FR" sz="1800" b="1">
              <a:latin typeface="Arial" panose="020B0604020202020204" pitchFamily="34" charset="0"/>
            </a:endParaRPr>
          </a:p>
        </p:txBody>
      </p:sp>
      <p:sp>
        <p:nvSpPr>
          <p:cNvPr id="59401" name="Text Box 10">
            <a:extLst>
              <a:ext uri="{FF2B5EF4-FFF2-40B4-BE49-F238E27FC236}">
                <a16:creationId xmlns:a16="http://schemas.microsoft.com/office/drawing/2014/main" id="{E0040FDE-0FAA-4C22-8E16-50BEBEBA0D1B}"/>
              </a:ext>
            </a:extLst>
          </p:cNvPr>
          <p:cNvSpPr txBox="1">
            <a:spLocks noChangeArrowheads="1"/>
          </p:cNvSpPr>
          <p:nvPr/>
        </p:nvSpPr>
        <p:spPr bwMode="auto">
          <a:xfrm>
            <a:off x="7810500" y="2643188"/>
            <a:ext cx="17414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b="1">
                <a:latin typeface="Times New Roman" panose="02020603050405020304" pitchFamily="18" charset="0"/>
              </a:rPr>
              <a:t>Transparente</a:t>
            </a:r>
            <a:endParaRPr lang="fr-FR" altLang="fr-FR" sz="1800" b="1">
              <a:latin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5B349E74-883A-43DF-B867-2F98A101292C}"/>
              </a:ext>
            </a:extLst>
          </p:cNvPr>
          <p:cNvSpPr>
            <a:spLocks noGrp="1" noRot="1" noChangeArrowheads="1"/>
          </p:cNvSpPr>
          <p:nvPr>
            <p:ph type="title"/>
          </p:nvPr>
        </p:nvSpPr>
        <p:spPr/>
        <p:txBody>
          <a:bodyPr/>
          <a:lstStyle/>
          <a:p>
            <a:pPr eaLnBrk="1" hangingPunct="1">
              <a:defRPr/>
            </a:pPr>
            <a:r>
              <a:rPr lang="fr-FR"/>
              <a:t>Management de la réputation</a:t>
            </a:r>
          </a:p>
        </p:txBody>
      </p:sp>
      <p:sp>
        <p:nvSpPr>
          <p:cNvPr id="129027" name="Rectangle 3">
            <a:extLst>
              <a:ext uri="{FF2B5EF4-FFF2-40B4-BE49-F238E27FC236}">
                <a16:creationId xmlns:a16="http://schemas.microsoft.com/office/drawing/2014/main" id="{41F2AAA5-6E8B-4018-A813-45E318008F9B}"/>
              </a:ext>
            </a:extLst>
          </p:cNvPr>
          <p:cNvSpPr>
            <a:spLocks noGrp="1" noChangeArrowheads="1"/>
          </p:cNvSpPr>
          <p:nvPr>
            <p:ph type="body" idx="1"/>
          </p:nvPr>
        </p:nvSpPr>
        <p:spPr/>
        <p:txBody>
          <a:bodyPr>
            <a:normAutofit fontScale="92500" lnSpcReduction="10000"/>
          </a:bodyPr>
          <a:lstStyle/>
          <a:p>
            <a:pPr algn="ctr" eaLnBrk="1" hangingPunct="1">
              <a:buFont typeface="Wingdings" panose="05000000000000000000" pitchFamily="2" charset="2"/>
              <a:buNone/>
              <a:defRPr/>
            </a:pPr>
            <a:r>
              <a:rPr lang="fr-FR" dirty="0"/>
              <a:t>5 principes afin d’assurer un </a:t>
            </a:r>
            <a:r>
              <a:rPr lang="fr-FR" b="1" i="1" dirty="0">
                <a:solidFill>
                  <a:schemeClr val="hlink"/>
                </a:solidFill>
              </a:rPr>
              <a:t>« management de la réputation »</a:t>
            </a:r>
            <a:r>
              <a:rPr lang="fr-FR" dirty="0"/>
              <a:t> au sein de l’entreprise : </a:t>
            </a:r>
          </a:p>
          <a:p>
            <a:pPr eaLnBrk="1" hangingPunct="1">
              <a:defRPr/>
            </a:pPr>
            <a:endParaRPr lang="fr-FR" dirty="0"/>
          </a:p>
          <a:p>
            <a:pPr eaLnBrk="1" hangingPunct="1">
              <a:defRPr/>
            </a:pPr>
            <a:r>
              <a:rPr lang="fr-FR" dirty="0"/>
              <a:t>- </a:t>
            </a:r>
            <a:r>
              <a:rPr lang="fr-FR" b="1" dirty="0">
                <a:solidFill>
                  <a:schemeClr val="hlink"/>
                </a:solidFill>
              </a:rPr>
              <a:t>« </a:t>
            </a:r>
            <a:r>
              <a:rPr lang="fr-FR" b="1" i="1" dirty="0">
                <a:solidFill>
                  <a:schemeClr val="hlink"/>
                </a:solidFill>
              </a:rPr>
              <a:t>visible »</a:t>
            </a:r>
            <a:r>
              <a:rPr lang="fr-FR" i="1" dirty="0"/>
              <a:t> </a:t>
            </a:r>
            <a:r>
              <a:rPr lang="fr-FR" dirty="0"/>
              <a:t>: cibler en concentrant sa communication sur un même thème par le biais d’une visibilité médiatique ;</a:t>
            </a:r>
          </a:p>
          <a:p>
            <a:pPr eaLnBrk="1" hangingPunct="1">
              <a:defRPr/>
            </a:pPr>
            <a:r>
              <a:rPr lang="fr-FR" dirty="0"/>
              <a:t>- </a:t>
            </a:r>
            <a:r>
              <a:rPr lang="fr-FR" b="1" dirty="0">
                <a:solidFill>
                  <a:schemeClr val="hlink"/>
                </a:solidFill>
              </a:rPr>
              <a:t>« </a:t>
            </a:r>
            <a:r>
              <a:rPr lang="fr-FR" b="1" i="1" dirty="0">
                <a:solidFill>
                  <a:schemeClr val="hlink"/>
                </a:solidFill>
              </a:rPr>
              <a:t>authentique » </a:t>
            </a:r>
            <a:r>
              <a:rPr lang="fr-FR" dirty="0"/>
              <a:t>: conserver son identité à long terme ;</a:t>
            </a:r>
          </a:p>
          <a:p>
            <a:pPr>
              <a:defRPr/>
            </a:pPr>
            <a:r>
              <a:rPr lang="fr-FR" dirty="0"/>
              <a:t>- </a:t>
            </a:r>
            <a:r>
              <a:rPr lang="fr-FR" b="1" dirty="0">
                <a:solidFill>
                  <a:schemeClr val="hlink"/>
                </a:solidFill>
              </a:rPr>
              <a:t>« </a:t>
            </a:r>
            <a:r>
              <a:rPr lang="fr-FR" b="1" i="1" dirty="0">
                <a:solidFill>
                  <a:schemeClr val="hlink"/>
                </a:solidFill>
              </a:rPr>
              <a:t>cohérente »</a:t>
            </a:r>
            <a:r>
              <a:rPr lang="fr-FR" dirty="0"/>
              <a:t> : rechercher une cohérence dans les actions menées avec les partenaires (parties prenantes) ;</a:t>
            </a:r>
          </a:p>
          <a:p>
            <a:pPr>
              <a:defRPr/>
            </a:pPr>
            <a:r>
              <a:rPr lang="fr-FR" dirty="0"/>
              <a:t>- </a:t>
            </a:r>
            <a:r>
              <a:rPr lang="fr-FR" b="1" dirty="0">
                <a:solidFill>
                  <a:schemeClr val="hlink"/>
                </a:solidFill>
              </a:rPr>
              <a:t>« </a:t>
            </a:r>
            <a:r>
              <a:rPr lang="fr-FR" b="1" i="1" dirty="0">
                <a:solidFill>
                  <a:schemeClr val="hlink"/>
                </a:solidFill>
              </a:rPr>
              <a:t>distincte » </a:t>
            </a:r>
            <a:r>
              <a:rPr lang="fr-FR" i="1" dirty="0"/>
              <a:t>:</a:t>
            </a:r>
            <a:r>
              <a:rPr lang="fr-FR" dirty="0"/>
              <a:t> créer l’exception en occupant une position particulière voire unique sur le marché ;</a:t>
            </a:r>
            <a:endParaRPr lang="fr-FR" i="1" dirty="0"/>
          </a:p>
          <a:p>
            <a:pPr>
              <a:defRPr/>
            </a:pPr>
            <a:r>
              <a:rPr lang="fr-FR" i="1" dirty="0"/>
              <a:t>- </a:t>
            </a:r>
            <a:r>
              <a:rPr lang="fr-FR" b="1" i="1" dirty="0">
                <a:solidFill>
                  <a:schemeClr val="hlink"/>
                </a:solidFill>
              </a:rPr>
              <a:t>« transparente »</a:t>
            </a:r>
            <a:r>
              <a:rPr lang="fr-FR" i="1" dirty="0">
                <a:solidFill>
                  <a:srgbClr val="FFFFFF"/>
                </a:solidFill>
              </a:rPr>
              <a:t> </a:t>
            </a:r>
            <a:r>
              <a:rPr lang="fr-FR" i="1" dirty="0"/>
              <a:t>:</a:t>
            </a:r>
            <a:r>
              <a:rPr lang="fr-FR" dirty="0"/>
              <a:t> communiquer directement et ouvertement afin de crédibiliser ses actions.</a:t>
            </a:r>
          </a:p>
          <a:p>
            <a:pPr eaLnBrk="1" hangingPunct="1">
              <a:defRPr/>
            </a:pPr>
            <a:endParaRPr lang="fr-FR" dirty="0"/>
          </a:p>
          <a:p>
            <a:pPr eaLnBrk="1" hangingPunct="1">
              <a:defRPr/>
            </a:pPr>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FE702C13-5B60-4F09-9A84-5AE013FB9FA1}"/>
              </a:ext>
            </a:extLst>
          </p:cNvPr>
          <p:cNvSpPr>
            <a:spLocks noGrp="1" noChangeArrowheads="1"/>
          </p:cNvSpPr>
          <p:nvPr>
            <p:ph type="title"/>
          </p:nvPr>
        </p:nvSpPr>
        <p:spPr>
          <a:xfrm>
            <a:off x="1981200" y="277814"/>
            <a:ext cx="8229600" cy="630237"/>
          </a:xfrm>
        </p:spPr>
        <p:txBody>
          <a:bodyPr>
            <a:normAutofit fontScale="90000"/>
          </a:bodyPr>
          <a:lstStyle/>
          <a:p>
            <a:pPr eaLnBrk="1" hangingPunct="1">
              <a:defRPr/>
            </a:pPr>
            <a:r>
              <a:rPr lang="fr-FR" sz="4000">
                <a:solidFill>
                  <a:schemeClr val="tx1"/>
                </a:solidFill>
                <a:effectLst>
                  <a:outerShdw blurRad="38100" dist="38100" dir="2700000" algn="tl">
                    <a:srgbClr val="C0C0C0"/>
                  </a:outerShdw>
                </a:effectLst>
              </a:rPr>
              <a:t>Réputation ?</a:t>
            </a:r>
            <a:endParaRPr lang="fr-FR" sz="4000" dirty="0">
              <a:solidFill>
                <a:schemeClr val="tx1"/>
              </a:solidFill>
              <a:effectLst>
                <a:outerShdw blurRad="38100" dist="38100" dir="2700000" algn="tl">
                  <a:srgbClr val="C0C0C0"/>
                </a:outerShdw>
              </a:effectLst>
            </a:endParaRPr>
          </a:p>
        </p:txBody>
      </p:sp>
      <p:pic>
        <p:nvPicPr>
          <p:cNvPr id="175109" name="Picture 5" descr="thriller-michael-jackson">
            <a:extLst>
              <a:ext uri="{FF2B5EF4-FFF2-40B4-BE49-F238E27FC236}">
                <a16:creationId xmlns:a16="http://schemas.microsoft.com/office/drawing/2014/main" id="{16337900-5B65-4E7D-95BB-6DFE1ADB8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51" y="1341438"/>
            <a:ext cx="460851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1" name="Picture 7" descr="mcenroe-trophy">
            <a:extLst>
              <a:ext uri="{FF2B5EF4-FFF2-40B4-BE49-F238E27FC236}">
                <a16:creationId xmlns:a16="http://schemas.microsoft.com/office/drawing/2014/main" id="{45499D14-5B79-4437-ABC3-E00313EC6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275" y="1268413"/>
            <a:ext cx="6192838"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5" name="Picture 11" descr="060515_bill_gates">
            <a:extLst>
              <a:ext uri="{FF2B5EF4-FFF2-40B4-BE49-F238E27FC236}">
                <a16:creationId xmlns:a16="http://schemas.microsoft.com/office/drawing/2014/main" id="{855D68C2-A14E-46D3-9C45-E5AC7D5DC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38" y="1268413"/>
            <a:ext cx="2857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7" name="Picture 13" descr="branson1210_415x275">
            <a:extLst>
              <a:ext uri="{FF2B5EF4-FFF2-40B4-BE49-F238E27FC236}">
                <a16:creationId xmlns:a16="http://schemas.microsoft.com/office/drawing/2014/main" id="{0A7A5345-8953-4595-A8D8-280557AB8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3314" y="1504951"/>
            <a:ext cx="496887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9" name="Picture 15" descr="3112-logo-virgin">
            <a:extLst>
              <a:ext uri="{FF2B5EF4-FFF2-40B4-BE49-F238E27FC236}">
                <a16:creationId xmlns:a16="http://schemas.microsoft.com/office/drawing/2014/main" id="{4531E4FA-6FA0-4CC3-8E61-74A82A11D7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276" y="4797426"/>
            <a:ext cx="17621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1" name="Picture 17" descr="LogoMicrosoft">
            <a:extLst>
              <a:ext uri="{FF2B5EF4-FFF2-40B4-BE49-F238E27FC236}">
                <a16:creationId xmlns:a16="http://schemas.microsoft.com/office/drawing/2014/main" id="{579529DC-2ECC-42E3-8258-580E888DCF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3613" y="5414963"/>
            <a:ext cx="295275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3" name="Picture 19" descr="070525_okrent_lagardere_asuivre">
            <a:extLst>
              <a:ext uri="{FF2B5EF4-FFF2-40B4-BE49-F238E27FC236}">
                <a16:creationId xmlns:a16="http://schemas.microsoft.com/office/drawing/2014/main" id="{E5DB1542-A13F-46FE-A7EE-B897F9E0B6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3513" y="1103313"/>
            <a:ext cx="33909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5" name="Picture 21" descr="logo_lagardere">
            <a:extLst>
              <a:ext uri="{FF2B5EF4-FFF2-40B4-BE49-F238E27FC236}">
                <a16:creationId xmlns:a16="http://schemas.microsoft.com/office/drawing/2014/main" id="{1AF5103B-1ADD-44AB-B348-A89E0A3D0B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9376" y="6019800"/>
            <a:ext cx="2143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0" name="Picture 26" descr="3020">
            <a:extLst>
              <a:ext uri="{FF2B5EF4-FFF2-40B4-BE49-F238E27FC236}">
                <a16:creationId xmlns:a16="http://schemas.microsoft.com/office/drawing/2014/main" id="{1AF81C3D-47A3-4001-B471-03817B8323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1338" y="1806575"/>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5109"/>
                                        </p:tgtEl>
                                        <p:attrNameLst>
                                          <p:attrName>style.visibility</p:attrName>
                                        </p:attrNameLst>
                                      </p:cBhvr>
                                      <p:to>
                                        <p:strVal val="visible"/>
                                      </p:to>
                                    </p:set>
                                    <p:animEffect transition="in" filter="fade">
                                      <p:cBhvr>
                                        <p:cTn id="7" dur="2000"/>
                                        <p:tgtEl>
                                          <p:spTgt spid="1751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175109"/>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75111"/>
                                        </p:tgtEl>
                                        <p:attrNameLst>
                                          <p:attrName>style.visibility</p:attrName>
                                        </p:attrNameLst>
                                      </p:cBhvr>
                                      <p:to>
                                        <p:strVal val="visible"/>
                                      </p:to>
                                    </p:set>
                                    <p:animEffect transition="in" filter="fade">
                                      <p:cBhvr>
                                        <p:cTn id="16" dur="2000"/>
                                        <p:tgtEl>
                                          <p:spTgt spid="1751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175111"/>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75115"/>
                                        </p:tgtEl>
                                        <p:attrNameLst>
                                          <p:attrName>style.visibility</p:attrName>
                                        </p:attrNameLst>
                                      </p:cBhvr>
                                      <p:to>
                                        <p:strVal val="visible"/>
                                      </p:to>
                                    </p:set>
                                    <p:animEffect transition="in" filter="fade">
                                      <p:cBhvr>
                                        <p:cTn id="25" dur="2000"/>
                                        <p:tgtEl>
                                          <p:spTgt spid="17511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75121"/>
                                        </p:tgtEl>
                                        <p:attrNameLst>
                                          <p:attrName>style.visibility</p:attrName>
                                        </p:attrNameLst>
                                      </p:cBhvr>
                                      <p:to>
                                        <p:strVal val="visible"/>
                                      </p:to>
                                    </p:set>
                                    <p:animEffect transition="in" filter="fade">
                                      <p:cBhvr>
                                        <p:cTn id="30" dur="2000"/>
                                        <p:tgtEl>
                                          <p:spTgt spid="1751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7511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75121"/>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75130"/>
                                        </p:tgtEl>
                                        <p:attrNameLst>
                                          <p:attrName>style.visibility</p:attrName>
                                        </p:attrNameLst>
                                      </p:cBhvr>
                                      <p:to>
                                        <p:strVal val="visible"/>
                                      </p:to>
                                    </p:set>
                                    <p:animEffect transition="in" filter="fade">
                                      <p:cBhvr>
                                        <p:cTn id="41" dur="2000"/>
                                        <p:tgtEl>
                                          <p:spTgt spid="1751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nodeType="clickEffect">
                                  <p:stCondLst>
                                    <p:cond delay="0"/>
                                  </p:stCondLst>
                                  <p:childTnLst>
                                    <p:animEffect transition="out" filter="fade">
                                      <p:cBhvr>
                                        <p:cTn id="45" dur="2000"/>
                                        <p:tgtEl>
                                          <p:spTgt spid="175130"/>
                                        </p:tgtEl>
                                      </p:cBhvr>
                                    </p:animEffect>
                                    <p:set>
                                      <p:cBhvr>
                                        <p:cTn id="46" dur="1" fill="hold">
                                          <p:stCondLst>
                                            <p:cond delay="1999"/>
                                          </p:stCondLst>
                                        </p:cTn>
                                        <p:tgtEl>
                                          <p:spTgt spid="17513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175117"/>
                                        </p:tgtEl>
                                        <p:attrNameLst>
                                          <p:attrName>style.visibility</p:attrName>
                                        </p:attrNameLst>
                                      </p:cBhvr>
                                      <p:to>
                                        <p:strVal val="visible"/>
                                      </p:to>
                                    </p:set>
                                    <p:animEffect transition="in" filter="fade">
                                      <p:cBhvr>
                                        <p:cTn id="51" dur="2000"/>
                                        <p:tgtEl>
                                          <p:spTgt spid="17511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175119"/>
                                        </p:tgtEl>
                                        <p:attrNameLst>
                                          <p:attrName>style.visibility</p:attrName>
                                        </p:attrNameLst>
                                      </p:cBhvr>
                                      <p:to>
                                        <p:strVal val="visible"/>
                                      </p:to>
                                    </p:set>
                                    <p:animEffect transition="in" filter="fade">
                                      <p:cBhvr>
                                        <p:cTn id="56" dur="2000"/>
                                        <p:tgtEl>
                                          <p:spTgt spid="17511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xit" presetSubtype="0" fill="hold" nodeType="clickEffect">
                                  <p:stCondLst>
                                    <p:cond delay="0"/>
                                  </p:stCondLst>
                                  <p:childTnLst>
                                    <p:set>
                                      <p:cBhvr>
                                        <p:cTn id="60" dur="1" fill="hold">
                                          <p:stCondLst>
                                            <p:cond delay="0"/>
                                          </p:stCondLst>
                                        </p:cTn>
                                        <p:tgtEl>
                                          <p:spTgt spid="175117"/>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7511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75123"/>
                                        </p:tgtEl>
                                        <p:attrNameLst>
                                          <p:attrName>style.visibility</p:attrName>
                                        </p:attrNameLst>
                                      </p:cBhvr>
                                      <p:to>
                                        <p:strVal val="visible"/>
                                      </p:to>
                                    </p:set>
                                    <p:animEffect transition="in" filter="fade">
                                      <p:cBhvr>
                                        <p:cTn id="67" dur="2000"/>
                                        <p:tgtEl>
                                          <p:spTgt spid="1751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175125"/>
                                        </p:tgtEl>
                                        <p:attrNameLst>
                                          <p:attrName>style.visibility</p:attrName>
                                        </p:attrNameLst>
                                      </p:cBhvr>
                                      <p:to>
                                        <p:strVal val="visible"/>
                                      </p:to>
                                    </p:set>
                                    <p:animEffect transition="in" filter="fade">
                                      <p:cBhvr>
                                        <p:cTn id="72" dur="2000"/>
                                        <p:tgtEl>
                                          <p:spTgt spid="17512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175123"/>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175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7C3E161E-3F8D-4AC8-9A12-C9B637EEEE82}"/>
              </a:ext>
            </a:extLst>
          </p:cNvPr>
          <p:cNvSpPr>
            <a:spLocks noGrp="1" noRot="1" noChangeArrowheads="1"/>
          </p:cNvSpPr>
          <p:nvPr>
            <p:ph type="title"/>
          </p:nvPr>
        </p:nvSpPr>
        <p:spPr/>
        <p:txBody>
          <a:bodyPr/>
          <a:lstStyle/>
          <a:p>
            <a:pPr eaLnBrk="1" hangingPunct="1">
              <a:defRPr/>
            </a:pPr>
            <a:r>
              <a:rPr lang="fr-FR"/>
              <a:t>Management de la réputation</a:t>
            </a:r>
          </a:p>
        </p:txBody>
      </p:sp>
      <p:sp>
        <p:nvSpPr>
          <p:cNvPr id="132099" name="Rectangle 3">
            <a:extLst>
              <a:ext uri="{FF2B5EF4-FFF2-40B4-BE49-F238E27FC236}">
                <a16:creationId xmlns:a16="http://schemas.microsoft.com/office/drawing/2014/main" id="{1004C1B3-6319-4017-B76C-AF130A6CA2AD}"/>
              </a:ext>
            </a:extLst>
          </p:cNvPr>
          <p:cNvSpPr>
            <a:spLocks noGrp="1" noChangeArrowheads="1"/>
          </p:cNvSpPr>
          <p:nvPr>
            <p:ph type="body" idx="1"/>
          </p:nvPr>
        </p:nvSpPr>
        <p:spPr/>
        <p:txBody>
          <a:bodyPr/>
          <a:lstStyle/>
          <a:p>
            <a:pPr algn="ctr" eaLnBrk="1" hangingPunct="1">
              <a:buFont typeface="Wingdings" panose="05000000000000000000" pitchFamily="2" charset="2"/>
              <a:buNone/>
              <a:defRPr/>
            </a:pPr>
            <a:r>
              <a:rPr lang="fr-FR" sz="4000" dirty="0"/>
              <a:t>A partir de ces principes, les managers doivent également intégrer un processus de </a:t>
            </a:r>
            <a:r>
              <a:rPr lang="fr-FR" sz="4000" i="1" dirty="0">
                <a:solidFill>
                  <a:srgbClr val="FF0000"/>
                </a:solidFill>
              </a:rPr>
              <a:t>« création </a:t>
            </a:r>
            <a:r>
              <a:rPr lang="fr-FR" sz="4000" i="1" dirty="0">
                <a:solidFill>
                  <a:srgbClr val="FFFFFF"/>
                </a:solidFill>
              </a:rPr>
              <a:t>»</a:t>
            </a:r>
            <a:r>
              <a:rPr lang="fr-FR" sz="4000" dirty="0">
                <a:solidFill>
                  <a:srgbClr val="FFFFFF"/>
                </a:solidFill>
              </a:rPr>
              <a:t>,</a:t>
            </a:r>
            <a:r>
              <a:rPr lang="fr-FR" sz="4000" dirty="0"/>
              <a:t> de </a:t>
            </a:r>
            <a:r>
              <a:rPr lang="fr-FR" sz="4000" i="1" dirty="0">
                <a:solidFill>
                  <a:srgbClr val="FF0000"/>
                </a:solidFill>
              </a:rPr>
              <a:t>« protection </a:t>
            </a:r>
            <a:r>
              <a:rPr lang="fr-FR" sz="4000" i="1" dirty="0">
                <a:solidFill>
                  <a:srgbClr val="FFFFFF"/>
                </a:solidFill>
              </a:rPr>
              <a:t>»</a:t>
            </a:r>
            <a:r>
              <a:rPr lang="fr-FR" sz="4000" dirty="0"/>
              <a:t> voire de </a:t>
            </a:r>
            <a:r>
              <a:rPr lang="fr-FR" sz="4000" i="1" dirty="0">
                <a:solidFill>
                  <a:srgbClr val="FF0000"/>
                </a:solidFill>
              </a:rPr>
              <a:t>« réparation »</a:t>
            </a:r>
            <a:r>
              <a:rPr lang="fr-FR" sz="4000" dirty="0">
                <a:solidFill>
                  <a:srgbClr val="FF0000"/>
                </a:solidFill>
              </a:rPr>
              <a:t> </a:t>
            </a:r>
            <a:r>
              <a:rPr lang="fr-FR" sz="4000" dirty="0"/>
              <a:t>de cet actif potentiellement générateur de valeur.</a:t>
            </a:r>
            <a:r>
              <a:rPr lang="fr-FR" sz="2800" dirty="0"/>
              <a:t> </a:t>
            </a:r>
          </a:p>
          <a:p>
            <a:pPr algn="ctr" eaLnBrk="1" hangingPunct="1">
              <a:buFont typeface="Wingdings" panose="05000000000000000000" pitchFamily="2" charset="2"/>
              <a:buNone/>
              <a:defRPr/>
            </a:pPr>
            <a:r>
              <a:rPr lang="fr-FR" sz="2800" i="1" dirty="0"/>
              <a:t> </a:t>
            </a:r>
          </a:p>
          <a:p>
            <a:pPr eaLnBrk="1" hangingPunct="1">
              <a:defRPr/>
            </a:pPr>
            <a:endParaRPr lang="fr-FR" sz="2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RepTrak - Motion Graphic Software Video">
            <a:hlinkClick r:id="" action="ppaction://media"/>
            <a:extLst>
              <a:ext uri="{FF2B5EF4-FFF2-40B4-BE49-F238E27FC236}">
                <a16:creationId xmlns:a16="http://schemas.microsoft.com/office/drawing/2014/main" id="{A0ECFE57-A76E-4384-B5D5-367ECD446979}"/>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328824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C70E965B-C2D0-4ADE-BBF9-F4598C424742}"/>
              </a:ext>
            </a:extLst>
          </p:cNvPr>
          <p:cNvSpPr>
            <a:spLocks noGrp="1" noRot="1" noChangeArrowheads="1"/>
          </p:cNvSpPr>
          <p:nvPr>
            <p:ph type="title"/>
          </p:nvPr>
        </p:nvSpPr>
        <p:spPr>
          <a:xfrm>
            <a:off x="1981200" y="274638"/>
            <a:ext cx="8229600" cy="417512"/>
          </a:xfrm>
        </p:spPr>
        <p:txBody>
          <a:bodyPr>
            <a:normAutofit fontScale="90000"/>
          </a:bodyPr>
          <a:lstStyle/>
          <a:p>
            <a:pPr eaLnBrk="1" hangingPunct="1">
              <a:defRPr/>
            </a:pPr>
            <a:r>
              <a:rPr lang="fr-FR" sz="2800"/>
              <a:t>Mesure : quotient  (Fombrun et Van Riel, 2003)</a:t>
            </a:r>
          </a:p>
        </p:txBody>
      </p:sp>
      <p:grpSp>
        <p:nvGrpSpPr>
          <p:cNvPr id="63491" name="Group 21">
            <a:extLst>
              <a:ext uri="{FF2B5EF4-FFF2-40B4-BE49-F238E27FC236}">
                <a16:creationId xmlns:a16="http://schemas.microsoft.com/office/drawing/2014/main" id="{98322748-B404-4277-B605-20801BEF29A5}"/>
              </a:ext>
            </a:extLst>
          </p:cNvPr>
          <p:cNvGrpSpPr>
            <a:grpSpLocks/>
          </p:cNvGrpSpPr>
          <p:nvPr/>
        </p:nvGrpSpPr>
        <p:grpSpPr bwMode="auto">
          <a:xfrm>
            <a:off x="2566988" y="836614"/>
            <a:ext cx="7632700" cy="5832475"/>
            <a:chOff x="657" y="527"/>
            <a:chExt cx="4808" cy="3559"/>
          </a:xfrm>
        </p:grpSpPr>
        <p:sp>
          <p:nvSpPr>
            <p:cNvPr id="63492" name="AutoShape 5">
              <a:extLst>
                <a:ext uri="{FF2B5EF4-FFF2-40B4-BE49-F238E27FC236}">
                  <a16:creationId xmlns:a16="http://schemas.microsoft.com/office/drawing/2014/main" id="{219C1B87-C063-4E99-8908-6FD8AAA1623B}"/>
                </a:ext>
              </a:extLst>
            </p:cNvPr>
            <p:cNvSpPr>
              <a:spLocks noChangeAspect="1" noChangeArrowheads="1"/>
            </p:cNvSpPr>
            <p:nvPr/>
          </p:nvSpPr>
          <p:spPr bwMode="auto">
            <a:xfrm>
              <a:off x="657" y="572"/>
              <a:ext cx="4808" cy="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63493" name="Text Box 6">
              <a:extLst>
                <a:ext uri="{FF2B5EF4-FFF2-40B4-BE49-F238E27FC236}">
                  <a16:creationId xmlns:a16="http://schemas.microsoft.com/office/drawing/2014/main" id="{F1659692-5168-413A-98E3-258E73944787}"/>
                </a:ext>
              </a:extLst>
            </p:cNvPr>
            <p:cNvSpPr txBox="1">
              <a:spLocks noChangeArrowheads="1"/>
            </p:cNvSpPr>
            <p:nvPr/>
          </p:nvSpPr>
          <p:spPr bwMode="auto">
            <a:xfrm>
              <a:off x="2272" y="2187"/>
              <a:ext cx="1044"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solidFill>
                    <a:schemeClr val="folHlink"/>
                  </a:solidFill>
                  <a:latin typeface="Times New Roman" panose="02020603050405020304" pitchFamily="18" charset="0"/>
                </a:rPr>
                <a:t>REPUTATION</a:t>
              </a:r>
              <a:endParaRPr lang="fr-FR" altLang="fr-FR" sz="1600">
                <a:solidFill>
                  <a:schemeClr val="folHlink"/>
                </a:solidFill>
              </a:endParaRPr>
            </a:p>
          </p:txBody>
        </p:sp>
        <p:sp>
          <p:nvSpPr>
            <p:cNvPr id="63494" name="Text Box 7">
              <a:extLst>
                <a:ext uri="{FF2B5EF4-FFF2-40B4-BE49-F238E27FC236}">
                  <a16:creationId xmlns:a16="http://schemas.microsoft.com/office/drawing/2014/main" id="{3E3AA353-9243-4AFB-9545-E9D082383046}"/>
                </a:ext>
              </a:extLst>
            </p:cNvPr>
            <p:cNvSpPr txBox="1">
              <a:spLocks noChangeArrowheads="1"/>
            </p:cNvSpPr>
            <p:nvPr/>
          </p:nvSpPr>
          <p:spPr bwMode="auto">
            <a:xfrm>
              <a:off x="1202" y="1117"/>
              <a:ext cx="1710" cy="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800" b="1">
                  <a:solidFill>
                    <a:schemeClr val="hlink"/>
                  </a:solidFill>
                  <a:latin typeface="Times New Roman" panose="02020603050405020304" pitchFamily="18" charset="0"/>
                </a:rPr>
                <a:t>Responsabilité sociale</a:t>
              </a:r>
            </a:p>
            <a:p>
              <a:pPr eaLnBrk="1" hangingPunct="1">
                <a:spcBef>
                  <a:spcPct val="0"/>
                </a:spcBef>
                <a:buClrTx/>
                <a:buSzTx/>
                <a:buFontTx/>
                <a:buNone/>
              </a:pPr>
              <a:r>
                <a:rPr lang="fr-FR" altLang="fr-FR" sz="1400">
                  <a:latin typeface="Times New Roman" panose="02020603050405020304" pitchFamily="18" charset="0"/>
                </a:rPr>
                <a:t>Perception des causes civiques</a:t>
              </a:r>
            </a:p>
            <a:p>
              <a:pPr eaLnBrk="1" hangingPunct="1">
                <a:spcBef>
                  <a:spcPct val="0"/>
                </a:spcBef>
                <a:buClrTx/>
                <a:buSzTx/>
                <a:buFontTx/>
                <a:buNone/>
              </a:pPr>
              <a:r>
                <a:rPr lang="fr-FR" altLang="fr-FR" sz="1400">
                  <a:latin typeface="Times New Roman" panose="02020603050405020304" pitchFamily="18" charset="0"/>
                </a:rPr>
                <a:t>Responsabilité environnementale</a:t>
              </a:r>
            </a:p>
            <a:p>
              <a:pPr eaLnBrk="1" hangingPunct="1">
                <a:spcBef>
                  <a:spcPct val="0"/>
                </a:spcBef>
                <a:buClrTx/>
                <a:buSzTx/>
                <a:buFontTx/>
                <a:buNone/>
              </a:pPr>
              <a:r>
                <a:rPr lang="fr-FR" altLang="fr-FR" sz="1400">
                  <a:latin typeface="Times New Roman" panose="02020603050405020304" pitchFamily="18" charset="0"/>
                </a:rPr>
                <a:t>Responsabilité communautaire (personnel et collectivités)</a:t>
              </a:r>
              <a:r>
                <a:rPr lang="fr-FR" altLang="fr-FR" sz="1000">
                  <a:latin typeface="Times New Roman" panose="02020603050405020304" pitchFamily="18" charset="0"/>
                </a:rPr>
                <a:t> </a:t>
              </a:r>
              <a:endParaRPr lang="fr-FR" altLang="fr-FR" sz="1800"/>
            </a:p>
          </p:txBody>
        </p:sp>
        <p:sp>
          <p:nvSpPr>
            <p:cNvPr id="63495" name="Text Box 8">
              <a:extLst>
                <a:ext uri="{FF2B5EF4-FFF2-40B4-BE49-F238E27FC236}">
                  <a16:creationId xmlns:a16="http://schemas.microsoft.com/office/drawing/2014/main" id="{6CE3E66E-2048-4623-964A-5242445F24D6}"/>
                </a:ext>
              </a:extLst>
            </p:cNvPr>
            <p:cNvSpPr txBox="1">
              <a:spLocks noChangeArrowheads="1"/>
            </p:cNvSpPr>
            <p:nvPr/>
          </p:nvSpPr>
          <p:spPr bwMode="auto">
            <a:xfrm>
              <a:off x="752" y="2092"/>
              <a:ext cx="1330"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600" b="1">
                  <a:solidFill>
                    <a:schemeClr val="hlink"/>
                  </a:solidFill>
                  <a:latin typeface="Times New Roman" panose="02020603050405020304" pitchFamily="18" charset="0"/>
                </a:rPr>
                <a:t>Vision &amp; Leadership</a:t>
              </a:r>
              <a:r>
                <a:rPr lang="fr-FR" altLang="fr-FR" sz="1400" b="1">
                  <a:latin typeface="Times New Roman" panose="02020603050405020304" pitchFamily="18" charset="0"/>
                </a:rPr>
                <a:t> </a:t>
              </a:r>
            </a:p>
            <a:p>
              <a:pPr eaLnBrk="1" hangingPunct="1">
                <a:spcBef>
                  <a:spcPct val="0"/>
                </a:spcBef>
                <a:buClrTx/>
                <a:buSzTx/>
                <a:buFontTx/>
                <a:buNone/>
              </a:pPr>
              <a:r>
                <a:rPr lang="fr-FR" altLang="fr-FR" sz="1400">
                  <a:latin typeface="Times New Roman" panose="02020603050405020304" pitchFamily="18" charset="0"/>
                </a:rPr>
                <a:t>Opportunités du marché</a:t>
              </a:r>
            </a:p>
            <a:p>
              <a:pPr eaLnBrk="1" hangingPunct="1">
                <a:spcBef>
                  <a:spcPct val="0"/>
                </a:spcBef>
                <a:buClrTx/>
                <a:buSzTx/>
                <a:buFontTx/>
                <a:buNone/>
              </a:pPr>
              <a:r>
                <a:rPr lang="fr-FR" altLang="fr-FR" sz="1400">
                  <a:latin typeface="Times New Roman" panose="02020603050405020304" pitchFamily="18" charset="0"/>
                </a:rPr>
                <a:t>Clarté visionnaire</a:t>
              </a:r>
            </a:p>
            <a:p>
              <a:pPr eaLnBrk="1" hangingPunct="1">
                <a:spcBef>
                  <a:spcPct val="0"/>
                </a:spcBef>
                <a:buClrTx/>
                <a:buSzTx/>
                <a:buFontTx/>
                <a:buNone/>
              </a:pPr>
              <a:r>
                <a:rPr lang="fr-FR" altLang="fr-FR" sz="1400">
                  <a:latin typeface="Times New Roman" panose="02020603050405020304" pitchFamily="18" charset="0"/>
                </a:rPr>
                <a:t>Excellence du leadership</a:t>
              </a:r>
              <a:endParaRPr lang="fr-FR" altLang="fr-FR" sz="1400"/>
            </a:p>
          </p:txBody>
        </p:sp>
        <p:sp>
          <p:nvSpPr>
            <p:cNvPr id="63496" name="Text Box 9">
              <a:extLst>
                <a:ext uri="{FF2B5EF4-FFF2-40B4-BE49-F238E27FC236}">
                  <a16:creationId xmlns:a16="http://schemas.microsoft.com/office/drawing/2014/main" id="{75D93887-899F-4E32-9892-D96CC12B2CB0}"/>
                </a:ext>
              </a:extLst>
            </p:cNvPr>
            <p:cNvSpPr txBox="1">
              <a:spLocks noChangeArrowheads="1"/>
            </p:cNvSpPr>
            <p:nvPr/>
          </p:nvSpPr>
          <p:spPr bwMode="auto">
            <a:xfrm>
              <a:off x="1202" y="2931"/>
              <a:ext cx="1709" cy="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600" b="1">
                  <a:solidFill>
                    <a:schemeClr val="hlink"/>
                  </a:solidFill>
                  <a:latin typeface="Times New Roman" panose="02020603050405020304" pitchFamily="18" charset="0"/>
                </a:rPr>
                <a:t>Perception de la rentabilité</a:t>
              </a:r>
            </a:p>
            <a:p>
              <a:pPr eaLnBrk="1" hangingPunct="1">
                <a:spcBef>
                  <a:spcPct val="0"/>
                </a:spcBef>
                <a:buClrTx/>
                <a:buSzTx/>
                <a:buFontTx/>
                <a:buNone/>
              </a:pPr>
              <a:r>
                <a:rPr lang="fr-FR" altLang="fr-FR" sz="1400">
                  <a:latin typeface="Times New Roman" panose="02020603050405020304" pitchFamily="18" charset="0"/>
                </a:rPr>
                <a:t>Risques </a:t>
              </a:r>
            </a:p>
            <a:p>
              <a:pPr eaLnBrk="1" hangingPunct="1">
                <a:spcBef>
                  <a:spcPct val="0"/>
                </a:spcBef>
                <a:buClrTx/>
                <a:buSzTx/>
                <a:buFontTx/>
                <a:buNone/>
              </a:pPr>
              <a:r>
                <a:rPr lang="fr-FR" altLang="fr-FR" sz="1400">
                  <a:latin typeface="Times New Roman" panose="02020603050405020304" pitchFamily="18" charset="0"/>
                </a:rPr>
                <a:t>Résultats à venir</a:t>
              </a:r>
            </a:p>
            <a:p>
              <a:pPr eaLnBrk="1" hangingPunct="1">
                <a:spcBef>
                  <a:spcPct val="0"/>
                </a:spcBef>
                <a:buClrTx/>
                <a:buSzTx/>
                <a:buFontTx/>
                <a:buNone/>
              </a:pPr>
              <a:r>
                <a:rPr lang="fr-FR" altLang="fr-FR" sz="1400">
                  <a:latin typeface="Times New Roman" panose="02020603050405020304" pitchFamily="18" charset="0"/>
                </a:rPr>
                <a:t>Différences face aux concurrents</a:t>
              </a:r>
            </a:p>
            <a:p>
              <a:pPr eaLnBrk="1" hangingPunct="1">
                <a:spcBef>
                  <a:spcPct val="0"/>
                </a:spcBef>
                <a:buClrTx/>
                <a:buSzTx/>
                <a:buFontTx/>
                <a:buNone/>
              </a:pPr>
              <a:r>
                <a:rPr lang="fr-FR" altLang="fr-FR" sz="1400" b="1">
                  <a:latin typeface="Times New Roman" panose="02020603050405020304" pitchFamily="18" charset="0"/>
                </a:rPr>
                <a:t>Performance Financière</a:t>
              </a:r>
              <a:endParaRPr lang="fr-FR" altLang="fr-FR" sz="1400"/>
            </a:p>
          </p:txBody>
        </p:sp>
        <p:sp>
          <p:nvSpPr>
            <p:cNvPr id="63497" name="Text Box 10">
              <a:extLst>
                <a:ext uri="{FF2B5EF4-FFF2-40B4-BE49-F238E27FC236}">
                  <a16:creationId xmlns:a16="http://schemas.microsoft.com/office/drawing/2014/main" id="{C6C50FA2-9B28-4411-B14B-4451487AD956}"/>
                </a:ext>
              </a:extLst>
            </p:cNvPr>
            <p:cNvSpPr txBox="1">
              <a:spLocks noChangeArrowheads="1"/>
            </p:cNvSpPr>
            <p:nvPr/>
          </p:nvSpPr>
          <p:spPr bwMode="auto">
            <a:xfrm>
              <a:off x="2842" y="2946"/>
              <a:ext cx="1424"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600" b="1">
                  <a:solidFill>
                    <a:schemeClr val="hlink"/>
                  </a:solidFill>
                  <a:latin typeface="Times New Roman" panose="02020603050405020304" pitchFamily="18" charset="0"/>
                </a:rPr>
                <a:t>Qualité des employés</a:t>
              </a:r>
            </a:p>
            <a:p>
              <a:pPr eaLnBrk="1" hangingPunct="1">
                <a:spcBef>
                  <a:spcPct val="0"/>
                </a:spcBef>
                <a:buClrTx/>
                <a:buSzTx/>
                <a:buFontTx/>
                <a:buNone/>
              </a:pPr>
              <a:r>
                <a:rPr lang="fr-FR" altLang="fr-FR" sz="1400">
                  <a:latin typeface="Times New Roman" panose="02020603050405020304" pitchFamily="18" charset="0"/>
                </a:rPr>
                <a:t>Qualité du lieu de travail</a:t>
              </a:r>
            </a:p>
            <a:p>
              <a:pPr eaLnBrk="1" hangingPunct="1">
                <a:spcBef>
                  <a:spcPct val="0"/>
                </a:spcBef>
                <a:buClrTx/>
                <a:buSzTx/>
                <a:buFontTx/>
                <a:buNone/>
              </a:pPr>
              <a:r>
                <a:rPr lang="fr-FR" altLang="fr-FR" sz="1400">
                  <a:latin typeface="Times New Roman" panose="02020603050405020304" pitchFamily="18" charset="0"/>
                </a:rPr>
                <a:t>Mobilisation des employés </a:t>
              </a:r>
            </a:p>
            <a:p>
              <a:pPr eaLnBrk="1" hangingPunct="1">
                <a:spcBef>
                  <a:spcPct val="0"/>
                </a:spcBef>
                <a:buClrTx/>
                <a:buSzTx/>
                <a:buFontTx/>
                <a:buNone/>
              </a:pPr>
              <a:r>
                <a:rPr lang="fr-FR" altLang="fr-FR" sz="1400" b="1">
                  <a:latin typeface="Times New Roman" panose="02020603050405020304" pitchFamily="18" charset="0"/>
                </a:rPr>
                <a:t>Environnement de travail </a:t>
              </a:r>
              <a:endParaRPr lang="fr-FR" altLang="fr-FR" sz="1400"/>
            </a:p>
          </p:txBody>
        </p:sp>
        <p:sp>
          <p:nvSpPr>
            <p:cNvPr id="63498" name="Text Box 11">
              <a:extLst>
                <a:ext uri="{FF2B5EF4-FFF2-40B4-BE49-F238E27FC236}">
                  <a16:creationId xmlns:a16="http://schemas.microsoft.com/office/drawing/2014/main" id="{3C390B06-D520-4F1A-9DED-B45D12A24EBA}"/>
                </a:ext>
              </a:extLst>
            </p:cNvPr>
            <p:cNvSpPr txBox="1">
              <a:spLocks noChangeArrowheads="1"/>
            </p:cNvSpPr>
            <p:nvPr/>
          </p:nvSpPr>
          <p:spPr bwMode="auto">
            <a:xfrm>
              <a:off x="3424" y="2024"/>
              <a:ext cx="1588" cy="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600" b="1">
                  <a:solidFill>
                    <a:schemeClr val="hlink"/>
                  </a:solidFill>
                  <a:latin typeface="Times New Roman" panose="02020603050405020304" pitchFamily="18" charset="0"/>
                </a:rPr>
                <a:t>Produits &amp; Services</a:t>
              </a:r>
            </a:p>
            <a:p>
              <a:pPr eaLnBrk="1" hangingPunct="1">
                <a:spcBef>
                  <a:spcPct val="0"/>
                </a:spcBef>
                <a:buClrTx/>
                <a:buSzTx/>
                <a:buFontTx/>
                <a:buNone/>
              </a:pPr>
              <a:r>
                <a:rPr lang="fr-FR" altLang="fr-FR" sz="1400">
                  <a:latin typeface="Times New Roman" panose="02020603050405020304" pitchFamily="18" charset="0"/>
                </a:rPr>
                <a:t>Perception de la qualité</a:t>
              </a:r>
            </a:p>
            <a:p>
              <a:pPr eaLnBrk="1" hangingPunct="1">
                <a:spcBef>
                  <a:spcPct val="0"/>
                </a:spcBef>
                <a:buClrTx/>
                <a:buSzTx/>
                <a:buFontTx/>
                <a:buNone/>
              </a:pPr>
              <a:r>
                <a:rPr lang="fr-FR" altLang="fr-FR" sz="1400">
                  <a:latin typeface="Times New Roman" panose="02020603050405020304" pitchFamily="18" charset="0"/>
                </a:rPr>
                <a:t>Innovation</a:t>
              </a:r>
            </a:p>
            <a:p>
              <a:pPr eaLnBrk="1" hangingPunct="1">
                <a:spcBef>
                  <a:spcPct val="0"/>
                </a:spcBef>
                <a:buClrTx/>
                <a:buSzTx/>
                <a:buFontTx/>
                <a:buNone/>
              </a:pPr>
              <a:r>
                <a:rPr lang="fr-FR" altLang="fr-FR" sz="1400">
                  <a:latin typeface="Times New Roman" panose="02020603050405020304" pitchFamily="18" charset="0"/>
                </a:rPr>
                <a:t>Valeurs financières produits et services</a:t>
              </a:r>
            </a:p>
            <a:p>
              <a:pPr eaLnBrk="1" hangingPunct="1">
                <a:spcBef>
                  <a:spcPct val="0"/>
                </a:spcBef>
                <a:buClrTx/>
                <a:buSzTx/>
                <a:buFontTx/>
                <a:buNone/>
              </a:pPr>
              <a:r>
                <a:rPr lang="fr-FR" altLang="fr-FR" sz="1000">
                  <a:latin typeface="Times New Roman" panose="02020603050405020304" pitchFamily="18" charset="0"/>
                </a:rPr>
                <a:t> </a:t>
              </a:r>
              <a:endParaRPr lang="fr-FR" altLang="fr-FR" sz="1800"/>
            </a:p>
          </p:txBody>
        </p:sp>
        <p:sp>
          <p:nvSpPr>
            <p:cNvPr id="63499" name="Text Box 12">
              <a:extLst>
                <a:ext uri="{FF2B5EF4-FFF2-40B4-BE49-F238E27FC236}">
                  <a16:creationId xmlns:a16="http://schemas.microsoft.com/office/drawing/2014/main" id="{A07E1C04-BDB3-4B84-8223-1E84CCF32AAB}"/>
                </a:ext>
              </a:extLst>
            </p:cNvPr>
            <p:cNvSpPr txBox="1">
              <a:spLocks noChangeArrowheads="1"/>
            </p:cNvSpPr>
            <p:nvPr/>
          </p:nvSpPr>
          <p:spPr bwMode="auto">
            <a:xfrm>
              <a:off x="2925" y="1162"/>
              <a:ext cx="1709" cy="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600" b="1">
                  <a:solidFill>
                    <a:schemeClr val="hlink"/>
                  </a:solidFill>
                  <a:latin typeface="Times New Roman" panose="02020603050405020304" pitchFamily="18" charset="0"/>
                </a:rPr>
                <a:t>Attrait émotionnel</a:t>
              </a:r>
            </a:p>
            <a:p>
              <a:pPr eaLnBrk="1" hangingPunct="1">
                <a:spcBef>
                  <a:spcPct val="0"/>
                </a:spcBef>
                <a:buClrTx/>
                <a:buSzTx/>
                <a:buFontTx/>
                <a:buNone/>
              </a:pPr>
              <a:r>
                <a:rPr lang="fr-FR" altLang="fr-FR" sz="1400">
                  <a:latin typeface="Times New Roman" panose="02020603050405020304" pitchFamily="18" charset="0"/>
                </a:rPr>
                <a:t>Séduction</a:t>
              </a:r>
            </a:p>
            <a:p>
              <a:pPr eaLnBrk="1" hangingPunct="1">
                <a:spcBef>
                  <a:spcPct val="0"/>
                </a:spcBef>
                <a:buClrTx/>
                <a:buSzTx/>
                <a:buFontTx/>
                <a:buNone/>
              </a:pPr>
              <a:r>
                <a:rPr lang="fr-FR" altLang="fr-FR" sz="1400">
                  <a:latin typeface="Times New Roman" panose="02020603050405020304" pitchFamily="18" charset="0"/>
                </a:rPr>
                <a:t>Admiration</a:t>
              </a:r>
            </a:p>
            <a:p>
              <a:pPr eaLnBrk="1" hangingPunct="1">
                <a:spcBef>
                  <a:spcPct val="0"/>
                </a:spcBef>
                <a:buClrTx/>
                <a:buSzTx/>
                <a:buFontTx/>
                <a:buNone/>
              </a:pPr>
              <a:r>
                <a:rPr lang="fr-FR" altLang="fr-FR" sz="1400">
                  <a:latin typeface="Times New Roman" panose="02020603050405020304" pitchFamily="18" charset="0"/>
                </a:rPr>
                <a:t>Respect et croyance</a:t>
              </a:r>
              <a:endParaRPr lang="fr-FR" altLang="fr-FR" sz="1400"/>
            </a:p>
          </p:txBody>
        </p:sp>
        <p:sp>
          <p:nvSpPr>
            <p:cNvPr id="63500" name="Oval 13">
              <a:extLst>
                <a:ext uri="{FF2B5EF4-FFF2-40B4-BE49-F238E27FC236}">
                  <a16:creationId xmlns:a16="http://schemas.microsoft.com/office/drawing/2014/main" id="{76535DF6-5BE8-4BE1-9361-FC1D1D15E7D8}"/>
                </a:ext>
              </a:extLst>
            </p:cNvPr>
            <p:cNvSpPr>
              <a:spLocks noChangeArrowheads="1"/>
            </p:cNvSpPr>
            <p:nvPr/>
          </p:nvSpPr>
          <p:spPr bwMode="auto">
            <a:xfrm>
              <a:off x="657" y="527"/>
              <a:ext cx="4274" cy="3559"/>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63501" name="Oval 14">
              <a:extLst>
                <a:ext uri="{FF2B5EF4-FFF2-40B4-BE49-F238E27FC236}">
                  <a16:creationId xmlns:a16="http://schemas.microsoft.com/office/drawing/2014/main" id="{5DF1D3BC-0B2A-4485-A414-DF6BC6410728}"/>
                </a:ext>
              </a:extLst>
            </p:cNvPr>
            <p:cNvSpPr>
              <a:spLocks noChangeArrowheads="1"/>
            </p:cNvSpPr>
            <p:nvPr/>
          </p:nvSpPr>
          <p:spPr bwMode="auto">
            <a:xfrm>
              <a:off x="2177" y="2092"/>
              <a:ext cx="1234" cy="380"/>
            </a:xfrm>
            <a:prstGeom prst="ellipse">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63502" name="Line 15">
              <a:extLst>
                <a:ext uri="{FF2B5EF4-FFF2-40B4-BE49-F238E27FC236}">
                  <a16:creationId xmlns:a16="http://schemas.microsoft.com/office/drawing/2014/main" id="{8DF91F34-6744-450D-BD6C-95C53273C02E}"/>
                </a:ext>
              </a:extLst>
            </p:cNvPr>
            <p:cNvSpPr>
              <a:spLocks noChangeShapeType="1"/>
            </p:cNvSpPr>
            <p:nvPr/>
          </p:nvSpPr>
          <p:spPr bwMode="auto">
            <a:xfrm flipH="1" flipV="1">
              <a:off x="748" y="1752"/>
              <a:ext cx="1524" cy="43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503" name="Line 16">
              <a:extLst>
                <a:ext uri="{FF2B5EF4-FFF2-40B4-BE49-F238E27FC236}">
                  <a16:creationId xmlns:a16="http://schemas.microsoft.com/office/drawing/2014/main" id="{2BB2F42F-FDDD-4C84-9322-FBA3337BC2A7}"/>
                </a:ext>
              </a:extLst>
            </p:cNvPr>
            <p:cNvSpPr>
              <a:spLocks noChangeShapeType="1"/>
            </p:cNvSpPr>
            <p:nvPr/>
          </p:nvSpPr>
          <p:spPr bwMode="auto">
            <a:xfrm flipV="1">
              <a:off x="2747" y="527"/>
              <a:ext cx="178" cy="1565"/>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504" name="Line 17">
              <a:extLst>
                <a:ext uri="{FF2B5EF4-FFF2-40B4-BE49-F238E27FC236}">
                  <a16:creationId xmlns:a16="http://schemas.microsoft.com/office/drawing/2014/main" id="{84ABA0C7-0784-4C27-ABCA-45F910DF8391}"/>
                </a:ext>
              </a:extLst>
            </p:cNvPr>
            <p:cNvSpPr>
              <a:spLocks noChangeShapeType="1"/>
            </p:cNvSpPr>
            <p:nvPr/>
          </p:nvSpPr>
          <p:spPr bwMode="auto">
            <a:xfrm flipV="1">
              <a:off x="3316" y="1332"/>
              <a:ext cx="1235" cy="855"/>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505" name="Line 18">
              <a:extLst>
                <a:ext uri="{FF2B5EF4-FFF2-40B4-BE49-F238E27FC236}">
                  <a16:creationId xmlns:a16="http://schemas.microsoft.com/office/drawing/2014/main" id="{BE3DE785-C664-4A7F-A8F0-0515D2C9B5E2}"/>
                </a:ext>
              </a:extLst>
            </p:cNvPr>
            <p:cNvSpPr>
              <a:spLocks noChangeShapeType="1"/>
            </p:cNvSpPr>
            <p:nvPr/>
          </p:nvSpPr>
          <p:spPr bwMode="auto">
            <a:xfrm>
              <a:off x="3031" y="2472"/>
              <a:ext cx="1520" cy="854"/>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506" name="Line 19">
              <a:extLst>
                <a:ext uri="{FF2B5EF4-FFF2-40B4-BE49-F238E27FC236}">
                  <a16:creationId xmlns:a16="http://schemas.microsoft.com/office/drawing/2014/main" id="{27F16BBF-AECA-49E5-92D8-692317D38881}"/>
                </a:ext>
              </a:extLst>
            </p:cNvPr>
            <p:cNvSpPr>
              <a:spLocks noChangeShapeType="1"/>
            </p:cNvSpPr>
            <p:nvPr/>
          </p:nvSpPr>
          <p:spPr bwMode="auto">
            <a:xfrm>
              <a:off x="2747" y="2472"/>
              <a:ext cx="95" cy="1614"/>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507" name="Line 20">
              <a:extLst>
                <a:ext uri="{FF2B5EF4-FFF2-40B4-BE49-F238E27FC236}">
                  <a16:creationId xmlns:a16="http://schemas.microsoft.com/office/drawing/2014/main" id="{657B9D6D-85E3-4112-889E-2B14CCB95588}"/>
                </a:ext>
              </a:extLst>
            </p:cNvPr>
            <p:cNvSpPr>
              <a:spLocks noChangeShapeType="1"/>
            </p:cNvSpPr>
            <p:nvPr/>
          </p:nvSpPr>
          <p:spPr bwMode="auto">
            <a:xfrm flipH="1">
              <a:off x="930" y="2472"/>
              <a:ext cx="1627" cy="641"/>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fr-F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25C2874-04CE-4434-8E81-A87F6B26957B}"/>
              </a:ext>
            </a:extLst>
          </p:cNvPr>
          <p:cNvPicPr>
            <a:picLocks noChangeAspect="1"/>
          </p:cNvPicPr>
          <p:nvPr/>
        </p:nvPicPr>
        <p:blipFill>
          <a:blip r:embed="rId2"/>
          <a:stretch>
            <a:fillRect/>
          </a:stretch>
        </p:blipFill>
        <p:spPr>
          <a:xfrm>
            <a:off x="3138363" y="643467"/>
            <a:ext cx="5915274" cy="5571066"/>
          </a:xfrm>
          <a:prstGeom prst="rect">
            <a:avLst/>
          </a:prstGeom>
        </p:spPr>
      </p:pic>
    </p:spTree>
    <p:extLst>
      <p:ext uri="{BB962C8B-B14F-4D97-AF65-F5344CB8AC3E}">
        <p14:creationId xmlns:p14="http://schemas.microsoft.com/office/powerpoint/2010/main" val="2592381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E89CE23D-3DF2-4B7B-9E1B-10B60C8F75B1}"/>
              </a:ext>
            </a:extLst>
          </p:cNvPr>
          <p:cNvSpPr>
            <a:spLocks noGrp="1" noChangeArrowheads="1"/>
          </p:cNvSpPr>
          <p:nvPr>
            <p:ph type="ctrTitle"/>
          </p:nvPr>
        </p:nvSpPr>
        <p:spPr/>
        <p:txBody>
          <a:bodyPr>
            <a:normAutofit fontScale="90000"/>
          </a:bodyPr>
          <a:lstStyle/>
          <a:p>
            <a:pPr eaLnBrk="1" hangingPunct="1">
              <a:defRPr/>
            </a:pPr>
            <a:r>
              <a:rPr lang="fr-FR" sz="5400"/>
              <a:t>Comment faire ?</a:t>
            </a:r>
            <a:br>
              <a:rPr lang="fr-FR" sz="5400"/>
            </a:br>
            <a:br>
              <a:rPr lang="fr-FR" sz="5400"/>
            </a:br>
            <a:r>
              <a:rPr lang="fr-FR" sz="5400"/>
              <a:t>Stratégie de communication ?</a:t>
            </a:r>
            <a:br>
              <a:rPr lang="fr-FR" sz="5400"/>
            </a:br>
            <a:endParaRPr lang="fr-FR" sz="5400"/>
          </a:p>
        </p:txBody>
      </p:sp>
      <p:sp>
        <p:nvSpPr>
          <p:cNvPr id="152579" name="Rectangle 3">
            <a:extLst>
              <a:ext uri="{FF2B5EF4-FFF2-40B4-BE49-F238E27FC236}">
                <a16:creationId xmlns:a16="http://schemas.microsoft.com/office/drawing/2014/main" id="{1590C907-76AD-4556-9F95-284701B58E0C}"/>
              </a:ext>
            </a:extLst>
          </p:cNvPr>
          <p:cNvSpPr>
            <a:spLocks noGrp="1" noChangeArrowheads="1"/>
          </p:cNvSpPr>
          <p:nvPr>
            <p:ph type="subTitle" idx="1"/>
          </p:nvPr>
        </p:nvSpPr>
        <p:spPr>
          <a:xfrm>
            <a:off x="3000375" y="4508500"/>
            <a:ext cx="6400800" cy="1752600"/>
          </a:xfrm>
        </p:spPr>
        <p:txBody>
          <a:bodyPr/>
          <a:lstStyle/>
          <a:p>
            <a:pPr lvl="1">
              <a:defRPr/>
            </a:pPr>
            <a:r>
              <a:rPr lang="fr-FR"/>
              <a:t>WOM + BUZZ</a:t>
            </a:r>
          </a:p>
          <a:p>
            <a:pPr lvl="1">
              <a:defRPr/>
            </a:pPr>
            <a:r>
              <a:rPr lang="fr-FR"/>
              <a:t>Le pouvoir des NTIC ! </a:t>
            </a:r>
          </a:p>
          <a:p>
            <a:pPr lvl="1">
              <a:defRPr/>
            </a:pPr>
            <a:endParaRPr lang="fr-FR"/>
          </a:p>
          <a:p>
            <a:pPr lvl="1">
              <a:defRPr/>
            </a:pPr>
            <a:endParaRPr lang="fr-F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92F233A1-9023-4B2A-9004-51E263E50CAD}"/>
              </a:ext>
            </a:extLst>
          </p:cNvPr>
          <p:cNvSpPr>
            <a:spLocks noGrp="1" noRot="1" noChangeArrowheads="1"/>
          </p:cNvSpPr>
          <p:nvPr>
            <p:ph type="title"/>
          </p:nvPr>
        </p:nvSpPr>
        <p:spPr/>
        <p:txBody>
          <a:bodyPr/>
          <a:lstStyle/>
          <a:p>
            <a:pPr eaLnBrk="1" hangingPunct="1">
              <a:defRPr/>
            </a:pPr>
            <a:r>
              <a:rPr lang="fr-FR"/>
              <a:t>BUZZ… quelques définitions </a:t>
            </a:r>
          </a:p>
        </p:txBody>
      </p:sp>
      <p:sp>
        <p:nvSpPr>
          <p:cNvPr id="155651" name="Rectangle 3">
            <a:extLst>
              <a:ext uri="{FF2B5EF4-FFF2-40B4-BE49-F238E27FC236}">
                <a16:creationId xmlns:a16="http://schemas.microsoft.com/office/drawing/2014/main" id="{6009C023-F1F7-4695-B987-8A11F572174E}"/>
              </a:ext>
            </a:extLst>
          </p:cNvPr>
          <p:cNvSpPr>
            <a:spLocks noGrp="1" noChangeArrowheads="1"/>
          </p:cNvSpPr>
          <p:nvPr>
            <p:ph type="body" idx="1"/>
          </p:nvPr>
        </p:nvSpPr>
        <p:spPr>
          <a:xfrm>
            <a:off x="463493" y="1976446"/>
            <a:ext cx="5375246" cy="4038600"/>
          </a:xfrm>
        </p:spPr>
        <p:txBody>
          <a:bodyPr/>
          <a:lstStyle/>
          <a:p>
            <a:pPr eaLnBrk="1" hangingPunct="1">
              <a:defRPr/>
            </a:pPr>
            <a:endParaRPr lang="fr-FR" dirty="0"/>
          </a:p>
          <a:p>
            <a:pPr algn="ctr" eaLnBrk="1" hangingPunct="1">
              <a:buFont typeface="Wingdings" panose="05000000000000000000" pitchFamily="2" charset="2"/>
              <a:buNone/>
              <a:defRPr/>
            </a:pPr>
            <a:r>
              <a:rPr lang="fr-FR" dirty="0"/>
              <a:t>Le Buzz Marketing, c’est un </a:t>
            </a:r>
            <a:r>
              <a:rPr lang="fr-FR" dirty="0">
                <a:solidFill>
                  <a:schemeClr val="hlink"/>
                </a:solidFill>
              </a:rPr>
              <a:t>effort de communication</a:t>
            </a:r>
            <a:r>
              <a:rPr lang="fr-FR" dirty="0"/>
              <a:t> qui utilise un </a:t>
            </a:r>
            <a:r>
              <a:rPr lang="fr-FR" dirty="0">
                <a:solidFill>
                  <a:schemeClr val="hlink"/>
                </a:solidFill>
              </a:rPr>
              <a:t>événement à fort impact</a:t>
            </a:r>
            <a:r>
              <a:rPr lang="fr-FR" dirty="0"/>
              <a:t>, se déroulant sur une période courte dans l’unique but de </a:t>
            </a:r>
            <a:r>
              <a:rPr lang="fr-FR" dirty="0">
                <a:solidFill>
                  <a:schemeClr val="hlink"/>
                </a:solidFill>
              </a:rPr>
              <a:t>créer une valeur conversationnelle autour d’une marque (nom)</a:t>
            </a:r>
          </a:p>
          <a:p>
            <a:pPr algn="ctr" eaLnBrk="1" hangingPunct="1">
              <a:buFont typeface="Wingdings" panose="05000000000000000000" pitchFamily="2" charset="2"/>
              <a:buNone/>
              <a:defRPr/>
            </a:pPr>
            <a:r>
              <a:rPr lang="fr-FR" sz="2800" i="1" dirty="0" err="1"/>
              <a:t>Sicco</a:t>
            </a:r>
            <a:r>
              <a:rPr lang="fr-FR" sz="2800" i="1" dirty="0"/>
              <a:t> </a:t>
            </a:r>
            <a:r>
              <a:rPr lang="fr-FR" sz="2800" i="1" dirty="0" err="1"/>
              <a:t>Beerda</a:t>
            </a:r>
            <a:r>
              <a:rPr lang="fr-FR" sz="2800" i="1" dirty="0"/>
              <a:t> (</a:t>
            </a:r>
            <a:r>
              <a:rPr lang="fr-FR" sz="2800" i="1" dirty="0" err="1"/>
              <a:t>dir</a:t>
            </a:r>
            <a:r>
              <a:rPr lang="fr-FR" sz="2800" i="1" dirty="0"/>
              <a:t>. Créatif Human-i RSCG, Amsterdam)</a:t>
            </a:r>
          </a:p>
          <a:p>
            <a:pPr algn="ctr" eaLnBrk="1" hangingPunct="1">
              <a:buFont typeface="Wingdings" panose="05000000000000000000" pitchFamily="2" charset="2"/>
              <a:buNone/>
              <a:defRPr/>
            </a:pPr>
            <a:endParaRPr lang="fr-FR" sz="2800" i="1" dirty="0"/>
          </a:p>
        </p:txBody>
      </p:sp>
      <p:pic>
        <p:nvPicPr>
          <p:cNvPr id="3" name="Image 2" descr="Une image contenant homme, personne, portant, visage&#10;&#10;Description générée automatiquement">
            <a:extLst>
              <a:ext uri="{FF2B5EF4-FFF2-40B4-BE49-F238E27FC236}">
                <a16:creationId xmlns:a16="http://schemas.microsoft.com/office/drawing/2014/main" id="{3152564C-D84A-4CFD-88F9-C2AB5205765F}"/>
              </a:ext>
            </a:extLst>
          </p:cNvPr>
          <p:cNvPicPr>
            <a:picLocks noChangeAspect="1"/>
          </p:cNvPicPr>
          <p:nvPr/>
        </p:nvPicPr>
        <p:blipFill>
          <a:blip r:embed="rId2"/>
          <a:stretch>
            <a:fillRect/>
          </a:stretch>
        </p:blipFill>
        <p:spPr>
          <a:xfrm>
            <a:off x="5838739" y="1852096"/>
            <a:ext cx="5954582" cy="428729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57E9B8A5-EE08-48CB-AA83-61E373A92AA4}"/>
              </a:ext>
            </a:extLst>
          </p:cNvPr>
          <p:cNvSpPr>
            <a:spLocks noGrp="1" noRot="1" noChangeArrowheads="1"/>
          </p:cNvSpPr>
          <p:nvPr>
            <p:ph type="title"/>
          </p:nvPr>
        </p:nvSpPr>
        <p:spPr>
          <a:xfrm>
            <a:off x="1067499" y="243841"/>
            <a:ext cx="9875520" cy="1356360"/>
          </a:xfrm>
        </p:spPr>
        <p:txBody>
          <a:bodyPr/>
          <a:lstStyle/>
          <a:p>
            <a:pPr eaLnBrk="1" hangingPunct="1">
              <a:defRPr/>
            </a:pPr>
            <a:r>
              <a:rPr lang="fr-FR" dirty="0"/>
              <a:t>BUZZ… quelques définitions</a:t>
            </a:r>
          </a:p>
        </p:txBody>
      </p:sp>
      <p:sp>
        <p:nvSpPr>
          <p:cNvPr id="156675" name="Rectangle 3">
            <a:extLst>
              <a:ext uri="{FF2B5EF4-FFF2-40B4-BE49-F238E27FC236}">
                <a16:creationId xmlns:a16="http://schemas.microsoft.com/office/drawing/2014/main" id="{1B6B536D-4482-47FC-B61A-CF564BD7B0A9}"/>
              </a:ext>
            </a:extLst>
          </p:cNvPr>
          <p:cNvSpPr>
            <a:spLocks noGrp="1" noChangeArrowheads="1"/>
          </p:cNvSpPr>
          <p:nvPr>
            <p:ph type="body" idx="1"/>
          </p:nvPr>
        </p:nvSpPr>
        <p:spPr>
          <a:xfrm>
            <a:off x="604148" y="1600201"/>
            <a:ext cx="5401111" cy="4525963"/>
          </a:xfrm>
        </p:spPr>
        <p:txBody>
          <a:bodyPr>
            <a:normAutofit fontScale="92500" lnSpcReduction="20000"/>
          </a:bodyPr>
          <a:lstStyle/>
          <a:p>
            <a:pPr algn="ctr" eaLnBrk="1" hangingPunct="1">
              <a:buFont typeface="Wingdings" panose="05000000000000000000" pitchFamily="2" charset="2"/>
              <a:buNone/>
              <a:defRPr/>
            </a:pPr>
            <a:r>
              <a:rPr lang="fr-FR" sz="2800" dirty="0"/>
              <a:t>Évolution du terme Buzz Marketing, plus que des professionnels du marketing faisant parler les gens, il s’agit désormais de créer des programmes stratégiques convaincants, qui frappent les gens de façon crédible, en touchant une corde sensible. Il consiste à </a:t>
            </a:r>
            <a:r>
              <a:rPr lang="fr-FR" sz="2800" dirty="0">
                <a:solidFill>
                  <a:schemeClr val="hlink"/>
                </a:solidFill>
              </a:rPr>
              <a:t>créer des relations entre les marques et les gens</a:t>
            </a:r>
            <a:r>
              <a:rPr lang="fr-FR" sz="2800" dirty="0"/>
              <a:t>, relations qui influencent leurs choix et leur </a:t>
            </a:r>
            <a:r>
              <a:rPr lang="fr-FR" sz="2800" dirty="0">
                <a:solidFill>
                  <a:schemeClr val="hlink"/>
                </a:solidFill>
              </a:rPr>
              <a:t>donner envie d’adhérer à la marque</a:t>
            </a:r>
            <a:r>
              <a:rPr lang="fr-FR" sz="2800" dirty="0"/>
              <a:t>.</a:t>
            </a:r>
          </a:p>
          <a:p>
            <a:pPr algn="ctr" eaLnBrk="1" hangingPunct="1">
              <a:buFont typeface="Wingdings" panose="05000000000000000000" pitchFamily="2" charset="2"/>
              <a:buNone/>
              <a:defRPr/>
            </a:pPr>
            <a:r>
              <a:rPr lang="fr-FR" sz="2800" i="1" dirty="0"/>
              <a:t>Anny Finn, fondatrice et directeur créatif de </a:t>
            </a:r>
            <a:r>
              <a:rPr lang="fr-FR" sz="2800" i="1" dirty="0" err="1"/>
              <a:t>Ammo</a:t>
            </a:r>
            <a:r>
              <a:rPr lang="fr-FR" sz="2800" i="1" dirty="0"/>
              <a:t> Marketing, San </a:t>
            </a:r>
            <a:r>
              <a:rPr lang="fr-FR" sz="2800" i="1" dirty="0" err="1"/>
              <a:t>Fransico</a:t>
            </a:r>
            <a:endParaRPr lang="fr-FR" sz="2800" i="1" dirty="0"/>
          </a:p>
        </p:txBody>
      </p:sp>
      <p:pic>
        <p:nvPicPr>
          <p:cNvPr id="3" name="Image 2" descr="Une image contenant périphérique&#10;&#10;Description générée automatiquement">
            <a:extLst>
              <a:ext uri="{FF2B5EF4-FFF2-40B4-BE49-F238E27FC236}">
                <a16:creationId xmlns:a16="http://schemas.microsoft.com/office/drawing/2014/main" id="{0531D924-A49D-40F6-B0FC-7EF9B53FE8A7}"/>
              </a:ext>
            </a:extLst>
          </p:cNvPr>
          <p:cNvPicPr>
            <a:picLocks noChangeAspect="1"/>
          </p:cNvPicPr>
          <p:nvPr/>
        </p:nvPicPr>
        <p:blipFill>
          <a:blip r:embed="rId2"/>
          <a:stretch>
            <a:fillRect/>
          </a:stretch>
        </p:blipFill>
        <p:spPr>
          <a:xfrm>
            <a:off x="7494514" y="1166018"/>
            <a:ext cx="3335673" cy="511672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7F7FBF83-2D77-4D1E-9383-B9EB9BC4FB46}"/>
              </a:ext>
            </a:extLst>
          </p:cNvPr>
          <p:cNvSpPr>
            <a:spLocks noGrp="1" noRot="1" noChangeArrowheads="1"/>
          </p:cNvSpPr>
          <p:nvPr>
            <p:ph type="title"/>
          </p:nvPr>
        </p:nvSpPr>
        <p:spPr/>
        <p:txBody>
          <a:bodyPr/>
          <a:lstStyle/>
          <a:p>
            <a:pPr eaLnBrk="1" hangingPunct="1">
              <a:defRPr/>
            </a:pPr>
            <a:r>
              <a:rPr lang="fr-FR"/>
              <a:t>BUZZ et Marketing Viral</a:t>
            </a:r>
          </a:p>
        </p:txBody>
      </p:sp>
      <p:sp>
        <p:nvSpPr>
          <p:cNvPr id="157699" name="Rectangle 3">
            <a:extLst>
              <a:ext uri="{FF2B5EF4-FFF2-40B4-BE49-F238E27FC236}">
                <a16:creationId xmlns:a16="http://schemas.microsoft.com/office/drawing/2014/main" id="{4D94F55D-C32C-45AA-9A35-93436BC00396}"/>
              </a:ext>
            </a:extLst>
          </p:cNvPr>
          <p:cNvSpPr>
            <a:spLocks noGrp="1" noChangeArrowheads="1"/>
          </p:cNvSpPr>
          <p:nvPr>
            <p:ph type="body" idx="1"/>
          </p:nvPr>
        </p:nvSpPr>
        <p:spPr>
          <a:xfrm>
            <a:off x="1524000" y="1600201"/>
            <a:ext cx="9144000" cy="4525963"/>
          </a:xfrm>
        </p:spPr>
        <p:txBody>
          <a:bodyPr/>
          <a:lstStyle/>
          <a:p>
            <a:pPr eaLnBrk="1" hangingPunct="1">
              <a:lnSpc>
                <a:spcPct val="80000"/>
              </a:lnSpc>
              <a:defRPr/>
            </a:pPr>
            <a:r>
              <a:rPr lang="fr-FR" sz="2800"/>
              <a:t>Buzz Marketing créer du bouche à oreille positif autour d’un produit en </a:t>
            </a:r>
            <a:r>
              <a:rPr lang="fr-FR" sz="2800">
                <a:solidFill>
                  <a:schemeClr val="hlink"/>
                </a:solidFill>
              </a:rPr>
              <a:t>transformant un certain nombre de clients sélectionnés avec soin en messagers</a:t>
            </a:r>
            <a:r>
              <a:rPr lang="fr-FR" sz="2800"/>
              <a:t> qui porteront spontanément votre messager</a:t>
            </a:r>
          </a:p>
          <a:p>
            <a:pPr eaLnBrk="1" hangingPunct="1">
              <a:lnSpc>
                <a:spcPct val="80000"/>
              </a:lnSpc>
              <a:defRPr/>
            </a:pPr>
            <a:r>
              <a:rPr lang="fr-FR" sz="2800"/>
              <a:t>Virus : </a:t>
            </a:r>
            <a:r>
              <a:rPr lang="fr-FR" sz="2800">
                <a:solidFill>
                  <a:schemeClr val="hlink"/>
                </a:solidFill>
              </a:rPr>
              <a:t>inoculation</a:t>
            </a:r>
            <a:r>
              <a:rPr lang="fr-FR" sz="2800"/>
              <a:t> (d’un produit)  - </a:t>
            </a:r>
            <a:r>
              <a:rPr lang="fr-FR" sz="2800">
                <a:solidFill>
                  <a:schemeClr val="hlink"/>
                </a:solidFill>
              </a:rPr>
              <a:t>incubation</a:t>
            </a:r>
            <a:r>
              <a:rPr lang="fr-FR" sz="2800"/>
              <a:t> (son utilisation par les quelques consommateurs qui ont été inoculés) – </a:t>
            </a:r>
            <a:r>
              <a:rPr lang="fr-FR" sz="2800">
                <a:solidFill>
                  <a:schemeClr val="hlink"/>
                </a:solidFill>
              </a:rPr>
              <a:t>propagation et infection</a:t>
            </a:r>
            <a:r>
              <a:rPr lang="fr-FR" sz="2800"/>
              <a:t> (diffusion du produit au sein d’un public de plus en plus nombreux)</a:t>
            </a:r>
          </a:p>
          <a:p>
            <a:pPr eaLnBrk="1" hangingPunct="1">
              <a:lnSpc>
                <a:spcPct val="80000"/>
              </a:lnSpc>
              <a:defRPr/>
            </a:pPr>
            <a:r>
              <a:rPr lang="fr-FR" sz="2800">
                <a:solidFill>
                  <a:schemeClr val="hlink"/>
                </a:solidFill>
              </a:rPr>
              <a:t>Valorisation</a:t>
            </a:r>
            <a:r>
              <a:rPr lang="fr-FR" sz="2800"/>
              <a:t> des consommateurs sélectionnés, qui sont fiers d’avoir un </a:t>
            </a:r>
            <a:r>
              <a:rPr lang="fr-FR" sz="2800">
                <a:solidFill>
                  <a:schemeClr val="hlink"/>
                </a:solidFill>
              </a:rPr>
              <a:t>scoop</a:t>
            </a:r>
            <a:r>
              <a:rPr lang="fr-FR" sz="2800"/>
              <a:t>.</a:t>
            </a:r>
          </a:p>
          <a:p>
            <a:pPr algn="ctr" eaLnBrk="1" hangingPunct="1">
              <a:lnSpc>
                <a:spcPct val="80000"/>
              </a:lnSpc>
              <a:buFont typeface="Wingdings" panose="05000000000000000000" pitchFamily="2" charset="2"/>
              <a:buNone/>
              <a:defRPr/>
            </a:pPr>
            <a:r>
              <a:rPr lang="fr-FR" sz="2400" b="1" i="1"/>
              <a:t>Géraldine Zérah, planneur stratégique, BETC Euro RSCG, Paris</a:t>
            </a:r>
            <a:r>
              <a:rPr lang="fr-FR" sz="2800"/>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a:extLst>
              <a:ext uri="{FF2B5EF4-FFF2-40B4-BE49-F238E27FC236}">
                <a16:creationId xmlns:a16="http://schemas.microsoft.com/office/drawing/2014/main" id="{D9D13509-5328-4EF0-8988-EF7605EA1525}"/>
              </a:ext>
            </a:extLst>
          </p:cNvPr>
          <p:cNvSpPr>
            <a:spLocks noChangeArrowheads="1"/>
          </p:cNvSpPr>
          <p:nvPr/>
        </p:nvSpPr>
        <p:spPr bwMode="auto">
          <a:xfrm>
            <a:off x="3648076" y="1412875"/>
            <a:ext cx="4175125" cy="13668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2400" b="1"/>
              <a:t>Expérience de Consommation</a:t>
            </a:r>
          </a:p>
          <a:p>
            <a:pPr algn="ctr" eaLnBrk="1" hangingPunct="1">
              <a:spcBef>
                <a:spcPct val="0"/>
              </a:spcBef>
              <a:buClrTx/>
              <a:buSzTx/>
              <a:buFontTx/>
              <a:buNone/>
            </a:pPr>
            <a:endParaRPr lang="fr-FR" altLang="fr-FR" sz="2400" b="1"/>
          </a:p>
        </p:txBody>
      </p:sp>
      <p:sp>
        <p:nvSpPr>
          <p:cNvPr id="70659" name="AutoShape 4">
            <a:extLst>
              <a:ext uri="{FF2B5EF4-FFF2-40B4-BE49-F238E27FC236}">
                <a16:creationId xmlns:a16="http://schemas.microsoft.com/office/drawing/2014/main" id="{48C6D9DB-4E32-4EC7-8D12-74F793D52134}"/>
              </a:ext>
            </a:extLst>
          </p:cNvPr>
          <p:cNvSpPr>
            <a:spLocks noChangeArrowheads="1"/>
          </p:cNvSpPr>
          <p:nvPr/>
        </p:nvSpPr>
        <p:spPr bwMode="auto">
          <a:xfrm>
            <a:off x="4151313" y="2997200"/>
            <a:ext cx="3384550" cy="1873250"/>
          </a:xfrm>
          <a:prstGeom prst="smileyFace">
            <a:avLst>
              <a:gd name="adj" fmla="val 4653"/>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2800" b="1">
                <a:solidFill>
                  <a:schemeClr val="bg1"/>
                </a:solidFill>
              </a:rPr>
              <a:t>Marketing 3.0</a:t>
            </a:r>
          </a:p>
        </p:txBody>
      </p:sp>
      <p:sp>
        <p:nvSpPr>
          <p:cNvPr id="70660" name="Rectangle 5">
            <a:extLst>
              <a:ext uri="{FF2B5EF4-FFF2-40B4-BE49-F238E27FC236}">
                <a16:creationId xmlns:a16="http://schemas.microsoft.com/office/drawing/2014/main" id="{DD3852C5-6645-4712-ABC3-90FBE1165033}"/>
              </a:ext>
            </a:extLst>
          </p:cNvPr>
          <p:cNvSpPr>
            <a:spLocks noChangeArrowheads="1"/>
          </p:cNvSpPr>
          <p:nvPr/>
        </p:nvSpPr>
        <p:spPr bwMode="auto">
          <a:xfrm>
            <a:off x="1847851" y="5373688"/>
            <a:ext cx="2879725" cy="12239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a:t>Approfondissement</a:t>
            </a:r>
          </a:p>
          <a:p>
            <a:pPr algn="ctr" eaLnBrk="1" hangingPunct="1">
              <a:spcBef>
                <a:spcPct val="0"/>
              </a:spcBef>
              <a:buClrTx/>
              <a:buSzTx/>
              <a:buFontTx/>
              <a:buNone/>
            </a:pPr>
            <a:r>
              <a:rPr lang="fr-FR" altLang="fr-FR" sz="1800"/>
              <a:t>Méta information - NTIC</a:t>
            </a:r>
          </a:p>
          <a:p>
            <a:pPr algn="ctr" eaLnBrk="1" hangingPunct="1">
              <a:spcBef>
                <a:spcPct val="0"/>
              </a:spcBef>
              <a:buClrTx/>
              <a:buSzTx/>
              <a:buFontTx/>
              <a:buNone/>
            </a:pPr>
            <a:r>
              <a:rPr lang="fr-FR" altLang="fr-FR" sz="1800"/>
              <a:t>Expertiser le consommateur</a:t>
            </a:r>
          </a:p>
        </p:txBody>
      </p:sp>
      <p:sp>
        <p:nvSpPr>
          <p:cNvPr id="70661" name="Rectangle 6">
            <a:extLst>
              <a:ext uri="{FF2B5EF4-FFF2-40B4-BE49-F238E27FC236}">
                <a16:creationId xmlns:a16="http://schemas.microsoft.com/office/drawing/2014/main" id="{0EF4171E-EC7D-4D77-88BD-75C80D93BEB2}"/>
              </a:ext>
            </a:extLst>
          </p:cNvPr>
          <p:cNvSpPr>
            <a:spLocks noChangeArrowheads="1"/>
          </p:cNvSpPr>
          <p:nvPr/>
        </p:nvSpPr>
        <p:spPr bwMode="auto">
          <a:xfrm>
            <a:off x="7608888" y="5300663"/>
            <a:ext cx="2590800" cy="12239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1800"/>
          </a:p>
          <a:p>
            <a:pPr algn="ctr" eaLnBrk="1" hangingPunct="1">
              <a:spcBef>
                <a:spcPct val="0"/>
              </a:spcBef>
              <a:buClrTx/>
              <a:buSzTx/>
              <a:buFontTx/>
              <a:buNone/>
            </a:pPr>
            <a:endParaRPr lang="fr-FR" altLang="fr-FR" sz="1800"/>
          </a:p>
          <a:p>
            <a:pPr algn="ctr" eaLnBrk="1" hangingPunct="1">
              <a:spcBef>
                <a:spcPct val="0"/>
              </a:spcBef>
              <a:buClrTx/>
              <a:buSzTx/>
              <a:buFontTx/>
              <a:buNone/>
            </a:pPr>
            <a:r>
              <a:rPr lang="fr-FR" altLang="fr-FR" sz="1800"/>
              <a:t>Élargissement</a:t>
            </a:r>
          </a:p>
          <a:p>
            <a:pPr algn="ctr" eaLnBrk="1" hangingPunct="1">
              <a:spcBef>
                <a:spcPct val="0"/>
              </a:spcBef>
              <a:buClrTx/>
              <a:buSzTx/>
              <a:buFontTx/>
              <a:buNone/>
            </a:pPr>
            <a:r>
              <a:rPr lang="fr-FR" altLang="fr-FR" sz="1800"/>
              <a:t>Choquer</a:t>
            </a:r>
          </a:p>
          <a:p>
            <a:pPr algn="ctr" eaLnBrk="1" hangingPunct="1">
              <a:spcBef>
                <a:spcPct val="0"/>
              </a:spcBef>
              <a:buClrTx/>
              <a:buSzTx/>
              <a:buFontTx/>
              <a:buNone/>
            </a:pPr>
            <a:r>
              <a:rPr lang="fr-FR" altLang="fr-FR" sz="1800"/>
              <a:t>Exciter</a:t>
            </a:r>
          </a:p>
          <a:p>
            <a:pPr algn="ctr" eaLnBrk="1" hangingPunct="1">
              <a:spcBef>
                <a:spcPct val="0"/>
              </a:spcBef>
              <a:buClrTx/>
              <a:buSzTx/>
              <a:buFontTx/>
              <a:buNone/>
            </a:pPr>
            <a:endParaRPr lang="fr-FR" altLang="fr-FR" sz="1800"/>
          </a:p>
          <a:p>
            <a:pPr algn="ctr" eaLnBrk="1" hangingPunct="1">
              <a:spcBef>
                <a:spcPct val="0"/>
              </a:spcBef>
              <a:buClrTx/>
              <a:buSzTx/>
              <a:buFontTx/>
              <a:buNone/>
            </a:pPr>
            <a:endParaRPr lang="fr-FR" altLang="fr-FR" sz="1800"/>
          </a:p>
        </p:txBody>
      </p:sp>
      <p:sp>
        <p:nvSpPr>
          <p:cNvPr id="70662" name="Line 7">
            <a:extLst>
              <a:ext uri="{FF2B5EF4-FFF2-40B4-BE49-F238E27FC236}">
                <a16:creationId xmlns:a16="http://schemas.microsoft.com/office/drawing/2014/main" id="{633C1AF5-4985-403A-940D-0C7D9A5B1D5C}"/>
              </a:ext>
            </a:extLst>
          </p:cNvPr>
          <p:cNvSpPr>
            <a:spLocks noChangeShapeType="1"/>
          </p:cNvSpPr>
          <p:nvPr/>
        </p:nvSpPr>
        <p:spPr bwMode="auto">
          <a:xfrm flipH="1">
            <a:off x="3216275" y="3860800"/>
            <a:ext cx="935038" cy="1512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0663" name="Line 8">
            <a:extLst>
              <a:ext uri="{FF2B5EF4-FFF2-40B4-BE49-F238E27FC236}">
                <a16:creationId xmlns:a16="http://schemas.microsoft.com/office/drawing/2014/main" id="{AF3504CD-720D-49B1-AD10-55E5BBA7FCAB}"/>
              </a:ext>
            </a:extLst>
          </p:cNvPr>
          <p:cNvSpPr>
            <a:spLocks noChangeShapeType="1"/>
          </p:cNvSpPr>
          <p:nvPr/>
        </p:nvSpPr>
        <p:spPr bwMode="auto">
          <a:xfrm>
            <a:off x="7535864" y="3860801"/>
            <a:ext cx="1368425" cy="1439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0664" name="Line 9">
            <a:extLst>
              <a:ext uri="{FF2B5EF4-FFF2-40B4-BE49-F238E27FC236}">
                <a16:creationId xmlns:a16="http://schemas.microsoft.com/office/drawing/2014/main" id="{423C6762-B9F5-428B-90E8-77F710565991}"/>
              </a:ext>
            </a:extLst>
          </p:cNvPr>
          <p:cNvSpPr>
            <a:spLocks noChangeShapeType="1"/>
          </p:cNvSpPr>
          <p:nvPr/>
        </p:nvSpPr>
        <p:spPr bwMode="auto">
          <a:xfrm>
            <a:off x="5735638" y="2781300"/>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0665" name="WordArt 10">
            <a:extLst>
              <a:ext uri="{FF2B5EF4-FFF2-40B4-BE49-F238E27FC236}">
                <a16:creationId xmlns:a16="http://schemas.microsoft.com/office/drawing/2014/main" id="{EF691428-3971-4487-9527-A8AB6B8F440B}"/>
              </a:ext>
            </a:extLst>
          </p:cNvPr>
          <p:cNvSpPr>
            <a:spLocks noChangeArrowheads="1" noChangeShapeType="1" noTextEdit="1"/>
          </p:cNvSpPr>
          <p:nvPr/>
        </p:nvSpPr>
        <p:spPr bwMode="auto">
          <a:xfrm rot="5400000">
            <a:off x="858044" y="2764632"/>
            <a:ext cx="3706813" cy="647700"/>
          </a:xfrm>
          <a:prstGeom prst="rect">
            <a:avLst/>
          </a:prstGeom>
        </p:spPr>
        <p:txBody>
          <a:bodyPr vert="wordArtVert" wrap="none" fromWordArt="1">
            <a:prstTxWarp prst="textPlain">
              <a:avLst>
                <a:gd name="adj" fmla="val 50000"/>
              </a:avLst>
            </a:prstTxWarp>
          </a:bodyPr>
          <a:lstStyle/>
          <a:p>
            <a:pPr algn="ctr" fontAlgn="auto"/>
            <a:r>
              <a:rPr lang="fr-FR" sz="3600" kern="10">
                <a:ln w="9525">
                  <a:solidFill>
                    <a:srgbClr val="000000"/>
                  </a:solidFill>
                  <a:round/>
                  <a:headEnd/>
                  <a:tailEnd/>
                </a:ln>
                <a:solidFill>
                  <a:srgbClr val="FFFF00"/>
                </a:solidFill>
                <a:latin typeface="Arial Black" panose="020B0A04020102020204" pitchFamily="34" charset="0"/>
              </a:rPr>
              <a:t>ENRICHISSEMENT</a:t>
            </a:r>
          </a:p>
        </p:txBody>
      </p:sp>
      <p:sp>
        <p:nvSpPr>
          <p:cNvPr id="70666" name="WordArt 11">
            <a:extLst>
              <a:ext uri="{FF2B5EF4-FFF2-40B4-BE49-F238E27FC236}">
                <a16:creationId xmlns:a16="http://schemas.microsoft.com/office/drawing/2014/main" id="{965BCEA7-2C38-45D3-BA25-72A3D06D0A33}"/>
              </a:ext>
            </a:extLst>
          </p:cNvPr>
          <p:cNvSpPr>
            <a:spLocks noChangeArrowheads="1" noChangeShapeType="1" noTextEdit="1"/>
          </p:cNvSpPr>
          <p:nvPr/>
        </p:nvSpPr>
        <p:spPr bwMode="auto">
          <a:xfrm rot="5400000">
            <a:off x="7681913" y="2779713"/>
            <a:ext cx="3524250" cy="647700"/>
          </a:xfrm>
          <a:prstGeom prst="rect">
            <a:avLst/>
          </a:prstGeom>
        </p:spPr>
        <p:txBody>
          <a:bodyPr vert="wordArtVert" wrap="none" fromWordArt="1">
            <a:prstTxWarp prst="textPlain">
              <a:avLst>
                <a:gd name="adj" fmla="val 50000"/>
              </a:avLst>
            </a:prstTxWarp>
          </a:bodyPr>
          <a:lstStyle/>
          <a:p>
            <a:pPr algn="ctr" fontAlgn="auto"/>
            <a:r>
              <a:rPr lang="fr-FR" sz="3600" kern="10">
                <a:ln w="9525">
                  <a:solidFill>
                    <a:srgbClr val="000000"/>
                  </a:solidFill>
                  <a:round/>
                  <a:headEnd/>
                  <a:tailEnd/>
                </a:ln>
                <a:solidFill>
                  <a:srgbClr val="FFFF00"/>
                </a:solidFill>
                <a:latin typeface="Arial Black" panose="020B0A04020102020204" pitchFamily="34" charset="0"/>
              </a:rPr>
              <a:t>Diverstissement</a:t>
            </a:r>
          </a:p>
        </p:txBody>
      </p:sp>
      <p:pic>
        <p:nvPicPr>
          <p:cNvPr id="70667" name="Picture 12" descr="abeille-1">
            <a:extLst>
              <a:ext uri="{FF2B5EF4-FFF2-40B4-BE49-F238E27FC236}">
                <a16:creationId xmlns:a16="http://schemas.microsoft.com/office/drawing/2014/main" id="{D3F14EBD-2498-4E56-BFF0-31909A922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825" y="5373689"/>
            <a:ext cx="87788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8" name="Picture 13" descr="alpha">
            <a:extLst>
              <a:ext uri="{FF2B5EF4-FFF2-40B4-BE49-F238E27FC236}">
                <a16:creationId xmlns:a16="http://schemas.microsoft.com/office/drawing/2014/main" id="{6CD7449F-6A62-4B79-BB77-183B22BA7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038" y="5661026"/>
            <a:ext cx="7921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8EC4D422-B50F-430E-886A-87A4A2D4E239}"/>
              </a:ext>
            </a:extLst>
          </p:cNvPr>
          <p:cNvSpPr>
            <a:spLocks noGrp="1" noRot="1" noChangeArrowheads="1"/>
          </p:cNvSpPr>
          <p:nvPr>
            <p:ph type="title"/>
          </p:nvPr>
        </p:nvSpPr>
        <p:spPr/>
        <p:txBody>
          <a:bodyPr/>
          <a:lstStyle/>
          <a:p>
            <a:pPr eaLnBrk="1" hangingPunct="1">
              <a:defRPr/>
            </a:pPr>
            <a:r>
              <a:rPr lang="fr-FR"/>
              <a:t>Créer du WOM par les alphas</a:t>
            </a:r>
          </a:p>
        </p:txBody>
      </p:sp>
      <p:sp>
        <p:nvSpPr>
          <p:cNvPr id="162819" name="Rectangle 3">
            <a:extLst>
              <a:ext uri="{FF2B5EF4-FFF2-40B4-BE49-F238E27FC236}">
                <a16:creationId xmlns:a16="http://schemas.microsoft.com/office/drawing/2014/main" id="{A32AF154-EFB9-4E8B-8847-327559EE971A}"/>
              </a:ext>
            </a:extLst>
          </p:cNvPr>
          <p:cNvSpPr>
            <a:spLocks noGrp="1" noChangeArrowheads="1"/>
          </p:cNvSpPr>
          <p:nvPr>
            <p:ph type="body" idx="1"/>
          </p:nvPr>
        </p:nvSpPr>
        <p:spPr/>
        <p:txBody>
          <a:bodyPr/>
          <a:lstStyle/>
          <a:p>
            <a:pPr eaLnBrk="1" hangingPunct="1">
              <a:defRPr/>
            </a:pPr>
            <a:r>
              <a:rPr lang="fr-FR"/>
              <a:t>Alphas classiques : « chefs de meute », premier à vivre telle ou telle expérience, à bénéficier de telle ou telle information ; ils recherchent toujours l’aventure et sont bien informés (actualité, mode…) </a:t>
            </a:r>
          </a:p>
          <a:p>
            <a:pPr eaLnBrk="1" hangingPunct="1">
              <a:defRPr/>
            </a:pPr>
            <a:endParaRPr lang="fr-FR"/>
          </a:p>
          <a:p>
            <a:pPr eaLnBrk="1" hangingPunct="1">
              <a:defRPr/>
            </a:pPr>
            <a:r>
              <a:rPr lang="fr-FR"/>
              <a:t>Alphas événementiels : experts, sur-informés, connaisseurs, « fan star ».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P1154159D1161283G_apx_470_">
            <a:extLst>
              <a:ext uri="{FF2B5EF4-FFF2-40B4-BE49-F238E27FC236}">
                <a16:creationId xmlns:a16="http://schemas.microsoft.com/office/drawing/2014/main" id="{A7FE6378-0719-4287-93B4-7BD63A0D3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7" name="Picture 3" descr="photo_1258626327083-1-0">
            <a:extLst>
              <a:ext uri="{FF2B5EF4-FFF2-40B4-BE49-F238E27FC236}">
                <a16:creationId xmlns:a16="http://schemas.microsoft.com/office/drawing/2014/main" id="{34E57466-CFFF-49C9-A0AB-38FB3E5E8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333375"/>
            <a:ext cx="35147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8" name="Picture 4" descr="equipe_france">
            <a:extLst>
              <a:ext uri="{FF2B5EF4-FFF2-40B4-BE49-F238E27FC236}">
                <a16:creationId xmlns:a16="http://schemas.microsoft.com/office/drawing/2014/main" id="{8DC53BA7-5CFF-4BA0-A0D2-00A1DA54A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063" y="765175"/>
            <a:ext cx="295275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9" name="Picture 5" descr="drapeau_france">
            <a:extLst>
              <a:ext uri="{FF2B5EF4-FFF2-40B4-BE49-F238E27FC236}">
                <a16:creationId xmlns:a16="http://schemas.microsoft.com/office/drawing/2014/main" id="{BCEA5F2E-ACCB-445D-A9A8-3EFFF266B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8525" y="4149725"/>
            <a:ext cx="3024188"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0" name="Picture 6" descr="115216-56976_30418">
            <a:extLst>
              <a:ext uri="{FF2B5EF4-FFF2-40B4-BE49-F238E27FC236}">
                <a16:creationId xmlns:a16="http://schemas.microsoft.com/office/drawing/2014/main" id="{08468F8E-9969-4940-A75E-6D8AB10441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1"/>
            <a:ext cx="48768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1" name="Picture 7" descr="equipe_de_france_bus">
            <a:extLst>
              <a:ext uri="{FF2B5EF4-FFF2-40B4-BE49-F238E27FC236}">
                <a16:creationId xmlns:a16="http://schemas.microsoft.com/office/drawing/2014/main" id="{D049655F-509C-45F0-952A-B78CDB4C72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7851" y="4149725"/>
            <a:ext cx="31083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2" name="Picture 8" descr="Capt+-Anelka-dark+vador">
            <a:extLst>
              <a:ext uri="{FF2B5EF4-FFF2-40B4-BE49-F238E27FC236}">
                <a16:creationId xmlns:a16="http://schemas.microsoft.com/office/drawing/2014/main" id="{F34F64AF-6A5A-4C95-9213-98FD3D761C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9375" y="4114800"/>
            <a:ext cx="17907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3" name="Picture 9" descr="2a580a7cb5268eec46b308f2610e25dd4c1cd95e3d97f">
            <a:extLst>
              <a:ext uri="{FF2B5EF4-FFF2-40B4-BE49-F238E27FC236}">
                <a16:creationId xmlns:a16="http://schemas.microsoft.com/office/drawing/2014/main" id="{B7BADECF-D2A1-471C-B70C-F9A55D2999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2314" y="692150"/>
            <a:ext cx="3595687"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41666"/>
                                        </p:tgtEl>
                                        <p:attrNameLst>
                                          <p:attrName>style.visibility</p:attrName>
                                        </p:attrNameLst>
                                      </p:cBhvr>
                                      <p:to>
                                        <p:strVal val="visible"/>
                                      </p:to>
                                    </p:set>
                                    <p:anim calcmode="lin" valueType="num">
                                      <p:cBhvr>
                                        <p:cTn id="7" dur="500" fill="hold"/>
                                        <p:tgtEl>
                                          <p:spTgt spid="241666"/>
                                        </p:tgtEl>
                                        <p:attrNameLst>
                                          <p:attrName>ppt_w</p:attrName>
                                        </p:attrNameLst>
                                      </p:cBhvr>
                                      <p:tavLst>
                                        <p:tav tm="0">
                                          <p:val>
                                            <p:fltVal val="0"/>
                                          </p:val>
                                        </p:tav>
                                        <p:tav tm="100000">
                                          <p:val>
                                            <p:strVal val="#ppt_w"/>
                                          </p:val>
                                        </p:tav>
                                      </p:tavLst>
                                    </p:anim>
                                    <p:anim calcmode="lin" valueType="num">
                                      <p:cBhvr>
                                        <p:cTn id="8" dur="500" fill="hold"/>
                                        <p:tgtEl>
                                          <p:spTgt spid="241666"/>
                                        </p:tgtEl>
                                        <p:attrNameLst>
                                          <p:attrName>ppt_h</p:attrName>
                                        </p:attrNameLst>
                                      </p:cBhvr>
                                      <p:tavLst>
                                        <p:tav tm="0">
                                          <p:val>
                                            <p:fltVal val="0"/>
                                          </p:val>
                                        </p:tav>
                                        <p:tav tm="100000">
                                          <p:val>
                                            <p:strVal val="#ppt_h"/>
                                          </p:val>
                                        </p:tav>
                                      </p:tavLst>
                                    </p:anim>
                                    <p:animEffect transition="in" filter="fade">
                                      <p:cBhvr>
                                        <p:cTn id="9" dur="500"/>
                                        <p:tgtEl>
                                          <p:spTgt spid="24166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nodeType="clickEffect">
                                  <p:stCondLst>
                                    <p:cond delay="0"/>
                                  </p:stCondLst>
                                  <p:childTnLst>
                                    <p:animEffect transition="out" filter="fade">
                                      <p:cBhvr>
                                        <p:cTn id="13" dur="2000"/>
                                        <p:tgtEl>
                                          <p:spTgt spid="241666"/>
                                        </p:tgtEl>
                                      </p:cBhvr>
                                    </p:animEffect>
                                    <p:set>
                                      <p:cBhvr>
                                        <p:cTn id="14" dur="1" fill="hold">
                                          <p:stCondLst>
                                            <p:cond delay="1999"/>
                                          </p:stCondLst>
                                        </p:cTn>
                                        <p:tgtEl>
                                          <p:spTgt spid="24166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241667"/>
                                        </p:tgtEl>
                                        <p:attrNameLst>
                                          <p:attrName>style.visibility</p:attrName>
                                        </p:attrNameLst>
                                      </p:cBhvr>
                                      <p:to>
                                        <p:strVal val="visible"/>
                                      </p:to>
                                    </p:set>
                                    <p:anim calcmode="lin" valueType="num">
                                      <p:cBhvr>
                                        <p:cTn id="19" dur="500" fill="hold"/>
                                        <p:tgtEl>
                                          <p:spTgt spid="241667"/>
                                        </p:tgtEl>
                                        <p:attrNameLst>
                                          <p:attrName>ppt_w</p:attrName>
                                        </p:attrNameLst>
                                      </p:cBhvr>
                                      <p:tavLst>
                                        <p:tav tm="0">
                                          <p:val>
                                            <p:fltVal val="0"/>
                                          </p:val>
                                        </p:tav>
                                        <p:tav tm="100000">
                                          <p:val>
                                            <p:strVal val="#ppt_w"/>
                                          </p:val>
                                        </p:tav>
                                      </p:tavLst>
                                    </p:anim>
                                    <p:anim calcmode="lin" valueType="num">
                                      <p:cBhvr>
                                        <p:cTn id="20" dur="500" fill="hold"/>
                                        <p:tgtEl>
                                          <p:spTgt spid="241667"/>
                                        </p:tgtEl>
                                        <p:attrNameLst>
                                          <p:attrName>ppt_h</p:attrName>
                                        </p:attrNameLst>
                                      </p:cBhvr>
                                      <p:tavLst>
                                        <p:tav tm="0">
                                          <p:val>
                                            <p:fltVal val="0"/>
                                          </p:val>
                                        </p:tav>
                                        <p:tav tm="100000">
                                          <p:val>
                                            <p:strVal val="#ppt_h"/>
                                          </p:val>
                                        </p:tav>
                                      </p:tavLst>
                                    </p:anim>
                                    <p:animEffect transition="in" filter="fade">
                                      <p:cBhvr>
                                        <p:cTn id="21" dur="500"/>
                                        <p:tgtEl>
                                          <p:spTgt spid="24166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241668"/>
                                        </p:tgtEl>
                                        <p:attrNameLst>
                                          <p:attrName>style.visibility</p:attrName>
                                        </p:attrNameLst>
                                      </p:cBhvr>
                                      <p:to>
                                        <p:strVal val="visible"/>
                                      </p:to>
                                    </p:set>
                                    <p:anim calcmode="lin" valueType="num">
                                      <p:cBhvr>
                                        <p:cTn id="26" dur="500" fill="hold"/>
                                        <p:tgtEl>
                                          <p:spTgt spid="241668"/>
                                        </p:tgtEl>
                                        <p:attrNameLst>
                                          <p:attrName>ppt_w</p:attrName>
                                        </p:attrNameLst>
                                      </p:cBhvr>
                                      <p:tavLst>
                                        <p:tav tm="0">
                                          <p:val>
                                            <p:fltVal val="0"/>
                                          </p:val>
                                        </p:tav>
                                        <p:tav tm="100000">
                                          <p:val>
                                            <p:strVal val="#ppt_w"/>
                                          </p:val>
                                        </p:tav>
                                      </p:tavLst>
                                    </p:anim>
                                    <p:anim calcmode="lin" valueType="num">
                                      <p:cBhvr>
                                        <p:cTn id="27" dur="500" fill="hold"/>
                                        <p:tgtEl>
                                          <p:spTgt spid="241668"/>
                                        </p:tgtEl>
                                        <p:attrNameLst>
                                          <p:attrName>ppt_h</p:attrName>
                                        </p:attrNameLst>
                                      </p:cBhvr>
                                      <p:tavLst>
                                        <p:tav tm="0">
                                          <p:val>
                                            <p:fltVal val="0"/>
                                          </p:val>
                                        </p:tav>
                                        <p:tav tm="100000">
                                          <p:val>
                                            <p:strVal val="#ppt_h"/>
                                          </p:val>
                                        </p:tav>
                                      </p:tavLst>
                                    </p:anim>
                                    <p:animEffect transition="in" filter="fade">
                                      <p:cBhvr>
                                        <p:cTn id="28" dur="500"/>
                                        <p:tgtEl>
                                          <p:spTgt spid="24166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241669"/>
                                        </p:tgtEl>
                                        <p:attrNameLst>
                                          <p:attrName>style.visibility</p:attrName>
                                        </p:attrNameLst>
                                      </p:cBhvr>
                                      <p:to>
                                        <p:strVal val="visible"/>
                                      </p:to>
                                    </p:set>
                                    <p:anim calcmode="lin" valueType="num">
                                      <p:cBhvr>
                                        <p:cTn id="33" dur="500" fill="hold"/>
                                        <p:tgtEl>
                                          <p:spTgt spid="241669"/>
                                        </p:tgtEl>
                                        <p:attrNameLst>
                                          <p:attrName>ppt_w</p:attrName>
                                        </p:attrNameLst>
                                      </p:cBhvr>
                                      <p:tavLst>
                                        <p:tav tm="0">
                                          <p:val>
                                            <p:fltVal val="0"/>
                                          </p:val>
                                        </p:tav>
                                        <p:tav tm="100000">
                                          <p:val>
                                            <p:strVal val="#ppt_w"/>
                                          </p:val>
                                        </p:tav>
                                      </p:tavLst>
                                    </p:anim>
                                    <p:anim calcmode="lin" valueType="num">
                                      <p:cBhvr>
                                        <p:cTn id="34" dur="500" fill="hold"/>
                                        <p:tgtEl>
                                          <p:spTgt spid="241669"/>
                                        </p:tgtEl>
                                        <p:attrNameLst>
                                          <p:attrName>ppt_h</p:attrName>
                                        </p:attrNameLst>
                                      </p:cBhvr>
                                      <p:tavLst>
                                        <p:tav tm="0">
                                          <p:val>
                                            <p:fltVal val="0"/>
                                          </p:val>
                                        </p:tav>
                                        <p:tav tm="100000">
                                          <p:val>
                                            <p:strVal val="#ppt_h"/>
                                          </p:val>
                                        </p:tav>
                                      </p:tavLst>
                                    </p:anim>
                                    <p:animEffect transition="in" filter="fade">
                                      <p:cBhvr>
                                        <p:cTn id="35" dur="500"/>
                                        <p:tgtEl>
                                          <p:spTgt spid="2416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241667"/>
                                        </p:tgtEl>
                                        <p:attrNameLst>
                                          <p:attrName>style.visibility</p:attrName>
                                        </p:attrNameLst>
                                      </p:cBhvr>
                                      <p:to>
                                        <p:strVal val="visible"/>
                                      </p:to>
                                    </p:set>
                                    <p:animEffect transition="in" filter="fade">
                                      <p:cBhvr>
                                        <p:cTn id="40" dur="2000"/>
                                        <p:tgtEl>
                                          <p:spTgt spid="241667"/>
                                        </p:tgtEl>
                                      </p:cBhvr>
                                    </p:animEffect>
                                  </p:childTnLst>
                                </p:cTn>
                              </p:par>
                              <p:par>
                                <p:cTn id="41" presetID="10" presetClass="entr" presetSubtype="0" fill="hold" nodeType="withEffect">
                                  <p:stCondLst>
                                    <p:cond delay="0"/>
                                  </p:stCondLst>
                                  <p:childTnLst>
                                    <p:set>
                                      <p:cBhvr>
                                        <p:cTn id="42" dur="1" fill="hold">
                                          <p:stCondLst>
                                            <p:cond delay="0"/>
                                          </p:stCondLst>
                                        </p:cTn>
                                        <p:tgtEl>
                                          <p:spTgt spid="241670"/>
                                        </p:tgtEl>
                                        <p:attrNameLst>
                                          <p:attrName>style.visibility</p:attrName>
                                        </p:attrNameLst>
                                      </p:cBhvr>
                                      <p:to>
                                        <p:strVal val="visible"/>
                                      </p:to>
                                    </p:set>
                                    <p:animEffect transition="in" filter="fade">
                                      <p:cBhvr>
                                        <p:cTn id="43" dur="2000"/>
                                        <p:tgtEl>
                                          <p:spTgt spid="241670"/>
                                        </p:tgtEl>
                                      </p:cBhvr>
                                    </p:animEffect>
                                  </p:childTnLst>
                                </p:cTn>
                              </p:par>
                              <p:par>
                                <p:cTn id="44" presetID="10" presetClass="entr" presetSubtype="0" fill="hold" nodeType="withEffect">
                                  <p:stCondLst>
                                    <p:cond delay="0"/>
                                  </p:stCondLst>
                                  <p:childTnLst>
                                    <p:set>
                                      <p:cBhvr>
                                        <p:cTn id="45" dur="1" fill="hold">
                                          <p:stCondLst>
                                            <p:cond delay="0"/>
                                          </p:stCondLst>
                                        </p:cTn>
                                        <p:tgtEl>
                                          <p:spTgt spid="241671"/>
                                        </p:tgtEl>
                                        <p:attrNameLst>
                                          <p:attrName>style.visibility</p:attrName>
                                        </p:attrNameLst>
                                      </p:cBhvr>
                                      <p:to>
                                        <p:strVal val="visible"/>
                                      </p:to>
                                    </p:set>
                                    <p:animEffect transition="in" filter="fade">
                                      <p:cBhvr>
                                        <p:cTn id="46" dur="2000"/>
                                        <p:tgtEl>
                                          <p:spTgt spid="241671"/>
                                        </p:tgtEl>
                                      </p:cBhvr>
                                    </p:animEffect>
                                  </p:childTnLst>
                                </p:cTn>
                              </p:par>
                              <p:par>
                                <p:cTn id="47" presetID="10" presetClass="entr" presetSubtype="0" fill="hold" nodeType="withEffect">
                                  <p:stCondLst>
                                    <p:cond delay="0"/>
                                  </p:stCondLst>
                                  <p:childTnLst>
                                    <p:set>
                                      <p:cBhvr>
                                        <p:cTn id="48" dur="1" fill="hold">
                                          <p:stCondLst>
                                            <p:cond delay="0"/>
                                          </p:stCondLst>
                                        </p:cTn>
                                        <p:tgtEl>
                                          <p:spTgt spid="241672"/>
                                        </p:tgtEl>
                                        <p:attrNameLst>
                                          <p:attrName>style.visibility</p:attrName>
                                        </p:attrNameLst>
                                      </p:cBhvr>
                                      <p:to>
                                        <p:strVal val="visible"/>
                                      </p:to>
                                    </p:set>
                                    <p:animEffect transition="in" filter="fade">
                                      <p:cBhvr>
                                        <p:cTn id="49" dur="2000"/>
                                        <p:tgtEl>
                                          <p:spTgt spid="2416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241673"/>
                                        </p:tgtEl>
                                        <p:attrNameLst>
                                          <p:attrName>style.visibility</p:attrName>
                                        </p:attrNameLst>
                                      </p:cBhvr>
                                      <p:to>
                                        <p:strVal val="visible"/>
                                      </p:to>
                                    </p:set>
                                    <p:animEffect transition="in" filter="fade">
                                      <p:cBhvr>
                                        <p:cTn id="54" dur="2000"/>
                                        <p:tgtEl>
                                          <p:spTgt spid="241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454C1BCF-4CCF-4FBD-B771-B340F9C2FC03}"/>
              </a:ext>
            </a:extLst>
          </p:cNvPr>
          <p:cNvSpPr>
            <a:spLocks noGrp="1" noRot="1" noChangeArrowheads="1"/>
          </p:cNvSpPr>
          <p:nvPr>
            <p:ph type="title"/>
          </p:nvPr>
        </p:nvSpPr>
        <p:spPr/>
        <p:txBody>
          <a:bodyPr/>
          <a:lstStyle/>
          <a:p>
            <a:pPr eaLnBrk="1" hangingPunct="1">
              <a:defRPr/>
            </a:pPr>
            <a:r>
              <a:rPr lang="fr-FR"/>
              <a:t>Créer du WOM par les abeilles</a:t>
            </a:r>
          </a:p>
        </p:txBody>
      </p:sp>
      <p:sp>
        <p:nvSpPr>
          <p:cNvPr id="163843" name="Rectangle 3">
            <a:extLst>
              <a:ext uri="{FF2B5EF4-FFF2-40B4-BE49-F238E27FC236}">
                <a16:creationId xmlns:a16="http://schemas.microsoft.com/office/drawing/2014/main" id="{F34B9800-BD24-4D08-BA56-F9F5F4B3D57A}"/>
              </a:ext>
            </a:extLst>
          </p:cNvPr>
          <p:cNvSpPr>
            <a:spLocks noGrp="1" noChangeArrowheads="1"/>
          </p:cNvSpPr>
          <p:nvPr>
            <p:ph type="body" idx="1"/>
          </p:nvPr>
        </p:nvSpPr>
        <p:spPr/>
        <p:txBody>
          <a:bodyPr/>
          <a:lstStyle/>
          <a:p>
            <a:pPr eaLnBrk="1" hangingPunct="1">
              <a:lnSpc>
                <a:spcPct val="90000"/>
              </a:lnSpc>
              <a:defRPr/>
            </a:pPr>
            <a:r>
              <a:rPr lang="fr-FR" sz="2800"/>
              <a:t>Les abeilles aiment le contact et adorent communiquer. Ils s’approprient des idées empruntées aux Alphas et les traduisent sous une forme accessible à un plus vaste public. Les Abeilles sont le vecteur par lequel l’information touche le grand public.</a:t>
            </a:r>
          </a:p>
          <a:p>
            <a:pPr eaLnBrk="1" hangingPunct="1">
              <a:lnSpc>
                <a:spcPct val="90000"/>
              </a:lnSpc>
              <a:defRPr/>
            </a:pPr>
            <a:endParaRPr lang="fr-FR" sz="2800"/>
          </a:p>
          <a:p>
            <a:pPr eaLnBrk="1" hangingPunct="1">
              <a:lnSpc>
                <a:spcPct val="90000"/>
              </a:lnSpc>
              <a:defRPr/>
            </a:pPr>
            <a:r>
              <a:rPr lang="fr-FR" sz="2800"/>
              <a:t>Les Abeilles événementielles sont les « stars » qui communiquent leur plaisir de vivre l’expérience événementiel… Les Abeilles sont capables de médiatiser et de rendre public leur soutien événementiel.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4160D3D3-C79B-443E-AC5D-8503ADA997D2}"/>
              </a:ext>
            </a:extLst>
          </p:cNvPr>
          <p:cNvSpPr>
            <a:spLocks noGrp="1" noRot="1" noChangeArrowheads="1"/>
          </p:cNvSpPr>
          <p:nvPr>
            <p:ph type="title"/>
          </p:nvPr>
        </p:nvSpPr>
        <p:spPr/>
        <p:txBody>
          <a:bodyPr/>
          <a:lstStyle/>
          <a:p>
            <a:pPr eaLnBrk="1" hangingPunct="1">
              <a:defRPr/>
            </a:pPr>
            <a:r>
              <a:rPr lang="fr-FR" dirty="0">
                <a:solidFill>
                  <a:schemeClr val="bg1"/>
                </a:solidFill>
              </a:rPr>
              <a:t>La clé BUZZ pour Réputation</a:t>
            </a:r>
          </a:p>
        </p:txBody>
      </p:sp>
      <p:sp>
        <p:nvSpPr>
          <p:cNvPr id="73731" name="Rectangle 3">
            <a:extLst>
              <a:ext uri="{FF2B5EF4-FFF2-40B4-BE49-F238E27FC236}">
                <a16:creationId xmlns:a16="http://schemas.microsoft.com/office/drawing/2014/main" id="{8E49901D-82A9-4E83-8152-74008AAE3C2B}"/>
              </a:ext>
            </a:extLst>
          </p:cNvPr>
          <p:cNvSpPr>
            <a:spLocks noChangeArrowheads="1"/>
          </p:cNvSpPr>
          <p:nvPr/>
        </p:nvSpPr>
        <p:spPr bwMode="auto">
          <a:xfrm>
            <a:off x="6816726" y="2708275"/>
            <a:ext cx="2447925" cy="2305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dirty="0">
                <a:solidFill>
                  <a:srgbClr val="FF0000"/>
                </a:solidFill>
              </a:rPr>
              <a:t>BUZZ</a:t>
            </a:r>
          </a:p>
          <a:p>
            <a:pPr algn="ctr" eaLnBrk="1" hangingPunct="1">
              <a:spcBef>
                <a:spcPct val="0"/>
              </a:spcBef>
              <a:buClrTx/>
              <a:buSzTx/>
              <a:buFontTx/>
              <a:buNone/>
            </a:pPr>
            <a:endParaRPr lang="fr-FR" altLang="fr-FR" sz="1800" dirty="0">
              <a:solidFill>
                <a:srgbClr val="FF0000"/>
              </a:solidFill>
            </a:endParaRPr>
          </a:p>
          <a:p>
            <a:pPr algn="ctr" eaLnBrk="1" hangingPunct="1">
              <a:spcBef>
                <a:spcPct val="0"/>
              </a:spcBef>
              <a:buClrTx/>
              <a:buSzTx/>
              <a:buFontTx/>
              <a:buNone/>
            </a:pPr>
            <a:endParaRPr lang="fr-FR" altLang="fr-FR" sz="1800" dirty="0">
              <a:solidFill>
                <a:srgbClr val="FF0000"/>
              </a:solidFill>
            </a:endParaRPr>
          </a:p>
          <a:p>
            <a:pPr algn="ctr" eaLnBrk="1" hangingPunct="1">
              <a:spcBef>
                <a:spcPct val="0"/>
              </a:spcBef>
              <a:buClrTx/>
              <a:buSzTx/>
              <a:buFontTx/>
              <a:buNone/>
            </a:pPr>
            <a:endParaRPr lang="fr-FR" altLang="fr-FR" sz="1800" dirty="0">
              <a:solidFill>
                <a:srgbClr val="FF0000"/>
              </a:solidFill>
            </a:endParaRPr>
          </a:p>
          <a:p>
            <a:pPr algn="ctr" eaLnBrk="1" hangingPunct="1">
              <a:spcBef>
                <a:spcPct val="0"/>
              </a:spcBef>
              <a:buClrTx/>
              <a:buSzTx/>
              <a:buFontTx/>
              <a:buNone/>
            </a:pPr>
            <a:r>
              <a:rPr lang="fr-FR" altLang="fr-FR" sz="1800" dirty="0">
                <a:solidFill>
                  <a:srgbClr val="FF0000"/>
                </a:solidFill>
              </a:rPr>
              <a:t>REPUTATION</a:t>
            </a:r>
          </a:p>
        </p:txBody>
      </p:sp>
      <p:sp>
        <p:nvSpPr>
          <p:cNvPr id="73732" name="Oval 4">
            <a:extLst>
              <a:ext uri="{FF2B5EF4-FFF2-40B4-BE49-F238E27FC236}">
                <a16:creationId xmlns:a16="http://schemas.microsoft.com/office/drawing/2014/main" id="{72084FC7-3E29-4FBF-9871-081F9AC870FF}"/>
              </a:ext>
            </a:extLst>
          </p:cNvPr>
          <p:cNvSpPr>
            <a:spLocks noChangeArrowheads="1"/>
          </p:cNvSpPr>
          <p:nvPr/>
        </p:nvSpPr>
        <p:spPr bwMode="auto">
          <a:xfrm>
            <a:off x="2566988" y="1773238"/>
            <a:ext cx="2089150" cy="1008062"/>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dirty="0"/>
              <a:t>Fidèles</a:t>
            </a:r>
          </a:p>
          <a:p>
            <a:pPr algn="ctr" eaLnBrk="1" hangingPunct="1">
              <a:spcBef>
                <a:spcPct val="0"/>
              </a:spcBef>
              <a:buClrTx/>
              <a:buSzTx/>
              <a:buFontTx/>
              <a:buNone/>
            </a:pPr>
            <a:r>
              <a:rPr lang="fr-FR" altLang="fr-FR" sz="1800" dirty="0"/>
              <a:t>Fans Stars</a:t>
            </a:r>
          </a:p>
          <a:p>
            <a:pPr algn="ctr" eaLnBrk="1" hangingPunct="1">
              <a:spcBef>
                <a:spcPct val="0"/>
              </a:spcBef>
              <a:buClrTx/>
              <a:buSzTx/>
              <a:buFontTx/>
              <a:buNone/>
            </a:pPr>
            <a:r>
              <a:rPr lang="fr-FR" altLang="fr-FR" sz="1800" dirty="0"/>
              <a:t>Chefs de meute</a:t>
            </a:r>
          </a:p>
        </p:txBody>
      </p:sp>
      <p:sp>
        <p:nvSpPr>
          <p:cNvPr id="73733" name="Oval 5">
            <a:extLst>
              <a:ext uri="{FF2B5EF4-FFF2-40B4-BE49-F238E27FC236}">
                <a16:creationId xmlns:a16="http://schemas.microsoft.com/office/drawing/2014/main" id="{DB47DE78-4621-48C9-953E-91BD0CF49C7F}"/>
              </a:ext>
            </a:extLst>
          </p:cNvPr>
          <p:cNvSpPr>
            <a:spLocks noChangeArrowheads="1"/>
          </p:cNvSpPr>
          <p:nvPr/>
        </p:nvSpPr>
        <p:spPr bwMode="auto">
          <a:xfrm>
            <a:off x="2640014" y="2924176"/>
            <a:ext cx="2160587" cy="1008063"/>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dirty="0"/>
              <a:t>Communicants</a:t>
            </a:r>
          </a:p>
          <a:p>
            <a:pPr algn="ctr" eaLnBrk="1" hangingPunct="1">
              <a:spcBef>
                <a:spcPct val="0"/>
              </a:spcBef>
              <a:buClrTx/>
              <a:buSzTx/>
              <a:buFontTx/>
              <a:buNone/>
            </a:pPr>
            <a:r>
              <a:rPr lang="fr-FR" altLang="fr-FR" sz="1800" dirty="0"/>
              <a:t>Stars</a:t>
            </a:r>
          </a:p>
          <a:p>
            <a:pPr algn="ctr" eaLnBrk="1" hangingPunct="1">
              <a:spcBef>
                <a:spcPct val="0"/>
              </a:spcBef>
              <a:buClrTx/>
              <a:buSzTx/>
              <a:buFontTx/>
              <a:buNone/>
            </a:pPr>
            <a:r>
              <a:rPr lang="fr-FR" altLang="fr-FR" sz="1800" dirty="0"/>
              <a:t>Aboyeurs</a:t>
            </a:r>
          </a:p>
        </p:txBody>
      </p:sp>
      <p:sp>
        <p:nvSpPr>
          <p:cNvPr id="73734" name="Oval 6">
            <a:extLst>
              <a:ext uri="{FF2B5EF4-FFF2-40B4-BE49-F238E27FC236}">
                <a16:creationId xmlns:a16="http://schemas.microsoft.com/office/drawing/2014/main" id="{6D1E34E9-592E-4DB8-B3B2-57767356DA1C}"/>
              </a:ext>
            </a:extLst>
          </p:cNvPr>
          <p:cNvSpPr>
            <a:spLocks noChangeArrowheads="1"/>
          </p:cNvSpPr>
          <p:nvPr/>
        </p:nvSpPr>
        <p:spPr bwMode="auto">
          <a:xfrm>
            <a:off x="2782889" y="5373688"/>
            <a:ext cx="2160587" cy="1008062"/>
          </a:xfrm>
          <a:prstGeom prst="ellipse">
            <a:avLst/>
          </a:prstGeom>
          <a:solidFill>
            <a:srgbClr val="0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a:solidFill>
                  <a:schemeClr val="bg1"/>
                </a:solidFill>
              </a:rPr>
              <a:t>Partenaires principaux</a:t>
            </a:r>
          </a:p>
          <a:p>
            <a:pPr algn="ctr" eaLnBrk="1" hangingPunct="1">
              <a:spcBef>
                <a:spcPct val="0"/>
              </a:spcBef>
              <a:buClrTx/>
              <a:buSzTx/>
              <a:buFontTx/>
              <a:buNone/>
            </a:pPr>
            <a:r>
              <a:rPr lang="fr-FR" altLang="fr-FR" sz="1800">
                <a:solidFill>
                  <a:schemeClr val="bg1"/>
                </a:solidFill>
              </a:rPr>
              <a:t>Institutions</a:t>
            </a:r>
          </a:p>
        </p:txBody>
      </p:sp>
      <p:sp>
        <p:nvSpPr>
          <p:cNvPr id="73735" name="Oval 7">
            <a:extLst>
              <a:ext uri="{FF2B5EF4-FFF2-40B4-BE49-F238E27FC236}">
                <a16:creationId xmlns:a16="http://schemas.microsoft.com/office/drawing/2014/main" id="{62BCFB48-DFFA-48B8-9616-9AD64C819AA8}"/>
              </a:ext>
            </a:extLst>
          </p:cNvPr>
          <p:cNvSpPr>
            <a:spLocks noChangeArrowheads="1"/>
          </p:cNvSpPr>
          <p:nvPr/>
        </p:nvSpPr>
        <p:spPr bwMode="auto">
          <a:xfrm>
            <a:off x="2736108" y="4112421"/>
            <a:ext cx="2160588" cy="1008062"/>
          </a:xfrm>
          <a:prstGeom prst="ellipse">
            <a:avLst/>
          </a:prstGeom>
          <a:solidFill>
            <a:srgbClr val="0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a:solidFill>
                  <a:schemeClr val="bg1"/>
                </a:solidFill>
              </a:rPr>
              <a:t>Médias</a:t>
            </a:r>
          </a:p>
          <a:p>
            <a:pPr algn="ctr" eaLnBrk="1" hangingPunct="1">
              <a:spcBef>
                <a:spcPct val="0"/>
              </a:spcBef>
              <a:buClrTx/>
              <a:buSzTx/>
              <a:buFontTx/>
              <a:buNone/>
            </a:pPr>
            <a:r>
              <a:rPr lang="fr-FR" altLang="fr-FR" sz="1800">
                <a:solidFill>
                  <a:schemeClr val="bg1"/>
                </a:solidFill>
              </a:rPr>
              <a:t>Top Management</a:t>
            </a:r>
          </a:p>
        </p:txBody>
      </p:sp>
      <p:sp>
        <p:nvSpPr>
          <p:cNvPr id="53256" name="Line 8">
            <a:extLst>
              <a:ext uri="{FF2B5EF4-FFF2-40B4-BE49-F238E27FC236}">
                <a16:creationId xmlns:a16="http://schemas.microsoft.com/office/drawing/2014/main" id="{57CD41AD-716B-4AD5-A682-5066E73F7763}"/>
              </a:ext>
            </a:extLst>
          </p:cNvPr>
          <p:cNvSpPr>
            <a:spLocks noChangeShapeType="1"/>
          </p:cNvSpPr>
          <p:nvPr/>
        </p:nvSpPr>
        <p:spPr bwMode="auto">
          <a:xfrm>
            <a:off x="4656139" y="2276476"/>
            <a:ext cx="2232025" cy="1008063"/>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fr-FR"/>
          </a:p>
        </p:txBody>
      </p:sp>
      <p:sp>
        <p:nvSpPr>
          <p:cNvPr id="53257" name="Line 9">
            <a:extLst>
              <a:ext uri="{FF2B5EF4-FFF2-40B4-BE49-F238E27FC236}">
                <a16:creationId xmlns:a16="http://schemas.microsoft.com/office/drawing/2014/main" id="{53C7C021-6A28-49C2-879C-CC26DBB361D4}"/>
              </a:ext>
            </a:extLst>
          </p:cNvPr>
          <p:cNvSpPr>
            <a:spLocks noChangeShapeType="1"/>
          </p:cNvSpPr>
          <p:nvPr/>
        </p:nvSpPr>
        <p:spPr bwMode="auto">
          <a:xfrm flipV="1">
            <a:off x="4800601" y="3284538"/>
            <a:ext cx="2087563" cy="144462"/>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fr-FR"/>
          </a:p>
        </p:txBody>
      </p:sp>
      <p:sp>
        <p:nvSpPr>
          <p:cNvPr id="53258" name="Line 10">
            <a:extLst>
              <a:ext uri="{FF2B5EF4-FFF2-40B4-BE49-F238E27FC236}">
                <a16:creationId xmlns:a16="http://schemas.microsoft.com/office/drawing/2014/main" id="{C8DDCF19-94EB-408F-9BB8-0454BEA4621A}"/>
              </a:ext>
            </a:extLst>
          </p:cNvPr>
          <p:cNvSpPr>
            <a:spLocks noChangeShapeType="1"/>
          </p:cNvSpPr>
          <p:nvPr/>
        </p:nvSpPr>
        <p:spPr bwMode="auto">
          <a:xfrm flipV="1">
            <a:off x="4943475" y="4581526"/>
            <a:ext cx="1873250" cy="1223963"/>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fr-FR"/>
          </a:p>
        </p:txBody>
      </p:sp>
      <p:sp>
        <p:nvSpPr>
          <p:cNvPr id="53259" name="Line 11">
            <a:extLst>
              <a:ext uri="{FF2B5EF4-FFF2-40B4-BE49-F238E27FC236}">
                <a16:creationId xmlns:a16="http://schemas.microsoft.com/office/drawing/2014/main" id="{3993C6AA-AB6D-4AB8-BB9C-6B50AF6DEC5F}"/>
              </a:ext>
            </a:extLst>
          </p:cNvPr>
          <p:cNvSpPr>
            <a:spLocks noChangeShapeType="1"/>
          </p:cNvSpPr>
          <p:nvPr/>
        </p:nvSpPr>
        <p:spPr bwMode="auto">
          <a:xfrm flipV="1">
            <a:off x="4872039" y="4581525"/>
            <a:ext cx="1944687" cy="71438"/>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fr-FR"/>
          </a:p>
        </p:txBody>
      </p:sp>
      <p:sp>
        <p:nvSpPr>
          <p:cNvPr id="73740" name="Text Box 12">
            <a:extLst>
              <a:ext uri="{FF2B5EF4-FFF2-40B4-BE49-F238E27FC236}">
                <a16:creationId xmlns:a16="http://schemas.microsoft.com/office/drawing/2014/main" id="{8454187B-E700-4980-BCCF-1108276CCC5E}"/>
              </a:ext>
            </a:extLst>
          </p:cNvPr>
          <p:cNvSpPr txBox="1">
            <a:spLocks noChangeArrowheads="1"/>
          </p:cNvSpPr>
          <p:nvPr/>
        </p:nvSpPr>
        <p:spPr bwMode="auto">
          <a:xfrm>
            <a:off x="4872038" y="2852738"/>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1800" b="1" i="1"/>
              <a:t>B to C</a:t>
            </a:r>
          </a:p>
        </p:txBody>
      </p:sp>
      <p:sp>
        <p:nvSpPr>
          <p:cNvPr id="73741" name="Text Box 13">
            <a:extLst>
              <a:ext uri="{FF2B5EF4-FFF2-40B4-BE49-F238E27FC236}">
                <a16:creationId xmlns:a16="http://schemas.microsoft.com/office/drawing/2014/main" id="{4EF77F2C-12E4-453C-97D1-71EAA6B91B04}"/>
              </a:ext>
            </a:extLst>
          </p:cNvPr>
          <p:cNvSpPr txBox="1">
            <a:spLocks noChangeArrowheads="1"/>
          </p:cNvSpPr>
          <p:nvPr/>
        </p:nvSpPr>
        <p:spPr bwMode="auto">
          <a:xfrm>
            <a:off x="4872038" y="4797426"/>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1800" b="1" i="1"/>
              <a:t>B to B</a:t>
            </a:r>
          </a:p>
        </p:txBody>
      </p:sp>
      <p:pic>
        <p:nvPicPr>
          <p:cNvPr id="73742" name="Picture 14" descr="alpha">
            <a:extLst>
              <a:ext uri="{FF2B5EF4-FFF2-40B4-BE49-F238E27FC236}">
                <a16:creationId xmlns:a16="http://schemas.microsoft.com/office/drawing/2014/main" id="{F8D45EB6-C5E2-4233-9631-B93AAD562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989139"/>
            <a:ext cx="7921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Picture 15" descr="alpha">
            <a:extLst>
              <a:ext uri="{FF2B5EF4-FFF2-40B4-BE49-F238E27FC236}">
                <a16:creationId xmlns:a16="http://schemas.microsoft.com/office/drawing/2014/main" id="{8B69F8CC-C49A-4BCD-9D06-F01259AB9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5589589"/>
            <a:ext cx="79216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Picture 16" descr="abeille-1">
            <a:extLst>
              <a:ext uri="{FF2B5EF4-FFF2-40B4-BE49-F238E27FC236}">
                <a16:creationId xmlns:a16="http://schemas.microsoft.com/office/drawing/2014/main" id="{DE1970E8-6DB5-46EE-81D9-2F89F1EEB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2852739"/>
            <a:ext cx="87788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5" name="Picture 17" descr="abeille-1">
            <a:extLst>
              <a:ext uri="{FF2B5EF4-FFF2-40B4-BE49-F238E27FC236}">
                <a16:creationId xmlns:a16="http://schemas.microsoft.com/office/drawing/2014/main" id="{8F420A06-4184-401C-A0B2-2429740F3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4149726"/>
            <a:ext cx="87788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6" name="Line 18">
            <a:extLst>
              <a:ext uri="{FF2B5EF4-FFF2-40B4-BE49-F238E27FC236}">
                <a16:creationId xmlns:a16="http://schemas.microsoft.com/office/drawing/2014/main" id="{172B70C9-A62B-4A6A-A428-DFD0F375FAA5}"/>
              </a:ext>
            </a:extLst>
          </p:cNvPr>
          <p:cNvSpPr>
            <a:spLocks noChangeShapeType="1"/>
          </p:cNvSpPr>
          <p:nvPr/>
        </p:nvSpPr>
        <p:spPr bwMode="auto">
          <a:xfrm>
            <a:off x="8040688" y="3500438"/>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Les réponses surprenantes des étudiants sur la satisfaction dans leurs études  [Jean-Michel Catin]">
            <a:hlinkClick r:id="" action="ppaction://media"/>
            <a:extLst>
              <a:ext uri="{FF2B5EF4-FFF2-40B4-BE49-F238E27FC236}">
                <a16:creationId xmlns:a16="http://schemas.microsoft.com/office/drawing/2014/main" id="{2C19A505-6B7A-44FE-9DDD-D3CB745ABA94}"/>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238625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2A63D726-8857-4163-BC71-7789CF8904C1}"/>
              </a:ext>
            </a:extLst>
          </p:cNvPr>
          <p:cNvSpPr>
            <a:spLocks noGrp="1" noChangeArrowheads="1"/>
          </p:cNvSpPr>
          <p:nvPr>
            <p:ph type="ctrTitle"/>
          </p:nvPr>
        </p:nvSpPr>
        <p:spPr/>
        <p:txBody>
          <a:bodyPr/>
          <a:lstStyle/>
          <a:p>
            <a:pPr eaLnBrk="1" hangingPunct="1">
              <a:defRPr/>
            </a:pPr>
            <a:r>
              <a:rPr lang="fr-FR"/>
              <a:t>Examen</a:t>
            </a:r>
          </a:p>
        </p:txBody>
      </p:sp>
      <p:sp>
        <p:nvSpPr>
          <p:cNvPr id="188420" name="Rectangle 4">
            <a:extLst>
              <a:ext uri="{FF2B5EF4-FFF2-40B4-BE49-F238E27FC236}">
                <a16:creationId xmlns:a16="http://schemas.microsoft.com/office/drawing/2014/main" id="{4F897C1E-0501-4EA6-87B4-98AC4CAECCBF}"/>
              </a:ext>
            </a:extLst>
          </p:cNvPr>
          <p:cNvSpPr>
            <a:spLocks noGrp="1" noChangeArrowheads="1"/>
          </p:cNvSpPr>
          <p:nvPr>
            <p:ph type="subTitle" idx="1"/>
          </p:nvPr>
        </p:nvSpPr>
        <p:spPr/>
        <p:txBody>
          <a:bodyPr/>
          <a:lstStyle/>
          <a:p>
            <a:pPr eaLnBrk="1" hangingPunct="1">
              <a:defRPr/>
            </a:pPr>
            <a:r>
              <a:rPr lang="fr-FR" dirty="0"/>
              <a:t>3 sujets au choix (en ligne sur ma page web)</a:t>
            </a:r>
          </a:p>
          <a:p>
            <a:pPr eaLnBrk="1" hangingPunct="1">
              <a:defRPr/>
            </a:pPr>
            <a:r>
              <a:rPr lang="fr-FR" dirty="0"/>
              <a:t>1</a:t>
            </a:r>
            <a:r>
              <a:rPr lang="fr-FR" baseline="30000" dirty="0"/>
              <a:t>er</a:t>
            </a:r>
            <a:r>
              <a:rPr lang="fr-FR" dirty="0"/>
              <a:t> Mars par mail</a:t>
            </a:r>
          </a:p>
          <a:p>
            <a:pPr eaLnBrk="1" hangingPunct="1">
              <a:defRPr/>
            </a:pPr>
            <a:endParaRPr lang="fr-F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Espace réservé du contenu 3">
            <a:extLst>
              <a:ext uri="{FF2B5EF4-FFF2-40B4-BE49-F238E27FC236}">
                <a16:creationId xmlns:a16="http://schemas.microsoft.com/office/drawing/2014/main" id="{C36011CD-3FEE-4B25-9872-AE44F7617E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3363" y="115888"/>
            <a:ext cx="4699001" cy="626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2">
            <a:extLst>
              <a:ext uri="{FF2B5EF4-FFF2-40B4-BE49-F238E27FC236}">
                <a16:creationId xmlns:a16="http://schemas.microsoft.com/office/drawing/2014/main" id="{13792D18-F27E-410E-BC90-BD6D897B4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539" y="85725"/>
            <a:ext cx="41243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a:extLst>
              <a:ext uri="{FF2B5EF4-FFF2-40B4-BE49-F238E27FC236}">
                <a16:creationId xmlns:a16="http://schemas.microsoft.com/office/drawing/2014/main" id="{F7091240-ACF6-4762-AED5-CF9DA5397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088" y="3249613"/>
            <a:ext cx="4133850"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descr="une 30092012">
            <a:extLst>
              <a:ext uri="{FF2B5EF4-FFF2-40B4-BE49-F238E27FC236}">
                <a16:creationId xmlns:a16="http://schemas.microsoft.com/office/drawing/2014/main" id="{B84F1A5F-C4C6-4B7C-A629-81451F140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85725"/>
            <a:ext cx="4591050" cy="66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descr="une 01102012">
            <a:extLst>
              <a:ext uri="{FF2B5EF4-FFF2-40B4-BE49-F238E27FC236}">
                <a16:creationId xmlns:a16="http://schemas.microsoft.com/office/drawing/2014/main" id="{9F7E18A0-2F6E-4D8D-95C7-80ADC7B81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864" y="179389"/>
            <a:ext cx="4548187"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Espace réservé du contenu 3">
            <a:extLst>
              <a:ext uri="{FF2B5EF4-FFF2-40B4-BE49-F238E27FC236}">
                <a16:creationId xmlns:a16="http://schemas.microsoft.com/office/drawing/2014/main" id="{2F61A894-7095-481F-AEAD-6CEEC30AD3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7176" y="404814"/>
            <a:ext cx="9140825" cy="6092825"/>
          </a:xfrm>
        </p:spPr>
      </p:pic>
    </p:spTree>
  </p:cSld>
  <p:clrMapOvr>
    <a:masterClrMapping/>
  </p:clrMapOvr>
</p:sld>
</file>

<file path=ppt/theme/theme1.xml><?xml version="1.0" encoding="utf-8"?>
<a:theme xmlns:a="http://schemas.openxmlformats.org/drawingml/2006/main" name="Bases">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Office_30450637_TF55885775.potx" id="{EE333B1B-DACF-4217-8B5D-D1584619EAE9}" vid="{602E2D6F-DBC8-4F27-B65C-41F894CA96A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Règlement élève  enseignant</Template>
  <TotalTime>0</TotalTime>
  <Words>1480</Words>
  <Application>Microsoft Office PowerPoint</Application>
  <PresentationFormat>Grand écran</PresentationFormat>
  <Paragraphs>180</Paragraphs>
  <Slides>63</Slides>
  <Notes>1</Notes>
  <HiddenSlides>0</HiddenSlides>
  <MMClips>6</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0</vt:i4>
      </vt:variant>
      <vt:variant>
        <vt:lpstr>Titres des diapositives</vt:lpstr>
      </vt:variant>
      <vt:variant>
        <vt:i4>63</vt:i4>
      </vt:variant>
    </vt:vector>
  </HeadingPairs>
  <TitlesOfParts>
    <vt:vector size="74" baseType="lpstr">
      <vt:lpstr>Arial</vt:lpstr>
      <vt:lpstr>Arial Black</vt:lpstr>
      <vt:lpstr>Calibri</vt:lpstr>
      <vt:lpstr>Corbel</vt:lpstr>
      <vt:lpstr>Courier New</vt:lpstr>
      <vt:lpstr>Garamond</vt:lpstr>
      <vt:lpstr>Rockwell</vt:lpstr>
      <vt:lpstr>Tahoma</vt:lpstr>
      <vt:lpstr>Times New Roman</vt:lpstr>
      <vt:lpstr>Wingdings</vt:lpstr>
      <vt:lpstr>Bases</vt:lpstr>
      <vt:lpstr>Management Stratégique de la réputation </vt:lpstr>
      <vt:lpstr>Présentation PowerPoint</vt:lpstr>
      <vt:lpstr>Réputation…</vt:lpstr>
      <vt:lpstr>Présentation PowerPoint</vt:lpstr>
      <vt:lpstr>Réputation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Réputation = actif clé mais délicat à contrôler</vt:lpstr>
      <vt:lpstr>Présentation PowerPoint</vt:lpstr>
      <vt:lpstr>Identité</vt:lpstr>
      <vt:lpstr>Image</vt:lpstr>
      <vt:lpstr>Réputation</vt:lpstr>
      <vt:lpstr>Réputation &amp; médias</vt:lpstr>
      <vt:lpstr>Relation identité – nom – image – réputation (Fombrun, 1996)</vt:lpstr>
      <vt:lpstr>Construction de la réputation</vt:lpstr>
      <vt:lpstr>What are 'reputations'? </vt:lpstr>
      <vt:lpstr>What's the difference between 'brand' and 'reputation'? </vt:lpstr>
      <vt:lpstr>Levier individuel et relationnel</vt:lpstr>
      <vt:lpstr>Repenser la communication !</vt:lpstr>
      <vt:lpstr>La construction de la réputation d’une organisation est donc un enjeu concurrentiel et différenciateur majeur et nécessite la mise en place d’un véritable   management de la réputation </vt:lpstr>
      <vt:lpstr>Management de la réputation</vt:lpstr>
      <vt:lpstr>Management de la réputation</vt:lpstr>
      <vt:lpstr>Management de la réputation</vt:lpstr>
      <vt:lpstr>Présentation PowerPoint</vt:lpstr>
      <vt:lpstr>Mesure : quotient  (Fombrun et Van Riel, 2003)</vt:lpstr>
      <vt:lpstr>Présentation PowerPoint</vt:lpstr>
      <vt:lpstr>Comment faire ?  Stratégie de communication ? </vt:lpstr>
      <vt:lpstr>BUZZ… quelques définitions </vt:lpstr>
      <vt:lpstr>BUZZ… quelques définitions</vt:lpstr>
      <vt:lpstr>BUZZ et Marketing Viral</vt:lpstr>
      <vt:lpstr>Présentation PowerPoint</vt:lpstr>
      <vt:lpstr>Créer du WOM par les alphas</vt:lpstr>
      <vt:lpstr>Créer du WOM par les abeilles</vt:lpstr>
      <vt:lpstr>La clé BUZZ pour Réputation</vt:lpstr>
      <vt:lpstr>Présentation PowerPoint</vt:lpstr>
      <vt:lpstr>Examen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2019-12-29T13:59:50Z</dcterms:created>
  <dcterms:modified xsi:type="dcterms:W3CDTF">2021-12-30T07:37:32Z</dcterms:modified>
</cp:coreProperties>
</file>