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8"/>
  </p:notesMasterIdLst>
  <p:handoutMasterIdLst>
    <p:handoutMasterId r:id="rId9"/>
  </p:handoutMasterIdLst>
  <p:sldIdLst>
    <p:sldId id="256" r:id="rId5"/>
    <p:sldId id="262" r:id="rId6"/>
    <p:sldId id="258" r:id="rId7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onel Maltese" userId="d1808a76ede7401e" providerId="LiveId" clId="{53A09C0F-EF3C-464B-942B-FC307E179745}"/>
    <pc:docChg chg="custSel modSld">
      <pc:chgData name="Lionel Maltese" userId="d1808a76ede7401e" providerId="LiveId" clId="{53A09C0F-EF3C-464B-942B-FC307E179745}" dt="2022-05-01T06:50:57.552" v="2" actId="20577"/>
      <pc:docMkLst>
        <pc:docMk/>
      </pc:docMkLst>
      <pc:sldChg chg="modSp mod">
        <pc:chgData name="Lionel Maltese" userId="d1808a76ede7401e" providerId="LiveId" clId="{53A09C0F-EF3C-464B-942B-FC307E179745}" dt="2022-05-01T06:50:57.552" v="2" actId="20577"/>
        <pc:sldMkLst>
          <pc:docMk/>
          <pc:sldMk cId="2185875816" sldId="256"/>
        </pc:sldMkLst>
        <pc:spChg chg="mod">
          <ac:chgData name="Lionel Maltese" userId="d1808a76ede7401e" providerId="LiveId" clId="{53A09C0F-EF3C-464B-942B-FC307E179745}" dt="2022-05-01T06:50:57.552" v="2" actId="20577"/>
          <ac:spMkLst>
            <pc:docMk/>
            <pc:sldMk cId="2185875816" sldId="256"/>
            <ac:spMk id="3" creationId="{1841851F-203A-4F8E-AA75-478526ABA8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632A2767-FEC0-45D8-A250-3A0CECEC1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D87BEA-720A-4B01-983C-6493C00177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635D575-3AF0-47CD-9CF6-A1D2F803A24B}" type="datetime1">
              <a:rPr lang="fr-FR" smtClean="0"/>
              <a:t>01/05/2022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7F7142-7B6D-4E82-A762-17951F139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AA5D6A-4E5C-4EA7-A13B-15A02BB533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88A98BC-2DB8-47A3-A77F-B9E32C266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6843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146FD5-4737-473C-AB13-8E3D55A58FE0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BB1A04-13E8-48CD-97F9-AC2568E1A8D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769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9BB1A04-13E8-48CD-97F9-AC2568E1A8D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30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43E51C23-541D-4951-A2D5-8D136EED9DE0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17F67-3A9A-4AB9-A7E8-73259AA46AFE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A347A2-F15E-4173-A7C0-CFA98B186375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6E7823-C1F1-49FC-9853-4D1BDD53BCA0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0" name="Zone de text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Zone de text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9061C9-41B9-4CED-B08C-0D3F38B8B6E0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689BC0-EE57-40BF-B61D-9CF4D5D0638F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 3 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AA1C75-9DC4-4421-A5B2-F040BDE57CC6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E0B191-E0D0-49D1-8176-C70282ADBE5A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9D0251-1E63-4A90-A651-0A60552865A0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074646-A931-4181-9B40-7AC9A3FF5647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2C29A9-8A5D-41F2-BC4C-8E3325E6074D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0B15C-A8AE-421D-A662-4600588D0EDA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82CFB9-4CE7-433B-A2EB-15DAA628BB66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9B898-947D-4BDE-8FD4-308B1B9F4B39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4896F9-D558-48CB-BD3A-E951615DCB1C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2B024-6B57-43D1-92FA-12E1E48B6B3C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C104C2-B768-4B69-95D1-5BF3ED23343E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08C7906-6A92-4534-9215-85547AEC79DA}" type="datetime1">
              <a:rPr lang="fr-FR" noProof="0" smtClean="0"/>
              <a:t>01/05/2022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Rectangle 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/>
            </a:p>
          </p:txBody>
        </p:sp>
        <p:pic>
          <p:nvPicPr>
            <p:cNvPr id="12" name="Image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6="http://schemas.microsoft.com/office/drawing/2014/main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Image 4" descr="Ampoule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10"/>
            <a:ext cx="12188389" cy="6857990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Rectangle avec coins arrondis en diagonale 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/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Forme libre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8" name="Forme libre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9" name="Forme libre 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0" name="Forme libre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1" name="Forme libre 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2" name="Forme libre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3" name="Forme libre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4" name="Forme libre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5" name="Forme libre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6" name="Rectangle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7" name="Forme libre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8" name="Forme libre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9" name="Forme libre 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0" name="Forme libre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1" name="Forme libre 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2" name="Forme libre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3" name="Forme libre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4" name="Forme libre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5" name="Forme libre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6" name="Rectangle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fr-FR" sz="4800" dirty="0">
                <a:solidFill>
                  <a:schemeClr val="tx1"/>
                </a:solidFill>
              </a:rPr>
              <a:t>SAé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 rtlCol="0">
            <a:normAutofit/>
          </a:bodyPr>
          <a:lstStyle/>
          <a:p>
            <a:pPr algn="ctr"/>
            <a:r>
              <a:rPr lang="fr-FR" b="1" i="1" dirty="0">
                <a:effectLst/>
                <a:latin typeface="inherit"/>
              </a:rPr>
              <a:t>Immersion dans une organisation marchande ou non marchande, réelle ou fictive </a:t>
            </a:r>
            <a:endParaRPr lang="fr-FR" dirty="0"/>
          </a:p>
          <a:p>
            <a:pPr algn="ctr" rtl="0"/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03166-0A4C-45F0-8401-DE74149B1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071927" cy="1478570"/>
          </a:xfrm>
        </p:spPr>
        <p:txBody>
          <a:bodyPr anchor="ctr">
            <a:normAutofit/>
          </a:bodyPr>
          <a:lstStyle/>
          <a:p>
            <a:r>
              <a:rPr lang="fr-FR" b="1" dirty="0"/>
              <a:t>Présentation Association et rôle de chaque groupe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D43CC1-AE2F-4294-BA35-0C4DE469B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2249486"/>
            <a:ext cx="5521035" cy="354171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fr-FR" sz="1800" dirty="0"/>
              <a:t>1. 20 Min : </a:t>
            </a:r>
          </a:p>
          <a:p>
            <a:pPr lvl="1">
              <a:lnSpc>
                <a:spcPct val="110000"/>
              </a:lnSpc>
            </a:pPr>
            <a:r>
              <a:rPr lang="fr-FR" sz="1800" dirty="0"/>
              <a:t>Présentation du choix de l’association </a:t>
            </a:r>
          </a:p>
          <a:p>
            <a:pPr lvl="1">
              <a:lnSpc>
                <a:spcPct val="110000"/>
              </a:lnSpc>
            </a:pPr>
            <a:r>
              <a:rPr lang="fr-FR" sz="1800" dirty="0"/>
              <a:t>Méthode de collecte d’informations </a:t>
            </a:r>
          </a:p>
          <a:p>
            <a:pPr lvl="1">
              <a:lnSpc>
                <a:spcPct val="110000"/>
              </a:lnSpc>
            </a:pPr>
            <a:r>
              <a:rPr lang="fr-FR" sz="1800" dirty="0"/>
              <a:t>Organisation du groupe </a:t>
            </a:r>
          </a:p>
          <a:p>
            <a:pPr>
              <a:lnSpc>
                <a:spcPct val="110000"/>
              </a:lnSpc>
            </a:pPr>
            <a:r>
              <a:rPr lang="fr-FR" sz="1800" dirty="0"/>
              <a:t>2. Le groupe suivant G+1 fera le Compte Rendu de l’échange Groupe / professeur à envoyer au groupe qui présente ainsi qu’au professeur présent </a:t>
            </a:r>
          </a:p>
          <a:p>
            <a:pPr>
              <a:lnSpc>
                <a:spcPct val="110000"/>
              </a:lnSpc>
            </a:pPr>
            <a:r>
              <a:rPr lang="fr-FR" sz="1800" dirty="0"/>
              <a:t>3. Le groupe suivant du suivant G+2 rédigera un document qui mettra en évidence les possibles identifications de problématiques JIM : Juridique / Informatique / Marketing</a:t>
            </a:r>
          </a:p>
          <a:p>
            <a:pPr marL="0" indent="0">
              <a:lnSpc>
                <a:spcPct val="110000"/>
              </a:lnSpc>
              <a:buNone/>
            </a:pPr>
            <a:endParaRPr lang="fr-FR" sz="1800" dirty="0"/>
          </a:p>
          <a:p>
            <a:pPr>
              <a:lnSpc>
                <a:spcPct val="110000"/>
              </a:lnSpc>
            </a:pPr>
            <a:endParaRPr lang="fr-FR" sz="1800" dirty="0"/>
          </a:p>
        </p:txBody>
      </p:sp>
      <p:pic>
        <p:nvPicPr>
          <p:cNvPr id="1026" name="Picture 2" descr="DESIGN, INNOVATION ET CREATIVITE Organisation d'un groupe de projet, rôle  des participants Pour ​réussir un projet ​, on">
            <a:extLst>
              <a:ext uri="{FF2B5EF4-FFF2-40B4-BE49-F238E27FC236}">
                <a16:creationId xmlns:a16="http://schemas.microsoft.com/office/drawing/2014/main" id="{3AE237DA-364D-4596-9AB1-3DBB3DF95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8590" y="2249486"/>
            <a:ext cx="4602430" cy="3541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767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A4120-0C55-4691-A294-C94B4627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anchor="ctr">
            <a:normAutofit/>
          </a:bodyPr>
          <a:lstStyle/>
          <a:p>
            <a:r>
              <a:rPr lang="fr-FR" dirty="0"/>
              <a:t>7 Conseils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101DB2-A5B9-4714-8692-2EDD91D1F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Lister les actions à mener et faire un retro planning mai / juin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Formaliser les objectifs de votre audit pour le compte de votre association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Enregistrer vos entretiens et sauvegarder les dans un cloud (AMU Box par exemple)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Poser des questions à vos tuteurs professeurs respectifs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Tenez compte du portefeuille de ressources et compétences au sein de l’association auditée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Privilégier la recherche de l’EFFICIENCE organisationnelle sur les axes Juridique / Informatique / Marketing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fr-FR" sz="1300" dirty="0"/>
              <a:t>En fin d’audit, la question de l’externalisation ou internalisation des compétences sera centrale</a:t>
            </a:r>
          </a:p>
        </p:txBody>
      </p:sp>
      <p:pic>
        <p:nvPicPr>
          <p:cNvPr id="2050" name="Picture 2" descr="Comment mettre en place une gestion de projet ? - Tout Pour Manager">
            <a:extLst>
              <a:ext uri="{FF2B5EF4-FFF2-40B4-BE49-F238E27FC236}">
                <a16:creationId xmlns:a16="http://schemas.microsoft.com/office/drawing/2014/main" id="{004BD38A-8187-4EE7-98B0-E4FA54836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874982"/>
            <a:ext cx="5789733" cy="3705428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0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283_TF22898775_Win32" id="{42019123-24CE-4B22-9524-59EBA4B01F6E}" vid="{7267955E-306D-4717-BB57-5511FACC88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18BD99-41E9-467C-9777-74587F83171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03EF818-EDF6-480C-9B86-0A3B979BC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C32A8-E4D9-473C-833A-8950C6E7C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Conception moderne</Template>
  <TotalTime>9</TotalTime>
  <Words>185</Words>
  <Application>Microsoft Office PowerPoint</Application>
  <PresentationFormat>Grand écran</PresentationFormat>
  <Paragraphs>18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inherit</vt:lpstr>
      <vt:lpstr>Tw Cen MT</vt:lpstr>
      <vt:lpstr>Circuit</vt:lpstr>
      <vt:lpstr>SAé </vt:lpstr>
      <vt:lpstr>Présentation Association et rôle de chaque groupe</vt:lpstr>
      <vt:lpstr>7 Conseils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SAé </dc:title>
  <dc:creator>Lionel Maltese</dc:creator>
  <cp:lastModifiedBy>Lionel Maltese</cp:lastModifiedBy>
  <cp:revision>1</cp:revision>
  <dcterms:created xsi:type="dcterms:W3CDTF">2022-05-01T06:38:08Z</dcterms:created>
  <dcterms:modified xsi:type="dcterms:W3CDTF">2022-05-01T06:51:01Z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