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78" r:id="rId5"/>
    <p:sldId id="379" r:id="rId6"/>
    <p:sldId id="354" r:id="rId7"/>
    <p:sldId id="357" r:id="rId8"/>
    <p:sldId id="358" r:id="rId9"/>
    <p:sldId id="359" r:id="rId10"/>
    <p:sldId id="372" r:id="rId11"/>
    <p:sldId id="364" r:id="rId12"/>
    <p:sldId id="373" r:id="rId13"/>
    <p:sldId id="374" r:id="rId14"/>
    <p:sldId id="380" r:id="rId15"/>
    <p:sldId id="276" r:id="rId16"/>
    <p:sldId id="422" r:id="rId17"/>
    <p:sldId id="277" r:id="rId18"/>
    <p:sldId id="423" r:id="rId19"/>
    <p:sldId id="361" r:id="rId20"/>
    <p:sldId id="424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434" r:id="rId31"/>
    <p:sldId id="414" r:id="rId32"/>
    <p:sldId id="270" r:id="rId33"/>
    <p:sldId id="385" r:id="rId34"/>
    <p:sldId id="304" r:id="rId35"/>
    <p:sldId id="302" r:id="rId36"/>
    <p:sldId id="436" r:id="rId37"/>
    <p:sldId id="435" r:id="rId38"/>
    <p:sldId id="437" r:id="rId39"/>
    <p:sldId id="438" r:id="rId40"/>
    <p:sldId id="439" r:id="rId41"/>
    <p:sldId id="440" r:id="rId42"/>
    <p:sldId id="441" r:id="rId43"/>
    <p:sldId id="443" r:id="rId44"/>
    <p:sldId id="275" r:id="rId45"/>
    <p:sldId id="405" r:id="rId46"/>
    <p:sldId id="442" r:id="rId47"/>
    <p:sldId id="444" r:id="rId48"/>
    <p:sldId id="445" r:id="rId49"/>
    <p:sldId id="260" r:id="rId50"/>
    <p:sldId id="448" r:id="rId51"/>
    <p:sldId id="447" r:id="rId52"/>
    <p:sldId id="259" r:id="rId53"/>
    <p:sldId id="261" r:id="rId54"/>
    <p:sldId id="446" r:id="rId55"/>
    <p:sldId id="449" r:id="rId56"/>
    <p:sldId id="450" r:id="rId57"/>
    <p:sldId id="406" r:id="rId58"/>
    <p:sldId id="407" r:id="rId59"/>
    <p:sldId id="408" r:id="rId60"/>
    <p:sldId id="409" r:id="rId61"/>
    <p:sldId id="307" r:id="rId62"/>
    <p:sldId id="418" r:id="rId63"/>
    <p:sldId id="419" r:id="rId64"/>
    <p:sldId id="451" r:id="rId65"/>
    <p:sldId id="420" r:id="rId66"/>
    <p:sldId id="411" r:id="rId6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image" Target="../media/image68.svg"/><Relationship Id="rId16" Type="http://schemas.openxmlformats.org/officeDocument/2006/relationships/image" Target="../media/image82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image" Target="../media/image68.svg"/><Relationship Id="rId16" Type="http://schemas.openxmlformats.org/officeDocument/2006/relationships/image" Target="../media/image82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6E875-2B1F-4E0D-A8F4-40395CBED4B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6DD1FAF-D4F0-4D11-B748-3056861A0EC6}">
      <dgm:prSet/>
      <dgm:spPr/>
      <dgm:t>
        <a:bodyPr/>
        <a:lstStyle/>
        <a:p>
          <a:r>
            <a:rPr lang="fr-FR" b="1"/>
            <a:t>COMMERCE</a:t>
          </a:r>
          <a:r>
            <a:rPr lang="fr-FR"/>
            <a:t> : Tickets, RP, Activations, Droits, Partenariats, Négociation, Merchandising, Distribution, Promotion, CRM</a:t>
          </a:r>
          <a:endParaRPr lang="en-US"/>
        </a:p>
      </dgm:t>
    </dgm:pt>
    <dgm:pt modelId="{30529BF6-8D6B-48C0-BCCD-AD4D02B05472}" type="parTrans" cxnId="{98C1E620-E303-49C0-A588-34B7C6D5DA3E}">
      <dgm:prSet/>
      <dgm:spPr/>
      <dgm:t>
        <a:bodyPr/>
        <a:lstStyle/>
        <a:p>
          <a:endParaRPr lang="en-US"/>
        </a:p>
      </dgm:t>
    </dgm:pt>
    <dgm:pt modelId="{D63AE77E-314E-48E3-ADE6-2DDD1C5A129C}" type="sibTrans" cxnId="{98C1E620-E303-49C0-A588-34B7C6D5DA3E}">
      <dgm:prSet/>
      <dgm:spPr/>
      <dgm:t>
        <a:bodyPr/>
        <a:lstStyle/>
        <a:p>
          <a:endParaRPr lang="en-US"/>
        </a:p>
      </dgm:t>
    </dgm:pt>
    <dgm:pt modelId="{26CEBDB5-40E4-4116-88CD-E11E78D997A1}">
      <dgm:prSet/>
      <dgm:spPr/>
      <dgm:t>
        <a:bodyPr/>
        <a:lstStyle/>
        <a:p>
          <a:r>
            <a:rPr lang="fr-FR" b="1"/>
            <a:t>COMMUNICATON</a:t>
          </a:r>
          <a:r>
            <a:rPr lang="fr-FR"/>
            <a:t> : Branding, Digital, Médias, RP</a:t>
          </a:r>
          <a:endParaRPr lang="en-US"/>
        </a:p>
      </dgm:t>
    </dgm:pt>
    <dgm:pt modelId="{8E97902F-FE18-4CBE-B1B8-D4D7B8B30EBA}" type="parTrans" cxnId="{378C69C3-E673-4275-AAD0-91F7DAB46018}">
      <dgm:prSet/>
      <dgm:spPr/>
      <dgm:t>
        <a:bodyPr/>
        <a:lstStyle/>
        <a:p>
          <a:endParaRPr lang="en-US"/>
        </a:p>
      </dgm:t>
    </dgm:pt>
    <dgm:pt modelId="{89A0E9DA-4E08-4C19-A654-2DB353C2B2AF}" type="sibTrans" cxnId="{378C69C3-E673-4275-AAD0-91F7DAB46018}">
      <dgm:prSet/>
      <dgm:spPr/>
      <dgm:t>
        <a:bodyPr/>
        <a:lstStyle/>
        <a:p>
          <a:endParaRPr lang="en-US"/>
        </a:p>
      </dgm:t>
    </dgm:pt>
    <dgm:pt modelId="{80E3945B-85AE-4160-AEED-BFA52A5DF216}">
      <dgm:prSet/>
      <dgm:spPr/>
      <dgm:t>
        <a:bodyPr/>
        <a:lstStyle/>
        <a:p>
          <a:r>
            <a:rPr lang="fr-FR" b="1"/>
            <a:t>EVENEMENTIEL</a:t>
          </a:r>
          <a:r>
            <a:rPr lang="fr-FR"/>
            <a:t> : Coordination, Gestion de projet, Réseaux fournisseurs, Recrutement, Organisation</a:t>
          </a:r>
          <a:endParaRPr lang="en-US"/>
        </a:p>
      </dgm:t>
    </dgm:pt>
    <dgm:pt modelId="{2EE9866C-505F-4828-8AC7-7335C50F6C8A}" type="parTrans" cxnId="{D65B2CDF-FEF0-481C-87E1-346807525FC9}">
      <dgm:prSet/>
      <dgm:spPr/>
      <dgm:t>
        <a:bodyPr/>
        <a:lstStyle/>
        <a:p>
          <a:endParaRPr lang="en-US"/>
        </a:p>
      </dgm:t>
    </dgm:pt>
    <dgm:pt modelId="{D1C4481D-CFA3-426A-8065-03E59E7EAABE}" type="sibTrans" cxnId="{D65B2CDF-FEF0-481C-87E1-346807525FC9}">
      <dgm:prSet/>
      <dgm:spPr/>
      <dgm:t>
        <a:bodyPr/>
        <a:lstStyle/>
        <a:p>
          <a:endParaRPr lang="en-US"/>
        </a:p>
      </dgm:t>
    </dgm:pt>
    <dgm:pt modelId="{C316DA3E-708D-484E-B348-2BA6558D03B5}" type="pres">
      <dgm:prSet presAssocID="{E476E875-2B1F-4E0D-A8F4-40395CBED4BD}" presName="vert0" presStyleCnt="0">
        <dgm:presLayoutVars>
          <dgm:dir/>
          <dgm:animOne val="branch"/>
          <dgm:animLvl val="lvl"/>
        </dgm:presLayoutVars>
      </dgm:prSet>
      <dgm:spPr/>
    </dgm:pt>
    <dgm:pt modelId="{A37E303F-FB24-4D88-8E6B-8C1F64AC2D7D}" type="pres">
      <dgm:prSet presAssocID="{16DD1FAF-D4F0-4D11-B748-3056861A0EC6}" presName="thickLine" presStyleLbl="alignNode1" presStyleIdx="0" presStyleCnt="3"/>
      <dgm:spPr/>
    </dgm:pt>
    <dgm:pt modelId="{5A66E0D9-BEFD-40CE-9C0B-189D3F515046}" type="pres">
      <dgm:prSet presAssocID="{16DD1FAF-D4F0-4D11-B748-3056861A0EC6}" presName="horz1" presStyleCnt="0"/>
      <dgm:spPr/>
    </dgm:pt>
    <dgm:pt modelId="{CE36F5AB-079B-428B-8124-505AE933C9E5}" type="pres">
      <dgm:prSet presAssocID="{16DD1FAF-D4F0-4D11-B748-3056861A0EC6}" presName="tx1" presStyleLbl="revTx" presStyleIdx="0" presStyleCnt="3"/>
      <dgm:spPr/>
    </dgm:pt>
    <dgm:pt modelId="{64C777B4-7342-41FE-93B8-09049FB75218}" type="pres">
      <dgm:prSet presAssocID="{16DD1FAF-D4F0-4D11-B748-3056861A0EC6}" presName="vert1" presStyleCnt="0"/>
      <dgm:spPr/>
    </dgm:pt>
    <dgm:pt modelId="{C24FE9EF-1CDE-443A-9D56-5D74E5CB0E8E}" type="pres">
      <dgm:prSet presAssocID="{26CEBDB5-40E4-4116-88CD-E11E78D997A1}" presName="thickLine" presStyleLbl="alignNode1" presStyleIdx="1" presStyleCnt="3"/>
      <dgm:spPr/>
    </dgm:pt>
    <dgm:pt modelId="{5E64D90B-968A-4115-A1E2-9761F7BDBC7B}" type="pres">
      <dgm:prSet presAssocID="{26CEBDB5-40E4-4116-88CD-E11E78D997A1}" presName="horz1" presStyleCnt="0"/>
      <dgm:spPr/>
    </dgm:pt>
    <dgm:pt modelId="{EBDC7D76-5C78-4FB9-A539-D8C1843C5CA3}" type="pres">
      <dgm:prSet presAssocID="{26CEBDB5-40E4-4116-88CD-E11E78D997A1}" presName="tx1" presStyleLbl="revTx" presStyleIdx="1" presStyleCnt="3"/>
      <dgm:spPr/>
    </dgm:pt>
    <dgm:pt modelId="{5DDDFEAB-9977-4D32-84F4-F299157C91C4}" type="pres">
      <dgm:prSet presAssocID="{26CEBDB5-40E4-4116-88CD-E11E78D997A1}" presName="vert1" presStyleCnt="0"/>
      <dgm:spPr/>
    </dgm:pt>
    <dgm:pt modelId="{6C982CB9-F063-4EB0-8DD8-D05E8971E54A}" type="pres">
      <dgm:prSet presAssocID="{80E3945B-85AE-4160-AEED-BFA52A5DF216}" presName="thickLine" presStyleLbl="alignNode1" presStyleIdx="2" presStyleCnt="3"/>
      <dgm:spPr/>
    </dgm:pt>
    <dgm:pt modelId="{49B3C440-BFCD-43D4-98F0-E4081627F974}" type="pres">
      <dgm:prSet presAssocID="{80E3945B-85AE-4160-AEED-BFA52A5DF216}" presName="horz1" presStyleCnt="0"/>
      <dgm:spPr/>
    </dgm:pt>
    <dgm:pt modelId="{4FF8283E-0BC6-4FD7-9D4E-465D46C8198D}" type="pres">
      <dgm:prSet presAssocID="{80E3945B-85AE-4160-AEED-BFA52A5DF216}" presName="tx1" presStyleLbl="revTx" presStyleIdx="2" presStyleCnt="3"/>
      <dgm:spPr/>
    </dgm:pt>
    <dgm:pt modelId="{759D45A3-9965-4D5E-A2C7-DAC7CDA4412D}" type="pres">
      <dgm:prSet presAssocID="{80E3945B-85AE-4160-AEED-BFA52A5DF216}" presName="vert1" presStyleCnt="0"/>
      <dgm:spPr/>
    </dgm:pt>
  </dgm:ptLst>
  <dgm:cxnLst>
    <dgm:cxn modelId="{C6A8AB04-56FC-4547-A234-40AA558A9D5B}" type="presOf" srcId="{80E3945B-85AE-4160-AEED-BFA52A5DF216}" destId="{4FF8283E-0BC6-4FD7-9D4E-465D46C8198D}" srcOrd="0" destOrd="0" presId="urn:microsoft.com/office/officeart/2008/layout/LinedList"/>
    <dgm:cxn modelId="{98C1E620-E303-49C0-A588-34B7C6D5DA3E}" srcId="{E476E875-2B1F-4E0D-A8F4-40395CBED4BD}" destId="{16DD1FAF-D4F0-4D11-B748-3056861A0EC6}" srcOrd="0" destOrd="0" parTransId="{30529BF6-8D6B-48C0-BCCD-AD4D02B05472}" sibTransId="{D63AE77E-314E-48E3-ADE6-2DDD1C5A129C}"/>
    <dgm:cxn modelId="{5FDB3585-7689-4D65-814A-8E9FD0EE7563}" type="presOf" srcId="{26CEBDB5-40E4-4116-88CD-E11E78D997A1}" destId="{EBDC7D76-5C78-4FB9-A539-D8C1843C5CA3}" srcOrd="0" destOrd="0" presId="urn:microsoft.com/office/officeart/2008/layout/LinedList"/>
    <dgm:cxn modelId="{378C69C3-E673-4275-AAD0-91F7DAB46018}" srcId="{E476E875-2B1F-4E0D-A8F4-40395CBED4BD}" destId="{26CEBDB5-40E4-4116-88CD-E11E78D997A1}" srcOrd="1" destOrd="0" parTransId="{8E97902F-FE18-4CBE-B1B8-D4D7B8B30EBA}" sibTransId="{89A0E9DA-4E08-4C19-A654-2DB353C2B2AF}"/>
    <dgm:cxn modelId="{5F3D24D5-42EE-4E7B-A9FD-B984E2DE3157}" type="presOf" srcId="{E476E875-2B1F-4E0D-A8F4-40395CBED4BD}" destId="{C316DA3E-708D-484E-B348-2BA6558D03B5}" srcOrd="0" destOrd="0" presId="urn:microsoft.com/office/officeart/2008/layout/LinedList"/>
    <dgm:cxn modelId="{D65B2CDF-FEF0-481C-87E1-346807525FC9}" srcId="{E476E875-2B1F-4E0D-A8F4-40395CBED4BD}" destId="{80E3945B-85AE-4160-AEED-BFA52A5DF216}" srcOrd="2" destOrd="0" parTransId="{2EE9866C-505F-4828-8AC7-7335C50F6C8A}" sibTransId="{D1C4481D-CFA3-426A-8065-03E59E7EAABE}"/>
    <dgm:cxn modelId="{6A8307F9-6CD8-41B4-84F6-EB6BAA049D46}" type="presOf" srcId="{16DD1FAF-D4F0-4D11-B748-3056861A0EC6}" destId="{CE36F5AB-079B-428B-8124-505AE933C9E5}" srcOrd="0" destOrd="0" presId="urn:microsoft.com/office/officeart/2008/layout/LinedList"/>
    <dgm:cxn modelId="{DE0A20CC-121D-4B23-8E4B-B79A37900675}" type="presParOf" srcId="{C316DA3E-708D-484E-B348-2BA6558D03B5}" destId="{A37E303F-FB24-4D88-8E6B-8C1F64AC2D7D}" srcOrd="0" destOrd="0" presId="urn:microsoft.com/office/officeart/2008/layout/LinedList"/>
    <dgm:cxn modelId="{0B7297F1-C4E3-4D0A-8F39-E7CF74E03ADE}" type="presParOf" srcId="{C316DA3E-708D-484E-B348-2BA6558D03B5}" destId="{5A66E0D9-BEFD-40CE-9C0B-189D3F515046}" srcOrd="1" destOrd="0" presId="urn:microsoft.com/office/officeart/2008/layout/LinedList"/>
    <dgm:cxn modelId="{999FDB6F-4061-4506-A895-9543E7CB3208}" type="presParOf" srcId="{5A66E0D9-BEFD-40CE-9C0B-189D3F515046}" destId="{CE36F5AB-079B-428B-8124-505AE933C9E5}" srcOrd="0" destOrd="0" presId="urn:microsoft.com/office/officeart/2008/layout/LinedList"/>
    <dgm:cxn modelId="{EDB2DAEA-A61D-4625-A2A8-D1292FF36777}" type="presParOf" srcId="{5A66E0D9-BEFD-40CE-9C0B-189D3F515046}" destId="{64C777B4-7342-41FE-93B8-09049FB75218}" srcOrd="1" destOrd="0" presId="urn:microsoft.com/office/officeart/2008/layout/LinedList"/>
    <dgm:cxn modelId="{D7D9D0C9-DB25-4E46-8A86-15EC3B9442A4}" type="presParOf" srcId="{C316DA3E-708D-484E-B348-2BA6558D03B5}" destId="{C24FE9EF-1CDE-443A-9D56-5D74E5CB0E8E}" srcOrd="2" destOrd="0" presId="urn:microsoft.com/office/officeart/2008/layout/LinedList"/>
    <dgm:cxn modelId="{0B743702-0F63-4966-94EB-4DAB0F507EE8}" type="presParOf" srcId="{C316DA3E-708D-484E-B348-2BA6558D03B5}" destId="{5E64D90B-968A-4115-A1E2-9761F7BDBC7B}" srcOrd="3" destOrd="0" presId="urn:microsoft.com/office/officeart/2008/layout/LinedList"/>
    <dgm:cxn modelId="{2D18CBA8-E5BC-4FD0-A651-516A8F2EAD48}" type="presParOf" srcId="{5E64D90B-968A-4115-A1E2-9761F7BDBC7B}" destId="{EBDC7D76-5C78-4FB9-A539-D8C1843C5CA3}" srcOrd="0" destOrd="0" presId="urn:microsoft.com/office/officeart/2008/layout/LinedList"/>
    <dgm:cxn modelId="{AA10BDB3-8D8E-4916-A0B5-AE6445A72D66}" type="presParOf" srcId="{5E64D90B-968A-4115-A1E2-9761F7BDBC7B}" destId="{5DDDFEAB-9977-4D32-84F4-F299157C91C4}" srcOrd="1" destOrd="0" presId="urn:microsoft.com/office/officeart/2008/layout/LinedList"/>
    <dgm:cxn modelId="{447C7C42-B450-42C7-86B6-0F6EE697307C}" type="presParOf" srcId="{C316DA3E-708D-484E-B348-2BA6558D03B5}" destId="{6C982CB9-F063-4EB0-8DD8-D05E8971E54A}" srcOrd="4" destOrd="0" presId="urn:microsoft.com/office/officeart/2008/layout/LinedList"/>
    <dgm:cxn modelId="{DCAE29A2-E8BB-420A-A5D9-959E23AFB6D7}" type="presParOf" srcId="{C316DA3E-708D-484E-B348-2BA6558D03B5}" destId="{49B3C440-BFCD-43D4-98F0-E4081627F974}" srcOrd="5" destOrd="0" presId="urn:microsoft.com/office/officeart/2008/layout/LinedList"/>
    <dgm:cxn modelId="{CC84F070-9E88-4666-9E0F-F95B7DE42398}" type="presParOf" srcId="{49B3C440-BFCD-43D4-98F0-E4081627F974}" destId="{4FF8283E-0BC6-4FD7-9D4E-465D46C8198D}" srcOrd="0" destOrd="0" presId="urn:microsoft.com/office/officeart/2008/layout/LinedList"/>
    <dgm:cxn modelId="{B8F91F17-14D5-46A3-8265-E732FC174888}" type="presParOf" srcId="{49B3C440-BFCD-43D4-98F0-E4081627F974}" destId="{759D45A3-9965-4D5E-A2C7-DAC7CDA4412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1637AE-8E19-4AA9-893F-10D15F1DC14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830D772-376C-4160-ADB6-62C6F08A4B91}">
      <dgm:prSet/>
      <dgm:spPr/>
      <dgm:t>
        <a:bodyPr/>
        <a:lstStyle/>
        <a:p>
          <a:r>
            <a:rPr lang="fr-FR" b="1"/>
            <a:t>Séance 1 : L’écosystème événementiel sportif et cadre théorique</a:t>
          </a:r>
          <a:endParaRPr lang="en-US"/>
        </a:p>
      </dgm:t>
    </dgm:pt>
    <dgm:pt modelId="{E9A06238-B5CF-453F-86DA-55C302B61DDD}" type="parTrans" cxnId="{9F0EF267-F3FD-4041-997F-233887490245}">
      <dgm:prSet/>
      <dgm:spPr/>
      <dgm:t>
        <a:bodyPr/>
        <a:lstStyle/>
        <a:p>
          <a:endParaRPr lang="en-US"/>
        </a:p>
      </dgm:t>
    </dgm:pt>
    <dgm:pt modelId="{AF896DCA-3DD8-46FE-BB90-A63CE298BBA5}" type="sibTrans" cxnId="{9F0EF267-F3FD-4041-997F-233887490245}">
      <dgm:prSet/>
      <dgm:spPr/>
      <dgm:t>
        <a:bodyPr/>
        <a:lstStyle/>
        <a:p>
          <a:endParaRPr lang="en-US"/>
        </a:p>
      </dgm:t>
    </dgm:pt>
    <dgm:pt modelId="{DB80758C-4F94-4245-8C86-4E867475BAC8}">
      <dgm:prSet/>
      <dgm:spPr/>
      <dgm:t>
        <a:bodyPr/>
        <a:lstStyle/>
        <a:p>
          <a:r>
            <a:rPr lang="fr-FR" b="1" dirty="0"/>
            <a:t>Séance 2  : Conceptualisation d’un événement sportif &amp; Business Modèles des Audiences</a:t>
          </a:r>
          <a:endParaRPr lang="en-US" dirty="0"/>
        </a:p>
      </dgm:t>
    </dgm:pt>
    <dgm:pt modelId="{127A2B0E-E8F9-4E51-9168-684EF15587DE}" type="parTrans" cxnId="{CF80639E-1D6B-44DE-9547-3CF005A0163A}">
      <dgm:prSet/>
      <dgm:spPr/>
      <dgm:t>
        <a:bodyPr/>
        <a:lstStyle/>
        <a:p>
          <a:endParaRPr lang="en-US"/>
        </a:p>
      </dgm:t>
    </dgm:pt>
    <dgm:pt modelId="{798112A6-7713-4748-A116-5B4EDFD4829F}" type="sibTrans" cxnId="{CF80639E-1D6B-44DE-9547-3CF005A0163A}">
      <dgm:prSet/>
      <dgm:spPr/>
      <dgm:t>
        <a:bodyPr/>
        <a:lstStyle/>
        <a:p>
          <a:endParaRPr lang="en-US"/>
        </a:p>
      </dgm:t>
    </dgm:pt>
    <dgm:pt modelId="{C4EA91FD-2A28-4891-9B9F-24058D5EB977}">
      <dgm:prSet/>
      <dgm:spPr/>
      <dgm:t>
        <a:bodyPr/>
        <a:lstStyle/>
        <a:p>
          <a:r>
            <a:rPr lang="fr-FR" b="1"/>
            <a:t>Séance 3 : Construire, gérer et exploiter les réseaux interpersonnels (RP) : de la théorie à la pratique</a:t>
          </a:r>
          <a:endParaRPr lang="en-US"/>
        </a:p>
      </dgm:t>
    </dgm:pt>
    <dgm:pt modelId="{E15344BD-BC3A-4E4A-8E16-670D669B7807}" type="parTrans" cxnId="{B7E5B24B-4F00-4866-A242-5CF6CAD6146A}">
      <dgm:prSet/>
      <dgm:spPr/>
      <dgm:t>
        <a:bodyPr/>
        <a:lstStyle/>
        <a:p>
          <a:endParaRPr lang="en-US"/>
        </a:p>
      </dgm:t>
    </dgm:pt>
    <dgm:pt modelId="{76E04001-55B1-424C-9B47-7C601FAFF3D2}" type="sibTrans" cxnId="{B7E5B24B-4F00-4866-A242-5CF6CAD6146A}">
      <dgm:prSet/>
      <dgm:spPr/>
      <dgm:t>
        <a:bodyPr/>
        <a:lstStyle/>
        <a:p>
          <a:endParaRPr lang="en-US"/>
        </a:p>
      </dgm:t>
    </dgm:pt>
    <dgm:pt modelId="{C50DE145-A077-48AC-AAFC-8316DD80DCC3}">
      <dgm:prSet/>
      <dgm:spPr/>
      <dgm:t>
        <a:bodyPr/>
        <a:lstStyle/>
        <a:p>
          <a:r>
            <a:rPr lang="fr-FR" b="1"/>
            <a:t>Séance 4  : Stratégies d’activation du  parrainage - Cause Related-Marketing</a:t>
          </a:r>
          <a:endParaRPr lang="en-US"/>
        </a:p>
      </dgm:t>
    </dgm:pt>
    <dgm:pt modelId="{2C7B5040-5539-48D9-B007-C6965AEF72B0}" type="parTrans" cxnId="{94E1B8AE-3A8F-42BC-8E5B-32EF2924E3E4}">
      <dgm:prSet/>
      <dgm:spPr/>
      <dgm:t>
        <a:bodyPr/>
        <a:lstStyle/>
        <a:p>
          <a:endParaRPr lang="en-US"/>
        </a:p>
      </dgm:t>
    </dgm:pt>
    <dgm:pt modelId="{B3A7EA76-0475-405B-962A-B67759FE4FAA}" type="sibTrans" cxnId="{94E1B8AE-3A8F-42BC-8E5B-32EF2924E3E4}">
      <dgm:prSet/>
      <dgm:spPr/>
      <dgm:t>
        <a:bodyPr/>
        <a:lstStyle/>
        <a:p>
          <a:endParaRPr lang="en-US"/>
        </a:p>
      </dgm:t>
    </dgm:pt>
    <dgm:pt modelId="{E8391031-A3DE-47EF-8802-80C955169DDC}">
      <dgm:prSet/>
      <dgm:spPr/>
      <dgm:t>
        <a:bodyPr/>
        <a:lstStyle/>
        <a:p>
          <a:r>
            <a:rPr lang="fr-FR" b="1"/>
            <a:t>Séance 5 : La clé du succès : manager sa réputation événementielle</a:t>
          </a:r>
          <a:r>
            <a:rPr lang="fr-FR"/>
            <a:t> </a:t>
          </a:r>
          <a:endParaRPr lang="en-US"/>
        </a:p>
      </dgm:t>
    </dgm:pt>
    <dgm:pt modelId="{92DC4E36-2D65-47AB-A58A-A68AB31AEEB3}" type="parTrans" cxnId="{08922CDD-E429-4067-912B-C82AED925017}">
      <dgm:prSet/>
      <dgm:spPr/>
      <dgm:t>
        <a:bodyPr/>
        <a:lstStyle/>
        <a:p>
          <a:endParaRPr lang="en-US"/>
        </a:p>
      </dgm:t>
    </dgm:pt>
    <dgm:pt modelId="{DA4CE7B5-9461-493A-8695-45EAD8B15798}" type="sibTrans" cxnId="{08922CDD-E429-4067-912B-C82AED925017}">
      <dgm:prSet/>
      <dgm:spPr/>
      <dgm:t>
        <a:bodyPr/>
        <a:lstStyle/>
        <a:p>
          <a:endParaRPr lang="en-US"/>
        </a:p>
      </dgm:t>
    </dgm:pt>
    <dgm:pt modelId="{C2DBF691-819B-487D-B379-ED2CFE79BA6D}">
      <dgm:prSet/>
      <dgm:spPr/>
      <dgm:t>
        <a:bodyPr/>
        <a:lstStyle/>
        <a:p>
          <a:r>
            <a:rPr lang="fr-FR" b="1" dirty="0"/>
            <a:t>Séance 6  : Fan Relationship Management / Business Match Day Stades et Arénas</a:t>
          </a:r>
          <a:endParaRPr lang="en-US" dirty="0"/>
        </a:p>
      </dgm:t>
    </dgm:pt>
    <dgm:pt modelId="{FBA0CFDB-BDD7-4999-B71D-91A88FEA89D8}" type="parTrans" cxnId="{ECA5544B-6E07-452F-8EF9-E91D5715E19D}">
      <dgm:prSet/>
      <dgm:spPr/>
      <dgm:t>
        <a:bodyPr/>
        <a:lstStyle/>
        <a:p>
          <a:endParaRPr lang="en-US"/>
        </a:p>
      </dgm:t>
    </dgm:pt>
    <dgm:pt modelId="{6277B318-8CAA-4110-B3CD-72A186B97CBF}" type="sibTrans" cxnId="{ECA5544B-6E07-452F-8EF9-E91D5715E19D}">
      <dgm:prSet/>
      <dgm:spPr/>
      <dgm:t>
        <a:bodyPr/>
        <a:lstStyle/>
        <a:p>
          <a:endParaRPr lang="en-US"/>
        </a:p>
      </dgm:t>
    </dgm:pt>
    <dgm:pt modelId="{5DBA76C1-69A7-4506-A71E-9CFF4EDAD325}" type="pres">
      <dgm:prSet presAssocID="{701637AE-8E19-4AA9-893F-10D15F1DC141}" presName="diagram" presStyleCnt="0">
        <dgm:presLayoutVars>
          <dgm:dir/>
          <dgm:resizeHandles val="exact"/>
        </dgm:presLayoutVars>
      </dgm:prSet>
      <dgm:spPr/>
    </dgm:pt>
    <dgm:pt modelId="{A9C9F7A8-F3EE-4E06-8E0C-207C263CB964}" type="pres">
      <dgm:prSet presAssocID="{F830D772-376C-4160-ADB6-62C6F08A4B91}" presName="node" presStyleLbl="node1" presStyleIdx="0" presStyleCnt="6">
        <dgm:presLayoutVars>
          <dgm:bulletEnabled val="1"/>
        </dgm:presLayoutVars>
      </dgm:prSet>
      <dgm:spPr/>
    </dgm:pt>
    <dgm:pt modelId="{43726537-15D6-44BE-B3CB-A53DB8BB355B}" type="pres">
      <dgm:prSet presAssocID="{AF896DCA-3DD8-46FE-BB90-A63CE298BBA5}" presName="sibTrans" presStyleCnt="0"/>
      <dgm:spPr/>
    </dgm:pt>
    <dgm:pt modelId="{D26D5143-B462-4066-9A64-CCE294A5A7EB}" type="pres">
      <dgm:prSet presAssocID="{DB80758C-4F94-4245-8C86-4E867475BAC8}" presName="node" presStyleLbl="node1" presStyleIdx="1" presStyleCnt="6">
        <dgm:presLayoutVars>
          <dgm:bulletEnabled val="1"/>
        </dgm:presLayoutVars>
      </dgm:prSet>
      <dgm:spPr/>
    </dgm:pt>
    <dgm:pt modelId="{921DFF36-1BF2-4DC0-A19A-5891AF30F03D}" type="pres">
      <dgm:prSet presAssocID="{798112A6-7713-4748-A116-5B4EDFD4829F}" presName="sibTrans" presStyleCnt="0"/>
      <dgm:spPr/>
    </dgm:pt>
    <dgm:pt modelId="{F7929BBC-84D5-4066-A50A-A6ADCA653914}" type="pres">
      <dgm:prSet presAssocID="{C4EA91FD-2A28-4891-9B9F-24058D5EB977}" presName="node" presStyleLbl="node1" presStyleIdx="2" presStyleCnt="6">
        <dgm:presLayoutVars>
          <dgm:bulletEnabled val="1"/>
        </dgm:presLayoutVars>
      </dgm:prSet>
      <dgm:spPr/>
    </dgm:pt>
    <dgm:pt modelId="{DD1595D6-F015-41F8-BF55-11865A5A57DA}" type="pres">
      <dgm:prSet presAssocID="{76E04001-55B1-424C-9B47-7C601FAFF3D2}" presName="sibTrans" presStyleCnt="0"/>
      <dgm:spPr/>
    </dgm:pt>
    <dgm:pt modelId="{54C2E014-CCF1-4CA3-A9D7-B096B24EE390}" type="pres">
      <dgm:prSet presAssocID="{C50DE145-A077-48AC-AAFC-8316DD80DCC3}" presName="node" presStyleLbl="node1" presStyleIdx="3" presStyleCnt="6">
        <dgm:presLayoutVars>
          <dgm:bulletEnabled val="1"/>
        </dgm:presLayoutVars>
      </dgm:prSet>
      <dgm:spPr/>
    </dgm:pt>
    <dgm:pt modelId="{A766C9C7-6D20-4B65-BF5E-2B732B564A63}" type="pres">
      <dgm:prSet presAssocID="{B3A7EA76-0475-405B-962A-B67759FE4FAA}" presName="sibTrans" presStyleCnt="0"/>
      <dgm:spPr/>
    </dgm:pt>
    <dgm:pt modelId="{D039B357-E557-4BC8-BC1D-24072C2B03CC}" type="pres">
      <dgm:prSet presAssocID="{E8391031-A3DE-47EF-8802-80C955169DDC}" presName="node" presStyleLbl="node1" presStyleIdx="4" presStyleCnt="6">
        <dgm:presLayoutVars>
          <dgm:bulletEnabled val="1"/>
        </dgm:presLayoutVars>
      </dgm:prSet>
      <dgm:spPr/>
    </dgm:pt>
    <dgm:pt modelId="{43DE08B5-FA70-4148-BC4B-F7A7E2C769BE}" type="pres">
      <dgm:prSet presAssocID="{DA4CE7B5-9461-493A-8695-45EAD8B15798}" presName="sibTrans" presStyleCnt="0"/>
      <dgm:spPr/>
    </dgm:pt>
    <dgm:pt modelId="{D9F9D6B0-26CA-40C7-A5F2-44E3BE6FE087}" type="pres">
      <dgm:prSet presAssocID="{C2DBF691-819B-487D-B379-ED2CFE79BA6D}" presName="node" presStyleLbl="node1" presStyleIdx="5" presStyleCnt="6">
        <dgm:presLayoutVars>
          <dgm:bulletEnabled val="1"/>
        </dgm:presLayoutVars>
      </dgm:prSet>
      <dgm:spPr/>
    </dgm:pt>
  </dgm:ptLst>
  <dgm:cxnLst>
    <dgm:cxn modelId="{DEC3252A-0AB8-46EB-A11A-B9A9412BB7F9}" type="presOf" srcId="{DB80758C-4F94-4245-8C86-4E867475BAC8}" destId="{D26D5143-B462-4066-9A64-CCE294A5A7EB}" srcOrd="0" destOrd="0" presId="urn:microsoft.com/office/officeart/2005/8/layout/default"/>
    <dgm:cxn modelId="{965BEA45-C5EC-4233-9CF6-ED32861A611C}" type="presOf" srcId="{C2DBF691-819B-487D-B379-ED2CFE79BA6D}" destId="{D9F9D6B0-26CA-40C7-A5F2-44E3BE6FE087}" srcOrd="0" destOrd="0" presId="urn:microsoft.com/office/officeart/2005/8/layout/default"/>
    <dgm:cxn modelId="{9F0EF267-F3FD-4041-997F-233887490245}" srcId="{701637AE-8E19-4AA9-893F-10D15F1DC141}" destId="{F830D772-376C-4160-ADB6-62C6F08A4B91}" srcOrd="0" destOrd="0" parTransId="{E9A06238-B5CF-453F-86DA-55C302B61DDD}" sibTransId="{AF896DCA-3DD8-46FE-BB90-A63CE298BBA5}"/>
    <dgm:cxn modelId="{7796E369-8797-4C7E-8470-06A2A5304C65}" type="presOf" srcId="{C50DE145-A077-48AC-AAFC-8316DD80DCC3}" destId="{54C2E014-CCF1-4CA3-A9D7-B096B24EE390}" srcOrd="0" destOrd="0" presId="urn:microsoft.com/office/officeart/2005/8/layout/default"/>
    <dgm:cxn modelId="{ECA5544B-6E07-452F-8EF9-E91D5715E19D}" srcId="{701637AE-8E19-4AA9-893F-10D15F1DC141}" destId="{C2DBF691-819B-487D-B379-ED2CFE79BA6D}" srcOrd="5" destOrd="0" parTransId="{FBA0CFDB-BDD7-4999-B71D-91A88FEA89D8}" sibTransId="{6277B318-8CAA-4110-B3CD-72A186B97CBF}"/>
    <dgm:cxn modelId="{B7E5B24B-4F00-4866-A242-5CF6CAD6146A}" srcId="{701637AE-8E19-4AA9-893F-10D15F1DC141}" destId="{C4EA91FD-2A28-4891-9B9F-24058D5EB977}" srcOrd="2" destOrd="0" parTransId="{E15344BD-BC3A-4E4A-8E16-670D669B7807}" sibTransId="{76E04001-55B1-424C-9B47-7C601FAFF3D2}"/>
    <dgm:cxn modelId="{CF80639E-1D6B-44DE-9547-3CF005A0163A}" srcId="{701637AE-8E19-4AA9-893F-10D15F1DC141}" destId="{DB80758C-4F94-4245-8C86-4E867475BAC8}" srcOrd="1" destOrd="0" parTransId="{127A2B0E-E8F9-4E51-9168-684EF15587DE}" sibTransId="{798112A6-7713-4748-A116-5B4EDFD4829F}"/>
    <dgm:cxn modelId="{EE58B1A4-A14A-465F-8CFB-2FBC1C60262C}" type="presOf" srcId="{C4EA91FD-2A28-4891-9B9F-24058D5EB977}" destId="{F7929BBC-84D5-4066-A50A-A6ADCA653914}" srcOrd="0" destOrd="0" presId="urn:microsoft.com/office/officeart/2005/8/layout/default"/>
    <dgm:cxn modelId="{94E1B8AE-3A8F-42BC-8E5B-32EF2924E3E4}" srcId="{701637AE-8E19-4AA9-893F-10D15F1DC141}" destId="{C50DE145-A077-48AC-AAFC-8316DD80DCC3}" srcOrd="3" destOrd="0" parTransId="{2C7B5040-5539-48D9-B007-C6965AEF72B0}" sibTransId="{B3A7EA76-0475-405B-962A-B67759FE4FAA}"/>
    <dgm:cxn modelId="{5C5CECB1-3493-4DBD-B667-75CF13EADB3D}" type="presOf" srcId="{701637AE-8E19-4AA9-893F-10D15F1DC141}" destId="{5DBA76C1-69A7-4506-A71E-9CFF4EDAD325}" srcOrd="0" destOrd="0" presId="urn:microsoft.com/office/officeart/2005/8/layout/default"/>
    <dgm:cxn modelId="{5B2530D3-CA79-402C-8721-B42279D8E2C8}" type="presOf" srcId="{E8391031-A3DE-47EF-8802-80C955169DDC}" destId="{D039B357-E557-4BC8-BC1D-24072C2B03CC}" srcOrd="0" destOrd="0" presId="urn:microsoft.com/office/officeart/2005/8/layout/default"/>
    <dgm:cxn modelId="{08922CDD-E429-4067-912B-C82AED925017}" srcId="{701637AE-8E19-4AA9-893F-10D15F1DC141}" destId="{E8391031-A3DE-47EF-8802-80C955169DDC}" srcOrd="4" destOrd="0" parTransId="{92DC4E36-2D65-47AB-A58A-A68AB31AEEB3}" sibTransId="{DA4CE7B5-9461-493A-8695-45EAD8B15798}"/>
    <dgm:cxn modelId="{8620D0E7-407E-494B-BC7E-AD1587B5F0DF}" type="presOf" srcId="{F830D772-376C-4160-ADB6-62C6F08A4B91}" destId="{A9C9F7A8-F3EE-4E06-8E0C-207C263CB964}" srcOrd="0" destOrd="0" presId="urn:microsoft.com/office/officeart/2005/8/layout/default"/>
    <dgm:cxn modelId="{98AB7C0D-DB45-42D8-91A9-77F658B5FC49}" type="presParOf" srcId="{5DBA76C1-69A7-4506-A71E-9CFF4EDAD325}" destId="{A9C9F7A8-F3EE-4E06-8E0C-207C263CB964}" srcOrd="0" destOrd="0" presId="urn:microsoft.com/office/officeart/2005/8/layout/default"/>
    <dgm:cxn modelId="{1FA7329D-CA70-4029-90DB-D9F256E8DC05}" type="presParOf" srcId="{5DBA76C1-69A7-4506-A71E-9CFF4EDAD325}" destId="{43726537-15D6-44BE-B3CB-A53DB8BB355B}" srcOrd="1" destOrd="0" presId="urn:microsoft.com/office/officeart/2005/8/layout/default"/>
    <dgm:cxn modelId="{8CA615D7-E88C-4565-98C5-17425D97F249}" type="presParOf" srcId="{5DBA76C1-69A7-4506-A71E-9CFF4EDAD325}" destId="{D26D5143-B462-4066-9A64-CCE294A5A7EB}" srcOrd="2" destOrd="0" presId="urn:microsoft.com/office/officeart/2005/8/layout/default"/>
    <dgm:cxn modelId="{AC3FAAC1-D4B8-46E6-A2BE-EAFE65108386}" type="presParOf" srcId="{5DBA76C1-69A7-4506-A71E-9CFF4EDAD325}" destId="{921DFF36-1BF2-4DC0-A19A-5891AF30F03D}" srcOrd="3" destOrd="0" presId="urn:microsoft.com/office/officeart/2005/8/layout/default"/>
    <dgm:cxn modelId="{327BD0D2-B2A1-4B3D-8EA1-488AACC11647}" type="presParOf" srcId="{5DBA76C1-69A7-4506-A71E-9CFF4EDAD325}" destId="{F7929BBC-84D5-4066-A50A-A6ADCA653914}" srcOrd="4" destOrd="0" presId="urn:microsoft.com/office/officeart/2005/8/layout/default"/>
    <dgm:cxn modelId="{38192BB0-CC44-4ED0-B903-74C8F2ABC19B}" type="presParOf" srcId="{5DBA76C1-69A7-4506-A71E-9CFF4EDAD325}" destId="{DD1595D6-F015-41F8-BF55-11865A5A57DA}" srcOrd="5" destOrd="0" presId="urn:microsoft.com/office/officeart/2005/8/layout/default"/>
    <dgm:cxn modelId="{260D4611-C037-4F50-A761-03FEAA257AD5}" type="presParOf" srcId="{5DBA76C1-69A7-4506-A71E-9CFF4EDAD325}" destId="{54C2E014-CCF1-4CA3-A9D7-B096B24EE390}" srcOrd="6" destOrd="0" presId="urn:microsoft.com/office/officeart/2005/8/layout/default"/>
    <dgm:cxn modelId="{157DFCFC-ACE6-4A56-A516-13AC838824DE}" type="presParOf" srcId="{5DBA76C1-69A7-4506-A71E-9CFF4EDAD325}" destId="{A766C9C7-6D20-4B65-BF5E-2B732B564A63}" srcOrd="7" destOrd="0" presId="urn:microsoft.com/office/officeart/2005/8/layout/default"/>
    <dgm:cxn modelId="{51C40407-D627-4AEE-ACDA-3B45FB0BF07B}" type="presParOf" srcId="{5DBA76C1-69A7-4506-A71E-9CFF4EDAD325}" destId="{D039B357-E557-4BC8-BC1D-24072C2B03CC}" srcOrd="8" destOrd="0" presId="urn:microsoft.com/office/officeart/2005/8/layout/default"/>
    <dgm:cxn modelId="{EA831553-113D-4E96-A2E1-8DBED8B4266D}" type="presParOf" srcId="{5DBA76C1-69A7-4506-A71E-9CFF4EDAD325}" destId="{43DE08B5-FA70-4148-BC4B-F7A7E2C769BE}" srcOrd="9" destOrd="0" presId="urn:microsoft.com/office/officeart/2005/8/layout/default"/>
    <dgm:cxn modelId="{49774422-C822-4FF2-B2AD-695DD5972E80}" type="presParOf" srcId="{5DBA76C1-69A7-4506-A71E-9CFF4EDAD325}" destId="{D9F9D6B0-26CA-40C7-A5F2-44E3BE6FE08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676A5E-A39D-4237-A507-D4C71FB0FFD0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1F22551-ABDF-46FD-B224-8E599CE6865C}">
      <dgm:prSet/>
      <dgm:spPr/>
      <dgm:t>
        <a:bodyPr/>
        <a:lstStyle/>
        <a:p>
          <a:r>
            <a:rPr lang="fr-FR" b="1"/>
            <a:t>Aujourd'hui :</a:t>
          </a:r>
          <a:endParaRPr lang="en-US"/>
        </a:p>
      </dgm:t>
    </dgm:pt>
    <dgm:pt modelId="{0D108DDA-0C24-47E3-8EC2-7E35C18A5F68}" type="parTrans" cxnId="{9872657E-3DAD-46AA-9EEA-8E6928376D2E}">
      <dgm:prSet/>
      <dgm:spPr/>
      <dgm:t>
        <a:bodyPr/>
        <a:lstStyle/>
        <a:p>
          <a:endParaRPr lang="en-US"/>
        </a:p>
      </dgm:t>
    </dgm:pt>
    <dgm:pt modelId="{620A315B-8A43-418E-B42E-0E116CCA7538}" type="sibTrans" cxnId="{9872657E-3DAD-46AA-9EEA-8E6928376D2E}">
      <dgm:prSet/>
      <dgm:spPr/>
      <dgm:t>
        <a:bodyPr/>
        <a:lstStyle/>
        <a:p>
          <a:endParaRPr lang="en-US"/>
        </a:p>
      </dgm:t>
    </dgm:pt>
    <dgm:pt modelId="{45332527-202D-4BB6-B988-FB874EA401EA}">
      <dgm:prSet/>
      <dgm:spPr/>
      <dgm:t>
        <a:bodyPr/>
        <a:lstStyle/>
        <a:p>
          <a:r>
            <a:rPr lang="fr-FR" b="1"/>
            <a:t>Questionner la notion de performance et spécificité événementielle ?</a:t>
          </a:r>
          <a:endParaRPr lang="en-US"/>
        </a:p>
      </dgm:t>
    </dgm:pt>
    <dgm:pt modelId="{6D565C87-3744-4F8B-8DB6-10FCDB44C8CD}" type="parTrans" cxnId="{134D0505-1632-415C-B1E5-DA1CC971283B}">
      <dgm:prSet/>
      <dgm:spPr/>
      <dgm:t>
        <a:bodyPr/>
        <a:lstStyle/>
        <a:p>
          <a:endParaRPr lang="en-US"/>
        </a:p>
      </dgm:t>
    </dgm:pt>
    <dgm:pt modelId="{B2AADCD4-4DD8-4404-AEE9-765DD964721C}" type="sibTrans" cxnId="{134D0505-1632-415C-B1E5-DA1CC971283B}">
      <dgm:prSet/>
      <dgm:spPr/>
      <dgm:t>
        <a:bodyPr/>
        <a:lstStyle/>
        <a:p>
          <a:endParaRPr lang="en-US"/>
        </a:p>
      </dgm:t>
    </dgm:pt>
    <dgm:pt modelId="{B2DFA80D-CACC-4A34-AD91-C534DE6F678F}">
      <dgm:prSet/>
      <dgm:spPr/>
      <dgm:t>
        <a:bodyPr/>
        <a:lstStyle/>
        <a:p>
          <a:r>
            <a:rPr lang="fr-FR" b="1"/>
            <a:t>L’écosystème du sport spectacle : un enjeu du management !</a:t>
          </a:r>
          <a:endParaRPr lang="en-US"/>
        </a:p>
      </dgm:t>
    </dgm:pt>
    <dgm:pt modelId="{59F72BF4-09B3-4C79-A9E2-E44CECFB5D63}" type="parTrans" cxnId="{3616828A-AD66-4E29-B7C1-70543E6F7920}">
      <dgm:prSet/>
      <dgm:spPr/>
      <dgm:t>
        <a:bodyPr/>
        <a:lstStyle/>
        <a:p>
          <a:endParaRPr lang="en-US"/>
        </a:p>
      </dgm:t>
    </dgm:pt>
    <dgm:pt modelId="{FFB982DF-0710-4435-8308-5165F7449FEC}" type="sibTrans" cxnId="{3616828A-AD66-4E29-B7C1-70543E6F7920}">
      <dgm:prSet/>
      <dgm:spPr/>
      <dgm:t>
        <a:bodyPr/>
        <a:lstStyle/>
        <a:p>
          <a:endParaRPr lang="en-US"/>
        </a:p>
      </dgm:t>
    </dgm:pt>
    <dgm:pt modelId="{46FE46AE-1760-40B0-9EE5-AFB30EFBD6D6}">
      <dgm:prSet/>
      <dgm:spPr/>
      <dgm:t>
        <a:bodyPr/>
        <a:lstStyle/>
        <a:p>
          <a:r>
            <a:rPr lang="fr-FR" b="1"/>
            <a:t>Approches stratégiques &amp; « business événementiel »</a:t>
          </a:r>
          <a:endParaRPr lang="en-US"/>
        </a:p>
      </dgm:t>
    </dgm:pt>
    <dgm:pt modelId="{89D4815E-5894-497D-B924-4291727F035D}" type="parTrans" cxnId="{CB4FB24C-DC6B-4753-BB51-53DA3E2E3354}">
      <dgm:prSet/>
      <dgm:spPr/>
      <dgm:t>
        <a:bodyPr/>
        <a:lstStyle/>
        <a:p>
          <a:endParaRPr lang="en-US"/>
        </a:p>
      </dgm:t>
    </dgm:pt>
    <dgm:pt modelId="{AE52FB21-CA38-467C-8ADB-49548BA1B144}" type="sibTrans" cxnId="{CB4FB24C-DC6B-4753-BB51-53DA3E2E3354}">
      <dgm:prSet/>
      <dgm:spPr/>
      <dgm:t>
        <a:bodyPr/>
        <a:lstStyle/>
        <a:p>
          <a:endParaRPr lang="en-US"/>
        </a:p>
      </dgm:t>
    </dgm:pt>
    <dgm:pt modelId="{9618DC5B-2003-475E-904E-CB068D131082}" type="pres">
      <dgm:prSet presAssocID="{49676A5E-A39D-4237-A507-D4C71FB0FFD0}" presName="linear" presStyleCnt="0">
        <dgm:presLayoutVars>
          <dgm:animLvl val="lvl"/>
          <dgm:resizeHandles val="exact"/>
        </dgm:presLayoutVars>
      </dgm:prSet>
      <dgm:spPr/>
    </dgm:pt>
    <dgm:pt modelId="{FBCCC56B-2AC3-4A17-80F5-CB873E91E9AC}" type="pres">
      <dgm:prSet presAssocID="{C1F22551-ABDF-46FD-B224-8E599CE6865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2AB9C9E-1A9B-49E3-B43E-3F797B013ECE}" type="pres">
      <dgm:prSet presAssocID="{620A315B-8A43-418E-B42E-0E116CCA7538}" presName="spacer" presStyleCnt="0"/>
      <dgm:spPr/>
    </dgm:pt>
    <dgm:pt modelId="{63FF1604-9626-4517-A76A-D8C41C2FEB10}" type="pres">
      <dgm:prSet presAssocID="{45332527-202D-4BB6-B988-FB874EA401E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4EC1D90-8451-475B-B66E-4231B877A119}" type="pres">
      <dgm:prSet presAssocID="{B2AADCD4-4DD8-4404-AEE9-765DD964721C}" presName="spacer" presStyleCnt="0"/>
      <dgm:spPr/>
    </dgm:pt>
    <dgm:pt modelId="{A11BD582-6502-4BD4-9E3F-C8D3257BF9F0}" type="pres">
      <dgm:prSet presAssocID="{B2DFA80D-CACC-4A34-AD91-C534DE6F678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30AEBFD-2712-4ABC-894A-DB42D71B5D3A}" type="pres">
      <dgm:prSet presAssocID="{FFB982DF-0710-4435-8308-5165F7449FEC}" presName="spacer" presStyleCnt="0"/>
      <dgm:spPr/>
    </dgm:pt>
    <dgm:pt modelId="{78A8A2CA-8D8F-4074-9937-BDB616C57D67}" type="pres">
      <dgm:prSet presAssocID="{46FE46AE-1760-40B0-9EE5-AFB30EFBD6D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34D0505-1632-415C-B1E5-DA1CC971283B}" srcId="{49676A5E-A39D-4237-A507-D4C71FB0FFD0}" destId="{45332527-202D-4BB6-B988-FB874EA401EA}" srcOrd="1" destOrd="0" parTransId="{6D565C87-3744-4F8B-8DB6-10FCDB44C8CD}" sibTransId="{B2AADCD4-4DD8-4404-AEE9-765DD964721C}"/>
    <dgm:cxn modelId="{CB4FB24C-DC6B-4753-BB51-53DA3E2E3354}" srcId="{49676A5E-A39D-4237-A507-D4C71FB0FFD0}" destId="{46FE46AE-1760-40B0-9EE5-AFB30EFBD6D6}" srcOrd="3" destOrd="0" parTransId="{89D4815E-5894-497D-B924-4291727F035D}" sibTransId="{AE52FB21-CA38-467C-8ADB-49548BA1B144}"/>
    <dgm:cxn modelId="{33349270-DA8A-43C4-8B9A-ED247EE21D15}" type="presOf" srcId="{46FE46AE-1760-40B0-9EE5-AFB30EFBD6D6}" destId="{78A8A2CA-8D8F-4074-9937-BDB616C57D67}" srcOrd="0" destOrd="0" presId="urn:microsoft.com/office/officeart/2005/8/layout/vList2"/>
    <dgm:cxn modelId="{9872657E-3DAD-46AA-9EEA-8E6928376D2E}" srcId="{49676A5E-A39D-4237-A507-D4C71FB0FFD0}" destId="{C1F22551-ABDF-46FD-B224-8E599CE6865C}" srcOrd="0" destOrd="0" parTransId="{0D108DDA-0C24-47E3-8EC2-7E35C18A5F68}" sibTransId="{620A315B-8A43-418E-B42E-0E116CCA7538}"/>
    <dgm:cxn modelId="{0AC17C7F-0EC2-47CE-9964-F2B6652225F5}" type="presOf" srcId="{C1F22551-ABDF-46FD-B224-8E599CE6865C}" destId="{FBCCC56B-2AC3-4A17-80F5-CB873E91E9AC}" srcOrd="0" destOrd="0" presId="urn:microsoft.com/office/officeart/2005/8/layout/vList2"/>
    <dgm:cxn modelId="{3616828A-AD66-4E29-B7C1-70543E6F7920}" srcId="{49676A5E-A39D-4237-A507-D4C71FB0FFD0}" destId="{B2DFA80D-CACC-4A34-AD91-C534DE6F678F}" srcOrd="2" destOrd="0" parTransId="{59F72BF4-09B3-4C79-A9E2-E44CECFB5D63}" sibTransId="{FFB982DF-0710-4435-8308-5165F7449FEC}"/>
    <dgm:cxn modelId="{C5FD61B0-F98A-4B70-9731-406ECD884DEA}" type="presOf" srcId="{45332527-202D-4BB6-B988-FB874EA401EA}" destId="{63FF1604-9626-4517-A76A-D8C41C2FEB10}" srcOrd="0" destOrd="0" presId="urn:microsoft.com/office/officeart/2005/8/layout/vList2"/>
    <dgm:cxn modelId="{5A8FDAE9-ED97-454E-85CC-639DF67EA189}" type="presOf" srcId="{B2DFA80D-CACC-4A34-AD91-C534DE6F678F}" destId="{A11BD582-6502-4BD4-9E3F-C8D3257BF9F0}" srcOrd="0" destOrd="0" presId="urn:microsoft.com/office/officeart/2005/8/layout/vList2"/>
    <dgm:cxn modelId="{559B8AFD-E89C-4BF3-969F-FA73E465616E}" type="presOf" srcId="{49676A5E-A39D-4237-A507-D4C71FB0FFD0}" destId="{9618DC5B-2003-475E-904E-CB068D131082}" srcOrd="0" destOrd="0" presId="urn:microsoft.com/office/officeart/2005/8/layout/vList2"/>
    <dgm:cxn modelId="{075FFC43-9C0D-464F-85E6-126928F58F44}" type="presParOf" srcId="{9618DC5B-2003-475E-904E-CB068D131082}" destId="{FBCCC56B-2AC3-4A17-80F5-CB873E91E9AC}" srcOrd="0" destOrd="0" presId="urn:microsoft.com/office/officeart/2005/8/layout/vList2"/>
    <dgm:cxn modelId="{3B33EB53-0C11-4F24-A1BC-BDB53CAB5F4E}" type="presParOf" srcId="{9618DC5B-2003-475E-904E-CB068D131082}" destId="{42AB9C9E-1A9B-49E3-B43E-3F797B013ECE}" srcOrd="1" destOrd="0" presId="urn:microsoft.com/office/officeart/2005/8/layout/vList2"/>
    <dgm:cxn modelId="{F5BB447F-7DC2-4937-AD63-2448C9C722DC}" type="presParOf" srcId="{9618DC5B-2003-475E-904E-CB068D131082}" destId="{63FF1604-9626-4517-A76A-D8C41C2FEB10}" srcOrd="2" destOrd="0" presId="urn:microsoft.com/office/officeart/2005/8/layout/vList2"/>
    <dgm:cxn modelId="{309BE1FF-91E0-4BDB-82ED-2B7A1FE45C08}" type="presParOf" srcId="{9618DC5B-2003-475E-904E-CB068D131082}" destId="{24EC1D90-8451-475B-B66E-4231B877A119}" srcOrd="3" destOrd="0" presId="urn:microsoft.com/office/officeart/2005/8/layout/vList2"/>
    <dgm:cxn modelId="{72ACE03F-0A59-4D0B-8EF8-A495108ABD34}" type="presParOf" srcId="{9618DC5B-2003-475E-904E-CB068D131082}" destId="{A11BD582-6502-4BD4-9E3F-C8D3257BF9F0}" srcOrd="4" destOrd="0" presId="urn:microsoft.com/office/officeart/2005/8/layout/vList2"/>
    <dgm:cxn modelId="{FD24B5CB-287A-4CA3-A309-FF87C59DCF76}" type="presParOf" srcId="{9618DC5B-2003-475E-904E-CB068D131082}" destId="{B30AEBFD-2712-4ABC-894A-DB42D71B5D3A}" srcOrd="5" destOrd="0" presId="urn:microsoft.com/office/officeart/2005/8/layout/vList2"/>
    <dgm:cxn modelId="{1F25EFDB-E57B-44B8-BCC2-22AEC21F14B4}" type="presParOf" srcId="{9618DC5B-2003-475E-904E-CB068D131082}" destId="{78A8A2CA-8D8F-4074-9937-BDB616C57D6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494332-03C5-4370-AC23-6D3BDF7689D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26E0A50-7EC6-447B-AF90-7DC409876770}">
      <dgm:prSet/>
      <dgm:spPr/>
      <dgm:t>
        <a:bodyPr/>
        <a:lstStyle/>
        <a:p>
          <a:r>
            <a:rPr lang="fr-FR" b="1"/>
            <a:t>Comprendre l’offre événementielle dans sa complétude :</a:t>
          </a:r>
          <a:endParaRPr lang="en-US"/>
        </a:p>
      </dgm:t>
    </dgm:pt>
    <dgm:pt modelId="{847643FA-FF51-4334-B829-C3CF6F4E9AF1}" type="parTrans" cxnId="{1C57E211-A8F2-4AF1-8B8B-3EE2ECE6C372}">
      <dgm:prSet/>
      <dgm:spPr/>
      <dgm:t>
        <a:bodyPr/>
        <a:lstStyle/>
        <a:p>
          <a:endParaRPr lang="en-US"/>
        </a:p>
      </dgm:t>
    </dgm:pt>
    <dgm:pt modelId="{55D55CAE-A0D4-4AA9-81E6-0BA3F9AABB75}" type="sibTrans" cxnId="{1C57E211-A8F2-4AF1-8B8B-3EE2ECE6C372}">
      <dgm:prSet/>
      <dgm:spPr/>
      <dgm:t>
        <a:bodyPr/>
        <a:lstStyle/>
        <a:p>
          <a:endParaRPr lang="en-US"/>
        </a:p>
      </dgm:t>
    </dgm:pt>
    <dgm:pt modelId="{71E815CE-1112-456A-8BFA-92DFE572C3E6}">
      <dgm:prSet/>
      <dgm:spPr/>
      <dgm:t>
        <a:bodyPr/>
        <a:lstStyle/>
        <a:p>
          <a:r>
            <a:rPr lang="fr-FR" b="1"/>
            <a:t>Parrainage – Mécénat… </a:t>
          </a:r>
          <a:endParaRPr lang="en-US"/>
        </a:p>
      </dgm:t>
    </dgm:pt>
    <dgm:pt modelId="{E2E3327E-155C-4E08-AF34-4672DE784D5C}" type="parTrans" cxnId="{48A544A5-7B24-4F07-AE0E-A056C79A404F}">
      <dgm:prSet/>
      <dgm:spPr/>
      <dgm:t>
        <a:bodyPr/>
        <a:lstStyle/>
        <a:p>
          <a:endParaRPr lang="en-US"/>
        </a:p>
      </dgm:t>
    </dgm:pt>
    <dgm:pt modelId="{C6BECFF3-5265-412B-A2F4-92624FF990F9}" type="sibTrans" cxnId="{48A544A5-7B24-4F07-AE0E-A056C79A404F}">
      <dgm:prSet/>
      <dgm:spPr/>
      <dgm:t>
        <a:bodyPr/>
        <a:lstStyle/>
        <a:p>
          <a:endParaRPr lang="en-US"/>
        </a:p>
      </dgm:t>
    </dgm:pt>
    <dgm:pt modelId="{3C90AE72-0100-4C48-A63F-F60629E4D68F}">
      <dgm:prSet/>
      <dgm:spPr/>
      <dgm:t>
        <a:bodyPr/>
        <a:lstStyle/>
        <a:p>
          <a:r>
            <a:rPr lang="fr-FR" b="1"/>
            <a:t>Relation Publiques – billetterie</a:t>
          </a:r>
          <a:endParaRPr lang="en-US"/>
        </a:p>
      </dgm:t>
    </dgm:pt>
    <dgm:pt modelId="{322C2596-835D-46B8-AC92-276B28FBB2B3}" type="parTrans" cxnId="{2F996A67-1AE8-4128-BC4A-3496043A2742}">
      <dgm:prSet/>
      <dgm:spPr/>
      <dgm:t>
        <a:bodyPr/>
        <a:lstStyle/>
        <a:p>
          <a:endParaRPr lang="en-US"/>
        </a:p>
      </dgm:t>
    </dgm:pt>
    <dgm:pt modelId="{B3E11FB6-E652-49B0-959F-131604CF0570}" type="sibTrans" cxnId="{2F996A67-1AE8-4128-BC4A-3496043A2742}">
      <dgm:prSet/>
      <dgm:spPr/>
      <dgm:t>
        <a:bodyPr/>
        <a:lstStyle/>
        <a:p>
          <a:endParaRPr lang="en-US"/>
        </a:p>
      </dgm:t>
    </dgm:pt>
    <dgm:pt modelId="{F3817995-1721-4D5A-91F2-BE8F88BE39E0}">
      <dgm:prSet/>
      <dgm:spPr/>
      <dgm:t>
        <a:bodyPr/>
        <a:lstStyle/>
        <a:p>
          <a:r>
            <a:rPr lang="fr-FR" b="1"/>
            <a:t>Communiquer par et pour l’événementiel…</a:t>
          </a:r>
          <a:endParaRPr lang="en-US"/>
        </a:p>
      </dgm:t>
    </dgm:pt>
    <dgm:pt modelId="{120A4E76-11A9-4917-8DBD-2187B5851EF8}" type="parTrans" cxnId="{98F2D16B-43EA-4E5A-9A6F-351EF5A2F3C2}">
      <dgm:prSet/>
      <dgm:spPr/>
      <dgm:t>
        <a:bodyPr/>
        <a:lstStyle/>
        <a:p>
          <a:endParaRPr lang="en-US"/>
        </a:p>
      </dgm:t>
    </dgm:pt>
    <dgm:pt modelId="{F56F6DC9-BF5D-4A80-94BF-EDB6CD110C89}" type="sibTrans" cxnId="{98F2D16B-43EA-4E5A-9A6F-351EF5A2F3C2}">
      <dgm:prSet/>
      <dgm:spPr/>
      <dgm:t>
        <a:bodyPr/>
        <a:lstStyle/>
        <a:p>
          <a:endParaRPr lang="en-US"/>
        </a:p>
      </dgm:t>
    </dgm:pt>
    <dgm:pt modelId="{3501ED69-DB8B-4ABC-BAC0-1442565D3695}">
      <dgm:prSet/>
      <dgm:spPr/>
      <dgm:t>
        <a:bodyPr/>
        <a:lstStyle/>
        <a:p>
          <a:r>
            <a:rPr lang="fr-FR" b="1"/>
            <a:t>CRM</a:t>
          </a:r>
          <a:endParaRPr lang="en-US"/>
        </a:p>
      </dgm:t>
    </dgm:pt>
    <dgm:pt modelId="{8227B833-6E76-4DB1-9CE0-F7DA6BD105D6}" type="parTrans" cxnId="{23B0F790-72C4-4BE1-A163-53DBD440BFFB}">
      <dgm:prSet/>
      <dgm:spPr/>
      <dgm:t>
        <a:bodyPr/>
        <a:lstStyle/>
        <a:p>
          <a:endParaRPr lang="en-US"/>
        </a:p>
      </dgm:t>
    </dgm:pt>
    <dgm:pt modelId="{C473DF89-7B15-4874-B2D5-3F92E840FA99}" type="sibTrans" cxnId="{23B0F790-72C4-4BE1-A163-53DBD440BFFB}">
      <dgm:prSet/>
      <dgm:spPr/>
      <dgm:t>
        <a:bodyPr/>
        <a:lstStyle/>
        <a:p>
          <a:endParaRPr lang="en-US"/>
        </a:p>
      </dgm:t>
    </dgm:pt>
    <dgm:pt modelId="{BC14B027-A283-453D-93B1-9B0E18238A45}">
      <dgm:prSet/>
      <dgm:spPr/>
      <dgm:t>
        <a:bodyPr/>
        <a:lstStyle/>
        <a:p>
          <a:r>
            <a:rPr lang="fr-FR" b="1"/>
            <a:t>Production – management événementiel</a:t>
          </a:r>
          <a:endParaRPr lang="en-US"/>
        </a:p>
      </dgm:t>
    </dgm:pt>
    <dgm:pt modelId="{3D8433F9-E38C-4984-B518-8E6EE53B2D60}" type="parTrans" cxnId="{BC5000A8-B134-468C-B731-3FFF17B00C57}">
      <dgm:prSet/>
      <dgm:spPr/>
      <dgm:t>
        <a:bodyPr/>
        <a:lstStyle/>
        <a:p>
          <a:endParaRPr lang="en-US"/>
        </a:p>
      </dgm:t>
    </dgm:pt>
    <dgm:pt modelId="{75AC4EDF-EC46-426B-8CA1-88127A8A6705}" type="sibTrans" cxnId="{BC5000A8-B134-468C-B731-3FFF17B00C57}">
      <dgm:prSet/>
      <dgm:spPr/>
      <dgm:t>
        <a:bodyPr/>
        <a:lstStyle/>
        <a:p>
          <a:endParaRPr lang="en-US"/>
        </a:p>
      </dgm:t>
    </dgm:pt>
    <dgm:pt modelId="{A15958D0-2506-44E4-A150-C7E0896F788E}">
      <dgm:prSet/>
      <dgm:spPr/>
      <dgm:t>
        <a:bodyPr/>
        <a:lstStyle/>
        <a:p>
          <a:r>
            <a:rPr lang="fr-FR" b="1"/>
            <a:t>…</a:t>
          </a:r>
          <a:endParaRPr lang="en-US"/>
        </a:p>
      </dgm:t>
    </dgm:pt>
    <dgm:pt modelId="{28D3E08B-85BA-43E3-8B5E-D6E7439CBF86}" type="parTrans" cxnId="{A48F32B0-F01E-4B16-BDDB-A0BEAD2B3FE0}">
      <dgm:prSet/>
      <dgm:spPr/>
      <dgm:t>
        <a:bodyPr/>
        <a:lstStyle/>
        <a:p>
          <a:endParaRPr lang="en-US"/>
        </a:p>
      </dgm:t>
    </dgm:pt>
    <dgm:pt modelId="{D2524028-C193-4E6A-A9BF-9A01FA51EA12}" type="sibTrans" cxnId="{A48F32B0-F01E-4B16-BDDB-A0BEAD2B3FE0}">
      <dgm:prSet/>
      <dgm:spPr/>
      <dgm:t>
        <a:bodyPr/>
        <a:lstStyle/>
        <a:p>
          <a:endParaRPr lang="en-US"/>
        </a:p>
      </dgm:t>
    </dgm:pt>
    <dgm:pt modelId="{866CD529-7BC0-4592-BA80-53E8558A73CE}">
      <dgm:prSet/>
      <dgm:spPr/>
      <dgm:t>
        <a:bodyPr/>
        <a:lstStyle/>
        <a:p>
          <a:r>
            <a:rPr lang="fr-FR" b="1"/>
            <a:t>Communiquer &amp; Commercialiser par et pour l’événementiel </a:t>
          </a:r>
          <a:endParaRPr lang="en-US"/>
        </a:p>
      </dgm:t>
    </dgm:pt>
    <dgm:pt modelId="{34222A31-0168-499A-8EA2-9E0F0DB66237}" type="parTrans" cxnId="{6AB30B29-A7CF-44CF-8828-175FA1EF8C11}">
      <dgm:prSet/>
      <dgm:spPr/>
      <dgm:t>
        <a:bodyPr/>
        <a:lstStyle/>
        <a:p>
          <a:endParaRPr lang="en-US"/>
        </a:p>
      </dgm:t>
    </dgm:pt>
    <dgm:pt modelId="{8DC2B0E8-E4F8-4AE8-BDB6-4781DFE1E48E}" type="sibTrans" cxnId="{6AB30B29-A7CF-44CF-8828-175FA1EF8C11}">
      <dgm:prSet/>
      <dgm:spPr/>
      <dgm:t>
        <a:bodyPr/>
        <a:lstStyle/>
        <a:p>
          <a:endParaRPr lang="en-US"/>
        </a:p>
      </dgm:t>
    </dgm:pt>
    <dgm:pt modelId="{C8C5F866-03C6-4C6B-8C63-1769AAC69CD2}" type="pres">
      <dgm:prSet presAssocID="{E2494332-03C5-4370-AC23-6D3BDF7689D3}" presName="root" presStyleCnt="0">
        <dgm:presLayoutVars>
          <dgm:dir/>
          <dgm:resizeHandles val="exact"/>
        </dgm:presLayoutVars>
      </dgm:prSet>
      <dgm:spPr/>
    </dgm:pt>
    <dgm:pt modelId="{97076BA0-46AD-453E-AC9B-86CCC85DD39A}" type="pres">
      <dgm:prSet presAssocID="{E26E0A50-7EC6-447B-AF90-7DC409876770}" presName="compNode" presStyleCnt="0"/>
      <dgm:spPr/>
    </dgm:pt>
    <dgm:pt modelId="{0899CE81-A893-48E2-B114-5258ECC035DD}" type="pres">
      <dgm:prSet presAssocID="{E26E0A50-7EC6-447B-AF90-7DC409876770}" presName="bgRect" presStyleLbl="bgShp" presStyleIdx="0" presStyleCnt="8"/>
      <dgm:spPr/>
    </dgm:pt>
    <dgm:pt modelId="{EB49CE8F-86AE-420A-9C6B-5450AD44619B}" type="pres">
      <dgm:prSet presAssocID="{E26E0A50-7EC6-447B-AF90-7DC409876770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9608E8B1-393F-4C22-B6B0-10CD28BFF055}" type="pres">
      <dgm:prSet presAssocID="{E26E0A50-7EC6-447B-AF90-7DC409876770}" presName="spaceRect" presStyleCnt="0"/>
      <dgm:spPr/>
    </dgm:pt>
    <dgm:pt modelId="{C01D93BE-E93C-49E9-8829-F7A2DD33FA4C}" type="pres">
      <dgm:prSet presAssocID="{E26E0A50-7EC6-447B-AF90-7DC409876770}" presName="parTx" presStyleLbl="revTx" presStyleIdx="0" presStyleCnt="8">
        <dgm:presLayoutVars>
          <dgm:chMax val="0"/>
          <dgm:chPref val="0"/>
        </dgm:presLayoutVars>
      </dgm:prSet>
      <dgm:spPr/>
    </dgm:pt>
    <dgm:pt modelId="{33233C97-5CB8-4DC6-BD12-EE4A556E7F7D}" type="pres">
      <dgm:prSet presAssocID="{55D55CAE-A0D4-4AA9-81E6-0BA3F9AABB75}" presName="sibTrans" presStyleCnt="0"/>
      <dgm:spPr/>
    </dgm:pt>
    <dgm:pt modelId="{4D71B0A7-B246-4BE3-A909-F307E8E73A5D}" type="pres">
      <dgm:prSet presAssocID="{71E815CE-1112-456A-8BFA-92DFE572C3E6}" presName="compNode" presStyleCnt="0"/>
      <dgm:spPr/>
    </dgm:pt>
    <dgm:pt modelId="{E4089FA4-D68B-4F72-A5F7-E6A1F7373EC9}" type="pres">
      <dgm:prSet presAssocID="{71E815CE-1112-456A-8BFA-92DFE572C3E6}" presName="bgRect" presStyleLbl="bgShp" presStyleIdx="1" presStyleCnt="8"/>
      <dgm:spPr/>
    </dgm:pt>
    <dgm:pt modelId="{BC7FECE8-1851-4E1E-8A75-18EA25E61C12}" type="pres">
      <dgm:prSet presAssocID="{71E815CE-1112-456A-8BFA-92DFE572C3E6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uronne"/>
        </a:ext>
      </dgm:extLst>
    </dgm:pt>
    <dgm:pt modelId="{D248A4C1-4E5D-4265-9E34-D0A122B2545E}" type="pres">
      <dgm:prSet presAssocID="{71E815CE-1112-456A-8BFA-92DFE572C3E6}" presName="spaceRect" presStyleCnt="0"/>
      <dgm:spPr/>
    </dgm:pt>
    <dgm:pt modelId="{D03D8226-A7A9-48C9-B2DC-2A453A14D1D8}" type="pres">
      <dgm:prSet presAssocID="{71E815CE-1112-456A-8BFA-92DFE572C3E6}" presName="parTx" presStyleLbl="revTx" presStyleIdx="1" presStyleCnt="8">
        <dgm:presLayoutVars>
          <dgm:chMax val="0"/>
          <dgm:chPref val="0"/>
        </dgm:presLayoutVars>
      </dgm:prSet>
      <dgm:spPr/>
    </dgm:pt>
    <dgm:pt modelId="{76F95572-E6C4-4245-B167-BEE0E7212F60}" type="pres">
      <dgm:prSet presAssocID="{C6BECFF3-5265-412B-A2F4-92624FF990F9}" presName="sibTrans" presStyleCnt="0"/>
      <dgm:spPr/>
    </dgm:pt>
    <dgm:pt modelId="{E5A2C843-9C08-4EBC-9B6B-8AD81A4DFA8F}" type="pres">
      <dgm:prSet presAssocID="{3C90AE72-0100-4C48-A63F-F60629E4D68F}" presName="compNode" presStyleCnt="0"/>
      <dgm:spPr/>
    </dgm:pt>
    <dgm:pt modelId="{1C84E98F-2323-44A8-BC80-EE3B6D2C180B}" type="pres">
      <dgm:prSet presAssocID="{3C90AE72-0100-4C48-A63F-F60629E4D68F}" presName="bgRect" presStyleLbl="bgShp" presStyleIdx="2" presStyleCnt="8"/>
      <dgm:spPr/>
    </dgm:pt>
    <dgm:pt modelId="{AC653D55-6D4D-47DB-B6C4-9A2EF74F17B8}" type="pres">
      <dgm:prSet presAssocID="{3C90AE72-0100-4C48-A63F-F60629E4D68F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 Envelope"/>
        </a:ext>
      </dgm:extLst>
    </dgm:pt>
    <dgm:pt modelId="{FE8308A8-D7A2-40D0-B730-0B2657EE3AB1}" type="pres">
      <dgm:prSet presAssocID="{3C90AE72-0100-4C48-A63F-F60629E4D68F}" presName="spaceRect" presStyleCnt="0"/>
      <dgm:spPr/>
    </dgm:pt>
    <dgm:pt modelId="{4C2B85B0-A10E-4D45-96FF-8077B964EBB7}" type="pres">
      <dgm:prSet presAssocID="{3C90AE72-0100-4C48-A63F-F60629E4D68F}" presName="parTx" presStyleLbl="revTx" presStyleIdx="2" presStyleCnt="8">
        <dgm:presLayoutVars>
          <dgm:chMax val="0"/>
          <dgm:chPref val="0"/>
        </dgm:presLayoutVars>
      </dgm:prSet>
      <dgm:spPr/>
    </dgm:pt>
    <dgm:pt modelId="{03CBB0B6-9282-485A-89D7-26EC4C6EB833}" type="pres">
      <dgm:prSet presAssocID="{B3E11FB6-E652-49B0-959F-131604CF0570}" presName="sibTrans" presStyleCnt="0"/>
      <dgm:spPr/>
    </dgm:pt>
    <dgm:pt modelId="{D9A57DD3-D979-4046-9DF8-1A38CF1D5E7A}" type="pres">
      <dgm:prSet presAssocID="{F3817995-1721-4D5A-91F2-BE8F88BE39E0}" presName="compNode" presStyleCnt="0"/>
      <dgm:spPr/>
    </dgm:pt>
    <dgm:pt modelId="{6EB9F2F7-D2A4-4AB7-85B4-11102C55D22B}" type="pres">
      <dgm:prSet presAssocID="{F3817995-1721-4D5A-91F2-BE8F88BE39E0}" presName="bgRect" presStyleLbl="bgShp" presStyleIdx="3" presStyleCnt="8"/>
      <dgm:spPr/>
    </dgm:pt>
    <dgm:pt modelId="{483B057E-7AC1-457E-8D3A-98ABAB91C91A}" type="pres">
      <dgm:prSet presAssocID="{F3817995-1721-4D5A-91F2-BE8F88BE39E0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423D8977-5BD3-46BD-932B-CAB624860669}" type="pres">
      <dgm:prSet presAssocID="{F3817995-1721-4D5A-91F2-BE8F88BE39E0}" presName="spaceRect" presStyleCnt="0"/>
      <dgm:spPr/>
    </dgm:pt>
    <dgm:pt modelId="{C1E4EE5B-EB65-4B0A-A3F3-618943C0BD89}" type="pres">
      <dgm:prSet presAssocID="{F3817995-1721-4D5A-91F2-BE8F88BE39E0}" presName="parTx" presStyleLbl="revTx" presStyleIdx="3" presStyleCnt="8">
        <dgm:presLayoutVars>
          <dgm:chMax val="0"/>
          <dgm:chPref val="0"/>
        </dgm:presLayoutVars>
      </dgm:prSet>
      <dgm:spPr/>
    </dgm:pt>
    <dgm:pt modelId="{BC72EA66-AAEE-48F5-9FA9-7E2CDE2D57AE}" type="pres">
      <dgm:prSet presAssocID="{F56F6DC9-BF5D-4A80-94BF-EDB6CD110C89}" presName="sibTrans" presStyleCnt="0"/>
      <dgm:spPr/>
    </dgm:pt>
    <dgm:pt modelId="{E05EB723-B68A-445D-AFF9-DBE425DABF86}" type="pres">
      <dgm:prSet presAssocID="{3501ED69-DB8B-4ABC-BAC0-1442565D3695}" presName="compNode" presStyleCnt="0"/>
      <dgm:spPr/>
    </dgm:pt>
    <dgm:pt modelId="{CE1C0BD9-2519-4EC4-9098-67F0E9F94CF2}" type="pres">
      <dgm:prSet presAssocID="{3501ED69-DB8B-4ABC-BAC0-1442565D3695}" presName="bgRect" presStyleLbl="bgShp" presStyleIdx="4" presStyleCnt="8"/>
      <dgm:spPr/>
    </dgm:pt>
    <dgm:pt modelId="{EB6C6D9C-AFD0-4162-87E8-0700E7B3C0B6}" type="pres">
      <dgm:prSet presAssocID="{3501ED69-DB8B-4ABC-BAC0-1442565D3695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tilisateur"/>
        </a:ext>
      </dgm:extLst>
    </dgm:pt>
    <dgm:pt modelId="{C02C473D-1CF0-4664-9444-04DC7A76F98D}" type="pres">
      <dgm:prSet presAssocID="{3501ED69-DB8B-4ABC-BAC0-1442565D3695}" presName="spaceRect" presStyleCnt="0"/>
      <dgm:spPr/>
    </dgm:pt>
    <dgm:pt modelId="{239D47B9-ED95-467E-83E2-CCF60108DE54}" type="pres">
      <dgm:prSet presAssocID="{3501ED69-DB8B-4ABC-BAC0-1442565D3695}" presName="parTx" presStyleLbl="revTx" presStyleIdx="4" presStyleCnt="8">
        <dgm:presLayoutVars>
          <dgm:chMax val="0"/>
          <dgm:chPref val="0"/>
        </dgm:presLayoutVars>
      </dgm:prSet>
      <dgm:spPr/>
    </dgm:pt>
    <dgm:pt modelId="{9D57E74B-CFE9-43AF-A51D-6020488F6DAA}" type="pres">
      <dgm:prSet presAssocID="{C473DF89-7B15-4874-B2D5-3F92E840FA99}" presName="sibTrans" presStyleCnt="0"/>
      <dgm:spPr/>
    </dgm:pt>
    <dgm:pt modelId="{F77D38F7-13A9-463B-ABC3-453DC4A0AB16}" type="pres">
      <dgm:prSet presAssocID="{BC14B027-A283-453D-93B1-9B0E18238A45}" presName="compNode" presStyleCnt="0"/>
      <dgm:spPr/>
    </dgm:pt>
    <dgm:pt modelId="{A8B41A20-B985-4607-A0E4-7315D841395D}" type="pres">
      <dgm:prSet presAssocID="{BC14B027-A283-453D-93B1-9B0E18238A45}" presName="bgRect" presStyleLbl="bgShp" presStyleIdx="5" presStyleCnt="8"/>
      <dgm:spPr/>
    </dgm:pt>
    <dgm:pt modelId="{8CD84D74-CDA0-4A36-A9CA-6A372A37574D}" type="pres">
      <dgm:prSet presAssocID="{BC14B027-A283-453D-93B1-9B0E18238A45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ine"/>
        </a:ext>
      </dgm:extLst>
    </dgm:pt>
    <dgm:pt modelId="{4F417019-FC26-4162-B14A-3081BF87F059}" type="pres">
      <dgm:prSet presAssocID="{BC14B027-A283-453D-93B1-9B0E18238A45}" presName="spaceRect" presStyleCnt="0"/>
      <dgm:spPr/>
    </dgm:pt>
    <dgm:pt modelId="{4E8F5850-3361-402E-B146-1BF1A8EA395F}" type="pres">
      <dgm:prSet presAssocID="{BC14B027-A283-453D-93B1-9B0E18238A45}" presName="parTx" presStyleLbl="revTx" presStyleIdx="5" presStyleCnt="8">
        <dgm:presLayoutVars>
          <dgm:chMax val="0"/>
          <dgm:chPref val="0"/>
        </dgm:presLayoutVars>
      </dgm:prSet>
      <dgm:spPr/>
    </dgm:pt>
    <dgm:pt modelId="{31EB41BA-D6EB-4C6C-9913-559154054967}" type="pres">
      <dgm:prSet presAssocID="{75AC4EDF-EC46-426B-8CA1-88127A8A6705}" presName="sibTrans" presStyleCnt="0"/>
      <dgm:spPr/>
    </dgm:pt>
    <dgm:pt modelId="{B6843CE7-C6FC-4844-818F-7BD49B63FCCA}" type="pres">
      <dgm:prSet presAssocID="{A15958D0-2506-44E4-A150-C7E0896F788E}" presName="compNode" presStyleCnt="0"/>
      <dgm:spPr/>
    </dgm:pt>
    <dgm:pt modelId="{1DB5187D-FF8A-4657-966A-E26ADC58F57F}" type="pres">
      <dgm:prSet presAssocID="{A15958D0-2506-44E4-A150-C7E0896F788E}" presName="bgRect" presStyleLbl="bgShp" presStyleIdx="6" presStyleCnt="8"/>
      <dgm:spPr/>
    </dgm:pt>
    <dgm:pt modelId="{DDB0B5E3-D083-422C-9A62-7AED01A194DD}" type="pres">
      <dgm:prSet presAssocID="{A15958D0-2506-44E4-A150-C7E0896F788E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128EE754-13FA-43A4-84D5-0CCD7696F9AC}" type="pres">
      <dgm:prSet presAssocID="{A15958D0-2506-44E4-A150-C7E0896F788E}" presName="spaceRect" presStyleCnt="0"/>
      <dgm:spPr/>
    </dgm:pt>
    <dgm:pt modelId="{F6297495-946A-418F-85DA-B4E49812F07A}" type="pres">
      <dgm:prSet presAssocID="{A15958D0-2506-44E4-A150-C7E0896F788E}" presName="parTx" presStyleLbl="revTx" presStyleIdx="6" presStyleCnt="8">
        <dgm:presLayoutVars>
          <dgm:chMax val="0"/>
          <dgm:chPref val="0"/>
        </dgm:presLayoutVars>
      </dgm:prSet>
      <dgm:spPr/>
    </dgm:pt>
    <dgm:pt modelId="{4AB2633E-C112-4A43-A9B4-5A6A8B04C2EC}" type="pres">
      <dgm:prSet presAssocID="{D2524028-C193-4E6A-A9BF-9A01FA51EA12}" presName="sibTrans" presStyleCnt="0"/>
      <dgm:spPr/>
    </dgm:pt>
    <dgm:pt modelId="{25EB2609-BCA1-4D61-BB5E-289A70590B33}" type="pres">
      <dgm:prSet presAssocID="{866CD529-7BC0-4592-BA80-53E8558A73CE}" presName="compNode" presStyleCnt="0"/>
      <dgm:spPr/>
    </dgm:pt>
    <dgm:pt modelId="{8E885B89-57E1-4659-817F-C846E11CD76D}" type="pres">
      <dgm:prSet presAssocID="{866CD529-7BC0-4592-BA80-53E8558A73CE}" presName="bgRect" presStyleLbl="bgShp" presStyleIdx="7" presStyleCnt="8"/>
      <dgm:spPr/>
    </dgm:pt>
    <dgm:pt modelId="{584F2498-71EE-410A-8EC1-FEED7D646902}" type="pres">
      <dgm:prSet presAssocID="{866CD529-7BC0-4592-BA80-53E8558A73CE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0E74638E-295E-485C-B720-67F9DA8D96CF}" type="pres">
      <dgm:prSet presAssocID="{866CD529-7BC0-4592-BA80-53E8558A73CE}" presName="spaceRect" presStyleCnt="0"/>
      <dgm:spPr/>
    </dgm:pt>
    <dgm:pt modelId="{D68977BF-B2BC-4DAB-9FDF-D97EC216A4DA}" type="pres">
      <dgm:prSet presAssocID="{866CD529-7BC0-4592-BA80-53E8558A73CE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1C57E211-A8F2-4AF1-8B8B-3EE2ECE6C372}" srcId="{E2494332-03C5-4370-AC23-6D3BDF7689D3}" destId="{E26E0A50-7EC6-447B-AF90-7DC409876770}" srcOrd="0" destOrd="0" parTransId="{847643FA-FF51-4334-B829-C3CF6F4E9AF1}" sibTransId="{55D55CAE-A0D4-4AA9-81E6-0BA3F9AABB75}"/>
    <dgm:cxn modelId="{6AB30B29-A7CF-44CF-8828-175FA1EF8C11}" srcId="{E2494332-03C5-4370-AC23-6D3BDF7689D3}" destId="{866CD529-7BC0-4592-BA80-53E8558A73CE}" srcOrd="7" destOrd="0" parTransId="{34222A31-0168-499A-8EA2-9E0F0DB66237}" sibTransId="{8DC2B0E8-E4F8-4AE8-BDB6-4781DFE1E48E}"/>
    <dgm:cxn modelId="{0E42715D-1A89-4D66-8FA1-D07181DF7CD0}" type="presOf" srcId="{E2494332-03C5-4370-AC23-6D3BDF7689D3}" destId="{C8C5F866-03C6-4C6B-8C63-1769AAC69CD2}" srcOrd="0" destOrd="0" presId="urn:microsoft.com/office/officeart/2018/2/layout/IconVerticalSolidList"/>
    <dgm:cxn modelId="{2F996A67-1AE8-4128-BC4A-3496043A2742}" srcId="{E2494332-03C5-4370-AC23-6D3BDF7689D3}" destId="{3C90AE72-0100-4C48-A63F-F60629E4D68F}" srcOrd="2" destOrd="0" parTransId="{322C2596-835D-46B8-AC92-276B28FBB2B3}" sibTransId="{B3E11FB6-E652-49B0-959F-131604CF0570}"/>
    <dgm:cxn modelId="{98F2D16B-43EA-4E5A-9A6F-351EF5A2F3C2}" srcId="{E2494332-03C5-4370-AC23-6D3BDF7689D3}" destId="{F3817995-1721-4D5A-91F2-BE8F88BE39E0}" srcOrd="3" destOrd="0" parTransId="{120A4E76-11A9-4917-8DBD-2187B5851EF8}" sibTransId="{F56F6DC9-BF5D-4A80-94BF-EDB6CD110C89}"/>
    <dgm:cxn modelId="{4908626D-E53E-4AA4-8853-40941491221F}" type="presOf" srcId="{3C90AE72-0100-4C48-A63F-F60629E4D68F}" destId="{4C2B85B0-A10E-4D45-96FF-8077B964EBB7}" srcOrd="0" destOrd="0" presId="urn:microsoft.com/office/officeart/2018/2/layout/IconVerticalSolidList"/>
    <dgm:cxn modelId="{1CA06873-7DE7-459E-AB86-9DB004293829}" type="presOf" srcId="{BC14B027-A283-453D-93B1-9B0E18238A45}" destId="{4E8F5850-3361-402E-B146-1BF1A8EA395F}" srcOrd="0" destOrd="0" presId="urn:microsoft.com/office/officeart/2018/2/layout/IconVerticalSolidList"/>
    <dgm:cxn modelId="{88103C87-A6DB-480A-AAEA-EBD95431CB42}" type="presOf" srcId="{3501ED69-DB8B-4ABC-BAC0-1442565D3695}" destId="{239D47B9-ED95-467E-83E2-CCF60108DE54}" srcOrd="0" destOrd="0" presId="urn:microsoft.com/office/officeart/2018/2/layout/IconVerticalSolidList"/>
    <dgm:cxn modelId="{23B0F790-72C4-4BE1-A163-53DBD440BFFB}" srcId="{E2494332-03C5-4370-AC23-6D3BDF7689D3}" destId="{3501ED69-DB8B-4ABC-BAC0-1442565D3695}" srcOrd="4" destOrd="0" parTransId="{8227B833-6E76-4DB1-9CE0-F7DA6BD105D6}" sibTransId="{C473DF89-7B15-4874-B2D5-3F92E840FA99}"/>
    <dgm:cxn modelId="{B37C6B97-FAA4-4ED7-BC53-862A522DF607}" type="presOf" srcId="{F3817995-1721-4D5A-91F2-BE8F88BE39E0}" destId="{C1E4EE5B-EB65-4B0A-A3F3-618943C0BD89}" srcOrd="0" destOrd="0" presId="urn:microsoft.com/office/officeart/2018/2/layout/IconVerticalSolidList"/>
    <dgm:cxn modelId="{293E9AA4-F949-4A7D-A4F8-AEBB6A0FA48C}" type="presOf" srcId="{E26E0A50-7EC6-447B-AF90-7DC409876770}" destId="{C01D93BE-E93C-49E9-8829-F7A2DD33FA4C}" srcOrd="0" destOrd="0" presId="urn:microsoft.com/office/officeart/2018/2/layout/IconVerticalSolidList"/>
    <dgm:cxn modelId="{48A544A5-7B24-4F07-AE0E-A056C79A404F}" srcId="{E2494332-03C5-4370-AC23-6D3BDF7689D3}" destId="{71E815CE-1112-456A-8BFA-92DFE572C3E6}" srcOrd="1" destOrd="0" parTransId="{E2E3327E-155C-4E08-AF34-4672DE784D5C}" sibTransId="{C6BECFF3-5265-412B-A2F4-92624FF990F9}"/>
    <dgm:cxn modelId="{BC5000A8-B134-468C-B731-3FFF17B00C57}" srcId="{E2494332-03C5-4370-AC23-6D3BDF7689D3}" destId="{BC14B027-A283-453D-93B1-9B0E18238A45}" srcOrd="5" destOrd="0" parTransId="{3D8433F9-E38C-4984-B518-8E6EE53B2D60}" sibTransId="{75AC4EDF-EC46-426B-8CA1-88127A8A6705}"/>
    <dgm:cxn modelId="{A48F32B0-F01E-4B16-BDDB-A0BEAD2B3FE0}" srcId="{E2494332-03C5-4370-AC23-6D3BDF7689D3}" destId="{A15958D0-2506-44E4-A150-C7E0896F788E}" srcOrd="6" destOrd="0" parTransId="{28D3E08B-85BA-43E3-8B5E-D6E7439CBF86}" sibTransId="{D2524028-C193-4E6A-A9BF-9A01FA51EA12}"/>
    <dgm:cxn modelId="{15DD4ECB-93A3-4604-BAB3-61088BD1397D}" type="presOf" srcId="{71E815CE-1112-456A-8BFA-92DFE572C3E6}" destId="{D03D8226-A7A9-48C9-B2DC-2A453A14D1D8}" srcOrd="0" destOrd="0" presId="urn:microsoft.com/office/officeart/2018/2/layout/IconVerticalSolidList"/>
    <dgm:cxn modelId="{C402FBD4-4443-497E-97B0-5E0AF9F4DA00}" type="presOf" srcId="{A15958D0-2506-44E4-A150-C7E0896F788E}" destId="{F6297495-946A-418F-85DA-B4E49812F07A}" srcOrd="0" destOrd="0" presId="urn:microsoft.com/office/officeart/2018/2/layout/IconVerticalSolidList"/>
    <dgm:cxn modelId="{5CA7D5DF-5A5F-4ABA-A13E-46E111A2EB04}" type="presOf" srcId="{866CD529-7BC0-4592-BA80-53E8558A73CE}" destId="{D68977BF-B2BC-4DAB-9FDF-D97EC216A4DA}" srcOrd="0" destOrd="0" presId="urn:microsoft.com/office/officeart/2018/2/layout/IconVerticalSolidList"/>
    <dgm:cxn modelId="{EC8C80B9-733B-4115-B3AB-77CDF5DB4380}" type="presParOf" srcId="{C8C5F866-03C6-4C6B-8C63-1769AAC69CD2}" destId="{97076BA0-46AD-453E-AC9B-86CCC85DD39A}" srcOrd="0" destOrd="0" presId="urn:microsoft.com/office/officeart/2018/2/layout/IconVerticalSolidList"/>
    <dgm:cxn modelId="{D573FAF2-429D-4A91-B085-C60926D25C67}" type="presParOf" srcId="{97076BA0-46AD-453E-AC9B-86CCC85DD39A}" destId="{0899CE81-A893-48E2-B114-5258ECC035DD}" srcOrd="0" destOrd="0" presId="urn:microsoft.com/office/officeart/2018/2/layout/IconVerticalSolidList"/>
    <dgm:cxn modelId="{07351E7B-E549-4C0A-BE60-9904E3F229C8}" type="presParOf" srcId="{97076BA0-46AD-453E-AC9B-86CCC85DD39A}" destId="{EB49CE8F-86AE-420A-9C6B-5450AD44619B}" srcOrd="1" destOrd="0" presId="urn:microsoft.com/office/officeart/2018/2/layout/IconVerticalSolidList"/>
    <dgm:cxn modelId="{4F6BEAC4-894B-448A-B40D-E6E41AD95F1D}" type="presParOf" srcId="{97076BA0-46AD-453E-AC9B-86CCC85DD39A}" destId="{9608E8B1-393F-4C22-B6B0-10CD28BFF055}" srcOrd="2" destOrd="0" presId="urn:microsoft.com/office/officeart/2018/2/layout/IconVerticalSolidList"/>
    <dgm:cxn modelId="{FB3167C4-3FD7-469B-9569-6D7C183CA8BB}" type="presParOf" srcId="{97076BA0-46AD-453E-AC9B-86CCC85DD39A}" destId="{C01D93BE-E93C-49E9-8829-F7A2DD33FA4C}" srcOrd="3" destOrd="0" presId="urn:microsoft.com/office/officeart/2018/2/layout/IconVerticalSolidList"/>
    <dgm:cxn modelId="{2E0D7E11-641C-4406-A493-A14EB18B39BB}" type="presParOf" srcId="{C8C5F866-03C6-4C6B-8C63-1769AAC69CD2}" destId="{33233C97-5CB8-4DC6-BD12-EE4A556E7F7D}" srcOrd="1" destOrd="0" presId="urn:microsoft.com/office/officeart/2018/2/layout/IconVerticalSolidList"/>
    <dgm:cxn modelId="{DE09F2EB-6922-4B3B-A937-D885E8EF9FBF}" type="presParOf" srcId="{C8C5F866-03C6-4C6B-8C63-1769AAC69CD2}" destId="{4D71B0A7-B246-4BE3-A909-F307E8E73A5D}" srcOrd="2" destOrd="0" presId="urn:microsoft.com/office/officeart/2018/2/layout/IconVerticalSolidList"/>
    <dgm:cxn modelId="{ED837C0D-F194-471C-BBE3-688587DB1658}" type="presParOf" srcId="{4D71B0A7-B246-4BE3-A909-F307E8E73A5D}" destId="{E4089FA4-D68B-4F72-A5F7-E6A1F7373EC9}" srcOrd="0" destOrd="0" presId="urn:microsoft.com/office/officeart/2018/2/layout/IconVerticalSolidList"/>
    <dgm:cxn modelId="{0EDB8398-DDFB-463E-8095-DC36DDF35AE2}" type="presParOf" srcId="{4D71B0A7-B246-4BE3-A909-F307E8E73A5D}" destId="{BC7FECE8-1851-4E1E-8A75-18EA25E61C12}" srcOrd="1" destOrd="0" presId="urn:microsoft.com/office/officeart/2018/2/layout/IconVerticalSolidList"/>
    <dgm:cxn modelId="{409A3B92-FDAB-47BA-BD93-380CBED2ED63}" type="presParOf" srcId="{4D71B0A7-B246-4BE3-A909-F307E8E73A5D}" destId="{D248A4C1-4E5D-4265-9E34-D0A122B2545E}" srcOrd="2" destOrd="0" presId="urn:microsoft.com/office/officeart/2018/2/layout/IconVerticalSolidList"/>
    <dgm:cxn modelId="{24697C00-4F46-4096-8DBD-319C9F293E5D}" type="presParOf" srcId="{4D71B0A7-B246-4BE3-A909-F307E8E73A5D}" destId="{D03D8226-A7A9-48C9-B2DC-2A453A14D1D8}" srcOrd="3" destOrd="0" presId="urn:microsoft.com/office/officeart/2018/2/layout/IconVerticalSolidList"/>
    <dgm:cxn modelId="{603727D2-F40D-4ADA-BAD3-92FD915479E7}" type="presParOf" srcId="{C8C5F866-03C6-4C6B-8C63-1769AAC69CD2}" destId="{76F95572-E6C4-4245-B167-BEE0E7212F60}" srcOrd="3" destOrd="0" presId="urn:microsoft.com/office/officeart/2018/2/layout/IconVerticalSolidList"/>
    <dgm:cxn modelId="{EE1E44C2-C3D5-4407-BF3B-0CA0C6444C63}" type="presParOf" srcId="{C8C5F866-03C6-4C6B-8C63-1769AAC69CD2}" destId="{E5A2C843-9C08-4EBC-9B6B-8AD81A4DFA8F}" srcOrd="4" destOrd="0" presId="urn:microsoft.com/office/officeart/2018/2/layout/IconVerticalSolidList"/>
    <dgm:cxn modelId="{B8876DA6-43C8-4DFF-A953-B16789939B91}" type="presParOf" srcId="{E5A2C843-9C08-4EBC-9B6B-8AD81A4DFA8F}" destId="{1C84E98F-2323-44A8-BC80-EE3B6D2C180B}" srcOrd="0" destOrd="0" presId="urn:microsoft.com/office/officeart/2018/2/layout/IconVerticalSolidList"/>
    <dgm:cxn modelId="{F01EDC7C-7726-4D2E-A709-38A4DAA763BF}" type="presParOf" srcId="{E5A2C843-9C08-4EBC-9B6B-8AD81A4DFA8F}" destId="{AC653D55-6D4D-47DB-B6C4-9A2EF74F17B8}" srcOrd="1" destOrd="0" presId="urn:microsoft.com/office/officeart/2018/2/layout/IconVerticalSolidList"/>
    <dgm:cxn modelId="{60CF6C9F-26A0-4DD9-AFB5-B77653D39F63}" type="presParOf" srcId="{E5A2C843-9C08-4EBC-9B6B-8AD81A4DFA8F}" destId="{FE8308A8-D7A2-40D0-B730-0B2657EE3AB1}" srcOrd="2" destOrd="0" presId="urn:microsoft.com/office/officeart/2018/2/layout/IconVerticalSolidList"/>
    <dgm:cxn modelId="{D0ECA010-2B35-4092-9EBE-01CA05FEB16A}" type="presParOf" srcId="{E5A2C843-9C08-4EBC-9B6B-8AD81A4DFA8F}" destId="{4C2B85B0-A10E-4D45-96FF-8077B964EBB7}" srcOrd="3" destOrd="0" presId="urn:microsoft.com/office/officeart/2018/2/layout/IconVerticalSolidList"/>
    <dgm:cxn modelId="{F853BF82-606C-4FAB-898E-5513B89BBA33}" type="presParOf" srcId="{C8C5F866-03C6-4C6B-8C63-1769AAC69CD2}" destId="{03CBB0B6-9282-485A-89D7-26EC4C6EB833}" srcOrd="5" destOrd="0" presId="urn:microsoft.com/office/officeart/2018/2/layout/IconVerticalSolidList"/>
    <dgm:cxn modelId="{AA3F66F1-5FCF-4ACE-BD2A-A0BEF6419969}" type="presParOf" srcId="{C8C5F866-03C6-4C6B-8C63-1769AAC69CD2}" destId="{D9A57DD3-D979-4046-9DF8-1A38CF1D5E7A}" srcOrd="6" destOrd="0" presId="urn:microsoft.com/office/officeart/2018/2/layout/IconVerticalSolidList"/>
    <dgm:cxn modelId="{8390C5B6-1400-488B-974F-195ACCFC4683}" type="presParOf" srcId="{D9A57DD3-D979-4046-9DF8-1A38CF1D5E7A}" destId="{6EB9F2F7-D2A4-4AB7-85B4-11102C55D22B}" srcOrd="0" destOrd="0" presId="urn:microsoft.com/office/officeart/2018/2/layout/IconVerticalSolidList"/>
    <dgm:cxn modelId="{63C684FC-B437-44C5-ABEB-74E88E18DEFF}" type="presParOf" srcId="{D9A57DD3-D979-4046-9DF8-1A38CF1D5E7A}" destId="{483B057E-7AC1-457E-8D3A-98ABAB91C91A}" srcOrd="1" destOrd="0" presId="urn:microsoft.com/office/officeart/2018/2/layout/IconVerticalSolidList"/>
    <dgm:cxn modelId="{C44F119E-FAAF-41ED-B76D-00FCF97291EF}" type="presParOf" srcId="{D9A57DD3-D979-4046-9DF8-1A38CF1D5E7A}" destId="{423D8977-5BD3-46BD-932B-CAB624860669}" srcOrd="2" destOrd="0" presId="urn:microsoft.com/office/officeart/2018/2/layout/IconVerticalSolidList"/>
    <dgm:cxn modelId="{2952C9D4-8372-4921-8CF6-F0CA56C8D4D7}" type="presParOf" srcId="{D9A57DD3-D979-4046-9DF8-1A38CF1D5E7A}" destId="{C1E4EE5B-EB65-4B0A-A3F3-618943C0BD89}" srcOrd="3" destOrd="0" presId="urn:microsoft.com/office/officeart/2018/2/layout/IconVerticalSolidList"/>
    <dgm:cxn modelId="{46626192-8659-46B5-AE8E-52B9D6680C15}" type="presParOf" srcId="{C8C5F866-03C6-4C6B-8C63-1769AAC69CD2}" destId="{BC72EA66-AAEE-48F5-9FA9-7E2CDE2D57AE}" srcOrd="7" destOrd="0" presId="urn:microsoft.com/office/officeart/2018/2/layout/IconVerticalSolidList"/>
    <dgm:cxn modelId="{5E3FBC7B-E447-47B4-AFDB-D9C600AFB69C}" type="presParOf" srcId="{C8C5F866-03C6-4C6B-8C63-1769AAC69CD2}" destId="{E05EB723-B68A-445D-AFF9-DBE425DABF86}" srcOrd="8" destOrd="0" presId="urn:microsoft.com/office/officeart/2018/2/layout/IconVerticalSolidList"/>
    <dgm:cxn modelId="{A86F24DE-6F67-4801-8CC1-F7ABA0F47C24}" type="presParOf" srcId="{E05EB723-B68A-445D-AFF9-DBE425DABF86}" destId="{CE1C0BD9-2519-4EC4-9098-67F0E9F94CF2}" srcOrd="0" destOrd="0" presId="urn:microsoft.com/office/officeart/2018/2/layout/IconVerticalSolidList"/>
    <dgm:cxn modelId="{374F1E99-4051-467E-8632-C3F9F1CD299E}" type="presParOf" srcId="{E05EB723-B68A-445D-AFF9-DBE425DABF86}" destId="{EB6C6D9C-AFD0-4162-87E8-0700E7B3C0B6}" srcOrd="1" destOrd="0" presId="urn:microsoft.com/office/officeart/2018/2/layout/IconVerticalSolidList"/>
    <dgm:cxn modelId="{877021E9-8F2A-4D74-98F9-D6A4D4A37D97}" type="presParOf" srcId="{E05EB723-B68A-445D-AFF9-DBE425DABF86}" destId="{C02C473D-1CF0-4664-9444-04DC7A76F98D}" srcOrd="2" destOrd="0" presId="urn:microsoft.com/office/officeart/2018/2/layout/IconVerticalSolidList"/>
    <dgm:cxn modelId="{C3820B84-191C-42CF-A9DE-69FFC6A181C8}" type="presParOf" srcId="{E05EB723-B68A-445D-AFF9-DBE425DABF86}" destId="{239D47B9-ED95-467E-83E2-CCF60108DE54}" srcOrd="3" destOrd="0" presId="urn:microsoft.com/office/officeart/2018/2/layout/IconVerticalSolidList"/>
    <dgm:cxn modelId="{E01105DF-F853-4871-817D-D8DD194F00E2}" type="presParOf" srcId="{C8C5F866-03C6-4C6B-8C63-1769AAC69CD2}" destId="{9D57E74B-CFE9-43AF-A51D-6020488F6DAA}" srcOrd="9" destOrd="0" presId="urn:microsoft.com/office/officeart/2018/2/layout/IconVerticalSolidList"/>
    <dgm:cxn modelId="{7BF3E6B5-1E0B-49B9-84CB-F81DA7163E9C}" type="presParOf" srcId="{C8C5F866-03C6-4C6B-8C63-1769AAC69CD2}" destId="{F77D38F7-13A9-463B-ABC3-453DC4A0AB16}" srcOrd="10" destOrd="0" presId="urn:microsoft.com/office/officeart/2018/2/layout/IconVerticalSolidList"/>
    <dgm:cxn modelId="{67D3AA7C-3373-4DB0-84C1-290A1A00AB32}" type="presParOf" srcId="{F77D38F7-13A9-463B-ABC3-453DC4A0AB16}" destId="{A8B41A20-B985-4607-A0E4-7315D841395D}" srcOrd="0" destOrd="0" presId="urn:microsoft.com/office/officeart/2018/2/layout/IconVerticalSolidList"/>
    <dgm:cxn modelId="{E4F1F582-41C3-489F-ACF8-F54F59BF23F5}" type="presParOf" srcId="{F77D38F7-13A9-463B-ABC3-453DC4A0AB16}" destId="{8CD84D74-CDA0-4A36-A9CA-6A372A37574D}" srcOrd="1" destOrd="0" presId="urn:microsoft.com/office/officeart/2018/2/layout/IconVerticalSolidList"/>
    <dgm:cxn modelId="{68B3CF17-AAF5-4F99-B078-B8EF40466084}" type="presParOf" srcId="{F77D38F7-13A9-463B-ABC3-453DC4A0AB16}" destId="{4F417019-FC26-4162-B14A-3081BF87F059}" srcOrd="2" destOrd="0" presId="urn:microsoft.com/office/officeart/2018/2/layout/IconVerticalSolidList"/>
    <dgm:cxn modelId="{F830A060-CCC6-44D9-8EE1-87D29519AF2D}" type="presParOf" srcId="{F77D38F7-13A9-463B-ABC3-453DC4A0AB16}" destId="{4E8F5850-3361-402E-B146-1BF1A8EA395F}" srcOrd="3" destOrd="0" presId="urn:microsoft.com/office/officeart/2018/2/layout/IconVerticalSolidList"/>
    <dgm:cxn modelId="{FF4B7735-F246-4C34-8C45-45B2BDC3A20C}" type="presParOf" srcId="{C8C5F866-03C6-4C6B-8C63-1769AAC69CD2}" destId="{31EB41BA-D6EB-4C6C-9913-559154054967}" srcOrd="11" destOrd="0" presId="urn:microsoft.com/office/officeart/2018/2/layout/IconVerticalSolidList"/>
    <dgm:cxn modelId="{1351678A-14DD-4A8F-9F13-7EC8EE6A4FC1}" type="presParOf" srcId="{C8C5F866-03C6-4C6B-8C63-1769AAC69CD2}" destId="{B6843CE7-C6FC-4844-818F-7BD49B63FCCA}" srcOrd="12" destOrd="0" presId="urn:microsoft.com/office/officeart/2018/2/layout/IconVerticalSolidList"/>
    <dgm:cxn modelId="{89351542-81C1-4B39-A556-0C75B07C9164}" type="presParOf" srcId="{B6843CE7-C6FC-4844-818F-7BD49B63FCCA}" destId="{1DB5187D-FF8A-4657-966A-E26ADC58F57F}" srcOrd="0" destOrd="0" presId="urn:microsoft.com/office/officeart/2018/2/layout/IconVerticalSolidList"/>
    <dgm:cxn modelId="{921A175C-DEC9-45AA-93B0-402446B87590}" type="presParOf" srcId="{B6843CE7-C6FC-4844-818F-7BD49B63FCCA}" destId="{DDB0B5E3-D083-422C-9A62-7AED01A194DD}" srcOrd="1" destOrd="0" presId="urn:microsoft.com/office/officeart/2018/2/layout/IconVerticalSolidList"/>
    <dgm:cxn modelId="{939098B5-4389-459D-BF58-926514E899F9}" type="presParOf" srcId="{B6843CE7-C6FC-4844-818F-7BD49B63FCCA}" destId="{128EE754-13FA-43A4-84D5-0CCD7696F9AC}" srcOrd="2" destOrd="0" presId="urn:microsoft.com/office/officeart/2018/2/layout/IconVerticalSolidList"/>
    <dgm:cxn modelId="{48808DB5-B912-4422-8BF7-FA281DFD095E}" type="presParOf" srcId="{B6843CE7-C6FC-4844-818F-7BD49B63FCCA}" destId="{F6297495-946A-418F-85DA-B4E49812F07A}" srcOrd="3" destOrd="0" presId="urn:microsoft.com/office/officeart/2018/2/layout/IconVerticalSolidList"/>
    <dgm:cxn modelId="{F33BAA13-2AFD-48BA-8EE5-DAB5788B2EF1}" type="presParOf" srcId="{C8C5F866-03C6-4C6B-8C63-1769AAC69CD2}" destId="{4AB2633E-C112-4A43-A9B4-5A6A8B04C2EC}" srcOrd="13" destOrd="0" presId="urn:microsoft.com/office/officeart/2018/2/layout/IconVerticalSolidList"/>
    <dgm:cxn modelId="{117744DF-89AB-474A-BC67-9C9B834C6F8E}" type="presParOf" srcId="{C8C5F866-03C6-4C6B-8C63-1769AAC69CD2}" destId="{25EB2609-BCA1-4D61-BB5E-289A70590B33}" srcOrd="14" destOrd="0" presId="urn:microsoft.com/office/officeart/2018/2/layout/IconVerticalSolidList"/>
    <dgm:cxn modelId="{1ECC2857-B361-48D0-84A4-84F585443722}" type="presParOf" srcId="{25EB2609-BCA1-4D61-BB5E-289A70590B33}" destId="{8E885B89-57E1-4659-817F-C846E11CD76D}" srcOrd="0" destOrd="0" presId="urn:microsoft.com/office/officeart/2018/2/layout/IconVerticalSolidList"/>
    <dgm:cxn modelId="{25DA04D1-F908-42D2-B3E2-FDF41763F2E4}" type="presParOf" srcId="{25EB2609-BCA1-4D61-BB5E-289A70590B33}" destId="{584F2498-71EE-410A-8EC1-FEED7D646902}" srcOrd="1" destOrd="0" presId="urn:microsoft.com/office/officeart/2018/2/layout/IconVerticalSolidList"/>
    <dgm:cxn modelId="{25F10E8E-4BE9-4C0D-B637-D6BEECA4FFA9}" type="presParOf" srcId="{25EB2609-BCA1-4D61-BB5E-289A70590B33}" destId="{0E74638E-295E-485C-B720-67F9DA8D96CF}" srcOrd="2" destOrd="0" presId="urn:microsoft.com/office/officeart/2018/2/layout/IconVerticalSolidList"/>
    <dgm:cxn modelId="{CBE573EA-65E4-481A-A0EA-FC63D0E814E3}" type="presParOf" srcId="{25EB2609-BCA1-4D61-BB5E-289A70590B33}" destId="{D68977BF-B2BC-4DAB-9FDF-D97EC216A4D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4D4894-9389-4948-B1D8-4E7F7180865C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3AE6F4F-F1E4-40A0-A75F-7F0AA5A4F2EB}">
      <dgm:prSet/>
      <dgm:spPr/>
      <dgm:t>
        <a:bodyPr/>
        <a:lstStyle/>
        <a:p>
          <a:r>
            <a:rPr lang="fr-FR" dirty="0"/>
            <a:t>Ça se vit lorsqu’on parle management au sens « </a:t>
          </a:r>
          <a:r>
            <a:rPr lang="fr-FR" b="1" dirty="0"/>
            <a:t>engineering</a:t>
          </a:r>
          <a:r>
            <a:rPr lang="fr-FR" dirty="0"/>
            <a:t> » (organisation opérationnelle) </a:t>
          </a:r>
          <a:endParaRPr lang="en-US" dirty="0"/>
        </a:p>
      </dgm:t>
    </dgm:pt>
    <dgm:pt modelId="{478CC8D2-CB17-44F3-B29A-1A440FD8AE5F}" type="parTrans" cxnId="{C6F99ED3-C14B-42D7-A5E2-00EF873CDDC8}">
      <dgm:prSet/>
      <dgm:spPr/>
      <dgm:t>
        <a:bodyPr/>
        <a:lstStyle/>
        <a:p>
          <a:endParaRPr lang="en-US"/>
        </a:p>
      </dgm:t>
    </dgm:pt>
    <dgm:pt modelId="{BE5C2C1C-F24D-473F-BA08-1B0EF0989FA3}" type="sibTrans" cxnId="{C6F99ED3-C14B-42D7-A5E2-00EF873CDDC8}">
      <dgm:prSet/>
      <dgm:spPr/>
      <dgm:t>
        <a:bodyPr/>
        <a:lstStyle/>
        <a:p>
          <a:endParaRPr lang="en-US"/>
        </a:p>
      </dgm:t>
    </dgm:pt>
    <dgm:pt modelId="{BB665EB8-3A1E-468C-A975-742752850B16}">
      <dgm:prSet/>
      <dgm:spPr/>
      <dgm:t>
        <a:bodyPr/>
        <a:lstStyle/>
        <a:p>
          <a:r>
            <a:rPr lang="fr-FR"/>
            <a:t>Ça ne sert à rien d’avoir un Bac + 5 pour être uniquement </a:t>
          </a:r>
          <a:r>
            <a:rPr lang="fr-FR" b="1"/>
            <a:t>organisateur « opérationnel »</a:t>
          </a:r>
          <a:r>
            <a:rPr lang="fr-FR"/>
            <a:t> !</a:t>
          </a:r>
          <a:endParaRPr lang="en-US"/>
        </a:p>
      </dgm:t>
    </dgm:pt>
    <dgm:pt modelId="{CE8AEBB1-F91A-43AD-974A-BE56187D9322}" type="parTrans" cxnId="{B7EBC2B7-FEFA-4F7B-859D-B7B88A8D2BF5}">
      <dgm:prSet/>
      <dgm:spPr/>
      <dgm:t>
        <a:bodyPr/>
        <a:lstStyle/>
        <a:p>
          <a:endParaRPr lang="en-US"/>
        </a:p>
      </dgm:t>
    </dgm:pt>
    <dgm:pt modelId="{D179B60C-B1C2-437E-827C-A6E53FC9C2EC}" type="sibTrans" cxnId="{B7EBC2B7-FEFA-4F7B-859D-B7B88A8D2BF5}">
      <dgm:prSet/>
      <dgm:spPr/>
      <dgm:t>
        <a:bodyPr/>
        <a:lstStyle/>
        <a:p>
          <a:endParaRPr lang="en-US"/>
        </a:p>
      </dgm:t>
    </dgm:pt>
    <dgm:pt modelId="{C179A670-438E-41A3-9682-ABB6CD4D79F1}">
      <dgm:prSet/>
      <dgm:spPr/>
      <dgm:t>
        <a:bodyPr/>
        <a:lstStyle/>
        <a:p>
          <a:r>
            <a:rPr lang="fr-FR"/>
            <a:t>En général au niveau des organisateurs on arrive à distinguer : </a:t>
          </a:r>
          <a:endParaRPr lang="en-US"/>
        </a:p>
      </dgm:t>
    </dgm:pt>
    <dgm:pt modelId="{4A3F11C3-F79B-4D03-BB4A-64CD3506C843}" type="parTrans" cxnId="{516341C6-D00F-4536-A436-C5B42C47F054}">
      <dgm:prSet/>
      <dgm:spPr/>
      <dgm:t>
        <a:bodyPr/>
        <a:lstStyle/>
        <a:p>
          <a:endParaRPr lang="en-US"/>
        </a:p>
      </dgm:t>
    </dgm:pt>
    <dgm:pt modelId="{BB59B6C2-3F10-413E-9531-477D7C7C22CD}" type="sibTrans" cxnId="{516341C6-D00F-4536-A436-C5B42C47F054}">
      <dgm:prSet/>
      <dgm:spPr/>
      <dgm:t>
        <a:bodyPr/>
        <a:lstStyle/>
        <a:p>
          <a:endParaRPr lang="en-US"/>
        </a:p>
      </dgm:t>
    </dgm:pt>
    <dgm:pt modelId="{E52E2A59-DB1A-4BC4-9C87-64D0CEE5C4AE}">
      <dgm:prSet/>
      <dgm:spPr/>
      <dgm:t>
        <a:bodyPr/>
        <a:lstStyle/>
        <a:p>
          <a:r>
            <a:rPr lang="fr-FR"/>
            <a:t>Les </a:t>
          </a:r>
          <a:r>
            <a:rPr lang="fr-FR" b="1"/>
            <a:t>opérationnels </a:t>
          </a:r>
          <a:r>
            <a:rPr lang="fr-FR"/>
            <a:t>: régisseurs, techniciens, attaché de presse, resp. billetterie, resp. sportif, culturel… </a:t>
          </a:r>
          <a:endParaRPr lang="en-US"/>
        </a:p>
      </dgm:t>
    </dgm:pt>
    <dgm:pt modelId="{C3642EA0-BF0F-4794-8FE1-E28C5CD2CA85}" type="parTrans" cxnId="{D0BE8567-E237-4570-A901-E59E69021446}">
      <dgm:prSet/>
      <dgm:spPr/>
      <dgm:t>
        <a:bodyPr/>
        <a:lstStyle/>
        <a:p>
          <a:endParaRPr lang="en-US"/>
        </a:p>
      </dgm:t>
    </dgm:pt>
    <dgm:pt modelId="{D8A298D6-D6CC-463E-97D9-7B9F878A7BF5}" type="sibTrans" cxnId="{D0BE8567-E237-4570-A901-E59E69021446}">
      <dgm:prSet/>
      <dgm:spPr/>
      <dgm:t>
        <a:bodyPr/>
        <a:lstStyle/>
        <a:p>
          <a:endParaRPr lang="en-US"/>
        </a:p>
      </dgm:t>
    </dgm:pt>
    <dgm:pt modelId="{F1D94D34-34B4-4568-BF4A-8B03A0085424}">
      <dgm:prSet/>
      <dgm:spPr/>
      <dgm:t>
        <a:bodyPr/>
        <a:lstStyle/>
        <a:p>
          <a:r>
            <a:rPr lang="fr-FR"/>
            <a:t>Les </a:t>
          </a:r>
          <a:r>
            <a:rPr lang="fr-FR" b="1"/>
            <a:t>développeurs</a:t>
          </a:r>
          <a:r>
            <a:rPr lang="fr-FR"/>
            <a:t> (vous !) : experts en management Marketing – Stratégie – Finance – Comportement Organisationnel – GRH…   </a:t>
          </a:r>
          <a:endParaRPr lang="en-US"/>
        </a:p>
      </dgm:t>
    </dgm:pt>
    <dgm:pt modelId="{5DD6E8EF-D88C-4325-9581-E122056DF5CD}" type="parTrans" cxnId="{08668FF8-3BDD-42C3-A856-729845B2D6E7}">
      <dgm:prSet/>
      <dgm:spPr/>
      <dgm:t>
        <a:bodyPr/>
        <a:lstStyle/>
        <a:p>
          <a:endParaRPr lang="en-US"/>
        </a:p>
      </dgm:t>
    </dgm:pt>
    <dgm:pt modelId="{593D79BC-C379-470B-9524-079A36CCFB82}" type="sibTrans" cxnId="{08668FF8-3BDD-42C3-A856-729845B2D6E7}">
      <dgm:prSet/>
      <dgm:spPr/>
      <dgm:t>
        <a:bodyPr/>
        <a:lstStyle/>
        <a:p>
          <a:endParaRPr lang="en-US"/>
        </a:p>
      </dgm:t>
    </dgm:pt>
    <dgm:pt modelId="{B5C118C6-D60D-4A50-A8C5-C9B8112A6BFF}">
      <dgm:prSet/>
      <dgm:spPr/>
      <dgm:t>
        <a:bodyPr/>
        <a:lstStyle/>
        <a:p>
          <a:r>
            <a:rPr lang="fr-FR"/>
            <a:t>Les </a:t>
          </a:r>
          <a:r>
            <a:rPr lang="fr-FR" b="1"/>
            <a:t>2 à la fois</a:t>
          </a:r>
          <a:r>
            <a:rPr lang="fr-FR"/>
            <a:t> (si vous avez la santé !)</a:t>
          </a:r>
          <a:endParaRPr lang="en-US"/>
        </a:p>
      </dgm:t>
    </dgm:pt>
    <dgm:pt modelId="{78984B10-4EC6-46BB-9A7C-854CE6F9F661}" type="parTrans" cxnId="{BDAE3354-778B-4064-8CEA-53FD422DFBAF}">
      <dgm:prSet/>
      <dgm:spPr/>
      <dgm:t>
        <a:bodyPr/>
        <a:lstStyle/>
        <a:p>
          <a:endParaRPr lang="en-US"/>
        </a:p>
      </dgm:t>
    </dgm:pt>
    <dgm:pt modelId="{318AB401-9971-46F4-84C5-BE60AB2574E5}" type="sibTrans" cxnId="{BDAE3354-778B-4064-8CEA-53FD422DFBAF}">
      <dgm:prSet/>
      <dgm:spPr/>
      <dgm:t>
        <a:bodyPr/>
        <a:lstStyle/>
        <a:p>
          <a:endParaRPr lang="en-US"/>
        </a:p>
      </dgm:t>
    </dgm:pt>
    <dgm:pt modelId="{8F92679C-7DDC-487D-AD93-A3A2FC46E70A}" type="pres">
      <dgm:prSet presAssocID="{064D4894-9389-4948-B1D8-4E7F7180865C}" presName="Name0" presStyleCnt="0">
        <dgm:presLayoutVars>
          <dgm:dir/>
          <dgm:animLvl val="lvl"/>
          <dgm:resizeHandles val="exact"/>
        </dgm:presLayoutVars>
      </dgm:prSet>
      <dgm:spPr/>
    </dgm:pt>
    <dgm:pt modelId="{5DDD7CAD-6CBC-4727-AE6D-6AD374045EC9}" type="pres">
      <dgm:prSet presAssocID="{C179A670-438E-41A3-9682-ABB6CD4D79F1}" presName="boxAndChildren" presStyleCnt="0"/>
      <dgm:spPr/>
    </dgm:pt>
    <dgm:pt modelId="{1011BFB1-B47C-49C0-B5C8-24F39964522F}" type="pres">
      <dgm:prSet presAssocID="{C179A670-438E-41A3-9682-ABB6CD4D79F1}" presName="parentTextBox" presStyleLbl="node1" presStyleIdx="0" presStyleCnt="3"/>
      <dgm:spPr/>
    </dgm:pt>
    <dgm:pt modelId="{33DCBDF0-35E4-42CD-AE75-7EF2774C4729}" type="pres">
      <dgm:prSet presAssocID="{C179A670-438E-41A3-9682-ABB6CD4D79F1}" presName="entireBox" presStyleLbl="node1" presStyleIdx="0" presStyleCnt="3"/>
      <dgm:spPr/>
    </dgm:pt>
    <dgm:pt modelId="{6E90602D-9947-459A-BC9C-501CFF1CEFE0}" type="pres">
      <dgm:prSet presAssocID="{C179A670-438E-41A3-9682-ABB6CD4D79F1}" presName="descendantBox" presStyleCnt="0"/>
      <dgm:spPr/>
    </dgm:pt>
    <dgm:pt modelId="{9F2C45AD-38FE-47E9-9E06-87D897F78EAC}" type="pres">
      <dgm:prSet presAssocID="{E52E2A59-DB1A-4BC4-9C87-64D0CEE5C4AE}" presName="childTextBox" presStyleLbl="fgAccFollowNode1" presStyleIdx="0" presStyleCnt="3">
        <dgm:presLayoutVars>
          <dgm:bulletEnabled val="1"/>
        </dgm:presLayoutVars>
      </dgm:prSet>
      <dgm:spPr/>
    </dgm:pt>
    <dgm:pt modelId="{25760A5F-0721-41B3-906F-841DDB4F3806}" type="pres">
      <dgm:prSet presAssocID="{F1D94D34-34B4-4568-BF4A-8B03A0085424}" presName="childTextBox" presStyleLbl="fgAccFollowNode1" presStyleIdx="1" presStyleCnt="3">
        <dgm:presLayoutVars>
          <dgm:bulletEnabled val="1"/>
        </dgm:presLayoutVars>
      </dgm:prSet>
      <dgm:spPr/>
    </dgm:pt>
    <dgm:pt modelId="{6187C4D8-CDAD-4A28-A1FD-7E218DA2C316}" type="pres">
      <dgm:prSet presAssocID="{B5C118C6-D60D-4A50-A8C5-C9B8112A6BFF}" presName="childTextBox" presStyleLbl="fgAccFollowNode1" presStyleIdx="2" presStyleCnt="3">
        <dgm:presLayoutVars>
          <dgm:bulletEnabled val="1"/>
        </dgm:presLayoutVars>
      </dgm:prSet>
      <dgm:spPr/>
    </dgm:pt>
    <dgm:pt modelId="{3411F879-D13C-40A3-B471-22FF56DCBF87}" type="pres">
      <dgm:prSet presAssocID="{D179B60C-B1C2-437E-827C-A6E53FC9C2EC}" presName="sp" presStyleCnt="0"/>
      <dgm:spPr/>
    </dgm:pt>
    <dgm:pt modelId="{1BC97856-53DE-454D-9D3A-2FA436CE6507}" type="pres">
      <dgm:prSet presAssocID="{BB665EB8-3A1E-468C-A975-742752850B16}" presName="arrowAndChildren" presStyleCnt="0"/>
      <dgm:spPr/>
    </dgm:pt>
    <dgm:pt modelId="{31307A7A-79C4-4931-A561-5BA421EFE55C}" type="pres">
      <dgm:prSet presAssocID="{BB665EB8-3A1E-468C-A975-742752850B16}" presName="parentTextArrow" presStyleLbl="node1" presStyleIdx="1" presStyleCnt="3"/>
      <dgm:spPr/>
    </dgm:pt>
    <dgm:pt modelId="{DC8CEB01-4C81-4E71-AC29-49EDBBF03DEB}" type="pres">
      <dgm:prSet presAssocID="{BE5C2C1C-F24D-473F-BA08-1B0EF0989FA3}" presName="sp" presStyleCnt="0"/>
      <dgm:spPr/>
    </dgm:pt>
    <dgm:pt modelId="{188BE94C-AF20-4FDD-8C59-BA3C18146CC2}" type="pres">
      <dgm:prSet presAssocID="{03AE6F4F-F1E4-40A0-A75F-7F0AA5A4F2EB}" presName="arrowAndChildren" presStyleCnt="0"/>
      <dgm:spPr/>
    </dgm:pt>
    <dgm:pt modelId="{E51008BA-DD5A-4927-9E86-32B6E127E345}" type="pres">
      <dgm:prSet presAssocID="{03AE6F4F-F1E4-40A0-A75F-7F0AA5A4F2EB}" presName="parentTextArrow" presStyleLbl="node1" presStyleIdx="2" presStyleCnt="3"/>
      <dgm:spPr/>
    </dgm:pt>
  </dgm:ptLst>
  <dgm:cxnLst>
    <dgm:cxn modelId="{D0BE8567-E237-4570-A901-E59E69021446}" srcId="{C179A670-438E-41A3-9682-ABB6CD4D79F1}" destId="{E52E2A59-DB1A-4BC4-9C87-64D0CEE5C4AE}" srcOrd="0" destOrd="0" parTransId="{C3642EA0-BF0F-4794-8FE1-E28C5CD2CA85}" sibTransId="{D8A298D6-D6CC-463E-97D9-7B9F878A7BF5}"/>
    <dgm:cxn modelId="{B23BE36E-0605-45C3-B89E-9ABDAF5F63AC}" type="presOf" srcId="{064D4894-9389-4948-B1D8-4E7F7180865C}" destId="{8F92679C-7DDC-487D-AD93-A3A2FC46E70A}" srcOrd="0" destOrd="0" presId="urn:microsoft.com/office/officeart/2005/8/layout/process4"/>
    <dgm:cxn modelId="{BDAE3354-778B-4064-8CEA-53FD422DFBAF}" srcId="{C179A670-438E-41A3-9682-ABB6CD4D79F1}" destId="{B5C118C6-D60D-4A50-A8C5-C9B8112A6BFF}" srcOrd="2" destOrd="0" parTransId="{78984B10-4EC6-46BB-9A7C-854CE6F9F661}" sibTransId="{318AB401-9971-46F4-84C5-BE60AB2574E5}"/>
    <dgm:cxn modelId="{678D6A56-479E-42BA-9D1D-2D8F5920F535}" type="presOf" srcId="{C179A670-438E-41A3-9682-ABB6CD4D79F1}" destId="{33DCBDF0-35E4-42CD-AE75-7EF2774C4729}" srcOrd="1" destOrd="0" presId="urn:microsoft.com/office/officeart/2005/8/layout/process4"/>
    <dgm:cxn modelId="{5F1A2257-DEE4-4004-8F27-6476F2169FE4}" type="presOf" srcId="{C179A670-438E-41A3-9682-ABB6CD4D79F1}" destId="{1011BFB1-B47C-49C0-B5C8-24F39964522F}" srcOrd="0" destOrd="0" presId="urn:microsoft.com/office/officeart/2005/8/layout/process4"/>
    <dgm:cxn modelId="{B934FD7C-92D1-4DEB-9F9C-C7C0F57B92D0}" type="presOf" srcId="{E52E2A59-DB1A-4BC4-9C87-64D0CEE5C4AE}" destId="{9F2C45AD-38FE-47E9-9E06-87D897F78EAC}" srcOrd="0" destOrd="0" presId="urn:microsoft.com/office/officeart/2005/8/layout/process4"/>
    <dgm:cxn modelId="{405C5DAD-6F3B-4D3F-A6B8-C1770456A92B}" type="presOf" srcId="{F1D94D34-34B4-4568-BF4A-8B03A0085424}" destId="{25760A5F-0721-41B3-906F-841DDB4F3806}" srcOrd="0" destOrd="0" presId="urn:microsoft.com/office/officeart/2005/8/layout/process4"/>
    <dgm:cxn modelId="{B7EBC2B7-FEFA-4F7B-859D-B7B88A8D2BF5}" srcId="{064D4894-9389-4948-B1D8-4E7F7180865C}" destId="{BB665EB8-3A1E-468C-A975-742752850B16}" srcOrd="1" destOrd="0" parTransId="{CE8AEBB1-F91A-43AD-974A-BE56187D9322}" sibTransId="{D179B60C-B1C2-437E-827C-A6E53FC9C2EC}"/>
    <dgm:cxn modelId="{516341C6-D00F-4536-A436-C5B42C47F054}" srcId="{064D4894-9389-4948-B1D8-4E7F7180865C}" destId="{C179A670-438E-41A3-9682-ABB6CD4D79F1}" srcOrd="2" destOrd="0" parTransId="{4A3F11C3-F79B-4D03-BB4A-64CD3506C843}" sibTransId="{BB59B6C2-3F10-413E-9531-477D7C7C22CD}"/>
    <dgm:cxn modelId="{2C22FAD2-8B17-4FF2-B973-6F25BDBF93B1}" type="presOf" srcId="{BB665EB8-3A1E-468C-A975-742752850B16}" destId="{31307A7A-79C4-4931-A561-5BA421EFE55C}" srcOrd="0" destOrd="0" presId="urn:microsoft.com/office/officeart/2005/8/layout/process4"/>
    <dgm:cxn modelId="{C6F99ED3-C14B-42D7-A5E2-00EF873CDDC8}" srcId="{064D4894-9389-4948-B1D8-4E7F7180865C}" destId="{03AE6F4F-F1E4-40A0-A75F-7F0AA5A4F2EB}" srcOrd="0" destOrd="0" parTransId="{478CC8D2-CB17-44F3-B29A-1A440FD8AE5F}" sibTransId="{BE5C2C1C-F24D-473F-BA08-1B0EF0989FA3}"/>
    <dgm:cxn modelId="{C8F9E7DC-15CB-4D2F-94C9-40E708762234}" type="presOf" srcId="{03AE6F4F-F1E4-40A0-A75F-7F0AA5A4F2EB}" destId="{E51008BA-DD5A-4927-9E86-32B6E127E345}" srcOrd="0" destOrd="0" presId="urn:microsoft.com/office/officeart/2005/8/layout/process4"/>
    <dgm:cxn modelId="{9B227AE5-2C1F-4053-878F-213289B79D41}" type="presOf" srcId="{B5C118C6-D60D-4A50-A8C5-C9B8112A6BFF}" destId="{6187C4D8-CDAD-4A28-A1FD-7E218DA2C316}" srcOrd="0" destOrd="0" presId="urn:microsoft.com/office/officeart/2005/8/layout/process4"/>
    <dgm:cxn modelId="{08668FF8-3BDD-42C3-A856-729845B2D6E7}" srcId="{C179A670-438E-41A3-9682-ABB6CD4D79F1}" destId="{F1D94D34-34B4-4568-BF4A-8B03A0085424}" srcOrd="1" destOrd="0" parTransId="{5DD6E8EF-D88C-4325-9581-E122056DF5CD}" sibTransId="{593D79BC-C379-470B-9524-079A36CCFB82}"/>
    <dgm:cxn modelId="{29254A81-7358-4F6B-B167-87EFF017407C}" type="presParOf" srcId="{8F92679C-7DDC-487D-AD93-A3A2FC46E70A}" destId="{5DDD7CAD-6CBC-4727-AE6D-6AD374045EC9}" srcOrd="0" destOrd="0" presId="urn:microsoft.com/office/officeart/2005/8/layout/process4"/>
    <dgm:cxn modelId="{444762B0-53D6-492B-9925-35DB9DC71502}" type="presParOf" srcId="{5DDD7CAD-6CBC-4727-AE6D-6AD374045EC9}" destId="{1011BFB1-B47C-49C0-B5C8-24F39964522F}" srcOrd="0" destOrd="0" presId="urn:microsoft.com/office/officeart/2005/8/layout/process4"/>
    <dgm:cxn modelId="{06D5C42C-895D-4753-A5A8-AF3B76ED228D}" type="presParOf" srcId="{5DDD7CAD-6CBC-4727-AE6D-6AD374045EC9}" destId="{33DCBDF0-35E4-42CD-AE75-7EF2774C4729}" srcOrd="1" destOrd="0" presId="urn:microsoft.com/office/officeart/2005/8/layout/process4"/>
    <dgm:cxn modelId="{01BA8D51-007C-47C9-BD23-C164FE56540C}" type="presParOf" srcId="{5DDD7CAD-6CBC-4727-AE6D-6AD374045EC9}" destId="{6E90602D-9947-459A-BC9C-501CFF1CEFE0}" srcOrd="2" destOrd="0" presId="urn:microsoft.com/office/officeart/2005/8/layout/process4"/>
    <dgm:cxn modelId="{010B9661-2164-4E33-8610-9E3B06889E2B}" type="presParOf" srcId="{6E90602D-9947-459A-BC9C-501CFF1CEFE0}" destId="{9F2C45AD-38FE-47E9-9E06-87D897F78EAC}" srcOrd="0" destOrd="0" presId="urn:microsoft.com/office/officeart/2005/8/layout/process4"/>
    <dgm:cxn modelId="{E0112D39-9F28-4369-91A8-F69819F1A342}" type="presParOf" srcId="{6E90602D-9947-459A-BC9C-501CFF1CEFE0}" destId="{25760A5F-0721-41B3-906F-841DDB4F3806}" srcOrd="1" destOrd="0" presId="urn:microsoft.com/office/officeart/2005/8/layout/process4"/>
    <dgm:cxn modelId="{7792C491-212E-45BB-AC1D-DE5545BD33A3}" type="presParOf" srcId="{6E90602D-9947-459A-BC9C-501CFF1CEFE0}" destId="{6187C4D8-CDAD-4A28-A1FD-7E218DA2C316}" srcOrd="2" destOrd="0" presId="urn:microsoft.com/office/officeart/2005/8/layout/process4"/>
    <dgm:cxn modelId="{A9BEEB76-91A1-49F1-9C11-F2D3BCF4BA94}" type="presParOf" srcId="{8F92679C-7DDC-487D-AD93-A3A2FC46E70A}" destId="{3411F879-D13C-40A3-B471-22FF56DCBF87}" srcOrd="1" destOrd="0" presId="urn:microsoft.com/office/officeart/2005/8/layout/process4"/>
    <dgm:cxn modelId="{DB5FAB1B-B1EE-470C-A131-DCA4E82A4148}" type="presParOf" srcId="{8F92679C-7DDC-487D-AD93-A3A2FC46E70A}" destId="{1BC97856-53DE-454D-9D3A-2FA436CE6507}" srcOrd="2" destOrd="0" presId="urn:microsoft.com/office/officeart/2005/8/layout/process4"/>
    <dgm:cxn modelId="{360A830E-55E1-430D-8E98-517ECF2D21F1}" type="presParOf" srcId="{1BC97856-53DE-454D-9D3A-2FA436CE6507}" destId="{31307A7A-79C4-4931-A561-5BA421EFE55C}" srcOrd="0" destOrd="0" presId="urn:microsoft.com/office/officeart/2005/8/layout/process4"/>
    <dgm:cxn modelId="{ABCD999C-E389-4E90-9BA1-6B0F53DA947C}" type="presParOf" srcId="{8F92679C-7DDC-487D-AD93-A3A2FC46E70A}" destId="{DC8CEB01-4C81-4E71-AC29-49EDBBF03DEB}" srcOrd="3" destOrd="0" presId="urn:microsoft.com/office/officeart/2005/8/layout/process4"/>
    <dgm:cxn modelId="{34FD3514-2D16-4309-A9F9-F1096DA6D8BA}" type="presParOf" srcId="{8F92679C-7DDC-487D-AD93-A3A2FC46E70A}" destId="{188BE94C-AF20-4FDD-8C59-BA3C18146CC2}" srcOrd="4" destOrd="0" presId="urn:microsoft.com/office/officeart/2005/8/layout/process4"/>
    <dgm:cxn modelId="{304C76BF-0834-4DBA-AB38-78A813F953E9}" type="presParOf" srcId="{188BE94C-AF20-4FDD-8C59-BA3C18146CC2}" destId="{E51008BA-DD5A-4927-9E86-32B6E127E34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366B05-CB54-4B8D-A971-6B36C0960DFE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2B3EDE4-DAA9-462F-A550-CDF3D390A3AF}">
      <dgm:prSet/>
      <dgm:spPr/>
      <dgm:t>
        <a:bodyPr/>
        <a:lstStyle/>
        <a:p>
          <a:r>
            <a:rPr lang="fr-FR" dirty="0"/>
            <a:t>Comment rester indépendant vis a vis de ses stakeholders ?</a:t>
          </a:r>
          <a:endParaRPr lang="en-US" dirty="0"/>
        </a:p>
      </dgm:t>
    </dgm:pt>
    <dgm:pt modelId="{6EDD367C-322D-429A-B2E6-B99247F883C9}" type="parTrans" cxnId="{A82879EE-7D80-4438-99F6-38112BD7F2A8}">
      <dgm:prSet/>
      <dgm:spPr/>
      <dgm:t>
        <a:bodyPr/>
        <a:lstStyle/>
        <a:p>
          <a:endParaRPr lang="en-US"/>
        </a:p>
      </dgm:t>
    </dgm:pt>
    <dgm:pt modelId="{5BE47DF3-AE45-4888-A00C-879D063BA5D7}" type="sibTrans" cxnId="{A82879EE-7D80-4438-99F6-38112BD7F2A8}">
      <dgm:prSet/>
      <dgm:spPr/>
      <dgm:t>
        <a:bodyPr/>
        <a:lstStyle/>
        <a:p>
          <a:endParaRPr lang="en-US"/>
        </a:p>
      </dgm:t>
    </dgm:pt>
    <dgm:pt modelId="{4F0F8386-960D-47AC-B4FF-81A104EF11D6}">
      <dgm:prSet/>
      <dgm:spPr/>
      <dgm:t>
        <a:bodyPr/>
        <a:lstStyle/>
        <a:p>
          <a:r>
            <a:rPr lang="fr-FR"/>
            <a:t>Comment les gérer voire les rendre dépendants</a:t>
          </a:r>
          <a:endParaRPr lang="en-US"/>
        </a:p>
      </dgm:t>
    </dgm:pt>
    <dgm:pt modelId="{5C55C841-18E3-4DAF-97BA-8ED4D229DC8E}" type="parTrans" cxnId="{558AF926-DD85-4B26-8E9F-E5DE5FBD52C2}">
      <dgm:prSet/>
      <dgm:spPr/>
      <dgm:t>
        <a:bodyPr/>
        <a:lstStyle/>
        <a:p>
          <a:endParaRPr lang="en-US"/>
        </a:p>
      </dgm:t>
    </dgm:pt>
    <dgm:pt modelId="{A554B737-5368-4957-A0B6-7C8588EE7AFD}" type="sibTrans" cxnId="{558AF926-DD85-4B26-8E9F-E5DE5FBD52C2}">
      <dgm:prSet/>
      <dgm:spPr/>
      <dgm:t>
        <a:bodyPr/>
        <a:lstStyle/>
        <a:p>
          <a:endParaRPr lang="en-US"/>
        </a:p>
      </dgm:t>
    </dgm:pt>
    <dgm:pt modelId="{84F0FFAD-65EA-4155-BA17-FB54E2A379F2}">
      <dgm:prSet/>
      <dgm:spPr/>
      <dgm:t>
        <a:bodyPr/>
        <a:lstStyle/>
        <a:p>
          <a:r>
            <a:rPr lang="fr-FR"/>
            <a:t>Quelles compétences ?</a:t>
          </a:r>
          <a:endParaRPr lang="en-US"/>
        </a:p>
      </dgm:t>
    </dgm:pt>
    <dgm:pt modelId="{E74E4124-7E5F-4F33-8939-AB139C0F3715}" type="parTrans" cxnId="{C6CF4142-555C-4CC3-A68B-3B0BD819A615}">
      <dgm:prSet/>
      <dgm:spPr/>
      <dgm:t>
        <a:bodyPr/>
        <a:lstStyle/>
        <a:p>
          <a:endParaRPr lang="en-US"/>
        </a:p>
      </dgm:t>
    </dgm:pt>
    <dgm:pt modelId="{61A32815-7D59-4576-9001-C9852B4F1D2F}" type="sibTrans" cxnId="{C6CF4142-555C-4CC3-A68B-3B0BD819A615}">
      <dgm:prSet/>
      <dgm:spPr/>
      <dgm:t>
        <a:bodyPr/>
        <a:lstStyle/>
        <a:p>
          <a:endParaRPr lang="en-US"/>
        </a:p>
      </dgm:t>
    </dgm:pt>
    <dgm:pt modelId="{BF044B38-AA95-4D9B-8549-4922FFEEAAEA}">
      <dgm:prSet/>
      <dgm:spPr/>
      <dgm:t>
        <a:bodyPr/>
        <a:lstStyle/>
        <a:p>
          <a:r>
            <a:rPr lang="fr-FR"/>
            <a:t>Comment caractériser la performance de l’événement ?</a:t>
          </a:r>
          <a:endParaRPr lang="en-US"/>
        </a:p>
      </dgm:t>
    </dgm:pt>
    <dgm:pt modelId="{DB181A18-3616-4CC3-A31D-87EDCC0FCDB9}" type="parTrans" cxnId="{ADB705DF-312C-486F-8F28-CD68E2D16D90}">
      <dgm:prSet/>
      <dgm:spPr/>
      <dgm:t>
        <a:bodyPr/>
        <a:lstStyle/>
        <a:p>
          <a:endParaRPr lang="en-US"/>
        </a:p>
      </dgm:t>
    </dgm:pt>
    <dgm:pt modelId="{58532A81-CCB3-4BE1-8DAC-3D1BADDC4D92}" type="sibTrans" cxnId="{ADB705DF-312C-486F-8F28-CD68E2D16D90}">
      <dgm:prSet/>
      <dgm:spPr/>
      <dgm:t>
        <a:bodyPr/>
        <a:lstStyle/>
        <a:p>
          <a:endParaRPr lang="en-US"/>
        </a:p>
      </dgm:t>
    </dgm:pt>
    <dgm:pt modelId="{7EAF6724-11F5-4213-917C-46C9849FC144}">
      <dgm:prSet/>
      <dgm:spPr/>
      <dgm:t>
        <a:bodyPr/>
        <a:lstStyle/>
        <a:p>
          <a:r>
            <a:rPr lang="fr-FR"/>
            <a:t>Quelles différences majeures en entre les types d’événements ? </a:t>
          </a:r>
          <a:endParaRPr lang="en-US"/>
        </a:p>
      </dgm:t>
    </dgm:pt>
    <dgm:pt modelId="{30134D4F-8F82-45DE-A421-4BE88F8761B5}" type="parTrans" cxnId="{C8789C01-E1BE-43A3-BC56-5A6FFE90D8AE}">
      <dgm:prSet/>
      <dgm:spPr/>
      <dgm:t>
        <a:bodyPr/>
        <a:lstStyle/>
        <a:p>
          <a:endParaRPr lang="en-US"/>
        </a:p>
      </dgm:t>
    </dgm:pt>
    <dgm:pt modelId="{AC8A0AE6-B5AF-4873-80EB-981D16687141}" type="sibTrans" cxnId="{C8789C01-E1BE-43A3-BC56-5A6FFE90D8AE}">
      <dgm:prSet/>
      <dgm:spPr/>
      <dgm:t>
        <a:bodyPr/>
        <a:lstStyle/>
        <a:p>
          <a:endParaRPr lang="en-US"/>
        </a:p>
      </dgm:t>
    </dgm:pt>
    <dgm:pt modelId="{1186B58A-C5B3-4163-94C9-D81507BA4335}" type="pres">
      <dgm:prSet presAssocID="{3C366B05-CB54-4B8D-A971-6B36C0960DFE}" presName="vert0" presStyleCnt="0">
        <dgm:presLayoutVars>
          <dgm:dir/>
          <dgm:animOne val="branch"/>
          <dgm:animLvl val="lvl"/>
        </dgm:presLayoutVars>
      </dgm:prSet>
      <dgm:spPr/>
    </dgm:pt>
    <dgm:pt modelId="{16EC16FB-D711-4A83-AB95-B86F692186ED}" type="pres">
      <dgm:prSet presAssocID="{F2B3EDE4-DAA9-462F-A550-CDF3D390A3AF}" presName="thickLine" presStyleLbl="alignNode1" presStyleIdx="0" presStyleCnt="5"/>
      <dgm:spPr/>
    </dgm:pt>
    <dgm:pt modelId="{E22A278C-D1A4-406C-8876-4627316E93A2}" type="pres">
      <dgm:prSet presAssocID="{F2B3EDE4-DAA9-462F-A550-CDF3D390A3AF}" presName="horz1" presStyleCnt="0"/>
      <dgm:spPr/>
    </dgm:pt>
    <dgm:pt modelId="{1EF615F8-0F33-4409-A568-197FE41CD3F8}" type="pres">
      <dgm:prSet presAssocID="{F2B3EDE4-DAA9-462F-A550-CDF3D390A3AF}" presName="tx1" presStyleLbl="revTx" presStyleIdx="0" presStyleCnt="5"/>
      <dgm:spPr/>
    </dgm:pt>
    <dgm:pt modelId="{7E897030-4E06-441C-9DBC-D90287F8C277}" type="pres">
      <dgm:prSet presAssocID="{F2B3EDE4-DAA9-462F-A550-CDF3D390A3AF}" presName="vert1" presStyleCnt="0"/>
      <dgm:spPr/>
    </dgm:pt>
    <dgm:pt modelId="{FBD0C541-65B4-4EAB-BFC4-12FC4180E9EA}" type="pres">
      <dgm:prSet presAssocID="{4F0F8386-960D-47AC-B4FF-81A104EF11D6}" presName="thickLine" presStyleLbl="alignNode1" presStyleIdx="1" presStyleCnt="5"/>
      <dgm:spPr/>
    </dgm:pt>
    <dgm:pt modelId="{DFB6070F-CD3C-4858-BAEA-FE18E375DD93}" type="pres">
      <dgm:prSet presAssocID="{4F0F8386-960D-47AC-B4FF-81A104EF11D6}" presName="horz1" presStyleCnt="0"/>
      <dgm:spPr/>
    </dgm:pt>
    <dgm:pt modelId="{B5D60452-72C9-4EF6-946F-B3A4A39DFB20}" type="pres">
      <dgm:prSet presAssocID="{4F0F8386-960D-47AC-B4FF-81A104EF11D6}" presName="tx1" presStyleLbl="revTx" presStyleIdx="1" presStyleCnt="5"/>
      <dgm:spPr/>
    </dgm:pt>
    <dgm:pt modelId="{1034432A-8FBE-446B-8133-67160ED67E46}" type="pres">
      <dgm:prSet presAssocID="{4F0F8386-960D-47AC-B4FF-81A104EF11D6}" presName="vert1" presStyleCnt="0"/>
      <dgm:spPr/>
    </dgm:pt>
    <dgm:pt modelId="{0D73BAC2-2ECA-4602-8683-44D349A4B1D6}" type="pres">
      <dgm:prSet presAssocID="{84F0FFAD-65EA-4155-BA17-FB54E2A379F2}" presName="thickLine" presStyleLbl="alignNode1" presStyleIdx="2" presStyleCnt="5"/>
      <dgm:spPr/>
    </dgm:pt>
    <dgm:pt modelId="{E6F18180-1D4F-4209-84DE-54C22756D4FD}" type="pres">
      <dgm:prSet presAssocID="{84F0FFAD-65EA-4155-BA17-FB54E2A379F2}" presName="horz1" presStyleCnt="0"/>
      <dgm:spPr/>
    </dgm:pt>
    <dgm:pt modelId="{F1FC3640-965F-4F30-B221-6FC95E51EC96}" type="pres">
      <dgm:prSet presAssocID="{84F0FFAD-65EA-4155-BA17-FB54E2A379F2}" presName="tx1" presStyleLbl="revTx" presStyleIdx="2" presStyleCnt="5"/>
      <dgm:spPr/>
    </dgm:pt>
    <dgm:pt modelId="{630C26B9-DD97-4369-9450-91BE6AC5DDF0}" type="pres">
      <dgm:prSet presAssocID="{84F0FFAD-65EA-4155-BA17-FB54E2A379F2}" presName="vert1" presStyleCnt="0"/>
      <dgm:spPr/>
    </dgm:pt>
    <dgm:pt modelId="{249E1ED6-BC07-46BA-BEF7-53597264A6F4}" type="pres">
      <dgm:prSet presAssocID="{BF044B38-AA95-4D9B-8549-4922FFEEAAEA}" presName="thickLine" presStyleLbl="alignNode1" presStyleIdx="3" presStyleCnt="5"/>
      <dgm:spPr/>
    </dgm:pt>
    <dgm:pt modelId="{929D4EAA-BF3D-41C1-90E7-444EAA3F92A1}" type="pres">
      <dgm:prSet presAssocID="{BF044B38-AA95-4D9B-8549-4922FFEEAAEA}" presName="horz1" presStyleCnt="0"/>
      <dgm:spPr/>
    </dgm:pt>
    <dgm:pt modelId="{6926E346-48EF-4BC6-A0EC-506B2F479C13}" type="pres">
      <dgm:prSet presAssocID="{BF044B38-AA95-4D9B-8549-4922FFEEAAEA}" presName="tx1" presStyleLbl="revTx" presStyleIdx="3" presStyleCnt="5"/>
      <dgm:spPr/>
    </dgm:pt>
    <dgm:pt modelId="{3FB8FE4A-8171-47C3-9BE1-36DD78BC9EBF}" type="pres">
      <dgm:prSet presAssocID="{BF044B38-AA95-4D9B-8549-4922FFEEAAEA}" presName="vert1" presStyleCnt="0"/>
      <dgm:spPr/>
    </dgm:pt>
    <dgm:pt modelId="{BA7D9BE3-2624-498A-9980-E1731F175CCF}" type="pres">
      <dgm:prSet presAssocID="{7EAF6724-11F5-4213-917C-46C9849FC144}" presName="thickLine" presStyleLbl="alignNode1" presStyleIdx="4" presStyleCnt="5"/>
      <dgm:spPr/>
    </dgm:pt>
    <dgm:pt modelId="{0DD56E1D-DF97-4C89-80AC-EDB705B1C0E8}" type="pres">
      <dgm:prSet presAssocID="{7EAF6724-11F5-4213-917C-46C9849FC144}" presName="horz1" presStyleCnt="0"/>
      <dgm:spPr/>
    </dgm:pt>
    <dgm:pt modelId="{06D958CA-F9D4-4CC1-AC24-CF95E0EDD414}" type="pres">
      <dgm:prSet presAssocID="{7EAF6724-11F5-4213-917C-46C9849FC144}" presName="tx1" presStyleLbl="revTx" presStyleIdx="4" presStyleCnt="5"/>
      <dgm:spPr/>
    </dgm:pt>
    <dgm:pt modelId="{04BB0D51-BB10-4AED-9000-789EDE51F944}" type="pres">
      <dgm:prSet presAssocID="{7EAF6724-11F5-4213-917C-46C9849FC144}" presName="vert1" presStyleCnt="0"/>
      <dgm:spPr/>
    </dgm:pt>
  </dgm:ptLst>
  <dgm:cxnLst>
    <dgm:cxn modelId="{C8789C01-E1BE-43A3-BC56-5A6FFE90D8AE}" srcId="{3C366B05-CB54-4B8D-A971-6B36C0960DFE}" destId="{7EAF6724-11F5-4213-917C-46C9849FC144}" srcOrd="4" destOrd="0" parTransId="{30134D4F-8F82-45DE-A421-4BE88F8761B5}" sibTransId="{AC8A0AE6-B5AF-4873-80EB-981D16687141}"/>
    <dgm:cxn modelId="{6C4E2A06-CF2A-4931-9DC1-4BB9EDDDFA55}" type="presOf" srcId="{7EAF6724-11F5-4213-917C-46C9849FC144}" destId="{06D958CA-F9D4-4CC1-AC24-CF95E0EDD414}" srcOrd="0" destOrd="0" presId="urn:microsoft.com/office/officeart/2008/layout/LinedList"/>
    <dgm:cxn modelId="{558AF926-DD85-4B26-8E9F-E5DE5FBD52C2}" srcId="{3C366B05-CB54-4B8D-A971-6B36C0960DFE}" destId="{4F0F8386-960D-47AC-B4FF-81A104EF11D6}" srcOrd="1" destOrd="0" parTransId="{5C55C841-18E3-4DAF-97BA-8ED4D229DC8E}" sibTransId="{A554B737-5368-4957-A0B6-7C8588EE7AFD}"/>
    <dgm:cxn modelId="{16972F3B-3471-4512-8359-F268099652D9}" type="presOf" srcId="{84F0FFAD-65EA-4155-BA17-FB54E2A379F2}" destId="{F1FC3640-965F-4F30-B221-6FC95E51EC96}" srcOrd="0" destOrd="0" presId="urn:microsoft.com/office/officeart/2008/layout/LinedList"/>
    <dgm:cxn modelId="{1F0BCE5C-736E-461C-8625-2B87E9593262}" type="presOf" srcId="{3C366B05-CB54-4B8D-A971-6B36C0960DFE}" destId="{1186B58A-C5B3-4163-94C9-D81507BA4335}" srcOrd="0" destOrd="0" presId="urn:microsoft.com/office/officeart/2008/layout/LinedList"/>
    <dgm:cxn modelId="{C6CF4142-555C-4CC3-A68B-3B0BD819A615}" srcId="{3C366B05-CB54-4B8D-A971-6B36C0960DFE}" destId="{84F0FFAD-65EA-4155-BA17-FB54E2A379F2}" srcOrd="2" destOrd="0" parTransId="{E74E4124-7E5F-4F33-8939-AB139C0F3715}" sibTransId="{61A32815-7D59-4576-9001-C9852B4F1D2F}"/>
    <dgm:cxn modelId="{18E59649-A27E-49B0-BEF0-AB619D0262E9}" type="presOf" srcId="{BF044B38-AA95-4D9B-8549-4922FFEEAAEA}" destId="{6926E346-48EF-4BC6-A0EC-506B2F479C13}" srcOrd="0" destOrd="0" presId="urn:microsoft.com/office/officeart/2008/layout/LinedList"/>
    <dgm:cxn modelId="{0111318E-3E2E-441E-BFD9-038D8F0B4AD0}" type="presOf" srcId="{4F0F8386-960D-47AC-B4FF-81A104EF11D6}" destId="{B5D60452-72C9-4EF6-946F-B3A4A39DFB20}" srcOrd="0" destOrd="0" presId="urn:microsoft.com/office/officeart/2008/layout/LinedList"/>
    <dgm:cxn modelId="{1A8D5FA8-1F9F-40AC-979E-D7F0009066B6}" type="presOf" srcId="{F2B3EDE4-DAA9-462F-A550-CDF3D390A3AF}" destId="{1EF615F8-0F33-4409-A568-197FE41CD3F8}" srcOrd="0" destOrd="0" presId="urn:microsoft.com/office/officeart/2008/layout/LinedList"/>
    <dgm:cxn modelId="{ADB705DF-312C-486F-8F28-CD68E2D16D90}" srcId="{3C366B05-CB54-4B8D-A971-6B36C0960DFE}" destId="{BF044B38-AA95-4D9B-8549-4922FFEEAAEA}" srcOrd="3" destOrd="0" parTransId="{DB181A18-3616-4CC3-A31D-87EDCC0FCDB9}" sibTransId="{58532A81-CCB3-4BE1-8DAC-3D1BADDC4D92}"/>
    <dgm:cxn modelId="{A82879EE-7D80-4438-99F6-38112BD7F2A8}" srcId="{3C366B05-CB54-4B8D-A971-6B36C0960DFE}" destId="{F2B3EDE4-DAA9-462F-A550-CDF3D390A3AF}" srcOrd="0" destOrd="0" parTransId="{6EDD367C-322D-429A-B2E6-B99247F883C9}" sibTransId="{5BE47DF3-AE45-4888-A00C-879D063BA5D7}"/>
    <dgm:cxn modelId="{99E2A3F9-9D01-47FD-9B98-46E4193842A9}" type="presParOf" srcId="{1186B58A-C5B3-4163-94C9-D81507BA4335}" destId="{16EC16FB-D711-4A83-AB95-B86F692186ED}" srcOrd="0" destOrd="0" presId="urn:microsoft.com/office/officeart/2008/layout/LinedList"/>
    <dgm:cxn modelId="{159F905B-91DD-40B8-B7BF-C855696BA24E}" type="presParOf" srcId="{1186B58A-C5B3-4163-94C9-D81507BA4335}" destId="{E22A278C-D1A4-406C-8876-4627316E93A2}" srcOrd="1" destOrd="0" presId="urn:microsoft.com/office/officeart/2008/layout/LinedList"/>
    <dgm:cxn modelId="{841152A6-13A2-4BC8-BCE8-B54496BE65BD}" type="presParOf" srcId="{E22A278C-D1A4-406C-8876-4627316E93A2}" destId="{1EF615F8-0F33-4409-A568-197FE41CD3F8}" srcOrd="0" destOrd="0" presId="urn:microsoft.com/office/officeart/2008/layout/LinedList"/>
    <dgm:cxn modelId="{02A3EB50-1AB7-47F8-94D8-822E77661C80}" type="presParOf" srcId="{E22A278C-D1A4-406C-8876-4627316E93A2}" destId="{7E897030-4E06-441C-9DBC-D90287F8C277}" srcOrd="1" destOrd="0" presId="urn:microsoft.com/office/officeart/2008/layout/LinedList"/>
    <dgm:cxn modelId="{20DF4F41-EF66-4CDE-A0DD-CBE89295BB6C}" type="presParOf" srcId="{1186B58A-C5B3-4163-94C9-D81507BA4335}" destId="{FBD0C541-65B4-4EAB-BFC4-12FC4180E9EA}" srcOrd="2" destOrd="0" presId="urn:microsoft.com/office/officeart/2008/layout/LinedList"/>
    <dgm:cxn modelId="{0B7CA99C-7F56-4088-99C6-7C0757F60410}" type="presParOf" srcId="{1186B58A-C5B3-4163-94C9-D81507BA4335}" destId="{DFB6070F-CD3C-4858-BAEA-FE18E375DD93}" srcOrd="3" destOrd="0" presId="urn:microsoft.com/office/officeart/2008/layout/LinedList"/>
    <dgm:cxn modelId="{CA9313A0-33B9-4C28-B460-4BC7ECBF9BCD}" type="presParOf" srcId="{DFB6070F-CD3C-4858-BAEA-FE18E375DD93}" destId="{B5D60452-72C9-4EF6-946F-B3A4A39DFB20}" srcOrd="0" destOrd="0" presId="urn:microsoft.com/office/officeart/2008/layout/LinedList"/>
    <dgm:cxn modelId="{A2DA395E-4326-463C-9D42-00FC7CC5F1E2}" type="presParOf" srcId="{DFB6070F-CD3C-4858-BAEA-FE18E375DD93}" destId="{1034432A-8FBE-446B-8133-67160ED67E46}" srcOrd="1" destOrd="0" presId="urn:microsoft.com/office/officeart/2008/layout/LinedList"/>
    <dgm:cxn modelId="{93D2C800-9CB9-496A-8D1C-233A13D68DA6}" type="presParOf" srcId="{1186B58A-C5B3-4163-94C9-D81507BA4335}" destId="{0D73BAC2-2ECA-4602-8683-44D349A4B1D6}" srcOrd="4" destOrd="0" presId="urn:microsoft.com/office/officeart/2008/layout/LinedList"/>
    <dgm:cxn modelId="{F5C9BED7-8BA1-4E41-BC08-39C3FE6820DB}" type="presParOf" srcId="{1186B58A-C5B3-4163-94C9-D81507BA4335}" destId="{E6F18180-1D4F-4209-84DE-54C22756D4FD}" srcOrd="5" destOrd="0" presId="urn:microsoft.com/office/officeart/2008/layout/LinedList"/>
    <dgm:cxn modelId="{B3785940-0DA5-497A-A472-D66AD2C85CFE}" type="presParOf" srcId="{E6F18180-1D4F-4209-84DE-54C22756D4FD}" destId="{F1FC3640-965F-4F30-B221-6FC95E51EC96}" srcOrd="0" destOrd="0" presId="urn:microsoft.com/office/officeart/2008/layout/LinedList"/>
    <dgm:cxn modelId="{CA4E16B0-53EE-4EEC-A79E-92ED1F3B024D}" type="presParOf" srcId="{E6F18180-1D4F-4209-84DE-54C22756D4FD}" destId="{630C26B9-DD97-4369-9450-91BE6AC5DDF0}" srcOrd="1" destOrd="0" presId="urn:microsoft.com/office/officeart/2008/layout/LinedList"/>
    <dgm:cxn modelId="{A774BAB4-AA0D-4637-9A55-04FC00C355BD}" type="presParOf" srcId="{1186B58A-C5B3-4163-94C9-D81507BA4335}" destId="{249E1ED6-BC07-46BA-BEF7-53597264A6F4}" srcOrd="6" destOrd="0" presId="urn:microsoft.com/office/officeart/2008/layout/LinedList"/>
    <dgm:cxn modelId="{6730638D-6C38-4885-BE5F-9F2887421E78}" type="presParOf" srcId="{1186B58A-C5B3-4163-94C9-D81507BA4335}" destId="{929D4EAA-BF3D-41C1-90E7-444EAA3F92A1}" srcOrd="7" destOrd="0" presId="urn:microsoft.com/office/officeart/2008/layout/LinedList"/>
    <dgm:cxn modelId="{88B45DF7-851F-427E-A5FD-F7E8206EC002}" type="presParOf" srcId="{929D4EAA-BF3D-41C1-90E7-444EAA3F92A1}" destId="{6926E346-48EF-4BC6-A0EC-506B2F479C13}" srcOrd="0" destOrd="0" presId="urn:microsoft.com/office/officeart/2008/layout/LinedList"/>
    <dgm:cxn modelId="{04EBBA5D-11D5-49AC-AA66-003AA1F0DC99}" type="presParOf" srcId="{929D4EAA-BF3D-41C1-90E7-444EAA3F92A1}" destId="{3FB8FE4A-8171-47C3-9BE1-36DD78BC9EBF}" srcOrd="1" destOrd="0" presId="urn:microsoft.com/office/officeart/2008/layout/LinedList"/>
    <dgm:cxn modelId="{6689EA1F-B69E-40A7-9BD9-0E990BFC1F54}" type="presParOf" srcId="{1186B58A-C5B3-4163-94C9-D81507BA4335}" destId="{BA7D9BE3-2624-498A-9980-E1731F175CCF}" srcOrd="8" destOrd="0" presId="urn:microsoft.com/office/officeart/2008/layout/LinedList"/>
    <dgm:cxn modelId="{FBDC9E97-9EFF-4B22-80CC-899503CFE8F4}" type="presParOf" srcId="{1186B58A-C5B3-4163-94C9-D81507BA4335}" destId="{0DD56E1D-DF97-4C89-80AC-EDB705B1C0E8}" srcOrd="9" destOrd="0" presId="urn:microsoft.com/office/officeart/2008/layout/LinedList"/>
    <dgm:cxn modelId="{1D744CBF-7E66-40D6-A1B0-326920D9BD55}" type="presParOf" srcId="{0DD56E1D-DF97-4C89-80AC-EDB705B1C0E8}" destId="{06D958CA-F9D4-4CC1-AC24-CF95E0EDD414}" srcOrd="0" destOrd="0" presId="urn:microsoft.com/office/officeart/2008/layout/LinedList"/>
    <dgm:cxn modelId="{3B050FDB-5836-4649-A91B-F9CCB8144116}" type="presParOf" srcId="{0DD56E1D-DF97-4C89-80AC-EDB705B1C0E8}" destId="{04BB0D51-BB10-4AED-9000-789EDE51F9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E303F-FB24-4D88-8E6B-8C1F64AC2D7D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6F5AB-079B-428B-8124-505AE933C9E5}">
      <dsp:nvSpPr>
        <dsp:cNvPr id="0" name=""/>
        <dsp:cNvSpPr/>
      </dsp:nvSpPr>
      <dsp:spPr>
        <a:xfrm>
          <a:off x="0" y="2492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b="1" kern="1200"/>
            <a:t>COMMERCE</a:t>
          </a:r>
          <a:r>
            <a:rPr lang="fr-FR" sz="2700" kern="1200"/>
            <a:t> : Tickets, RP, Activations, Droits, Partenariats, Négociation, Merchandising, Distribution, Promotion, CRM</a:t>
          </a:r>
          <a:endParaRPr lang="en-US" sz="2700" kern="1200"/>
        </a:p>
      </dsp:txBody>
      <dsp:txXfrm>
        <a:off x="0" y="2492"/>
        <a:ext cx="6492875" cy="1700138"/>
      </dsp:txXfrm>
    </dsp:sp>
    <dsp:sp modelId="{C24FE9EF-1CDE-443A-9D56-5D74E5CB0E8E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C7D76-5C78-4FB9-A539-D8C1843C5CA3}">
      <dsp:nvSpPr>
        <dsp:cNvPr id="0" name=""/>
        <dsp:cNvSpPr/>
      </dsp:nvSpPr>
      <dsp:spPr>
        <a:xfrm>
          <a:off x="0" y="1702630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b="1" kern="1200"/>
            <a:t>COMMUNICATON</a:t>
          </a:r>
          <a:r>
            <a:rPr lang="fr-FR" sz="2700" kern="1200"/>
            <a:t> : Branding, Digital, Médias, RP</a:t>
          </a:r>
          <a:endParaRPr lang="en-US" sz="2700" kern="1200"/>
        </a:p>
      </dsp:txBody>
      <dsp:txXfrm>
        <a:off x="0" y="1702630"/>
        <a:ext cx="6492875" cy="1700138"/>
      </dsp:txXfrm>
    </dsp:sp>
    <dsp:sp modelId="{6C982CB9-F063-4EB0-8DD8-D05E8971E54A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8283E-0BC6-4FD7-9D4E-465D46C8198D}">
      <dsp:nvSpPr>
        <dsp:cNvPr id="0" name=""/>
        <dsp:cNvSpPr/>
      </dsp:nvSpPr>
      <dsp:spPr>
        <a:xfrm>
          <a:off x="0" y="3402769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b="1" kern="1200"/>
            <a:t>EVENEMENTIEL</a:t>
          </a:r>
          <a:r>
            <a:rPr lang="fr-FR" sz="2700" kern="1200"/>
            <a:t> : Coordination, Gestion de projet, Réseaux fournisseurs, Recrutement, Organisation</a:t>
          </a:r>
          <a:endParaRPr lang="en-US" sz="2700" kern="1200"/>
        </a:p>
      </dsp:txBody>
      <dsp:txXfrm>
        <a:off x="0" y="3402769"/>
        <a:ext cx="6492875" cy="1700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9F7A8-F3EE-4E06-8E0C-207C263CB964}">
      <dsp:nvSpPr>
        <dsp:cNvPr id="0" name=""/>
        <dsp:cNvSpPr/>
      </dsp:nvSpPr>
      <dsp:spPr>
        <a:xfrm>
          <a:off x="307345" y="1546"/>
          <a:ext cx="3222855" cy="1933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/>
            <a:t>Séance 1 : L’écosystème événementiel sportif et cadre théorique</a:t>
          </a:r>
          <a:endParaRPr lang="en-US" sz="2300" kern="1200"/>
        </a:p>
      </dsp:txBody>
      <dsp:txXfrm>
        <a:off x="307345" y="1546"/>
        <a:ext cx="3222855" cy="1933713"/>
      </dsp:txXfrm>
    </dsp:sp>
    <dsp:sp modelId="{D26D5143-B462-4066-9A64-CCE294A5A7EB}">
      <dsp:nvSpPr>
        <dsp:cNvPr id="0" name=""/>
        <dsp:cNvSpPr/>
      </dsp:nvSpPr>
      <dsp:spPr>
        <a:xfrm>
          <a:off x="3852486" y="1546"/>
          <a:ext cx="3222855" cy="1933713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 dirty="0"/>
            <a:t>Séance 2  : Conceptualisation d’un événement sportif &amp; Business Modèles des Audiences</a:t>
          </a:r>
          <a:endParaRPr lang="en-US" sz="2300" kern="1200" dirty="0"/>
        </a:p>
      </dsp:txBody>
      <dsp:txXfrm>
        <a:off x="3852486" y="1546"/>
        <a:ext cx="3222855" cy="1933713"/>
      </dsp:txXfrm>
    </dsp:sp>
    <dsp:sp modelId="{F7929BBC-84D5-4066-A50A-A6ADCA653914}">
      <dsp:nvSpPr>
        <dsp:cNvPr id="0" name=""/>
        <dsp:cNvSpPr/>
      </dsp:nvSpPr>
      <dsp:spPr>
        <a:xfrm>
          <a:off x="7397627" y="1546"/>
          <a:ext cx="3222855" cy="1933713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/>
            <a:t>Séance 3 : Construire, gérer et exploiter les réseaux interpersonnels (RP) : de la théorie à la pratique</a:t>
          </a:r>
          <a:endParaRPr lang="en-US" sz="2300" kern="1200"/>
        </a:p>
      </dsp:txBody>
      <dsp:txXfrm>
        <a:off x="7397627" y="1546"/>
        <a:ext cx="3222855" cy="1933713"/>
      </dsp:txXfrm>
    </dsp:sp>
    <dsp:sp modelId="{54C2E014-CCF1-4CA3-A9D7-B096B24EE390}">
      <dsp:nvSpPr>
        <dsp:cNvPr id="0" name=""/>
        <dsp:cNvSpPr/>
      </dsp:nvSpPr>
      <dsp:spPr>
        <a:xfrm>
          <a:off x="307345" y="2257545"/>
          <a:ext cx="3222855" cy="1933713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/>
            <a:t>Séance 4  : Stratégies d’activation du  parrainage - Cause Related-Marketing</a:t>
          </a:r>
          <a:endParaRPr lang="en-US" sz="2300" kern="1200"/>
        </a:p>
      </dsp:txBody>
      <dsp:txXfrm>
        <a:off x="307345" y="2257545"/>
        <a:ext cx="3222855" cy="1933713"/>
      </dsp:txXfrm>
    </dsp:sp>
    <dsp:sp modelId="{D039B357-E557-4BC8-BC1D-24072C2B03CC}">
      <dsp:nvSpPr>
        <dsp:cNvPr id="0" name=""/>
        <dsp:cNvSpPr/>
      </dsp:nvSpPr>
      <dsp:spPr>
        <a:xfrm>
          <a:off x="3852486" y="2257545"/>
          <a:ext cx="3222855" cy="1933713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/>
            <a:t>Séance 5 : La clé du succès : manager sa réputation événementielle</a:t>
          </a:r>
          <a:r>
            <a:rPr lang="fr-FR" sz="2300" kern="1200"/>
            <a:t> </a:t>
          </a:r>
          <a:endParaRPr lang="en-US" sz="2300" kern="1200"/>
        </a:p>
      </dsp:txBody>
      <dsp:txXfrm>
        <a:off x="3852486" y="2257545"/>
        <a:ext cx="3222855" cy="1933713"/>
      </dsp:txXfrm>
    </dsp:sp>
    <dsp:sp modelId="{D9F9D6B0-26CA-40C7-A5F2-44E3BE6FE087}">
      <dsp:nvSpPr>
        <dsp:cNvPr id="0" name=""/>
        <dsp:cNvSpPr/>
      </dsp:nvSpPr>
      <dsp:spPr>
        <a:xfrm>
          <a:off x="7397627" y="2257545"/>
          <a:ext cx="3222855" cy="193371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 dirty="0"/>
            <a:t>Séance 6  : Fan Relationship Management / Business Match Day Stades et Arénas</a:t>
          </a:r>
          <a:endParaRPr lang="en-US" sz="2300" kern="1200" dirty="0"/>
        </a:p>
      </dsp:txBody>
      <dsp:txXfrm>
        <a:off x="7397627" y="2257545"/>
        <a:ext cx="3222855" cy="19337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CC56B-2AC3-4A17-80F5-CB873E91E9AC}">
      <dsp:nvSpPr>
        <dsp:cNvPr id="0" name=""/>
        <dsp:cNvSpPr/>
      </dsp:nvSpPr>
      <dsp:spPr>
        <a:xfrm>
          <a:off x="0" y="24575"/>
          <a:ext cx="6111297" cy="10725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b="1" kern="1200"/>
            <a:t>Aujourd'hui :</a:t>
          </a:r>
          <a:endParaRPr lang="en-US" sz="2700" kern="1200"/>
        </a:p>
      </dsp:txBody>
      <dsp:txXfrm>
        <a:off x="52359" y="76934"/>
        <a:ext cx="6006579" cy="967861"/>
      </dsp:txXfrm>
    </dsp:sp>
    <dsp:sp modelId="{63FF1604-9626-4517-A76A-D8C41C2FEB10}">
      <dsp:nvSpPr>
        <dsp:cNvPr id="0" name=""/>
        <dsp:cNvSpPr/>
      </dsp:nvSpPr>
      <dsp:spPr>
        <a:xfrm>
          <a:off x="0" y="1174914"/>
          <a:ext cx="6111297" cy="10725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b="1" kern="1200"/>
            <a:t>Questionner la notion de performance et spécificité événementielle ?</a:t>
          </a:r>
          <a:endParaRPr lang="en-US" sz="2700" kern="1200"/>
        </a:p>
      </dsp:txBody>
      <dsp:txXfrm>
        <a:off x="52359" y="1227273"/>
        <a:ext cx="6006579" cy="967861"/>
      </dsp:txXfrm>
    </dsp:sp>
    <dsp:sp modelId="{A11BD582-6502-4BD4-9E3F-C8D3257BF9F0}">
      <dsp:nvSpPr>
        <dsp:cNvPr id="0" name=""/>
        <dsp:cNvSpPr/>
      </dsp:nvSpPr>
      <dsp:spPr>
        <a:xfrm>
          <a:off x="0" y="2325253"/>
          <a:ext cx="6111297" cy="10725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b="1" kern="1200"/>
            <a:t>L’écosystème du sport spectacle : un enjeu du management !</a:t>
          </a:r>
          <a:endParaRPr lang="en-US" sz="2700" kern="1200"/>
        </a:p>
      </dsp:txBody>
      <dsp:txXfrm>
        <a:off x="52359" y="2377612"/>
        <a:ext cx="6006579" cy="967861"/>
      </dsp:txXfrm>
    </dsp:sp>
    <dsp:sp modelId="{78A8A2CA-8D8F-4074-9937-BDB616C57D67}">
      <dsp:nvSpPr>
        <dsp:cNvPr id="0" name=""/>
        <dsp:cNvSpPr/>
      </dsp:nvSpPr>
      <dsp:spPr>
        <a:xfrm>
          <a:off x="0" y="3475592"/>
          <a:ext cx="6111297" cy="10725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b="1" kern="1200"/>
            <a:t>Approches stratégiques &amp; « business événementiel »</a:t>
          </a:r>
          <a:endParaRPr lang="en-US" sz="2700" kern="1200"/>
        </a:p>
      </dsp:txBody>
      <dsp:txXfrm>
        <a:off x="52359" y="3527951"/>
        <a:ext cx="6006579" cy="9678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9CE81-A893-48E2-B114-5258ECC035DD}">
      <dsp:nvSpPr>
        <dsp:cNvPr id="0" name=""/>
        <dsp:cNvSpPr/>
      </dsp:nvSpPr>
      <dsp:spPr>
        <a:xfrm>
          <a:off x="0" y="690"/>
          <a:ext cx="6248400" cy="5799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49CE8F-86AE-420A-9C6B-5450AD44619B}">
      <dsp:nvSpPr>
        <dsp:cNvPr id="0" name=""/>
        <dsp:cNvSpPr/>
      </dsp:nvSpPr>
      <dsp:spPr>
        <a:xfrm>
          <a:off x="175446" y="131187"/>
          <a:ext cx="318993" cy="3189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93BE-E93C-49E9-8829-F7A2DD33FA4C}">
      <dsp:nvSpPr>
        <dsp:cNvPr id="0" name=""/>
        <dsp:cNvSpPr/>
      </dsp:nvSpPr>
      <dsp:spPr>
        <a:xfrm>
          <a:off x="669886" y="690"/>
          <a:ext cx="5578513" cy="57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82" tIns="61382" rIns="61382" bIns="61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Comprendre l’offre événementielle dans sa complétude :</a:t>
          </a:r>
          <a:endParaRPr lang="en-US" sz="1600" kern="1200"/>
        </a:p>
      </dsp:txBody>
      <dsp:txXfrm>
        <a:off x="669886" y="690"/>
        <a:ext cx="5578513" cy="579987"/>
      </dsp:txXfrm>
    </dsp:sp>
    <dsp:sp modelId="{E4089FA4-D68B-4F72-A5F7-E6A1F7373EC9}">
      <dsp:nvSpPr>
        <dsp:cNvPr id="0" name=""/>
        <dsp:cNvSpPr/>
      </dsp:nvSpPr>
      <dsp:spPr>
        <a:xfrm>
          <a:off x="0" y="725675"/>
          <a:ext cx="6248400" cy="5799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FECE8-1851-4E1E-8A75-18EA25E61C12}">
      <dsp:nvSpPr>
        <dsp:cNvPr id="0" name=""/>
        <dsp:cNvSpPr/>
      </dsp:nvSpPr>
      <dsp:spPr>
        <a:xfrm>
          <a:off x="175446" y="856172"/>
          <a:ext cx="318993" cy="3189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D8226-A7A9-48C9-B2DC-2A453A14D1D8}">
      <dsp:nvSpPr>
        <dsp:cNvPr id="0" name=""/>
        <dsp:cNvSpPr/>
      </dsp:nvSpPr>
      <dsp:spPr>
        <a:xfrm>
          <a:off x="669886" y="725675"/>
          <a:ext cx="5578513" cy="57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82" tIns="61382" rIns="61382" bIns="61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Parrainage – Mécénat… </a:t>
          </a:r>
          <a:endParaRPr lang="en-US" sz="1600" kern="1200"/>
        </a:p>
      </dsp:txBody>
      <dsp:txXfrm>
        <a:off x="669886" y="725675"/>
        <a:ext cx="5578513" cy="579987"/>
      </dsp:txXfrm>
    </dsp:sp>
    <dsp:sp modelId="{1C84E98F-2323-44A8-BC80-EE3B6D2C180B}">
      <dsp:nvSpPr>
        <dsp:cNvPr id="0" name=""/>
        <dsp:cNvSpPr/>
      </dsp:nvSpPr>
      <dsp:spPr>
        <a:xfrm>
          <a:off x="0" y="1450660"/>
          <a:ext cx="6248400" cy="5799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653D55-6D4D-47DB-B6C4-9A2EF74F17B8}">
      <dsp:nvSpPr>
        <dsp:cNvPr id="0" name=""/>
        <dsp:cNvSpPr/>
      </dsp:nvSpPr>
      <dsp:spPr>
        <a:xfrm>
          <a:off x="175446" y="1581157"/>
          <a:ext cx="318993" cy="3189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2B85B0-A10E-4D45-96FF-8077B964EBB7}">
      <dsp:nvSpPr>
        <dsp:cNvPr id="0" name=""/>
        <dsp:cNvSpPr/>
      </dsp:nvSpPr>
      <dsp:spPr>
        <a:xfrm>
          <a:off x="669886" y="1450660"/>
          <a:ext cx="5578513" cy="57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82" tIns="61382" rIns="61382" bIns="61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Relation Publiques – billetterie</a:t>
          </a:r>
          <a:endParaRPr lang="en-US" sz="1600" kern="1200"/>
        </a:p>
      </dsp:txBody>
      <dsp:txXfrm>
        <a:off x="669886" y="1450660"/>
        <a:ext cx="5578513" cy="579987"/>
      </dsp:txXfrm>
    </dsp:sp>
    <dsp:sp modelId="{6EB9F2F7-D2A4-4AB7-85B4-11102C55D22B}">
      <dsp:nvSpPr>
        <dsp:cNvPr id="0" name=""/>
        <dsp:cNvSpPr/>
      </dsp:nvSpPr>
      <dsp:spPr>
        <a:xfrm>
          <a:off x="0" y="2175645"/>
          <a:ext cx="6248400" cy="5799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B057E-7AC1-457E-8D3A-98ABAB91C91A}">
      <dsp:nvSpPr>
        <dsp:cNvPr id="0" name=""/>
        <dsp:cNvSpPr/>
      </dsp:nvSpPr>
      <dsp:spPr>
        <a:xfrm>
          <a:off x="175446" y="2306142"/>
          <a:ext cx="318993" cy="3189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E4EE5B-EB65-4B0A-A3F3-618943C0BD89}">
      <dsp:nvSpPr>
        <dsp:cNvPr id="0" name=""/>
        <dsp:cNvSpPr/>
      </dsp:nvSpPr>
      <dsp:spPr>
        <a:xfrm>
          <a:off x="669886" y="2175645"/>
          <a:ext cx="5578513" cy="57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82" tIns="61382" rIns="61382" bIns="61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Communiquer par et pour l’événementiel…</a:t>
          </a:r>
          <a:endParaRPr lang="en-US" sz="1600" kern="1200"/>
        </a:p>
      </dsp:txBody>
      <dsp:txXfrm>
        <a:off x="669886" y="2175645"/>
        <a:ext cx="5578513" cy="579987"/>
      </dsp:txXfrm>
    </dsp:sp>
    <dsp:sp modelId="{CE1C0BD9-2519-4EC4-9098-67F0E9F94CF2}">
      <dsp:nvSpPr>
        <dsp:cNvPr id="0" name=""/>
        <dsp:cNvSpPr/>
      </dsp:nvSpPr>
      <dsp:spPr>
        <a:xfrm>
          <a:off x="0" y="2900629"/>
          <a:ext cx="6248400" cy="5799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6C6D9C-AFD0-4162-87E8-0700E7B3C0B6}">
      <dsp:nvSpPr>
        <dsp:cNvPr id="0" name=""/>
        <dsp:cNvSpPr/>
      </dsp:nvSpPr>
      <dsp:spPr>
        <a:xfrm>
          <a:off x="175446" y="3031127"/>
          <a:ext cx="318993" cy="31899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D47B9-ED95-467E-83E2-CCF60108DE54}">
      <dsp:nvSpPr>
        <dsp:cNvPr id="0" name=""/>
        <dsp:cNvSpPr/>
      </dsp:nvSpPr>
      <dsp:spPr>
        <a:xfrm>
          <a:off x="669886" y="2900629"/>
          <a:ext cx="5578513" cy="57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82" tIns="61382" rIns="61382" bIns="61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CRM</a:t>
          </a:r>
          <a:endParaRPr lang="en-US" sz="1600" kern="1200"/>
        </a:p>
      </dsp:txBody>
      <dsp:txXfrm>
        <a:off x="669886" y="2900629"/>
        <a:ext cx="5578513" cy="579987"/>
      </dsp:txXfrm>
    </dsp:sp>
    <dsp:sp modelId="{A8B41A20-B985-4607-A0E4-7315D841395D}">
      <dsp:nvSpPr>
        <dsp:cNvPr id="0" name=""/>
        <dsp:cNvSpPr/>
      </dsp:nvSpPr>
      <dsp:spPr>
        <a:xfrm>
          <a:off x="0" y="3625614"/>
          <a:ext cx="6248400" cy="5799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84D74-CDA0-4A36-A9CA-6A372A37574D}">
      <dsp:nvSpPr>
        <dsp:cNvPr id="0" name=""/>
        <dsp:cNvSpPr/>
      </dsp:nvSpPr>
      <dsp:spPr>
        <a:xfrm>
          <a:off x="175446" y="3756112"/>
          <a:ext cx="318993" cy="31899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F5850-3361-402E-B146-1BF1A8EA395F}">
      <dsp:nvSpPr>
        <dsp:cNvPr id="0" name=""/>
        <dsp:cNvSpPr/>
      </dsp:nvSpPr>
      <dsp:spPr>
        <a:xfrm>
          <a:off x="669886" y="3625614"/>
          <a:ext cx="5578513" cy="57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82" tIns="61382" rIns="61382" bIns="61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Production – management événementiel</a:t>
          </a:r>
          <a:endParaRPr lang="en-US" sz="1600" kern="1200"/>
        </a:p>
      </dsp:txBody>
      <dsp:txXfrm>
        <a:off x="669886" y="3625614"/>
        <a:ext cx="5578513" cy="579987"/>
      </dsp:txXfrm>
    </dsp:sp>
    <dsp:sp modelId="{1DB5187D-FF8A-4657-966A-E26ADC58F57F}">
      <dsp:nvSpPr>
        <dsp:cNvPr id="0" name=""/>
        <dsp:cNvSpPr/>
      </dsp:nvSpPr>
      <dsp:spPr>
        <a:xfrm>
          <a:off x="0" y="4350599"/>
          <a:ext cx="6248400" cy="5799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0B5E3-D083-422C-9A62-7AED01A194DD}">
      <dsp:nvSpPr>
        <dsp:cNvPr id="0" name=""/>
        <dsp:cNvSpPr/>
      </dsp:nvSpPr>
      <dsp:spPr>
        <a:xfrm>
          <a:off x="175446" y="4481097"/>
          <a:ext cx="318993" cy="31899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97495-946A-418F-85DA-B4E49812F07A}">
      <dsp:nvSpPr>
        <dsp:cNvPr id="0" name=""/>
        <dsp:cNvSpPr/>
      </dsp:nvSpPr>
      <dsp:spPr>
        <a:xfrm>
          <a:off x="669886" y="4350599"/>
          <a:ext cx="5578513" cy="57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82" tIns="61382" rIns="61382" bIns="61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…</a:t>
          </a:r>
          <a:endParaRPr lang="en-US" sz="1600" kern="1200"/>
        </a:p>
      </dsp:txBody>
      <dsp:txXfrm>
        <a:off x="669886" y="4350599"/>
        <a:ext cx="5578513" cy="579987"/>
      </dsp:txXfrm>
    </dsp:sp>
    <dsp:sp modelId="{8E885B89-57E1-4659-817F-C846E11CD76D}">
      <dsp:nvSpPr>
        <dsp:cNvPr id="0" name=""/>
        <dsp:cNvSpPr/>
      </dsp:nvSpPr>
      <dsp:spPr>
        <a:xfrm>
          <a:off x="0" y="5075584"/>
          <a:ext cx="6248400" cy="5799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F2498-71EE-410A-8EC1-FEED7D646902}">
      <dsp:nvSpPr>
        <dsp:cNvPr id="0" name=""/>
        <dsp:cNvSpPr/>
      </dsp:nvSpPr>
      <dsp:spPr>
        <a:xfrm>
          <a:off x="175446" y="5206081"/>
          <a:ext cx="318993" cy="318993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977BF-B2BC-4DAB-9FDF-D97EC216A4DA}">
      <dsp:nvSpPr>
        <dsp:cNvPr id="0" name=""/>
        <dsp:cNvSpPr/>
      </dsp:nvSpPr>
      <dsp:spPr>
        <a:xfrm>
          <a:off x="669886" y="5075584"/>
          <a:ext cx="5578513" cy="57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82" tIns="61382" rIns="61382" bIns="6138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/>
            <a:t>Communiquer &amp; Commercialiser par et pour l’événementiel </a:t>
          </a:r>
          <a:endParaRPr lang="en-US" sz="1600" kern="1200"/>
        </a:p>
      </dsp:txBody>
      <dsp:txXfrm>
        <a:off x="669886" y="5075584"/>
        <a:ext cx="5578513" cy="5799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CBDF0-35E4-42CD-AE75-7EF2774C4729}">
      <dsp:nvSpPr>
        <dsp:cNvPr id="0" name=""/>
        <dsp:cNvSpPr/>
      </dsp:nvSpPr>
      <dsp:spPr>
        <a:xfrm>
          <a:off x="0" y="3275482"/>
          <a:ext cx="10515600" cy="10750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En général au niveau des organisateurs on arrive à distinguer : </a:t>
          </a:r>
          <a:endParaRPr lang="en-US" sz="2000" kern="1200"/>
        </a:p>
      </dsp:txBody>
      <dsp:txXfrm>
        <a:off x="0" y="3275482"/>
        <a:ext cx="10515600" cy="580546"/>
      </dsp:txXfrm>
    </dsp:sp>
    <dsp:sp modelId="{9F2C45AD-38FE-47E9-9E06-87D897F78EAC}">
      <dsp:nvSpPr>
        <dsp:cNvPr id="0" name=""/>
        <dsp:cNvSpPr/>
      </dsp:nvSpPr>
      <dsp:spPr>
        <a:xfrm>
          <a:off x="5134" y="3834527"/>
          <a:ext cx="3501776" cy="49453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Les </a:t>
          </a:r>
          <a:r>
            <a:rPr lang="fr-FR" sz="1100" b="1" kern="1200"/>
            <a:t>opérationnels </a:t>
          </a:r>
          <a:r>
            <a:rPr lang="fr-FR" sz="1100" kern="1200"/>
            <a:t>: régisseurs, techniciens, attaché de presse, resp. billetterie, resp. sportif, culturel… </a:t>
          </a:r>
          <a:endParaRPr lang="en-US" sz="1100" kern="1200"/>
        </a:p>
      </dsp:txBody>
      <dsp:txXfrm>
        <a:off x="5134" y="3834527"/>
        <a:ext cx="3501776" cy="494539"/>
      </dsp:txXfrm>
    </dsp:sp>
    <dsp:sp modelId="{25760A5F-0721-41B3-906F-841DDB4F3806}">
      <dsp:nvSpPr>
        <dsp:cNvPr id="0" name=""/>
        <dsp:cNvSpPr/>
      </dsp:nvSpPr>
      <dsp:spPr>
        <a:xfrm>
          <a:off x="3506911" y="3834527"/>
          <a:ext cx="3501776" cy="49453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Les </a:t>
          </a:r>
          <a:r>
            <a:rPr lang="fr-FR" sz="1100" b="1" kern="1200"/>
            <a:t>développeurs</a:t>
          </a:r>
          <a:r>
            <a:rPr lang="fr-FR" sz="1100" kern="1200"/>
            <a:t> (vous !) : experts en management Marketing – Stratégie – Finance – Comportement Organisationnel – GRH…   </a:t>
          </a:r>
          <a:endParaRPr lang="en-US" sz="1100" kern="1200"/>
        </a:p>
      </dsp:txBody>
      <dsp:txXfrm>
        <a:off x="3506911" y="3834527"/>
        <a:ext cx="3501776" cy="494539"/>
      </dsp:txXfrm>
    </dsp:sp>
    <dsp:sp modelId="{6187C4D8-CDAD-4A28-A1FD-7E218DA2C316}">
      <dsp:nvSpPr>
        <dsp:cNvPr id="0" name=""/>
        <dsp:cNvSpPr/>
      </dsp:nvSpPr>
      <dsp:spPr>
        <a:xfrm>
          <a:off x="7008688" y="3834527"/>
          <a:ext cx="3501776" cy="49453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/>
            <a:t>Les </a:t>
          </a:r>
          <a:r>
            <a:rPr lang="fr-FR" sz="1100" b="1" kern="1200"/>
            <a:t>2 à la fois</a:t>
          </a:r>
          <a:r>
            <a:rPr lang="fr-FR" sz="1100" kern="1200"/>
            <a:t> (si vous avez la santé !)</a:t>
          </a:r>
          <a:endParaRPr lang="en-US" sz="1100" kern="1200"/>
        </a:p>
      </dsp:txBody>
      <dsp:txXfrm>
        <a:off x="7008688" y="3834527"/>
        <a:ext cx="3501776" cy="494539"/>
      </dsp:txXfrm>
    </dsp:sp>
    <dsp:sp modelId="{31307A7A-79C4-4931-A561-5BA421EFE55C}">
      <dsp:nvSpPr>
        <dsp:cNvPr id="0" name=""/>
        <dsp:cNvSpPr/>
      </dsp:nvSpPr>
      <dsp:spPr>
        <a:xfrm rot="10800000">
          <a:off x="0" y="1638125"/>
          <a:ext cx="10515600" cy="1653482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Ça ne sert à rien d’avoir un Bac + 5 pour être uniquement </a:t>
          </a:r>
          <a:r>
            <a:rPr lang="fr-FR" sz="2000" b="1" kern="1200"/>
            <a:t>organisateur « opérationnel »</a:t>
          </a:r>
          <a:r>
            <a:rPr lang="fr-FR" sz="2000" kern="1200"/>
            <a:t> !</a:t>
          </a:r>
          <a:endParaRPr lang="en-US" sz="2000" kern="1200"/>
        </a:p>
      </dsp:txBody>
      <dsp:txXfrm rot="10800000">
        <a:off x="0" y="1638125"/>
        <a:ext cx="10515600" cy="1074383"/>
      </dsp:txXfrm>
    </dsp:sp>
    <dsp:sp modelId="{E51008BA-DD5A-4927-9E86-32B6E127E345}">
      <dsp:nvSpPr>
        <dsp:cNvPr id="0" name=""/>
        <dsp:cNvSpPr/>
      </dsp:nvSpPr>
      <dsp:spPr>
        <a:xfrm rot="10800000">
          <a:off x="0" y="769"/>
          <a:ext cx="10515600" cy="1653482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Ça se vit lorsqu’on parle management au sens « </a:t>
          </a:r>
          <a:r>
            <a:rPr lang="fr-FR" sz="2000" b="1" kern="1200" dirty="0"/>
            <a:t>engineering</a:t>
          </a:r>
          <a:r>
            <a:rPr lang="fr-FR" sz="2000" kern="1200" dirty="0"/>
            <a:t> » (organisation opérationnelle) </a:t>
          </a:r>
          <a:endParaRPr lang="en-US" sz="2000" kern="1200" dirty="0"/>
        </a:p>
      </dsp:txBody>
      <dsp:txXfrm rot="10800000">
        <a:off x="0" y="769"/>
        <a:ext cx="10515600" cy="10743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C16FB-D711-4A83-AB95-B86F692186ED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615F8-0F33-4409-A568-197FE41CD3F8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Comment rester indépendant vis a vis de ses stakeholders ?</a:t>
          </a:r>
          <a:endParaRPr lang="en-US" sz="3100" kern="1200" dirty="0"/>
        </a:p>
      </dsp:txBody>
      <dsp:txXfrm>
        <a:off x="0" y="531"/>
        <a:ext cx="10515600" cy="870055"/>
      </dsp:txXfrm>
    </dsp:sp>
    <dsp:sp modelId="{FBD0C541-65B4-4EAB-BFC4-12FC4180E9EA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60452-72C9-4EF6-946F-B3A4A39DFB20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/>
            <a:t>Comment les gérer voire les rendre dépendants</a:t>
          </a:r>
          <a:endParaRPr lang="en-US" sz="3100" kern="1200"/>
        </a:p>
      </dsp:txBody>
      <dsp:txXfrm>
        <a:off x="0" y="870586"/>
        <a:ext cx="10515600" cy="870055"/>
      </dsp:txXfrm>
    </dsp:sp>
    <dsp:sp modelId="{0D73BAC2-2ECA-4602-8683-44D349A4B1D6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C3640-965F-4F30-B221-6FC95E51EC96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/>
            <a:t>Quelles compétences ?</a:t>
          </a:r>
          <a:endParaRPr lang="en-US" sz="3100" kern="1200"/>
        </a:p>
      </dsp:txBody>
      <dsp:txXfrm>
        <a:off x="0" y="1740641"/>
        <a:ext cx="10515600" cy="870055"/>
      </dsp:txXfrm>
    </dsp:sp>
    <dsp:sp modelId="{249E1ED6-BC07-46BA-BEF7-53597264A6F4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6E346-48EF-4BC6-A0EC-506B2F479C13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/>
            <a:t>Comment caractériser la performance de l’événement ?</a:t>
          </a:r>
          <a:endParaRPr lang="en-US" sz="3100" kern="1200"/>
        </a:p>
      </dsp:txBody>
      <dsp:txXfrm>
        <a:off x="0" y="2610696"/>
        <a:ext cx="10515600" cy="870055"/>
      </dsp:txXfrm>
    </dsp:sp>
    <dsp:sp modelId="{BA7D9BE3-2624-498A-9980-E1731F175CCF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958CA-F9D4-4CC1-AC24-CF95E0EDD414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/>
            <a:t>Quelles différences majeures en entre les types d’événements ? </a:t>
          </a:r>
          <a:endParaRPr lang="en-US" sz="3100" kern="1200"/>
        </a:p>
      </dsp:txBody>
      <dsp:txXfrm>
        <a:off x="0" y="3480751"/>
        <a:ext cx="10515600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17144-F967-5A57-5CB8-5EDE34616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DFAD22-2595-F445-318A-569D00FDE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481A2-E564-E004-1DD9-42971E43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36A-384B-4791-A5C8-5B6A9FFAC729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520C21-EC3A-16CC-3358-5010F90F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CC8292-32C4-80FF-7DBD-9B2CF630B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E587-6065-41A0-B400-69C20548FC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01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7EB2F-8E28-523A-6EC6-8D39ECC3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1463F8-C63E-3BDB-D533-B8B6A027F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879B12-4B7D-5AB3-84EB-999819D47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36A-384B-4791-A5C8-5B6A9FFAC729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7208FD-FB92-F121-CB18-790F479E2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328297-1A20-14D3-F15A-19CACE629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E587-6065-41A0-B400-69C20548FC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02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E5A722C-81E5-A48A-69D2-06E61A9B6B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D22198-A63D-4149-A96C-1642D4891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A9235E-29FC-7A45-9D16-3BAAA280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36A-384B-4791-A5C8-5B6A9FFAC729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62568E-7697-747E-3145-6AC927F54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F7A75B-297F-B7D2-10A8-82E1C6D0B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E587-6065-41A0-B400-69C20548FC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037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/>
              <a:t>Cliquer ici pour modifier le style du titre du masque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4AABB3F-5E50-4E3A-81DF-76998B82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4E03F-B21D-4B9C-9CB9-45322FAE8A81}" type="datetimeFigureOut">
              <a:rPr lang="fr-FR"/>
              <a:pPr>
                <a:defRPr/>
              </a:pPr>
              <a:t>09/09/2022</a:t>
            </a:fld>
            <a:endParaRPr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E84222D0-86A2-4A57-BAF4-FDC0781F2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2FAB7749-750B-4BDF-81AB-81D8B3309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B2FB4-AF6A-4781-AD0E-98CE05A8138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705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ourant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13276" y="1315123"/>
            <a:ext cx="10704665" cy="467999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C85A19"/>
              </a:buClr>
              <a:buNone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002857"/>
                </a:solidFill>
                <a:latin typeface="Arial"/>
                <a:cs typeface="Arial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002857"/>
                </a:solidFill>
                <a:latin typeface="Arial"/>
                <a:cs typeface="Arial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002857"/>
                </a:solidFill>
                <a:latin typeface="Arial"/>
                <a:cs typeface="Arial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002857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569053" y="350475"/>
            <a:ext cx="10664784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Sous-titre 2"/>
          <p:cNvSpPr>
            <a:spLocks noGrp="1"/>
          </p:cNvSpPr>
          <p:nvPr>
            <p:ph type="subTitle" idx="10"/>
          </p:nvPr>
        </p:nvSpPr>
        <p:spPr>
          <a:xfrm>
            <a:off x="569053" y="773119"/>
            <a:ext cx="10664784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7062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EFC2FC-59D2-4321-942C-4EBBB27EDC6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B2F576EA-4639-493F-A239-F48BFDD95327}" type="datetimeFigureOut">
              <a:rPr lang="fr-FR"/>
              <a:pPr>
                <a:defRPr/>
              </a:pPr>
              <a:t>09/09/2022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E8461D-F65F-4906-98FA-543F657106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621E31-C961-4BB8-BB75-8D15157A67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CD56572B-E050-4BBA-878D-6E040B45D4D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82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81CCFC-4855-ECE2-78F0-5E0EC1024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59FEB8-6A6E-906B-B02B-2DC72EF95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BC6680-5D3F-C3FF-0896-B77B7645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36A-384B-4791-A5C8-5B6A9FFAC729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F205F6-FAA0-4F4C-E6F1-7E3DE2B3A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601359-4448-D118-C6C7-8EE67226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E587-6065-41A0-B400-69C20548FC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53C84-5062-22E3-8155-397F0F96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9B62E2-413F-1696-4B51-F0AEBE182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4A38FD-D410-AA3A-F3C9-C74E495F8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36A-384B-4791-A5C8-5B6A9FFAC729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78C0F9-A74D-A124-FBB6-1C52CE79F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70892A-D112-7EE0-6390-3D03FA9D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E587-6065-41A0-B400-69C20548FC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666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F66A9-079C-2F83-EF18-5ECE7CCD8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565D65-119A-9B43-1F3B-CAAD5C5F3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A85B6E-2D93-CE32-AAC0-CF4DAB857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321E5-C710-7EAD-13DD-A656C6A0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36A-384B-4791-A5C8-5B6A9FFAC729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9E8784-05C8-1AB9-0A75-58B491FB4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C5A034-09CB-9629-FD22-2055E8E8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E587-6065-41A0-B400-69C20548FC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00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78810-1F3D-616C-4DA3-BDE9566EF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866C39-9165-1DB6-0ED7-9D597082C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685E68-B81E-0B86-6C26-821909AC2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9FFBD78-779D-9256-89C8-EF7735083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C7E93B-9C6B-C14C-0977-B87D37C38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DFDB78-9973-E647-F93D-E5A55BB2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36A-384B-4791-A5C8-5B6A9FFAC729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5013F7E-F287-984B-7A3D-501437A5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2206B8-A3AE-B978-A6F8-12045B9A3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E587-6065-41A0-B400-69C20548FC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34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4BB430-0E13-E288-7972-3AB4D5DA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DADA09-F4C8-5E97-66B5-718505C0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36A-384B-4791-A5C8-5B6A9FFAC729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2F772C-CEAD-7B23-4136-4022BB194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955092-9DB3-6AF6-2E26-81FC48C7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E587-6065-41A0-B400-69C20548FC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46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B4AB4C-6024-9790-D1C5-B743B77CB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36A-384B-4791-A5C8-5B6A9FFAC729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E418DA-8F0C-5896-7CC1-66AAC169D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C1DD1E-D10E-D4E8-B1F3-3003C2B4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E587-6065-41A0-B400-69C20548FC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76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03AFC-1B0B-8366-62FC-5BAE3462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9CF060-E15B-5379-ABD2-DE652D18B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2C39E0-40B1-7A50-B710-11EBC387D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5CF87D-9453-D705-95F3-7740FB0C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36A-384B-4791-A5C8-5B6A9FFAC729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B367A3-F5AD-AA83-F4AE-5F65AB40E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D2B628-518A-D26C-7935-ECE9B9D82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E587-6065-41A0-B400-69C20548FC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437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DD4E9-86D9-FEAF-4E6E-3C35771D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C0F91FD-454A-A164-E980-7CEA649DC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2391AD-74A6-E6CC-70D7-F23415EDB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C14EC0-FE38-977C-7C0E-6BADD1BFB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136A-384B-4791-A5C8-5B6A9FFAC729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C40A4F-250C-641F-4BD2-8C92795D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0F906D-052C-26F0-2770-9BF67BDA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BE587-6065-41A0-B400-69C20548FC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86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8A44DE3-D637-4512-4A63-167866340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7E67D8-7D6A-DA3C-1E18-F1F586A8B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610622-A82E-FF63-A800-B016A5F4A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6136A-384B-4791-A5C8-5B6A9FFAC729}" type="datetimeFigureOut">
              <a:rPr lang="fr-FR" smtClean="0"/>
              <a:t>09/09/2022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576CF9-43A7-D048-D99A-231454994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D5D904-377C-87B8-BFE5-AFA3A6FFC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BE587-6065-41A0-B400-69C20548FC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11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lionelmaltese.fr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m83wlMVzC4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hqiSO_UFxg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google.fr/url?sa=i&amp;rct=j&amp;q=&amp;esrc=s&amp;source=images&amp;cd=&amp;ved=2ahUKEwjW36KR8s_iAhUrzoUKHZrDBOsQjRx6BAgBEAU&amp;url=https://hiphopwired.com/playlist/budweiser-drops-tear-jerking-tribute-to-dwyane-wade-twitter-in-glorious-shambles/&amp;psig=AOvVaw035twbgkev_FAv2Kj9SZ8Y&amp;ust=1559739911727048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jXKS6ONtLQ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xclcGGosfU?feature=oembed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jpeg"/><Relationship Id="rId7" Type="http://schemas.openxmlformats.org/officeDocument/2006/relationships/image" Target="../media/image95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g"/><Relationship Id="rId9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6.jpg"/><Relationship Id="rId4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67aBkfv1eo?feature=oembed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A08FF92D-A209-3B3B-D536-897CB9E15F77}"/>
              </a:ext>
            </a:extLst>
          </p:cNvPr>
          <p:cNvSpPr txBox="1">
            <a:spLocks noChangeArrowheads="1"/>
          </p:cNvSpPr>
          <p:nvPr/>
        </p:nvSpPr>
        <p:spPr>
          <a:xfrm>
            <a:off x="1415263" y="-29463"/>
            <a:ext cx="7772400" cy="1186240"/>
          </a:xfrm>
          <a:prstGeom prst="rect">
            <a:avLst/>
          </a:prstGeom>
          <a:noFill/>
          <a:ln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fr-FR" sz="4000" dirty="0">
                <a:solidFill>
                  <a:schemeClr val="bg1"/>
                </a:solidFill>
              </a:rPr>
              <a:t>SPORT BUSINESS MANAGEMENT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Master Droit du Sport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ED1544D0-FEC0-2CAF-38C4-944C6138B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204" y="196945"/>
            <a:ext cx="2447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Séance 1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B2D42E22-757C-6DE7-3F9A-1AE107A5B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262" y="2152838"/>
            <a:ext cx="6408738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http://lionelmaltese.fr</a:t>
            </a:r>
            <a:endParaRPr lang="fr-FR" altLang="fr-FR" sz="18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@</a:t>
            </a:r>
            <a:r>
              <a:rPr lang="fr-FR" altLang="fr-FR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lionelmaltese</a:t>
            </a: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0E6642D-2311-02AA-2E3A-A8D814688C2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1927" y="4908455"/>
            <a:ext cx="12191999" cy="17526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endParaRPr lang="fr-FR" sz="1600" b="1" i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fr-FR" b="1" i="1" dirty="0">
                <a:solidFill>
                  <a:schemeClr val="bg1"/>
                </a:solidFill>
              </a:rPr>
              <a:t>Lionel Maltese</a:t>
            </a:r>
          </a:p>
          <a:p>
            <a:pPr>
              <a:lnSpc>
                <a:spcPct val="80000"/>
              </a:lnSpc>
              <a:defRPr/>
            </a:pPr>
            <a:r>
              <a:rPr lang="fr-FR" sz="1600" b="1" i="1" dirty="0">
                <a:solidFill>
                  <a:schemeClr val="bg1"/>
                </a:solidFill>
              </a:rPr>
              <a:t>Maître de Conférences Aix Marseille Université – CERGAM IAE Aix-En-Provence – Université Laval Québec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fr-FR" sz="1600" b="1" i="1" dirty="0">
                <a:solidFill>
                  <a:schemeClr val="bg1"/>
                </a:solidFill>
              </a:rPr>
              <a:t>Professeur Associé </a:t>
            </a:r>
            <a:r>
              <a:rPr lang="fr-FR" sz="1600" b="1" i="1" dirty="0" err="1">
                <a:solidFill>
                  <a:schemeClr val="bg1"/>
                </a:solidFill>
              </a:rPr>
              <a:t>Kedge</a:t>
            </a:r>
            <a:r>
              <a:rPr lang="fr-FR" sz="1600" b="1" i="1" dirty="0">
                <a:solidFill>
                  <a:schemeClr val="bg1"/>
                </a:solidFill>
              </a:rPr>
              <a:t> Business </a:t>
            </a:r>
            <a:r>
              <a:rPr lang="fr-FR" sz="1600" b="1" i="1" dirty="0" err="1">
                <a:solidFill>
                  <a:schemeClr val="bg1"/>
                </a:solidFill>
              </a:rPr>
              <a:t>School</a:t>
            </a:r>
            <a:endParaRPr lang="fr-FR" sz="1600" b="1" i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fr-FR" sz="1600" b="1" i="1" dirty="0">
                <a:solidFill>
                  <a:schemeClr val="bg1"/>
                </a:solidFill>
              </a:rPr>
              <a:t>Manager Délégué Open13 Provence – Open Parc Auvergne Rhône Alpes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fr-FR" sz="1600" b="1" i="1" dirty="0">
                <a:solidFill>
                  <a:schemeClr val="bg1"/>
                </a:solidFill>
              </a:rPr>
              <a:t>Entrepreneur Sport Business </a:t>
            </a:r>
            <a:r>
              <a:rPr lang="fr-FR" sz="1600" b="1" i="1" dirty="0" err="1">
                <a:solidFill>
                  <a:schemeClr val="bg1"/>
                </a:solidFill>
              </a:rPr>
              <a:t>Strategy</a:t>
            </a:r>
            <a:endParaRPr lang="fr-FR" sz="1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57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 Loup de Wall Street : entre ambition et pouvoir - Nos Pensées">
            <a:extLst>
              <a:ext uri="{FF2B5EF4-FFF2-40B4-BE49-F238E27FC236}">
                <a16:creationId xmlns:a16="http://schemas.microsoft.com/office/drawing/2014/main" id="{2FF225E0-B503-53D8-D0E5-174B577AD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HOW ME THE MONEY. Remember the scene in Jerry Maguire… | by Anand | Medium">
            <a:extLst>
              <a:ext uri="{FF2B5EF4-FFF2-40B4-BE49-F238E27FC236}">
                <a16:creationId xmlns:a16="http://schemas.microsoft.com/office/drawing/2014/main" id="{5881B6EB-E76A-5008-64BE-A7784A602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7408">
            <a:off x="387926" y="735411"/>
            <a:ext cx="3632548" cy="196171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9544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419964-B2EE-4233-8FD2-471F4015F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fr-FR"/>
              <a:t>Et vous ?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7323881-3FB6-40C4-9433-4113C2B82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511" y="1754909"/>
            <a:ext cx="2696279" cy="41101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 descr="Gros plan d'un guépard sur fond noir">
            <a:extLst>
              <a:ext uri="{FF2B5EF4-FFF2-40B4-BE49-F238E27FC236}">
                <a16:creationId xmlns:a16="http://schemas.microsoft.com/office/drawing/2014/main" id="{A6AFA528-1C7B-4DA8-9AF0-40C961AAE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48" r="13147" b="-1"/>
          <a:stretch/>
        </p:blipFill>
        <p:spPr>
          <a:xfrm>
            <a:off x="4619543" y="10"/>
            <a:ext cx="757245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71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Master Management du Sport - MSc Sport KEDGE">
            <a:extLst>
              <a:ext uri="{FF2B5EF4-FFF2-40B4-BE49-F238E27FC236}">
                <a16:creationId xmlns:a16="http://schemas.microsoft.com/office/drawing/2014/main" id="{086CD268-0D0D-9273-E797-2C0CC2E94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2" r="-2" b="8299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ster Management du Sport - MSc Sport KEDGE">
            <a:extLst>
              <a:ext uri="{FF2B5EF4-FFF2-40B4-BE49-F238E27FC236}">
                <a16:creationId xmlns:a16="http://schemas.microsoft.com/office/drawing/2014/main" id="{D2D0FC51-8FC2-64A0-67F6-8A06C158A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" b="-1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e MS ISEM de KEDGE élu meilleur Mastère en Management du Sport !">
            <a:extLst>
              <a:ext uri="{FF2B5EF4-FFF2-40B4-BE49-F238E27FC236}">
                <a16:creationId xmlns:a16="http://schemas.microsoft.com/office/drawing/2014/main" id="{2C52033A-DF76-BDC4-903D-2419252FA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854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es étudiants du MSc Sport évalués par l'Olympique de Marseille et le GIE  du Grand Prix de Formule 1 au circuit Paul Ricard - Kedge Business School">
            <a:extLst>
              <a:ext uri="{FF2B5EF4-FFF2-40B4-BE49-F238E27FC236}">
                <a16:creationId xmlns:a16="http://schemas.microsoft.com/office/drawing/2014/main" id="{CD526564-A9AF-053B-164B-9FBD65326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5" r="-2" b="13041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416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édia en ligne 2" title="staff isem 2223">
            <a:hlinkClick r:id="" action="ppaction://media"/>
            <a:extLst>
              <a:ext uri="{FF2B5EF4-FFF2-40B4-BE49-F238E27FC236}">
                <a16:creationId xmlns:a16="http://schemas.microsoft.com/office/drawing/2014/main" id="{D050C93A-04BF-C5C8-A2DE-FE83F359F3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8618" y="6927"/>
            <a:ext cx="9134764" cy="68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1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6B0FFA-B4BE-4B06-990E-583FEC574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1" b="198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42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igne, texte, arbre&#10;&#10;Description générée automatiquement">
            <a:extLst>
              <a:ext uri="{FF2B5EF4-FFF2-40B4-BE49-F238E27FC236}">
                <a16:creationId xmlns:a16="http://schemas.microsoft.com/office/drawing/2014/main" id="{A101F4E6-E507-4934-9193-9EBD92F3D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3" b="104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45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édia en ligne 3" title="We Are Liverpool: This Means More">
            <a:hlinkClick r:id="" action="ppaction://media"/>
            <a:extLst>
              <a:ext uri="{FF2B5EF4-FFF2-40B4-BE49-F238E27FC236}">
                <a16:creationId xmlns:a16="http://schemas.microsoft.com/office/drawing/2014/main" id="{5CAC21F2-16CF-48B3-A69A-524CEA54F6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dwyane wade budweiser&quot;">
            <a:hlinkClick r:id="rId2"/>
            <a:extLst>
              <a:ext uri="{FF2B5EF4-FFF2-40B4-BE49-F238E27FC236}">
                <a16:creationId xmlns:a16="http://schemas.microsoft.com/office/drawing/2014/main" id="{0788C5FA-4BB7-4C50-ACAF-A216FC2D2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3311191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Budweiser | This Bud￢ﾀﾙs For 3 | Dwyane Wade">
            <a:hlinkClick r:id="" action="ppaction://media"/>
            <a:extLst>
              <a:ext uri="{FF2B5EF4-FFF2-40B4-BE49-F238E27FC236}">
                <a16:creationId xmlns:a16="http://schemas.microsoft.com/office/drawing/2014/main" id="{927FBB56-3653-4663-AAAD-414C5D8E27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3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 1">
            <a:extLst>
              <a:ext uri="{FF2B5EF4-FFF2-40B4-BE49-F238E27FC236}">
                <a16:creationId xmlns:a16="http://schemas.microsoft.com/office/drawing/2014/main" id="{ADDF664C-131D-4D9C-A80E-42F3BEE99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" b="1419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9047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38642C-62C4-4E31-A5D3-BB1DD8CA3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583" cy="6858478"/>
          </a:xfrm>
          <a:custGeom>
            <a:avLst/>
            <a:gdLst>
              <a:gd name="connsiteX0" fmla="*/ 0 w 8663583"/>
              <a:gd name="connsiteY0" fmla="*/ 0 h 6858478"/>
              <a:gd name="connsiteX1" fmla="*/ 480486 w 8663583"/>
              <a:gd name="connsiteY1" fmla="*/ 0 h 6858478"/>
              <a:gd name="connsiteX2" fmla="*/ 4415403 w 8663583"/>
              <a:gd name="connsiteY2" fmla="*/ 0 h 6858478"/>
              <a:gd name="connsiteX3" fmla="*/ 5481631 w 8663583"/>
              <a:gd name="connsiteY3" fmla="*/ 0 h 6858478"/>
              <a:gd name="connsiteX4" fmla="*/ 5487208 w 8663583"/>
              <a:gd name="connsiteY4" fmla="*/ 0 h 6858478"/>
              <a:gd name="connsiteX5" fmla="*/ 8663583 w 8663583"/>
              <a:gd name="connsiteY5" fmla="*/ 6858478 h 6858478"/>
              <a:gd name="connsiteX6" fmla="*/ 1239028 w 8663583"/>
              <a:gd name="connsiteY6" fmla="*/ 6858478 h 6858478"/>
              <a:gd name="connsiteX7" fmla="*/ 1239288 w 8663583"/>
              <a:gd name="connsiteY7" fmla="*/ 6857916 h 6858478"/>
              <a:gd name="connsiteX8" fmla="*/ 480486 w 8663583"/>
              <a:gd name="connsiteY8" fmla="*/ 6857916 h 6858478"/>
              <a:gd name="connsiteX9" fmla="*/ 480486 w 8663583"/>
              <a:gd name="connsiteY9" fmla="*/ 6858000 h 6858478"/>
              <a:gd name="connsiteX10" fmla="*/ 0 w 8663583"/>
              <a:gd name="connsiteY10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63583" h="6858478">
                <a:moveTo>
                  <a:pt x="0" y="0"/>
                </a:moveTo>
                <a:lnTo>
                  <a:pt x="480486" y="0"/>
                </a:lnTo>
                <a:lnTo>
                  <a:pt x="4415403" y="0"/>
                </a:lnTo>
                <a:lnTo>
                  <a:pt x="5481631" y="0"/>
                </a:lnTo>
                <a:lnTo>
                  <a:pt x="5487208" y="0"/>
                </a:lnTo>
                <a:lnTo>
                  <a:pt x="8663583" y="6858478"/>
                </a:lnTo>
                <a:lnTo>
                  <a:pt x="1239028" y="6858478"/>
                </a:lnTo>
                <a:lnTo>
                  <a:pt x="1239288" y="6857916"/>
                </a:lnTo>
                <a:lnTo>
                  <a:pt x="480486" y="6857916"/>
                </a:lnTo>
                <a:lnTo>
                  <a:pt x="480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9F66240-8C38-4069-A5C9-2D3FCD97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234957" cy="6858478"/>
          </a:xfrm>
          <a:custGeom>
            <a:avLst/>
            <a:gdLst>
              <a:gd name="connsiteX0" fmla="*/ 156905 w 8234957"/>
              <a:gd name="connsiteY0" fmla="*/ 0 h 6858478"/>
              <a:gd name="connsiteX1" fmla="*/ 3986777 w 8234957"/>
              <a:gd name="connsiteY1" fmla="*/ 0 h 6858478"/>
              <a:gd name="connsiteX2" fmla="*/ 5053005 w 8234957"/>
              <a:gd name="connsiteY2" fmla="*/ 0 h 6858478"/>
              <a:gd name="connsiteX3" fmla="*/ 5058582 w 8234957"/>
              <a:gd name="connsiteY3" fmla="*/ 0 h 6858478"/>
              <a:gd name="connsiteX4" fmla="*/ 8234957 w 8234957"/>
              <a:gd name="connsiteY4" fmla="*/ 6858478 h 6858478"/>
              <a:gd name="connsiteX5" fmla="*/ 810402 w 8234957"/>
              <a:gd name="connsiteY5" fmla="*/ 6858478 h 6858478"/>
              <a:gd name="connsiteX6" fmla="*/ 810662 w 8234957"/>
              <a:gd name="connsiteY6" fmla="*/ 6857916 h 6858478"/>
              <a:gd name="connsiteX7" fmla="*/ 156905 w 8234957"/>
              <a:gd name="connsiteY7" fmla="*/ 6857916 h 6858478"/>
              <a:gd name="connsiteX8" fmla="*/ 156905 w 8234957"/>
              <a:gd name="connsiteY8" fmla="*/ 6858478 h 6858478"/>
              <a:gd name="connsiteX9" fmla="*/ 0 w 8234957"/>
              <a:gd name="connsiteY9" fmla="*/ 6858478 h 6858478"/>
              <a:gd name="connsiteX10" fmla="*/ 0 w 8234957"/>
              <a:gd name="connsiteY10" fmla="*/ 479 h 6858478"/>
              <a:gd name="connsiteX11" fmla="*/ 156905 w 8234957"/>
              <a:gd name="connsiteY11" fmla="*/ 479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34957" h="6858478">
                <a:moveTo>
                  <a:pt x="156905" y="0"/>
                </a:moveTo>
                <a:lnTo>
                  <a:pt x="3986777" y="0"/>
                </a:lnTo>
                <a:lnTo>
                  <a:pt x="5053005" y="0"/>
                </a:lnTo>
                <a:lnTo>
                  <a:pt x="5058582" y="0"/>
                </a:lnTo>
                <a:lnTo>
                  <a:pt x="8234957" y="6858478"/>
                </a:lnTo>
                <a:lnTo>
                  <a:pt x="810402" y="6858478"/>
                </a:lnTo>
                <a:lnTo>
                  <a:pt x="810662" y="6857916"/>
                </a:lnTo>
                <a:lnTo>
                  <a:pt x="156905" y="6857916"/>
                </a:lnTo>
                <a:lnTo>
                  <a:pt x="156905" y="6858478"/>
                </a:lnTo>
                <a:lnTo>
                  <a:pt x="0" y="6858478"/>
                </a:lnTo>
                <a:lnTo>
                  <a:pt x="0" y="479"/>
                </a:lnTo>
                <a:lnTo>
                  <a:pt x="15690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2BC613-0AF3-ED4C-16E4-CE5BDBF28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4378881" cy="1325563"/>
          </a:xfrm>
        </p:spPr>
        <p:txBody>
          <a:bodyPr>
            <a:normAutofit/>
          </a:bodyPr>
          <a:lstStyle/>
          <a:p>
            <a:r>
              <a:rPr lang="fr-FR" b="1" dirty="0"/>
              <a:t>Ma pédagogie : lionelmaltese.fr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EB6619-DC13-066C-E70D-7EA9F11B2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0824"/>
            <a:ext cx="5076090" cy="415137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1900" b="1" dirty="0"/>
              <a:t>DECOUVRIR</a:t>
            </a:r>
            <a:r>
              <a:rPr lang="fr-FR" sz="1900" dirty="0"/>
              <a:t> via une classe inversée : Partir des résultats empiriques en faisant participer les étudiants sur leur mobile (</a:t>
            </a:r>
            <a:r>
              <a:rPr lang="fr-FR" sz="1900" dirty="0" err="1"/>
              <a:t>wooclap</a:t>
            </a:r>
            <a:r>
              <a:rPr lang="fr-FR" sz="1900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fr-FR" sz="1900" dirty="0"/>
          </a:p>
          <a:p>
            <a:pPr marL="457200" indent="-457200">
              <a:buFont typeface="+mj-lt"/>
              <a:buAutoNum type="arabicPeriod"/>
            </a:pPr>
            <a:r>
              <a:rPr lang="fr-FR" sz="1900" b="1" dirty="0"/>
              <a:t>DECODER</a:t>
            </a:r>
            <a:r>
              <a:rPr lang="fr-FR" sz="1900" dirty="0"/>
              <a:t> : théories, méthodes, bonnes pratiques permettant de comprendre les organisations sportives et leur différents business</a:t>
            </a:r>
          </a:p>
          <a:p>
            <a:pPr marL="457200" indent="-457200">
              <a:buFont typeface="+mj-lt"/>
              <a:buAutoNum type="arabicPeriod"/>
            </a:pPr>
            <a:endParaRPr lang="fr-FR" sz="1900" dirty="0"/>
          </a:p>
          <a:p>
            <a:pPr marL="457200" indent="-457200">
              <a:buFont typeface="+mj-lt"/>
              <a:buAutoNum type="arabicPeriod"/>
            </a:pPr>
            <a:r>
              <a:rPr lang="fr-FR" sz="1900" b="1" dirty="0"/>
              <a:t>FAIRE</a:t>
            </a:r>
            <a:r>
              <a:rPr lang="fr-FR" sz="1900" dirty="0"/>
              <a:t> : Utilisation de cas réel issus de mon expérience professionnelle et scientifique afin de challenger les étudiants </a:t>
            </a:r>
          </a:p>
          <a:p>
            <a:endParaRPr lang="fr-FR" sz="1900" dirty="0"/>
          </a:p>
        </p:txBody>
      </p:sp>
      <p:pic>
        <p:nvPicPr>
          <p:cNvPr id="5" name="Image 4" descr="Une image contenant homme&#10;&#10;Description générée automatiquement">
            <a:extLst>
              <a:ext uri="{FF2B5EF4-FFF2-40B4-BE49-F238E27FC236}">
                <a16:creationId xmlns:a16="http://schemas.microsoft.com/office/drawing/2014/main" id="{D34A1F26-D29A-20F8-0348-8FD923145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568" y="365125"/>
            <a:ext cx="4524688" cy="28203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D69B1E-C054-65E0-8866-BB8B8B128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13" y="3497610"/>
            <a:ext cx="3571444" cy="227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97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id="{26109894-DCB0-E85B-B452-2E64EF548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2993" y="643467"/>
            <a:ext cx="373261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F30C310E-74F2-8F0E-E716-910F5099E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665111"/>
            <a:ext cx="5291667" cy="352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59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23E0CC7-F909-38ED-ECEC-0D703AFEBE82}"/>
              </a:ext>
            </a:extLst>
          </p:cNvPr>
          <p:cNvSpPr txBox="1"/>
          <p:nvPr/>
        </p:nvSpPr>
        <p:spPr>
          <a:xfrm>
            <a:off x="234666" y="5909209"/>
            <a:ext cx="413413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Jean-François Caujolle depuis 1993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2B1348-5113-836E-8F5D-C9606B9461EE}"/>
              </a:ext>
            </a:extLst>
          </p:cNvPr>
          <p:cNvSpPr txBox="1"/>
          <p:nvPr/>
        </p:nvSpPr>
        <p:spPr>
          <a:xfrm>
            <a:off x="8502935" y="5909209"/>
            <a:ext cx="368906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Jean-Claude Blanc depuis 2000</a:t>
            </a:r>
          </a:p>
        </p:txBody>
      </p:sp>
      <p:pic>
        <p:nvPicPr>
          <p:cNvPr id="4" name="Image 3" descr="Une image contenant personne, homme, extérieur, tenant&#10;&#10;Description générée automatiquement">
            <a:extLst>
              <a:ext uri="{FF2B5EF4-FFF2-40B4-BE49-F238E27FC236}">
                <a16:creationId xmlns:a16="http://schemas.microsoft.com/office/drawing/2014/main" id="{5F4E788B-AFFB-7E9B-01AA-6328CE7B5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83" y="689693"/>
            <a:ext cx="3278718" cy="244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Une image contenant personne, homme, extérieur, tenant&#10;&#10;Description générée automatiquement">
            <a:extLst>
              <a:ext uri="{FF2B5EF4-FFF2-40B4-BE49-F238E27FC236}">
                <a16:creationId xmlns:a16="http://schemas.microsoft.com/office/drawing/2014/main" id="{D4060BB5-97BE-B011-6571-0D460224B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20" y="3635632"/>
            <a:ext cx="3865418" cy="202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Une image contenant personne, homme, complet, habits&#10;&#10;Description générée automatiquement">
            <a:extLst>
              <a:ext uri="{FF2B5EF4-FFF2-40B4-BE49-F238E27FC236}">
                <a16:creationId xmlns:a16="http://schemas.microsoft.com/office/drawing/2014/main" id="{BC070E1D-6614-ECBA-849A-84914A4E1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78" y="338282"/>
            <a:ext cx="3533775" cy="219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personne, ciel, homme, extérieur&#10;&#10;Description générée automatiquement">
            <a:extLst>
              <a:ext uri="{FF2B5EF4-FFF2-40B4-BE49-F238E27FC236}">
                <a16:creationId xmlns:a16="http://schemas.microsoft.com/office/drawing/2014/main" id="{48B164E0-36C2-4275-E416-0CC79282D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078" y="2815272"/>
            <a:ext cx="3786123" cy="2366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Une image contenant sport, sport athlétique, tennis, clôture&#10;&#10;Description générée automatiquement">
            <a:extLst>
              <a:ext uri="{FF2B5EF4-FFF2-40B4-BE49-F238E27FC236}">
                <a16:creationId xmlns:a16="http://schemas.microsoft.com/office/drawing/2014/main" id="{B05EA3C6-6C69-5AB0-EE48-788CD4E21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484" y="2188913"/>
            <a:ext cx="2983548" cy="2237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A55EFBE-A79C-A1EF-34A9-15262C4032BD}"/>
              </a:ext>
            </a:extLst>
          </p:cNvPr>
          <p:cNvSpPr txBox="1"/>
          <p:nvPr/>
        </p:nvSpPr>
        <p:spPr>
          <a:xfrm>
            <a:off x="4368800" y="5909209"/>
            <a:ext cx="413413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 Maltese depuis 1978</a:t>
            </a:r>
          </a:p>
        </p:txBody>
      </p:sp>
    </p:spTree>
    <p:extLst>
      <p:ext uri="{BB962C8B-B14F-4D97-AF65-F5344CB8AC3E}">
        <p14:creationId xmlns:p14="http://schemas.microsoft.com/office/powerpoint/2010/main" val="1910999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7ADBA93-8423-AC47-2FA2-6BB78EFA06FE}"/>
              </a:ext>
            </a:extLst>
          </p:cNvPr>
          <p:cNvSpPr txBox="1">
            <a:spLocks noChangeArrowheads="1"/>
          </p:cNvSpPr>
          <p:nvPr/>
        </p:nvSpPr>
        <p:spPr>
          <a:xfrm>
            <a:off x="2495550" y="0"/>
            <a:ext cx="7543800" cy="8524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200" b="1" dirty="0"/>
              <a:t>Durer dans le milieu du sport business</a:t>
            </a:r>
            <a:r>
              <a:rPr lang="fr-FR" b="1" dirty="0"/>
              <a:t>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86BF3D7-8684-9FA5-F3C0-C64944C34716}"/>
              </a:ext>
            </a:extLst>
          </p:cNvPr>
          <p:cNvSpPr txBox="1">
            <a:spLocks noChangeArrowheads="1"/>
          </p:cNvSpPr>
          <p:nvPr/>
        </p:nvSpPr>
        <p:spPr>
          <a:xfrm>
            <a:off x="618836" y="1110923"/>
            <a:ext cx="5276417" cy="115563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fr-FR" dirty="0"/>
              <a:t>Apporter une valeur ajoutée par votre compétence marketing (commerciale) puis managériale !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A1F8F7-F57B-2555-9D7B-859E9F4193A4}"/>
              </a:ext>
            </a:extLst>
          </p:cNvPr>
          <p:cNvSpPr txBox="1">
            <a:spLocks noChangeArrowheads="1"/>
          </p:cNvSpPr>
          <p:nvPr/>
        </p:nvSpPr>
        <p:spPr>
          <a:xfrm>
            <a:off x="6296747" y="1123480"/>
            <a:ext cx="5405726" cy="46110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fr-FR" dirty="0"/>
              <a:t>Ou alors …c’est le rêve américain</a:t>
            </a:r>
          </a:p>
        </p:txBody>
      </p:sp>
      <p:pic>
        <p:nvPicPr>
          <p:cNvPr id="5" name="Picture 5" descr="jerrymaguirecruise">
            <a:extLst>
              <a:ext uri="{FF2B5EF4-FFF2-40B4-BE49-F238E27FC236}">
                <a16:creationId xmlns:a16="http://schemas.microsoft.com/office/drawing/2014/main" id="{9F86BAE8-377A-4FCB-97BC-02EE8E77B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909" y="1929608"/>
            <a:ext cx="3605212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nba_a_cuban_268">
            <a:extLst>
              <a:ext uri="{FF2B5EF4-FFF2-40B4-BE49-F238E27FC236}">
                <a16:creationId xmlns:a16="http://schemas.microsoft.com/office/drawing/2014/main" id="{579E3F2B-2E0B-66F8-4870-6E8D0929D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662" y="4082906"/>
            <a:ext cx="1979613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51mHwh2W4lL">
            <a:extLst>
              <a:ext uri="{FF2B5EF4-FFF2-40B4-BE49-F238E27FC236}">
                <a16:creationId xmlns:a16="http://schemas.microsoft.com/office/drawing/2014/main" id="{1D47A782-C761-62B7-8F3E-5867E6992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2433493"/>
            <a:ext cx="28543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hronique de droit du sport (janvier 2019 – février 2020) (3e partie) -  Actu-Juridique">
            <a:extLst>
              <a:ext uri="{FF2B5EF4-FFF2-40B4-BE49-F238E27FC236}">
                <a16:creationId xmlns:a16="http://schemas.microsoft.com/office/drawing/2014/main" id="{3FA0E2E3-9895-0D40-5BBF-578BA54F5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r="1" b="22035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C6A651-0575-CD4C-A50C-D5FC68E18BCB}"/>
              </a:ext>
            </a:extLst>
          </p:cNvPr>
          <p:cNvSpPr txBox="1">
            <a:spLocks/>
          </p:cNvSpPr>
          <p:nvPr/>
        </p:nvSpPr>
        <p:spPr>
          <a:xfrm>
            <a:off x="7531610" y="365125"/>
            <a:ext cx="4143154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dirty="0"/>
              <a:t>Droit du Sport : open market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E57DDA-AA1E-5689-720E-EEB1B944CA3B}"/>
              </a:ext>
            </a:extLst>
          </p:cNvPr>
          <p:cNvSpPr txBox="1">
            <a:spLocks/>
          </p:cNvSpPr>
          <p:nvPr/>
        </p:nvSpPr>
        <p:spPr>
          <a:xfrm>
            <a:off x="7531610" y="2434201"/>
            <a:ext cx="439872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Milieu </a:t>
            </a:r>
            <a:r>
              <a:rPr lang="en-US" sz="2000" dirty="0" err="1"/>
              <a:t>associatif</a:t>
            </a:r>
            <a:r>
              <a:rPr lang="en-US" sz="2000" dirty="0"/>
              <a:t> et politique </a:t>
            </a:r>
          </a:p>
          <a:p>
            <a:endParaRPr lang="en-US" sz="2000" dirty="0"/>
          </a:p>
          <a:p>
            <a:r>
              <a:rPr lang="en-US" sz="2000" dirty="0" err="1"/>
              <a:t>Compétences</a:t>
            </a:r>
            <a:r>
              <a:rPr lang="en-US" sz="2000" dirty="0"/>
              <a:t> </a:t>
            </a:r>
            <a:r>
              <a:rPr lang="en-US" sz="2000" dirty="0" err="1"/>
              <a:t>réduites</a:t>
            </a:r>
            <a:r>
              <a:rPr lang="en-US" sz="2000" dirty="0"/>
              <a:t> </a:t>
            </a:r>
            <a:r>
              <a:rPr lang="en-US" sz="2000" dirty="0" err="1"/>
              <a:t>voire</a:t>
            </a:r>
            <a:r>
              <a:rPr lang="en-US" sz="2000" dirty="0"/>
              <a:t> </a:t>
            </a:r>
            <a:r>
              <a:rPr lang="en-US" sz="2000" dirty="0" err="1"/>
              <a:t>absentes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Transformation </a:t>
            </a:r>
            <a:r>
              <a:rPr lang="en-US" sz="2000" dirty="0" err="1"/>
              <a:t>permanente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Irrationalité</a:t>
            </a:r>
            <a:r>
              <a:rPr lang="en-US" sz="2000" dirty="0"/>
              <a:t> du business du sport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4045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5722D00-19E2-2182-E16B-2F5C303BFB47}"/>
              </a:ext>
            </a:extLst>
          </p:cNvPr>
          <p:cNvSpPr txBox="1">
            <a:spLocks/>
          </p:cNvSpPr>
          <p:nvPr/>
        </p:nvSpPr>
        <p:spPr>
          <a:xfrm>
            <a:off x="535020" y="685800"/>
            <a:ext cx="2780271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Nos besoins sur le marché de l’emploi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Votre valeur ajoutée !</a:t>
            </a:r>
          </a:p>
        </p:txBody>
      </p:sp>
      <p:graphicFrame>
        <p:nvGraphicFramePr>
          <p:cNvPr id="3" name="Espace réservé du contenu 2">
            <a:extLst>
              <a:ext uri="{FF2B5EF4-FFF2-40B4-BE49-F238E27FC236}">
                <a16:creationId xmlns:a16="http://schemas.microsoft.com/office/drawing/2014/main" id="{65DB5F60-5C95-926D-2F8F-50EF0C143D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430148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4902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7F38385-0E7A-AD36-69BA-1D8E209645AF}"/>
              </a:ext>
            </a:extLst>
          </p:cNvPr>
          <p:cNvSpPr txBox="1">
            <a:spLocks noChangeArrowheads="1"/>
          </p:cNvSpPr>
          <p:nvPr/>
        </p:nvSpPr>
        <p:spPr>
          <a:xfrm>
            <a:off x="6421700" y="713232"/>
            <a:ext cx="5154168" cy="119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/>
              <a:t>Quelques réflexions…</a:t>
            </a:r>
          </a:p>
        </p:txBody>
      </p:sp>
      <p:pic>
        <p:nvPicPr>
          <p:cNvPr id="4" name="Picture 2" descr="Treize013 on Twitter: &quot;🎞 | La Une de L'Équipe 🗞 datée du 27 mai 1993. 📰  &quot;Le jour de gloire&quot; « L'Olympique de Marseille, victorieux du Milan AC,  hier soir à Munich,">
            <a:extLst>
              <a:ext uri="{FF2B5EF4-FFF2-40B4-BE49-F238E27FC236}">
                <a16:creationId xmlns:a16="http://schemas.microsoft.com/office/drawing/2014/main" id="{049FA2EC-6BBA-6011-46E1-54F23B621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68"/>
          <a:stretch/>
        </p:blipFill>
        <p:spPr bwMode="auto">
          <a:xfrm>
            <a:off x="20" y="10"/>
            <a:ext cx="54950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!!Line">
            <a:extLst>
              <a:ext uri="{FF2B5EF4-FFF2-40B4-BE49-F238E27FC236}">
                <a16:creationId xmlns:a16="http://schemas.microsoft.com/office/drawing/2014/main" id="{29A9EE12-EF77-4DB4-84E4-043DE723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3328" y="822960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FE98D1A-1629-91BB-E75F-10CEA4B285CD}"/>
              </a:ext>
            </a:extLst>
          </p:cNvPr>
          <p:cNvSpPr txBox="1">
            <a:spLocks noChangeArrowheads="1"/>
          </p:cNvSpPr>
          <p:nvPr/>
        </p:nvSpPr>
        <p:spPr>
          <a:xfrm>
            <a:off x="6421700" y="2048256"/>
            <a:ext cx="5154168" cy="4123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/>
              <a:t>Le sport business est un marché de PME / TPE</a:t>
            </a:r>
          </a:p>
          <a:p>
            <a:pPr>
              <a:defRPr/>
            </a:pPr>
            <a:endParaRPr lang="en-US" sz="1200"/>
          </a:p>
          <a:p>
            <a:pPr>
              <a:defRPr/>
            </a:pPr>
            <a:r>
              <a:rPr lang="en-US" sz="1200"/>
              <a:t>Les plus riches sont les plus médiatisés / les plus médiatisés sont les plus riches</a:t>
            </a:r>
          </a:p>
          <a:p>
            <a:pPr>
              <a:defRPr/>
            </a:pPr>
            <a:endParaRPr lang="en-US" sz="1200"/>
          </a:p>
          <a:p>
            <a:pPr>
              <a:defRPr/>
            </a:pPr>
            <a:r>
              <a:rPr lang="en-US" sz="1200"/>
              <a:t>Les ressources sont souvent importantes, les compétences ne sont toujours au niveau…</a:t>
            </a:r>
          </a:p>
          <a:p>
            <a:pPr>
              <a:defRPr/>
            </a:pPr>
            <a:endParaRPr lang="en-US" sz="1200"/>
          </a:p>
          <a:p>
            <a:pPr>
              <a:defRPr/>
            </a:pPr>
            <a:r>
              <a:rPr lang="en-US" sz="1200"/>
              <a:t>Le sport est une plate forme de communication 360 ° à très fort potentiel : l’événement est un </a:t>
            </a:r>
            <a:r>
              <a:rPr lang="en-US" sz="1200" b="1"/>
              <a:t>lieu</a:t>
            </a:r>
            <a:r>
              <a:rPr lang="en-US" sz="1200"/>
              <a:t> et un </a:t>
            </a:r>
            <a:r>
              <a:rPr lang="en-US" sz="1200" b="1"/>
              <a:t>moment</a:t>
            </a:r>
            <a:r>
              <a:rPr lang="en-US" sz="1200"/>
              <a:t> expérientiels</a:t>
            </a:r>
          </a:p>
          <a:p>
            <a:pPr>
              <a:defRPr/>
            </a:pPr>
            <a:endParaRPr lang="en-US" sz="1200"/>
          </a:p>
          <a:p>
            <a:pPr>
              <a:defRPr/>
            </a:pPr>
            <a:r>
              <a:rPr lang="en-US" sz="1200"/>
              <a:t>L’unicité repose sur : l’</a:t>
            </a:r>
            <a:r>
              <a:rPr lang="en-US" sz="1200" b="1"/>
              <a:t>EMOTION </a:t>
            </a:r>
            <a:r>
              <a:rPr lang="en-US" sz="1200"/>
              <a:t>facteur d’attractivité, de médiatisation, de commercialisation ? </a:t>
            </a:r>
          </a:p>
          <a:p>
            <a:pPr>
              <a:defRPr/>
            </a:pPr>
            <a:endParaRPr lang="en-US" sz="1200"/>
          </a:p>
          <a:p>
            <a:pPr>
              <a:defRPr/>
            </a:pPr>
            <a:r>
              <a:rPr lang="en-US" sz="1200"/>
              <a:t>Votre job : comprendre et vendre…puis décider-manager</a:t>
            </a:r>
          </a:p>
          <a:p>
            <a:pPr>
              <a:defRPr/>
            </a:pP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79401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CD124FF-082F-2085-8764-EEF4F04F6E01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349539"/>
            <a:ext cx="9144000" cy="6223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1800" b="1" dirty="0"/>
              <a:t>Sport Marketing Digest : « CREM »</a:t>
            </a:r>
            <a:br>
              <a:rPr lang="fr-FR" sz="1800" b="1" dirty="0"/>
            </a:br>
            <a:r>
              <a:rPr lang="fr-FR" sz="1800" b="1" dirty="0"/>
              <a:t> </a:t>
            </a:r>
            <a:r>
              <a:rPr lang="fr-FR" sz="1800" b="1" i="1" dirty="0"/>
              <a:t>Communication</a:t>
            </a:r>
            <a:r>
              <a:rPr lang="fr-FR" sz="1800" b="1" dirty="0"/>
              <a:t> - </a:t>
            </a:r>
            <a:r>
              <a:rPr lang="fr-FR" sz="1800" b="1" i="1" dirty="0"/>
              <a:t>Relations – Expériences – Marques</a:t>
            </a:r>
            <a:r>
              <a:rPr lang="fr-FR" sz="3200" b="1" i="1" dirty="0"/>
              <a:t> </a:t>
            </a:r>
          </a:p>
        </p:txBody>
      </p:sp>
      <p:pic>
        <p:nvPicPr>
          <p:cNvPr id="3" name="Picture 3" descr="book">
            <a:extLst>
              <a:ext uri="{FF2B5EF4-FFF2-40B4-BE49-F238E27FC236}">
                <a16:creationId xmlns:a16="http://schemas.microsoft.com/office/drawing/2014/main" id="{619380DA-2E00-87FC-817F-2C3D8435C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5592"/>
            <a:ext cx="2363788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0C29A1DD-56C8-D159-FD99-DEB5A7E7A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263431"/>
            <a:ext cx="2808288" cy="19389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rgbClr val="FF9900"/>
                </a:solidFill>
                <a:latin typeface="Arial" panose="020B0604020202020204" pitchFamily="34" charset="0"/>
              </a:rPr>
              <a:t>Marketing Relationnel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Arial" panose="020B0604020202020204" pitchFamily="34" charset="0"/>
              </a:rPr>
              <a:t>CRM – Ticketing – RP – Social Capital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Arial" panose="020B0604020202020204" pitchFamily="34" charset="0"/>
              </a:rPr>
              <a:t>« The Place to be »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54F39D8-9989-EC60-4135-0A692B5C7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190406"/>
            <a:ext cx="3276600" cy="19389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rgbClr val="FF9900"/>
                </a:solidFill>
                <a:latin typeface="Arial" panose="020B0604020202020204" pitchFamily="34" charset="0"/>
              </a:rPr>
              <a:t>Marketing Expérientiel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Arial" panose="020B0604020202020204" pitchFamily="34" charset="0"/>
              </a:rPr>
              <a:t>Entertainment BtC BtB CtC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Arial" panose="020B0604020202020204" pitchFamily="34" charset="0"/>
              </a:rPr>
              <a:t>« The Place to show the show »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1EDEC0A-5291-C4DC-27A4-074C55A3D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647980"/>
            <a:ext cx="2808288" cy="19389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rgbClr val="FF9900"/>
                </a:solidFill>
                <a:latin typeface="Arial" panose="020B0604020202020204" pitchFamily="34" charset="0"/>
              </a:rPr>
              <a:t>Brand Management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Arial" panose="020B0604020202020204" pitchFamily="34" charset="0"/>
              </a:rPr>
              <a:t>Merchandising – branding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Arial" panose="020B0604020202020204" pitchFamily="34" charset="0"/>
              </a:rPr>
              <a:t>« The Place to express your brand »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FB3AFFB8-39B7-6C80-0348-EF6A9ED2C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647980"/>
            <a:ext cx="3024188" cy="178510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rgbClr val="FF9900"/>
                </a:solidFill>
                <a:latin typeface="Arial" panose="020B0604020202020204" pitchFamily="34" charset="0"/>
              </a:rPr>
              <a:t>Communication événementielle – parrainage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Arial" panose="020B0604020202020204" pitchFamily="34" charset="0"/>
              </a:rPr>
              <a:t>« The Place to leverage and activate »</a:t>
            </a:r>
          </a:p>
        </p:txBody>
      </p:sp>
    </p:spTree>
    <p:extLst>
      <p:ext uri="{BB962C8B-B14F-4D97-AF65-F5344CB8AC3E}">
        <p14:creationId xmlns:p14="http://schemas.microsoft.com/office/powerpoint/2010/main" val="770310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86111AE-0010-1B95-BF7A-88FAFB2D2EC7}"/>
              </a:ext>
            </a:extLst>
          </p:cNvPr>
          <p:cNvSpPr txBox="1">
            <a:spLocks noChangeArrowheads="1"/>
          </p:cNvSpPr>
          <p:nvPr/>
        </p:nvSpPr>
        <p:spPr>
          <a:xfrm>
            <a:off x="8153400" y="818457"/>
            <a:ext cx="3322317" cy="2975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Objectif du module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F4CE8943-C653-0AF5-3AB0-43EFE5C98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280" y="1208391"/>
            <a:ext cx="6436548" cy="44412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516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>
            <a:extLst>
              <a:ext uri="{FF2B5EF4-FFF2-40B4-BE49-F238E27FC236}">
                <a16:creationId xmlns:a16="http://schemas.microsoft.com/office/drawing/2014/main" id="{9DE91709-70BF-2EEC-FA2F-195F8364ED08}"/>
              </a:ext>
            </a:extLst>
          </p:cNvPr>
          <p:cNvSpPr txBox="1">
            <a:spLocks noChangeArrowheads="1"/>
          </p:cNvSpPr>
          <p:nvPr/>
        </p:nvSpPr>
        <p:spPr>
          <a:xfrm>
            <a:off x="897769" y="190919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b="1" dirty="0">
                <a:solidFill>
                  <a:schemeClr val="bg1"/>
                </a:solidFill>
              </a:rPr>
              <a:t>Le </a:t>
            </a:r>
            <a:r>
              <a:rPr lang="en-US" sz="1600" b="1" dirty="0" err="1">
                <a:solidFill>
                  <a:schemeClr val="bg1"/>
                </a:solidFill>
              </a:rPr>
              <a:t>problème</a:t>
            </a:r>
            <a:r>
              <a:rPr lang="en-US" sz="1600" b="1" dirty="0">
                <a:solidFill>
                  <a:schemeClr val="bg1"/>
                </a:solidFill>
              </a:rPr>
              <a:t> !</a:t>
            </a:r>
          </a:p>
          <a:p>
            <a:pPr marL="0"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</a:rPr>
              <a:t>Transformation </a:t>
            </a:r>
            <a:r>
              <a:rPr lang="en-US" sz="1600" b="1" dirty="0" err="1">
                <a:solidFill>
                  <a:schemeClr val="bg1"/>
                </a:solidFill>
              </a:rPr>
              <a:t>permanente</a:t>
            </a:r>
            <a:r>
              <a:rPr lang="en-US" sz="1600" b="1" dirty="0">
                <a:solidFill>
                  <a:schemeClr val="bg1"/>
                </a:solidFill>
              </a:rPr>
              <a:t> (institutions, </a:t>
            </a:r>
            <a:r>
              <a:rPr lang="en-US" sz="1600" b="1" dirty="0" err="1">
                <a:solidFill>
                  <a:schemeClr val="bg1"/>
                </a:solidFill>
              </a:rPr>
              <a:t>calendrier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médias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err="1">
                <a:solidFill>
                  <a:schemeClr val="bg1"/>
                </a:solidFill>
              </a:rPr>
              <a:t>partenaires</a:t>
            </a:r>
            <a:r>
              <a:rPr lang="en-US" sz="1600" b="1" dirty="0">
                <a:solidFill>
                  <a:schemeClr val="bg1"/>
                </a:solidFill>
              </a:rPr>
              <a:t>…) !</a:t>
            </a:r>
          </a:p>
          <a:p>
            <a:pPr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600" b="1" dirty="0" err="1">
                <a:solidFill>
                  <a:schemeClr val="bg1"/>
                </a:solidFill>
              </a:rPr>
              <a:t>Vous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travaillez</a:t>
            </a:r>
            <a:r>
              <a:rPr lang="en-US" sz="1600" b="1" dirty="0">
                <a:solidFill>
                  <a:schemeClr val="bg1"/>
                </a:solidFill>
              </a:rPr>
              <a:t> pour payer les </a:t>
            </a:r>
            <a:r>
              <a:rPr lang="en-US" sz="1600" b="1" dirty="0" err="1">
                <a:solidFill>
                  <a:schemeClr val="bg1"/>
                </a:solidFill>
              </a:rPr>
              <a:t>athlètes</a:t>
            </a:r>
            <a:r>
              <a:rPr lang="en-US" sz="1600" b="1" dirty="0">
                <a:solidFill>
                  <a:schemeClr val="bg1"/>
                </a:solidFill>
              </a:rPr>
              <a:t>… qui </a:t>
            </a:r>
            <a:r>
              <a:rPr lang="en-US" sz="1600" b="1" dirty="0" err="1">
                <a:solidFill>
                  <a:schemeClr val="bg1"/>
                </a:solidFill>
              </a:rPr>
              <a:t>sont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incontrôlables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</a:rPr>
              <a:t>Le club et </a:t>
            </a:r>
            <a:r>
              <a:rPr lang="en-US" sz="1600" b="1" dirty="0" err="1">
                <a:solidFill>
                  <a:schemeClr val="bg1"/>
                </a:solidFill>
              </a:rPr>
              <a:t>l’événement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sont</a:t>
            </a:r>
            <a:r>
              <a:rPr lang="en-US" sz="1600" b="1" dirty="0">
                <a:solidFill>
                  <a:schemeClr val="bg1"/>
                </a:solidFill>
              </a:rPr>
              <a:t> dans la </a:t>
            </a:r>
            <a:r>
              <a:rPr lang="en-US" sz="1600" b="1" dirty="0" err="1">
                <a:solidFill>
                  <a:schemeClr val="bg1"/>
                </a:solidFill>
              </a:rPr>
              <a:t>réaction</a:t>
            </a:r>
            <a:r>
              <a:rPr lang="en-US" sz="1600" b="1" dirty="0">
                <a:solidFill>
                  <a:schemeClr val="bg1"/>
                </a:solidFill>
              </a:rPr>
              <a:t> et non dans </a:t>
            </a:r>
            <a:r>
              <a:rPr lang="en-US" sz="1600" b="1" dirty="0" err="1">
                <a:solidFill>
                  <a:schemeClr val="bg1"/>
                </a:solidFill>
              </a:rPr>
              <a:t>l’intention</a:t>
            </a:r>
            <a:r>
              <a:rPr lang="en-US" sz="1600" b="1" dirty="0">
                <a:solidFill>
                  <a:schemeClr val="bg1"/>
                </a:solidFill>
              </a:rPr>
              <a:t>… </a:t>
            </a:r>
            <a:r>
              <a:rPr lang="en-US" sz="1600" b="1" dirty="0" err="1">
                <a:solidFill>
                  <a:schemeClr val="bg1"/>
                </a:solidFill>
              </a:rPr>
              <a:t>cas</a:t>
            </a:r>
            <a:r>
              <a:rPr lang="en-US" sz="1600" b="1" dirty="0">
                <a:solidFill>
                  <a:schemeClr val="bg1"/>
                </a:solidFill>
              </a:rPr>
              <a:t> OM…</a:t>
            </a:r>
          </a:p>
          <a:p>
            <a:pPr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</a:rPr>
              <a:t>Les </a:t>
            </a:r>
            <a:r>
              <a:rPr lang="en-US" sz="1600" b="1" dirty="0" err="1">
                <a:solidFill>
                  <a:schemeClr val="bg1"/>
                </a:solidFill>
              </a:rPr>
              <a:t>stratégies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commerciales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sont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souvent</a:t>
            </a:r>
            <a:r>
              <a:rPr lang="en-US" sz="1600" b="1" dirty="0">
                <a:solidFill>
                  <a:schemeClr val="bg1"/>
                </a:solidFill>
              </a:rPr>
              <a:t> de CT…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Reprise du championnat (amateur) de rugby – CONTRE-PIED">
            <a:extLst>
              <a:ext uri="{FF2B5EF4-FFF2-40B4-BE49-F238E27FC236}">
                <a16:creationId xmlns:a16="http://schemas.microsoft.com/office/drawing/2014/main" id="{B2309511-8FCD-2893-9A6C-FE9F07917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228"/>
          <a:stretch/>
        </p:blipFill>
        <p:spPr bwMode="auto">
          <a:xfrm>
            <a:off x="6525453" y="10"/>
            <a:ext cx="56665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73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03E2970-266B-7257-176B-ACB2DA485C7E}"/>
              </a:ext>
            </a:extLst>
          </p:cNvPr>
          <p:cNvSpPr txBox="1">
            <a:spLocks noChangeArrowheads="1"/>
          </p:cNvSpPr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Présentation du cours</a:t>
            </a:r>
          </a:p>
        </p:txBody>
      </p:sp>
      <p:graphicFrame>
        <p:nvGraphicFramePr>
          <p:cNvPr id="3" name="Rectangle 7">
            <a:extLst>
              <a:ext uri="{FF2B5EF4-FFF2-40B4-BE49-F238E27FC236}">
                <a16:creationId xmlns:a16="http://schemas.microsoft.com/office/drawing/2014/main" id="{974A5E6F-8DC4-01EE-3B1C-7A7D4DB43C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59046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6360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64834-054F-81CA-E20B-0A5CBA1C49C4}"/>
              </a:ext>
            </a:extLst>
          </p:cNvPr>
          <p:cNvSpPr txBox="1">
            <a:spLocks/>
          </p:cNvSpPr>
          <p:nvPr/>
        </p:nvSpPr>
        <p:spPr>
          <a:xfrm>
            <a:off x="6289158" y="803325"/>
            <a:ext cx="52597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b="1" dirty="0"/>
              <a:t>Qui </a:t>
            </a:r>
            <a:r>
              <a:rPr lang="en-US" b="1" dirty="0" err="1"/>
              <a:t>êtes-vous</a:t>
            </a:r>
            <a:r>
              <a:rPr lang="en-US" b="1" dirty="0"/>
              <a:t> ?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CF6C8C-D7B3-F855-2DDE-4F2674AEBC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r="9033" b="-2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DAE9FC-8E4B-5020-E2EC-C392446B7205}"/>
              </a:ext>
            </a:extLst>
          </p:cNvPr>
          <p:cNvSpPr txBox="1">
            <a:spLocks/>
          </p:cNvSpPr>
          <p:nvPr/>
        </p:nvSpPr>
        <p:spPr>
          <a:xfrm>
            <a:off x="5685151" y="2279017"/>
            <a:ext cx="6275940" cy="42049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400" b="1" dirty="0"/>
              <a:t>Dernier </a:t>
            </a:r>
            <a:r>
              <a:rPr lang="en-US" sz="1400" b="1" dirty="0" err="1"/>
              <a:t>diplôme</a:t>
            </a:r>
            <a:r>
              <a:rPr lang="en-US" sz="1400" dirty="0"/>
              <a:t>: </a:t>
            </a:r>
            <a:r>
              <a:rPr lang="en-US" sz="1400" dirty="0" err="1"/>
              <a:t>Doctorat</a:t>
            </a:r>
            <a:r>
              <a:rPr lang="en-US" sz="1400" dirty="0"/>
              <a:t> Sciences de Gestion IAE Aix en Provence 2004 – </a:t>
            </a:r>
            <a:r>
              <a:rPr lang="en-US" sz="1400" dirty="0" err="1"/>
              <a:t>Magistère</a:t>
            </a:r>
            <a:r>
              <a:rPr lang="en-US" sz="1400" dirty="0"/>
              <a:t> </a:t>
            </a:r>
            <a:r>
              <a:rPr lang="en-US" sz="1400" dirty="0" err="1"/>
              <a:t>Ingénieur</a:t>
            </a:r>
            <a:r>
              <a:rPr lang="en-US" sz="1400" dirty="0"/>
              <a:t> </a:t>
            </a:r>
            <a:r>
              <a:rPr lang="en-US" sz="1400" dirty="0" err="1"/>
              <a:t>Economiste</a:t>
            </a:r>
            <a:r>
              <a:rPr lang="en-US" sz="1400" dirty="0"/>
              <a:t> Aix Marseille Université 2001</a:t>
            </a:r>
          </a:p>
          <a:p>
            <a:pPr marL="0">
              <a:defRPr/>
            </a:pPr>
            <a:endParaRPr lang="en-US" sz="1400" b="1" dirty="0"/>
          </a:p>
          <a:p>
            <a:pPr marL="0" indent="0">
              <a:buNone/>
              <a:defRPr/>
            </a:pPr>
            <a:r>
              <a:rPr lang="en-US" sz="1400" b="1" dirty="0" err="1"/>
              <a:t>Dernières</a:t>
            </a:r>
            <a:r>
              <a:rPr lang="en-US" sz="1400" b="1" dirty="0"/>
              <a:t> </a:t>
            </a:r>
            <a:r>
              <a:rPr lang="en-US" sz="1400" b="1" dirty="0" err="1"/>
              <a:t>expériences</a:t>
            </a:r>
            <a:r>
              <a:rPr lang="en-US" sz="1400" b="1" dirty="0"/>
              <a:t> dans le sport </a:t>
            </a:r>
            <a:r>
              <a:rPr lang="en-US" sz="1400" dirty="0"/>
              <a:t>:</a:t>
            </a:r>
          </a:p>
          <a:p>
            <a:pPr>
              <a:defRPr/>
            </a:pPr>
            <a:r>
              <a:rPr lang="en-US" sz="1400" b="1" i="1" dirty="0"/>
              <a:t>Sport Public Relation / Sodexo Live ! </a:t>
            </a:r>
            <a:endParaRPr lang="en-US" sz="1400" dirty="0"/>
          </a:p>
          <a:p>
            <a:pPr>
              <a:defRPr/>
            </a:pPr>
            <a:r>
              <a:rPr lang="en-US" sz="1400" b="1" i="1" dirty="0"/>
              <a:t>FFT – Roland Garros </a:t>
            </a:r>
            <a:r>
              <a:rPr lang="en-US" sz="1400" dirty="0"/>
              <a:t>: </a:t>
            </a:r>
            <a:r>
              <a:rPr lang="en-US" sz="1400" dirty="0" err="1"/>
              <a:t>Efficience</a:t>
            </a:r>
            <a:r>
              <a:rPr lang="en-US" sz="1400" dirty="0"/>
              <a:t> </a:t>
            </a:r>
            <a:r>
              <a:rPr lang="en-US" sz="1400" dirty="0" err="1"/>
              <a:t>Economique</a:t>
            </a:r>
            <a:r>
              <a:rPr lang="en-US" sz="1400" dirty="0"/>
              <a:t> FFT/Roland Garros/Rolex Paris Masters 2017-2020</a:t>
            </a:r>
          </a:p>
          <a:p>
            <a:pPr>
              <a:defRPr/>
            </a:pPr>
            <a:r>
              <a:rPr lang="en-US" sz="1400" b="1" dirty="0"/>
              <a:t>ATP Marseille &amp; Lyon </a:t>
            </a:r>
            <a:r>
              <a:rPr lang="en-US" sz="1400" dirty="0"/>
              <a:t>: </a:t>
            </a:r>
            <a:r>
              <a:rPr lang="en-US" sz="1400" dirty="0" err="1"/>
              <a:t>Nouvel</a:t>
            </a:r>
            <a:r>
              <a:rPr lang="en-US" sz="1400" dirty="0"/>
              <a:t> </a:t>
            </a:r>
            <a:r>
              <a:rPr lang="en-US" sz="1400" dirty="0" err="1"/>
              <a:t>actionnariat</a:t>
            </a:r>
            <a:r>
              <a:rPr lang="en-US" sz="1400" dirty="0"/>
              <a:t> / Business </a:t>
            </a:r>
            <a:r>
              <a:rPr lang="en-US" sz="1400" dirty="0" err="1"/>
              <a:t>Stratégie</a:t>
            </a:r>
            <a:r>
              <a:rPr lang="en-US" sz="1400" dirty="0"/>
              <a:t> &amp; Management </a:t>
            </a:r>
            <a:r>
              <a:rPr lang="en-US" sz="1400" dirty="0" err="1"/>
              <a:t>opérationnel</a:t>
            </a:r>
            <a:endParaRPr lang="en-US" sz="1400" dirty="0"/>
          </a:p>
          <a:p>
            <a:pPr>
              <a:defRPr/>
            </a:pPr>
            <a:endParaRPr lang="en-US" sz="1400" b="1" dirty="0"/>
          </a:p>
          <a:p>
            <a:pPr marL="0" indent="0">
              <a:buNone/>
              <a:defRPr/>
            </a:pPr>
            <a:r>
              <a:rPr lang="en-US" sz="1400" b="1" dirty="0"/>
              <a:t>Pratique sportive &amp; Fan… :</a:t>
            </a:r>
          </a:p>
          <a:p>
            <a:pPr>
              <a:defRPr/>
            </a:pPr>
            <a:r>
              <a:rPr lang="en-US" sz="1400" dirty="0"/>
              <a:t>Tennis, Basket, Football, Rugby Seven, Paddle board… </a:t>
            </a:r>
          </a:p>
          <a:p>
            <a:pPr>
              <a:defRPr/>
            </a:pPr>
            <a:r>
              <a:rPr lang="en-US" sz="1400" dirty="0"/>
              <a:t>OM, Celtics, </a:t>
            </a:r>
            <a:r>
              <a:rPr lang="en-US" sz="1400" dirty="0" err="1"/>
              <a:t>Juve</a:t>
            </a:r>
            <a:r>
              <a:rPr lang="en-US" sz="1400" dirty="0"/>
              <a:t>, Warriors, Canadiens, Eagles, Fed, Stan, Jo, Liza, Ray Allen, Curry, </a:t>
            </a:r>
            <a:r>
              <a:rPr lang="en-US" sz="1400" dirty="0" err="1"/>
              <a:t>Voller</a:t>
            </a:r>
            <a:r>
              <a:rPr lang="en-US" sz="1400" dirty="0"/>
              <a:t>, ZZ, Slater, Bird, Wilko, Tatum….  </a:t>
            </a:r>
          </a:p>
        </p:txBody>
      </p:sp>
    </p:spTree>
    <p:extLst>
      <p:ext uri="{BB962C8B-B14F-4D97-AF65-F5344CB8AC3E}">
        <p14:creationId xmlns:p14="http://schemas.microsoft.com/office/powerpoint/2010/main" val="2907475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9F7BF7-0470-4643-98A4-6BC35B3D4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157694" cy="4950634"/>
          </a:xfrm>
          <a:custGeom>
            <a:avLst/>
            <a:gdLst>
              <a:gd name="connsiteX0" fmla="*/ 5157694 w 5157694"/>
              <a:gd name="connsiteY0" fmla="*/ 0 h 4950634"/>
              <a:gd name="connsiteX1" fmla="*/ 263400 w 5157694"/>
              <a:gd name="connsiteY1" fmla="*/ 0 h 4950634"/>
              <a:gd name="connsiteX2" fmla="*/ 161950 w 5157694"/>
              <a:gd name="connsiteY2" fmla="*/ 277179 h 4950634"/>
              <a:gd name="connsiteX3" fmla="*/ 0 w 5157694"/>
              <a:gd name="connsiteY3" fmla="*/ 1348379 h 4950634"/>
              <a:gd name="connsiteX4" fmla="*/ 3602256 w 5157694"/>
              <a:gd name="connsiteY4" fmla="*/ 4950634 h 4950634"/>
              <a:gd name="connsiteX5" fmla="*/ 4984183 w 5157694"/>
              <a:gd name="connsiteY5" fmla="*/ 4676036 h 4950634"/>
              <a:gd name="connsiteX6" fmla="*/ 5157694 w 5157694"/>
              <a:gd name="connsiteY6" fmla="*/ 4598233 h 495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7694" h="4950634">
                <a:moveTo>
                  <a:pt x="5157694" y="0"/>
                </a:moveTo>
                <a:lnTo>
                  <a:pt x="263400" y="0"/>
                </a:lnTo>
                <a:lnTo>
                  <a:pt x="161950" y="277179"/>
                </a:lnTo>
                <a:cubicBezTo>
                  <a:pt x="56700" y="615571"/>
                  <a:pt x="0" y="975354"/>
                  <a:pt x="0" y="1348379"/>
                </a:cubicBezTo>
                <a:cubicBezTo>
                  <a:pt x="0" y="3337849"/>
                  <a:pt x="1612786" y="4950634"/>
                  <a:pt x="3602256" y="4950634"/>
                </a:cubicBezTo>
                <a:cubicBezTo>
                  <a:pt x="4091852" y="4950634"/>
                  <a:pt x="4558635" y="4852960"/>
                  <a:pt x="4984183" y="4676036"/>
                </a:cubicBezTo>
                <a:lnTo>
                  <a:pt x="5157694" y="459823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44AD5F1-5EFA-450C-8A99-3B23B033F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4931983" cy="4724929"/>
          </a:xfrm>
          <a:custGeom>
            <a:avLst/>
            <a:gdLst>
              <a:gd name="connsiteX0" fmla="*/ 4931983 w 4931983"/>
              <a:gd name="connsiteY0" fmla="*/ 0 h 4724929"/>
              <a:gd name="connsiteX1" fmla="*/ 281761 w 4931983"/>
              <a:gd name="connsiteY1" fmla="*/ 0 h 4724929"/>
              <a:gd name="connsiteX2" fmla="*/ 265347 w 4931983"/>
              <a:gd name="connsiteY2" fmla="*/ 34074 h 4724929"/>
              <a:gd name="connsiteX3" fmla="*/ 0 w 4931983"/>
              <a:gd name="connsiteY3" fmla="*/ 1348380 h 4724929"/>
              <a:gd name="connsiteX4" fmla="*/ 3376549 w 4931983"/>
              <a:gd name="connsiteY4" fmla="*/ 4724929 h 4724929"/>
              <a:gd name="connsiteX5" fmla="*/ 4840423 w 4931983"/>
              <a:gd name="connsiteY5" fmla="*/ 4391965 h 4724929"/>
              <a:gd name="connsiteX6" fmla="*/ 4931983 w 4931983"/>
              <a:gd name="connsiteY6" fmla="*/ 4341519 h 472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1983" h="4724929">
                <a:moveTo>
                  <a:pt x="4931983" y="0"/>
                </a:moveTo>
                <a:lnTo>
                  <a:pt x="281761" y="0"/>
                </a:lnTo>
                <a:lnTo>
                  <a:pt x="265347" y="34074"/>
                </a:lnTo>
                <a:cubicBezTo>
                  <a:pt x="94485" y="438040"/>
                  <a:pt x="0" y="882177"/>
                  <a:pt x="0" y="1348380"/>
                </a:cubicBezTo>
                <a:cubicBezTo>
                  <a:pt x="0" y="3213197"/>
                  <a:pt x="1511732" y="4724929"/>
                  <a:pt x="3376549" y="4724929"/>
                </a:cubicBezTo>
                <a:cubicBezTo>
                  <a:pt x="3901029" y="4724929"/>
                  <a:pt x="4397579" y="4605349"/>
                  <a:pt x="4840423" y="4391965"/>
                </a:cubicBezTo>
                <a:lnTo>
                  <a:pt x="4931983" y="43415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2B2A3A3-6278-889C-9336-01AF41FEAEF2}"/>
              </a:ext>
            </a:extLst>
          </p:cNvPr>
          <p:cNvSpPr txBox="1">
            <a:spLocks noChangeArrowheads="1"/>
          </p:cNvSpPr>
          <p:nvPr/>
        </p:nvSpPr>
        <p:spPr>
          <a:xfrm>
            <a:off x="801098" y="603504"/>
            <a:ext cx="3221067" cy="3036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Plan de la séance</a:t>
            </a:r>
          </a:p>
        </p:txBody>
      </p:sp>
      <p:graphicFrame>
        <p:nvGraphicFramePr>
          <p:cNvPr id="3" name="Rectangle 3">
            <a:extLst>
              <a:ext uri="{FF2B5EF4-FFF2-40B4-BE49-F238E27FC236}">
                <a16:creationId xmlns:a16="http://schemas.microsoft.com/office/drawing/2014/main" id="{E9F4E84B-3F46-FB92-2118-02403BFAA2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629131"/>
              </p:ext>
            </p:extLst>
          </p:nvPr>
        </p:nvGraphicFramePr>
        <p:xfrm>
          <a:off x="5683624" y="1409700"/>
          <a:ext cx="6111297" cy="4572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0583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5" r="20049" b="3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336D025-DC9D-43F6-B29A-DD768C49D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7717" b="-3"/>
          <a:stretch/>
        </p:blipFill>
        <p:spPr bwMode="auto">
          <a:xfrm>
            <a:off x="321734" y="3514854"/>
            <a:ext cx="3084025" cy="278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Une image contenant personne, homme&#10;&#10;Description générée automatiquement">
            <a:extLst>
              <a:ext uri="{FF2B5EF4-FFF2-40B4-BE49-F238E27FC236}">
                <a16:creationId xmlns:a16="http://schemas.microsoft.com/office/drawing/2014/main" id="{6A205CFA-B94A-44C9-816D-A63085A6A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64" r="42298" b="1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BBB1367-2A02-480A-90E2-DF8E942624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3339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3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C9B8644-00A3-4A82-876F-2A7B1AC4B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1" r="-2" b="6157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 6" descr="Une image contenant cabane, bâtiment, objet, intérieur&#10;&#10;Description générée automatiquement">
            <a:extLst>
              <a:ext uri="{FF2B5EF4-FFF2-40B4-BE49-F238E27FC236}">
                <a16:creationId xmlns:a16="http://schemas.microsoft.com/office/drawing/2014/main" id="{FAC598AC-31F6-4FEB-AE5F-748C5A458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4" r="-3" b="6021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4338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r="617" b="3"/>
          <a:stretch/>
        </p:blipFill>
        <p:spPr bwMode="auto"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ciel, personne, extérieur&#10;&#10;Description générée automatiquement">
            <a:extLst>
              <a:ext uri="{FF2B5EF4-FFF2-40B4-BE49-F238E27FC236}">
                <a16:creationId xmlns:a16="http://schemas.microsoft.com/office/drawing/2014/main" id="{AC0D3DF2-C956-46BB-8C45-9558055311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833" r="-2" b="1794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7293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Image 5">
            <a:extLst>
              <a:ext uri="{FF2B5EF4-FFF2-40B4-BE49-F238E27FC236}">
                <a16:creationId xmlns:a16="http://schemas.microsoft.com/office/drawing/2014/main" id="{CB54EB56-D26A-4956-B33E-1EFD34CFB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6452" y="1123527"/>
            <a:ext cx="2881841" cy="461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07A89A-11BC-44FD-8CB8-0878A3BF3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3" y="1875799"/>
            <a:ext cx="4653787" cy="3106402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D5CF58C-1451-48DC-824B-BA78FF436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Image 4">
            <a:extLst>
              <a:ext uri="{FF2B5EF4-FFF2-40B4-BE49-F238E27FC236}">
                <a16:creationId xmlns:a16="http://schemas.microsoft.com/office/drawing/2014/main" id="{1AF70E98-A840-4ABF-AD19-0C1354C63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941" y="643467"/>
            <a:ext cx="990411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roits TV du football : qui est MediaPro, le groupe qui a raflé la mise ?">
            <a:extLst>
              <a:ext uri="{FF2B5EF4-FFF2-40B4-BE49-F238E27FC236}">
                <a16:creationId xmlns:a16="http://schemas.microsoft.com/office/drawing/2014/main" id="{9371A01F-8086-4769-B743-A1B5DDB06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2" y="417628"/>
            <a:ext cx="5426764" cy="271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P &amp; Silva dissolved by UK court after failing to pay French Tennis  Federation | Marketing Magazine Asia">
            <a:extLst>
              <a:ext uri="{FF2B5EF4-FFF2-40B4-BE49-F238E27FC236}">
                <a16:creationId xmlns:a16="http://schemas.microsoft.com/office/drawing/2014/main" id="{E68DF448-77B4-472D-9C10-4843ABB4F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3987074"/>
            <a:ext cx="5426764" cy="204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Kosmos logo">
            <a:extLst>
              <a:ext uri="{FF2B5EF4-FFF2-40B4-BE49-F238E27FC236}">
                <a16:creationId xmlns:a16="http://schemas.microsoft.com/office/drawing/2014/main" id="{84D84C83-8F7E-411E-90D6-6AE31E2ED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034" y="643313"/>
            <a:ext cx="5426764" cy="542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140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5EE4D0C-AE23-00F5-BCC4-C81A7D007290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559678"/>
            <a:ext cx="3567915" cy="4952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Ce que je voudrai vous apprendre : Marketing Evénementiel 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Rectangle 3">
            <a:extLst>
              <a:ext uri="{FF2B5EF4-FFF2-40B4-BE49-F238E27FC236}">
                <a16:creationId xmlns:a16="http://schemas.microsoft.com/office/drawing/2014/main" id="{701D43DA-2388-06B7-78D9-CD63AAA159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1556727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3987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E54A714-7296-9432-9BCE-7E6389543856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556995"/>
            <a:ext cx="10515600" cy="113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defRPr/>
            </a:pPr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Manager un événement ?</a:t>
            </a:r>
          </a:p>
        </p:txBody>
      </p:sp>
      <p:graphicFrame>
        <p:nvGraphicFramePr>
          <p:cNvPr id="3" name="Rectangle 3">
            <a:extLst>
              <a:ext uri="{FF2B5EF4-FFF2-40B4-BE49-F238E27FC236}">
                <a16:creationId xmlns:a16="http://schemas.microsoft.com/office/drawing/2014/main" id="{D7ED0066-52FB-4AF1-17AA-41B5B190F6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53501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5868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6" name="Rectangle 309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Johan Clarey (11e de la descente de Kitzbühel) : « Je suis déçu » - L'Équipe">
            <a:extLst>
              <a:ext uri="{FF2B5EF4-FFF2-40B4-BE49-F238E27FC236}">
                <a16:creationId xmlns:a16="http://schemas.microsoft.com/office/drawing/2014/main" id="{9E685534-05F1-4F81-081A-628A6C1ED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8" name="Rectangle 309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DC88A4D-8AB5-5A5D-D61E-D752AE07679B}"/>
              </a:ext>
            </a:extLst>
          </p:cNvPr>
          <p:cNvSpPr txBox="1"/>
          <p:nvPr/>
        </p:nvSpPr>
        <p:spPr>
          <a:xfrm>
            <a:off x="233677" y="1557619"/>
            <a:ext cx="4574309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Un </a:t>
            </a:r>
            <a:r>
              <a:rPr lang="en-US" sz="2400" dirty="0" err="1"/>
              <a:t>événement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un </a:t>
            </a:r>
            <a:r>
              <a:rPr lang="en-US" sz="2400" b="1" dirty="0"/>
              <a:t>lieu</a:t>
            </a:r>
            <a:r>
              <a:rPr lang="en-US" sz="2400" dirty="0"/>
              <a:t> </a:t>
            </a:r>
            <a:r>
              <a:rPr lang="en-US" sz="2400" dirty="0" err="1"/>
              <a:t>où</a:t>
            </a:r>
            <a:r>
              <a:rPr lang="en-US" sz="2400" dirty="0"/>
              <a:t> « des </a:t>
            </a:r>
            <a:r>
              <a:rPr lang="en-US" sz="2400" b="1" dirty="0"/>
              <a:t>hommes et des femmes</a:t>
            </a:r>
            <a:r>
              <a:rPr lang="en-US" sz="2400" dirty="0"/>
              <a:t> se </a:t>
            </a:r>
            <a:r>
              <a:rPr lang="en-US" sz="2400" b="1" dirty="0" err="1"/>
              <a:t>rassemblent</a:t>
            </a:r>
            <a:r>
              <a:rPr lang="en-US" sz="2400" dirty="0"/>
              <a:t> dans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dirty="0" err="1"/>
              <a:t>sorte</a:t>
            </a:r>
            <a:r>
              <a:rPr lang="en-US" sz="2400" dirty="0"/>
              <a:t> de </a:t>
            </a:r>
            <a:r>
              <a:rPr lang="en-US" sz="2400" dirty="0" err="1"/>
              <a:t>célébration</a:t>
            </a:r>
            <a:r>
              <a:rPr lang="en-US" sz="2400" dirty="0"/>
              <a:t> collective, pour assister à un </a:t>
            </a:r>
            <a:r>
              <a:rPr lang="en-US" sz="2400" b="1" dirty="0"/>
              <a:t>spectacle</a:t>
            </a:r>
            <a:r>
              <a:rPr lang="en-US" sz="2400" dirty="0"/>
              <a:t> sportif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culturel</a:t>
            </a:r>
            <a:r>
              <a:rPr lang="en-US" sz="2400" dirty="0"/>
              <a:t> (Alain Ferrand).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Un </a:t>
            </a:r>
            <a:r>
              <a:rPr lang="en-US" sz="2400" dirty="0" err="1"/>
              <a:t>événement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« un </a:t>
            </a:r>
            <a:r>
              <a:rPr lang="en-US" sz="2400" dirty="0" err="1"/>
              <a:t>processus</a:t>
            </a:r>
            <a:r>
              <a:rPr lang="en-US" sz="2400" dirty="0"/>
              <a:t> </a:t>
            </a:r>
            <a:r>
              <a:rPr lang="en-US" sz="2400" dirty="0" err="1"/>
              <a:t>d’organisation</a:t>
            </a:r>
            <a:r>
              <a:rPr lang="en-US" sz="2400" dirty="0"/>
              <a:t> </a:t>
            </a:r>
            <a:r>
              <a:rPr lang="en-US" sz="2400" dirty="0" err="1"/>
              <a:t>rationnel</a:t>
            </a:r>
            <a:r>
              <a:rPr lang="en-US" sz="2400" dirty="0"/>
              <a:t> des </a:t>
            </a:r>
            <a:r>
              <a:rPr lang="en-US" sz="2400" b="1" i="1" dirty="0" err="1"/>
              <a:t>ressources</a:t>
            </a:r>
            <a:r>
              <a:rPr lang="en-US" sz="2400" dirty="0"/>
              <a:t> à mobiliser pour </a:t>
            </a:r>
            <a:r>
              <a:rPr lang="en-US" sz="2400" b="1" dirty="0" err="1"/>
              <a:t>atteindre</a:t>
            </a:r>
            <a:r>
              <a:rPr lang="en-US" sz="2400" b="1" dirty="0"/>
              <a:t> des </a:t>
            </a:r>
            <a:r>
              <a:rPr lang="en-US" sz="2400" b="1" dirty="0" err="1"/>
              <a:t>objectifs</a:t>
            </a:r>
            <a:r>
              <a:rPr lang="en-US" sz="2400" dirty="0"/>
              <a:t> » (Alain </a:t>
            </a:r>
            <a:r>
              <a:rPr lang="en-US" sz="2400" dirty="0" err="1"/>
              <a:t>Loret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1574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4C86197-AAAA-4C59-8944-B11DC6697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DBFCF3D-47F9-D159-0462-278F050A0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r="17805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46BAB9B-A535-B466-69B7-E76A74A3F2CB}"/>
              </a:ext>
            </a:extLst>
          </p:cNvPr>
          <p:cNvSpPr txBox="1">
            <a:spLocks noChangeArrowheads="1"/>
          </p:cNvSpPr>
          <p:nvPr/>
        </p:nvSpPr>
        <p:spPr>
          <a:xfrm>
            <a:off x="7557489" y="976337"/>
            <a:ext cx="4208941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2400" b="1" dirty="0"/>
          </a:p>
          <a:p>
            <a:pPr marL="0" indent="0" algn="ctr">
              <a:buNone/>
              <a:defRPr/>
            </a:pPr>
            <a:r>
              <a:rPr lang="en-US" sz="2400" b="1" dirty="0" err="1"/>
              <a:t>L’organisation</a:t>
            </a:r>
            <a:r>
              <a:rPr lang="en-US" sz="2400" b="1" dirty="0"/>
              <a:t> d’un </a:t>
            </a:r>
            <a:r>
              <a:rPr lang="en-US" sz="2400" b="1" dirty="0" err="1"/>
              <a:t>événement</a:t>
            </a:r>
            <a:r>
              <a:rPr lang="en-US" sz="2400" b="1" dirty="0"/>
              <a:t> </a:t>
            </a:r>
            <a:r>
              <a:rPr lang="en-US" sz="2400" b="1" dirty="0" err="1"/>
              <a:t>peut</a:t>
            </a:r>
            <a:r>
              <a:rPr lang="en-US" sz="2400" b="1" dirty="0"/>
              <a:t> se </a:t>
            </a:r>
            <a:r>
              <a:rPr lang="en-US" sz="2400" b="1" dirty="0" err="1"/>
              <a:t>définir</a:t>
            </a:r>
            <a:r>
              <a:rPr lang="en-US" sz="2400" b="1" dirty="0"/>
              <a:t> </a:t>
            </a:r>
            <a:r>
              <a:rPr lang="en-US" sz="2400" b="1" dirty="0" err="1"/>
              <a:t>comme</a:t>
            </a:r>
            <a:r>
              <a:rPr lang="en-US" sz="2400" b="1" dirty="0"/>
              <a:t> un </a:t>
            </a:r>
            <a:r>
              <a:rPr lang="en-US" sz="2400" b="1" dirty="0" err="1"/>
              <a:t>projet</a:t>
            </a:r>
            <a:r>
              <a:rPr lang="en-US" sz="2400" b="1" dirty="0"/>
              <a:t>, </a:t>
            </a:r>
            <a:r>
              <a:rPr lang="en-US" sz="2400" b="1" dirty="0" err="1"/>
              <a:t>c’est</a:t>
            </a:r>
            <a:r>
              <a:rPr lang="en-US" sz="2400" b="1" dirty="0"/>
              <a:t>-à-dire « un </a:t>
            </a:r>
            <a:r>
              <a:rPr lang="en-US" sz="2400" b="1" dirty="0" err="1"/>
              <a:t>objectif</a:t>
            </a:r>
            <a:r>
              <a:rPr lang="en-US" sz="2400" b="1" dirty="0"/>
              <a:t> à </a:t>
            </a:r>
            <a:r>
              <a:rPr lang="en-US" sz="2400" b="1" dirty="0" err="1"/>
              <a:t>réaliser</a:t>
            </a:r>
            <a:r>
              <a:rPr lang="en-US" sz="2400" b="1" dirty="0"/>
              <a:t>, par des </a:t>
            </a:r>
            <a:r>
              <a:rPr lang="en-US" sz="2400" b="1" dirty="0" err="1"/>
              <a:t>acteurs</a:t>
            </a:r>
            <a:r>
              <a:rPr lang="en-US" sz="2400" b="1" dirty="0"/>
              <a:t>, dans un </a:t>
            </a:r>
            <a:r>
              <a:rPr lang="en-US" sz="2400" b="1" dirty="0" err="1"/>
              <a:t>contexte</a:t>
            </a:r>
            <a:r>
              <a:rPr lang="en-US" sz="2400" b="1" dirty="0"/>
              <a:t> précis, dans un </a:t>
            </a:r>
            <a:r>
              <a:rPr lang="en-US" sz="2400" b="1" dirty="0" err="1"/>
              <a:t>délai</a:t>
            </a:r>
            <a:r>
              <a:rPr lang="en-US" sz="2400" b="1" dirty="0"/>
              <a:t> </a:t>
            </a:r>
            <a:r>
              <a:rPr lang="en-US" sz="2400" b="1" dirty="0" err="1"/>
              <a:t>donné</a:t>
            </a:r>
            <a:r>
              <a:rPr lang="en-US" sz="2400" b="1" dirty="0"/>
              <a:t> avec des </a:t>
            </a:r>
            <a:r>
              <a:rPr lang="en-US" sz="2400" b="1" dirty="0" err="1"/>
              <a:t>moyens</a:t>
            </a:r>
            <a:r>
              <a:rPr lang="en-US" sz="2400" b="1" dirty="0"/>
              <a:t> </a:t>
            </a:r>
            <a:r>
              <a:rPr lang="en-US" sz="2400" b="1" dirty="0" err="1"/>
              <a:t>définis</a:t>
            </a:r>
            <a:r>
              <a:rPr lang="en-US" sz="2400" b="1" dirty="0"/>
              <a:t>, </a:t>
            </a:r>
            <a:r>
              <a:rPr lang="en-US" sz="2400" b="1" dirty="0" err="1"/>
              <a:t>nécessitant</a:t>
            </a:r>
            <a:r>
              <a:rPr lang="en-US" sz="2400" b="1" dirty="0"/>
              <a:t> </a:t>
            </a:r>
            <a:r>
              <a:rPr lang="en-US" sz="2400" b="1" dirty="0" err="1"/>
              <a:t>l’utilisation</a:t>
            </a:r>
            <a:r>
              <a:rPr lang="en-US" sz="2400" b="1" dirty="0"/>
              <a:t> </a:t>
            </a:r>
            <a:r>
              <a:rPr lang="en-US" sz="2400" b="1" dirty="0" err="1"/>
              <a:t>d’une</a:t>
            </a:r>
            <a:r>
              <a:rPr lang="en-US" sz="2400" b="1" dirty="0"/>
              <a:t> démarche et </a:t>
            </a:r>
            <a:r>
              <a:rPr lang="en-US" sz="2400" b="1" dirty="0" err="1"/>
              <a:t>d’outils</a:t>
            </a:r>
            <a:r>
              <a:rPr lang="en-US" sz="2400" b="1" dirty="0"/>
              <a:t> </a:t>
            </a:r>
            <a:r>
              <a:rPr lang="en-US" sz="2400" b="1" dirty="0" err="1"/>
              <a:t>appropriés</a:t>
            </a:r>
            <a:r>
              <a:rPr lang="en-US" sz="2400" b="1" dirty="0"/>
              <a:t> » (</a:t>
            </a:r>
            <a:r>
              <a:rPr lang="en-US" sz="2400" b="1" dirty="0" err="1"/>
              <a:t>Maders</a:t>
            </a:r>
            <a:r>
              <a:rPr lang="en-US" sz="2400" b="1" dirty="0"/>
              <a:t> et </a:t>
            </a:r>
            <a:r>
              <a:rPr lang="en-US" sz="2400" b="1" dirty="0" err="1"/>
              <a:t>Clet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3953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AF44CFF-65B6-2AF1-561D-1914CF2BC5EF}"/>
              </a:ext>
            </a:extLst>
          </p:cNvPr>
          <p:cNvSpPr txBox="1">
            <a:spLocks noChangeArrowheads="1"/>
          </p:cNvSpPr>
          <p:nvPr/>
        </p:nvSpPr>
        <p:spPr>
          <a:xfrm>
            <a:off x="1992313" y="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b="1" dirty="0"/>
              <a:t>Typologie « événementielle »</a:t>
            </a:r>
          </a:p>
        </p:txBody>
      </p:sp>
      <p:sp>
        <p:nvSpPr>
          <p:cNvPr id="3" name="Line 4">
            <a:extLst>
              <a:ext uri="{FF2B5EF4-FFF2-40B4-BE49-F238E27FC236}">
                <a16:creationId xmlns:a16="http://schemas.microsoft.com/office/drawing/2014/main" id="{0AC08A8C-0CC2-69FF-A2C2-72AD97BDAE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278064"/>
            <a:ext cx="0" cy="3671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b="1"/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DE6BD05B-223B-635D-5600-20DF2CD761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4" y="5949950"/>
            <a:ext cx="66246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b="1"/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2D3DCD4D-8D3E-CAA9-85BE-F7F700566F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55914" y="2420938"/>
            <a:ext cx="6192837" cy="3529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b="1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E1BCA3F1-3EF7-3E41-1B6A-7B09EE438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1054101"/>
            <a:ext cx="20161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Garamond" panose="02020404030301010803" pitchFamily="18" charset="0"/>
              </a:rPr>
              <a:t>Impacts : affluence, médias, infrastructure, coûts, bénéfices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D069D9EF-0F62-631D-1734-007D9A96F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349501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Garamond" panose="02020404030301010803" pitchFamily="18" charset="0"/>
              </a:rPr>
              <a:t>FORT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64EC5EED-84F7-9BB3-6521-654EADD4F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5661026"/>
            <a:ext cx="1116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Garamond" panose="02020404030301010803" pitchFamily="18" charset="0"/>
              </a:rPr>
              <a:t>FAIBLE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3DECE9CF-A36D-1FF1-254B-9772274A8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6021388"/>
            <a:ext cx="12239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Garamond" panose="02020404030301010803" pitchFamily="18" charset="0"/>
              </a:rPr>
              <a:t>LOCAL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C541BCA6-2C14-8268-FF6E-0F94AD5CD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1" y="6021388"/>
            <a:ext cx="1223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Garamond" panose="02020404030301010803" pitchFamily="18" charset="0"/>
              </a:rPr>
              <a:t>MAJOR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4D213E2C-608A-36AF-B78D-91F7009A0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6021388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Garamond" panose="02020404030301010803" pitchFamily="18" charset="0"/>
              </a:rPr>
              <a:t>HALLMARK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9B23D7DA-4C29-B564-182A-4BE51DD49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6021388"/>
            <a:ext cx="1979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Garamond" panose="02020404030301010803" pitchFamily="18" charset="0"/>
              </a:rPr>
              <a:t>MEGA-EVENT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A1008076-00C3-71FC-62C5-0697415AF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6453188"/>
            <a:ext cx="7345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Garamond" panose="02020404030301010803" pitchFamily="18" charset="0"/>
              </a:rPr>
              <a:t>Catégorisation des événements</a:t>
            </a:r>
          </a:p>
        </p:txBody>
      </p:sp>
    </p:spTree>
    <p:extLst>
      <p:ext uri="{BB962C8B-B14F-4D97-AF65-F5344CB8AC3E}">
        <p14:creationId xmlns:p14="http://schemas.microsoft.com/office/powerpoint/2010/main" val="342102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FB352D1-24FB-71E8-4BEC-1F42911E083A}"/>
              </a:ext>
            </a:extLst>
          </p:cNvPr>
          <p:cNvSpPr txBox="1">
            <a:spLocks noChangeArrowheads="1"/>
          </p:cNvSpPr>
          <p:nvPr/>
        </p:nvSpPr>
        <p:spPr>
          <a:xfrm>
            <a:off x="81087" y="320675"/>
            <a:ext cx="11853644" cy="1431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fr-FR" sz="3600" b="1" dirty="0"/>
              <a:t>Ecosystème sport spectacle : contrôle externe des Stakeholders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8CD1C7C8-2343-DC94-2A95-58AE10AA3E80}"/>
              </a:ext>
            </a:extLst>
          </p:cNvPr>
          <p:cNvGrpSpPr>
            <a:grpSpLocks/>
          </p:cNvGrpSpPr>
          <p:nvPr/>
        </p:nvGrpSpPr>
        <p:grpSpPr bwMode="auto">
          <a:xfrm>
            <a:off x="2359025" y="1785939"/>
            <a:ext cx="4343400" cy="4649787"/>
            <a:chOff x="521" y="1261"/>
            <a:chExt cx="2736" cy="2929"/>
          </a:xfrm>
        </p:grpSpPr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A80100E9-4A9A-2D47-EE44-7AEB6E3846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1261"/>
              <a:ext cx="1382" cy="464"/>
            </a:xfrm>
            <a:prstGeom prst="rect">
              <a:avLst/>
            </a:prstGeom>
            <a:gradFill rotWithShape="1">
              <a:gsLst>
                <a:gs pos="0">
                  <a:srgbClr val="475E00"/>
                </a:gs>
                <a:gs pos="5000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latin typeface="Verdana" panose="020B0604030504040204" pitchFamily="34" charset="0"/>
                </a:rPr>
                <a:t>Partenaires Privés</a:t>
              </a: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D1A7AFA4-3A25-CED7-EDDD-E02C4A62C6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5" y="3727"/>
              <a:ext cx="692" cy="463"/>
            </a:xfrm>
            <a:prstGeom prst="rect">
              <a:avLst/>
            </a:prstGeom>
            <a:gradFill rotWithShape="1">
              <a:gsLst>
                <a:gs pos="0">
                  <a:srgbClr val="475E00"/>
                </a:gs>
                <a:gs pos="5000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400" b="1">
                <a:latin typeface="Verdana" panose="020B060403050404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600" b="1">
                  <a:latin typeface="Verdana" panose="020B0604030504040204" pitchFamily="34" charset="0"/>
                </a:rPr>
                <a:t>Médias</a:t>
              </a:r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93301E85-4D35-1B89-6159-47E94F903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1" y="3108"/>
              <a:ext cx="1" cy="61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D24B0B2E-FD35-7AF3-1CAA-7EEA3D4022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4" y="1717"/>
              <a:ext cx="629" cy="678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68F2D07E-AEA3-D2A2-7FB0-ED6167DEEA36}"/>
              </a:ext>
            </a:extLst>
          </p:cNvPr>
          <p:cNvGrpSpPr>
            <a:grpSpLocks/>
          </p:cNvGrpSpPr>
          <p:nvPr/>
        </p:nvGrpSpPr>
        <p:grpSpPr bwMode="auto">
          <a:xfrm>
            <a:off x="3044825" y="1773238"/>
            <a:ext cx="7131050" cy="4418012"/>
            <a:chOff x="953" y="1253"/>
            <a:chExt cx="4492" cy="2783"/>
          </a:xfrm>
        </p:grpSpPr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523CF363-F2E6-A138-0408-4720377DE1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1253"/>
              <a:ext cx="1612" cy="46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r>
                <a:rPr lang="fr-FR" sz="1600" b="1">
                  <a:latin typeface="Verdana" pitchFamily="34" charset="0"/>
                  <a:cs typeface="Arial" charset="0"/>
                </a:rPr>
                <a:t>Institutions</a:t>
              </a:r>
            </a:p>
            <a:p>
              <a:pPr algn="ctr" eaLnBrk="1" hangingPunct="1">
                <a:defRPr/>
              </a:pPr>
              <a:r>
                <a:rPr lang="fr-FR" sz="1600" b="1">
                  <a:latin typeface="Verdana" pitchFamily="34" charset="0"/>
                  <a:cs typeface="Arial" charset="0"/>
                </a:rPr>
                <a:t>spécifiques</a:t>
              </a:r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636D5A79-37A3-D6DC-530C-49E0BF05C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3" y="3572"/>
              <a:ext cx="1036" cy="46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fr-FR" sz="1400" b="1">
                <a:latin typeface="Verdana" pitchFamily="34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fr-FR" sz="1600" b="1">
                  <a:latin typeface="Verdana" pitchFamily="34" charset="0"/>
                  <a:cs typeface="Arial" charset="0"/>
                </a:rPr>
                <a:t>Prestataires</a:t>
              </a:r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4B80DB7A-B08A-FF69-CB24-FD4B871A86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9" y="3067"/>
              <a:ext cx="619" cy="505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E525F450-4BAF-F992-F722-BD9A205816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29" y="1717"/>
              <a:ext cx="604" cy="633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" name="Group 14">
            <a:extLst>
              <a:ext uri="{FF2B5EF4-FFF2-40B4-BE49-F238E27FC236}">
                <a16:creationId xmlns:a16="http://schemas.microsoft.com/office/drawing/2014/main" id="{5EBDA349-20C6-CE1D-2CCE-9368E40F1557}"/>
              </a:ext>
            </a:extLst>
          </p:cNvPr>
          <p:cNvGrpSpPr>
            <a:grpSpLocks/>
          </p:cNvGrpSpPr>
          <p:nvPr/>
        </p:nvGrpSpPr>
        <p:grpSpPr bwMode="auto">
          <a:xfrm>
            <a:off x="1989139" y="1765301"/>
            <a:ext cx="7832725" cy="4418013"/>
            <a:chOff x="295" y="1253"/>
            <a:chExt cx="4934" cy="2783"/>
          </a:xfrm>
        </p:grpSpPr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FA5D7763-3282-DA7D-11E6-E11559165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2341"/>
              <a:ext cx="1451" cy="773"/>
            </a:xfrm>
            <a:prstGeom prst="ellipse">
              <a:avLst/>
            </a:prstGeom>
            <a:solidFill>
              <a:srgbClr val="FF3300"/>
            </a:solidFill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fr-FR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EVENEMENT</a:t>
              </a:r>
            </a:p>
          </p:txBody>
        </p:sp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D7ECF4F1-D13B-DC87-C72F-C609502A4B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" y="1253"/>
              <a:ext cx="4934" cy="2783"/>
              <a:chOff x="295" y="1253"/>
              <a:chExt cx="4934" cy="2783"/>
            </a:xfrm>
          </p:grpSpPr>
          <p:sp>
            <p:nvSpPr>
              <p:cNvPr id="16" name="Text Box 17">
                <a:extLst>
                  <a:ext uri="{FF2B5EF4-FFF2-40B4-BE49-F238E27FC236}">
                    <a16:creationId xmlns:a16="http://schemas.microsoft.com/office/drawing/2014/main" id="{DBA7886E-B46C-1947-41B8-5C1F1C61FC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0" y="1253"/>
                <a:ext cx="1382" cy="46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1600" b="1">
                    <a:latin typeface="Verdana" panose="020B0604030504040204" pitchFamily="34" charset="0"/>
                  </a:rPr>
                  <a:t>Partenaires Publics</a:t>
                </a:r>
              </a:p>
            </p:txBody>
          </p:sp>
          <p:sp>
            <p:nvSpPr>
              <p:cNvPr id="17" name="Text Box 18">
                <a:extLst>
                  <a:ext uri="{FF2B5EF4-FFF2-40B4-BE49-F238E27FC236}">
                    <a16:creationId xmlns:a16="http://schemas.microsoft.com/office/drawing/2014/main" id="{64D4AD1F-C2DD-A252-E726-4F4102CAC8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17" y="3572"/>
                <a:ext cx="1037" cy="46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1600" b="1">
                    <a:latin typeface="Verdana" panose="020B0604030504040204" pitchFamily="34" charset="0"/>
                  </a:rPr>
                  <a:t>Grand Public</a:t>
                </a:r>
              </a:p>
            </p:txBody>
          </p:sp>
          <p:sp>
            <p:nvSpPr>
              <p:cNvPr id="18" name="Text Box 19">
                <a:extLst>
                  <a:ext uri="{FF2B5EF4-FFF2-40B4-BE49-F238E27FC236}">
                    <a16:creationId xmlns:a16="http://schemas.microsoft.com/office/drawing/2014/main" id="{45A2D6AF-479D-AFA5-1F09-DFE1468D26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2" y="2478"/>
                <a:ext cx="807" cy="46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1600" b="1">
                    <a:latin typeface="Verdana" panose="020B0604030504040204" pitchFamily="34" charset="0"/>
                  </a:rPr>
                  <a:t>Athlètes (agents)</a:t>
                </a:r>
              </a:p>
            </p:txBody>
          </p:sp>
          <p:sp>
            <p:nvSpPr>
              <p:cNvPr id="19" name="Text Box 20">
                <a:extLst>
                  <a:ext uri="{FF2B5EF4-FFF2-40B4-BE49-F238E27FC236}">
                    <a16:creationId xmlns:a16="http://schemas.microsoft.com/office/drawing/2014/main" id="{C8991F1F-6845-84B7-7306-994502FC0C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" y="2478"/>
                <a:ext cx="1088" cy="464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fr-FR" altLang="fr-FR" sz="1400" b="1">
                  <a:latin typeface="Verdana" panose="020B060403050404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1600" b="1">
                    <a:latin typeface="Verdana" panose="020B0604030504040204" pitchFamily="34" charset="0"/>
                  </a:rPr>
                  <a:t>Organisation</a:t>
                </a:r>
              </a:p>
            </p:txBody>
          </p:sp>
          <p:sp>
            <p:nvSpPr>
              <p:cNvPr id="20" name="Line 21">
                <a:extLst>
                  <a:ext uri="{FF2B5EF4-FFF2-40B4-BE49-F238E27FC236}">
                    <a16:creationId xmlns:a16="http://schemas.microsoft.com/office/drawing/2014/main" id="{072A1FB6-E8F9-81D0-4C3F-F00CFC5A39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98" y="3067"/>
                <a:ext cx="519" cy="505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Line 22">
                <a:extLst>
                  <a:ext uri="{FF2B5EF4-FFF2-40B4-BE49-F238E27FC236}">
                    <a16:creationId xmlns:a16="http://schemas.microsoft.com/office/drawing/2014/main" id="{D51F8A09-69C4-E5A4-E030-D9CB6BC9D3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1" y="1717"/>
                <a:ext cx="0" cy="6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Line 23">
                <a:extLst>
                  <a:ext uri="{FF2B5EF4-FFF2-40B4-BE49-F238E27FC236}">
                    <a16:creationId xmlns:a16="http://schemas.microsoft.com/office/drawing/2014/main" id="{8C3E027A-60E7-1215-92CB-BDA6806F4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3" y="2614"/>
                <a:ext cx="862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" name="Line 24">
                <a:extLst>
                  <a:ext uri="{FF2B5EF4-FFF2-40B4-BE49-F238E27FC236}">
                    <a16:creationId xmlns:a16="http://schemas.microsoft.com/office/drawing/2014/main" id="{32E2C1B0-537F-77AE-92C9-A06FA2FFE7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06" y="2614"/>
                <a:ext cx="816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740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Frￃﾩdￃﾩric Frￃﾩry, Xerfi Canal Rￃﾩsumer une stratￃﾩgie en trois points">
            <a:hlinkClick r:id="" action="ppaction://media"/>
            <a:extLst>
              <a:ext uri="{FF2B5EF4-FFF2-40B4-BE49-F238E27FC236}">
                <a16:creationId xmlns:a16="http://schemas.microsoft.com/office/drawing/2014/main" id="{696F2390-BC5D-422C-A3B2-24F498F50F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7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Dossier FCM] : Les dessous des 250M€ déjà investis par McCourt à l'OM… hors  achat du club !">
            <a:extLst>
              <a:ext uri="{FF2B5EF4-FFF2-40B4-BE49-F238E27FC236}">
                <a16:creationId xmlns:a16="http://schemas.microsoft.com/office/drawing/2014/main" id="{6A1297E4-55BA-C302-1069-BAF68A18F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394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Image 1">
            <a:extLst>
              <a:ext uri="{FF2B5EF4-FFF2-40B4-BE49-F238E27FC236}">
                <a16:creationId xmlns:a16="http://schemas.microsoft.com/office/drawing/2014/main" id="{F7C15A43-4AAE-A8E2-B294-360EA73AA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-1" b="-1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87644183-60E1-9C0C-DE8D-9CCBB5CCC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" b="-2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D5D4C40B-4949-8AD9-E08D-60FCECB07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 r="-2" b="15289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Image 4">
            <a:extLst>
              <a:ext uri="{FF2B5EF4-FFF2-40B4-BE49-F238E27FC236}">
                <a16:creationId xmlns:a16="http://schemas.microsoft.com/office/drawing/2014/main" id="{330E0469-B84F-4567-9432-BC7C343CF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99" y="95224"/>
            <a:ext cx="3332950" cy="187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ZoneTexte 5">
            <a:extLst>
              <a:ext uri="{FF2B5EF4-FFF2-40B4-BE49-F238E27FC236}">
                <a16:creationId xmlns:a16="http://schemas.microsoft.com/office/drawing/2014/main" id="{41CFB5FC-CC82-44B4-9EAB-83D593285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138" y="233363"/>
            <a:ext cx="1365250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14000"/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82DA37E-B808-428C-B875-9B06E1AD0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6" y="1546986"/>
            <a:ext cx="3015107" cy="2005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276B34-A5A5-44C3-ABE9-756A7F0F4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47" y="2137827"/>
            <a:ext cx="2751482" cy="1829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2" descr="affiche_Jeux_d_enfants_2002_2">
            <a:extLst>
              <a:ext uri="{FF2B5EF4-FFF2-40B4-BE49-F238E27FC236}">
                <a16:creationId xmlns:a16="http://schemas.microsoft.com/office/drawing/2014/main" id="{AB8FB5E6-1C39-449A-BD14-B50A82BB5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58" y="3850475"/>
            <a:ext cx="2074038" cy="2815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68E9C1-113E-4682-8975-45B937EAD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29" y="860963"/>
            <a:ext cx="1954212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14AD3E9-8A24-457A-AD7B-E9A287E2F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20" y="4435327"/>
            <a:ext cx="2874857" cy="191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EDBDDA1-B608-421E-890B-21DEF850D9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22" y="359839"/>
            <a:ext cx="3332950" cy="333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EFED43-D511-4CBD-94A0-34A15F7AB9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2946" y="3925855"/>
            <a:ext cx="3827167" cy="2155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BD8E320-0B21-6E32-0DA7-3B473AAF61C9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556995"/>
            <a:ext cx="10515600" cy="113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Premières questions clés !</a:t>
            </a:r>
          </a:p>
        </p:txBody>
      </p:sp>
      <p:graphicFrame>
        <p:nvGraphicFramePr>
          <p:cNvPr id="3" name="Rectangle 3">
            <a:extLst>
              <a:ext uri="{FF2B5EF4-FFF2-40B4-BE49-F238E27FC236}">
                <a16:creationId xmlns:a16="http://schemas.microsoft.com/office/drawing/2014/main" id="{1E4533D2-A67F-AC9D-F72B-36CE8D0B9F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1191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0648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087355D-8E78-CB1A-05E3-DC51F11B713B}"/>
              </a:ext>
            </a:extLst>
          </p:cNvPr>
          <p:cNvSpPr txBox="1">
            <a:spLocks noChangeArrowheads="1"/>
          </p:cNvSpPr>
          <p:nvPr/>
        </p:nvSpPr>
        <p:spPr>
          <a:xfrm>
            <a:off x="852468" y="167127"/>
            <a:ext cx="11062441" cy="12808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3600" b="1" dirty="0"/>
              <a:t>Quelles approches stratégiques ?</a:t>
            </a:r>
            <a:br>
              <a:rPr lang="fr-FR" sz="3600" b="1" dirty="0"/>
            </a:br>
            <a:r>
              <a:rPr lang="fr-FR" sz="3600" b="1" dirty="0"/>
              <a:t>(</a:t>
            </a:r>
            <a:r>
              <a:rPr lang="fr-FR" sz="3600" b="1" dirty="0" err="1"/>
              <a:t>Saias</a:t>
            </a:r>
            <a:r>
              <a:rPr lang="fr-FR" sz="3600" b="1" dirty="0"/>
              <a:t> et </a:t>
            </a:r>
            <a:r>
              <a:rPr lang="fr-FR" sz="3600" b="1" dirty="0" err="1"/>
              <a:t>Métais</a:t>
            </a:r>
            <a:r>
              <a:rPr lang="fr-FR" sz="3600" b="1" dirty="0"/>
              <a:t>, 2001)</a:t>
            </a:r>
          </a:p>
        </p:txBody>
      </p:sp>
      <p:sp>
        <p:nvSpPr>
          <p:cNvPr id="3" name="Text Box 17">
            <a:extLst>
              <a:ext uri="{FF2B5EF4-FFF2-40B4-BE49-F238E27FC236}">
                <a16:creationId xmlns:a16="http://schemas.microsoft.com/office/drawing/2014/main" id="{9C6A6C36-F168-FB73-D482-DEC88297A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350" y="1893310"/>
            <a:ext cx="3382962" cy="4064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/>
              <a:t>POSITIONNEMENT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871DA3D6-ECAA-6338-31BB-7CF78DAC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500" y="1893310"/>
            <a:ext cx="3382962" cy="4064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/>
              <a:t>MOUVEMENT</a:t>
            </a: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CE4BC44A-7E70-AB00-5493-CAFC39246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676" y="3404610"/>
            <a:ext cx="180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Avantage concurrentiel</a:t>
            </a: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DA977E75-7CF2-0311-DBCE-7C813CB43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600" y="3044247"/>
            <a:ext cx="18732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Resource-Based View RBV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488A7C8C-0549-252D-C7CD-66CB6E329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9263" y="3261735"/>
            <a:ext cx="2339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/>
              <a:t>Transformation permanente</a:t>
            </a:r>
          </a:p>
        </p:txBody>
      </p:sp>
      <p:sp>
        <p:nvSpPr>
          <p:cNvPr id="8" name="Line 22">
            <a:extLst>
              <a:ext uri="{FF2B5EF4-FFF2-40B4-BE49-F238E27FC236}">
                <a16:creationId xmlns:a16="http://schemas.microsoft.com/office/drawing/2014/main" id="{7FC6EF0D-D936-91CE-B4BE-50E1CBA5C9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28587" y="2325111"/>
            <a:ext cx="1081088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CF92192C-D0A9-189D-2D5E-51E24A5C00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9675" y="2325110"/>
            <a:ext cx="8636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Line 24">
            <a:extLst>
              <a:ext uri="{FF2B5EF4-FFF2-40B4-BE49-F238E27FC236}">
                <a16:creationId xmlns:a16="http://schemas.microsoft.com/office/drawing/2014/main" id="{2640D437-6FF5-1607-B55C-6FACD3C607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7100" y="2325110"/>
            <a:ext cx="7921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C4365557-C34C-7F99-64F0-2E2AAD050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9262" y="2325110"/>
            <a:ext cx="108108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73D91400-195E-EC4C-1D2F-1D4EAFFC4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888" y="4988936"/>
            <a:ext cx="33115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Goudy Stout" panose="0202090407030B020401" pitchFamily="18" charset="0"/>
              </a:rPr>
              <a:t>ADEQUATION STRATEGIQUE « FIT »</a:t>
            </a:r>
          </a:p>
        </p:txBody>
      </p:sp>
      <p:sp>
        <p:nvSpPr>
          <p:cNvPr id="13" name="Text Box 27">
            <a:extLst>
              <a:ext uri="{FF2B5EF4-FFF2-40B4-BE49-F238E27FC236}">
                <a16:creationId xmlns:a16="http://schemas.microsoft.com/office/drawing/2014/main" id="{633161A4-C36D-B444-7054-75D12EE9F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063" y="5061961"/>
            <a:ext cx="33115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Goudy Stout" panose="0202090407030B020401" pitchFamily="18" charset="0"/>
              </a:rPr>
              <a:t>INTENTION STRATEGIQUE« INTENT »</a:t>
            </a:r>
          </a:p>
        </p:txBody>
      </p:sp>
      <p:sp>
        <p:nvSpPr>
          <p:cNvPr id="14" name="AutoShape 28">
            <a:extLst>
              <a:ext uri="{FF2B5EF4-FFF2-40B4-BE49-F238E27FC236}">
                <a16:creationId xmlns:a16="http://schemas.microsoft.com/office/drawing/2014/main" id="{9F0BD67C-2366-FAF5-3DAB-AE223DADE1D4}"/>
              </a:ext>
            </a:extLst>
          </p:cNvPr>
          <p:cNvSpPr>
            <a:spLocks/>
          </p:cNvSpPr>
          <p:nvPr/>
        </p:nvSpPr>
        <p:spPr bwMode="auto">
          <a:xfrm rot="5400000">
            <a:off x="3077081" y="2757703"/>
            <a:ext cx="863600" cy="3455988"/>
          </a:xfrm>
          <a:prstGeom prst="rightBrace">
            <a:avLst>
              <a:gd name="adj1" fmla="val 333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5" name="AutoShape 29">
            <a:extLst>
              <a:ext uri="{FF2B5EF4-FFF2-40B4-BE49-F238E27FC236}">
                <a16:creationId xmlns:a16="http://schemas.microsoft.com/office/drawing/2014/main" id="{DAB3CDC3-C820-B203-6DC4-8809B4909196}"/>
              </a:ext>
            </a:extLst>
          </p:cNvPr>
          <p:cNvSpPr>
            <a:spLocks/>
          </p:cNvSpPr>
          <p:nvPr/>
        </p:nvSpPr>
        <p:spPr bwMode="auto">
          <a:xfrm rot="5400000">
            <a:off x="7253794" y="2829142"/>
            <a:ext cx="863600" cy="3455987"/>
          </a:xfrm>
          <a:prstGeom prst="rightBrace">
            <a:avLst>
              <a:gd name="adj1" fmla="val 333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</p:spTree>
    <p:extLst>
      <p:ext uri="{BB962C8B-B14F-4D97-AF65-F5344CB8AC3E}">
        <p14:creationId xmlns:p14="http://schemas.microsoft.com/office/powerpoint/2010/main" val="210508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79" name="Rectangle 28678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81" name="Freeform: Shape 28680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683" name="Freeform: Shape 28682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9E30C9F-C788-96E8-7C4B-E2FF3BD5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0" y="662400"/>
            <a:ext cx="3612985" cy="1492132"/>
          </a:xfrm>
        </p:spPr>
        <p:txBody>
          <a:bodyPr anchor="t">
            <a:normAutofit/>
          </a:bodyPr>
          <a:lstStyle/>
          <a:p>
            <a:r>
              <a:rPr lang="fr-FR" b="1">
                <a:solidFill>
                  <a:schemeClr val="bg1"/>
                </a:solidFill>
              </a:rPr>
              <a:t>FIT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C5884C-5C4A-4133-E43B-C7AC5A4BA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0" y="2286000"/>
            <a:ext cx="3612985" cy="3844800"/>
          </a:xfrm>
        </p:spPr>
        <p:txBody>
          <a:bodyPr>
            <a:norm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fr-FR" sz="200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« What business are we in ? »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endParaRPr lang="fr-FR" sz="2000">
              <a:solidFill>
                <a:schemeClr val="bg1">
                  <a:alpha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fr-FR" sz="2000" b="1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S-C-P</a:t>
            </a:r>
            <a:r>
              <a:rPr lang="fr-FR" sz="2000">
                <a:solidFill>
                  <a:schemeClr val="bg1">
                    <a:alpha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(Structure-Conduct-Performance) perspective : la structure de l’industrie est à l’origine de la stratégie des entreprises et de leur performance (modèles : SWOT or modèles des “5 forces” (Porter, 1979)).</a:t>
            </a:r>
          </a:p>
          <a:p>
            <a:endParaRPr lang="fr-FR" sz="20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28674" name="Picture 2" descr="The Five Competitive Forces That Shape Strategy - HBR Video">
            <a:extLst>
              <a:ext uri="{FF2B5EF4-FFF2-40B4-BE49-F238E27FC236}">
                <a16:creationId xmlns:a16="http://schemas.microsoft.com/office/drawing/2014/main" id="{12B7E511-10D5-DD66-4256-9475265F9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1053" y="1737510"/>
            <a:ext cx="6421147" cy="338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6911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29" name="Rectangle 30728">
            <a:extLst>
              <a:ext uri="{FF2B5EF4-FFF2-40B4-BE49-F238E27FC236}">
                <a16:creationId xmlns:a16="http://schemas.microsoft.com/office/drawing/2014/main" id="{0FBEE5C9-5C2E-46DB-81F2-F4A3DBD16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2799CAED-53DD-3000-1E86-F0F3BB723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" r="1" b="14971"/>
          <a:stretch/>
        </p:blipFill>
        <p:spPr bwMode="auto">
          <a:xfrm>
            <a:off x="4426858" y="3429004"/>
            <a:ext cx="7765144" cy="34289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L'innovation tactique dans le football | by MTI Review | MTI-Review | Medium">
            <a:extLst>
              <a:ext uri="{FF2B5EF4-FFF2-40B4-BE49-F238E27FC236}">
                <a16:creationId xmlns:a16="http://schemas.microsoft.com/office/drawing/2014/main" id="{DC3BB71B-9B00-324B-7E75-99A6FF43A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3" r="1" b="1"/>
          <a:stretch/>
        </p:blipFill>
        <p:spPr bwMode="auto">
          <a:xfrm>
            <a:off x="4426853" y="-3"/>
            <a:ext cx="7765146" cy="34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1" name="Freeform: Shape 30730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733" name="Freeform: Shape 30732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735" name="Freeform: Shape 30734">
            <a:extLst>
              <a:ext uri="{FF2B5EF4-FFF2-40B4-BE49-F238E27FC236}">
                <a16:creationId xmlns:a16="http://schemas.microsoft.com/office/drawing/2014/main" id="{B47765B4-4036-4622-8B6B-AB9832B6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A5CB88-194D-3FEC-536D-0292116E4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fr-FR" sz="3700" b="1">
                <a:solidFill>
                  <a:schemeClr val="bg1"/>
                </a:solidFill>
              </a:rPr>
              <a:t>FIT : adéquation</a:t>
            </a:r>
            <a:br>
              <a:rPr lang="fr-FR" sz="3700" b="1" i="1" u="sng">
                <a:solidFill>
                  <a:schemeClr val="bg1"/>
                </a:solidFill>
              </a:rPr>
            </a:br>
            <a:endParaRPr lang="fr-FR" sz="370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FF9B82-C842-6E10-AD6C-8769CE607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fr-FR" sz="2000" b="1" i="1" u="sng">
              <a:solidFill>
                <a:schemeClr val="bg1">
                  <a:alpha val="60000"/>
                </a:schemeClr>
              </a:solidFill>
            </a:endParaRPr>
          </a:p>
          <a:p>
            <a:pPr eaLnBrk="1" hangingPunct="1">
              <a:defRPr/>
            </a:pPr>
            <a:r>
              <a:rPr lang="fr-FR" sz="2000">
                <a:solidFill>
                  <a:schemeClr val="bg1">
                    <a:alpha val="60000"/>
                  </a:schemeClr>
                </a:solidFill>
              </a:rPr>
              <a:t>La stratégie (tactique) est fonction de l’environnement extérieur (équipe adverse : opportunités - menaces).</a:t>
            </a:r>
          </a:p>
          <a:p>
            <a:pPr eaLnBrk="1" hangingPunct="1">
              <a:defRPr/>
            </a:pPr>
            <a:endParaRPr lang="fr-FR" sz="2000">
              <a:solidFill>
                <a:schemeClr val="bg1">
                  <a:alpha val="60000"/>
                </a:schemeClr>
              </a:solidFill>
            </a:endParaRPr>
          </a:p>
          <a:p>
            <a:pPr eaLnBrk="1" hangingPunct="1">
              <a:defRPr/>
            </a:pPr>
            <a:r>
              <a:rPr lang="fr-FR" sz="2000">
                <a:solidFill>
                  <a:schemeClr val="bg1">
                    <a:alpha val="60000"/>
                  </a:schemeClr>
                </a:solidFill>
              </a:rPr>
              <a:t>L’entraîneur a une tactique adaptée à l’adversaire et les joueurs (ressources) s’adaptent à ce positionnement (schéma de jeu).</a:t>
            </a:r>
          </a:p>
          <a:p>
            <a:endParaRPr lang="fr-FR" sz="2000">
              <a:solidFill>
                <a:schemeClr val="bg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69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B0281717-C006-47AC-8E98-3726E14F0067}"/>
              </a:ext>
            </a:extLst>
          </p:cNvPr>
          <p:cNvSpPr txBox="1">
            <a:spLocks/>
          </p:cNvSpPr>
          <p:nvPr/>
        </p:nvSpPr>
        <p:spPr>
          <a:xfrm>
            <a:off x="148589" y="313564"/>
            <a:ext cx="10528917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b="1" dirty="0"/>
              <a:t>Ma stratégie : créer &amp; manager mon écosystème !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C442E11-4C6C-943C-FEDD-4EA93C967544}"/>
              </a:ext>
            </a:extLst>
          </p:cNvPr>
          <p:cNvSpPr/>
          <p:nvPr/>
        </p:nvSpPr>
        <p:spPr>
          <a:xfrm>
            <a:off x="1930746" y="2023646"/>
            <a:ext cx="2160587" cy="1296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prstClr val="white"/>
                </a:solidFill>
              </a:rPr>
              <a:t>Enseigner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C159429-19FA-27A4-0C90-FA28CD581D6E}"/>
              </a:ext>
            </a:extLst>
          </p:cNvPr>
          <p:cNvSpPr/>
          <p:nvPr/>
        </p:nvSpPr>
        <p:spPr>
          <a:xfrm>
            <a:off x="1845021" y="4496971"/>
            <a:ext cx="2333625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prstClr val="white"/>
                </a:solidFill>
              </a:rPr>
              <a:t>Recherche Appliquée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1043A22-E2D4-B617-A670-8B3A37E7E560}"/>
              </a:ext>
            </a:extLst>
          </p:cNvPr>
          <p:cNvSpPr/>
          <p:nvPr/>
        </p:nvSpPr>
        <p:spPr>
          <a:xfrm>
            <a:off x="7856883" y="4568408"/>
            <a:ext cx="231457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prstClr val="white"/>
                </a:solidFill>
              </a:rPr>
              <a:t>Business</a:t>
            </a:r>
          </a:p>
          <a:p>
            <a:pPr algn="ctr">
              <a:defRPr/>
            </a:pPr>
            <a:r>
              <a:rPr lang="fr-FR" dirty="0">
                <a:solidFill>
                  <a:prstClr val="white"/>
                </a:solidFill>
              </a:rPr>
              <a:t>Consulting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B0C7101-783C-1F36-FEBA-3CE53C221879}"/>
              </a:ext>
            </a:extLst>
          </p:cNvPr>
          <p:cNvSpPr/>
          <p:nvPr/>
        </p:nvSpPr>
        <p:spPr>
          <a:xfrm>
            <a:off x="7806083" y="1983958"/>
            <a:ext cx="2411413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prstClr val="white"/>
                </a:solidFill>
              </a:rPr>
              <a:t>Médias </a:t>
            </a:r>
          </a:p>
          <a:p>
            <a:pPr algn="ctr">
              <a:defRPr/>
            </a:pPr>
            <a:r>
              <a:rPr lang="fr-FR" dirty="0">
                <a:solidFill>
                  <a:prstClr val="white"/>
                </a:solidFill>
              </a:rPr>
              <a:t>Communication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199C75A-E7F7-79F0-2BB6-F0DAD4BE734E}"/>
              </a:ext>
            </a:extLst>
          </p:cNvPr>
          <p:cNvSpPr/>
          <p:nvPr/>
        </p:nvSpPr>
        <p:spPr>
          <a:xfrm>
            <a:off x="4823171" y="3112671"/>
            <a:ext cx="2376487" cy="13763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>
                <a:solidFill>
                  <a:prstClr val="white"/>
                </a:solidFill>
              </a:rPr>
              <a:t>Etudiants</a:t>
            </a:r>
          </a:p>
          <a:p>
            <a:pPr algn="ctr">
              <a:defRPr/>
            </a:pPr>
            <a:r>
              <a:rPr lang="fr-FR" sz="1600" dirty="0">
                <a:solidFill>
                  <a:prstClr val="white"/>
                </a:solidFill>
              </a:rPr>
              <a:t>Anciens Etudiants</a:t>
            </a:r>
          </a:p>
          <a:p>
            <a:pPr algn="ctr">
              <a:defRPr/>
            </a:pPr>
            <a:r>
              <a:rPr lang="fr-FR" sz="1600" dirty="0">
                <a:solidFill>
                  <a:prstClr val="white"/>
                </a:solidFill>
              </a:rPr>
              <a:t>Clients</a:t>
            </a:r>
          </a:p>
          <a:p>
            <a:pPr algn="ctr">
              <a:defRPr/>
            </a:pPr>
            <a:r>
              <a:rPr lang="fr-FR" sz="1600" dirty="0">
                <a:solidFill>
                  <a:prstClr val="white"/>
                </a:solidFill>
              </a:rPr>
              <a:t>Collaborateurs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14E53BF-2717-638D-6075-D327118BA85A}"/>
              </a:ext>
            </a:extLst>
          </p:cNvPr>
          <p:cNvCxnSpPr>
            <a:stCxn id="3" idx="6"/>
            <a:endCxn id="7" idx="1"/>
          </p:cNvCxnSpPr>
          <p:nvPr/>
        </p:nvCxnSpPr>
        <p:spPr>
          <a:xfrm>
            <a:off x="4091333" y="2672933"/>
            <a:ext cx="1081088" cy="641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474E0CD-FBF1-E18D-2D08-496BCC64F615}"/>
              </a:ext>
            </a:extLst>
          </p:cNvPr>
          <p:cNvCxnSpPr>
            <a:stCxn id="6" idx="2"/>
            <a:endCxn id="7" idx="7"/>
          </p:cNvCxnSpPr>
          <p:nvPr/>
        </p:nvCxnSpPr>
        <p:spPr>
          <a:xfrm flipH="1">
            <a:off x="6851996" y="2631658"/>
            <a:ext cx="954087" cy="682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692C076-F390-A99A-6553-D4496E67F85F}"/>
              </a:ext>
            </a:extLst>
          </p:cNvPr>
          <p:cNvCxnSpPr>
            <a:stCxn id="4" idx="6"/>
            <a:endCxn id="7" idx="3"/>
          </p:cNvCxnSpPr>
          <p:nvPr/>
        </p:nvCxnSpPr>
        <p:spPr>
          <a:xfrm flipV="1">
            <a:off x="4178646" y="4287421"/>
            <a:ext cx="993775" cy="857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CF78E78-547D-9CCD-F89E-C6951C742FCC}"/>
              </a:ext>
            </a:extLst>
          </p:cNvPr>
          <p:cNvCxnSpPr>
            <a:stCxn id="5" idx="2"/>
            <a:endCxn id="7" idx="5"/>
          </p:cNvCxnSpPr>
          <p:nvPr/>
        </p:nvCxnSpPr>
        <p:spPr>
          <a:xfrm flipH="1" flipV="1">
            <a:off x="6851996" y="4287421"/>
            <a:ext cx="1004887" cy="857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4E78B5E-5275-22F7-A58D-13CF46F15CA6}"/>
              </a:ext>
            </a:extLst>
          </p:cNvPr>
          <p:cNvCxnSpPr>
            <a:stCxn id="3" idx="6"/>
            <a:endCxn id="6" idx="2"/>
          </p:cNvCxnSpPr>
          <p:nvPr/>
        </p:nvCxnSpPr>
        <p:spPr>
          <a:xfrm flipV="1">
            <a:off x="4091333" y="2631658"/>
            <a:ext cx="3714750" cy="412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E2A3CD8-C313-21F7-A91A-B10DCD2B1558}"/>
              </a:ext>
            </a:extLst>
          </p:cNvPr>
          <p:cNvCxnSpPr>
            <a:stCxn id="3" idx="4"/>
            <a:endCxn id="4" idx="0"/>
          </p:cNvCxnSpPr>
          <p:nvPr/>
        </p:nvCxnSpPr>
        <p:spPr>
          <a:xfrm>
            <a:off x="3011833" y="3320633"/>
            <a:ext cx="0" cy="1176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AF74D13-3231-A4D8-65CE-58300A4D055E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4178646" y="5144671"/>
            <a:ext cx="36782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F7C020F-66F6-3364-C7D7-8F0421BECAB9}"/>
              </a:ext>
            </a:extLst>
          </p:cNvPr>
          <p:cNvCxnSpPr>
            <a:stCxn id="6" idx="4"/>
            <a:endCxn id="5" idx="0"/>
          </p:cNvCxnSpPr>
          <p:nvPr/>
        </p:nvCxnSpPr>
        <p:spPr>
          <a:xfrm>
            <a:off x="9012583" y="3279358"/>
            <a:ext cx="1588" cy="12890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578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 cinq forces de Porter - Méthodologie &gt; Académie - E-marketing.fr">
            <a:extLst>
              <a:ext uri="{FF2B5EF4-FFF2-40B4-BE49-F238E27FC236}">
                <a16:creationId xmlns:a16="http://schemas.microsoft.com/office/drawing/2014/main" id="{33306923-BC7E-212C-2D8D-77B73B4E1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0149" y="643466"/>
            <a:ext cx="7791702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3430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ew+nfl+logo">
            <a:extLst>
              <a:ext uri="{FF2B5EF4-FFF2-40B4-BE49-F238E27FC236}">
                <a16:creationId xmlns:a16="http://schemas.microsoft.com/office/drawing/2014/main" id="{1D172844-75AC-1B56-B5D3-C313CD39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8771" y="643467"/>
            <a:ext cx="2625256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9" descr="MLB-Logo">
            <a:extLst>
              <a:ext uri="{FF2B5EF4-FFF2-40B4-BE49-F238E27FC236}">
                <a16:creationId xmlns:a16="http://schemas.microsoft.com/office/drawing/2014/main" id="{0D5EC01E-B6DB-B110-D83D-54B6E8A1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4705" y="643467"/>
            <a:ext cx="4200161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1" descr="NHL_Logo">
            <a:extLst>
              <a:ext uri="{FF2B5EF4-FFF2-40B4-BE49-F238E27FC236}">
                <a16:creationId xmlns:a16="http://schemas.microsoft.com/office/drawing/2014/main" id="{E34E6761-56A1-FEDF-010B-636D51CE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9185" y="3671316"/>
            <a:ext cx="2284428" cy="25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nba-logo">
            <a:extLst>
              <a:ext uri="{FF2B5EF4-FFF2-40B4-BE49-F238E27FC236}">
                <a16:creationId xmlns:a16="http://schemas.microsoft.com/office/drawing/2014/main" id="{DD4B19FC-114E-2975-79AD-D5DBDF06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4909" y="3671316"/>
            <a:ext cx="1659754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105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C08D7E-A6D1-E869-C7D6-F90C836B6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fr-FR" b="1"/>
              <a:t>INTENT</a:t>
            </a:r>
          </a:p>
        </p:txBody>
      </p:sp>
      <p:sp>
        <p:nvSpPr>
          <p:cNvPr id="29707" name="Freeform: Shape 29706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09" name="Freeform: Shape 29708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11" name="Oval 29710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700" name="Picture 4" descr="Gary Hamel, gourou du Management - Club EthikClub Ethik">
            <a:extLst>
              <a:ext uri="{FF2B5EF4-FFF2-40B4-BE49-F238E27FC236}">
                <a16:creationId xmlns:a16="http://schemas.microsoft.com/office/drawing/2014/main" id="{BFA77EC6-C8C8-D8B2-EB2C-46B981A67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ompeting for the Future (English Edition) eBook : Hamel, Gary, Prahalad,  C. K.: Amazon.fr: Boutique Kindle">
            <a:extLst>
              <a:ext uri="{FF2B5EF4-FFF2-40B4-BE49-F238E27FC236}">
                <a16:creationId xmlns:a16="http://schemas.microsoft.com/office/drawing/2014/main" id="{F5041B79-34D6-633C-FE11-34027E89A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2" r="-3" b="27769"/>
          <a:stretch/>
        </p:blipFill>
        <p:spPr bwMode="auto"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Coimbatore Krishnao Prahalad — Wikipédia">
            <a:extLst>
              <a:ext uri="{FF2B5EF4-FFF2-40B4-BE49-F238E27FC236}">
                <a16:creationId xmlns:a16="http://schemas.microsoft.com/office/drawing/2014/main" id="{D4F8D383-149A-A9E8-F424-A758DF0D4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 r="1" b="1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FA70C0-9AA2-751A-80BC-7A47F53B7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en-US" sz="15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“What are we able to make with what we have ?”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endParaRPr lang="en-US" sz="1500" b="1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fr-FR" sz="15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L’entreprise est au centre de la formulation de la stratégie, avec pour objectifs la </a:t>
            </a:r>
            <a:r>
              <a:rPr lang="fr-FR" sz="15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transformation des règles du jeu de l’environnement</a:t>
            </a:r>
            <a:r>
              <a:rPr lang="fr-FR" sz="15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: à partir de ses propres </a:t>
            </a:r>
            <a:r>
              <a:rPr lang="fr-FR" sz="15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ressources et capacités</a:t>
            </a:r>
            <a:r>
              <a:rPr lang="fr-FR" sz="15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ou compétences (forces - faiblesse) l’entreprise peut </a:t>
            </a:r>
            <a:r>
              <a:rPr lang="fr-FR" sz="15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transformer les conditions l’environnement</a:t>
            </a:r>
            <a:r>
              <a:rPr lang="fr-FR" sz="15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(opportunités – menaces).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endParaRPr lang="fr-FR" sz="150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fr-FR" sz="1500" b="1" i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Approches RBV</a:t>
            </a:r>
            <a:endParaRPr lang="fr-FR" sz="1500"/>
          </a:p>
        </p:txBody>
      </p:sp>
    </p:spTree>
    <p:extLst>
      <p:ext uri="{BB962C8B-B14F-4D97-AF65-F5344CB8AC3E}">
        <p14:creationId xmlns:p14="http://schemas.microsoft.com/office/powerpoint/2010/main" val="1691975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55" name="Rectangle 31754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4E5EE3-D0AA-2A42-2C11-DEACD2F8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099" y="978408"/>
            <a:ext cx="3721608" cy="1106424"/>
          </a:xfrm>
          <a:ln>
            <a:noFill/>
          </a:ln>
        </p:spPr>
        <p:txBody>
          <a:bodyPr anchor="b">
            <a:normAutofit/>
          </a:bodyPr>
          <a:lstStyle/>
          <a:p>
            <a:r>
              <a:rPr lang="fr-FR" sz="2800" b="1"/>
              <a:t>Intent : intention</a:t>
            </a:r>
            <a:br>
              <a:rPr lang="fr-FR" sz="2800" b="1" i="1" u="sng"/>
            </a:br>
            <a:endParaRPr lang="fr-FR" sz="2800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661B4ABD-6FD7-D216-5B86-AB4B9B643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r="2261" b="1"/>
          <a:stretch/>
        </p:blipFill>
        <p:spPr bwMode="auto">
          <a:xfrm>
            <a:off x="400847" y="630936"/>
            <a:ext cx="3785616" cy="549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Raymond Goethals: Marseille's messiah who toppled mighty Milan | Marseille  | The Guardian">
            <a:extLst>
              <a:ext uri="{FF2B5EF4-FFF2-40B4-BE49-F238E27FC236}">
                <a16:creationId xmlns:a16="http://schemas.microsoft.com/office/drawing/2014/main" id="{5BB14243-4F8F-B1ED-06FC-64F26297C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"/>
          <a:stretch/>
        </p:blipFill>
        <p:spPr bwMode="auto">
          <a:xfrm>
            <a:off x="4361688" y="630936"/>
            <a:ext cx="2651760" cy="26791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PSG 2016 contre OM 1993, qui est le meilleur ? - L'Équipe">
            <a:extLst>
              <a:ext uri="{FF2B5EF4-FFF2-40B4-BE49-F238E27FC236}">
                <a16:creationId xmlns:a16="http://schemas.microsoft.com/office/drawing/2014/main" id="{999C7218-1933-ED1B-3575-3E1F2E31D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6" b="10309"/>
          <a:stretch/>
        </p:blipFill>
        <p:spPr bwMode="auto">
          <a:xfrm>
            <a:off x="4361688" y="3447288"/>
            <a:ext cx="2651760" cy="26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757" name="Straight Connector 31756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017515-239F-BF14-432D-D97F09C17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099" y="2368296"/>
            <a:ext cx="3721608" cy="3502152"/>
          </a:xfrm>
        </p:spPr>
        <p:txBody>
          <a:bodyPr>
            <a:normAutofit/>
          </a:bodyPr>
          <a:lstStyle/>
          <a:p>
            <a:r>
              <a:rPr lang="fr-FR" sz="1700"/>
              <a:t>L’entraîneur « visionnaire » (manager) dispose de ressources (joueurs) et  met en place une stratégie (tactique) à partir de ces forces et faiblesses (ressources), afin de répondre à certaines opportunités ou menaces  de l’environnement (jeu de tête, rapidité, engagement physique)</a:t>
            </a:r>
          </a:p>
          <a:p>
            <a:endParaRPr lang="fr-FR" sz="1700"/>
          </a:p>
        </p:txBody>
      </p:sp>
    </p:spTree>
    <p:extLst>
      <p:ext uri="{BB962C8B-B14F-4D97-AF65-F5344CB8AC3E}">
        <p14:creationId xmlns:p14="http://schemas.microsoft.com/office/powerpoint/2010/main" val="3835452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La méthode d'analyse VRIO, développée par Jay Barney- HRImag : HOTELS,  RESTAURANTS et INSTITUTIONS">
            <a:extLst>
              <a:ext uri="{FF2B5EF4-FFF2-40B4-BE49-F238E27FC236}">
                <a16:creationId xmlns:a16="http://schemas.microsoft.com/office/drawing/2014/main" id="{7345FD09-801A-F039-92C6-BB1BF17D0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855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32D0D7B-A996-FA63-B035-7164E14106F5}"/>
              </a:ext>
            </a:extLst>
          </p:cNvPr>
          <p:cNvSpPr txBox="1">
            <a:spLocks noChangeArrowheads="1"/>
          </p:cNvSpPr>
          <p:nvPr/>
        </p:nvSpPr>
        <p:spPr>
          <a:xfrm>
            <a:off x="284672" y="188914"/>
            <a:ext cx="10722634" cy="630237"/>
          </a:xfrm>
          <a:prstGeom prst="rect">
            <a:avLst/>
          </a:prstGeom>
        </p:spPr>
        <p:txBody>
          <a:bodyPr anchorCtr="1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800" b="1" dirty="0"/>
              <a:t>Catégorisation des actifs propres aux organisations événementielles</a:t>
            </a:r>
          </a:p>
        </p:txBody>
      </p:sp>
      <p:graphicFrame>
        <p:nvGraphicFramePr>
          <p:cNvPr id="3" name="Group 48">
            <a:extLst>
              <a:ext uri="{FF2B5EF4-FFF2-40B4-BE49-F238E27FC236}">
                <a16:creationId xmlns:a16="http://schemas.microsoft.com/office/drawing/2014/main" id="{994105F8-032D-53AA-98F4-99CE6EA01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132632"/>
              </p:ext>
            </p:extLst>
          </p:nvPr>
        </p:nvGraphicFramePr>
        <p:xfrm>
          <a:off x="2072830" y="869948"/>
          <a:ext cx="4163381" cy="5799138"/>
        </p:xfrm>
        <a:graphic>
          <a:graphicData uri="http://schemas.openxmlformats.org/drawingml/2006/table">
            <a:tbl>
              <a:tblPr/>
              <a:tblGrid>
                <a:gridCol w="1496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78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Evénement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209"/>
                        </a:gs>
                        <a:gs pos="50000">
                          <a:schemeClr val="bg1"/>
                        </a:gs>
                        <a:gs pos="100000">
                          <a:srgbClr val="000209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15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Ressources financières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209"/>
                        </a:gs>
                        <a:gs pos="50000">
                          <a:schemeClr val="bg1"/>
                        </a:gs>
                        <a:gs pos="100000">
                          <a:srgbClr val="00020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Acteurs (sportifs, artistes…)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209"/>
                        </a:gs>
                        <a:gs pos="50000">
                          <a:schemeClr val="bg1"/>
                        </a:gs>
                        <a:gs pos="100000">
                          <a:srgbClr val="00020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39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Billetterie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209"/>
                        </a:gs>
                        <a:gs pos="50000">
                          <a:schemeClr val="bg1"/>
                        </a:gs>
                        <a:gs pos="100000">
                          <a:srgbClr val="00020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7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Contrats (partenariats, sponsoring, Relations Publiques)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209"/>
                        </a:gs>
                        <a:gs pos="50000">
                          <a:schemeClr val="bg1"/>
                        </a:gs>
                        <a:gs pos="100000">
                          <a:srgbClr val="00020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2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Droits Médias (TV)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209"/>
                        </a:gs>
                        <a:gs pos="50000">
                          <a:schemeClr val="bg1"/>
                        </a:gs>
                        <a:gs pos="100000">
                          <a:srgbClr val="00020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8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Merchandising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209"/>
                        </a:gs>
                        <a:gs pos="50000">
                          <a:schemeClr val="bg1"/>
                        </a:gs>
                        <a:gs pos="100000">
                          <a:srgbClr val="00020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Institutions (subventions publiques)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209"/>
                        </a:gs>
                        <a:gs pos="50000">
                          <a:schemeClr val="bg1"/>
                        </a:gs>
                        <a:gs pos="100000">
                          <a:srgbClr val="00020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8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Renommée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209"/>
                        </a:gs>
                        <a:gs pos="50000">
                          <a:schemeClr val="bg1"/>
                        </a:gs>
                        <a:gs pos="100000">
                          <a:srgbClr val="00020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Histoire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209"/>
                        </a:gs>
                        <a:gs pos="50000">
                          <a:schemeClr val="bg1"/>
                        </a:gs>
                        <a:gs pos="100000">
                          <a:srgbClr val="00020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Performance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209"/>
                        </a:gs>
                        <a:gs pos="50000">
                          <a:schemeClr val="bg1"/>
                        </a:gs>
                        <a:gs pos="100000">
                          <a:srgbClr val="00020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73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Affluence, audience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0209"/>
                        </a:gs>
                        <a:gs pos="50000">
                          <a:schemeClr val="bg1"/>
                        </a:gs>
                        <a:gs pos="100000">
                          <a:srgbClr val="00020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" name="Group 47">
            <a:extLst>
              <a:ext uri="{FF2B5EF4-FFF2-40B4-BE49-F238E27FC236}">
                <a16:creationId xmlns:a16="http://schemas.microsoft.com/office/drawing/2014/main" id="{2B185278-EC9A-54A3-AAD6-F1AB43F7E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288788"/>
              </p:ext>
            </p:extLst>
          </p:nvPr>
        </p:nvGraphicFramePr>
        <p:xfrm>
          <a:off x="7470748" y="1096961"/>
          <a:ext cx="3302538" cy="5086350"/>
        </p:xfrm>
        <a:graphic>
          <a:graphicData uri="http://schemas.openxmlformats.org/drawingml/2006/table">
            <a:tbl>
              <a:tblPr/>
              <a:tblGrid>
                <a:gridCol w="330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Actifs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8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Acteurs Pros 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(art – sport)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Partenariales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(sponsoring, parrainage)</a:t>
                      </a: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Réputation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(événement, acteur, site)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Relationnelles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(capital social, réseaux relationnels, relations publiques)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Physiques - Territoriales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(infrastructures, culture)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Capacités organisationnelles 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(compétences clés, savoir-faire événementiel)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AutoShape 43">
            <a:extLst>
              <a:ext uri="{FF2B5EF4-FFF2-40B4-BE49-F238E27FC236}">
                <a16:creationId xmlns:a16="http://schemas.microsoft.com/office/drawing/2014/main" id="{65B427C3-6C02-A74C-3410-F3FE2C855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122" y="2970211"/>
            <a:ext cx="1221638" cy="16557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00" b="1"/>
          </a:p>
        </p:txBody>
      </p:sp>
    </p:spTree>
    <p:extLst>
      <p:ext uri="{BB962C8B-B14F-4D97-AF65-F5344CB8AC3E}">
        <p14:creationId xmlns:p14="http://schemas.microsoft.com/office/powerpoint/2010/main" val="48703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4A90109-380C-DF21-0E1D-13056186A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2636838"/>
            <a:ext cx="2016125" cy="5905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bg1"/>
                </a:solidFill>
                <a:latin typeface="Times New Roman" panose="02020603050405020304" pitchFamily="18" charset="0"/>
              </a:rPr>
              <a:t>Ressources relationnelles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324E4C4-ACC7-E22E-37CA-5822D344D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765175"/>
            <a:ext cx="1997075" cy="5905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solidFill>
                  <a:schemeClr val="bg1"/>
                </a:solidFill>
                <a:latin typeface="Times New Roman" panose="02020603050405020304" pitchFamily="18" charset="0"/>
              </a:rPr>
              <a:t>Ressources partenariales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36686E2-751F-1E36-CB3C-174CF0788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981075"/>
            <a:ext cx="13319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fr-FR" sz="1800" b="1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tx2"/>
                </a:solidFill>
                <a:latin typeface="Times New Roman" panose="02020603050405020304" pitchFamily="18" charset="0"/>
              </a:rPr>
              <a:t>Portefeuille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tx2"/>
                </a:solidFill>
                <a:latin typeface="Times New Roman" panose="02020603050405020304" pitchFamily="18" charset="0"/>
              </a:rPr>
              <a:t>de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tx2"/>
                </a:solidFill>
                <a:latin typeface="Times New Roman" panose="02020603050405020304" pitchFamily="18" charset="0"/>
              </a:rPr>
              <a:t>Ressources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tx2"/>
                </a:solidFill>
                <a:latin typeface="Times New Roman" panose="02020603050405020304" pitchFamily="18" charset="0"/>
              </a:rPr>
              <a:t>(actifs marketing)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CCA3E2F8-1BB7-D2A5-D990-A268E8F97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657601"/>
            <a:ext cx="2057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tx2"/>
                </a:solidFill>
                <a:latin typeface="Times New Roman" panose="02020603050405020304" pitchFamily="18" charset="0"/>
              </a:rPr>
              <a:t>Capacités,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tx2"/>
                </a:solidFill>
                <a:latin typeface="Times New Roman" panose="02020603050405020304" pitchFamily="18" charset="0"/>
              </a:rPr>
              <a:t>Compétences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48101686-EE9B-D661-C849-0F1396585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953000"/>
            <a:ext cx="190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tx2"/>
                </a:solidFill>
                <a:latin typeface="Times New Roman" panose="02020603050405020304" pitchFamily="18" charset="0"/>
              </a:rPr>
              <a:t>Performance, succès</a:t>
            </a:r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969257FA-2470-0B4B-146E-02C17BDF1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0"/>
            <a:ext cx="0" cy="685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47758958-2848-6F34-6C4D-7C2227A5F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>
                <a:solidFill>
                  <a:schemeClr val="tx2"/>
                </a:solidFill>
                <a:latin typeface="Times New Roman" panose="02020603050405020304" pitchFamily="18" charset="0"/>
              </a:rPr>
              <a:t>Concepts</a:t>
            </a: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3F76FF1A-6E37-1889-1AEE-5AA7DE077B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457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C2CCDF4C-A5AF-F908-C734-71D7B8CE8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b="1">
                <a:latin typeface="Verdana" panose="020B0604030504040204" pitchFamily="34" charset="0"/>
              </a:rPr>
              <a:t>MODELE RBV</a:t>
            </a:r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id="{C2F939C7-AEAF-4C40-7811-10BA44630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0" y="6381751"/>
            <a:ext cx="2438400" cy="333375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b="1">
                <a:latin typeface="Arial" charset="0"/>
                <a:cs typeface="Arial" charset="0"/>
              </a:rPr>
              <a:t>Long Terme</a:t>
            </a: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0A4C3567-0292-01CE-A4AD-55ADF016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0" y="5000625"/>
            <a:ext cx="2819400" cy="5334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b="1">
                <a:latin typeface="Arial" charset="0"/>
                <a:cs typeface="Arial" charset="0"/>
              </a:rPr>
              <a:t>Succès « sectoriel »</a:t>
            </a:r>
          </a:p>
        </p:txBody>
      </p:sp>
      <p:sp>
        <p:nvSpPr>
          <p:cNvPr id="13" name="Oval 15">
            <a:extLst>
              <a:ext uri="{FF2B5EF4-FFF2-40B4-BE49-F238E27FC236}">
                <a16:creationId xmlns:a16="http://schemas.microsoft.com/office/drawing/2014/main" id="{9BAF3849-6BB2-E928-177D-6C7A2095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8" y="3716338"/>
            <a:ext cx="2362200" cy="8382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b="1">
                <a:latin typeface="Arial" charset="0"/>
                <a:cs typeface="Arial" charset="0"/>
              </a:rPr>
              <a:t>Organisateurs, </a:t>
            </a:r>
          </a:p>
          <a:p>
            <a:pPr algn="ctr" eaLnBrk="1" hangingPunct="1">
              <a:defRPr/>
            </a:pPr>
            <a:r>
              <a:rPr lang="fr-FR" b="1">
                <a:latin typeface="Arial" charset="0"/>
                <a:cs typeface="Arial" charset="0"/>
              </a:rPr>
              <a:t>Managers</a:t>
            </a: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DE3656F1-D554-E53F-C6B8-64D7B122BF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3644900"/>
            <a:ext cx="8388350" cy="1270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5A3DFC32-748B-B02E-DC78-2118357348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4724400"/>
            <a:ext cx="8388350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671B3E47-452E-5DFE-51FC-683039469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351" y="1125538"/>
            <a:ext cx="379413" cy="36068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fr-FR" sz="2000" b="1">
                <a:latin typeface="Times New Roman" pitchFamily="18" charset="0"/>
                <a:cs typeface="Arial" charset="0"/>
              </a:rPr>
              <a:t>PROPRIETES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sz="2000" b="1">
                <a:latin typeface="Times New Roman" pitchFamily="18" charset="0"/>
                <a:cs typeface="Arial" charset="0"/>
              </a:rPr>
              <a:t>?</a:t>
            </a: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4EFE1643-BACF-E9EB-7E61-2AEC3A38F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09601"/>
            <a:ext cx="6356350" cy="274796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8" name="Oval 20">
            <a:extLst>
              <a:ext uri="{FF2B5EF4-FFF2-40B4-BE49-F238E27FC236}">
                <a16:creationId xmlns:a16="http://schemas.microsoft.com/office/drawing/2014/main" id="{14DA9B6E-BDF7-4750-EB73-B7168E6CF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5564189"/>
            <a:ext cx="1985962" cy="720725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b="1">
                <a:latin typeface="Arial" charset="0"/>
                <a:cs typeface="Arial" charset="0"/>
              </a:rPr>
              <a:t>Succès Financier</a:t>
            </a:r>
          </a:p>
        </p:txBody>
      </p:sp>
      <p:sp>
        <p:nvSpPr>
          <p:cNvPr id="19" name="Oval 21">
            <a:extLst>
              <a:ext uri="{FF2B5EF4-FFF2-40B4-BE49-F238E27FC236}">
                <a16:creationId xmlns:a16="http://schemas.microsoft.com/office/drawing/2014/main" id="{0F225EB8-EA4F-FDE9-AB9E-5F1BABE62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338" y="5564188"/>
            <a:ext cx="1871662" cy="6477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b="1">
                <a:latin typeface="Arial" charset="0"/>
                <a:cs typeface="Arial" charset="0"/>
              </a:rPr>
              <a:t>Succès Public</a:t>
            </a:r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DC6E3181-8504-A0DD-2D95-12E1055CB4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4701" y="6310314"/>
            <a:ext cx="473075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Line 23">
            <a:extLst>
              <a:ext uri="{FF2B5EF4-FFF2-40B4-BE49-F238E27FC236}">
                <a16:creationId xmlns:a16="http://schemas.microsoft.com/office/drawing/2014/main" id="{F8DF0C9F-6A13-B680-87FB-603ECD2A93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2989" y="6310313"/>
            <a:ext cx="50323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4FCD5F87-97E4-E37E-CFC7-20EE284C889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0650" y="5924550"/>
            <a:ext cx="1944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Line 25">
            <a:extLst>
              <a:ext uri="{FF2B5EF4-FFF2-40B4-BE49-F238E27FC236}">
                <a16:creationId xmlns:a16="http://schemas.microsoft.com/office/drawing/2014/main" id="{F8449B9B-25BE-10A9-C939-B27511384A7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2350" y="3141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AAD773E7-C6D1-3B62-CE76-92C7E38F71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480550" y="2349501"/>
            <a:ext cx="43180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Line 27">
            <a:extLst>
              <a:ext uri="{FF2B5EF4-FFF2-40B4-BE49-F238E27FC236}">
                <a16:creationId xmlns:a16="http://schemas.microsoft.com/office/drawing/2014/main" id="{BE9202A8-577D-8257-491A-F4DD2BDE28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4426" y="3716338"/>
            <a:ext cx="2447925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EC78A72C-B6E0-7EDB-017A-731655D48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765175"/>
            <a:ext cx="1997075" cy="5905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</a:rPr>
              <a:t>Ressources de réputation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B7B72EA0-491B-B2EE-3C53-54C5D7121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2636838"/>
            <a:ext cx="2016125" cy="59055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imes New Roman" panose="02020603050405020304" pitchFamily="18" charset="0"/>
              </a:rPr>
              <a:t>Ressources physiques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93952319-2E97-9EB3-9070-F025644E7B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7575" y="1341438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Line 31">
            <a:extLst>
              <a:ext uri="{FF2B5EF4-FFF2-40B4-BE49-F238E27FC236}">
                <a16:creationId xmlns:a16="http://schemas.microsoft.com/office/drawing/2014/main" id="{D8CF0B25-A383-D8F6-D28A-767FF0544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7663" y="1341438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Line 32">
            <a:extLst>
              <a:ext uri="{FF2B5EF4-FFF2-40B4-BE49-F238E27FC236}">
                <a16:creationId xmlns:a16="http://schemas.microsoft.com/office/drawing/2014/main" id="{97630CEF-48E8-6DFA-9C52-A85E24570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639" y="2924175"/>
            <a:ext cx="1152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Line 33">
            <a:extLst>
              <a:ext uri="{FF2B5EF4-FFF2-40B4-BE49-F238E27FC236}">
                <a16:creationId xmlns:a16="http://schemas.microsoft.com/office/drawing/2014/main" id="{A9C3B524-58CC-E585-3FF0-CC5741A51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638" y="1052513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Line 34">
            <a:extLst>
              <a:ext uri="{FF2B5EF4-FFF2-40B4-BE49-F238E27FC236}">
                <a16:creationId xmlns:a16="http://schemas.microsoft.com/office/drawing/2014/main" id="{405BDC15-D0A3-7FD1-963F-BBA7E8A78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639" y="1341438"/>
            <a:ext cx="1152525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" name="Line 35">
            <a:extLst>
              <a:ext uri="{FF2B5EF4-FFF2-40B4-BE49-F238E27FC236}">
                <a16:creationId xmlns:a16="http://schemas.microsoft.com/office/drawing/2014/main" id="{051E066C-E634-45CE-0D9F-C17E8F6D15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35638" y="1341438"/>
            <a:ext cx="1223962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7CDED944-3B62-8D91-5C9F-B01FF0B31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941889"/>
            <a:ext cx="6048375" cy="136683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5" name="Line 37">
            <a:extLst>
              <a:ext uri="{FF2B5EF4-FFF2-40B4-BE49-F238E27FC236}">
                <a16:creationId xmlns:a16="http://schemas.microsoft.com/office/drawing/2014/main" id="{3B8B30E2-9BCC-3C33-D0C0-73E5E6A79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0463" y="4581526"/>
            <a:ext cx="0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" name="Line 38">
            <a:extLst>
              <a:ext uri="{FF2B5EF4-FFF2-40B4-BE49-F238E27FC236}">
                <a16:creationId xmlns:a16="http://schemas.microsoft.com/office/drawing/2014/main" id="{D1D5640F-C5BF-2884-1325-16AC1FC807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0463" y="3357564"/>
            <a:ext cx="0" cy="3587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7" name="Line 39">
            <a:extLst>
              <a:ext uri="{FF2B5EF4-FFF2-40B4-BE49-F238E27FC236}">
                <a16:creationId xmlns:a16="http://schemas.microsoft.com/office/drawing/2014/main" id="{403CC504-EE32-EC7A-ABFA-0E9EE0F171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95776" y="5300663"/>
            <a:ext cx="5048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" name="Line 40">
            <a:extLst>
              <a:ext uri="{FF2B5EF4-FFF2-40B4-BE49-F238E27FC236}">
                <a16:creationId xmlns:a16="http://schemas.microsoft.com/office/drawing/2014/main" id="{C50FA1A9-C568-4726-050F-8AC9779B7C8B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5863" y="5300663"/>
            <a:ext cx="576262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9" name="Line 41">
            <a:extLst>
              <a:ext uri="{FF2B5EF4-FFF2-40B4-BE49-F238E27FC236}">
                <a16:creationId xmlns:a16="http://schemas.microsoft.com/office/drawing/2014/main" id="{EF8301C8-049B-58C5-BF9C-E90636DDEA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4150" y="3644900"/>
            <a:ext cx="323850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" name="Line 42">
            <a:extLst>
              <a:ext uri="{FF2B5EF4-FFF2-40B4-BE49-F238E27FC236}">
                <a16:creationId xmlns:a16="http://schemas.microsoft.com/office/drawing/2014/main" id="{064A2BF8-AE5A-1521-BAB6-E61E1869C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4150" y="4724400"/>
            <a:ext cx="32385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" name="AutoShape 43">
            <a:extLst>
              <a:ext uri="{FF2B5EF4-FFF2-40B4-BE49-F238E27FC236}">
                <a16:creationId xmlns:a16="http://schemas.microsoft.com/office/drawing/2014/main" id="{94BB0D63-0B82-F1AA-85F5-C46C07230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9" y="1484314"/>
            <a:ext cx="3095625" cy="1152525"/>
          </a:xfrm>
          <a:prstGeom prst="irregularSeal1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</a:rPr>
              <a:t>ACTEURS</a:t>
            </a:r>
            <a:endParaRPr lang="fr-FR" alt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6" grpId="0" animBg="1"/>
      <p:bldP spid="27" grpId="0" animBg="1"/>
      <p:bldP spid="3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131D2E-7A98-433E-8E54-927EC58F1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 b="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Image 3">
            <a:extLst>
              <a:ext uri="{FF2B5EF4-FFF2-40B4-BE49-F238E27FC236}">
                <a16:creationId xmlns:a16="http://schemas.microsoft.com/office/drawing/2014/main" id="{335A42EE-B3CA-4563-AACD-B6F841127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554163"/>
            <a:ext cx="6464300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5">
            <a:extLst>
              <a:ext uri="{FF2B5EF4-FFF2-40B4-BE49-F238E27FC236}">
                <a16:creationId xmlns:a16="http://schemas.microsoft.com/office/drawing/2014/main" id="{73EDBF7C-FEEC-4338-A9E9-01B5F2C5B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6165850"/>
            <a:ext cx="269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Reducing costs of inputs</a:t>
            </a:r>
            <a:endParaRPr lang="fr-FR" altLang="fr-FR" sz="1800"/>
          </a:p>
        </p:txBody>
      </p:sp>
      <p:sp>
        <p:nvSpPr>
          <p:cNvPr id="116740" name="Rectangle 6">
            <a:extLst>
              <a:ext uri="{FF2B5EF4-FFF2-40B4-BE49-F238E27FC236}">
                <a16:creationId xmlns:a16="http://schemas.microsoft.com/office/drawing/2014/main" id="{1767F4E2-46E5-4C9D-BD4C-8EE4FDD05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1368425"/>
            <a:ext cx="27703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The right effort allocation</a:t>
            </a:r>
            <a:endParaRPr lang="fr-FR" altLang="fr-FR" sz="1800"/>
          </a:p>
        </p:txBody>
      </p:sp>
      <p:sp>
        <p:nvSpPr>
          <p:cNvPr id="116741" name="Rectangle 7">
            <a:extLst>
              <a:ext uri="{FF2B5EF4-FFF2-40B4-BE49-F238E27FC236}">
                <a16:creationId xmlns:a16="http://schemas.microsoft.com/office/drawing/2014/main" id="{1294844F-3AB0-4885-B513-AF75A497F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6165850"/>
            <a:ext cx="2287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rgbClr val="000000"/>
                </a:solidFill>
              </a:rPr>
              <a:t>To achieve the goals</a:t>
            </a:r>
            <a:endParaRPr lang="fr-FR" altLang="fr-FR" sz="180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D2671E7-AEF6-4386-B2B3-DAD93A2C6826}"/>
              </a:ext>
            </a:extLst>
          </p:cNvPr>
          <p:cNvSpPr/>
          <p:nvPr/>
        </p:nvSpPr>
        <p:spPr>
          <a:xfrm>
            <a:off x="4224338" y="1125539"/>
            <a:ext cx="3079750" cy="1189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noFill/>
            </a:endParaRPr>
          </a:p>
        </p:txBody>
      </p:sp>
      <p:pic>
        <p:nvPicPr>
          <p:cNvPr id="116743" name="Image 2">
            <a:extLst>
              <a:ext uri="{FF2B5EF4-FFF2-40B4-BE49-F238E27FC236}">
                <a16:creationId xmlns:a16="http://schemas.microsoft.com/office/drawing/2014/main" id="{C314E6F3-B34F-4544-B160-E611B92F2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74613"/>
            <a:ext cx="36703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Image 3">
            <a:extLst>
              <a:ext uri="{FF2B5EF4-FFF2-40B4-BE49-F238E27FC236}">
                <a16:creationId xmlns:a16="http://schemas.microsoft.com/office/drawing/2014/main" id="{F42A42DC-2467-4B5D-95A9-C33F18037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15" y="-593261"/>
            <a:ext cx="4805359" cy="480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Image 4">
            <a:extLst>
              <a:ext uri="{FF2B5EF4-FFF2-40B4-BE49-F238E27FC236}">
                <a16:creationId xmlns:a16="http://schemas.microsoft.com/office/drawing/2014/main" id="{F5BD3302-8CFC-4B1F-9EC6-C4EEE03AA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876" y="614071"/>
            <a:ext cx="1765571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3B7576-310F-46BF-8971-261546CF1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311" y="3536185"/>
            <a:ext cx="3622368" cy="2707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D835A73A-8612-43A8-A54E-487A1BBB2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687" y="4016244"/>
            <a:ext cx="3803804" cy="17848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1"/>
          <p:cNvSpPr>
            <a:spLocks noGrp="1"/>
          </p:cNvSpPr>
          <p:nvPr>
            <p:ph type="title"/>
          </p:nvPr>
        </p:nvSpPr>
        <p:spPr>
          <a:xfrm>
            <a:off x="2063750" y="-61913"/>
            <a:ext cx="7772400" cy="1143001"/>
          </a:xfrm>
        </p:spPr>
        <p:txBody>
          <a:bodyPr/>
          <a:lstStyle/>
          <a:p>
            <a:pPr algn="ctr">
              <a:defRPr/>
            </a:pPr>
            <a:r>
              <a:rPr lang="fr-FR" altLang="fr-FR" sz="2800" b="1" dirty="0"/>
              <a:t>Lionel Maltese</a:t>
            </a:r>
            <a:br>
              <a:rPr lang="fr-FR" altLang="fr-FR" sz="2800" b="1" dirty="0"/>
            </a:br>
            <a:r>
              <a:rPr lang="fr-FR" altLang="fr-FR" sz="2400" b="1" i="1" dirty="0"/>
              <a:t>Enseignant - Chercheur – </a:t>
            </a:r>
            <a:r>
              <a:rPr lang="fr-FR" altLang="fr-FR" sz="2400" b="1" i="1" dirty="0">
                <a:solidFill>
                  <a:srgbClr val="FF0000"/>
                </a:solidFill>
              </a:rPr>
              <a:t>Entrepreneur ?</a:t>
            </a:r>
            <a:r>
              <a:rPr lang="fr-FR" altLang="fr-FR" sz="2400" b="1" i="1" dirty="0"/>
              <a:t> 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577" y="2218867"/>
            <a:ext cx="1719256" cy="1719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5300" name="ZoneTexte 4"/>
          <p:cNvSpPr txBox="1">
            <a:spLocks noChangeArrowheads="1"/>
          </p:cNvSpPr>
          <p:nvPr/>
        </p:nvSpPr>
        <p:spPr bwMode="auto">
          <a:xfrm>
            <a:off x="434248" y="3348811"/>
            <a:ext cx="33131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dirty="0">
                <a:latin typeface="Times New Roman" panose="02020603050405020304" pitchFamily="18" charset="0"/>
              </a:rPr>
              <a:t>Recherche </a:t>
            </a:r>
            <a:r>
              <a:rPr lang="fr-FR" altLang="fr-FR" sz="1400" dirty="0">
                <a:latin typeface="Times New Roman" panose="02020603050405020304" pitchFamily="18" charset="0"/>
              </a:rPr>
              <a:t>(2001…)</a:t>
            </a:r>
          </a:p>
          <a:p>
            <a:pPr algn="ctr"/>
            <a:r>
              <a:rPr lang="fr-FR" altLang="fr-FR" sz="1400" dirty="0">
                <a:latin typeface="Times New Roman" panose="02020603050405020304" pitchFamily="18" charset="0"/>
              </a:rPr>
              <a:t>Management des actifs stratégiques</a:t>
            </a:r>
          </a:p>
          <a:p>
            <a:pPr algn="ctr"/>
            <a:r>
              <a:rPr lang="fr-FR" altLang="fr-FR" sz="1400" dirty="0">
                <a:latin typeface="Times New Roman" panose="02020603050405020304" pitchFamily="18" charset="0"/>
              </a:rPr>
              <a:t>Marketing sportif</a:t>
            </a:r>
          </a:p>
          <a:p>
            <a:pPr algn="ctr"/>
            <a:r>
              <a:rPr lang="fr-FR" altLang="fr-FR" sz="1400" dirty="0" err="1">
                <a:latin typeface="Times New Roman" panose="02020603050405020304" pitchFamily="18" charset="0"/>
              </a:rPr>
              <a:t>Reputation</a:t>
            </a:r>
            <a:r>
              <a:rPr lang="fr-FR" altLang="fr-FR" sz="1400" dirty="0">
                <a:latin typeface="Times New Roman" panose="02020603050405020304" pitchFamily="18" charset="0"/>
              </a:rPr>
              <a:t> Management</a:t>
            </a:r>
          </a:p>
          <a:p>
            <a:pPr algn="ctr"/>
            <a:endParaRPr lang="fr-FR" altLang="fr-FR" sz="1400" dirty="0">
              <a:latin typeface="Times New Roman" panose="02020603050405020304" pitchFamily="18" charset="0"/>
            </a:endParaRPr>
          </a:p>
        </p:txBody>
      </p:sp>
      <p:sp>
        <p:nvSpPr>
          <p:cNvPr id="55301" name="ZoneTexte 5"/>
          <p:cNvSpPr txBox="1">
            <a:spLocks noChangeArrowheads="1"/>
          </p:cNvSpPr>
          <p:nvPr/>
        </p:nvSpPr>
        <p:spPr bwMode="auto">
          <a:xfrm>
            <a:off x="434248" y="1570285"/>
            <a:ext cx="36718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dirty="0">
                <a:latin typeface="Times New Roman" panose="02020603050405020304" pitchFamily="18" charset="0"/>
              </a:rPr>
              <a:t>Enseignement </a:t>
            </a:r>
            <a:r>
              <a:rPr lang="fr-FR" altLang="fr-FR" sz="1400" dirty="0">
                <a:latin typeface="Times New Roman" panose="02020603050405020304" pitchFamily="18" charset="0"/>
              </a:rPr>
              <a:t>(2004…)</a:t>
            </a:r>
          </a:p>
          <a:p>
            <a:pPr algn="ctr"/>
            <a:r>
              <a:rPr lang="fr-FR" altLang="fr-FR" sz="1400" dirty="0">
                <a:latin typeface="Times New Roman" panose="02020603050405020304" pitchFamily="18" charset="0"/>
              </a:rPr>
              <a:t>Stratégie – Entreprenariat – Communication</a:t>
            </a:r>
          </a:p>
          <a:p>
            <a:pPr algn="ctr"/>
            <a:r>
              <a:rPr lang="fr-FR" altLang="fr-FR" sz="1400" dirty="0">
                <a:latin typeface="Times New Roman" panose="02020603050405020304" pitchFamily="18" charset="0"/>
              </a:rPr>
              <a:t>Management &amp; Marketing du Sport </a:t>
            </a:r>
          </a:p>
          <a:p>
            <a:pPr algn="ctr"/>
            <a:r>
              <a:rPr lang="fr-FR" altLang="fr-FR" sz="1400" dirty="0">
                <a:latin typeface="Times New Roman" panose="02020603050405020304" pitchFamily="18" charset="0"/>
              </a:rPr>
              <a:t>AMU (IUT-IAE-DROIT)</a:t>
            </a:r>
          </a:p>
          <a:p>
            <a:pPr algn="ctr"/>
            <a:r>
              <a:rPr lang="fr-FR" altLang="fr-FR" sz="1400" dirty="0">
                <a:latin typeface="Times New Roman" panose="02020603050405020304" pitchFamily="18" charset="0"/>
              </a:rPr>
              <a:t>KEDGE BS (2006…)</a:t>
            </a:r>
          </a:p>
          <a:p>
            <a:pPr algn="ctr"/>
            <a:r>
              <a:rPr lang="fr-FR" altLang="fr-FR" sz="1400" dirty="0">
                <a:latin typeface="Times New Roman" panose="02020603050405020304" pitchFamily="18" charset="0"/>
              </a:rPr>
              <a:t>Universités étrangères (USA, Canada, Chine, Espagne, Italie…)</a:t>
            </a:r>
          </a:p>
        </p:txBody>
      </p:sp>
      <p:sp>
        <p:nvSpPr>
          <p:cNvPr id="55302" name="ZoneTexte 6"/>
          <p:cNvSpPr txBox="1">
            <a:spLocks noChangeArrowheads="1"/>
          </p:cNvSpPr>
          <p:nvPr/>
        </p:nvSpPr>
        <p:spPr bwMode="auto">
          <a:xfrm>
            <a:off x="3138778" y="4672786"/>
            <a:ext cx="40322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dirty="0">
                <a:latin typeface="Times New Roman" panose="02020603050405020304" pitchFamily="18" charset="0"/>
              </a:rPr>
              <a:t>Administration </a:t>
            </a:r>
          </a:p>
          <a:p>
            <a:pPr algn="ctr"/>
            <a:r>
              <a:rPr lang="fr-FR" altLang="fr-FR" sz="1400" dirty="0">
                <a:latin typeface="Times New Roman" panose="02020603050405020304" pitchFamily="18" charset="0"/>
              </a:rPr>
              <a:t>Fondateur, Directeur puis co-Directeur LP Chargé de Projet Digital (ex LP M@NTIC) 2005-2019</a:t>
            </a:r>
          </a:p>
          <a:p>
            <a:pPr algn="ctr"/>
            <a:r>
              <a:rPr lang="fr-FR" altLang="fr-FR" sz="1400" dirty="0">
                <a:latin typeface="Times New Roman" panose="02020603050405020304" pitchFamily="18" charset="0"/>
              </a:rPr>
              <a:t>Co-responsable Etudes but GEA 2</a:t>
            </a:r>
            <a:r>
              <a:rPr lang="fr-FR" altLang="fr-FR" sz="1400" baseline="30000" dirty="0">
                <a:latin typeface="Times New Roman" panose="02020603050405020304" pitchFamily="18" charset="0"/>
              </a:rPr>
              <a:t>ième</a:t>
            </a:r>
            <a:r>
              <a:rPr lang="fr-FR" altLang="fr-FR" sz="1400" dirty="0">
                <a:latin typeface="Times New Roman" panose="02020603050405020304" pitchFamily="18" charset="0"/>
              </a:rPr>
              <a:t> année depuis 2015 </a:t>
            </a:r>
          </a:p>
          <a:p>
            <a:pPr algn="ctr"/>
            <a:r>
              <a:rPr lang="fr-FR" altLang="fr-FR" sz="1400" dirty="0">
                <a:latin typeface="Times New Roman" panose="02020603050405020304" pitchFamily="18" charset="0"/>
              </a:rPr>
              <a:t>Relations Internationales 2008-2009</a:t>
            </a:r>
          </a:p>
          <a:p>
            <a:pPr algn="ctr"/>
            <a:r>
              <a:rPr lang="fr-FR" altLang="fr-FR" sz="1400" dirty="0">
                <a:latin typeface="Times New Roman" panose="02020603050405020304" pitchFamily="18" charset="0"/>
              </a:rPr>
              <a:t>Responsable Qualité 2012-2013</a:t>
            </a:r>
          </a:p>
          <a:p>
            <a:pPr algn="ctr"/>
            <a:r>
              <a:rPr lang="fr-FR" altLang="fr-FR" sz="1400" dirty="0">
                <a:latin typeface="Times New Roman" panose="02020603050405020304" pitchFamily="18" charset="0"/>
              </a:rPr>
              <a:t>  </a:t>
            </a:r>
          </a:p>
          <a:p>
            <a:pPr algn="ctr"/>
            <a:endParaRPr lang="fr-FR" altLang="fr-FR" sz="1400" dirty="0">
              <a:latin typeface="Times New Roman" panose="02020603050405020304" pitchFamily="18" charset="0"/>
            </a:endParaRPr>
          </a:p>
        </p:txBody>
      </p:sp>
      <p:sp>
        <p:nvSpPr>
          <p:cNvPr id="55303" name="ZoneTexte 7"/>
          <p:cNvSpPr txBox="1">
            <a:spLocks noChangeArrowheads="1"/>
          </p:cNvSpPr>
          <p:nvPr/>
        </p:nvSpPr>
        <p:spPr bwMode="auto">
          <a:xfrm>
            <a:off x="7539126" y="1555001"/>
            <a:ext cx="35845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Consulting </a:t>
            </a:r>
            <a:r>
              <a:rPr lang="fr-FR" altLang="fr-FR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(1999…)</a:t>
            </a:r>
          </a:p>
          <a:p>
            <a:pPr algn="ctr"/>
            <a:r>
              <a:rPr lang="fr-FR" altLang="fr-FR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Manager Délégué</a:t>
            </a:r>
          </a:p>
          <a:p>
            <a:pPr algn="ctr"/>
            <a:r>
              <a:rPr lang="fr-FR" altLang="fr-FR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Circuit ATP – WTA (Open13, Open de Nice Côte d’Azur, WTA Brussels Open, BNP Paribas Masters, Open de Lyon…)</a:t>
            </a:r>
          </a:p>
          <a:p>
            <a:pPr algn="ctr"/>
            <a:r>
              <a:rPr lang="fr-FR" altLang="fr-FR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Consultant Stratégie et Marketing Sportif pour OM</a:t>
            </a:r>
          </a:p>
          <a:p>
            <a:pPr algn="ctr"/>
            <a:r>
              <a:rPr lang="fr-FR" altLang="fr-FR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PSG</a:t>
            </a:r>
          </a:p>
          <a:p>
            <a:pPr algn="ctr"/>
            <a:r>
              <a:rPr lang="fr-FR" altLang="fr-FR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BNP Paribas</a:t>
            </a:r>
          </a:p>
          <a:p>
            <a:pPr algn="ctr"/>
            <a:r>
              <a:rPr lang="fr-FR" altLang="fr-FR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Chroniqueur </a:t>
            </a:r>
          </a:p>
          <a:p>
            <a:pPr algn="ctr"/>
            <a:r>
              <a:rPr lang="fr-FR" altLang="fr-FR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Média</a:t>
            </a:r>
          </a:p>
          <a:p>
            <a:pPr algn="ctr"/>
            <a:r>
              <a:rPr lang="fr-FR" altLang="fr-FR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Le Figaro/Sport24, France Football, L’Equipe, Le Monde – The Conversation ...</a:t>
            </a:r>
          </a:p>
        </p:txBody>
      </p:sp>
    </p:spTree>
    <p:extLst>
      <p:ext uri="{BB962C8B-B14F-4D97-AF65-F5344CB8AC3E}">
        <p14:creationId xmlns:p14="http://schemas.microsoft.com/office/powerpoint/2010/main" val="2582383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35E06AB-6547-4D5C-808B-08E0B301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333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fr-FR" dirty="0">
                <a:solidFill>
                  <a:schemeClr val="tx1"/>
                </a:solidFill>
              </a:rPr>
              <a:t>Compétence ?</a:t>
            </a:r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20420D56-ACFE-4266-824B-A7000FBE9F10}"/>
              </a:ext>
            </a:extLst>
          </p:cNvPr>
          <p:cNvSpPr/>
          <p:nvPr/>
        </p:nvSpPr>
        <p:spPr>
          <a:xfrm>
            <a:off x="4008438" y="2349500"/>
            <a:ext cx="3382962" cy="302418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18788" name="ZoneTexte 4">
            <a:extLst>
              <a:ext uri="{FF2B5EF4-FFF2-40B4-BE49-F238E27FC236}">
                <a16:creationId xmlns:a16="http://schemas.microsoft.com/office/drawing/2014/main" id="{CB0D9210-5FDD-4279-A73C-EC7FA04C2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9" y="1422400"/>
            <a:ext cx="22685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/>
              <a:t>EXPERIENCE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/>
              <a:t>Connaissance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/>
              <a:t>« Self Learning »</a:t>
            </a:r>
          </a:p>
        </p:txBody>
      </p:sp>
      <p:sp>
        <p:nvSpPr>
          <p:cNvPr id="118789" name="ZoneTexte 6">
            <a:extLst>
              <a:ext uri="{FF2B5EF4-FFF2-40B4-BE49-F238E27FC236}">
                <a16:creationId xmlns:a16="http://schemas.microsoft.com/office/drawing/2014/main" id="{AAB535B5-613C-4516-AB99-CD51E5907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5381625"/>
            <a:ext cx="21605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EXPERTISE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Savoir-Faire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 Tour de main »</a:t>
            </a:r>
          </a:p>
        </p:txBody>
      </p:sp>
      <p:sp>
        <p:nvSpPr>
          <p:cNvPr id="118790" name="ZoneTexte 7">
            <a:extLst>
              <a:ext uri="{FF2B5EF4-FFF2-40B4-BE49-F238E27FC236}">
                <a16:creationId xmlns:a16="http://schemas.microsoft.com/office/drawing/2014/main" id="{0A36D26B-C28A-43BF-9972-B4C21EDEE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5399089"/>
            <a:ext cx="28797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EQUIPE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Savoi-Etre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« Managing oneself »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88BA8A-D24C-4ACE-9064-BEBBF80F6FBB}"/>
              </a:ext>
            </a:extLst>
          </p:cNvPr>
          <p:cNvSpPr/>
          <p:nvPr/>
        </p:nvSpPr>
        <p:spPr>
          <a:xfrm>
            <a:off x="5638800" y="230909"/>
            <a:ext cx="6236251" cy="923330"/>
          </a:xfrm>
          <a:prstGeom prst="rect">
            <a:avLst/>
          </a:prstGeom>
          <a:solidFill>
            <a:srgbClr val="FF0000"/>
          </a:solidFill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Success comes from knowing that you did your best to become the best that you are capable of becoming. John Wooden</a:t>
            </a:r>
            <a:br>
              <a:rPr lang="en-US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Résultat de recherche d'images pour &quot;paris2024&quot;">
            <a:extLst>
              <a:ext uri="{FF2B5EF4-FFF2-40B4-BE49-F238E27FC236}">
                <a16:creationId xmlns:a16="http://schemas.microsoft.com/office/drawing/2014/main" id="{9C249025-7B9B-40D7-9D12-25048A166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 r="12762" b="-2"/>
          <a:stretch/>
        </p:blipFill>
        <p:spPr bwMode="auto"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extérieur, eau, animal&#10;&#10;Description générée automatiquement">
            <a:extLst>
              <a:ext uri="{FF2B5EF4-FFF2-40B4-BE49-F238E27FC236}">
                <a16:creationId xmlns:a16="http://schemas.microsoft.com/office/drawing/2014/main" id="{13019F37-2F95-43EB-9BDE-D56EE5FC7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5" r="5310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DF748B-8867-4904-9F57-6DEE18B83E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r="-18" b="1259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63468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-8"/>
          <a:stretch/>
        </p:blipFill>
        <p:spPr>
          <a:xfrm>
            <a:off x="975139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" r="3" b="19690"/>
          <a:stretch/>
        </p:blipFill>
        <p:spPr>
          <a:xfrm>
            <a:off x="3585647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" b="-4"/>
          <a:stretch/>
        </p:blipFill>
        <p:spPr>
          <a:xfrm>
            <a:off x="6196155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7" r="1" b="23563"/>
          <a:stretch/>
        </p:blipFill>
        <p:spPr>
          <a:xfrm>
            <a:off x="8806663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7449790-7360-4838-B030-1F56C243EACA}"/>
              </a:ext>
            </a:extLst>
          </p:cNvPr>
          <p:cNvSpPr txBox="1"/>
          <p:nvPr/>
        </p:nvSpPr>
        <p:spPr>
          <a:xfrm>
            <a:off x="3508899" y="4941293"/>
            <a:ext cx="2410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 err="1">
                <a:effectLst/>
                <a:latin typeface="Paris2024"/>
              </a:rPr>
              <a:t>EtienneThobois</a:t>
            </a:r>
            <a:endParaRPr lang="fr-FR" b="0" i="0" dirty="0">
              <a:effectLst/>
              <a:latin typeface="Paris2024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E62F51-7205-4FE8-8695-4300CF5E6695}"/>
              </a:ext>
            </a:extLst>
          </p:cNvPr>
          <p:cNvSpPr txBox="1"/>
          <p:nvPr/>
        </p:nvSpPr>
        <p:spPr>
          <a:xfrm>
            <a:off x="4458810" y="494129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>
                <a:effectLst/>
                <a:latin typeface="Paris2024"/>
              </a:rPr>
              <a:t>Tony </a:t>
            </a:r>
            <a:r>
              <a:rPr lang="fr-FR" b="0" i="0" dirty="0" err="1">
                <a:effectLst/>
                <a:latin typeface="Paris2024"/>
              </a:rPr>
              <a:t>Estanguet</a:t>
            </a:r>
            <a:endParaRPr lang="fr-FR" b="0" i="0" dirty="0">
              <a:effectLst/>
              <a:latin typeface="Paris2024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8B2B13-C0E5-4B6A-A2B1-0E68B32DB56E}"/>
              </a:ext>
            </a:extLst>
          </p:cNvPr>
          <p:cNvSpPr txBox="1"/>
          <p:nvPr/>
        </p:nvSpPr>
        <p:spPr>
          <a:xfrm>
            <a:off x="9252117" y="494129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effectLst/>
                <a:latin typeface="arial" panose="020B0604020202020204" pitchFamily="34" charset="0"/>
              </a:rPr>
              <a:t>Bernard </a:t>
            </a:r>
            <a:r>
              <a:rPr lang="fr-FR" b="0" i="0" dirty="0" err="1">
                <a:effectLst/>
                <a:latin typeface="arial" panose="020B0604020202020204" pitchFamily="34" charset="0"/>
              </a:rPr>
              <a:t>Lapasset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68418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Qui est Amélie Oudéa-Castéra, la directrice générale du tennis français">
            <a:extLst>
              <a:ext uri="{FF2B5EF4-FFF2-40B4-BE49-F238E27FC236}">
                <a16:creationId xmlns:a16="http://schemas.microsoft.com/office/drawing/2014/main" id="{83F3576E-75C9-430A-811C-795380D8B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5" r="2" b="38071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illes Moretton, nouveau président de la FFT">
            <a:extLst>
              <a:ext uri="{FF2B5EF4-FFF2-40B4-BE49-F238E27FC236}">
                <a16:creationId xmlns:a16="http://schemas.microsoft.com/office/drawing/2014/main" id="{7E9BBEA9-A2AE-4268-B2AC-C8D929F40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r="19235" b="-1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&amp;#39;interview de Nicolas Escudé, le nouveau DTN de la FFT - YouTube">
            <a:extLst>
              <a:ext uri="{FF2B5EF4-FFF2-40B4-BE49-F238E27FC236}">
                <a16:creationId xmlns:a16="http://schemas.microsoft.com/office/drawing/2014/main" id="{B1BD6AEA-B190-46C4-B536-F10FF3B03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37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4904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Frédéric Fréry, Xerfi Canal Le vrai talent du stratège">
            <a:hlinkClick r:id="" action="ppaction://media"/>
            <a:extLst>
              <a:ext uri="{FF2B5EF4-FFF2-40B4-BE49-F238E27FC236}">
                <a16:creationId xmlns:a16="http://schemas.microsoft.com/office/drawing/2014/main" id="{6BB07E6D-CE1C-4C3C-B45D-BF79E6DABE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084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35694" y="4224938"/>
            <a:ext cx="6256964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 « Champion Project » ?</a:t>
            </a:r>
          </a:p>
        </p:txBody>
      </p:sp>
      <p:pic>
        <p:nvPicPr>
          <p:cNvPr id="9" name="Image 8" descr="Une image contenant gens, personne, foule, groupe&#10;&#10;Description générée automatiquement">
            <a:extLst>
              <a:ext uri="{FF2B5EF4-FFF2-40B4-BE49-F238E27FC236}">
                <a16:creationId xmlns:a16="http://schemas.microsoft.com/office/drawing/2014/main" id="{3FB1FF2F-634D-456E-891D-F1C895F7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75" r="9246" b="-2"/>
          <a:stretch/>
        </p:blipFill>
        <p:spPr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r="33592" b="1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4533" r="3" b="3"/>
          <a:stretch/>
        </p:blipFill>
        <p:spPr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28705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76E262-81F6-4170-B04E-9D1B98753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82" y="611920"/>
            <a:ext cx="3722470" cy="209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886" name="ZoneTexte 11">
            <a:extLst>
              <a:ext uri="{FF2B5EF4-FFF2-40B4-BE49-F238E27FC236}">
                <a16:creationId xmlns:a16="http://schemas.microsoft.com/office/drawing/2014/main" id="{5A34D890-F835-44CB-8A18-EC620A2FE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952" y="5599509"/>
            <a:ext cx="358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54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2887" name="ZoneTexte 12">
            <a:extLst>
              <a:ext uri="{FF2B5EF4-FFF2-40B4-BE49-F238E27FC236}">
                <a16:creationId xmlns:a16="http://schemas.microsoft.com/office/drawing/2014/main" id="{B8765B4A-504C-4DA9-9091-4AC71CEBB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614" y="5661026"/>
            <a:ext cx="358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5400" b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22888" name="ZoneTexte 13">
            <a:extLst>
              <a:ext uri="{FF2B5EF4-FFF2-40B4-BE49-F238E27FC236}">
                <a16:creationId xmlns:a16="http://schemas.microsoft.com/office/drawing/2014/main" id="{67A8887D-79A2-4A37-AFD5-031F1A684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188" y="5661026"/>
            <a:ext cx="360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5400" b="1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3" name="Image 2" descr="Une image contenant personne, homme, intérieur&#10;&#10;Description générée automatiquement">
            <a:extLst>
              <a:ext uri="{FF2B5EF4-FFF2-40B4-BE49-F238E27FC236}">
                <a16:creationId xmlns:a16="http://schemas.microsoft.com/office/drawing/2014/main" id="{2FACACA2-295D-4036-92C1-33ED8DD40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68" y="567217"/>
            <a:ext cx="3278764" cy="2184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6D9D837-7705-467E-8219-8FB526D45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5" y="3045547"/>
            <a:ext cx="2883482" cy="2883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081BD5C-1CD5-4507-8244-9BB61B14EA7F}"/>
              </a:ext>
            </a:extLst>
          </p:cNvPr>
          <p:cNvSpPr txBox="1"/>
          <p:nvPr/>
        </p:nvSpPr>
        <p:spPr>
          <a:xfrm>
            <a:off x="920620" y="5999897"/>
            <a:ext cx="2055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0" dirty="0">
                <a:solidFill>
                  <a:srgbClr val="14171A"/>
                </a:solidFill>
                <a:effectLst/>
                <a:latin typeface="system-ui"/>
              </a:rPr>
              <a:t>Hugues Ouvrard</a:t>
            </a:r>
            <a:endParaRPr lang="fr-FR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99B9B88-C2B4-4C87-8EB0-3FEEB1FE2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122" y="3414989"/>
            <a:ext cx="4031344" cy="2267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4E64383-289B-48D9-97A8-047EDDF3F92E}"/>
              </a:ext>
            </a:extLst>
          </p:cNvPr>
          <p:cNvSpPr txBox="1"/>
          <p:nvPr/>
        </p:nvSpPr>
        <p:spPr>
          <a:xfrm>
            <a:off x="9271061" y="5860635"/>
            <a:ext cx="1798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Pablo Longoria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172D59C-4AB3-424F-94D3-F0CB43DA695A}"/>
              </a:ext>
            </a:extLst>
          </p:cNvPr>
          <p:cNvCxnSpPr/>
          <p:nvPr/>
        </p:nvCxnSpPr>
        <p:spPr>
          <a:xfrm>
            <a:off x="170140" y="3045547"/>
            <a:ext cx="3284738" cy="2883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044E806-A37A-4D37-B2DC-674D1B2189B1}"/>
              </a:ext>
            </a:extLst>
          </p:cNvPr>
          <p:cNvCxnSpPr/>
          <p:nvPr/>
        </p:nvCxnSpPr>
        <p:spPr>
          <a:xfrm flipV="1">
            <a:off x="225300" y="2933011"/>
            <a:ext cx="3174417" cy="2996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07BC55F-6FDB-4221-AAE7-7A844925D465}"/>
              </a:ext>
            </a:extLst>
          </p:cNvPr>
          <p:cNvCxnSpPr>
            <a:cxnSpLocks/>
          </p:cNvCxnSpPr>
          <p:nvPr/>
        </p:nvCxnSpPr>
        <p:spPr>
          <a:xfrm flipV="1">
            <a:off x="2379216" y="273049"/>
            <a:ext cx="2820283" cy="2721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7B15E9E-D77E-4BB7-ACE5-15CD1A8C448B}"/>
              </a:ext>
            </a:extLst>
          </p:cNvPr>
          <p:cNvCxnSpPr/>
          <p:nvPr/>
        </p:nvCxnSpPr>
        <p:spPr>
          <a:xfrm>
            <a:off x="1707068" y="273049"/>
            <a:ext cx="3921375" cy="2679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37E0295-F851-4953-9884-FB257A371EE0}"/>
              </a:ext>
            </a:extLst>
          </p:cNvPr>
          <p:cNvCxnSpPr/>
          <p:nvPr/>
        </p:nvCxnSpPr>
        <p:spPr>
          <a:xfrm flipV="1">
            <a:off x="6871317" y="427254"/>
            <a:ext cx="2941467" cy="2567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BAB5529-8AC3-48AE-8EDD-B5F6997B0524}"/>
              </a:ext>
            </a:extLst>
          </p:cNvPr>
          <p:cNvCxnSpPr/>
          <p:nvPr/>
        </p:nvCxnSpPr>
        <p:spPr>
          <a:xfrm>
            <a:off x="6871317" y="497150"/>
            <a:ext cx="3746376" cy="2609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BB1628A9-6EE3-CA93-20B5-0A3517C3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83" y="3492795"/>
            <a:ext cx="3284738" cy="218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405EC85-D500-A390-5995-56419D2754B6}"/>
              </a:ext>
            </a:extLst>
          </p:cNvPr>
          <p:cNvCxnSpPr/>
          <p:nvPr/>
        </p:nvCxnSpPr>
        <p:spPr>
          <a:xfrm>
            <a:off x="3982612" y="3135170"/>
            <a:ext cx="3284738" cy="2883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3F5F905-EA54-6D88-CE9C-6862414C2AC3}"/>
              </a:ext>
            </a:extLst>
          </p:cNvPr>
          <p:cNvCxnSpPr/>
          <p:nvPr/>
        </p:nvCxnSpPr>
        <p:spPr>
          <a:xfrm flipV="1">
            <a:off x="3806971" y="3003879"/>
            <a:ext cx="3174417" cy="2996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2ED6A-0493-E0DA-A514-2DF69CC0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980"/>
            <a:ext cx="10515600" cy="1325563"/>
          </a:xfrm>
        </p:spPr>
        <p:txBody>
          <a:bodyPr/>
          <a:lstStyle/>
          <a:p>
            <a:r>
              <a:rPr lang="fr-FR" b="1" dirty="0"/>
              <a:t>Proposition / Création / Captation : CLIENTS</a:t>
            </a:r>
          </a:p>
        </p:txBody>
      </p:sp>
      <p:pic>
        <p:nvPicPr>
          <p:cNvPr id="2050" name="Picture 2" descr="Open 13 Provence (@Open13) / Twitter">
            <a:extLst>
              <a:ext uri="{FF2B5EF4-FFF2-40B4-BE49-F238E27FC236}">
                <a16:creationId xmlns:a16="http://schemas.microsoft.com/office/drawing/2014/main" id="{46E3793C-AB44-4B5B-E548-0F186766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7" y="3658322"/>
            <a:ext cx="1334655" cy="1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pen Parc - Tournoi de tennis ATP à Lyon du 18 au 25 mai 2019">
            <a:extLst>
              <a:ext uri="{FF2B5EF4-FFF2-40B4-BE49-F238E27FC236}">
                <a16:creationId xmlns:a16="http://schemas.microsoft.com/office/drawing/2014/main" id="{28764A87-2488-1C30-46B0-0660A2BC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17" y="4009029"/>
            <a:ext cx="1334655" cy="54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urnoi de tennis de Nice — Wikipédia">
            <a:extLst>
              <a:ext uri="{FF2B5EF4-FFF2-40B4-BE49-F238E27FC236}">
                <a16:creationId xmlns:a16="http://schemas.microsoft.com/office/drawing/2014/main" id="{B95F287F-FCDE-09E7-634A-FB6204341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935" y="3932045"/>
            <a:ext cx="1066192" cy="7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lympique de Marseille — Wikipédia">
            <a:extLst>
              <a:ext uri="{FF2B5EF4-FFF2-40B4-BE49-F238E27FC236}">
                <a16:creationId xmlns:a16="http://schemas.microsoft.com/office/drawing/2014/main" id="{6A4DFC8E-EE05-2D5D-8F47-B4669BD62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50" y="3658322"/>
            <a:ext cx="835298" cy="106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ris Saint-Germain Football Club — Wikipédia">
            <a:extLst>
              <a:ext uri="{FF2B5EF4-FFF2-40B4-BE49-F238E27FC236}">
                <a16:creationId xmlns:a16="http://schemas.microsoft.com/office/drawing/2014/main" id="{A87A3A8F-1321-58FA-D6DF-079569032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118" y="5385938"/>
            <a:ext cx="929409" cy="92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NP Paribas dans le monde - Page 74 | BNP Paribas - Rapport intégré 2020">
            <a:extLst>
              <a:ext uri="{FF2B5EF4-FFF2-40B4-BE49-F238E27FC236}">
                <a16:creationId xmlns:a16="http://schemas.microsoft.com/office/drawing/2014/main" id="{3E60E45F-6273-188F-C61D-F7189F018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913" y="1633465"/>
            <a:ext cx="2712110" cy="70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5FD48D38-D499-51BA-3C2C-F78DFD20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9" y="1519751"/>
            <a:ext cx="3676967" cy="2069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4" name="Picture 16" descr="Trois choses à savoir sur Frank McCourt, le futur propriétaire de l'OM">
            <a:extLst>
              <a:ext uri="{FF2B5EF4-FFF2-40B4-BE49-F238E27FC236}">
                <a16:creationId xmlns:a16="http://schemas.microsoft.com/office/drawing/2014/main" id="{BC625F02-F83B-F8F4-F692-0BDE5EEE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26" y="1548245"/>
            <a:ext cx="3676967" cy="2068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6" name="Picture 18" descr="Le PSG vous propose d'évaluer votre expérience au parc - Fanstriker">
            <a:extLst>
              <a:ext uri="{FF2B5EF4-FFF2-40B4-BE49-F238E27FC236}">
                <a16:creationId xmlns:a16="http://schemas.microsoft.com/office/drawing/2014/main" id="{5BFA6C22-A558-ABC0-5D0D-D28368E4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9" y="5034524"/>
            <a:ext cx="6696364" cy="1632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68" name="Picture 20" descr="Magazine n°443 : Les hospitalités en quête d'innovation | Sport Stratégies">
            <a:extLst>
              <a:ext uri="{FF2B5EF4-FFF2-40B4-BE49-F238E27FC236}">
                <a16:creationId xmlns:a16="http://schemas.microsoft.com/office/drawing/2014/main" id="{BB29DAA1-E6AA-D00C-9D26-5C0770FF9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689" y="2655262"/>
            <a:ext cx="2551046" cy="36600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Définition du marketing : Qu'est-ce que le marketing ?">
            <a:extLst>
              <a:ext uri="{FF2B5EF4-FFF2-40B4-BE49-F238E27FC236}">
                <a16:creationId xmlns:a16="http://schemas.microsoft.com/office/drawing/2014/main" id="{70D30492-D379-FEC6-69FB-325C0E80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8630">
            <a:off x="10809646" y="233328"/>
            <a:ext cx="1259757" cy="85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485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2ED6A-0493-E0DA-A514-2DF69CC0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 b="1"/>
              <a:t>Proposition / Création / Captation : COMPETENCES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69E1BD-326D-68B2-2E2C-B6BA96377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200" dirty="0"/>
              <a:t>Conseil </a:t>
            </a:r>
            <a:r>
              <a:rPr lang="en-US" sz="2200" dirty="0" err="1"/>
              <a:t>Stratégie</a:t>
            </a:r>
            <a:r>
              <a:rPr lang="en-US" sz="2200" dirty="0"/>
              <a:t> / </a:t>
            </a:r>
            <a:r>
              <a:rPr lang="en-US" sz="2200" dirty="0" err="1"/>
              <a:t>Délégation</a:t>
            </a:r>
            <a:r>
              <a:rPr lang="en-US" sz="2200" dirty="0"/>
              <a:t> </a:t>
            </a:r>
            <a:r>
              <a:rPr lang="en-US" sz="2200" dirty="0" err="1"/>
              <a:t>Managériale</a:t>
            </a:r>
            <a:endParaRPr lang="en-US" sz="2200" dirty="0"/>
          </a:p>
          <a:p>
            <a:r>
              <a:rPr lang="en-US" sz="2200" dirty="0"/>
              <a:t>Activation / </a:t>
            </a:r>
            <a:r>
              <a:rPr lang="en-US" sz="2200" dirty="0" err="1"/>
              <a:t>Commercialisation</a:t>
            </a:r>
            <a:r>
              <a:rPr lang="en-US" sz="2200" dirty="0"/>
              <a:t> </a:t>
            </a:r>
          </a:p>
          <a:p>
            <a:r>
              <a:rPr lang="en-US" sz="2200" dirty="0"/>
              <a:t>Production / Gestion fournisseurs IT</a:t>
            </a:r>
          </a:p>
          <a:p>
            <a:r>
              <a:rPr lang="en-US" sz="2200" dirty="0"/>
              <a:t>Droits TV – Betting / </a:t>
            </a:r>
            <a:r>
              <a:rPr lang="en-US" sz="2200" dirty="0" err="1"/>
              <a:t>Négociation</a:t>
            </a:r>
            <a:r>
              <a:rPr lang="en-US" sz="2200" dirty="0"/>
              <a:t> </a:t>
            </a:r>
          </a:p>
          <a:p>
            <a:r>
              <a:rPr lang="en-US" sz="2200" dirty="0"/>
              <a:t>Organisation sportive / Conciergerie </a:t>
            </a:r>
            <a:r>
              <a:rPr lang="en-US" sz="2200" dirty="0" err="1"/>
              <a:t>Joueurs</a:t>
            </a:r>
            <a:endParaRPr lang="en-US" sz="2200" dirty="0"/>
          </a:p>
          <a:p>
            <a:r>
              <a:rPr lang="en-US" sz="2200" dirty="0"/>
              <a:t>Organisation / </a:t>
            </a:r>
            <a:r>
              <a:rPr lang="en-US" sz="2200" dirty="0" err="1"/>
              <a:t>Recrutement</a:t>
            </a:r>
            <a:r>
              <a:rPr lang="en-US" sz="2200" dirty="0"/>
              <a:t> / Management</a:t>
            </a:r>
          </a:p>
          <a:p>
            <a:r>
              <a:rPr lang="en-US" sz="2200" dirty="0"/>
              <a:t>Audit Business Models / Management des </a:t>
            </a:r>
            <a:r>
              <a:rPr lang="en-US" sz="2200" dirty="0" err="1"/>
              <a:t>Compétences</a:t>
            </a:r>
            <a:endParaRPr lang="en-US" sz="2200" dirty="0"/>
          </a:p>
          <a:p>
            <a:r>
              <a:rPr lang="en-US" sz="2200" dirty="0"/>
              <a:t>Fan </a:t>
            </a:r>
            <a:r>
              <a:rPr lang="en-US" sz="2200" dirty="0" err="1"/>
              <a:t>Expérience</a:t>
            </a:r>
            <a:r>
              <a:rPr lang="en-US" sz="2200" dirty="0"/>
              <a:t> / </a:t>
            </a:r>
            <a:r>
              <a:rPr lang="en-US" sz="2200" dirty="0" err="1"/>
              <a:t>Connaissance</a:t>
            </a:r>
            <a:r>
              <a:rPr lang="en-US" sz="2200" dirty="0"/>
              <a:t> Clients</a:t>
            </a:r>
          </a:p>
          <a:p>
            <a:r>
              <a:rPr lang="en-US" sz="2200" dirty="0"/>
              <a:t>Relations </a:t>
            </a:r>
            <a:r>
              <a:rPr lang="en-US" sz="2200" dirty="0" err="1"/>
              <a:t>Publiques</a:t>
            </a:r>
            <a:r>
              <a:rPr lang="en-US" sz="2200" dirty="0"/>
              <a:t> / </a:t>
            </a:r>
            <a:r>
              <a:rPr lang="en-US" sz="2200" dirty="0" err="1"/>
              <a:t>Hospitalité</a:t>
            </a:r>
            <a:r>
              <a:rPr lang="en-US" sz="2200" dirty="0"/>
              <a:t> Management</a:t>
            </a:r>
          </a:p>
          <a:p>
            <a:r>
              <a:rPr lang="en-US" sz="2200" dirty="0"/>
              <a:t>… </a:t>
            </a:r>
          </a:p>
          <a:p>
            <a:endParaRPr lang="en-US" sz="2200" dirty="0"/>
          </a:p>
        </p:txBody>
      </p:sp>
      <p:pic>
        <p:nvPicPr>
          <p:cNvPr id="3078" name="Picture 6" descr="Dynamic Capabilities and Strategic Management: Organizing For Innovation  And Growth: Amazon.co.uk: Teece, David J.: 9780199691906: Books">
            <a:extLst>
              <a:ext uri="{FF2B5EF4-FFF2-40B4-BE49-F238E27FC236}">
                <a16:creationId xmlns:a16="http://schemas.microsoft.com/office/drawing/2014/main" id="{7D2ACD0C-C62F-E5B2-976A-1F243D355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 r="-1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 One Question that Will Get You to Strategy - by Graham Kenny -  Strategic Factors">
            <a:extLst>
              <a:ext uri="{FF2B5EF4-FFF2-40B4-BE49-F238E27FC236}">
                <a16:creationId xmlns:a16="http://schemas.microsoft.com/office/drawing/2014/main" id="{14415CB7-B460-4317-C02C-2FBF52CC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5315">
            <a:off x="10428902" y="502728"/>
            <a:ext cx="1635667" cy="751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649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DCE85002-F21A-02E0-71C3-D9D9D619D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4" y="484632"/>
            <a:ext cx="6327259" cy="58887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C722A44-6DFF-A11C-74AD-52F47FE8A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5" y="1440826"/>
            <a:ext cx="4172712" cy="3976349"/>
          </a:xfrm>
          <a:prstGeom prst="rect">
            <a:avLst/>
          </a:prstGeom>
        </p:spPr>
      </p:pic>
      <p:sp>
        <p:nvSpPr>
          <p:cNvPr id="6" name="AutoShape 2" descr="Data-Infused Value Proposition via Value Creation | Download Scientific  Diagram">
            <a:extLst>
              <a:ext uri="{FF2B5EF4-FFF2-40B4-BE49-F238E27FC236}">
                <a16:creationId xmlns:a16="http://schemas.microsoft.com/office/drawing/2014/main" id="{831AC025-3513-2D7A-E0BA-157B9712C6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3911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1697</Words>
  <Application>Microsoft Office PowerPoint</Application>
  <PresentationFormat>Grand écran</PresentationFormat>
  <Paragraphs>293</Paragraphs>
  <Slides>66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83" baseType="lpstr">
      <vt:lpstr>Arial</vt:lpstr>
      <vt:lpstr>Arial</vt:lpstr>
      <vt:lpstr>Calibri</vt:lpstr>
      <vt:lpstr>Calibri Light</vt:lpstr>
      <vt:lpstr>Courier New</vt:lpstr>
      <vt:lpstr>Garamond</vt:lpstr>
      <vt:lpstr>Goudy Stout</vt:lpstr>
      <vt:lpstr>Helvetica</vt:lpstr>
      <vt:lpstr>Impact</vt:lpstr>
      <vt:lpstr>Paris2024</vt:lpstr>
      <vt:lpstr>system-ui</vt:lpstr>
      <vt:lpstr>Tahoma</vt:lpstr>
      <vt:lpstr>Times New Roman</vt:lpstr>
      <vt:lpstr>Tw Cen MT</vt:lpstr>
      <vt:lpstr>Verdana</vt:lpstr>
      <vt:lpstr>Wingdings</vt:lpstr>
      <vt:lpstr>Thème Office</vt:lpstr>
      <vt:lpstr>Présentation PowerPoint</vt:lpstr>
      <vt:lpstr>Ma pédagogie : lionelmaltese.fr </vt:lpstr>
      <vt:lpstr>Présentation PowerPoint</vt:lpstr>
      <vt:lpstr>Présentation PowerPoint</vt:lpstr>
      <vt:lpstr>Présentation PowerPoint</vt:lpstr>
      <vt:lpstr>Lionel Maltese Enseignant - Chercheur – Entrepreneur ? </vt:lpstr>
      <vt:lpstr>Proposition / Création / Captation : CLIENTS</vt:lpstr>
      <vt:lpstr>Proposition / Création / Captation : COMPETENCES</vt:lpstr>
      <vt:lpstr>Présentation PowerPoint</vt:lpstr>
      <vt:lpstr>Présentation PowerPoint</vt:lpstr>
      <vt:lpstr>Et vous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FIT</vt:lpstr>
      <vt:lpstr>FIT : adéquation </vt:lpstr>
      <vt:lpstr>Présentation PowerPoint</vt:lpstr>
      <vt:lpstr>Présentation PowerPoint</vt:lpstr>
      <vt:lpstr>INTENT</vt:lpstr>
      <vt:lpstr>Intent : intention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Compétence ?</vt:lpstr>
      <vt:lpstr>Présentation PowerPoint</vt:lpstr>
      <vt:lpstr>Présentation PowerPoint</vt:lpstr>
      <vt:lpstr>Présentation PowerPoint</vt:lpstr>
      <vt:lpstr>Présentation PowerPoint</vt:lpstr>
      <vt:lpstr>OM « Champion Project » ?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Lionel Maltese</dc:creator>
  <cp:lastModifiedBy>Lionel Maltese</cp:lastModifiedBy>
  <cp:revision>3</cp:revision>
  <dcterms:created xsi:type="dcterms:W3CDTF">2022-09-09T10:31:56Z</dcterms:created>
  <dcterms:modified xsi:type="dcterms:W3CDTF">2022-09-09T12:11:01Z</dcterms:modified>
</cp:coreProperties>
</file>